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3" r:id="rId12"/>
    <p:sldId id="279" r:id="rId13"/>
    <p:sldId id="280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9900"/>
    <a:srgbClr val="C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786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03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2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72390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3058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8C615-DA74-2D2B-5AD7-5E90AA884C83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B873C8-F3F2-C870-442A-9DBEE1451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717792"/>
              <a:ext cx="9144000" cy="1402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11118A-2882-A508-E5D5-CD208DC62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71779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509691-EF39-4195-F6F2-3ED1EBD99C63}"/>
                </a:ext>
              </a:extLst>
            </p:cNvPr>
            <p:cNvSpPr/>
            <p:nvPr userDrawn="1"/>
          </p:nvSpPr>
          <p:spPr>
            <a:xfrm>
              <a:off x="0" y="0"/>
              <a:ext cx="9062720" cy="6717792"/>
            </a:xfrm>
            <a:prstGeom prst="rect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85923826"/>
      </p:ext>
    </p:extLst>
  </p:cSld>
  <p:clrMapOvr>
    <a:masterClrMapping/>
  </p:clrMapOvr>
  <p:transition spd="slow" advClick="0" advTm="1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5BFB9-9AC8-2A52-3CB9-00E446780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7792"/>
            <a:ext cx="9144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98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8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98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68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F62C6-C702-B7DD-159D-2FB2D2DDB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7792"/>
            <a:ext cx="9144000" cy="140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6E760-F318-777B-5615-F2690171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7177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9AE359-F9AD-E811-8F2F-F8F7C7D607B5}"/>
              </a:ext>
            </a:extLst>
          </p:cNvPr>
          <p:cNvSpPr/>
          <p:nvPr userDrawn="1"/>
        </p:nvSpPr>
        <p:spPr>
          <a:xfrm>
            <a:off x="0" y="0"/>
            <a:ext cx="9144000" cy="6717792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62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04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176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ED5D-B9A4-0644-89FF-110A4086A30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F6FC-1739-2F4E-BD8F-DD1591AC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2411133"/>
            <a:ext cx="6683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TSI210 -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Struktur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Baja II</a:t>
            </a:r>
            <a:endParaRPr lang="en-ID" sz="4800" b="1" dirty="0">
              <a:solidFill>
                <a:srgbClr val="C00000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ID" sz="4800" b="1" dirty="0">
              <a:solidFill>
                <a:srgbClr val="C00000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5" y="396496"/>
            <a:ext cx="2387680" cy="9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76060"/>
            <a:ext cx="9144000" cy="28194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0000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DEF5786-F773-E939-A19A-C2FF797439B7}"/>
              </a:ext>
            </a:extLst>
          </p:cNvPr>
          <p:cNvSpPr txBox="1">
            <a:spLocks/>
          </p:cNvSpPr>
          <p:nvPr/>
        </p:nvSpPr>
        <p:spPr bwMode="auto">
          <a:xfrm>
            <a:off x="744714" y="4074160"/>
            <a:ext cx="670560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>
                <a:latin typeface="Calibri" panose="020F0502020204030204" pitchFamily="34" charset="0"/>
              </a:rPr>
              <a:t>Balok</a:t>
            </a:r>
            <a:r>
              <a:rPr lang="en-US" altLang="en-US" b="1" dirty="0">
                <a:latin typeface="Calibri" panose="020F0502020204030204" pitchFamily="34" charset="0"/>
              </a:rPr>
              <a:t> Baja </a:t>
            </a:r>
            <a:r>
              <a:rPr lang="en-US" altLang="en-US" b="1" dirty="0" err="1">
                <a:latin typeface="Calibri" panose="020F0502020204030204" pitchFamily="34" charset="0"/>
              </a:rPr>
              <a:t>Komposit</a:t>
            </a:r>
            <a:r>
              <a:rPr lang="en-US" altLang="en-US" b="1">
                <a:latin typeface="Calibri" panose="020F0502020204030204" pitchFamily="34" charset="0"/>
              </a:rPr>
              <a:t> (2)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5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02B015-A218-0F55-D0DE-F9D800057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68072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err="1">
                <a:solidFill>
                  <a:srgbClr val="FF0000"/>
                </a:solidFill>
              </a:rPr>
              <a:t>Defleksi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5097178-1606-653F-0153-9034EC837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" y="1574800"/>
            <a:ext cx="8158480" cy="19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rnempuryai</a:t>
            </a:r>
            <a:r>
              <a:rPr lang="en-US" altLang="en-US" dirty="0"/>
              <a:t> </a:t>
            </a:r>
            <a:r>
              <a:rPr lang="en-US" altLang="en-US" dirty="0" err="1"/>
              <a:t>kekakuan</a:t>
            </a:r>
            <a:r>
              <a:rPr lang="en-US" altLang="en-US" dirty="0"/>
              <a:t> </a:t>
            </a:r>
            <a:r>
              <a:rPr lang="en-US" altLang="en-US" dirty="0" err="1"/>
              <a:t>lebili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 </a:t>
            </a:r>
            <a:r>
              <a:rPr lang="en-US" altLang="en-US" dirty="0" err="1"/>
              <a:t>dibandingkan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non-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, </a:t>
            </a:r>
            <a:r>
              <a:rPr lang="en-US" altLang="en-US" dirty="0" err="1"/>
              <a:t>ukuran</a:t>
            </a:r>
            <a:r>
              <a:rPr lang="en-US" altLang="en-US" dirty="0"/>
              <a:t>, </a:t>
            </a:r>
            <a:r>
              <a:rPr lang="en-US" altLang="en-US" dirty="0" err="1"/>
              <a:t>beban</a:t>
            </a:r>
            <a:r>
              <a:rPr lang="en-US" altLang="en-US" dirty="0"/>
              <a:t> dan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dirty="0" err="1"/>
              <a:t>bentang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. </a:t>
            </a:r>
            <a:r>
              <a:rPr lang="en-US" altLang="en-US" dirty="0" err="1"/>
              <a:t>Defleksi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biasanya</a:t>
            </a:r>
            <a:r>
              <a:rPr lang="en-US" altLang="en-US" dirty="0"/>
              <a:t> 1/3 </a:t>
            </a:r>
            <a:r>
              <a:rPr lang="en-US" altLang="en-US" dirty="0" err="1"/>
              <a:t>atau</a:t>
            </a:r>
            <a:r>
              <a:rPr lang="en-US" altLang="en-US" dirty="0"/>
              <a:t> ½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defleksi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ron-komposit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114000"/>
              </a:lnSpc>
            </a:pPr>
            <a:r>
              <a:rPr lang="en-US" altLang="en-US" dirty="0"/>
              <a:t>Jika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ringan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konstruksi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, </a:t>
            </a:r>
            <a:r>
              <a:rPr lang="en-US" altLang="en-US" dirty="0" err="1"/>
              <a:t>defleksi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i="1" dirty="0" err="1"/>
              <a:t>I</a:t>
            </a:r>
            <a:r>
              <a:rPr lang="en-US" altLang="en-US" i="1" baseline="-25000" dirty="0" err="1"/>
              <a:t>tr</a:t>
            </a:r>
            <a:r>
              <a:rPr lang="en-US" altLang="en-US" dirty="0"/>
              <a:t> yang </a:t>
            </a:r>
            <a:r>
              <a:rPr lang="en-US" altLang="en-US" dirty="0" err="1"/>
              <a:t>didasarkan</a:t>
            </a:r>
            <a:r>
              <a:rPr lang="en-US" altLang="en-US" dirty="0"/>
              <a:t> pada modulus </a:t>
            </a:r>
            <a:r>
              <a:rPr lang="en-US" altLang="en-US" dirty="0" err="1"/>
              <a:t>elastis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cr</a:t>
            </a:r>
            <a:r>
              <a:rPr lang="en-US" altLang="en-US" dirty="0"/>
              <a:t> </a:t>
            </a:r>
            <a:r>
              <a:rPr lang="en-US" altLang="en-US" dirty="0" err="1"/>
              <a:t>meskipun</a:t>
            </a:r>
            <a:r>
              <a:rPr lang="en-US" altLang="en-US" dirty="0"/>
              <a:t> </a:t>
            </a:r>
            <a:r>
              <a:rPr lang="en-US" altLang="en-US" dirty="0" err="1"/>
              <a:t>perhitungan</a:t>
            </a:r>
            <a:r>
              <a:rPr lang="en-US" altLang="en-US" dirty="0"/>
              <a:t> </a:t>
            </a:r>
            <a:r>
              <a:rPr lang="en-US" altLang="en-US" dirty="0" err="1"/>
              <a:t>tegangan</a:t>
            </a:r>
            <a:r>
              <a:rPr lang="en-US" altLang="en-US" dirty="0"/>
              <a:t> </a:t>
            </a:r>
            <a:r>
              <a:rPr lang="en-US" altLang="en-US" dirty="0" err="1"/>
              <a:t>didasarkan</a:t>
            </a:r>
            <a:r>
              <a:rPr lang="en-US" altLang="en-US" dirty="0"/>
              <a:t> pada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c</a:t>
            </a:r>
            <a:r>
              <a:rPr lang="en-US" altLang="en-US" dirty="0"/>
              <a:t> dan </a:t>
            </a:r>
            <a:r>
              <a:rPr lang="en-US" altLang="en-US" dirty="0" err="1"/>
              <a:t>beton</a:t>
            </a:r>
            <a:r>
              <a:rPr lang="en-US" altLang="en-US" dirty="0"/>
              <a:t> normal.</a:t>
            </a:r>
          </a:p>
        </p:txBody>
      </p:sp>
    </p:spTree>
  </p:cSld>
  <p:clrMapOvr>
    <a:masterClrMapping/>
  </p:clrMapOvr>
  <p:transition spd="slow" advClick="0" advTm="1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3065B-84D0-1436-F5E8-94F7B3883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60" y="284957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Contoh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DF88D66-790A-A040-F219-66D51E71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1119584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Induk</a:t>
            </a:r>
            <a:r>
              <a:rPr lang="en-US" altLang="en-US" dirty="0"/>
              <a:t> </a:t>
            </a:r>
            <a:r>
              <a:rPr lang="en-US" altLang="en-US" dirty="0" err="1"/>
              <a:t>struktur</a:t>
            </a:r>
            <a:r>
              <a:rPr lang="en-US" altLang="en-US" dirty="0"/>
              <a:t> </a:t>
            </a:r>
            <a:r>
              <a:rPr lang="en-US" altLang="en-US" dirty="0" err="1"/>
              <a:t>jembatan</a:t>
            </a:r>
            <a:r>
              <a:rPr lang="en-US" altLang="en-US" dirty="0"/>
              <a:t> </a:t>
            </a:r>
            <a:r>
              <a:rPr lang="en-US" altLang="en-US" dirty="0" err="1"/>
              <a:t>direncakana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gelagar</a:t>
            </a:r>
            <a:r>
              <a:rPr lang="en-US" altLang="en-US" dirty="0"/>
              <a:t> </a:t>
            </a:r>
            <a:r>
              <a:rPr lang="en-US" altLang="en-US" dirty="0" err="1"/>
              <a:t>menerus</a:t>
            </a:r>
            <a:r>
              <a:rPr lang="en-US" altLang="en-US" dirty="0"/>
              <a:t> </a:t>
            </a:r>
            <a:r>
              <a:rPr lang="en-US" altLang="en-US" dirty="0" err="1"/>
              <a:t>diatas</a:t>
            </a:r>
            <a:r>
              <a:rPr lang="en-US" altLang="en-US" dirty="0"/>
              <a:t> 4 </a:t>
            </a:r>
            <a:r>
              <a:rPr lang="en-US" altLang="en-US" dirty="0" err="1"/>
              <a:t>tumpuan</a:t>
            </a:r>
            <a:r>
              <a:rPr lang="en-US" altLang="en-US" dirty="0"/>
              <a:t> </a:t>
            </a: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E4FD7132-3781-6730-8E7B-AD1054BA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40" y="1940560"/>
            <a:ext cx="4160520" cy="28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6">
            <a:extLst>
              <a:ext uri="{FF2B5EF4-FFF2-40B4-BE49-F238E27FC236}">
                <a16:creationId xmlns:a16="http://schemas.microsoft.com/office/drawing/2014/main" id="{D245C31B-9207-3E4A-ADC7-DDA40293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15555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 err="1"/>
              <a:t>Perhitungan</a:t>
            </a:r>
            <a:r>
              <a:rPr lang="en-US" altLang="en-US" dirty="0"/>
              <a:t> </a:t>
            </a:r>
            <a:r>
              <a:rPr lang="en-US" altLang="en-US" dirty="0" err="1"/>
              <a:t>lendutan</a:t>
            </a:r>
            <a:r>
              <a:rPr lang="en-US" altLang="en-US" dirty="0"/>
              <a:t> agar </a:t>
            </a:r>
            <a:r>
              <a:rPr lang="en-US" altLang="en-US" dirty="0" err="1"/>
              <a:t>selain</a:t>
            </a:r>
            <a:r>
              <a:rPr lang="en-US" altLang="en-US" dirty="0"/>
              <a:t> di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lendutan</a:t>
            </a:r>
            <a:r>
              <a:rPr lang="en-US" altLang="en-US" dirty="0"/>
              <a:t> </a:t>
            </a:r>
            <a:r>
              <a:rPr lang="en-US" altLang="en-US" dirty="0" err="1"/>
              <a:t>maksimum</a:t>
            </a:r>
            <a:r>
              <a:rPr lang="en-US" altLang="en-US" dirty="0"/>
              <a:t> di </a:t>
            </a:r>
            <a:r>
              <a:rPr lang="en-US" altLang="en-US" dirty="0" err="1"/>
              <a:t>dapat</a:t>
            </a:r>
            <a:r>
              <a:rPr lang="en-US" altLang="en-US" dirty="0"/>
              <a:t> pula service ability</a:t>
            </a:r>
          </a:p>
        </p:txBody>
      </p:sp>
    </p:spTree>
  </p:cSld>
  <p:clrMapOvr>
    <a:masterClrMapping/>
  </p:clrMapOvr>
  <p:transition spd="slow" advClick="0" advTm="1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3065B-84D0-1436-F5E8-94F7B3883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60" y="284957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Tugas</a:t>
            </a:r>
            <a:r>
              <a:rPr lang="en-US" b="1" dirty="0">
                <a:solidFill>
                  <a:srgbClr val="FF0000"/>
                </a:solidFill>
              </a:rPr>
              <a:t> 6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E16B48-09D8-8A1D-6A2B-36A16DD90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3077"/>
              </p:ext>
            </p:extLst>
          </p:nvPr>
        </p:nvGraphicFramePr>
        <p:xfrm>
          <a:off x="2986890" y="284957"/>
          <a:ext cx="6014869" cy="2499360"/>
        </p:xfrm>
        <a:graphic>
          <a:graphicData uri="http://schemas.openxmlformats.org/drawingml/2006/table">
            <a:tbl>
              <a:tblPr/>
              <a:tblGrid>
                <a:gridCol w="1870169">
                  <a:extLst>
                    <a:ext uri="{9D8B030D-6E8A-4147-A177-3AD203B41FA5}">
                      <a16:colId xmlns:a16="http://schemas.microsoft.com/office/drawing/2014/main" val="4169238473"/>
                    </a:ext>
                  </a:extLst>
                </a:gridCol>
                <a:gridCol w="2072350">
                  <a:extLst>
                    <a:ext uri="{9D8B030D-6E8A-4147-A177-3AD203B41FA5}">
                      <a16:colId xmlns:a16="http://schemas.microsoft.com/office/drawing/2014/main" val="1062948489"/>
                    </a:ext>
                  </a:extLst>
                </a:gridCol>
                <a:gridCol w="2072350">
                  <a:extLst>
                    <a:ext uri="{9D8B030D-6E8A-4147-A177-3AD203B41FA5}">
                      <a16:colId xmlns:a16="http://schemas.microsoft.com/office/drawing/2014/main" val="4004303813"/>
                    </a:ext>
                  </a:extLst>
                </a:gridCol>
              </a:tblGrid>
              <a:tr h="4318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62552"/>
                  </a:ext>
                </a:extLst>
              </a:tr>
              <a:tr h="185839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Judul Tugas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ID" sz="16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Perhitungan Komposit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14572"/>
                  </a:ext>
                </a:extLst>
              </a:tr>
              <a:tr h="63762">
                <a:tc rowSpan="2"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Deskripsi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Ketentuan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46294"/>
                  </a:ext>
                </a:extLst>
              </a:tr>
              <a:tr h="24944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36463"/>
                  </a:ext>
                </a:extLst>
              </a:tr>
              <a:tr h="123038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Luaran/Output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Jadwal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85907"/>
                  </a:ext>
                </a:extLst>
              </a:tr>
              <a:tr h="247999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8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Tugas dikumpulkan paling lambat satu minggu setelah tugas diberikan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388555"/>
                  </a:ext>
                </a:extLst>
              </a:tr>
              <a:tr h="4318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56427"/>
                  </a:ext>
                </a:extLst>
              </a:tr>
              <a:tr h="62374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Penilaian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Bobot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Kriteria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34032"/>
                  </a:ext>
                </a:extLst>
              </a:tr>
              <a:tr h="269146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8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Bobot nilai yang digunakan adalah 10 – 100 dengan nilai tertinggi adalah 10 dan terendah adalah 100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69820"/>
                  </a:ext>
                </a:extLst>
              </a:tr>
              <a:tr h="4318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7170"/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923343"/>
                  </a:ext>
                </a:extLst>
              </a:tr>
              <a:tr h="43182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Daftar Pustaka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9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2336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37BCD1-EC9A-8B17-D1C0-B2F343689BA7}"/>
              </a:ext>
            </a:extLst>
          </p:cNvPr>
          <p:cNvSpPr txBox="1"/>
          <p:nvPr/>
        </p:nvSpPr>
        <p:spPr>
          <a:xfrm>
            <a:off x="609600" y="2992374"/>
            <a:ext cx="8270240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Balok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Induk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struktur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jembatan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direncakana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gelagar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menerus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diatas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tumpuan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68379-B91E-5889-3F57-784E1865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00" y="3615353"/>
            <a:ext cx="3292979" cy="18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2639"/>
      </p:ext>
    </p:extLst>
  </p:cSld>
  <p:clrMapOvr>
    <a:masterClrMapping/>
  </p:clrMapOvr>
  <p:transition spd="slow" advClick="0" advTm="1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E113872-A041-EE16-50A6-6B8A32866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19" y="0"/>
            <a:ext cx="9574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EBF62BD-0089-A0AB-81D5-902E01050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00231"/>
              </p:ext>
            </p:extLst>
          </p:nvPr>
        </p:nvGraphicFramePr>
        <p:xfrm>
          <a:off x="426719" y="1"/>
          <a:ext cx="5019041" cy="210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12125325" imgH="4800600" progId="AutoCAD.Drawing.21">
                  <p:embed/>
                </p:oleObj>
              </mc:Choice>
              <mc:Fallback>
                <p:oleObj name="AutoCAD Drawing" r:id="rId2" imgW="12125325" imgH="4800600" progId="AutoCAD.Drawing.2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" y="1"/>
                        <a:ext cx="5019041" cy="2105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ED993F-A4F9-7EB2-6A23-4BFC8A7DE3B8}"/>
              </a:ext>
            </a:extLst>
          </p:cNvPr>
          <p:cNvSpPr txBox="1"/>
          <p:nvPr/>
        </p:nvSpPr>
        <p:spPr>
          <a:xfrm>
            <a:off x="553720" y="1853442"/>
            <a:ext cx="8036560" cy="4038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Jarak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antara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Gelagar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tambahkan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angka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diakhir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NIM, Jarak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bentang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antara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tumpuan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tambahkan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angka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belakang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NIM,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Gunakan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table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baja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miliki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Diminta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: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Hitung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Hidup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dan q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Hitung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ID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akibat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hidup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dipakai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 Beam 50x50x5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Bj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37 dan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lantai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komposit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beton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 175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tentukan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lebar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beton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komposit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78705"/>
      </p:ext>
    </p:extLst>
  </p:cSld>
  <p:clrMapOvr>
    <a:masterClrMapping/>
  </p:clrMapOvr>
  <p:transition spd="slow" advClick="0" advTm="1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58" y="2537075"/>
            <a:ext cx="2667769" cy="19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15A61A-FBDE-EA64-7837-6C261058C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Transfer </a:t>
            </a:r>
            <a:r>
              <a:rPr lang="en-US" b="1" dirty="0" err="1">
                <a:solidFill>
                  <a:srgbClr val="FF0000"/>
                </a:solidFill>
              </a:rPr>
              <a:t>Geser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19BC3D3-CAFA-7227-A10D-1FC0340E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" y="747574"/>
            <a:ext cx="77317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terbungkus</a:t>
            </a:r>
            <a:r>
              <a:rPr lang="en-US" altLang="en-US" dirty="0"/>
              <a:t> </a:t>
            </a:r>
            <a:r>
              <a:rPr lang="en-US" altLang="en-US" dirty="0" err="1"/>
              <a:t>penuh</a:t>
            </a:r>
            <a:r>
              <a:rPr lang="en-US" altLang="en-US" dirty="0"/>
              <a:t> oleh </a:t>
            </a:r>
            <a:r>
              <a:rPr lang="en-US" altLang="en-US" dirty="0" err="1"/>
              <a:t>beton</a:t>
            </a:r>
            <a:r>
              <a:rPr lang="en-US" altLang="en-US" dirty="0"/>
              <a:t>, </a:t>
            </a:r>
            <a:r>
              <a:rPr lang="en-US" altLang="en-US" dirty="0" err="1"/>
              <a:t>gaya</a:t>
            </a:r>
            <a:r>
              <a:rPr lang="en-US" altLang="en-US" dirty="0"/>
              <a:t> </a:t>
            </a:r>
            <a:r>
              <a:rPr lang="en-US" altLang="en-US" dirty="0" err="1"/>
              <a:t>geser</a:t>
            </a:r>
            <a:r>
              <a:rPr lang="en-US" altLang="en-US" dirty="0"/>
              <a:t> longitudinal </a:t>
            </a:r>
            <a:r>
              <a:rPr lang="en-US" altLang="en-US" dirty="0" err="1"/>
              <a:t>ditransfer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dirty="0" err="1"/>
              <a:t>lekatan</a:t>
            </a:r>
            <a:r>
              <a:rPr lang="en-US" altLang="en-US" dirty="0"/>
              <a:t> dan </a:t>
            </a:r>
            <a:r>
              <a:rPr lang="en-US" altLang="en-US" dirty="0" err="1"/>
              <a:t>friksi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dirty="0" err="1"/>
              <a:t>tulangan</a:t>
            </a:r>
            <a:r>
              <a:rPr lang="en-US" altLang="en-US" dirty="0"/>
              <a:t> </a:t>
            </a:r>
            <a:r>
              <a:rPr lang="en-US" altLang="en-US" dirty="0" err="1"/>
              <a:t>geser</a:t>
            </a:r>
            <a:r>
              <a:rPr lang="en-US" altLang="en-US" dirty="0"/>
              <a:t>. Pada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selimut</a:t>
            </a:r>
            <a:r>
              <a:rPr lang="en-US" altLang="en-US" dirty="0"/>
              <a:t>, </a:t>
            </a:r>
            <a:r>
              <a:rPr lang="en-US" altLang="en-US" dirty="0" err="1"/>
              <a:t>gaya</a:t>
            </a:r>
            <a:r>
              <a:rPr lang="en-US" altLang="en-US" dirty="0"/>
              <a:t> </a:t>
            </a:r>
            <a:r>
              <a:rPr lang="en-US" altLang="en-US" dirty="0" err="1"/>
              <a:t>geser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ditransfer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shear connector.</a:t>
            </a:r>
          </a:p>
          <a:p>
            <a:pPr algn="just" eaLnBrk="1" hangingPunct="1"/>
            <a:r>
              <a:rPr lang="en-US" altLang="en-US" dirty="0" err="1"/>
              <a:t>Berbagai</a:t>
            </a:r>
            <a:r>
              <a:rPr lang="en-US" altLang="en-US" dirty="0"/>
              <a:t> </a:t>
            </a:r>
            <a:r>
              <a:rPr lang="en-US" altLang="en-US" dirty="0" err="1"/>
              <a:t>tipe</a:t>
            </a:r>
            <a:r>
              <a:rPr lang="en-US" altLang="en-US" dirty="0"/>
              <a:t> shear connector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dipakai</a:t>
            </a:r>
            <a:r>
              <a:rPr lang="en-US" altLang="en-US" dirty="0"/>
              <a:t>, </a:t>
            </a:r>
            <a:r>
              <a:rPr lang="en-US" altLang="en-US" dirty="0" err="1"/>
              <a:t>antara</a:t>
            </a:r>
            <a:r>
              <a:rPr lang="en-US" altLang="en-US" dirty="0"/>
              <a:t> lain: </a:t>
            </a:r>
            <a:r>
              <a:rPr lang="en-US" altLang="en-US" dirty="0" err="1"/>
              <a:t>batang</a:t>
            </a:r>
            <a:r>
              <a:rPr lang="en-US" altLang="en-US" dirty="0"/>
              <a:t> spiral, </a:t>
            </a:r>
            <a:r>
              <a:rPr lang="en-US" altLang="en-US" dirty="0" err="1"/>
              <a:t>kanal</a:t>
            </a:r>
            <a:r>
              <a:rPr lang="en-US" altLang="en-US" dirty="0"/>
              <a:t>, </a:t>
            </a:r>
            <a:r>
              <a:rPr lang="en-US" altLang="en-US" dirty="0" err="1"/>
              <a:t>penampang</a:t>
            </a:r>
            <a:r>
              <a:rPr lang="en-US" altLang="en-US" dirty="0"/>
              <a:t> Z, siku, dan </a:t>
            </a:r>
            <a:r>
              <a:rPr lang="en-US" altLang="en-US" dirty="0" err="1"/>
              <a:t>studi</a:t>
            </a:r>
            <a:r>
              <a:rPr lang="en-US" altLang="en-US" dirty="0"/>
              <a:t>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67BD038-BEF8-99EF-4793-AC604569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60" y="2501900"/>
            <a:ext cx="3733800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257787-F9EB-2020-1C32-A7CA766AC4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440" y="62992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Persyaratan</a:t>
            </a:r>
            <a:r>
              <a:rPr lang="en-US" b="1" dirty="0">
                <a:solidFill>
                  <a:srgbClr val="FF0000"/>
                </a:solidFill>
              </a:rPr>
              <a:t> AISCASD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74903D2-AF2E-4DE8-F829-ABD28DA7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1747520"/>
            <a:ext cx="791464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/>
              <a:t>Nilai </a:t>
            </a:r>
            <a:r>
              <a:rPr lang="en-US" altLang="en-US" i="1" dirty="0"/>
              <a:t>q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kekuatan</a:t>
            </a:r>
            <a:r>
              <a:rPr lang="en-US" altLang="en-US" dirty="0"/>
              <a:t> ultimate shear connector </a:t>
            </a:r>
            <a:r>
              <a:rPr lang="en-US" altLang="en-US" dirty="0" err="1"/>
              <a:t>dibagi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2,5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mendapatkan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 </a:t>
            </a:r>
          </a:p>
          <a:p>
            <a:pPr algn="just" eaLnBrk="1" hangingPunct="1"/>
            <a:r>
              <a:rPr lang="en-US" altLang="en-US" dirty="0"/>
              <a:t>Shear connector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menahan</a:t>
            </a:r>
            <a:r>
              <a:rPr lang="en-US" altLang="en-US" dirty="0"/>
              <a:t> </a:t>
            </a:r>
            <a:r>
              <a:rPr lang="en-US" altLang="en-US" dirty="0" err="1"/>
              <a:t>perpindahan</a:t>
            </a:r>
            <a:r>
              <a:rPr lang="en-US" altLang="en-US" dirty="0"/>
              <a:t> horizontal dan </a:t>
            </a:r>
            <a:r>
              <a:rPr lang="en-US" altLang="en-US" dirty="0" err="1"/>
              <a:t>vertikal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pelat</a:t>
            </a:r>
            <a:r>
              <a:rPr lang="en-US" altLang="en-US" dirty="0"/>
              <a:t> dan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cenderung</a:t>
            </a:r>
            <a:r>
              <a:rPr lang="en-US" altLang="en-US" dirty="0"/>
              <a:t> </a:t>
            </a:r>
            <a:r>
              <a:rPr lang="en-US" altLang="en-US" dirty="0" err="1"/>
              <a:t>memisahkan</a:t>
            </a:r>
            <a:r>
              <a:rPr lang="en-US" altLang="en-US" dirty="0"/>
              <a:t>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horizontal dan </a:t>
            </a:r>
            <a:r>
              <a:rPr lang="en-US" altLang="en-US" dirty="0" err="1"/>
              <a:t>vertikal</a:t>
            </a:r>
            <a:r>
              <a:rPr lang="en-US" altLang="en-US" dirty="0"/>
              <a:t>.</a:t>
            </a:r>
          </a:p>
          <a:p>
            <a:pPr algn="just" eaLnBrk="1" hangingPunct="1"/>
            <a:r>
              <a:rPr lang="en-US" altLang="en-US" dirty="0"/>
              <a:t> </a:t>
            </a:r>
          </a:p>
          <a:p>
            <a:pPr algn="just" eaLnBrk="1" hangingPunct="1"/>
            <a:r>
              <a:rPr lang="en-US" altLang="en-US" dirty="0"/>
              <a:t>AISC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perhitungan</a:t>
            </a:r>
            <a:r>
              <a:rPr lang="en-US" altLang="en-US" dirty="0"/>
              <a:t> </a:t>
            </a:r>
            <a:r>
              <a:rPr lang="en-US" altLang="en-US" dirty="0" err="1"/>
              <a:t>gaya</a:t>
            </a:r>
            <a:r>
              <a:rPr lang="en-US" altLang="en-US" dirty="0"/>
              <a:t> </a:t>
            </a:r>
            <a:r>
              <a:rPr lang="en-US" altLang="en-US" dirty="0" err="1"/>
              <a:t>geser</a:t>
            </a:r>
            <a:r>
              <a:rPr lang="en-US" altLang="en-US" dirty="0"/>
              <a:t> horizontal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dipikul</a:t>
            </a:r>
            <a:r>
              <a:rPr lang="en-US" altLang="en-US" dirty="0"/>
              <a:t> oleh shear connector. Gaya </a:t>
            </a:r>
            <a:r>
              <a:rPr lang="en-US" altLang="en-US" dirty="0" err="1"/>
              <a:t>geser</a:t>
            </a:r>
            <a:r>
              <a:rPr lang="en-US" altLang="en-US" dirty="0"/>
              <a:t> </a:t>
            </a:r>
            <a:r>
              <a:rPr lang="en-US" altLang="en-US" dirty="0" err="1"/>
              <a:t>desain</a:t>
            </a:r>
            <a:r>
              <a:rPr lang="en-US" altLang="en-US" dirty="0"/>
              <a:t>/</a:t>
            </a:r>
            <a:r>
              <a:rPr lang="en-US" altLang="en-US" dirty="0" err="1"/>
              <a:t>rencana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rumus</a:t>
            </a:r>
            <a:r>
              <a:rPr lang="en-US" altLang="en-US" dirty="0"/>
              <a:t> </a:t>
            </a:r>
            <a:r>
              <a:rPr lang="en-US" altLang="en-US" i="1" dirty="0"/>
              <a:t>VQ/I</a:t>
            </a:r>
            <a:r>
              <a:rPr lang="en-US" altLang="en-US" dirty="0"/>
              <a:t>, </a:t>
            </a:r>
            <a:r>
              <a:rPr lang="en-US" altLang="en-US" dirty="0" err="1"/>
              <a:t>melainkan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kondisi</a:t>
            </a:r>
            <a:r>
              <a:rPr lang="en-US" altLang="en-US" dirty="0"/>
              <a:t> ultimate. Hasil uji </a:t>
            </a:r>
            <a:r>
              <a:rPr lang="en-US" altLang="en-US" dirty="0" err="1"/>
              <a:t>menunjukkan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mengalami</a:t>
            </a:r>
            <a:r>
              <a:rPr lang="en-US" altLang="en-US" dirty="0"/>
              <a:t> </a:t>
            </a:r>
            <a:r>
              <a:rPr lang="en-US" altLang="en-US" dirty="0" err="1"/>
              <a:t>kehancuran</a:t>
            </a:r>
            <a:r>
              <a:rPr lang="en-US" altLang="en-US" dirty="0"/>
              <a:t> pada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diasumsikan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dan </a:t>
            </a:r>
            <a:r>
              <a:rPr lang="en-US" altLang="en-US" dirty="0" err="1"/>
              <a:t>baja</a:t>
            </a:r>
            <a:r>
              <a:rPr lang="en-US" altLang="en-US" dirty="0"/>
              <a:t>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kondisi</a:t>
            </a:r>
            <a:r>
              <a:rPr lang="en-US" altLang="en-US" dirty="0"/>
              <a:t> </a:t>
            </a:r>
            <a:r>
              <a:rPr lang="en-US" altLang="en-US" dirty="0" err="1"/>
              <a:t>tegangan</a:t>
            </a:r>
            <a:r>
              <a:rPr lang="en-US" altLang="en-US" dirty="0"/>
              <a:t> </a:t>
            </a:r>
            <a:r>
              <a:rPr lang="en-US" altLang="en-US" dirty="0" err="1"/>
              <a:t>plastis</a:t>
            </a:r>
            <a:r>
              <a:rPr lang="en-US" altLang="en-US" dirty="0"/>
              <a:t>. </a:t>
            </a:r>
          </a:p>
          <a:p>
            <a:pPr algn="just" eaLnBrk="1" hangingPunct="1"/>
            <a:r>
              <a:rPr lang="en-US" altLang="en-US" dirty="0"/>
              <a:t> </a:t>
            </a:r>
          </a:p>
        </p:txBody>
      </p:sp>
    </p:spTree>
  </p:cSld>
  <p:clrMapOvr>
    <a:masterClrMapping/>
  </p:clrMapOvr>
  <p:transition spd="slow" advClick="0" advTm="1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11B39C-2EFB-F837-85AC-675290F32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Perbedaan</a:t>
            </a:r>
            <a:r>
              <a:rPr lang="en-US" sz="2800" b="1" dirty="0">
                <a:solidFill>
                  <a:srgbClr val="FF0000"/>
                </a:solidFill>
              </a:rPr>
              <a:t> Gaya </a:t>
            </a:r>
            <a:r>
              <a:rPr lang="en-US" sz="2800" b="1" dirty="0" err="1">
                <a:solidFill>
                  <a:srgbClr val="FF0000"/>
                </a:solidFill>
              </a:rPr>
              <a:t>Geser</a:t>
            </a:r>
            <a:r>
              <a:rPr lang="en-US" sz="2800" b="1" dirty="0">
                <a:solidFill>
                  <a:srgbClr val="FF0000"/>
                </a:solidFill>
              </a:rPr>
              <a:t> Horizontal </a:t>
            </a:r>
            <a:r>
              <a:rPr lang="en-US" sz="2800" b="1" dirty="0" err="1">
                <a:solidFill>
                  <a:srgbClr val="FF0000"/>
                </a:solidFill>
              </a:rPr>
              <a:t>untuk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Posisi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sumbu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Netral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Berbeda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219" name="Picture 95">
            <a:extLst>
              <a:ext uri="{FF2B5EF4-FFF2-40B4-BE49-F238E27FC236}">
                <a16:creationId xmlns:a16="http://schemas.microsoft.com/office/drawing/2014/main" id="{1D4C7DD1-A0DA-C7F0-881B-922E22FB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"/>
          <a:stretch>
            <a:fillRect/>
          </a:stretch>
        </p:blipFill>
        <p:spPr bwMode="auto">
          <a:xfrm>
            <a:off x="2045890" y="1003300"/>
            <a:ext cx="5052219" cy="547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0D0FEE0A-ADCB-D37C-1E3F-398F2863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9275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/>
              <a:t>Gaya </a:t>
            </a:r>
            <a:r>
              <a:rPr lang="en-US" altLang="en-US" dirty="0" err="1"/>
              <a:t>geser</a:t>
            </a:r>
            <a:r>
              <a:rPr lang="en-US" altLang="en-US" dirty="0"/>
              <a:t> yang </a:t>
            </a:r>
            <a:r>
              <a:rPr lang="en-US" altLang="en-US" dirty="0" err="1"/>
              <a:t>dipikul</a:t>
            </a:r>
            <a:r>
              <a:rPr lang="en-US" altLang="en-US" dirty="0"/>
              <a:t> oleh shear connector,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h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dibawah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. Nilai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2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memperhitungkan</a:t>
            </a:r>
            <a:r>
              <a:rPr lang="en-US" altLang="en-US" dirty="0"/>
              <a:t> </a:t>
            </a:r>
            <a:r>
              <a:rPr lang="en-US" altLang="en-US" dirty="0" err="1"/>
              <a:t>kondisi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. </a:t>
            </a:r>
            <a:r>
              <a:rPr lang="en-US" altLang="en-US" dirty="0" err="1"/>
              <a:t>Menura</a:t>
            </a:r>
            <a:r>
              <a:rPr lang="en-US" altLang="en-US" dirty="0"/>
              <a:t> AISC ASD: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FCA4BFA2-6970-F805-7818-5F396032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" y="1332188"/>
            <a:ext cx="7279640" cy="49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id="{11AD6A76-81D0-60E5-0CA7-3E447D7B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" y="348615"/>
            <a:ext cx="81381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/>
              <a:t>Shear connector </a:t>
            </a:r>
            <a:r>
              <a:rPr lang="en-US" altLang="en-US" dirty="0" err="1"/>
              <a:t>relatif</a:t>
            </a:r>
            <a:r>
              <a:rPr lang="en-US" altLang="en-US" dirty="0"/>
              <a:t> </a:t>
            </a:r>
            <a:r>
              <a:rPr lang="en-US" altLang="en-US" dirty="0" err="1"/>
              <a:t>fleksibel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slip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dan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. Karena </a:t>
            </a:r>
            <a:r>
              <a:rPr lang="en-US" altLang="en-US" dirty="0" err="1"/>
              <a:t>terjadi</a:t>
            </a:r>
            <a:r>
              <a:rPr lang="en-US" altLang="en-US" dirty="0"/>
              <a:t> slip </a:t>
            </a:r>
            <a:r>
              <a:rPr lang="en-US" altLang="en-US" dirty="0" err="1"/>
              <a:t>maka</a:t>
            </a:r>
            <a:r>
              <a:rPr lang="en-US" altLang="en-US" dirty="0"/>
              <a:t> ado </a:t>
            </a:r>
            <a:r>
              <a:rPr lang="en-US" altLang="en-US" dirty="0" err="1"/>
              <a:t>redistribusi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connector. Karena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redistribusi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connector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bangunan</a:t>
            </a:r>
            <a:r>
              <a:rPr lang="en-US" altLang="en-US" dirty="0"/>
              <a:t> yang </a:t>
            </a:r>
            <a:r>
              <a:rPr lang="en-US" altLang="en-US" dirty="0" err="1"/>
              <a:t>direncanakan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merata</a:t>
            </a:r>
            <a:r>
              <a:rPr lang="en-US" altLang="en-US" dirty="0"/>
              <a:t>, AISC ASD </a:t>
            </a:r>
            <a:r>
              <a:rPr lang="en-US" altLang="en-US" dirty="0" err="1"/>
              <a:t>mengijinkan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shear connector yang </a:t>
            </a:r>
            <a:r>
              <a:rPr lang="en-US" altLang="en-US" dirty="0" err="1"/>
              <a:t>seragam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momen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maksimum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momen</a:t>
            </a:r>
            <a:r>
              <a:rPr lang="en-US" altLang="en-US" dirty="0"/>
              <a:t> nol.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terpusat</a:t>
            </a:r>
            <a:r>
              <a:rPr lang="en-US" altLang="en-US" dirty="0"/>
              <a:t>, </a:t>
            </a:r>
            <a:r>
              <a:rPr lang="en-US" altLang="en-US" dirty="0" err="1"/>
              <a:t>jumlah</a:t>
            </a:r>
            <a:r>
              <a:rPr lang="en-US" altLang="en-US" dirty="0"/>
              <a:t> shear connector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beban</a:t>
            </a:r>
            <a:r>
              <a:rPr lang="en-US" altLang="en-US" dirty="0"/>
              <a:t> </a:t>
            </a:r>
            <a:r>
              <a:rPr lang="en-US" altLang="en-US" dirty="0" err="1"/>
              <a:t>terpusat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terdekat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momen</a:t>
            </a:r>
            <a:r>
              <a:rPr lang="en-US" altLang="en-US" dirty="0"/>
              <a:t> </a:t>
            </a:r>
            <a:r>
              <a:rPr lang="en-US" altLang="en-US" dirty="0" err="1"/>
              <a:t>nol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u="sng" dirty="0" err="1"/>
              <a:t>boleh</a:t>
            </a:r>
            <a:r>
              <a:rPr lang="en-US" altLang="en-US" u="sng" dirty="0"/>
              <a:t> </a:t>
            </a:r>
            <a:r>
              <a:rPr lang="en-US" altLang="en-US" u="sng" dirty="0" err="1"/>
              <a:t>kurang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kurang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:</a:t>
            </a:r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DCE9D4BD-A254-9658-A8DF-7E5315DE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14" y="2772289"/>
            <a:ext cx="5562253" cy="221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188A7AEB-EDC7-C041-FC37-C7096BAF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02" y="5102519"/>
            <a:ext cx="6944678" cy="14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E6F8C-674F-1159-8DB3-9543C256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Dimensi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Penampang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Komposit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C9D1FA59-14D0-8E9D-E8DA-FCBC2774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010920"/>
            <a:ext cx="8178800" cy="531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F079B2-BA8F-6B68-5ABB-DA830A89C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920" y="30988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Tinjauan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Umum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D05CBA-B129-3D6C-D510-090B2120D2AB}"/>
              </a:ext>
            </a:extLst>
          </p:cNvPr>
          <p:cNvSpPr/>
          <p:nvPr/>
        </p:nvSpPr>
        <p:spPr>
          <a:xfrm>
            <a:off x="629920" y="1153160"/>
            <a:ext cx="81686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Tx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Konstruksi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komposit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cocok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diterapkan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pada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semua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jenis</a:t>
            </a:r>
            <a:r>
              <a:rPr lang="en-US" dirty="0">
                <a:latin typeface="Arial" charset="0"/>
                <a:cs typeface="Arial" charset="0"/>
              </a:rPr>
              <a:t> material, </a:t>
            </a:r>
            <a:r>
              <a:rPr lang="en-US" dirty="0" err="1">
                <a:latin typeface="Arial" charset="0"/>
                <a:cs typeface="Arial" charset="0"/>
              </a:rPr>
              <a:t>tetapi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efisien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beban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berat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bentang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relatif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panjang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jarak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antar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sejauh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mungkin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disyaratkan</a:t>
            </a:r>
            <a:r>
              <a:rPr lang="en-US" dirty="0">
                <a:latin typeface="Arial" charset="0"/>
                <a:cs typeface="Arial" charset="0"/>
              </a:rPr>
              <a:t>. </a:t>
            </a:r>
            <a:r>
              <a:rPr lang="en-US" dirty="0" err="1">
                <a:latin typeface="Arial" charset="0"/>
                <a:cs typeface="Arial" charset="0"/>
              </a:rPr>
              <a:t>Keputusan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menggunakan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komposit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didasarkan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pada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tinjauan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ekonomi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yaitu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perbandingan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antara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biaya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instalasi</a:t>
            </a:r>
            <a:r>
              <a:rPr lang="en-US" dirty="0">
                <a:latin typeface="Arial" charset="0"/>
                <a:cs typeface="Arial" charset="0"/>
              </a:rPr>
              <a:t> shear connector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pengurangan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. 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Pada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konstruksi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tanpa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sokongan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tegangan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beton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jarang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bersifat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kritis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balok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telah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diberikan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dalam</a:t>
            </a:r>
            <a:r>
              <a:rPr lang="en-US" dirty="0">
                <a:latin typeface="Arial" charset="0"/>
                <a:cs typeface="Arial" charset="0"/>
              </a:rPr>
              <a:t> “Composite Beam Selection </a:t>
            </a:r>
            <a:r>
              <a:rPr lang="en-US" dirty="0" err="1">
                <a:latin typeface="Arial" charset="0"/>
                <a:cs typeface="Arial" charset="0"/>
              </a:rPr>
              <a:t>Tabel</a:t>
            </a:r>
            <a:r>
              <a:rPr lang="en-US" dirty="0">
                <a:latin typeface="Arial" charset="0"/>
                <a:cs typeface="Arial" charset="0"/>
              </a:rPr>
              <a:t>” [p.2-259 </a:t>
            </a:r>
            <a:r>
              <a:rPr lang="en-US" dirty="0" err="1">
                <a:latin typeface="Arial" charset="0"/>
                <a:cs typeface="Arial" charset="0"/>
              </a:rPr>
              <a:t>s.d.</a:t>
            </a:r>
            <a:r>
              <a:rPr lang="en-US" dirty="0">
                <a:latin typeface="Arial" charset="0"/>
                <a:cs typeface="Arial" charset="0"/>
              </a:rPr>
              <a:t> 2-291], </a:t>
            </a:r>
            <a:r>
              <a:rPr lang="en-US" dirty="0" err="1">
                <a:latin typeface="Arial" charset="0"/>
                <a:cs typeface="Arial" charset="0"/>
              </a:rPr>
              <a:t>jika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digunakan</a:t>
            </a:r>
            <a:r>
              <a:rPr lang="en-US" dirty="0">
                <a:latin typeface="Arial" charset="0"/>
                <a:cs typeface="Arial" charset="0"/>
              </a:rPr>
              <a:t>  </a:t>
            </a:r>
            <a:r>
              <a:rPr lang="en-US" dirty="0" err="1">
                <a:latin typeface="Arial" charset="0"/>
                <a:cs typeface="Arial" charset="0"/>
              </a:rPr>
              <a:t>lebar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pelat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penuh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baja</a:t>
            </a:r>
            <a:r>
              <a:rPr lang="en-US" dirty="0">
                <a:latin typeface="Arial" charset="0"/>
                <a:cs typeface="Arial" charset="0"/>
              </a:rPr>
              <a:t> A36. </a:t>
            </a:r>
          </a:p>
          <a:p>
            <a:pPr algn="just">
              <a:spcBef>
                <a:spcPts val="1200"/>
              </a:spcBef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en-US" dirty="0" err="1">
                <a:latin typeface="Arial" charset="0"/>
                <a:cs typeface="Arial" charset="0"/>
              </a:rPr>
              <a:t>Kondisi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kritis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kemungkinan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besar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terjadi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jika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digunakan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flens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beton</a:t>
            </a:r>
            <a:r>
              <a:rPr lang="en-US" dirty="0">
                <a:latin typeface="Arial" charset="0"/>
                <a:cs typeface="Arial" charset="0"/>
              </a:rPr>
              <a:t> tipis, </a:t>
            </a:r>
            <a:r>
              <a:rPr lang="en-US" dirty="0" err="1">
                <a:latin typeface="Arial" charset="0"/>
                <a:cs typeface="Arial" charset="0"/>
              </a:rPr>
              <a:t>baja</a:t>
            </a:r>
            <a:r>
              <a:rPr lang="en-US" dirty="0">
                <a:latin typeface="Arial" charset="0"/>
                <a:cs typeface="Arial" charset="0"/>
              </a:rPr>
              <a:t> A50, </a:t>
            </a:r>
            <a:r>
              <a:rPr lang="en-US" dirty="0" err="1">
                <a:latin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keduanya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dirty="0" err="1">
                <a:latin typeface="Arial" charset="0"/>
                <a:cs typeface="Arial" charset="0"/>
              </a:rPr>
              <a:t>Konstruksi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sokongan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menghasilkan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tegangan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beton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tinggi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sedangkan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konstruksi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komposit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parsial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mengurangi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tegangan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ini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 advClick="0" advTm="1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8AE7FB5B-BB22-3613-F840-3AFDFB9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80" y="756920"/>
            <a:ext cx="73050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 err="1"/>
              <a:t>Berikut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properti</a:t>
            </a:r>
            <a:r>
              <a:rPr lang="en-US" altLang="en-US" dirty="0"/>
              <a:t> </a:t>
            </a:r>
            <a:r>
              <a:rPr lang="en-US" altLang="en-US" dirty="0" err="1"/>
              <a:t>penampang</a:t>
            </a:r>
            <a:r>
              <a:rPr lang="en-US" altLang="en-US" dirty="0"/>
              <a:t> </a:t>
            </a: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tegangan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tekan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maksimum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konstruksi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parsial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pelat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diatasnya</a:t>
            </a:r>
            <a:r>
              <a:rPr lang="en-US" altLang="en-US" dirty="0"/>
              <a:t> .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7F5B16AF-C7A2-2673-51E5-16F89274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20" y="2150289"/>
            <a:ext cx="6588760" cy="41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2629</TotalTime>
  <Words>683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Times New Roman</vt:lpstr>
      <vt:lpstr>Office Theme</vt:lpstr>
      <vt:lpstr>AutoCAD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riskiansyah</dc:creator>
  <cp:lastModifiedBy>sekretaris 01</cp:lastModifiedBy>
  <cp:revision>133</cp:revision>
  <dcterms:created xsi:type="dcterms:W3CDTF">2020-06-09T01:42:23Z</dcterms:created>
  <dcterms:modified xsi:type="dcterms:W3CDTF">2024-07-12T08:22:37Z</dcterms:modified>
</cp:coreProperties>
</file>