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309" r:id="rId5"/>
    <p:sldId id="259" r:id="rId6"/>
    <p:sldId id="310" r:id="rId7"/>
    <p:sldId id="261" r:id="rId8"/>
    <p:sldId id="311" r:id="rId9"/>
    <p:sldId id="262" r:id="rId10"/>
    <p:sldId id="263" r:id="rId11"/>
    <p:sldId id="264" r:id="rId12"/>
    <p:sldId id="265" r:id="rId13"/>
    <p:sldId id="278" r:id="rId14"/>
    <p:sldId id="312" r:id="rId15"/>
    <p:sldId id="313" r:id="rId16"/>
    <p:sldId id="314" r:id="rId17"/>
    <p:sldId id="268" r:id="rId18"/>
    <p:sldId id="279" r:id="rId19"/>
    <p:sldId id="287" r:id="rId20"/>
    <p:sldId id="315" r:id="rId21"/>
    <p:sldId id="288" r:id="rId22"/>
    <p:sldId id="289" r:id="rId23"/>
    <p:sldId id="316" r:id="rId24"/>
    <p:sldId id="290" r:id="rId25"/>
    <p:sldId id="291" r:id="rId26"/>
    <p:sldId id="292" r:id="rId27"/>
    <p:sldId id="317" r:id="rId28"/>
    <p:sldId id="269" r:id="rId29"/>
    <p:sldId id="293" r:id="rId30"/>
    <p:sldId id="294" r:id="rId31"/>
    <p:sldId id="295" r:id="rId32"/>
    <p:sldId id="296" r:id="rId33"/>
    <p:sldId id="297" r:id="rId34"/>
    <p:sldId id="298" r:id="rId35"/>
    <p:sldId id="299" r:id="rId36"/>
    <p:sldId id="301" r:id="rId37"/>
    <p:sldId id="270" r:id="rId38"/>
    <p:sldId id="318" r:id="rId39"/>
    <p:sldId id="306" r:id="rId40"/>
    <p:sldId id="319" r:id="rId41"/>
    <p:sldId id="274" r:id="rId42"/>
    <p:sldId id="302" r:id="rId43"/>
    <p:sldId id="320" r:id="rId44"/>
    <p:sldId id="303" r:id="rId45"/>
    <p:sldId id="271" r:id="rId46"/>
    <p:sldId id="307" r:id="rId47"/>
    <p:sldId id="276" r:id="rId48"/>
    <p:sldId id="321" r:id="rId49"/>
    <p:sldId id="304" r:id="rId50"/>
    <p:sldId id="305" r:id="rId51"/>
    <p:sldId id="272" r:id="rId52"/>
    <p:sldId id="322" r:id="rId53"/>
    <p:sldId id="30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76194" autoAdjust="0"/>
  </p:normalViewPr>
  <p:slideViewPr>
    <p:cSldViewPr snapToGrid="0">
      <p:cViewPr>
        <p:scale>
          <a:sx n="49" d="100"/>
          <a:sy n="49" d="100"/>
        </p:scale>
        <p:origin x="169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6/29/2024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B4E1-915B-FAB6-85E8-CAF727876B37}"/>
              </a:ext>
            </a:extLst>
          </p:cNvPr>
          <p:cNvSpPr>
            <a:spLocks noGrp="1"/>
          </p:cNvSpPr>
          <p:nvPr>
            <p:ph type="ctrTitle"/>
          </p:nvPr>
        </p:nvSpPr>
        <p:spPr>
          <a:xfrm>
            <a:off x="684211" y="685799"/>
            <a:ext cx="7096815" cy="3339861"/>
          </a:xfrm>
        </p:spPr>
        <p:txBody>
          <a:bodyPr>
            <a:normAutofit fontScale="90000"/>
          </a:bodyPr>
          <a:lstStyle/>
          <a:p>
            <a:r>
              <a:rPr lang="en-US" u="sng" dirty="0">
                <a:solidFill>
                  <a:srgbClr val="000000"/>
                </a:solidFill>
                <a:effectLst/>
                <a:latin typeface="TimesNewRoman"/>
              </a:rPr>
              <a:t>History media policy in Indonesia (Part 1):</a:t>
            </a:r>
            <a:br>
              <a:rPr lang="en-US" u="sng" dirty="0">
                <a:solidFill>
                  <a:srgbClr val="000000"/>
                </a:solidFill>
                <a:effectLst/>
                <a:latin typeface="TimesNewRoman"/>
              </a:rPr>
            </a:br>
            <a:br>
              <a:rPr lang="en-US" u="sng" dirty="0">
                <a:solidFill>
                  <a:srgbClr val="000000"/>
                </a:solidFill>
                <a:effectLst/>
                <a:latin typeface="TimesNewRoman"/>
              </a:rPr>
            </a:br>
            <a:r>
              <a:rPr lang="it-IT" sz="2700" u="sng" dirty="0">
                <a:solidFill>
                  <a:srgbClr val="000000"/>
                </a:solidFill>
                <a:effectLst/>
                <a:latin typeface="TimesNewRoman"/>
              </a:rPr>
              <a:t>Media dan Kebijakan Media di Indonesia: Sebuah Ringkasan</a:t>
            </a:r>
            <a:br>
              <a:rPr lang="en-US" u="sng" dirty="0">
                <a:solidFill>
                  <a:srgbClr val="000000"/>
                </a:solidFill>
                <a:effectLst/>
                <a:latin typeface="TimesNewRoman"/>
              </a:rPr>
            </a:br>
            <a:endParaRPr lang="en-US" dirty="0"/>
          </a:p>
        </p:txBody>
      </p:sp>
      <p:sp>
        <p:nvSpPr>
          <p:cNvPr id="3" name="Subtitle 2">
            <a:extLst>
              <a:ext uri="{FF2B5EF4-FFF2-40B4-BE49-F238E27FC236}">
                <a16:creationId xmlns:a16="http://schemas.microsoft.com/office/drawing/2014/main" id="{2F143DB0-BA47-D749-30FF-B2021FF91DBE}"/>
              </a:ext>
            </a:extLst>
          </p:cNvPr>
          <p:cNvSpPr>
            <a:spLocks noGrp="1"/>
          </p:cNvSpPr>
          <p:nvPr>
            <p:ph type="subTitle" idx="1"/>
          </p:nvPr>
        </p:nvSpPr>
        <p:spPr>
          <a:xfrm>
            <a:off x="643954" y="4953799"/>
            <a:ext cx="9932031" cy="1619529"/>
          </a:xfrm>
        </p:spPr>
        <p:txBody>
          <a:bodyPr/>
          <a:lstStyle/>
          <a:p>
            <a:r>
              <a:rPr lang="en-US" dirty="0" err="1"/>
              <a:t>Pertemuan</a:t>
            </a:r>
            <a:r>
              <a:rPr lang="en-US" dirty="0"/>
              <a:t> ke-3</a:t>
            </a:r>
          </a:p>
          <a:p>
            <a:endParaRPr lang="en-US" dirty="0"/>
          </a:p>
          <a:p>
            <a:r>
              <a:rPr lang="en-US" dirty="0"/>
              <a:t>Septiawan Santana K.</a:t>
            </a:r>
          </a:p>
          <a:p>
            <a:endParaRPr lang="id-ID" dirty="0"/>
          </a:p>
        </p:txBody>
      </p:sp>
    </p:spTree>
    <p:extLst>
      <p:ext uri="{BB962C8B-B14F-4D97-AF65-F5344CB8AC3E}">
        <p14:creationId xmlns:p14="http://schemas.microsoft.com/office/powerpoint/2010/main" val="42161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284162" y="5679281"/>
            <a:ext cx="6645276" cy="815181"/>
          </a:xfrm>
        </p:spPr>
        <p:txBody>
          <a:bodyPr>
            <a:normAutofit/>
          </a:bodyPr>
          <a:lstStyle/>
          <a:p>
            <a:r>
              <a:rPr lang="id-ID" sz="2000" dirty="0" err="1"/>
              <a:t>Undang-Undang</a:t>
            </a:r>
            <a:r>
              <a:rPr lang="id-ID" sz="2000" dirty="0"/>
              <a:t> Penyiaran No. 32/2002</a:t>
            </a:r>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548084" y="363538"/>
            <a:ext cx="11095832" cy="5129213"/>
          </a:xfrm>
        </p:spPr>
        <p:txBody>
          <a:bodyPr>
            <a:normAutofit/>
          </a:bodyPr>
          <a:lstStyle/>
          <a:p>
            <a:r>
              <a:rPr lang="id-ID" sz="2400" dirty="0">
                <a:solidFill>
                  <a:schemeClr val="bg1"/>
                </a:solidFill>
                <a:effectLst/>
                <a:latin typeface="Calibri" panose="020F0502020204030204" pitchFamily="34" charset="0"/>
                <a:ea typeface="Calibri" panose="020F0502020204030204" pitchFamily="34" charset="0"/>
              </a:rPr>
              <a:t>Penyusunan rancangan </a:t>
            </a:r>
            <a:r>
              <a:rPr lang="id-ID" sz="2400" dirty="0" err="1">
                <a:solidFill>
                  <a:schemeClr val="bg1"/>
                </a:solidFill>
                <a:effectLst/>
                <a:latin typeface="Calibri" panose="020F0502020204030204" pitchFamily="34" charset="0"/>
                <a:ea typeface="Calibri" panose="020F0502020204030204" pitchFamily="34" charset="0"/>
              </a:rPr>
              <a:t>Undang-Undang</a:t>
            </a:r>
            <a:r>
              <a:rPr lang="id-ID" sz="2400" dirty="0">
                <a:solidFill>
                  <a:schemeClr val="bg1"/>
                </a:solidFill>
                <a:effectLst/>
                <a:latin typeface="Calibri" panose="020F0502020204030204" pitchFamily="34" charset="0"/>
                <a:ea typeface="Calibri" panose="020F0502020204030204" pitchFamily="34" charset="0"/>
              </a:rPr>
              <a:t> Penyiaran 32/2002 (pada saat itu masih dalam bentuk RUU) dimulai pada Juli 2001</a:t>
            </a:r>
            <a:r>
              <a:rPr lang="en-US" sz="2400" dirty="0">
                <a:solidFill>
                  <a:schemeClr val="bg1"/>
                </a:solidFill>
                <a:effectLst/>
                <a:latin typeface="Calibri" panose="020F0502020204030204" pitchFamily="34" charset="0"/>
                <a:ea typeface="Calibri" panose="020F0502020204030204" pitchFamily="34" charset="0"/>
              </a:rPr>
              <a:t>.</a:t>
            </a:r>
          </a:p>
          <a:p>
            <a:pPr lvl="1"/>
            <a:r>
              <a:rPr lang="en-US" sz="2000" dirty="0">
                <a:solidFill>
                  <a:schemeClr val="bg1"/>
                </a:solidFill>
                <a:effectLst/>
                <a:latin typeface="Calibri" panose="020F0502020204030204" pitchFamily="34" charset="0"/>
                <a:ea typeface="Calibri" panose="020F0502020204030204" pitchFamily="34" charset="0"/>
              </a:rPr>
              <a:t>U</a:t>
            </a:r>
            <a:r>
              <a:rPr lang="id-ID" sz="2000" dirty="0" err="1">
                <a:solidFill>
                  <a:schemeClr val="bg1"/>
                </a:solidFill>
                <a:effectLst/>
                <a:latin typeface="Calibri" panose="020F0502020204030204" pitchFamily="34" charset="0"/>
                <a:ea typeface="Calibri" panose="020F0502020204030204" pitchFamily="34" charset="0"/>
              </a:rPr>
              <a:t>ntuk</a:t>
            </a:r>
            <a:r>
              <a:rPr lang="id-ID" sz="2000" dirty="0">
                <a:solidFill>
                  <a:schemeClr val="bg1"/>
                </a:solidFill>
                <a:effectLst/>
                <a:latin typeface="Calibri" panose="020F0502020204030204" pitchFamily="34" charset="0"/>
                <a:ea typeface="Calibri" panose="020F0502020204030204" pitchFamily="34" charset="0"/>
              </a:rPr>
              <a:t> mengganti undang-undang lama yang telah kadaluwarsa dan terlalu mengekang dengan undang-undang yang baru yang didasari semangat reformasi dan membuka keran akses.</a:t>
            </a:r>
            <a:r>
              <a:rPr lang="en-US" sz="2000" dirty="0">
                <a:solidFill>
                  <a:schemeClr val="bg1"/>
                </a:solidFill>
                <a:latin typeface="Calibri" panose="020F0502020204030204" pitchFamily="34" charset="0"/>
                <a:ea typeface="Calibri" panose="020F0502020204030204" pitchFamily="34" charset="0"/>
              </a:rPr>
              <a:t>.</a:t>
            </a:r>
          </a:p>
          <a:p>
            <a:r>
              <a:rPr lang="id-ID" sz="2400" dirty="0">
                <a:solidFill>
                  <a:schemeClr val="bg1"/>
                </a:solidFill>
                <a:effectLst/>
                <a:latin typeface="Calibri" panose="020F0502020204030204" pitchFamily="34" charset="0"/>
                <a:ea typeface="Calibri" panose="020F0502020204030204" pitchFamily="34" charset="0"/>
              </a:rPr>
              <a:t>Sistem siaran berjaringan mengharuskan adanya investasi besar-besaran untuk mengatur stasiun lokal</a:t>
            </a:r>
            <a:r>
              <a:rPr lang="en-US" sz="2400" dirty="0">
                <a:solidFill>
                  <a:schemeClr val="bg1"/>
                </a:solidFill>
                <a:latin typeface="Calibri" panose="020F0502020204030204" pitchFamily="34" charset="0"/>
                <a:ea typeface="Calibri" panose="020F0502020204030204" pitchFamily="34" charset="0"/>
              </a:rPr>
              <a:t>. </a:t>
            </a:r>
          </a:p>
          <a:p>
            <a:pPr lvl="1"/>
            <a:r>
              <a:rPr lang="id-ID" sz="2000" dirty="0">
                <a:solidFill>
                  <a:schemeClr val="bg1"/>
                </a:solidFill>
                <a:effectLst/>
                <a:latin typeface="Calibri" panose="020F0502020204030204" pitchFamily="34" charset="0"/>
                <a:ea typeface="Calibri" panose="020F0502020204030204" pitchFamily="34" charset="0"/>
              </a:rPr>
              <a:t>RUU tersebut akhirnya disahkan oleh DPR pada November 2002</a:t>
            </a:r>
            <a:r>
              <a:rPr lang="en-US" sz="2000" dirty="0">
                <a:solidFill>
                  <a:schemeClr val="bg1"/>
                </a:solidFill>
                <a:effectLst/>
                <a:latin typeface="Calibri" panose="020F0502020204030204" pitchFamily="34" charset="0"/>
                <a:ea typeface="Calibri" panose="020F0502020204030204" pitchFamily="34" charset="0"/>
              </a:rPr>
              <a:t>.</a:t>
            </a:r>
          </a:p>
          <a:p>
            <a:r>
              <a:rPr lang="id-ID" sz="2400" dirty="0">
                <a:solidFill>
                  <a:schemeClr val="bg1"/>
                </a:solidFill>
                <a:effectLst/>
                <a:latin typeface="Calibri" panose="020F0502020204030204" pitchFamily="34" charset="0"/>
                <a:ea typeface="Calibri" panose="020F0502020204030204" pitchFamily="34" charset="0"/>
              </a:rPr>
              <a:t>UU Penyiaran No. 32/2002 juga dengan jelas memformulasikan peran dan tanggung jawab negara berkenaan dengan penyiaran.</a:t>
            </a:r>
            <a:endParaRPr lang="en-US" sz="2400" dirty="0">
              <a:solidFill>
                <a:schemeClr val="bg1"/>
              </a:solidFill>
              <a:effectLst/>
              <a:latin typeface="Calibri" panose="020F0502020204030204" pitchFamily="34" charset="0"/>
              <a:ea typeface="Calibri" panose="020F0502020204030204" pitchFamily="34" charset="0"/>
            </a:endParaRPr>
          </a:p>
          <a:p>
            <a:r>
              <a:rPr lang="id-ID" sz="2400" dirty="0">
                <a:solidFill>
                  <a:schemeClr val="bg1"/>
                </a:solidFill>
                <a:effectLst/>
                <a:latin typeface="Calibri" panose="020F0502020204030204" pitchFamily="34" charset="0"/>
                <a:ea typeface="Calibri" panose="020F0502020204030204" pitchFamily="34" charset="0"/>
              </a:rPr>
              <a:t>UU tersebut membagi wewenang dalam hal regulasi dan kontrol penyiaran kepada dua pihak, yakni pemerintah dan publik. </a:t>
            </a:r>
            <a:endParaRPr lang="en-US" sz="2400"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2009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27038" y="5800725"/>
            <a:ext cx="7373938" cy="893761"/>
          </a:xfrm>
        </p:spPr>
        <p:txBody>
          <a:bodyPr>
            <a:normAutofit/>
          </a:bodyPr>
          <a:lstStyle/>
          <a:p>
            <a:r>
              <a:rPr lang="id-ID" sz="2400" dirty="0"/>
              <a:t>Peraturan Pemerintah No. 50/2005</a:t>
            </a:r>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1" y="685800"/>
            <a:ext cx="10774363" cy="4922044"/>
          </a:xfrm>
        </p:spPr>
        <p:txBody>
          <a:bodyPr>
            <a:normAutofit/>
          </a:bodyPr>
          <a:lstStyle/>
          <a:p>
            <a:r>
              <a:rPr lang="id-ID" sz="2800" dirty="0">
                <a:solidFill>
                  <a:schemeClr val="bg1"/>
                </a:solidFill>
                <a:effectLst/>
                <a:latin typeface="Calibri" panose="020F0502020204030204" pitchFamily="34" charset="0"/>
                <a:ea typeface="Calibri" panose="020F0502020204030204" pitchFamily="34" charset="0"/>
              </a:rPr>
              <a:t>Tahun 2005, pemerintah mengesahkan Peraturan Pemerintah (PP) No. 50/2005</a:t>
            </a:r>
            <a:r>
              <a:rPr lang="en-US" sz="2800" dirty="0">
                <a:solidFill>
                  <a:schemeClr val="bg1"/>
                </a:solidFill>
                <a:effectLst/>
                <a:latin typeface="Calibri" panose="020F0502020204030204" pitchFamily="34" charset="0"/>
                <a:ea typeface="Calibri" panose="020F0502020204030204" pitchFamily="34" charset="0"/>
              </a:rPr>
              <a:t>.</a:t>
            </a:r>
          </a:p>
          <a:p>
            <a:r>
              <a:rPr lang="id-ID" sz="2800" dirty="0">
                <a:solidFill>
                  <a:schemeClr val="bg1"/>
                </a:solidFill>
                <a:effectLst/>
                <a:latin typeface="Calibri" panose="020F0502020204030204" pitchFamily="34" charset="0"/>
                <a:ea typeface="Calibri" panose="020F0502020204030204" pitchFamily="34" charset="0"/>
              </a:rPr>
              <a:t> Isi PP 50/2005 berlawanan dengan sejumlah poin yang dimuat dalam UU Penyiaran,</a:t>
            </a:r>
            <a:r>
              <a:rPr lang="en-US" sz="2800" dirty="0">
                <a:solidFill>
                  <a:schemeClr val="bg1"/>
                </a:solidFill>
                <a:effectLst/>
                <a:latin typeface="Calibri" panose="020F0502020204030204" pitchFamily="34" charset="0"/>
                <a:ea typeface="Calibri" panose="020F0502020204030204" pitchFamily="34" charset="0"/>
              </a:rPr>
              <a:t>.</a:t>
            </a:r>
          </a:p>
          <a:p>
            <a:r>
              <a:rPr lang="id-ID" sz="2800" dirty="0">
                <a:solidFill>
                  <a:schemeClr val="bg1"/>
                </a:solidFill>
                <a:effectLst/>
                <a:latin typeface="Calibri" panose="020F0502020204030204" pitchFamily="34" charset="0"/>
                <a:ea typeface="Calibri" panose="020F0502020204030204" pitchFamily="34" charset="0"/>
              </a:rPr>
              <a:t>23 Februari 2006, pemerintah Indonesia akhirnya meratifikasi Pasal 19 International </a:t>
            </a:r>
            <a:r>
              <a:rPr lang="id-ID" sz="2800" dirty="0" err="1">
                <a:solidFill>
                  <a:schemeClr val="bg1"/>
                </a:solidFill>
                <a:effectLst/>
                <a:latin typeface="Calibri" panose="020F0502020204030204" pitchFamily="34" charset="0"/>
                <a:ea typeface="Calibri" panose="020F0502020204030204" pitchFamily="34" charset="0"/>
              </a:rPr>
              <a:t>Covenant</a:t>
            </a:r>
            <a:r>
              <a:rPr lang="id-ID" sz="2800" dirty="0">
                <a:solidFill>
                  <a:schemeClr val="bg1"/>
                </a:solidFill>
                <a:effectLst/>
                <a:latin typeface="Calibri" panose="020F0502020204030204" pitchFamily="34" charset="0"/>
                <a:ea typeface="Calibri" panose="020F0502020204030204" pitchFamily="34" charset="0"/>
              </a:rPr>
              <a:t> </a:t>
            </a:r>
            <a:r>
              <a:rPr lang="id-ID" sz="2800" dirty="0" err="1">
                <a:solidFill>
                  <a:schemeClr val="bg1"/>
                </a:solidFill>
                <a:effectLst/>
                <a:latin typeface="Calibri" panose="020F0502020204030204" pitchFamily="34" charset="0"/>
                <a:ea typeface="Calibri" panose="020F0502020204030204" pitchFamily="34" charset="0"/>
              </a:rPr>
              <a:t>on</a:t>
            </a:r>
            <a:r>
              <a:rPr lang="id-ID" sz="2800" dirty="0">
                <a:solidFill>
                  <a:schemeClr val="bg1"/>
                </a:solidFill>
                <a:effectLst/>
                <a:latin typeface="Calibri" panose="020F0502020204030204" pitchFamily="34" charset="0"/>
                <a:ea typeface="Calibri" panose="020F0502020204030204" pitchFamily="34" charset="0"/>
              </a:rPr>
              <a:t> </a:t>
            </a:r>
            <a:r>
              <a:rPr lang="id-ID" sz="2800" dirty="0" err="1">
                <a:solidFill>
                  <a:schemeClr val="bg1"/>
                </a:solidFill>
                <a:effectLst/>
                <a:latin typeface="Calibri" panose="020F0502020204030204" pitchFamily="34" charset="0"/>
                <a:ea typeface="Calibri" panose="020F0502020204030204" pitchFamily="34" charset="0"/>
              </a:rPr>
              <a:t>Civil</a:t>
            </a:r>
            <a:r>
              <a:rPr lang="id-ID" sz="2800" dirty="0">
                <a:solidFill>
                  <a:schemeClr val="bg1"/>
                </a:solidFill>
                <a:effectLst/>
                <a:latin typeface="Calibri" panose="020F0502020204030204" pitchFamily="34" charset="0"/>
                <a:ea typeface="Calibri" panose="020F0502020204030204" pitchFamily="34" charset="0"/>
              </a:rPr>
              <a:t> </a:t>
            </a:r>
            <a:r>
              <a:rPr lang="id-ID" sz="2800" dirty="0" err="1">
                <a:solidFill>
                  <a:schemeClr val="bg1"/>
                </a:solidFill>
                <a:effectLst/>
                <a:latin typeface="Calibri" panose="020F0502020204030204" pitchFamily="34" charset="0"/>
                <a:ea typeface="Calibri" panose="020F0502020204030204" pitchFamily="34" charset="0"/>
              </a:rPr>
              <a:t>and</a:t>
            </a:r>
            <a:r>
              <a:rPr lang="id-ID" sz="2800" dirty="0">
                <a:solidFill>
                  <a:schemeClr val="bg1"/>
                </a:solidFill>
                <a:effectLst/>
                <a:latin typeface="Calibri" panose="020F0502020204030204" pitchFamily="34" charset="0"/>
                <a:ea typeface="Calibri" panose="020F0502020204030204" pitchFamily="34" charset="0"/>
              </a:rPr>
              <a:t> </a:t>
            </a:r>
            <a:r>
              <a:rPr lang="id-ID" sz="2800" dirty="0" err="1">
                <a:solidFill>
                  <a:schemeClr val="bg1"/>
                </a:solidFill>
                <a:effectLst/>
                <a:latin typeface="Calibri" panose="020F0502020204030204" pitchFamily="34" charset="0"/>
                <a:ea typeface="Calibri" panose="020F0502020204030204" pitchFamily="34" charset="0"/>
              </a:rPr>
              <a:t>Political</a:t>
            </a:r>
            <a:r>
              <a:rPr lang="id-ID" sz="2800" dirty="0">
                <a:solidFill>
                  <a:schemeClr val="bg1"/>
                </a:solidFill>
                <a:effectLst/>
                <a:latin typeface="Calibri" panose="020F0502020204030204" pitchFamily="34" charset="0"/>
                <a:ea typeface="Calibri" panose="020F0502020204030204" pitchFamily="34" charset="0"/>
              </a:rPr>
              <a:t> </a:t>
            </a:r>
            <a:r>
              <a:rPr lang="id-ID" sz="2800" dirty="0" err="1">
                <a:solidFill>
                  <a:schemeClr val="bg1"/>
                </a:solidFill>
                <a:effectLst/>
                <a:latin typeface="Calibri" panose="020F0502020204030204" pitchFamily="34" charset="0"/>
                <a:ea typeface="Calibri" panose="020F0502020204030204" pitchFamily="34" charset="0"/>
              </a:rPr>
              <a:t>Rights</a:t>
            </a:r>
            <a:r>
              <a:rPr lang="id-ID" sz="2800" dirty="0">
                <a:solidFill>
                  <a:schemeClr val="bg1"/>
                </a:solidFill>
                <a:effectLst/>
                <a:latin typeface="Calibri" panose="020F0502020204030204" pitchFamily="34" charset="0"/>
                <a:ea typeface="Calibri" panose="020F0502020204030204" pitchFamily="34" charset="0"/>
              </a:rPr>
              <a:t> (ICCPR/Perjanjian Internasional tentang </a:t>
            </a:r>
            <a:r>
              <a:rPr lang="id-ID" sz="2800" dirty="0" err="1">
                <a:solidFill>
                  <a:schemeClr val="bg1"/>
                </a:solidFill>
                <a:effectLst/>
                <a:latin typeface="Calibri" panose="020F0502020204030204" pitchFamily="34" charset="0"/>
                <a:ea typeface="Calibri" panose="020F0502020204030204" pitchFamily="34" charset="0"/>
              </a:rPr>
              <a:t>Hak-Hak</a:t>
            </a:r>
            <a:r>
              <a:rPr lang="id-ID" sz="2800" dirty="0">
                <a:solidFill>
                  <a:schemeClr val="bg1"/>
                </a:solidFill>
                <a:effectLst/>
                <a:latin typeface="Calibri" panose="020F0502020204030204" pitchFamily="34" charset="0"/>
                <a:ea typeface="Calibri" panose="020F0502020204030204" pitchFamily="34" charset="0"/>
              </a:rPr>
              <a:t> Sipil dan Politik)</a:t>
            </a:r>
            <a:r>
              <a:rPr lang="en-US" sz="2800" dirty="0">
                <a:solidFill>
                  <a:schemeClr val="bg1"/>
                </a:solidFill>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423614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577056" y="5807472"/>
            <a:ext cx="7138194" cy="729455"/>
          </a:xfrm>
        </p:spPr>
        <p:txBody>
          <a:bodyPr>
            <a:normAutofit/>
          </a:bodyPr>
          <a:lstStyle/>
          <a:p>
            <a:r>
              <a:rPr lang="id-ID" sz="2000" dirty="0"/>
              <a:t>Merevisi UU Penyiaran</a:t>
            </a:r>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1" y="685800"/>
            <a:ext cx="10667207" cy="5057775"/>
          </a:xfrm>
        </p:spPr>
        <p:txBody>
          <a:bodyPr>
            <a:normAutofit/>
          </a:bodyPr>
          <a:lstStyle/>
          <a:p>
            <a:r>
              <a:rPr lang="en-US" sz="2800" dirty="0">
                <a:solidFill>
                  <a:schemeClr val="bg1"/>
                </a:solidFill>
                <a:effectLst/>
                <a:latin typeface="Calibri" panose="020F0502020204030204" pitchFamily="34" charset="0"/>
                <a:ea typeface="Calibri" panose="020F0502020204030204" pitchFamily="34" charset="0"/>
              </a:rPr>
              <a:t>F</a:t>
            </a:r>
            <a:r>
              <a:rPr lang="id-ID" sz="2800" dirty="0">
                <a:solidFill>
                  <a:schemeClr val="bg1"/>
                </a:solidFill>
                <a:effectLst/>
                <a:latin typeface="Calibri" panose="020F0502020204030204" pitchFamily="34" charset="0"/>
                <a:ea typeface="Calibri" panose="020F0502020204030204" pitchFamily="34" charset="0"/>
              </a:rPr>
              <a:t>ungsi UU Penyiaran dan KPI, secara ironis, dikerdilkan oleh pemerintah. </a:t>
            </a:r>
            <a:endParaRPr lang="en-US" sz="2800" dirty="0">
              <a:solidFill>
                <a:schemeClr val="bg1"/>
              </a:solidFill>
              <a:effectLst/>
              <a:latin typeface="Calibri" panose="020F0502020204030204" pitchFamily="34" charset="0"/>
              <a:ea typeface="Calibri" panose="020F0502020204030204" pitchFamily="34" charset="0"/>
            </a:endParaRPr>
          </a:p>
          <a:p>
            <a:r>
              <a:rPr lang="id-ID" sz="2800" dirty="0">
                <a:solidFill>
                  <a:schemeClr val="bg1"/>
                </a:solidFill>
                <a:effectLst/>
                <a:latin typeface="Calibri" panose="020F0502020204030204" pitchFamily="34" charset="0"/>
                <a:ea typeface="Calibri" panose="020F0502020204030204" pitchFamily="34" charset="0"/>
              </a:rPr>
              <a:t>Peran KPI dalam meregulasi media bahkan telah hilang sama sekali. </a:t>
            </a:r>
            <a:endParaRPr lang="en-US" sz="2800" dirty="0">
              <a:solidFill>
                <a:schemeClr val="bg1"/>
              </a:solidFill>
              <a:effectLst/>
              <a:latin typeface="Calibri" panose="020F0502020204030204" pitchFamily="34" charset="0"/>
              <a:ea typeface="Calibri" panose="020F0502020204030204" pitchFamily="34" charset="0"/>
            </a:endParaRPr>
          </a:p>
          <a:p>
            <a:r>
              <a:rPr lang="id-ID" sz="2800" dirty="0">
                <a:solidFill>
                  <a:schemeClr val="bg1"/>
                </a:solidFill>
                <a:effectLst/>
                <a:latin typeface="Calibri" panose="020F0502020204030204" pitchFamily="34" charset="0"/>
                <a:ea typeface="Calibri" panose="020F0502020204030204" pitchFamily="34" charset="0"/>
              </a:rPr>
              <a:t>PP tersebut telah mengembalikan </a:t>
            </a:r>
            <a:r>
              <a:rPr lang="id-ID" sz="2800" b="1" dirty="0">
                <a:solidFill>
                  <a:schemeClr val="bg1"/>
                </a:solidFill>
                <a:effectLst/>
                <a:latin typeface="Calibri" panose="020F0502020204030204" pitchFamily="34" charset="0"/>
                <a:ea typeface="Calibri" panose="020F0502020204030204" pitchFamily="34" charset="0"/>
              </a:rPr>
              <a:t>peran </a:t>
            </a:r>
            <a:r>
              <a:rPr lang="id-ID" sz="2800" b="1" dirty="0" err="1">
                <a:solidFill>
                  <a:schemeClr val="bg1"/>
                </a:solidFill>
                <a:effectLst/>
                <a:latin typeface="Calibri" panose="020F0502020204030204" pitchFamily="34" charset="0"/>
                <a:ea typeface="Calibri" panose="020F0502020204030204" pitchFamily="34" charset="0"/>
              </a:rPr>
              <a:t>Kemenkominfo</a:t>
            </a:r>
            <a:r>
              <a:rPr lang="id-ID" sz="2800" b="1" dirty="0">
                <a:solidFill>
                  <a:schemeClr val="bg1"/>
                </a:solidFill>
                <a:effectLst/>
                <a:latin typeface="Calibri" panose="020F0502020204030204" pitchFamily="34" charset="0"/>
                <a:ea typeface="Calibri" panose="020F0502020204030204" pitchFamily="34" charset="0"/>
              </a:rPr>
              <a:t> sebagai otoritas utama</a:t>
            </a:r>
            <a:r>
              <a:rPr lang="id-ID" sz="2800" dirty="0">
                <a:solidFill>
                  <a:schemeClr val="bg1"/>
                </a:solidFill>
                <a:effectLst/>
                <a:latin typeface="Calibri" panose="020F0502020204030204" pitchFamily="34" charset="0"/>
                <a:ea typeface="Calibri" panose="020F0502020204030204" pitchFamily="34" charset="0"/>
              </a:rPr>
              <a:t> dan suara final dalam mengeluarkan izin operasi media.</a:t>
            </a:r>
            <a:endParaRPr lang="en-US" sz="2800" dirty="0">
              <a:solidFill>
                <a:schemeClr val="bg1"/>
              </a:solidFill>
              <a:effectLst/>
              <a:latin typeface="Calibri" panose="020F0502020204030204" pitchFamily="34" charset="0"/>
              <a:ea typeface="Calibri" panose="020F0502020204030204" pitchFamily="34" charset="0"/>
            </a:endParaRPr>
          </a:p>
          <a:p>
            <a:r>
              <a:rPr lang="id-ID" sz="2800" dirty="0">
                <a:solidFill>
                  <a:schemeClr val="bg1"/>
                </a:solidFill>
                <a:effectLst/>
                <a:latin typeface="Calibri" panose="020F0502020204030204" pitchFamily="34" charset="0"/>
                <a:ea typeface="Calibri" panose="020F0502020204030204" pitchFamily="34" charset="0"/>
              </a:rPr>
              <a:t>Karena UU Penyiaran saat ini tidak memiliki kuasa mengontrol kepemilikan media, meski memuat klausul kepemilikan silang (Pasal 18), UU tersebut tidak efektif dalam mencegah aglomerasi atau pemusatan kepemilikan media seperti yang terjadi saat ini. </a:t>
            </a:r>
            <a:endParaRPr lang="en-US" sz="2800"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4175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92826" y="5964865"/>
            <a:ext cx="8544848" cy="710018"/>
          </a:xfrm>
        </p:spPr>
        <p:txBody>
          <a:bodyPr>
            <a:normAutofit/>
          </a:bodyPr>
          <a:lstStyle/>
          <a:p>
            <a:r>
              <a:rPr lang="id-ID" sz="2000" dirty="0"/>
              <a:t>Pasca-Reformasi: </a:t>
            </a:r>
            <a:r>
              <a:rPr lang="id-ID" sz="2000" dirty="0" err="1"/>
              <a:t>Quo</a:t>
            </a:r>
            <a:r>
              <a:rPr lang="id-ID" sz="2000" dirty="0"/>
              <a:t> </a:t>
            </a:r>
            <a:r>
              <a:rPr lang="id-ID" sz="2000" dirty="0" err="1"/>
              <a:t>Vadis</a:t>
            </a:r>
            <a:r>
              <a:rPr lang="id-ID" sz="2000" dirty="0"/>
              <a:t>?</a:t>
            </a:r>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2" y="183117"/>
            <a:ext cx="10874376" cy="5505302"/>
          </a:xfrm>
        </p:spPr>
        <p:txBody>
          <a:bodyPr>
            <a:normAutofit/>
          </a:bodyPr>
          <a:lstStyle/>
          <a:p>
            <a:pPr marL="3175" marR="0" indent="-6350" algn="just">
              <a:lnSpc>
                <a:spcPct val="103000"/>
              </a:lnSpc>
              <a:spcBef>
                <a:spcPts val="0"/>
              </a:spcBef>
              <a:spcAft>
                <a:spcPts val="2475"/>
              </a:spcAft>
            </a:pPr>
            <a:r>
              <a:rPr lang="en-US" sz="3200" kern="100" dirty="0">
                <a:solidFill>
                  <a:schemeClr val="bg1"/>
                </a:solidFill>
                <a:effectLst/>
                <a:latin typeface="Calibri" panose="020F0502020204030204" pitchFamily="34" charset="0"/>
                <a:ea typeface="Calibri" panose="020F0502020204030204" pitchFamily="34" charset="0"/>
              </a:rPr>
              <a:t>T</a:t>
            </a:r>
            <a:r>
              <a:rPr lang="id-ID" sz="3200" kern="100" dirty="0" err="1">
                <a:solidFill>
                  <a:schemeClr val="bg1"/>
                </a:solidFill>
                <a:effectLst/>
                <a:latin typeface="Calibri" panose="020F0502020204030204" pitchFamily="34" charset="0"/>
                <a:ea typeface="Calibri" panose="020F0502020204030204" pitchFamily="34" charset="0"/>
              </a:rPr>
              <a:t>ahun</a:t>
            </a:r>
            <a:r>
              <a:rPr lang="id-ID" sz="3200" kern="100" dirty="0">
                <a:solidFill>
                  <a:schemeClr val="bg1"/>
                </a:solidFill>
                <a:effectLst/>
                <a:latin typeface="Calibri" panose="020F0502020204030204" pitchFamily="34" charset="0"/>
                <a:ea typeface="Calibri" panose="020F0502020204030204" pitchFamily="34" charset="0"/>
              </a:rPr>
              <a:t> 2008, publik menyaksikan ‘kebangkitan kembali’ intervensi negara dalam hal ekspresi publik dan moralitas publik. </a:t>
            </a:r>
            <a:endParaRPr lang="en-US" sz="3200" kern="100" dirty="0">
              <a:solidFill>
                <a:schemeClr val="bg1"/>
              </a:solidFill>
              <a:effectLst/>
              <a:latin typeface="Calibri" panose="020F0502020204030204" pitchFamily="34" charset="0"/>
              <a:ea typeface="Calibri" panose="020F0502020204030204" pitchFamily="34" charset="0"/>
            </a:endParaRPr>
          </a:p>
          <a:p>
            <a:pPr marL="3175" marR="0" indent="-6350" algn="just">
              <a:lnSpc>
                <a:spcPct val="103000"/>
              </a:lnSpc>
              <a:spcBef>
                <a:spcPts val="0"/>
              </a:spcBef>
              <a:spcAft>
                <a:spcPts val="2475"/>
              </a:spcAft>
            </a:pPr>
            <a:r>
              <a:rPr lang="id-ID" sz="3200" kern="100" dirty="0">
                <a:solidFill>
                  <a:schemeClr val="bg1"/>
                </a:solidFill>
                <a:effectLst/>
                <a:latin typeface="Calibri" panose="020F0502020204030204" pitchFamily="34" charset="0"/>
                <a:ea typeface="Calibri" panose="020F0502020204030204" pitchFamily="34" charset="0"/>
              </a:rPr>
              <a:t>UU Pornografi (UU 44/2008)</a:t>
            </a:r>
            <a:r>
              <a:rPr lang="en-US" sz="3200" kern="100" dirty="0">
                <a:solidFill>
                  <a:schemeClr val="bg1"/>
                </a:solidFill>
                <a:effectLst/>
                <a:latin typeface="Calibri" panose="020F0502020204030204" pitchFamily="34" charset="0"/>
                <a:ea typeface="Calibri" panose="020F0502020204030204" pitchFamily="34" charset="0"/>
              </a:rPr>
              <a:t>.</a:t>
            </a:r>
            <a:r>
              <a:rPr lang="id-ID" sz="3200" kern="100" dirty="0">
                <a:solidFill>
                  <a:schemeClr val="bg1"/>
                </a:solidFill>
                <a:effectLst/>
                <a:latin typeface="Calibri" panose="020F0502020204030204" pitchFamily="34" charset="0"/>
                <a:ea typeface="Calibri" panose="020F0502020204030204" pitchFamily="34" charset="0"/>
              </a:rPr>
              <a:t> </a:t>
            </a:r>
            <a:endParaRPr lang="en-US" sz="3200" kern="100" dirty="0">
              <a:solidFill>
                <a:schemeClr val="bg1"/>
              </a:solidFill>
              <a:effectLst/>
              <a:latin typeface="Calibri" panose="020F0502020204030204" pitchFamily="34" charset="0"/>
              <a:ea typeface="Calibri" panose="020F0502020204030204" pitchFamily="34" charset="0"/>
            </a:endParaRPr>
          </a:p>
          <a:p>
            <a:pPr marL="460375" lvl="1" indent="-6350" algn="just">
              <a:lnSpc>
                <a:spcPct val="103000"/>
              </a:lnSpc>
              <a:spcBef>
                <a:spcPts val="0"/>
              </a:spcBef>
              <a:spcAft>
                <a:spcPts val="2475"/>
              </a:spcAft>
            </a:pPr>
            <a:r>
              <a:rPr lang="en-US" sz="2800" kern="100" dirty="0">
                <a:solidFill>
                  <a:schemeClr val="bg1"/>
                </a:solidFill>
                <a:effectLst/>
                <a:latin typeface="Calibri" panose="020F0502020204030204" pitchFamily="34" charset="0"/>
                <a:ea typeface="Calibri" panose="020F0502020204030204" pitchFamily="34" charset="0"/>
              </a:rPr>
              <a:t>M</a:t>
            </a:r>
            <a:r>
              <a:rPr lang="id-ID" sz="2800" kern="100" dirty="0" err="1">
                <a:solidFill>
                  <a:schemeClr val="bg1"/>
                </a:solidFill>
                <a:effectLst/>
                <a:latin typeface="Calibri" panose="020F0502020204030204" pitchFamily="34" charset="0"/>
                <a:ea typeface="Calibri" panose="020F0502020204030204" pitchFamily="34" charset="0"/>
              </a:rPr>
              <a:t>embatasi</a:t>
            </a:r>
            <a:r>
              <a:rPr lang="id-ID" sz="2800" kern="100" dirty="0">
                <a:solidFill>
                  <a:schemeClr val="bg1"/>
                </a:solidFill>
                <a:effectLst/>
                <a:latin typeface="Calibri" panose="020F0502020204030204" pitchFamily="34" charset="0"/>
                <a:ea typeface="Calibri" panose="020F0502020204030204" pitchFamily="34" charset="0"/>
              </a:rPr>
              <a:t> kebebasan berekspresi dan hak-hak individual, serta diskriminatif</a:t>
            </a:r>
            <a:r>
              <a:rPr lang="en-US" sz="2800" kern="100" dirty="0">
                <a:solidFill>
                  <a:schemeClr val="bg1"/>
                </a:solidFill>
                <a:effectLst/>
                <a:latin typeface="Calibri" panose="020F0502020204030204" pitchFamily="34" charset="0"/>
                <a:ea typeface="Calibri" panose="020F0502020204030204" pitchFamily="34" charset="0"/>
              </a:rPr>
              <a:t>.</a:t>
            </a:r>
            <a:r>
              <a:rPr lang="id-ID" sz="2800" kern="100" dirty="0">
                <a:solidFill>
                  <a:schemeClr val="bg1"/>
                </a:solidFill>
                <a:effectLst/>
                <a:latin typeface="Calibri" panose="020F0502020204030204" pitchFamily="34" charset="0"/>
                <a:ea typeface="Calibri" panose="020F0502020204030204" pitchFamily="34" charset="0"/>
              </a:rPr>
              <a:t> </a:t>
            </a:r>
            <a:r>
              <a:rPr lang="en-US" sz="2800" kern="100" dirty="0">
                <a:solidFill>
                  <a:schemeClr val="bg1"/>
                </a:solidFill>
                <a:effectLst/>
                <a:latin typeface="Calibri" panose="020F0502020204030204" pitchFamily="34" charset="0"/>
                <a:ea typeface="Calibri" panose="020F0502020204030204" pitchFamily="34" charset="0"/>
              </a:rPr>
              <a:t>B</a:t>
            </a:r>
            <a:r>
              <a:rPr lang="id-ID" sz="2800" kern="100" dirty="0" err="1">
                <a:solidFill>
                  <a:schemeClr val="bg1"/>
                </a:solidFill>
                <a:effectLst/>
                <a:latin typeface="Calibri" panose="020F0502020204030204" pitchFamily="34" charset="0"/>
                <a:ea typeface="Calibri" panose="020F0502020204030204" pitchFamily="34" charset="0"/>
              </a:rPr>
              <a:t>ertentangan</a:t>
            </a:r>
            <a:r>
              <a:rPr lang="id-ID" sz="2800" kern="100" dirty="0">
                <a:solidFill>
                  <a:schemeClr val="bg1"/>
                </a:solidFill>
                <a:effectLst/>
                <a:latin typeface="Calibri" panose="020F0502020204030204" pitchFamily="34" charset="0"/>
                <a:ea typeface="Calibri" panose="020F0502020204030204" pitchFamily="34" charset="0"/>
              </a:rPr>
              <a:t> dengan beragam bentuk ekspresi kultural yang melekat dan dipraktikkan secara turun-temurun oleh banyak suku dan kelompok etnis di Indonesia. </a:t>
            </a:r>
            <a:endParaRPr lang="en-US" sz="2800" kern="100" dirty="0">
              <a:solidFill>
                <a:schemeClr val="bg1"/>
              </a:solidFill>
              <a:effectLst/>
              <a:latin typeface="Calibri" panose="020F0502020204030204" pitchFamily="34" charset="0"/>
              <a:ea typeface="Calibri" panose="020F0502020204030204" pitchFamily="34" charset="0"/>
            </a:endParaRPr>
          </a:p>
          <a:p>
            <a:pPr marL="460375" lvl="1" indent="-6350" algn="just">
              <a:lnSpc>
                <a:spcPct val="103000"/>
              </a:lnSpc>
              <a:spcBef>
                <a:spcPts val="0"/>
              </a:spcBef>
              <a:spcAft>
                <a:spcPts val="2475"/>
              </a:spcAft>
            </a:pPr>
            <a:r>
              <a:rPr lang="id-ID" sz="2800" dirty="0">
                <a:solidFill>
                  <a:schemeClr val="bg1"/>
                </a:solidFill>
                <a:effectLst/>
                <a:latin typeface="Calibri" panose="020F0502020204030204" pitchFamily="34" charset="0"/>
                <a:ea typeface="Calibri" panose="020F0502020204030204" pitchFamily="34" charset="0"/>
              </a:rPr>
              <a:t>Kasus Prita Mulyasari adalah salah satu kasus</a:t>
            </a:r>
            <a:r>
              <a:rPr lang="en-US" sz="2800" dirty="0">
                <a:solidFill>
                  <a:schemeClr val="bg1"/>
                </a:solidFill>
                <a:effectLst/>
                <a:latin typeface="Calibri" panose="020F0502020204030204" pitchFamily="34" charset="0"/>
                <a:ea typeface="Calibri" panose="020F0502020204030204" pitchFamily="34" charset="0"/>
              </a:rPr>
              <a:t>.</a:t>
            </a:r>
            <a:r>
              <a:rPr lang="id-ID" sz="2800" dirty="0">
                <a:solidFill>
                  <a:schemeClr val="bg1"/>
                </a:solidFill>
                <a:effectLst/>
                <a:latin typeface="Calibri" panose="020F0502020204030204" pitchFamily="34" charset="0"/>
                <a:ea typeface="Calibri" panose="020F0502020204030204" pitchFamily="34" charset="0"/>
              </a:rPr>
              <a:t> </a:t>
            </a:r>
            <a:r>
              <a:rPr lang="en-US" sz="2800" dirty="0">
                <a:solidFill>
                  <a:schemeClr val="bg1"/>
                </a:solidFill>
                <a:effectLst/>
                <a:latin typeface="Calibri" panose="020F0502020204030204" pitchFamily="34" charset="0"/>
                <a:ea typeface="Calibri" panose="020F0502020204030204" pitchFamily="34" charset="0"/>
              </a:rPr>
              <a:t>K</a:t>
            </a:r>
            <a:r>
              <a:rPr lang="id-ID" sz="2800" dirty="0" err="1">
                <a:solidFill>
                  <a:schemeClr val="bg1"/>
                </a:solidFill>
                <a:effectLst/>
                <a:latin typeface="Calibri" panose="020F0502020204030204" pitchFamily="34" charset="0"/>
                <a:ea typeface="Calibri" panose="020F0502020204030204" pitchFamily="34" charset="0"/>
              </a:rPr>
              <a:t>asus</a:t>
            </a:r>
            <a:r>
              <a:rPr lang="id-ID" sz="2800" dirty="0">
                <a:solidFill>
                  <a:schemeClr val="bg1"/>
                </a:solidFill>
                <a:effectLst/>
                <a:latin typeface="Calibri" panose="020F0502020204030204" pitchFamily="34" charset="0"/>
                <a:ea typeface="Calibri" panose="020F0502020204030204" pitchFamily="34" charset="0"/>
              </a:rPr>
              <a:t> pencemaran nama baik berdasarkan sejumlah pasal ambigu dalam UU ITE 11/2008</a:t>
            </a:r>
            <a:r>
              <a:rPr lang="en-US" sz="2800" dirty="0">
                <a:solidFill>
                  <a:schemeClr val="bg1"/>
                </a:solidFill>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229565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92826" y="5964865"/>
            <a:ext cx="8544848" cy="710018"/>
          </a:xfrm>
        </p:spPr>
        <p:txBody>
          <a:bodyPr>
            <a:normAutofit/>
          </a:bodyPr>
          <a:lstStyle/>
          <a:p>
            <a:r>
              <a:rPr lang="id-ID" sz="2000" dirty="0"/>
              <a:t>Pasca-Reformasi: </a:t>
            </a:r>
            <a:r>
              <a:rPr lang="id-ID" sz="2000" dirty="0" err="1"/>
              <a:t>Quo</a:t>
            </a:r>
            <a:r>
              <a:rPr lang="id-ID" sz="2000" dirty="0"/>
              <a:t> </a:t>
            </a:r>
            <a:r>
              <a:rPr lang="id-ID" sz="2000" dirty="0" err="1"/>
              <a:t>Vadis</a:t>
            </a:r>
            <a:r>
              <a:rPr lang="id-ID" sz="2000" dirty="0"/>
              <a:t>?</a:t>
            </a:r>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2" y="653901"/>
            <a:ext cx="10373648" cy="5034518"/>
          </a:xfrm>
        </p:spPr>
        <p:txBody>
          <a:bodyPr>
            <a:normAutofit fontScale="92500" lnSpcReduction="10000"/>
          </a:bodyPr>
          <a:lstStyle/>
          <a:p>
            <a:pPr marL="3175" indent="-6350" algn="just">
              <a:lnSpc>
                <a:spcPct val="103000"/>
              </a:lnSpc>
              <a:spcBef>
                <a:spcPts val="0"/>
              </a:spcBef>
              <a:spcAft>
                <a:spcPts val="2475"/>
              </a:spcAft>
            </a:pPr>
            <a:r>
              <a:rPr lang="en-US" sz="3200" dirty="0">
                <a:solidFill>
                  <a:schemeClr val="bg1"/>
                </a:solidFill>
                <a:effectLst/>
                <a:latin typeface="Calibri" panose="020F0502020204030204" pitchFamily="34" charset="0"/>
                <a:ea typeface="Calibri" panose="020F0502020204030204" pitchFamily="34" charset="0"/>
              </a:rPr>
              <a:t>P</a:t>
            </a:r>
            <a:r>
              <a:rPr lang="id-ID" sz="3200" dirty="0" err="1">
                <a:solidFill>
                  <a:schemeClr val="bg1"/>
                </a:solidFill>
                <a:effectLst/>
                <a:latin typeface="Calibri" panose="020F0502020204030204" pitchFamily="34" charset="0"/>
                <a:ea typeface="Calibri" panose="020F0502020204030204" pitchFamily="34" charset="0"/>
              </a:rPr>
              <a:t>emerintah</a:t>
            </a:r>
            <a:r>
              <a:rPr lang="id-ID" sz="3200" dirty="0">
                <a:solidFill>
                  <a:schemeClr val="bg1"/>
                </a:solidFill>
                <a:effectLst/>
                <a:latin typeface="Calibri" panose="020F0502020204030204" pitchFamily="34" charset="0"/>
                <a:ea typeface="Calibri" panose="020F0502020204030204" pitchFamily="34" charset="0"/>
              </a:rPr>
              <a:t> kemudian mengeluarkan RUU lain yang mengancam kebebasan pers dan ekspresi publik. </a:t>
            </a:r>
            <a:endParaRPr lang="en-US" sz="3200" dirty="0">
              <a:solidFill>
                <a:schemeClr val="bg1"/>
              </a:solidFill>
              <a:effectLst/>
              <a:latin typeface="Calibri" panose="020F0502020204030204" pitchFamily="34" charset="0"/>
              <a:ea typeface="Calibri" panose="020F0502020204030204" pitchFamily="34" charset="0"/>
            </a:endParaRPr>
          </a:p>
          <a:p>
            <a:pPr marL="3175" indent="-6350" algn="just">
              <a:lnSpc>
                <a:spcPct val="103000"/>
              </a:lnSpc>
              <a:spcBef>
                <a:spcPts val="0"/>
              </a:spcBef>
              <a:spcAft>
                <a:spcPts val="2475"/>
              </a:spcAft>
            </a:pPr>
            <a:r>
              <a:rPr lang="id-ID" sz="3200" dirty="0">
                <a:solidFill>
                  <a:schemeClr val="bg1"/>
                </a:solidFill>
                <a:effectLst/>
                <a:latin typeface="Calibri" panose="020F0502020204030204" pitchFamily="34" charset="0"/>
                <a:ea typeface="Calibri" panose="020F0502020204030204" pitchFamily="34" charset="0"/>
              </a:rPr>
              <a:t>RUU Intelijen, RUU Pemilihan Umum, dan RUU Rahasia Negara</a:t>
            </a:r>
            <a:r>
              <a:rPr lang="en-US" sz="3200" dirty="0">
                <a:solidFill>
                  <a:schemeClr val="bg1"/>
                </a:solidFill>
                <a:effectLst/>
                <a:latin typeface="Calibri" panose="020F0502020204030204" pitchFamily="34" charset="0"/>
                <a:ea typeface="Calibri" panose="020F0502020204030204" pitchFamily="34" charset="0"/>
              </a:rPr>
              <a:t>. </a:t>
            </a:r>
          </a:p>
          <a:p>
            <a:pPr marL="460375" lvl="1" indent="-6350" algn="just">
              <a:lnSpc>
                <a:spcPct val="103000"/>
              </a:lnSpc>
              <a:spcBef>
                <a:spcPts val="0"/>
              </a:spcBef>
              <a:spcAft>
                <a:spcPts val="2475"/>
              </a:spcAft>
            </a:pPr>
            <a:r>
              <a:rPr lang="id-ID" sz="3000" dirty="0">
                <a:solidFill>
                  <a:schemeClr val="bg1"/>
                </a:solidFill>
                <a:effectLst/>
                <a:latin typeface="Calibri" panose="020F0502020204030204" pitchFamily="34" charset="0"/>
                <a:ea typeface="Calibri" panose="020F0502020204030204" pitchFamily="34" charset="0"/>
              </a:rPr>
              <a:t>UU Intelijen No. 17/2011 disahkan oleh DPR</a:t>
            </a:r>
            <a:r>
              <a:rPr lang="en-US" sz="3000" dirty="0">
                <a:solidFill>
                  <a:schemeClr val="bg1"/>
                </a:solidFill>
                <a:latin typeface="Calibri" panose="020F0502020204030204" pitchFamily="34" charset="0"/>
                <a:ea typeface="Calibri" panose="020F0502020204030204" pitchFamily="34" charset="0"/>
              </a:rPr>
              <a:t>. </a:t>
            </a:r>
            <a:endParaRPr lang="en-US" sz="3000" dirty="0">
              <a:solidFill>
                <a:schemeClr val="bg1"/>
              </a:solidFill>
              <a:effectLst/>
              <a:latin typeface="Calibri" panose="020F0502020204030204" pitchFamily="34" charset="0"/>
              <a:ea typeface="Calibri" panose="020F0502020204030204" pitchFamily="34" charset="0"/>
            </a:endParaRPr>
          </a:p>
          <a:p>
            <a:pPr marL="3175" indent="-6350" algn="just">
              <a:lnSpc>
                <a:spcPct val="103000"/>
              </a:lnSpc>
              <a:spcBef>
                <a:spcPts val="0"/>
              </a:spcBef>
              <a:spcAft>
                <a:spcPts val="2475"/>
              </a:spcAft>
            </a:pPr>
            <a:r>
              <a:rPr lang="id-ID" sz="3200" dirty="0">
                <a:solidFill>
                  <a:schemeClr val="bg1"/>
                </a:solidFill>
                <a:effectLst/>
                <a:latin typeface="Calibri" panose="020F0502020204030204" pitchFamily="34" charset="0"/>
                <a:ea typeface="Calibri" panose="020F0502020204030204" pitchFamily="34" charset="0"/>
              </a:rPr>
              <a:t>UU yang berpotensi memenjarakan jurnalis</a:t>
            </a:r>
            <a:r>
              <a:rPr lang="en-US" sz="3200" dirty="0">
                <a:solidFill>
                  <a:schemeClr val="bg1"/>
                </a:solidFill>
                <a:effectLst/>
                <a:latin typeface="Calibri" panose="020F0502020204030204" pitchFamily="34" charset="0"/>
                <a:ea typeface="Calibri" panose="020F0502020204030204" pitchFamily="34" charset="0"/>
              </a:rPr>
              <a:t>. </a:t>
            </a:r>
          </a:p>
          <a:p>
            <a:pPr marL="3175" indent="-6350" algn="just">
              <a:lnSpc>
                <a:spcPct val="103000"/>
              </a:lnSpc>
              <a:spcBef>
                <a:spcPts val="0"/>
              </a:spcBef>
              <a:spcAft>
                <a:spcPts val="2475"/>
              </a:spcAft>
            </a:pPr>
            <a:r>
              <a:rPr lang="en-US" sz="3200" dirty="0">
                <a:solidFill>
                  <a:schemeClr val="bg1"/>
                </a:solidFill>
                <a:latin typeface="Calibri" panose="020F0502020204030204" pitchFamily="34" charset="0"/>
                <a:ea typeface="Calibri" panose="020F0502020204030204" pitchFamily="34" charset="0"/>
              </a:rPr>
              <a:t>A</a:t>
            </a:r>
            <a:r>
              <a:rPr lang="id-ID" sz="3200" dirty="0" err="1">
                <a:solidFill>
                  <a:schemeClr val="bg1"/>
                </a:solidFill>
                <a:effectLst/>
                <a:latin typeface="Calibri" panose="020F0502020204030204" pitchFamily="34" charset="0"/>
                <a:ea typeface="Calibri" panose="020F0502020204030204" pitchFamily="34" charset="0"/>
              </a:rPr>
              <a:t>ncaman</a:t>
            </a:r>
            <a:r>
              <a:rPr lang="id-ID" sz="3200" dirty="0">
                <a:solidFill>
                  <a:schemeClr val="bg1"/>
                </a:solidFill>
                <a:effectLst/>
                <a:latin typeface="Calibri" panose="020F0502020204030204" pitchFamily="34" charset="0"/>
                <a:ea typeface="Calibri" panose="020F0502020204030204" pitchFamily="34" charset="0"/>
              </a:rPr>
              <a:t> bagi jurnalis, tetapi juga bagi siapa pun yang merilis artikel atau informasi yang kritis dan investigatif yang saat ini banyak dilakukan oleh para </a:t>
            </a:r>
            <a:r>
              <a:rPr lang="id-ID" sz="3200" i="1" dirty="0">
                <a:solidFill>
                  <a:schemeClr val="bg1"/>
                </a:solidFill>
                <a:effectLst/>
                <a:latin typeface="Calibri" panose="020F0502020204030204" pitchFamily="34" charset="0"/>
                <a:ea typeface="Calibri" panose="020F0502020204030204" pitchFamily="34" charset="0"/>
              </a:rPr>
              <a:t>blogger</a:t>
            </a:r>
            <a:r>
              <a:rPr lang="id-ID" sz="3200" dirty="0">
                <a:solidFill>
                  <a:schemeClr val="bg1"/>
                </a:solidFill>
                <a:effectLst/>
                <a:latin typeface="Calibri" panose="020F0502020204030204" pitchFamily="34" charset="0"/>
                <a:ea typeface="Calibri" panose="020F0502020204030204" pitchFamily="34" charset="0"/>
              </a:rPr>
              <a:t>. </a:t>
            </a:r>
            <a:endParaRPr lang="en-US" sz="32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05499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164306" y="0"/>
            <a:ext cx="11894343" cy="6858000"/>
          </a:xfrm>
        </p:spPr>
        <p:txBody>
          <a:bodyPr>
            <a:normAutofit fontScale="92500"/>
          </a:bodyPr>
          <a:lstStyle/>
          <a:p>
            <a:pPr marL="3175" indent="-6350" algn="just">
              <a:lnSpc>
                <a:spcPct val="120000"/>
              </a:lnSpc>
              <a:spcBef>
                <a:spcPts val="0"/>
              </a:spcBef>
            </a:pPr>
            <a:r>
              <a:rPr lang="en-US" sz="3600" kern="100" dirty="0">
                <a:solidFill>
                  <a:schemeClr val="bg1"/>
                </a:solidFill>
                <a:effectLst/>
                <a:latin typeface="Calibri" panose="020F0502020204030204" pitchFamily="34" charset="0"/>
                <a:ea typeface="Calibri" panose="020F0502020204030204" pitchFamily="34" charset="0"/>
              </a:rPr>
              <a:t> 9 </a:t>
            </a:r>
            <a:r>
              <a:rPr lang="id-ID" sz="3600" kern="100" dirty="0">
                <a:solidFill>
                  <a:schemeClr val="bg1"/>
                </a:solidFill>
                <a:effectLst/>
                <a:latin typeface="Calibri" panose="020F0502020204030204" pitchFamily="34" charset="0"/>
                <a:ea typeface="Calibri" panose="020F0502020204030204" pitchFamily="34" charset="0"/>
              </a:rPr>
              <a:t>UU yang memberi wewenang kepada penguasa untuk melakukan pengawasan ataupun penyadapan</a:t>
            </a:r>
            <a:r>
              <a:rPr lang="en-US" sz="3600" kern="100" dirty="0">
                <a:solidFill>
                  <a:schemeClr val="bg1"/>
                </a:solidFill>
                <a:effectLst/>
                <a:latin typeface="Calibri" panose="020F0502020204030204" pitchFamily="34" charset="0"/>
                <a:ea typeface="Calibri" panose="020F0502020204030204" pitchFamily="34" charset="0"/>
              </a:rPr>
              <a:t>:</a:t>
            </a:r>
          </a:p>
          <a:p>
            <a:pPr marL="460375" lvl="1" indent="-6350" algn="just">
              <a:lnSpc>
                <a:spcPct val="120000"/>
              </a:lnSpc>
              <a:spcBef>
                <a:spcPts val="0"/>
              </a:spcBef>
            </a:pPr>
            <a:r>
              <a:rPr lang="id-ID" sz="2800" b="1" kern="100" dirty="0">
                <a:solidFill>
                  <a:schemeClr val="bg1"/>
                </a:solidFill>
                <a:effectLst/>
                <a:latin typeface="Calibri" panose="020F0502020204030204" pitchFamily="34" charset="0"/>
                <a:ea typeface="Calibri" panose="020F0502020204030204" pitchFamily="34" charset="0"/>
              </a:rPr>
              <a:t>(1) Bab XXVII KUHP, Pasal 430-434; </a:t>
            </a:r>
            <a:endParaRPr lang="en-US" sz="2800" b="1" kern="100" dirty="0">
              <a:solidFill>
                <a:schemeClr val="bg1"/>
              </a:solidFill>
              <a:effectLst/>
              <a:latin typeface="Calibri" panose="020F0502020204030204" pitchFamily="34" charset="0"/>
              <a:ea typeface="Calibri" panose="020F0502020204030204" pitchFamily="34" charset="0"/>
            </a:endParaRPr>
          </a:p>
          <a:p>
            <a:pPr marL="460375" lvl="1" indent="-6350" algn="just">
              <a:lnSpc>
                <a:spcPct val="120000"/>
              </a:lnSpc>
              <a:spcBef>
                <a:spcPts val="0"/>
              </a:spcBef>
            </a:pPr>
            <a:r>
              <a:rPr lang="id-ID" sz="2800" b="1" kern="100" dirty="0">
                <a:solidFill>
                  <a:schemeClr val="bg1"/>
                </a:solidFill>
                <a:effectLst/>
                <a:latin typeface="Calibri" panose="020F0502020204030204" pitchFamily="34" charset="0"/>
                <a:ea typeface="Calibri" panose="020F0502020204030204" pitchFamily="34" charset="0"/>
              </a:rPr>
              <a:t>(2) UU No. 5/2007 tentang Psikotropika; </a:t>
            </a:r>
            <a:endParaRPr lang="en-US" sz="2800" b="1" kern="100" dirty="0">
              <a:solidFill>
                <a:schemeClr val="bg1"/>
              </a:solidFill>
              <a:effectLst/>
              <a:latin typeface="Calibri" panose="020F0502020204030204" pitchFamily="34" charset="0"/>
              <a:ea typeface="Calibri" panose="020F0502020204030204" pitchFamily="34" charset="0"/>
            </a:endParaRPr>
          </a:p>
          <a:p>
            <a:pPr marL="460375" lvl="1" indent="-6350" algn="just">
              <a:lnSpc>
                <a:spcPct val="120000"/>
              </a:lnSpc>
              <a:spcBef>
                <a:spcPts val="0"/>
              </a:spcBef>
            </a:pPr>
            <a:r>
              <a:rPr lang="id-ID" sz="2800" b="1" kern="100" dirty="0">
                <a:solidFill>
                  <a:schemeClr val="bg1"/>
                </a:solidFill>
                <a:effectLst/>
                <a:latin typeface="Calibri" panose="020F0502020204030204" pitchFamily="34" charset="0"/>
                <a:ea typeface="Calibri" panose="020F0502020204030204" pitchFamily="34" charset="0"/>
              </a:rPr>
              <a:t>(3) UU No. 31/1999 tentang Pemberantasan Tindak Pidana Korupsi; </a:t>
            </a:r>
            <a:endParaRPr lang="en-US" sz="2800" b="1" kern="100" dirty="0">
              <a:solidFill>
                <a:schemeClr val="bg1"/>
              </a:solidFill>
              <a:effectLst/>
              <a:latin typeface="Calibri" panose="020F0502020204030204" pitchFamily="34" charset="0"/>
              <a:ea typeface="Calibri" panose="020F0502020204030204" pitchFamily="34" charset="0"/>
            </a:endParaRPr>
          </a:p>
          <a:p>
            <a:pPr marL="460375" lvl="1" indent="-6350" algn="just">
              <a:lnSpc>
                <a:spcPct val="120000"/>
              </a:lnSpc>
              <a:spcBef>
                <a:spcPts val="0"/>
              </a:spcBef>
            </a:pPr>
            <a:r>
              <a:rPr lang="id-ID" sz="2800" b="1" kern="100" dirty="0">
                <a:solidFill>
                  <a:schemeClr val="bg1"/>
                </a:solidFill>
                <a:effectLst/>
                <a:latin typeface="Calibri" panose="020F0502020204030204" pitchFamily="34" charset="0"/>
                <a:ea typeface="Calibri" panose="020F0502020204030204" pitchFamily="34" charset="0"/>
              </a:rPr>
              <a:t>(4) UU No. 36/1999 tentang Telekomunikasi; </a:t>
            </a:r>
            <a:endParaRPr lang="en-US" sz="2800" b="1" kern="100" dirty="0">
              <a:solidFill>
                <a:schemeClr val="bg1"/>
              </a:solidFill>
              <a:effectLst/>
              <a:latin typeface="Calibri" panose="020F0502020204030204" pitchFamily="34" charset="0"/>
              <a:ea typeface="Calibri" panose="020F0502020204030204" pitchFamily="34" charset="0"/>
            </a:endParaRPr>
          </a:p>
          <a:p>
            <a:pPr marL="460375" lvl="1" indent="-6350" algn="just">
              <a:lnSpc>
                <a:spcPct val="120000"/>
              </a:lnSpc>
              <a:spcBef>
                <a:spcPts val="0"/>
              </a:spcBef>
            </a:pPr>
            <a:r>
              <a:rPr lang="id-ID" sz="2800" b="1" kern="100" dirty="0">
                <a:solidFill>
                  <a:schemeClr val="bg1"/>
                </a:solidFill>
                <a:effectLst/>
                <a:latin typeface="Calibri" panose="020F0502020204030204" pitchFamily="34" charset="0"/>
                <a:ea typeface="Calibri" panose="020F0502020204030204" pitchFamily="34" charset="0"/>
              </a:rPr>
              <a:t>(5) Peraturan Pemerintah Pengganti </a:t>
            </a:r>
            <a:r>
              <a:rPr lang="id-ID" sz="2800" b="1" kern="100" dirty="0" err="1">
                <a:solidFill>
                  <a:schemeClr val="bg1"/>
                </a:solidFill>
                <a:effectLst/>
                <a:latin typeface="Calibri" panose="020F0502020204030204" pitchFamily="34" charset="0"/>
                <a:ea typeface="Calibri" panose="020F0502020204030204" pitchFamily="34" charset="0"/>
              </a:rPr>
              <a:t>Undang-Undang</a:t>
            </a:r>
            <a:r>
              <a:rPr lang="id-ID" sz="2800" b="1" kern="100" dirty="0">
                <a:solidFill>
                  <a:schemeClr val="bg1"/>
                </a:solidFill>
                <a:effectLst/>
                <a:latin typeface="Calibri" panose="020F0502020204030204" pitchFamily="34" charset="0"/>
                <a:ea typeface="Calibri" panose="020F0502020204030204" pitchFamily="34" charset="0"/>
              </a:rPr>
              <a:t> No. 1/2002 tentang Pemberantasan Tindak Pidana Terorisme; </a:t>
            </a:r>
            <a:endParaRPr lang="en-US" sz="2800" b="1" kern="100" dirty="0">
              <a:solidFill>
                <a:schemeClr val="bg1"/>
              </a:solidFill>
              <a:effectLst/>
              <a:latin typeface="Calibri" panose="020F0502020204030204" pitchFamily="34" charset="0"/>
              <a:ea typeface="Calibri" panose="020F0502020204030204" pitchFamily="34" charset="0"/>
            </a:endParaRPr>
          </a:p>
          <a:p>
            <a:pPr marL="460375" lvl="1" indent="-6350" algn="just">
              <a:lnSpc>
                <a:spcPct val="120000"/>
              </a:lnSpc>
              <a:spcBef>
                <a:spcPts val="0"/>
              </a:spcBef>
            </a:pPr>
            <a:r>
              <a:rPr lang="id-ID" sz="2800" b="1" kern="100" dirty="0">
                <a:solidFill>
                  <a:schemeClr val="bg1"/>
                </a:solidFill>
                <a:effectLst/>
                <a:latin typeface="Calibri" panose="020F0502020204030204" pitchFamily="34" charset="0"/>
                <a:ea typeface="Calibri" panose="020F0502020204030204" pitchFamily="34" charset="0"/>
              </a:rPr>
              <a:t>(6) UU No. 18/2003 tentang Advokat; </a:t>
            </a:r>
            <a:endParaRPr lang="en-US" sz="2800" b="1" kern="100" dirty="0">
              <a:solidFill>
                <a:schemeClr val="bg1"/>
              </a:solidFill>
              <a:effectLst/>
              <a:latin typeface="Calibri" panose="020F0502020204030204" pitchFamily="34" charset="0"/>
              <a:ea typeface="Calibri" panose="020F0502020204030204" pitchFamily="34" charset="0"/>
            </a:endParaRPr>
          </a:p>
          <a:p>
            <a:pPr marL="460375" lvl="1" indent="-6350" algn="just">
              <a:lnSpc>
                <a:spcPct val="120000"/>
              </a:lnSpc>
              <a:spcBef>
                <a:spcPts val="0"/>
              </a:spcBef>
            </a:pPr>
            <a:r>
              <a:rPr lang="id-ID" sz="2800" b="1" kern="100" dirty="0">
                <a:solidFill>
                  <a:schemeClr val="bg1"/>
                </a:solidFill>
                <a:effectLst/>
                <a:latin typeface="Calibri" panose="020F0502020204030204" pitchFamily="34" charset="0"/>
                <a:ea typeface="Calibri" panose="020F0502020204030204" pitchFamily="34" charset="0"/>
              </a:rPr>
              <a:t>(7) UU No. 21/2007 tentang Pemberantasan Tindak Pidana Perdagangan Orang; </a:t>
            </a:r>
            <a:endParaRPr lang="en-US" sz="2800" b="1" kern="100" dirty="0">
              <a:solidFill>
                <a:schemeClr val="bg1"/>
              </a:solidFill>
              <a:effectLst/>
              <a:latin typeface="Calibri" panose="020F0502020204030204" pitchFamily="34" charset="0"/>
              <a:ea typeface="Calibri" panose="020F0502020204030204" pitchFamily="34" charset="0"/>
            </a:endParaRPr>
          </a:p>
          <a:p>
            <a:pPr marL="460375" lvl="1" indent="-6350" algn="just">
              <a:lnSpc>
                <a:spcPct val="120000"/>
              </a:lnSpc>
              <a:spcBef>
                <a:spcPts val="0"/>
              </a:spcBef>
            </a:pPr>
            <a:r>
              <a:rPr lang="id-ID" sz="2800" b="1" kern="100" dirty="0">
                <a:solidFill>
                  <a:schemeClr val="bg1"/>
                </a:solidFill>
                <a:effectLst/>
                <a:latin typeface="Calibri" panose="020F0502020204030204" pitchFamily="34" charset="0"/>
                <a:ea typeface="Calibri" panose="020F0502020204030204" pitchFamily="34" charset="0"/>
              </a:rPr>
              <a:t>(8) UU No. 11/2008 tentang Informasi dan Transaksi Elektronik; </a:t>
            </a:r>
            <a:endParaRPr lang="en-US" sz="2800" b="1" kern="100" dirty="0">
              <a:solidFill>
                <a:schemeClr val="bg1"/>
              </a:solidFill>
              <a:effectLst/>
              <a:latin typeface="Calibri" panose="020F0502020204030204" pitchFamily="34" charset="0"/>
              <a:ea typeface="Calibri" panose="020F0502020204030204" pitchFamily="34" charset="0"/>
            </a:endParaRPr>
          </a:p>
          <a:p>
            <a:pPr marL="460375" lvl="1" indent="-6350" algn="just">
              <a:lnSpc>
                <a:spcPct val="120000"/>
              </a:lnSpc>
              <a:spcBef>
                <a:spcPts val="0"/>
              </a:spcBef>
            </a:pPr>
            <a:r>
              <a:rPr lang="id-ID" sz="2800" b="1" kern="100" dirty="0">
                <a:solidFill>
                  <a:schemeClr val="bg1"/>
                </a:solidFill>
                <a:effectLst/>
                <a:latin typeface="Calibri" panose="020F0502020204030204" pitchFamily="34" charset="0"/>
                <a:ea typeface="Calibri" panose="020F0502020204030204" pitchFamily="34" charset="0"/>
              </a:rPr>
              <a:t>dan (9) UU No. 35/2009 tentang Narkotika.</a:t>
            </a:r>
            <a:endParaRPr lang="en-US" sz="2800" b="1" kern="1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02165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164306" y="0"/>
            <a:ext cx="11894343" cy="6858000"/>
          </a:xfrm>
        </p:spPr>
        <p:txBody>
          <a:bodyPr>
            <a:normAutofit/>
          </a:bodyPr>
          <a:lstStyle/>
          <a:p>
            <a:pPr marL="3175" indent="-6350" algn="just">
              <a:lnSpc>
                <a:spcPct val="120000"/>
              </a:lnSpc>
              <a:spcBef>
                <a:spcPts val="0"/>
              </a:spcBef>
            </a:pPr>
            <a:r>
              <a:rPr lang="id-ID" sz="4400" dirty="0">
                <a:solidFill>
                  <a:schemeClr val="bg1"/>
                </a:solidFill>
                <a:effectLst/>
                <a:latin typeface="Calibri" panose="020F0502020204030204" pitchFamily="34" charset="0"/>
                <a:ea typeface="Calibri" panose="020F0502020204030204" pitchFamily="34" charset="0"/>
              </a:rPr>
              <a:t>Ada juga RUU Tindak Pidana Teknologi Informasi. </a:t>
            </a:r>
            <a:endParaRPr lang="en-US" sz="4400" dirty="0">
              <a:solidFill>
                <a:schemeClr val="bg1"/>
              </a:solidFill>
              <a:effectLst/>
              <a:latin typeface="Calibri" panose="020F0502020204030204" pitchFamily="34" charset="0"/>
              <a:ea typeface="Calibri" panose="020F0502020204030204" pitchFamily="34" charset="0"/>
            </a:endParaRPr>
          </a:p>
          <a:p>
            <a:pPr marL="460375" lvl="1" indent="-6350" algn="just">
              <a:lnSpc>
                <a:spcPct val="120000"/>
              </a:lnSpc>
              <a:spcBef>
                <a:spcPts val="0"/>
              </a:spcBef>
            </a:pPr>
            <a:r>
              <a:rPr lang="en-US" sz="4000" b="1" kern="100" dirty="0">
                <a:solidFill>
                  <a:schemeClr val="bg1"/>
                </a:solidFill>
                <a:latin typeface="Calibri" panose="020F0502020204030204" pitchFamily="34" charset="0"/>
                <a:ea typeface="Calibri" panose="020F0502020204030204" pitchFamily="34" charset="0"/>
              </a:rPr>
              <a:t>W</a:t>
            </a:r>
            <a:r>
              <a:rPr lang="id-ID" sz="4000" dirty="0" err="1">
                <a:solidFill>
                  <a:schemeClr val="bg1"/>
                </a:solidFill>
                <a:effectLst/>
                <a:latin typeface="Calibri" panose="020F0502020204030204" pitchFamily="34" charset="0"/>
                <a:ea typeface="Calibri" panose="020F0502020204030204" pitchFamily="34" charset="0"/>
              </a:rPr>
              <a:t>arga</a:t>
            </a:r>
            <a:r>
              <a:rPr lang="id-ID" sz="4000" dirty="0">
                <a:solidFill>
                  <a:schemeClr val="bg1"/>
                </a:solidFill>
                <a:effectLst/>
                <a:latin typeface="Calibri" panose="020F0502020204030204" pitchFamily="34" charset="0"/>
                <a:ea typeface="Calibri" panose="020F0502020204030204" pitchFamily="34" charset="0"/>
              </a:rPr>
              <a:t> negara tetap dipandang hanya sebagai objek</a:t>
            </a:r>
            <a:r>
              <a:rPr lang="en-US" sz="4000" dirty="0">
                <a:solidFill>
                  <a:schemeClr val="bg1"/>
                </a:solidFill>
                <a:effectLst/>
                <a:latin typeface="Calibri" panose="020F0502020204030204" pitchFamily="34" charset="0"/>
                <a:ea typeface="Calibri" panose="020F0502020204030204" pitchFamily="34" charset="0"/>
              </a:rPr>
              <a:t>. </a:t>
            </a:r>
          </a:p>
          <a:p>
            <a:pPr marL="460375" lvl="1" indent="-6350" algn="just">
              <a:lnSpc>
                <a:spcPct val="120000"/>
              </a:lnSpc>
              <a:spcBef>
                <a:spcPts val="0"/>
              </a:spcBef>
            </a:pPr>
            <a:r>
              <a:rPr lang="en-US" sz="4000" dirty="0">
                <a:solidFill>
                  <a:schemeClr val="bg1"/>
                </a:solidFill>
                <a:effectLst/>
                <a:latin typeface="Calibri" panose="020F0502020204030204" pitchFamily="34" charset="0"/>
                <a:ea typeface="Calibri" panose="020F0502020204030204" pitchFamily="34" charset="0"/>
              </a:rPr>
              <a:t>U</a:t>
            </a:r>
            <a:r>
              <a:rPr lang="id-ID" sz="4000" kern="100" dirty="0">
                <a:solidFill>
                  <a:schemeClr val="bg1"/>
                </a:solidFill>
                <a:effectLst/>
                <a:latin typeface="Calibri" panose="020F0502020204030204" pitchFamily="34" charset="0"/>
                <a:ea typeface="Calibri" panose="020F0502020204030204" pitchFamily="34" charset="0"/>
              </a:rPr>
              <a:t>paya mempertahankan hak-hak warga negara atas media merupakan salah satu garda depan dalam menjamin hak asasi manusia, yang merupakan hak dari tiap individu.</a:t>
            </a:r>
          </a:p>
        </p:txBody>
      </p:sp>
    </p:spTree>
    <p:extLst>
      <p:ext uri="{BB962C8B-B14F-4D97-AF65-F5344CB8AC3E}">
        <p14:creationId xmlns:p14="http://schemas.microsoft.com/office/powerpoint/2010/main" val="29072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9C6EDEF-A3BB-407B-9CDF-A7E5E5AE6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1AE95B9-B8B1-4D2E-827E-AE702FB672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B96C491-9D12-4A1F-87C1-4087035C52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FFE5C4A-1546-4452-A19D-2A989D4BC4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48CBA6-F6FA-4167-BD0D-40D35561B2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B0BE0E16-B5CD-4823-920C-141C03CE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descr="Digital financial graph">
            <a:extLst>
              <a:ext uri="{FF2B5EF4-FFF2-40B4-BE49-F238E27FC236}">
                <a16:creationId xmlns:a16="http://schemas.microsoft.com/office/drawing/2014/main" id="{AB02F8DA-8CA8-9F03-0CFB-517A9D3B4E22}"/>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684212" y="685799"/>
            <a:ext cx="4410876" cy="5776785"/>
          </a:xfrm>
        </p:spPr>
        <p:txBody>
          <a:bodyPr vert="horz" lIns="91440" tIns="45720" rIns="91440" bIns="45720" rtlCol="0" anchor="b">
            <a:normAutofit/>
          </a:bodyPr>
          <a:lstStyle/>
          <a:p>
            <a:pPr>
              <a:lnSpc>
                <a:spcPct val="90000"/>
              </a:lnSpc>
            </a:pPr>
            <a:r>
              <a:rPr lang="en-US" sz="4000" u="sng" dirty="0"/>
              <a:t>4.2 Media dan </a:t>
            </a:r>
            <a:r>
              <a:rPr lang="en-US" sz="4000" u="sng" dirty="0" err="1"/>
              <a:t>Kebebasan</a:t>
            </a:r>
            <a:r>
              <a:rPr lang="en-US" sz="4000" u="sng" dirty="0"/>
              <a:t> Pers: Peran </a:t>
            </a:r>
            <a:r>
              <a:rPr lang="en-US" sz="4000" u="sng" dirty="0" err="1"/>
              <a:t>Kebijakan</a:t>
            </a:r>
            <a:br>
              <a:rPr lang="en-US" sz="4000" u="sng" dirty="0"/>
            </a:br>
            <a:br>
              <a:rPr lang="en-US" sz="4000" u="sng" dirty="0"/>
            </a:br>
            <a:r>
              <a:rPr lang="en-US" sz="2200" u="sng" dirty="0" err="1"/>
              <a:t>Mereformasi</a:t>
            </a:r>
            <a:r>
              <a:rPr lang="en-US" sz="2200" u="sng" dirty="0"/>
              <a:t> Dewan Pers</a:t>
            </a:r>
            <a:br>
              <a:rPr lang="en-US" sz="2200" u="sng" dirty="0"/>
            </a:br>
            <a:r>
              <a:rPr lang="en-US" sz="2200" u="sng" dirty="0"/>
              <a:t>Problem di </a:t>
            </a:r>
            <a:r>
              <a:rPr lang="en-US" sz="2200" u="sng" dirty="0" err="1"/>
              <a:t>Dalam</a:t>
            </a:r>
            <a:r>
              <a:rPr lang="en-US" sz="2200" u="sng" dirty="0"/>
              <a:t> Pers</a:t>
            </a:r>
            <a:br>
              <a:rPr lang="en-US" sz="2200" u="sng" dirty="0"/>
            </a:br>
            <a:r>
              <a:rPr lang="en-US" sz="2200" u="sng" dirty="0" err="1"/>
              <a:t>Memastikan</a:t>
            </a:r>
            <a:r>
              <a:rPr lang="en-US" sz="2200" u="sng" dirty="0"/>
              <a:t> </a:t>
            </a:r>
            <a:r>
              <a:rPr lang="en-US" sz="2200" u="sng" dirty="0" err="1"/>
              <a:t>Kualitas</a:t>
            </a:r>
            <a:r>
              <a:rPr lang="en-US" sz="2200" u="sng" dirty="0"/>
              <a:t> Pers</a:t>
            </a:r>
            <a:br>
              <a:rPr lang="en-US" sz="2200" u="sng" dirty="0"/>
            </a:br>
            <a:r>
              <a:rPr lang="en-US" sz="2200" u="sng" dirty="0" err="1"/>
              <a:t>Memastikan</a:t>
            </a:r>
            <a:r>
              <a:rPr lang="en-US" sz="2200" u="sng" dirty="0"/>
              <a:t> </a:t>
            </a:r>
            <a:r>
              <a:rPr lang="en-US" sz="2200" u="sng" dirty="0" err="1"/>
              <a:t>Keberagaman</a:t>
            </a:r>
            <a:r>
              <a:rPr lang="en-US" sz="2200" u="sng" dirty="0"/>
              <a:t> </a:t>
            </a:r>
            <a:r>
              <a:rPr lang="en-US" sz="2200" u="sng" dirty="0" err="1"/>
              <a:t>Konten</a:t>
            </a:r>
            <a:br>
              <a:rPr lang="en-US" sz="2200" u="sng" dirty="0"/>
            </a:br>
            <a:r>
              <a:rPr lang="en-US" sz="2200" u="sng" dirty="0" err="1"/>
              <a:t>Dekadensi</a:t>
            </a:r>
            <a:r>
              <a:rPr lang="en-US" sz="2200" u="sng" dirty="0"/>
              <a:t> </a:t>
            </a:r>
            <a:r>
              <a:rPr lang="en-US" sz="2200" u="sng" dirty="0" err="1"/>
              <a:t>dalam</a:t>
            </a:r>
            <a:r>
              <a:rPr lang="en-US" sz="2200" u="sng" dirty="0"/>
              <a:t> </a:t>
            </a:r>
            <a:r>
              <a:rPr lang="en-US" sz="2200" u="sng" dirty="0" err="1"/>
              <a:t>Kebebasan</a:t>
            </a:r>
            <a:r>
              <a:rPr lang="en-US" sz="2200" u="sng" dirty="0"/>
              <a:t> Pers</a:t>
            </a:r>
            <a:br>
              <a:rPr lang="en-US" sz="2200" u="sng" dirty="0"/>
            </a:br>
            <a:r>
              <a:rPr lang="en-US" sz="2200" u="sng" dirty="0" err="1"/>
              <a:t>Menanggapi</a:t>
            </a:r>
            <a:r>
              <a:rPr lang="en-US" sz="2200" u="sng" dirty="0"/>
              <a:t> </a:t>
            </a:r>
            <a:r>
              <a:rPr lang="en-US" sz="2200" u="sng" dirty="0" err="1"/>
              <a:t>Inovasi</a:t>
            </a:r>
            <a:r>
              <a:rPr lang="en-US" sz="2200" u="sng" dirty="0"/>
              <a:t> </a:t>
            </a:r>
            <a:r>
              <a:rPr lang="en-US" sz="2200" u="sng" dirty="0" err="1"/>
              <a:t>Teknologi</a:t>
            </a:r>
            <a:endParaRPr lang="en-US" sz="2200" u="sng" dirty="0"/>
          </a:p>
        </p:txBody>
      </p:sp>
      <p:grpSp>
        <p:nvGrpSpPr>
          <p:cNvPr id="22" name="Group 21">
            <a:extLst>
              <a:ext uri="{FF2B5EF4-FFF2-40B4-BE49-F238E27FC236}">
                <a16:creationId xmlns:a16="http://schemas.microsoft.com/office/drawing/2014/main" id="{4D0FC6BF-F49C-40E0-9F92-EAB34F9E0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3" name="Straight Connector 22">
              <a:extLst>
                <a:ext uri="{FF2B5EF4-FFF2-40B4-BE49-F238E27FC236}">
                  <a16:creationId xmlns:a16="http://schemas.microsoft.com/office/drawing/2014/main" id="{D191372C-9E41-4D9D-89BA-F561AE18F2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FFE91DC-6870-4E3D-982C-ED9F8786A4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9D8700F-EE0E-4C23-A5E9-EDC6F408C4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9048016-2054-4349-B751-99B92206ED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633158C-706D-47D3-B036-BE500A100C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1928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gital financial graph">
            <a:extLst>
              <a:ext uri="{FF2B5EF4-FFF2-40B4-BE49-F238E27FC236}">
                <a16:creationId xmlns:a16="http://schemas.microsoft.com/office/drawing/2014/main" id="{AB02F8DA-8CA8-9F03-0CFB-517A9D3B4E22}"/>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5" name="Title 4">
            <a:extLst>
              <a:ext uri="{FF2B5EF4-FFF2-40B4-BE49-F238E27FC236}">
                <a16:creationId xmlns:a16="http://schemas.microsoft.com/office/drawing/2014/main" id="{AC54EABA-9924-5D9C-8D0E-7C5B8ADDF5A2}"/>
              </a:ext>
            </a:extLst>
          </p:cNvPr>
          <p:cNvSpPr>
            <a:spLocks noGrp="1"/>
          </p:cNvSpPr>
          <p:nvPr>
            <p:ph type="title"/>
          </p:nvPr>
        </p:nvSpPr>
        <p:spPr>
          <a:xfrm>
            <a:off x="684212" y="685799"/>
            <a:ext cx="10548079" cy="6060989"/>
          </a:xfrm>
        </p:spPr>
        <p:txBody>
          <a:bodyPr>
            <a:normAutofit fontScale="90000"/>
          </a:bodyPr>
          <a:lstStyle/>
          <a:p>
            <a:pPr marL="457200" indent="-457200">
              <a:buFont typeface="Arial" panose="020B0604020202020204" pitchFamily="34" charset="0"/>
              <a:buChar char="•"/>
            </a:pPr>
            <a:r>
              <a:rPr lang="id-ID" sz="3200" dirty="0">
                <a:solidFill>
                  <a:schemeClr val="bg1"/>
                </a:solidFill>
                <a:effectLst/>
                <a:latin typeface="Calibri" panose="020F0502020204030204" pitchFamily="34" charset="0"/>
                <a:ea typeface="Calibri" panose="020F0502020204030204" pitchFamily="34" charset="0"/>
              </a:rPr>
              <a:t>UU Pers No. 40/1999.</a:t>
            </a:r>
            <a:r>
              <a:rPr lang="en-US" sz="3200" dirty="0">
                <a:solidFill>
                  <a:schemeClr val="bg1"/>
                </a:solidFill>
                <a:effectLst/>
                <a:latin typeface="Calibri" panose="020F0502020204030204" pitchFamily="34" charset="0"/>
                <a:ea typeface="Calibri" panose="020F0502020204030204" pitchFamily="34" charset="0"/>
              </a:rPr>
              <a:t>.</a:t>
            </a:r>
            <a:br>
              <a:rPr lang="en-US" sz="3200" dirty="0">
                <a:solidFill>
                  <a:schemeClr val="bg1"/>
                </a:solidFill>
                <a:effectLst/>
                <a:latin typeface="Calibri" panose="020F0502020204030204" pitchFamily="34" charset="0"/>
                <a:ea typeface="Calibri" panose="020F0502020204030204" pitchFamily="34" charset="0"/>
              </a:rPr>
            </a:br>
            <a:r>
              <a:rPr lang="en-US" sz="3200" dirty="0">
                <a:solidFill>
                  <a:schemeClr val="bg1"/>
                </a:solidFill>
                <a:effectLst/>
                <a:latin typeface="Calibri" panose="020F0502020204030204" pitchFamily="34" charset="0"/>
                <a:ea typeface="Calibri" panose="020F0502020204030204" pitchFamily="34" charset="0"/>
              </a:rPr>
              <a:t>Ke</a:t>
            </a:r>
            <a:r>
              <a:rPr lang="id-ID" sz="3200" dirty="0">
                <a:solidFill>
                  <a:schemeClr val="bg1"/>
                </a:solidFill>
                <a:effectLst/>
                <a:latin typeface="Calibri" panose="020F0502020204030204" pitchFamily="34" charset="0"/>
                <a:ea typeface="Calibri" panose="020F0502020204030204" pitchFamily="34" charset="0"/>
              </a:rPr>
              <a:t>rangka kerja legal bagi jurnalis, perusahaan pers, dan organisasi wartawan untuk menjalankan tugas</a:t>
            </a:r>
            <a:r>
              <a:rPr lang="en-US" sz="3200" dirty="0">
                <a:solidFill>
                  <a:schemeClr val="bg1"/>
                </a:solidFill>
                <a:effectLst/>
                <a:latin typeface="Calibri" panose="020F0502020204030204" pitchFamily="34" charset="0"/>
                <a:ea typeface="Calibri" panose="020F0502020204030204" pitchFamily="34" charset="0"/>
              </a:rPr>
              <a:t>. P</a:t>
            </a:r>
            <a:r>
              <a:rPr lang="id-ID" sz="3200" dirty="0" err="1">
                <a:solidFill>
                  <a:schemeClr val="bg1"/>
                </a:solidFill>
                <a:effectLst/>
                <a:latin typeface="Calibri" panose="020F0502020204030204" pitchFamily="34" charset="0"/>
                <a:ea typeface="Calibri" panose="020F0502020204030204" pitchFamily="34" charset="0"/>
              </a:rPr>
              <a:t>eraturanperaturan</a:t>
            </a:r>
            <a:r>
              <a:rPr lang="id-ID" sz="3200" dirty="0">
                <a:solidFill>
                  <a:schemeClr val="bg1"/>
                </a:solidFill>
                <a:effectLst/>
                <a:latin typeface="Calibri" panose="020F0502020204030204" pitchFamily="34" charset="0"/>
                <a:ea typeface="Calibri" panose="020F0502020204030204" pitchFamily="34" charset="0"/>
              </a:rPr>
              <a:t> penting dalam mengelola organisasi pers</a:t>
            </a:r>
            <a:r>
              <a:rPr lang="en-US" dirty="0">
                <a:solidFill>
                  <a:schemeClr val="bg1"/>
                </a:solidFill>
                <a:latin typeface="Calibri" panose="020F0502020204030204" pitchFamily="34" charset="0"/>
                <a:ea typeface="Calibri" panose="020F0502020204030204" pitchFamily="34" charset="0"/>
              </a:rPr>
              <a:t>. </a:t>
            </a:r>
            <a:br>
              <a:rPr lang="en-US" dirty="0">
                <a:solidFill>
                  <a:schemeClr val="bg1"/>
                </a:solidFill>
                <a:latin typeface="Calibri" panose="020F0502020204030204" pitchFamily="34" charset="0"/>
                <a:ea typeface="Calibri" panose="020F0502020204030204" pitchFamily="34" charset="0"/>
              </a:rPr>
            </a:br>
            <a:r>
              <a:rPr lang="en-US" sz="3200" dirty="0">
                <a:solidFill>
                  <a:schemeClr val="bg1"/>
                </a:solidFill>
                <a:effectLst/>
                <a:latin typeface="Calibri" panose="020F0502020204030204" pitchFamily="34" charset="0"/>
                <a:ea typeface="Calibri" panose="020F0502020204030204" pitchFamily="34" charset="0"/>
              </a:rPr>
              <a:t>Me</a:t>
            </a:r>
            <a:r>
              <a:rPr lang="id-ID" sz="3200" dirty="0" err="1">
                <a:solidFill>
                  <a:schemeClr val="bg1"/>
                </a:solidFill>
                <a:effectLst/>
                <a:latin typeface="Calibri" panose="020F0502020204030204" pitchFamily="34" charset="0"/>
                <a:ea typeface="Calibri" panose="020F0502020204030204" pitchFamily="34" charset="0"/>
              </a:rPr>
              <a:t>mastikan</a:t>
            </a:r>
            <a:r>
              <a:rPr lang="id-ID" sz="3200" dirty="0">
                <a:solidFill>
                  <a:schemeClr val="bg1"/>
                </a:solidFill>
                <a:effectLst/>
                <a:latin typeface="Calibri" panose="020F0502020204030204" pitchFamily="34" charset="0"/>
                <a:ea typeface="Calibri" panose="020F0502020204030204" pitchFamily="34" charset="0"/>
              </a:rPr>
              <a:t> minimnya campur tangan negara</a:t>
            </a:r>
            <a:r>
              <a:rPr lang="en-US" sz="3200" dirty="0">
                <a:solidFill>
                  <a:schemeClr val="bg1"/>
                </a:solidFill>
                <a:effectLst/>
                <a:latin typeface="Calibri" panose="020F0502020204030204" pitchFamily="34" charset="0"/>
                <a:ea typeface="Calibri" panose="020F0502020204030204" pitchFamily="34" charset="0"/>
              </a:rPr>
              <a:t>. A</a:t>
            </a:r>
            <a:r>
              <a:rPr lang="id-ID" sz="3200" dirty="0" err="1">
                <a:solidFill>
                  <a:schemeClr val="bg1"/>
                </a:solidFill>
                <a:effectLst/>
                <a:latin typeface="Calibri" panose="020F0502020204030204" pitchFamily="34" charset="0"/>
                <a:ea typeface="Calibri" panose="020F0502020204030204" pitchFamily="34" charset="0"/>
              </a:rPr>
              <a:t>tmosfer</a:t>
            </a:r>
            <a:r>
              <a:rPr lang="id-ID" sz="3200" dirty="0">
                <a:solidFill>
                  <a:schemeClr val="bg1"/>
                </a:solidFill>
                <a:effectLst/>
                <a:latin typeface="Calibri" panose="020F0502020204030204" pitchFamily="34" charset="0"/>
                <a:ea typeface="Calibri" panose="020F0502020204030204" pitchFamily="34" charset="0"/>
              </a:rPr>
              <a:t> pers yang independen. </a:t>
            </a:r>
            <a:br>
              <a:rPr lang="en-US" sz="3200" dirty="0">
                <a:solidFill>
                  <a:schemeClr val="bg1"/>
                </a:solidFill>
                <a:effectLst/>
                <a:latin typeface="Calibri" panose="020F0502020204030204" pitchFamily="34" charset="0"/>
                <a:ea typeface="Calibri" panose="020F0502020204030204" pitchFamily="34" charset="0"/>
              </a:rPr>
            </a:br>
            <a:br>
              <a:rPr lang="en-US" dirty="0">
                <a:solidFill>
                  <a:schemeClr val="bg1"/>
                </a:solidFill>
                <a:latin typeface="Calibri" panose="020F0502020204030204" pitchFamily="34" charset="0"/>
                <a:ea typeface="Calibri" panose="020F0502020204030204" pitchFamily="34" charset="0"/>
              </a:rPr>
            </a:br>
            <a:r>
              <a:rPr lang="id-ID" sz="3200" dirty="0">
                <a:solidFill>
                  <a:schemeClr val="bg1"/>
                </a:solidFill>
                <a:effectLst/>
                <a:latin typeface="Calibri" panose="020F0502020204030204" pitchFamily="34" charset="0"/>
                <a:ea typeface="Calibri" panose="020F0502020204030204" pitchFamily="34" charset="0"/>
              </a:rPr>
              <a:t>dua aspek positif dari UU tersebut: </a:t>
            </a:r>
            <a:br>
              <a:rPr lang="en-US" sz="3200" dirty="0">
                <a:solidFill>
                  <a:schemeClr val="bg1"/>
                </a:solidFill>
                <a:effectLst/>
                <a:latin typeface="Calibri" panose="020F0502020204030204" pitchFamily="34" charset="0"/>
                <a:ea typeface="Calibri" panose="020F0502020204030204" pitchFamily="34" charset="0"/>
              </a:rPr>
            </a:br>
            <a:r>
              <a:rPr lang="id-ID" sz="3200" i="1" dirty="0">
                <a:solidFill>
                  <a:schemeClr val="bg1"/>
                </a:solidFill>
                <a:effectLst/>
                <a:latin typeface="Calibri" panose="020F0502020204030204" pitchFamily="34" charset="0"/>
                <a:ea typeface="Calibri" panose="020F0502020204030204" pitchFamily="34" charset="0"/>
              </a:rPr>
              <a:t>Pertama</a:t>
            </a:r>
            <a:r>
              <a:rPr lang="id-ID" sz="3200" dirty="0">
                <a:solidFill>
                  <a:schemeClr val="bg1"/>
                </a:solidFill>
                <a:effectLst/>
                <a:latin typeface="Calibri" panose="020F0502020204030204" pitchFamily="34" charset="0"/>
                <a:ea typeface="Calibri" panose="020F0502020204030204" pitchFamily="34" charset="0"/>
              </a:rPr>
              <a:t> adalah pengakuan atas perannya sebagai sebuah bentuk kontrol sosial; </a:t>
            </a:r>
            <a:br>
              <a:rPr lang="en-US" sz="3200" dirty="0">
                <a:solidFill>
                  <a:schemeClr val="bg1"/>
                </a:solidFill>
                <a:effectLst/>
                <a:latin typeface="Calibri" panose="020F0502020204030204" pitchFamily="34" charset="0"/>
                <a:ea typeface="Calibri" panose="020F0502020204030204" pitchFamily="34" charset="0"/>
              </a:rPr>
            </a:br>
            <a:r>
              <a:rPr lang="id-ID" sz="3200" i="1" dirty="0">
                <a:solidFill>
                  <a:schemeClr val="bg1"/>
                </a:solidFill>
                <a:effectLst/>
                <a:latin typeface="Calibri" panose="020F0502020204030204" pitchFamily="34" charset="0"/>
                <a:ea typeface="Calibri" panose="020F0502020204030204" pitchFamily="34" charset="0"/>
              </a:rPr>
              <a:t>kedua</a:t>
            </a:r>
            <a:r>
              <a:rPr lang="id-ID" sz="3200" dirty="0">
                <a:solidFill>
                  <a:schemeClr val="bg1"/>
                </a:solidFill>
                <a:effectLst/>
                <a:latin typeface="Calibri" panose="020F0502020204030204" pitchFamily="34" charset="0"/>
                <a:ea typeface="Calibri" panose="020F0502020204030204" pitchFamily="34" charset="0"/>
              </a:rPr>
              <a:t>, penerapan sanksi atau hukuman alih-alih memenjarakan praktisi media </a:t>
            </a:r>
            <a:endParaRPr lang="id-ID" dirty="0">
              <a:solidFill>
                <a:schemeClr val="bg1"/>
              </a:solidFill>
            </a:endParaRPr>
          </a:p>
        </p:txBody>
      </p:sp>
    </p:spTree>
    <p:extLst>
      <p:ext uri="{BB962C8B-B14F-4D97-AF65-F5344CB8AC3E}">
        <p14:creationId xmlns:p14="http://schemas.microsoft.com/office/powerpoint/2010/main" val="420564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92826" y="5964865"/>
            <a:ext cx="8544848" cy="710018"/>
          </a:xfrm>
        </p:spPr>
        <p:txBody>
          <a:bodyPr>
            <a:normAutofit/>
          </a:bodyPr>
          <a:lstStyle/>
          <a:p>
            <a:r>
              <a:rPr lang="en-US" sz="2000" u="sng" dirty="0" err="1"/>
              <a:t>Mereformasi</a:t>
            </a:r>
            <a:r>
              <a:rPr lang="en-US" sz="2000" u="sng" dirty="0"/>
              <a:t> Dewan Pers</a:t>
            </a:r>
            <a:endParaRPr lang="id-ID" sz="2000" dirty="0"/>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2" y="653901"/>
            <a:ext cx="10373648" cy="5034518"/>
          </a:xfrm>
        </p:spPr>
        <p:txBody>
          <a:bodyPr>
            <a:normAutofit/>
          </a:bodyPr>
          <a:lstStyle/>
          <a:p>
            <a:pPr marL="3175" indent="-6350" algn="just">
              <a:lnSpc>
                <a:spcPct val="103000"/>
              </a:lnSpc>
              <a:spcBef>
                <a:spcPts val="0"/>
              </a:spcBef>
              <a:spcAft>
                <a:spcPts val="2475"/>
              </a:spcAft>
            </a:pPr>
            <a:r>
              <a:rPr lang="id-ID" sz="2400" kern="100" dirty="0">
                <a:solidFill>
                  <a:srgbClr val="FF0000"/>
                </a:solidFill>
                <a:effectLst/>
                <a:latin typeface="Calibri" panose="020F0502020204030204" pitchFamily="34" charset="0"/>
                <a:ea typeface="Calibri" panose="020F0502020204030204" pitchFamily="34" charset="0"/>
              </a:rPr>
              <a:t>Dewan Pers dibentuk tahun 1968 berdasarkan UU 11/1966 </a:t>
            </a:r>
            <a:r>
              <a:rPr lang="id-ID" sz="2400" kern="100" dirty="0">
                <a:solidFill>
                  <a:srgbClr val="181717"/>
                </a:solidFill>
                <a:effectLst/>
                <a:latin typeface="Calibri" panose="020F0502020204030204" pitchFamily="34" charset="0"/>
                <a:ea typeface="Calibri" panose="020F0502020204030204" pitchFamily="34" charset="0"/>
              </a:rPr>
              <a:t>tentang </a:t>
            </a:r>
            <a:r>
              <a:rPr lang="id-ID" sz="2400" kern="100" dirty="0" err="1">
                <a:solidFill>
                  <a:srgbClr val="181717"/>
                </a:solidFill>
                <a:effectLst/>
                <a:latin typeface="Calibri" panose="020F0502020204030204" pitchFamily="34" charset="0"/>
                <a:ea typeface="Calibri" panose="020F0502020204030204" pitchFamily="34" charset="0"/>
              </a:rPr>
              <a:t>Ketentuan-Ketentuan</a:t>
            </a:r>
            <a:r>
              <a:rPr lang="id-ID" sz="2400" kern="100" dirty="0">
                <a:solidFill>
                  <a:srgbClr val="181717"/>
                </a:solidFill>
                <a:effectLst/>
                <a:latin typeface="Calibri" panose="020F0502020204030204" pitchFamily="34" charset="0"/>
                <a:ea typeface="Calibri" panose="020F0502020204030204" pitchFamily="34" charset="0"/>
              </a:rPr>
              <a:t> Pokok Pers. </a:t>
            </a:r>
            <a:endParaRPr lang="en-US" sz="2400" kern="100" dirty="0">
              <a:solidFill>
                <a:srgbClr val="181717"/>
              </a:solidFill>
              <a:effectLst/>
              <a:latin typeface="Calibri" panose="020F0502020204030204" pitchFamily="34" charset="0"/>
              <a:ea typeface="Calibri" panose="020F0502020204030204" pitchFamily="34" charset="0"/>
            </a:endParaRPr>
          </a:p>
          <a:p>
            <a:pPr marL="460375" lvl="1" indent="-6350" algn="just">
              <a:lnSpc>
                <a:spcPct val="103000"/>
              </a:lnSpc>
              <a:spcBef>
                <a:spcPts val="0"/>
              </a:spcBef>
              <a:spcAft>
                <a:spcPts val="2475"/>
              </a:spcAft>
            </a:pPr>
            <a:r>
              <a:rPr lang="id-ID" sz="2200" kern="100" dirty="0">
                <a:solidFill>
                  <a:srgbClr val="181717"/>
                </a:solidFill>
                <a:effectLst/>
                <a:latin typeface="Calibri" panose="020F0502020204030204" pitchFamily="34" charset="0"/>
                <a:ea typeface="Calibri" panose="020F0502020204030204" pitchFamily="34" charset="0"/>
              </a:rPr>
              <a:t>Sebagai konsekuensi dari reformasi, perubahan fundamental terjadi pada 1999 bersamaan dengan peralihan kekuasaan dari Orde Baru ke Orde Reformasi, yakni disahkannya </a:t>
            </a:r>
            <a:r>
              <a:rPr lang="id-ID" sz="2200" kern="100" dirty="0">
                <a:solidFill>
                  <a:srgbClr val="FF0000"/>
                </a:solidFill>
                <a:effectLst/>
                <a:latin typeface="Calibri" panose="020F0502020204030204" pitchFamily="34" charset="0"/>
                <a:ea typeface="Calibri" panose="020F0502020204030204" pitchFamily="34" charset="0"/>
              </a:rPr>
              <a:t>UU Pers No. 40/1999 </a:t>
            </a:r>
            <a:r>
              <a:rPr lang="id-ID" sz="2200" kern="100" dirty="0">
                <a:solidFill>
                  <a:srgbClr val="181717"/>
                </a:solidFill>
                <a:effectLst/>
                <a:latin typeface="Calibri" panose="020F0502020204030204" pitchFamily="34" charset="0"/>
                <a:ea typeface="Calibri" panose="020F0502020204030204" pitchFamily="34" charset="0"/>
              </a:rPr>
              <a:t>yang ditandatangani oleh Presiden Bacharuddin Jusuf Habibie. </a:t>
            </a:r>
            <a:endParaRPr lang="en-US" sz="2200" kern="100" dirty="0">
              <a:solidFill>
                <a:srgbClr val="181717"/>
              </a:solidFill>
              <a:effectLst/>
              <a:latin typeface="Calibri" panose="020F0502020204030204" pitchFamily="34" charset="0"/>
              <a:ea typeface="Calibri" panose="020F0502020204030204" pitchFamily="34" charset="0"/>
            </a:endParaRPr>
          </a:p>
          <a:p>
            <a:pPr marL="460375" lvl="1" indent="-6350" algn="just">
              <a:lnSpc>
                <a:spcPct val="103000"/>
              </a:lnSpc>
              <a:spcBef>
                <a:spcPts val="0"/>
              </a:spcBef>
              <a:spcAft>
                <a:spcPts val="2475"/>
              </a:spcAft>
            </a:pPr>
            <a:r>
              <a:rPr lang="id-ID" sz="2200" kern="100" dirty="0">
                <a:solidFill>
                  <a:srgbClr val="181717"/>
                </a:solidFill>
                <a:effectLst/>
                <a:latin typeface="Calibri" panose="020F0502020204030204" pitchFamily="34" charset="0"/>
                <a:ea typeface="Calibri" panose="020F0502020204030204" pitchFamily="34" charset="0"/>
              </a:rPr>
              <a:t>UU tersebut menyatakan bahwa </a:t>
            </a:r>
            <a:r>
              <a:rPr lang="id-ID" sz="2200" kern="100" dirty="0">
                <a:solidFill>
                  <a:srgbClr val="FF0000"/>
                </a:solidFill>
                <a:effectLst/>
                <a:latin typeface="Calibri" panose="020F0502020204030204" pitchFamily="34" charset="0"/>
                <a:ea typeface="Calibri" panose="020F0502020204030204" pitchFamily="34" charset="0"/>
              </a:rPr>
              <a:t>Dewan Pers menjadi lembaga independen</a:t>
            </a:r>
            <a:r>
              <a:rPr lang="id-ID" sz="2200" kern="100" dirty="0">
                <a:solidFill>
                  <a:srgbClr val="181717"/>
                </a:solidFill>
                <a:effectLst/>
                <a:latin typeface="Calibri" panose="020F0502020204030204" pitchFamily="34" charset="0"/>
                <a:ea typeface="Calibri" panose="020F0502020204030204" pitchFamily="34" charset="0"/>
              </a:rPr>
              <a:t>, seperti yang tertera pada Pasal 15 ayat (1) “</a:t>
            </a:r>
            <a:r>
              <a:rPr lang="id-ID" sz="2200" i="1" kern="100" dirty="0">
                <a:solidFill>
                  <a:srgbClr val="181717"/>
                </a:solidFill>
                <a:effectLst/>
                <a:latin typeface="Calibri" panose="020F0502020204030204" pitchFamily="34" charset="0"/>
                <a:ea typeface="Calibri" panose="020F0502020204030204" pitchFamily="34" charset="0"/>
              </a:rPr>
              <a:t>Dalam upaya mengembangkan kemerdekaan pers dan meningkatkan kehidupan pers nasional, dibentuk Dewan Pers yang independen.</a:t>
            </a:r>
            <a:r>
              <a:rPr lang="id-ID" sz="2200" kern="100" dirty="0">
                <a:solidFill>
                  <a:srgbClr val="181717"/>
                </a:solidFill>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218603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BDDB-B1EB-D91C-5059-3E09CF342876}"/>
              </a:ext>
            </a:extLst>
          </p:cNvPr>
          <p:cNvSpPr>
            <a:spLocks noGrp="1"/>
          </p:cNvSpPr>
          <p:nvPr>
            <p:ph type="title"/>
          </p:nvPr>
        </p:nvSpPr>
        <p:spPr>
          <a:xfrm>
            <a:off x="563442" y="4180937"/>
            <a:ext cx="10834928" cy="2035833"/>
          </a:xfrm>
        </p:spPr>
        <p:txBody>
          <a:bodyPr>
            <a:normAutofit/>
          </a:bodyPr>
          <a:lstStyle/>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lang="en-US" sz="2000" dirty="0">
                <a:solidFill>
                  <a:srgbClr val="000000"/>
                </a:solidFill>
                <a:effectLst/>
                <a:latin typeface="TimesNewRoman"/>
              </a:rPr>
              <a:t>Read the rules</a:t>
            </a:r>
            <a:br>
              <a:rPr lang="en-US" sz="2000" dirty="0"/>
            </a:br>
            <a:br>
              <a:rPr lang="en-US" sz="2000" dirty="0"/>
            </a:br>
            <a:r>
              <a:rPr kumimoji="0" lang="en-US" sz="1600" b="0" i="0" u="sng" strike="noStrike" kern="1200" cap="none" spc="0" normalizeH="0" baseline="0" noProof="0" dirty="0">
                <a:ln>
                  <a:noFill/>
                </a:ln>
                <a:solidFill>
                  <a:srgbClr val="000000"/>
                </a:solidFill>
                <a:effectLst/>
                <a:uLnTx/>
                <a:uFillTx/>
                <a:latin typeface="TimesNewRoman"/>
                <a:ea typeface="+mn-ea"/>
                <a:cs typeface="+mn-cs"/>
              </a:rPr>
              <a:t>Students can explain</a:t>
            </a:r>
            <a:r>
              <a:rPr kumimoji="0" lang="en-US" sz="1600" b="0" i="0" u="none" strike="noStrike" kern="1200" cap="none" spc="0" normalizeH="0" baseline="0" noProof="0" dirty="0">
                <a:ln>
                  <a:noFill/>
                </a:ln>
                <a:solidFill>
                  <a:srgbClr val="000000"/>
                </a:solidFill>
                <a:effectLst/>
                <a:uLnTx/>
                <a:uFillTx/>
                <a:latin typeface="TimesNewRoman"/>
                <a:ea typeface="+mn-ea"/>
                <a:cs typeface="+mn-cs"/>
              </a:rPr>
              <a:t> </a:t>
            </a:r>
            <a:r>
              <a:rPr kumimoji="0" lang="en-US" sz="1600" b="0" i="0" u="sng" strike="noStrike" kern="1200" cap="none" spc="0" normalizeH="0" baseline="0" noProof="0" dirty="0">
                <a:ln>
                  <a:noFill/>
                </a:ln>
                <a:solidFill>
                  <a:srgbClr val="000000"/>
                </a:solidFill>
                <a:effectLst/>
                <a:uLnTx/>
                <a:uFillTx/>
                <a:latin typeface="TimesNewRoman"/>
                <a:ea typeface="+mn-ea"/>
                <a:cs typeface="+mn-cs"/>
              </a:rPr>
              <a:t>history media policy in</a:t>
            </a:r>
            <a:r>
              <a:rPr kumimoji="0" lang="en-US" sz="1600" b="0" i="0" u="none" strike="noStrike" kern="1200" cap="none" spc="0" normalizeH="0" baseline="0" noProof="0" dirty="0">
                <a:ln>
                  <a:noFill/>
                </a:ln>
                <a:solidFill>
                  <a:srgbClr val="000000"/>
                </a:solidFill>
                <a:effectLst/>
                <a:uLnTx/>
                <a:uFillTx/>
                <a:latin typeface="TimesNewRoman"/>
                <a:ea typeface="+mn-ea"/>
                <a:cs typeface="+mn-cs"/>
              </a:rPr>
              <a:t> Indonesia. </a:t>
            </a:r>
            <a:br>
              <a:rPr kumimoji="0" lang="en-US" sz="1600" b="0" i="0" u="none" strike="noStrike" kern="1200" cap="none" spc="0" normalizeH="0" baseline="0" noProof="0" dirty="0">
                <a:ln>
                  <a:noFill/>
                </a:ln>
                <a:solidFill>
                  <a:srgbClr val="537D0B">
                    <a:lumMod val="75000"/>
                  </a:srgbClr>
                </a:solidFill>
                <a:effectLst/>
                <a:uLnTx/>
                <a:uFillTx/>
                <a:latin typeface="Century Gothic" panose="020B0502020202020204"/>
                <a:ea typeface="+mn-ea"/>
                <a:cs typeface="+mn-cs"/>
              </a:rPr>
            </a:br>
            <a:r>
              <a:rPr kumimoji="0" lang="en-US" sz="1600" b="0" i="0" u="none" strike="noStrike" kern="1200" cap="none" spc="0" normalizeH="0" baseline="0" noProof="0" dirty="0" err="1">
                <a:ln>
                  <a:noFill/>
                </a:ln>
                <a:solidFill>
                  <a:srgbClr val="000000"/>
                </a:solidFill>
                <a:effectLst/>
                <a:uLnTx/>
                <a:uFillTx/>
                <a:latin typeface="TimesNewRoman"/>
                <a:ea typeface="+mn-ea"/>
                <a:cs typeface="+mn-cs"/>
              </a:rPr>
              <a:t>Rujukan</a:t>
            </a:r>
            <a:r>
              <a:rPr kumimoji="0" lang="en-US" sz="1600" b="0" i="0" u="none" strike="noStrike" kern="1200" cap="none" spc="0" normalizeH="0" baseline="0" noProof="0" dirty="0">
                <a:ln>
                  <a:noFill/>
                </a:ln>
                <a:solidFill>
                  <a:srgbClr val="000000"/>
                </a:solidFill>
                <a:effectLst/>
                <a:uLnTx/>
                <a:uFillTx/>
                <a:latin typeface="TimesNewRoman"/>
                <a:ea typeface="+mn-ea"/>
                <a:cs typeface="+mn-cs"/>
              </a:rPr>
              <a:t>:</a:t>
            </a:r>
            <a:br>
              <a:rPr kumimoji="0" lang="en-US" sz="1600" b="0" i="0" u="none" strike="noStrike" kern="1200" cap="none" spc="0" normalizeH="0" baseline="0" noProof="0" dirty="0">
                <a:ln>
                  <a:noFill/>
                </a:ln>
                <a:solidFill>
                  <a:srgbClr val="000000"/>
                </a:solidFill>
                <a:effectLst/>
                <a:uLnTx/>
                <a:uFillTx/>
                <a:latin typeface="TimesNewRoman"/>
                <a:ea typeface="+mn-ea"/>
                <a:cs typeface="+mn-cs"/>
              </a:rPr>
            </a:br>
            <a:br>
              <a:rPr kumimoji="0" lang="en-US" sz="1600" b="0" i="0" u="none" strike="noStrike" kern="1200" cap="none" spc="0" normalizeH="0" baseline="0" noProof="0" dirty="0">
                <a:ln>
                  <a:noFill/>
                </a:ln>
                <a:solidFill>
                  <a:srgbClr val="000000"/>
                </a:solidFill>
                <a:effectLst/>
                <a:uLnTx/>
                <a:uFillTx/>
                <a:latin typeface="TimesNewRoman"/>
                <a:ea typeface="+mn-ea"/>
                <a:cs typeface="+mn-cs"/>
              </a:rPr>
            </a:br>
            <a:r>
              <a:rPr kumimoji="0" lang="id-ID" sz="1600" b="0" i="0" u="none" strike="noStrike" kern="1200" cap="none" spc="0" normalizeH="0" baseline="0" noProof="0" dirty="0">
                <a:ln>
                  <a:noFill/>
                </a:ln>
                <a:solidFill>
                  <a:srgbClr val="000000"/>
                </a:solidFill>
                <a:effectLst/>
                <a:uLnTx/>
                <a:uFillTx/>
                <a:latin typeface="TimesNewRoman"/>
                <a:ea typeface="+mn-ea"/>
                <a:cs typeface="+mn-cs"/>
              </a:rPr>
              <a:t>Nugroho, Yanwar dkk. 2012. Memetakan Kebijakan Media di Indonesia. CIPG </a:t>
            </a:r>
            <a:br>
              <a:rPr kumimoji="0" lang="id-ID" sz="1600" b="0" i="0" u="none" strike="noStrike" kern="1200" cap="none" spc="0" normalizeH="0" baseline="0" noProof="0" dirty="0">
                <a:ln>
                  <a:noFill/>
                </a:ln>
                <a:solidFill>
                  <a:srgbClr val="000000"/>
                </a:solidFill>
                <a:effectLst/>
                <a:uLnTx/>
                <a:uFillTx/>
                <a:latin typeface="TimesNewRoman"/>
                <a:ea typeface="+mn-ea"/>
                <a:cs typeface="+mn-cs"/>
              </a:rPr>
            </a:br>
            <a:r>
              <a:rPr kumimoji="0" lang="id-ID" sz="1600" b="0" i="0" u="none" strike="noStrike" kern="1200" cap="none" spc="0" normalizeH="0" baseline="0" noProof="0" dirty="0">
                <a:ln>
                  <a:noFill/>
                </a:ln>
                <a:solidFill>
                  <a:srgbClr val="000000"/>
                </a:solidFill>
                <a:effectLst/>
                <a:uLnTx/>
                <a:uFillTx/>
                <a:latin typeface="TimesNewRoman"/>
                <a:ea typeface="+mn-ea"/>
                <a:cs typeface="+mn-cs"/>
              </a:rPr>
              <a:t>(Bab 4) </a:t>
            </a:r>
            <a:endParaRPr lang="id-ID" dirty="0"/>
          </a:p>
        </p:txBody>
      </p:sp>
      <p:sp>
        <p:nvSpPr>
          <p:cNvPr id="3" name="Content Placeholder 2">
            <a:extLst>
              <a:ext uri="{FF2B5EF4-FFF2-40B4-BE49-F238E27FC236}">
                <a16:creationId xmlns:a16="http://schemas.microsoft.com/office/drawing/2014/main" id="{BCF53F1C-684A-CD0A-2FCA-7A25EEA33DDB}"/>
              </a:ext>
            </a:extLst>
          </p:cNvPr>
          <p:cNvSpPr>
            <a:spLocks noGrp="1"/>
          </p:cNvSpPr>
          <p:nvPr>
            <p:ph idx="1"/>
          </p:nvPr>
        </p:nvSpPr>
        <p:spPr>
          <a:xfrm>
            <a:off x="684212" y="685800"/>
            <a:ext cx="10656648" cy="3615267"/>
          </a:xfrm>
        </p:spPr>
        <p:txBody>
          <a:bodyPr>
            <a:normAutofit/>
          </a:bodyPr>
          <a:lstStyle/>
          <a:p>
            <a:r>
              <a:rPr lang="en-US" u="sng" dirty="0">
                <a:solidFill>
                  <a:srgbClr val="000000"/>
                </a:solidFill>
                <a:effectLst/>
                <a:latin typeface="TimesNewRoman"/>
              </a:rPr>
              <a:t>History media policy in Indonesia. Part 1</a:t>
            </a:r>
          </a:p>
          <a:p>
            <a:r>
              <a:rPr lang="it-IT" u="sng" dirty="0">
                <a:solidFill>
                  <a:srgbClr val="000000"/>
                </a:solidFill>
                <a:effectLst/>
                <a:latin typeface="TimesNewRoman"/>
              </a:rPr>
              <a:t>4. Media dan Kebijakan Media di Indonesia: Sebuah Ringkasan</a:t>
            </a:r>
          </a:p>
          <a:p>
            <a:r>
              <a:rPr lang="id-ID" sz="1800" b="1" dirty="0">
                <a:solidFill>
                  <a:srgbClr val="181717"/>
                </a:solidFill>
                <a:effectLst/>
                <a:latin typeface="Calibri" panose="020F0502020204030204" pitchFamily="34" charset="0"/>
                <a:ea typeface="Calibri" panose="020F0502020204030204" pitchFamily="34" charset="0"/>
              </a:rPr>
              <a:t>4.1. Media dan Kebijakan Media di Indonesia Sebelum dan Sesudah Reformasi: Sebuah Penjelasan Historis</a:t>
            </a:r>
            <a:endParaRPr lang="en-US" b="1" u="sng" dirty="0">
              <a:solidFill>
                <a:srgbClr val="000000"/>
              </a:solidFill>
              <a:effectLst/>
              <a:latin typeface="TimesNewRoman"/>
            </a:endParaRPr>
          </a:p>
          <a:p>
            <a:r>
              <a:rPr lang="id-ID" sz="1800" b="1" kern="100" dirty="0">
                <a:solidFill>
                  <a:srgbClr val="181717"/>
                </a:solidFill>
                <a:effectLst/>
                <a:latin typeface="Calibri" panose="020F0502020204030204" pitchFamily="34" charset="0"/>
                <a:ea typeface="Calibri" panose="020F0502020204030204" pitchFamily="34" charset="0"/>
              </a:rPr>
              <a:t>4.2 Media dan Kebebasan Pers: Peran Kebijakan</a:t>
            </a:r>
          </a:p>
          <a:p>
            <a:r>
              <a:rPr lang="id-ID" sz="1800" b="1" kern="100" dirty="0">
                <a:solidFill>
                  <a:srgbClr val="181717"/>
                </a:solidFill>
                <a:effectLst/>
                <a:latin typeface="Calibri" panose="020F0502020204030204" pitchFamily="34" charset="0"/>
                <a:ea typeface="Calibri" panose="020F0502020204030204" pitchFamily="34" charset="0"/>
              </a:rPr>
              <a:t>4.3 Kebijakan Media dan Dinamika Industri Media di Indonesia</a:t>
            </a:r>
          </a:p>
          <a:p>
            <a:r>
              <a:rPr lang="id-ID" sz="1800" b="1" kern="100" dirty="0">
                <a:solidFill>
                  <a:srgbClr val="181717"/>
                </a:solidFill>
                <a:effectLst/>
                <a:latin typeface="Calibri" panose="020F0502020204030204" pitchFamily="34" charset="0"/>
                <a:ea typeface="Calibri" panose="020F0502020204030204" pitchFamily="34" charset="0"/>
              </a:rPr>
              <a:t>4.4 Media dan Keterlibatan Publik</a:t>
            </a:r>
          </a:p>
          <a:p>
            <a:r>
              <a:rPr lang="id-ID" sz="1800" b="1" kern="100" dirty="0">
                <a:solidFill>
                  <a:srgbClr val="181717"/>
                </a:solidFill>
                <a:effectLst/>
                <a:latin typeface="Calibri" panose="020F0502020204030204" pitchFamily="34" charset="0"/>
                <a:ea typeface="Calibri" panose="020F0502020204030204" pitchFamily="34" charset="0"/>
              </a:rPr>
              <a:t>4.5 Mengatur Media melalui Kebijakan</a:t>
            </a:r>
          </a:p>
          <a:p>
            <a:r>
              <a:rPr lang="id-ID" sz="1800" b="1" dirty="0">
                <a:solidFill>
                  <a:srgbClr val="181717"/>
                </a:solidFill>
                <a:effectLst/>
                <a:latin typeface="Calibri" panose="020F0502020204030204" pitchFamily="34" charset="0"/>
                <a:ea typeface="Calibri" panose="020F0502020204030204" pitchFamily="34" charset="0"/>
              </a:rPr>
              <a:t>4.6 Kebijakan dan Hak Warga Negara atas Media: Sebuah Ringkasan</a:t>
            </a:r>
            <a:endParaRPr lang="en-US" b="1" u="sng" dirty="0">
              <a:solidFill>
                <a:srgbClr val="000000"/>
              </a:solidFill>
              <a:latin typeface="TimesNewRoman"/>
            </a:endParaRPr>
          </a:p>
          <a:p>
            <a:endParaRPr lang="id-ID" dirty="0"/>
          </a:p>
        </p:txBody>
      </p:sp>
    </p:spTree>
    <p:extLst>
      <p:ext uri="{BB962C8B-B14F-4D97-AF65-F5344CB8AC3E}">
        <p14:creationId xmlns:p14="http://schemas.microsoft.com/office/powerpoint/2010/main" val="413438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92826" y="5964865"/>
            <a:ext cx="8544848" cy="710018"/>
          </a:xfrm>
        </p:spPr>
        <p:txBody>
          <a:bodyPr>
            <a:normAutofit/>
          </a:bodyPr>
          <a:lstStyle/>
          <a:p>
            <a:r>
              <a:rPr lang="en-US" sz="2000" u="sng" dirty="0" err="1"/>
              <a:t>Mereformasi</a:t>
            </a:r>
            <a:r>
              <a:rPr lang="en-US" sz="2000" u="sng" dirty="0"/>
              <a:t> Dewan Pers</a:t>
            </a:r>
            <a:endParaRPr lang="id-ID" sz="2000" dirty="0"/>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1" y="183117"/>
            <a:ext cx="10710069" cy="5505302"/>
          </a:xfrm>
        </p:spPr>
        <p:txBody>
          <a:bodyPr>
            <a:normAutofit lnSpcReduction="10000"/>
          </a:bodyPr>
          <a:lstStyle/>
          <a:p>
            <a:pPr marL="460375" lvl="1" indent="-6350" algn="just">
              <a:lnSpc>
                <a:spcPct val="103000"/>
              </a:lnSpc>
              <a:spcBef>
                <a:spcPts val="0"/>
              </a:spcBef>
              <a:spcAft>
                <a:spcPts val="2475"/>
              </a:spcAft>
            </a:pPr>
            <a:r>
              <a:rPr lang="id-ID" sz="2800" kern="100" dirty="0">
                <a:solidFill>
                  <a:srgbClr val="181717"/>
                </a:solidFill>
                <a:effectLst/>
                <a:latin typeface="Calibri" panose="020F0502020204030204" pitchFamily="34" charset="0"/>
                <a:ea typeface="Calibri" panose="020F0502020204030204" pitchFamily="34" charset="0"/>
              </a:rPr>
              <a:t>Untuk mengontrol media cetak, Dewan Pers berperan sebagai </a:t>
            </a:r>
            <a:r>
              <a:rPr lang="id-ID" sz="2800" kern="100" dirty="0">
                <a:solidFill>
                  <a:srgbClr val="FF0000"/>
                </a:solidFill>
                <a:effectLst/>
                <a:latin typeface="Calibri" panose="020F0502020204030204" pitchFamily="34" charset="0"/>
                <a:ea typeface="Calibri" panose="020F0502020204030204" pitchFamily="34" charset="0"/>
              </a:rPr>
              <a:t>badan regulator yang mengontrol dan mengatur aktivitas </a:t>
            </a:r>
            <a:r>
              <a:rPr lang="id-ID" sz="2800" kern="100" dirty="0">
                <a:solidFill>
                  <a:srgbClr val="181717"/>
                </a:solidFill>
                <a:effectLst/>
                <a:latin typeface="Calibri" panose="020F0502020204030204" pitchFamily="34" charset="0"/>
                <a:ea typeface="Calibri" panose="020F0502020204030204" pitchFamily="34" charset="0"/>
              </a:rPr>
              <a:t>apa saja yang boleh dan tidak boleh dilakukan. </a:t>
            </a:r>
            <a:endParaRPr lang="en-US" sz="2800" kern="100" dirty="0">
              <a:solidFill>
                <a:srgbClr val="181717"/>
              </a:solidFill>
              <a:effectLst/>
              <a:latin typeface="Calibri" panose="020F0502020204030204" pitchFamily="34" charset="0"/>
              <a:ea typeface="Calibri" panose="020F0502020204030204" pitchFamily="34" charset="0"/>
            </a:endParaRPr>
          </a:p>
          <a:p>
            <a:pPr marL="460375" lvl="1" indent="-6350" algn="just">
              <a:lnSpc>
                <a:spcPct val="103000"/>
              </a:lnSpc>
              <a:spcBef>
                <a:spcPts val="0"/>
              </a:spcBef>
              <a:spcAft>
                <a:spcPts val="2475"/>
              </a:spcAft>
            </a:pPr>
            <a:r>
              <a:rPr lang="id-ID" sz="2800" kern="100" dirty="0">
                <a:solidFill>
                  <a:srgbClr val="181717"/>
                </a:solidFill>
                <a:effectLst/>
                <a:latin typeface="Calibri" panose="020F0502020204030204" pitchFamily="34" charset="0"/>
                <a:ea typeface="Calibri" panose="020F0502020204030204" pitchFamily="34" charset="0"/>
              </a:rPr>
              <a:t>Dewan tersebut memiliki otoritas untuk membuat peraturan bagi pers nasional demi mendorong kebebasan pers, baik secara individual maupun institusional. </a:t>
            </a:r>
            <a:endParaRPr lang="en-US" sz="2800" kern="100" dirty="0">
              <a:solidFill>
                <a:srgbClr val="181717"/>
              </a:solidFill>
              <a:effectLst/>
              <a:latin typeface="Calibri" panose="020F0502020204030204" pitchFamily="34" charset="0"/>
              <a:ea typeface="Calibri" panose="020F0502020204030204" pitchFamily="34" charset="0"/>
            </a:endParaRPr>
          </a:p>
          <a:p>
            <a:pPr marL="460375" lvl="1" indent="-6350" algn="just">
              <a:lnSpc>
                <a:spcPct val="103000"/>
              </a:lnSpc>
              <a:spcBef>
                <a:spcPts val="0"/>
              </a:spcBef>
              <a:spcAft>
                <a:spcPts val="2475"/>
              </a:spcAft>
            </a:pPr>
            <a:r>
              <a:rPr lang="id-ID" sz="2800" kern="100" dirty="0">
                <a:solidFill>
                  <a:srgbClr val="FF0000"/>
                </a:solidFill>
                <a:effectLst/>
                <a:latin typeface="Calibri" panose="020F0502020204030204" pitchFamily="34" charset="0"/>
                <a:ea typeface="Calibri" panose="020F0502020204030204" pitchFamily="34" charset="0"/>
              </a:rPr>
              <a:t>Sejumlah aturan yang telah dibuat oleh Dewan Pers </a:t>
            </a:r>
            <a:r>
              <a:rPr lang="id-ID" sz="2800" kern="100" dirty="0">
                <a:solidFill>
                  <a:srgbClr val="181717"/>
                </a:solidFill>
                <a:effectLst/>
                <a:latin typeface="Calibri" panose="020F0502020204030204" pitchFamily="34" charset="0"/>
                <a:ea typeface="Calibri" panose="020F0502020204030204" pitchFamily="34" charset="0"/>
              </a:rPr>
              <a:t>hingga saat ini termasuk: </a:t>
            </a:r>
            <a:r>
              <a:rPr lang="id-ID" sz="2800" kern="100" dirty="0">
                <a:solidFill>
                  <a:srgbClr val="FF0000"/>
                </a:solidFill>
                <a:effectLst/>
                <a:latin typeface="Calibri" panose="020F0502020204030204" pitchFamily="34" charset="0"/>
                <a:ea typeface="Calibri" panose="020F0502020204030204" pitchFamily="34" charset="0"/>
              </a:rPr>
              <a:t>Kode Etik Jurnalistik, Standar Kompetensi Jurnalis, Keterangan Ahli Dewan Pers, Pedoman Hak Jawab, Pedoman Penyebaran Media Cetak Khusus Dewasa</a:t>
            </a:r>
            <a:r>
              <a:rPr lang="id-ID" sz="2800" kern="100" dirty="0">
                <a:solidFill>
                  <a:srgbClr val="181717"/>
                </a:solidFill>
                <a:effectLst/>
                <a:latin typeface="Calibri" panose="020F0502020204030204" pitchFamily="34" charset="0"/>
                <a:ea typeface="Calibri" panose="020F0502020204030204" pitchFamily="34" charset="0"/>
              </a:rPr>
              <a:t>, dan sejumlah pedoman lain yang berkenaan dengan konten.</a:t>
            </a:r>
          </a:p>
        </p:txBody>
      </p:sp>
    </p:spTree>
    <p:extLst>
      <p:ext uri="{BB962C8B-B14F-4D97-AF65-F5344CB8AC3E}">
        <p14:creationId xmlns:p14="http://schemas.microsoft.com/office/powerpoint/2010/main" val="4179180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92826" y="5964865"/>
            <a:ext cx="8544848" cy="710018"/>
          </a:xfrm>
        </p:spPr>
        <p:txBody>
          <a:bodyPr>
            <a:normAutofit fontScale="90000"/>
          </a:bodyPr>
          <a:lstStyle/>
          <a:p>
            <a:br>
              <a:rPr lang="en-US" sz="3600" u="sng" dirty="0"/>
            </a:br>
            <a:r>
              <a:rPr lang="en-US" sz="3600" u="sng" dirty="0"/>
              <a:t>Problem di </a:t>
            </a:r>
            <a:r>
              <a:rPr lang="en-US" sz="3600" u="sng" dirty="0" err="1"/>
              <a:t>Dalam</a:t>
            </a:r>
            <a:r>
              <a:rPr lang="en-US" sz="3600" u="sng" dirty="0"/>
              <a:t> Pers</a:t>
            </a:r>
            <a:br>
              <a:rPr lang="en-US" sz="3600" u="sng" dirty="0"/>
            </a:br>
            <a:endParaRPr lang="id-ID" dirty="0"/>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250031" y="183117"/>
            <a:ext cx="11794331" cy="5231846"/>
          </a:xfrm>
        </p:spPr>
        <p:txBody>
          <a:bodyPr>
            <a:normAutofit fontScale="92500" lnSpcReduction="20000"/>
          </a:bodyPr>
          <a:lstStyle/>
          <a:p>
            <a:pPr marL="3175" indent="-6350" algn="just">
              <a:lnSpc>
                <a:spcPct val="103000"/>
              </a:lnSpc>
              <a:spcBef>
                <a:spcPts val="0"/>
              </a:spcBef>
              <a:spcAft>
                <a:spcPts val="2475"/>
              </a:spcAft>
            </a:pPr>
            <a:r>
              <a:rPr lang="id-ID" sz="2800" kern="100" dirty="0">
                <a:solidFill>
                  <a:srgbClr val="181717"/>
                </a:solidFill>
                <a:effectLst/>
                <a:latin typeface="Calibri" panose="020F0502020204030204" pitchFamily="34" charset="0"/>
                <a:ea typeface="Calibri" panose="020F0502020204030204" pitchFamily="34" charset="0"/>
              </a:rPr>
              <a:t>Kebebasan pasca-reformasi dan diterbitkannya regulasi yang seharusnya melindungi hak-hak terhadap media tidak selalu berarti pemenuhan dan proteksi yang sebenarnya. </a:t>
            </a:r>
            <a:endParaRPr lang="en-US" sz="2800" kern="100" dirty="0">
              <a:solidFill>
                <a:srgbClr val="181717"/>
              </a:solidFill>
              <a:effectLst/>
              <a:latin typeface="Calibri" panose="020F0502020204030204" pitchFamily="34" charset="0"/>
              <a:ea typeface="Calibri" panose="020F0502020204030204" pitchFamily="34" charset="0"/>
            </a:endParaRPr>
          </a:p>
          <a:p>
            <a:pPr marL="3175" indent="-6350" algn="just">
              <a:lnSpc>
                <a:spcPct val="103000"/>
              </a:lnSpc>
              <a:spcBef>
                <a:spcPts val="0"/>
              </a:spcBef>
              <a:spcAft>
                <a:spcPts val="2475"/>
              </a:spcAft>
            </a:pPr>
            <a:r>
              <a:rPr lang="id-ID" sz="2800" kern="100" dirty="0">
                <a:solidFill>
                  <a:srgbClr val="181717"/>
                </a:solidFill>
                <a:effectLst/>
                <a:latin typeface="Calibri" panose="020F0502020204030204" pitchFamily="34" charset="0"/>
                <a:ea typeface="Calibri" panose="020F0502020204030204" pitchFamily="34" charset="0"/>
              </a:rPr>
              <a:t>Secara legal, UU Pers tidak dijalankan melalui peraturan pemerintah, sehingga bergantung pada pedoman yang dibuat oleh Dewan Pers dalam mengontrol ranah pers. </a:t>
            </a:r>
            <a:endParaRPr lang="en-US" sz="2800" kern="100" dirty="0">
              <a:solidFill>
                <a:srgbClr val="181717"/>
              </a:solidFill>
              <a:effectLst/>
              <a:latin typeface="Calibri" panose="020F0502020204030204" pitchFamily="34" charset="0"/>
              <a:ea typeface="Calibri" panose="020F0502020204030204" pitchFamily="34" charset="0"/>
            </a:endParaRPr>
          </a:p>
          <a:p>
            <a:pPr marL="3175" indent="-6350" algn="just">
              <a:lnSpc>
                <a:spcPct val="103000"/>
              </a:lnSpc>
              <a:spcBef>
                <a:spcPts val="0"/>
              </a:spcBef>
              <a:spcAft>
                <a:spcPts val="2475"/>
              </a:spcAft>
            </a:pPr>
            <a:r>
              <a:rPr lang="id-ID" sz="2800" kern="100" dirty="0">
                <a:solidFill>
                  <a:srgbClr val="181717"/>
                </a:solidFill>
                <a:effectLst/>
                <a:latin typeface="Calibri" panose="020F0502020204030204" pitchFamily="34" charset="0"/>
                <a:ea typeface="Calibri" panose="020F0502020204030204" pitchFamily="34" charset="0"/>
              </a:rPr>
              <a:t>Ini berarti ada </a:t>
            </a:r>
            <a:r>
              <a:rPr lang="id-ID" sz="2800" kern="100" dirty="0">
                <a:solidFill>
                  <a:srgbClr val="FF0000"/>
                </a:solidFill>
                <a:effectLst/>
                <a:latin typeface="Calibri" panose="020F0502020204030204" pitchFamily="34" charset="0"/>
                <a:ea typeface="Calibri" panose="020F0502020204030204" pitchFamily="34" charset="0"/>
              </a:rPr>
              <a:t>kebutuhan dibuatnya peraturan tambahan </a:t>
            </a:r>
            <a:r>
              <a:rPr lang="id-ID" sz="2800" kern="100" dirty="0">
                <a:solidFill>
                  <a:srgbClr val="181717"/>
                </a:solidFill>
                <a:effectLst/>
                <a:latin typeface="Calibri" panose="020F0502020204030204" pitchFamily="34" charset="0"/>
                <a:ea typeface="Calibri" panose="020F0502020204030204" pitchFamily="34" charset="0"/>
              </a:rPr>
              <a:t>untuk memelihara </a:t>
            </a:r>
            <a:r>
              <a:rPr lang="id-ID" sz="2800" kern="100" dirty="0">
                <a:solidFill>
                  <a:srgbClr val="FF0000"/>
                </a:solidFill>
                <a:effectLst/>
                <a:latin typeface="Calibri" panose="020F0502020204030204" pitchFamily="34" charset="0"/>
                <a:ea typeface="Calibri" panose="020F0502020204030204" pitchFamily="34" charset="0"/>
              </a:rPr>
              <a:t>kondisi ideal </a:t>
            </a:r>
            <a:r>
              <a:rPr lang="id-ID" sz="2800" kern="100" dirty="0">
                <a:solidFill>
                  <a:srgbClr val="181717"/>
                </a:solidFill>
                <a:effectLst/>
                <a:latin typeface="Calibri" panose="020F0502020204030204" pitchFamily="34" charset="0"/>
                <a:ea typeface="Calibri" panose="020F0502020204030204" pitchFamily="34" charset="0"/>
              </a:rPr>
              <a:t>pers yang sudah direformasi di Indonesia dan kerangka kerja peraturan yang mampu mengatasi </a:t>
            </a:r>
            <a:r>
              <a:rPr lang="id-ID" sz="2800" kern="100" dirty="0">
                <a:solidFill>
                  <a:srgbClr val="FF0000"/>
                </a:solidFill>
                <a:effectLst/>
                <a:latin typeface="Calibri" panose="020F0502020204030204" pitchFamily="34" charset="0"/>
                <a:ea typeface="Calibri" panose="020F0502020204030204" pitchFamily="34" charset="0"/>
              </a:rPr>
              <a:t>perkembangan teknologi media </a:t>
            </a:r>
            <a:r>
              <a:rPr lang="id-ID" sz="2800" kern="100" dirty="0">
                <a:solidFill>
                  <a:srgbClr val="181717"/>
                </a:solidFill>
                <a:effectLst/>
                <a:latin typeface="Calibri" panose="020F0502020204030204" pitchFamily="34" charset="0"/>
                <a:ea typeface="Calibri" panose="020F0502020204030204" pitchFamily="34" charset="0"/>
              </a:rPr>
              <a:t>serta peralihannya menuju </a:t>
            </a:r>
            <a:r>
              <a:rPr lang="id-ID" sz="2800" kern="100" dirty="0">
                <a:solidFill>
                  <a:srgbClr val="FF0000"/>
                </a:solidFill>
                <a:effectLst/>
                <a:latin typeface="Calibri" panose="020F0502020204030204" pitchFamily="34" charset="0"/>
                <a:ea typeface="Calibri" panose="020F0502020204030204" pitchFamily="34" charset="0"/>
              </a:rPr>
              <a:t>jurnalisme warga </a:t>
            </a:r>
            <a:r>
              <a:rPr lang="id-ID" sz="2800" kern="100" dirty="0">
                <a:solidFill>
                  <a:srgbClr val="181717"/>
                </a:solidFill>
                <a:effectLst/>
                <a:latin typeface="Calibri" panose="020F0502020204030204" pitchFamily="34" charset="0"/>
                <a:ea typeface="Calibri" panose="020F0502020204030204" pitchFamily="34" charset="0"/>
              </a:rPr>
              <a:t>(</a:t>
            </a:r>
            <a:r>
              <a:rPr lang="id-ID" sz="2800" i="1" kern="100" dirty="0" err="1">
                <a:solidFill>
                  <a:srgbClr val="181717"/>
                </a:solidFill>
                <a:effectLst/>
                <a:latin typeface="Calibri" panose="020F0502020204030204" pitchFamily="34" charset="0"/>
                <a:ea typeface="Calibri" panose="020F0502020204030204" pitchFamily="34" charset="0"/>
              </a:rPr>
              <a:t>citizen</a:t>
            </a:r>
            <a:r>
              <a:rPr lang="id-ID" sz="2800" i="1" kern="100" dirty="0">
                <a:solidFill>
                  <a:srgbClr val="181717"/>
                </a:solidFill>
                <a:effectLst/>
                <a:latin typeface="Calibri" panose="020F0502020204030204" pitchFamily="34" charset="0"/>
                <a:ea typeface="Calibri" panose="020F0502020204030204" pitchFamily="34" charset="0"/>
              </a:rPr>
              <a:t> </a:t>
            </a:r>
            <a:r>
              <a:rPr lang="id-ID" sz="2800" i="1" kern="100" dirty="0" err="1">
                <a:solidFill>
                  <a:srgbClr val="181717"/>
                </a:solidFill>
                <a:effectLst/>
                <a:latin typeface="Calibri" panose="020F0502020204030204" pitchFamily="34" charset="0"/>
                <a:ea typeface="Calibri" panose="020F0502020204030204" pitchFamily="34" charset="0"/>
              </a:rPr>
              <a:t>journalism</a:t>
            </a:r>
            <a:r>
              <a:rPr lang="id-ID" sz="2800" kern="100" dirty="0">
                <a:solidFill>
                  <a:srgbClr val="181717"/>
                </a:solidFill>
                <a:effectLst/>
                <a:latin typeface="Calibri" panose="020F0502020204030204" pitchFamily="34" charset="0"/>
                <a:ea typeface="Calibri" panose="020F0502020204030204" pitchFamily="34" charset="0"/>
              </a:rPr>
              <a:t>). </a:t>
            </a:r>
            <a:endParaRPr lang="en-US" sz="2800" kern="100" dirty="0">
              <a:solidFill>
                <a:srgbClr val="181717"/>
              </a:solidFill>
              <a:effectLst/>
              <a:latin typeface="Calibri" panose="020F0502020204030204" pitchFamily="34" charset="0"/>
              <a:ea typeface="Calibri" panose="020F0502020204030204" pitchFamily="34" charset="0"/>
            </a:endParaRPr>
          </a:p>
          <a:p>
            <a:pPr marL="3175" indent="-6350" algn="just">
              <a:lnSpc>
                <a:spcPct val="103000"/>
              </a:lnSpc>
              <a:spcBef>
                <a:spcPts val="0"/>
              </a:spcBef>
              <a:spcAft>
                <a:spcPts val="2475"/>
              </a:spcAft>
            </a:pPr>
            <a:r>
              <a:rPr lang="en-US" sz="2800" kern="100" dirty="0" err="1">
                <a:solidFill>
                  <a:srgbClr val="181717"/>
                </a:solidFill>
                <a:effectLst/>
                <a:latin typeface="Calibri" panose="020F0502020204030204" pitchFamily="34" charset="0"/>
                <a:ea typeface="Calibri" panose="020F0502020204030204" pitchFamily="34" charset="0"/>
              </a:rPr>
              <a:t>Untuk</a:t>
            </a:r>
            <a:r>
              <a:rPr lang="en-US" sz="2800" kern="100" dirty="0">
                <a:solidFill>
                  <a:srgbClr val="181717"/>
                </a:solidFill>
                <a:effectLst/>
                <a:latin typeface="Calibri" panose="020F0502020204030204" pitchFamily="34" charset="0"/>
                <a:ea typeface="Calibri" panose="020F0502020204030204" pitchFamily="34" charset="0"/>
              </a:rPr>
              <a:t> </a:t>
            </a:r>
            <a:r>
              <a:rPr lang="en-US" sz="2800" kern="100" dirty="0" err="1">
                <a:solidFill>
                  <a:srgbClr val="181717"/>
                </a:solidFill>
                <a:effectLst/>
                <a:latin typeface="Calibri" panose="020F0502020204030204" pitchFamily="34" charset="0"/>
                <a:ea typeface="Calibri" panose="020F0502020204030204" pitchFamily="34" charset="0"/>
              </a:rPr>
              <a:t>itu</a:t>
            </a:r>
            <a:r>
              <a:rPr lang="en-US" sz="2800" kern="100" dirty="0">
                <a:solidFill>
                  <a:srgbClr val="181717"/>
                </a:solidFill>
                <a:effectLst/>
                <a:latin typeface="Calibri" panose="020F0502020204030204" pitchFamily="34" charset="0"/>
                <a:ea typeface="Calibri" panose="020F0502020204030204" pitchFamily="34" charset="0"/>
              </a:rPr>
              <a:t>, </a:t>
            </a:r>
            <a:r>
              <a:rPr lang="en-US" sz="2800" kern="100" dirty="0" err="1">
                <a:solidFill>
                  <a:srgbClr val="181717"/>
                </a:solidFill>
                <a:effectLst/>
                <a:latin typeface="Calibri" panose="020F0502020204030204" pitchFamily="34" charset="0"/>
                <a:ea typeface="Calibri" panose="020F0502020204030204" pitchFamily="34" charset="0"/>
              </a:rPr>
              <a:t>ada</a:t>
            </a:r>
            <a:r>
              <a:rPr lang="en-US" sz="2800" kern="100" dirty="0">
                <a:solidFill>
                  <a:srgbClr val="181717"/>
                </a:solidFill>
                <a:effectLst/>
                <a:latin typeface="Calibri" panose="020F0502020204030204" pitchFamily="34" charset="0"/>
                <a:ea typeface="Calibri" panose="020F0502020204030204" pitchFamily="34" charset="0"/>
              </a:rPr>
              <a:t> </a:t>
            </a:r>
            <a:r>
              <a:rPr lang="id-ID" sz="2800" kern="100" dirty="0">
                <a:solidFill>
                  <a:srgbClr val="181717"/>
                </a:solidFill>
                <a:effectLst/>
                <a:latin typeface="Calibri" panose="020F0502020204030204" pitchFamily="34" charset="0"/>
                <a:ea typeface="Calibri" panose="020F0502020204030204" pitchFamily="34" charset="0"/>
              </a:rPr>
              <a:t>sejumlah aspek yang membutuhkan kebijakan demi menjamin karakter publik dari media dan pers.</a:t>
            </a:r>
          </a:p>
        </p:txBody>
      </p:sp>
    </p:spTree>
    <p:extLst>
      <p:ext uri="{BB962C8B-B14F-4D97-AF65-F5344CB8AC3E}">
        <p14:creationId xmlns:p14="http://schemas.microsoft.com/office/powerpoint/2010/main" val="3800070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92826" y="5964865"/>
            <a:ext cx="8544848" cy="710018"/>
          </a:xfrm>
        </p:spPr>
        <p:txBody>
          <a:bodyPr>
            <a:normAutofit fontScale="90000"/>
          </a:bodyPr>
          <a:lstStyle/>
          <a:p>
            <a:br>
              <a:rPr lang="en-US" sz="3600" u="sng" dirty="0"/>
            </a:br>
            <a:r>
              <a:rPr lang="en-US" sz="3600" u="sng" dirty="0" err="1"/>
              <a:t>Memastikan</a:t>
            </a:r>
            <a:r>
              <a:rPr lang="en-US" sz="3600" u="sng" dirty="0"/>
              <a:t> </a:t>
            </a:r>
            <a:r>
              <a:rPr lang="en-US" sz="3600" u="sng" dirty="0" err="1"/>
              <a:t>Kualitas</a:t>
            </a:r>
            <a:r>
              <a:rPr lang="en-US" sz="3600" u="sng" dirty="0"/>
              <a:t> Pers</a:t>
            </a:r>
            <a:endParaRPr lang="id-ID" dirty="0"/>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400050" y="183117"/>
            <a:ext cx="11651456" cy="5781748"/>
          </a:xfrm>
        </p:spPr>
        <p:txBody>
          <a:bodyPr>
            <a:normAutofit/>
          </a:bodyPr>
          <a:lstStyle/>
          <a:p>
            <a:pPr marL="3175" indent="-6350" algn="just">
              <a:spcBef>
                <a:spcPts val="0"/>
              </a:spcBef>
              <a:spcAft>
                <a:spcPts val="1200"/>
              </a:spcAft>
            </a:pPr>
            <a:r>
              <a:rPr lang="id-ID" sz="3600" dirty="0">
                <a:solidFill>
                  <a:srgbClr val="181717"/>
                </a:solidFill>
                <a:effectLst/>
                <a:latin typeface="Calibri" panose="020F0502020204030204" pitchFamily="34" charset="0"/>
                <a:ea typeface="Calibri" panose="020F0502020204030204" pitchFamily="34" charset="0"/>
              </a:rPr>
              <a:t>Pertumbuhan industri media—baik cetak, penyiaran, maupun </a:t>
            </a:r>
            <a:r>
              <a:rPr lang="id-ID" sz="3600" i="1" dirty="0" err="1">
                <a:solidFill>
                  <a:srgbClr val="181717"/>
                </a:solidFill>
                <a:effectLst/>
                <a:latin typeface="Calibri" panose="020F0502020204030204" pitchFamily="34" charset="0"/>
                <a:ea typeface="Calibri" panose="020F0502020204030204" pitchFamily="34" charset="0"/>
              </a:rPr>
              <a:t>online</a:t>
            </a:r>
            <a:r>
              <a:rPr lang="id-ID" sz="3600" dirty="0">
                <a:solidFill>
                  <a:srgbClr val="181717"/>
                </a:solidFill>
                <a:effectLst/>
                <a:latin typeface="Calibri" panose="020F0502020204030204" pitchFamily="34" charset="0"/>
                <a:ea typeface="Calibri" panose="020F0502020204030204" pitchFamily="34" charset="0"/>
              </a:rPr>
              <a:t>—telah menjadi usaha yang menjamur dan menarik minat anak-anak muda di Indonesia. </a:t>
            </a:r>
            <a:endParaRPr lang="en-US" sz="3600" dirty="0">
              <a:solidFill>
                <a:srgbClr val="181717"/>
              </a:solidFill>
              <a:effectLst/>
              <a:latin typeface="Calibri" panose="020F0502020204030204" pitchFamily="34" charset="0"/>
              <a:ea typeface="Calibri" panose="020F0502020204030204" pitchFamily="34" charset="0"/>
            </a:endParaRPr>
          </a:p>
          <a:p>
            <a:pPr marL="460375" lvl="1" indent="-6350" algn="just">
              <a:spcBef>
                <a:spcPts val="0"/>
              </a:spcBef>
              <a:spcAft>
                <a:spcPts val="1200"/>
              </a:spcAft>
            </a:pPr>
            <a:r>
              <a:rPr lang="id-ID" sz="3200" dirty="0">
                <a:solidFill>
                  <a:srgbClr val="181717"/>
                </a:solidFill>
                <a:effectLst/>
                <a:latin typeface="Calibri" panose="020F0502020204030204" pitchFamily="34" charset="0"/>
                <a:ea typeface="Calibri" panose="020F0502020204030204" pitchFamily="34" charset="0"/>
              </a:rPr>
              <a:t>Namun, perkembangan ini tidak berhubungan dengan peningkatan dalam hal </a:t>
            </a:r>
            <a:r>
              <a:rPr lang="id-ID" sz="3200" dirty="0">
                <a:solidFill>
                  <a:srgbClr val="FF0000"/>
                </a:solidFill>
                <a:effectLst/>
                <a:latin typeface="Calibri" panose="020F0502020204030204" pitchFamily="34" charset="0"/>
                <a:ea typeface="Calibri" panose="020F0502020204030204" pitchFamily="34" charset="0"/>
              </a:rPr>
              <a:t>konten, bahasa, atau kedalaman informasi</a:t>
            </a:r>
            <a:r>
              <a:rPr lang="id-ID" sz="3200" dirty="0">
                <a:solidFill>
                  <a:srgbClr val="181717"/>
                </a:solidFill>
                <a:effectLst/>
                <a:latin typeface="Calibri" panose="020F0502020204030204" pitchFamily="34" charset="0"/>
                <a:ea typeface="Calibri" panose="020F0502020204030204" pitchFamily="34" charset="0"/>
              </a:rPr>
              <a:t> sesuai yang diharapkan dapat disajikan oleh media. </a:t>
            </a:r>
            <a:r>
              <a:rPr lang="en-US" sz="3200" dirty="0">
                <a:solidFill>
                  <a:srgbClr val="181717"/>
                </a:solidFill>
                <a:latin typeface="Calibri" panose="020F0502020204030204" pitchFamily="34" charset="0"/>
                <a:ea typeface="Calibri" panose="020F0502020204030204" pitchFamily="34" charset="0"/>
              </a:rPr>
              <a:t>Ada </a:t>
            </a:r>
            <a:r>
              <a:rPr lang="en-US" sz="3200" dirty="0" err="1">
                <a:solidFill>
                  <a:srgbClr val="181717"/>
                </a:solidFill>
                <a:latin typeface="Calibri" panose="020F0502020204030204" pitchFamily="34" charset="0"/>
                <a:ea typeface="Calibri" panose="020F0502020204030204" pitchFamily="34" charset="0"/>
              </a:rPr>
              <a:t>keluhan</a:t>
            </a:r>
            <a:r>
              <a:rPr lang="en-US" sz="3200" dirty="0">
                <a:solidFill>
                  <a:srgbClr val="181717"/>
                </a:solidFill>
                <a:latin typeface="Calibri" panose="020F0502020204030204" pitchFamily="34" charset="0"/>
                <a:ea typeface="Calibri" panose="020F0502020204030204" pitchFamily="34" charset="0"/>
              </a:rPr>
              <a:t> </a:t>
            </a:r>
            <a:r>
              <a:rPr lang="id-ID" sz="3200" dirty="0">
                <a:solidFill>
                  <a:srgbClr val="FF0000"/>
                </a:solidFill>
                <a:effectLst/>
                <a:latin typeface="Calibri" panose="020F0502020204030204" pitchFamily="34" charset="0"/>
                <a:ea typeface="Calibri" panose="020F0502020204030204" pitchFamily="34" charset="0"/>
              </a:rPr>
              <a:t>menurunnya kualitas dan performa media</a:t>
            </a:r>
            <a:r>
              <a:rPr lang="id-ID" sz="3200" dirty="0">
                <a:solidFill>
                  <a:srgbClr val="181717"/>
                </a:solidFill>
                <a:effectLst/>
                <a:latin typeface="Calibri" panose="020F0502020204030204" pitchFamily="34" charset="0"/>
                <a:ea typeface="Calibri" panose="020F0502020204030204" pitchFamily="34" charset="0"/>
              </a:rPr>
              <a:t>. </a:t>
            </a:r>
            <a:endParaRPr lang="en-US" sz="3200" dirty="0">
              <a:solidFill>
                <a:srgbClr val="181717"/>
              </a:solidFill>
              <a:effectLst/>
              <a:latin typeface="Calibri" panose="020F0502020204030204" pitchFamily="34" charset="0"/>
              <a:ea typeface="Calibri" panose="020F0502020204030204" pitchFamily="34" charset="0"/>
            </a:endParaRPr>
          </a:p>
          <a:p>
            <a:pPr marL="460375" lvl="1" indent="-6350" algn="just">
              <a:spcBef>
                <a:spcPts val="0"/>
              </a:spcBef>
              <a:spcAft>
                <a:spcPts val="1200"/>
              </a:spcAft>
            </a:pPr>
            <a:r>
              <a:rPr lang="id-ID" sz="3200" dirty="0" err="1">
                <a:solidFill>
                  <a:srgbClr val="181717"/>
                </a:solidFill>
                <a:effectLst/>
                <a:latin typeface="Calibri" panose="020F0502020204030204" pitchFamily="34" charset="0"/>
                <a:ea typeface="Calibri" panose="020F0502020204030204" pitchFamily="34" charset="0"/>
              </a:rPr>
              <a:t>Ketidakcakapan</a:t>
            </a:r>
            <a:r>
              <a:rPr lang="id-ID" sz="3200" dirty="0">
                <a:solidFill>
                  <a:srgbClr val="181717"/>
                </a:solidFill>
                <a:effectLst/>
                <a:latin typeface="Calibri" panose="020F0502020204030204" pitchFamily="34" charset="0"/>
                <a:ea typeface="Calibri" panose="020F0502020204030204" pitchFamily="34" charset="0"/>
              </a:rPr>
              <a:t> dan minimnya pengalaman dianggap menjadi faktor utama yang menjadikan buruknya performa</a:t>
            </a:r>
            <a:r>
              <a:rPr lang="en-US" sz="3200" dirty="0">
                <a:solidFill>
                  <a:srgbClr val="181717"/>
                </a:solidFill>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232616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92826" y="5964865"/>
            <a:ext cx="8544848" cy="710018"/>
          </a:xfrm>
        </p:spPr>
        <p:txBody>
          <a:bodyPr>
            <a:normAutofit fontScale="90000"/>
          </a:bodyPr>
          <a:lstStyle/>
          <a:p>
            <a:br>
              <a:rPr lang="en-US" sz="3600" u="sng" dirty="0"/>
            </a:br>
            <a:r>
              <a:rPr lang="en-US" sz="3600" u="sng" dirty="0" err="1"/>
              <a:t>Memastikan</a:t>
            </a:r>
            <a:r>
              <a:rPr lang="en-US" sz="3600" u="sng" dirty="0"/>
              <a:t> </a:t>
            </a:r>
            <a:r>
              <a:rPr lang="en-US" sz="3600" u="sng" dirty="0" err="1"/>
              <a:t>Kualitas</a:t>
            </a:r>
            <a:r>
              <a:rPr lang="en-US" sz="3600" u="sng" dirty="0"/>
              <a:t> Pers</a:t>
            </a:r>
            <a:endParaRPr lang="id-ID" dirty="0"/>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400050" y="183117"/>
            <a:ext cx="11651456" cy="5781748"/>
          </a:xfrm>
        </p:spPr>
        <p:txBody>
          <a:bodyPr>
            <a:normAutofit fontScale="92500"/>
          </a:bodyPr>
          <a:lstStyle/>
          <a:p>
            <a:pPr marL="3175" indent="-6350" algn="just">
              <a:spcBef>
                <a:spcPts val="0"/>
              </a:spcBef>
              <a:spcAft>
                <a:spcPts val="1200"/>
              </a:spcAft>
            </a:pPr>
            <a:r>
              <a:rPr lang="id-ID" sz="3600" dirty="0">
                <a:solidFill>
                  <a:srgbClr val="181717"/>
                </a:solidFill>
                <a:effectLst/>
                <a:latin typeface="Calibri" panose="020F0502020204030204" pitchFamily="34" charset="0"/>
                <a:ea typeface="Calibri" panose="020F0502020204030204" pitchFamily="34" charset="0"/>
              </a:rPr>
              <a:t>AJI mencatat bahwa sejak Desember 2010 hingga Desember 2011 ada 49 laporan mengenai kekerasan fisik dan ancaman terhadap jurnalis di Indonesia. Hampir separuh (48%) laporan disebabkan oleh </a:t>
            </a:r>
            <a:r>
              <a:rPr lang="id-ID" sz="3600" dirty="0">
                <a:solidFill>
                  <a:srgbClr val="FF0000"/>
                </a:solidFill>
                <a:effectLst/>
                <a:latin typeface="Calibri" panose="020F0502020204030204" pitchFamily="34" charset="0"/>
                <a:ea typeface="Calibri" panose="020F0502020204030204" pitchFamily="34" charset="0"/>
              </a:rPr>
              <a:t>rendahnya profesionalitas jurnalis</a:t>
            </a:r>
            <a:r>
              <a:rPr lang="id-ID" sz="3600" dirty="0">
                <a:solidFill>
                  <a:srgbClr val="181717"/>
                </a:solidFill>
                <a:effectLst/>
                <a:latin typeface="Calibri" panose="020F0502020204030204" pitchFamily="34" charset="0"/>
                <a:ea typeface="Calibri" panose="020F0502020204030204" pitchFamily="34" charset="0"/>
              </a:rPr>
              <a:t>.</a:t>
            </a:r>
            <a:endParaRPr lang="en-US" sz="3600" dirty="0">
              <a:solidFill>
                <a:srgbClr val="181717"/>
              </a:solidFill>
              <a:latin typeface="Calibri" panose="020F0502020204030204" pitchFamily="34" charset="0"/>
              <a:ea typeface="Calibri" panose="020F0502020204030204" pitchFamily="34" charset="0"/>
            </a:endParaRPr>
          </a:p>
          <a:p>
            <a:pPr marL="3175" indent="-6350" algn="just">
              <a:spcBef>
                <a:spcPts val="0"/>
              </a:spcBef>
              <a:spcAft>
                <a:spcPts val="1200"/>
              </a:spcAft>
            </a:pPr>
            <a:r>
              <a:rPr lang="en-US" sz="3600" dirty="0">
                <a:solidFill>
                  <a:srgbClr val="FF0000"/>
                </a:solidFill>
                <a:effectLst/>
                <a:latin typeface="Calibri" panose="020F0502020204030204" pitchFamily="34" charset="0"/>
                <a:ea typeface="Calibri" panose="020F0502020204030204" pitchFamily="34" charset="0"/>
              </a:rPr>
              <a:t>K</a:t>
            </a:r>
            <a:r>
              <a:rPr lang="id-ID" sz="3600" dirty="0" err="1">
                <a:solidFill>
                  <a:srgbClr val="FF0000"/>
                </a:solidFill>
                <a:effectLst/>
                <a:latin typeface="Calibri" panose="020F0502020204030204" pitchFamily="34" charset="0"/>
                <a:ea typeface="Calibri" panose="020F0502020204030204" pitchFamily="34" charset="0"/>
              </a:rPr>
              <a:t>ebebasan</a:t>
            </a:r>
            <a:r>
              <a:rPr lang="id-ID" sz="3600" dirty="0">
                <a:solidFill>
                  <a:srgbClr val="FF0000"/>
                </a:solidFill>
                <a:effectLst/>
                <a:latin typeface="Calibri" panose="020F0502020204030204" pitchFamily="34" charset="0"/>
                <a:ea typeface="Calibri" panose="020F0502020204030204" pitchFamily="34" charset="0"/>
              </a:rPr>
              <a:t> pers di Indonesia telah dijalankan dengan logika pasar</a:t>
            </a:r>
            <a:r>
              <a:rPr lang="id-ID" sz="3600" dirty="0">
                <a:solidFill>
                  <a:srgbClr val="181717"/>
                </a:solidFill>
                <a:effectLst/>
                <a:latin typeface="Calibri" panose="020F0502020204030204" pitchFamily="34" charset="0"/>
                <a:ea typeface="Calibri" panose="020F0502020204030204" pitchFamily="34" charset="0"/>
              </a:rPr>
              <a:t>. </a:t>
            </a:r>
            <a:endParaRPr lang="en-US" sz="3600" dirty="0">
              <a:solidFill>
                <a:srgbClr val="181717"/>
              </a:solidFill>
              <a:effectLst/>
              <a:latin typeface="Calibri" panose="020F0502020204030204" pitchFamily="34" charset="0"/>
              <a:ea typeface="Calibri" panose="020F0502020204030204" pitchFamily="34" charset="0"/>
            </a:endParaRPr>
          </a:p>
          <a:p>
            <a:pPr marL="460375" lvl="1" indent="-6350" algn="just">
              <a:spcBef>
                <a:spcPts val="0"/>
              </a:spcBef>
              <a:spcAft>
                <a:spcPts val="1200"/>
              </a:spcAft>
            </a:pPr>
            <a:r>
              <a:rPr lang="id-ID" sz="3200" dirty="0">
                <a:solidFill>
                  <a:srgbClr val="181717"/>
                </a:solidFill>
                <a:effectLst/>
                <a:latin typeface="Calibri" panose="020F0502020204030204" pitchFamily="34" charset="0"/>
                <a:ea typeface="Calibri" panose="020F0502020204030204" pitchFamily="34" charset="0"/>
              </a:rPr>
              <a:t>Kinerja pers dan media semakin dijalankan berdasarkan tujuan komersial. </a:t>
            </a:r>
            <a:endParaRPr lang="en-US" sz="3200" dirty="0">
              <a:solidFill>
                <a:srgbClr val="181717"/>
              </a:solidFill>
              <a:effectLst/>
              <a:latin typeface="Calibri" panose="020F0502020204030204" pitchFamily="34" charset="0"/>
              <a:ea typeface="Calibri" panose="020F0502020204030204" pitchFamily="34" charset="0"/>
            </a:endParaRPr>
          </a:p>
          <a:p>
            <a:pPr marL="460375" lvl="1" indent="-6350" algn="just">
              <a:spcBef>
                <a:spcPts val="0"/>
              </a:spcBef>
              <a:spcAft>
                <a:spcPts val="1200"/>
              </a:spcAft>
            </a:pPr>
            <a:r>
              <a:rPr lang="id-ID" sz="3200" dirty="0">
                <a:solidFill>
                  <a:srgbClr val="181717"/>
                </a:solidFill>
                <a:effectLst/>
                <a:latin typeface="Calibri" panose="020F0502020204030204" pitchFamily="34" charset="0"/>
                <a:ea typeface="Calibri" panose="020F0502020204030204" pitchFamily="34" charset="0"/>
              </a:rPr>
              <a:t>Salah satu konsekuensi langsungnya adalah bahwa </a:t>
            </a:r>
            <a:r>
              <a:rPr lang="id-ID" sz="3200" dirty="0">
                <a:solidFill>
                  <a:srgbClr val="FF0000"/>
                </a:solidFill>
                <a:effectLst/>
                <a:latin typeface="Calibri" panose="020F0502020204030204" pitchFamily="34" charset="0"/>
                <a:ea typeface="Calibri" panose="020F0502020204030204" pitchFamily="34" charset="0"/>
              </a:rPr>
              <a:t>konten media menjadi semakin tidak beragam </a:t>
            </a:r>
            <a:r>
              <a:rPr lang="id-ID" sz="3200" dirty="0">
                <a:solidFill>
                  <a:srgbClr val="181717"/>
                </a:solidFill>
                <a:effectLst/>
                <a:latin typeface="Calibri" panose="020F0502020204030204" pitchFamily="34" charset="0"/>
                <a:ea typeface="Calibri" panose="020F0502020204030204" pitchFamily="34" charset="0"/>
              </a:rPr>
              <a:t>karena terpengaruh prinsip produksi yang mendorong produk dan servis yang berbasis pasar.</a:t>
            </a:r>
            <a:endParaRPr lang="id-ID" sz="1200" kern="100" dirty="0">
              <a:solidFill>
                <a:srgbClr val="181717"/>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9694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92826" y="5964865"/>
            <a:ext cx="8544848" cy="710018"/>
          </a:xfrm>
        </p:spPr>
        <p:txBody>
          <a:bodyPr>
            <a:normAutofit fontScale="90000"/>
          </a:bodyPr>
          <a:lstStyle/>
          <a:p>
            <a:r>
              <a:rPr lang="en-US" sz="3600" u="sng" dirty="0" err="1"/>
              <a:t>Memastikan</a:t>
            </a:r>
            <a:r>
              <a:rPr lang="en-US" sz="3600" u="sng" dirty="0"/>
              <a:t> </a:t>
            </a:r>
            <a:r>
              <a:rPr lang="en-US" sz="3600" u="sng" dirty="0" err="1"/>
              <a:t>Keberagaman</a:t>
            </a:r>
            <a:r>
              <a:rPr lang="en-US" sz="3600" u="sng" dirty="0"/>
              <a:t> </a:t>
            </a:r>
            <a:r>
              <a:rPr lang="en-US" sz="3600" u="sng" dirty="0" err="1"/>
              <a:t>Konten</a:t>
            </a:r>
            <a:br>
              <a:rPr lang="en-US" sz="3600" u="sng" dirty="0"/>
            </a:br>
            <a:endParaRPr lang="id-ID" dirty="0"/>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2" y="653901"/>
            <a:ext cx="10373648" cy="5034518"/>
          </a:xfrm>
        </p:spPr>
        <p:txBody>
          <a:bodyPr>
            <a:normAutofit lnSpcReduction="10000"/>
          </a:bodyPr>
          <a:lstStyle/>
          <a:p>
            <a:pPr marL="3175" indent="-6350" algn="just">
              <a:lnSpc>
                <a:spcPct val="103000"/>
              </a:lnSpc>
              <a:spcBef>
                <a:spcPts val="0"/>
              </a:spcBef>
              <a:spcAft>
                <a:spcPts val="2475"/>
              </a:spcAft>
            </a:pPr>
            <a:r>
              <a:rPr lang="en-US" sz="3600" dirty="0">
                <a:solidFill>
                  <a:srgbClr val="FF0000"/>
                </a:solidFill>
                <a:effectLst/>
                <a:latin typeface="Calibri" panose="020F0502020204030204" pitchFamily="34" charset="0"/>
                <a:ea typeface="Calibri" panose="020F0502020204030204" pitchFamily="34" charset="0"/>
              </a:rPr>
              <a:t>J</a:t>
            </a:r>
            <a:r>
              <a:rPr lang="id-ID" sz="3600" dirty="0" err="1">
                <a:solidFill>
                  <a:srgbClr val="FF0000"/>
                </a:solidFill>
                <a:effectLst/>
                <a:latin typeface="Calibri" panose="020F0502020204030204" pitchFamily="34" charset="0"/>
                <a:ea typeface="Calibri" panose="020F0502020204030204" pitchFamily="34" charset="0"/>
              </a:rPr>
              <a:t>umlah</a:t>
            </a:r>
            <a:r>
              <a:rPr lang="id-ID" sz="3600" dirty="0">
                <a:solidFill>
                  <a:srgbClr val="FF0000"/>
                </a:solidFill>
                <a:effectLst/>
                <a:latin typeface="Calibri" panose="020F0502020204030204" pitchFamily="34" charset="0"/>
                <a:ea typeface="Calibri" panose="020F0502020204030204" pitchFamily="34" charset="0"/>
              </a:rPr>
              <a:t> penghasil berita tidak menghasilkan pilihan berita</a:t>
            </a:r>
            <a:r>
              <a:rPr lang="en-US" sz="3600" dirty="0">
                <a:solidFill>
                  <a:srgbClr val="FF0000"/>
                </a:solidFill>
                <a:effectLst/>
                <a:latin typeface="Calibri" panose="020F0502020204030204" pitchFamily="34" charset="0"/>
                <a:ea typeface="Calibri" panose="020F0502020204030204" pitchFamily="34" charset="0"/>
              </a:rPr>
              <a:t>.</a:t>
            </a:r>
          </a:p>
          <a:p>
            <a:pPr marL="3175" indent="-6350" algn="just">
              <a:lnSpc>
                <a:spcPct val="103000"/>
              </a:lnSpc>
              <a:spcBef>
                <a:spcPts val="0"/>
              </a:spcBef>
              <a:spcAft>
                <a:spcPts val="2475"/>
              </a:spcAft>
            </a:pPr>
            <a:r>
              <a:rPr lang="en-US" sz="3600" dirty="0" err="1">
                <a:solidFill>
                  <a:srgbClr val="181717"/>
                </a:solidFill>
                <a:effectLst/>
                <a:latin typeface="Calibri" panose="020F0502020204030204" pitchFamily="34" charset="0"/>
                <a:ea typeface="Calibri" panose="020F0502020204030204" pitchFamily="34" charset="0"/>
              </a:rPr>
              <a:t>Pemberitaan</a:t>
            </a:r>
            <a:r>
              <a:rPr lang="en-US" sz="3600" dirty="0">
                <a:solidFill>
                  <a:srgbClr val="181717"/>
                </a:solidFill>
                <a:effectLst/>
                <a:latin typeface="Calibri" panose="020F0502020204030204" pitchFamily="34" charset="0"/>
                <a:ea typeface="Calibri" panose="020F0502020204030204" pitchFamily="34" charset="0"/>
              </a:rPr>
              <a:t> (</a:t>
            </a:r>
            <a:r>
              <a:rPr lang="id-ID" sz="3600" dirty="0">
                <a:solidFill>
                  <a:srgbClr val="181717"/>
                </a:solidFill>
                <a:effectLst/>
                <a:latin typeface="Calibri" panose="020F0502020204030204" pitchFamily="34" charset="0"/>
                <a:ea typeface="Calibri" panose="020F0502020204030204" pitchFamily="34" charset="0"/>
              </a:rPr>
              <a:t>kasus Ahmadiyah</a:t>
            </a:r>
            <a:r>
              <a:rPr lang="en-US" sz="3600" dirty="0">
                <a:solidFill>
                  <a:srgbClr val="181717"/>
                </a:solidFill>
                <a:effectLst/>
                <a:latin typeface="Calibri" panose="020F0502020204030204" pitchFamily="34" charset="0"/>
                <a:ea typeface="Calibri" panose="020F0502020204030204" pitchFamily="34" charset="0"/>
              </a:rPr>
              <a:t>, missal)</a:t>
            </a:r>
            <a:r>
              <a:rPr lang="id-ID" sz="3600" dirty="0">
                <a:solidFill>
                  <a:srgbClr val="181717"/>
                </a:solidFill>
                <a:effectLst/>
                <a:latin typeface="Calibri" panose="020F0502020204030204" pitchFamily="34" charset="0"/>
                <a:ea typeface="Calibri" panose="020F0502020204030204" pitchFamily="34" charset="0"/>
              </a:rPr>
              <a:t> </a:t>
            </a:r>
            <a:r>
              <a:rPr lang="en-US" sz="3600" dirty="0" err="1">
                <a:solidFill>
                  <a:srgbClr val="181717"/>
                </a:solidFill>
                <a:effectLst/>
                <a:latin typeface="Calibri" panose="020F0502020204030204" pitchFamily="34" charset="0"/>
                <a:ea typeface="Calibri" panose="020F0502020204030204" pitchFamily="34" charset="0"/>
              </a:rPr>
              <a:t>dibuat</a:t>
            </a:r>
            <a:r>
              <a:rPr lang="en-US" sz="3600" dirty="0">
                <a:solidFill>
                  <a:srgbClr val="181717"/>
                </a:solidFill>
                <a:effectLst/>
                <a:latin typeface="Calibri" panose="020F0502020204030204" pitchFamily="34" charset="0"/>
                <a:ea typeface="Calibri" panose="020F0502020204030204" pitchFamily="34" charset="0"/>
              </a:rPr>
              <a:t> </a:t>
            </a:r>
            <a:r>
              <a:rPr lang="en-US" sz="3600" dirty="0" err="1">
                <a:solidFill>
                  <a:srgbClr val="181717"/>
                </a:solidFill>
                <a:effectLst/>
                <a:latin typeface="Calibri" panose="020F0502020204030204" pitchFamily="34" charset="0"/>
                <a:ea typeface="Calibri" panose="020F0502020204030204" pitchFamily="34" charset="0"/>
              </a:rPr>
              <a:t>lewat</a:t>
            </a:r>
            <a:r>
              <a:rPr lang="en-US" sz="3600" dirty="0">
                <a:solidFill>
                  <a:srgbClr val="181717"/>
                </a:solidFill>
                <a:effectLst/>
                <a:latin typeface="Calibri" panose="020F0502020204030204" pitchFamily="34" charset="0"/>
                <a:ea typeface="Calibri" panose="020F0502020204030204" pitchFamily="34" charset="0"/>
              </a:rPr>
              <a:t> </a:t>
            </a:r>
            <a:r>
              <a:rPr lang="id-ID" sz="3600" dirty="0">
                <a:solidFill>
                  <a:srgbClr val="FF0000"/>
                </a:solidFill>
                <a:effectLst/>
                <a:latin typeface="Calibri" panose="020F0502020204030204" pitchFamily="34" charset="0"/>
                <a:ea typeface="Calibri" panose="020F0502020204030204" pitchFamily="34" charset="0"/>
              </a:rPr>
              <a:t>perspektif yang sedikit bias</a:t>
            </a:r>
            <a:r>
              <a:rPr lang="id-ID" sz="3600" dirty="0">
                <a:solidFill>
                  <a:srgbClr val="181717"/>
                </a:solidFill>
                <a:effectLst/>
                <a:latin typeface="Calibri" panose="020F0502020204030204" pitchFamily="34" charset="0"/>
                <a:ea typeface="Calibri" panose="020F0502020204030204" pitchFamily="34" charset="0"/>
              </a:rPr>
              <a:t> dan </a:t>
            </a:r>
            <a:r>
              <a:rPr lang="id-ID" sz="3600" dirty="0">
                <a:solidFill>
                  <a:srgbClr val="FF0000"/>
                </a:solidFill>
                <a:effectLst/>
                <a:latin typeface="Calibri" panose="020F0502020204030204" pitchFamily="34" charset="0"/>
                <a:ea typeface="Calibri" panose="020F0502020204030204" pitchFamily="34" charset="0"/>
              </a:rPr>
              <a:t>gagal membatasi pandangan pribadi</a:t>
            </a:r>
            <a:r>
              <a:rPr lang="id-ID" sz="3600" dirty="0">
                <a:solidFill>
                  <a:srgbClr val="181717"/>
                </a:solidFill>
                <a:effectLst/>
                <a:latin typeface="Calibri" panose="020F0502020204030204" pitchFamily="34" charset="0"/>
                <a:ea typeface="Calibri" panose="020F0502020204030204" pitchFamily="34" charset="0"/>
              </a:rPr>
              <a:t>. </a:t>
            </a:r>
            <a:endParaRPr lang="en-US" sz="3600" dirty="0">
              <a:solidFill>
                <a:srgbClr val="181717"/>
              </a:solidFill>
              <a:effectLst/>
              <a:latin typeface="Calibri" panose="020F0502020204030204" pitchFamily="34" charset="0"/>
              <a:ea typeface="Calibri" panose="020F0502020204030204" pitchFamily="34" charset="0"/>
            </a:endParaRPr>
          </a:p>
          <a:p>
            <a:pPr marL="3175" indent="-6350" algn="just">
              <a:lnSpc>
                <a:spcPct val="103000"/>
              </a:lnSpc>
              <a:spcBef>
                <a:spcPts val="0"/>
              </a:spcBef>
              <a:spcAft>
                <a:spcPts val="2475"/>
              </a:spcAft>
            </a:pPr>
            <a:r>
              <a:rPr lang="en-US" sz="3600" dirty="0">
                <a:solidFill>
                  <a:srgbClr val="181717"/>
                </a:solidFill>
                <a:effectLst/>
                <a:latin typeface="Calibri" panose="020F0502020204030204" pitchFamily="34" charset="0"/>
                <a:ea typeface="Calibri" panose="020F0502020204030204" pitchFamily="34" charset="0"/>
              </a:rPr>
              <a:t>P</a:t>
            </a:r>
            <a:r>
              <a:rPr lang="id-ID" sz="3600" dirty="0" err="1">
                <a:solidFill>
                  <a:srgbClr val="181717"/>
                </a:solidFill>
                <a:effectLst/>
                <a:latin typeface="Calibri" panose="020F0502020204030204" pitchFamily="34" charset="0"/>
                <a:ea typeface="Calibri" panose="020F0502020204030204" pitchFamily="34" charset="0"/>
              </a:rPr>
              <a:t>enelitian</a:t>
            </a:r>
            <a:r>
              <a:rPr lang="id-ID" sz="3600" dirty="0">
                <a:solidFill>
                  <a:srgbClr val="181717"/>
                </a:solidFill>
                <a:effectLst/>
                <a:latin typeface="Calibri" panose="020F0502020204030204" pitchFamily="34" charset="0"/>
                <a:ea typeface="Calibri" panose="020F0502020204030204" pitchFamily="34" charset="0"/>
              </a:rPr>
              <a:t> juga menyimpulkan bahwa </a:t>
            </a:r>
            <a:r>
              <a:rPr lang="id-ID" sz="3600" u="sng" dirty="0">
                <a:solidFill>
                  <a:srgbClr val="181717"/>
                </a:solidFill>
                <a:effectLst/>
                <a:uFill>
                  <a:solidFill>
                    <a:srgbClr val="181717"/>
                  </a:solidFill>
                </a:uFill>
                <a:latin typeface="Calibri" panose="020F0502020204030204" pitchFamily="34" charset="0"/>
                <a:ea typeface="Calibri" panose="020F0502020204030204" pitchFamily="34" charset="0"/>
              </a:rPr>
              <a:t>tekanan terhadap</a:t>
            </a:r>
            <a:r>
              <a:rPr lang="id-ID" sz="3600" dirty="0">
                <a:solidFill>
                  <a:srgbClr val="181717"/>
                </a:solidFill>
                <a:effectLst/>
                <a:latin typeface="Calibri" panose="020F0502020204030204" pitchFamily="34" charset="0"/>
                <a:ea typeface="Calibri" panose="020F0502020204030204" pitchFamily="34" charset="0"/>
              </a:rPr>
              <a:t> pekerja media melalui </a:t>
            </a:r>
            <a:r>
              <a:rPr lang="id-ID" sz="3600" dirty="0">
                <a:solidFill>
                  <a:srgbClr val="FF0000"/>
                </a:solidFill>
                <a:effectLst/>
                <a:latin typeface="Calibri" panose="020F0502020204030204" pitchFamily="34" charset="0"/>
                <a:ea typeface="Calibri" panose="020F0502020204030204" pitchFamily="34" charset="0"/>
              </a:rPr>
              <a:t>intervensi pemilik media </a:t>
            </a:r>
            <a:r>
              <a:rPr lang="id-ID" sz="3600" dirty="0">
                <a:solidFill>
                  <a:srgbClr val="181717"/>
                </a:solidFill>
                <a:effectLst/>
                <a:latin typeface="Calibri" panose="020F0502020204030204" pitchFamily="34" charset="0"/>
                <a:ea typeface="Calibri" panose="020F0502020204030204" pitchFamily="34" charset="0"/>
              </a:rPr>
              <a:t>menimbulkan tantangan baru</a:t>
            </a:r>
            <a:r>
              <a:rPr lang="en-US" sz="1600" kern="100" dirty="0">
                <a:solidFill>
                  <a:srgbClr val="181717"/>
                </a:solidFill>
                <a:latin typeface="Calibri" panose="020F0502020204030204" pitchFamily="34" charset="0"/>
                <a:ea typeface="Calibri" panose="020F0502020204030204" pitchFamily="34" charset="0"/>
              </a:rPr>
              <a:t>.</a:t>
            </a:r>
            <a:endParaRPr lang="en-US" sz="3600"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66552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92826" y="5964865"/>
            <a:ext cx="8544848" cy="710018"/>
          </a:xfrm>
        </p:spPr>
        <p:txBody>
          <a:bodyPr>
            <a:normAutofit fontScale="90000"/>
          </a:bodyPr>
          <a:lstStyle/>
          <a:p>
            <a:r>
              <a:rPr lang="en-US" sz="3600" u="sng" dirty="0" err="1"/>
              <a:t>Dekadensi</a:t>
            </a:r>
            <a:r>
              <a:rPr lang="en-US" sz="3600" u="sng" dirty="0"/>
              <a:t> </a:t>
            </a:r>
            <a:r>
              <a:rPr lang="en-US" sz="3600" u="sng" dirty="0" err="1"/>
              <a:t>dalam</a:t>
            </a:r>
            <a:r>
              <a:rPr lang="en-US" sz="3600" u="sng" dirty="0"/>
              <a:t> </a:t>
            </a:r>
            <a:r>
              <a:rPr lang="en-US" sz="3600" u="sng" dirty="0" err="1"/>
              <a:t>Kebebasan</a:t>
            </a:r>
            <a:r>
              <a:rPr lang="en-US" sz="3600" u="sng" dirty="0"/>
              <a:t> Pers</a:t>
            </a:r>
            <a:br>
              <a:rPr lang="en-US" sz="3600" u="sng" dirty="0"/>
            </a:br>
            <a:endParaRPr lang="id-ID" dirty="0"/>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2" y="653901"/>
            <a:ext cx="10373648" cy="5034518"/>
          </a:xfrm>
        </p:spPr>
        <p:txBody>
          <a:bodyPr>
            <a:normAutofit fontScale="92500" lnSpcReduction="10000"/>
          </a:bodyPr>
          <a:lstStyle/>
          <a:p>
            <a:pPr marL="3175" indent="-6350" algn="just">
              <a:lnSpc>
                <a:spcPct val="103000"/>
              </a:lnSpc>
              <a:spcBef>
                <a:spcPts val="0"/>
              </a:spcBef>
              <a:spcAft>
                <a:spcPts val="2475"/>
              </a:spcAft>
            </a:pPr>
            <a:r>
              <a:rPr lang="id-ID" sz="3200" kern="100" dirty="0">
                <a:solidFill>
                  <a:srgbClr val="FF0000"/>
                </a:solidFill>
                <a:effectLst/>
                <a:latin typeface="Calibri" panose="020F0502020204030204" pitchFamily="34" charset="0"/>
                <a:ea typeface="Calibri" panose="020F0502020204030204" pitchFamily="34" charset="0"/>
              </a:rPr>
              <a:t>Kebebasan pers atau media sering diukur melalui kebebasan berkomunikasi dan berekspresi</a:t>
            </a:r>
            <a:r>
              <a:rPr lang="id-ID" sz="3200" kern="100" dirty="0">
                <a:solidFill>
                  <a:srgbClr val="181717"/>
                </a:solidFill>
                <a:effectLst/>
                <a:latin typeface="Calibri" panose="020F0502020204030204" pitchFamily="34" charset="0"/>
                <a:ea typeface="Calibri" panose="020F0502020204030204" pitchFamily="34" charset="0"/>
              </a:rPr>
              <a:t> melalui media elektronik dan cetak. </a:t>
            </a:r>
            <a:endParaRPr lang="en-US" sz="3200" kern="100" dirty="0">
              <a:solidFill>
                <a:srgbClr val="181717"/>
              </a:solidFill>
              <a:effectLst/>
              <a:latin typeface="Calibri" panose="020F0502020204030204" pitchFamily="34" charset="0"/>
              <a:ea typeface="Calibri" panose="020F0502020204030204" pitchFamily="34" charset="0"/>
            </a:endParaRPr>
          </a:p>
          <a:p>
            <a:pPr marL="460375" lvl="1" indent="-6350" algn="just">
              <a:lnSpc>
                <a:spcPct val="103000"/>
              </a:lnSpc>
              <a:spcBef>
                <a:spcPts val="0"/>
              </a:spcBef>
              <a:spcAft>
                <a:spcPts val="2475"/>
              </a:spcAft>
            </a:pPr>
            <a:r>
              <a:rPr lang="id-ID" sz="3000" kern="100" dirty="0">
                <a:solidFill>
                  <a:srgbClr val="181717"/>
                </a:solidFill>
                <a:effectLst/>
                <a:latin typeface="Calibri" panose="020F0502020204030204" pitchFamily="34" charset="0"/>
                <a:ea typeface="Calibri" panose="020F0502020204030204" pitchFamily="34" charset="0"/>
              </a:rPr>
              <a:t>Kebebasan ini mengharuskan tiadanya campur tangan negara, tetapi harus </a:t>
            </a:r>
            <a:r>
              <a:rPr lang="id-ID" sz="3000" kern="100" dirty="0">
                <a:solidFill>
                  <a:srgbClr val="FF0000"/>
                </a:solidFill>
                <a:effectLst/>
                <a:latin typeface="Calibri" panose="020F0502020204030204" pitchFamily="34" charset="0"/>
                <a:ea typeface="Calibri" panose="020F0502020204030204" pitchFamily="34" charset="0"/>
              </a:rPr>
              <a:t>dijaga melalui kerangka kerja regulasi pemerintah</a:t>
            </a:r>
            <a:r>
              <a:rPr lang="id-ID" sz="3000" kern="100" dirty="0">
                <a:solidFill>
                  <a:srgbClr val="181717"/>
                </a:solidFill>
                <a:effectLst/>
                <a:latin typeface="Calibri" panose="020F0502020204030204" pitchFamily="34" charset="0"/>
                <a:ea typeface="Calibri" panose="020F0502020204030204" pitchFamily="34" charset="0"/>
              </a:rPr>
              <a:t>. </a:t>
            </a:r>
            <a:endParaRPr lang="en-US" sz="3000" kern="100" dirty="0">
              <a:solidFill>
                <a:srgbClr val="181717"/>
              </a:solidFill>
              <a:effectLst/>
              <a:latin typeface="Calibri" panose="020F0502020204030204" pitchFamily="34" charset="0"/>
              <a:ea typeface="Calibri" panose="020F0502020204030204" pitchFamily="34" charset="0"/>
            </a:endParaRPr>
          </a:p>
          <a:p>
            <a:pPr marL="460375" lvl="1" indent="-6350" algn="just">
              <a:lnSpc>
                <a:spcPct val="103000"/>
              </a:lnSpc>
              <a:spcBef>
                <a:spcPts val="0"/>
              </a:spcBef>
              <a:spcAft>
                <a:spcPts val="2475"/>
              </a:spcAft>
            </a:pPr>
            <a:r>
              <a:rPr lang="id-ID" sz="3000" kern="100" dirty="0">
                <a:solidFill>
                  <a:srgbClr val="181717"/>
                </a:solidFill>
                <a:effectLst/>
                <a:latin typeface="Calibri" panose="020F0502020204030204" pitchFamily="34" charset="0"/>
                <a:ea typeface="Calibri" panose="020F0502020204030204" pitchFamily="34" charset="0"/>
              </a:rPr>
              <a:t>Menurut </a:t>
            </a:r>
            <a:r>
              <a:rPr lang="id-ID" sz="3000" i="1" kern="100" dirty="0">
                <a:solidFill>
                  <a:srgbClr val="181717"/>
                </a:solidFill>
                <a:effectLst/>
                <a:latin typeface="Calibri" panose="020F0502020204030204" pitchFamily="34" charset="0"/>
                <a:ea typeface="Calibri" panose="020F0502020204030204" pitchFamily="34" charset="0"/>
              </a:rPr>
              <a:t>Reporter </a:t>
            </a:r>
            <a:r>
              <a:rPr lang="id-ID" sz="3000" i="1" kern="100" dirty="0" err="1">
                <a:solidFill>
                  <a:srgbClr val="181717"/>
                </a:solidFill>
                <a:effectLst/>
                <a:latin typeface="Calibri" panose="020F0502020204030204" pitchFamily="34" charset="0"/>
                <a:ea typeface="Calibri" panose="020F0502020204030204" pitchFamily="34" charset="0"/>
              </a:rPr>
              <a:t>without</a:t>
            </a:r>
            <a:r>
              <a:rPr lang="id-ID" sz="3000" i="1" kern="100" dirty="0">
                <a:solidFill>
                  <a:srgbClr val="181717"/>
                </a:solidFill>
                <a:effectLst/>
                <a:latin typeface="Calibri" panose="020F0502020204030204" pitchFamily="34" charset="0"/>
                <a:ea typeface="Calibri" panose="020F0502020204030204" pitchFamily="34" charset="0"/>
              </a:rPr>
              <a:t> </a:t>
            </a:r>
            <a:r>
              <a:rPr lang="id-ID" sz="3000" i="1" kern="100" dirty="0" err="1">
                <a:solidFill>
                  <a:srgbClr val="181717"/>
                </a:solidFill>
                <a:effectLst/>
                <a:latin typeface="Calibri" panose="020F0502020204030204" pitchFamily="34" charset="0"/>
                <a:ea typeface="Calibri" panose="020F0502020204030204" pitchFamily="34" charset="0"/>
              </a:rPr>
              <a:t>Borders</a:t>
            </a:r>
            <a:r>
              <a:rPr lang="id-ID" sz="3000" kern="100" dirty="0">
                <a:solidFill>
                  <a:srgbClr val="181717"/>
                </a:solidFill>
                <a:effectLst/>
                <a:latin typeface="Calibri" panose="020F0502020204030204" pitchFamily="34" charset="0"/>
                <a:ea typeface="Calibri" panose="020F0502020204030204" pitchFamily="34" charset="0"/>
              </a:rPr>
              <a:t>, kebebasan pers di Indonesia berada di urutan bawah, yaitu 117 dari 178 negara, dengan skor 35,83. Laporan tersebut menyatakan:</a:t>
            </a:r>
            <a:endParaRPr lang="en-US" sz="3000" kern="100" dirty="0">
              <a:solidFill>
                <a:srgbClr val="181717"/>
              </a:solidFill>
              <a:effectLst/>
              <a:latin typeface="Calibri" panose="020F0502020204030204" pitchFamily="34" charset="0"/>
              <a:ea typeface="Calibri" panose="020F0502020204030204" pitchFamily="34" charset="0"/>
            </a:endParaRPr>
          </a:p>
          <a:p>
            <a:pPr marL="3175" indent="-6350" algn="just">
              <a:lnSpc>
                <a:spcPct val="103000"/>
              </a:lnSpc>
              <a:spcBef>
                <a:spcPts val="0"/>
              </a:spcBef>
              <a:spcAft>
                <a:spcPts val="2475"/>
              </a:spcAft>
            </a:pPr>
            <a:r>
              <a:rPr lang="en-US" sz="3200" dirty="0">
                <a:solidFill>
                  <a:srgbClr val="181717"/>
                </a:solidFill>
                <a:effectLst/>
                <a:latin typeface="Calibri" panose="020F0502020204030204" pitchFamily="34" charset="0"/>
                <a:ea typeface="Calibri" panose="020F0502020204030204" pitchFamily="34" charset="0"/>
              </a:rPr>
              <a:t>K</a:t>
            </a:r>
            <a:r>
              <a:rPr lang="id-ID" sz="3200" dirty="0" err="1">
                <a:solidFill>
                  <a:srgbClr val="181717"/>
                </a:solidFill>
                <a:effectLst/>
                <a:latin typeface="Calibri" panose="020F0502020204030204" pitchFamily="34" charset="0"/>
                <a:ea typeface="Calibri" panose="020F0502020204030204" pitchFamily="34" charset="0"/>
              </a:rPr>
              <a:t>ebebasan</a:t>
            </a:r>
            <a:r>
              <a:rPr lang="id-ID" sz="3200" dirty="0">
                <a:solidFill>
                  <a:srgbClr val="181717"/>
                </a:solidFill>
                <a:effectLst/>
                <a:latin typeface="Calibri" panose="020F0502020204030204" pitchFamily="34" charset="0"/>
                <a:ea typeface="Calibri" panose="020F0502020204030204" pitchFamily="34" charset="0"/>
              </a:rPr>
              <a:t> pers yang pernah dicapai saat ini terancam hilang</a:t>
            </a:r>
            <a:r>
              <a:rPr lang="en-US" sz="3200" dirty="0">
                <a:solidFill>
                  <a:srgbClr val="181717"/>
                </a:solidFill>
                <a:effectLst/>
                <a:latin typeface="Calibri" panose="020F0502020204030204" pitchFamily="34" charset="0"/>
                <a:ea typeface="Calibri" panose="020F0502020204030204" pitchFamily="34" charset="0"/>
              </a:rPr>
              <a:t>.</a:t>
            </a:r>
            <a:endParaRPr lang="id-ID" sz="3200" kern="100" dirty="0">
              <a:solidFill>
                <a:srgbClr val="181717"/>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9397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92826" y="5964865"/>
            <a:ext cx="8544848" cy="710018"/>
          </a:xfrm>
        </p:spPr>
        <p:txBody>
          <a:bodyPr>
            <a:normAutofit/>
          </a:bodyPr>
          <a:lstStyle/>
          <a:p>
            <a:r>
              <a:rPr lang="en-US" sz="3600" u="sng" dirty="0" err="1"/>
              <a:t>Menanggapi</a:t>
            </a:r>
            <a:r>
              <a:rPr lang="en-US" sz="3600" u="sng" dirty="0"/>
              <a:t> </a:t>
            </a:r>
            <a:r>
              <a:rPr lang="en-US" sz="3600" u="sng" dirty="0" err="1"/>
              <a:t>Inovasi</a:t>
            </a:r>
            <a:r>
              <a:rPr lang="en-US" sz="3600" u="sng" dirty="0"/>
              <a:t> </a:t>
            </a:r>
            <a:r>
              <a:rPr lang="en-US" sz="3600" u="sng" dirty="0" err="1"/>
              <a:t>Teknologi</a:t>
            </a:r>
            <a:endParaRPr lang="id-ID" dirty="0"/>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1" y="335756"/>
            <a:ext cx="10824369" cy="5352663"/>
          </a:xfrm>
        </p:spPr>
        <p:txBody>
          <a:bodyPr>
            <a:normAutofit/>
          </a:bodyPr>
          <a:lstStyle/>
          <a:p>
            <a:pPr marL="3175" indent="-6350" algn="just">
              <a:lnSpc>
                <a:spcPct val="103000"/>
              </a:lnSpc>
              <a:spcBef>
                <a:spcPts val="0"/>
              </a:spcBef>
              <a:spcAft>
                <a:spcPts val="2475"/>
              </a:spcAft>
            </a:pPr>
            <a:r>
              <a:rPr lang="id-ID" sz="2800" kern="100" dirty="0">
                <a:solidFill>
                  <a:srgbClr val="FF0000"/>
                </a:solidFill>
                <a:effectLst/>
                <a:latin typeface="Calibri" panose="020F0502020204030204" pitchFamily="34" charset="0"/>
                <a:ea typeface="Calibri" panose="020F0502020204030204" pitchFamily="34" charset="0"/>
              </a:rPr>
              <a:t>Kemajuan inovasi teknologi, terutama dalam Internet dan media sosial, mengubah lanskap hubungan warga negara di dalam masyarakat di Indonesia </a:t>
            </a:r>
            <a:r>
              <a:rPr lang="id-ID" sz="2800" kern="100" dirty="0">
                <a:solidFill>
                  <a:srgbClr val="181717"/>
                </a:solidFill>
                <a:effectLst/>
                <a:latin typeface="Calibri" panose="020F0502020204030204" pitchFamily="34" charset="0"/>
                <a:ea typeface="Calibri" panose="020F0502020204030204" pitchFamily="34" charset="0"/>
              </a:rPr>
              <a:t>(Nugroho, 2011a). </a:t>
            </a:r>
            <a:endParaRPr lang="en-US" sz="2800" kern="100" dirty="0">
              <a:solidFill>
                <a:srgbClr val="181717"/>
              </a:solidFill>
              <a:effectLst/>
              <a:latin typeface="Calibri" panose="020F0502020204030204" pitchFamily="34" charset="0"/>
              <a:ea typeface="Calibri" panose="020F0502020204030204" pitchFamily="34" charset="0"/>
            </a:endParaRPr>
          </a:p>
          <a:p>
            <a:pPr marL="3175" indent="-6350" algn="just">
              <a:lnSpc>
                <a:spcPct val="103000"/>
              </a:lnSpc>
              <a:spcBef>
                <a:spcPts val="0"/>
              </a:spcBef>
              <a:spcAft>
                <a:spcPts val="2475"/>
              </a:spcAft>
            </a:pPr>
            <a:r>
              <a:rPr lang="id-ID" sz="2800" kern="100" dirty="0">
                <a:solidFill>
                  <a:srgbClr val="181717"/>
                </a:solidFill>
                <a:effectLst/>
                <a:latin typeface="Calibri" panose="020F0502020204030204" pitchFamily="34" charset="0"/>
                <a:ea typeface="Calibri" panose="020F0502020204030204" pitchFamily="34" charset="0"/>
              </a:rPr>
              <a:t>Media juga harus mengikuti perkembangan ini mengingat </a:t>
            </a:r>
            <a:r>
              <a:rPr lang="id-ID" sz="2800" kern="100" dirty="0">
                <a:solidFill>
                  <a:srgbClr val="FF0000"/>
                </a:solidFill>
                <a:effectLst/>
                <a:latin typeface="Calibri" panose="020F0502020204030204" pitchFamily="34" charset="0"/>
                <a:ea typeface="Calibri" panose="020F0502020204030204" pitchFamily="34" charset="0"/>
              </a:rPr>
              <a:t>teknologi media sosial dan media baru telah mengubah cara kerja pers </a:t>
            </a:r>
            <a:r>
              <a:rPr lang="id-ID" sz="2800" kern="100" dirty="0">
                <a:solidFill>
                  <a:srgbClr val="181717"/>
                </a:solidFill>
                <a:effectLst/>
                <a:latin typeface="Calibri" panose="020F0502020204030204" pitchFamily="34" charset="0"/>
                <a:ea typeface="Calibri" panose="020F0502020204030204" pitchFamily="34" charset="0"/>
              </a:rPr>
              <a:t>di negara ini, baik dengan memperbaiki maupun memperburuk (Lim, 2011). </a:t>
            </a:r>
            <a:endParaRPr lang="en-US" sz="2800" kern="100" dirty="0">
              <a:solidFill>
                <a:srgbClr val="181717"/>
              </a:solidFill>
              <a:effectLst/>
              <a:latin typeface="Calibri" panose="020F0502020204030204" pitchFamily="34" charset="0"/>
              <a:ea typeface="Calibri" panose="020F0502020204030204" pitchFamily="34" charset="0"/>
            </a:endParaRPr>
          </a:p>
          <a:p>
            <a:pPr marL="3175" indent="-6350" algn="just">
              <a:lnSpc>
                <a:spcPct val="103000"/>
              </a:lnSpc>
              <a:spcBef>
                <a:spcPts val="0"/>
              </a:spcBef>
              <a:spcAft>
                <a:spcPts val="2475"/>
              </a:spcAft>
            </a:pPr>
            <a:r>
              <a:rPr lang="id-ID" sz="2800" kern="100" dirty="0">
                <a:solidFill>
                  <a:srgbClr val="181717"/>
                </a:solidFill>
                <a:effectLst/>
                <a:latin typeface="Calibri" panose="020F0502020204030204" pitchFamily="34" charset="0"/>
                <a:ea typeface="Calibri" panose="020F0502020204030204" pitchFamily="34" charset="0"/>
              </a:rPr>
              <a:t>Teknologi baru tidak hanya mengubah cara orang mengakses berita. Namun, lebih dari itu, </a:t>
            </a:r>
            <a:r>
              <a:rPr lang="id-ID" sz="2800" kern="100" dirty="0">
                <a:solidFill>
                  <a:srgbClr val="FF0000"/>
                </a:solidFill>
                <a:effectLst/>
                <a:latin typeface="Calibri" panose="020F0502020204030204" pitchFamily="34" charset="0"/>
                <a:ea typeface="Calibri" panose="020F0502020204030204" pitchFamily="34" charset="0"/>
              </a:rPr>
              <a:t>teknologi mendefinisi ulang berita</a:t>
            </a:r>
            <a:r>
              <a:rPr lang="id-ID" sz="2800" kern="100" dirty="0">
                <a:solidFill>
                  <a:srgbClr val="181717"/>
                </a:solidFill>
                <a:effectLst/>
                <a:latin typeface="Calibri" panose="020F0502020204030204" pitchFamily="34" charset="0"/>
                <a:ea typeface="Calibri" panose="020F0502020204030204" pitchFamily="34" charset="0"/>
              </a:rPr>
              <a:t>. Internet telah menjadi gudang data—atau berita, tergantung pada perspektif orang yang mengaksesnya.</a:t>
            </a:r>
          </a:p>
        </p:txBody>
      </p:sp>
    </p:spTree>
    <p:extLst>
      <p:ext uri="{BB962C8B-B14F-4D97-AF65-F5344CB8AC3E}">
        <p14:creationId xmlns:p14="http://schemas.microsoft.com/office/powerpoint/2010/main" val="1354360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92826" y="5964865"/>
            <a:ext cx="8544848" cy="710018"/>
          </a:xfrm>
        </p:spPr>
        <p:txBody>
          <a:bodyPr>
            <a:normAutofit/>
          </a:bodyPr>
          <a:lstStyle/>
          <a:p>
            <a:r>
              <a:rPr lang="en-US" sz="3600" u="sng" dirty="0" err="1"/>
              <a:t>Menanggapi</a:t>
            </a:r>
            <a:r>
              <a:rPr lang="en-US" sz="3600" u="sng" dirty="0"/>
              <a:t> </a:t>
            </a:r>
            <a:r>
              <a:rPr lang="en-US" sz="3600" u="sng" dirty="0" err="1"/>
              <a:t>Inovasi</a:t>
            </a:r>
            <a:r>
              <a:rPr lang="en-US" sz="3600" u="sng" dirty="0"/>
              <a:t> </a:t>
            </a:r>
            <a:r>
              <a:rPr lang="en-US" sz="3600" u="sng" dirty="0" err="1"/>
              <a:t>Teknologi</a:t>
            </a:r>
            <a:endParaRPr lang="id-ID" dirty="0"/>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2" y="653901"/>
            <a:ext cx="10373648" cy="5034518"/>
          </a:xfrm>
        </p:spPr>
        <p:txBody>
          <a:bodyPr>
            <a:normAutofit fontScale="85000" lnSpcReduction="10000"/>
          </a:bodyPr>
          <a:lstStyle/>
          <a:p>
            <a:pPr marL="3175" indent="-6350" algn="just">
              <a:lnSpc>
                <a:spcPct val="103000"/>
              </a:lnSpc>
              <a:spcBef>
                <a:spcPts val="0"/>
              </a:spcBef>
              <a:spcAft>
                <a:spcPts val="2475"/>
              </a:spcAft>
            </a:pPr>
            <a:r>
              <a:rPr lang="id-ID" sz="3200" dirty="0">
                <a:solidFill>
                  <a:srgbClr val="181717"/>
                </a:solidFill>
                <a:effectLst/>
                <a:latin typeface="Calibri" panose="020F0502020204030204" pitchFamily="34" charset="0"/>
                <a:ea typeface="Calibri" panose="020F0502020204030204" pitchFamily="34" charset="0"/>
              </a:rPr>
              <a:t>Dewan Pers merilis draf tentang </a:t>
            </a:r>
            <a:r>
              <a:rPr lang="id-ID" sz="3200" dirty="0">
                <a:solidFill>
                  <a:srgbClr val="FF0000"/>
                </a:solidFill>
                <a:effectLst/>
                <a:latin typeface="Calibri" panose="020F0502020204030204" pitchFamily="34" charset="0"/>
                <a:ea typeface="Calibri" panose="020F0502020204030204" pitchFamily="34" charset="0"/>
              </a:rPr>
              <a:t>Pedoman Pemberitaan Media Siber (Dewan Pers, 2011) </a:t>
            </a:r>
            <a:r>
              <a:rPr lang="id-ID" sz="3200" dirty="0">
                <a:solidFill>
                  <a:srgbClr val="181717"/>
                </a:solidFill>
                <a:effectLst/>
                <a:latin typeface="Calibri" panose="020F0502020204030204" pitchFamily="34" charset="0"/>
                <a:ea typeface="Calibri" panose="020F0502020204030204" pitchFamily="34" charset="0"/>
              </a:rPr>
              <a:t>sebagai </a:t>
            </a:r>
            <a:r>
              <a:rPr lang="id-ID" sz="3200" dirty="0">
                <a:solidFill>
                  <a:srgbClr val="FF0000"/>
                </a:solidFill>
                <a:effectLst/>
                <a:latin typeface="Calibri" panose="020F0502020204030204" pitchFamily="34" charset="0"/>
                <a:ea typeface="Calibri" panose="020F0502020204030204" pitchFamily="34" charset="0"/>
              </a:rPr>
              <a:t>pedoman praktis bagi jurnalis, jurnalis warga </a:t>
            </a:r>
            <a:r>
              <a:rPr lang="id-ID" sz="3200" i="1" dirty="0">
                <a:solidFill>
                  <a:srgbClr val="FF0000"/>
                </a:solidFill>
                <a:effectLst/>
                <a:latin typeface="Calibri" panose="020F0502020204030204" pitchFamily="34" charset="0"/>
                <a:ea typeface="Calibri" panose="020F0502020204030204" pitchFamily="34" charset="0"/>
              </a:rPr>
              <a:t>blogger</a:t>
            </a:r>
            <a:r>
              <a:rPr lang="id-ID" sz="3200" dirty="0">
                <a:solidFill>
                  <a:srgbClr val="FF0000"/>
                </a:solidFill>
                <a:effectLst/>
                <a:latin typeface="Calibri" panose="020F0502020204030204" pitchFamily="34" charset="0"/>
                <a:ea typeface="Calibri" panose="020F0502020204030204" pitchFamily="34" charset="0"/>
              </a:rPr>
              <a:t>, dan publik secara umum dalam menghasilkan berita atau informasi lain dari Internet ataupun media sosial.</a:t>
            </a:r>
            <a:r>
              <a:rPr lang="id-ID" sz="3200" dirty="0">
                <a:solidFill>
                  <a:srgbClr val="181717"/>
                </a:solidFill>
                <a:effectLst/>
                <a:latin typeface="Calibri" panose="020F0502020204030204" pitchFamily="34" charset="0"/>
                <a:ea typeface="Calibri" panose="020F0502020204030204" pitchFamily="34" charset="0"/>
              </a:rPr>
              <a:t> </a:t>
            </a:r>
            <a:endParaRPr lang="en-US" sz="3200" dirty="0">
              <a:solidFill>
                <a:srgbClr val="181717"/>
              </a:solidFill>
              <a:effectLst/>
              <a:latin typeface="Calibri" panose="020F0502020204030204" pitchFamily="34" charset="0"/>
              <a:ea typeface="Calibri" panose="020F0502020204030204" pitchFamily="34" charset="0"/>
            </a:endParaRPr>
          </a:p>
          <a:p>
            <a:pPr marL="3175" indent="-6350" algn="just">
              <a:lnSpc>
                <a:spcPct val="103000"/>
              </a:lnSpc>
              <a:spcBef>
                <a:spcPts val="0"/>
              </a:spcBef>
              <a:spcAft>
                <a:spcPts val="2475"/>
              </a:spcAft>
            </a:pPr>
            <a:r>
              <a:rPr lang="id-ID" sz="3200" kern="100" dirty="0">
                <a:solidFill>
                  <a:srgbClr val="FF0000"/>
                </a:solidFill>
                <a:effectLst/>
                <a:latin typeface="Calibri" panose="020F0502020204030204" pitchFamily="34" charset="0"/>
                <a:ea typeface="Calibri" panose="020F0502020204030204" pitchFamily="34" charset="0"/>
              </a:rPr>
              <a:t>Pers harus mampu mengatasi tantangan kompetisi dengan kecepatan saluran informasi yang selalu meningkat</a:t>
            </a:r>
            <a:r>
              <a:rPr lang="id-ID" sz="3200" kern="100" dirty="0">
                <a:solidFill>
                  <a:srgbClr val="181717"/>
                </a:solidFill>
                <a:effectLst/>
                <a:latin typeface="Calibri" panose="020F0502020204030204" pitchFamily="34" charset="0"/>
                <a:ea typeface="Calibri" panose="020F0502020204030204" pitchFamily="34" charset="0"/>
              </a:rPr>
              <a:t>. </a:t>
            </a:r>
            <a:endParaRPr lang="en-US" sz="3200" kern="100" dirty="0">
              <a:solidFill>
                <a:srgbClr val="181717"/>
              </a:solidFill>
              <a:effectLst/>
              <a:latin typeface="Calibri" panose="020F0502020204030204" pitchFamily="34" charset="0"/>
              <a:ea typeface="Calibri" panose="020F0502020204030204" pitchFamily="34" charset="0"/>
            </a:endParaRPr>
          </a:p>
          <a:p>
            <a:pPr marL="460375" lvl="1" indent="-6350" algn="just">
              <a:lnSpc>
                <a:spcPct val="103000"/>
              </a:lnSpc>
              <a:spcBef>
                <a:spcPts val="0"/>
              </a:spcBef>
              <a:spcAft>
                <a:spcPts val="2475"/>
              </a:spcAft>
            </a:pPr>
            <a:r>
              <a:rPr lang="id-ID" sz="3000" kern="100" dirty="0">
                <a:solidFill>
                  <a:srgbClr val="181717"/>
                </a:solidFill>
                <a:effectLst/>
                <a:latin typeface="Calibri" panose="020F0502020204030204" pitchFamily="34" charset="0"/>
                <a:ea typeface="Calibri" panose="020F0502020204030204" pitchFamily="34" charset="0"/>
              </a:rPr>
              <a:t>Ada sejumlah pertanyaan mengenai ranah media yang cepat berubah ini, terutama mengenai apakah </a:t>
            </a:r>
            <a:r>
              <a:rPr lang="id-ID" sz="3000" kern="100" dirty="0">
                <a:solidFill>
                  <a:srgbClr val="FF0000"/>
                </a:solidFill>
                <a:effectLst/>
                <a:latin typeface="Calibri" panose="020F0502020204030204" pitchFamily="34" charset="0"/>
                <a:ea typeface="Calibri" panose="020F0502020204030204" pitchFamily="34" charset="0"/>
              </a:rPr>
              <a:t>etika yang dipegang kalangan pers pada era Internet dan media sosial</a:t>
            </a:r>
            <a:r>
              <a:rPr lang="id-ID" sz="3000" kern="100" dirty="0">
                <a:solidFill>
                  <a:srgbClr val="181717"/>
                </a:solidFill>
                <a:effectLst/>
                <a:latin typeface="Calibri" panose="020F0502020204030204" pitchFamily="34" charset="0"/>
                <a:ea typeface="Calibri" panose="020F0502020204030204" pitchFamily="34" charset="0"/>
              </a:rPr>
              <a:t> akan tetap sama. </a:t>
            </a:r>
            <a:endParaRPr lang="en-US" sz="3000" kern="100" dirty="0">
              <a:solidFill>
                <a:srgbClr val="181717"/>
              </a:solidFill>
              <a:effectLst/>
              <a:latin typeface="Calibri" panose="020F0502020204030204" pitchFamily="34" charset="0"/>
              <a:ea typeface="Calibri" panose="020F0502020204030204" pitchFamily="34" charset="0"/>
            </a:endParaRPr>
          </a:p>
          <a:p>
            <a:pPr marL="460375" lvl="1" indent="-6350" algn="just">
              <a:lnSpc>
                <a:spcPct val="103000"/>
              </a:lnSpc>
              <a:spcBef>
                <a:spcPts val="0"/>
              </a:spcBef>
              <a:spcAft>
                <a:spcPts val="2475"/>
              </a:spcAft>
            </a:pPr>
            <a:r>
              <a:rPr lang="id-ID" sz="3000" kern="100" dirty="0">
                <a:solidFill>
                  <a:srgbClr val="181717"/>
                </a:solidFill>
                <a:effectLst/>
                <a:latin typeface="Calibri" panose="020F0502020204030204" pitchFamily="34" charset="0"/>
                <a:ea typeface="Calibri" panose="020F0502020204030204" pitchFamily="34" charset="0"/>
              </a:rPr>
              <a:t>Satu hal </a:t>
            </a:r>
            <a:r>
              <a:rPr lang="id-ID" sz="3000" kern="100" dirty="0">
                <a:solidFill>
                  <a:srgbClr val="FF0000"/>
                </a:solidFill>
                <a:effectLst/>
                <a:latin typeface="Calibri" panose="020F0502020204030204" pitchFamily="34" charset="0"/>
                <a:ea typeface="Calibri" panose="020F0502020204030204" pitchFamily="34" charset="0"/>
              </a:rPr>
              <a:t>yang pasti berubah adalah cara publik </a:t>
            </a:r>
            <a:r>
              <a:rPr lang="id-ID" sz="3000" kern="100" dirty="0" err="1">
                <a:solidFill>
                  <a:srgbClr val="FF0000"/>
                </a:solidFill>
                <a:effectLst/>
                <a:latin typeface="Calibri" panose="020F0502020204030204" pitchFamily="34" charset="0"/>
                <a:ea typeface="Calibri" panose="020F0502020204030204" pitchFamily="34" charset="0"/>
              </a:rPr>
              <a:t>mengkonsumsi</a:t>
            </a:r>
            <a:r>
              <a:rPr lang="id-ID" sz="3000" kern="100" dirty="0">
                <a:solidFill>
                  <a:srgbClr val="FF0000"/>
                </a:solidFill>
                <a:effectLst/>
                <a:latin typeface="Calibri" panose="020F0502020204030204" pitchFamily="34" charset="0"/>
                <a:ea typeface="Calibri" panose="020F0502020204030204" pitchFamily="34" charset="0"/>
              </a:rPr>
              <a:t> media</a:t>
            </a:r>
            <a:r>
              <a:rPr lang="id-ID" sz="3000" kern="100" dirty="0">
                <a:solidFill>
                  <a:srgbClr val="181717"/>
                </a:solidFil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369879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9C6EDEF-A3BB-407B-9CDF-A7E5E5AE6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1AE95B9-B8B1-4D2E-827E-AE702FB672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B96C491-9D12-4A1F-87C1-4087035C52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FFE5C4A-1546-4452-A19D-2A989D4BC4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48CBA6-F6FA-4167-BD0D-40D35561B2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B0BE0E16-B5CD-4823-920C-141C03CE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descr="Digital financial graph">
            <a:extLst>
              <a:ext uri="{FF2B5EF4-FFF2-40B4-BE49-F238E27FC236}">
                <a16:creationId xmlns:a16="http://schemas.microsoft.com/office/drawing/2014/main" id="{AB02F8DA-8CA8-9F03-0CFB-517A9D3B4E22}"/>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684212" y="685799"/>
            <a:ext cx="6080655" cy="4909869"/>
          </a:xfrm>
        </p:spPr>
        <p:txBody>
          <a:bodyPr vert="horz" lIns="91440" tIns="45720" rIns="91440" bIns="45720" rtlCol="0" anchor="b">
            <a:normAutofit/>
          </a:bodyPr>
          <a:lstStyle/>
          <a:p>
            <a:pPr marL="0"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lang="nn-NO" sz="4000" u="sng" dirty="0"/>
              <a:t>4.3 Kebijakan Media dan Dinamika Industri Media di Indonesia</a:t>
            </a:r>
            <a:br>
              <a:rPr lang="nn-NO" sz="4000" u="sng" dirty="0"/>
            </a:br>
            <a:br>
              <a:rPr lang="nn-NO" sz="4000" u="sng" dirty="0"/>
            </a:br>
            <a:br>
              <a:rPr kumimoji="0" lang="id-ID" sz="1200" b="0" i="0" u="none" strike="noStrike" kern="1200" cap="none" spc="0" normalizeH="0" baseline="0" noProof="0" dirty="0">
                <a:ln>
                  <a:noFill/>
                </a:ln>
                <a:solidFill>
                  <a:srgbClr val="537D0B">
                    <a:lumMod val="75000"/>
                  </a:srgbClr>
                </a:solidFill>
                <a:effectLst/>
                <a:uLnTx/>
                <a:uFillTx/>
                <a:latin typeface="Century Gothic" panose="020B0502020202020204"/>
                <a:ea typeface="+mn-ea"/>
                <a:cs typeface="+mn-cs"/>
              </a:rPr>
            </a:br>
            <a:r>
              <a:rPr kumimoji="0" lang="id-ID" sz="1200" b="0" i="0" u="none" strike="noStrike" kern="1200" cap="none" spc="0" normalizeH="0" baseline="0" noProof="0" dirty="0">
                <a:ln>
                  <a:noFill/>
                </a:ln>
                <a:effectLst/>
                <a:uLnTx/>
                <a:uFillTx/>
                <a:latin typeface="Century Gothic" panose="020B0502020202020204"/>
                <a:ea typeface="+mn-ea"/>
                <a:cs typeface="+mn-cs"/>
              </a:rPr>
              <a:t>Industri Media Indonesia: Asal </a:t>
            </a:r>
            <a:r>
              <a:rPr kumimoji="0" lang="id-ID" sz="1200" b="0" i="0" u="none" strike="noStrike" kern="1200" cap="none" spc="0" normalizeH="0" baseline="0" noProof="0" dirty="0" err="1">
                <a:ln>
                  <a:noFill/>
                </a:ln>
                <a:effectLst/>
                <a:uLnTx/>
                <a:uFillTx/>
                <a:latin typeface="Century Gothic" panose="020B0502020202020204"/>
                <a:ea typeface="+mn-ea"/>
                <a:cs typeface="+mn-cs"/>
              </a:rPr>
              <a:t>Mul</a:t>
            </a:r>
            <a:r>
              <a:rPr kumimoji="0" lang="en-US" sz="1200" b="0" i="0" u="none" strike="noStrike" kern="1200" cap="none" spc="0" normalizeH="0" baseline="0" noProof="0" dirty="0">
                <a:ln>
                  <a:noFill/>
                </a:ln>
                <a:effectLst/>
                <a:uLnTx/>
                <a:uFillTx/>
                <a:latin typeface="Century Gothic" panose="020B0502020202020204"/>
                <a:ea typeface="+mn-ea"/>
                <a:cs typeface="+mn-cs"/>
              </a:rPr>
              <a:t>a</a:t>
            </a:r>
            <a:br>
              <a:rPr kumimoji="0" lang="id-ID" sz="1200" b="0" i="0" u="none" strike="noStrike" kern="1200" cap="none" spc="0" normalizeH="0" baseline="0" noProof="0" dirty="0">
                <a:ln>
                  <a:noFill/>
                </a:ln>
                <a:effectLst/>
                <a:uLnTx/>
                <a:uFillTx/>
                <a:latin typeface="Century Gothic" panose="020B0502020202020204"/>
                <a:ea typeface="+mn-ea"/>
                <a:cs typeface="+mn-cs"/>
              </a:rPr>
            </a:br>
            <a:r>
              <a:rPr kumimoji="0" lang="id-ID" sz="1200" b="0" i="0" u="none" strike="noStrike" kern="1200" cap="none" spc="0" normalizeH="0" baseline="0" noProof="0" dirty="0">
                <a:ln>
                  <a:noFill/>
                </a:ln>
                <a:effectLst/>
                <a:uLnTx/>
                <a:uFillTx/>
                <a:latin typeface="Century Gothic" panose="020B0502020202020204"/>
                <a:ea typeface="+mn-ea"/>
                <a:cs typeface="+mn-cs"/>
              </a:rPr>
              <a:t>Reformasi dan Kelahiran Kembali Media di Indonesia	</a:t>
            </a:r>
            <a:br>
              <a:rPr kumimoji="0" lang="en-US" sz="1200" b="0" i="0" u="none" strike="noStrike" kern="1200" cap="none" spc="0" normalizeH="0" baseline="0" noProof="0" dirty="0">
                <a:ln>
                  <a:noFill/>
                </a:ln>
                <a:effectLst/>
                <a:uLnTx/>
                <a:uFillTx/>
                <a:latin typeface="Century Gothic" panose="020B0502020202020204"/>
                <a:ea typeface="+mn-ea"/>
                <a:cs typeface="+mn-cs"/>
              </a:rPr>
            </a:br>
            <a:r>
              <a:rPr kumimoji="0" lang="id-ID" sz="1200" b="0" i="0" u="none" strike="noStrike" kern="1200" cap="none" spc="0" normalizeH="0" baseline="0" noProof="0" dirty="0">
                <a:ln>
                  <a:noFill/>
                </a:ln>
                <a:effectLst/>
                <a:uLnTx/>
                <a:uFillTx/>
                <a:latin typeface="Century Gothic" panose="020B0502020202020204"/>
                <a:ea typeface="+mn-ea"/>
                <a:cs typeface="+mn-cs"/>
              </a:rPr>
              <a:t>Kebijakan Tanpa Daya dan Praktik	</a:t>
            </a:r>
            <a:br>
              <a:rPr kumimoji="0" lang="id-ID" sz="1200" b="0" i="0" u="none" strike="noStrike" kern="1200" cap="none" spc="0" normalizeH="0" baseline="0" noProof="0" dirty="0">
                <a:ln>
                  <a:noFill/>
                </a:ln>
                <a:effectLst/>
                <a:uLnTx/>
                <a:uFillTx/>
                <a:latin typeface="Century Gothic" panose="020B0502020202020204"/>
                <a:ea typeface="+mn-ea"/>
                <a:cs typeface="+mn-cs"/>
              </a:rPr>
            </a:br>
            <a:r>
              <a:rPr kumimoji="0" lang="id-ID" sz="1200" b="0" i="0" u="none" strike="noStrike" kern="1200" cap="none" spc="0" normalizeH="0" baseline="0" noProof="0" dirty="0">
                <a:ln>
                  <a:noFill/>
                </a:ln>
                <a:effectLst/>
                <a:uLnTx/>
                <a:uFillTx/>
                <a:latin typeface="Century Gothic" panose="020B0502020202020204"/>
                <a:ea typeface="+mn-ea"/>
                <a:cs typeface="+mn-cs"/>
              </a:rPr>
              <a:t>Tiadanya Kebijakan yang Mengatur Kepemilikan dan Kapitalisasi Perusahaan Media</a:t>
            </a:r>
            <a:r>
              <a:rPr lang="en-US" sz="1200" cap="none" dirty="0">
                <a:ln>
                  <a:noFill/>
                </a:ln>
                <a:latin typeface="Century Gothic" panose="020B0502020202020204"/>
                <a:ea typeface="+mn-ea"/>
                <a:cs typeface="+mn-cs"/>
              </a:rPr>
              <a:t> </a:t>
            </a:r>
            <a:r>
              <a:rPr kumimoji="0" lang="id-ID" sz="1200" b="0" i="0" u="none" strike="noStrike" kern="1200" cap="none" spc="0" normalizeH="0" baseline="0" noProof="0" dirty="0">
                <a:ln>
                  <a:noFill/>
                </a:ln>
                <a:effectLst/>
                <a:uLnTx/>
                <a:uFillTx/>
                <a:latin typeface="Century Gothic" panose="020B0502020202020204"/>
                <a:ea typeface="+mn-ea"/>
                <a:cs typeface="+mn-cs"/>
              </a:rPr>
              <a:t>Inkonsistensi dan Kebijakan yang Saling Membatalkan	</a:t>
            </a:r>
            <a:br>
              <a:rPr kumimoji="0" lang="id-ID" sz="1200" b="0" i="0" u="none" strike="noStrike" kern="1200" cap="none" spc="0" normalizeH="0" baseline="0" noProof="0" dirty="0">
                <a:ln>
                  <a:noFill/>
                </a:ln>
                <a:effectLst/>
                <a:uLnTx/>
                <a:uFillTx/>
                <a:latin typeface="Century Gothic" panose="020B0502020202020204"/>
                <a:ea typeface="+mn-ea"/>
                <a:cs typeface="+mn-cs"/>
              </a:rPr>
            </a:br>
            <a:r>
              <a:rPr kumimoji="0" lang="id-ID" sz="1200" b="0" i="0" u="none" strike="noStrike" kern="1200" cap="none" spc="0" normalizeH="0" baseline="0" noProof="0" dirty="0">
                <a:ln>
                  <a:noFill/>
                </a:ln>
                <a:effectLst/>
                <a:uLnTx/>
                <a:uFillTx/>
                <a:latin typeface="Century Gothic" panose="020B0502020202020204"/>
                <a:ea typeface="+mn-ea"/>
                <a:cs typeface="+mn-cs"/>
              </a:rPr>
              <a:t>Rendahnya Koordinasi di Antara Institusi Regulator</a:t>
            </a:r>
            <a:br>
              <a:rPr kumimoji="0" lang="en-US" sz="1200" b="0" i="0" u="none" strike="noStrike" kern="1200" cap="none" spc="0" normalizeH="0" baseline="0" noProof="0" dirty="0">
                <a:ln>
                  <a:noFill/>
                </a:ln>
                <a:effectLst/>
                <a:uLnTx/>
                <a:uFillTx/>
                <a:latin typeface="Century Gothic" panose="020B0502020202020204"/>
                <a:ea typeface="+mn-ea"/>
                <a:cs typeface="+mn-cs"/>
              </a:rPr>
            </a:br>
            <a:r>
              <a:rPr kumimoji="0" lang="en-US" sz="1200" b="0" i="0" u="none" strike="noStrike" kern="1200" cap="none" spc="0" normalizeH="0" baseline="0" noProof="0" dirty="0" err="1">
                <a:ln>
                  <a:noFill/>
                </a:ln>
                <a:effectLst/>
                <a:uLnTx/>
                <a:uFillTx/>
                <a:latin typeface="Century Gothic" panose="020B0502020202020204"/>
                <a:ea typeface="+mn-ea"/>
                <a:cs typeface="+mn-cs"/>
              </a:rPr>
              <a:t>Permasalahan</a:t>
            </a:r>
            <a:r>
              <a:rPr kumimoji="0" lang="en-US" sz="1200" b="0" i="0" u="none" strike="noStrike" kern="1200" cap="none" spc="0" normalizeH="0" baseline="0" noProof="0" dirty="0">
                <a:ln>
                  <a:noFill/>
                </a:ln>
                <a:effectLst/>
                <a:uLnTx/>
                <a:uFillTx/>
                <a:latin typeface="Century Gothic" panose="020B0502020202020204"/>
                <a:ea typeface="+mn-ea"/>
                <a:cs typeface="+mn-cs"/>
              </a:rPr>
              <a:t> </a:t>
            </a:r>
            <a:r>
              <a:rPr kumimoji="0" lang="en-US" sz="1200" b="0" i="0" u="none" strike="noStrike" kern="1200" cap="none" spc="0" normalizeH="0" baseline="0" noProof="0" dirty="0" err="1">
                <a:ln>
                  <a:noFill/>
                </a:ln>
                <a:effectLst/>
                <a:uLnTx/>
                <a:uFillTx/>
                <a:latin typeface="Century Gothic" panose="020B0502020202020204"/>
                <a:ea typeface="+mn-ea"/>
                <a:cs typeface="+mn-cs"/>
              </a:rPr>
              <a:t>Serius</a:t>
            </a:r>
            <a:r>
              <a:rPr kumimoji="0" lang="en-US" sz="1200" b="0" i="0" u="none" strike="noStrike" kern="1200" cap="none" spc="0" normalizeH="0" baseline="0" noProof="0" dirty="0">
                <a:ln>
                  <a:noFill/>
                </a:ln>
                <a:effectLst/>
                <a:uLnTx/>
                <a:uFillTx/>
                <a:latin typeface="Century Gothic" panose="020B0502020202020204"/>
                <a:ea typeface="+mn-ea"/>
                <a:cs typeface="+mn-cs"/>
              </a:rPr>
              <a:t> </a:t>
            </a:r>
            <a:r>
              <a:rPr kumimoji="0" lang="en-US" sz="1200" b="0" i="0" u="none" strike="noStrike" kern="1200" cap="none" spc="0" normalizeH="0" baseline="0" noProof="0" dirty="0" err="1">
                <a:ln>
                  <a:noFill/>
                </a:ln>
                <a:effectLst/>
                <a:uLnTx/>
                <a:uFillTx/>
                <a:latin typeface="Century Gothic" panose="020B0502020202020204"/>
                <a:ea typeface="+mn-ea"/>
                <a:cs typeface="+mn-cs"/>
              </a:rPr>
              <a:t>karena</a:t>
            </a:r>
            <a:r>
              <a:rPr kumimoji="0" lang="en-US" sz="1200" b="0" i="0" u="none" strike="noStrike" kern="1200" cap="none" spc="0" normalizeH="0" baseline="0" noProof="0" dirty="0">
                <a:ln>
                  <a:noFill/>
                </a:ln>
                <a:effectLst/>
                <a:uLnTx/>
                <a:uFillTx/>
                <a:latin typeface="Century Gothic" panose="020B0502020202020204"/>
                <a:ea typeface="+mn-ea"/>
                <a:cs typeface="+mn-cs"/>
              </a:rPr>
              <a:t> </a:t>
            </a:r>
            <a:r>
              <a:rPr kumimoji="0" lang="en-US" sz="1200" b="0" i="0" u="none" strike="noStrike" kern="1200" cap="none" spc="0" normalizeH="0" baseline="0" noProof="0" dirty="0" err="1">
                <a:ln>
                  <a:noFill/>
                </a:ln>
                <a:effectLst/>
                <a:uLnTx/>
                <a:uFillTx/>
                <a:latin typeface="Century Gothic" panose="020B0502020202020204"/>
                <a:ea typeface="+mn-ea"/>
                <a:cs typeface="+mn-cs"/>
              </a:rPr>
              <a:t>Minimnya</a:t>
            </a:r>
            <a:r>
              <a:rPr kumimoji="0" lang="en-US" sz="1200" b="0" i="0" u="none" strike="noStrike" kern="1200" cap="none" spc="0" normalizeH="0" baseline="0" noProof="0" dirty="0">
                <a:ln>
                  <a:noFill/>
                </a:ln>
                <a:effectLst/>
                <a:uLnTx/>
                <a:uFillTx/>
                <a:latin typeface="Century Gothic" panose="020B0502020202020204"/>
                <a:ea typeface="+mn-ea"/>
                <a:cs typeface="+mn-cs"/>
              </a:rPr>
              <a:t> </a:t>
            </a:r>
            <a:r>
              <a:rPr kumimoji="0" lang="en-US" sz="1200" b="0" i="0" u="none" strike="noStrike" kern="1200" cap="none" spc="0" normalizeH="0" baseline="0" noProof="0" dirty="0" err="1">
                <a:ln>
                  <a:noFill/>
                </a:ln>
                <a:effectLst/>
                <a:uLnTx/>
                <a:uFillTx/>
                <a:latin typeface="Century Gothic" panose="020B0502020202020204"/>
                <a:ea typeface="+mn-ea"/>
                <a:cs typeface="+mn-cs"/>
              </a:rPr>
              <a:t>Penegakan</a:t>
            </a:r>
            <a:r>
              <a:rPr kumimoji="0" lang="en-US" sz="1200" b="0" i="0" u="none" strike="noStrike" kern="1200" cap="none" spc="0" normalizeH="0" baseline="0" noProof="0" dirty="0">
                <a:ln>
                  <a:noFill/>
                </a:ln>
                <a:effectLst/>
                <a:uLnTx/>
                <a:uFillTx/>
                <a:latin typeface="Century Gothic" panose="020B0502020202020204"/>
                <a:ea typeface="+mn-ea"/>
                <a:cs typeface="+mn-cs"/>
              </a:rPr>
              <a:t> dan </a:t>
            </a:r>
            <a:r>
              <a:rPr kumimoji="0" lang="en-US" sz="1200" b="0" i="0" u="none" strike="noStrike" kern="1200" cap="none" spc="0" normalizeH="0" baseline="0" noProof="0" dirty="0" err="1">
                <a:ln>
                  <a:noFill/>
                </a:ln>
                <a:effectLst/>
                <a:uLnTx/>
                <a:uFillTx/>
                <a:latin typeface="Century Gothic" panose="020B0502020202020204"/>
                <a:ea typeface="+mn-ea"/>
                <a:cs typeface="+mn-cs"/>
              </a:rPr>
              <a:t>Supremasi</a:t>
            </a:r>
            <a:r>
              <a:rPr kumimoji="0" lang="en-US" sz="1200" b="0" i="0" u="none" strike="noStrike" kern="1200" cap="none" spc="0" normalizeH="0" baseline="0" noProof="0" dirty="0">
                <a:ln>
                  <a:noFill/>
                </a:ln>
                <a:effectLst/>
                <a:uLnTx/>
                <a:uFillTx/>
                <a:latin typeface="Century Gothic" panose="020B0502020202020204"/>
                <a:ea typeface="+mn-ea"/>
                <a:cs typeface="+mn-cs"/>
              </a:rPr>
              <a:t> Hukum</a:t>
            </a:r>
            <a:r>
              <a:rPr kumimoji="0" lang="id-ID" sz="1200" b="0" i="0" u="none" strike="noStrike" kern="1200" cap="none" spc="0" normalizeH="0" baseline="0" noProof="0" dirty="0">
                <a:ln>
                  <a:noFill/>
                </a:ln>
                <a:effectLst/>
                <a:uLnTx/>
                <a:uFillTx/>
                <a:latin typeface="Century Gothic" panose="020B0502020202020204"/>
                <a:ea typeface="+mn-ea"/>
                <a:cs typeface="+mn-cs"/>
              </a:rPr>
              <a:t>	</a:t>
            </a:r>
            <a:br>
              <a:rPr kumimoji="0" lang="id-ID" sz="1200" b="0" i="0" u="none" strike="noStrike" kern="1200" cap="none" spc="0" normalizeH="0" baseline="0" noProof="0" dirty="0">
                <a:ln>
                  <a:noFill/>
                </a:ln>
                <a:effectLst/>
                <a:uLnTx/>
                <a:uFillTx/>
                <a:latin typeface="Century Gothic" panose="020B0502020202020204"/>
                <a:ea typeface="+mn-ea"/>
                <a:cs typeface="+mn-cs"/>
              </a:rPr>
            </a:br>
            <a:r>
              <a:rPr kumimoji="0" lang="id-ID" sz="1200" b="0" i="0" u="none" strike="noStrike" kern="1200" cap="none" spc="0" normalizeH="0" baseline="0" noProof="0" dirty="0">
                <a:ln>
                  <a:noFill/>
                </a:ln>
                <a:effectLst/>
                <a:uLnTx/>
                <a:uFillTx/>
                <a:latin typeface="Century Gothic" panose="020B0502020202020204"/>
                <a:ea typeface="+mn-ea"/>
                <a:cs typeface="+mn-cs"/>
              </a:rPr>
              <a:t>Menuju Oligopoli	</a:t>
            </a:r>
            <a:endParaRPr lang="en-US" sz="4000" u="sng" dirty="0"/>
          </a:p>
        </p:txBody>
      </p:sp>
      <p:grpSp>
        <p:nvGrpSpPr>
          <p:cNvPr id="22" name="Group 21">
            <a:extLst>
              <a:ext uri="{FF2B5EF4-FFF2-40B4-BE49-F238E27FC236}">
                <a16:creationId xmlns:a16="http://schemas.microsoft.com/office/drawing/2014/main" id="{4D0FC6BF-F49C-40E0-9F92-EAB34F9E0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3" name="Straight Connector 22">
              <a:extLst>
                <a:ext uri="{FF2B5EF4-FFF2-40B4-BE49-F238E27FC236}">
                  <a16:creationId xmlns:a16="http://schemas.microsoft.com/office/drawing/2014/main" id="{D191372C-9E41-4D9D-89BA-F561AE18F2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FFE91DC-6870-4E3D-982C-ED9F8786A4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9D8700F-EE0E-4C23-A5E9-EDC6F408C4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9048016-2054-4349-B751-99B92206ED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633158C-706D-47D3-B036-BE500A100C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4645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5BB2-66D7-7026-0CBF-D3B8E94ED59A}"/>
              </a:ext>
            </a:extLst>
          </p:cNvPr>
          <p:cNvSpPr>
            <a:spLocks noGrp="1"/>
          </p:cNvSpPr>
          <p:nvPr>
            <p:ph type="title"/>
          </p:nvPr>
        </p:nvSpPr>
        <p:spPr>
          <a:xfrm>
            <a:off x="179108" y="428066"/>
            <a:ext cx="7975693" cy="587188"/>
          </a:xfrm>
        </p:spPr>
        <p:txBody>
          <a:bodyPr>
            <a:normAutofit/>
          </a:bodyPr>
          <a:lstStyle/>
          <a:p>
            <a:r>
              <a:rPr kumimoji="0" lang="id-ID" sz="2400" b="0" i="0" u="none" strike="noStrike" kern="1200" cap="none" spc="0" normalizeH="0" baseline="0" noProof="0" dirty="0">
                <a:ln>
                  <a:noFill/>
                </a:ln>
                <a:effectLst/>
                <a:uLnTx/>
                <a:uFillTx/>
                <a:latin typeface="Century Gothic" panose="020B0502020202020204"/>
                <a:ea typeface="+mn-ea"/>
                <a:cs typeface="+mn-cs"/>
              </a:rPr>
              <a:t>Industri Media Indonesia: Asal </a:t>
            </a:r>
            <a:r>
              <a:rPr kumimoji="0" lang="id-ID" sz="2400" b="0" i="0" u="none" strike="noStrike" kern="1200" cap="none" spc="0" normalizeH="0" baseline="0" noProof="0" dirty="0" err="1">
                <a:ln>
                  <a:noFill/>
                </a:ln>
                <a:effectLst/>
                <a:uLnTx/>
                <a:uFillTx/>
                <a:latin typeface="Century Gothic" panose="020B0502020202020204"/>
                <a:ea typeface="+mn-ea"/>
                <a:cs typeface="+mn-cs"/>
              </a:rPr>
              <a:t>Mul</a:t>
            </a:r>
            <a:r>
              <a:rPr kumimoji="0" lang="en-US" sz="2400" b="0" i="0" u="none" strike="noStrike" kern="1200" cap="none" spc="0" normalizeH="0" baseline="0" noProof="0" dirty="0">
                <a:ln>
                  <a:noFill/>
                </a:ln>
                <a:effectLst/>
                <a:uLnTx/>
                <a:uFillTx/>
                <a:latin typeface="Century Gothic" panose="020B0502020202020204"/>
                <a:ea typeface="+mn-ea"/>
                <a:cs typeface="+mn-cs"/>
              </a:rPr>
              <a:t>a</a:t>
            </a:r>
            <a:endParaRPr lang="id-ID" sz="2400" dirty="0"/>
          </a:p>
        </p:txBody>
      </p:sp>
      <p:sp>
        <p:nvSpPr>
          <p:cNvPr id="3" name="Text Placeholder 2">
            <a:extLst>
              <a:ext uri="{FF2B5EF4-FFF2-40B4-BE49-F238E27FC236}">
                <a16:creationId xmlns:a16="http://schemas.microsoft.com/office/drawing/2014/main" id="{F2952AFE-D1D2-2FD7-5A40-AB75ECDDCDEC}"/>
              </a:ext>
            </a:extLst>
          </p:cNvPr>
          <p:cNvSpPr>
            <a:spLocks noGrp="1"/>
          </p:cNvSpPr>
          <p:nvPr>
            <p:ph type="body" idx="1"/>
          </p:nvPr>
        </p:nvSpPr>
        <p:spPr>
          <a:xfrm>
            <a:off x="257175" y="1071563"/>
            <a:ext cx="11665883" cy="5664993"/>
          </a:xfrm>
        </p:spPr>
        <p:txBody>
          <a:bodyPr>
            <a:normAutofit/>
          </a:bodyPr>
          <a:lstStyle/>
          <a:p>
            <a:r>
              <a:rPr lang="id-ID" sz="2400" dirty="0">
                <a:solidFill>
                  <a:srgbClr val="FF0000"/>
                </a:solidFill>
                <a:effectLst/>
                <a:latin typeface="Calibri" panose="020F0502020204030204" pitchFamily="34" charset="0"/>
                <a:ea typeface="Calibri" panose="020F0502020204030204" pitchFamily="34" charset="0"/>
              </a:rPr>
              <a:t>Industrialisasi media di Indonesia sudah tertanam sejak Orde Baru</a:t>
            </a:r>
            <a:r>
              <a:rPr lang="id-ID" sz="2400" dirty="0">
                <a:solidFill>
                  <a:srgbClr val="181717"/>
                </a:solidFill>
                <a:effectLst/>
                <a:latin typeface="Calibri" panose="020F0502020204030204" pitchFamily="34" charset="0"/>
                <a:ea typeface="Calibri" panose="020F0502020204030204" pitchFamily="34" charset="0"/>
              </a:rPr>
              <a:t>. </a:t>
            </a:r>
            <a:endParaRPr lang="en-US" sz="2400" dirty="0">
              <a:solidFill>
                <a:srgbClr val="181717"/>
              </a:solidFill>
              <a:effectLst/>
              <a:latin typeface="Calibri" panose="020F0502020204030204" pitchFamily="34" charset="0"/>
              <a:ea typeface="Calibri" panose="020F0502020204030204" pitchFamily="34" charset="0"/>
            </a:endParaRPr>
          </a:p>
          <a:p>
            <a:pPr lvl="1"/>
            <a:r>
              <a:rPr lang="en-US" sz="2200" dirty="0" err="1">
                <a:solidFill>
                  <a:srgbClr val="181717"/>
                </a:solidFill>
                <a:effectLst/>
                <a:latin typeface="Calibri" panose="020F0502020204030204" pitchFamily="34" charset="0"/>
                <a:ea typeface="Calibri" panose="020F0502020204030204" pitchFamily="34" charset="0"/>
              </a:rPr>
              <a:t>Sejak</a:t>
            </a:r>
            <a:r>
              <a:rPr lang="en-US" sz="2200" dirty="0">
                <a:solidFill>
                  <a:srgbClr val="181717"/>
                </a:solidFill>
                <a:effectLst/>
                <a:latin typeface="Calibri" panose="020F0502020204030204" pitchFamily="34" charset="0"/>
                <a:ea typeface="Calibri" panose="020F0502020204030204" pitchFamily="34" charset="0"/>
              </a:rPr>
              <a:t> </a:t>
            </a:r>
            <a:r>
              <a:rPr lang="id-ID" sz="2200" dirty="0">
                <a:solidFill>
                  <a:srgbClr val="FF0000"/>
                </a:solidFill>
                <a:effectLst/>
                <a:latin typeface="Calibri" panose="020F0502020204030204" pitchFamily="34" charset="0"/>
                <a:ea typeface="Calibri" panose="020F0502020204030204" pitchFamily="34" charset="0"/>
              </a:rPr>
              <a:t>pergeseran dari pers yang berlandaskan wacana politik ke industri komersial</a:t>
            </a:r>
            <a:r>
              <a:rPr lang="id-ID" sz="2200" dirty="0">
                <a:solidFill>
                  <a:srgbClr val="181717"/>
                </a:solidFill>
                <a:effectLst/>
                <a:latin typeface="Calibri" panose="020F0502020204030204" pitchFamily="34" charset="0"/>
                <a:ea typeface="Calibri" panose="020F0502020204030204" pitchFamily="34" charset="0"/>
              </a:rPr>
              <a:t>. </a:t>
            </a:r>
            <a:endParaRPr lang="en-US" sz="2200" dirty="0">
              <a:solidFill>
                <a:srgbClr val="181717"/>
              </a:solidFill>
              <a:effectLst/>
              <a:latin typeface="Calibri" panose="020F0502020204030204" pitchFamily="34" charset="0"/>
              <a:ea typeface="Calibri" panose="020F0502020204030204" pitchFamily="34" charset="0"/>
            </a:endParaRPr>
          </a:p>
          <a:p>
            <a:pPr lvl="1"/>
            <a:r>
              <a:rPr lang="en-US" sz="2200" dirty="0">
                <a:solidFill>
                  <a:srgbClr val="FF0000"/>
                </a:solidFill>
                <a:effectLst/>
                <a:latin typeface="Calibri" panose="020F0502020204030204" pitchFamily="34" charset="0"/>
                <a:ea typeface="Calibri" panose="020F0502020204030204" pitchFamily="34" charset="0"/>
              </a:rPr>
              <a:t>P</a:t>
            </a:r>
            <a:r>
              <a:rPr lang="id-ID" sz="2200" dirty="0" err="1">
                <a:solidFill>
                  <a:srgbClr val="FF0000"/>
                </a:solidFill>
                <a:effectLst/>
                <a:latin typeface="Calibri" panose="020F0502020204030204" pitchFamily="34" charset="0"/>
                <a:ea typeface="Calibri" panose="020F0502020204030204" pitchFamily="34" charset="0"/>
              </a:rPr>
              <a:t>ertengahan</a:t>
            </a:r>
            <a:r>
              <a:rPr lang="id-ID" sz="2200" dirty="0">
                <a:solidFill>
                  <a:srgbClr val="FF0000"/>
                </a:solidFill>
                <a:effectLst/>
                <a:latin typeface="Calibri" panose="020F0502020204030204" pitchFamily="34" charset="0"/>
                <a:ea typeface="Calibri" panose="020F0502020204030204" pitchFamily="34" charset="0"/>
              </a:rPr>
              <a:t> ‘80-an</a:t>
            </a:r>
            <a:r>
              <a:rPr lang="id-ID" sz="2200" dirty="0">
                <a:solidFill>
                  <a:srgbClr val="181717"/>
                </a:solidFill>
                <a:effectLst/>
                <a:latin typeface="Calibri" panose="020F0502020204030204" pitchFamily="34" charset="0"/>
                <a:ea typeface="Calibri" panose="020F0502020204030204" pitchFamily="34" charset="0"/>
              </a:rPr>
              <a:t>, korporasi media muncul. </a:t>
            </a:r>
            <a:endParaRPr lang="en-US" sz="2200" dirty="0">
              <a:solidFill>
                <a:srgbClr val="181717"/>
              </a:solidFill>
              <a:effectLst/>
              <a:latin typeface="Calibri" panose="020F0502020204030204" pitchFamily="34" charset="0"/>
              <a:ea typeface="Calibri" panose="020F0502020204030204" pitchFamily="34" charset="0"/>
            </a:endParaRPr>
          </a:p>
          <a:p>
            <a:r>
              <a:rPr lang="id-ID" sz="2400" dirty="0">
                <a:solidFill>
                  <a:srgbClr val="FF0000"/>
                </a:solidFill>
                <a:effectLst/>
                <a:latin typeface="Calibri" panose="020F0502020204030204" pitchFamily="34" charset="0"/>
                <a:ea typeface="Calibri" panose="020F0502020204030204" pitchFamily="34" charset="0"/>
              </a:rPr>
              <a:t>Pertumbuhan ekonomi antara 1970-1980</a:t>
            </a:r>
            <a:r>
              <a:rPr lang="id-ID" sz="2400" dirty="0">
                <a:solidFill>
                  <a:srgbClr val="181717"/>
                </a:solidFill>
                <a:effectLst/>
                <a:latin typeface="Calibri" panose="020F0502020204030204" pitchFamily="34" charset="0"/>
                <a:ea typeface="Calibri" panose="020F0502020204030204" pitchFamily="34" charset="0"/>
              </a:rPr>
              <a:t>, </a:t>
            </a:r>
            <a:endParaRPr lang="en-US" sz="2400" dirty="0">
              <a:solidFill>
                <a:srgbClr val="181717"/>
              </a:solidFill>
              <a:effectLst/>
              <a:latin typeface="Calibri" panose="020F0502020204030204" pitchFamily="34" charset="0"/>
              <a:ea typeface="Calibri" panose="020F0502020204030204" pitchFamily="34" charset="0"/>
            </a:endParaRPr>
          </a:p>
          <a:p>
            <a:pPr lvl="1"/>
            <a:r>
              <a:rPr lang="id-ID" sz="2200" dirty="0">
                <a:solidFill>
                  <a:srgbClr val="181717"/>
                </a:solidFill>
                <a:effectLst/>
                <a:latin typeface="Calibri" panose="020F0502020204030204" pitchFamily="34" charset="0"/>
                <a:ea typeface="Calibri" panose="020F0502020204030204" pitchFamily="34" charset="0"/>
              </a:rPr>
              <a:t>didorong oleh menguatnya bisnis minyak, merangsang tumbuhnya sektor ekonomi baru, termasuk media. </a:t>
            </a:r>
            <a:endParaRPr lang="en-US" sz="2200" dirty="0">
              <a:solidFill>
                <a:srgbClr val="181717"/>
              </a:solidFill>
              <a:effectLst/>
              <a:latin typeface="Calibri" panose="020F0502020204030204" pitchFamily="34" charset="0"/>
              <a:ea typeface="Calibri" panose="020F0502020204030204" pitchFamily="34" charset="0"/>
            </a:endParaRPr>
          </a:p>
          <a:p>
            <a:pPr lvl="1"/>
            <a:r>
              <a:rPr lang="id-ID" sz="2200" dirty="0">
                <a:solidFill>
                  <a:srgbClr val="181717"/>
                </a:solidFill>
                <a:effectLst/>
                <a:latin typeface="Calibri" panose="020F0502020204030204" pitchFamily="34" charset="0"/>
                <a:ea typeface="Calibri" panose="020F0502020204030204" pitchFamily="34" charset="0"/>
              </a:rPr>
              <a:t>Periode ini juga merupakan periode ketika satelit Palapa diluncurkan, televisi berwarna diperkenalkan, dan stasiun relai bumi (</a:t>
            </a:r>
            <a:r>
              <a:rPr lang="id-ID" sz="2200" i="1" dirty="0" err="1">
                <a:solidFill>
                  <a:srgbClr val="181717"/>
                </a:solidFill>
                <a:effectLst/>
                <a:latin typeface="Calibri" panose="020F0502020204030204" pitchFamily="34" charset="0"/>
                <a:ea typeface="Calibri" panose="020F0502020204030204" pitchFamily="34" charset="0"/>
              </a:rPr>
              <a:t>ground</a:t>
            </a:r>
            <a:r>
              <a:rPr lang="id-ID" sz="2200" i="1" dirty="0">
                <a:solidFill>
                  <a:srgbClr val="181717"/>
                </a:solidFill>
                <a:effectLst/>
                <a:latin typeface="Calibri" panose="020F0502020204030204" pitchFamily="34" charset="0"/>
                <a:ea typeface="Calibri" panose="020F0502020204030204" pitchFamily="34" charset="0"/>
              </a:rPr>
              <a:t> </a:t>
            </a:r>
            <a:r>
              <a:rPr lang="id-ID" sz="2200" i="1" dirty="0" err="1">
                <a:solidFill>
                  <a:srgbClr val="181717"/>
                </a:solidFill>
                <a:effectLst/>
                <a:latin typeface="Calibri" panose="020F0502020204030204" pitchFamily="34" charset="0"/>
                <a:ea typeface="Calibri" panose="020F0502020204030204" pitchFamily="34" charset="0"/>
              </a:rPr>
              <a:t>relay</a:t>
            </a:r>
            <a:r>
              <a:rPr lang="id-ID" sz="2200" i="1" dirty="0">
                <a:solidFill>
                  <a:srgbClr val="181717"/>
                </a:solidFill>
                <a:effectLst/>
                <a:latin typeface="Calibri" panose="020F0502020204030204" pitchFamily="34" charset="0"/>
                <a:ea typeface="Calibri" panose="020F0502020204030204" pitchFamily="34" charset="0"/>
              </a:rPr>
              <a:t> </a:t>
            </a:r>
            <a:r>
              <a:rPr lang="id-ID" sz="2200" i="1" dirty="0" err="1">
                <a:solidFill>
                  <a:srgbClr val="181717"/>
                </a:solidFill>
                <a:effectLst/>
                <a:latin typeface="Calibri" panose="020F0502020204030204" pitchFamily="34" charset="0"/>
                <a:ea typeface="Calibri" panose="020F0502020204030204" pitchFamily="34" charset="0"/>
              </a:rPr>
              <a:t>station</a:t>
            </a:r>
            <a:r>
              <a:rPr lang="id-ID" sz="2200" dirty="0">
                <a:solidFill>
                  <a:srgbClr val="181717"/>
                </a:solidFill>
                <a:effectLst/>
                <a:latin typeface="Calibri" panose="020F0502020204030204" pitchFamily="34" charset="0"/>
                <a:ea typeface="Calibri" panose="020F0502020204030204" pitchFamily="34" charset="0"/>
              </a:rPr>
              <a:t>) digunakan (Hill, 1994: 239). </a:t>
            </a:r>
            <a:endParaRPr lang="en-US" sz="2200" dirty="0">
              <a:solidFill>
                <a:srgbClr val="181717"/>
              </a:solidFill>
              <a:effectLst/>
              <a:latin typeface="Calibri" panose="020F0502020204030204" pitchFamily="34" charset="0"/>
              <a:ea typeface="Calibri" panose="020F0502020204030204" pitchFamily="34" charset="0"/>
            </a:endParaRPr>
          </a:p>
          <a:p>
            <a:endParaRPr lang="en-US" sz="2400" dirty="0">
              <a:solidFill>
                <a:srgbClr val="181717"/>
              </a:solidFill>
              <a:latin typeface="Calibri" panose="020F0502020204030204" pitchFamily="34" charset="0"/>
              <a:ea typeface="Calibri" panose="020F0502020204030204" pitchFamily="34" charset="0"/>
            </a:endParaRPr>
          </a:p>
          <a:p>
            <a:r>
              <a:rPr lang="id-ID" sz="2400" kern="100" dirty="0">
                <a:solidFill>
                  <a:srgbClr val="181717"/>
                </a:solidFill>
                <a:effectLst/>
                <a:latin typeface="Calibri" panose="020F0502020204030204" pitchFamily="34" charset="0"/>
                <a:ea typeface="Calibri" panose="020F0502020204030204" pitchFamily="34" charset="0"/>
              </a:rPr>
              <a:t>Namun, </a:t>
            </a:r>
            <a:r>
              <a:rPr lang="id-ID" sz="2400" kern="100" dirty="0">
                <a:solidFill>
                  <a:srgbClr val="FF0000"/>
                </a:solidFill>
                <a:effectLst/>
                <a:latin typeface="Calibri" panose="020F0502020204030204" pitchFamily="34" charset="0"/>
                <a:ea typeface="Calibri" panose="020F0502020204030204" pitchFamily="34" charset="0"/>
              </a:rPr>
              <a:t>tidak ada yang murni bisnis</a:t>
            </a:r>
            <a:r>
              <a:rPr lang="id-ID" sz="2400" kern="100" dirty="0">
                <a:solidFill>
                  <a:srgbClr val="181717"/>
                </a:solidFill>
                <a:effectLst/>
                <a:latin typeface="Calibri" panose="020F0502020204030204" pitchFamily="34" charset="0"/>
                <a:ea typeface="Calibri" panose="020F0502020204030204" pitchFamily="34" charset="0"/>
              </a:rPr>
              <a:t>. </a:t>
            </a:r>
            <a:r>
              <a:rPr lang="id-ID" sz="2400" kern="100" dirty="0">
                <a:solidFill>
                  <a:srgbClr val="FF0000"/>
                </a:solidFill>
                <a:effectLst/>
                <a:latin typeface="Calibri" panose="020F0502020204030204" pitchFamily="34" charset="0"/>
                <a:ea typeface="Calibri" panose="020F0502020204030204" pitchFamily="34" charset="0"/>
              </a:rPr>
              <a:t>Kebijakan yang memberi batasan</a:t>
            </a:r>
            <a:r>
              <a:rPr lang="id-ID" sz="2400" kern="100" dirty="0">
                <a:solidFill>
                  <a:srgbClr val="181717"/>
                </a:solidFill>
                <a:effectLst/>
                <a:latin typeface="Calibri" panose="020F0502020204030204" pitchFamily="34" charset="0"/>
                <a:ea typeface="Calibri" panose="020F0502020204030204" pitchFamily="34" charset="0"/>
              </a:rPr>
              <a:t>. </a:t>
            </a:r>
            <a:endParaRPr lang="en-US" sz="2400" kern="100" dirty="0">
              <a:solidFill>
                <a:srgbClr val="181717"/>
              </a:solidFill>
              <a:effectLst/>
              <a:latin typeface="Calibri" panose="020F0502020204030204" pitchFamily="34" charset="0"/>
              <a:ea typeface="Calibri" panose="020F0502020204030204" pitchFamily="34" charset="0"/>
            </a:endParaRPr>
          </a:p>
          <a:p>
            <a:pPr lvl="1"/>
            <a:r>
              <a:rPr lang="id-ID" sz="2200" kern="100" dirty="0">
                <a:solidFill>
                  <a:srgbClr val="181717"/>
                </a:solidFill>
                <a:effectLst/>
                <a:latin typeface="Calibri" panose="020F0502020204030204" pitchFamily="34" charset="0"/>
                <a:ea typeface="Calibri" panose="020F0502020204030204" pitchFamily="34" charset="0"/>
              </a:rPr>
              <a:t>UU </a:t>
            </a:r>
            <a:r>
              <a:rPr lang="id-ID" sz="2200" kern="100" dirty="0" err="1">
                <a:solidFill>
                  <a:srgbClr val="181717"/>
                </a:solidFill>
                <a:effectLst/>
                <a:latin typeface="Calibri" panose="020F0502020204030204" pitchFamily="34" charset="0"/>
                <a:ea typeface="Calibri" panose="020F0502020204030204" pitchFamily="34" charset="0"/>
              </a:rPr>
              <a:t>Ketentuan-Ketentuan</a:t>
            </a:r>
            <a:r>
              <a:rPr lang="id-ID" sz="2200" kern="100" dirty="0">
                <a:solidFill>
                  <a:srgbClr val="181717"/>
                </a:solidFill>
                <a:effectLst/>
                <a:latin typeface="Calibri" panose="020F0502020204030204" pitchFamily="34" charset="0"/>
                <a:ea typeface="Calibri" panose="020F0502020204030204" pitchFamily="34" charset="0"/>
              </a:rPr>
              <a:t> Pokok Pers </a:t>
            </a:r>
            <a:r>
              <a:rPr lang="id-ID" sz="2200" kern="100" dirty="0">
                <a:solidFill>
                  <a:srgbClr val="FF0000"/>
                </a:solidFill>
                <a:effectLst/>
                <a:latin typeface="Calibri" panose="020F0502020204030204" pitchFamily="34" charset="0"/>
                <a:ea typeface="Calibri" panose="020F0502020204030204" pitchFamily="34" charset="0"/>
              </a:rPr>
              <a:t>membatasi praktik komersialisasi dengan melarang adanya investor asing</a:t>
            </a:r>
            <a:r>
              <a:rPr lang="en-US" sz="2600" kern="100" dirty="0">
                <a:solidFill>
                  <a:srgbClr val="FF0000"/>
                </a:solidFill>
                <a:effectLst/>
                <a:latin typeface="Calibri" panose="020F0502020204030204" pitchFamily="34" charset="0"/>
                <a:ea typeface="Calibri" panose="020F0502020204030204" pitchFamily="34" charset="0"/>
              </a:rPr>
              <a:t>.</a:t>
            </a:r>
            <a:endParaRPr lang="id-ID" sz="2200" kern="100"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0224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9C6EDEF-A3BB-407B-9CDF-A7E5E5AE6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1AE95B9-B8B1-4D2E-827E-AE702FB672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B96C491-9D12-4A1F-87C1-4087035C52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FFE5C4A-1546-4452-A19D-2A989D4BC4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48CBA6-F6FA-4167-BD0D-40D35561B2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B0BE0E16-B5CD-4823-920C-141C03CE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descr="Digital financial graph">
            <a:extLst>
              <a:ext uri="{FF2B5EF4-FFF2-40B4-BE49-F238E27FC236}">
                <a16:creationId xmlns:a16="http://schemas.microsoft.com/office/drawing/2014/main" id="{AB02F8DA-8CA8-9F03-0CFB-517A9D3B4E22}"/>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684212" y="1034321"/>
            <a:ext cx="3423093" cy="4856813"/>
          </a:xfrm>
        </p:spPr>
        <p:txBody>
          <a:bodyPr vert="horz" lIns="91440" tIns="45720" rIns="91440" bIns="45720" rtlCol="0" anchor="b">
            <a:noAutofit/>
          </a:bodyPr>
          <a:lstStyle/>
          <a:p>
            <a:pPr>
              <a:lnSpc>
                <a:spcPct val="90000"/>
              </a:lnSpc>
            </a:pPr>
            <a:r>
              <a:rPr lang="en-US" sz="1800" u="sng" dirty="0"/>
              <a:t>4.1. Media dan </a:t>
            </a:r>
            <a:r>
              <a:rPr lang="en-US" sz="1800" u="sng" dirty="0" err="1"/>
              <a:t>Kebijakan</a:t>
            </a:r>
            <a:r>
              <a:rPr lang="en-US" sz="1800" u="sng" dirty="0"/>
              <a:t> Media di Indonesia </a:t>
            </a:r>
            <a:r>
              <a:rPr lang="en-US" sz="1800" u="sng" dirty="0" err="1"/>
              <a:t>Sebelum</a:t>
            </a:r>
            <a:r>
              <a:rPr lang="en-US" sz="1800" u="sng" dirty="0"/>
              <a:t> dan </a:t>
            </a:r>
            <a:r>
              <a:rPr lang="en-US" sz="1800" u="sng" dirty="0" err="1"/>
              <a:t>Sesudah</a:t>
            </a:r>
            <a:r>
              <a:rPr lang="en-US" sz="1800" u="sng" dirty="0"/>
              <a:t> Reformasi: </a:t>
            </a:r>
            <a:br>
              <a:rPr lang="en-US" sz="1800" u="sng" dirty="0"/>
            </a:br>
            <a:br>
              <a:rPr lang="en-US" sz="1800" u="sng" dirty="0"/>
            </a:br>
            <a:r>
              <a:rPr lang="en-US" sz="1800" u="sng" dirty="0" err="1"/>
              <a:t>Sebuah</a:t>
            </a:r>
            <a:r>
              <a:rPr lang="en-US" sz="1800" u="sng" dirty="0"/>
              <a:t> </a:t>
            </a:r>
            <a:r>
              <a:rPr lang="en-US" sz="1800" u="sng" dirty="0" err="1"/>
              <a:t>Penjelasan</a:t>
            </a:r>
            <a:r>
              <a:rPr lang="en-US" sz="1800" u="sng" dirty="0"/>
              <a:t> </a:t>
            </a:r>
            <a:r>
              <a:rPr lang="en-US" sz="1800" u="sng" dirty="0" err="1"/>
              <a:t>Historis</a:t>
            </a:r>
            <a:endParaRPr lang="en-US" sz="1800" dirty="0"/>
          </a:p>
        </p:txBody>
      </p:sp>
      <p:grpSp>
        <p:nvGrpSpPr>
          <p:cNvPr id="22" name="Group 21">
            <a:extLst>
              <a:ext uri="{FF2B5EF4-FFF2-40B4-BE49-F238E27FC236}">
                <a16:creationId xmlns:a16="http://schemas.microsoft.com/office/drawing/2014/main" id="{4D0FC6BF-F49C-40E0-9F92-EAB34F9E0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3" name="Straight Connector 22">
              <a:extLst>
                <a:ext uri="{FF2B5EF4-FFF2-40B4-BE49-F238E27FC236}">
                  <a16:creationId xmlns:a16="http://schemas.microsoft.com/office/drawing/2014/main" id="{D191372C-9E41-4D9D-89BA-F561AE18F2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FFE91DC-6870-4E3D-982C-ED9F8786A4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9D8700F-EE0E-4C23-A5E9-EDC6F408C4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9048016-2054-4349-B751-99B92206ED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633158C-706D-47D3-B036-BE500A100C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8601A347-BADA-FECE-BA2A-5610996C9F4C}"/>
              </a:ext>
            </a:extLst>
          </p:cNvPr>
          <p:cNvSpPr txBox="1"/>
          <p:nvPr/>
        </p:nvSpPr>
        <p:spPr>
          <a:xfrm>
            <a:off x="4207317" y="253354"/>
            <a:ext cx="7830695" cy="6643229"/>
          </a:xfrm>
          <a:prstGeom prst="rect">
            <a:avLst/>
          </a:prstGeom>
          <a:noFill/>
        </p:spPr>
        <p:txBody>
          <a:bodyPr wrap="square">
            <a:spAutoFit/>
          </a:bodyPr>
          <a:lstStyle/>
          <a:p>
            <a:pPr marL="3175" marR="0" indent="-6350" algn="just">
              <a:lnSpc>
                <a:spcPct val="103000"/>
              </a:lnSpc>
              <a:spcBef>
                <a:spcPts val="0"/>
              </a:spcBef>
              <a:spcAft>
                <a:spcPts val="2330"/>
              </a:spcAft>
            </a:pPr>
            <a:r>
              <a:rPr lang="id-ID" sz="3600" kern="100" dirty="0">
                <a:effectLst/>
                <a:latin typeface="Calibri" panose="020F0502020204030204" pitchFamily="34" charset="0"/>
                <a:ea typeface="Calibri" panose="020F0502020204030204" pitchFamily="34" charset="0"/>
              </a:rPr>
              <a:t>Media di Indonesia telah berubah dari yang semula sebagian besar dikuasai publik menjadi mayoritas swasta, terutama setelah Reformasi 1998 yang sering dianggap sebagai titik balik terbesar dalam sejarah media di negara ini. </a:t>
            </a:r>
            <a:endParaRPr lang="en-US" sz="3600" kern="100" dirty="0">
              <a:latin typeface="Calibri" panose="020F0502020204030204" pitchFamily="34" charset="0"/>
              <a:ea typeface="Calibri" panose="020F0502020204030204" pitchFamily="34" charset="0"/>
            </a:endParaRPr>
          </a:p>
          <a:p>
            <a:pPr marL="3175" marR="0" indent="-6350" algn="just">
              <a:lnSpc>
                <a:spcPct val="103000"/>
              </a:lnSpc>
              <a:spcBef>
                <a:spcPts val="0"/>
              </a:spcBef>
              <a:spcAft>
                <a:spcPts val="2330"/>
              </a:spcAft>
            </a:pPr>
            <a:r>
              <a:rPr lang="en-US" sz="3600" kern="100" dirty="0">
                <a:effectLst/>
                <a:latin typeface="Calibri" panose="020F0502020204030204" pitchFamily="34" charset="0"/>
                <a:ea typeface="Calibri" panose="020F0502020204030204" pitchFamily="34" charset="0"/>
              </a:rPr>
              <a:t>D</a:t>
            </a:r>
            <a:r>
              <a:rPr lang="id-ID" sz="3600" kern="100" dirty="0" err="1">
                <a:effectLst/>
                <a:latin typeface="Calibri" panose="020F0502020204030204" pitchFamily="34" charset="0"/>
                <a:ea typeface="Calibri" panose="020F0502020204030204" pitchFamily="34" charset="0"/>
              </a:rPr>
              <a:t>namika</a:t>
            </a:r>
            <a:r>
              <a:rPr lang="id-ID" sz="3600" kern="100" dirty="0">
                <a:effectLst/>
                <a:latin typeface="Calibri" panose="020F0502020204030204" pitchFamily="34" charset="0"/>
                <a:ea typeface="Calibri" panose="020F0502020204030204" pitchFamily="34" charset="0"/>
              </a:rPr>
              <a:t> dalam sektor media tidak selalu dihadapkan dengan kebijakan yang tepat. </a:t>
            </a:r>
            <a:r>
              <a:rPr lang="en-US" sz="3600" kern="100" dirty="0">
                <a:effectLst/>
                <a:latin typeface="Calibri" panose="020F0502020204030204" pitchFamily="34" charset="0"/>
                <a:ea typeface="Calibri" panose="020F0502020204030204" pitchFamily="34" charset="0"/>
              </a:rPr>
              <a:t>T</a:t>
            </a:r>
            <a:r>
              <a:rPr lang="id-ID" sz="3600" kern="100" dirty="0" err="1">
                <a:effectLst/>
                <a:latin typeface="Calibri" panose="020F0502020204030204" pitchFamily="34" charset="0"/>
                <a:ea typeface="Calibri" panose="020F0502020204030204" pitchFamily="34" charset="0"/>
              </a:rPr>
              <a:t>idak</a:t>
            </a:r>
            <a:r>
              <a:rPr lang="id-ID" sz="3600" kern="100" dirty="0">
                <a:effectLst/>
                <a:latin typeface="Calibri" panose="020F0502020204030204" pitchFamily="34" charset="0"/>
                <a:ea typeface="Calibri" panose="020F0502020204030204" pitchFamily="34" charset="0"/>
              </a:rPr>
              <a:t> mampu mengikuti perkembangan konteks yang baru</a:t>
            </a:r>
            <a:r>
              <a:rPr lang="en-US" sz="3600" kern="100" dirty="0">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1229024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5BB2-66D7-7026-0CBF-D3B8E94ED59A}"/>
              </a:ext>
            </a:extLst>
          </p:cNvPr>
          <p:cNvSpPr>
            <a:spLocks noGrp="1"/>
          </p:cNvSpPr>
          <p:nvPr>
            <p:ph type="title"/>
          </p:nvPr>
        </p:nvSpPr>
        <p:spPr>
          <a:xfrm>
            <a:off x="514350" y="271463"/>
            <a:ext cx="11394281" cy="5779293"/>
          </a:xfrm>
        </p:spPr>
        <p:txBody>
          <a:bodyPr>
            <a:normAutofit/>
          </a:bodyPr>
          <a:lstStyle/>
          <a:p>
            <a:pPr>
              <a:lnSpc>
                <a:spcPct val="150000"/>
              </a:lnSpc>
            </a:pPr>
            <a:r>
              <a:rPr lang="id-ID" sz="2000" kern="100" dirty="0">
                <a:solidFill>
                  <a:srgbClr val="181717"/>
                </a:solidFill>
                <a:effectLst/>
                <a:latin typeface="Calibri" panose="020F0502020204030204" pitchFamily="34" charset="0"/>
                <a:ea typeface="Calibri" panose="020F0502020204030204" pitchFamily="34" charset="0"/>
              </a:rPr>
              <a:t>UU Pers yang baru</a:t>
            </a:r>
            <a:r>
              <a:rPr lang="en-US" sz="2000" kern="100" dirty="0">
                <a:solidFill>
                  <a:srgbClr val="181717"/>
                </a:solidFill>
                <a:effectLst/>
                <a:latin typeface="Calibri" panose="020F0502020204030204" pitchFamily="34" charset="0"/>
                <a:ea typeface="Calibri" panose="020F0502020204030204" pitchFamily="34" charset="0"/>
              </a:rPr>
              <a:t>, </a:t>
            </a:r>
            <a:r>
              <a:rPr lang="id-ID" sz="2000" kern="100" dirty="0">
                <a:solidFill>
                  <a:srgbClr val="181717"/>
                </a:solidFill>
                <a:effectLst/>
                <a:latin typeface="Calibri" panose="020F0502020204030204" pitchFamily="34" charset="0"/>
                <a:ea typeface="Calibri" panose="020F0502020204030204" pitchFamily="34" charset="0"/>
              </a:rPr>
              <a:t> hanya </a:t>
            </a:r>
            <a:r>
              <a:rPr lang="id-ID" sz="2000" kern="100" dirty="0">
                <a:solidFill>
                  <a:srgbClr val="FF0000"/>
                </a:solidFill>
                <a:effectLst/>
                <a:latin typeface="Calibri" panose="020F0502020204030204" pitchFamily="34" charset="0"/>
                <a:ea typeface="Calibri" panose="020F0502020204030204" pitchFamily="34" charset="0"/>
              </a:rPr>
              <a:t>hak istimewa bagi industri media cetak</a:t>
            </a:r>
            <a:r>
              <a:rPr lang="en-US" sz="2000" kern="100" dirty="0">
                <a:solidFill>
                  <a:srgbClr val="FF0000"/>
                </a:solidFill>
                <a:effectLst/>
                <a:latin typeface="Calibri" panose="020F0502020204030204" pitchFamily="34" charset="0"/>
                <a:ea typeface="Calibri" panose="020F0502020204030204" pitchFamily="34" charset="0"/>
              </a:rPr>
              <a:t>.</a:t>
            </a:r>
            <a:br>
              <a:rPr lang="en-US" sz="2000" kern="100" dirty="0">
                <a:solidFill>
                  <a:srgbClr val="FF0000"/>
                </a:solidFill>
                <a:effectLst/>
                <a:latin typeface="Calibri" panose="020F0502020204030204" pitchFamily="34" charset="0"/>
                <a:ea typeface="Calibri" panose="020F0502020204030204" pitchFamily="34" charset="0"/>
              </a:rPr>
            </a:br>
            <a:r>
              <a:rPr lang="id-ID" sz="2000" kern="100" dirty="0">
                <a:solidFill>
                  <a:srgbClr val="FF0000"/>
                </a:solidFill>
                <a:effectLst/>
                <a:latin typeface="Calibri" panose="020F0502020204030204" pitchFamily="34" charset="0"/>
                <a:ea typeface="Calibri" panose="020F0502020204030204" pitchFamily="34" charset="0"/>
              </a:rPr>
              <a:t>UU Penyiaran</a:t>
            </a:r>
            <a:r>
              <a:rPr lang="en-US" sz="2000" kern="100" dirty="0">
                <a:solidFill>
                  <a:srgbClr val="FF0000"/>
                </a:solidFill>
                <a:effectLst/>
                <a:latin typeface="Calibri" panose="020F0502020204030204" pitchFamily="34" charset="0"/>
                <a:ea typeface="Calibri" panose="020F0502020204030204" pitchFamily="34" charset="0"/>
              </a:rPr>
              <a:t>, (</a:t>
            </a:r>
            <a:r>
              <a:rPr lang="id-ID" sz="2000" kern="100" dirty="0">
                <a:solidFill>
                  <a:srgbClr val="FF0000"/>
                </a:solidFill>
                <a:effectLst/>
                <a:latin typeface="Calibri" panose="020F0502020204030204" pitchFamily="34" charset="0"/>
                <a:ea typeface="Calibri" panose="020F0502020204030204" pitchFamily="34" charset="0"/>
              </a:rPr>
              <a:t>sistem siaran berjaringan</a:t>
            </a:r>
            <a:r>
              <a:rPr lang="en-US" sz="2000" kern="100" dirty="0">
                <a:solidFill>
                  <a:srgbClr val="FF0000"/>
                </a:solidFill>
                <a:effectLst/>
                <a:latin typeface="Calibri" panose="020F0502020204030204" pitchFamily="34" charset="0"/>
                <a:ea typeface="Calibri" panose="020F0502020204030204" pitchFamily="34" charset="0"/>
              </a:rPr>
              <a:t>)</a:t>
            </a:r>
            <a:r>
              <a:rPr lang="id-ID" sz="2000" kern="100" dirty="0">
                <a:solidFill>
                  <a:srgbClr val="FF0000"/>
                </a:solidFill>
                <a:effectLst/>
                <a:latin typeface="Calibri" panose="020F0502020204030204" pitchFamily="34" charset="0"/>
                <a:ea typeface="Calibri" panose="020F0502020204030204" pitchFamily="34" charset="0"/>
              </a:rPr>
              <a:t> membatasi daya jangkau </a:t>
            </a:r>
            <a:r>
              <a:rPr lang="id-ID" sz="2000" kern="100" dirty="0" err="1">
                <a:solidFill>
                  <a:srgbClr val="FF0000"/>
                </a:solidFill>
                <a:effectLst/>
                <a:latin typeface="Calibri" panose="020F0502020204030204" pitchFamily="34" charset="0"/>
                <a:ea typeface="Calibri" panose="020F0502020204030204" pitchFamily="34" charset="0"/>
              </a:rPr>
              <a:t>industry</a:t>
            </a:r>
            <a:r>
              <a:rPr lang="en-US" sz="2000" kern="100" dirty="0">
                <a:solidFill>
                  <a:srgbClr val="FF0000"/>
                </a:solidFill>
                <a:effectLst/>
                <a:latin typeface="Calibri" panose="020F0502020204030204" pitchFamily="34" charset="0"/>
                <a:ea typeface="Calibri" panose="020F0502020204030204" pitchFamily="34" charset="0"/>
              </a:rPr>
              <a:t>. </a:t>
            </a:r>
            <a:br>
              <a:rPr lang="en-US" sz="2000" kern="100" dirty="0">
                <a:solidFill>
                  <a:srgbClr val="FF0000"/>
                </a:solidFill>
                <a:effectLst/>
                <a:latin typeface="Calibri" panose="020F0502020204030204" pitchFamily="34" charset="0"/>
                <a:ea typeface="Calibri" panose="020F0502020204030204" pitchFamily="34" charset="0"/>
              </a:rPr>
            </a:br>
            <a:r>
              <a:rPr lang="id-ID" sz="2000" dirty="0">
                <a:solidFill>
                  <a:srgbClr val="181717"/>
                </a:solidFill>
                <a:effectLst/>
                <a:latin typeface="Calibri" panose="020F0502020204030204" pitchFamily="34" charset="0"/>
                <a:ea typeface="Calibri" panose="020F0502020204030204" pitchFamily="34" charset="0"/>
              </a:rPr>
              <a:t>tidak mencegah perusahaan atau kelompok usaha melakukan </a:t>
            </a:r>
            <a:r>
              <a:rPr lang="id-ID" sz="2000" dirty="0">
                <a:solidFill>
                  <a:srgbClr val="FF0000"/>
                </a:solidFill>
                <a:effectLst/>
                <a:latin typeface="Calibri" panose="020F0502020204030204" pitchFamily="34" charset="0"/>
                <a:ea typeface="Calibri" panose="020F0502020204030204" pitchFamily="34" charset="0"/>
              </a:rPr>
              <a:t>akuisisi atau </a:t>
            </a:r>
            <a:r>
              <a:rPr lang="id-ID" sz="2000" i="1" dirty="0">
                <a:solidFill>
                  <a:srgbClr val="FF0000"/>
                </a:solidFill>
                <a:effectLst/>
                <a:latin typeface="Calibri" panose="020F0502020204030204" pitchFamily="34" charset="0"/>
                <a:ea typeface="Calibri" panose="020F0502020204030204" pitchFamily="34" charset="0"/>
              </a:rPr>
              <a:t>merger</a:t>
            </a:r>
            <a:r>
              <a:rPr lang="id-ID" sz="2000" dirty="0">
                <a:solidFill>
                  <a:srgbClr val="181717"/>
                </a:solidFill>
                <a:effectLst/>
                <a:latin typeface="Calibri" panose="020F0502020204030204" pitchFamily="34" charset="0"/>
                <a:ea typeface="Calibri" panose="020F0502020204030204" pitchFamily="34" charset="0"/>
              </a:rPr>
              <a:t>. </a:t>
            </a:r>
            <a:br>
              <a:rPr lang="en-US" sz="2000" dirty="0">
                <a:solidFill>
                  <a:srgbClr val="181717"/>
                </a:solidFill>
                <a:latin typeface="Calibri" panose="020F0502020204030204" pitchFamily="34" charset="0"/>
                <a:ea typeface="Calibri" panose="020F0502020204030204" pitchFamily="34" charset="0"/>
              </a:rPr>
            </a:br>
            <a:r>
              <a:rPr lang="id-ID" sz="2000" dirty="0">
                <a:solidFill>
                  <a:srgbClr val="181717"/>
                </a:solidFill>
                <a:effectLst/>
                <a:latin typeface="Calibri" panose="020F0502020204030204" pitchFamily="34" charset="0"/>
                <a:ea typeface="Calibri" panose="020F0502020204030204" pitchFamily="34" charset="0"/>
              </a:rPr>
              <a:t>jika diterapkan, </a:t>
            </a:r>
            <a:r>
              <a:rPr lang="id-ID" sz="2000" dirty="0">
                <a:solidFill>
                  <a:srgbClr val="FF0000"/>
                </a:solidFill>
                <a:effectLst/>
                <a:latin typeface="Calibri" panose="020F0502020204030204" pitchFamily="34" charset="0"/>
                <a:ea typeface="Calibri" panose="020F0502020204030204" pitchFamily="34" charset="0"/>
              </a:rPr>
              <a:t>sistem siaran berjaringan dapat memberi pengaruh positif </a:t>
            </a:r>
            <a:r>
              <a:rPr lang="en-US" sz="2000" dirty="0">
                <a:solidFill>
                  <a:srgbClr val="FF0000"/>
                </a:solidFill>
                <a:effectLst/>
                <a:latin typeface="Calibri" panose="020F0502020204030204" pitchFamily="34" charset="0"/>
                <a:ea typeface="Calibri" panose="020F0502020204030204" pitchFamily="34" charset="0"/>
              </a:rPr>
              <a:t>(</a:t>
            </a:r>
            <a:r>
              <a:rPr lang="id-ID" sz="2000" dirty="0">
                <a:solidFill>
                  <a:srgbClr val="181717"/>
                </a:solidFill>
                <a:effectLst/>
                <a:latin typeface="Calibri" panose="020F0502020204030204" pitchFamily="34" charset="0"/>
                <a:ea typeface="Calibri" panose="020F0502020204030204" pitchFamily="34" charset="0"/>
              </a:rPr>
              <a:t>mendesentralisasi jaringan penyiaran</a:t>
            </a:r>
            <a:r>
              <a:rPr lang="en-US" sz="2000" dirty="0">
                <a:solidFill>
                  <a:srgbClr val="181717"/>
                </a:solidFill>
                <a:effectLst/>
                <a:latin typeface="Calibri" panose="020F0502020204030204" pitchFamily="34" charset="0"/>
                <a:ea typeface="Calibri" panose="020F0502020204030204" pitchFamily="34" charset="0"/>
              </a:rPr>
              <a:t>).</a:t>
            </a:r>
            <a:r>
              <a:rPr lang="id-ID" sz="2000" dirty="0">
                <a:solidFill>
                  <a:srgbClr val="181717"/>
                </a:solidFill>
                <a:effectLst/>
                <a:latin typeface="Calibri" panose="020F0502020204030204" pitchFamily="34" charset="0"/>
                <a:ea typeface="Calibri" panose="020F0502020204030204" pitchFamily="34" charset="0"/>
              </a:rPr>
              <a:t> </a:t>
            </a:r>
            <a:br>
              <a:rPr lang="en-US" sz="2000" dirty="0">
                <a:solidFill>
                  <a:srgbClr val="181717"/>
                </a:solidFill>
                <a:effectLst/>
                <a:latin typeface="Calibri" panose="020F0502020204030204" pitchFamily="34" charset="0"/>
                <a:ea typeface="Calibri" panose="020F0502020204030204" pitchFamily="34" charset="0"/>
              </a:rPr>
            </a:br>
            <a:r>
              <a:rPr lang="id-ID" sz="2000" dirty="0">
                <a:solidFill>
                  <a:srgbClr val="181717"/>
                </a:solidFill>
                <a:effectLst/>
                <a:latin typeface="Calibri" panose="020F0502020204030204" pitchFamily="34" charset="0"/>
                <a:ea typeface="Calibri" panose="020F0502020204030204" pitchFamily="34" charset="0"/>
              </a:rPr>
              <a:t>regulasi diabaikan secara legal pemerintah </a:t>
            </a:r>
            <a:r>
              <a:rPr lang="en-US" sz="2000" dirty="0" err="1">
                <a:solidFill>
                  <a:srgbClr val="181717"/>
                </a:solidFill>
                <a:effectLst/>
                <a:latin typeface="Calibri" panose="020F0502020204030204" pitchFamily="34" charset="0"/>
                <a:ea typeface="Calibri" panose="020F0502020204030204" pitchFamily="34" charset="0"/>
              </a:rPr>
              <a:t>lewat</a:t>
            </a:r>
            <a:r>
              <a:rPr lang="en-US" sz="2000" dirty="0">
                <a:solidFill>
                  <a:srgbClr val="181717"/>
                </a:solidFill>
                <a:effectLst/>
                <a:latin typeface="Calibri" panose="020F0502020204030204" pitchFamily="34" charset="0"/>
                <a:ea typeface="Calibri" panose="020F0502020204030204" pitchFamily="34" charset="0"/>
              </a:rPr>
              <a:t> </a:t>
            </a:r>
            <a:r>
              <a:rPr lang="id-ID" sz="2000" dirty="0">
                <a:solidFill>
                  <a:srgbClr val="FF0000"/>
                </a:solidFill>
                <a:effectLst/>
                <a:latin typeface="Calibri" panose="020F0502020204030204" pitchFamily="34" charset="0"/>
                <a:ea typeface="Calibri" panose="020F0502020204030204" pitchFamily="34" charset="0"/>
              </a:rPr>
              <a:t>PP No. 50/2005</a:t>
            </a:r>
            <a:r>
              <a:rPr lang="id-ID" sz="2000" dirty="0">
                <a:solidFill>
                  <a:srgbClr val="181717"/>
                </a:solidFill>
                <a:effectLst/>
                <a:latin typeface="Calibri" panose="020F0502020204030204" pitchFamily="34" charset="0"/>
                <a:ea typeface="Calibri" panose="020F0502020204030204" pitchFamily="34" charset="0"/>
              </a:rPr>
              <a:t>. </a:t>
            </a:r>
            <a:br>
              <a:rPr lang="en-US" sz="2000" dirty="0">
                <a:solidFill>
                  <a:srgbClr val="181717"/>
                </a:solidFill>
                <a:effectLst/>
                <a:latin typeface="Calibri" panose="020F0502020204030204" pitchFamily="34" charset="0"/>
                <a:ea typeface="Calibri" panose="020F0502020204030204" pitchFamily="34" charset="0"/>
              </a:rPr>
            </a:br>
            <a:r>
              <a:rPr lang="id-ID" sz="2000" dirty="0">
                <a:solidFill>
                  <a:srgbClr val="181717"/>
                </a:solidFill>
                <a:effectLst/>
                <a:latin typeface="Calibri" panose="020F0502020204030204" pitchFamily="34" charset="0"/>
                <a:ea typeface="Calibri" panose="020F0502020204030204" pitchFamily="34" charset="0"/>
              </a:rPr>
              <a:t>Selain </a:t>
            </a:r>
            <a:r>
              <a:rPr lang="id-ID" sz="2000" dirty="0">
                <a:solidFill>
                  <a:srgbClr val="FF0000"/>
                </a:solidFill>
                <a:effectLst/>
                <a:latin typeface="Calibri" panose="020F0502020204030204" pitchFamily="34" charset="0"/>
                <a:ea typeface="Calibri" panose="020F0502020204030204" pitchFamily="34" charset="0"/>
              </a:rPr>
              <a:t>mengembalikan otoritas pemerintah</a:t>
            </a:r>
            <a:r>
              <a:rPr lang="id-ID" sz="2000" dirty="0">
                <a:solidFill>
                  <a:srgbClr val="181717"/>
                </a:solidFill>
                <a:effectLst/>
                <a:latin typeface="Calibri" panose="020F0502020204030204" pitchFamily="34" charset="0"/>
                <a:ea typeface="Calibri" panose="020F0502020204030204" pitchFamily="34" charset="0"/>
              </a:rPr>
              <a:t>, PP tersebut juga </a:t>
            </a:r>
            <a:r>
              <a:rPr lang="id-ID" sz="2000" dirty="0">
                <a:solidFill>
                  <a:srgbClr val="FF0000"/>
                </a:solidFill>
                <a:effectLst/>
                <a:latin typeface="Calibri" panose="020F0502020204030204" pitchFamily="34" charset="0"/>
                <a:ea typeface="Calibri" panose="020F0502020204030204" pitchFamily="34" charset="0"/>
              </a:rPr>
              <a:t>menghindarkan pemain besar dalam industri media</a:t>
            </a:r>
            <a:r>
              <a:rPr lang="id-ID" sz="2000" dirty="0">
                <a:solidFill>
                  <a:srgbClr val="181717"/>
                </a:solidFill>
                <a:effectLst/>
                <a:latin typeface="Calibri" panose="020F0502020204030204" pitchFamily="34" charset="0"/>
                <a:ea typeface="Calibri" panose="020F0502020204030204" pitchFamily="34" charset="0"/>
              </a:rPr>
              <a:t> dari kewajiban menerapkan sistem siaran berjaringan</a:t>
            </a:r>
            <a:r>
              <a:rPr lang="en-US" sz="2000" dirty="0">
                <a:solidFill>
                  <a:srgbClr val="181717"/>
                </a:solidFill>
                <a:effectLst/>
                <a:latin typeface="Calibri" panose="020F0502020204030204" pitchFamily="34" charset="0"/>
                <a:ea typeface="Calibri" panose="020F0502020204030204" pitchFamily="34" charset="0"/>
              </a:rPr>
              <a:t>.</a:t>
            </a:r>
            <a:br>
              <a:rPr lang="en-US" sz="2000" dirty="0">
                <a:solidFill>
                  <a:srgbClr val="181717"/>
                </a:solidFill>
                <a:effectLst/>
                <a:latin typeface="Calibri" panose="020F0502020204030204" pitchFamily="34" charset="0"/>
                <a:ea typeface="Calibri" panose="020F0502020204030204" pitchFamily="34" charset="0"/>
              </a:rPr>
            </a:br>
            <a:r>
              <a:rPr lang="id-ID" sz="2000" dirty="0">
                <a:solidFill>
                  <a:srgbClr val="FF0000"/>
                </a:solidFill>
                <a:effectLst/>
                <a:latin typeface="Calibri" panose="020F0502020204030204" pitchFamily="34" charset="0"/>
                <a:ea typeface="Calibri" panose="020F0502020204030204" pitchFamily="34" charset="0"/>
              </a:rPr>
              <a:t>UU No. 5/1999 pun tidak dapat diterapkan untuk mengatasi praktik buruk </a:t>
            </a:r>
            <a:r>
              <a:rPr lang="id-ID" sz="2000" i="1" dirty="0">
                <a:solidFill>
                  <a:srgbClr val="FF0000"/>
                </a:solidFill>
                <a:effectLst/>
                <a:latin typeface="Calibri" panose="020F0502020204030204" pitchFamily="34" charset="0"/>
                <a:ea typeface="Calibri" panose="020F0502020204030204" pitchFamily="34" charset="0"/>
              </a:rPr>
              <a:t>merger</a:t>
            </a:r>
            <a:r>
              <a:rPr lang="id-ID" sz="2000" dirty="0">
                <a:solidFill>
                  <a:srgbClr val="FF0000"/>
                </a:solidFill>
                <a:effectLst/>
                <a:latin typeface="Calibri" panose="020F0502020204030204" pitchFamily="34" charset="0"/>
                <a:ea typeface="Calibri" panose="020F0502020204030204" pitchFamily="34" charset="0"/>
              </a:rPr>
              <a:t> dan akuisisi dalam industri media.</a:t>
            </a:r>
            <a:br>
              <a:rPr lang="en-US" sz="2000" dirty="0">
                <a:solidFill>
                  <a:srgbClr val="FF0000"/>
                </a:solidFill>
                <a:effectLst/>
                <a:latin typeface="Calibri" panose="020F0502020204030204" pitchFamily="34" charset="0"/>
                <a:ea typeface="Calibri" panose="020F0502020204030204" pitchFamily="34" charset="0"/>
              </a:rPr>
            </a:br>
            <a:r>
              <a:rPr lang="id-ID" sz="2000" dirty="0">
                <a:solidFill>
                  <a:srgbClr val="FF0000"/>
                </a:solidFill>
                <a:effectLst/>
                <a:latin typeface="Calibri" panose="020F0502020204030204" pitchFamily="34" charset="0"/>
                <a:ea typeface="Calibri" panose="020F0502020204030204" pitchFamily="34" charset="0"/>
              </a:rPr>
              <a:t>industri media mulai tumbuh, tetapi mengabaikan kebijakan yang ada</a:t>
            </a:r>
            <a:r>
              <a:rPr lang="id-ID" sz="2000" dirty="0">
                <a:solidFill>
                  <a:srgbClr val="181717"/>
                </a:solidFill>
                <a:effectLst/>
                <a:latin typeface="Calibri" panose="020F0502020204030204" pitchFamily="34" charset="0"/>
                <a:ea typeface="Calibri" panose="020F0502020204030204" pitchFamily="34" charset="0"/>
              </a:rPr>
              <a:t>.</a:t>
            </a:r>
            <a:endParaRPr lang="id-ID" sz="3600" dirty="0"/>
          </a:p>
        </p:txBody>
      </p:sp>
      <p:sp>
        <p:nvSpPr>
          <p:cNvPr id="3" name="Text Placeholder 2">
            <a:extLst>
              <a:ext uri="{FF2B5EF4-FFF2-40B4-BE49-F238E27FC236}">
                <a16:creationId xmlns:a16="http://schemas.microsoft.com/office/drawing/2014/main" id="{F2952AFE-D1D2-2FD7-5A40-AB75ECDDCDEC}"/>
              </a:ext>
            </a:extLst>
          </p:cNvPr>
          <p:cNvSpPr>
            <a:spLocks noGrp="1"/>
          </p:cNvSpPr>
          <p:nvPr>
            <p:ph type="body" idx="1"/>
          </p:nvPr>
        </p:nvSpPr>
        <p:spPr>
          <a:xfrm>
            <a:off x="407766" y="5923516"/>
            <a:ext cx="7566653" cy="497367"/>
          </a:xfrm>
        </p:spPr>
        <p:txBody>
          <a:bodyPr>
            <a:normAutofit/>
          </a:bodyPr>
          <a:lstStyle/>
          <a:p>
            <a:r>
              <a:rPr kumimoji="0" lang="id-ID" b="0" i="0" u="none" strike="noStrike" kern="1200" cap="none" spc="0" normalizeH="0" baseline="0" noProof="0" dirty="0">
                <a:ln>
                  <a:noFill/>
                </a:ln>
                <a:effectLst/>
                <a:uLnTx/>
                <a:uFillTx/>
                <a:latin typeface="Century Gothic" panose="020B0502020202020204"/>
                <a:ea typeface="+mn-ea"/>
                <a:cs typeface="+mn-cs"/>
              </a:rPr>
              <a:t>Reformasi dan Kelahiran Kembali Media di Indonesia	</a:t>
            </a:r>
            <a:endParaRPr lang="id-ID" dirty="0"/>
          </a:p>
        </p:txBody>
      </p:sp>
    </p:spTree>
    <p:extLst>
      <p:ext uri="{BB962C8B-B14F-4D97-AF65-F5344CB8AC3E}">
        <p14:creationId xmlns:p14="http://schemas.microsoft.com/office/powerpoint/2010/main" val="299340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5BB2-66D7-7026-0CBF-D3B8E94ED59A}"/>
              </a:ext>
            </a:extLst>
          </p:cNvPr>
          <p:cNvSpPr>
            <a:spLocks noGrp="1"/>
          </p:cNvSpPr>
          <p:nvPr>
            <p:ph type="title"/>
          </p:nvPr>
        </p:nvSpPr>
        <p:spPr>
          <a:xfrm>
            <a:off x="684212" y="685799"/>
            <a:ext cx="10645775" cy="5014913"/>
          </a:xfrm>
        </p:spPr>
        <p:txBody>
          <a:bodyPr>
            <a:normAutofit/>
          </a:bodyPr>
          <a:lstStyle/>
          <a:p>
            <a:r>
              <a:rPr lang="id-ID" sz="4400" dirty="0">
                <a:solidFill>
                  <a:srgbClr val="181717"/>
                </a:solidFill>
                <a:effectLst/>
                <a:latin typeface="Calibri" panose="020F0502020204030204" pitchFamily="34" charset="0"/>
                <a:ea typeface="Calibri" panose="020F0502020204030204" pitchFamily="34" charset="0"/>
              </a:rPr>
              <a:t>UU Pers dan UU Penyiaran merupakan kebijakan-kebijakan penting di bidang media sejak reformasi bergulir; </a:t>
            </a:r>
            <a:br>
              <a:rPr lang="en-US" sz="4400" dirty="0">
                <a:solidFill>
                  <a:srgbClr val="181717"/>
                </a:solidFill>
                <a:effectLst/>
                <a:latin typeface="Calibri" panose="020F0502020204030204" pitchFamily="34" charset="0"/>
                <a:ea typeface="Calibri" panose="020F0502020204030204" pitchFamily="34" charset="0"/>
              </a:rPr>
            </a:br>
            <a:r>
              <a:rPr lang="id-ID" sz="4400" dirty="0">
                <a:solidFill>
                  <a:srgbClr val="181717"/>
                </a:solidFill>
                <a:effectLst/>
                <a:latin typeface="Calibri" panose="020F0502020204030204" pitchFamily="34" charset="0"/>
                <a:ea typeface="Calibri" panose="020F0502020204030204" pitchFamily="34" charset="0"/>
              </a:rPr>
              <a:t>namun </a:t>
            </a:r>
            <a:r>
              <a:rPr lang="en-US" sz="4400" dirty="0" err="1">
                <a:solidFill>
                  <a:srgbClr val="181717"/>
                </a:solidFill>
                <a:effectLst/>
                <a:latin typeface="Calibri" panose="020F0502020204030204" pitchFamily="34" charset="0"/>
                <a:ea typeface="Calibri" panose="020F0502020204030204" pitchFamily="34" charset="0"/>
              </a:rPr>
              <a:t>tidak</a:t>
            </a:r>
            <a:r>
              <a:rPr lang="id-ID" sz="4400" dirty="0">
                <a:solidFill>
                  <a:srgbClr val="181717"/>
                </a:solidFill>
                <a:effectLst/>
                <a:latin typeface="Calibri" panose="020F0502020204030204" pitchFamily="34" charset="0"/>
                <a:ea typeface="Calibri" panose="020F0502020204030204" pitchFamily="34" charset="0"/>
              </a:rPr>
              <a:t> mampu mengontrol dinamika dan ekspansi industri media </a:t>
            </a:r>
            <a:endParaRPr lang="id-ID" sz="6600" dirty="0"/>
          </a:p>
        </p:txBody>
      </p:sp>
      <p:sp>
        <p:nvSpPr>
          <p:cNvPr id="3" name="Text Placeholder 2">
            <a:extLst>
              <a:ext uri="{FF2B5EF4-FFF2-40B4-BE49-F238E27FC236}">
                <a16:creationId xmlns:a16="http://schemas.microsoft.com/office/drawing/2014/main" id="{F2952AFE-D1D2-2FD7-5A40-AB75ECDDCDEC}"/>
              </a:ext>
            </a:extLst>
          </p:cNvPr>
          <p:cNvSpPr>
            <a:spLocks noGrp="1"/>
          </p:cNvSpPr>
          <p:nvPr>
            <p:ph type="body" idx="1"/>
          </p:nvPr>
        </p:nvSpPr>
        <p:spPr>
          <a:xfrm>
            <a:off x="805656" y="5557837"/>
            <a:ext cx="5866607" cy="1029494"/>
          </a:xfrm>
        </p:spPr>
        <p:txBody>
          <a:bodyPr>
            <a:normAutofit/>
          </a:bodyPr>
          <a:lstStyle/>
          <a:p>
            <a:r>
              <a:rPr kumimoji="0" lang="id-ID" b="0" i="0" u="none" strike="noStrike" kern="1200" cap="none" spc="0" normalizeH="0" baseline="0" noProof="0" dirty="0">
                <a:ln>
                  <a:noFill/>
                </a:ln>
                <a:effectLst/>
                <a:uLnTx/>
                <a:uFillTx/>
                <a:latin typeface="Century Gothic" panose="020B0502020202020204"/>
                <a:ea typeface="+mn-ea"/>
                <a:cs typeface="+mn-cs"/>
              </a:rPr>
              <a:t>Kebijakan Tanpa Daya dan Praktik	</a:t>
            </a:r>
            <a:br>
              <a:rPr kumimoji="0" lang="id-ID" b="0" i="0" u="none" strike="noStrike" kern="1200" cap="none" spc="0" normalizeH="0" baseline="0" noProof="0" dirty="0">
                <a:ln>
                  <a:noFill/>
                </a:ln>
                <a:effectLst/>
                <a:uLnTx/>
                <a:uFillTx/>
                <a:latin typeface="Century Gothic" panose="020B0502020202020204"/>
                <a:ea typeface="+mn-ea"/>
                <a:cs typeface="+mn-cs"/>
              </a:rPr>
            </a:br>
            <a:endParaRPr lang="id-ID" dirty="0"/>
          </a:p>
        </p:txBody>
      </p:sp>
    </p:spTree>
    <p:extLst>
      <p:ext uri="{BB962C8B-B14F-4D97-AF65-F5344CB8AC3E}">
        <p14:creationId xmlns:p14="http://schemas.microsoft.com/office/powerpoint/2010/main" val="1270594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5BB2-66D7-7026-0CBF-D3B8E94ED59A}"/>
              </a:ext>
            </a:extLst>
          </p:cNvPr>
          <p:cNvSpPr>
            <a:spLocks noGrp="1"/>
          </p:cNvSpPr>
          <p:nvPr>
            <p:ph type="title"/>
          </p:nvPr>
        </p:nvSpPr>
        <p:spPr>
          <a:xfrm>
            <a:off x="684213" y="685800"/>
            <a:ext cx="10388600" cy="4579144"/>
          </a:xfrm>
        </p:spPr>
        <p:txBody>
          <a:bodyPr>
            <a:normAutofit/>
          </a:bodyPr>
          <a:lstStyle/>
          <a:p>
            <a:pPr marL="3175" marR="0" indent="-6350">
              <a:lnSpc>
                <a:spcPct val="103000"/>
              </a:lnSpc>
              <a:spcBef>
                <a:spcPts val="0"/>
              </a:spcBef>
              <a:spcAft>
                <a:spcPts val="3795"/>
              </a:spcAft>
            </a:pPr>
            <a:r>
              <a:rPr lang="id-ID" sz="2800" kern="100" dirty="0">
                <a:solidFill>
                  <a:srgbClr val="181717"/>
                </a:solidFill>
                <a:effectLst/>
                <a:latin typeface="Calibri" panose="020F0502020204030204" pitchFamily="34" charset="0"/>
                <a:ea typeface="Calibri" panose="020F0502020204030204" pitchFamily="34" charset="0"/>
              </a:rPr>
              <a:t>Banyak perusahaan media bidang televisi mengabaikan </a:t>
            </a:r>
            <a:r>
              <a:rPr lang="id-ID" sz="2800" kern="100" dirty="0">
                <a:solidFill>
                  <a:srgbClr val="FF0000"/>
                </a:solidFill>
                <a:effectLst/>
                <a:latin typeface="Calibri" panose="020F0502020204030204" pitchFamily="34" charset="0"/>
                <a:ea typeface="Calibri" panose="020F0502020204030204" pitchFamily="34" charset="0"/>
              </a:rPr>
              <a:t>UU Penyiaran</a:t>
            </a:r>
            <a:r>
              <a:rPr lang="id-ID" sz="2800" kern="100" dirty="0">
                <a:solidFill>
                  <a:srgbClr val="181717"/>
                </a:solidFill>
                <a:effectLst/>
                <a:latin typeface="Calibri" panose="020F0502020204030204" pitchFamily="34" charset="0"/>
                <a:ea typeface="Calibri" panose="020F0502020204030204" pitchFamily="34" charset="0"/>
              </a:rPr>
              <a:t>. </a:t>
            </a:r>
            <a:br>
              <a:rPr lang="en-US" sz="2800" kern="100" dirty="0">
                <a:solidFill>
                  <a:srgbClr val="181717"/>
                </a:solidFill>
                <a:effectLst/>
                <a:latin typeface="Calibri" panose="020F0502020204030204" pitchFamily="34" charset="0"/>
                <a:ea typeface="Calibri" panose="020F0502020204030204" pitchFamily="34" charset="0"/>
              </a:rPr>
            </a:br>
            <a:br>
              <a:rPr lang="en-US" sz="2800" kern="100" dirty="0">
                <a:solidFill>
                  <a:srgbClr val="181717"/>
                </a:solidFill>
                <a:effectLst/>
                <a:latin typeface="Calibri" panose="020F0502020204030204" pitchFamily="34" charset="0"/>
                <a:ea typeface="Calibri" panose="020F0502020204030204" pitchFamily="34" charset="0"/>
              </a:rPr>
            </a:br>
            <a:r>
              <a:rPr lang="id-ID" sz="2800" kern="100" dirty="0">
                <a:solidFill>
                  <a:srgbClr val="181717"/>
                </a:solidFill>
                <a:effectLst/>
                <a:latin typeface="Calibri" panose="020F0502020204030204" pitchFamily="34" charset="0"/>
                <a:ea typeface="Calibri" panose="020F0502020204030204" pitchFamily="34" charset="0"/>
              </a:rPr>
              <a:t>Banyak </a:t>
            </a:r>
            <a:r>
              <a:rPr lang="id-ID" sz="2800" kern="100" dirty="0">
                <a:solidFill>
                  <a:srgbClr val="FF0000"/>
                </a:solidFill>
                <a:effectLst/>
                <a:latin typeface="Calibri" panose="020F0502020204030204" pitchFamily="34" charset="0"/>
                <a:ea typeface="Calibri" panose="020F0502020204030204" pitchFamily="34" charset="0"/>
              </a:rPr>
              <a:t>perusahaan televisi swasta yang merasa terancam dengan UU ini</a:t>
            </a:r>
            <a:endParaRPr lang="id-ID" sz="4400" dirty="0"/>
          </a:p>
        </p:txBody>
      </p:sp>
      <p:sp>
        <p:nvSpPr>
          <p:cNvPr id="3" name="Text Placeholder 2">
            <a:extLst>
              <a:ext uri="{FF2B5EF4-FFF2-40B4-BE49-F238E27FC236}">
                <a16:creationId xmlns:a16="http://schemas.microsoft.com/office/drawing/2014/main" id="{F2952AFE-D1D2-2FD7-5A40-AB75ECDDCDEC}"/>
              </a:ext>
            </a:extLst>
          </p:cNvPr>
          <p:cNvSpPr>
            <a:spLocks noGrp="1"/>
          </p:cNvSpPr>
          <p:nvPr>
            <p:ph type="body" idx="1"/>
          </p:nvPr>
        </p:nvSpPr>
        <p:spPr>
          <a:xfrm>
            <a:off x="684213" y="5793581"/>
            <a:ext cx="10574337" cy="793353"/>
          </a:xfrm>
        </p:spPr>
        <p:txBody>
          <a:bodyPr>
            <a:normAutofit/>
          </a:bodyPr>
          <a:lstStyle/>
          <a:p>
            <a:r>
              <a:rPr kumimoji="0" lang="id-ID" b="0" i="0" u="none" strike="noStrike" kern="1200" cap="none" spc="0" normalizeH="0" baseline="0" noProof="0" dirty="0">
                <a:ln>
                  <a:noFill/>
                </a:ln>
                <a:effectLst/>
                <a:uLnTx/>
                <a:uFillTx/>
                <a:latin typeface="Century Gothic" panose="020B0502020202020204"/>
                <a:ea typeface="+mn-ea"/>
                <a:cs typeface="+mn-cs"/>
              </a:rPr>
              <a:t>Tiadanya Kebijakan yang Mengatur Kepemilikan dan Kapitalisasi Perusahaan Media</a:t>
            </a:r>
            <a:endParaRPr lang="id-ID" dirty="0"/>
          </a:p>
        </p:txBody>
      </p:sp>
    </p:spTree>
    <p:extLst>
      <p:ext uri="{BB962C8B-B14F-4D97-AF65-F5344CB8AC3E}">
        <p14:creationId xmlns:p14="http://schemas.microsoft.com/office/powerpoint/2010/main" val="2938893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5BB2-66D7-7026-0CBF-D3B8E94ED59A}"/>
              </a:ext>
            </a:extLst>
          </p:cNvPr>
          <p:cNvSpPr>
            <a:spLocks noGrp="1"/>
          </p:cNvSpPr>
          <p:nvPr>
            <p:ph type="title"/>
          </p:nvPr>
        </p:nvSpPr>
        <p:spPr>
          <a:xfrm>
            <a:off x="684212" y="685800"/>
            <a:ext cx="11024393" cy="4800600"/>
          </a:xfrm>
        </p:spPr>
        <p:txBody>
          <a:bodyPr>
            <a:normAutofit/>
          </a:bodyPr>
          <a:lstStyle/>
          <a:p>
            <a:r>
              <a:rPr lang="id-ID" dirty="0">
                <a:solidFill>
                  <a:srgbClr val="FF0000"/>
                </a:solidFill>
                <a:effectLst/>
                <a:latin typeface="Calibri" panose="020F0502020204030204" pitchFamily="34" charset="0"/>
                <a:ea typeface="Calibri" panose="020F0502020204030204" pitchFamily="34" charset="0"/>
              </a:rPr>
              <a:t>PP No. 50/2005 </a:t>
            </a:r>
            <a:r>
              <a:rPr lang="id-ID" dirty="0">
                <a:solidFill>
                  <a:srgbClr val="181717"/>
                </a:solidFill>
                <a:effectLst/>
                <a:latin typeface="Calibri" panose="020F0502020204030204" pitchFamily="34" charset="0"/>
                <a:ea typeface="Calibri" panose="020F0502020204030204" pitchFamily="34" charset="0"/>
              </a:rPr>
              <a:t>menyebabkan </a:t>
            </a:r>
            <a:r>
              <a:rPr lang="id-ID" dirty="0">
                <a:solidFill>
                  <a:srgbClr val="FF0000"/>
                </a:solidFill>
                <a:effectLst/>
                <a:latin typeface="Calibri" panose="020F0502020204030204" pitchFamily="34" charset="0"/>
                <a:ea typeface="Calibri" panose="020F0502020204030204" pitchFamily="34" charset="0"/>
              </a:rPr>
              <a:t>perselisihan panjang antara </a:t>
            </a:r>
            <a:r>
              <a:rPr lang="id-ID" dirty="0" err="1">
                <a:solidFill>
                  <a:srgbClr val="FF0000"/>
                </a:solidFill>
                <a:effectLst/>
                <a:latin typeface="Calibri" panose="020F0502020204030204" pitchFamily="34" charset="0"/>
                <a:ea typeface="Calibri" panose="020F0502020204030204" pitchFamily="34" charset="0"/>
              </a:rPr>
              <a:t>Kemenkominfo</a:t>
            </a:r>
            <a:r>
              <a:rPr lang="id-ID" dirty="0">
                <a:solidFill>
                  <a:srgbClr val="FF0000"/>
                </a:solidFill>
                <a:effectLst/>
                <a:latin typeface="Calibri" panose="020F0502020204030204" pitchFamily="34" charset="0"/>
                <a:ea typeface="Calibri" panose="020F0502020204030204" pitchFamily="34" charset="0"/>
              </a:rPr>
              <a:t> dan KPI</a:t>
            </a:r>
            <a:r>
              <a:rPr lang="id-ID" dirty="0">
                <a:solidFill>
                  <a:srgbClr val="181717"/>
                </a:solidFill>
                <a:effectLst/>
                <a:latin typeface="Calibri" panose="020F0502020204030204" pitchFamily="34" charset="0"/>
                <a:ea typeface="Calibri" panose="020F0502020204030204" pitchFamily="34" charset="0"/>
              </a:rPr>
              <a:t>.</a:t>
            </a:r>
            <a:br>
              <a:rPr lang="en-US" dirty="0">
                <a:solidFill>
                  <a:srgbClr val="181717"/>
                </a:solidFill>
                <a:effectLst/>
                <a:latin typeface="Calibri" panose="020F0502020204030204" pitchFamily="34" charset="0"/>
                <a:ea typeface="Calibri" panose="020F0502020204030204" pitchFamily="34" charset="0"/>
              </a:rPr>
            </a:br>
            <a:r>
              <a:rPr lang="id-ID" dirty="0">
                <a:solidFill>
                  <a:srgbClr val="181717"/>
                </a:solidFill>
                <a:effectLst/>
                <a:latin typeface="Calibri" panose="020F0502020204030204" pitchFamily="34" charset="0"/>
                <a:ea typeface="Calibri" panose="020F0502020204030204" pitchFamily="34" charset="0"/>
              </a:rPr>
              <a:t>Peraturan Menteri Komunikasi dan Informatika </a:t>
            </a:r>
            <a:r>
              <a:rPr lang="id-ID" dirty="0">
                <a:solidFill>
                  <a:srgbClr val="FF0000"/>
                </a:solidFill>
                <a:effectLst/>
                <a:latin typeface="Calibri" panose="020F0502020204030204" pitchFamily="34" charset="0"/>
                <a:ea typeface="Calibri" panose="020F0502020204030204" pitchFamily="34" charset="0"/>
              </a:rPr>
              <a:t>(</a:t>
            </a:r>
            <a:r>
              <a:rPr lang="id-ID" dirty="0" err="1">
                <a:solidFill>
                  <a:srgbClr val="FF0000"/>
                </a:solidFill>
                <a:effectLst/>
                <a:latin typeface="Calibri" panose="020F0502020204030204" pitchFamily="34" charset="0"/>
                <a:ea typeface="Calibri" panose="020F0502020204030204" pitchFamily="34" charset="0"/>
              </a:rPr>
              <a:t>Permenkominfo</a:t>
            </a:r>
            <a:r>
              <a:rPr lang="id-ID" dirty="0">
                <a:solidFill>
                  <a:srgbClr val="FF0000"/>
                </a:solidFill>
                <a:effectLst/>
                <a:latin typeface="Calibri" panose="020F0502020204030204" pitchFamily="34" charset="0"/>
                <a:ea typeface="Calibri" panose="020F0502020204030204" pitchFamily="34" charset="0"/>
              </a:rPr>
              <a:t>) No. 17/2006 mengenai Tata Cara Penyesuaian Izin Penyelenggaraan Penyiaran bagi Lembaga Penyiaran Swasta </a:t>
            </a:r>
            <a:r>
              <a:rPr lang="id-ID" dirty="0">
                <a:solidFill>
                  <a:srgbClr val="181717"/>
                </a:solidFill>
                <a:effectLst/>
                <a:latin typeface="Calibri" panose="020F0502020204030204" pitchFamily="34" charset="0"/>
                <a:ea typeface="Calibri" panose="020F0502020204030204" pitchFamily="34" charset="0"/>
              </a:rPr>
              <a:t>memungkinkan adanya </a:t>
            </a:r>
            <a:r>
              <a:rPr lang="id-ID" b="1" dirty="0">
                <a:solidFill>
                  <a:srgbClr val="181717"/>
                </a:solidFill>
                <a:effectLst/>
                <a:latin typeface="Calibri" panose="020F0502020204030204" pitchFamily="34" charset="0"/>
                <a:ea typeface="Calibri" panose="020F0502020204030204" pitchFamily="34" charset="0"/>
              </a:rPr>
              <a:t>pengecualian bagi perusahaan media yang sudah ada</a:t>
            </a:r>
            <a:r>
              <a:rPr lang="id-ID" dirty="0">
                <a:solidFill>
                  <a:srgbClr val="181717"/>
                </a:solidFill>
                <a:effectLst/>
                <a:latin typeface="Calibri" panose="020F0502020204030204" pitchFamily="34" charset="0"/>
                <a:ea typeface="Calibri" panose="020F0502020204030204" pitchFamily="34" charset="0"/>
              </a:rPr>
              <a:t> untuk menerapkan sistem siaran berjaringan. </a:t>
            </a:r>
            <a:endParaRPr lang="id-ID" sz="4800" dirty="0"/>
          </a:p>
        </p:txBody>
      </p:sp>
      <p:sp>
        <p:nvSpPr>
          <p:cNvPr id="3" name="Text Placeholder 2">
            <a:extLst>
              <a:ext uri="{FF2B5EF4-FFF2-40B4-BE49-F238E27FC236}">
                <a16:creationId xmlns:a16="http://schemas.microsoft.com/office/drawing/2014/main" id="{F2952AFE-D1D2-2FD7-5A40-AB75ECDDCDEC}"/>
              </a:ext>
            </a:extLst>
          </p:cNvPr>
          <p:cNvSpPr>
            <a:spLocks noGrp="1"/>
          </p:cNvSpPr>
          <p:nvPr>
            <p:ph type="body" idx="1"/>
          </p:nvPr>
        </p:nvSpPr>
        <p:spPr>
          <a:xfrm>
            <a:off x="598488" y="5800725"/>
            <a:ext cx="6966744" cy="908050"/>
          </a:xfrm>
        </p:spPr>
        <p:txBody>
          <a:bodyPr>
            <a:normAutofit/>
          </a:bodyPr>
          <a:lstStyle/>
          <a:p>
            <a:r>
              <a:rPr kumimoji="0" lang="id-ID" b="0" i="0" u="none" strike="noStrike" kern="1200" cap="none" spc="0" normalizeH="0" baseline="0" noProof="0" dirty="0">
                <a:ln>
                  <a:noFill/>
                </a:ln>
                <a:effectLst/>
                <a:uLnTx/>
                <a:uFillTx/>
                <a:latin typeface="Century Gothic" panose="020B0502020202020204"/>
                <a:ea typeface="+mn-ea"/>
                <a:cs typeface="+mn-cs"/>
              </a:rPr>
              <a:t>Inkonsistensi dan Kebijakan yang Saling Membatalkan</a:t>
            </a:r>
            <a:br>
              <a:rPr kumimoji="0" lang="en-US" b="0" i="0" u="none" strike="noStrike" kern="1200" cap="none" spc="0" normalizeH="0" baseline="0" noProof="0" dirty="0">
                <a:ln>
                  <a:noFill/>
                </a:ln>
                <a:effectLst/>
                <a:uLnTx/>
                <a:uFillTx/>
                <a:latin typeface="Century Gothic" panose="020B0502020202020204"/>
                <a:ea typeface="+mn-ea"/>
                <a:cs typeface="+mn-cs"/>
              </a:rPr>
            </a:br>
            <a:endParaRPr lang="id-ID" dirty="0"/>
          </a:p>
        </p:txBody>
      </p:sp>
    </p:spTree>
    <p:extLst>
      <p:ext uri="{BB962C8B-B14F-4D97-AF65-F5344CB8AC3E}">
        <p14:creationId xmlns:p14="http://schemas.microsoft.com/office/powerpoint/2010/main" val="575544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5BB2-66D7-7026-0CBF-D3B8E94ED59A}"/>
              </a:ext>
            </a:extLst>
          </p:cNvPr>
          <p:cNvSpPr>
            <a:spLocks noGrp="1"/>
          </p:cNvSpPr>
          <p:nvPr>
            <p:ph type="title"/>
          </p:nvPr>
        </p:nvSpPr>
        <p:spPr>
          <a:xfrm>
            <a:off x="684212" y="685799"/>
            <a:ext cx="11045825" cy="4893469"/>
          </a:xfrm>
        </p:spPr>
        <p:txBody>
          <a:bodyPr>
            <a:normAutofit/>
          </a:bodyPr>
          <a:lstStyle/>
          <a:p>
            <a:pPr marL="285750" indent="-285750">
              <a:buFont typeface="Arial" panose="020B0604020202020204" pitchFamily="34" charset="0"/>
              <a:buChar char="•"/>
            </a:pPr>
            <a:r>
              <a:rPr lang="id-ID" sz="1800" kern="100" dirty="0">
                <a:solidFill>
                  <a:srgbClr val="FF0000"/>
                </a:solidFill>
                <a:effectLst/>
                <a:latin typeface="Calibri" panose="020F0502020204030204" pitchFamily="34" charset="0"/>
                <a:ea typeface="Calibri" panose="020F0502020204030204" pitchFamily="34" charset="0"/>
              </a:rPr>
              <a:t>ego sektoral</a:t>
            </a:r>
            <a:br>
              <a:rPr lang="en-US" sz="1800" kern="100" dirty="0">
                <a:solidFill>
                  <a:srgbClr val="181717"/>
                </a:solidFill>
                <a:effectLst/>
                <a:latin typeface="Calibri" panose="020F0502020204030204" pitchFamily="34" charset="0"/>
                <a:ea typeface="Calibri" panose="020F0502020204030204" pitchFamily="34" charset="0"/>
              </a:rPr>
            </a:br>
            <a:r>
              <a:rPr lang="en-US" sz="1800" kern="100" dirty="0">
                <a:solidFill>
                  <a:srgbClr val="181717"/>
                </a:solidFill>
                <a:effectLst/>
                <a:latin typeface="Calibri" panose="020F0502020204030204" pitchFamily="34" charset="0"/>
                <a:ea typeface="Calibri" panose="020F0502020204030204" pitchFamily="34" charset="0"/>
              </a:rPr>
              <a:t>	</a:t>
            </a:r>
            <a:r>
              <a:rPr lang="en-US" sz="1800" kern="100" dirty="0" err="1">
                <a:solidFill>
                  <a:srgbClr val="181717"/>
                </a:solidFill>
                <a:effectLst/>
                <a:latin typeface="Calibri" panose="020F0502020204030204" pitchFamily="34" charset="0"/>
                <a:ea typeface="Calibri" panose="020F0502020204030204" pitchFamily="34" charset="0"/>
              </a:rPr>
              <a:t>Tiap</a:t>
            </a:r>
            <a:r>
              <a:rPr lang="en-US" sz="1800" kern="100" dirty="0">
                <a:solidFill>
                  <a:srgbClr val="181717"/>
                </a:solidFill>
                <a:effectLst/>
                <a:latin typeface="Calibri" panose="020F0502020204030204" pitchFamily="34" charset="0"/>
                <a:ea typeface="Calibri" panose="020F0502020204030204" pitchFamily="34" charset="0"/>
              </a:rPr>
              <a:t> </a:t>
            </a:r>
            <a:r>
              <a:rPr lang="id-ID" sz="1800" kern="100" dirty="0">
                <a:solidFill>
                  <a:srgbClr val="181717"/>
                </a:solidFill>
                <a:effectLst/>
                <a:latin typeface="Calibri" panose="020F0502020204030204" pitchFamily="34" charset="0"/>
                <a:ea typeface="Calibri" panose="020F0502020204030204" pitchFamily="34" charset="0"/>
              </a:rPr>
              <a:t>institusi berbeda memandang isu secara parsial, tanpa ada keinginan atau komitmen yang riil untuk mengatur media demi kepentingan publik. </a:t>
            </a:r>
            <a:br>
              <a:rPr lang="en-US" sz="1800" kern="100" dirty="0">
                <a:solidFill>
                  <a:srgbClr val="181717"/>
                </a:solidFill>
                <a:effectLst/>
                <a:latin typeface="Calibri" panose="020F0502020204030204" pitchFamily="34" charset="0"/>
                <a:ea typeface="Calibri" panose="020F0502020204030204" pitchFamily="34" charset="0"/>
              </a:rPr>
            </a:br>
            <a:r>
              <a:rPr lang="en-US" sz="1800" kern="100" dirty="0">
                <a:solidFill>
                  <a:srgbClr val="181717"/>
                </a:solidFill>
                <a:effectLst/>
                <a:latin typeface="Calibri" panose="020F0502020204030204" pitchFamily="34" charset="0"/>
                <a:ea typeface="Calibri" panose="020F0502020204030204" pitchFamily="34" charset="0"/>
              </a:rPr>
              <a:t>	</a:t>
            </a:r>
            <a:r>
              <a:rPr lang="id-ID" sz="1800" kern="100" dirty="0">
                <a:solidFill>
                  <a:srgbClr val="FF0000"/>
                </a:solidFill>
                <a:effectLst/>
                <a:latin typeface="Calibri" panose="020F0502020204030204" pitchFamily="34" charset="0"/>
                <a:ea typeface="Calibri" panose="020F0502020204030204" pitchFamily="34" charset="0"/>
              </a:rPr>
              <a:t>KPI berdiri sendiri dengan berbagai prinsipnya, </a:t>
            </a:r>
            <a:br>
              <a:rPr lang="en-US" sz="1800" kern="100" dirty="0">
                <a:solidFill>
                  <a:srgbClr val="FF0000"/>
                </a:solidFill>
                <a:effectLst/>
                <a:latin typeface="Calibri" panose="020F0502020204030204" pitchFamily="34" charset="0"/>
                <a:ea typeface="Calibri" panose="020F0502020204030204" pitchFamily="34" charset="0"/>
              </a:rPr>
            </a:br>
            <a:r>
              <a:rPr lang="en-US" sz="1800" kern="100" dirty="0">
                <a:solidFill>
                  <a:srgbClr val="FF0000"/>
                </a:solidFill>
                <a:effectLst/>
                <a:latin typeface="Calibri" panose="020F0502020204030204" pitchFamily="34" charset="0"/>
                <a:ea typeface="Calibri" panose="020F0502020204030204" pitchFamily="34" charset="0"/>
              </a:rPr>
              <a:t>	</a:t>
            </a:r>
            <a:r>
              <a:rPr lang="id-ID" sz="1800" kern="100" dirty="0">
                <a:solidFill>
                  <a:srgbClr val="FF0000"/>
                </a:solidFill>
                <a:effectLst/>
                <a:latin typeface="Calibri" panose="020F0502020204030204" pitchFamily="34" charset="0"/>
                <a:ea typeface="Calibri" panose="020F0502020204030204" pitchFamily="34" charset="0"/>
              </a:rPr>
              <a:t>sedangkan </a:t>
            </a:r>
            <a:r>
              <a:rPr lang="id-ID" sz="1800" kern="100" dirty="0" err="1">
                <a:solidFill>
                  <a:srgbClr val="FF0000"/>
                </a:solidFill>
                <a:effectLst/>
                <a:latin typeface="Calibri" panose="020F0502020204030204" pitchFamily="34" charset="0"/>
                <a:ea typeface="Calibri" panose="020F0502020204030204" pitchFamily="34" charset="0"/>
              </a:rPr>
              <a:t>Kemenkominfo</a:t>
            </a:r>
            <a:r>
              <a:rPr lang="id-ID" sz="1800" kern="100" dirty="0">
                <a:solidFill>
                  <a:srgbClr val="FF0000"/>
                </a:solidFill>
                <a:effectLst/>
                <a:latin typeface="Calibri" panose="020F0502020204030204" pitchFamily="34" charset="0"/>
                <a:ea typeface="Calibri" panose="020F0502020204030204" pitchFamily="34" charset="0"/>
              </a:rPr>
              <a:t> juga memiliki posisi dan kepentingannya sendiri dalam meregulasi lanskap media</a:t>
            </a:r>
            <a:r>
              <a:rPr lang="id-ID" sz="1800" kern="100" dirty="0">
                <a:solidFill>
                  <a:srgbClr val="181717"/>
                </a:solidFill>
                <a:effectLst/>
                <a:latin typeface="Calibri" panose="020F0502020204030204" pitchFamily="34" charset="0"/>
                <a:ea typeface="Calibri" panose="020F0502020204030204" pitchFamily="34" charset="0"/>
              </a:rPr>
              <a:t>. </a:t>
            </a:r>
            <a:br>
              <a:rPr lang="en-US" sz="1800" kern="100" dirty="0">
                <a:solidFill>
                  <a:srgbClr val="181717"/>
                </a:solidFill>
                <a:effectLst/>
                <a:latin typeface="Calibri" panose="020F0502020204030204" pitchFamily="34" charset="0"/>
                <a:ea typeface="Calibri" panose="020F0502020204030204" pitchFamily="34" charset="0"/>
              </a:rPr>
            </a:br>
            <a:r>
              <a:rPr lang="en-US" sz="1800" kern="100" dirty="0">
                <a:solidFill>
                  <a:srgbClr val="181717"/>
                </a:solidFill>
                <a:effectLst/>
                <a:latin typeface="Calibri" panose="020F0502020204030204" pitchFamily="34" charset="0"/>
                <a:ea typeface="Calibri" panose="020F0502020204030204" pitchFamily="34" charset="0"/>
              </a:rPr>
              <a:t>	</a:t>
            </a:r>
            <a:r>
              <a:rPr lang="id-ID" sz="1800" kern="100" dirty="0">
                <a:solidFill>
                  <a:srgbClr val="181717"/>
                </a:solidFill>
                <a:effectLst/>
                <a:latin typeface="Calibri" panose="020F0502020204030204" pitchFamily="34" charset="0"/>
                <a:ea typeface="Calibri" panose="020F0502020204030204" pitchFamily="34" charset="0"/>
              </a:rPr>
              <a:t>Di sisi lain, institusi seperti </a:t>
            </a:r>
            <a:r>
              <a:rPr lang="id-ID" sz="1800" kern="100" dirty="0">
                <a:solidFill>
                  <a:srgbClr val="FF0000"/>
                </a:solidFill>
                <a:effectLst/>
                <a:latin typeface="Calibri" panose="020F0502020204030204" pitchFamily="34" charset="0"/>
                <a:ea typeface="Calibri" panose="020F0502020204030204" pitchFamily="34" charset="0"/>
              </a:rPr>
              <a:t>Komisi Pengawas Persaingan Usaha (KPPU) atau Badan Pengawas Pasar Modal (Bapepam) mungkin tidak berpandangan bahwa ranah publik adalah sesuatu yang harus dilindungi dan diatur</a:t>
            </a:r>
            <a:r>
              <a:rPr lang="id-ID" sz="1800" kern="100" dirty="0">
                <a:solidFill>
                  <a:srgbClr val="181717"/>
                </a:solidFill>
                <a:effectLst/>
                <a:latin typeface="Calibri" panose="020F0502020204030204" pitchFamily="34" charset="0"/>
                <a:ea typeface="Calibri" panose="020F0502020204030204" pitchFamily="34" charset="0"/>
              </a:rPr>
              <a:t>. </a:t>
            </a:r>
            <a:br>
              <a:rPr lang="en-US" sz="1800" kern="100" dirty="0">
                <a:solidFill>
                  <a:srgbClr val="181717"/>
                </a:solidFill>
                <a:effectLst/>
                <a:latin typeface="Calibri" panose="020F0502020204030204" pitchFamily="34" charset="0"/>
                <a:ea typeface="Calibri" panose="020F0502020204030204" pitchFamily="34" charset="0"/>
              </a:rPr>
            </a:br>
            <a:r>
              <a:rPr lang="en-US" sz="1800" kern="100" dirty="0">
                <a:solidFill>
                  <a:srgbClr val="181717"/>
                </a:solidFill>
                <a:effectLst/>
                <a:latin typeface="Calibri" panose="020F0502020204030204" pitchFamily="34" charset="0"/>
                <a:ea typeface="Calibri" panose="020F0502020204030204" pitchFamily="34" charset="0"/>
              </a:rPr>
              <a:t>	</a:t>
            </a:r>
            <a:r>
              <a:rPr lang="id-ID" sz="1800" kern="100" dirty="0">
                <a:solidFill>
                  <a:srgbClr val="181717"/>
                </a:solidFill>
                <a:effectLst/>
                <a:latin typeface="Calibri" panose="020F0502020204030204" pitchFamily="34" charset="0"/>
                <a:ea typeface="Calibri" panose="020F0502020204030204" pitchFamily="34" charset="0"/>
              </a:rPr>
              <a:t>KPPU, </a:t>
            </a:r>
            <a:r>
              <a:rPr lang="id-ID" sz="1800" kern="100" dirty="0">
                <a:solidFill>
                  <a:srgbClr val="FF0000"/>
                </a:solidFill>
                <a:effectLst/>
                <a:latin typeface="Calibri" panose="020F0502020204030204" pitchFamily="34" charset="0"/>
                <a:ea typeface="Calibri" panose="020F0502020204030204" pitchFamily="34" charset="0"/>
              </a:rPr>
              <a:t>gagal mengawasi monopoli di sektor media</a:t>
            </a:r>
            <a:r>
              <a:rPr lang="id-ID" sz="1800" kern="100" dirty="0">
                <a:solidFill>
                  <a:srgbClr val="181717"/>
                </a:solidFill>
                <a:effectLst/>
                <a:latin typeface="Calibri" panose="020F0502020204030204" pitchFamily="34" charset="0"/>
                <a:ea typeface="Calibri" panose="020F0502020204030204" pitchFamily="34" charset="0"/>
              </a:rPr>
              <a:t>, menanggapi meningkatnya akuisisi dan </a:t>
            </a:r>
            <a:r>
              <a:rPr lang="id-ID" sz="1800" i="1" kern="100" dirty="0">
                <a:solidFill>
                  <a:srgbClr val="181717"/>
                </a:solidFill>
                <a:effectLst/>
                <a:latin typeface="Calibri" panose="020F0502020204030204" pitchFamily="34" charset="0"/>
                <a:ea typeface="Calibri" panose="020F0502020204030204" pitchFamily="34" charset="0"/>
              </a:rPr>
              <a:t>merger</a:t>
            </a:r>
            <a:r>
              <a:rPr lang="id-ID" sz="1800" kern="100" dirty="0">
                <a:solidFill>
                  <a:srgbClr val="181717"/>
                </a:solidFill>
                <a:effectLst/>
                <a:latin typeface="Calibri" panose="020F0502020204030204" pitchFamily="34" charset="0"/>
                <a:ea typeface="Calibri" panose="020F0502020204030204" pitchFamily="34" charset="0"/>
              </a:rPr>
              <a:t> yang terjadi dalam industri media. </a:t>
            </a:r>
            <a:endParaRPr lang="id-ID" dirty="0"/>
          </a:p>
        </p:txBody>
      </p:sp>
      <p:sp>
        <p:nvSpPr>
          <p:cNvPr id="3" name="Text Placeholder 2">
            <a:extLst>
              <a:ext uri="{FF2B5EF4-FFF2-40B4-BE49-F238E27FC236}">
                <a16:creationId xmlns:a16="http://schemas.microsoft.com/office/drawing/2014/main" id="{F2952AFE-D1D2-2FD7-5A40-AB75ECDDCDEC}"/>
              </a:ext>
            </a:extLst>
          </p:cNvPr>
          <p:cNvSpPr>
            <a:spLocks noGrp="1"/>
          </p:cNvSpPr>
          <p:nvPr>
            <p:ph type="body" idx="1"/>
          </p:nvPr>
        </p:nvSpPr>
        <p:spPr>
          <a:xfrm>
            <a:off x="505618" y="5936457"/>
            <a:ext cx="7452519" cy="786606"/>
          </a:xfrm>
        </p:spPr>
        <p:txBody>
          <a:bodyPr>
            <a:normAutofit/>
          </a:bodyPr>
          <a:lstStyle/>
          <a:p>
            <a:r>
              <a:rPr kumimoji="0" lang="id-ID" b="0" i="0" u="none" strike="noStrike" kern="1200" cap="none" spc="0" normalizeH="0" baseline="0" noProof="0" dirty="0">
                <a:ln>
                  <a:noFill/>
                </a:ln>
                <a:effectLst/>
                <a:uLnTx/>
                <a:uFillTx/>
                <a:latin typeface="Century Gothic" panose="020B0502020202020204"/>
                <a:ea typeface="+mn-ea"/>
                <a:cs typeface="+mn-cs"/>
              </a:rPr>
              <a:t>Rendahnya Koordinasi di Antara Institusi Regulator</a:t>
            </a:r>
            <a:br>
              <a:rPr kumimoji="0" lang="en-US" b="0" i="0" u="none" strike="noStrike" kern="1200" cap="none" spc="0" normalizeH="0" baseline="0" noProof="0" dirty="0">
                <a:ln>
                  <a:noFill/>
                </a:ln>
                <a:effectLst/>
                <a:uLnTx/>
                <a:uFillTx/>
                <a:latin typeface="Century Gothic" panose="020B0502020202020204"/>
                <a:ea typeface="+mn-ea"/>
                <a:cs typeface="+mn-cs"/>
              </a:rPr>
            </a:br>
            <a:endParaRPr lang="id-ID" dirty="0"/>
          </a:p>
        </p:txBody>
      </p:sp>
    </p:spTree>
    <p:extLst>
      <p:ext uri="{BB962C8B-B14F-4D97-AF65-F5344CB8AC3E}">
        <p14:creationId xmlns:p14="http://schemas.microsoft.com/office/powerpoint/2010/main" val="2479407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5BB2-66D7-7026-0CBF-D3B8E94ED59A}"/>
              </a:ext>
            </a:extLst>
          </p:cNvPr>
          <p:cNvSpPr>
            <a:spLocks noGrp="1"/>
          </p:cNvSpPr>
          <p:nvPr>
            <p:ph type="title"/>
          </p:nvPr>
        </p:nvSpPr>
        <p:spPr>
          <a:xfrm>
            <a:off x="684212" y="685799"/>
            <a:ext cx="11388725" cy="5186363"/>
          </a:xfrm>
        </p:spPr>
        <p:txBody>
          <a:bodyPr>
            <a:normAutofit fontScale="90000"/>
          </a:bodyPr>
          <a:lstStyle/>
          <a:p>
            <a:pPr marL="3175" marR="0" indent="-6350">
              <a:lnSpc>
                <a:spcPct val="103000"/>
              </a:lnSpc>
              <a:spcBef>
                <a:spcPts val="0"/>
              </a:spcBef>
              <a:spcAft>
                <a:spcPts val="0"/>
              </a:spcAft>
            </a:pPr>
            <a:r>
              <a:rPr lang="id-ID" sz="2800" kern="100" dirty="0">
                <a:solidFill>
                  <a:srgbClr val="181717"/>
                </a:solidFill>
                <a:effectLst/>
                <a:latin typeface="Calibri" panose="020F0502020204030204" pitchFamily="34" charset="0"/>
                <a:ea typeface="Calibri" panose="020F0502020204030204" pitchFamily="34" charset="0"/>
              </a:rPr>
              <a:t>adanya </a:t>
            </a:r>
            <a:r>
              <a:rPr lang="id-ID" sz="2800" kern="100" dirty="0">
                <a:solidFill>
                  <a:srgbClr val="FF0000"/>
                </a:solidFill>
                <a:effectLst/>
                <a:latin typeface="Calibri" panose="020F0502020204030204" pitchFamily="34" charset="0"/>
                <a:ea typeface="Calibri" panose="020F0502020204030204" pitchFamily="34" charset="0"/>
              </a:rPr>
              <a:t>perdagangan frekuensi</a:t>
            </a:r>
            <a:r>
              <a:rPr lang="id-ID" sz="2800" kern="100" dirty="0">
                <a:solidFill>
                  <a:srgbClr val="181717"/>
                </a:solidFill>
                <a:effectLst/>
                <a:latin typeface="Calibri" panose="020F0502020204030204" pitchFamily="34" charset="0"/>
                <a:ea typeface="Calibri" panose="020F0502020204030204" pitchFamily="34" charset="0"/>
              </a:rPr>
              <a:t>—sumber daya utama dalam bisnis penyiaran. </a:t>
            </a:r>
            <a:br>
              <a:rPr lang="en-US" sz="2800" kern="100" dirty="0">
                <a:solidFill>
                  <a:srgbClr val="181717"/>
                </a:solidFill>
                <a:effectLst/>
                <a:latin typeface="Calibri" panose="020F0502020204030204" pitchFamily="34" charset="0"/>
                <a:ea typeface="Calibri" panose="020F0502020204030204" pitchFamily="34" charset="0"/>
              </a:rPr>
            </a:br>
            <a:r>
              <a:rPr lang="id-ID" sz="2800" kern="100" dirty="0">
                <a:solidFill>
                  <a:srgbClr val="181717"/>
                </a:solidFill>
                <a:effectLst/>
                <a:latin typeface="Calibri" panose="020F0502020204030204" pitchFamily="34" charset="0"/>
                <a:ea typeface="Calibri" panose="020F0502020204030204" pitchFamily="34" charset="0"/>
              </a:rPr>
              <a:t>‘Perdagangan’ frekuensi biasanya dilakukan dalam bentuk </a:t>
            </a:r>
            <a:r>
              <a:rPr lang="id-ID" sz="2800" kern="100" dirty="0">
                <a:solidFill>
                  <a:srgbClr val="FF0000"/>
                </a:solidFill>
                <a:effectLst/>
                <a:latin typeface="Calibri" panose="020F0502020204030204" pitchFamily="34" charset="0"/>
                <a:ea typeface="Calibri" panose="020F0502020204030204" pitchFamily="34" charset="0"/>
              </a:rPr>
              <a:t>pengambilalihan saham perusahaan</a:t>
            </a:r>
            <a:r>
              <a:rPr lang="id-ID" sz="2800" kern="100" dirty="0">
                <a:solidFill>
                  <a:srgbClr val="181717"/>
                </a:solidFill>
                <a:effectLst/>
                <a:latin typeface="Calibri" panose="020F0502020204030204" pitchFamily="34" charset="0"/>
                <a:ea typeface="Calibri" panose="020F0502020204030204" pitchFamily="34" charset="0"/>
              </a:rPr>
              <a:t>, dan bukan melalui permohonan izin siaran baru. </a:t>
            </a:r>
            <a:br>
              <a:rPr lang="en-US" sz="2800" kern="100" dirty="0">
                <a:solidFill>
                  <a:srgbClr val="181717"/>
                </a:solidFill>
                <a:effectLst/>
                <a:latin typeface="Calibri" panose="020F0502020204030204" pitchFamily="34" charset="0"/>
                <a:ea typeface="Calibri" panose="020F0502020204030204" pitchFamily="34" charset="0"/>
              </a:rPr>
            </a:br>
            <a:r>
              <a:rPr lang="id-ID" sz="2800" kern="100" dirty="0">
                <a:solidFill>
                  <a:srgbClr val="181717"/>
                </a:solidFill>
                <a:effectLst/>
                <a:latin typeface="Calibri" panose="020F0502020204030204" pitchFamily="34" charset="0"/>
                <a:ea typeface="Calibri" panose="020F0502020204030204" pitchFamily="34" charset="0"/>
              </a:rPr>
              <a:t>Di satu sisi, </a:t>
            </a:r>
            <a:r>
              <a:rPr lang="id-ID" sz="2800" b="1" kern="100" dirty="0">
                <a:solidFill>
                  <a:srgbClr val="181717"/>
                </a:solidFill>
                <a:effectLst/>
                <a:latin typeface="Calibri" panose="020F0502020204030204" pitchFamily="34" charset="0"/>
                <a:ea typeface="Calibri" panose="020F0502020204030204" pitchFamily="34" charset="0"/>
              </a:rPr>
              <a:t>UU Penyiaran dengan tegas melarang jual beli atau pertukaran perizinan frekuensi, tetapi di sisi lain, UU </a:t>
            </a:r>
            <a:br>
              <a:rPr lang="id-ID" sz="2800" kern="100" dirty="0">
                <a:solidFill>
                  <a:srgbClr val="181717"/>
                </a:solidFill>
                <a:effectLst/>
                <a:latin typeface="Calibri" panose="020F0502020204030204" pitchFamily="34" charset="0"/>
                <a:ea typeface="Calibri" panose="020F0502020204030204" pitchFamily="34" charset="0"/>
              </a:rPr>
            </a:br>
            <a:r>
              <a:rPr lang="id-ID" sz="2800" b="1" dirty="0">
                <a:solidFill>
                  <a:srgbClr val="181717"/>
                </a:solidFill>
                <a:effectLst/>
                <a:latin typeface="Calibri" panose="020F0502020204030204" pitchFamily="34" charset="0"/>
                <a:ea typeface="Calibri" panose="020F0502020204030204" pitchFamily="34" charset="0"/>
              </a:rPr>
              <a:t>Perseroan Terbatas mengizinkan perdagangan saham</a:t>
            </a:r>
            <a:r>
              <a:rPr lang="id-ID" sz="2800" dirty="0">
                <a:solidFill>
                  <a:srgbClr val="181717"/>
                </a:solidFill>
                <a:effectLst/>
                <a:latin typeface="Calibri" panose="020F0502020204030204" pitchFamily="34" charset="0"/>
                <a:ea typeface="Calibri" panose="020F0502020204030204" pitchFamily="34" charset="0"/>
              </a:rPr>
              <a:t> (KPI, 2008). </a:t>
            </a:r>
            <a:br>
              <a:rPr lang="en-US" sz="2800" dirty="0">
                <a:solidFill>
                  <a:srgbClr val="181717"/>
                </a:solidFill>
                <a:effectLst/>
                <a:latin typeface="Calibri" panose="020F0502020204030204" pitchFamily="34" charset="0"/>
                <a:ea typeface="Calibri" panose="020F0502020204030204" pitchFamily="34" charset="0"/>
              </a:rPr>
            </a:br>
            <a:r>
              <a:rPr lang="id-ID" sz="2800" dirty="0">
                <a:solidFill>
                  <a:srgbClr val="181717"/>
                </a:solidFill>
                <a:effectLst/>
                <a:latin typeface="Calibri" panose="020F0502020204030204" pitchFamily="34" charset="0"/>
                <a:ea typeface="Calibri" panose="020F0502020204030204" pitchFamily="34" charset="0"/>
              </a:rPr>
              <a:t>Hal ini jelas menunjukkan bahwa KPI tidak dapat berperan seorang diri dalam mengatur industri, </a:t>
            </a:r>
            <a:br>
              <a:rPr lang="en-US" sz="2800" dirty="0">
                <a:solidFill>
                  <a:srgbClr val="181717"/>
                </a:solidFill>
                <a:effectLst/>
                <a:latin typeface="Calibri" panose="020F0502020204030204" pitchFamily="34" charset="0"/>
                <a:ea typeface="Calibri" panose="020F0502020204030204" pitchFamily="34" charset="0"/>
              </a:rPr>
            </a:br>
            <a:r>
              <a:rPr lang="id-ID" sz="2800" dirty="0">
                <a:solidFill>
                  <a:srgbClr val="181717"/>
                </a:solidFill>
                <a:effectLst/>
                <a:latin typeface="Calibri" panose="020F0502020204030204" pitchFamily="34" charset="0"/>
                <a:ea typeface="Calibri" panose="020F0502020204030204" pitchFamily="34" charset="0"/>
              </a:rPr>
              <a:t>Pada akhirnya, </a:t>
            </a:r>
            <a:r>
              <a:rPr lang="id-ID" sz="2800" dirty="0">
                <a:solidFill>
                  <a:srgbClr val="FF0000"/>
                </a:solidFill>
                <a:effectLst/>
                <a:latin typeface="Calibri" panose="020F0502020204030204" pitchFamily="34" charset="0"/>
                <a:ea typeface="Calibri" panose="020F0502020204030204" pitchFamily="34" charset="0"/>
              </a:rPr>
              <a:t>problem dalam mengontrol industri tidak terbatas pada kurangnya kebijakan, tetapi juga kredibilitas regulator dan supremasi hukum</a:t>
            </a:r>
            <a:r>
              <a:rPr lang="id-ID" sz="2800" dirty="0">
                <a:solidFill>
                  <a:srgbClr val="181717"/>
                </a:solidFill>
                <a:effectLst/>
                <a:latin typeface="Calibri" panose="020F0502020204030204" pitchFamily="34" charset="0"/>
                <a:ea typeface="Calibri" panose="020F0502020204030204" pitchFamily="34" charset="0"/>
              </a:rPr>
              <a:t>. </a:t>
            </a:r>
            <a:endParaRPr lang="id-ID" sz="4400" dirty="0"/>
          </a:p>
        </p:txBody>
      </p:sp>
      <p:sp>
        <p:nvSpPr>
          <p:cNvPr id="3" name="Text Placeholder 2">
            <a:extLst>
              <a:ext uri="{FF2B5EF4-FFF2-40B4-BE49-F238E27FC236}">
                <a16:creationId xmlns:a16="http://schemas.microsoft.com/office/drawing/2014/main" id="{F2952AFE-D1D2-2FD7-5A40-AB75ECDDCDEC}"/>
              </a:ext>
            </a:extLst>
          </p:cNvPr>
          <p:cNvSpPr>
            <a:spLocks noGrp="1"/>
          </p:cNvSpPr>
          <p:nvPr>
            <p:ph type="body" idx="1"/>
          </p:nvPr>
        </p:nvSpPr>
        <p:spPr>
          <a:xfrm>
            <a:off x="434181" y="5965031"/>
            <a:ext cx="10745788" cy="729456"/>
          </a:xfrm>
        </p:spPr>
        <p:txBody>
          <a:bodyPr>
            <a:normAutofit/>
          </a:bodyPr>
          <a:lstStyle/>
          <a:p>
            <a:r>
              <a:rPr kumimoji="0" lang="en-US" b="0" i="0" u="none" strike="noStrike" kern="1200" cap="none" spc="0" normalizeH="0" baseline="0" noProof="0" dirty="0" err="1">
                <a:ln>
                  <a:noFill/>
                </a:ln>
                <a:effectLst/>
                <a:uLnTx/>
                <a:uFillTx/>
                <a:latin typeface="Century Gothic" panose="020B0502020202020204"/>
                <a:ea typeface="+mn-ea"/>
                <a:cs typeface="+mn-cs"/>
              </a:rPr>
              <a:t>Permasalahan</a:t>
            </a:r>
            <a:r>
              <a:rPr kumimoji="0" lang="en-US" b="0" i="0" u="none" strike="noStrike" kern="1200" cap="none" spc="0" normalizeH="0" baseline="0" noProof="0" dirty="0">
                <a:ln>
                  <a:noFill/>
                </a:ln>
                <a:effectLst/>
                <a:uLnTx/>
                <a:uFillTx/>
                <a:latin typeface="Century Gothic" panose="020B0502020202020204"/>
                <a:ea typeface="+mn-ea"/>
                <a:cs typeface="+mn-cs"/>
              </a:rPr>
              <a:t> </a:t>
            </a:r>
            <a:r>
              <a:rPr kumimoji="0" lang="en-US" b="0" i="0" u="none" strike="noStrike" kern="1200" cap="none" spc="0" normalizeH="0" baseline="0" noProof="0" dirty="0" err="1">
                <a:ln>
                  <a:noFill/>
                </a:ln>
                <a:effectLst/>
                <a:uLnTx/>
                <a:uFillTx/>
                <a:latin typeface="Century Gothic" panose="020B0502020202020204"/>
                <a:ea typeface="+mn-ea"/>
                <a:cs typeface="+mn-cs"/>
              </a:rPr>
              <a:t>Serius</a:t>
            </a:r>
            <a:r>
              <a:rPr kumimoji="0" lang="en-US" b="0" i="0" u="none" strike="noStrike" kern="1200" cap="none" spc="0" normalizeH="0" baseline="0" noProof="0" dirty="0">
                <a:ln>
                  <a:noFill/>
                </a:ln>
                <a:effectLst/>
                <a:uLnTx/>
                <a:uFillTx/>
                <a:latin typeface="Century Gothic" panose="020B0502020202020204"/>
                <a:ea typeface="+mn-ea"/>
                <a:cs typeface="+mn-cs"/>
              </a:rPr>
              <a:t> </a:t>
            </a:r>
            <a:r>
              <a:rPr kumimoji="0" lang="en-US" b="0" i="0" u="none" strike="noStrike" kern="1200" cap="none" spc="0" normalizeH="0" baseline="0" noProof="0" dirty="0" err="1">
                <a:ln>
                  <a:noFill/>
                </a:ln>
                <a:effectLst/>
                <a:uLnTx/>
                <a:uFillTx/>
                <a:latin typeface="Century Gothic" panose="020B0502020202020204"/>
                <a:ea typeface="+mn-ea"/>
                <a:cs typeface="+mn-cs"/>
              </a:rPr>
              <a:t>karena</a:t>
            </a:r>
            <a:r>
              <a:rPr kumimoji="0" lang="en-US" b="0" i="0" u="none" strike="noStrike" kern="1200" cap="none" spc="0" normalizeH="0" baseline="0" noProof="0" dirty="0">
                <a:ln>
                  <a:noFill/>
                </a:ln>
                <a:effectLst/>
                <a:uLnTx/>
                <a:uFillTx/>
                <a:latin typeface="Century Gothic" panose="020B0502020202020204"/>
                <a:ea typeface="+mn-ea"/>
                <a:cs typeface="+mn-cs"/>
              </a:rPr>
              <a:t> </a:t>
            </a:r>
            <a:r>
              <a:rPr kumimoji="0" lang="en-US" b="0" i="0" u="none" strike="noStrike" kern="1200" cap="none" spc="0" normalizeH="0" baseline="0" noProof="0" dirty="0" err="1">
                <a:ln>
                  <a:noFill/>
                </a:ln>
                <a:effectLst/>
                <a:uLnTx/>
                <a:uFillTx/>
                <a:latin typeface="Century Gothic" panose="020B0502020202020204"/>
                <a:ea typeface="+mn-ea"/>
                <a:cs typeface="+mn-cs"/>
              </a:rPr>
              <a:t>Minimnya</a:t>
            </a:r>
            <a:r>
              <a:rPr kumimoji="0" lang="en-US" b="0" i="0" u="none" strike="noStrike" kern="1200" cap="none" spc="0" normalizeH="0" baseline="0" noProof="0" dirty="0">
                <a:ln>
                  <a:noFill/>
                </a:ln>
                <a:effectLst/>
                <a:uLnTx/>
                <a:uFillTx/>
                <a:latin typeface="Century Gothic" panose="020B0502020202020204"/>
                <a:ea typeface="+mn-ea"/>
                <a:cs typeface="+mn-cs"/>
              </a:rPr>
              <a:t> </a:t>
            </a:r>
            <a:r>
              <a:rPr kumimoji="0" lang="en-US" b="0" i="0" u="none" strike="noStrike" kern="1200" cap="none" spc="0" normalizeH="0" baseline="0" noProof="0" dirty="0" err="1">
                <a:ln>
                  <a:noFill/>
                </a:ln>
                <a:effectLst/>
                <a:uLnTx/>
                <a:uFillTx/>
                <a:latin typeface="Century Gothic" panose="020B0502020202020204"/>
                <a:ea typeface="+mn-ea"/>
                <a:cs typeface="+mn-cs"/>
              </a:rPr>
              <a:t>Penegakan</a:t>
            </a:r>
            <a:r>
              <a:rPr kumimoji="0" lang="en-US" b="0" i="0" u="none" strike="noStrike" kern="1200" cap="none" spc="0" normalizeH="0" baseline="0" noProof="0" dirty="0">
                <a:ln>
                  <a:noFill/>
                </a:ln>
                <a:effectLst/>
                <a:uLnTx/>
                <a:uFillTx/>
                <a:latin typeface="Century Gothic" panose="020B0502020202020204"/>
                <a:ea typeface="+mn-ea"/>
                <a:cs typeface="+mn-cs"/>
              </a:rPr>
              <a:t> dan </a:t>
            </a:r>
            <a:r>
              <a:rPr kumimoji="0" lang="en-US" b="0" i="0" u="none" strike="noStrike" kern="1200" cap="none" spc="0" normalizeH="0" baseline="0" noProof="0" dirty="0" err="1">
                <a:ln>
                  <a:noFill/>
                </a:ln>
                <a:effectLst/>
                <a:uLnTx/>
                <a:uFillTx/>
                <a:latin typeface="Century Gothic" panose="020B0502020202020204"/>
                <a:ea typeface="+mn-ea"/>
                <a:cs typeface="+mn-cs"/>
              </a:rPr>
              <a:t>Supremasi</a:t>
            </a:r>
            <a:r>
              <a:rPr kumimoji="0" lang="en-US" b="0" i="0" u="none" strike="noStrike" kern="1200" cap="none" spc="0" normalizeH="0" baseline="0" noProof="0" dirty="0">
                <a:ln>
                  <a:noFill/>
                </a:ln>
                <a:effectLst/>
                <a:uLnTx/>
                <a:uFillTx/>
                <a:latin typeface="Century Gothic" panose="020B0502020202020204"/>
                <a:ea typeface="+mn-ea"/>
                <a:cs typeface="+mn-cs"/>
              </a:rPr>
              <a:t> Hukum</a:t>
            </a:r>
            <a:br>
              <a:rPr kumimoji="0" lang="id-ID" b="0" i="0" u="none" strike="noStrike" kern="1200" cap="none" spc="0" normalizeH="0" baseline="0" noProof="0" dirty="0">
                <a:ln>
                  <a:noFill/>
                </a:ln>
                <a:effectLst/>
                <a:uLnTx/>
                <a:uFillTx/>
                <a:latin typeface="Century Gothic" panose="020B0502020202020204"/>
                <a:ea typeface="+mn-ea"/>
                <a:cs typeface="+mn-cs"/>
              </a:rPr>
            </a:br>
            <a:endParaRPr lang="id-ID" dirty="0"/>
          </a:p>
        </p:txBody>
      </p:sp>
    </p:spTree>
    <p:extLst>
      <p:ext uri="{BB962C8B-B14F-4D97-AF65-F5344CB8AC3E}">
        <p14:creationId xmlns:p14="http://schemas.microsoft.com/office/powerpoint/2010/main" val="141806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5BB2-66D7-7026-0CBF-D3B8E94ED59A}"/>
              </a:ext>
            </a:extLst>
          </p:cNvPr>
          <p:cNvSpPr>
            <a:spLocks noGrp="1"/>
          </p:cNvSpPr>
          <p:nvPr>
            <p:ph type="title"/>
          </p:nvPr>
        </p:nvSpPr>
        <p:spPr>
          <a:xfrm>
            <a:off x="684212" y="685800"/>
            <a:ext cx="11210131" cy="4986338"/>
          </a:xfrm>
        </p:spPr>
        <p:txBody>
          <a:bodyPr>
            <a:normAutofit/>
          </a:bodyPr>
          <a:lstStyle/>
          <a:p>
            <a:r>
              <a:rPr lang="id-ID" dirty="0">
                <a:solidFill>
                  <a:srgbClr val="181717"/>
                </a:solidFill>
                <a:effectLst/>
                <a:latin typeface="Calibri" panose="020F0502020204030204" pitchFamily="34" charset="0"/>
                <a:ea typeface="Calibri" panose="020F0502020204030204" pitchFamily="34" charset="0"/>
              </a:rPr>
              <a:t>Kepemilikan media lebih terkonsentrasi pada beberapa pihak saja</a:t>
            </a:r>
            <a:r>
              <a:rPr lang="en-US" dirty="0">
                <a:solidFill>
                  <a:srgbClr val="181717"/>
                </a:solidFill>
                <a:effectLst/>
                <a:latin typeface="Calibri" panose="020F0502020204030204" pitchFamily="34" charset="0"/>
                <a:ea typeface="Calibri" panose="020F0502020204030204" pitchFamily="34" charset="0"/>
              </a:rPr>
              <a:t>. </a:t>
            </a:r>
            <a:br>
              <a:rPr lang="en-US" dirty="0">
                <a:solidFill>
                  <a:srgbClr val="181717"/>
                </a:solidFill>
                <a:effectLst/>
                <a:latin typeface="Calibri" panose="020F0502020204030204" pitchFamily="34" charset="0"/>
                <a:ea typeface="Calibri" panose="020F0502020204030204" pitchFamily="34" charset="0"/>
              </a:rPr>
            </a:br>
            <a:br>
              <a:rPr lang="en-US" dirty="0">
                <a:solidFill>
                  <a:srgbClr val="181717"/>
                </a:solidFill>
                <a:effectLst/>
                <a:latin typeface="Calibri" panose="020F0502020204030204" pitchFamily="34" charset="0"/>
                <a:ea typeface="Calibri" panose="020F0502020204030204" pitchFamily="34" charset="0"/>
              </a:rPr>
            </a:br>
            <a:r>
              <a:rPr lang="id-ID" dirty="0">
                <a:solidFill>
                  <a:srgbClr val="FF0000"/>
                </a:solidFill>
                <a:effectLst/>
                <a:latin typeface="Calibri" panose="020F0502020204030204" pitchFamily="34" charset="0"/>
                <a:ea typeface="Calibri" panose="020F0502020204030204" pitchFamily="34" charset="0"/>
              </a:rPr>
              <a:t>Regulator media dan kebijakan-kebijakannya bekerja di dalam kerangka kerja yang jelas dan tegas: memastikan keberagaman kepemilikan dan keberagaman konten</a:t>
            </a:r>
            <a:r>
              <a:rPr lang="id-ID" dirty="0">
                <a:solidFill>
                  <a:srgbClr val="181717"/>
                </a:solidFill>
                <a:effectLst/>
                <a:latin typeface="Calibri" panose="020F0502020204030204" pitchFamily="34" charset="0"/>
                <a:ea typeface="Calibri" panose="020F0502020204030204" pitchFamily="34" charset="0"/>
              </a:rPr>
              <a:t>. </a:t>
            </a:r>
            <a:endParaRPr lang="id-ID" sz="4800" dirty="0"/>
          </a:p>
        </p:txBody>
      </p:sp>
      <p:sp>
        <p:nvSpPr>
          <p:cNvPr id="3" name="Text Placeholder 2">
            <a:extLst>
              <a:ext uri="{FF2B5EF4-FFF2-40B4-BE49-F238E27FC236}">
                <a16:creationId xmlns:a16="http://schemas.microsoft.com/office/drawing/2014/main" id="{F2952AFE-D1D2-2FD7-5A40-AB75ECDDCDEC}"/>
              </a:ext>
            </a:extLst>
          </p:cNvPr>
          <p:cNvSpPr>
            <a:spLocks noGrp="1"/>
          </p:cNvSpPr>
          <p:nvPr>
            <p:ph type="body" idx="1"/>
          </p:nvPr>
        </p:nvSpPr>
        <p:spPr>
          <a:xfrm>
            <a:off x="169862" y="6115049"/>
            <a:ext cx="4623594" cy="529431"/>
          </a:xfrm>
        </p:spPr>
        <p:txBody>
          <a:bodyPr>
            <a:normAutofit/>
          </a:bodyPr>
          <a:lstStyle/>
          <a:p>
            <a:r>
              <a:rPr kumimoji="0" lang="id-ID" b="0" i="0" u="none" strike="noStrike" kern="1200" cap="none" spc="0" normalizeH="0" baseline="0" noProof="0" dirty="0">
                <a:ln>
                  <a:noFill/>
                </a:ln>
                <a:effectLst/>
                <a:uLnTx/>
                <a:uFillTx/>
                <a:latin typeface="Century Gothic" panose="020B0502020202020204"/>
                <a:ea typeface="+mn-ea"/>
                <a:cs typeface="+mn-cs"/>
              </a:rPr>
              <a:t>Menuju Oligopoli	</a:t>
            </a:r>
            <a:endParaRPr lang="id-ID" dirty="0"/>
          </a:p>
        </p:txBody>
      </p:sp>
    </p:spTree>
    <p:extLst>
      <p:ext uri="{BB962C8B-B14F-4D97-AF65-F5344CB8AC3E}">
        <p14:creationId xmlns:p14="http://schemas.microsoft.com/office/powerpoint/2010/main" val="4266234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9C6EDEF-A3BB-407B-9CDF-A7E5E5AE6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1AE95B9-B8B1-4D2E-827E-AE702FB672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B96C491-9D12-4A1F-87C1-4087035C52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FFE5C4A-1546-4452-A19D-2A989D4BC4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48CBA6-F6FA-4167-BD0D-40D35561B2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B0BE0E16-B5CD-4823-920C-141C03CE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descr="Digital financial graph">
            <a:extLst>
              <a:ext uri="{FF2B5EF4-FFF2-40B4-BE49-F238E27FC236}">
                <a16:creationId xmlns:a16="http://schemas.microsoft.com/office/drawing/2014/main" id="{AB02F8DA-8CA8-9F03-0CFB-517A9D3B4E22}"/>
              </a:ext>
            </a:extLst>
          </p:cNvPr>
          <p:cNvPicPr>
            <a:picLocks noChangeAspect="1"/>
          </p:cNvPicPr>
          <p:nvPr/>
        </p:nvPicPr>
        <p:blipFill rotWithShape="1">
          <a:blip r:embed="rId2">
            <a:alphaModFix amt="25000"/>
          </a:blip>
          <a:srcRect/>
          <a:stretch/>
        </p:blipFill>
        <p:spPr>
          <a:xfrm>
            <a:off x="-64137" y="-34280"/>
            <a:ext cx="12313900" cy="6926570"/>
          </a:xfrm>
          <a:prstGeom prst="rect">
            <a:avLst/>
          </a:prstGeom>
        </p:spPr>
      </p:pic>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684212" y="685799"/>
            <a:ext cx="6080655" cy="4909869"/>
          </a:xfrm>
        </p:spPr>
        <p:txBody>
          <a:bodyPr vert="horz" lIns="91440" tIns="45720" rIns="91440" bIns="45720" rtlCol="0" anchor="b">
            <a:normAutofit/>
          </a:bodyPr>
          <a:lstStyle/>
          <a:p>
            <a:pPr>
              <a:lnSpc>
                <a:spcPct val="90000"/>
              </a:lnSpc>
            </a:pPr>
            <a:r>
              <a:rPr lang="nn-NO" sz="4000" u="sng" dirty="0"/>
              <a:t>4.4 Media dan Keterlibatan Publik</a:t>
            </a:r>
            <a:br>
              <a:rPr lang="nn-NO" sz="4000" u="sng" dirty="0"/>
            </a:br>
            <a:br>
              <a:rPr lang="nn-NO" sz="4000" u="sng" dirty="0"/>
            </a:br>
            <a:r>
              <a:rPr lang="nn-NO" sz="1800" u="sng" dirty="0"/>
              <a:t>Undang-Undang Dasar Indonesia jelas menjamin hak warga negara untuk berkumpul dan mengeluarkan pendapat. Dengan demikian, partisipasi publik telah dipastikan dan dijamin oleh konstitusi. </a:t>
            </a:r>
            <a:br>
              <a:rPr lang="nn-NO" sz="1800" u="sng" dirty="0"/>
            </a:br>
            <a:r>
              <a:rPr lang="nn-NO" sz="1800" u="sng" dirty="0"/>
              <a:t>demokrasi tentu menuntut media yang terbuka, independen, dan dapat dipercaya yang mampu mematuhi prinsip-prinsip masyarakat demokratis.</a:t>
            </a:r>
            <a:br>
              <a:rPr lang="nn-NO" sz="1800" u="sng" dirty="0"/>
            </a:br>
            <a:r>
              <a:rPr lang="nn-NO" sz="1800" u="sng" dirty="0"/>
              <a:t>Media harus mampu mendorong partisipasi warga negara dalam memperoleh, menghasilkan, dan menyebarkan informasi. </a:t>
            </a:r>
            <a:endParaRPr lang="en-US" sz="4000" u="sng" dirty="0"/>
          </a:p>
        </p:txBody>
      </p:sp>
      <p:grpSp>
        <p:nvGrpSpPr>
          <p:cNvPr id="22" name="Group 21">
            <a:extLst>
              <a:ext uri="{FF2B5EF4-FFF2-40B4-BE49-F238E27FC236}">
                <a16:creationId xmlns:a16="http://schemas.microsoft.com/office/drawing/2014/main" id="{4D0FC6BF-F49C-40E0-9F92-EAB34F9E0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3" name="Straight Connector 22">
              <a:extLst>
                <a:ext uri="{FF2B5EF4-FFF2-40B4-BE49-F238E27FC236}">
                  <a16:creationId xmlns:a16="http://schemas.microsoft.com/office/drawing/2014/main" id="{D191372C-9E41-4D9D-89BA-F561AE18F2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FFE91DC-6870-4E3D-982C-ED9F8786A4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9D8700F-EE0E-4C23-A5E9-EDC6F408C4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9048016-2054-4349-B751-99B92206ED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633158C-706D-47D3-B036-BE500A100C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82225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BE0762E-0DFA-FD54-3675-274C7343AF90}"/>
              </a:ext>
            </a:extLst>
          </p:cNvPr>
          <p:cNvGraphicFramePr>
            <a:graphicFrameLocks noGrp="1"/>
          </p:cNvGraphicFramePr>
          <p:nvPr>
            <p:extLst>
              <p:ext uri="{D42A27DB-BD31-4B8C-83A1-F6EECF244321}">
                <p14:modId xmlns:p14="http://schemas.microsoft.com/office/powerpoint/2010/main" val="3057710552"/>
              </p:ext>
            </p:extLst>
          </p:nvPr>
        </p:nvGraphicFramePr>
        <p:xfrm>
          <a:off x="101601" y="148494"/>
          <a:ext cx="11887199" cy="6631675"/>
        </p:xfrm>
        <a:graphic>
          <a:graphicData uri="http://schemas.openxmlformats.org/drawingml/2006/table">
            <a:tbl>
              <a:tblPr firstRow="1" firstCol="1" bandRow="1">
                <a:tableStyleId>{5C22544A-7EE6-4342-B048-85BDC9FD1C3A}</a:tableStyleId>
              </a:tblPr>
              <a:tblGrid>
                <a:gridCol w="11887199">
                  <a:extLst>
                    <a:ext uri="{9D8B030D-6E8A-4147-A177-3AD203B41FA5}">
                      <a16:colId xmlns:a16="http://schemas.microsoft.com/office/drawing/2014/main" val="3953241315"/>
                    </a:ext>
                  </a:extLst>
                </a:gridCol>
              </a:tblGrid>
              <a:tr h="1674108">
                <a:tc>
                  <a:txBody>
                    <a:bodyPr/>
                    <a:lstStyle/>
                    <a:p>
                      <a:pPr marL="0" marR="30480" indent="0" algn="ctr">
                        <a:lnSpc>
                          <a:spcPct val="107000"/>
                        </a:lnSpc>
                        <a:spcBef>
                          <a:spcPts val="0"/>
                        </a:spcBef>
                        <a:spcAft>
                          <a:spcPts val="500"/>
                        </a:spcAft>
                      </a:pPr>
                      <a:r>
                        <a:rPr lang="id-ID" sz="1800" kern="100" dirty="0">
                          <a:effectLst/>
                        </a:rPr>
                        <a:t>Kotak 1. Bagaimana Kebijakan Diformulasikan di Indonesia?</a:t>
                      </a:r>
                      <a:endParaRPr lang="id-ID" sz="1400" kern="100" dirty="0">
                        <a:effectLst/>
                      </a:endParaRPr>
                    </a:p>
                    <a:p>
                      <a:pPr marL="0" marR="29845" indent="0" algn="just">
                        <a:lnSpc>
                          <a:spcPct val="107000"/>
                        </a:lnSpc>
                        <a:spcBef>
                          <a:spcPts val="0"/>
                        </a:spcBef>
                        <a:spcAft>
                          <a:spcPts val="0"/>
                        </a:spcAft>
                      </a:pPr>
                      <a:endParaRPr lang="en-US" sz="1400" kern="100" dirty="0">
                        <a:effectLst/>
                      </a:endParaRPr>
                    </a:p>
                    <a:p>
                      <a:pPr marL="0" marR="29845" indent="0" algn="just">
                        <a:lnSpc>
                          <a:spcPct val="107000"/>
                        </a:lnSpc>
                        <a:spcBef>
                          <a:spcPts val="0"/>
                        </a:spcBef>
                        <a:spcAft>
                          <a:spcPts val="0"/>
                        </a:spcAft>
                      </a:pPr>
                      <a:endParaRPr lang="en-US" sz="1400" kern="100" dirty="0">
                        <a:effectLst/>
                      </a:endParaRPr>
                    </a:p>
                    <a:p>
                      <a:pPr marL="0" marR="29845" indent="0" algn="just">
                        <a:lnSpc>
                          <a:spcPct val="107000"/>
                        </a:lnSpc>
                        <a:spcBef>
                          <a:spcPts val="0"/>
                        </a:spcBef>
                        <a:spcAft>
                          <a:spcPts val="0"/>
                        </a:spcAft>
                      </a:pPr>
                      <a:r>
                        <a:rPr lang="id-ID" sz="1400" kern="100" dirty="0">
                          <a:effectLst/>
                        </a:rPr>
                        <a:t>Berdasarkan UU No. 10/2004 tentang Pembentukan Peraturan Perundang-undangan (UU PPP), publik wajib berpartisipasi dalam penyusunan draf kebijakan. Partisipasi ini paling jelas terlihat saat pembahasan tingkat 1, di mana rapat dengar pendapat umum dilaksanakan untuk mendapat masukan dari publik.</a:t>
                      </a:r>
                      <a:endParaRPr lang="en-US" sz="1400" kern="100" dirty="0">
                        <a:effectLst/>
                      </a:endParaRPr>
                    </a:p>
                    <a:p>
                      <a:pPr marL="0" marR="29845" indent="0" algn="just">
                        <a:lnSpc>
                          <a:spcPct val="107000"/>
                        </a:lnSpc>
                        <a:spcBef>
                          <a:spcPts val="0"/>
                        </a:spcBef>
                        <a:spcAft>
                          <a:spcPts val="0"/>
                        </a:spcAft>
                      </a:pPr>
                      <a:endParaRPr lang="id-ID" sz="1400" kern="100" dirty="0">
                        <a:solidFill>
                          <a:srgbClr val="181717"/>
                        </a:solidFill>
                        <a:effectLst/>
                        <a:latin typeface="Calibri" panose="020F0502020204030204" pitchFamily="34" charset="0"/>
                        <a:ea typeface="Calibri" panose="020F0502020204030204" pitchFamily="34" charset="0"/>
                      </a:endParaRPr>
                    </a:p>
                  </a:txBody>
                  <a:tcPr marL="46564" marR="42770" marT="1614" marB="0" anchor="b"/>
                </a:tc>
                <a:extLst>
                  <a:ext uri="{0D108BD9-81ED-4DB2-BD59-A6C34878D82A}">
                    <a16:rowId xmlns:a16="http://schemas.microsoft.com/office/drawing/2014/main" val="515713539"/>
                  </a:ext>
                </a:extLst>
              </a:tr>
              <a:tr h="212488">
                <a:tc>
                  <a:txBody>
                    <a:bodyPr/>
                    <a:lstStyle/>
                    <a:p>
                      <a:pPr marL="0" marR="0" indent="0" algn="l">
                        <a:lnSpc>
                          <a:spcPct val="107000"/>
                        </a:lnSpc>
                        <a:spcBef>
                          <a:spcPts val="0"/>
                        </a:spcBef>
                        <a:spcAft>
                          <a:spcPts val="800"/>
                        </a:spcAft>
                      </a:pPr>
                      <a:r>
                        <a:rPr lang="id-ID" sz="1400" kern="100" dirty="0">
                          <a:effectLst/>
                        </a:rPr>
                        <a:t> </a:t>
                      </a:r>
                      <a:endParaRPr lang="id-ID" sz="1400" kern="100" dirty="0">
                        <a:solidFill>
                          <a:srgbClr val="181717"/>
                        </a:solidFill>
                        <a:effectLst/>
                        <a:latin typeface="Calibri" panose="020F0502020204030204" pitchFamily="34" charset="0"/>
                        <a:ea typeface="Calibri" panose="020F0502020204030204" pitchFamily="34" charset="0"/>
                      </a:endParaRPr>
                    </a:p>
                  </a:txBody>
                  <a:tcPr marL="46564" marR="42770" marT="1614" marB="0"/>
                </a:tc>
                <a:extLst>
                  <a:ext uri="{0D108BD9-81ED-4DB2-BD59-A6C34878D82A}">
                    <a16:rowId xmlns:a16="http://schemas.microsoft.com/office/drawing/2014/main" val="3233233078"/>
                  </a:ext>
                </a:extLst>
              </a:tr>
              <a:tr h="434911">
                <a:tc>
                  <a:txBody>
                    <a:bodyPr/>
                    <a:lstStyle/>
                    <a:p>
                      <a:pPr marL="0" marR="0" indent="0" algn="just">
                        <a:lnSpc>
                          <a:spcPct val="107000"/>
                        </a:lnSpc>
                        <a:spcBef>
                          <a:spcPts val="0"/>
                        </a:spcBef>
                        <a:spcAft>
                          <a:spcPts val="0"/>
                        </a:spcAft>
                      </a:pPr>
                      <a:r>
                        <a:rPr lang="id-ID" sz="1400" kern="100" dirty="0">
                          <a:effectLst/>
                        </a:rPr>
                        <a:t>Usulan RUU dapat diberikan oleh tiga pihak, yaitu Presiden, DPR, atau Dewan Perwakilan Daerah (DPD). Langkah-langkah pembuatan UU adalah sebagai berikut:</a:t>
                      </a:r>
                      <a:endParaRPr lang="id-ID" sz="1400" kern="100" dirty="0">
                        <a:solidFill>
                          <a:srgbClr val="181717"/>
                        </a:solidFill>
                        <a:effectLst/>
                        <a:latin typeface="Calibri" panose="020F0502020204030204" pitchFamily="34" charset="0"/>
                        <a:ea typeface="Calibri" panose="020F0502020204030204" pitchFamily="34" charset="0"/>
                      </a:endParaRPr>
                    </a:p>
                  </a:txBody>
                  <a:tcPr marL="46564" marR="42770" marT="1614" marB="0"/>
                </a:tc>
                <a:extLst>
                  <a:ext uri="{0D108BD9-81ED-4DB2-BD59-A6C34878D82A}">
                    <a16:rowId xmlns:a16="http://schemas.microsoft.com/office/drawing/2014/main" val="1631277624"/>
                  </a:ext>
                </a:extLst>
              </a:tr>
              <a:tr h="212488">
                <a:tc>
                  <a:txBody>
                    <a:bodyPr/>
                    <a:lstStyle/>
                    <a:p>
                      <a:pPr marL="0" marR="0" indent="0" algn="l">
                        <a:lnSpc>
                          <a:spcPct val="107000"/>
                        </a:lnSpc>
                        <a:spcBef>
                          <a:spcPts val="0"/>
                        </a:spcBef>
                        <a:spcAft>
                          <a:spcPts val="800"/>
                        </a:spcAft>
                      </a:pPr>
                      <a:r>
                        <a:rPr lang="id-ID" sz="1400" kern="100">
                          <a:effectLst/>
                        </a:rPr>
                        <a:t> </a:t>
                      </a:r>
                      <a:endParaRPr lang="id-ID" sz="1400" kern="100">
                        <a:solidFill>
                          <a:srgbClr val="181717"/>
                        </a:solidFill>
                        <a:effectLst/>
                        <a:latin typeface="Calibri" panose="020F0502020204030204" pitchFamily="34" charset="0"/>
                        <a:ea typeface="Calibri" panose="020F0502020204030204" pitchFamily="34" charset="0"/>
                      </a:endParaRPr>
                    </a:p>
                  </a:txBody>
                  <a:tcPr marL="46564" marR="42770" marT="1614" marB="0"/>
                </a:tc>
                <a:extLst>
                  <a:ext uri="{0D108BD9-81ED-4DB2-BD59-A6C34878D82A}">
                    <a16:rowId xmlns:a16="http://schemas.microsoft.com/office/drawing/2014/main" val="2612946251"/>
                  </a:ext>
                </a:extLst>
              </a:tr>
              <a:tr h="4030925">
                <a:tc>
                  <a:txBody>
                    <a:bodyPr/>
                    <a:lstStyle/>
                    <a:p>
                      <a:pPr marL="0" marR="29845" indent="0" algn="ctr">
                        <a:lnSpc>
                          <a:spcPct val="107000"/>
                        </a:lnSpc>
                        <a:spcBef>
                          <a:spcPts val="0"/>
                        </a:spcBef>
                        <a:spcAft>
                          <a:spcPts val="0"/>
                        </a:spcAft>
                      </a:pPr>
                      <a:r>
                        <a:rPr lang="id-ID" sz="1400" kern="100" dirty="0">
                          <a:effectLst/>
                        </a:rPr>
                        <a:t>Perencanaan : mengacu pada </a:t>
                      </a:r>
                      <a:r>
                        <a:rPr lang="id-ID" sz="1400" kern="100" dirty="0" err="1">
                          <a:effectLst/>
                        </a:rPr>
                        <a:t>Prolegnas</a:t>
                      </a:r>
                      <a:endParaRPr lang="id-ID" sz="1400" kern="100" dirty="0">
                        <a:effectLst/>
                      </a:endParaRPr>
                    </a:p>
                    <a:p>
                      <a:pPr marL="0" marR="29845" indent="0" algn="ctr">
                        <a:lnSpc>
                          <a:spcPct val="107000"/>
                        </a:lnSpc>
                        <a:spcBef>
                          <a:spcPts val="0"/>
                        </a:spcBef>
                        <a:spcAft>
                          <a:spcPts val="0"/>
                        </a:spcAft>
                      </a:pPr>
                      <a:r>
                        <a:rPr lang="id-ID" sz="1400" kern="100" dirty="0">
                          <a:effectLst/>
                        </a:rPr>
                        <a:t>â</a:t>
                      </a:r>
                    </a:p>
                    <a:p>
                      <a:pPr marL="0" marR="29845" indent="0" algn="ctr">
                        <a:lnSpc>
                          <a:spcPct val="107000"/>
                        </a:lnSpc>
                        <a:spcBef>
                          <a:spcPts val="0"/>
                        </a:spcBef>
                        <a:spcAft>
                          <a:spcPts val="0"/>
                        </a:spcAft>
                      </a:pPr>
                      <a:r>
                        <a:rPr lang="id-ID" sz="1400" kern="100" dirty="0">
                          <a:effectLst/>
                        </a:rPr>
                        <a:t>Persiapan</a:t>
                      </a:r>
                    </a:p>
                    <a:p>
                      <a:pPr marL="0" marR="29845" indent="0" algn="ctr">
                        <a:lnSpc>
                          <a:spcPct val="107000"/>
                        </a:lnSpc>
                        <a:spcBef>
                          <a:spcPts val="0"/>
                        </a:spcBef>
                        <a:spcAft>
                          <a:spcPts val="0"/>
                        </a:spcAft>
                      </a:pPr>
                      <a:r>
                        <a:rPr lang="id-ID" sz="1400" kern="100" dirty="0">
                          <a:effectLst/>
                        </a:rPr>
                        <a:t>Perancangan, teknik penyusunan </a:t>
                      </a:r>
                    </a:p>
                    <a:p>
                      <a:pPr marL="0" marR="29845" indent="0" algn="ctr">
                        <a:lnSpc>
                          <a:spcPct val="107000"/>
                        </a:lnSpc>
                        <a:spcBef>
                          <a:spcPts val="0"/>
                        </a:spcBef>
                        <a:spcAft>
                          <a:spcPts val="0"/>
                        </a:spcAft>
                      </a:pPr>
                      <a:r>
                        <a:rPr lang="id-ID" sz="1400" kern="100" dirty="0">
                          <a:effectLst/>
                        </a:rPr>
                        <a:t>:menyusun makalah akademik, pemeriksaan latar belakang</a:t>
                      </a:r>
                    </a:p>
                    <a:p>
                      <a:pPr marL="0" marR="29845" indent="0" algn="ctr">
                        <a:lnSpc>
                          <a:spcPct val="107000"/>
                        </a:lnSpc>
                        <a:spcBef>
                          <a:spcPts val="0"/>
                        </a:spcBef>
                        <a:spcAft>
                          <a:spcPts val="0"/>
                        </a:spcAft>
                      </a:pPr>
                      <a:r>
                        <a:rPr lang="id-ID" sz="1400" kern="100" dirty="0">
                          <a:effectLst/>
                        </a:rPr>
                        <a:t>â</a:t>
                      </a:r>
                    </a:p>
                    <a:p>
                      <a:pPr marL="0" marR="29845" indent="0" algn="ctr">
                        <a:lnSpc>
                          <a:spcPct val="107000"/>
                        </a:lnSpc>
                        <a:spcBef>
                          <a:spcPts val="0"/>
                        </a:spcBef>
                        <a:spcAft>
                          <a:spcPts val="0"/>
                        </a:spcAft>
                      </a:pPr>
                      <a:r>
                        <a:rPr lang="id-ID" sz="1400" kern="100" dirty="0">
                          <a:effectLst/>
                        </a:rPr>
                        <a:t>Perumusan</a:t>
                      </a:r>
                    </a:p>
                    <a:p>
                      <a:pPr marL="0" marR="29845" indent="0" algn="ctr">
                        <a:lnSpc>
                          <a:spcPct val="107000"/>
                        </a:lnSpc>
                        <a:spcBef>
                          <a:spcPts val="0"/>
                        </a:spcBef>
                        <a:spcAft>
                          <a:spcPts val="0"/>
                        </a:spcAft>
                      </a:pPr>
                      <a:r>
                        <a:rPr lang="id-ID" sz="1400" kern="100" dirty="0">
                          <a:effectLst/>
                        </a:rPr>
                        <a:t>Pembahasan RUU; </a:t>
                      </a:r>
                    </a:p>
                    <a:p>
                      <a:pPr marL="416560" marR="416560" indent="0" algn="ctr">
                        <a:lnSpc>
                          <a:spcPct val="98000"/>
                        </a:lnSpc>
                        <a:spcBef>
                          <a:spcPts val="0"/>
                        </a:spcBef>
                        <a:spcAft>
                          <a:spcPts val="0"/>
                        </a:spcAft>
                      </a:pPr>
                      <a:r>
                        <a:rPr lang="id-ID" sz="1400" kern="100" dirty="0">
                          <a:effectLst/>
                        </a:rPr>
                        <a:t>Pembahasan tingkat 1 : Rapat Dengar Pendapat Umum-RDPU); Pembahasan tingkat 2</a:t>
                      </a:r>
                    </a:p>
                    <a:p>
                      <a:pPr marL="0" marR="29845" indent="0" algn="ctr">
                        <a:lnSpc>
                          <a:spcPct val="107000"/>
                        </a:lnSpc>
                        <a:spcBef>
                          <a:spcPts val="0"/>
                        </a:spcBef>
                        <a:spcAft>
                          <a:spcPts val="0"/>
                        </a:spcAft>
                      </a:pPr>
                      <a:r>
                        <a:rPr lang="id-ID" sz="1400" kern="100" dirty="0">
                          <a:effectLst/>
                        </a:rPr>
                        <a:t>â</a:t>
                      </a:r>
                    </a:p>
                    <a:p>
                      <a:pPr marL="0" marR="29845" indent="0" algn="ctr">
                        <a:lnSpc>
                          <a:spcPct val="107000"/>
                        </a:lnSpc>
                        <a:spcBef>
                          <a:spcPts val="0"/>
                        </a:spcBef>
                        <a:spcAft>
                          <a:spcPts val="0"/>
                        </a:spcAft>
                      </a:pPr>
                      <a:r>
                        <a:rPr lang="id-ID" sz="1400" kern="100" dirty="0">
                          <a:effectLst/>
                        </a:rPr>
                        <a:t>Disetujui: ditanda tangani Presiden : dicatat dalam Lembaran Negara</a:t>
                      </a:r>
                    </a:p>
                    <a:p>
                      <a:pPr marL="0" marR="29845" indent="0" algn="ctr">
                        <a:lnSpc>
                          <a:spcPct val="107000"/>
                        </a:lnSpc>
                        <a:spcBef>
                          <a:spcPts val="0"/>
                        </a:spcBef>
                        <a:spcAft>
                          <a:spcPts val="0"/>
                        </a:spcAft>
                      </a:pPr>
                      <a:r>
                        <a:rPr lang="id-ID" sz="1400" kern="100" dirty="0">
                          <a:effectLst/>
                        </a:rPr>
                        <a:t>â</a:t>
                      </a:r>
                    </a:p>
                    <a:p>
                      <a:pPr marL="1859915" marR="1889760" indent="0" algn="ctr">
                        <a:lnSpc>
                          <a:spcPct val="107000"/>
                        </a:lnSpc>
                        <a:spcBef>
                          <a:spcPts val="0"/>
                        </a:spcBef>
                        <a:spcAft>
                          <a:spcPts val="0"/>
                        </a:spcAft>
                      </a:pPr>
                      <a:r>
                        <a:rPr lang="id-ID" sz="1400" kern="100" dirty="0">
                          <a:effectLst/>
                        </a:rPr>
                        <a:t>Pengundangan â</a:t>
                      </a:r>
                    </a:p>
                    <a:p>
                      <a:pPr marL="0" marR="29845" indent="0" algn="ctr">
                        <a:lnSpc>
                          <a:spcPct val="107000"/>
                        </a:lnSpc>
                        <a:spcBef>
                          <a:spcPts val="0"/>
                        </a:spcBef>
                        <a:spcAft>
                          <a:spcPts val="975"/>
                        </a:spcAft>
                      </a:pPr>
                      <a:r>
                        <a:rPr lang="id-ID" sz="1400" kern="100" dirty="0">
                          <a:effectLst/>
                        </a:rPr>
                        <a:t>Penyebarluasan</a:t>
                      </a:r>
                    </a:p>
                  </a:txBody>
                  <a:tcPr marL="46564" marR="42770" marT="1614" marB="0"/>
                </a:tc>
                <a:extLst>
                  <a:ext uri="{0D108BD9-81ED-4DB2-BD59-A6C34878D82A}">
                    <a16:rowId xmlns:a16="http://schemas.microsoft.com/office/drawing/2014/main" val="2089198586"/>
                  </a:ext>
                </a:extLst>
              </a:tr>
            </a:tbl>
          </a:graphicData>
        </a:graphic>
      </p:graphicFrame>
    </p:spTree>
    <p:extLst>
      <p:ext uri="{BB962C8B-B14F-4D97-AF65-F5344CB8AC3E}">
        <p14:creationId xmlns:p14="http://schemas.microsoft.com/office/powerpoint/2010/main" val="424366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BE0762E-0DFA-FD54-3675-274C7343AF90}"/>
              </a:ext>
            </a:extLst>
          </p:cNvPr>
          <p:cNvGraphicFramePr>
            <a:graphicFrameLocks noGrp="1"/>
          </p:cNvGraphicFramePr>
          <p:nvPr>
            <p:extLst>
              <p:ext uri="{D42A27DB-BD31-4B8C-83A1-F6EECF244321}">
                <p14:modId xmlns:p14="http://schemas.microsoft.com/office/powerpoint/2010/main" val="3378405121"/>
              </p:ext>
            </p:extLst>
          </p:nvPr>
        </p:nvGraphicFramePr>
        <p:xfrm>
          <a:off x="1121280" y="786117"/>
          <a:ext cx="9949440" cy="5158224"/>
        </p:xfrm>
        <a:graphic>
          <a:graphicData uri="http://schemas.openxmlformats.org/drawingml/2006/table">
            <a:tbl>
              <a:tblPr firstRow="1" firstCol="1" bandRow="1">
                <a:tableStyleId>{5C22544A-7EE6-4342-B048-85BDC9FD1C3A}</a:tableStyleId>
              </a:tblPr>
              <a:tblGrid>
                <a:gridCol w="9949440">
                  <a:extLst>
                    <a:ext uri="{9D8B030D-6E8A-4147-A177-3AD203B41FA5}">
                      <a16:colId xmlns:a16="http://schemas.microsoft.com/office/drawing/2014/main" val="3953241315"/>
                    </a:ext>
                  </a:extLst>
                </a:gridCol>
              </a:tblGrid>
              <a:tr h="252944">
                <a:tc>
                  <a:txBody>
                    <a:bodyPr/>
                    <a:lstStyle/>
                    <a:p>
                      <a:pPr marL="0" marR="30480" indent="0" algn="ctr">
                        <a:lnSpc>
                          <a:spcPct val="107000"/>
                        </a:lnSpc>
                        <a:spcBef>
                          <a:spcPts val="0"/>
                        </a:spcBef>
                        <a:spcAft>
                          <a:spcPts val="500"/>
                        </a:spcAft>
                      </a:pPr>
                      <a:endParaRPr lang="id-ID" sz="1200" kern="100">
                        <a:solidFill>
                          <a:srgbClr val="181717"/>
                        </a:solidFill>
                        <a:effectLst/>
                        <a:latin typeface="Calibri" panose="020F0502020204030204" pitchFamily="34" charset="0"/>
                        <a:ea typeface="Calibri" panose="020F0502020204030204" pitchFamily="34" charset="0"/>
                      </a:endParaRPr>
                    </a:p>
                  </a:txBody>
                  <a:tcPr marL="57506" marR="52821" marT="1993" marB="0" anchor="b"/>
                </a:tc>
                <a:extLst>
                  <a:ext uri="{0D108BD9-81ED-4DB2-BD59-A6C34878D82A}">
                    <a16:rowId xmlns:a16="http://schemas.microsoft.com/office/drawing/2014/main" val="515713539"/>
                  </a:ext>
                </a:extLst>
              </a:tr>
              <a:tr h="252944">
                <a:tc>
                  <a:txBody>
                    <a:bodyPr/>
                    <a:lstStyle/>
                    <a:p>
                      <a:pPr marL="0" marR="0" indent="0" algn="l">
                        <a:lnSpc>
                          <a:spcPct val="107000"/>
                        </a:lnSpc>
                        <a:spcBef>
                          <a:spcPts val="0"/>
                        </a:spcBef>
                        <a:spcAft>
                          <a:spcPts val="800"/>
                        </a:spcAft>
                      </a:pPr>
                      <a:endParaRPr lang="id-ID" sz="1200" kern="100">
                        <a:solidFill>
                          <a:srgbClr val="181717"/>
                        </a:solidFill>
                        <a:effectLst/>
                        <a:latin typeface="Calibri" panose="020F0502020204030204" pitchFamily="34" charset="0"/>
                        <a:ea typeface="Calibri" panose="020F0502020204030204" pitchFamily="34" charset="0"/>
                      </a:endParaRPr>
                    </a:p>
                  </a:txBody>
                  <a:tcPr marL="57506" marR="52821" marT="1993" marB="0"/>
                </a:tc>
                <a:extLst>
                  <a:ext uri="{0D108BD9-81ED-4DB2-BD59-A6C34878D82A}">
                    <a16:rowId xmlns:a16="http://schemas.microsoft.com/office/drawing/2014/main" val="3233233078"/>
                  </a:ext>
                </a:extLst>
              </a:tr>
              <a:tr h="252944">
                <a:tc>
                  <a:txBody>
                    <a:bodyPr/>
                    <a:lstStyle/>
                    <a:p>
                      <a:pPr marL="0" marR="0" indent="0" algn="just">
                        <a:lnSpc>
                          <a:spcPct val="107000"/>
                        </a:lnSpc>
                        <a:spcBef>
                          <a:spcPts val="0"/>
                        </a:spcBef>
                        <a:spcAft>
                          <a:spcPts val="0"/>
                        </a:spcAft>
                      </a:pPr>
                      <a:endParaRPr lang="id-ID" sz="1200" kern="100">
                        <a:solidFill>
                          <a:srgbClr val="181717"/>
                        </a:solidFill>
                        <a:effectLst/>
                        <a:latin typeface="Calibri" panose="020F0502020204030204" pitchFamily="34" charset="0"/>
                        <a:ea typeface="Calibri" panose="020F0502020204030204" pitchFamily="34" charset="0"/>
                      </a:endParaRPr>
                    </a:p>
                  </a:txBody>
                  <a:tcPr marL="57506" marR="52821" marT="1993" marB="0"/>
                </a:tc>
                <a:extLst>
                  <a:ext uri="{0D108BD9-81ED-4DB2-BD59-A6C34878D82A}">
                    <a16:rowId xmlns:a16="http://schemas.microsoft.com/office/drawing/2014/main" val="1631277624"/>
                  </a:ext>
                </a:extLst>
              </a:tr>
              <a:tr h="252944">
                <a:tc>
                  <a:txBody>
                    <a:bodyPr/>
                    <a:lstStyle/>
                    <a:p>
                      <a:pPr marL="0" marR="0" indent="0" algn="l">
                        <a:lnSpc>
                          <a:spcPct val="107000"/>
                        </a:lnSpc>
                        <a:spcBef>
                          <a:spcPts val="0"/>
                        </a:spcBef>
                        <a:spcAft>
                          <a:spcPts val="800"/>
                        </a:spcAft>
                      </a:pPr>
                      <a:endParaRPr lang="id-ID" sz="1200" kern="100">
                        <a:solidFill>
                          <a:srgbClr val="181717"/>
                        </a:solidFill>
                        <a:effectLst/>
                        <a:latin typeface="Calibri" panose="020F0502020204030204" pitchFamily="34" charset="0"/>
                        <a:ea typeface="Calibri" panose="020F0502020204030204" pitchFamily="34" charset="0"/>
                      </a:endParaRPr>
                    </a:p>
                  </a:txBody>
                  <a:tcPr marL="57506" marR="52821" marT="1993" marB="0"/>
                </a:tc>
                <a:extLst>
                  <a:ext uri="{0D108BD9-81ED-4DB2-BD59-A6C34878D82A}">
                    <a16:rowId xmlns:a16="http://schemas.microsoft.com/office/drawing/2014/main" val="2612946251"/>
                  </a:ext>
                </a:extLst>
              </a:tr>
              <a:tr h="3944272">
                <a:tc>
                  <a:txBody>
                    <a:bodyPr/>
                    <a:lstStyle/>
                    <a:p>
                      <a:pPr marL="0" marR="29845" indent="0" algn="just">
                        <a:lnSpc>
                          <a:spcPct val="98000"/>
                        </a:lnSpc>
                        <a:spcBef>
                          <a:spcPts val="0"/>
                        </a:spcBef>
                        <a:spcAft>
                          <a:spcPts val="0"/>
                        </a:spcAft>
                      </a:pPr>
                      <a:r>
                        <a:rPr lang="id-ID" sz="1200" kern="100">
                          <a:effectLst/>
                        </a:rPr>
                        <a:t>Bagan di atas adalah aliran proses legislasi. Namun, pertimbangan dan kepentingan asli dalam memutuskan sebuah pilihan kebijakan jarang diketahui masyarakat umum. Meski telah disahkan, kebijakan seperti UU Penyiaran gagal mendemokratisasi skema penyiaran. Sebuah penjelasan mengenai hal ini diilustrasikan secara luas oleh A. Armando, akademisi yang meneliti permasalahan media:</a:t>
                      </a:r>
                    </a:p>
                    <a:p>
                      <a:pPr marL="0" marR="29845" indent="0" algn="just">
                        <a:lnSpc>
                          <a:spcPct val="98000"/>
                        </a:lnSpc>
                        <a:spcBef>
                          <a:spcPts val="0"/>
                        </a:spcBef>
                        <a:spcAft>
                          <a:spcPts val="0"/>
                        </a:spcAft>
                      </a:pPr>
                      <a:r>
                        <a:rPr lang="id-ID" sz="1200" kern="100">
                          <a:effectLst/>
                        </a:rPr>
                        <a:t>“[Persoalannya adalah] melalui enforcement. Law-nya gak di enforce. Tidak ada regulasi yang memihak, membela, membantu mereka. Aparatur pemerintahnya [punya] kebijakan [tapi] tidak menjalankan kewajibannya [untuk] membela mereka. ... undang-undang itu sendiri sebetulnya hanya memberikan panduan yang bersifat umum, yang tentu saja bisa dengan mudah dimanfaatkan untuk kepentingan publik kalau pemerintahnya mau. Dulu kan dibuat agak umum, karena bahaya juga [jika tidak]. Misalnya, pemusatan kepemilikan kan dilarang. Cuma [hal ini] gak bisa kan dilarang [secara eksplisit]. [Jadi] akhirnya [hanya] dibatasi. Dan apa definisi pemusatan? Kepemilikan silang [hanya bisa] dibatasi, gak bisa dilarang. Semua bergantung pada mereka yang diamanatkan untuk membuat peraturannya kan, yaitu pemerintah. Tadinya pemerintah dan KPI. Tapi KPI kan dicoret, [jadi] yang membuat pemerintah. Pemerintahnya dari awal memang tidak pernah punya niat baik, jadi dengan sengaja dibuat seolah-olah undang-undang ini memang tidak pernah bisa jalan. Alasannya juga agar undang-udang ini dibatalkan kemudian. [...]</a:t>
                      </a:r>
                    </a:p>
                    <a:p>
                      <a:pPr marL="0" marR="29845" indent="0" algn="just">
                        <a:lnSpc>
                          <a:spcPct val="98000"/>
                        </a:lnSpc>
                        <a:spcBef>
                          <a:spcPts val="0"/>
                        </a:spcBef>
                        <a:spcAft>
                          <a:spcPts val="0"/>
                        </a:spcAft>
                      </a:pPr>
                      <a:r>
                        <a:rPr lang="id-ID" sz="1200" kern="100">
                          <a:effectLst/>
                        </a:rPr>
                        <a:t>Padahal bukan undang-undangnya yang salah. Undang-undangnya udah bikin peraturan [yang] rada umum. Ya [jadi kini] tolonglah diturunkan menjadi peraturan. Kalau tahun 2002, aturan sudah sangat detail, dan pertumbuhan industrinya sendiri baru mulai. Kamu gak bisa really-really predictable nanti akan ke mana ini. [...] </a:t>
                      </a:r>
                    </a:p>
                    <a:p>
                      <a:pPr marL="0" marR="29845" indent="0" algn="just">
                        <a:lnSpc>
                          <a:spcPct val="98000"/>
                        </a:lnSpc>
                        <a:spcBef>
                          <a:spcPts val="0"/>
                        </a:spcBef>
                        <a:spcAft>
                          <a:spcPts val="0"/>
                        </a:spcAft>
                      </a:pPr>
                      <a:r>
                        <a:rPr lang="id-ID" sz="1200" kern="100">
                          <a:effectLst/>
                        </a:rPr>
                        <a:t>[Lalu] naiklah yang namanya menteri Sofyan Djalil itu kan. Ya saya rasa itu kesengajaan: semua orang-orangnya dibikin [percaya] bahwa [UU Penyiaran] ini gak pernah bisa jalan, penggantinya gak pernah ngerti. Setelah Muhammad Nuh, sekarang Tifatul Sembiring, dan menurut saya sama nggak gertinya.. Kalau tanya sama orang televisi saya yakin deh, aturannya gak jelas; izinnya mana, gak jelas. Mereka kan nggak punya izin semua. Ya ada yang udah punya, tapi bukan izin nasional ya. Izin nasional satupun gak punya. </a:t>
                      </a:r>
                    </a:p>
                    <a:p>
                      <a:pPr marL="0" marR="0" indent="0" algn="just">
                        <a:lnSpc>
                          <a:spcPct val="107000"/>
                        </a:lnSpc>
                        <a:spcBef>
                          <a:spcPts val="0"/>
                        </a:spcBef>
                        <a:spcAft>
                          <a:spcPts val="0"/>
                        </a:spcAft>
                      </a:pPr>
                      <a:r>
                        <a:rPr lang="id-ID" sz="1200" kern="100">
                          <a:effectLst/>
                        </a:rPr>
                        <a:t>Nggak punya, karena kan dia mesti berubah, dari TV nasional ke TV jaringan. Nah gak ada [yang berubah dan punya izin itu] sampai sekarang. Konsep TV jaringan itu apa aja gak </a:t>
                      </a:r>
                      <a:endParaRPr lang="id-ID" sz="1200" kern="100">
                        <a:solidFill>
                          <a:srgbClr val="181717"/>
                        </a:solidFill>
                        <a:effectLst/>
                        <a:latin typeface="Calibri" panose="020F0502020204030204" pitchFamily="34" charset="0"/>
                        <a:ea typeface="Calibri" panose="020F0502020204030204" pitchFamily="34" charset="0"/>
                      </a:endParaRPr>
                    </a:p>
                  </a:txBody>
                  <a:tcPr marL="57506" marR="52821" marT="1993" marB="0"/>
                </a:tc>
                <a:extLst>
                  <a:ext uri="{0D108BD9-81ED-4DB2-BD59-A6C34878D82A}">
                    <a16:rowId xmlns:a16="http://schemas.microsoft.com/office/drawing/2014/main" val="2089198586"/>
                  </a:ext>
                </a:extLst>
              </a:tr>
            </a:tbl>
          </a:graphicData>
        </a:graphic>
      </p:graphicFrame>
    </p:spTree>
    <p:extLst>
      <p:ext uri="{BB962C8B-B14F-4D97-AF65-F5344CB8AC3E}">
        <p14:creationId xmlns:p14="http://schemas.microsoft.com/office/powerpoint/2010/main" val="413341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gital financial graph">
            <a:extLst>
              <a:ext uri="{FF2B5EF4-FFF2-40B4-BE49-F238E27FC236}">
                <a16:creationId xmlns:a16="http://schemas.microsoft.com/office/drawing/2014/main" id="{AB02F8DA-8CA8-9F03-0CFB-517A9D3B4E22}"/>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684212" y="1034321"/>
            <a:ext cx="3423093" cy="4856813"/>
          </a:xfrm>
        </p:spPr>
        <p:txBody>
          <a:bodyPr vert="horz" lIns="91440" tIns="45720" rIns="91440" bIns="45720" rtlCol="0" anchor="b">
            <a:noAutofit/>
          </a:bodyPr>
          <a:lstStyle/>
          <a:p>
            <a:pPr>
              <a:lnSpc>
                <a:spcPct val="90000"/>
              </a:lnSpc>
            </a:pPr>
            <a:r>
              <a:rPr lang="en-US" sz="1800" u="sng" dirty="0"/>
              <a:t>4.1. Media dan </a:t>
            </a:r>
            <a:r>
              <a:rPr lang="en-US" sz="1800" u="sng" dirty="0" err="1"/>
              <a:t>Kebijakan</a:t>
            </a:r>
            <a:r>
              <a:rPr lang="en-US" sz="1800" u="sng" dirty="0"/>
              <a:t> Media di Indonesia </a:t>
            </a:r>
            <a:r>
              <a:rPr lang="en-US" sz="1800" u="sng" dirty="0" err="1"/>
              <a:t>Sebelum</a:t>
            </a:r>
            <a:r>
              <a:rPr lang="en-US" sz="1800" u="sng" dirty="0"/>
              <a:t> dan </a:t>
            </a:r>
            <a:r>
              <a:rPr lang="en-US" sz="1800" u="sng" dirty="0" err="1"/>
              <a:t>Sesudah</a:t>
            </a:r>
            <a:r>
              <a:rPr lang="en-US" sz="1800" u="sng" dirty="0"/>
              <a:t> Reformasi: </a:t>
            </a:r>
            <a:br>
              <a:rPr lang="en-US" sz="1800" u="sng" dirty="0"/>
            </a:br>
            <a:br>
              <a:rPr lang="en-US" sz="1800" u="sng" dirty="0"/>
            </a:br>
            <a:r>
              <a:rPr lang="en-US" sz="1800" u="sng" dirty="0" err="1"/>
              <a:t>Sebuah</a:t>
            </a:r>
            <a:r>
              <a:rPr lang="en-US" sz="1800" u="sng" dirty="0"/>
              <a:t> </a:t>
            </a:r>
            <a:r>
              <a:rPr lang="en-US" sz="1800" u="sng" dirty="0" err="1"/>
              <a:t>Penjelasan</a:t>
            </a:r>
            <a:r>
              <a:rPr lang="en-US" sz="1800" u="sng" dirty="0"/>
              <a:t> </a:t>
            </a:r>
            <a:r>
              <a:rPr lang="en-US" sz="1800" u="sng" dirty="0" err="1"/>
              <a:t>Historis</a:t>
            </a:r>
            <a:endParaRPr lang="en-US" sz="1800" dirty="0"/>
          </a:p>
        </p:txBody>
      </p:sp>
      <p:sp>
        <p:nvSpPr>
          <p:cNvPr id="4" name="TextBox 3">
            <a:extLst>
              <a:ext uri="{FF2B5EF4-FFF2-40B4-BE49-F238E27FC236}">
                <a16:creationId xmlns:a16="http://schemas.microsoft.com/office/drawing/2014/main" id="{8601A347-BADA-FECE-BA2A-5610996C9F4C}"/>
              </a:ext>
            </a:extLst>
          </p:cNvPr>
          <p:cNvSpPr txBox="1"/>
          <p:nvPr/>
        </p:nvSpPr>
        <p:spPr>
          <a:xfrm>
            <a:off x="4207317" y="253354"/>
            <a:ext cx="7830695" cy="6021200"/>
          </a:xfrm>
          <a:prstGeom prst="rect">
            <a:avLst/>
          </a:prstGeom>
          <a:noFill/>
        </p:spPr>
        <p:txBody>
          <a:bodyPr wrap="square">
            <a:spAutoFit/>
          </a:bodyPr>
          <a:lstStyle/>
          <a:p>
            <a:pPr marL="3175" marR="0" indent="-6350" algn="just">
              <a:lnSpc>
                <a:spcPct val="103000"/>
              </a:lnSpc>
              <a:spcBef>
                <a:spcPts val="0"/>
              </a:spcBef>
              <a:spcAft>
                <a:spcPts val="2515"/>
              </a:spcAft>
            </a:pPr>
            <a:r>
              <a:rPr lang="en-US" sz="2400" kern="100" dirty="0">
                <a:effectLst/>
                <a:latin typeface="Calibri" panose="020F0502020204030204" pitchFamily="34" charset="0"/>
                <a:ea typeface="Calibri" panose="020F0502020204030204" pitchFamily="34" charset="0"/>
              </a:rPr>
              <a:t>S</a:t>
            </a:r>
            <a:r>
              <a:rPr lang="id-ID" sz="2400" kern="100" dirty="0" err="1">
                <a:effectLst/>
                <a:latin typeface="Calibri" panose="020F0502020204030204" pitchFamily="34" charset="0"/>
                <a:ea typeface="Calibri" panose="020F0502020204030204" pitchFamily="34" charset="0"/>
              </a:rPr>
              <a:t>ejarah</a:t>
            </a:r>
            <a:r>
              <a:rPr lang="id-ID" sz="2400" kern="100" dirty="0">
                <a:effectLst/>
                <a:latin typeface="Calibri" panose="020F0502020204030204" pitchFamily="34" charset="0"/>
                <a:ea typeface="Calibri" panose="020F0502020204030204" pitchFamily="34" charset="0"/>
              </a:rPr>
              <a:t> kebijakan media di Indonesia menunjukkan bahwa kebijakan media yang ada saat ini berdinamika di sekitar dua kebijakan utama</a:t>
            </a:r>
            <a:r>
              <a:rPr lang="en-US" sz="2400" kern="100" dirty="0">
                <a:effectLst/>
                <a:latin typeface="Calibri" panose="020F0502020204030204" pitchFamily="34" charset="0"/>
                <a:ea typeface="Calibri" panose="020F0502020204030204" pitchFamily="34" charset="0"/>
              </a:rPr>
              <a:t>:</a:t>
            </a:r>
            <a:r>
              <a:rPr lang="id-ID" sz="2400" kern="100" dirty="0">
                <a:effectLst/>
                <a:latin typeface="Calibri" panose="020F0502020204030204" pitchFamily="34" charset="0"/>
                <a:ea typeface="Calibri" panose="020F0502020204030204" pitchFamily="34" charset="0"/>
              </a:rPr>
              <a:t> </a:t>
            </a:r>
            <a:endParaRPr lang="en-US" sz="2400" kern="100" dirty="0">
              <a:effectLst/>
              <a:latin typeface="Calibri" panose="020F0502020204030204" pitchFamily="34" charset="0"/>
              <a:ea typeface="Calibri" panose="020F0502020204030204" pitchFamily="34" charset="0"/>
            </a:endParaRPr>
          </a:p>
          <a:p>
            <a:pPr marL="796925" lvl="1" indent="-342900" algn="just">
              <a:lnSpc>
                <a:spcPct val="103000"/>
              </a:lnSpc>
              <a:spcAft>
                <a:spcPts val="2515"/>
              </a:spcAft>
              <a:buFont typeface="Arial" panose="020B0604020202020204" pitchFamily="34" charset="0"/>
              <a:buChar char="•"/>
            </a:pPr>
            <a:r>
              <a:rPr lang="id-ID" kern="100" dirty="0" err="1">
                <a:effectLst/>
                <a:latin typeface="Calibri" panose="020F0502020204030204" pitchFamily="34" charset="0"/>
                <a:ea typeface="Calibri" panose="020F0502020204030204" pitchFamily="34" charset="0"/>
              </a:rPr>
              <a:t>Undang-Undang</a:t>
            </a:r>
            <a:r>
              <a:rPr lang="id-ID" kern="100" dirty="0">
                <a:effectLst/>
                <a:latin typeface="Calibri" panose="020F0502020204030204" pitchFamily="34" charset="0"/>
                <a:ea typeface="Calibri" panose="020F0502020204030204" pitchFamily="34" charset="0"/>
              </a:rPr>
              <a:t> Penyiaran (UU 32/2002) dan </a:t>
            </a:r>
            <a:r>
              <a:rPr lang="id-ID" kern="100" dirty="0" err="1">
                <a:effectLst/>
                <a:latin typeface="Calibri" panose="020F0502020204030204" pitchFamily="34" charset="0"/>
                <a:ea typeface="Calibri" panose="020F0502020204030204" pitchFamily="34" charset="0"/>
              </a:rPr>
              <a:t>Undang-Undang</a:t>
            </a:r>
            <a:r>
              <a:rPr lang="id-ID" kern="100" dirty="0">
                <a:effectLst/>
                <a:latin typeface="Calibri" panose="020F0502020204030204" pitchFamily="34" charset="0"/>
                <a:ea typeface="Calibri" panose="020F0502020204030204" pitchFamily="34" charset="0"/>
              </a:rPr>
              <a:t> Pers (UU 40/1999) yang merupakan produk era reformasi. </a:t>
            </a:r>
            <a:endParaRPr lang="en-US" kern="100" dirty="0">
              <a:effectLst/>
              <a:latin typeface="Calibri" panose="020F0502020204030204" pitchFamily="34" charset="0"/>
              <a:ea typeface="Calibri" panose="020F0502020204030204" pitchFamily="34" charset="0"/>
            </a:endParaRPr>
          </a:p>
          <a:p>
            <a:pPr marL="796925" lvl="1" indent="-342900" algn="just">
              <a:lnSpc>
                <a:spcPct val="103000"/>
              </a:lnSpc>
              <a:spcAft>
                <a:spcPts val="2515"/>
              </a:spcAft>
              <a:buFont typeface="Arial" panose="020B0604020202020204" pitchFamily="34" charset="0"/>
              <a:buChar char="•"/>
            </a:pPr>
            <a:r>
              <a:rPr lang="id-ID" kern="100" dirty="0">
                <a:effectLst/>
                <a:latin typeface="Calibri" panose="020F0502020204030204" pitchFamily="34" charset="0"/>
                <a:ea typeface="Calibri" panose="020F0502020204030204" pitchFamily="34" charset="0"/>
              </a:rPr>
              <a:t>Peraturan Pemerintah (PP) 50/2005 mengenai penyiaran swasta, yang sering kali diabaikan</a:t>
            </a:r>
            <a:r>
              <a:rPr lang="en-US" kern="100" dirty="0">
                <a:effectLst/>
                <a:latin typeface="Calibri" panose="020F0502020204030204" pitchFamily="34" charset="0"/>
                <a:ea typeface="Calibri" panose="020F0502020204030204" pitchFamily="34" charset="0"/>
              </a:rPr>
              <a:t>.</a:t>
            </a:r>
            <a:r>
              <a:rPr lang="id-ID" kern="100" dirty="0">
                <a:effectLst/>
                <a:latin typeface="Calibri" panose="020F0502020204030204" pitchFamily="34" charset="0"/>
                <a:ea typeface="Calibri" panose="020F0502020204030204" pitchFamily="34" charset="0"/>
              </a:rPr>
              <a:t> </a:t>
            </a:r>
            <a:endParaRPr lang="en-US" kern="100" dirty="0">
              <a:effectLst/>
              <a:latin typeface="Calibri" panose="020F0502020204030204" pitchFamily="34" charset="0"/>
              <a:ea typeface="Calibri" panose="020F0502020204030204" pitchFamily="34" charset="0"/>
            </a:endParaRPr>
          </a:p>
          <a:p>
            <a:pPr marL="796925" lvl="1" indent="-342900" algn="just">
              <a:lnSpc>
                <a:spcPct val="103000"/>
              </a:lnSpc>
              <a:spcAft>
                <a:spcPts val="2515"/>
              </a:spcAft>
              <a:buFont typeface="Arial" panose="020B0604020202020204" pitchFamily="34" charset="0"/>
              <a:buChar char="•"/>
            </a:pPr>
            <a:r>
              <a:rPr lang="en-US" kern="100" dirty="0">
                <a:effectLst/>
                <a:latin typeface="Calibri" panose="020F0502020204030204" pitchFamily="34" charset="0"/>
                <a:ea typeface="Calibri" panose="020F0502020204030204" pitchFamily="34" charset="0"/>
              </a:rPr>
              <a:t>U</a:t>
            </a:r>
            <a:r>
              <a:rPr lang="id-ID" kern="100" dirty="0" err="1">
                <a:effectLst/>
                <a:latin typeface="Calibri" panose="020F0502020204030204" pitchFamily="34" charset="0"/>
                <a:ea typeface="Calibri" panose="020F0502020204030204" pitchFamily="34" charset="0"/>
              </a:rPr>
              <a:t>ndang</a:t>
            </a:r>
            <a:r>
              <a:rPr lang="id-ID" kern="100" dirty="0">
                <a:effectLst/>
                <a:latin typeface="Calibri" panose="020F0502020204030204" pitchFamily="34" charset="0"/>
                <a:ea typeface="Calibri" panose="020F0502020204030204" pitchFamily="34" charset="0"/>
              </a:rPr>
              <a:t>-undang pertama yang mengatur lalu lintas dan transaksi di dunia maya, UU 11/2008 mengenai Informasi dan Transaksi Elektronik (UU ITE). </a:t>
            </a:r>
            <a:r>
              <a:rPr lang="en-US" kern="100" dirty="0">
                <a:effectLst/>
                <a:latin typeface="Calibri" panose="020F0502020204030204" pitchFamily="34" charset="0"/>
                <a:ea typeface="Calibri" panose="020F0502020204030204" pitchFamily="34" charset="0"/>
              </a:rPr>
              <a:t>S</a:t>
            </a:r>
            <a:r>
              <a:rPr lang="id-ID" kern="100" dirty="0" err="1">
                <a:effectLst/>
                <a:latin typeface="Calibri" panose="020F0502020204030204" pitchFamily="34" charset="0"/>
                <a:ea typeface="Calibri" panose="020F0502020204030204" pitchFamily="34" charset="0"/>
              </a:rPr>
              <a:t>ejumlah</a:t>
            </a:r>
            <a:r>
              <a:rPr lang="id-ID" kern="100" dirty="0">
                <a:effectLst/>
                <a:latin typeface="Calibri" panose="020F0502020204030204" pitchFamily="34" charset="0"/>
                <a:ea typeface="Calibri" panose="020F0502020204030204" pitchFamily="34" charset="0"/>
              </a:rPr>
              <a:t> pasal</a:t>
            </a:r>
            <a:r>
              <a:rPr lang="en-US" kern="100" dirty="0" err="1">
                <a:effectLst/>
                <a:latin typeface="Calibri" panose="020F0502020204030204" pitchFamily="34" charset="0"/>
                <a:ea typeface="Calibri" panose="020F0502020204030204" pitchFamily="34" charset="0"/>
              </a:rPr>
              <a:t>nya</a:t>
            </a:r>
            <a:r>
              <a:rPr lang="id-ID" kern="100" dirty="0">
                <a:effectLst/>
                <a:latin typeface="Calibri" panose="020F0502020204030204" pitchFamily="34" charset="0"/>
                <a:ea typeface="Calibri" panose="020F0502020204030204" pitchFamily="34" charset="0"/>
              </a:rPr>
              <a:t> yang mengundang kontroversi</a:t>
            </a:r>
            <a:r>
              <a:rPr lang="en-US" kern="100" dirty="0">
                <a:effectLst/>
                <a:latin typeface="Calibri" panose="020F0502020204030204" pitchFamily="34" charset="0"/>
                <a:ea typeface="Calibri" panose="020F0502020204030204" pitchFamily="34" charset="0"/>
              </a:rPr>
              <a:t>. </a:t>
            </a:r>
          </a:p>
          <a:p>
            <a:pPr marL="3175" indent="-6350" algn="just">
              <a:lnSpc>
                <a:spcPct val="103000"/>
              </a:lnSpc>
              <a:spcBef>
                <a:spcPts val="0"/>
              </a:spcBef>
              <a:spcAft>
                <a:spcPts val="2515"/>
              </a:spcAft>
            </a:pPr>
            <a:r>
              <a:rPr lang="id-ID" sz="2400" kern="100" dirty="0" err="1">
                <a:effectLst/>
                <a:latin typeface="Calibri" panose="020F0502020204030204" pitchFamily="34" charset="0"/>
                <a:ea typeface="Calibri" panose="020F0502020204030204" pitchFamily="34" charset="0"/>
              </a:rPr>
              <a:t>Ba</a:t>
            </a:r>
            <a:r>
              <a:rPr lang="en-US" sz="2400" kern="100" dirty="0" err="1">
                <a:effectLst/>
                <a:latin typeface="Calibri" panose="020F0502020204030204" pitchFamily="34" charset="0"/>
                <a:ea typeface="Calibri" panose="020F0502020204030204" pitchFamily="34" charset="0"/>
              </a:rPr>
              <a:t>hasan</a:t>
            </a:r>
            <a:r>
              <a:rPr lang="en-US" sz="2400" kern="100" dirty="0">
                <a:effectLst/>
                <a:latin typeface="Calibri" panose="020F0502020204030204" pitchFamily="34" charset="0"/>
                <a:ea typeface="Calibri" panose="020F0502020204030204" pitchFamily="34" charset="0"/>
              </a:rPr>
              <a:t> </a:t>
            </a:r>
            <a:r>
              <a:rPr lang="id-ID" sz="2400" kern="100" dirty="0">
                <a:effectLst/>
                <a:latin typeface="Calibri" panose="020F0502020204030204" pitchFamily="34" charset="0"/>
                <a:ea typeface="Calibri" panose="020F0502020204030204" pitchFamily="34" charset="0"/>
              </a:rPr>
              <a:t>ini menjabarkan regulasi yang ada saat ini dan kebijakan media, termasuk kaitannya dengan industri dan aspek  politis.</a:t>
            </a:r>
            <a:r>
              <a:rPr lang="en-US" sz="2400" kern="100" dirty="0">
                <a:effectLst/>
                <a:latin typeface="Calibri" panose="020F0502020204030204" pitchFamily="34" charset="0"/>
                <a:ea typeface="Calibri" panose="020F0502020204030204" pitchFamily="34" charset="0"/>
              </a:rPr>
              <a:t> Da</a:t>
            </a:r>
            <a:r>
              <a:rPr lang="id-ID" sz="2400" kern="100" dirty="0" err="1">
                <a:effectLst/>
                <a:latin typeface="Calibri" panose="020F0502020204030204" pitchFamily="34" charset="0"/>
                <a:ea typeface="Calibri" panose="020F0502020204030204" pitchFamily="34" charset="0"/>
              </a:rPr>
              <a:t>mpak</a:t>
            </a:r>
            <a:r>
              <a:rPr lang="id-ID" sz="2400" kern="100" dirty="0">
                <a:effectLst/>
                <a:latin typeface="Calibri" panose="020F0502020204030204" pitchFamily="34" charset="0"/>
                <a:ea typeface="Calibri" panose="020F0502020204030204" pitchFamily="34" charset="0"/>
              </a:rPr>
              <a:t> kebijakan media terhadap hak warga negara atas media.</a:t>
            </a:r>
            <a:endParaRPr lang="en-US" sz="2400" kern="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41728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F49E-D7BB-BA06-02EA-65C1B562A301}"/>
              </a:ext>
            </a:extLst>
          </p:cNvPr>
          <p:cNvSpPr>
            <a:spLocks noGrp="1"/>
          </p:cNvSpPr>
          <p:nvPr>
            <p:ph type="title"/>
          </p:nvPr>
        </p:nvSpPr>
        <p:spPr>
          <a:xfrm>
            <a:off x="257908" y="343878"/>
            <a:ext cx="11449537" cy="6307014"/>
          </a:xfrm>
        </p:spPr>
        <p:txBody>
          <a:bodyPr>
            <a:noAutofit/>
          </a:bodyPr>
          <a:lstStyle/>
          <a:p>
            <a:r>
              <a:rPr lang="id-ID" sz="3200" dirty="0"/>
              <a:t>Bagan </a:t>
            </a:r>
            <a:r>
              <a:rPr lang="en-US" sz="3200" dirty="0" err="1"/>
              <a:t>tsb</a:t>
            </a:r>
            <a:r>
              <a:rPr lang="id-ID" sz="3200" dirty="0"/>
              <a:t> adalah aliran proses legislasi. </a:t>
            </a:r>
            <a:br>
              <a:rPr lang="en-US" sz="3200" dirty="0"/>
            </a:br>
            <a:br>
              <a:rPr lang="en-US" sz="3200" dirty="0"/>
            </a:br>
            <a:r>
              <a:rPr lang="id-ID" sz="3200" dirty="0"/>
              <a:t>Namun, pertimbangan dan kepentingan asli dalam memutuskan sebuah pilihan kebijakan jarang diketahui masyarakat umum. </a:t>
            </a:r>
            <a:br>
              <a:rPr lang="en-US" sz="3200" dirty="0"/>
            </a:br>
            <a:br>
              <a:rPr lang="en-US" sz="3200" dirty="0"/>
            </a:br>
            <a:r>
              <a:rPr lang="id-ID" sz="3200" dirty="0"/>
              <a:t>Meski telah disahkan, kebijakan seperti UU Penyiaran gagal mendemokratisasi skema penyiaran. </a:t>
            </a:r>
          </a:p>
        </p:txBody>
      </p:sp>
    </p:spTree>
    <p:extLst>
      <p:ext uri="{BB962C8B-B14F-4D97-AF65-F5344CB8AC3E}">
        <p14:creationId xmlns:p14="http://schemas.microsoft.com/office/powerpoint/2010/main" val="1518433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B7B4-E1FC-81C1-4564-9FFCC9C50139}"/>
              </a:ext>
            </a:extLst>
          </p:cNvPr>
          <p:cNvSpPr>
            <a:spLocks noGrp="1"/>
          </p:cNvSpPr>
          <p:nvPr>
            <p:ph type="title"/>
          </p:nvPr>
        </p:nvSpPr>
        <p:spPr>
          <a:xfrm>
            <a:off x="175098" y="321013"/>
            <a:ext cx="11605097" cy="5593404"/>
          </a:xfrm>
        </p:spPr>
        <p:txBody>
          <a:bodyPr>
            <a:normAutofit fontScale="90000"/>
          </a:bodyPr>
          <a:lstStyle/>
          <a:p>
            <a:r>
              <a:rPr lang="id-ID" sz="2400" dirty="0">
                <a:solidFill>
                  <a:srgbClr val="FF0000"/>
                </a:solidFill>
                <a:effectLst/>
                <a:latin typeface="Calibri" panose="020F0502020204030204" pitchFamily="34" charset="0"/>
                <a:ea typeface="Calibri" panose="020F0502020204030204" pitchFamily="34" charset="0"/>
              </a:rPr>
              <a:t>UU Keterbukaan Informasi Publik No. 14/2008</a:t>
            </a:r>
            <a:r>
              <a:rPr lang="en-US" sz="2400" dirty="0">
                <a:solidFill>
                  <a:srgbClr val="FF0000"/>
                </a:solidFill>
                <a:effectLst/>
                <a:latin typeface="Calibri" panose="020F0502020204030204" pitchFamily="34" charset="0"/>
                <a:ea typeface="Calibri" panose="020F0502020204030204" pitchFamily="34" charset="0"/>
              </a:rPr>
              <a:t>: </a:t>
            </a:r>
            <a:r>
              <a:rPr lang="id-ID" sz="2400" dirty="0">
                <a:solidFill>
                  <a:srgbClr val="FF0000"/>
                </a:solidFill>
                <a:effectLst/>
                <a:latin typeface="Calibri" panose="020F0502020204030204" pitchFamily="34" charset="0"/>
                <a:ea typeface="Calibri" panose="020F0502020204030204" pitchFamily="34" charset="0"/>
              </a:rPr>
              <a:t>mewajibkan institusi kenegaraan menyediakan informasi dan data, yang sebelumnya terbatas, kepada publik</a:t>
            </a:r>
            <a:r>
              <a:rPr lang="id-ID" sz="2400" dirty="0">
                <a:solidFill>
                  <a:srgbClr val="181717"/>
                </a:solidFill>
                <a:effectLst/>
                <a:latin typeface="Calibri" panose="020F0502020204030204" pitchFamily="34" charset="0"/>
                <a:ea typeface="Calibri" panose="020F0502020204030204" pitchFamily="34" charset="0"/>
              </a:rPr>
              <a:t>. Meski begitu, </a:t>
            </a:r>
            <a:r>
              <a:rPr lang="id-ID" sz="2400" dirty="0">
                <a:solidFill>
                  <a:srgbClr val="FF0000"/>
                </a:solidFill>
                <a:effectLst/>
                <a:latin typeface="Calibri" panose="020F0502020204030204" pitchFamily="34" charset="0"/>
                <a:ea typeface="Calibri" panose="020F0502020204030204" pitchFamily="34" charset="0"/>
              </a:rPr>
              <a:t>UU ini juga dapat disalahgunakan karena memuat hukuman penjara</a:t>
            </a:r>
            <a:r>
              <a:rPr lang="en-US" sz="2400" dirty="0">
                <a:solidFill>
                  <a:srgbClr val="FF0000"/>
                </a:solidFill>
                <a:effectLst/>
                <a:latin typeface="Calibri" panose="020F0502020204030204" pitchFamily="34" charset="0"/>
                <a:ea typeface="Calibri" panose="020F0502020204030204" pitchFamily="34" charset="0"/>
              </a:rPr>
              <a:t>.</a:t>
            </a:r>
            <a:br>
              <a:rPr lang="en-US" sz="2400" dirty="0">
                <a:solidFill>
                  <a:srgbClr val="FF0000"/>
                </a:solidFill>
                <a:effectLst/>
                <a:latin typeface="Calibri" panose="020F0502020204030204" pitchFamily="34" charset="0"/>
                <a:ea typeface="Calibri" panose="020F0502020204030204" pitchFamily="34" charset="0"/>
              </a:rPr>
            </a:br>
            <a:br>
              <a:rPr lang="en-US" sz="2400" dirty="0">
                <a:solidFill>
                  <a:srgbClr val="FF0000"/>
                </a:solidFill>
                <a:effectLst/>
                <a:latin typeface="Calibri" panose="020F0502020204030204" pitchFamily="34" charset="0"/>
                <a:ea typeface="Calibri" panose="020F0502020204030204" pitchFamily="34" charset="0"/>
              </a:rPr>
            </a:br>
            <a:r>
              <a:rPr lang="id-ID" sz="2400" dirty="0">
                <a:solidFill>
                  <a:srgbClr val="FF0000"/>
                </a:solidFill>
                <a:effectLst/>
                <a:latin typeface="Calibri" panose="020F0502020204030204" pitchFamily="34" charset="0"/>
                <a:ea typeface="Calibri" panose="020F0502020204030204" pitchFamily="34" charset="0"/>
              </a:rPr>
              <a:t>UU Pornografi No. 44/2008 dan UU ITE No. 11/2008 </a:t>
            </a:r>
            <a:r>
              <a:rPr lang="en-US" sz="2400" dirty="0">
                <a:solidFill>
                  <a:srgbClr val="FF0000"/>
                </a:solidFill>
                <a:effectLst/>
                <a:latin typeface="Calibri" panose="020F0502020204030204" pitchFamily="34" charset="0"/>
                <a:ea typeface="Calibri" panose="020F0502020204030204" pitchFamily="34" charset="0"/>
              </a:rPr>
              <a:t>,</a:t>
            </a:r>
            <a:r>
              <a:rPr lang="id-ID" sz="2400" dirty="0">
                <a:solidFill>
                  <a:srgbClr val="181717"/>
                </a:solidFill>
                <a:effectLst/>
                <a:latin typeface="Calibri" panose="020F0502020204030204" pitchFamily="34" charset="0"/>
                <a:ea typeface="Calibri" panose="020F0502020204030204" pitchFamily="34" charset="0"/>
              </a:rPr>
              <a:t>yang </a:t>
            </a:r>
            <a:r>
              <a:rPr lang="id-ID" sz="2400" dirty="0">
                <a:solidFill>
                  <a:srgbClr val="FF0000"/>
                </a:solidFill>
                <a:effectLst/>
                <a:latin typeface="Calibri" panose="020F0502020204030204" pitchFamily="34" charset="0"/>
                <a:ea typeface="Calibri" panose="020F0502020204030204" pitchFamily="34" charset="0"/>
              </a:rPr>
              <a:t>menghambat hak kebebasan berekspresi</a:t>
            </a:r>
            <a:r>
              <a:rPr lang="id-ID" sz="2400" dirty="0">
                <a:solidFill>
                  <a:srgbClr val="181717"/>
                </a:solidFill>
                <a:effectLst/>
                <a:latin typeface="Calibri" panose="020F0502020204030204" pitchFamily="34" charset="0"/>
                <a:ea typeface="Calibri" panose="020F0502020204030204" pitchFamily="34" charset="0"/>
              </a:rPr>
              <a:t>. </a:t>
            </a:r>
            <a:br>
              <a:rPr lang="en-US" sz="2400" dirty="0">
                <a:solidFill>
                  <a:srgbClr val="181717"/>
                </a:solidFill>
                <a:effectLst/>
                <a:latin typeface="Calibri" panose="020F0502020204030204" pitchFamily="34" charset="0"/>
                <a:ea typeface="Calibri" panose="020F0502020204030204" pitchFamily="34" charset="0"/>
              </a:rPr>
            </a:br>
            <a:br>
              <a:rPr lang="en-US" sz="2400" dirty="0">
                <a:solidFill>
                  <a:srgbClr val="181717"/>
                </a:solidFill>
                <a:effectLst/>
                <a:latin typeface="Calibri" panose="020F0502020204030204" pitchFamily="34" charset="0"/>
                <a:ea typeface="Calibri" panose="020F0502020204030204" pitchFamily="34" charset="0"/>
              </a:rPr>
            </a:br>
            <a:r>
              <a:rPr lang="id-ID" sz="2400" dirty="0">
                <a:solidFill>
                  <a:srgbClr val="181717"/>
                </a:solidFill>
                <a:effectLst/>
                <a:latin typeface="Calibri" panose="020F0502020204030204" pitchFamily="34" charset="0"/>
                <a:ea typeface="Calibri" panose="020F0502020204030204" pitchFamily="34" charset="0"/>
              </a:rPr>
              <a:t>Kedua regulasi tersebut menggunakan </a:t>
            </a:r>
            <a:r>
              <a:rPr lang="id-ID" sz="2400" b="1" dirty="0">
                <a:solidFill>
                  <a:srgbClr val="181717"/>
                </a:solidFill>
                <a:effectLst/>
                <a:latin typeface="Calibri" panose="020F0502020204030204" pitchFamily="34" charset="0"/>
                <a:ea typeface="Calibri" panose="020F0502020204030204" pitchFamily="34" charset="0"/>
              </a:rPr>
              <a:t>istilah yang semu, tidak terdefinisi, dan telah menjadi </a:t>
            </a:r>
            <a:r>
              <a:rPr lang="id-ID" sz="2400" b="1" dirty="0" err="1">
                <a:solidFill>
                  <a:srgbClr val="181717"/>
                </a:solidFill>
                <a:effectLst/>
                <a:latin typeface="Calibri" panose="020F0502020204030204" pitchFamily="34" charset="0"/>
                <a:ea typeface="Calibri" panose="020F0502020204030204" pitchFamily="34" charset="0"/>
              </a:rPr>
              <a:t>boomerang</a:t>
            </a:r>
            <a:r>
              <a:rPr lang="en-US" sz="2400" b="1" dirty="0">
                <a:solidFill>
                  <a:srgbClr val="181717"/>
                </a:solidFill>
                <a:effectLst/>
                <a:latin typeface="Calibri" panose="020F0502020204030204" pitchFamily="34" charset="0"/>
                <a:ea typeface="Calibri" panose="020F0502020204030204" pitchFamily="34" charset="0"/>
              </a:rPr>
              <a:t>. </a:t>
            </a:r>
            <a:r>
              <a:rPr lang="id-ID" sz="2400" b="1" dirty="0">
                <a:solidFill>
                  <a:srgbClr val="181717"/>
                </a:solidFill>
                <a:effectLst/>
                <a:latin typeface="Calibri" panose="020F0502020204030204" pitchFamily="34" charset="0"/>
                <a:ea typeface="Calibri" panose="020F0502020204030204" pitchFamily="34" charset="0"/>
              </a:rPr>
              <a:t>mengerdilkan kebebasan berpendapat</a:t>
            </a:r>
            <a:r>
              <a:rPr lang="id-ID" sz="2400" dirty="0">
                <a:solidFill>
                  <a:srgbClr val="181717"/>
                </a:solidFill>
                <a:effectLst/>
                <a:latin typeface="Calibri" panose="020F0502020204030204" pitchFamily="34" charset="0"/>
                <a:ea typeface="Calibri" panose="020F0502020204030204" pitchFamily="34" charset="0"/>
              </a:rPr>
              <a:t>. </a:t>
            </a:r>
            <a:br>
              <a:rPr lang="en-US" sz="2400" dirty="0">
                <a:solidFill>
                  <a:srgbClr val="181717"/>
                </a:solidFill>
                <a:effectLst/>
                <a:latin typeface="Calibri" panose="020F0502020204030204" pitchFamily="34" charset="0"/>
                <a:ea typeface="Calibri" panose="020F0502020204030204" pitchFamily="34" charset="0"/>
              </a:rPr>
            </a:br>
            <a:r>
              <a:rPr lang="id-ID" sz="2400" dirty="0">
                <a:solidFill>
                  <a:srgbClr val="181717"/>
                </a:solidFill>
                <a:effectLst/>
                <a:latin typeface="Calibri" panose="020F0502020204030204" pitchFamily="34" charset="0"/>
                <a:ea typeface="Calibri" panose="020F0502020204030204" pitchFamily="34" charset="0"/>
              </a:rPr>
              <a:t>Selain itu, </a:t>
            </a:r>
            <a:r>
              <a:rPr lang="id-ID" sz="2400" dirty="0">
                <a:solidFill>
                  <a:srgbClr val="FF0000"/>
                </a:solidFill>
                <a:effectLst/>
                <a:latin typeface="Calibri" panose="020F0502020204030204" pitchFamily="34" charset="0"/>
                <a:ea typeface="Calibri" panose="020F0502020204030204" pitchFamily="34" charset="0"/>
              </a:rPr>
              <a:t>KUHP juga dipakai untuk menjerat jurnalis</a:t>
            </a:r>
            <a:r>
              <a:rPr lang="id-ID" sz="2400" dirty="0">
                <a:solidFill>
                  <a:srgbClr val="181717"/>
                </a:solidFill>
                <a:effectLst/>
                <a:latin typeface="Calibri" panose="020F0502020204030204" pitchFamily="34" charset="0"/>
                <a:ea typeface="Calibri" panose="020F0502020204030204" pitchFamily="34" charset="0"/>
              </a:rPr>
              <a:t>; </a:t>
            </a:r>
            <a:r>
              <a:rPr lang="id-ID" sz="2400" b="1" dirty="0">
                <a:solidFill>
                  <a:srgbClr val="181717"/>
                </a:solidFill>
                <a:effectLst/>
                <a:latin typeface="Calibri" panose="020F0502020204030204" pitchFamily="34" charset="0"/>
                <a:ea typeface="Calibri" panose="020F0502020204030204" pitchFamily="34" charset="0"/>
              </a:rPr>
              <a:t>kekuatan yang terlalu besar kepada pejabat publik dan penguasa</a:t>
            </a:r>
            <a:r>
              <a:rPr lang="id-ID" sz="2400" dirty="0">
                <a:solidFill>
                  <a:srgbClr val="181717"/>
                </a:solidFill>
                <a:effectLst/>
                <a:latin typeface="Calibri" panose="020F0502020204030204" pitchFamily="34" charset="0"/>
                <a:ea typeface="Calibri" panose="020F0502020204030204" pitchFamily="34" charset="0"/>
              </a:rPr>
              <a:t> untuk menuduhkan kasus pencemaran nama baik</a:t>
            </a:r>
            <a:br>
              <a:rPr lang="en-US" sz="2400" dirty="0">
                <a:solidFill>
                  <a:srgbClr val="181717"/>
                </a:solidFill>
                <a:effectLst/>
                <a:latin typeface="Calibri" panose="020F0502020204030204" pitchFamily="34" charset="0"/>
                <a:ea typeface="Calibri" panose="020F0502020204030204" pitchFamily="34" charset="0"/>
              </a:rPr>
            </a:br>
            <a:br>
              <a:rPr lang="en-US" sz="2400" dirty="0">
                <a:solidFill>
                  <a:srgbClr val="181717"/>
                </a:solidFill>
                <a:effectLst/>
                <a:latin typeface="Calibri" panose="020F0502020204030204" pitchFamily="34" charset="0"/>
                <a:ea typeface="Calibri" panose="020F0502020204030204" pitchFamily="34" charset="0"/>
              </a:rPr>
            </a:br>
            <a:r>
              <a:rPr lang="id-ID" sz="2400" kern="100" dirty="0">
                <a:solidFill>
                  <a:srgbClr val="181717"/>
                </a:solidFill>
                <a:effectLst/>
                <a:latin typeface="Calibri" panose="020F0502020204030204" pitchFamily="34" charset="0"/>
                <a:ea typeface="Calibri" panose="020F0502020204030204" pitchFamily="34" charset="0"/>
              </a:rPr>
              <a:t>Mahkamah Agung (MA) mengeluarkan </a:t>
            </a:r>
            <a:r>
              <a:rPr lang="id-ID" sz="2400" kern="100" dirty="0">
                <a:solidFill>
                  <a:srgbClr val="FF0000"/>
                </a:solidFill>
                <a:effectLst/>
                <a:latin typeface="Calibri" panose="020F0502020204030204" pitchFamily="34" charset="0"/>
                <a:ea typeface="Calibri" panose="020F0502020204030204" pitchFamily="34" charset="0"/>
              </a:rPr>
              <a:t>Surat Edaran Mahkamah Agung (SEMA) No. 13/2008 </a:t>
            </a:r>
            <a:r>
              <a:rPr lang="id-ID" sz="2400" kern="100" dirty="0">
                <a:solidFill>
                  <a:srgbClr val="181717"/>
                </a:solidFill>
                <a:effectLst/>
                <a:latin typeface="Calibri" panose="020F0502020204030204" pitchFamily="34" charset="0"/>
                <a:ea typeface="Calibri" panose="020F0502020204030204" pitchFamily="34" charset="0"/>
              </a:rPr>
              <a:t>yang mengakui peran Dewan Pers</a:t>
            </a:r>
            <a:r>
              <a:rPr lang="en-US" sz="2400" kern="100" dirty="0">
                <a:solidFill>
                  <a:srgbClr val="181717"/>
                </a:solidFill>
                <a:effectLst/>
                <a:latin typeface="Calibri" panose="020F0502020204030204" pitchFamily="34" charset="0"/>
                <a:ea typeface="Calibri" panose="020F0502020204030204" pitchFamily="34" charset="0"/>
              </a:rPr>
              <a:t>, </a:t>
            </a:r>
            <a:r>
              <a:rPr lang="id-ID" sz="2400" kern="100" dirty="0">
                <a:solidFill>
                  <a:srgbClr val="181717"/>
                </a:solidFill>
                <a:effectLst/>
                <a:latin typeface="Calibri" panose="020F0502020204030204" pitchFamily="34" charset="0"/>
                <a:ea typeface="Calibri" panose="020F0502020204030204" pitchFamily="34" charset="0"/>
              </a:rPr>
              <a:t>formal menganjurkan </a:t>
            </a:r>
            <a:r>
              <a:rPr lang="id-ID" sz="2400" kern="100" dirty="0">
                <a:solidFill>
                  <a:srgbClr val="FF0000"/>
                </a:solidFill>
                <a:effectLst/>
                <a:latin typeface="Calibri" panose="020F0502020204030204" pitchFamily="34" charset="0"/>
                <a:ea typeface="Calibri" panose="020F0502020204030204" pitchFamily="34" charset="0"/>
              </a:rPr>
              <a:t>seluruh hakim meminta pendapat ahli dari dewan tersebut dalam setiap persidangan kasus yang berkaitan dengan pers</a:t>
            </a:r>
            <a:r>
              <a:rPr lang="id-ID" sz="2400" kern="100" dirty="0">
                <a:solidFill>
                  <a:srgbClr val="181717"/>
                </a:solidFill>
                <a:effectLst/>
                <a:latin typeface="Calibri" panose="020F0502020204030204" pitchFamily="34" charset="0"/>
                <a:ea typeface="Calibri" panose="020F0502020204030204" pitchFamily="34" charset="0"/>
              </a:rPr>
              <a:t>. </a:t>
            </a:r>
            <a:endParaRPr lang="id-ID" sz="4000" dirty="0"/>
          </a:p>
        </p:txBody>
      </p:sp>
      <p:sp>
        <p:nvSpPr>
          <p:cNvPr id="3" name="Text Placeholder 2">
            <a:extLst>
              <a:ext uri="{FF2B5EF4-FFF2-40B4-BE49-F238E27FC236}">
                <a16:creationId xmlns:a16="http://schemas.microsoft.com/office/drawing/2014/main" id="{E9670F95-4450-2834-7BDF-5A4BF5A3FD3D}"/>
              </a:ext>
            </a:extLst>
          </p:cNvPr>
          <p:cNvSpPr>
            <a:spLocks noGrp="1"/>
          </p:cNvSpPr>
          <p:nvPr>
            <p:ph type="body" idx="1"/>
          </p:nvPr>
        </p:nvSpPr>
        <p:spPr>
          <a:xfrm>
            <a:off x="790536" y="5647070"/>
            <a:ext cx="10320487" cy="1062074"/>
          </a:xfrm>
        </p:spPr>
        <p:txBody>
          <a:bodyPr>
            <a:normAutofit/>
          </a:bodyPr>
          <a:lstStyle/>
          <a:p>
            <a:r>
              <a:rPr lang="nn-NO" sz="2400" b="1" u="sng" dirty="0"/>
              <a:t>Kebijakan-Kebijakan yang Mendorong dan Menghambat	</a:t>
            </a:r>
            <a:endParaRPr lang="id-ID" sz="2400" b="1" dirty="0"/>
          </a:p>
        </p:txBody>
      </p:sp>
    </p:spTree>
    <p:extLst>
      <p:ext uri="{BB962C8B-B14F-4D97-AF65-F5344CB8AC3E}">
        <p14:creationId xmlns:p14="http://schemas.microsoft.com/office/powerpoint/2010/main" val="436540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B7B4-E1FC-81C1-4564-9FFCC9C50139}"/>
              </a:ext>
            </a:extLst>
          </p:cNvPr>
          <p:cNvSpPr>
            <a:spLocks noGrp="1"/>
          </p:cNvSpPr>
          <p:nvPr>
            <p:ph type="title"/>
          </p:nvPr>
        </p:nvSpPr>
        <p:spPr>
          <a:xfrm>
            <a:off x="525294" y="308313"/>
            <a:ext cx="11001983" cy="5362913"/>
          </a:xfrm>
        </p:spPr>
        <p:txBody>
          <a:bodyPr>
            <a:normAutofit fontScale="90000"/>
          </a:bodyPr>
          <a:lstStyle/>
          <a:p>
            <a:r>
              <a:rPr lang="id-ID" sz="3600" dirty="0">
                <a:solidFill>
                  <a:srgbClr val="FF0000"/>
                </a:solidFill>
                <a:effectLst/>
                <a:latin typeface="Calibri" panose="020F0502020204030204" pitchFamily="34" charset="0"/>
                <a:ea typeface="Calibri" panose="020F0502020204030204" pitchFamily="34" charset="0"/>
              </a:rPr>
              <a:t>media dapat berfungsi sebagai media pengawas balik </a:t>
            </a:r>
            <a:r>
              <a:rPr lang="id-ID" sz="3600" dirty="0">
                <a:solidFill>
                  <a:srgbClr val="181717"/>
                </a:solidFill>
                <a:effectLst/>
                <a:latin typeface="Calibri" panose="020F0502020204030204" pitchFamily="34" charset="0"/>
                <a:ea typeface="Calibri" panose="020F0502020204030204" pitchFamily="34" charset="0"/>
              </a:rPr>
              <a:t>(</a:t>
            </a:r>
            <a:r>
              <a:rPr lang="id-ID" sz="3600" i="1" dirty="0" err="1">
                <a:solidFill>
                  <a:srgbClr val="181717"/>
                </a:solidFill>
                <a:effectLst/>
                <a:latin typeface="Calibri" panose="020F0502020204030204" pitchFamily="34" charset="0"/>
                <a:ea typeface="Calibri" panose="020F0502020204030204" pitchFamily="34" charset="0"/>
              </a:rPr>
              <a:t>reverse</a:t>
            </a:r>
            <a:r>
              <a:rPr lang="id-ID" sz="3600" i="1" dirty="0">
                <a:solidFill>
                  <a:srgbClr val="181717"/>
                </a:solidFill>
                <a:effectLst/>
                <a:latin typeface="Calibri" panose="020F0502020204030204" pitchFamily="34" charset="0"/>
                <a:ea typeface="Calibri" panose="020F0502020204030204" pitchFamily="34" charset="0"/>
              </a:rPr>
              <a:t> </a:t>
            </a:r>
            <a:r>
              <a:rPr lang="id-ID" sz="3600" i="1" dirty="0" err="1">
                <a:solidFill>
                  <a:srgbClr val="181717"/>
                </a:solidFill>
                <a:effectLst/>
                <a:latin typeface="Calibri" panose="020F0502020204030204" pitchFamily="34" charset="0"/>
                <a:ea typeface="Calibri" panose="020F0502020204030204" pitchFamily="34" charset="0"/>
              </a:rPr>
              <a:t>panopticon</a:t>
            </a:r>
            <a:r>
              <a:rPr lang="id-ID" sz="3600" dirty="0">
                <a:solidFill>
                  <a:srgbClr val="181717"/>
                </a:solidFill>
                <a:effectLst/>
                <a:latin typeface="Calibri" panose="020F0502020204030204" pitchFamily="34" charset="0"/>
                <a:ea typeface="Calibri" panose="020F0502020204030204" pitchFamily="34" charset="0"/>
              </a:rPr>
              <a:t>) yang </a:t>
            </a:r>
            <a:r>
              <a:rPr lang="id-ID" sz="3600" dirty="0">
                <a:solidFill>
                  <a:srgbClr val="FF0000"/>
                </a:solidFill>
                <a:effectLst/>
                <a:latin typeface="Calibri" panose="020F0502020204030204" pitchFamily="34" charset="0"/>
                <a:ea typeface="Calibri" panose="020F0502020204030204" pitchFamily="34" charset="0"/>
              </a:rPr>
              <a:t>memungkinkan warga negara mendokumentasikan </a:t>
            </a:r>
            <a:r>
              <a:rPr lang="id-ID" sz="3600" dirty="0">
                <a:solidFill>
                  <a:srgbClr val="181717"/>
                </a:solidFill>
                <a:effectLst/>
                <a:latin typeface="Calibri" panose="020F0502020204030204" pitchFamily="34" charset="0"/>
                <a:ea typeface="Calibri" panose="020F0502020204030204" pitchFamily="34" charset="0"/>
              </a:rPr>
              <a:t>perilaku orang-orang atau </a:t>
            </a:r>
            <a:r>
              <a:rPr lang="id-ID" sz="3600" dirty="0" err="1">
                <a:solidFill>
                  <a:srgbClr val="181717"/>
                </a:solidFill>
                <a:effectLst/>
                <a:latin typeface="Calibri" panose="020F0502020204030204" pitchFamily="34" charset="0"/>
                <a:ea typeface="Calibri" panose="020F0502020204030204" pitchFamily="34" charset="0"/>
              </a:rPr>
              <a:t>elit</a:t>
            </a:r>
            <a:r>
              <a:rPr lang="id-ID" sz="3600" dirty="0">
                <a:solidFill>
                  <a:srgbClr val="181717"/>
                </a:solidFill>
                <a:effectLst/>
                <a:latin typeface="Calibri" panose="020F0502020204030204" pitchFamily="34" charset="0"/>
                <a:ea typeface="Calibri" panose="020F0502020204030204" pitchFamily="34" charset="0"/>
              </a:rPr>
              <a:t> terkemuka dan masyarakat secara umum</a:t>
            </a:r>
            <a:br>
              <a:rPr lang="en-US" sz="3600" dirty="0">
                <a:solidFill>
                  <a:srgbClr val="181717"/>
                </a:solidFill>
                <a:effectLst/>
                <a:latin typeface="Calibri" panose="020F0502020204030204" pitchFamily="34" charset="0"/>
                <a:ea typeface="Calibri" panose="020F0502020204030204" pitchFamily="34" charset="0"/>
              </a:rPr>
            </a:br>
            <a:br>
              <a:rPr lang="en-US" sz="3600" dirty="0">
                <a:solidFill>
                  <a:srgbClr val="181717"/>
                </a:solidFill>
                <a:effectLst/>
                <a:latin typeface="Calibri" panose="020F0502020204030204" pitchFamily="34" charset="0"/>
                <a:ea typeface="Calibri" panose="020F0502020204030204" pitchFamily="34" charset="0"/>
              </a:rPr>
            </a:br>
            <a:r>
              <a:rPr lang="id-ID" sz="3600" dirty="0" err="1">
                <a:solidFill>
                  <a:srgbClr val="FF0000"/>
                </a:solidFill>
                <a:effectLst/>
                <a:latin typeface="Calibri" panose="020F0502020204030204" pitchFamily="34" charset="0"/>
                <a:ea typeface="Calibri" panose="020F0502020204030204" pitchFamily="34" charset="0"/>
              </a:rPr>
              <a:t>Interaktivitas</a:t>
            </a:r>
            <a:r>
              <a:rPr lang="id-ID" sz="3600" dirty="0">
                <a:solidFill>
                  <a:srgbClr val="FF0000"/>
                </a:solidFill>
                <a:effectLst/>
                <a:latin typeface="Calibri" panose="020F0502020204030204" pitchFamily="34" charset="0"/>
                <a:ea typeface="Calibri" panose="020F0502020204030204" pitchFamily="34" charset="0"/>
              </a:rPr>
              <a:t> dan kecepatan </a:t>
            </a:r>
            <a:r>
              <a:rPr lang="id-ID" sz="3600" dirty="0">
                <a:solidFill>
                  <a:srgbClr val="181717"/>
                </a:solidFill>
                <a:effectLst/>
                <a:latin typeface="Calibri" panose="020F0502020204030204" pitchFamily="34" charset="0"/>
                <a:ea typeface="Calibri" panose="020F0502020204030204" pitchFamily="34" charset="0"/>
              </a:rPr>
              <a:t>aspek baru media berkat </a:t>
            </a:r>
            <a:r>
              <a:rPr lang="id-ID" sz="3600" dirty="0">
                <a:solidFill>
                  <a:srgbClr val="FF0000"/>
                </a:solidFill>
                <a:effectLst/>
                <a:latin typeface="Calibri" panose="020F0502020204030204" pitchFamily="34" charset="0"/>
                <a:ea typeface="Calibri" panose="020F0502020204030204" pitchFamily="34" charset="0"/>
              </a:rPr>
              <a:t>inovasi teknologi informasi dan komunikasi</a:t>
            </a:r>
            <a:r>
              <a:rPr lang="id-ID" sz="3600" dirty="0">
                <a:solidFill>
                  <a:srgbClr val="181717"/>
                </a:solidFill>
                <a:effectLst/>
                <a:latin typeface="Calibri" panose="020F0502020204030204" pitchFamily="34" charset="0"/>
                <a:ea typeface="Calibri" panose="020F0502020204030204" pitchFamily="34" charset="0"/>
              </a:rPr>
              <a:t>, serta membawa </a:t>
            </a:r>
            <a:r>
              <a:rPr lang="id-ID" sz="3600" dirty="0">
                <a:solidFill>
                  <a:srgbClr val="FF0000"/>
                </a:solidFill>
                <a:effectLst/>
                <a:latin typeface="Calibri" panose="020F0502020204030204" pitchFamily="34" charset="0"/>
                <a:ea typeface="Calibri" panose="020F0502020204030204" pitchFamily="34" charset="0"/>
              </a:rPr>
              <a:t>angin baru dalam ranah media</a:t>
            </a:r>
            <a:r>
              <a:rPr lang="id-ID" sz="3600" dirty="0">
                <a:solidFill>
                  <a:srgbClr val="181717"/>
                </a:solidFill>
                <a:effectLst/>
                <a:latin typeface="Calibri" panose="020F0502020204030204" pitchFamily="34" charset="0"/>
                <a:ea typeface="Calibri" panose="020F0502020204030204" pitchFamily="34" charset="0"/>
              </a:rPr>
              <a:t> </a:t>
            </a:r>
            <a:r>
              <a:rPr lang="id-ID" sz="3600" b="1" dirty="0">
                <a:solidFill>
                  <a:srgbClr val="181717"/>
                </a:solidFill>
                <a:effectLst/>
                <a:latin typeface="Calibri" panose="020F0502020204030204" pitchFamily="34" charset="0"/>
                <a:ea typeface="Calibri" panose="020F0502020204030204" pitchFamily="34" charset="0"/>
              </a:rPr>
              <a:t>opini publik kini memiliki kekuatan yang lebih</a:t>
            </a:r>
            <a:r>
              <a:rPr lang="id-ID" sz="3600" dirty="0">
                <a:solidFill>
                  <a:srgbClr val="181717"/>
                </a:solidFill>
                <a:effectLst/>
                <a:latin typeface="Calibri" panose="020F0502020204030204" pitchFamily="34" charset="0"/>
                <a:ea typeface="Calibri" panose="020F0502020204030204" pitchFamily="34" charset="0"/>
              </a:rPr>
              <a:t> nyata. </a:t>
            </a:r>
            <a:endParaRPr lang="id-ID" sz="5400" dirty="0"/>
          </a:p>
        </p:txBody>
      </p:sp>
      <p:sp>
        <p:nvSpPr>
          <p:cNvPr id="3" name="Text Placeholder 2">
            <a:extLst>
              <a:ext uri="{FF2B5EF4-FFF2-40B4-BE49-F238E27FC236}">
                <a16:creationId xmlns:a16="http://schemas.microsoft.com/office/drawing/2014/main" id="{E9670F95-4450-2834-7BDF-5A4BF5A3FD3D}"/>
              </a:ext>
            </a:extLst>
          </p:cNvPr>
          <p:cNvSpPr>
            <a:spLocks noGrp="1"/>
          </p:cNvSpPr>
          <p:nvPr>
            <p:ph type="body" idx="1"/>
          </p:nvPr>
        </p:nvSpPr>
        <p:spPr>
          <a:xfrm>
            <a:off x="5642043" y="5914417"/>
            <a:ext cx="6332706" cy="635270"/>
          </a:xfrm>
        </p:spPr>
        <p:txBody>
          <a:bodyPr>
            <a:normAutofit fontScale="92500" lnSpcReduction="10000"/>
          </a:bodyPr>
          <a:lstStyle/>
          <a:p>
            <a:r>
              <a:rPr lang="nn-NO" sz="2000" u="sng" dirty="0"/>
              <a:t>Media Baru dan Kontrol Sosial	</a:t>
            </a:r>
            <a:br>
              <a:rPr lang="nn-NO" sz="2000" u="sng" dirty="0"/>
            </a:br>
            <a:endParaRPr lang="id-ID" dirty="0"/>
          </a:p>
        </p:txBody>
      </p:sp>
    </p:spTree>
    <p:extLst>
      <p:ext uri="{BB962C8B-B14F-4D97-AF65-F5344CB8AC3E}">
        <p14:creationId xmlns:p14="http://schemas.microsoft.com/office/powerpoint/2010/main" val="3202709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B7B4-E1FC-81C1-4564-9FFCC9C50139}"/>
              </a:ext>
            </a:extLst>
          </p:cNvPr>
          <p:cNvSpPr>
            <a:spLocks noGrp="1"/>
          </p:cNvSpPr>
          <p:nvPr>
            <p:ph type="title"/>
          </p:nvPr>
        </p:nvSpPr>
        <p:spPr>
          <a:xfrm>
            <a:off x="525294" y="308313"/>
            <a:ext cx="11001983" cy="5362913"/>
          </a:xfrm>
        </p:spPr>
        <p:txBody>
          <a:bodyPr>
            <a:normAutofit/>
          </a:bodyPr>
          <a:lstStyle/>
          <a:p>
            <a:r>
              <a:rPr lang="id-ID" sz="4000" dirty="0">
                <a:solidFill>
                  <a:srgbClr val="FF0000"/>
                </a:solidFill>
                <a:effectLst/>
                <a:latin typeface="Calibri" panose="020F0502020204030204" pitchFamily="34" charset="0"/>
                <a:ea typeface="Calibri" panose="020F0502020204030204" pitchFamily="34" charset="0"/>
              </a:rPr>
              <a:t>meski ada praktik komersialisasi dan </a:t>
            </a:r>
            <a:r>
              <a:rPr lang="id-ID" sz="4000" dirty="0" err="1">
                <a:solidFill>
                  <a:srgbClr val="FF0000"/>
                </a:solidFill>
                <a:effectLst/>
                <a:latin typeface="Calibri" panose="020F0502020204030204" pitchFamily="34" charset="0"/>
                <a:ea typeface="Calibri" panose="020F0502020204030204" pitchFamily="34" charset="0"/>
              </a:rPr>
              <a:t>komodifikasi</a:t>
            </a:r>
            <a:r>
              <a:rPr lang="id-ID" sz="4000" dirty="0">
                <a:solidFill>
                  <a:srgbClr val="FF0000"/>
                </a:solidFill>
                <a:effectLst/>
                <a:latin typeface="Calibri" panose="020F0502020204030204" pitchFamily="34" charset="0"/>
                <a:ea typeface="Calibri" panose="020F0502020204030204" pitchFamily="34" charset="0"/>
              </a:rPr>
              <a:t> ranah publik, perkembangan mutakhir media ternyata juga mampu menyediakan saluran kontrol sosial yang baru, khususnya inovasi teknologi bidang Internet dan media sosial</a:t>
            </a:r>
            <a:r>
              <a:rPr lang="id-ID" sz="4000" dirty="0">
                <a:solidFill>
                  <a:srgbClr val="181717"/>
                </a:solidFill>
                <a:effectLst/>
                <a:latin typeface="Calibri" panose="020F0502020204030204" pitchFamily="34" charset="0"/>
                <a:ea typeface="Calibri" panose="020F0502020204030204" pitchFamily="34" charset="0"/>
              </a:rPr>
              <a:t>. </a:t>
            </a:r>
            <a:br>
              <a:rPr lang="en-US" sz="4000" dirty="0">
                <a:solidFill>
                  <a:srgbClr val="181717"/>
                </a:solidFill>
                <a:effectLst/>
                <a:latin typeface="Calibri" panose="020F0502020204030204" pitchFamily="34" charset="0"/>
                <a:ea typeface="Calibri" panose="020F0502020204030204" pitchFamily="34" charset="0"/>
              </a:rPr>
            </a:br>
            <a:r>
              <a:rPr lang="id-ID" sz="4000" dirty="0">
                <a:solidFill>
                  <a:srgbClr val="181717"/>
                </a:solidFill>
                <a:effectLst/>
                <a:latin typeface="Calibri" panose="020F0502020204030204" pitchFamily="34" charset="0"/>
                <a:ea typeface="Calibri" panose="020F0502020204030204" pitchFamily="34" charset="0"/>
              </a:rPr>
              <a:t>Internet dan media baru telah menjadi alat memperkuat suara dan aspirasi publik, </a:t>
            </a:r>
            <a:endParaRPr lang="id-ID" sz="6000" dirty="0"/>
          </a:p>
        </p:txBody>
      </p:sp>
      <p:sp>
        <p:nvSpPr>
          <p:cNvPr id="3" name="Text Placeholder 2">
            <a:extLst>
              <a:ext uri="{FF2B5EF4-FFF2-40B4-BE49-F238E27FC236}">
                <a16:creationId xmlns:a16="http://schemas.microsoft.com/office/drawing/2014/main" id="{E9670F95-4450-2834-7BDF-5A4BF5A3FD3D}"/>
              </a:ext>
            </a:extLst>
          </p:cNvPr>
          <p:cNvSpPr>
            <a:spLocks noGrp="1"/>
          </p:cNvSpPr>
          <p:nvPr>
            <p:ph type="body" idx="1"/>
          </p:nvPr>
        </p:nvSpPr>
        <p:spPr>
          <a:xfrm>
            <a:off x="5642043" y="5914417"/>
            <a:ext cx="6332706" cy="635270"/>
          </a:xfrm>
        </p:spPr>
        <p:txBody>
          <a:bodyPr>
            <a:normAutofit fontScale="92500" lnSpcReduction="10000"/>
          </a:bodyPr>
          <a:lstStyle/>
          <a:p>
            <a:r>
              <a:rPr lang="nn-NO" sz="2000" u="sng" dirty="0"/>
              <a:t>Media Baru dan Kontrol Sosial	</a:t>
            </a:r>
            <a:br>
              <a:rPr lang="nn-NO" sz="2000" u="sng" dirty="0"/>
            </a:br>
            <a:endParaRPr lang="id-ID" dirty="0"/>
          </a:p>
        </p:txBody>
      </p:sp>
    </p:spTree>
    <p:extLst>
      <p:ext uri="{BB962C8B-B14F-4D97-AF65-F5344CB8AC3E}">
        <p14:creationId xmlns:p14="http://schemas.microsoft.com/office/powerpoint/2010/main" val="1001407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B7B4-E1FC-81C1-4564-9FFCC9C50139}"/>
              </a:ext>
            </a:extLst>
          </p:cNvPr>
          <p:cNvSpPr>
            <a:spLocks noGrp="1"/>
          </p:cNvSpPr>
          <p:nvPr>
            <p:ph type="title"/>
          </p:nvPr>
        </p:nvSpPr>
        <p:spPr>
          <a:xfrm>
            <a:off x="116732" y="199417"/>
            <a:ext cx="11858017" cy="5549629"/>
          </a:xfrm>
        </p:spPr>
        <p:txBody>
          <a:bodyPr>
            <a:normAutofit fontScale="90000"/>
          </a:bodyPr>
          <a:lstStyle/>
          <a:p>
            <a:r>
              <a:rPr lang="id-ID" dirty="0">
                <a:solidFill>
                  <a:srgbClr val="181717"/>
                </a:solidFill>
                <a:effectLst/>
                <a:latin typeface="Calibri" panose="020F0502020204030204" pitchFamily="34" charset="0"/>
                <a:ea typeface="Calibri" panose="020F0502020204030204" pitchFamily="34" charset="0"/>
              </a:rPr>
              <a:t>Dengan dikuasainya </a:t>
            </a:r>
            <a:r>
              <a:rPr lang="id-ID" dirty="0">
                <a:solidFill>
                  <a:srgbClr val="FF0000"/>
                </a:solidFill>
                <a:effectLst/>
                <a:latin typeface="Calibri" panose="020F0502020204030204" pitchFamily="34" charset="0"/>
                <a:ea typeface="Calibri" panose="020F0502020204030204" pitchFamily="34" charset="0"/>
              </a:rPr>
              <a:t>industri media oleh konglomerat yang memiliki agenda pribadi dan kepentingan politik tertentu</a:t>
            </a:r>
            <a:r>
              <a:rPr lang="id-ID" dirty="0">
                <a:solidFill>
                  <a:srgbClr val="181717"/>
                </a:solidFill>
                <a:effectLst/>
                <a:latin typeface="Calibri" panose="020F0502020204030204" pitchFamily="34" charset="0"/>
                <a:ea typeface="Calibri" panose="020F0502020204030204" pitchFamily="34" charset="0"/>
              </a:rPr>
              <a:t>, tantangan bagi warga negara Indonesia adalah memerangi </a:t>
            </a:r>
            <a:r>
              <a:rPr lang="id-ID" dirty="0">
                <a:solidFill>
                  <a:srgbClr val="FF0000"/>
                </a:solidFill>
                <a:effectLst/>
                <a:latin typeface="Calibri" panose="020F0502020204030204" pitchFamily="34" charset="0"/>
                <a:ea typeface="Calibri" panose="020F0502020204030204" pitchFamily="34" charset="0"/>
              </a:rPr>
              <a:t>monopoli opini publik</a:t>
            </a:r>
            <a:r>
              <a:rPr lang="id-ID" dirty="0">
                <a:solidFill>
                  <a:srgbClr val="181717"/>
                </a:solidFill>
                <a:effectLst/>
                <a:latin typeface="Calibri" panose="020F0502020204030204" pitchFamily="34" charset="0"/>
                <a:ea typeface="Calibri" panose="020F0502020204030204" pitchFamily="34" charset="0"/>
              </a:rPr>
              <a:t>. </a:t>
            </a:r>
            <a:br>
              <a:rPr lang="en-US" dirty="0">
                <a:solidFill>
                  <a:srgbClr val="181717"/>
                </a:solidFill>
                <a:effectLst/>
                <a:latin typeface="Calibri" panose="020F0502020204030204" pitchFamily="34" charset="0"/>
                <a:ea typeface="Calibri" panose="020F0502020204030204" pitchFamily="34" charset="0"/>
              </a:rPr>
            </a:br>
            <a:r>
              <a:rPr lang="id-ID" dirty="0">
                <a:solidFill>
                  <a:srgbClr val="FF0000"/>
                </a:solidFill>
                <a:effectLst/>
                <a:latin typeface="Calibri" panose="020F0502020204030204" pitchFamily="34" charset="0"/>
                <a:ea typeface="Calibri" panose="020F0502020204030204" pitchFamily="34" charset="0"/>
              </a:rPr>
              <a:t>Media pun telah beralih menjadi institusi ekonomi semata dan mengabaikan perannya dalam fungsi sosial</a:t>
            </a:r>
            <a:r>
              <a:rPr lang="id-ID" dirty="0">
                <a:solidFill>
                  <a:srgbClr val="181717"/>
                </a:solidFill>
                <a:effectLst/>
                <a:latin typeface="Calibri" panose="020F0502020204030204" pitchFamily="34" charset="0"/>
                <a:ea typeface="Calibri" panose="020F0502020204030204" pitchFamily="34" charset="0"/>
              </a:rPr>
              <a:t>.</a:t>
            </a:r>
            <a:br>
              <a:rPr lang="en-US" dirty="0">
                <a:solidFill>
                  <a:srgbClr val="181717"/>
                </a:solidFill>
                <a:effectLst/>
                <a:latin typeface="Calibri" panose="020F0502020204030204" pitchFamily="34" charset="0"/>
                <a:ea typeface="Calibri" panose="020F0502020204030204" pitchFamily="34" charset="0"/>
              </a:rPr>
            </a:br>
            <a:r>
              <a:rPr lang="id-ID" dirty="0" err="1">
                <a:solidFill>
                  <a:srgbClr val="181717"/>
                </a:solidFill>
                <a:effectLst/>
                <a:latin typeface="Calibri" panose="020F0502020204030204" pitchFamily="34" charset="0"/>
                <a:ea typeface="Calibri" panose="020F0502020204030204" pitchFamily="34" charset="0"/>
              </a:rPr>
              <a:t>Sangatlah</a:t>
            </a:r>
            <a:r>
              <a:rPr lang="id-ID" dirty="0">
                <a:solidFill>
                  <a:srgbClr val="181717"/>
                </a:solidFill>
                <a:effectLst/>
                <a:latin typeface="Calibri" panose="020F0502020204030204" pitchFamily="34" charset="0"/>
                <a:ea typeface="Calibri" panose="020F0502020204030204" pitchFamily="34" charset="0"/>
              </a:rPr>
              <a:t> penting untuk menyadari kembali </a:t>
            </a:r>
            <a:r>
              <a:rPr lang="id-ID" dirty="0">
                <a:solidFill>
                  <a:srgbClr val="FF0000"/>
                </a:solidFill>
                <a:effectLst/>
                <a:latin typeface="Calibri" panose="020F0502020204030204" pitchFamily="34" charset="0"/>
                <a:ea typeface="Calibri" panose="020F0502020204030204" pitchFamily="34" charset="0"/>
              </a:rPr>
              <a:t>peran warga negara sebagai sebuah agen (pribadi aktif atau aktor) dan mengenali dimensi perubahan yang ganda, yaitu aktor dan struktur</a:t>
            </a:r>
            <a:r>
              <a:rPr lang="id-ID" dirty="0">
                <a:solidFill>
                  <a:srgbClr val="181717"/>
                </a:solidFill>
                <a:effectLst/>
                <a:latin typeface="Calibri" panose="020F0502020204030204" pitchFamily="34" charset="0"/>
                <a:ea typeface="Calibri" panose="020F0502020204030204" pitchFamily="34" charset="0"/>
              </a:rPr>
              <a:t>. </a:t>
            </a:r>
            <a:r>
              <a:rPr lang="id-ID" dirty="0">
                <a:solidFill>
                  <a:srgbClr val="FF0000"/>
                </a:solidFill>
                <a:effectLst/>
                <a:latin typeface="Calibri" panose="020F0502020204030204" pitchFamily="34" charset="0"/>
                <a:ea typeface="Calibri" panose="020F0502020204030204" pitchFamily="34" charset="0"/>
              </a:rPr>
              <a:t>media dan media sosial dapat berguna sebagai alat untuk memfasilitasi tanpa merusak peran aktif warga negara sebagai aktor</a:t>
            </a:r>
            <a:r>
              <a:rPr lang="en-US" dirty="0">
                <a:solidFill>
                  <a:srgbClr val="FF0000"/>
                </a:solidFill>
                <a:effectLst/>
                <a:latin typeface="Calibri" panose="020F0502020204030204" pitchFamily="34" charset="0"/>
                <a:ea typeface="Calibri" panose="020F0502020204030204" pitchFamily="34" charset="0"/>
              </a:rPr>
              <a:t>.</a:t>
            </a:r>
            <a:endParaRPr lang="id-ID" sz="4800" dirty="0"/>
          </a:p>
        </p:txBody>
      </p:sp>
      <p:sp>
        <p:nvSpPr>
          <p:cNvPr id="3" name="Text Placeholder 2">
            <a:extLst>
              <a:ext uri="{FF2B5EF4-FFF2-40B4-BE49-F238E27FC236}">
                <a16:creationId xmlns:a16="http://schemas.microsoft.com/office/drawing/2014/main" id="{E9670F95-4450-2834-7BDF-5A4BF5A3FD3D}"/>
              </a:ext>
            </a:extLst>
          </p:cNvPr>
          <p:cNvSpPr>
            <a:spLocks noGrp="1"/>
          </p:cNvSpPr>
          <p:nvPr>
            <p:ph type="body" idx="1"/>
          </p:nvPr>
        </p:nvSpPr>
        <p:spPr>
          <a:xfrm>
            <a:off x="411836" y="5749047"/>
            <a:ext cx="9354733" cy="909536"/>
          </a:xfrm>
        </p:spPr>
        <p:txBody>
          <a:bodyPr/>
          <a:lstStyle/>
          <a:p>
            <a:r>
              <a:rPr lang="nn-NO" sz="2000" u="sng" dirty="0"/>
              <a:t>Merebut Kembali Ranah Publik	</a:t>
            </a:r>
            <a:endParaRPr lang="id-ID" dirty="0"/>
          </a:p>
        </p:txBody>
      </p:sp>
    </p:spTree>
    <p:extLst>
      <p:ext uri="{BB962C8B-B14F-4D97-AF65-F5344CB8AC3E}">
        <p14:creationId xmlns:p14="http://schemas.microsoft.com/office/powerpoint/2010/main" val="2651729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9C6EDEF-A3BB-407B-9CDF-A7E5E5AE6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1AE95B9-B8B1-4D2E-827E-AE702FB672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B96C491-9D12-4A1F-87C1-4087035C52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FFE5C4A-1546-4452-A19D-2A989D4BC4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48CBA6-F6FA-4167-BD0D-40D35561B2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B0BE0E16-B5CD-4823-920C-141C03CE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descr="Digital financial graph">
            <a:extLst>
              <a:ext uri="{FF2B5EF4-FFF2-40B4-BE49-F238E27FC236}">
                <a16:creationId xmlns:a16="http://schemas.microsoft.com/office/drawing/2014/main" id="{AB02F8DA-8CA8-9F03-0CFB-517A9D3B4E22}"/>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684212" y="685799"/>
            <a:ext cx="6080655" cy="4909869"/>
          </a:xfrm>
        </p:spPr>
        <p:txBody>
          <a:bodyPr vert="horz" lIns="91440" tIns="45720" rIns="91440" bIns="45720" rtlCol="0" anchor="b">
            <a:normAutofit/>
          </a:bodyPr>
          <a:lstStyle/>
          <a:p>
            <a:pPr>
              <a:lnSpc>
                <a:spcPct val="90000"/>
              </a:lnSpc>
            </a:pPr>
            <a:r>
              <a:rPr lang="nn-NO" sz="4000" u="sng" dirty="0"/>
              <a:t>4.5 Mengatur Media melalui Kebijakan</a:t>
            </a:r>
            <a:br>
              <a:rPr lang="nn-NO" sz="4000" u="sng" dirty="0"/>
            </a:br>
            <a:br>
              <a:rPr lang="nn-NO" sz="4000" u="sng" dirty="0"/>
            </a:br>
            <a:r>
              <a:rPr lang="nn-NO" sz="1400" u="sng" dirty="0"/>
              <a:t>Prinsip Utama: Keberagaman	</a:t>
            </a:r>
            <a:br>
              <a:rPr lang="nn-NO" sz="1400" u="sng" dirty="0"/>
            </a:br>
            <a:r>
              <a:rPr lang="nn-NO" sz="1400" u="sng" dirty="0"/>
              <a:t>Mengatur Industri atau Media?	</a:t>
            </a:r>
            <a:br>
              <a:rPr lang="nn-NO" sz="1400" u="sng" dirty="0"/>
            </a:br>
            <a:r>
              <a:rPr lang="nn-NO" sz="1400" u="sng" dirty="0"/>
              <a:t>Memelihara Bonum Publicum	</a:t>
            </a:r>
            <a:endParaRPr lang="en-US" sz="4000" u="sng" dirty="0"/>
          </a:p>
        </p:txBody>
      </p:sp>
      <p:grpSp>
        <p:nvGrpSpPr>
          <p:cNvPr id="22" name="Group 21">
            <a:extLst>
              <a:ext uri="{FF2B5EF4-FFF2-40B4-BE49-F238E27FC236}">
                <a16:creationId xmlns:a16="http://schemas.microsoft.com/office/drawing/2014/main" id="{4D0FC6BF-F49C-40E0-9F92-EAB34F9E0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3" name="Straight Connector 22">
              <a:extLst>
                <a:ext uri="{FF2B5EF4-FFF2-40B4-BE49-F238E27FC236}">
                  <a16:creationId xmlns:a16="http://schemas.microsoft.com/office/drawing/2014/main" id="{D191372C-9E41-4D9D-89BA-F561AE18F2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FFE91DC-6870-4E3D-982C-ED9F8786A4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9D8700F-EE0E-4C23-A5E9-EDC6F408C4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9048016-2054-4349-B751-99B92206ED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633158C-706D-47D3-B036-BE500A100C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56554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8472C4D3-1909-171A-9598-F5B933A1FD4F}"/>
              </a:ext>
            </a:extLst>
          </p:cNvPr>
          <p:cNvGraphicFramePr>
            <a:graphicFrameLocks noGrp="1"/>
          </p:cNvGraphicFramePr>
          <p:nvPr>
            <p:extLst>
              <p:ext uri="{D42A27DB-BD31-4B8C-83A1-F6EECF244321}">
                <p14:modId xmlns:p14="http://schemas.microsoft.com/office/powerpoint/2010/main" val="3723226630"/>
              </p:ext>
            </p:extLst>
          </p:nvPr>
        </p:nvGraphicFramePr>
        <p:xfrm>
          <a:off x="643467" y="1173543"/>
          <a:ext cx="10905067" cy="4510916"/>
        </p:xfrm>
        <a:graphic>
          <a:graphicData uri="http://schemas.openxmlformats.org/drawingml/2006/table">
            <a:tbl>
              <a:tblPr firstRow="1" firstCol="1" bandRow="1">
                <a:tableStyleId>{5C22544A-7EE6-4342-B048-85BDC9FD1C3A}</a:tableStyleId>
              </a:tblPr>
              <a:tblGrid>
                <a:gridCol w="505518">
                  <a:extLst>
                    <a:ext uri="{9D8B030D-6E8A-4147-A177-3AD203B41FA5}">
                      <a16:colId xmlns:a16="http://schemas.microsoft.com/office/drawing/2014/main" val="3291837482"/>
                    </a:ext>
                  </a:extLst>
                </a:gridCol>
                <a:gridCol w="6109567">
                  <a:extLst>
                    <a:ext uri="{9D8B030D-6E8A-4147-A177-3AD203B41FA5}">
                      <a16:colId xmlns:a16="http://schemas.microsoft.com/office/drawing/2014/main" val="4150643275"/>
                    </a:ext>
                  </a:extLst>
                </a:gridCol>
                <a:gridCol w="4289982">
                  <a:extLst>
                    <a:ext uri="{9D8B030D-6E8A-4147-A177-3AD203B41FA5}">
                      <a16:colId xmlns:a16="http://schemas.microsoft.com/office/drawing/2014/main" val="1703735122"/>
                    </a:ext>
                  </a:extLst>
                </a:gridCol>
              </a:tblGrid>
              <a:tr h="328771">
                <a:tc>
                  <a:txBody>
                    <a:bodyPr/>
                    <a:lstStyle/>
                    <a:p>
                      <a:pPr marL="0" marR="0" indent="0" algn="l">
                        <a:lnSpc>
                          <a:spcPct val="107000"/>
                        </a:lnSpc>
                        <a:spcBef>
                          <a:spcPts val="0"/>
                        </a:spcBef>
                        <a:spcAft>
                          <a:spcPts val="800"/>
                        </a:spcAft>
                      </a:pPr>
                      <a:r>
                        <a:rPr lang="id-ID" sz="1500" kern="100">
                          <a:effectLst/>
                        </a:rPr>
                        <a:t> </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Kebijakan Media</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Konten/Isu</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1718998864"/>
                  </a:ext>
                </a:extLst>
              </a:tr>
              <a:tr h="328771">
                <a:tc>
                  <a:txBody>
                    <a:bodyPr/>
                    <a:lstStyle/>
                    <a:p>
                      <a:pPr marL="0" marR="0" indent="0" algn="l">
                        <a:lnSpc>
                          <a:spcPct val="107000"/>
                        </a:lnSpc>
                        <a:spcBef>
                          <a:spcPts val="0"/>
                        </a:spcBef>
                        <a:spcAft>
                          <a:spcPts val="0"/>
                        </a:spcAft>
                      </a:pPr>
                      <a:r>
                        <a:rPr lang="id-ID" sz="1500" kern="100">
                          <a:effectLst/>
                        </a:rPr>
                        <a:t>1</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UU Hak Asasi Manusia No. 39/1999</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Hak mengakses informasi</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3568120172"/>
                  </a:ext>
                </a:extLst>
              </a:tr>
              <a:tr h="328771">
                <a:tc>
                  <a:txBody>
                    <a:bodyPr/>
                    <a:lstStyle/>
                    <a:p>
                      <a:pPr marL="0" marR="0" indent="0" algn="l">
                        <a:lnSpc>
                          <a:spcPct val="107000"/>
                        </a:lnSpc>
                        <a:spcBef>
                          <a:spcPts val="0"/>
                        </a:spcBef>
                        <a:spcAft>
                          <a:spcPts val="0"/>
                        </a:spcAft>
                      </a:pPr>
                      <a:r>
                        <a:rPr lang="id-ID" sz="1500" kern="100">
                          <a:effectLst/>
                        </a:rPr>
                        <a:t>2</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UU Telekomunikasi No. 36/1999</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Menghapuskan monopoli Telkom</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2824926892"/>
                  </a:ext>
                </a:extLst>
              </a:tr>
              <a:tr h="328771">
                <a:tc>
                  <a:txBody>
                    <a:bodyPr/>
                    <a:lstStyle/>
                    <a:p>
                      <a:pPr marL="0" marR="0" indent="0" algn="l">
                        <a:lnSpc>
                          <a:spcPct val="107000"/>
                        </a:lnSpc>
                        <a:spcBef>
                          <a:spcPts val="0"/>
                        </a:spcBef>
                        <a:spcAft>
                          <a:spcPts val="0"/>
                        </a:spcAft>
                      </a:pPr>
                      <a:r>
                        <a:rPr lang="id-ID" sz="1500" kern="100">
                          <a:effectLst/>
                        </a:rPr>
                        <a:t>3</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UU Pers No. 40/1999</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Kebebasan pers, Dewan Pers</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604751310"/>
                  </a:ext>
                </a:extLst>
              </a:tr>
              <a:tr h="328771">
                <a:tc>
                  <a:txBody>
                    <a:bodyPr/>
                    <a:lstStyle/>
                    <a:p>
                      <a:pPr marL="0" marR="0" indent="0" algn="l">
                        <a:lnSpc>
                          <a:spcPct val="107000"/>
                        </a:lnSpc>
                        <a:spcBef>
                          <a:spcPts val="0"/>
                        </a:spcBef>
                        <a:spcAft>
                          <a:spcPts val="0"/>
                        </a:spcAft>
                      </a:pPr>
                      <a:r>
                        <a:rPr lang="id-ID" sz="1500" kern="100">
                          <a:effectLst/>
                        </a:rPr>
                        <a:t>4</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UU Penyiaran No. 32/2002</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Siaran berjaringan, KPI</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1644111753"/>
                  </a:ext>
                </a:extLst>
              </a:tr>
              <a:tr h="328771">
                <a:tc>
                  <a:txBody>
                    <a:bodyPr/>
                    <a:lstStyle/>
                    <a:p>
                      <a:pPr marL="0" marR="0" indent="0" algn="l">
                        <a:lnSpc>
                          <a:spcPct val="107000"/>
                        </a:lnSpc>
                        <a:spcBef>
                          <a:spcPts val="0"/>
                        </a:spcBef>
                        <a:spcAft>
                          <a:spcPts val="0"/>
                        </a:spcAft>
                      </a:pPr>
                      <a:r>
                        <a:rPr lang="id-ID" sz="1500" kern="100">
                          <a:effectLst/>
                        </a:rPr>
                        <a:t>5</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PP No. 49/2005</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Aktivitas penyiaran asing</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2762202407"/>
                  </a:ext>
                </a:extLst>
              </a:tr>
              <a:tr h="328771">
                <a:tc>
                  <a:txBody>
                    <a:bodyPr/>
                    <a:lstStyle/>
                    <a:p>
                      <a:pPr marL="0" marR="0" indent="0" algn="l">
                        <a:lnSpc>
                          <a:spcPct val="107000"/>
                        </a:lnSpc>
                        <a:spcBef>
                          <a:spcPts val="0"/>
                        </a:spcBef>
                        <a:spcAft>
                          <a:spcPts val="0"/>
                        </a:spcAft>
                      </a:pPr>
                      <a:r>
                        <a:rPr lang="id-ID" sz="1500" kern="100">
                          <a:effectLst/>
                        </a:rPr>
                        <a:t>6</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PP No. 50/2005</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Penyiaran swasta</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3255687043"/>
                  </a:ext>
                </a:extLst>
              </a:tr>
              <a:tr h="328771">
                <a:tc>
                  <a:txBody>
                    <a:bodyPr/>
                    <a:lstStyle/>
                    <a:p>
                      <a:pPr marL="0" marR="0" indent="0" algn="l">
                        <a:lnSpc>
                          <a:spcPct val="107000"/>
                        </a:lnSpc>
                        <a:spcBef>
                          <a:spcPts val="0"/>
                        </a:spcBef>
                        <a:spcAft>
                          <a:spcPts val="0"/>
                        </a:spcAft>
                      </a:pPr>
                      <a:r>
                        <a:rPr lang="id-ID" sz="1500" kern="100">
                          <a:effectLst/>
                        </a:rPr>
                        <a:t>7</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PP No. 51/2005</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Penyiaran komunitas</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2196886272"/>
                  </a:ext>
                </a:extLst>
              </a:tr>
              <a:tr h="328771">
                <a:tc>
                  <a:txBody>
                    <a:bodyPr/>
                    <a:lstStyle/>
                    <a:p>
                      <a:pPr marL="0" marR="0" indent="0" algn="l">
                        <a:lnSpc>
                          <a:spcPct val="107000"/>
                        </a:lnSpc>
                        <a:spcBef>
                          <a:spcPts val="0"/>
                        </a:spcBef>
                        <a:spcAft>
                          <a:spcPts val="0"/>
                        </a:spcAft>
                      </a:pPr>
                      <a:r>
                        <a:rPr lang="id-ID" sz="1500" kern="100">
                          <a:effectLst/>
                        </a:rPr>
                        <a:t>8</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PP No. 52/2005</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Penyiaran berlangganan</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1545303572"/>
                  </a:ext>
                </a:extLst>
              </a:tr>
              <a:tr h="328771">
                <a:tc>
                  <a:txBody>
                    <a:bodyPr/>
                    <a:lstStyle/>
                    <a:p>
                      <a:pPr marL="0" marR="0" indent="0" algn="l">
                        <a:lnSpc>
                          <a:spcPct val="107000"/>
                        </a:lnSpc>
                        <a:spcBef>
                          <a:spcPts val="0"/>
                        </a:spcBef>
                        <a:spcAft>
                          <a:spcPts val="0"/>
                        </a:spcAft>
                      </a:pPr>
                      <a:r>
                        <a:rPr lang="id-ID" sz="1500" kern="100">
                          <a:effectLst/>
                        </a:rPr>
                        <a:t>9</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UU ITE No. 11/2008</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Transaksi elektronik, pencemaran nama baik</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4171876384"/>
                  </a:ext>
                </a:extLst>
              </a:tr>
              <a:tr h="328771">
                <a:tc>
                  <a:txBody>
                    <a:bodyPr/>
                    <a:lstStyle/>
                    <a:p>
                      <a:pPr marL="0" marR="0" indent="0" algn="l">
                        <a:lnSpc>
                          <a:spcPct val="107000"/>
                        </a:lnSpc>
                        <a:spcBef>
                          <a:spcPts val="0"/>
                        </a:spcBef>
                        <a:spcAft>
                          <a:spcPts val="0"/>
                        </a:spcAft>
                      </a:pPr>
                      <a:r>
                        <a:rPr lang="id-ID" sz="1500" kern="100">
                          <a:effectLst/>
                        </a:rPr>
                        <a:t>10</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UU Keterbukaan Informasi Publik No. 14/2008 </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Akses publik terhadap informasi</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1213558043"/>
                  </a:ext>
                </a:extLst>
              </a:tr>
              <a:tr h="328771">
                <a:tc>
                  <a:txBody>
                    <a:bodyPr/>
                    <a:lstStyle/>
                    <a:p>
                      <a:pPr marL="0" marR="0" indent="0" algn="l">
                        <a:lnSpc>
                          <a:spcPct val="107000"/>
                        </a:lnSpc>
                        <a:spcBef>
                          <a:spcPts val="0"/>
                        </a:spcBef>
                        <a:spcAft>
                          <a:spcPts val="0"/>
                        </a:spcAft>
                      </a:pPr>
                      <a:r>
                        <a:rPr lang="id-ID" sz="1500" kern="100">
                          <a:effectLst/>
                        </a:rPr>
                        <a:t>11</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UU Perfilman No. 33/2009</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Produksi dan distribusi film</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2510225259"/>
                  </a:ext>
                </a:extLst>
              </a:tr>
              <a:tr h="565664">
                <a:tc>
                  <a:txBody>
                    <a:bodyPr/>
                    <a:lstStyle/>
                    <a:p>
                      <a:pPr marL="0" marR="0" indent="0" algn="l">
                        <a:lnSpc>
                          <a:spcPct val="107000"/>
                        </a:lnSpc>
                        <a:spcBef>
                          <a:spcPts val="0"/>
                        </a:spcBef>
                        <a:spcAft>
                          <a:spcPts val="0"/>
                        </a:spcAft>
                      </a:pPr>
                      <a:r>
                        <a:rPr lang="id-ID" sz="1500" kern="100">
                          <a:effectLst/>
                        </a:rPr>
                        <a:t>12</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a:effectLst/>
                        </a:rPr>
                        <a:t>RUU Konvergensi (dikeluarkan Januari 2012 sebagai revisi atas UU Telekomunikasi)</a:t>
                      </a:r>
                      <a:endParaRPr lang="id-ID" sz="1500" kern="100">
                        <a:solidFill>
                          <a:srgbClr val="181717"/>
                        </a:solidFill>
                        <a:effectLst/>
                        <a:latin typeface="Calibri" panose="020F0502020204030204" pitchFamily="34" charset="0"/>
                        <a:ea typeface="Calibri" panose="020F0502020204030204" pitchFamily="34" charset="0"/>
                      </a:endParaRPr>
                    </a:p>
                  </a:txBody>
                  <a:tcPr marL="50736" marR="106085" marT="50736" marB="0"/>
                </a:tc>
                <a:tc>
                  <a:txBody>
                    <a:bodyPr/>
                    <a:lstStyle/>
                    <a:p>
                      <a:pPr marL="0" marR="0" indent="0" algn="l">
                        <a:lnSpc>
                          <a:spcPct val="107000"/>
                        </a:lnSpc>
                        <a:spcBef>
                          <a:spcPts val="0"/>
                        </a:spcBef>
                        <a:spcAft>
                          <a:spcPts val="0"/>
                        </a:spcAft>
                      </a:pPr>
                      <a:r>
                        <a:rPr lang="id-ID" sz="1500" kern="100" dirty="0">
                          <a:effectLst/>
                        </a:rPr>
                        <a:t>Konvergensi media</a:t>
                      </a:r>
                      <a:endParaRPr lang="id-ID" sz="1500" kern="100" dirty="0">
                        <a:solidFill>
                          <a:srgbClr val="181717"/>
                        </a:solidFill>
                        <a:effectLst/>
                        <a:latin typeface="Calibri" panose="020F0502020204030204" pitchFamily="34" charset="0"/>
                        <a:ea typeface="Calibri" panose="020F0502020204030204" pitchFamily="34" charset="0"/>
                      </a:endParaRPr>
                    </a:p>
                  </a:txBody>
                  <a:tcPr marL="50736" marR="106085" marT="50736" marB="0"/>
                </a:tc>
                <a:extLst>
                  <a:ext uri="{0D108BD9-81ED-4DB2-BD59-A6C34878D82A}">
                    <a16:rowId xmlns:a16="http://schemas.microsoft.com/office/drawing/2014/main" val="3787278880"/>
                  </a:ext>
                </a:extLst>
              </a:tr>
            </a:tbl>
          </a:graphicData>
        </a:graphic>
      </p:graphicFrame>
    </p:spTree>
    <p:extLst>
      <p:ext uri="{BB962C8B-B14F-4D97-AF65-F5344CB8AC3E}">
        <p14:creationId xmlns:p14="http://schemas.microsoft.com/office/powerpoint/2010/main" val="1858076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B7B4-E1FC-81C1-4564-9FFCC9C50139}"/>
              </a:ext>
            </a:extLst>
          </p:cNvPr>
          <p:cNvSpPr>
            <a:spLocks noGrp="1"/>
          </p:cNvSpPr>
          <p:nvPr>
            <p:ph type="title"/>
          </p:nvPr>
        </p:nvSpPr>
        <p:spPr>
          <a:xfrm>
            <a:off x="330740" y="155643"/>
            <a:ext cx="11585643" cy="5476671"/>
          </a:xfrm>
        </p:spPr>
        <p:txBody>
          <a:bodyPr>
            <a:normAutofit fontScale="90000"/>
          </a:bodyPr>
          <a:lstStyle/>
          <a:p>
            <a:r>
              <a:rPr lang="id-ID" sz="4000" kern="100" dirty="0">
                <a:solidFill>
                  <a:srgbClr val="FF0000"/>
                </a:solidFill>
                <a:effectLst/>
                <a:latin typeface="Calibri" panose="020F0502020204030204" pitchFamily="34" charset="0"/>
                <a:ea typeface="Calibri" panose="020F0502020204030204" pitchFamily="34" charset="0"/>
              </a:rPr>
              <a:t>Kebijakan publik haruslah mampu menjaga </a:t>
            </a:r>
            <a:r>
              <a:rPr lang="id-ID" sz="4000" i="1" kern="100" dirty="0" err="1">
                <a:solidFill>
                  <a:srgbClr val="FF0000"/>
                </a:solidFill>
                <a:effectLst/>
                <a:latin typeface="Calibri" panose="020F0502020204030204" pitchFamily="34" charset="0"/>
                <a:ea typeface="Calibri" panose="020F0502020204030204" pitchFamily="34" charset="0"/>
              </a:rPr>
              <a:t>bonum</a:t>
            </a:r>
            <a:r>
              <a:rPr lang="id-ID" sz="4000" i="1" kern="100" dirty="0">
                <a:solidFill>
                  <a:srgbClr val="FF0000"/>
                </a:solidFill>
                <a:effectLst/>
                <a:latin typeface="Calibri" panose="020F0502020204030204" pitchFamily="34" charset="0"/>
                <a:ea typeface="Calibri" panose="020F0502020204030204" pitchFamily="34" charset="0"/>
              </a:rPr>
              <a:t> </a:t>
            </a:r>
            <a:r>
              <a:rPr lang="id-ID" sz="4000" i="1" kern="100" dirty="0" err="1">
                <a:solidFill>
                  <a:srgbClr val="FF0000"/>
                </a:solidFill>
                <a:effectLst/>
                <a:latin typeface="Calibri" panose="020F0502020204030204" pitchFamily="34" charset="0"/>
                <a:ea typeface="Calibri" panose="020F0502020204030204" pitchFamily="34" charset="0"/>
              </a:rPr>
              <a:t>commune</a:t>
            </a:r>
            <a:r>
              <a:rPr lang="id-ID" sz="4000" kern="100" dirty="0">
                <a:solidFill>
                  <a:srgbClr val="FF0000"/>
                </a:solidFill>
                <a:effectLst/>
                <a:latin typeface="Calibri" panose="020F0502020204030204" pitchFamily="34" charset="0"/>
                <a:ea typeface="Calibri" panose="020F0502020204030204" pitchFamily="34" charset="0"/>
              </a:rPr>
              <a:t> atau kebaikan umum</a:t>
            </a:r>
            <a:r>
              <a:rPr lang="id-ID" sz="4000" kern="100" dirty="0">
                <a:solidFill>
                  <a:srgbClr val="181717"/>
                </a:solidFill>
                <a:effectLst/>
                <a:latin typeface="Calibri" panose="020F0502020204030204" pitchFamily="34" charset="0"/>
                <a:ea typeface="Calibri" panose="020F0502020204030204" pitchFamily="34" charset="0"/>
              </a:rPr>
              <a:t>. </a:t>
            </a:r>
            <a:r>
              <a:rPr lang="id-ID" sz="4000" kern="100" dirty="0">
                <a:solidFill>
                  <a:srgbClr val="FF0000"/>
                </a:solidFill>
                <a:effectLst/>
                <a:latin typeface="Calibri" panose="020F0502020204030204" pitchFamily="34" charset="0"/>
                <a:ea typeface="Calibri" panose="020F0502020204030204" pitchFamily="34" charset="0"/>
              </a:rPr>
              <a:t>menjaga karakter normatif media, yaitu memediasi publik</a:t>
            </a:r>
            <a:r>
              <a:rPr lang="id-ID" sz="4000" kern="100" dirty="0">
                <a:solidFill>
                  <a:srgbClr val="181717"/>
                </a:solidFill>
                <a:effectLst/>
                <a:latin typeface="Calibri" panose="020F0502020204030204" pitchFamily="34" charset="0"/>
                <a:ea typeface="Calibri" panose="020F0502020204030204" pitchFamily="34" charset="0"/>
              </a:rPr>
              <a:t>.</a:t>
            </a:r>
            <a:r>
              <a:rPr lang="id-ID" sz="4000" kern="100" dirty="0">
                <a:solidFill>
                  <a:srgbClr val="FF0000"/>
                </a:solidFill>
                <a:effectLst/>
                <a:latin typeface="Calibri" panose="020F0502020204030204" pitchFamily="34" charset="0"/>
                <a:ea typeface="Calibri" panose="020F0502020204030204" pitchFamily="34" charset="0"/>
              </a:rPr>
              <a:t> </a:t>
            </a:r>
            <a:br>
              <a:rPr lang="en-US" sz="4000" kern="100" dirty="0">
                <a:solidFill>
                  <a:srgbClr val="FF0000"/>
                </a:solidFill>
                <a:latin typeface="Calibri" panose="020F0502020204030204" pitchFamily="34" charset="0"/>
                <a:ea typeface="Calibri" panose="020F0502020204030204" pitchFamily="34" charset="0"/>
              </a:rPr>
            </a:br>
            <a:r>
              <a:rPr lang="en-US" sz="4000" kern="100" dirty="0">
                <a:solidFill>
                  <a:srgbClr val="FF0000"/>
                </a:solidFill>
                <a:latin typeface="Calibri" panose="020F0502020204030204" pitchFamily="34" charset="0"/>
                <a:ea typeface="Calibri" panose="020F0502020204030204" pitchFamily="34" charset="0"/>
              </a:rPr>
              <a:t>	</a:t>
            </a:r>
            <a:r>
              <a:rPr lang="id-ID" sz="4000" kern="100" dirty="0">
                <a:solidFill>
                  <a:srgbClr val="FF0000"/>
                </a:solidFill>
                <a:effectLst/>
                <a:latin typeface="Calibri" panose="020F0502020204030204" pitchFamily="34" charset="0"/>
                <a:ea typeface="Calibri" panose="020F0502020204030204" pitchFamily="34" charset="0"/>
              </a:rPr>
              <a:t>media harus merefleksikan </a:t>
            </a:r>
            <a:r>
              <a:rPr lang="id-ID" sz="4000" kern="100" dirty="0" err="1">
                <a:solidFill>
                  <a:srgbClr val="FF0000"/>
                </a:solidFill>
                <a:effectLst/>
                <a:latin typeface="Calibri" panose="020F0502020204030204" pitchFamily="34" charset="0"/>
                <a:ea typeface="Calibri" panose="020F0502020204030204" pitchFamily="34" charset="0"/>
              </a:rPr>
              <a:t>pluralitas</a:t>
            </a:r>
            <a:r>
              <a:rPr lang="id-ID" sz="4000" kern="100" dirty="0">
                <a:solidFill>
                  <a:srgbClr val="FF0000"/>
                </a:solidFill>
                <a:effectLst/>
                <a:latin typeface="Calibri" panose="020F0502020204030204" pitchFamily="34" charset="0"/>
                <a:ea typeface="Calibri" panose="020F0502020204030204" pitchFamily="34" charset="0"/>
              </a:rPr>
              <a:t> </a:t>
            </a:r>
            <a:r>
              <a:rPr lang="en-US" sz="4000" kern="100" dirty="0">
                <a:solidFill>
                  <a:srgbClr val="FF0000"/>
                </a:solidFill>
                <a:effectLst/>
                <a:latin typeface="Calibri" panose="020F0502020204030204" pitchFamily="34" charset="0"/>
                <a:ea typeface="Calibri" panose="020F0502020204030204" pitchFamily="34" charset="0"/>
              </a:rPr>
              <a:t>.</a:t>
            </a:r>
            <a:r>
              <a:rPr lang="id-ID" sz="4000" kern="100" dirty="0">
                <a:solidFill>
                  <a:srgbClr val="181717"/>
                </a:solidFill>
                <a:effectLst/>
                <a:latin typeface="Calibri" panose="020F0502020204030204" pitchFamily="34" charset="0"/>
                <a:ea typeface="Calibri" panose="020F0502020204030204" pitchFamily="34" charset="0"/>
              </a:rPr>
              <a:t> </a:t>
            </a:r>
            <a:br>
              <a:rPr lang="en-US" sz="4000" kern="100" dirty="0">
                <a:solidFill>
                  <a:srgbClr val="181717"/>
                </a:solidFill>
                <a:effectLst/>
                <a:latin typeface="Calibri" panose="020F0502020204030204" pitchFamily="34" charset="0"/>
                <a:ea typeface="Calibri" panose="020F0502020204030204" pitchFamily="34" charset="0"/>
              </a:rPr>
            </a:br>
            <a:r>
              <a:rPr lang="en-US" sz="4000" kern="100" dirty="0">
                <a:solidFill>
                  <a:srgbClr val="181717"/>
                </a:solidFill>
                <a:effectLst/>
                <a:latin typeface="Calibri" panose="020F0502020204030204" pitchFamily="34" charset="0"/>
                <a:ea typeface="Calibri" panose="020F0502020204030204" pitchFamily="34" charset="0"/>
              </a:rPr>
              <a:t>	</a:t>
            </a:r>
            <a:r>
              <a:rPr lang="id-ID" sz="4000" kern="100" dirty="0">
                <a:solidFill>
                  <a:srgbClr val="FF0000"/>
                </a:solidFill>
                <a:effectLst/>
                <a:latin typeface="Calibri" panose="020F0502020204030204" pitchFamily="34" charset="0"/>
                <a:ea typeface="Calibri" panose="020F0502020204030204" pitchFamily="34" charset="0"/>
              </a:rPr>
              <a:t>publik harus memiliki pilihan media dan saluran informasi</a:t>
            </a:r>
            <a:r>
              <a:rPr lang="id-ID" sz="4000" kern="100" dirty="0">
                <a:solidFill>
                  <a:srgbClr val="181717"/>
                </a:solidFill>
                <a:effectLst/>
                <a:latin typeface="Calibri" panose="020F0502020204030204" pitchFamily="34" charset="0"/>
                <a:ea typeface="Calibri" panose="020F0502020204030204" pitchFamily="34" charset="0"/>
              </a:rPr>
              <a:t>. </a:t>
            </a:r>
            <a:r>
              <a:rPr lang="id-ID" sz="4000" kern="100" dirty="0">
                <a:solidFill>
                  <a:srgbClr val="FF0000"/>
                </a:solidFill>
                <a:effectLst/>
                <a:latin typeface="Calibri" panose="020F0502020204030204" pitchFamily="34" charset="0"/>
                <a:ea typeface="Calibri" panose="020F0502020204030204" pitchFamily="34" charset="0"/>
              </a:rPr>
              <a:t>Media akan menjadi lebih efektif jika hadir dalam berbagai bentuk dengan beragam pilihan</a:t>
            </a:r>
            <a:r>
              <a:rPr lang="id-ID" sz="4000" kern="100" dirty="0">
                <a:solidFill>
                  <a:srgbClr val="181717"/>
                </a:solidFill>
                <a:effectLst/>
                <a:latin typeface="Calibri" panose="020F0502020204030204" pitchFamily="34" charset="0"/>
                <a:ea typeface="Calibri" panose="020F0502020204030204" pitchFamily="34" charset="0"/>
              </a:rPr>
              <a:t>. </a:t>
            </a:r>
            <a:endParaRPr lang="id-ID" sz="6000" dirty="0"/>
          </a:p>
        </p:txBody>
      </p:sp>
      <p:sp>
        <p:nvSpPr>
          <p:cNvPr id="3" name="Text Placeholder 2">
            <a:extLst>
              <a:ext uri="{FF2B5EF4-FFF2-40B4-BE49-F238E27FC236}">
                <a16:creationId xmlns:a16="http://schemas.microsoft.com/office/drawing/2014/main" id="{E9670F95-4450-2834-7BDF-5A4BF5A3FD3D}"/>
              </a:ext>
            </a:extLst>
          </p:cNvPr>
          <p:cNvSpPr>
            <a:spLocks noGrp="1"/>
          </p:cNvSpPr>
          <p:nvPr>
            <p:ph type="body" idx="1"/>
          </p:nvPr>
        </p:nvSpPr>
        <p:spPr>
          <a:xfrm>
            <a:off x="548023" y="5953328"/>
            <a:ext cx="8333329" cy="663641"/>
          </a:xfrm>
        </p:spPr>
        <p:txBody>
          <a:bodyPr>
            <a:normAutofit lnSpcReduction="10000"/>
          </a:bodyPr>
          <a:lstStyle/>
          <a:p>
            <a:r>
              <a:rPr lang="nn-NO" sz="2000" u="sng" dirty="0"/>
              <a:t>Prinsip Utama: Keberagaman	</a:t>
            </a:r>
            <a:br>
              <a:rPr lang="nn-NO" sz="2000" u="sng" dirty="0"/>
            </a:br>
            <a:endParaRPr lang="id-ID" dirty="0"/>
          </a:p>
        </p:txBody>
      </p:sp>
    </p:spTree>
    <p:extLst>
      <p:ext uri="{BB962C8B-B14F-4D97-AF65-F5344CB8AC3E}">
        <p14:creationId xmlns:p14="http://schemas.microsoft.com/office/powerpoint/2010/main" val="2059643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B7B4-E1FC-81C1-4564-9FFCC9C50139}"/>
              </a:ext>
            </a:extLst>
          </p:cNvPr>
          <p:cNvSpPr>
            <a:spLocks noGrp="1"/>
          </p:cNvSpPr>
          <p:nvPr>
            <p:ph type="title"/>
          </p:nvPr>
        </p:nvSpPr>
        <p:spPr>
          <a:xfrm>
            <a:off x="359924" y="321014"/>
            <a:ext cx="11663463" cy="5632314"/>
          </a:xfrm>
        </p:spPr>
        <p:txBody>
          <a:bodyPr>
            <a:normAutofit/>
          </a:bodyPr>
          <a:lstStyle/>
          <a:p>
            <a:r>
              <a:rPr lang="id-ID" sz="4000" dirty="0">
                <a:solidFill>
                  <a:srgbClr val="FF0000"/>
                </a:solidFill>
                <a:effectLst/>
                <a:latin typeface="Calibri" panose="020F0502020204030204" pitchFamily="34" charset="0"/>
                <a:ea typeface="Calibri" panose="020F0502020204030204" pitchFamily="34" charset="0"/>
              </a:rPr>
              <a:t>Upaya meregulasi kepemilikan media diremehkan karena minimnya koordinasi antar regulator, terutama antara KPI, </a:t>
            </a:r>
            <a:r>
              <a:rPr lang="id-ID" sz="4000" dirty="0" err="1">
                <a:solidFill>
                  <a:srgbClr val="FF0000"/>
                </a:solidFill>
                <a:effectLst/>
                <a:latin typeface="Calibri" panose="020F0502020204030204" pitchFamily="34" charset="0"/>
                <a:ea typeface="Calibri" panose="020F0502020204030204" pitchFamily="34" charset="0"/>
              </a:rPr>
              <a:t>Kemenkominfo</a:t>
            </a:r>
            <a:r>
              <a:rPr lang="id-ID" sz="4000" dirty="0">
                <a:solidFill>
                  <a:srgbClr val="FF0000"/>
                </a:solidFill>
                <a:effectLst/>
                <a:latin typeface="Calibri" panose="020F0502020204030204" pitchFamily="34" charset="0"/>
                <a:ea typeface="Calibri" panose="020F0502020204030204" pitchFamily="34" charset="0"/>
              </a:rPr>
              <a:t>, dan KPPU. </a:t>
            </a:r>
            <a:br>
              <a:rPr lang="en-US" sz="4000" dirty="0">
                <a:solidFill>
                  <a:srgbClr val="FF0000"/>
                </a:solidFill>
                <a:effectLst/>
                <a:latin typeface="Calibri" panose="020F0502020204030204" pitchFamily="34" charset="0"/>
                <a:ea typeface="Calibri" panose="020F0502020204030204" pitchFamily="34" charset="0"/>
              </a:rPr>
            </a:br>
            <a:r>
              <a:rPr lang="id-ID" sz="4000" dirty="0">
                <a:solidFill>
                  <a:srgbClr val="181717"/>
                </a:solidFill>
                <a:effectLst/>
                <a:latin typeface="Calibri" panose="020F0502020204030204" pitchFamily="34" charset="0"/>
                <a:ea typeface="Calibri" panose="020F0502020204030204" pitchFamily="34" charset="0"/>
              </a:rPr>
              <a:t>Hal yang sama juga terjadi saat menangani </a:t>
            </a:r>
            <a:r>
              <a:rPr lang="id-ID" sz="4000" dirty="0">
                <a:solidFill>
                  <a:srgbClr val="FF0000"/>
                </a:solidFill>
                <a:effectLst/>
                <a:latin typeface="Calibri" panose="020F0502020204030204" pitchFamily="34" charset="0"/>
                <a:ea typeface="Calibri" panose="020F0502020204030204" pitchFamily="34" charset="0"/>
              </a:rPr>
              <a:t>penggunaan frekuensi; pembahasan apakah UU Penyiaran harus diperlakukan sebagai </a:t>
            </a:r>
            <a:r>
              <a:rPr lang="id-ID" sz="4000" i="1" dirty="0" err="1">
                <a:solidFill>
                  <a:srgbClr val="FF0000"/>
                </a:solidFill>
                <a:effectLst/>
                <a:latin typeface="Calibri" panose="020F0502020204030204" pitchFamily="34" charset="0"/>
                <a:ea typeface="Calibri" panose="020F0502020204030204" pitchFamily="34" charset="0"/>
              </a:rPr>
              <a:t>lex</a:t>
            </a:r>
            <a:r>
              <a:rPr lang="id-ID" sz="4000" i="1" dirty="0">
                <a:solidFill>
                  <a:srgbClr val="FF0000"/>
                </a:solidFill>
                <a:effectLst/>
                <a:latin typeface="Calibri" panose="020F0502020204030204" pitchFamily="34" charset="0"/>
                <a:ea typeface="Calibri" panose="020F0502020204030204" pitchFamily="34" charset="0"/>
              </a:rPr>
              <a:t> </a:t>
            </a:r>
            <a:r>
              <a:rPr lang="id-ID" sz="4000" i="1" dirty="0" err="1">
                <a:solidFill>
                  <a:srgbClr val="FF0000"/>
                </a:solidFill>
                <a:effectLst/>
                <a:latin typeface="Calibri" panose="020F0502020204030204" pitchFamily="34" charset="0"/>
                <a:ea typeface="Calibri" panose="020F0502020204030204" pitchFamily="34" charset="0"/>
              </a:rPr>
              <a:t>speciali</a:t>
            </a:r>
            <a:r>
              <a:rPr lang="id-ID" sz="4000" dirty="0">
                <a:solidFill>
                  <a:srgbClr val="FF0000"/>
                </a:solidFill>
                <a:effectLst/>
                <a:latin typeface="Calibri" panose="020F0502020204030204" pitchFamily="34" charset="0"/>
                <a:ea typeface="Calibri" panose="020F0502020204030204" pitchFamily="34" charset="0"/>
              </a:rPr>
              <a:t> dan UU Perseroan Terbatas tidak digunakan dalam urusan kepemilikan media</a:t>
            </a:r>
            <a:r>
              <a:rPr lang="id-ID" sz="4000" dirty="0">
                <a:solidFill>
                  <a:srgbClr val="181717"/>
                </a:solidFill>
                <a:effectLst/>
                <a:latin typeface="Calibri" panose="020F0502020204030204" pitchFamily="34" charset="0"/>
                <a:ea typeface="Calibri" panose="020F0502020204030204" pitchFamily="34" charset="0"/>
              </a:rPr>
              <a:t>. </a:t>
            </a:r>
            <a:endParaRPr lang="id-ID" sz="6000" dirty="0"/>
          </a:p>
        </p:txBody>
      </p:sp>
      <p:sp>
        <p:nvSpPr>
          <p:cNvPr id="3" name="Text Placeholder 2">
            <a:extLst>
              <a:ext uri="{FF2B5EF4-FFF2-40B4-BE49-F238E27FC236}">
                <a16:creationId xmlns:a16="http://schemas.microsoft.com/office/drawing/2014/main" id="{E9670F95-4450-2834-7BDF-5A4BF5A3FD3D}"/>
              </a:ext>
            </a:extLst>
          </p:cNvPr>
          <p:cNvSpPr>
            <a:spLocks noGrp="1"/>
          </p:cNvSpPr>
          <p:nvPr>
            <p:ph type="body" idx="1"/>
          </p:nvPr>
        </p:nvSpPr>
        <p:spPr>
          <a:xfrm>
            <a:off x="548023" y="5953328"/>
            <a:ext cx="8333329" cy="663641"/>
          </a:xfrm>
        </p:spPr>
        <p:txBody>
          <a:bodyPr>
            <a:normAutofit lnSpcReduction="10000"/>
          </a:bodyPr>
          <a:lstStyle/>
          <a:p>
            <a:r>
              <a:rPr lang="nn-NO" sz="2000" u="sng" dirty="0"/>
              <a:t>Prinsip Utama: Keberagaman	</a:t>
            </a:r>
            <a:br>
              <a:rPr lang="nn-NO" sz="2000" u="sng" dirty="0"/>
            </a:br>
            <a:endParaRPr lang="id-ID" dirty="0"/>
          </a:p>
        </p:txBody>
      </p:sp>
    </p:spTree>
    <p:extLst>
      <p:ext uri="{BB962C8B-B14F-4D97-AF65-F5344CB8AC3E}">
        <p14:creationId xmlns:p14="http://schemas.microsoft.com/office/powerpoint/2010/main" val="219485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B7B4-E1FC-81C1-4564-9FFCC9C50139}"/>
              </a:ext>
            </a:extLst>
          </p:cNvPr>
          <p:cNvSpPr>
            <a:spLocks noGrp="1"/>
          </p:cNvSpPr>
          <p:nvPr>
            <p:ph type="title"/>
          </p:nvPr>
        </p:nvSpPr>
        <p:spPr>
          <a:xfrm>
            <a:off x="684213" y="685799"/>
            <a:ext cx="11066800" cy="4781145"/>
          </a:xfrm>
        </p:spPr>
        <p:txBody>
          <a:bodyPr>
            <a:noAutofit/>
          </a:bodyPr>
          <a:lstStyle/>
          <a:p>
            <a:r>
              <a:rPr lang="id-ID" dirty="0">
                <a:solidFill>
                  <a:srgbClr val="181717"/>
                </a:solidFill>
                <a:effectLst/>
                <a:latin typeface="Calibri" panose="020F0502020204030204" pitchFamily="34" charset="0"/>
                <a:ea typeface="Calibri" panose="020F0502020204030204" pitchFamily="34" charset="0"/>
              </a:rPr>
              <a:t>pembuat kebijakan harus menyusun aturan baru alih-alih menggunakan hanya satu payung hukum. </a:t>
            </a:r>
            <a:br>
              <a:rPr lang="en-US" dirty="0">
                <a:solidFill>
                  <a:srgbClr val="181717"/>
                </a:solidFill>
                <a:effectLst/>
                <a:latin typeface="Calibri" panose="020F0502020204030204" pitchFamily="34" charset="0"/>
                <a:ea typeface="Calibri" panose="020F0502020204030204" pitchFamily="34" charset="0"/>
              </a:rPr>
            </a:br>
            <a:r>
              <a:rPr lang="id-ID" dirty="0">
                <a:solidFill>
                  <a:srgbClr val="181717"/>
                </a:solidFill>
                <a:effectLst/>
                <a:latin typeface="Calibri" panose="020F0502020204030204" pitchFamily="34" charset="0"/>
                <a:ea typeface="Calibri" panose="020F0502020204030204" pitchFamily="34" charset="0"/>
              </a:rPr>
              <a:t>Gagasan ini didasari pengamatan sejumlah kasus yang menunjukkan bagaimana perusahaan media dengan mudah mengabaikan UU Penyiaran dan malah menggunakan UU Perseroan Terbatas untuk menjustifikasi manuver mereka. </a:t>
            </a:r>
            <a:endParaRPr lang="id-ID" sz="4400" dirty="0"/>
          </a:p>
        </p:txBody>
      </p:sp>
      <p:sp>
        <p:nvSpPr>
          <p:cNvPr id="3" name="Text Placeholder 2">
            <a:extLst>
              <a:ext uri="{FF2B5EF4-FFF2-40B4-BE49-F238E27FC236}">
                <a16:creationId xmlns:a16="http://schemas.microsoft.com/office/drawing/2014/main" id="{E9670F95-4450-2834-7BDF-5A4BF5A3FD3D}"/>
              </a:ext>
            </a:extLst>
          </p:cNvPr>
          <p:cNvSpPr>
            <a:spLocks noGrp="1"/>
          </p:cNvSpPr>
          <p:nvPr>
            <p:ph type="body" idx="1"/>
          </p:nvPr>
        </p:nvSpPr>
        <p:spPr>
          <a:xfrm>
            <a:off x="528569" y="5791740"/>
            <a:ext cx="7418928" cy="760919"/>
          </a:xfrm>
        </p:spPr>
        <p:txBody>
          <a:bodyPr/>
          <a:lstStyle/>
          <a:p>
            <a:r>
              <a:rPr lang="nn-NO" sz="2000" u="sng" dirty="0"/>
              <a:t>Mengatur Industri atau Media?	</a:t>
            </a:r>
            <a:br>
              <a:rPr lang="nn-NO" sz="2000" u="sng" dirty="0"/>
            </a:br>
            <a:endParaRPr lang="id-ID" dirty="0"/>
          </a:p>
        </p:txBody>
      </p:sp>
    </p:spTree>
    <p:extLst>
      <p:ext uri="{BB962C8B-B14F-4D97-AF65-F5344CB8AC3E}">
        <p14:creationId xmlns:p14="http://schemas.microsoft.com/office/powerpoint/2010/main" val="26624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603699" y="5940725"/>
            <a:ext cx="7723667" cy="674776"/>
          </a:xfrm>
        </p:spPr>
        <p:txBody>
          <a:bodyPr>
            <a:normAutofit/>
          </a:bodyPr>
          <a:lstStyle/>
          <a:p>
            <a:r>
              <a:rPr lang="id-ID" sz="2000" dirty="0"/>
              <a:t>Awal Mula Orde Lama dan Orde Baru</a:t>
            </a:r>
            <a:endParaRPr lang="es-ES" sz="2000" u="sng" dirty="0">
              <a:solidFill>
                <a:srgbClr val="000000"/>
              </a:solidFill>
              <a:effectLst/>
              <a:latin typeface="TimesNewRoman"/>
            </a:endParaRPr>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2" y="653901"/>
            <a:ext cx="10397856" cy="5045284"/>
          </a:xfrm>
        </p:spPr>
        <p:txBody>
          <a:bodyPr>
            <a:normAutofit/>
          </a:bodyPr>
          <a:lstStyle/>
          <a:p>
            <a:pPr marL="3175" marR="0" indent="-6350" algn="just">
              <a:lnSpc>
                <a:spcPct val="103000"/>
              </a:lnSpc>
              <a:spcBef>
                <a:spcPts val="0"/>
              </a:spcBef>
              <a:spcAft>
                <a:spcPts val="2330"/>
              </a:spcAft>
            </a:pPr>
            <a:r>
              <a:rPr lang="id-ID" sz="2800" dirty="0">
                <a:solidFill>
                  <a:schemeClr val="tx1"/>
                </a:solidFill>
                <a:effectLst/>
                <a:latin typeface="Calibri" panose="020F0502020204030204" pitchFamily="34" charset="0"/>
                <a:ea typeface="Calibri" panose="020F0502020204030204" pitchFamily="34" charset="0"/>
              </a:rPr>
              <a:t>Pada awalnya, media dan pers di Indonesia identik dengan upaya perlawanan. Pada hari-hari awal kemerdekaan, istilah ‘</a:t>
            </a:r>
            <a:r>
              <a:rPr lang="id-ID" sz="2800" i="1" dirty="0">
                <a:solidFill>
                  <a:schemeClr val="tx1"/>
                </a:solidFill>
                <a:effectLst/>
                <a:latin typeface="Calibri" panose="020F0502020204030204" pitchFamily="34" charset="0"/>
                <a:ea typeface="Calibri" panose="020F0502020204030204" pitchFamily="34" charset="0"/>
              </a:rPr>
              <a:t>Pers Perjuangan</a:t>
            </a:r>
            <a:r>
              <a:rPr lang="id-ID" sz="2800" dirty="0">
                <a:solidFill>
                  <a:schemeClr val="tx1"/>
                </a:solidFill>
                <a:effectLst/>
                <a:latin typeface="Calibri" panose="020F0502020204030204" pitchFamily="34" charset="0"/>
                <a:ea typeface="Calibri" panose="020F0502020204030204" pitchFamily="34" charset="0"/>
              </a:rPr>
              <a:t>’</a:t>
            </a:r>
            <a:r>
              <a:rPr lang="en-US" sz="2800" dirty="0">
                <a:solidFill>
                  <a:schemeClr val="tx1"/>
                </a:solidFill>
                <a:effectLst/>
                <a:latin typeface="Calibri" panose="020F0502020204030204" pitchFamily="34" charset="0"/>
                <a:ea typeface="Calibri" panose="020F0502020204030204" pitchFamily="34" charset="0"/>
              </a:rPr>
              <a:t>.</a:t>
            </a:r>
          </a:p>
          <a:p>
            <a:pPr marL="3175" marR="0" indent="-6350" algn="just">
              <a:lnSpc>
                <a:spcPct val="103000"/>
              </a:lnSpc>
              <a:spcBef>
                <a:spcPts val="0"/>
              </a:spcBef>
              <a:spcAft>
                <a:spcPts val="2330"/>
              </a:spcAft>
            </a:pPr>
            <a:r>
              <a:rPr lang="id-ID" sz="2800" dirty="0">
                <a:solidFill>
                  <a:schemeClr val="tx1"/>
                </a:solidFill>
                <a:effectLst/>
                <a:latin typeface="Calibri" panose="020F0502020204030204" pitchFamily="34" charset="0"/>
                <a:ea typeface="Calibri" panose="020F0502020204030204" pitchFamily="34" charset="0"/>
              </a:rPr>
              <a:t>Indonesia baru memiliki kebijakan formal yang mengatur media dan pers pertama kali pada 1966</a:t>
            </a:r>
            <a:r>
              <a:rPr lang="en-US" sz="2800" dirty="0">
                <a:solidFill>
                  <a:schemeClr val="tx1"/>
                </a:solidFill>
                <a:latin typeface="Calibri" panose="020F0502020204030204" pitchFamily="34" charset="0"/>
                <a:ea typeface="Calibri" panose="020F0502020204030204" pitchFamily="34" charset="0"/>
              </a:rPr>
              <a:t>. </a:t>
            </a:r>
            <a:r>
              <a:rPr lang="id-ID" sz="2800" dirty="0" err="1">
                <a:solidFill>
                  <a:schemeClr val="tx1"/>
                </a:solidFill>
                <a:effectLst/>
                <a:latin typeface="Calibri" panose="020F0502020204030204" pitchFamily="34" charset="0"/>
                <a:ea typeface="Calibri" panose="020F0502020204030204" pitchFamily="34" charset="0"/>
              </a:rPr>
              <a:t>Undang-Undang</a:t>
            </a:r>
            <a:r>
              <a:rPr lang="id-ID" sz="2800" dirty="0">
                <a:solidFill>
                  <a:schemeClr val="tx1"/>
                </a:solidFill>
                <a:effectLst/>
                <a:latin typeface="Calibri" panose="020F0502020204030204" pitchFamily="34" charset="0"/>
                <a:ea typeface="Calibri" panose="020F0502020204030204" pitchFamily="34" charset="0"/>
              </a:rPr>
              <a:t> Pers (UU 11/1966) yang meregulasi media cetak dan prinsip-prinsip pers nasional</a:t>
            </a:r>
            <a:r>
              <a:rPr lang="en-US" sz="2800" dirty="0">
                <a:solidFill>
                  <a:schemeClr val="tx1"/>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794004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B7B4-E1FC-81C1-4564-9FFCC9C50139}"/>
              </a:ext>
            </a:extLst>
          </p:cNvPr>
          <p:cNvSpPr>
            <a:spLocks noGrp="1"/>
          </p:cNvSpPr>
          <p:nvPr>
            <p:ph type="title"/>
          </p:nvPr>
        </p:nvSpPr>
        <p:spPr>
          <a:xfrm>
            <a:off x="184826" y="68093"/>
            <a:ext cx="11741285" cy="5963055"/>
          </a:xfrm>
        </p:spPr>
        <p:txBody>
          <a:bodyPr>
            <a:normAutofit/>
          </a:bodyPr>
          <a:lstStyle/>
          <a:p>
            <a:r>
              <a:rPr lang="id-ID" dirty="0">
                <a:solidFill>
                  <a:srgbClr val="FF0000"/>
                </a:solidFill>
                <a:effectLst/>
                <a:latin typeface="Calibri" panose="020F0502020204030204" pitchFamily="34" charset="0"/>
                <a:ea typeface="Calibri" panose="020F0502020204030204" pitchFamily="34" charset="0"/>
              </a:rPr>
              <a:t>pembentukan ranah publik hanyalah konsekuensi tak terencana dari pertimbangan ekonomi dalam kerangka kerja media</a:t>
            </a:r>
            <a:r>
              <a:rPr lang="id-ID" dirty="0">
                <a:solidFill>
                  <a:srgbClr val="181717"/>
                </a:solidFill>
                <a:effectLst/>
                <a:latin typeface="Calibri" panose="020F0502020204030204" pitchFamily="34" charset="0"/>
                <a:ea typeface="Calibri" panose="020F0502020204030204" pitchFamily="34" charset="0"/>
              </a:rPr>
              <a:t>. </a:t>
            </a:r>
            <a:br>
              <a:rPr lang="en-US" dirty="0">
                <a:solidFill>
                  <a:srgbClr val="181717"/>
                </a:solidFill>
                <a:effectLst/>
                <a:latin typeface="Calibri" panose="020F0502020204030204" pitchFamily="34" charset="0"/>
                <a:ea typeface="Calibri" panose="020F0502020204030204" pitchFamily="34" charset="0"/>
              </a:rPr>
            </a:br>
            <a:r>
              <a:rPr lang="id-ID" dirty="0">
                <a:solidFill>
                  <a:srgbClr val="FF0000"/>
                </a:solidFill>
                <a:effectLst/>
                <a:latin typeface="Calibri" panose="020F0502020204030204" pitchFamily="34" charset="0"/>
                <a:ea typeface="Calibri" panose="020F0502020204030204" pitchFamily="34" charset="0"/>
              </a:rPr>
              <a:t>tujuan utama dari aktivitas media, yaitu memelihara </a:t>
            </a:r>
            <a:r>
              <a:rPr lang="id-ID" i="1" dirty="0" err="1">
                <a:solidFill>
                  <a:srgbClr val="FF0000"/>
                </a:solidFill>
                <a:effectLst/>
                <a:latin typeface="Calibri" panose="020F0502020204030204" pitchFamily="34" charset="0"/>
                <a:ea typeface="Calibri" panose="020F0502020204030204" pitchFamily="34" charset="0"/>
              </a:rPr>
              <a:t>bonum</a:t>
            </a:r>
            <a:r>
              <a:rPr lang="id-ID" i="1" dirty="0">
                <a:solidFill>
                  <a:srgbClr val="FF0000"/>
                </a:solidFill>
                <a:effectLst/>
                <a:latin typeface="Calibri" panose="020F0502020204030204" pitchFamily="34" charset="0"/>
                <a:ea typeface="Calibri" panose="020F0502020204030204" pitchFamily="34" charset="0"/>
              </a:rPr>
              <a:t> </a:t>
            </a:r>
            <a:r>
              <a:rPr lang="id-ID" i="1" dirty="0" err="1">
                <a:solidFill>
                  <a:srgbClr val="FF0000"/>
                </a:solidFill>
                <a:effectLst/>
                <a:latin typeface="Calibri" panose="020F0502020204030204" pitchFamily="34" charset="0"/>
                <a:ea typeface="Calibri" panose="020F0502020204030204" pitchFamily="34" charset="0"/>
              </a:rPr>
              <a:t>publicum</a:t>
            </a:r>
            <a:r>
              <a:rPr lang="id-ID" dirty="0">
                <a:solidFill>
                  <a:srgbClr val="FF0000"/>
                </a:solidFill>
                <a:effectLst/>
                <a:latin typeface="Calibri" panose="020F0502020204030204" pitchFamily="34" charset="0"/>
                <a:ea typeface="Calibri" panose="020F0502020204030204" pitchFamily="34" charset="0"/>
              </a:rPr>
              <a:t> (kesejahteraan bersama), telah menjadi konsekuensi sampingan</a:t>
            </a:r>
            <a:br>
              <a:rPr lang="en-US" dirty="0">
                <a:solidFill>
                  <a:srgbClr val="FF0000"/>
                </a:solidFill>
                <a:effectLst/>
                <a:latin typeface="Calibri" panose="020F0502020204030204" pitchFamily="34" charset="0"/>
                <a:ea typeface="Calibri" panose="020F0502020204030204" pitchFamily="34" charset="0"/>
              </a:rPr>
            </a:br>
            <a:r>
              <a:rPr lang="id-ID" dirty="0">
                <a:solidFill>
                  <a:srgbClr val="181717"/>
                </a:solidFill>
                <a:effectLst/>
                <a:latin typeface="Calibri" panose="020F0502020204030204" pitchFamily="34" charset="0"/>
                <a:ea typeface="Calibri" panose="020F0502020204030204" pitchFamily="34" charset="0"/>
              </a:rPr>
              <a:t>Kebijakan media jelas menjadi garda terakhir dalam usaha mempertahankan karakter publik dari media: </a:t>
            </a:r>
            <a:br>
              <a:rPr lang="en-US" dirty="0">
                <a:solidFill>
                  <a:srgbClr val="181717"/>
                </a:solidFill>
                <a:effectLst/>
                <a:latin typeface="Calibri" panose="020F0502020204030204" pitchFamily="34" charset="0"/>
                <a:ea typeface="Calibri" panose="020F0502020204030204" pitchFamily="34" charset="0"/>
              </a:rPr>
            </a:br>
            <a:r>
              <a:rPr lang="id-ID" dirty="0">
                <a:solidFill>
                  <a:srgbClr val="FF0000"/>
                </a:solidFill>
                <a:effectLst/>
                <a:latin typeface="Calibri" panose="020F0502020204030204" pitchFamily="34" charset="0"/>
                <a:ea typeface="Calibri" panose="020F0502020204030204" pitchFamily="34" charset="0"/>
              </a:rPr>
              <a:t>media harus memediasi publik, kontennya harus merefleksikan keberagaman masyarakat, dan kinerjanya harus memungkinkan adanya keterlibatan warga negara yang semakin luas.</a:t>
            </a:r>
            <a:endParaRPr lang="id-ID" sz="4400" dirty="0"/>
          </a:p>
        </p:txBody>
      </p:sp>
      <p:sp>
        <p:nvSpPr>
          <p:cNvPr id="3" name="Text Placeholder 2">
            <a:extLst>
              <a:ext uri="{FF2B5EF4-FFF2-40B4-BE49-F238E27FC236}">
                <a16:creationId xmlns:a16="http://schemas.microsoft.com/office/drawing/2014/main" id="{E9670F95-4450-2834-7BDF-5A4BF5A3FD3D}"/>
              </a:ext>
            </a:extLst>
          </p:cNvPr>
          <p:cNvSpPr>
            <a:spLocks noGrp="1"/>
          </p:cNvSpPr>
          <p:nvPr>
            <p:ph type="body" idx="1"/>
          </p:nvPr>
        </p:nvSpPr>
        <p:spPr>
          <a:xfrm>
            <a:off x="684213" y="5749047"/>
            <a:ext cx="9072630" cy="823068"/>
          </a:xfrm>
        </p:spPr>
        <p:txBody>
          <a:bodyPr/>
          <a:lstStyle/>
          <a:p>
            <a:br>
              <a:rPr lang="nn-NO" sz="2000" u="sng" dirty="0"/>
            </a:br>
            <a:r>
              <a:rPr lang="nn-NO" sz="2000" u="sng" dirty="0"/>
              <a:t>Memelihara Bonum Publicum	</a:t>
            </a:r>
            <a:endParaRPr lang="id-ID" dirty="0"/>
          </a:p>
        </p:txBody>
      </p:sp>
    </p:spTree>
    <p:extLst>
      <p:ext uri="{BB962C8B-B14F-4D97-AF65-F5344CB8AC3E}">
        <p14:creationId xmlns:p14="http://schemas.microsoft.com/office/powerpoint/2010/main" val="567740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9C6EDEF-A3BB-407B-9CDF-A7E5E5AE6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1AE95B9-B8B1-4D2E-827E-AE702FB672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B96C491-9D12-4A1F-87C1-4087035C52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FFE5C4A-1546-4452-A19D-2A989D4BC4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48CBA6-F6FA-4167-BD0D-40D35561B2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B0BE0E16-B5CD-4823-920C-141C03CE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descr="Digital financial graph">
            <a:extLst>
              <a:ext uri="{FF2B5EF4-FFF2-40B4-BE49-F238E27FC236}">
                <a16:creationId xmlns:a16="http://schemas.microsoft.com/office/drawing/2014/main" id="{AB02F8DA-8CA8-9F03-0CFB-517A9D3B4E22}"/>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84166" y="4562271"/>
            <a:ext cx="2046191" cy="1934221"/>
          </a:xfrm>
        </p:spPr>
        <p:txBody>
          <a:bodyPr vert="horz" lIns="91440" tIns="45720" rIns="91440" bIns="45720" rtlCol="0" anchor="b">
            <a:normAutofit/>
          </a:bodyPr>
          <a:lstStyle/>
          <a:p>
            <a:pPr>
              <a:lnSpc>
                <a:spcPct val="90000"/>
              </a:lnSpc>
            </a:pPr>
            <a:r>
              <a:rPr lang="nn-NO" sz="1800" u="sng" dirty="0"/>
              <a:t>4.6 Kebijakan dan Hak Warga Negara atas Media: Sebuah Ringkasan</a:t>
            </a:r>
            <a:endParaRPr lang="en-US" sz="1800" u="sng" dirty="0"/>
          </a:p>
        </p:txBody>
      </p:sp>
      <p:grpSp>
        <p:nvGrpSpPr>
          <p:cNvPr id="22" name="Group 21">
            <a:extLst>
              <a:ext uri="{FF2B5EF4-FFF2-40B4-BE49-F238E27FC236}">
                <a16:creationId xmlns:a16="http://schemas.microsoft.com/office/drawing/2014/main" id="{4D0FC6BF-F49C-40E0-9F92-EAB34F9E0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3" name="Straight Connector 22">
              <a:extLst>
                <a:ext uri="{FF2B5EF4-FFF2-40B4-BE49-F238E27FC236}">
                  <a16:creationId xmlns:a16="http://schemas.microsoft.com/office/drawing/2014/main" id="{D191372C-9E41-4D9D-89BA-F561AE18F2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FFE91DC-6870-4E3D-982C-ED9F8786A4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9D8700F-EE0E-4C23-A5E9-EDC6F408C4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9048016-2054-4349-B751-99B92206ED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633158C-706D-47D3-B036-BE500A100C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TextBox 6">
            <a:extLst>
              <a:ext uri="{FF2B5EF4-FFF2-40B4-BE49-F238E27FC236}">
                <a16:creationId xmlns:a16="http://schemas.microsoft.com/office/drawing/2014/main" id="{F0EE6297-1F20-8034-ED23-F526502248D1}"/>
              </a:ext>
            </a:extLst>
          </p:cNvPr>
          <p:cNvSpPr txBox="1"/>
          <p:nvPr/>
        </p:nvSpPr>
        <p:spPr>
          <a:xfrm>
            <a:off x="3103124" y="91543"/>
            <a:ext cx="9092071" cy="5509200"/>
          </a:xfrm>
          <a:prstGeom prst="rect">
            <a:avLst/>
          </a:prstGeom>
          <a:noFill/>
        </p:spPr>
        <p:txBody>
          <a:bodyPr wrap="square">
            <a:spAutoFit/>
          </a:bodyPr>
          <a:lstStyle/>
          <a:p>
            <a:r>
              <a:rPr lang="en-US" sz="4400" dirty="0"/>
              <a:t>H</a:t>
            </a:r>
            <a:r>
              <a:rPr lang="id-ID" sz="4400" dirty="0" err="1"/>
              <a:t>ak</a:t>
            </a:r>
            <a:r>
              <a:rPr lang="id-ID" sz="4400" dirty="0"/>
              <a:t>-hak warga negara atas media akan tetap tidak bermakna jika kita tidak lagi dapat melihat media tanpa memisahkan mekanisme dan fungsi kerjanya dari struktur ekonomi/industri yang menghasilkan dinamikanya. </a:t>
            </a:r>
            <a:endParaRPr lang="en-US" sz="4400" dirty="0"/>
          </a:p>
        </p:txBody>
      </p:sp>
    </p:spTree>
    <p:extLst>
      <p:ext uri="{BB962C8B-B14F-4D97-AF65-F5344CB8AC3E}">
        <p14:creationId xmlns:p14="http://schemas.microsoft.com/office/powerpoint/2010/main" val="386740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gital financial graph">
            <a:extLst>
              <a:ext uri="{FF2B5EF4-FFF2-40B4-BE49-F238E27FC236}">
                <a16:creationId xmlns:a16="http://schemas.microsoft.com/office/drawing/2014/main" id="{AB02F8DA-8CA8-9F03-0CFB-517A9D3B4E22}"/>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84166" y="1887167"/>
            <a:ext cx="1890549" cy="4609326"/>
          </a:xfrm>
        </p:spPr>
        <p:txBody>
          <a:bodyPr vert="horz" lIns="91440" tIns="45720" rIns="91440" bIns="45720" rtlCol="0" anchor="b">
            <a:normAutofit/>
          </a:bodyPr>
          <a:lstStyle/>
          <a:p>
            <a:pPr>
              <a:lnSpc>
                <a:spcPct val="90000"/>
              </a:lnSpc>
            </a:pPr>
            <a:r>
              <a:rPr lang="nn-NO" sz="2400" u="sng" dirty="0"/>
              <a:t>4.6 Kebijakan dan Hak Warga Negara atas Media: Sebuah Ringkasan</a:t>
            </a:r>
            <a:endParaRPr lang="en-US" sz="2400" u="sng" dirty="0"/>
          </a:p>
        </p:txBody>
      </p:sp>
      <p:sp>
        <p:nvSpPr>
          <p:cNvPr id="7" name="TextBox 6">
            <a:extLst>
              <a:ext uri="{FF2B5EF4-FFF2-40B4-BE49-F238E27FC236}">
                <a16:creationId xmlns:a16="http://schemas.microsoft.com/office/drawing/2014/main" id="{F0EE6297-1F20-8034-ED23-F526502248D1}"/>
              </a:ext>
            </a:extLst>
          </p:cNvPr>
          <p:cNvSpPr txBox="1"/>
          <p:nvPr/>
        </p:nvSpPr>
        <p:spPr>
          <a:xfrm>
            <a:off x="2830749" y="91543"/>
            <a:ext cx="9364447" cy="6355586"/>
          </a:xfrm>
          <a:prstGeom prst="rect">
            <a:avLst/>
          </a:prstGeom>
          <a:noFill/>
        </p:spPr>
        <p:txBody>
          <a:bodyPr wrap="square">
            <a:spAutoFit/>
          </a:bodyPr>
          <a:lstStyle/>
          <a:p>
            <a:r>
              <a:rPr lang="id-ID" sz="3700" dirty="0"/>
              <a:t>Padahal, memisahkan kinerja dan struktur ekonomi/industri sangat penting</a:t>
            </a:r>
            <a:r>
              <a:rPr lang="en-US" sz="3700" dirty="0"/>
              <a:t>.</a:t>
            </a:r>
          </a:p>
          <a:p>
            <a:r>
              <a:rPr lang="id-ID" sz="3700" dirty="0" err="1"/>
              <a:t>Trajektori</a:t>
            </a:r>
            <a:r>
              <a:rPr lang="id-ID" sz="3700" dirty="0"/>
              <a:t> kebijakan media di Indonesia menunjukkan negara tidak punya kekuatan dalam menghadapi industri media</a:t>
            </a:r>
            <a:r>
              <a:rPr lang="en-US" sz="3700" dirty="0"/>
              <a:t>. P</a:t>
            </a:r>
            <a:r>
              <a:rPr lang="id-ID" sz="3700" dirty="0" err="1"/>
              <a:t>roses</a:t>
            </a:r>
            <a:r>
              <a:rPr lang="id-ID" sz="3700" dirty="0"/>
              <a:t> pembuatan keputusan berpihak kepada bisnis media dan bukan kepentingan </a:t>
            </a:r>
            <a:r>
              <a:rPr lang="id-ID" sz="3700" dirty="0" err="1"/>
              <a:t>public</a:t>
            </a:r>
            <a:r>
              <a:rPr lang="en-US" sz="3700" dirty="0"/>
              <a:t>. I</a:t>
            </a:r>
            <a:r>
              <a:rPr lang="id-ID" sz="3700" dirty="0" err="1"/>
              <a:t>mplementasi</a:t>
            </a:r>
            <a:r>
              <a:rPr lang="id-ID" sz="3700" dirty="0"/>
              <a:t> kebijakan media yang ada tidak didukung penegakan hukum.</a:t>
            </a:r>
          </a:p>
        </p:txBody>
      </p:sp>
    </p:spTree>
    <p:extLst>
      <p:ext uri="{BB962C8B-B14F-4D97-AF65-F5344CB8AC3E}">
        <p14:creationId xmlns:p14="http://schemas.microsoft.com/office/powerpoint/2010/main" val="3823655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61" name="Rectangle 60">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E97F60E-2C22-064E-63B5-AA7BB53FA84B}"/>
              </a:ext>
            </a:extLst>
          </p:cNvPr>
          <p:cNvSpPr>
            <a:spLocks noGrp="1"/>
          </p:cNvSpPr>
          <p:nvPr>
            <p:ph type="title"/>
          </p:nvPr>
        </p:nvSpPr>
        <p:spPr>
          <a:xfrm>
            <a:off x="6095999" y="628617"/>
            <a:ext cx="5408613" cy="3028983"/>
          </a:xfrm>
        </p:spPr>
        <p:txBody>
          <a:bodyPr vert="horz" lIns="91440" tIns="45720" rIns="91440" bIns="45720" rtlCol="0" anchor="b">
            <a:normAutofit/>
          </a:bodyPr>
          <a:lstStyle/>
          <a:p>
            <a:r>
              <a:rPr lang="en-US" sz="4800" dirty="0" err="1"/>
              <a:t>Terima</a:t>
            </a:r>
            <a:r>
              <a:rPr lang="en-US" sz="4800" dirty="0"/>
              <a:t> </a:t>
            </a:r>
            <a:r>
              <a:rPr lang="en-US" sz="4800"/>
              <a:t>kasih</a:t>
            </a:r>
          </a:p>
        </p:txBody>
      </p:sp>
      <p:sp>
        <p:nvSpPr>
          <p:cNvPr id="63"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Content Placeholder 33" descr="Dog tag reading &quot;thank you veterans&quot;">
            <a:extLst>
              <a:ext uri="{FF2B5EF4-FFF2-40B4-BE49-F238E27FC236}">
                <a16:creationId xmlns:a16="http://schemas.microsoft.com/office/drawing/2014/main" id="{156CBB06-E965-EE46-E5F0-C99A789CA7C9}"/>
              </a:ext>
            </a:extLst>
          </p:cNvPr>
          <p:cNvPicPr>
            <a:picLocks noGrp="1" noChangeAspect="1"/>
          </p:cNvPicPr>
          <p:nvPr>
            <p:ph idx="1"/>
          </p:nvPr>
        </p:nvPicPr>
        <p:blipFill rotWithShape="1">
          <a:blip r:embed="rId2"/>
          <a:srcRect l="855" r="2096"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grpSp>
        <p:nvGrpSpPr>
          <p:cNvPr id="65" name="Group 64">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6" name="Straight Connector 65">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073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603699" y="5940725"/>
            <a:ext cx="7723667" cy="674776"/>
          </a:xfrm>
        </p:spPr>
        <p:txBody>
          <a:bodyPr>
            <a:normAutofit/>
          </a:bodyPr>
          <a:lstStyle/>
          <a:p>
            <a:r>
              <a:rPr lang="id-ID" sz="2000" dirty="0"/>
              <a:t>Awal Mula Orde Lama dan Orde Baru</a:t>
            </a:r>
            <a:endParaRPr lang="es-ES" sz="2000" u="sng" dirty="0">
              <a:solidFill>
                <a:srgbClr val="000000"/>
              </a:solidFill>
              <a:effectLst/>
              <a:latin typeface="TimesNewRoman"/>
            </a:endParaRPr>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1" y="653901"/>
            <a:ext cx="9333931" cy="4953269"/>
          </a:xfrm>
        </p:spPr>
        <p:txBody>
          <a:bodyPr>
            <a:normAutofit/>
          </a:bodyPr>
          <a:lstStyle/>
          <a:p>
            <a:pPr marL="3175" marR="0" indent="-6350" algn="just">
              <a:lnSpc>
                <a:spcPct val="103000"/>
              </a:lnSpc>
              <a:spcBef>
                <a:spcPts val="0"/>
              </a:spcBef>
              <a:spcAft>
                <a:spcPts val="2330"/>
              </a:spcAft>
            </a:pPr>
            <a:r>
              <a:rPr lang="en-US" sz="2400" dirty="0">
                <a:solidFill>
                  <a:schemeClr val="tx1"/>
                </a:solidFill>
                <a:effectLst/>
                <a:latin typeface="Calibri" panose="020F0502020204030204" pitchFamily="34" charset="0"/>
                <a:ea typeface="Calibri" panose="020F0502020204030204" pitchFamily="34" charset="0"/>
              </a:rPr>
              <a:t>M</a:t>
            </a:r>
            <a:r>
              <a:rPr lang="id-ID" sz="2400" dirty="0" err="1">
                <a:solidFill>
                  <a:schemeClr val="tx1"/>
                </a:solidFill>
                <a:effectLst/>
                <a:latin typeface="Calibri" panose="020F0502020204030204" pitchFamily="34" charset="0"/>
                <a:ea typeface="Calibri" panose="020F0502020204030204" pitchFamily="34" charset="0"/>
              </a:rPr>
              <a:t>edia</a:t>
            </a:r>
            <a:r>
              <a:rPr lang="id-ID" sz="2400" dirty="0">
                <a:solidFill>
                  <a:schemeClr val="tx1"/>
                </a:solidFill>
                <a:effectLst/>
                <a:latin typeface="Calibri" panose="020F0502020204030204" pitchFamily="34" charset="0"/>
                <a:ea typeface="Calibri" panose="020F0502020204030204" pitchFamily="34" charset="0"/>
              </a:rPr>
              <a:t> nasional telah melampaui fungsinya sebagai ‘perpanjangan manusia’ (</a:t>
            </a:r>
            <a:r>
              <a:rPr lang="id-ID" sz="2400" dirty="0" err="1">
                <a:solidFill>
                  <a:schemeClr val="tx1"/>
                </a:solidFill>
                <a:effectLst/>
                <a:latin typeface="Calibri" panose="020F0502020204030204" pitchFamily="34" charset="0"/>
                <a:ea typeface="Calibri" panose="020F0502020204030204" pitchFamily="34" charset="0"/>
              </a:rPr>
              <a:t>McLuhan</a:t>
            </a:r>
            <a:r>
              <a:rPr lang="id-ID" sz="2400" dirty="0">
                <a:solidFill>
                  <a:schemeClr val="tx1"/>
                </a:solidFill>
                <a:effectLst/>
                <a:latin typeface="Calibri" panose="020F0502020204030204" pitchFamily="34" charset="0"/>
                <a:ea typeface="Calibri" panose="020F0502020204030204" pitchFamily="34" charset="0"/>
              </a:rPr>
              <a:t>, 1964) karena telah berperan sebagai perpanjangan pemerintah.</a:t>
            </a:r>
            <a:endParaRPr lang="en-US" sz="2400" dirty="0">
              <a:solidFill>
                <a:schemeClr val="tx1"/>
              </a:solidFill>
              <a:effectLst/>
              <a:latin typeface="Calibri" panose="020F0502020204030204" pitchFamily="34" charset="0"/>
              <a:ea typeface="Calibri" panose="020F0502020204030204" pitchFamily="34" charset="0"/>
            </a:endParaRPr>
          </a:p>
          <a:p>
            <a:pPr marL="3175" marR="0" indent="-6350" algn="just">
              <a:lnSpc>
                <a:spcPct val="103000"/>
              </a:lnSpc>
              <a:spcBef>
                <a:spcPts val="0"/>
              </a:spcBef>
              <a:spcAft>
                <a:spcPts val="2330"/>
              </a:spcAft>
            </a:pPr>
            <a:r>
              <a:rPr lang="id-ID" sz="2400" dirty="0">
                <a:solidFill>
                  <a:schemeClr val="tx1"/>
                </a:solidFill>
                <a:effectLst/>
                <a:latin typeface="Calibri" panose="020F0502020204030204" pitchFamily="34" charset="0"/>
                <a:ea typeface="Calibri" panose="020F0502020204030204" pitchFamily="34" charset="0"/>
              </a:rPr>
              <a:t>Orde Baru mewarisi cara Soekarno mengatur media massa</a:t>
            </a:r>
            <a:r>
              <a:rPr lang="en-US" sz="2400" dirty="0">
                <a:solidFill>
                  <a:schemeClr val="tx1"/>
                </a:solidFill>
                <a:latin typeface="Calibri" panose="020F0502020204030204" pitchFamily="34" charset="0"/>
                <a:ea typeface="Calibri" panose="020F0502020204030204" pitchFamily="34" charset="0"/>
              </a:rPr>
              <a:t>. </a:t>
            </a:r>
            <a:r>
              <a:rPr lang="id-ID" sz="2400" dirty="0">
                <a:solidFill>
                  <a:schemeClr val="tx1"/>
                </a:solidFill>
                <a:effectLst/>
                <a:latin typeface="Calibri" panose="020F0502020204030204" pitchFamily="34" charset="0"/>
                <a:ea typeface="Calibri" panose="020F0502020204030204" pitchFamily="34" charset="0"/>
              </a:rPr>
              <a:t>sensor merupakan hal yang sering terjadi, dan pemberian izin pendirian perusahaan pers baru sangat jarang diberikan</a:t>
            </a:r>
            <a:r>
              <a:rPr lang="en-US" sz="2400" dirty="0">
                <a:solidFill>
                  <a:schemeClr val="tx1"/>
                </a:solidFill>
                <a:effectLst/>
                <a:latin typeface="Calibri" panose="020F0502020204030204" pitchFamily="34" charset="0"/>
                <a:ea typeface="Calibri" panose="020F0502020204030204" pitchFamily="34" charset="0"/>
              </a:rPr>
              <a:t>. </a:t>
            </a:r>
            <a:r>
              <a:rPr lang="id-ID" sz="2400" dirty="0">
                <a:solidFill>
                  <a:schemeClr val="tx1"/>
                </a:solidFill>
                <a:effectLst/>
                <a:latin typeface="Calibri" panose="020F0502020204030204" pitchFamily="34" charset="0"/>
                <a:ea typeface="Calibri" panose="020F0502020204030204" pitchFamily="34" charset="0"/>
              </a:rPr>
              <a:t>media diawasi secara ketat oleh Departemen Penerangan.</a:t>
            </a:r>
            <a:r>
              <a:rPr lang="en-US" sz="2400" dirty="0">
                <a:solidFill>
                  <a:schemeClr val="tx1"/>
                </a:solidFill>
                <a:effectLst/>
                <a:latin typeface="Calibri" panose="020F0502020204030204" pitchFamily="34" charset="0"/>
                <a:ea typeface="Calibri" panose="020F0502020204030204" pitchFamily="34" charset="0"/>
              </a:rPr>
              <a:t> </a:t>
            </a:r>
          </a:p>
          <a:p>
            <a:pPr marL="3175" marR="0" indent="-6350" algn="just">
              <a:lnSpc>
                <a:spcPct val="103000"/>
              </a:lnSpc>
              <a:spcBef>
                <a:spcPts val="0"/>
              </a:spcBef>
              <a:spcAft>
                <a:spcPts val="2330"/>
              </a:spcAft>
            </a:pPr>
            <a:r>
              <a:rPr lang="id-ID" sz="2400" dirty="0">
                <a:solidFill>
                  <a:schemeClr val="tx1"/>
                </a:solidFill>
                <a:effectLst/>
                <a:latin typeface="Calibri" panose="020F0502020204030204" pitchFamily="34" charset="0"/>
                <a:ea typeface="Calibri" panose="020F0502020204030204" pitchFamily="34" charset="0"/>
              </a:rPr>
              <a:t>Kebijakan utama yang mengatur media selama Orde Baru adalah </a:t>
            </a:r>
            <a:r>
              <a:rPr lang="id-ID" sz="2400" dirty="0" err="1">
                <a:solidFill>
                  <a:schemeClr val="tx1"/>
                </a:solidFill>
                <a:effectLst/>
                <a:latin typeface="Calibri" panose="020F0502020204030204" pitchFamily="34" charset="0"/>
                <a:ea typeface="Calibri" panose="020F0502020204030204" pitchFamily="34" charset="0"/>
              </a:rPr>
              <a:t>Undang-Undang</a:t>
            </a:r>
            <a:r>
              <a:rPr lang="id-ID" sz="2400" dirty="0">
                <a:solidFill>
                  <a:schemeClr val="tx1"/>
                </a:solidFill>
                <a:effectLst/>
                <a:latin typeface="Calibri" panose="020F0502020204030204" pitchFamily="34" charset="0"/>
                <a:ea typeface="Calibri" panose="020F0502020204030204" pitchFamily="34" charset="0"/>
              </a:rPr>
              <a:t> Pers No. 21/1982 dan </a:t>
            </a:r>
            <a:r>
              <a:rPr lang="id-ID" sz="2400" dirty="0" err="1">
                <a:solidFill>
                  <a:schemeClr val="tx1"/>
                </a:solidFill>
                <a:effectLst/>
                <a:latin typeface="Calibri" panose="020F0502020204030204" pitchFamily="34" charset="0"/>
                <a:ea typeface="Calibri" panose="020F0502020204030204" pitchFamily="34" charset="0"/>
              </a:rPr>
              <a:t>UndangUndang</a:t>
            </a:r>
            <a:r>
              <a:rPr lang="id-ID" sz="2400" dirty="0">
                <a:solidFill>
                  <a:schemeClr val="tx1"/>
                </a:solidFill>
                <a:effectLst/>
                <a:latin typeface="Calibri" panose="020F0502020204030204" pitchFamily="34" charset="0"/>
                <a:ea typeface="Calibri" panose="020F0502020204030204" pitchFamily="34" charset="0"/>
              </a:rPr>
              <a:t> Penyiaran No. 24/1997 </a:t>
            </a:r>
            <a:r>
              <a:rPr lang="en-US" sz="2400" dirty="0">
                <a:solidFill>
                  <a:schemeClr val="tx1"/>
                </a:solidFill>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105552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456363" y="5895592"/>
            <a:ext cx="4621720" cy="731820"/>
          </a:xfrm>
        </p:spPr>
        <p:txBody>
          <a:bodyPr>
            <a:noAutofit/>
          </a:bodyPr>
          <a:lstStyle/>
          <a:p>
            <a:r>
              <a:rPr lang="id-ID" sz="2000" dirty="0"/>
              <a:t>Reformasi: Sebuah Titik Balik</a:t>
            </a:r>
            <a:endParaRPr lang="en-US" sz="2000" dirty="0"/>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1" y="421876"/>
            <a:ext cx="5503803" cy="5133535"/>
          </a:xfrm>
        </p:spPr>
        <p:txBody>
          <a:bodyPr>
            <a:normAutofit/>
          </a:bodyPr>
          <a:lstStyle/>
          <a:p>
            <a:r>
              <a:rPr lang="id-ID" sz="1800" dirty="0">
                <a:solidFill>
                  <a:schemeClr val="tx1"/>
                </a:solidFill>
                <a:effectLst/>
                <a:latin typeface="Calibri" panose="020F0502020204030204" pitchFamily="34" charset="0"/>
                <a:ea typeface="Calibri" panose="020F0502020204030204" pitchFamily="34" charset="0"/>
              </a:rPr>
              <a:t>reformasi merupakan titik penting dalam sejarah modern Indonesia. </a:t>
            </a:r>
            <a:r>
              <a:rPr lang="en-US" sz="1800" dirty="0">
                <a:solidFill>
                  <a:schemeClr val="tx1"/>
                </a:solidFill>
                <a:effectLst/>
                <a:latin typeface="Calibri" panose="020F0502020204030204" pitchFamily="34" charset="0"/>
                <a:ea typeface="Calibri" panose="020F0502020204030204" pitchFamily="34" charset="0"/>
              </a:rPr>
              <a:t>A</a:t>
            </a:r>
            <a:r>
              <a:rPr lang="id-ID" sz="1800" dirty="0" err="1">
                <a:solidFill>
                  <a:schemeClr val="tx1"/>
                </a:solidFill>
                <a:effectLst/>
                <a:latin typeface="Calibri" panose="020F0502020204030204" pitchFamily="34" charset="0"/>
                <a:ea typeface="Calibri" panose="020F0502020204030204" pitchFamily="34" charset="0"/>
              </a:rPr>
              <a:t>danya</a:t>
            </a:r>
            <a:r>
              <a:rPr lang="id-ID" sz="1800" dirty="0">
                <a:solidFill>
                  <a:schemeClr val="tx1"/>
                </a:solidFill>
                <a:effectLst/>
                <a:latin typeface="Calibri" panose="020F0502020204030204" pitchFamily="34" charset="0"/>
                <a:ea typeface="Calibri" panose="020F0502020204030204" pitchFamily="34" charset="0"/>
              </a:rPr>
              <a:t> demokratisasi yang paling nyata terlihat dari adanya kebebasan pers.</a:t>
            </a:r>
            <a:endParaRPr lang="en-US" sz="1800" dirty="0">
              <a:solidFill>
                <a:schemeClr val="tx1"/>
              </a:solidFill>
              <a:effectLst/>
              <a:latin typeface="Calibri" panose="020F0502020204030204" pitchFamily="34" charset="0"/>
              <a:ea typeface="Calibri" panose="020F0502020204030204" pitchFamily="34" charset="0"/>
            </a:endParaRPr>
          </a:p>
          <a:p>
            <a:endParaRPr lang="en-US" sz="1800" dirty="0">
              <a:solidFill>
                <a:schemeClr val="tx1"/>
              </a:solidFill>
              <a:effectLst/>
              <a:latin typeface="Calibri" panose="020F0502020204030204" pitchFamily="34" charset="0"/>
              <a:ea typeface="Calibri" panose="020F0502020204030204" pitchFamily="34" charset="0"/>
            </a:endParaRPr>
          </a:p>
          <a:p>
            <a:r>
              <a:rPr lang="id-ID" sz="1800" dirty="0">
                <a:solidFill>
                  <a:schemeClr val="tx1"/>
                </a:solidFill>
                <a:effectLst/>
                <a:latin typeface="Calibri" panose="020F0502020204030204" pitchFamily="34" charset="0"/>
                <a:ea typeface="Calibri" panose="020F0502020204030204" pitchFamily="34" charset="0"/>
              </a:rPr>
              <a:t>Reformasi telah meruntuhkan segala tembok pembatas dalam hal akses terhadap media, terutama dalam memperoleh, menghasilkan, dan menyebarkan informasi. </a:t>
            </a:r>
            <a:endParaRPr lang="en-US" sz="1800" dirty="0">
              <a:solidFill>
                <a:schemeClr val="tx1"/>
              </a:solidFill>
              <a:effectLst/>
              <a:latin typeface="Calibri" panose="020F0502020204030204" pitchFamily="34" charset="0"/>
              <a:ea typeface="Calibri" panose="020F0502020204030204" pitchFamily="34" charset="0"/>
            </a:endParaRPr>
          </a:p>
          <a:p>
            <a:r>
              <a:rPr lang="id-ID" sz="1800" dirty="0">
                <a:solidFill>
                  <a:schemeClr val="tx1"/>
                </a:solidFill>
                <a:effectLst/>
                <a:latin typeface="Calibri" panose="020F0502020204030204" pitchFamily="34" charset="0"/>
                <a:ea typeface="Calibri" panose="020F0502020204030204" pitchFamily="34" charset="0"/>
              </a:rPr>
              <a:t>Salah satu agenda terbesar adalah amandemen UUD 1945.</a:t>
            </a:r>
            <a:endParaRPr lang="en-US" sz="1800" dirty="0">
              <a:solidFill>
                <a:schemeClr val="tx1"/>
              </a:solidFill>
              <a:latin typeface="Calibri" panose="020F0502020204030204" pitchFamily="34" charset="0"/>
              <a:ea typeface="Calibri" panose="020F0502020204030204" pitchFamily="34" charset="0"/>
            </a:endParaRPr>
          </a:p>
          <a:p>
            <a:r>
              <a:rPr lang="id-ID" sz="1800" dirty="0">
                <a:solidFill>
                  <a:schemeClr val="tx1"/>
                </a:solidFill>
                <a:effectLst/>
                <a:latin typeface="Calibri" panose="020F0502020204030204" pitchFamily="34" charset="0"/>
                <a:ea typeface="Calibri" panose="020F0502020204030204" pitchFamily="34" charset="0"/>
              </a:rPr>
              <a:t>Adanya Amandemen Kedua dan Ketiga atas UUD 1945 menjadikan hak atas media dan informasi secara jelas ditetapkan dan dirumuskan.</a:t>
            </a:r>
            <a:endParaRPr lang="en-US" dirty="0">
              <a:solidFill>
                <a:schemeClr val="tx1"/>
              </a:solidFill>
            </a:endParaRPr>
          </a:p>
        </p:txBody>
      </p:sp>
      <p:grpSp>
        <p:nvGrpSpPr>
          <p:cNvPr id="4" name="Group 3">
            <a:extLst>
              <a:ext uri="{FF2B5EF4-FFF2-40B4-BE49-F238E27FC236}">
                <a16:creationId xmlns:a16="http://schemas.microsoft.com/office/drawing/2014/main" id="{2213E6D4-CCE7-0AB5-DBD4-97F80F49B7AD}"/>
              </a:ext>
            </a:extLst>
          </p:cNvPr>
          <p:cNvGrpSpPr/>
          <p:nvPr/>
        </p:nvGrpSpPr>
        <p:grpSpPr>
          <a:xfrm>
            <a:off x="7085632" y="421876"/>
            <a:ext cx="5420995" cy="6518100"/>
            <a:chOff x="0" y="0"/>
            <a:chExt cx="5421605" cy="6518100"/>
          </a:xfrm>
        </p:grpSpPr>
        <p:sp>
          <p:nvSpPr>
            <p:cNvPr id="5" name="Shape 2354">
              <a:extLst>
                <a:ext uri="{FF2B5EF4-FFF2-40B4-BE49-F238E27FC236}">
                  <a16:creationId xmlns:a16="http://schemas.microsoft.com/office/drawing/2014/main" id="{A1E474BC-4BFD-B3F8-2963-186F779E79FD}"/>
                </a:ext>
              </a:extLst>
            </p:cNvPr>
            <p:cNvSpPr/>
            <p:nvPr/>
          </p:nvSpPr>
          <p:spPr>
            <a:xfrm>
              <a:off x="0" y="6205538"/>
              <a:ext cx="5421605" cy="0"/>
            </a:xfrm>
            <a:custGeom>
              <a:avLst/>
              <a:gdLst/>
              <a:ahLst/>
              <a:cxnLst/>
              <a:rect l="0" t="0" r="0" b="0"/>
              <a:pathLst>
                <a:path w="5421605">
                  <a:moveTo>
                    <a:pt x="0" y="0"/>
                  </a:moveTo>
                  <a:lnTo>
                    <a:pt x="5421605" y="0"/>
                  </a:lnTo>
                </a:path>
              </a:pathLst>
            </a:custGeom>
            <a:ln w="3175" cap="flat">
              <a:miter lim="127000"/>
            </a:ln>
          </p:spPr>
          <p:style>
            <a:lnRef idx="1">
              <a:srgbClr val="181717"/>
            </a:lnRef>
            <a:fillRef idx="0">
              <a:srgbClr val="000000">
                <a:alpha val="0"/>
              </a:srgbClr>
            </a:fillRef>
            <a:effectRef idx="0">
              <a:scrgbClr r="0" g="0" b="0"/>
            </a:effectRef>
            <a:fontRef idx="none"/>
          </p:style>
          <p:txBody>
            <a:bodyPr/>
            <a:lstStyle/>
            <a:p>
              <a:endParaRPr lang="id-ID"/>
            </a:p>
          </p:txBody>
        </p:sp>
        <p:pic>
          <p:nvPicPr>
            <p:cNvPr id="6" name="Picture 5">
              <a:extLst>
                <a:ext uri="{FF2B5EF4-FFF2-40B4-BE49-F238E27FC236}">
                  <a16:creationId xmlns:a16="http://schemas.microsoft.com/office/drawing/2014/main" id="{B75D27AA-394A-53DB-F6F3-306828714942}"/>
                </a:ext>
              </a:extLst>
            </p:cNvPr>
            <p:cNvPicPr/>
            <p:nvPr/>
          </p:nvPicPr>
          <p:blipFill>
            <a:blip r:embed="rId2"/>
            <a:stretch>
              <a:fillRect/>
            </a:stretch>
          </p:blipFill>
          <p:spPr>
            <a:xfrm>
              <a:off x="240333" y="0"/>
              <a:ext cx="4940935" cy="6178551"/>
            </a:xfrm>
            <a:prstGeom prst="rect">
              <a:avLst/>
            </a:prstGeom>
          </p:spPr>
        </p:pic>
        <p:sp>
          <p:nvSpPr>
            <p:cNvPr id="7" name="Rectangle 6">
              <a:extLst>
                <a:ext uri="{FF2B5EF4-FFF2-40B4-BE49-F238E27FC236}">
                  <a16:creationId xmlns:a16="http://schemas.microsoft.com/office/drawing/2014/main" id="{3DDAF941-3A09-DF84-CB04-6433FEAC2C7B}"/>
                </a:ext>
              </a:extLst>
            </p:cNvPr>
            <p:cNvSpPr/>
            <p:nvPr/>
          </p:nvSpPr>
          <p:spPr>
            <a:xfrm>
              <a:off x="0" y="6375120"/>
              <a:ext cx="807120" cy="142980"/>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id-ID" sz="800" b="1" kern="100">
                  <a:solidFill>
                    <a:srgbClr val="181717"/>
                  </a:solidFill>
                  <a:effectLst/>
                  <a:latin typeface="Calibri" panose="020F0502020204030204" pitchFamily="34" charset="0"/>
                  <a:ea typeface="Calibri" panose="020F0502020204030204" pitchFamily="34" charset="0"/>
                </a:rPr>
                <a:t>Gambar</a:t>
              </a:r>
              <a:r>
                <a:rPr lang="id-ID" sz="800" b="1" kern="100" spc="25">
                  <a:solidFill>
                    <a:srgbClr val="181717"/>
                  </a:solidFill>
                  <a:effectLst/>
                  <a:latin typeface="Calibri" panose="020F0502020204030204" pitchFamily="34" charset="0"/>
                  <a:ea typeface="Calibri" panose="020F0502020204030204" pitchFamily="34" charset="0"/>
                </a:rPr>
                <a:t> </a:t>
              </a:r>
              <a:r>
                <a:rPr lang="id-ID" sz="800" b="1" kern="100">
                  <a:solidFill>
                    <a:srgbClr val="181717"/>
                  </a:solidFill>
                  <a:effectLst/>
                  <a:latin typeface="Calibri" panose="020F0502020204030204" pitchFamily="34" charset="0"/>
                  <a:ea typeface="Calibri" panose="020F0502020204030204" pitchFamily="34" charset="0"/>
                </a:rPr>
                <a:t>4.1.</a:t>
              </a:r>
              <a:endParaRPr lang="id-ID" sz="900" kern="100">
                <a:solidFill>
                  <a:srgbClr val="181717"/>
                </a:solidFill>
                <a:effectLst/>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96984EA-2616-0009-D43E-981C7DAA33AE}"/>
                </a:ext>
              </a:extLst>
            </p:cNvPr>
            <p:cNvSpPr/>
            <p:nvPr/>
          </p:nvSpPr>
          <p:spPr>
            <a:xfrm>
              <a:off x="606823" y="6375120"/>
              <a:ext cx="2447303" cy="142980"/>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id-ID" sz="800" kern="100" spc="25">
                  <a:solidFill>
                    <a:srgbClr val="181717"/>
                  </a:solidFill>
                  <a:effectLst/>
                  <a:latin typeface="Calibri" panose="020F0502020204030204" pitchFamily="34" charset="0"/>
                  <a:ea typeface="Calibri" panose="020F0502020204030204" pitchFamily="34" charset="0"/>
                </a:rPr>
                <a:t> </a:t>
              </a:r>
              <a:r>
                <a:rPr lang="id-ID" sz="800" kern="100">
                  <a:solidFill>
                    <a:srgbClr val="181717"/>
                  </a:solidFill>
                  <a:effectLst/>
                  <a:latin typeface="Calibri" panose="020F0502020204030204" pitchFamily="34" charset="0"/>
                  <a:ea typeface="Calibri" panose="020F0502020204030204" pitchFamily="34" charset="0"/>
                </a:rPr>
                <a:t>Anatomi</a:t>
              </a:r>
              <a:r>
                <a:rPr lang="id-ID" sz="800" kern="100" spc="25">
                  <a:solidFill>
                    <a:srgbClr val="181717"/>
                  </a:solidFill>
                  <a:effectLst/>
                  <a:latin typeface="Calibri" panose="020F0502020204030204" pitchFamily="34" charset="0"/>
                  <a:ea typeface="Calibri" panose="020F0502020204030204" pitchFamily="34" charset="0"/>
                </a:rPr>
                <a:t> </a:t>
              </a:r>
              <a:r>
                <a:rPr lang="id-ID" sz="800" kern="100">
                  <a:solidFill>
                    <a:srgbClr val="181717"/>
                  </a:solidFill>
                  <a:effectLst/>
                  <a:latin typeface="Calibri" panose="020F0502020204030204" pitchFamily="34" charset="0"/>
                  <a:ea typeface="Calibri" panose="020F0502020204030204" pitchFamily="34" charset="0"/>
                </a:rPr>
                <a:t>Kebijakan</a:t>
              </a:r>
              <a:r>
                <a:rPr lang="id-ID" sz="800" kern="100" spc="25">
                  <a:solidFill>
                    <a:srgbClr val="181717"/>
                  </a:solidFill>
                  <a:effectLst/>
                  <a:latin typeface="Calibri" panose="020F0502020204030204" pitchFamily="34" charset="0"/>
                  <a:ea typeface="Calibri" panose="020F0502020204030204" pitchFamily="34" charset="0"/>
                </a:rPr>
                <a:t> </a:t>
              </a:r>
              <a:r>
                <a:rPr lang="id-ID" sz="800" kern="100">
                  <a:solidFill>
                    <a:srgbClr val="181717"/>
                  </a:solidFill>
                  <a:effectLst/>
                  <a:latin typeface="Calibri" panose="020F0502020204030204" pitchFamily="34" charset="0"/>
                  <a:ea typeface="Calibri" panose="020F0502020204030204" pitchFamily="34" charset="0"/>
                </a:rPr>
                <a:t>Media</a:t>
              </a:r>
              <a:r>
                <a:rPr lang="id-ID" sz="800" kern="100" spc="25">
                  <a:solidFill>
                    <a:srgbClr val="181717"/>
                  </a:solidFill>
                  <a:effectLst/>
                  <a:latin typeface="Calibri" panose="020F0502020204030204" pitchFamily="34" charset="0"/>
                  <a:ea typeface="Calibri" panose="020F0502020204030204" pitchFamily="34" charset="0"/>
                </a:rPr>
                <a:t> </a:t>
              </a:r>
              <a:r>
                <a:rPr lang="id-ID" sz="800" kern="100">
                  <a:solidFill>
                    <a:srgbClr val="181717"/>
                  </a:solidFill>
                  <a:effectLst/>
                  <a:latin typeface="Calibri" panose="020F0502020204030204" pitchFamily="34" charset="0"/>
                  <a:ea typeface="Calibri" panose="020F0502020204030204" pitchFamily="34" charset="0"/>
                </a:rPr>
                <a:t>di</a:t>
              </a:r>
              <a:r>
                <a:rPr lang="id-ID" sz="800" kern="100" spc="25">
                  <a:solidFill>
                    <a:srgbClr val="181717"/>
                  </a:solidFill>
                  <a:effectLst/>
                  <a:latin typeface="Calibri" panose="020F0502020204030204" pitchFamily="34" charset="0"/>
                  <a:ea typeface="Calibri" panose="020F0502020204030204" pitchFamily="34" charset="0"/>
                </a:rPr>
                <a:t> </a:t>
              </a:r>
              <a:r>
                <a:rPr lang="id-ID" sz="800" kern="100">
                  <a:solidFill>
                    <a:srgbClr val="181717"/>
                  </a:solidFill>
                  <a:effectLst/>
                  <a:latin typeface="Calibri" panose="020F0502020204030204" pitchFamily="34" charset="0"/>
                  <a:ea typeface="Calibri" panose="020F0502020204030204" pitchFamily="34" charset="0"/>
                </a:rPr>
                <a:t>Indonesia</a:t>
              </a:r>
              <a:endParaRPr lang="id-ID" sz="900" kern="100">
                <a:solidFill>
                  <a:srgbClr val="181717"/>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91920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213E6D4-CCE7-0AB5-DBD4-97F80F49B7AD}"/>
              </a:ext>
            </a:extLst>
          </p:cNvPr>
          <p:cNvGrpSpPr/>
          <p:nvPr/>
        </p:nvGrpSpPr>
        <p:grpSpPr>
          <a:xfrm>
            <a:off x="69011" y="120116"/>
            <a:ext cx="11911058" cy="6623583"/>
            <a:chOff x="0" y="0"/>
            <a:chExt cx="5421605" cy="6518100"/>
          </a:xfrm>
        </p:grpSpPr>
        <p:sp>
          <p:nvSpPr>
            <p:cNvPr id="5" name="Shape 2354">
              <a:extLst>
                <a:ext uri="{FF2B5EF4-FFF2-40B4-BE49-F238E27FC236}">
                  <a16:creationId xmlns:a16="http://schemas.microsoft.com/office/drawing/2014/main" id="{A1E474BC-4BFD-B3F8-2963-186F779E79FD}"/>
                </a:ext>
              </a:extLst>
            </p:cNvPr>
            <p:cNvSpPr/>
            <p:nvPr/>
          </p:nvSpPr>
          <p:spPr>
            <a:xfrm>
              <a:off x="0" y="6205538"/>
              <a:ext cx="5421605" cy="0"/>
            </a:xfrm>
            <a:custGeom>
              <a:avLst/>
              <a:gdLst/>
              <a:ahLst/>
              <a:cxnLst/>
              <a:rect l="0" t="0" r="0" b="0"/>
              <a:pathLst>
                <a:path w="5421605">
                  <a:moveTo>
                    <a:pt x="0" y="0"/>
                  </a:moveTo>
                  <a:lnTo>
                    <a:pt x="5421605" y="0"/>
                  </a:lnTo>
                </a:path>
              </a:pathLst>
            </a:custGeom>
            <a:ln w="3175" cap="flat">
              <a:miter lim="127000"/>
            </a:ln>
          </p:spPr>
          <p:style>
            <a:lnRef idx="1">
              <a:srgbClr val="181717"/>
            </a:lnRef>
            <a:fillRef idx="0">
              <a:srgbClr val="000000">
                <a:alpha val="0"/>
              </a:srgbClr>
            </a:fillRef>
            <a:effectRef idx="0">
              <a:scrgbClr r="0" g="0" b="0"/>
            </a:effectRef>
            <a:fontRef idx="none"/>
          </p:style>
          <p:txBody>
            <a:bodyPr/>
            <a:lstStyle/>
            <a:p>
              <a:endParaRPr lang="id-ID"/>
            </a:p>
          </p:txBody>
        </p:sp>
        <p:pic>
          <p:nvPicPr>
            <p:cNvPr id="6" name="Picture 5">
              <a:extLst>
                <a:ext uri="{FF2B5EF4-FFF2-40B4-BE49-F238E27FC236}">
                  <a16:creationId xmlns:a16="http://schemas.microsoft.com/office/drawing/2014/main" id="{B75D27AA-394A-53DB-F6F3-306828714942}"/>
                </a:ext>
              </a:extLst>
            </p:cNvPr>
            <p:cNvPicPr/>
            <p:nvPr/>
          </p:nvPicPr>
          <p:blipFill>
            <a:blip r:embed="rId2"/>
            <a:stretch>
              <a:fillRect/>
            </a:stretch>
          </p:blipFill>
          <p:spPr>
            <a:xfrm>
              <a:off x="240333" y="0"/>
              <a:ext cx="4940935" cy="6178551"/>
            </a:xfrm>
            <a:prstGeom prst="rect">
              <a:avLst/>
            </a:prstGeom>
          </p:spPr>
        </p:pic>
        <p:sp>
          <p:nvSpPr>
            <p:cNvPr id="7" name="Rectangle 6">
              <a:extLst>
                <a:ext uri="{FF2B5EF4-FFF2-40B4-BE49-F238E27FC236}">
                  <a16:creationId xmlns:a16="http://schemas.microsoft.com/office/drawing/2014/main" id="{3DDAF941-3A09-DF84-CB04-6433FEAC2C7B}"/>
                </a:ext>
              </a:extLst>
            </p:cNvPr>
            <p:cNvSpPr/>
            <p:nvPr/>
          </p:nvSpPr>
          <p:spPr>
            <a:xfrm>
              <a:off x="0" y="6375120"/>
              <a:ext cx="807120" cy="142980"/>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id-ID" sz="800" b="1" kern="100">
                  <a:solidFill>
                    <a:srgbClr val="181717"/>
                  </a:solidFill>
                  <a:effectLst/>
                  <a:latin typeface="Calibri" panose="020F0502020204030204" pitchFamily="34" charset="0"/>
                  <a:ea typeface="Calibri" panose="020F0502020204030204" pitchFamily="34" charset="0"/>
                </a:rPr>
                <a:t>Gambar</a:t>
              </a:r>
              <a:r>
                <a:rPr lang="id-ID" sz="800" b="1" kern="100" spc="25">
                  <a:solidFill>
                    <a:srgbClr val="181717"/>
                  </a:solidFill>
                  <a:effectLst/>
                  <a:latin typeface="Calibri" panose="020F0502020204030204" pitchFamily="34" charset="0"/>
                  <a:ea typeface="Calibri" panose="020F0502020204030204" pitchFamily="34" charset="0"/>
                </a:rPr>
                <a:t> </a:t>
              </a:r>
              <a:r>
                <a:rPr lang="id-ID" sz="800" b="1" kern="100">
                  <a:solidFill>
                    <a:srgbClr val="181717"/>
                  </a:solidFill>
                  <a:effectLst/>
                  <a:latin typeface="Calibri" panose="020F0502020204030204" pitchFamily="34" charset="0"/>
                  <a:ea typeface="Calibri" panose="020F0502020204030204" pitchFamily="34" charset="0"/>
                </a:rPr>
                <a:t>4.1.</a:t>
              </a:r>
              <a:endParaRPr lang="id-ID" sz="900" kern="100">
                <a:solidFill>
                  <a:srgbClr val="181717"/>
                </a:solidFill>
                <a:effectLst/>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796984EA-2616-0009-D43E-981C7DAA33AE}"/>
                </a:ext>
              </a:extLst>
            </p:cNvPr>
            <p:cNvSpPr/>
            <p:nvPr/>
          </p:nvSpPr>
          <p:spPr>
            <a:xfrm>
              <a:off x="606823" y="6375120"/>
              <a:ext cx="2447303" cy="142980"/>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id-ID" sz="800" kern="100" spc="25">
                  <a:solidFill>
                    <a:srgbClr val="181717"/>
                  </a:solidFill>
                  <a:effectLst/>
                  <a:latin typeface="Calibri" panose="020F0502020204030204" pitchFamily="34" charset="0"/>
                  <a:ea typeface="Calibri" panose="020F0502020204030204" pitchFamily="34" charset="0"/>
                </a:rPr>
                <a:t> </a:t>
              </a:r>
              <a:r>
                <a:rPr lang="id-ID" sz="800" kern="100">
                  <a:solidFill>
                    <a:srgbClr val="181717"/>
                  </a:solidFill>
                  <a:effectLst/>
                  <a:latin typeface="Calibri" panose="020F0502020204030204" pitchFamily="34" charset="0"/>
                  <a:ea typeface="Calibri" panose="020F0502020204030204" pitchFamily="34" charset="0"/>
                </a:rPr>
                <a:t>Anatomi</a:t>
              </a:r>
              <a:r>
                <a:rPr lang="id-ID" sz="800" kern="100" spc="25">
                  <a:solidFill>
                    <a:srgbClr val="181717"/>
                  </a:solidFill>
                  <a:effectLst/>
                  <a:latin typeface="Calibri" panose="020F0502020204030204" pitchFamily="34" charset="0"/>
                  <a:ea typeface="Calibri" panose="020F0502020204030204" pitchFamily="34" charset="0"/>
                </a:rPr>
                <a:t> </a:t>
              </a:r>
              <a:r>
                <a:rPr lang="id-ID" sz="800" kern="100">
                  <a:solidFill>
                    <a:srgbClr val="181717"/>
                  </a:solidFill>
                  <a:effectLst/>
                  <a:latin typeface="Calibri" panose="020F0502020204030204" pitchFamily="34" charset="0"/>
                  <a:ea typeface="Calibri" panose="020F0502020204030204" pitchFamily="34" charset="0"/>
                </a:rPr>
                <a:t>Kebijakan</a:t>
              </a:r>
              <a:r>
                <a:rPr lang="id-ID" sz="800" kern="100" spc="25">
                  <a:solidFill>
                    <a:srgbClr val="181717"/>
                  </a:solidFill>
                  <a:effectLst/>
                  <a:latin typeface="Calibri" panose="020F0502020204030204" pitchFamily="34" charset="0"/>
                  <a:ea typeface="Calibri" panose="020F0502020204030204" pitchFamily="34" charset="0"/>
                </a:rPr>
                <a:t> </a:t>
              </a:r>
              <a:r>
                <a:rPr lang="id-ID" sz="800" kern="100">
                  <a:solidFill>
                    <a:srgbClr val="181717"/>
                  </a:solidFill>
                  <a:effectLst/>
                  <a:latin typeface="Calibri" panose="020F0502020204030204" pitchFamily="34" charset="0"/>
                  <a:ea typeface="Calibri" panose="020F0502020204030204" pitchFamily="34" charset="0"/>
                </a:rPr>
                <a:t>Media</a:t>
              </a:r>
              <a:r>
                <a:rPr lang="id-ID" sz="800" kern="100" spc="25">
                  <a:solidFill>
                    <a:srgbClr val="181717"/>
                  </a:solidFill>
                  <a:effectLst/>
                  <a:latin typeface="Calibri" panose="020F0502020204030204" pitchFamily="34" charset="0"/>
                  <a:ea typeface="Calibri" panose="020F0502020204030204" pitchFamily="34" charset="0"/>
                </a:rPr>
                <a:t> </a:t>
              </a:r>
              <a:r>
                <a:rPr lang="id-ID" sz="800" kern="100">
                  <a:solidFill>
                    <a:srgbClr val="181717"/>
                  </a:solidFill>
                  <a:effectLst/>
                  <a:latin typeface="Calibri" panose="020F0502020204030204" pitchFamily="34" charset="0"/>
                  <a:ea typeface="Calibri" panose="020F0502020204030204" pitchFamily="34" charset="0"/>
                </a:rPr>
                <a:t>di</a:t>
              </a:r>
              <a:r>
                <a:rPr lang="id-ID" sz="800" kern="100" spc="25">
                  <a:solidFill>
                    <a:srgbClr val="181717"/>
                  </a:solidFill>
                  <a:effectLst/>
                  <a:latin typeface="Calibri" panose="020F0502020204030204" pitchFamily="34" charset="0"/>
                  <a:ea typeface="Calibri" panose="020F0502020204030204" pitchFamily="34" charset="0"/>
                </a:rPr>
                <a:t> </a:t>
              </a:r>
              <a:r>
                <a:rPr lang="id-ID" sz="800" kern="100">
                  <a:solidFill>
                    <a:srgbClr val="181717"/>
                  </a:solidFill>
                  <a:effectLst/>
                  <a:latin typeface="Calibri" panose="020F0502020204030204" pitchFamily="34" charset="0"/>
                  <a:ea typeface="Calibri" panose="020F0502020204030204" pitchFamily="34" charset="0"/>
                </a:rPr>
                <a:t>Indonesia</a:t>
              </a:r>
              <a:endParaRPr lang="id-ID" sz="900" kern="100">
                <a:solidFill>
                  <a:srgbClr val="181717"/>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118487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a:xfrm>
            <a:off x="312737" y="6036469"/>
            <a:ext cx="5866607" cy="708024"/>
          </a:xfrm>
        </p:spPr>
        <p:txBody>
          <a:bodyPr>
            <a:normAutofit/>
          </a:bodyPr>
          <a:lstStyle/>
          <a:p>
            <a:r>
              <a:rPr lang="id-ID" sz="1800" dirty="0" err="1"/>
              <a:t>Undang-Undang</a:t>
            </a:r>
            <a:r>
              <a:rPr lang="id-ID" sz="1800" dirty="0"/>
              <a:t> Pers No. 40/1999</a:t>
            </a:r>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a:xfrm>
            <a:off x="684212" y="685800"/>
            <a:ext cx="10760076" cy="5057775"/>
          </a:xfrm>
        </p:spPr>
        <p:txBody>
          <a:bodyPr>
            <a:normAutofit/>
          </a:bodyPr>
          <a:lstStyle/>
          <a:p>
            <a:r>
              <a:rPr lang="id-ID" sz="2400" kern="100" dirty="0">
                <a:solidFill>
                  <a:schemeClr val="bg1"/>
                </a:solidFill>
                <a:effectLst/>
                <a:latin typeface="Calibri" panose="020F0502020204030204" pitchFamily="34" charset="0"/>
                <a:ea typeface="Calibri" panose="020F0502020204030204" pitchFamily="34" charset="0"/>
              </a:rPr>
              <a:t>Kebijakan pertama yang sesuai dengan agenda reformasi dan kebutuhan untuk menjamin kebebasan pers adalah </a:t>
            </a:r>
            <a:r>
              <a:rPr lang="id-ID" sz="2400" kern="100" dirty="0" err="1">
                <a:solidFill>
                  <a:schemeClr val="bg1"/>
                </a:solidFill>
                <a:effectLst/>
                <a:latin typeface="Calibri" panose="020F0502020204030204" pitchFamily="34" charset="0"/>
                <a:ea typeface="Calibri" panose="020F0502020204030204" pitchFamily="34" charset="0"/>
              </a:rPr>
              <a:t>Undang-Undang</a:t>
            </a:r>
            <a:r>
              <a:rPr lang="id-ID" sz="2400" kern="100" dirty="0">
                <a:solidFill>
                  <a:schemeClr val="bg1"/>
                </a:solidFill>
                <a:effectLst/>
                <a:latin typeface="Calibri" panose="020F0502020204030204" pitchFamily="34" charset="0"/>
                <a:ea typeface="Calibri" panose="020F0502020204030204" pitchFamily="34" charset="0"/>
              </a:rPr>
              <a:t> Pers No. 40/1999. </a:t>
            </a:r>
            <a:endParaRPr lang="en-US" sz="2400" kern="100" dirty="0">
              <a:solidFill>
                <a:schemeClr val="bg1"/>
              </a:solidFill>
              <a:effectLst/>
              <a:latin typeface="Calibri" panose="020F0502020204030204" pitchFamily="34" charset="0"/>
              <a:ea typeface="Calibri" panose="020F0502020204030204" pitchFamily="34" charset="0"/>
            </a:endParaRPr>
          </a:p>
          <a:p>
            <a:pPr lvl="1"/>
            <a:r>
              <a:rPr lang="id-ID" sz="2200" kern="100" dirty="0">
                <a:solidFill>
                  <a:schemeClr val="bg1"/>
                </a:solidFill>
                <a:effectLst/>
                <a:latin typeface="Calibri" panose="020F0502020204030204" pitchFamily="34" charset="0"/>
                <a:ea typeface="Calibri" panose="020F0502020204030204" pitchFamily="34" charset="0"/>
              </a:rPr>
              <a:t>Di bawah kepemimpinan Abdurrahman Wahid, pemerintah memprioritaskan jaminan kebebasan pers. </a:t>
            </a:r>
            <a:r>
              <a:rPr lang="en-US" sz="2200" kern="100" dirty="0">
                <a:solidFill>
                  <a:schemeClr val="bg1"/>
                </a:solidFill>
                <a:effectLst/>
                <a:latin typeface="Calibri" panose="020F0502020204030204" pitchFamily="34" charset="0"/>
                <a:ea typeface="Calibri" panose="020F0502020204030204" pitchFamily="34" charset="0"/>
              </a:rPr>
              <a:t>P</a:t>
            </a:r>
            <a:r>
              <a:rPr lang="id-ID" sz="2200" kern="100" dirty="0" err="1">
                <a:solidFill>
                  <a:schemeClr val="bg1"/>
                </a:solidFill>
                <a:effectLst/>
                <a:latin typeface="Calibri" panose="020F0502020204030204" pitchFamily="34" charset="0"/>
                <a:ea typeface="Calibri" panose="020F0502020204030204" pitchFamily="34" charset="0"/>
              </a:rPr>
              <a:t>embubaran</a:t>
            </a:r>
            <a:r>
              <a:rPr lang="id-ID" sz="2200" kern="100" dirty="0">
                <a:solidFill>
                  <a:schemeClr val="bg1"/>
                </a:solidFill>
                <a:effectLst/>
                <a:latin typeface="Calibri" panose="020F0502020204030204" pitchFamily="34" charset="0"/>
                <a:ea typeface="Calibri" panose="020F0502020204030204" pitchFamily="34" charset="0"/>
              </a:rPr>
              <a:t> Departemen Penerangan. </a:t>
            </a:r>
            <a:r>
              <a:rPr lang="en-US" sz="2200" kern="100" dirty="0">
                <a:solidFill>
                  <a:schemeClr val="bg1"/>
                </a:solidFill>
                <a:effectLst/>
                <a:latin typeface="Calibri" panose="020F0502020204030204" pitchFamily="34" charset="0"/>
                <a:ea typeface="Calibri" panose="020F0502020204030204" pitchFamily="34" charset="0"/>
              </a:rPr>
              <a:t>T</a:t>
            </a:r>
            <a:r>
              <a:rPr lang="id-ID" sz="2200" kern="100" dirty="0" err="1">
                <a:solidFill>
                  <a:schemeClr val="bg1"/>
                </a:solidFill>
                <a:effectLst/>
                <a:latin typeface="Calibri" panose="020F0502020204030204" pitchFamily="34" charset="0"/>
                <a:ea typeface="Calibri" panose="020F0502020204030204" pitchFamily="34" charset="0"/>
              </a:rPr>
              <a:t>idak</a:t>
            </a:r>
            <a:r>
              <a:rPr lang="id-ID" sz="2200" kern="100" dirty="0">
                <a:solidFill>
                  <a:schemeClr val="bg1"/>
                </a:solidFill>
                <a:effectLst/>
                <a:latin typeface="Calibri" panose="020F0502020204030204" pitchFamily="34" charset="0"/>
                <a:ea typeface="Calibri" panose="020F0502020204030204" pitchFamily="34" charset="0"/>
              </a:rPr>
              <a:t> ada lagi kewajiban untuk mendapatkan Surat Izin Usaha Penerbitan Pers (SIUPP)</a:t>
            </a:r>
            <a:endParaRPr lang="en-US" sz="2200" kern="100" dirty="0">
              <a:solidFill>
                <a:schemeClr val="bg1"/>
              </a:solidFill>
              <a:effectLst/>
              <a:latin typeface="Calibri" panose="020F0502020204030204" pitchFamily="34" charset="0"/>
              <a:ea typeface="Calibri" panose="020F0502020204030204" pitchFamily="34" charset="0"/>
            </a:endParaRPr>
          </a:p>
          <a:p>
            <a:r>
              <a:rPr lang="id-ID" sz="2400" dirty="0">
                <a:solidFill>
                  <a:schemeClr val="bg1"/>
                </a:solidFill>
                <a:effectLst/>
                <a:latin typeface="Calibri" panose="020F0502020204030204" pitchFamily="34" charset="0"/>
                <a:ea typeface="Calibri" panose="020F0502020204030204" pitchFamily="34" charset="0"/>
              </a:rPr>
              <a:t>Demam’ yang sama juga melanda industri penyiaran. </a:t>
            </a:r>
            <a:endParaRPr lang="en-US" sz="2400" dirty="0">
              <a:solidFill>
                <a:schemeClr val="bg1"/>
              </a:solidFill>
              <a:effectLst/>
              <a:latin typeface="Calibri" panose="020F0502020204030204" pitchFamily="34" charset="0"/>
              <a:ea typeface="Calibri" panose="020F0502020204030204" pitchFamily="34" charset="0"/>
            </a:endParaRPr>
          </a:p>
          <a:p>
            <a:pPr lvl="1"/>
            <a:r>
              <a:rPr lang="id-ID" sz="2200" dirty="0">
                <a:solidFill>
                  <a:schemeClr val="bg1"/>
                </a:solidFill>
                <a:effectLst/>
                <a:latin typeface="Calibri" panose="020F0502020204030204" pitchFamily="34" charset="0"/>
                <a:ea typeface="Calibri" panose="020F0502020204030204" pitchFamily="34" charset="0"/>
              </a:rPr>
              <a:t>Pasca-1998, perusahaan penyiaran swasta baru bermunculan. </a:t>
            </a:r>
            <a:r>
              <a:rPr lang="en-US" sz="2200" dirty="0">
                <a:solidFill>
                  <a:schemeClr val="bg1"/>
                </a:solidFill>
                <a:effectLst/>
                <a:latin typeface="Calibri" panose="020F0502020204030204" pitchFamily="34" charset="0"/>
                <a:ea typeface="Calibri" panose="020F0502020204030204" pitchFamily="34" charset="0"/>
              </a:rPr>
              <a:t>P</a:t>
            </a:r>
            <a:r>
              <a:rPr lang="id-ID" sz="2200" dirty="0" err="1">
                <a:solidFill>
                  <a:schemeClr val="bg1"/>
                </a:solidFill>
                <a:effectLst/>
                <a:latin typeface="Calibri" panose="020F0502020204030204" pitchFamily="34" charset="0"/>
                <a:ea typeface="Calibri" panose="020F0502020204030204" pitchFamily="34" charset="0"/>
              </a:rPr>
              <a:t>enggunaan</a:t>
            </a:r>
            <a:r>
              <a:rPr lang="id-ID" sz="2200" dirty="0">
                <a:solidFill>
                  <a:schemeClr val="bg1"/>
                </a:solidFill>
                <a:effectLst/>
                <a:latin typeface="Calibri" panose="020F0502020204030204" pitchFamily="34" charset="0"/>
                <a:ea typeface="Calibri" panose="020F0502020204030204" pitchFamily="34" charset="0"/>
              </a:rPr>
              <a:t> media </a:t>
            </a:r>
            <a:r>
              <a:rPr lang="id-ID" sz="2200" dirty="0" err="1">
                <a:solidFill>
                  <a:schemeClr val="bg1"/>
                </a:solidFill>
                <a:effectLst/>
                <a:latin typeface="Calibri" panose="020F0502020204030204" pitchFamily="34" charset="0"/>
                <a:ea typeface="Calibri" panose="020F0502020204030204" pitchFamily="34" charset="0"/>
              </a:rPr>
              <a:t>terestrial</a:t>
            </a:r>
            <a:r>
              <a:rPr lang="id-ID" sz="2200" dirty="0">
                <a:solidFill>
                  <a:schemeClr val="bg1"/>
                </a:solidFill>
                <a:effectLst/>
                <a:latin typeface="Calibri" panose="020F0502020204030204" pitchFamily="34" charset="0"/>
                <a:ea typeface="Calibri" panose="020F0502020204030204" pitchFamily="34" charset="0"/>
              </a:rPr>
              <a:t>, sehingga pergeseran dari penyiaran publik menjadi penyiaran swasta terlihat jelas.</a:t>
            </a:r>
            <a:endParaRPr lang="en-US" sz="2200" dirty="0">
              <a:solidFill>
                <a:schemeClr val="bg1"/>
              </a:solidFill>
              <a:effectLst/>
              <a:latin typeface="Calibri" panose="020F0502020204030204" pitchFamily="34" charset="0"/>
              <a:ea typeface="Calibri" panose="020F0502020204030204" pitchFamily="34" charset="0"/>
            </a:endParaRPr>
          </a:p>
          <a:p>
            <a:r>
              <a:rPr lang="en-US" sz="2400" dirty="0">
                <a:solidFill>
                  <a:schemeClr val="bg1"/>
                </a:solidFill>
                <a:effectLst/>
                <a:latin typeface="Calibri" panose="020F0502020204030204" pitchFamily="34" charset="0"/>
                <a:ea typeface="Calibri" panose="020F0502020204030204" pitchFamily="34" charset="0"/>
              </a:rPr>
              <a:t>K</a:t>
            </a:r>
            <a:r>
              <a:rPr lang="id-ID" sz="2400" dirty="0">
                <a:solidFill>
                  <a:schemeClr val="bg1"/>
                </a:solidFill>
                <a:effectLst/>
                <a:latin typeface="Calibri" panose="020F0502020204030204" pitchFamily="34" charset="0"/>
                <a:ea typeface="Calibri" panose="020F0502020204030204" pitchFamily="34" charset="0"/>
              </a:rPr>
              <a:t>alangan media penyiaran merasa bahwa pada akhirnya harus ada pembaruan </a:t>
            </a:r>
            <a:r>
              <a:rPr lang="id-ID" sz="2400" dirty="0" err="1">
                <a:solidFill>
                  <a:schemeClr val="bg1"/>
                </a:solidFill>
                <a:effectLst/>
                <a:latin typeface="Calibri" panose="020F0502020204030204" pitchFamily="34" charset="0"/>
                <a:ea typeface="Calibri" panose="020F0502020204030204" pitchFamily="34" charset="0"/>
              </a:rPr>
              <a:t>Undang-Undang</a:t>
            </a:r>
            <a:r>
              <a:rPr lang="id-ID" sz="2400" dirty="0">
                <a:solidFill>
                  <a:schemeClr val="bg1"/>
                </a:solidFill>
                <a:effectLst/>
                <a:latin typeface="Calibri" panose="020F0502020204030204" pitchFamily="34" charset="0"/>
                <a:ea typeface="Calibri" panose="020F0502020204030204" pitchFamily="34" charset="0"/>
              </a:rPr>
              <a:t> Penyiaran</a:t>
            </a:r>
            <a:r>
              <a:rPr lang="en-US" sz="2400" dirty="0">
                <a:solidFill>
                  <a:schemeClr val="bg1"/>
                </a:solidFill>
                <a:latin typeface="Calibri" panose="020F0502020204030204" pitchFamily="34" charset="0"/>
                <a:ea typeface="Calibri" panose="020F0502020204030204" pitchFamily="34" charset="0"/>
              </a:rPr>
              <a:t>.</a:t>
            </a:r>
            <a:endParaRPr lang="id-ID" sz="2400" kern="1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9697397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8204</TotalTime>
  <Words>4400</Words>
  <Application>Microsoft Office PowerPoint</Application>
  <PresentationFormat>Widescreen</PresentationFormat>
  <Paragraphs>242</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Century Gothic</vt:lpstr>
      <vt:lpstr>TimesNewRoman</vt:lpstr>
      <vt:lpstr>Wingdings 3</vt:lpstr>
      <vt:lpstr>Slice</vt:lpstr>
      <vt:lpstr>History media policy in Indonesia (Part 1):  Media dan Kebijakan Media di Indonesia: Sebuah Ringkasan </vt:lpstr>
      <vt:lpstr>Read the rules  Students can explain history media policy in Indonesia.  Rujukan:  Nugroho, Yanwar dkk. 2012. Memetakan Kebijakan Media di Indonesia. CIPG  (Bab 4) </vt:lpstr>
      <vt:lpstr>4.1. Media dan Kebijakan Media di Indonesia Sebelum dan Sesudah Reformasi:   Sebuah Penjelasan Historis</vt:lpstr>
      <vt:lpstr>4.1. Media dan Kebijakan Media di Indonesia Sebelum dan Sesudah Reformasi:   Sebuah Penjelasan Historis</vt:lpstr>
      <vt:lpstr>Awal Mula Orde Lama dan Orde Baru</vt:lpstr>
      <vt:lpstr>Awal Mula Orde Lama dan Orde Baru</vt:lpstr>
      <vt:lpstr>Reformasi: Sebuah Titik Balik</vt:lpstr>
      <vt:lpstr>PowerPoint Presentation</vt:lpstr>
      <vt:lpstr>Undang-Undang Pers No. 40/1999</vt:lpstr>
      <vt:lpstr>Undang-Undang Penyiaran No. 32/2002</vt:lpstr>
      <vt:lpstr>Peraturan Pemerintah No. 50/2005</vt:lpstr>
      <vt:lpstr>Merevisi UU Penyiaran</vt:lpstr>
      <vt:lpstr>Pasca-Reformasi: Quo Vadis?</vt:lpstr>
      <vt:lpstr>Pasca-Reformasi: Quo Vadis?</vt:lpstr>
      <vt:lpstr>PowerPoint Presentation</vt:lpstr>
      <vt:lpstr>PowerPoint Presentation</vt:lpstr>
      <vt:lpstr>4.2 Media dan Kebebasan Pers: Peran Kebijakan  Mereformasi Dewan Pers Problem di Dalam Pers Memastikan Kualitas Pers Memastikan Keberagaman Konten Dekadensi dalam Kebebasan Pers Menanggapi Inovasi Teknologi</vt:lpstr>
      <vt:lpstr>UU Pers No. 40/1999.. Kerangka kerja legal bagi jurnalis, perusahaan pers, dan organisasi wartawan untuk menjalankan tugas. Peraturanperaturan penting dalam mengelola organisasi pers.  Memastikan minimnya campur tangan negara. Atmosfer pers yang independen.   dua aspek positif dari UU tersebut:  Pertama adalah pengakuan atas perannya sebagai sebuah bentuk kontrol sosial;  kedua, penerapan sanksi atau hukuman alih-alih memenjarakan praktisi media </vt:lpstr>
      <vt:lpstr>Mereformasi Dewan Pers</vt:lpstr>
      <vt:lpstr>Mereformasi Dewan Pers</vt:lpstr>
      <vt:lpstr> Problem di Dalam Pers </vt:lpstr>
      <vt:lpstr> Memastikan Kualitas Pers</vt:lpstr>
      <vt:lpstr> Memastikan Kualitas Pers</vt:lpstr>
      <vt:lpstr>Memastikan Keberagaman Konten </vt:lpstr>
      <vt:lpstr>Dekadensi dalam Kebebasan Pers </vt:lpstr>
      <vt:lpstr>Menanggapi Inovasi Teknologi</vt:lpstr>
      <vt:lpstr>Menanggapi Inovasi Teknologi</vt:lpstr>
      <vt:lpstr>4.3 Kebijakan Media dan Dinamika Industri Media di Indonesia   Industri Media Indonesia: Asal Mula Reformasi dan Kelahiran Kembali Media di Indonesia  Kebijakan Tanpa Daya dan Praktik  Tiadanya Kebijakan yang Mengatur Kepemilikan dan Kapitalisasi Perusahaan Media Inkonsistensi dan Kebijakan yang Saling Membatalkan  Rendahnya Koordinasi di Antara Institusi Regulator Permasalahan Serius karena Minimnya Penegakan dan Supremasi Hukum  Menuju Oligopoli </vt:lpstr>
      <vt:lpstr>Industri Media Indonesia: Asal Mula</vt:lpstr>
      <vt:lpstr>UU Pers yang baru,  hanya hak istimewa bagi industri media cetak. UU Penyiaran, (sistem siaran berjaringan) membatasi daya jangkau industry.  tidak mencegah perusahaan atau kelompok usaha melakukan akuisisi atau merger.  jika diterapkan, sistem siaran berjaringan dapat memberi pengaruh positif (mendesentralisasi jaringan penyiaran).  regulasi diabaikan secara legal pemerintah lewat PP No. 50/2005.  Selain mengembalikan otoritas pemerintah, PP tersebut juga menghindarkan pemain besar dalam industri media dari kewajiban menerapkan sistem siaran berjaringan. UU No. 5/1999 pun tidak dapat diterapkan untuk mengatasi praktik buruk merger dan akuisisi dalam industri media. industri media mulai tumbuh, tetapi mengabaikan kebijakan yang ada.</vt:lpstr>
      <vt:lpstr>UU Pers dan UU Penyiaran merupakan kebijakan-kebijakan penting di bidang media sejak reformasi bergulir;  namun tidak mampu mengontrol dinamika dan ekspansi industri media </vt:lpstr>
      <vt:lpstr>Banyak perusahaan media bidang televisi mengabaikan UU Penyiaran.   Banyak perusahaan televisi swasta yang merasa terancam dengan UU ini</vt:lpstr>
      <vt:lpstr>PP No. 50/2005 menyebabkan perselisihan panjang antara Kemenkominfo dan KPI. Peraturan Menteri Komunikasi dan Informatika (Permenkominfo) No. 17/2006 mengenai Tata Cara Penyesuaian Izin Penyelenggaraan Penyiaran bagi Lembaga Penyiaran Swasta memungkinkan adanya pengecualian bagi perusahaan media yang sudah ada untuk menerapkan sistem siaran berjaringan. </vt:lpstr>
      <vt:lpstr>ego sektoral  Tiap institusi berbeda memandang isu secara parsial, tanpa ada keinginan atau komitmen yang riil untuk mengatur media demi kepentingan publik.   KPI berdiri sendiri dengan berbagai prinsipnya,   sedangkan Kemenkominfo juga memiliki posisi dan kepentingannya sendiri dalam meregulasi lanskap media.   Di sisi lain, institusi seperti Komisi Pengawas Persaingan Usaha (KPPU) atau Badan Pengawas Pasar Modal (Bapepam) mungkin tidak berpandangan bahwa ranah publik adalah sesuatu yang harus dilindungi dan diatur.   KPPU, gagal mengawasi monopoli di sektor media, menanggapi meningkatnya akuisisi dan merger yang terjadi dalam industri media. </vt:lpstr>
      <vt:lpstr>adanya perdagangan frekuensi—sumber daya utama dalam bisnis penyiaran.  ‘Perdagangan’ frekuensi biasanya dilakukan dalam bentuk pengambilalihan saham perusahaan, dan bukan melalui permohonan izin siaran baru.  Di satu sisi, UU Penyiaran dengan tegas melarang jual beli atau pertukaran perizinan frekuensi, tetapi di sisi lain, UU  Perseroan Terbatas mengizinkan perdagangan saham (KPI, 2008).  Hal ini jelas menunjukkan bahwa KPI tidak dapat berperan seorang diri dalam mengatur industri,  Pada akhirnya, problem dalam mengontrol industri tidak terbatas pada kurangnya kebijakan, tetapi juga kredibilitas regulator dan supremasi hukum. </vt:lpstr>
      <vt:lpstr>Kepemilikan media lebih terkonsentrasi pada beberapa pihak saja.   Regulator media dan kebijakan-kebijakannya bekerja di dalam kerangka kerja yang jelas dan tegas: memastikan keberagaman kepemilikan dan keberagaman konten. </vt:lpstr>
      <vt:lpstr>4.4 Media dan Keterlibatan Publik  Undang-Undang Dasar Indonesia jelas menjamin hak warga negara untuk berkumpul dan mengeluarkan pendapat. Dengan demikian, partisipasi publik telah dipastikan dan dijamin oleh konstitusi.  demokrasi tentu menuntut media yang terbuka, independen, dan dapat dipercaya yang mampu mematuhi prinsip-prinsip masyarakat demokratis. Media harus mampu mendorong partisipasi warga negara dalam memperoleh, menghasilkan, dan menyebarkan informasi. </vt:lpstr>
      <vt:lpstr>PowerPoint Presentation</vt:lpstr>
      <vt:lpstr>PowerPoint Presentation</vt:lpstr>
      <vt:lpstr>Bagan tsb adalah aliran proses legislasi.   Namun, pertimbangan dan kepentingan asli dalam memutuskan sebuah pilihan kebijakan jarang diketahui masyarakat umum.   Meski telah disahkan, kebijakan seperti UU Penyiaran gagal mendemokratisasi skema penyiaran. </vt:lpstr>
      <vt:lpstr>UU Keterbukaan Informasi Publik No. 14/2008: mewajibkan institusi kenegaraan menyediakan informasi dan data, yang sebelumnya terbatas, kepada publik. Meski begitu, UU ini juga dapat disalahgunakan karena memuat hukuman penjara.  UU Pornografi No. 44/2008 dan UU ITE No. 11/2008 ,yang menghambat hak kebebasan berekspresi.   Kedua regulasi tersebut menggunakan istilah yang semu, tidak terdefinisi, dan telah menjadi boomerang. mengerdilkan kebebasan berpendapat.  Selain itu, KUHP juga dipakai untuk menjerat jurnalis; kekuatan yang terlalu besar kepada pejabat publik dan penguasa untuk menuduhkan kasus pencemaran nama baik  Mahkamah Agung (MA) mengeluarkan Surat Edaran Mahkamah Agung (SEMA) No. 13/2008 yang mengakui peran Dewan Pers, formal menganjurkan seluruh hakim meminta pendapat ahli dari dewan tersebut dalam setiap persidangan kasus yang berkaitan dengan pers. </vt:lpstr>
      <vt:lpstr>media dapat berfungsi sebagai media pengawas balik (reverse panopticon) yang memungkinkan warga negara mendokumentasikan perilaku orang-orang atau elit terkemuka dan masyarakat secara umum  Interaktivitas dan kecepatan aspek baru media berkat inovasi teknologi informasi dan komunikasi, serta membawa angin baru dalam ranah media opini publik kini memiliki kekuatan yang lebih nyata. </vt:lpstr>
      <vt:lpstr>meski ada praktik komersialisasi dan komodifikasi ranah publik, perkembangan mutakhir media ternyata juga mampu menyediakan saluran kontrol sosial yang baru, khususnya inovasi teknologi bidang Internet dan media sosial.  Internet dan media baru telah menjadi alat memperkuat suara dan aspirasi publik, </vt:lpstr>
      <vt:lpstr>Dengan dikuasainya industri media oleh konglomerat yang memiliki agenda pribadi dan kepentingan politik tertentu, tantangan bagi warga negara Indonesia adalah memerangi monopoli opini publik.  Media pun telah beralih menjadi institusi ekonomi semata dan mengabaikan perannya dalam fungsi sosial. Sangatlah penting untuk menyadari kembali peran warga negara sebagai sebuah agen (pribadi aktif atau aktor) dan mengenali dimensi perubahan yang ganda, yaitu aktor dan struktur. media dan media sosial dapat berguna sebagai alat untuk memfasilitasi tanpa merusak peran aktif warga negara sebagai aktor.</vt:lpstr>
      <vt:lpstr>4.5 Mengatur Media melalui Kebijakan  Prinsip Utama: Keberagaman  Mengatur Industri atau Media?  Memelihara Bonum Publicum </vt:lpstr>
      <vt:lpstr>PowerPoint Presentation</vt:lpstr>
      <vt:lpstr>Kebijakan publik haruslah mampu menjaga bonum commune atau kebaikan umum. menjaga karakter normatif media, yaitu memediasi publik.   media harus merefleksikan pluralitas .   publik harus memiliki pilihan media dan saluran informasi. Media akan menjadi lebih efektif jika hadir dalam berbagai bentuk dengan beragam pilihan. </vt:lpstr>
      <vt:lpstr>Upaya meregulasi kepemilikan media diremehkan karena minimnya koordinasi antar regulator, terutama antara KPI, Kemenkominfo, dan KPPU.  Hal yang sama juga terjadi saat menangani penggunaan frekuensi; pembahasan apakah UU Penyiaran harus diperlakukan sebagai lex speciali dan UU Perseroan Terbatas tidak digunakan dalam urusan kepemilikan media. </vt:lpstr>
      <vt:lpstr>pembuat kebijakan harus menyusun aturan baru alih-alih menggunakan hanya satu payung hukum.  Gagasan ini didasari pengamatan sejumlah kasus yang menunjukkan bagaimana perusahaan media dengan mudah mengabaikan UU Penyiaran dan malah menggunakan UU Perseroan Terbatas untuk menjustifikasi manuver mereka. </vt:lpstr>
      <vt:lpstr>pembentukan ranah publik hanyalah konsekuensi tak terencana dari pertimbangan ekonomi dalam kerangka kerja media.  tujuan utama dari aktivitas media, yaitu memelihara bonum publicum (kesejahteraan bersama), telah menjadi konsekuensi sampingan Kebijakan media jelas menjadi garda terakhir dalam usaha mempertahankan karakter publik dari media:  media harus memediasi publik, kontennya harus merefleksikan keberagaman masyarakat, dan kinerjanya harus memungkinkan adanya keterlibatan warga negara yang semakin luas.</vt:lpstr>
      <vt:lpstr>4.6 Kebijakan dan Hak Warga Negara atas Media: Sebuah Ringkasan</vt:lpstr>
      <vt:lpstr>4.6 Kebijakan dan Hak Warga Negara atas Media: Sebuah Ringkasan</vt:lpstr>
      <vt:lpstr>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Policy and Ethic </dc:title>
  <dc:creator>septiawan</dc:creator>
  <cp:lastModifiedBy>septiawan</cp:lastModifiedBy>
  <cp:revision>37</cp:revision>
  <dcterms:created xsi:type="dcterms:W3CDTF">2024-06-01T02:27:50Z</dcterms:created>
  <dcterms:modified xsi:type="dcterms:W3CDTF">2024-06-30T10:11:00Z</dcterms:modified>
</cp:coreProperties>
</file>