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70" r:id="rId6"/>
    <p:sldId id="271" r:id="rId7"/>
    <p:sldId id="277" r:id="rId8"/>
    <p:sldId id="278" r:id="rId9"/>
    <p:sldId id="282" r:id="rId10"/>
    <p:sldId id="260" r:id="rId11"/>
    <p:sldId id="274" r:id="rId12"/>
    <p:sldId id="273" r:id="rId13"/>
    <p:sldId id="279" r:id="rId14"/>
    <p:sldId id="261" r:id="rId15"/>
    <p:sldId id="275" r:id="rId16"/>
    <p:sldId id="280" r:id="rId17"/>
    <p:sldId id="281" r:id="rId18"/>
    <p:sldId id="262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5629D-203E-4498-92F5-7C548A9E0597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7776D6-9463-479E-A039-7D43E5177567}">
      <dgm:prSet/>
      <dgm:spPr/>
      <dgm:t>
        <a:bodyPr/>
        <a:lstStyle/>
        <a:p>
          <a:r>
            <a:rPr lang="id-ID"/>
            <a:t>Secara etimologis, kata “media” berasal dari bahasa Latin: </a:t>
          </a:r>
          <a:r>
            <a:rPr lang="id-ID" i="1"/>
            <a:t>medium</a:t>
          </a:r>
          <a:r>
            <a:rPr lang="id-ID"/>
            <a:t> (jamak: media), yang berarti ‘di tengah, di antara, terlihat oleh publik, di hadapan publik, kepemilikan bersama, atau mediasi’. Singkatnya, kata “media” memiliki makna yang terkait secara erat dengan publik; bahkan, media merupakan bagian dari ranah publik—</a:t>
          </a:r>
          <a:r>
            <a:rPr lang="id-ID" i="1"/>
            <a:t>locus publicus</a:t>
          </a:r>
          <a:r>
            <a:rPr lang="id-ID"/>
            <a:t>. </a:t>
          </a:r>
          <a:endParaRPr lang="en-US"/>
        </a:p>
      </dgm:t>
    </dgm:pt>
    <dgm:pt modelId="{0E3B4BAD-927F-4B34-A1E2-E1AF9C4E1B44}" type="parTrans" cxnId="{660B3E27-3D73-405B-B8A2-0B6A44B20600}">
      <dgm:prSet/>
      <dgm:spPr/>
      <dgm:t>
        <a:bodyPr/>
        <a:lstStyle/>
        <a:p>
          <a:endParaRPr lang="en-US"/>
        </a:p>
      </dgm:t>
    </dgm:pt>
    <dgm:pt modelId="{92A6A627-CA12-46A1-92CB-89DF5412767C}" type="sibTrans" cxnId="{660B3E27-3D73-405B-B8A2-0B6A44B20600}">
      <dgm:prSet/>
      <dgm:spPr/>
      <dgm:t>
        <a:bodyPr/>
        <a:lstStyle/>
        <a:p>
          <a:endParaRPr lang="en-US"/>
        </a:p>
      </dgm:t>
    </dgm:pt>
    <dgm:pt modelId="{16853870-22F4-49C6-ACDE-23D12D27AE56}">
      <dgm:prSet/>
      <dgm:spPr/>
      <dgm:t>
        <a:bodyPr/>
        <a:lstStyle/>
        <a:p>
          <a:r>
            <a:rPr lang="id-ID"/>
            <a:t>Habermas menawarkan gagasan mengenai masyarakat modern yang dijabarkan dalam dua istilah teoretis; </a:t>
          </a:r>
          <a:r>
            <a:rPr lang="id-ID" i="1"/>
            <a:t>pertama</a:t>
          </a:r>
          <a:r>
            <a:rPr lang="id-ID"/>
            <a:t>, sebuah (teori mikro mengenai) rasionalitas yang berdasarkan pada ‘koordinasi komunikatif’; </a:t>
          </a:r>
          <a:endParaRPr lang="en-US"/>
        </a:p>
      </dgm:t>
    </dgm:pt>
    <dgm:pt modelId="{2C955419-BBFF-40C0-90AC-8BC149DB8A9D}" type="parTrans" cxnId="{FAFC9D15-F914-4684-ACC4-7D9400821D2C}">
      <dgm:prSet/>
      <dgm:spPr/>
      <dgm:t>
        <a:bodyPr/>
        <a:lstStyle/>
        <a:p>
          <a:endParaRPr lang="en-US"/>
        </a:p>
      </dgm:t>
    </dgm:pt>
    <dgm:pt modelId="{2C787E79-CFAB-46BF-93EB-804C9FC73C47}" type="sibTrans" cxnId="{FAFC9D15-F914-4684-ACC4-7D9400821D2C}">
      <dgm:prSet/>
      <dgm:spPr/>
      <dgm:t>
        <a:bodyPr/>
        <a:lstStyle/>
        <a:p>
          <a:endParaRPr lang="en-US"/>
        </a:p>
      </dgm:t>
    </dgm:pt>
    <dgm:pt modelId="{5CBE601F-0687-4BA4-988C-6A89727FD418}">
      <dgm:prSet/>
      <dgm:spPr/>
      <dgm:t>
        <a:bodyPr/>
        <a:lstStyle/>
        <a:p>
          <a:r>
            <a:rPr lang="id-ID"/>
            <a:t>dan </a:t>
          </a:r>
          <a:r>
            <a:rPr lang="id-ID" i="1"/>
            <a:t>kedua</a:t>
          </a:r>
          <a:r>
            <a:rPr lang="id-ID"/>
            <a:t>, sebuah (teori makro mengenai) integrasi sistemik dari masyarakat modern melalui ‘mekanisme semisal pasar’ (Habermas, 1987). </a:t>
          </a:r>
          <a:endParaRPr lang="en-US"/>
        </a:p>
      </dgm:t>
    </dgm:pt>
    <dgm:pt modelId="{4A1A330D-0935-4444-A4B9-71E8BA93138A}" type="parTrans" cxnId="{770A914C-1D1A-4DAC-8A5F-B9CDA3E2A018}">
      <dgm:prSet/>
      <dgm:spPr/>
      <dgm:t>
        <a:bodyPr/>
        <a:lstStyle/>
        <a:p>
          <a:endParaRPr lang="en-US"/>
        </a:p>
      </dgm:t>
    </dgm:pt>
    <dgm:pt modelId="{AE8631AD-932D-4CA9-89A5-F6AB7277B59F}" type="sibTrans" cxnId="{770A914C-1D1A-4DAC-8A5F-B9CDA3E2A018}">
      <dgm:prSet/>
      <dgm:spPr/>
      <dgm:t>
        <a:bodyPr/>
        <a:lstStyle/>
        <a:p>
          <a:endParaRPr lang="en-US"/>
        </a:p>
      </dgm:t>
    </dgm:pt>
    <dgm:pt modelId="{98CABE09-9587-453F-9650-FAB641A64D22}" type="pres">
      <dgm:prSet presAssocID="{8EF5629D-203E-4498-92F5-7C548A9E0597}" presName="Name0" presStyleCnt="0">
        <dgm:presLayoutVars>
          <dgm:dir/>
          <dgm:animLvl val="lvl"/>
          <dgm:resizeHandles val="exact"/>
        </dgm:presLayoutVars>
      </dgm:prSet>
      <dgm:spPr/>
    </dgm:pt>
    <dgm:pt modelId="{4DBE46D5-B353-4929-B4A1-A78A297FCAC0}" type="pres">
      <dgm:prSet presAssocID="{5CBE601F-0687-4BA4-988C-6A89727FD418}" presName="boxAndChildren" presStyleCnt="0"/>
      <dgm:spPr/>
    </dgm:pt>
    <dgm:pt modelId="{D8C4B382-A18D-409B-928B-E80549008C4D}" type="pres">
      <dgm:prSet presAssocID="{5CBE601F-0687-4BA4-988C-6A89727FD418}" presName="parentTextBox" presStyleLbl="node1" presStyleIdx="0" presStyleCnt="3"/>
      <dgm:spPr/>
    </dgm:pt>
    <dgm:pt modelId="{AACF6B29-EA96-44B0-AD40-0B61530F80F9}" type="pres">
      <dgm:prSet presAssocID="{2C787E79-CFAB-46BF-93EB-804C9FC73C47}" presName="sp" presStyleCnt="0"/>
      <dgm:spPr/>
    </dgm:pt>
    <dgm:pt modelId="{83107E8E-8629-4C94-A139-2C139466AC7A}" type="pres">
      <dgm:prSet presAssocID="{16853870-22F4-49C6-ACDE-23D12D27AE56}" presName="arrowAndChildren" presStyleCnt="0"/>
      <dgm:spPr/>
    </dgm:pt>
    <dgm:pt modelId="{CB9EF838-35E6-41E3-955B-3B857BDD121A}" type="pres">
      <dgm:prSet presAssocID="{16853870-22F4-49C6-ACDE-23D12D27AE56}" presName="parentTextArrow" presStyleLbl="node1" presStyleIdx="1" presStyleCnt="3"/>
      <dgm:spPr/>
    </dgm:pt>
    <dgm:pt modelId="{2A6978B0-CCAD-42D3-BAAB-250523E34B09}" type="pres">
      <dgm:prSet presAssocID="{92A6A627-CA12-46A1-92CB-89DF5412767C}" presName="sp" presStyleCnt="0"/>
      <dgm:spPr/>
    </dgm:pt>
    <dgm:pt modelId="{A862F86B-61C4-4241-91EC-3A2EBBB879E2}" type="pres">
      <dgm:prSet presAssocID="{647776D6-9463-479E-A039-7D43E5177567}" presName="arrowAndChildren" presStyleCnt="0"/>
      <dgm:spPr/>
    </dgm:pt>
    <dgm:pt modelId="{B1FDC9A3-9673-428F-95D5-5E1D34944AE3}" type="pres">
      <dgm:prSet presAssocID="{647776D6-9463-479E-A039-7D43E5177567}" presName="parentTextArrow" presStyleLbl="node1" presStyleIdx="2" presStyleCnt="3"/>
      <dgm:spPr/>
    </dgm:pt>
  </dgm:ptLst>
  <dgm:cxnLst>
    <dgm:cxn modelId="{A7830011-8E19-483B-B2A2-5CA7AACE77EB}" type="presOf" srcId="{8EF5629D-203E-4498-92F5-7C548A9E0597}" destId="{98CABE09-9587-453F-9650-FAB641A64D22}" srcOrd="0" destOrd="0" presId="urn:microsoft.com/office/officeart/2005/8/layout/process4"/>
    <dgm:cxn modelId="{FAFC9D15-F914-4684-ACC4-7D9400821D2C}" srcId="{8EF5629D-203E-4498-92F5-7C548A9E0597}" destId="{16853870-22F4-49C6-ACDE-23D12D27AE56}" srcOrd="1" destOrd="0" parTransId="{2C955419-BBFF-40C0-90AC-8BC149DB8A9D}" sibTransId="{2C787E79-CFAB-46BF-93EB-804C9FC73C47}"/>
    <dgm:cxn modelId="{660B3E27-3D73-405B-B8A2-0B6A44B20600}" srcId="{8EF5629D-203E-4498-92F5-7C548A9E0597}" destId="{647776D6-9463-479E-A039-7D43E5177567}" srcOrd="0" destOrd="0" parTransId="{0E3B4BAD-927F-4B34-A1E2-E1AF9C4E1B44}" sibTransId="{92A6A627-CA12-46A1-92CB-89DF5412767C}"/>
    <dgm:cxn modelId="{770A914C-1D1A-4DAC-8A5F-B9CDA3E2A018}" srcId="{8EF5629D-203E-4498-92F5-7C548A9E0597}" destId="{5CBE601F-0687-4BA4-988C-6A89727FD418}" srcOrd="2" destOrd="0" parTransId="{4A1A330D-0935-4444-A4B9-71E8BA93138A}" sibTransId="{AE8631AD-932D-4CA9-89A5-F6AB7277B59F}"/>
    <dgm:cxn modelId="{8C6B82C4-D96D-4CA0-BDDC-544A95BCD18E}" type="presOf" srcId="{647776D6-9463-479E-A039-7D43E5177567}" destId="{B1FDC9A3-9673-428F-95D5-5E1D34944AE3}" srcOrd="0" destOrd="0" presId="urn:microsoft.com/office/officeart/2005/8/layout/process4"/>
    <dgm:cxn modelId="{0FF14ACF-77CB-4F48-A288-89B232F11D8A}" type="presOf" srcId="{5CBE601F-0687-4BA4-988C-6A89727FD418}" destId="{D8C4B382-A18D-409B-928B-E80549008C4D}" srcOrd="0" destOrd="0" presId="urn:microsoft.com/office/officeart/2005/8/layout/process4"/>
    <dgm:cxn modelId="{A52C39DA-BBEE-412E-8855-F579CCA941FA}" type="presOf" srcId="{16853870-22F4-49C6-ACDE-23D12D27AE56}" destId="{CB9EF838-35E6-41E3-955B-3B857BDD121A}" srcOrd="0" destOrd="0" presId="urn:microsoft.com/office/officeart/2005/8/layout/process4"/>
    <dgm:cxn modelId="{42E8D06A-314D-4E4C-B3AF-B37F527D45D2}" type="presParOf" srcId="{98CABE09-9587-453F-9650-FAB641A64D22}" destId="{4DBE46D5-B353-4929-B4A1-A78A297FCAC0}" srcOrd="0" destOrd="0" presId="urn:microsoft.com/office/officeart/2005/8/layout/process4"/>
    <dgm:cxn modelId="{8E838F87-D2DE-43D2-B6AD-D1547D9BC7A5}" type="presParOf" srcId="{4DBE46D5-B353-4929-B4A1-A78A297FCAC0}" destId="{D8C4B382-A18D-409B-928B-E80549008C4D}" srcOrd="0" destOrd="0" presId="urn:microsoft.com/office/officeart/2005/8/layout/process4"/>
    <dgm:cxn modelId="{CD40E9BA-7226-4688-9B22-41C3AB6931BB}" type="presParOf" srcId="{98CABE09-9587-453F-9650-FAB641A64D22}" destId="{AACF6B29-EA96-44B0-AD40-0B61530F80F9}" srcOrd="1" destOrd="0" presId="urn:microsoft.com/office/officeart/2005/8/layout/process4"/>
    <dgm:cxn modelId="{49FA682C-AD45-40C9-B832-0DFA580F98E8}" type="presParOf" srcId="{98CABE09-9587-453F-9650-FAB641A64D22}" destId="{83107E8E-8629-4C94-A139-2C139466AC7A}" srcOrd="2" destOrd="0" presId="urn:microsoft.com/office/officeart/2005/8/layout/process4"/>
    <dgm:cxn modelId="{3C4E2BDE-6BA0-4809-9F43-636D261A34B2}" type="presParOf" srcId="{83107E8E-8629-4C94-A139-2C139466AC7A}" destId="{CB9EF838-35E6-41E3-955B-3B857BDD121A}" srcOrd="0" destOrd="0" presId="urn:microsoft.com/office/officeart/2005/8/layout/process4"/>
    <dgm:cxn modelId="{3238C0EF-DB3C-4331-BD6D-259A3C5AE599}" type="presParOf" srcId="{98CABE09-9587-453F-9650-FAB641A64D22}" destId="{2A6978B0-CCAD-42D3-BAAB-250523E34B09}" srcOrd="3" destOrd="0" presId="urn:microsoft.com/office/officeart/2005/8/layout/process4"/>
    <dgm:cxn modelId="{F59F1C4F-9E51-4B64-A299-2936E428BB1D}" type="presParOf" srcId="{98CABE09-9587-453F-9650-FAB641A64D22}" destId="{A862F86B-61C4-4241-91EC-3A2EBBB879E2}" srcOrd="4" destOrd="0" presId="urn:microsoft.com/office/officeart/2005/8/layout/process4"/>
    <dgm:cxn modelId="{BE946EC2-C807-40D0-AC0D-38F9BB22AD4A}" type="presParOf" srcId="{A862F86B-61C4-4241-91EC-3A2EBBB879E2}" destId="{B1FDC9A3-9673-428F-95D5-5E1D34944AE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E520E-C5F0-42E3-8D5D-C09B9CD67F24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C8A5AD-74A4-4904-94C2-F30D6BE04215}">
      <dgm:prSet/>
      <dgm:spPr/>
      <dgm:t>
        <a:bodyPr/>
        <a:lstStyle/>
        <a:p>
          <a:r>
            <a:rPr lang="en-US"/>
            <a:t>K</a:t>
          </a:r>
          <a:r>
            <a:rPr lang="id-ID"/>
            <a:t>ebijakan harus selalu berkenaan dengan kepentingan orang banyak dan kebaikan bersama (</a:t>
          </a:r>
          <a:r>
            <a:rPr lang="id-ID" i="1"/>
            <a:t>bonum commune</a:t>
          </a:r>
          <a:r>
            <a:rPr lang="id-ID"/>
            <a:t>), yang dirumuskan melalui ranah publik. </a:t>
          </a:r>
          <a:endParaRPr lang="en-US"/>
        </a:p>
      </dgm:t>
    </dgm:pt>
    <dgm:pt modelId="{DB082872-C476-44B2-9232-6ADAC47DFB4C}" type="parTrans" cxnId="{54C03194-BF94-4C95-8AA1-FD493CE39A62}">
      <dgm:prSet/>
      <dgm:spPr/>
      <dgm:t>
        <a:bodyPr/>
        <a:lstStyle/>
        <a:p>
          <a:endParaRPr lang="en-US"/>
        </a:p>
      </dgm:t>
    </dgm:pt>
    <dgm:pt modelId="{74E87F2D-1BF7-4A5F-B530-1FC7E281A042}" type="sibTrans" cxnId="{54C03194-BF94-4C95-8AA1-FD493CE39A62}">
      <dgm:prSet/>
      <dgm:spPr/>
      <dgm:t>
        <a:bodyPr/>
        <a:lstStyle/>
        <a:p>
          <a:endParaRPr lang="en-US"/>
        </a:p>
      </dgm:t>
    </dgm:pt>
    <dgm:pt modelId="{9BB0D00B-01F2-4968-8780-21C2851DAC27}">
      <dgm:prSet/>
      <dgm:spPr/>
      <dgm:t>
        <a:bodyPr/>
        <a:lstStyle/>
        <a:p>
          <a:r>
            <a:rPr lang="en-US"/>
            <a:t>A</a:t>
          </a:r>
          <a:r>
            <a:rPr lang="id-ID"/>
            <a:t>nalisis kebijakan publik</a:t>
          </a:r>
          <a:r>
            <a:rPr lang="en-US"/>
            <a:t>. </a:t>
          </a:r>
          <a:r>
            <a:rPr lang="id-ID" u="sng">
              <a:uFillTx/>
            </a:rPr>
            <a:t>pendekatan ilmu p</a:t>
          </a:r>
          <a:r>
            <a:rPr lang="id-ID"/>
            <a:t>olitik</a:t>
          </a:r>
          <a:r>
            <a:rPr lang="en-US"/>
            <a:t>, dan </a:t>
          </a:r>
          <a:r>
            <a:rPr lang="id-ID"/>
            <a:t>Pendekatan rasionalisme</a:t>
          </a:r>
          <a:r>
            <a:rPr lang="en-US"/>
            <a:t>.</a:t>
          </a:r>
        </a:p>
      </dgm:t>
    </dgm:pt>
    <dgm:pt modelId="{A1DB6DEB-AFE6-42DF-9243-1DF028F4A819}" type="parTrans" cxnId="{49444C2A-DEC4-4EFB-92AE-476AEEC8AAF8}">
      <dgm:prSet/>
      <dgm:spPr/>
      <dgm:t>
        <a:bodyPr/>
        <a:lstStyle/>
        <a:p>
          <a:endParaRPr lang="en-US"/>
        </a:p>
      </dgm:t>
    </dgm:pt>
    <dgm:pt modelId="{83BEE92C-5959-49C6-BBBA-E1B0453A443A}" type="sibTrans" cxnId="{49444C2A-DEC4-4EFB-92AE-476AEEC8AAF8}">
      <dgm:prSet/>
      <dgm:spPr/>
      <dgm:t>
        <a:bodyPr/>
        <a:lstStyle/>
        <a:p>
          <a:endParaRPr lang="en-US"/>
        </a:p>
      </dgm:t>
    </dgm:pt>
    <dgm:pt modelId="{BE031517-5C2C-4AF1-9241-2ED944CB03C7}">
      <dgm:prSet/>
      <dgm:spPr/>
      <dgm:t>
        <a:bodyPr/>
        <a:lstStyle/>
        <a:p>
          <a:r>
            <a:rPr lang="id-ID"/>
            <a:t>Dalam masyarakat demokratis, ranah publik dijamin secara konstitusional (</a:t>
          </a:r>
          <a:r>
            <a:rPr lang="id-ID" i="1"/>
            <a:t>das sollen</a:t>
          </a:r>
          <a:r>
            <a:rPr lang="id-ID"/>
            <a:t>), tetapi realitasnya (</a:t>
          </a:r>
          <a:r>
            <a:rPr lang="id-ID" i="1"/>
            <a:t>das sein</a:t>
          </a:r>
          <a:r>
            <a:rPr lang="id-ID"/>
            <a:t>) tidak selalu demikian karena ada pengaruh pelaku politik dan budaya. </a:t>
          </a:r>
          <a:endParaRPr lang="en-US"/>
        </a:p>
      </dgm:t>
    </dgm:pt>
    <dgm:pt modelId="{E413B474-37DE-494F-ADAD-27AAA4A3441F}" type="parTrans" cxnId="{92D7AE87-24A7-42FB-B1F4-DEA911EC451C}">
      <dgm:prSet/>
      <dgm:spPr/>
      <dgm:t>
        <a:bodyPr/>
        <a:lstStyle/>
        <a:p>
          <a:endParaRPr lang="en-US"/>
        </a:p>
      </dgm:t>
    </dgm:pt>
    <dgm:pt modelId="{8208BA6E-9BFF-4044-87AC-246FDCBDBBCA}" type="sibTrans" cxnId="{92D7AE87-24A7-42FB-B1F4-DEA911EC451C}">
      <dgm:prSet/>
      <dgm:spPr/>
      <dgm:t>
        <a:bodyPr/>
        <a:lstStyle/>
        <a:p>
          <a:endParaRPr lang="en-US"/>
        </a:p>
      </dgm:t>
    </dgm:pt>
    <dgm:pt modelId="{06D86FCE-CD7F-4370-B212-EF0B006E3EFA}">
      <dgm:prSet/>
      <dgm:spPr/>
      <dgm:t>
        <a:bodyPr/>
        <a:lstStyle/>
        <a:p>
          <a:r>
            <a:rPr lang="id-ID"/>
            <a:t>“</a:t>
          </a:r>
          <a:r>
            <a:rPr lang="id-ID" i="1"/>
            <a:t>komunikasi massa berbasis media</a:t>
          </a:r>
          <a:r>
            <a:rPr lang="id-ID"/>
            <a:t>” </a:t>
          </a:r>
          <a:r>
            <a:rPr lang="en-US"/>
            <a:t>(</a:t>
          </a:r>
          <a:r>
            <a:rPr lang="id-ID"/>
            <a:t>Habermas) Media massa dapat dipandang sebagai ranah publik yang utama. </a:t>
          </a:r>
          <a:endParaRPr lang="en-US"/>
        </a:p>
      </dgm:t>
    </dgm:pt>
    <dgm:pt modelId="{D52716FB-DF6B-4ADD-8AC1-3669D97435C5}" type="parTrans" cxnId="{168342CF-4F5F-43F1-A12B-5ED2202B2E5C}">
      <dgm:prSet/>
      <dgm:spPr/>
      <dgm:t>
        <a:bodyPr/>
        <a:lstStyle/>
        <a:p>
          <a:endParaRPr lang="en-US"/>
        </a:p>
      </dgm:t>
    </dgm:pt>
    <dgm:pt modelId="{3278054D-86E1-4AFA-8D18-EAC371EA0BD0}" type="sibTrans" cxnId="{168342CF-4F5F-43F1-A12B-5ED2202B2E5C}">
      <dgm:prSet/>
      <dgm:spPr/>
      <dgm:t>
        <a:bodyPr/>
        <a:lstStyle/>
        <a:p>
          <a:endParaRPr lang="en-US"/>
        </a:p>
      </dgm:t>
    </dgm:pt>
    <dgm:pt modelId="{DBC2BF29-82C2-4C1B-8EA1-884AAD43F087}" type="pres">
      <dgm:prSet presAssocID="{C6FE520E-C5F0-42E3-8D5D-C09B9CD67F24}" presName="Name0" presStyleCnt="0">
        <dgm:presLayoutVars>
          <dgm:dir/>
          <dgm:animLvl val="lvl"/>
          <dgm:resizeHandles val="exact"/>
        </dgm:presLayoutVars>
      </dgm:prSet>
      <dgm:spPr/>
    </dgm:pt>
    <dgm:pt modelId="{7062B6B7-2691-437E-9BB9-9E5E8097DD6A}" type="pres">
      <dgm:prSet presAssocID="{3DC8A5AD-74A4-4904-94C2-F30D6BE04215}" presName="composite" presStyleCnt="0"/>
      <dgm:spPr/>
    </dgm:pt>
    <dgm:pt modelId="{91D608AA-1ED1-4183-982A-09FFDA4DEE89}" type="pres">
      <dgm:prSet presAssocID="{3DC8A5AD-74A4-4904-94C2-F30D6BE0421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90F1CE5-52E7-4CBA-8070-7461B44CE396}" type="pres">
      <dgm:prSet presAssocID="{3DC8A5AD-74A4-4904-94C2-F30D6BE04215}" presName="desTx" presStyleLbl="alignAccFollowNode1" presStyleIdx="0" presStyleCnt="2">
        <dgm:presLayoutVars>
          <dgm:bulletEnabled val="1"/>
        </dgm:presLayoutVars>
      </dgm:prSet>
      <dgm:spPr/>
    </dgm:pt>
    <dgm:pt modelId="{314BA844-1439-442D-9732-BEA9385D5598}" type="pres">
      <dgm:prSet presAssocID="{74E87F2D-1BF7-4A5F-B530-1FC7E281A042}" presName="space" presStyleCnt="0"/>
      <dgm:spPr/>
    </dgm:pt>
    <dgm:pt modelId="{3C25960D-C2A1-4962-89E2-B86C601180D5}" type="pres">
      <dgm:prSet presAssocID="{BE031517-5C2C-4AF1-9241-2ED944CB03C7}" presName="composite" presStyleCnt="0"/>
      <dgm:spPr/>
    </dgm:pt>
    <dgm:pt modelId="{4899A985-4765-4C05-817A-CEF0A252BAAA}" type="pres">
      <dgm:prSet presAssocID="{BE031517-5C2C-4AF1-9241-2ED944CB03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8E02C1E-11A3-4C02-B3BA-B9AE510113CE}" type="pres">
      <dgm:prSet presAssocID="{BE031517-5C2C-4AF1-9241-2ED944CB03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9444C2A-DEC4-4EFB-92AE-476AEEC8AAF8}" srcId="{3DC8A5AD-74A4-4904-94C2-F30D6BE04215}" destId="{9BB0D00B-01F2-4968-8780-21C2851DAC27}" srcOrd="0" destOrd="0" parTransId="{A1DB6DEB-AFE6-42DF-9243-1DF028F4A819}" sibTransId="{83BEE92C-5959-49C6-BBBA-E1B0453A443A}"/>
    <dgm:cxn modelId="{92D7AE87-24A7-42FB-B1F4-DEA911EC451C}" srcId="{C6FE520E-C5F0-42E3-8D5D-C09B9CD67F24}" destId="{BE031517-5C2C-4AF1-9241-2ED944CB03C7}" srcOrd="1" destOrd="0" parTransId="{E413B474-37DE-494F-ADAD-27AAA4A3441F}" sibTransId="{8208BA6E-9BFF-4044-87AC-246FDCBDBBCA}"/>
    <dgm:cxn modelId="{0AF2F68F-2C13-49BD-BAA1-F1F5A91636F1}" type="presOf" srcId="{BE031517-5C2C-4AF1-9241-2ED944CB03C7}" destId="{4899A985-4765-4C05-817A-CEF0A252BAAA}" srcOrd="0" destOrd="0" presId="urn:microsoft.com/office/officeart/2005/8/layout/hList1"/>
    <dgm:cxn modelId="{54C03194-BF94-4C95-8AA1-FD493CE39A62}" srcId="{C6FE520E-C5F0-42E3-8D5D-C09B9CD67F24}" destId="{3DC8A5AD-74A4-4904-94C2-F30D6BE04215}" srcOrd="0" destOrd="0" parTransId="{DB082872-C476-44B2-9232-6ADAC47DFB4C}" sibTransId="{74E87F2D-1BF7-4A5F-B530-1FC7E281A042}"/>
    <dgm:cxn modelId="{3113ABCE-8227-4D9B-AAEC-BB8A18E26DFF}" type="presOf" srcId="{06D86FCE-CD7F-4370-B212-EF0B006E3EFA}" destId="{D8E02C1E-11A3-4C02-B3BA-B9AE510113CE}" srcOrd="0" destOrd="0" presId="urn:microsoft.com/office/officeart/2005/8/layout/hList1"/>
    <dgm:cxn modelId="{168342CF-4F5F-43F1-A12B-5ED2202B2E5C}" srcId="{BE031517-5C2C-4AF1-9241-2ED944CB03C7}" destId="{06D86FCE-CD7F-4370-B212-EF0B006E3EFA}" srcOrd="0" destOrd="0" parTransId="{D52716FB-DF6B-4ADD-8AC1-3669D97435C5}" sibTransId="{3278054D-86E1-4AFA-8D18-EAC371EA0BD0}"/>
    <dgm:cxn modelId="{B91DCBCF-19B0-4D98-803A-B4FF5CEC49E0}" type="presOf" srcId="{C6FE520E-C5F0-42E3-8D5D-C09B9CD67F24}" destId="{DBC2BF29-82C2-4C1B-8EA1-884AAD43F087}" srcOrd="0" destOrd="0" presId="urn:microsoft.com/office/officeart/2005/8/layout/hList1"/>
    <dgm:cxn modelId="{42D83EDC-FB8B-4131-A703-0F2354AE4501}" type="presOf" srcId="{9BB0D00B-01F2-4968-8780-21C2851DAC27}" destId="{690F1CE5-52E7-4CBA-8070-7461B44CE396}" srcOrd="0" destOrd="0" presId="urn:microsoft.com/office/officeart/2005/8/layout/hList1"/>
    <dgm:cxn modelId="{477CE5E5-0687-40B9-AC3C-F8368608265E}" type="presOf" srcId="{3DC8A5AD-74A4-4904-94C2-F30D6BE04215}" destId="{91D608AA-1ED1-4183-982A-09FFDA4DEE89}" srcOrd="0" destOrd="0" presId="urn:microsoft.com/office/officeart/2005/8/layout/hList1"/>
    <dgm:cxn modelId="{47184184-6EA1-44D1-AB19-EDE5F33CE3A9}" type="presParOf" srcId="{DBC2BF29-82C2-4C1B-8EA1-884AAD43F087}" destId="{7062B6B7-2691-437E-9BB9-9E5E8097DD6A}" srcOrd="0" destOrd="0" presId="urn:microsoft.com/office/officeart/2005/8/layout/hList1"/>
    <dgm:cxn modelId="{BC07C73E-15B8-499F-8875-33B15EE8D60C}" type="presParOf" srcId="{7062B6B7-2691-437E-9BB9-9E5E8097DD6A}" destId="{91D608AA-1ED1-4183-982A-09FFDA4DEE89}" srcOrd="0" destOrd="0" presId="urn:microsoft.com/office/officeart/2005/8/layout/hList1"/>
    <dgm:cxn modelId="{B3226063-5510-408F-9F52-0878FF05606C}" type="presParOf" srcId="{7062B6B7-2691-437E-9BB9-9E5E8097DD6A}" destId="{690F1CE5-52E7-4CBA-8070-7461B44CE396}" srcOrd="1" destOrd="0" presId="urn:microsoft.com/office/officeart/2005/8/layout/hList1"/>
    <dgm:cxn modelId="{D5C4422A-6F75-445E-B114-4068B93C0810}" type="presParOf" srcId="{DBC2BF29-82C2-4C1B-8EA1-884AAD43F087}" destId="{314BA844-1439-442D-9732-BEA9385D5598}" srcOrd="1" destOrd="0" presId="urn:microsoft.com/office/officeart/2005/8/layout/hList1"/>
    <dgm:cxn modelId="{A078C705-A27E-4586-80C1-40A956244D3D}" type="presParOf" srcId="{DBC2BF29-82C2-4C1B-8EA1-884AAD43F087}" destId="{3C25960D-C2A1-4962-89E2-B86C601180D5}" srcOrd="2" destOrd="0" presId="urn:microsoft.com/office/officeart/2005/8/layout/hList1"/>
    <dgm:cxn modelId="{59D0193B-C329-406A-A03B-2F37F13D59CA}" type="presParOf" srcId="{3C25960D-C2A1-4962-89E2-B86C601180D5}" destId="{4899A985-4765-4C05-817A-CEF0A252BAAA}" srcOrd="0" destOrd="0" presId="urn:microsoft.com/office/officeart/2005/8/layout/hList1"/>
    <dgm:cxn modelId="{C441DD75-1FD7-49BC-A92A-B9B01A976486}" type="presParOf" srcId="{3C25960D-C2A1-4962-89E2-B86C601180D5}" destId="{D8E02C1E-11A3-4C02-B3BA-B9AE510113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2DE91-E3A8-4954-8084-11A4F84B66F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BD75B9-5BEC-4CD8-A2CD-6186AC6E292E}">
      <dgm:prSet/>
      <dgm:spPr/>
      <dgm:t>
        <a:bodyPr/>
        <a:lstStyle/>
        <a:p>
          <a:r>
            <a:rPr lang="id-ID"/>
            <a:t>media perlu diatur melalui kebijakan publik didasari oleh asumsi dasar bahwa media bersifat publik dan diakui memiliki karakter publik</a:t>
          </a:r>
          <a:endParaRPr lang="en-US"/>
        </a:p>
      </dgm:t>
    </dgm:pt>
    <dgm:pt modelId="{245A1222-F4E0-4C1D-ADA7-66813C0CFBE3}" type="parTrans" cxnId="{109FEBFF-5EE5-48C2-808D-69CA4BD64142}">
      <dgm:prSet/>
      <dgm:spPr/>
      <dgm:t>
        <a:bodyPr/>
        <a:lstStyle/>
        <a:p>
          <a:endParaRPr lang="en-US"/>
        </a:p>
      </dgm:t>
    </dgm:pt>
    <dgm:pt modelId="{0E96FAE4-F3D2-4468-806A-AE17B6A23298}" type="sibTrans" cxnId="{109FEBFF-5EE5-48C2-808D-69CA4BD64142}">
      <dgm:prSet/>
      <dgm:spPr/>
      <dgm:t>
        <a:bodyPr/>
        <a:lstStyle/>
        <a:p>
          <a:endParaRPr lang="en-US"/>
        </a:p>
      </dgm:t>
    </dgm:pt>
    <dgm:pt modelId="{F8AEE6B3-3A72-40BE-AB66-C02C42F5FE75}">
      <dgm:prSet/>
      <dgm:spPr/>
      <dgm:t>
        <a:bodyPr/>
        <a:lstStyle/>
        <a:p>
          <a:r>
            <a:rPr lang="id-ID"/>
            <a:t>Perbaikan kondisi masyarakat dan kehidupan sosial hanya mungkin jika media berfungsi dengan optimal dalam memediasi warga dengan negara. </a:t>
          </a:r>
          <a:endParaRPr lang="en-US"/>
        </a:p>
      </dgm:t>
    </dgm:pt>
    <dgm:pt modelId="{63F9BC6B-26D9-4CF3-94E1-DE3076B33853}" type="parTrans" cxnId="{6E378DC3-9629-43E6-AA0C-61C58BADB2EE}">
      <dgm:prSet/>
      <dgm:spPr/>
      <dgm:t>
        <a:bodyPr/>
        <a:lstStyle/>
        <a:p>
          <a:endParaRPr lang="en-US"/>
        </a:p>
      </dgm:t>
    </dgm:pt>
    <dgm:pt modelId="{0A716A8C-9067-4130-AF3C-4666915A31A3}" type="sibTrans" cxnId="{6E378DC3-9629-43E6-AA0C-61C58BADB2EE}">
      <dgm:prSet/>
      <dgm:spPr/>
      <dgm:t>
        <a:bodyPr/>
        <a:lstStyle/>
        <a:p>
          <a:endParaRPr lang="en-US"/>
        </a:p>
      </dgm:t>
    </dgm:pt>
    <dgm:pt modelId="{A869CC01-AF61-4844-90D5-F1D9CD9DCF06}" type="pres">
      <dgm:prSet presAssocID="{6D92DE91-E3A8-4954-8084-11A4F84B66F3}" presName="linear" presStyleCnt="0">
        <dgm:presLayoutVars>
          <dgm:animLvl val="lvl"/>
          <dgm:resizeHandles val="exact"/>
        </dgm:presLayoutVars>
      </dgm:prSet>
      <dgm:spPr/>
    </dgm:pt>
    <dgm:pt modelId="{AFEF5B91-E07A-4A74-9925-965D94EC1527}" type="pres">
      <dgm:prSet presAssocID="{9CBD75B9-5BEC-4CD8-A2CD-6186AC6E29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5EC81B-43EE-4FD1-AE1F-9C47BAF97B61}" type="pres">
      <dgm:prSet presAssocID="{0E96FAE4-F3D2-4468-806A-AE17B6A23298}" presName="spacer" presStyleCnt="0"/>
      <dgm:spPr/>
    </dgm:pt>
    <dgm:pt modelId="{13272022-3D29-455A-A2F4-076D2F65FB63}" type="pres">
      <dgm:prSet presAssocID="{F8AEE6B3-3A72-40BE-AB66-C02C42F5FE7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F38CD3E-ADE6-4C37-BED2-A0CDF3BD51D8}" type="presOf" srcId="{9CBD75B9-5BEC-4CD8-A2CD-6186AC6E292E}" destId="{AFEF5B91-E07A-4A74-9925-965D94EC1527}" srcOrd="0" destOrd="0" presId="urn:microsoft.com/office/officeart/2005/8/layout/vList2"/>
    <dgm:cxn modelId="{3F17F244-D98E-4EB7-A321-64312E51BAD6}" type="presOf" srcId="{F8AEE6B3-3A72-40BE-AB66-C02C42F5FE75}" destId="{13272022-3D29-455A-A2F4-076D2F65FB63}" srcOrd="0" destOrd="0" presId="urn:microsoft.com/office/officeart/2005/8/layout/vList2"/>
    <dgm:cxn modelId="{D933D0A0-97D6-40FA-86DA-A56D0CB7F049}" type="presOf" srcId="{6D92DE91-E3A8-4954-8084-11A4F84B66F3}" destId="{A869CC01-AF61-4844-90D5-F1D9CD9DCF06}" srcOrd="0" destOrd="0" presId="urn:microsoft.com/office/officeart/2005/8/layout/vList2"/>
    <dgm:cxn modelId="{6E378DC3-9629-43E6-AA0C-61C58BADB2EE}" srcId="{6D92DE91-E3A8-4954-8084-11A4F84B66F3}" destId="{F8AEE6B3-3A72-40BE-AB66-C02C42F5FE75}" srcOrd="1" destOrd="0" parTransId="{63F9BC6B-26D9-4CF3-94E1-DE3076B33853}" sibTransId="{0A716A8C-9067-4130-AF3C-4666915A31A3}"/>
    <dgm:cxn modelId="{109FEBFF-5EE5-48C2-808D-69CA4BD64142}" srcId="{6D92DE91-E3A8-4954-8084-11A4F84B66F3}" destId="{9CBD75B9-5BEC-4CD8-A2CD-6186AC6E292E}" srcOrd="0" destOrd="0" parTransId="{245A1222-F4E0-4C1D-ADA7-66813C0CFBE3}" sibTransId="{0E96FAE4-F3D2-4468-806A-AE17B6A23298}"/>
    <dgm:cxn modelId="{49580D1C-E7F5-456B-A438-1E06F7AB654E}" type="presParOf" srcId="{A869CC01-AF61-4844-90D5-F1D9CD9DCF06}" destId="{AFEF5B91-E07A-4A74-9925-965D94EC1527}" srcOrd="0" destOrd="0" presId="urn:microsoft.com/office/officeart/2005/8/layout/vList2"/>
    <dgm:cxn modelId="{E851C784-B463-474C-8FDC-4E1D81666C1F}" type="presParOf" srcId="{A869CC01-AF61-4844-90D5-F1D9CD9DCF06}" destId="{CC5EC81B-43EE-4FD1-AE1F-9C47BAF97B61}" srcOrd="1" destOrd="0" presId="urn:microsoft.com/office/officeart/2005/8/layout/vList2"/>
    <dgm:cxn modelId="{89326AFB-991C-4920-8319-840BA57306BA}" type="presParOf" srcId="{A869CC01-AF61-4844-90D5-F1D9CD9DCF06}" destId="{13272022-3D29-455A-A2F4-076D2F65FB6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DD8B27-4CB9-4678-B19F-33E062AB0F5B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26FC3D4-61BB-4A73-A4CB-5050C961EAB6}">
      <dgm:prSet/>
      <dgm:spPr/>
      <dgm:t>
        <a:bodyPr/>
        <a:lstStyle/>
        <a:p>
          <a:r>
            <a:rPr lang="id-ID"/>
            <a:t>empat dimensi media di mana kebijakan dapat menjamin terpeliharanya karakter publik media. </a:t>
          </a:r>
          <a:endParaRPr lang="en-US"/>
        </a:p>
      </dgm:t>
    </dgm:pt>
    <dgm:pt modelId="{830B9126-F6F6-468F-90AE-0F903C4E24B3}" type="parTrans" cxnId="{FEF647F6-C425-425B-B770-27E4C16C3551}">
      <dgm:prSet/>
      <dgm:spPr/>
      <dgm:t>
        <a:bodyPr/>
        <a:lstStyle/>
        <a:p>
          <a:endParaRPr lang="en-US"/>
        </a:p>
      </dgm:t>
    </dgm:pt>
    <dgm:pt modelId="{979460FF-82A0-4848-9510-272B05A7190E}" type="sibTrans" cxnId="{FEF647F6-C425-425B-B770-27E4C16C3551}">
      <dgm:prSet/>
      <dgm:spPr/>
      <dgm:t>
        <a:bodyPr/>
        <a:lstStyle/>
        <a:p>
          <a:endParaRPr lang="en-US"/>
        </a:p>
      </dgm:t>
    </dgm:pt>
    <dgm:pt modelId="{DE5AD7CB-5727-43C2-B77A-4AB13E4812A0}">
      <dgm:prSet/>
      <dgm:spPr/>
      <dgm:t>
        <a:bodyPr/>
        <a:lstStyle/>
        <a:p>
          <a:r>
            <a:rPr lang="id-ID" i="1"/>
            <a:t>Pertama</a:t>
          </a:r>
          <a:r>
            <a:rPr lang="id-ID"/>
            <a:t>, institusi media</a:t>
          </a:r>
          <a:r>
            <a:rPr lang="en-US"/>
            <a:t>. </a:t>
          </a:r>
          <a:r>
            <a:rPr lang="id-ID"/>
            <a:t>kebijakan media harus dibentuk: demi menjamin bahwa media publik (barangkali sektor penyiaran, dalam konteks kekinian) masih tetap ada sebagai pemelihara publik dan menyuarakan kepentingan publik.</a:t>
          </a:r>
          <a:r>
            <a:rPr lang="en-US"/>
            <a:t> </a:t>
          </a:r>
          <a:r>
            <a:rPr lang="id-ID"/>
            <a:t>kebijakan media seharusnya menjamin bahwa konten media akan selalu terbuka untuk diawasi oleh publik, dan aksesibilitas publik terhadap infrastruktur media dibuat seterbuka mungkin. </a:t>
          </a:r>
          <a:endParaRPr lang="en-US"/>
        </a:p>
      </dgm:t>
    </dgm:pt>
    <dgm:pt modelId="{E9FB0CEF-0208-46A8-B49D-B33231D90D58}" type="parTrans" cxnId="{71127B18-BD3B-4B72-9E05-2155878DCC86}">
      <dgm:prSet/>
      <dgm:spPr/>
      <dgm:t>
        <a:bodyPr/>
        <a:lstStyle/>
        <a:p>
          <a:endParaRPr lang="en-US"/>
        </a:p>
      </dgm:t>
    </dgm:pt>
    <dgm:pt modelId="{3D6E3565-6416-4BEC-9DED-15E2D9D4AC86}" type="sibTrans" cxnId="{71127B18-BD3B-4B72-9E05-2155878DCC86}">
      <dgm:prSet/>
      <dgm:spPr/>
      <dgm:t>
        <a:bodyPr/>
        <a:lstStyle/>
        <a:p>
          <a:endParaRPr lang="en-US"/>
        </a:p>
      </dgm:t>
    </dgm:pt>
    <dgm:pt modelId="{DAB629BA-CD77-49C2-A8C9-5457B991D1E9}">
      <dgm:prSet/>
      <dgm:spPr/>
      <dgm:t>
        <a:bodyPr/>
        <a:lstStyle/>
        <a:p>
          <a:r>
            <a:rPr lang="id-ID" i="1"/>
            <a:t>Kedua</a:t>
          </a:r>
          <a:r>
            <a:rPr lang="id-ID"/>
            <a:t>, representasi media. suara dari kalangan minoritas juga harus didengarkan. media merepresentrasikannya</a:t>
          </a:r>
          <a:r>
            <a:rPr lang="en-US"/>
            <a:t>.</a:t>
          </a:r>
          <a:r>
            <a:rPr lang="id-ID"/>
            <a:t> </a:t>
          </a:r>
          <a:r>
            <a:rPr lang="en-US"/>
            <a:t>P</a:t>
          </a:r>
          <a:r>
            <a:rPr lang="id-ID"/>
            <a:t>eranan kebijakan media: untuk menjamin mekanisme penjaga gawang, termasuk organisasi struktural para pembuat berita, yang memungkinkan suara dan kepentingan kaum minoritas dapat direpresentasikan secara tepat.</a:t>
          </a:r>
          <a:endParaRPr lang="en-US"/>
        </a:p>
      </dgm:t>
    </dgm:pt>
    <dgm:pt modelId="{0C2B71CA-F096-4EB5-9502-FDED2A4507DF}" type="parTrans" cxnId="{14B84A1E-DE1C-4594-A8A5-E8745C992F1B}">
      <dgm:prSet/>
      <dgm:spPr/>
      <dgm:t>
        <a:bodyPr/>
        <a:lstStyle/>
        <a:p>
          <a:endParaRPr lang="en-US"/>
        </a:p>
      </dgm:t>
    </dgm:pt>
    <dgm:pt modelId="{9C1AFD35-3002-4FEF-AC35-CFE1D6702803}" type="sibTrans" cxnId="{14B84A1E-DE1C-4594-A8A5-E8745C992F1B}">
      <dgm:prSet/>
      <dgm:spPr/>
      <dgm:t>
        <a:bodyPr/>
        <a:lstStyle/>
        <a:p>
          <a:endParaRPr lang="en-US"/>
        </a:p>
      </dgm:t>
    </dgm:pt>
    <dgm:pt modelId="{19D88B1E-AA69-4565-BAE0-943728490200}" type="pres">
      <dgm:prSet presAssocID="{8CDD8B27-4CB9-4678-B19F-33E062AB0F5B}" presName="linear" presStyleCnt="0">
        <dgm:presLayoutVars>
          <dgm:animLvl val="lvl"/>
          <dgm:resizeHandles val="exact"/>
        </dgm:presLayoutVars>
      </dgm:prSet>
      <dgm:spPr/>
    </dgm:pt>
    <dgm:pt modelId="{444E6285-054F-4D6E-B2A0-FA93E4A199EC}" type="pres">
      <dgm:prSet presAssocID="{226FC3D4-61BB-4A73-A4CB-5050C961EA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A50063-B3C3-48E8-B417-F5619F03357C}" type="pres">
      <dgm:prSet presAssocID="{979460FF-82A0-4848-9510-272B05A7190E}" presName="spacer" presStyleCnt="0"/>
      <dgm:spPr/>
    </dgm:pt>
    <dgm:pt modelId="{F3050306-325D-41B1-BD9C-CB86EA512CBF}" type="pres">
      <dgm:prSet presAssocID="{DE5AD7CB-5727-43C2-B77A-4AB13E4812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53F45E-815F-42CD-9C6A-DDB6B05D6909}" type="pres">
      <dgm:prSet presAssocID="{3D6E3565-6416-4BEC-9DED-15E2D9D4AC86}" presName="spacer" presStyleCnt="0"/>
      <dgm:spPr/>
    </dgm:pt>
    <dgm:pt modelId="{B04896DF-E7A2-4B99-8D35-3F40943FF2C4}" type="pres">
      <dgm:prSet presAssocID="{DAB629BA-CD77-49C2-A8C9-5457B991D1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127B18-BD3B-4B72-9E05-2155878DCC86}" srcId="{8CDD8B27-4CB9-4678-B19F-33E062AB0F5B}" destId="{DE5AD7CB-5727-43C2-B77A-4AB13E4812A0}" srcOrd="1" destOrd="0" parTransId="{E9FB0CEF-0208-46A8-B49D-B33231D90D58}" sibTransId="{3D6E3565-6416-4BEC-9DED-15E2D9D4AC86}"/>
    <dgm:cxn modelId="{14B84A1E-DE1C-4594-A8A5-E8745C992F1B}" srcId="{8CDD8B27-4CB9-4678-B19F-33E062AB0F5B}" destId="{DAB629BA-CD77-49C2-A8C9-5457B991D1E9}" srcOrd="2" destOrd="0" parTransId="{0C2B71CA-F096-4EB5-9502-FDED2A4507DF}" sibTransId="{9C1AFD35-3002-4FEF-AC35-CFE1D6702803}"/>
    <dgm:cxn modelId="{6BEF1A7E-C186-434B-ACB8-FF2B3065411E}" type="presOf" srcId="{226FC3D4-61BB-4A73-A4CB-5050C961EAB6}" destId="{444E6285-054F-4D6E-B2A0-FA93E4A199EC}" srcOrd="0" destOrd="0" presId="urn:microsoft.com/office/officeart/2005/8/layout/vList2"/>
    <dgm:cxn modelId="{912F0F8B-89CC-4D5D-89F8-F187C9CF24C2}" type="presOf" srcId="{DAB629BA-CD77-49C2-A8C9-5457B991D1E9}" destId="{B04896DF-E7A2-4B99-8D35-3F40943FF2C4}" srcOrd="0" destOrd="0" presId="urn:microsoft.com/office/officeart/2005/8/layout/vList2"/>
    <dgm:cxn modelId="{30B81FA9-0E48-40AE-AE21-E26E760B9564}" type="presOf" srcId="{DE5AD7CB-5727-43C2-B77A-4AB13E4812A0}" destId="{F3050306-325D-41B1-BD9C-CB86EA512CBF}" srcOrd="0" destOrd="0" presId="urn:microsoft.com/office/officeart/2005/8/layout/vList2"/>
    <dgm:cxn modelId="{F8EE98F2-7F51-4F52-904E-C59B51DE0F0D}" type="presOf" srcId="{8CDD8B27-4CB9-4678-B19F-33E062AB0F5B}" destId="{19D88B1E-AA69-4565-BAE0-943728490200}" srcOrd="0" destOrd="0" presId="urn:microsoft.com/office/officeart/2005/8/layout/vList2"/>
    <dgm:cxn modelId="{FEF647F6-C425-425B-B770-27E4C16C3551}" srcId="{8CDD8B27-4CB9-4678-B19F-33E062AB0F5B}" destId="{226FC3D4-61BB-4A73-A4CB-5050C961EAB6}" srcOrd="0" destOrd="0" parTransId="{830B9126-F6F6-468F-90AE-0F903C4E24B3}" sibTransId="{979460FF-82A0-4848-9510-272B05A7190E}"/>
    <dgm:cxn modelId="{1281BD9C-7D98-4050-8C09-E1E1EFFC0CB7}" type="presParOf" srcId="{19D88B1E-AA69-4565-BAE0-943728490200}" destId="{444E6285-054F-4D6E-B2A0-FA93E4A199EC}" srcOrd="0" destOrd="0" presId="urn:microsoft.com/office/officeart/2005/8/layout/vList2"/>
    <dgm:cxn modelId="{52CA95F1-26AC-4CE7-BF4C-60B7FCDB3A98}" type="presParOf" srcId="{19D88B1E-AA69-4565-BAE0-943728490200}" destId="{05A50063-B3C3-48E8-B417-F5619F03357C}" srcOrd="1" destOrd="0" presId="urn:microsoft.com/office/officeart/2005/8/layout/vList2"/>
    <dgm:cxn modelId="{D1497E0A-E9F5-4740-8361-248A47E32DC7}" type="presParOf" srcId="{19D88B1E-AA69-4565-BAE0-943728490200}" destId="{F3050306-325D-41B1-BD9C-CB86EA512CBF}" srcOrd="2" destOrd="0" presId="urn:microsoft.com/office/officeart/2005/8/layout/vList2"/>
    <dgm:cxn modelId="{ABD242BB-4DC9-4AA5-A22F-30C07BFDFCD9}" type="presParOf" srcId="{19D88B1E-AA69-4565-BAE0-943728490200}" destId="{EB53F45E-815F-42CD-9C6A-DDB6B05D6909}" srcOrd="3" destOrd="0" presId="urn:microsoft.com/office/officeart/2005/8/layout/vList2"/>
    <dgm:cxn modelId="{D27230F6-3176-4519-9542-3EE7497D1397}" type="presParOf" srcId="{19D88B1E-AA69-4565-BAE0-943728490200}" destId="{B04896DF-E7A2-4B99-8D35-3F40943FF2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DD8B27-4CB9-4678-B19F-33E062AB0F5B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26FC3D4-61BB-4A73-A4CB-5050C961EAB6}">
      <dgm:prSet/>
      <dgm:spPr/>
      <dgm:t>
        <a:bodyPr/>
        <a:lstStyle/>
        <a:p>
          <a:r>
            <a:rPr lang="id-ID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Ketiga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, batasan operasi media.</a:t>
          </a:r>
          <a: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memperhatikan area kerja media </a:t>
          </a:r>
          <a: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novasi media memungkinkan adanya ekspansi area kegiatan operasi secara besar-besaran.</a:t>
          </a:r>
          <a: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ekspansi area operasi menjadi salah satu aspek yang harus diperhatikan dalam kebijakan media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kebijakan media harus memastikan </a:t>
          </a:r>
          <a:r>
            <a:rPr lang="id-ID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pluralitas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media.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.</a:t>
          </a:r>
          <a:endParaRPr lang="en-US" dirty="0"/>
        </a:p>
      </dgm:t>
    </dgm:pt>
    <dgm:pt modelId="{830B9126-F6F6-468F-90AE-0F903C4E24B3}" type="parTrans" cxnId="{FEF647F6-C425-425B-B770-27E4C16C3551}">
      <dgm:prSet/>
      <dgm:spPr/>
      <dgm:t>
        <a:bodyPr/>
        <a:lstStyle/>
        <a:p>
          <a:endParaRPr lang="en-US"/>
        </a:p>
      </dgm:t>
    </dgm:pt>
    <dgm:pt modelId="{979460FF-82A0-4848-9510-272B05A7190E}" type="sibTrans" cxnId="{FEF647F6-C425-425B-B770-27E4C16C3551}">
      <dgm:prSet/>
      <dgm:spPr/>
      <dgm:t>
        <a:bodyPr/>
        <a:lstStyle/>
        <a:p>
          <a:endParaRPr lang="en-US"/>
        </a:p>
      </dgm:t>
    </dgm:pt>
    <dgm:pt modelId="{DE5AD7CB-5727-43C2-B77A-4AB13E4812A0}">
      <dgm:prSet/>
      <dgm:spPr/>
      <dgm:t>
        <a:bodyPr/>
        <a:lstStyle/>
        <a:p>
          <a:r>
            <a:rPr lang="id-ID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Terakhir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,, fungsi sosial dari media.</a:t>
          </a:r>
          <a: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integrasi dan inklusi—secara sosial, ekonomi, kultural, dan mungkin ideologis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.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Kebijakan media mengawal agar media tidak mengabaikan fungsi sosialnya. ‘media sebagai ranah publik’ menjadi inti dari orientasi kebijakan</a:t>
          </a:r>
          <a: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media menyediakan wadah interaksi sosial </a:t>
          </a:r>
          <a: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menciptakan ikatan sosial antar warga negara.</a:t>
          </a:r>
          <a:endParaRPr lang="en-US" dirty="0"/>
        </a:p>
      </dgm:t>
    </dgm:pt>
    <dgm:pt modelId="{E9FB0CEF-0208-46A8-B49D-B33231D90D58}" type="parTrans" cxnId="{71127B18-BD3B-4B72-9E05-2155878DCC86}">
      <dgm:prSet/>
      <dgm:spPr/>
      <dgm:t>
        <a:bodyPr/>
        <a:lstStyle/>
        <a:p>
          <a:endParaRPr lang="en-US"/>
        </a:p>
      </dgm:t>
    </dgm:pt>
    <dgm:pt modelId="{3D6E3565-6416-4BEC-9DED-15E2D9D4AC86}" type="sibTrans" cxnId="{71127B18-BD3B-4B72-9E05-2155878DCC86}">
      <dgm:prSet/>
      <dgm:spPr/>
      <dgm:t>
        <a:bodyPr/>
        <a:lstStyle/>
        <a:p>
          <a:endParaRPr lang="en-US"/>
        </a:p>
      </dgm:t>
    </dgm:pt>
    <dgm:pt modelId="{DAB629BA-CD77-49C2-A8C9-5457B991D1E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S</a:t>
          </a:r>
          <a:r>
            <a:rPr lang="id-ID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aat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ini: kontrol terhadap media telah hilang</a:t>
          </a:r>
          <a:r>
            <a: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kebijakan media kemungkinan telah gagal memastikan sifat keterbukaan publik dari media</a:t>
          </a:r>
          <a:r>
            <a: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endParaRPr lang="en-US" dirty="0"/>
        </a:p>
      </dgm:t>
    </dgm:pt>
    <dgm:pt modelId="{0C2B71CA-F096-4EB5-9502-FDED2A4507DF}" type="parTrans" cxnId="{14B84A1E-DE1C-4594-A8A5-E8745C992F1B}">
      <dgm:prSet/>
      <dgm:spPr/>
      <dgm:t>
        <a:bodyPr/>
        <a:lstStyle/>
        <a:p>
          <a:endParaRPr lang="en-US"/>
        </a:p>
      </dgm:t>
    </dgm:pt>
    <dgm:pt modelId="{9C1AFD35-3002-4FEF-AC35-CFE1D6702803}" type="sibTrans" cxnId="{14B84A1E-DE1C-4594-A8A5-E8745C992F1B}">
      <dgm:prSet/>
      <dgm:spPr/>
      <dgm:t>
        <a:bodyPr/>
        <a:lstStyle/>
        <a:p>
          <a:endParaRPr lang="en-US"/>
        </a:p>
      </dgm:t>
    </dgm:pt>
    <dgm:pt modelId="{19D88B1E-AA69-4565-BAE0-943728490200}" type="pres">
      <dgm:prSet presAssocID="{8CDD8B27-4CB9-4678-B19F-33E062AB0F5B}" presName="linear" presStyleCnt="0">
        <dgm:presLayoutVars>
          <dgm:animLvl val="lvl"/>
          <dgm:resizeHandles val="exact"/>
        </dgm:presLayoutVars>
      </dgm:prSet>
      <dgm:spPr/>
    </dgm:pt>
    <dgm:pt modelId="{444E6285-054F-4D6E-B2A0-FA93E4A199EC}" type="pres">
      <dgm:prSet presAssocID="{226FC3D4-61BB-4A73-A4CB-5050C961EA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A50063-B3C3-48E8-B417-F5619F03357C}" type="pres">
      <dgm:prSet presAssocID="{979460FF-82A0-4848-9510-272B05A7190E}" presName="spacer" presStyleCnt="0"/>
      <dgm:spPr/>
    </dgm:pt>
    <dgm:pt modelId="{F3050306-325D-41B1-BD9C-CB86EA512CBF}" type="pres">
      <dgm:prSet presAssocID="{DE5AD7CB-5727-43C2-B77A-4AB13E4812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53F45E-815F-42CD-9C6A-DDB6B05D6909}" type="pres">
      <dgm:prSet presAssocID="{3D6E3565-6416-4BEC-9DED-15E2D9D4AC86}" presName="spacer" presStyleCnt="0"/>
      <dgm:spPr/>
    </dgm:pt>
    <dgm:pt modelId="{B04896DF-E7A2-4B99-8D35-3F40943FF2C4}" type="pres">
      <dgm:prSet presAssocID="{DAB629BA-CD77-49C2-A8C9-5457B991D1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127B18-BD3B-4B72-9E05-2155878DCC86}" srcId="{8CDD8B27-4CB9-4678-B19F-33E062AB0F5B}" destId="{DE5AD7CB-5727-43C2-B77A-4AB13E4812A0}" srcOrd="1" destOrd="0" parTransId="{E9FB0CEF-0208-46A8-B49D-B33231D90D58}" sibTransId="{3D6E3565-6416-4BEC-9DED-15E2D9D4AC86}"/>
    <dgm:cxn modelId="{14B84A1E-DE1C-4594-A8A5-E8745C992F1B}" srcId="{8CDD8B27-4CB9-4678-B19F-33E062AB0F5B}" destId="{DAB629BA-CD77-49C2-A8C9-5457B991D1E9}" srcOrd="2" destOrd="0" parTransId="{0C2B71CA-F096-4EB5-9502-FDED2A4507DF}" sibTransId="{9C1AFD35-3002-4FEF-AC35-CFE1D6702803}"/>
    <dgm:cxn modelId="{6BEF1A7E-C186-434B-ACB8-FF2B3065411E}" type="presOf" srcId="{226FC3D4-61BB-4A73-A4CB-5050C961EAB6}" destId="{444E6285-054F-4D6E-B2A0-FA93E4A199EC}" srcOrd="0" destOrd="0" presId="urn:microsoft.com/office/officeart/2005/8/layout/vList2"/>
    <dgm:cxn modelId="{912F0F8B-89CC-4D5D-89F8-F187C9CF24C2}" type="presOf" srcId="{DAB629BA-CD77-49C2-A8C9-5457B991D1E9}" destId="{B04896DF-E7A2-4B99-8D35-3F40943FF2C4}" srcOrd="0" destOrd="0" presId="urn:microsoft.com/office/officeart/2005/8/layout/vList2"/>
    <dgm:cxn modelId="{30B81FA9-0E48-40AE-AE21-E26E760B9564}" type="presOf" srcId="{DE5AD7CB-5727-43C2-B77A-4AB13E4812A0}" destId="{F3050306-325D-41B1-BD9C-CB86EA512CBF}" srcOrd="0" destOrd="0" presId="urn:microsoft.com/office/officeart/2005/8/layout/vList2"/>
    <dgm:cxn modelId="{F8EE98F2-7F51-4F52-904E-C59B51DE0F0D}" type="presOf" srcId="{8CDD8B27-4CB9-4678-B19F-33E062AB0F5B}" destId="{19D88B1E-AA69-4565-BAE0-943728490200}" srcOrd="0" destOrd="0" presId="urn:microsoft.com/office/officeart/2005/8/layout/vList2"/>
    <dgm:cxn modelId="{FEF647F6-C425-425B-B770-27E4C16C3551}" srcId="{8CDD8B27-4CB9-4678-B19F-33E062AB0F5B}" destId="{226FC3D4-61BB-4A73-A4CB-5050C961EAB6}" srcOrd="0" destOrd="0" parTransId="{830B9126-F6F6-468F-90AE-0F903C4E24B3}" sibTransId="{979460FF-82A0-4848-9510-272B05A7190E}"/>
    <dgm:cxn modelId="{1281BD9C-7D98-4050-8C09-E1E1EFFC0CB7}" type="presParOf" srcId="{19D88B1E-AA69-4565-BAE0-943728490200}" destId="{444E6285-054F-4D6E-B2A0-FA93E4A199EC}" srcOrd="0" destOrd="0" presId="urn:microsoft.com/office/officeart/2005/8/layout/vList2"/>
    <dgm:cxn modelId="{52CA95F1-26AC-4CE7-BF4C-60B7FCDB3A98}" type="presParOf" srcId="{19D88B1E-AA69-4565-BAE0-943728490200}" destId="{05A50063-B3C3-48E8-B417-F5619F03357C}" srcOrd="1" destOrd="0" presId="urn:microsoft.com/office/officeart/2005/8/layout/vList2"/>
    <dgm:cxn modelId="{D1497E0A-E9F5-4740-8361-248A47E32DC7}" type="presParOf" srcId="{19D88B1E-AA69-4565-BAE0-943728490200}" destId="{F3050306-325D-41B1-BD9C-CB86EA512CBF}" srcOrd="2" destOrd="0" presId="urn:microsoft.com/office/officeart/2005/8/layout/vList2"/>
    <dgm:cxn modelId="{ABD242BB-4DC9-4AA5-A22F-30C07BFDFCD9}" type="presParOf" srcId="{19D88B1E-AA69-4565-BAE0-943728490200}" destId="{EB53F45E-815F-42CD-9C6A-DDB6B05D6909}" srcOrd="3" destOrd="0" presId="urn:microsoft.com/office/officeart/2005/8/layout/vList2"/>
    <dgm:cxn modelId="{D27230F6-3176-4519-9542-3EE7497D1397}" type="presParOf" srcId="{19D88B1E-AA69-4565-BAE0-943728490200}" destId="{B04896DF-E7A2-4B99-8D35-3F40943FF2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C1A10B-81C2-4082-A756-3DB05310B6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99707E-D330-42A4-B201-A2D72C243177}">
      <dgm:prSet/>
      <dgm:spPr/>
      <dgm:t>
        <a:bodyPr/>
        <a:lstStyle/>
        <a:p>
          <a:r>
            <a:rPr lang="id-ID"/>
            <a:t>sejauh apa kebijakan itu bertujuan untuk memberi dampak</a:t>
          </a:r>
          <a:r>
            <a:rPr lang="en-US"/>
            <a:t>.</a:t>
          </a:r>
        </a:p>
      </dgm:t>
    </dgm:pt>
    <dgm:pt modelId="{4BB05B67-EA51-4B7D-A3F2-A70E4489F7C5}" type="parTrans" cxnId="{3CBD9BEC-305D-4330-B567-88FB9F78A69B}">
      <dgm:prSet/>
      <dgm:spPr/>
      <dgm:t>
        <a:bodyPr/>
        <a:lstStyle/>
        <a:p>
          <a:endParaRPr lang="en-US"/>
        </a:p>
      </dgm:t>
    </dgm:pt>
    <dgm:pt modelId="{615E3BF0-28D1-408A-B7BB-2074DE85A622}" type="sibTrans" cxnId="{3CBD9BEC-305D-4330-B567-88FB9F78A69B}">
      <dgm:prSet/>
      <dgm:spPr/>
      <dgm:t>
        <a:bodyPr/>
        <a:lstStyle/>
        <a:p>
          <a:endParaRPr lang="en-US"/>
        </a:p>
      </dgm:t>
    </dgm:pt>
    <dgm:pt modelId="{B4DCBF0B-91EF-4676-81D6-1A25C0AD870B}">
      <dgm:prSet/>
      <dgm:spPr/>
      <dgm:t>
        <a:bodyPr/>
        <a:lstStyle/>
        <a:p>
          <a:r>
            <a:rPr lang="id-ID"/>
            <a:t>analisis kebijakan publik membantu memahami bagaimana kebijakan publik mempengaruhi media, dan pada gilirannya, bagaimana media berkontribusi pada transformasi sosial (baik memperbaiki maupun memperburuk</a:t>
          </a:r>
          <a:endParaRPr lang="en-US"/>
        </a:p>
      </dgm:t>
    </dgm:pt>
    <dgm:pt modelId="{EBEDF21C-DFB8-4B5F-BC7D-4E82B1ED5A84}" type="parTrans" cxnId="{AC08800C-C466-4925-894F-0D32BA884B89}">
      <dgm:prSet/>
      <dgm:spPr/>
      <dgm:t>
        <a:bodyPr/>
        <a:lstStyle/>
        <a:p>
          <a:endParaRPr lang="en-US"/>
        </a:p>
      </dgm:t>
    </dgm:pt>
    <dgm:pt modelId="{3FAA9572-3C56-479C-962B-91AE727238E1}" type="sibTrans" cxnId="{AC08800C-C466-4925-894F-0D32BA884B89}">
      <dgm:prSet/>
      <dgm:spPr/>
      <dgm:t>
        <a:bodyPr/>
        <a:lstStyle/>
        <a:p>
          <a:endParaRPr lang="en-US"/>
        </a:p>
      </dgm:t>
    </dgm:pt>
    <dgm:pt modelId="{981FCE9F-BA09-42EA-8175-4CA48885DEE2}" type="pres">
      <dgm:prSet presAssocID="{B3C1A10B-81C2-4082-A756-3DB05310B67F}" presName="linear" presStyleCnt="0">
        <dgm:presLayoutVars>
          <dgm:animLvl val="lvl"/>
          <dgm:resizeHandles val="exact"/>
        </dgm:presLayoutVars>
      </dgm:prSet>
      <dgm:spPr/>
    </dgm:pt>
    <dgm:pt modelId="{F5736AD6-59D2-4D0A-986B-22E810E002A9}" type="pres">
      <dgm:prSet presAssocID="{4A99707E-D330-42A4-B201-A2D72C2431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B3C931B-6059-4D76-B3BF-A3A60EA83008}" type="pres">
      <dgm:prSet presAssocID="{615E3BF0-28D1-408A-B7BB-2074DE85A622}" presName="spacer" presStyleCnt="0"/>
      <dgm:spPr/>
    </dgm:pt>
    <dgm:pt modelId="{91268FF5-DE40-4E32-90B4-24D3F6D8B554}" type="pres">
      <dgm:prSet presAssocID="{B4DCBF0B-91EF-4676-81D6-1A25C0AD870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08800C-C466-4925-894F-0D32BA884B89}" srcId="{B3C1A10B-81C2-4082-A756-3DB05310B67F}" destId="{B4DCBF0B-91EF-4676-81D6-1A25C0AD870B}" srcOrd="1" destOrd="0" parTransId="{EBEDF21C-DFB8-4B5F-BC7D-4E82B1ED5A84}" sibTransId="{3FAA9572-3C56-479C-962B-91AE727238E1}"/>
    <dgm:cxn modelId="{D799B04A-4BF3-4534-939E-C627864CFEE1}" type="presOf" srcId="{4A99707E-D330-42A4-B201-A2D72C243177}" destId="{F5736AD6-59D2-4D0A-986B-22E810E002A9}" srcOrd="0" destOrd="0" presId="urn:microsoft.com/office/officeart/2005/8/layout/vList2"/>
    <dgm:cxn modelId="{B050A184-1D88-4100-810E-187213C84A3B}" type="presOf" srcId="{B4DCBF0B-91EF-4676-81D6-1A25C0AD870B}" destId="{91268FF5-DE40-4E32-90B4-24D3F6D8B554}" srcOrd="0" destOrd="0" presId="urn:microsoft.com/office/officeart/2005/8/layout/vList2"/>
    <dgm:cxn modelId="{102788E3-C9E2-4632-AE7D-7E10524AC39D}" type="presOf" srcId="{B3C1A10B-81C2-4082-A756-3DB05310B67F}" destId="{981FCE9F-BA09-42EA-8175-4CA48885DEE2}" srcOrd="0" destOrd="0" presId="urn:microsoft.com/office/officeart/2005/8/layout/vList2"/>
    <dgm:cxn modelId="{3CBD9BEC-305D-4330-B567-88FB9F78A69B}" srcId="{B3C1A10B-81C2-4082-A756-3DB05310B67F}" destId="{4A99707E-D330-42A4-B201-A2D72C243177}" srcOrd="0" destOrd="0" parTransId="{4BB05B67-EA51-4B7D-A3F2-A70E4489F7C5}" sibTransId="{615E3BF0-28D1-408A-B7BB-2074DE85A622}"/>
    <dgm:cxn modelId="{CAF57BAD-8FD6-4594-BF43-38A32EB96A67}" type="presParOf" srcId="{981FCE9F-BA09-42EA-8175-4CA48885DEE2}" destId="{F5736AD6-59D2-4D0A-986B-22E810E002A9}" srcOrd="0" destOrd="0" presId="urn:microsoft.com/office/officeart/2005/8/layout/vList2"/>
    <dgm:cxn modelId="{8ED5B67D-A582-49C0-91E8-AA0AACA6CA69}" type="presParOf" srcId="{981FCE9F-BA09-42EA-8175-4CA48885DEE2}" destId="{4B3C931B-6059-4D76-B3BF-A3A60EA83008}" srcOrd="1" destOrd="0" presId="urn:microsoft.com/office/officeart/2005/8/layout/vList2"/>
    <dgm:cxn modelId="{55FBFE68-0F70-42A8-8FCD-EDA8972641D2}" type="presParOf" srcId="{981FCE9F-BA09-42EA-8175-4CA48885DEE2}" destId="{91268FF5-DE40-4E32-90B4-24D3F6D8B5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4B382-A18D-409B-928B-E80549008C4D}">
      <dsp:nvSpPr>
        <dsp:cNvPr id="0" name=""/>
        <dsp:cNvSpPr/>
      </dsp:nvSpPr>
      <dsp:spPr>
        <a:xfrm>
          <a:off x="0" y="2721004"/>
          <a:ext cx="10820398" cy="893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dan </a:t>
          </a:r>
          <a:r>
            <a:rPr lang="id-ID" sz="1400" i="1" kern="1200"/>
            <a:t>kedua</a:t>
          </a:r>
          <a:r>
            <a:rPr lang="id-ID" sz="1400" kern="1200"/>
            <a:t>, sebuah (teori makro mengenai) integrasi sistemik dari masyarakat modern melalui ‘mekanisme semisal pasar’ (Habermas, 1987). </a:t>
          </a:r>
          <a:endParaRPr lang="en-US" sz="1400" kern="1200"/>
        </a:p>
      </dsp:txBody>
      <dsp:txXfrm>
        <a:off x="0" y="2721004"/>
        <a:ext cx="10820398" cy="893094"/>
      </dsp:txXfrm>
    </dsp:sp>
    <dsp:sp modelId="{CB9EF838-35E6-41E3-955B-3B857BDD121A}">
      <dsp:nvSpPr>
        <dsp:cNvPr id="0" name=""/>
        <dsp:cNvSpPr/>
      </dsp:nvSpPr>
      <dsp:spPr>
        <a:xfrm rot="10800000">
          <a:off x="0" y="1360821"/>
          <a:ext cx="10820398" cy="1373579"/>
        </a:xfrm>
        <a:prstGeom prst="upArrowCallout">
          <a:avLst/>
        </a:prstGeom>
        <a:solidFill>
          <a:schemeClr val="accent2">
            <a:hueOff val="1160234"/>
            <a:satOff val="-114"/>
            <a:lumOff val="-598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Habermas menawarkan gagasan mengenai masyarakat modern yang dijabarkan dalam dua istilah teoretis; </a:t>
          </a:r>
          <a:r>
            <a:rPr lang="id-ID" sz="1400" i="1" kern="1200"/>
            <a:t>pertama</a:t>
          </a:r>
          <a:r>
            <a:rPr lang="id-ID" sz="1400" kern="1200"/>
            <a:t>, sebuah (teori mikro mengenai) rasionalitas yang berdasarkan pada ‘koordinasi komunikatif’; </a:t>
          </a:r>
          <a:endParaRPr lang="en-US" sz="1400" kern="1200"/>
        </a:p>
      </dsp:txBody>
      <dsp:txXfrm rot="10800000">
        <a:off x="0" y="1360821"/>
        <a:ext cx="10820398" cy="892510"/>
      </dsp:txXfrm>
    </dsp:sp>
    <dsp:sp modelId="{B1FDC9A3-9673-428F-95D5-5E1D34944AE3}">
      <dsp:nvSpPr>
        <dsp:cNvPr id="0" name=""/>
        <dsp:cNvSpPr/>
      </dsp:nvSpPr>
      <dsp:spPr>
        <a:xfrm rot="10800000">
          <a:off x="0" y="638"/>
          <a:ext cx="10820398" cy="1373579"/>
        </a:xfrm>
        <a:prstGeom prst="upArrowCallout">
          <a:avLst/>
        </a:prstGeom>
        <a:solidFill>
          <a:schemeClr val="accent2">
            <a:hueOff val="2320468"/>
            <a:satOff val="-227"/>
            <a:lumOff val="-1196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Secara etimologis, kata “media” berasal dari bahasa Latin: </a:t>
          </a:r>
          <a:r>
            <a:rPr lang="id-ID" sz="1400" i="1" kern="1200"/>
            <a:t>medium</a:t>
          </a:r>
          <a:r>
            <a:rPr lang="id-ID" sz="1400" kern="1200"/>
            <a:t> (jamak: media), yang berarti ‘di tengah, di antara, terlihat oleh publik, di hadapan publik, kepemilikan bersama, atau mediasi’. Singkatnya, kata “media” memiliki makna yang terkait secara erat dengan publik; bahkan, media merupakan bagian dari ranah publik—</a:t>
          </a:r>
          <a:r>
            <a:rPr lang="id-ID" sz="1400" i="1" kern="1200"/>
            <a:t>locus publicus</a:t>
          </a:r>
          <a:r>
            <a:rPr lang="id-ID" sz="1400" kern="1200"/>
            <a:t>. </a:t>
          </a:r>
          <a:endParaRPr lang="en-US" sz="1400" kern="1200"/>
        </a:p>
      </dsp:txBody>
      <dsp:txXfrm rot="10800000">
        <a:off x="0" y="638"/>
        <a:ext cx="10820398" cy="892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608AA-1ED1-4183-982A-09FFDA4DEE89}">
      <dsp:nvSpPr>
        <dsp:cNvPr id="0" name=""/>
        <dsp:cNvSpPr/>
      </dsp:nvSpPr>
      <dsp:spPr>
        <a:xfrm>
          <a:off x="50" y="71478"/>
          <a:ext cx="4792126" cy="1853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</a:t>
          </a:r>
          <a:r>
            <a:rPr lang="id-ID" sz="2000" kern="1200"/>
            <a:t>ebijakan harus selalu berkenaan dengan kepentingan orang banyak dan kebaikan bersama (</a:t>
          </a:r>
          <a:r>
            <a:rPr lang="id-ID" sz="2000" i="1" kern="1200"/>
            <a:t>bonum commune</a:t>
          </a:r>
          <a:r>
            <a:rPr lang="id-ID" sz="2000" kern="1200"/>
            <a:t>), yang dirumuskan melalui ranah publik. </a:t>
          </a:r>
          <a:endParaRPr lang="en-US" sz="2000" kern="1200"/>
        </a:p>
      </dsp:txBody>
      <dsp:txXfrm>
        <a:off x="50" y="71478"/>
        <a:ext cx="4792126" cy="1853998"/>
      </dsp:txXfrm>
    </dsp:sp>
    <dsp:sp modelId="{690F1CE5-52E7-4CBA-8070-7461B44CE396}">
      <dsp:nvSpPr>
        <dsp:cNvPr id="0" name=""/>
        <dsp:cNvSpPr/>
      </dsp:nvSpPr>
      <dsp:spPr>
        <a:xfrm>
          <a:off x="50" y="1925476"/>
          <a:ext cx="4792126" cy="14068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</a:t>
          </a:r>
          <a:r>
            <a:rPr lang="id-ID" sz="2000" kern="1200"/>
            <a:t>nalisis kebijakan publik</a:t>
          </a:r>
          <a:r>
            <a:rPr lang="en-US" sz="2000" kern="1200"/>
            <a:t>. </a:t>
          </a:r>
          <a:r>
            <a:rPr lang="id-ID" sz="2000" u="sng" kern="1200">
              <a:uFillTx/>
            </a:rPr>
            <a:t>pendekatan ilmu p</a:t>
          </a:r>
          <a:r>
            <a:rPr lang="id-ID" sz="2000" kern="1200"/>
            <a:t>olitik</a:t>
          </a:r>
          <a:r>
            <a:rPr lang="en-US" sz="2000" kern="1200"/>
            <a:t>, dan </a:t>
          </a:r>
          <a:r>
            <a:rPr lang="id-ID" sz="2000" kern="1200"/>
            <a:t>Pendekatan rasionalisme</a:t>
          </a:r>
          <a:r>
            <a:rPr lang="en-US" sz="2000" kern="1200"/>
            <a:t>.</a:t>
          </a:r>
        </a:p>
      </dsp:txBody>
      <dsp:txXfrm>
        <a:off x="50" y="1925476"/>
        <a:ext cx="4792126" cy="1406812"/>
      </dsp:txXfrm>
    </dsp:sp>
    <dsp:sp modelId="{4899A985-4765-4C05-817A-CEF0A252BAAA}">
      <dsp:nvSpPr>
        <dsp:cNvPr id="0" name=""/>
        <dsp:cNvSpPr/>
      </dsp:nvSpPr>
      <dsp:spPr>
        <a:xfrm>
          <a:off x="5463073" y="71478"/>
          <a:ext cx="4792126" cy="1853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/>
            <a:t>Dalam masyarakat demokratis, ranah publik dijamin secara konstitusional (</a:t>
          </a:r>
          <a:r>
            <a:rPr lang="id-ID" sz="2000" i="1" kern="1200"/>
            <a:t>das sollen</a:t>
          </a:r>
          <a:r>
            <a:rPr lang="id-ID" sz="2000" kern="1200"/>
            <a:t>), tetapi realitasnya (</a:t>
          </a:r>
          <a:r>
            <a:rPr lang="id-ID" sz="2000" i="1" kern="1200"/>
            <a:t>das sein</a:t>
          </a:r>
          <a:r>
            <a:rPr lang="id-ID" sz="2000" kern="1200"/>
            <a:t>) tidak selalu demikian karena ada pengaruh pelaku politik dan budaya. </a:t>
          </a:r>
          <a:endParaRPr lang="en-US" sz="2000" kern="1200"/>
        </a:p>
      </dsp:txBody>
      <dsp:txXfrm>
        <a:off x="5463073" y="71478"/>
        <a:ext cx="4792126" cy="1853998"/>
      </dsp:txXfrm>
    </dsp:sp>
    <dsp:sp modelId="{D8E02C1E-11A3-4C02-B3BA-B9AE510113CE}">
      <dsp:nvSpPr>
        <dsp:cNvPr id="0" name=""/>
        <dsp:cNvSpPr/>
      </dsp:nvSpPr>
      <dsp:spPr>
        <a:xfrm>
          <a:off x="5463073" y="1925476"/>
          <a:ext cx="4792126" cy="14068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/>
            <a:t>“</a:t>
          </a:r>
          <a:r>
            <a:rPr lang="id-ID" sz="2000" i="1" kern="1200"/>
            <a:t>komunikasi massa berbasis media</a:t>
          </a:r>
          <a:r>
            <a:rPr lang="id-ID" sz="2000" kern="1200"/>
            <a:t>” </a:t>
          </a:r>
          <a:r>
            <a:rPr lang="en-US" sz="2000" kern="1200"/>
            <a:t>(</a:t>
          </a:r>
          <a:r>
            <a:rPr lang="id-ID" sz="2000" kern="1200"/>
            <a:t>Habermas) Media massa dapat dipandang sebagai ranah publik yang utama. </a:t>
          </a:r>
          <a:endParaRPr lang="en-US" sz="2000" kern="1200"/>
        </a:p>
      </dsp:txBody>
      <dsp:txXfrm>
        <a:off x="5463073" y="1925476"/>
        <a:ext cx="4792126" cy="1406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F5B91-E07A-4A74-9925-965D94EC1527}">
      <dsp:nvSpPr>
        <dsp:cNvPr id="0" name=""/>
        <dsp:cNvSpPr/>
      </dsp:nvSpPr>
      <dsp:spPr>
        <a:xfrm>
          <a:off x="0" y="31483"/>
          <a:ext cx="10255250" cy="1628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/>
            <a:t>media perlu diatur melalui kebijakan publik didasari oleh asumsi dasar bahwa media bersifat publik dan diakui memiliki karakter publik</a:t>
          </a:r>
          <a:endParaRPr lang="en-US" sz="2900" kern="1200"/>
        </a:p>
      </dsp:txBody>
      <dsp:txXfrm>
        <a:off x="79504" y="110987"/>
        <a:ext cx="10096242" cy="1469632"/>
      </dsp:txXfrm>
    </dsp:sp>
    <dsp:sp modelId="{13272022-3D29-455A-A2F4-076D2F65FB63}">
      <dsp:nvSpPr>
        <dsp:cNvPr id="0" name=""/>
        <dsp:cNvSpPr/>
      </dsp:nvSpPr>
      <dsp:spPr>
        <a:xfrm>
          <a:off x="0" y="1743644"/>
          <a:ext cx="10255250" cy="1628640"/>
        </a:xfrm>
        <a:prstGeom prst="roundRect">
          <a:avLst/>
        </a:prstGeom>
        <a:gradFill rotWithShape="0">
          <a:gsLst>
            <a:gs pos="0">
              <a:schemeClr val="accent2">
                <a:hueOff val="2320468"/>
                <a:satOff val="-227"/>
                <a:lumOff val="-1196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2">
                <a:hueOff val="2320468"/>
                <a:satOff val="-227"/>
                <a:lumOff val="-1196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/>
            <a:t>Perbaikan kondisi masyarakat dan kehidupan sosial hanya mungkin jika media berfungsi dengan optimal dalam memediasi warga dengan negara. </a:t>
          </a:r>
          <a:endParaRPr lang="en-US" sz="2900" kern="1200"/>
        </a:p>
      </dsp:txBody>
      <dsp:txXfrm>
        <a:off x="79504" y="1823148"/>
        <a:ext cx="10096242" cy="1469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E6285-054F-4D6E-B2A0-FA93E4A199EC}">
      <dsp:nvSpPr>
        <dsp:cNvPr id="0" name=""/>
        <dsp:cNvSpPr/>
      </dsp:nvSpPr>
      <dsp:spPr>
        <a:xfrm>
          <a:off x="0" y="34368"/>
          <a:ext cx="10820398" cy="1151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/>
            <a:t>empat dimensi media di mana kebijakan dapat menjamin terpeliharanya karakter publik media. </a:t>
          </a:r>
          <a:endParaRPr lang="en-US" sz="1600" kern="1200"/>
        </a:p>
      </dsp:txBody>
      <dsp:txXfrm>
        <a:off x="56201" y="90569"/>
        <a:ext cx="10707996" cy="1038878"/>
      </dsp:txXfrm>
    </dsp:sp>
    <dsp:sp modelId="{F3050306-325D-41B1-BD9C-CB86EA512CBF}">
      <dsp:nvSpPr>
        <dsp:cNvPr id="0" name=""/>
        <dsp:cNvSpPr/>
      </dsp:nvSpPr>
      <dsp:spPr>
        <a:xfrm>
          <a:off x="0" y="1231728"/>
          <a:ext cx="10820398" cy="1151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i="1" kern="1200"/>
            <a:t>Pertama</a:t>
          </a:r>
          <a:r>
            <a:rPr lang="id-ID" sz="1600" kern="1200"/>
            <a:t>, institusi media</a:t>
          </a:r>
          <a:r>
            <a:rPr lang="en-US" sz="1600" kern="1200"/>
            <a:t>. </a:t>
          </a:r>
          <a:r>
            <a:rPr lang="id-ID" sz="1600" kern="1200"/>
            <a:t>kebijakan media harus dibentuk: demi menjamin bahwa media publik (barangkali sektor penyiaran, dalam konteks kekinian) masih tetap ada sebagai pemelihara publik dan menyuarakan kepentingan publik.</a:t>
          </a:r>
          <a:r>
            <a:rPr lang="en-US" sz="1600" kern="1200"/>
            <a:t> </a:t>
          </a:r>
          <a:r>
            <a:rPr lang="id-ID" sz="1600" kern="1200"/>
            <a:t>kebijakan media seharusnya menjamin bahwa konten media akan selalu terbuka untuk diawasi oleh publik, dan aksesibilitas publik terhadap infrastruktur media dibuat seterbuka mungkin. </a:t>
          </a:r>
          <a:endParaRPr lang="en-US" sz="1600" kern="1200"/>
        </a:p>
      </dsp:txBody>
      <dsp:txXfrm>
        <a:off x="56201" y="1287929"/>
        <a:ext cx="10707996" cy="1038878"/>
      </dsp:txXfrm>
    </dsp:sp>
    <dsp:sp modelId="{B04896DF-E7A2-4B99-8D35-3F40943FF2C4}">
      <dsp:nvSpPr>
        <dsp:cNvPr id="0" name=""/>
        <dsp:cNvSpPr/>
      </dsp:nvSpPr>
      <dsp:spPr>
        <a:xfrm>
          <a:off x="0" y="2429089"/>
          <a:ext cx="10820398" cy="1151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i="1" kern="1200"/>
            <a:t>Kedua</a:t>
          </a:r>
          <a:r>
            <a:rPr lang="id-ID" sz="1600" kern="1200"/>
            <a:t>, representasi media. suara dari kalangan minoritas juga harus didengarkan. media merepresentrasikannya</a:t>
          </a:r>
          <a:r>
            <a:rPr lang="en-US" sz="1600" kern="1200"/>
            <a:t>.</a:t>
          </a:r>
          <a:r>
            <a:rPr lang="id-ID" sz="1600" kern="1200"/>
            <a:t> </a:t>
          </a:r>
          <a:r>
            <a:rPr lang="en-US" sz="1600" kern="1200"/>
            <a:t>P</a:t>
          </a:r>
          <a:r>
            <a:rPr lang="id-ID" sz="1600" kern="1200"/>
            <a:t>eranan kebijakan media: untuk menjamin mekanisme penjaga gawang, termasuk organisasi struktural para pembuat berita, yang memungkinkan suara dan kepentingan kaum minoritas dapat direpresentasikan secara tepat.</a:t>
          </a:r>
          <a:endParaRPr lang="en-US" sz="1600" kern="1200"/>
        </a:p>
      </dsp:txBody>
      <dsp:txXfrm>
        <a:off x="56201" y="2485290"/>
        <a:ext cx="10707996" cy="1038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E6285-054F-4D6E-B2A0-FA93E4A199EC}">
      <dsp:nvSpPr>
        <dsp:cNvPr id="0" name=""/>
        <dsp:cNvSpPr/>
      </dsp:nvSpPr>
      <dsp:spPr>
        <a:xfrm>
          <a:off x="0" y="46746"/>
          <a:ext cx="11133977" cy="14390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Ketiga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, batasan operasi media.</a:t>
          </a:r>
          <a:r>
            <a:rPr lang="en-US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memperhatikan area kerja media </a:t>
          </a:r>
          <a:r>
            <a:rPr lang="en-US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novasi media memungkinkan adanya ekspansi area kegiatan operasi secara besar-besaran.</a:t>
          </a:r>
          <a:r>
            <a:rPr lang="en-US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ekspansi area operasi menjadi salah satu aspek yang harus diperhatikan dalam kebijakan media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kebijakan media harus memastikan </a:t>
          </a:r>
          <a:r>
            <a:rPr lang="id-ID" sz="20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pluralitas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media.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.</a:t>
          </a:r>
          <a:endParaRPr lang="en-US" sz="2000" kern="1200" dirty="0"/>
        </a:p>
      </dsp:txBody>
      <dsp:txXfrm>
        <a:off x="70251" y="116997"/>
        <a:ext cx="10993475" cy="1298597"/>
      </dsp:txXfrm>
    </dsp:sp>
    <dsp:sp modelId="{F3050306-325D-41B1-BD9C-CB86EA512CBF}">
      <dsp:nvSpPr>
        <dsp:cNvPr id="0" name=""/>
        <dsp:cNvSpPr/>
      </dsp:nvSpPr>
      <dsp:spPr>
        <a:xfrm>
          <a:off x="0" y="1543446"/>
          <a:ext cx="11133977" cy="14390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i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Terakhir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,, fungsi sosial dari media.</a:t>
          </a:r>
          <a:r>
            <a:rPr lang="en-US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integrasi dan inklusi—secara sosial, ekonomi, kultural, dan mungkin ideologis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.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Kebijakan media mengawal agar media tidak mengabaikan fungsi sosialnya. ‘media sebagai ranah publik’ menjadi inti dari orientasi kebijakan</a:t>
          </a:r>
          <a:r>
            <a:rPr lang="en-US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media menyediakan wadah interaksi sosial </a:t>
          </a:r>
          <a:r>
            <a:rPr lang="en-US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menciptakan ikatan sosial antar warga negara.</a:t>
          </a:r>
          <a:endParaRPr lang="en-US" sz="2000" kern="1200" dirty="0"/>
        </a:p>
      </dsp:txBody>
      <dsp:txXfrm>
        <a:off x="70251" y="1613697"/>
        <a:ext cx="10993475" cy="1298597"/>
      </dsp:txXfrm>
    </dsp:sp>
    <dsp:sp modelId="{B04896DF-E7A2-4B99-8D35-3F40943FF2C4}">
      <dsp:nvSpPr>
        <dsp:cNvPr id="0" name=""/>
        <dsp:cNvSpPr/>
      </dsp:nvSpPr>
      <dsp:spPr>
        <a:xfrm>
          <a:off x="0" y="3040146"/>
          <a:ext cx="11133977" cy="14390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S</a:t>
          </a:r>
          <a:r>
            <a:rPr lang="id-ID" sz="20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aat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 ini: kontrol terhadap media telah hilang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r>
            <a:rPr lang="id-ID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kebijakan media kemungkinan telah gagal memastikan sifat keterbukaan publik dari media</a:t>
          </a:r>
          <a:r>
            <a:rPr lang="en-US" sz="20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rPr>
            <a:t>. </a:t>
          </a:r>
          <a:endParaRPr lang="en-US" sz="2000" kern="1200" dirty="0"/>
        </a:p>
      </dsp:txBody>
      <dsp:txXfrm>
        <a:off x="70251" y="3110397"/>
        <a:ext cx="10993475" cy="12985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36AD6-59D2-4D0A-986B-22E810E002A9}">
      <dsp:nvSpPr>
        <dsp:cNvPr id="0" name=""/>
        <dsp:cNvSpPr/>
      </dsp:nvSpPr>
      <dsp:spPr>
        <a:xfrm>
          <a:off x="0" y="110078"/>
          <a:ext cx="6190459" cy="22425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/>
            <a:t>sejauh apa kebijakan itu bertujuan untuk memberi dampak</a:t>
          </a:r>
          <a:r>
            <a:rPr lang="en-US" sz="2200" kern="1200"/>
            <a:t>.</a:t>
          </a:r>
        </a:p>
      </dsp:txBody>
      <dsp:txXfrm>
        <a:off x="109475" y="219553"/>
        <a:ext cx="5971509" cy="2023647"/>
      </dsp:txXfrm>
    </dsp:sp>
    <dsp:sp modelId="{91268FF5-DE40-4E32-90B4-24D3F6D8B554}">
      <dsp:nvSpPr>
        <dsp:cNvPr id="0" name=""/>
        <dsp:cNvSpPr/>
      </dsp:nvSpPr>
      <dsp:spPr>
        <a:xfrm>
          <a:off x="0" y="2416036"/>
          <a:ext cx="6190459" cy="2242597"/>
        </a:xfrm>
        <a:prstGeom prst="roundRect">
          <a:avLst/>
        </a:prstGeom>
        <a:solidFill>
          <a:schemeClr val="accent5">
            <a:hueOff val="1358559"/>
            <a:satOff val="14570"/>
            <a:lumOff val="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/>
            <a:t>analisis kebijakan publik membantu memahami bagaimana kebijakan publik mempengaruhi media, dan pada gilirannya, bagaimana media berkontribusi pada transformasi sosial (baik memperbaiki maupun memperburuk</a:t>
          </a:r>
          <a:endParaRPr lang="en-US" sz="2200" kern="1200"/>
        </a:p>
      </dsp:txBody>
      <dsp:txXfrm>
        <a:off x="109475" y="2525511"/>
        <a:ext cx="5971509" cy="2023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E1E22D45-AA30-523D-FD7A-764FA4DD1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6667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FB4E1-915B-FAB6-85E8-CAF72787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id-ID" u="sng">
                <a:effectLst/>
                <a:latin typeface="TimesNewRoman"/>
              </a:rPr>
              <a:t>media </a:t>
            </a:r>
            <a:r>
              <a:rPr lang="id-ID" u="sng" err="1">
                <a:effectLst/>
                <a:latin typeface="TimesNewRoman"/>
              </a:rPr>
              <a:t>policy</a:t>
            </a:r>
            <a:r>
              <a:rPr lang="id-ID">
                <a:effectLst/>
                <a:latin typeface="TimesNewRoman"/>
              </a:rPr>
              <a:t> </a:t>
            </a:r>
            <a:r>
              <a:rPr lang="id-ID" err="1">
                <a:effectLst/>
                <a:latin typeface="TimesNewRoman"/>
              </a:rPr>
              <a:t>perspective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43DB0-BA47-D749-30FF-B2021FF91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Pertemuan ke-2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Septiawan Santana K.</a:t>
            </a:r>
          </a:p>
          <a:p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64" y="5812971"/>
            <a:ext cx="8534400" cy="9129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u="sng" dirty="0">
                <a:solidFill>
                  <a:schemeClr val="tx2"/>
                </a:solidFill>
                <a:effectLst/>
                <a:latin typeface="TimesNewRoman"/>
              </a:rPr>
              <a:t>2.2. </a:t>
            </a:r>
            <a:r>
              <a:rPr lang="en-US" sz="1600" u="sng" dirty="0" err="1">
                <a:solidFill>
                  <a:schemeClr val="tx2"/>
                </a:solidFill>
                <a:effectLst/>
                <a:latin typeface="TimesNewRoman"/>
              </a:rPr>
              <a:t>Kebijakan</a:t>
            </a:r>
            <a:r>
              <a:rPr lang="en-US" sz="1600" u="sng" dirty="0">
                <a:solidFill>
                  <a:schemeClr val="tx2"/>
                </a:solidFill>
                <a:effectLst/>
                <a:latin typeface="TimesNewRoman"/>
              </a:rPr>
              <a:t> </a:t>
            </a:r>
            <a:r>
              <a:rPr lang="en-US" sz="1600" u="sng" dirty="0" err="1">
                <a:solidFill>
                  <a:schemeClr val="tx2"/>
                </a:solidFill>
                <a:effectLst/>
                <a:latin typeface="TimesNewRoman"/>
              </a:rPr>
              <a:t>publik</a:t>
            </a:r>
            <a:r>
              <a:rPr lang="en-US" sz="1600" u="sng" dirty="0">
                <a:solidFill>
                  <a:schemeClr val="tx2"/>
                </a:solidFill>
                <a:effectLst/>
                <a:latin typeface="TimesNewRoman"/>
              </a:rPr>
              <a:t>: </a:t>
            </a:r>
            <a:r>
              <a:rPr lang="en-US" sz="1600" u="sng" dirty="0" err="1">
                <a:solidFill>
                  <a:schemeClr val="tx2"/>
                </a:solidFill>
                <a:effectLst/>
                <a:latin typeface="TimesNewRoman"/>
              </a:rPr>
              <a:t>Menjaga</a:t>
            </a:r>
            <a:r>
              <a:rPr lang="en-US" sz="1600" u="sng" dirty="0">
                <a:solidFill>
                  <a:schemeClr val="tx2"/>
                </a:solidFill>
                <a:effectLst/>
                <a:latin typeface="TimesNewRoman"/>
              </a:rPr>
              <a:t> </a:t>
            </a:r>
            <a:r>
              <a:rPr lang="en-US" sz="1600" u="sng" dirty="0" err="1">
                <a:solidFill>
                  <a:schemeClr val="tx2"/>
                </a:solidFill>
                <a:effectLst/>
                <a:latin typeface="TimesNewRoman"/>
              </a:rPr>
              <a:t>Kepentingan</a:t>
            </a:r>
            <a:r>
              <a:rPr lang="en-US" sz="1600" u="sng" dirty="0">
                <a:solidFill>
                  <a:schemeClr val="tx2"/>
                </a:solidFill>
                <a:effectLst/>
                <a:latin typeface="TimesNewRoman"/>
              </a:rPr>
              <a:t> Publik dan Bonum Commune</a:t>
            </a:r>
            <a:endParaRPr lang="id-ID" sz="1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500F-84EE-75A7-E0E1-4C180630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380028" cy="3977640"/>
          </a:xfrm>
        </p:spPr>
        <p:txBody>
          <a:bodyPr>
            <a:normAutofit/>
          </a:bodyPr>
          <a:lstStyle/>
          <a:p>
            <a:r>
              <a:rPr lang="en-US" sz="3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id-ID" sz="36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ebijakan</a:t>
            </a:r>
            <a:r>
              <a:rPr lang="id-ID" sz="36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publik adalah hal-hal yang diimplementasikan oleh badan-badan publik</a:t>
            </a:r>
            <a:endParaRPr lang="en-US" sz="36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id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sebuah jalur tindakan yang diadopsi dan dijalankan oleh agen publik, seperti pemerintah (</a:t>
            </a:r>
            <a:r>
              <a:rPr lang="id-ID" sz="3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Parsons</a:t>
            </a:r>
            <a:r>
              <a:rPr lang="id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1995). </a:t>
            </a:r>
            <a:endParaRPr lang="en-US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id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studi mengenai bagaimana kebijakan publik, dalam bentuk regulasi pemerintah, seperti undang-undang, </a:t>
            </a:r>
            <a:r>
              <a:rPr lang="id-ID" sz="32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dekrit</a:t>
            </a:r>
            <a:r>
              <a:rPr lang="id-ID" sz="32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dan sebagainya dibuat dan diimplementasikan. </a:t>
            </a:r>
            <a:endParaRPr lang="en-US" sz="32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69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15" y="5636623"/>
            <a:ext cx="6820399" cy="11023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u="sng" dirty="0">
                <a:effectLst/>
                <a:latin typeface="TimesNewRoman"/>
              </a:rPr>
              <a:t>2.2. </a:t>
            </a:r>
            <a:r>
              <a:rPr lang="en-US" sz="1600" u="sng" dirty="0" err="1">
                <a:effectLst/>
                <a:latin typeface="TimesNewRoman"/>
              </a:rPr>
              <a:t>Kebijakan</a:t>
            </a:r>
            <a:r>
              <a:rPr lang="en-US" sz="1600" u="sng" dirty="0">
                <a:effectLst/>
                <a:latin typeface="TimesNewRoman"/>
              </a:rPr>
              <a:t> </a:t>
            </a:r>
            <a:r>
              <a:rPr lang="en-US" sz="1600" u="sng" dirty="0" err="1">
                <a:effectLst/>
                <a:latin typeface="TimesNewRoman"/>
              </a:rPr>
              <a:t>publik</a:t>
            </a:r>
            <a:r>
              <a:rPr lang="en-US" sz="1600" u="sng" dirty="0">
                <a:effectLst/>
                <a:latin typeface="TimesNewRoman"/>
              </a:rPr>
              <a:t>: </a:t>
            </a:r>
            <a:r>
              <a:rPr lang="en-US" sz="1600" u="sng" dirty="0" err="1">
                <a:effectLst/>
                <a:latin typeface="TimesNewRoman"/>
              </a:rPr>
              <a:t>Menjaga</a:t>
            </a:r>
            <a:r>
              <a:rPr lang="en-US" sz="1600" u="sng" dirty="0">
                <a:effectLst/>
                <a:latin typeface="TimesNewRoman"/>
              </a:rPr>
              <a:t> </a:t>
            </a:r>
            <a:r>
              <a:rPr lang="en-US" sz="1600" u="sng" dirty="0" err="1">
                <a:effectLst/>
                <a:latin typeface="TimesNewRoman"/>
              </a:rPr>
              <a:t>Kepentingan</a:t>
            </a:r>
            <a:r>
              <a:rPr lang="en-US" sz="1600" u="sng" dirty="0">
                <a:effectLst/>
                <a:latin typeface="TimesNewRoman"/>
              </a:rPr>
              <a:t> Publik dan Bonum Commune</a:t>
            </a:r>
            <a:endParaRPr lang="id-ID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500F-84EE-75A7-E0E1-4C180630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7956869" cy="4950823"/>
          </a:xfrm>
        </p:spPr>
        <p:txBody>
          <a:bodyPr>
            <a:normAutofit fontScale="92500" lnSpcReduction="10000"/>
          </a:bodyPr>
          <a:lstStyle/>
          <a:p>
            <a:pPr marL="3175" marR="0" indent="-6350">
              <a:spcBef>
                <a:spcPts val="0"/>
              </a:spcBef>
              <a:spcAft>
                <a:spcPts val="233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id-ID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iga sudut pandang. 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0375" lvl="1" indent="-6350">
              <a:spcBef>
                <a:spcPts val="0"/>
              </a:spcBef>
              <a:spcAft>
                <a:spcPts val="2330"/>
              </a:spcAft>
            </a:pPr>
            <a:r>
              <a:rPr lang="id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Pertama, paradigma pembuatan dan implementasi kebijakan publik yang bertahap (</a:t>
            </a:r>
            <a:r>
              <a:rPr lang="id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Lindblom</a:t>
            </a:r>
            <a:r>
              <a:rPr lang="id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id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Woodhouse</a:t>
            </a:r>
            <a:r>
              <a:rPr lang="id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1993), yang dicirikan dengan sifat substantif, berproses, deskriptif, dan objektif.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0375" lvl="1" indent="-6350">
              <a:spcBef>
                <a:spcPts val="0"/>
              </a:spcBef>
              <a:spcAft>
                <a:spcPts val="2330"/>
              </a:spcAft>
            </a:pPr>
            <a:r>
              <a:rPr lang="id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Kedua, paradigma rasionalis, yang memiliki ciri-ciri teoretis, efektif, preskriptif/ menentukan, dan normatif.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0375" lvl="1" indent="-6350">
              <a:spcBef>
                <a:spcPts val="0"/>
              </a:spcBef>
              <a:spcAft>
                <a:spcPts val="2330"/>
              </a:spcAft>
            </a:pPr>
            <a:r>
              <a:rPr lang="id-ID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Ketiga</a:t>
            </a:r>
            <a:r>
              <a:rPr lang="id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perencanaan strategis, yang sedikit </a:t>
            </a:r>
            <a:r>
              <a:rPr lang="id-ID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mengkombinasikan</a:t>
            </a:r>
            <a:r>
              <a:rPr lang="id-ID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kelebihan dari dua paradigma sebelumnya dan menghindari kekurangannya.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Tiga panah pada sasaran">
            <a:extLst>
              <a:ext uri="{FF2B5EF4-FFF2-40B4-BE49-F238E27FC236}">
                <a16:creationId xmlns:a16="http://schemas.microsoft.com/office/drawing/2014/main" id="{F305AF6D-E51A-17B8-7552-1FC72F3F7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61" r="13247"/>
          <a:stretch/>
        </p:blipFill>
        <p:spPr>
          <a:xfrm>
            <a:off x="8820603" y="10"/>
            <a:ext cx="3371397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147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9A05CE3-32FD-4E83-BED0-EEF64AFD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32" y="5361701"/>
            <a:ext cx="9269412" cy="11552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u="sng" dirty="0">
                <a:solidFill>
                  <a:srgbClr val="FFFFFF"/>
                </a:solidFill>
                <a:effectLst/>
                <a:latin typeface="TimesNewRoman"/>
              </a:rPr>
              <a:t>2.2. </a:t>
            </a:r>
            <a:r>
              <a:rPr lang="en-US" sz="3100" u="sng" dirty="0" err="1">
                <a:solidFill>
                  <a:srgbClr val="FFFFFF"/>
                </a:solidFill>
                <a:effectLst/>
                <a:latin typeface="TimesNewRoman"/>
              </a:rPr>
              <a:t>Kebijakan</a:t>
            </a:r>
            <a:r>
              <a:rPr lang="en-US" sz="3100" u="sng" dirty="0">
                <a:solidFill>
                  <a:srgbClr val="FFFFFF"/>
                </a:solidFill>
                <a:effectLst/>
                <a:latin typeface="TimesNewRoman"/>
              </a:rPr>
              <a:t> </a:t>
            </a:r>
            <a:r>
              <a:rPr lang="en-US" sz="3100" u="sng" dirty="0" err="1">
                <a:solidFill>
                  <a:srgbClr val="FFFFFF"/>
                </a:solidFill>
                <a:effectLst/>
                <a:latin typeface="TimesNewRoman"/>
              </a:rPr>
              <a:t>publik</a:t>
            </a:r>
            <a:r>
              <a:rPr lang="en-US" sz="3100" u="sng" dirty="0">
                <a:solidFill>
                  <a:srgbClr val="FFFFFF"/>
                </a:solidFill>
                <a:effectLst/>
                <a:latin typeface="TimesNewRoman"/>
              </a:rPr>
              <a:t>: </a:t>
            </a:r>
            <a:r>
              <a:rPr lang="en-US" sz="3100" u="sng" dirty="0" err="1">
                <a:solidFill>
                  <a:srgbClr val="FFFFFF"/>
                </a:solidFill>
                <a:effectLst/>
                <a:latin typeface="TimesNewRoman"/>
              </a:rPr>
              <a:t>Menjaga</a:t>
            </a:r>
            <a:r>
              <a:rPr lang="en-US" sz="3100" u="sng" dirty="0">
                <a:solidFill>
                  <a:srgbClr val="FFFFFF"/>
                </a:solidFill>
                <a:effectLst/>
                <a:latin typeface="TimesNewRoman"/>
              </a:rPr>
              <a:t> </a:t>
            </a:r>
            <a:r>
              <a:rPr lang="en-US" sz="3100" u="sng" dirty="0" err="1">
                <a:solidFill>
                  <a:srgbClr val="FFFFFF"/>
                </a:solidFill>
                <a:effectLst/>
                <a:latin typeface="TimesNewRoman"/>
              </a:rPr>
              <a:t>Kepentingan</a:t>
            </a:r>
            <a:r>
              <a:rPr lang="en-US" sz="3100" u="sng" dirty="0">
                <a:solidFill>
                  <a:srgbClr val="FFFFFF"/>
                </a:solidFill>
                <a:effectLst/>
                <a:latin typeface="TimesNewRoman"/>
              </a:rPr>
              <a:t> Publik dan Bonum Commune</a:t>
            </a:r>
            <a:endParaRPr lang="id-ID" sz="3100" dirty="0">
              <a:solidFill>
                <a:srgbClr val="FFFFFF"/>
              </a:solidFill>
            </a:endParaRPr>
          </a:p>
        </p:txBody>
      </p:sp>
      <p:sp>
        <p:nvSpPr>
          <p:cNvPr id="28" name="Snip Diagonal Corner Rectangle 21">
            <a:extLst>
              <a:ext uri="{FF2B5EF4-FFF2-40B4-BE49-F238E27FC236}">
                <a16:creationId xmlns:a16="http://schemas.microsoft.com/office/drawing/2014/main" id="{1FD334F1-7814-45F7-AD36-CC0ED678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8C95C0-A30D-B719-63BC-6822D2D6A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42640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84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4D49AA-9F37-44B9-96E0-04EDD3198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040A25-E89D-4C07-8F3A-4488FDC8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FBD161-57CB-4CF9-B3BD-FE3C2B69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6076F8-5E8C-402A-A299-C0F6ED7E5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EB3E53-5C09-47B5-AFA2-9195087E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EB691E6-63E3-4A75-9D9D-5BA8445A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u="sng" dirty="0"/>
              <a:t>2.3. </a:t>
            </a:r>
            <a:r>
              <a:rPr lang="en-US" u="sng" dirty="0" err="1"/>
              <a:t>Kebijakan</a:t>
            </a:r>
            <a:r>
              <a:rPr lang="en-US" u="sng" dirty="0"/>
              <a:t> Media: Harapan dan </a:t>
            </a:r>
            <a:r>
              <a:rPr lang="en-US" u="sng" dirty="0" err="1"/>
              <a:t>Ancaman</a:t>
            </a:r>
            <a:br>
              <a:rPr lang="en-US" u="sng" dirty="0"/>
            </a:br>
            <a:br>
              <a:rPr lang="en-US" u="sng" dirty="0"/>
            </a:br>
            <a:r>
              <a:rPr lang="en-US" sz="1800" u="sng" dirty="0" err="1"/>
              <a:t>apa</a:t>
            </a:r>
            <a:r>
              <a:rPr lang="en-US" sz="1800" u="sng" dirty="0"/>
              <a:t> </a:t>
            </a:r>
            <a:r>
              <a:rPr lang="en-US" sz="1800" u="sng" dirty="0" err="1"/>
              <a:t>itu</a:t>
            </a:r>
            <a:r>
              <a:rPr lang="en-US" sz="1800" u="sng" dirty="0"/>
              <a:t> </a:t>
            </a:r>
            <a:r>
              <a:rPr lang="en-US" sz="1800" u="sng" dirty="0" err="1"/>
              <a:t>kebijakan</a:t>
            </a:r>
            <a:r>
              <a:rPr lang="en-US" sz="1800" u="sng" dirty="0"/>
              <a:t> media, </a:t>
            </a:r>
            <a:br>
              <a:rPr lang="en-US" sz="1800" u="sng" dirty="0"/>
            </a:br>
            <a:r>
              <a:rPr lang="en-US" sz="1800" u="sng" dirty="0" err="1"/>
              <a:t>bagaimana</a:t>
            </a:r>
            <a:r>
              <a:rPr lang="en-US" sz="1800" u="sng" dirty="0"/>
              <a:t> </a:t>
            </a:r>
            <a:r>
              <a:rPr lang="en-US" sz="1800" u="sng" dirty="0" err="1"/>
              <a:t>pemahaman</a:t>
            </a:r>
            <a:r>
              <a:rPr lang="en-US" sz="1800" u="sng" dirty="0"/>
              <a:t> </a:t>
            </a:r>
            <a:r>
              <a:rPr lang="en-US" sz="1800" u="sng" dirty="0" err="1"/>
              <a:t>atas</a:t>
            </a:r>
            <a:r>
              <a:rPr lang="en-US" sz="1800" u="sng" dirty="0"/>
              <a:t> </a:t>
            </a:r>
            <a:r>
              <a:rPr lang="en-US" sz="1800" u="sng" dirty="0" err="1"/>
              <a:t>kebijakan</a:t>
            </a:r>
            <a:r>
              <a:rPr lang="en-US" sz="1800" u="sng" dirty="0"/>
              <a:t> </a:t>
            </a:r>
            <a:r>
              <a:rPr lang="en-US" sz="1800" u="sng" dirty="0" err="1"/>
              <a:t>ini</a:t>
            </a:r>
            <a:r>
              <a:rPr lang="en-US" sz="1800" u="sng" dirty="0"/>
              <a:t> </a:t>
            </a:r>
            <a:r>
              <a:rPr lang="en-US" sz="1800" u="sng" dirty="0" err="1"/>
              <a:t>akan</a:t>
            </a:r>
            <a:r>
              <a:rPr lang="en-US" sz="1800" u="sng" dirty="0"/>
              <a:t> </a:t>
            </a:r>
            <a:r>
              <a:rPr lang="en-US" sz="1800" u="sng" dirty="0" err="1"/>
              <a:t>membantu</a:t>
            </a:r>
            <a:r>
              <a:rPr lang="en-US" sz="1800" u="sng" dirty="0"/>
              <a:t> </a:t>
            </a:r>
            <a:r>
              <a:rPr lang="en-US" sz="1800" u="sng" dirty="0" err="1"/>
              <a:t>kita</a:t>
            </a:r>
            <a:br>
              <a:rPr lang="en-US" sz="1800" u="sng" dirty="0"/>
            </a:br>
            <a:r>
              <a:rPr lang="en-US" sz="1800" u="sng" dirty="0" err="1"/>
              <a:t>apa</a:t>
            </a:r>
            <a:r>
              <a:rPr lang="en-US" sz="1800" u="sng" dirty="0"/>
              <a:t> yang </a:t>
            </a:r>
            <a:r>
              <a:rPr lang="en-US" sz="1800" u="sng" dirty="0" err="1"/>
              <a:t>telah</a:t>
            </a:r>
            <a:r>
              <a:rPr lang="en-US" sz="1800" u="sng" dirty="0"/>
              <a:t> </a:t>
            </a:r>
            <a:r>
              <a:rPr lang="en-US" sz="1800" u="sng" dirty="0" err="1"/>
              <a:t>terjadi</a:t>
            </a:r>
            <a:r>
              <a:rPr lang="en-US" sz="1800" u="sng" dirty="0"/>
              <a:t> di Indonesia.</a:t>
            </a:r>
            <a:endParaRPr lang="en-US" sz="1800" dirty="0"/>
          </a:p>
        </p:txBody>
      </p:sp>
      <p:sp>
        <p:nvSpPr>
          <p:cNvPr id="38" name="Snip Diagonal Corner Rectangle 6">
            <a:extLst>
              <a:ext uri="{FF2B5EF4-FFF2-40B4-BE49-F238E27FC236}">
                <a16:creationId xmlns:a16="http://schemas.microsoft.com/office/drawing/2014/main" id="{AF1034E9-B90D-4755-92EA-F1A8E68DC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gital financial graph">
            <a:extLst>
              <a:ext uri="{FF2B5EF4-FFF2-40B4-BE49-F238E27FC236}">
                <a16:creationId xmlns:a16="http://schemas.microsoft.com/office/drawing/2014/main" id="{AB02F8DA-8CA8-9F03-0CFB-517A9D3B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38512" y="2150493"/>
            <a:ext cx="3997242" cy="22484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5549E03-44D3-4242-9AC1-B1379F361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C2A133-4D5B-4CC0-851E-093887A23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1A6D75-A197-499A-9F48-9E68D4D92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FA12B7-243A-412A-B9BC-E65CA883C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780E40-E1E6-470D-A203-09A995D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553A80-DCA7-4A85-A7DC-B77CF8F7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443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A05CE3-32FD-4E83-BED0-EEF64AFD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u="sng">
                <a:solidFill>
                  <a:srgbClr val="FFFFFF"/>
                </a:solidFill>
                <a:effectLst/>
                <a:latin typeface="TimesNewRoman"/>
              </a:rPr>
              <a:t>2.3. Kebijakan Media: Harapan dan Ancaman</a:t>
            </a:r>
            <a:endParaRPr lang="id-ID">
              <a:solidFill>
                <a:srgbClr val="FFFFFF"/>
              </a:solidFill>
            </a:endParaRPr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1FD334F1-7814-45F7-AD36-CC0ED678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22EC25-FB9F-E6F6-DE3F-6FE376386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551858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96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u="sng">
                <a:effectLst/>
                <a:latin typeface="TimesNewRoman"/>
              </a:rPr>
              <a:t>2.3. Kebijakan Media: Harapan dan Ancaman</a:t>
            </a:r>
            <a:endParaRPr lang="id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31EF69-CBAF-180A-AD84-4C20B72B4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838456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999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95" y="5223453"/>
            <a:ext cx="8534400" cy="1507067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  <a:latin typeface="TimesNewRoman"/>
              </a:rPr>
              <a:t>2.3. </a:t>
            </a:r>
            <a:r>
              <a:rPr lang="en-US" u="sng" dirty="0" err="1">
                <a:effectLst/>
                <a:latin typeface="TimesNewRoman"/>
              </a:rPr>
              <a:t>Kebijakan</a:t>
            </a:r>
            <a:r>
              <a:rPr lang="en-US" u="sng" dirty="0">
                <a:effectLst/>
                <a:latin typeface="TimesNewRoman"/>
              </a:rPr>
              <a:t> Media: Harapan dan </a:t>
            </a:r>
            <a:r>
              <a:rPr lang="en-US" u="sng" dirty="0" err="1">
                <a:effectLst/>
                <a:latin typeface="TimesNewRoman"/>
              </a:rPr>
              <a:t>Ancaman</a:t>
            </a:r>
            <a:endParaRPr lang="id-ID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31EF69-CBAF-180A-AD84-4C20B72B4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322300"/>
              </p:ext>
            </p:extLst>
          </p:nvPr>
        </p:nvGraphicFramePr>
        <p:xfrm>
          <a:off x="684211" y="218536"/>
          <a:ext cx="11133977" cy="452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99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4D49AA-9F37-44B9-96E0-04EDD3198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040A25-E89D-4C07-8F3A-4488FDC8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FBD161-57CB-4CF9-B3BD-FE3C2B69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6076F8-5E8C-402A-A299-C0F6ED7E5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EB3E53-5C09-47B5-AFA2-9195087E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EB691E6-63E3-4A75-9D9D-5BA8445A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99514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u="sng" dirty="0">
                <a:solidFill>
                  <a:srgbClr val="000000"/>
                </a:solidFill>
                <a:effectLst/>
                <a:latin typeface="TimesNewRoman"/>
              </a:rPr>
              <a:t>2.4. </a:t>
            </a:r>
            <a:r>
              <a:rPr lang="en-US" sz="4000" u="sng" dirty="0" err="1">
                <a:solidFill>
                  <a:srgbClr val="000000"/>
                </a:solidFill>
                <a:effectLst/>
                <a:latin typeface="TimesNewRoman"/>
              </a:rPr>
              <a:t>Menganalisis</a:t>
            </a:r>
            <a:r>
              <a:rPr lang="en-US" sz="4000" u="sng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effectLst/>
                <a:latin typeface="TimesNewRoman"/>
              </a:rPr>
              <a:t>Kebijakan</a:t>
            </a:r>
            <a:r>
              <a:rPr lang="en-US" sz="4000" u="sng" dirty="0">
                <a:solidFill>
                  <a:srgbClr val="000000"/>
                </a:solidFill>
                <a:effectLst/>
                <a:latin typeface="TimesNewRoman"/>
              </a:rPr>
              <a:t> Media: </a:t>
            </a:r>
            <a:r>
              <a:rPr lang="en-US" sz="4000" u="sng" dirty="0" err="1">
                <a:solidFill>
                  <a:srgbClr val="000000"/>
                </a:solidFill>
                <a:effectLst/>
                <a:latin typeface="TimesNewRoman"/>
              </a:rPr>
              <a:t>Sebuah</a:t>
            </a:r>
            <a:r>
              <a:rPr lang="en-US" sz="4000" u="sng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effectLst/>
                <a:latin typeface="TimesNewRoman"/>
              </a:rPr>
              <a:t>Kerangka</a:t>
            </a:r>
            <a:r>
              <a:rPr lang="en-US" sz="4000" u="sng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effectLst/>
                <a:latin typeface="TimesNewRoman"/>
              </a:rPr>
              <a:t>Investigasi</a:t>
            </a:r>
            <a:r>
              <a:rPr lang="en-US" sz="4000" u="sng" dirty="0">
                <a:solidFill>
                  <a:srgbClr val="000000"/>
                </a:solidFill>
                <a:effectLst/>
                <a:latin typeface="TimesNewRoman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effectLst/>
                <a:latin typeface="TimesNewRoman"/>
              </a:rPr>
              <a:t>Sederhana</a:t>
            </a:r>
            <a:endParaRPr lang="en-US" sz="2400" dirty="0"/>
          </a:p>
        </p:txBody>
      </p:sp>
      <p:sp>
        <p:nvSpPr>
          <p:cNvPr id="38" name="Snip Diagonal Corner Rectangle 6">
            <a:extLst>
              <a:ext uri="{FF2B5EF4-FFF2-40B4-BE49-F238E27FC236}">
                <a16:creationId xmlns:a16="http://schemas.microsoft.com/office/drawing/2014/main" id="{AF1034E9-B90D-4755-92EA-F1A8E68DC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gital financial graph">
            <a:extLst>
              <a:ext uri="{FF2B5EF4-FFF2-40B4-BE49-F238E27FC236}">
                <a16:creationId xmlns:a16="http://schemas.microsoft.com/office/drawing/2014/main" id="{AB02F8DA-8CA8-9F03-0CFB-517A9D3B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38512" y="2150493"/>
            <a:ext cx="3997242" cy="22484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5549E03-44D3-4242-9AC1-B1379F361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C2A133-4D5B-4CC0-851E-093887A23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1A6D75-A197-499A-9F48-9E68D4D92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FA12B7-243A-412A-B9BC-E65CA883C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780E40-E1E6-470D-A203-09A995D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553A80-DCA7-4A85-A7DC-B77CF8F7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352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6EAF4-FC85-4B1C-AE4F-A1288AEA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u="sng">
                <a:solidFill>
                  <a:srgbClr val="FFFFFF"/>
                </a:solidFill>
                <a:effectLst/>
                <a:latin typeface="TimesNewRoman"/>
              </a:rPr>
              <a:t>2.4. Menganalisis Kebijakan Media: Sebuah Kerangka Investigasi Sederhana</a:t>
            </a:r>
            <a:endParaRPr lang="id-ID" sz="280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DDA2C6-0A45-450E-9B01-0DF33245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49B20D-202A-4B44-9900-8FCAF4B2A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742207-99C9-4973-B3F5-ED1292ED4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784408-C716-4A3D-B952-30451D5C0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E099B9-FBE7-4F4D-84AD-FE282B23A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E32795D-E406-44F8-9121-3A547F34B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DA65A4-F7B0-D44B-A6BF-F97B81335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36078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9769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4D49AA-9F37-44B9-96E0-04EDD3198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40A25-E89D-4C07-8F3A-4488FDC8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FBD161-57CB-4CF9-B3BD-FE3C2B69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6076F8-5E8C-402A-A299-C0F6ED7E5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EB3E53-5C09-47B5-AFA2-9195087E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22EBFF-C2BD-4A58-984E-452493EDA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u="sng"/>
              <a:t>Terima Kasih</a:t>
            </a:r>
            <a:endParaRPr lang="en-US" sz="4800"/>
          </a:p>
        </p:txBody>
      </p:sp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197F1B16-5747-47B5-B3FF-6691B1BEF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gital financial graph">
            <a:extLst>
              <a:ext uri="{FF2B5EF4-FFF2-40B4-BE49-F238E27FC236}">
                <a16:creationId xmlns:a16="http://schemas.microsoft.com/office/drawing/2014/main" id="{AB02F8DA-8CA8-9F03-0CFB-517A9D3B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01217" y="1731206"/>
            <a:ext cx="5450437" cy="306587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9AF2E38-17AB-4826-85E9-A8F727F67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420580A-9A34-4EA1-B3AE-543720D12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012754-5EEE-4A79-BB60-5F4581E6E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E4574A-4294-4A29-BB7F-E64584CE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B178FB-D872-4445-9A9D-88A66E07F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F37C0FB-AFA7-4F60-BA74-FAC5714BC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501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7D91B-C663-44BE-B618-5D0CAFEE9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6E48780C-9BEF-9867-83BB-C314A4D23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8208" b="4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8BDDB-B1EB-D91C-5059-3E09CF34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>
                <a:effectLst/>
                <a:latin typeface="TimesNewRoman"/>
              </a:rPr>
              <a:t>Read the rules</a:t>
            </a:r>
            <a:br>
              <a:rPr lang="en-US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3F1C-684A-CD0A-2FCA-7A25EEA33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en-US" u="sng">
                <a:solidFill>
                  <a:schemeClr val="tx1"/>
                </a:solidFill>
                <a:effectLst/>
                <a:latin typeface="TimesNewRoman"/>
              </a:rPr>
              <a:t>Understanding Media</a:t>
            </a:r>
            <a:r>
              <a:rPr lang="en-US">
                <a:solidFill>
                  <a:schemeClr val="tx1"/>
                </a:solidFill>
                <a:effectLst/>
                <a:latin typeface="TimesNewRoman"/>
              </a:rPr>
              <a:t> </a:t>
            </a:r>
            <a:r>
              <a:rPr lang="en-US" u="sng">
                <a:solidFill>
                  <a:schemeClr val="tx1"/>
                </a:solidFill>
                <a:effectLst/>
                <a:latin typeface="TimesNewRoman"/>
              </a:rPr>
              <a:t>Policy: Some Theoretical</a:t>
            </a:r>
            <a:r>
              <a:rPr lang="en-US">
                <a:solidFill>
                  <a:schemeClr val="tx1"/>
                </a:solidFill>
                <a:effectLst/>
                <a:latin typeface="TimesNewRoman"/>
              </a:rPr>
              <a:t> Perspectives </a:t>
            </a:r>
            <a:endParaRPr lang="en-US">
              <a:solidFill>
                <a:schemeClr val="tx1"/>
              </a:solidFill>
            </a:endParaRPr>
          </a:p>
          <a:p>
            <a:endParaRPr lang="en-US" u="sng">
              <a:solidFill>
                <a:schemeClr val="tx1"/>
              </a:solidFill>
              <a:effectLst/>
              <a:latin typeface="TimesNewRoman"/>
            </a:endParaRPr>
          </a:p>
          <a:p>
            <a:r>
              <a:rPr lang="en-US" u="sng">
                <a:solidFill>
                  <a:schemeClr val="tx1"/>
                </a:solidFill>
                <a:effectLst/>
                <a:latin typeface="TimesNewRoman"/>
              </a:rPr>
              <a:t>Students can find out</a:t>
            </a:r>
            <a:r>
              <a:rPr lang="en-US">
                <a:solidFill>
                  <a:schemeClr val="tx1"/>
                </a:solidFill>
                <a:effectLst/>
                <a:latin typeface="TimesNewRoman"/>
              </a:rPr>
              <a:t> </a:t>
            </a:r>
            <a:r>
              <a:rPr lang="en-US" u="sng">
                <a:solidFill>
                  <a:schemeClr val="tx1"/>
                </a:solidFill>
                <a:effectLst/>
                <a:latin typeface="TimesNewRoman"/>
              </a:rPr>
              <a:t>about media policy</a:t>
            </a:r>
            <a:r>
              <a:rPr lang="en-US">
                <a:solidFill>
                  <a:schemeClr val="tx1"/>
                </a:solidFill>
                <a:effectLst/>
                <a:latin typeface="TimesNewRoman"/>
              </a:rPr>
              <a:t> perspective. </a:t>
            </a:r>
            <a:endParaRPr lang="en-US">
              <a:solidFill>
                <a:schemeClr val="tx1"/>
              </a:solidFill>
              <a:effectLst/>
            </a:endParaRPr>
          </a:p>
          <a:p>
            <a:endParaRPr lang="en-US">
              <a:solidFill>
                <a:schemeClr val="tx1"/>
              </a:solidFill>
              <a:latin typeface="TimesNewRoman"/>
            </a:endParaRPr>
          </a:p>
          <a:p>
            <a:r>
              <a:rPr lang="en-US">
                <a:solidFill>
                  <a:schemeClr val="tx1"/>
                </a:solidFill>
                <a:latin typeface="TimesNewRoman"/>
              </a:rPr>
              <a:t>Rujukan:</a:t>
            </a:r>
          </a:p>
          <a:p>
            <a:r>
              <a:rPr lang="id-ID">
                <a:solidFill>
                  <a:schemeClr val="tx1"/>
                </a:solidFill>
                <a:effectLst/>
                <a:latin typeface="TimesNewRoman"/>
              </a:rPr>
              <a:t>Nugroho, Yanwar dkk. 2012. Memetakan Kebijakan Media di Indonesia. CIPG </a:t>
            </a:r>
            <a:br>
              <a:rPr lang="id-ID">
                <a:solidFill>
                  <a:schemeClr val="tx1"/>
                </a:solidFill>
                <a:effectLst/>
                <a:latin typeface="TimesNewRoman"/>
              </a:rPr>
            </a:br>
            <a:r>
              <a:rPr lang="id-ID">
                <a:solidFill>
                  <a:schemeClr val="tx1"/>
                </a:solidFill>
                <a:effectLst/>
                <a:latin typeface="TimesNewRoman"/>
              </a:rPr>
              <a:t>(Bab 2) </a:t>
            </a:r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A0A01F-E83E-4747-9F8D-D9ADB09B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27FC86-FC97-497F-B520-F1007ACEB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249FED-753F-4505-B2B2-5A1E7F1F8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03B64D-3F15-4024-A10C-BB548DECD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5D977A-A2CC-4C8A-9E80-40B282A6B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F4FA58-EB2A-49BC-A2F4-09DC96D8D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38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4D49AA-9F37-44B9-96E0-04EDD3198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040A25-E89D-4C07-8F3A-4488FDC8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FBD161-57CB-4CF9-B3BD-FE3C2B69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6076F8-5E8C-402A-A299-C0F6ED7E5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EB3E53-5C09-47B5-AFA2-9195087E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EB691E6-63E3-4A75-9D9D-5BA8445A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u="sng" dirty="0"/>
              <a:t>2.1. Media: </a:t>
            </a:r>
            <a:r>
              <a:rPr lang="en-US" sz="4400" u="sng" dirty="0" err="1"/>
              <a:t>Sebuah</a:t>
            </a:r>
            <a:r>
              <a:rPr lang="en-US" sz="4400" u="sng" dirty="0"/>
              <a:t> Locus </a:t>
            </a:r>
            <a:r>
              <a:rPr lang="en-US" sz="4400" u="sng" dirty="0" err="1"/>
              <a:t>Publicus</a:t>
            </a:r>
            <a:endParaRPr lang="en-US" sz="4100" dirty="0"/>
          </a:p>
        </p:txBody>
      </p:sp>
      <p:sp>
        <p:nvSpPr>
          <p:cNvPr id="38" name="Snip Diagonal Corner Rectangle 6">
            <a:extLst>
              <a:ext uri="{FF2B5EF4-FFF2-40B4-BE49-F238E27FC236}">
                <a16:creationId xmlns:a16="http://schemas.microsoft.com/office/drawing/2014/main" id="{AF1034E9-B90D-4755-92EA-F1A8E68DC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gital financial graph">
            <a:extLst>
              <a:ext uri="{FF2B5EF4-FFF2-40B4-BE49-F238E27FC236}">
                <a16:creationId xmlns:a16="http://schemas.microsoft.com/office/drawing/2014/main" id="{AB02F8DA-8CA8-9F03-0CFB-517A9D3B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38512" y="2150493"/>
            <a:ext cx="3997242" cy="22484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5549E03-44D3-4242-9AC1-B1379F361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C2A133-4D5B-4CC0-851E-093887A23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1A6D75-A197-499A-9F48-9E68D4D92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FA12B7-243A-412A-B9BC-E65CA883C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780E40-E1E6-470D-A203-09A995D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553A80-DCA7-4A85-A7DC-B77CF8F7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923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u="sng">
                <a:effectLst/>
                <a:latin typeface="TimesNewRoman"/>
              </a:rPr>
              <a:t>2.1. Media: </a:t>
            </a:r>
            <a:r>
              <a:rPr lang="en-US" u="sng" err="1">
                <a:effectLst/>
                <a:latin typeface="TimesNewRoman"/>
              </a:rPr>
              <a:t>Sebuah</a:t>
            </a:r>
            <a:r>
              <a:rPr lang="en-US" u="sng">
                <a:effectLst/>
                <a:latin typeface="TimesNewRoman"/>
              </a:rPr>
              <a:t> Locus </a:t>
            </a:r>
            <a:r>
              <a:rPr lang="en-US" u="sng" err="1">
                <a:effectLst/>
                <a:latin typeface="TimesNewRoman"/>
              </a:rPr>
              <a:t>Publicus</a:t>
            </a:r>
            <a:endParaRPr lang="id-ID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89AB7CF-2982-D1FA-B2BC-AA979294A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149522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30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u="sng">
                <a:solidFill>
                  <a:schemeClr val="tx2"/>
                </a:solidFill>
                <a:effectLst/>
                <a:latin typeface="TimesNewRoman"/>
              </a:rPr>
              <a:t>2.1. Media: Sebuah Locus Publicus</a:t>
            </a:r>
            <a:endParaRPr lang="id-ID" sz="40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500F-84EE-75A7-E0E1-4C180630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id-ID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aluran ‘komunikasi yang tidak terdistorsi’ (1984) sangat penting sebagai sarana emansipatoris untuk berpartisipasi dalam ranah publik (1989) di mana seseorang bisa berinteraksi dengan masyarakat secara luas.</a:t>
            </a:r>
            <a:endParaRPr lang="en-US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id-ID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edia 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harus</a:t>
            </a:r>
            <a:r>
              <a:rPr lang="id-ID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menjalankan </a:t>
            </a:r>
            <a:r>
              <a:rPr lang="id-ID" i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raison d’etre </a:t>
            </a:r>
            <a:r>
              <a:rPr lang="id-ID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(alasan keberadaannya)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id-ID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id-ID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mereka harus mempertahankan karakter dan fungsi publiknya: </a:t>
            </a:r>
            <a:endParaRPr lang="en-US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id-ID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memediasi hubungan antara kepentingan individu dan kepentingan masyarakat umum, antara masyarakat dan negara. </a:t>
            </a:r>
            <a:endParaRPr lang="en-US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298746-45D4-45BA-B467-3785366EE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0FD71-173E-4AC1-A9F7-7A34DE0C2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653464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57150" dist="381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1536192"/>
            <a:ext cx="3652266" cy="4042283"/>
          </a:xfrm>
        </p:spPr>
        <p:txBody>
          <a:bodyPr anchor="t">
            <a:normAutofit/>
          </a:bodyPr>
          <a:lstStyle/>
          <a:p>
            <a:r>
              <a:rPr lang="en-US" sz="3200" u="sng">
                <a:solidFill>
                  <a:srgbClr val="FFFFFF"/>
                </a:solidFill>
                <a:effectLst/>
                <a:latin typeface="TimesNewRoman"/>
              </a:rPr>
              <a:t>2.1. Media: Sebuah Locus Publicus</a:t>
            </a:r>
            <a:endParaRPr lang="id-ID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500F-84EE-75A7-E0E1-4C180630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862" y="626854"/>
            <a:ext cx="6198266" cy="4951622"/>
          </a:xfrm>
        </p:spPr>
        <p:txBody>
          <a:bodyPr anchor="t">
            <a:normAutofit lnSpcReduction="10000"/>
          </a:bodyPr>
          <a:lstStyle/>
          <a:p>
            <a:r>
              <a:rPr lang="id-ID" sz="1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Dalam perkembangannya, media telah menjadi alat untuk mengarahkan opini </a:t>
            </a:r>
            <a:r>
              <a:rPr lang="id-ID" sz="19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</a:t>
            </a:r>
            <a:r>
              <a:rPr lang="id-ID" sz="19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Terlihat dalam tiga tendensi berikut:</a:t>
            </a:r>
            <a:endParaRPr lang="en-US" sz="1900" i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6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Satu,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bagaimana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media modern—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surat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kabar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hingga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televisi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radio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hingga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portal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berita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—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jelas-jelas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merepresentasi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posisi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ideologi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tertentu</a:t>
            </a:r>
            <a:r>
              <a:rPr lang="en-US" sz="26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media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tidak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mampu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mendidik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masyarakat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menerima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perbedaan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ideologi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justru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memupuk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kebencian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serta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konfrontasi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terhadap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pihak-pihak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memiliki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pandangan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politik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US" sz="2200" i="1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berbeda</a:t>
            </a:r>
            <a:r>
              <a:rPr lang="en-US" sz="220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en-US" sz="1800" i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d-ID" sz="1800" i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2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298746-45D4-45BA-B467-3785366EE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0FD71-173E-4AC1-A9F7-7A34DE0C2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653464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57150" dist="381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1536192"/>
            <a:ext cx="3652266" cy="4042283"/>
          </a:xfrm>
        </p:spPr>
        <p:txBody>
          <a:bodyPr anchor="t">
            <a:normAutofit/>
          </a:bodyPr>
          <a:lstStyle/>
          <a:p>
            <a:r>
              <a:rPr lang="en-US" sz="3200" u="sng">
                <a:solidFill>
                  <a:srgbClr val="FFFFFF"/>
                </a:solidFill>
                <a:effectLst/>
                <a:latin typeface="TimesNewRoman"/>
              </a:rPr>
              <a:t>2.1. Media: Sebuah Locus Publicus</a:t>
            </a:r>
            <a:endParaRPr lang="id-ID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500F-84EE-75A7-E0E1-4C180630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862" y="1536192"/>
            <a:ext cx="6252750" cy="4042283"/>
          </a:xfrm>
        </p:spPr>
        <p:txBody>
          <a:bodyPr anchor="t">
            <a:normAutofit/>
          </a:bodyPr>
          <a:lstStyle/>
          <a:p>
            <a:r>
              <a:rPr lang="id-ID" sz="1800" i="1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Dua</a:t>
            </a:r>
            <a:r>
              <a:rPr lang="id-ID" sz="18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media tak lagi berperan sebagai mediator</a:t>
            </a:r>
            <a:r>
              <a:rPr lang="en-US" sz="1800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id-ID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mereka tidak menghubungkan masyarakat dengan negara</a:t>
            </a:r>
            <a:r>
              <a:rPr lang="en-US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en-US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d-ID" kern="1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Dengan menyajikan konten ‘berselera rendah’ dan tidak mendidik, media tidak menyediakan ranah yang sehat bagi masyarakat untuk mengemukakan wacana publik demi perbaikan kehidupan bermasyarakat. </a:t>
            </a:r>
            <a:endParaRPr lang="en-US" kern="1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4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298746-45D4-45BA-B467-3785366EE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0FD71-173E-4AC1-A9F7-7A34DE0C2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653464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57150" dist="381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1536192"/>
            <a:ext cx="3652266" cy="4042283"/>
          </a:xfrm>
        </p:spPr>
        <p:txBody>
          <a:bodyPr anchor="t">
            <a:normAutofit/>
          </a:bodyPr>
          <a:lstStyle/>
          <a:p>
            <a:r>
              <a:rPr lang="en-US" sz="3200" u="sng">
                <a:solidFill>
                  <a:srgbClr val="FFFFFF"/>
                </a:solidFill>
                <a:effectLst/>
                <a:latin typeface="TimesNewRoman"/>
              </a:rPr>
              <a:t>2.1. Media: Sebuah Locus Publicus</a:t>
            </a:r>
            <a:endParaRPr lang="id-ID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500F-84EE-75A7-E0E1-4C180630C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862" y="868392"/>
            <a:ext cx="6227021" cy="4710083"/>
          </a:xfrm>
        </p:spPr>
        <p:txBody>
          <a:bodyPr anchor="t">
            <a:normAutofit/>
          </a:bodyPr>
          <a:lstStyle/>
          <a:p>
            <a:r>
              <a:rPr lang="id-ID" sz="24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Dua</a:t>
            </a:r>
            <a:r>
              <a:rPr lang="id-ID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media tak lagi berperan sebagai mediator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id-ID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mereka tidak menghubungkan masyarakat dengan negara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en-US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d-ID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Dengan menyajikan konten ‘berselera rendah’ dan tidak mendidik, media tidak menyediakan ranah yang sehat bagi masyarakat untuk mengemukakan wacana publik demi perbaikan kehidupan bermasyarakat. </a:t>
            </a:r>
            <a:endParaRPr lang="en-US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4D49AA-9F37-44B9-96E0-04EDD3198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040A25-E89D-4C07-8F3A-4488FDC8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FBD161-57CB-4CF9-B3BD-FE3C2B69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6076F8-5E8C-402A-A299-C0F6ED7E5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EB3E53-5C09-47B5-AFA2-9195087E0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EB691E6-63E3-4A75-9D9D-5BA8445A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B5588-3210-A9ED-8470-27BD0ADB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u="sng"/>
              <a:t>2.2. Kebijakan publik: Menjaga Kepentingan Publik dan Bonum Commune</a:t>
            </a:r>
            <a:endParaRPr lang="en-US" sz="4100"/>
          </a:p>
        </p:txBody>
      </p:sp>
      <p:sp>
        <p:nvSpPr>
          <p:cNvPr id="38" name="Snip Diagonal Corner Rectangle 6">
            <a:extLst>
              <a:ext uri="{FF2B5EF4-FFF2-40B4-BE49-F238E27FC236}">
                <a16:creationId xmlns:a16="http://schemas.microsoft.com/office/drawing/2014/main" id="{AF1034E9-B90D-4755-92EA-F1A8E68DC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gital financial graph">
            <a:extLst>
              <a:ext uri="{FF2B5EF4-FFF2-40B4-BE49-F238E27FC236}">
                <a16:creationId xmlns:a16="http://schemas.microsoft.com/office/drawing/2014/main" id="{AB02F8DA-8CA8-9F03-0CFB-517A9D3B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38512" y="2150493"/>
            <a:ext cx="3997242" cy="22484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5549E03-44D3-4242-9AC1-B1379F361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C2A133-4D5B-4CC0-851E-093887A23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A1A6D75-A197-499A-9F48-9E68D4D92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FA12B7-243A-412A-B9BC-E65CA883C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780E40-E1E6-470D-A203-09A995D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553A80-DCA7-4A85-A7DC-B77CF8F7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74860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3310</TotalTime>
  <Words>1083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TimesNewRoman</vt:lpstr>
      <vt:lpstr>Wingdings 3</vt:lpstr>
      <vt:lpstr>Slice</vt:lpstr>
      <vt:lpstr>media policy perspective</vt:lpstr>
      <vt:lpstr>Read the rules </vt:lpstr>
      <vt:lpstr>2.1. Media: Sebuah Locus Publicus</vt:lpstr>
      <vt:lpstr>2.1. Media: Sebuah Locus Publicus</vt:lpstr>
      <vt:lpstr>2.1. Media: Sebuah Locus Publicus</vt:lpstr>
      <vt:lpstr>2.1. Media: Sebuah Locus Publicus</vt:lpstr>
      <vt:lpstr>2.1. Media: Sebuah Locus Publicus</vt:lpstr>
      <vt:lpstr>2.1. Media: Sebuah Locus Publicus</vt:lpstr>
      <vt:lpstr>2.2. Kebijakan publik: Menjaga Kepentingan Publik dan Bonum Commune</vt:lpstr>
      <vt:lpstr>2.2. Kebijakan publik: Menjaga Kepentingan Publik dan Bonum Commune</vt:lpstr>
      <vt:lpstr>2.2. Kebijakan publik: Menjaga Kepentingan Publik dan Bonum Commune</vt:lpstr>
      <vt:lpstr>2.2. Kebijakan publik: Menjaga Kepentingan Publik dan Bonum Commune</vt:lpstr>
      <vt:lpstr>2.3. Kebijakan Media: Harapan dan Ancaman  apa itu kebijakan media,  bagaimana pemahaman atas kebijakan ini akan membantu kita apa yang telah terjadi di Indonesia.</vt:lpstr>
      <vt:lpstr>2.3. Kebijakan Media: Harapan dan Ancaman</vt:lpstr>
      <vt:lpstr>2.3. Kebijakan Media: Harapan dan Ancaman</vt:lpstr>
      <vt:lpstr>2.3. Kebijakan Media: Harapan dan Ancaman</vt:lpstr>
      <vt:lpstr>2.4. Menganalisis Kebijakan Media: Sebuah Kerangka Investigasi Sederhana</vt:lpstr>
      <vt:lpstr>2.4. Menganalisis Kebijakan Media: Sebuah Kerangka Investigasi Sederhana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Policy and Ethic </dc:title>
  <dc:creator>septiawan</dc:creator>
  <cp:lastModifiedBy>septiawan</cp:lastModifiedBy>
  <cp:revision>16</cp:revision>
  <dcterms:created xsi:type="dcterms:W3CDTF">2024-06-01T02:27:50Z</dcterms:created>
  <dcterms:modified xsi:type="dcterms:W3CDTF">2024-07-08T06:51:40Z</dcterms:modified>
</cp:coreProperties>
</file>