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8" r:id="rId8"/>
    <p:sldId id="261" r:id="rId9"/>
    <p:sldId id="259" r:id="rId10"/>
    <p:sldId id="266" r:id="rId11"/>
    <p:sldId id="267" r:id="rId12"/>
    <p:sldId id="268" r:id="rId13"/>
    <p:sldId id="263" r:id="rId14"/>
    <p:sldId id="262" r:id="rId15"/>
    <p:sldId id="269" r:id="rId16"/>
    <p:sldId id="264" r:id="rId17"/>
    <p:sldId id="265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8288000" cy="10287000"/>
  <p:notesSz cx="6858000" cy="9144000"/>
  <p:embeddedFontLst>
    <p:embeddedFont>
      <p:font typeface="Bahnschrift SemiBold" pitchFamily="34" charset="0"/>
      <p:bold r:id="rId28"/>
    </p:embeddedFont>
    <p:embeddedFont>
      <p:font typeface="League Spartan" charset="0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Bahnschrift Light" pitchFamily="34" charset="0"/>
      <p:regular r:id="rId34"/>
    </p:embeddedFont>
    <p:embeddedFont>
      <p:font typeface="Arial Black" pitchFamily="34" charset="0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1" d="100"/>
          <a:sy n="41" d="100"/>
        </p:scale>
        <p:origin x="-105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7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9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81200" y="2171701"/>
            <a:ext cx="14859000" cy="5235524"/>
            <a:chOff x="0" y="1767615"/>
            <a:chExt cx="21335582" cy="3010196"/>
          </a:xfrm>
        </p:grpSpPr>
        <p:sp>
          <p:nvSpPr>
            <p:cNvPr id="3" name="TextBox 3"/>
            <p:cNvSpPr txBox="1"/>
            <p:nvPr/>
          </p:nvSpPr>
          <p:spPr>
            <a:xfrm>
              <a:off x="0" y="1767615"/>
              <a:ext cx="21335582" cy="1061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0"/>
                </a:lnSpc>
              </a:pPr>
              <a:r>
                <a:rPr lang="en-US" sz="10000" spc="-100" dirty="0" err="1" smtClean="0">
                  <a:solidFill>
                    <a:srgbClr val="F6F7F1"/>
                  </a:solidFill>
                  <a:latin typeface="League Spartan Bold"/>
                </a:rPr>
                <a:t>Komunikasi</a:t>
              </a:r>
              <a:r>
                <a:rPr lang="en-US" sz="10000" spc="-100" dirty="0" smtClean="0">
                  <a:solidFill>
                    <a:srgbClr val="F6F7F1"/>
                  </a:solidFill>
                  <a:latin typeface="League Spartan Bold"/>
                </a:rPr>
                <a:t> Massa</a:t>
              </a:r>
              <a:endParaRPr lang="en-US" sz="10000" spc="-100" dirty="0">
                <a:solidFill>
                  <a:srgbClr val="F6F7F1"/>
                </a:solidFill>
                <a:latin typeface="League Spartan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167257" y="3081964"/>
              <a:ext cx="17001067" cy="16958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4200" spc="294" dirty="0" smtClean="0">
                  <a:solidFill>
                    <a:srgbClr val="FFE05C"/>
                  </a:solidFill>
                  <a:latin typeface="Bahnschrift SemiBold" pitchFamily="34" charset="0"/>
                </a:rPr>
                <a:t>Anastasia </a:t>
              </a:r>
              <a:r>
                <a:rPr lang="en-US" sz="4200" spc="294" dirty="0" err="1" smtClean="0">
                  <a:solidFill>
                    <a:srgbClr val="FFE05C"/>
                  </a:solidFill>
                  <a:latin typeface="Bahnschrift SemiBold" pitchFamily="34" charset="0"/>
                </a:rPr>
                <a:t>Febriane</a:t>
              </a:r>
              <a:r>
                <a:rPr lang="en-US" sz="4200" spc="294" dirty="0" smtClean="0">
                  <a:solidFill>
                    <a:srgbClr val="FFE05C"/>
                  </a:solidFill>
                  <a:latin typeface="Bahnschrift SemiBold" pitchFamily="34" charset="0"/>
                </a:rPr>
                <a:t> (1181003012)</a:t>
              </a:r>
            </a:p>
            <a:p>
              <a:pPr algn="ctr">
                <a:lnSpc>
                  <a:spcPts val="4620"/>
                </a:lnSpc>
              </a:pPr>
              <a:r>
                <a:rPr lang="en-US" sz="4200" spc="294" dirty="0" err="1" smtClean="0">
                  <a:solidFill>
                    <a:srgbClr val="FFE05C"/>
                  </a:solidFill>
                  <a:latin typeface="Bahnschrift SemiBold" pitchFamily="34" charset="0"/>
                </a:rPr>
                <a:t>Icha</a:t>
              </a:r>
              <a:r>
                <a:rPr lang="en-US" sz="4200" spc="294" dirty="0" smtClean="0">
                  <a:solidFill>
                    <a:srgbClr val="FFE05C"/>
                  </a:solidFill>
                  <a:latin typeface="Bahnschrift SemiBold" pitchFamily="34" charset="0"/>
                </a:rPr>
                <a:t> </a:t>
              </a:r>
              <a:r>
                <a:rPr lang="en-US" sz="4200" spc="294" dirty="0" err="1" smtClean="0">
                  <a:solidFill>
                    <a:srgbClr val="FFE05C"/>
                  </a:solidFill>
                  <a:latin typeface="Bahnschrift SemiBold" pitchFamily="34" charset="0"/>
                </a:rPr>
                <a:t>Ayu</a:t>
              </a:r>
              <a:r>
                <a:rPr lang="en-US" sz="4200" spc="294" dirty="0" smtClean="0">
                  <a:solidFill>
                    <a:srgbClr val="FFE05C"/>
                  </a:solidFill>
                  <a:latin typeface="Bahnschrift SemiBold" pitchFamily="34" charset="0"/>
                </a:rPr>
                <a:t> </a:t>
              </a:r>
              <a:r>
                <a:rPr lang="en-US" sz="4200" spc="294" dirty="0" err="1" smtClean="0">
                  <a:solidFill>
                    <a:srgbClr val="FFE05C"/>
                  </a:solidFill>
                  <a:latin typeface="Bahnschrift SemiBold" pitchFamily="34" charset="0"/>
                </a:rPr>
                <a:t>Shafira</a:t>
              </a:r>
              <a:r>
                <a:rPr lang="en-US" sz="4200" spc="294" dirty="0" smtClean="0">
                  <a:solidFill>
                    <a:srgbClr val="FFE05C"/>
                  </a:solidFill>
                  <a:latin typeface="Bahnschrift SemiBold" pitchFamily="34" charset="0"/>
                </a:rPr>
                <a:t> (1181003085)</a:t>
              </a:r>
            </a:p>
            <a:p>
              <a:pPr algn="ctr">
                <a:lnSpc>
                  <a:spcPts val="4620"/>
                </a:lnSpc>
              </a:pPr>
              <a:r>
                <a:rPr lang="en-US" sz="4200" spc="294" dirty="0" smtClean="0">
                  <a:solidFill>
                    <a:srgbClr val="FFE05C"/>
                  </a:solidFill>
                  <a:latin typeface="Bahnschrift SemiBold" pitchFamily="34" charset="0"/>
                </a:rPr>
                <a:t>Jessica </a:t>
              </a:r>
              <a:r>
                <a:rPr lang="en-US" sz="4200" spc="294" dirty="0" err="1" smtClean="0">
                  <a:solidFill>
                    <a:srgbClr val="FFE05C"/>
                  </a:solidFill>
                  <a:latin typeface="Bahnschrift SemiBold" pitchFamily="34" charset="0"/>
                </a:rPr>
                <a:t>Rossa</a:t>
              </a:r>
              <a:r>
                <a:rPr lang="en-US" sz="4200" spc="294" dirty="0" smtClean="0">
                  <a:solidFill>
                    <a:srgbClr val="FFE05C"/>
                  </a:solidFill>
                  <a:latin typeface="Bahnschrift SemiBold" pitchFamily="34" charset="0"/>
                </a:rPr>
                <a:t> </a:t>
              </a:r>
              <a:r>
                <a:rPr lang="en-US" sz="4200" spc="294" dirty="0" err="1" smtClean="0">
                  <a:solidFill>
                    <a:srgbClr val="FFE05C"/>
                  </a:solidFill>
                  <a:latin typeface="Bahnschrift SemiBold" pitchFamily="34" charset="0"/>
                </a:rPr>
                <a:t>Nathania</a:t>
              </a:r>
              <a:r>
                <a:rPr lang="en-US" sz="4200" spc="294" dirty="0" smtClean="0">
                  <a:solidFill>
                    <a:srgbClr val="FFE05C"/>
                  </a:solidFill>
                  <a:latin typeface="Bahnschrift SemiBold" pitchFamily="34" charset="0"/>
                </a:rPr>
                <a:t> (1181003075)</a:t>
              </a:r>
            </a:p>
            <a:p>
              <a:pPr algn="ctr">
                <a:lnSpc>
                  <a:spcPts val="4620"/>
                </a:lnSpc>
              </a:pPr>
              <a:r>
                <a:rPr lang="en-US" sz="4200" spc="294" dirty="0" err="1" smtClean="0">
                  <a:solidFill>
                    <a:srgbClr val="FFE05C"/>
                  </a:solidFill>
                  <a:latin typeface="Bahnschrift SemiBold" pitchFamily="34" charset="0"/>
                </a:rPr>
                <a:t>Syahrani</a:t>
              </a:r>
              <a:r>
                <a:rPr lang="en-US" sz="4200" spc="294" dirty="0" smtClean="0">
                  <a:solidFill>
                    <a:srgbClr val="FFE05C"/>
                  </a:solidFill>
                  <a:latin typeface="Bahnschrift SemiBold" pitchFamily="34" charset="0"/>
                </a:rPr>
                <a:t> </a:t>
              </a:r>
              <a:r>
                <a:rPr lang="en-US" sz="4200" spc="294" dirty="0" err="1" smtClean="0">
                  <a:solidFill>
                    <a:srgbClr val="FFE05C"/>
                  </a:solidFill>
                  <a:latin typeface="Bahnschrift SemiBold" pitchFamily="34" charset="0"/>
                </a:rPr>
                <a:t>Noviyati</a:t>
              </a:r>
              <a:r>
                <a:rPr lang="en-US" sz="4200" spc="294" dirty="0" smtClean="0">
                  <a:solidFill>
                    <a:srgbClr val="FFE05C"/>
                  </a:solidFill>
                  <a:latin typeface="Bahnschrift SemiBold" pitchFamily="34" charset="0"/>
                </a:rPr>
                <a:t> (1181003080)</a:t>
              </a:r>
            </a:p>
            <a:p>
              <a:pPr algn="ctr">
                <a:lnSpc>
                  <a:spcPts val="4620"/>
                </a:lnSpc>
              </a:pPr>
              <a:r>
                <a:rPr lang="en-US" sz="4200" spc="294" dirty="0" smtClean="0">
                  <a:solidFill>
                    <a:srgbClr val="FFE05C"/>
                  </a:solidFill>
                  <a:latin typeface="Bahnschrift SemiBold" pitchFamily="34" charset="0"/>
                </a:rPr>
                <a:t>Yuka Maya </a:t>
              </a:r>
              <a:r>
                <a:rPr lang="en-US" sz="4200" spc="294" dirty="0" err="1" smtClean="0">
                  <a:solidFill>
                    <a:srgbClr val="FFE05C"/>
                  </a:solidFill>
                  <a:latin typeface="Bahnschrift SemiBold" pitchFamily="34" charset="0"/>
                </a:rPr>
                <a:t>Andara</a:t>
              </a:r>
              <a:r>
                <a:rPr lang="en-US" sz="4200" spc="294" dirty="0" smtClean="0">
                  <a:solidFill>
                    <a:srgbClr val="FFE05C"/>
                  </a:solidFill>
                  <a:latin typeface="Bahnschrift SemiBold" pitchFamily="34" charset="0"/>
                </a:rPr>
                <a:t> (1181003129)</a:t>
              </a:r>
              <a:endParaRPr lang="en-US" sz="4200" spc="294" dirty="0">
                <a:solidFill>
                  <a:srgbClr val="FFE05C"/>
                </a:solidFill>
                <a:latin typeface="Bahnschrift SemiBold" pitchFamily="34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842129" y="-554139"/>
            <a:ext cx="4737506" cy="4460871"/>
            <a:chOff x="0" y="0"/>
            <a:chExt cx="6316674" cy="594782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6164075" cy="412993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-2121833">
              <a:off x="-16183" y="3593328"/>
              <a:ext cx="4769799" cy="107320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4624152" y="1108603"/>
              <a:ext cx="956362" cy="956362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5580514" y="2064965"/>
              <a:ext cx="609999" cy="60999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5859076" y="1254206"/>
              <a:ext cx="457599" cy="45759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4488939" y="7243993"/>
            <a:ext cx="5116822" cy="4517690"/>
            <a:chOff x="0" y="0"/>
            <a:chExt cx="6822429" cy="6023587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7" cstate="print"/>
            <a:srcRect l="1024" t="78" r="1024"/>
            <a:stretch>
              <a:fillRect/>
            </a:stretch>
          </p:blipFill>
          <p:spPr>
            <a:xfrm rot="-10178377">
              <a:off x="329177" y="1284088"/>
              <a:ext cx="6164075" cy="421962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9299788">
              <a:off x="1753505" y="957745"/>
              <a:ext cx="4769799" cy="107320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 rot="-10178377">
              <a:off x="686075" y="2763942"/>
              <a:ext cx="956362" cy="956362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rot="-10178377">
              <a:off x="125322" y="2025866"/>
              <a:ext cx="609999" cy="609999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 rot="-10178377">
              <a:off x="112860" y="3241125"/>
              <a:ext cx="457599" cy="457599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14369857" y="-1784045"/>
            <a:ext cx="5235904" cy="4476844"/>
            <a:chOff x="0" y="0"/>
            <a:chExt cx="6981205" cy="5969126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7" cstate="print"/>
            <a:srcRect l="1024" t="78" r="1024"/>
            <a:stretch>
              <a:fillRect/>
            </a:stretch>
          </p:blipFill>
          <p:spPr>
            <a:xfrm rot="-10178377">
              <a:off x="487953" y="519872"/>
              <a:ext cx="6164075" cy="421962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1737420">
              <a:off x="-38355" y="3661553"/>
              <a:ext cx="4769799" cy="1073205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 rot="-10178377">
              <a:off x="4595810" y="4082905"/>
              <a:ext cx="956362" cy="956362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rot="-10178377">
              <a:off x="3749860" y="5309249"/>
              <a:ext cx="609999" cy="609999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 rot="-10178377">
              <a:off x="4578975" y="5386596"/>
              <a:ext cx="457599" cy="457599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-1624003" y="7836007"/>
            <a:ext cx="6380922" cy="4268588"/>
            <a:chOff x="0" y="0"/>
            <a:chExt cx="8507896" cy="5691451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7" cstate="print"/>
            <a:srcRect l="1024" t="78" r="1024"/>
            <a:stretch>
              <a:fillRect/>
            </a:stretch>
          </p:blipFill>
          <p:spPr>
            <a:xfrm rot="-10178377">
              <a:off x="329177" y="951952"/>
              <a:ext cx="6164075" cy="4219627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1234630">
              <a:off x="3701656" y="1916743"/>
              <a:ext cx="4769799" cy="1073205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 rot="-10178377">
              <a:off x="2933034" y="433077"/>
              <a:ext cx="956362" cy="956362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 rot="-10178377">
              <a:off x="4161953" y="972623"/>
              <a:ext cx="457599" cy="457599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rot="-10178377">
              <a:off x="4017473" y="49878"/>
              <a:ext cx="609999" cy="609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9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1600" y="571500"/>
            <a:ext cx="13815548" cy="2383802"/>
            <a:chOff x="-174931" y="-1209021"/>
            <a:chExt cx="15858067" cy="2657281"/>
          </a:xfrm>
        </p:grpSpPr>
        <p:sp>
          <p:nvSpPr>
            <p:cNvPr id="3" name="AutoShape 3"/>
            <p:cNvSpPr/>
            <p:nvPr/>
          </p:nvSpPr>
          <p:spPr>
            <a:xfrm>
              <a:off x="-87465" y="1254296"/>
              <a:ext cx="2770909" cy="193964"/>
            </a:xfrm>
            <a:prstGeom prst="rect">
              <a:avLst/>
            </a:prstGeom>
            <a:solidFill>
              <a:srgbClr val="FFE05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-174931" y="-1209021"/>
              <a:ext cx="15858067" cy="2114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700"/>
                </a:lnSpc>
              </a:pPr>
              <a:r>
                <a:rPr lang="en-US" sz="4400" spc="110" dirty="0" err="1" smtClean="0">
                  <a:solidFill>
                    <a:srgbClr val="F6F7F1"/>
                  </a:solidFill>
                  <a:latin typeface="League Spartan"/>
                </a:rPr>
                <a:t>Faktor-faktor</a:t>
              </a:r>
              <a:r>
                <a:rPr lang="en-US" sz="4400" spc="110" dirty="0" smtClean="0">
                  <a:solidFill>
                    <a:srgbClr val="F6F7F1"/>
                  </a:solidFill>
                  <a:latin typeface="League Spartan"/>
                </a:rPr>
                <a:t> yang </a:t>
              </a:r>
              <a:r>
                <a:rPr lang="en-US" sz="4400" spc="110" dirty="0" err="1" smtClean="0">
                  <a:solidFill>
                    <a:srgbClr val="F6F7F1"/>
                  </a:solidFill>
                  <a:latin typeface="League Spartan"/>
                </a:rPr>
                <a:t>Mempengaruhi</a:t>
              </a:r>
              <a:r>
                <a:rPr lang="en-US" sz="4400" spc="110" dirty="0" smtClean="0">
                  <a:solidFill>
                    <a:srgbClr val="F6F7F1"/>
                  </a:solidFill>
                  <a:latin typeface="League Spartan"/>
                </a:rPr>
                <a:t> </a:t>
              </a:r>
              <a:r>
                <a:rPr lang="en-US" sz="4400" spc="110" dirty="0" err="1" smtClean="0">
                  <a:solidFill>
                    <a:srgbClr val="F6F7F1"/>
                  </a:solidFill>
                  <a:latin typeface="League Spartan"/>
                </a:rPr>
                <a:t>Reaksi</a:t>
              </a:r>
              <a:r>
                <a:rPr lang="en-US" sz="4400" spc="110" dirty="0" smtClean="0">
                  <a:solidFill>
                    <a:srgbClr val="F6F7F1"/>
                  </a:solidFill>
                  <a:latin typeface="League Spartan"/>
                </a:rPr>
                <a:t> </a:t>
              </a:r>
              <a:r>
                <a:rPr lang="en-US" sz="4400" spc="110" dirty="0" err="1" smtClean="0">
                  <a:solidFill>
                    <a:srgbClr val="F6F7F1"/>
                  </a:solidFill>
                  <a:latin typeface="League Spartan"/>
                </a:rPr>
                <a:t>Khalayak</a:t>
              </a:r>
              <a:r>
                <a:rPr lang="en-US" sz="4400" spc="110" dirty="0" smtClean="0">
                  <a:solidFill>
                    <a:srgbClr val="F6F7F1"/>
                  </a:solidFill>
                  <a:latin typeface="League Spartan"/>
                </a:rPr>
                <a:t> </a:t>
              </a:r>
              <a:r>
                <a:rPr lang="en-US" sz="4400" spc="110" dirty="0" err="1" smtClean="0">
                  <a:solidFill>
                    <a:srgbClr val="F6F7F1"/>
                  </a:solidFill>
                  <a:latin typeface="League Spartan"/>
                </a:rPr>
                <a:t>pada</a:t>
              </a:r>
              <a:r>
                <a:rPr lang="en-US" sz="4400" spc="110" dirty="0" smtClean="0">
                  <a:solidFill>
                    <a:srgbClr val="F6F7F1"/>
                  </a:solidFill>
                  <a:latin typeface="League Spartan"/>
                </a:rPr>
                <a:t> </a:t>
              </a:r>
              <a:r>
                <a:rPr lang="en-US" sz="4400" spc="110" dirty="0" err="1" smtClean="0">
                  <a:solidFill>
                    <a:srgbClr val="F6F7F1"/>
                  </a:solidFill>
                  <a:latin typeface="League Spartan"/>
                </a:rPr>
                <a:t>K</a:t>
              </a:r>
              <a:r>
                <a:rPr lang="en-US" sz="4400" spc="110" dirty="0" err="1" smtClean="0">
                  <a:solidFill>
                    <a:srgbClr val="F6F7F1"/>
                  </a:solidFill>
                  <a:latin typeface="League Spartan"/>
                </a:rPr>
                <a:t>omunikasi</a:t>
              </a:r>
              <a:r>
                <a:rPr lang="en-US" sz="4400" spc="110" dirty="0" smtClean="0">
                  <a:solidFill>
                    <a:srgbClr val="F6F7F1"/>
                  </a:solidFill>
                  <a:latin typeface="League Spartan"/>
                </a:rPr>
                <a:t> Massa</a:t>
              </a:r>
              <a:endParaRPr lang="en-US" sz="4400" spc="110" dirty="0">
                <a:solidFill>
                  <a:srgbClr val="F6F7F1"/>
                </a:solidFill>
                <a:latin typeface="League Spartan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-400050" y="3848100"/>
            <a:ext cx="19088100" cy="6858000"/>
          </a:xfrm>
          <a:prstGeom prst="rect">
            <a:avLst/>
          </a:prstGeom>
          <a:solidFill>
            <a:srgbClr val="F6F7F1"/>
          </a:solidFill>
        </p:spPr>
      </p:sp>
      <p:sp>
        <p:nvSpPr>
          <p:cNvPr id="19" name="TextBox 19"/>
          <p:cNvSpPr txBox="1"/>
          <p:nvPr/>
        </p:nvSpPr>
        <p:spPr>
          <a:xfrm>
            <a:off x="685800" y="4381500"/>
            <a:ext cx="8153400" cy="6924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>	</a:t>
            </a:r>
            <a:r>
              <a:rPr lang="en-US" sz="3200" spc="126" dirty="0" smtClean="0">
                <a:latin typeface="Bahnschrift SemiBold" pitchFamily="34" charset="0"/>
              </a:rPr>
              <a:t>b.) </a:t>
            </a:r>
            <a:r>
              <a:rPr lang="en-US" sz="3200" spc="126" dirty="0" err="1" smtClean="0">
                <a:latin typeface="Bahnschrift SemiBold" pitchFamily="34" charset="0"/>
              </a:rPr>
              <a:t>Perspektif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Kategori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S</a:t>
            </a:r>
            <a:r>
              <a:rPr lang="en-US" sz="3200" spc="126" dirty="0" err="1" smtClean="0">
                <a:latin typeface="Bahnschrift SemiBold" pitchFamily="34" charset="0"/>
              </a:rPr>
              <a:t>osial</a:t>
            </a:r>
            <a:endParaRPr lang="en-US" sz="3200" spc="126" dirty="0" smtClean="0">
              <a:latin typeface="Bahnschrift SemiBold" pitchFamily="34" charset="0"/>
            </a:endParaRPr>
          </a:p>
          <a:p>
            <a:pPr>
              <a:lnSpc>
                <a:spcPts val="3569"/>
              </a:lnSpc>
            </a:pPr>
            <a:endParaRPr lang="en-US" sz="3200" spc="126" dirty="0" smtClean="0">
              <a:latin typeface="Bahnschrift SemiBold" pitchFamily="34" charset="0"/>
            </a:endParaRPr>
          </a:p>
          <a:p>
            <a:pPr>
              <a:lnSpc>
                <a:spcPts val="3569"/>
              </a:lnSpc>
            </a:pPr>
            <a:r>
              <a:rPr lang="en-US" sz="3200" spc="126" dirty="0" smtClean="0">
                <a:latin typeface="Bahnschrift SemiBold" pitchFamily="34" charset="0"/>
              </a:rPr>
              <a:t>	</a:t>
            </a:r>
            <a:r>
              <a:rPr lang="en-US" sz="3200" spc="126" dirty="0" err="1" smtClean="0">
                <a:latin typeface="Bahnschrift SemiBold" pitchFamily="34" charset="0"/>
              </a:rPr>
              <a:t>P</a:t>
            </a:r>
            <a:r>
              <a:rPr lang="en-US" sz="3200" spc="126" dirty="0" err="1" smtClean="0">
                <a:latin typeface="Bahnschrift SemiBold" pitchFamily="34" charset="0"/>
              </a:rPr>
              <a:t>erspektif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smtClean="0">
                <a:latin typeface="Bahnschrift SemiBold" pitchFamily="34" charset="0"/>
              </a:rPr>
              <a:t>yang </a:t>
            </a:r>
            <a:r>
              <a:rPr lang="en-US" sz="3200" spc="126" dirty="0" err="1" smtClean="0">
                <a:latin typeface="Bahnschrift SemiBold" pitchFamily="34" charset="0"/>
              </a:rPr>
              <a:t>berasumsi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bahwa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dalam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masyarakat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terdapat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kelompok-kelompok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sosial</a:t>
            </a:r>
            <a:r>
              <a:rPr lang="en-US" sz="3200" spc="126" dirty="0" smtClean="0">
                <a:latin typeface="Bahnschrift SemiBold" pitchFamily="34" charset="0"/>
              </a:rPr>
              <a:t>. </a:t>
            </a:r>
            <a:r>
              <a:rPr lang="en-US" sz="3200" spc="126" dirty="0" err="1" smtClean="0">
                <a:latin typeface="Bahnschrift SemiBold" pitchFamily="34" charset="0"/>
              </a:rPr>
              <a:t>Dimana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reaksi</a:t>
            </a:r>
            <a:r>
              <a:rPr lang="en-US" sz="3200" spc="126" dirty="0" smtClean="0">
                <a:latin typeface="Bahnschrift SemiBold" pitchFamily="34" charset="0"/>
              </a:rPr>
              <a:t> stimulus </a:t>
            </a:r>
            <a:r>
              <a:rPr lang="en-US" sz="3200" spc="126" dirty="0" err="1" smtClean="0">
                <a:latin typeface="Bahnschrift SemiBold" pitchFamily="34" charset="0"/>
              </a:rPr>
              <a:t>cenderung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sama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setiap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kelompoknya</a:t>
            </a:r>
            <a:r>
              <a:rPr lang="en-US" sz="3200" spc="126" dirty="0" smtClean="0">
                <a:latin typeface="Bahnschrift SemiBold" pitchFamily="34" charset="0"/>
              </a:rPr>
              <a:t>. </a:t>
            </a:r>
            <a:endParaRPr lang="en-US" sz="3200" spc="126" dirty="0" smtClean="0">
              <a:latin typeface="Bahnschrift SemiBold" pitchFamily="34" charset="0"/>
            </a:endParaRPr>
          </a:p>
          <a:p>
            <a:pPr>
              <a:lnSpc>
                <a:spcPts val="3569"/>
              </a:lnSpc>
            </a:pPr>
            <a:endParaRPr lang="en-US" sz="3200" spc="126" dirty="0" smtClean="0">
              <a:latin typeface="Bahnschrift SemiBold" pitchFamily="34" charset="0"/>
            </a:endParaRPr>
          </a:p>
          <a:p>
            <a:pPr>
              <a:lnSpc>
                <a:spcPts val="3569"/>
              </a:lnSpc>
            </a:pPr>
            <a:r>
              <a:rPr lang="en-US" sz="3200" spc="126" dirty="0" smtClean="0">
                <a:latin typeface="Bahnschrift SemiBold" pitchFamily="34" charset="0"/>
              </a:rPr>
              <a:t>	</a:t>
            </a:r>
            <a:r>
              <a:rPr lang="en-US" sz="3200" spc="126" dirty="0" err="1" smtClean="0">
                <a:latin typeface="Bahnschrift SemiBold" pitchFamily="34" charset="0"/>
              </a:rPr>
              <a:t>Golongan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sosial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terdiri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berdasarkan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usia</a:t>
            </a:r>
            <a:r>
              <a:rPr lang="en-US" sz="3200" spc="126" dirty="0" smtClean="0">
                <a:latin typeface="Bahnschrift SemiBold" pitchFamily="34" charset="0"/>
              </a:rPr>
              <a:t>, </a:t>
            </a:r>
            <a:r>
              <a:rPr lang="en-US" sz="3200" spc="126" dirty="0" err="1" smtClean="0">
                <a:latin typeface="Bahnschrift SemiBold" pitchFamily="34" charset="0"/>
              </a:rPr>
              <a:t>jenis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kelamin</a:t>
            </a:r>
            <a:r>
              <a:rPr lang="en-US" sz="3200" spc="126" dirty="0" smtClean="0">
                <a:latin typeface="Bahnschrift SemiBold" pitchFamily="34" charset="0"/>
              </a:rPr>
              <a:t>, </a:t>
            </a:r>
            <a:r>
              <a:rPr lang="en-US" sz="3200" spc="126" dirty="0" err="1" smtClean="0">
                <a:latin typeface="Bahnschrift SemiBold" pitchFamily="34" charset="0"/>
              </a:rPr>
              <a:t>tingkat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pendapatan</a:t>
            </a:r>
            <a:r>
              <a:rPr lang="en-US" sz="3200" spc="126" dirty="0" smtClean="0">
                <a:latin typeface="Bahnschrift SemiBold" pitchFamily="34" charset="0"/>
              </a:rPr>
              <a:t>, </a:t>
            </a:r>
            <a:r>
              <a:rPr lang="en-US" sz="3200" spc="126" dirty="0" err="1" smtClean="0">
                <a:latin typeface="Bahnschrift SemiBold" pitchFamily="34" charset="0"/>
              </a:rPr>
              <a:t>pendidikan</a:t>
            </a:r>
            <a:r>
              <a:rPr lang="en-US" sz="3200" spc="126" dirty="0" smtClean="0">
                <a:latin typeface="Bahnschrift SemiBold" pitchFamily="34" charset="0"/>
              </a:rPr>
              <a:t>, </a:t>
            </a:r>
            <a:r>
              <a:rPr lang="en-US" sz="3200" spc="126" dirty="0" err="1" smtClean="0">
                <a:latin typeface="Bahnschrift SemiBold" pitchFamily="34" charset="0"/>
              </a:rPr>
              <a:t>tempat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tinggal</a:t>
            </a:r>
            <a:r>
              <a:rPr lang="en-US" sz="3200" spc="126" dirty="0" smtClean="0">
                <a:latin typeface="Bahnschrift SemiBold" pitchFamily="34" charset="0"/>
              </a:rPr>
              <a:t>, </a:t>
            </a:r>
            <a:r>
              <a:rPr lang="en-US" sz="3200" spc="126" dirty="0" err="1" smtClean="0">
                <a:latin typeface="Bahnschrift SemiBold" pitchFamily="34" charset="0"/>
              </a:rPr>
              <a:t>dan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keyakinan</a:t>
            </a:r>
            <a:r>
              <a:rPr lang="en-US" sz="3200" spc="126" dirty="0" smtClean="0">
                <a:latin typeface="Bahnschrift SemiBold" pitchFamily="34" charset="0"/>
              </a:rPr>
              <a:t>.</a:t>
            </a:r>
          </a:p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/>
            </a:r>
            <a:b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</a:b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Glacial Indifference"/>
            </a:endParaRPr>
          </a:p>
          <a:p>
            <a:pPr algn="ctr">
              <a:lnSpc>
                <a:spcPts val="3569"/>
              </a:lnSpc>
            </a:pPr>
            <a: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  <a:t/>
            </a:r>
            <a:b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</a:br>
            <a: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  <a:t>.</a:t>
            </a:r>
            <a:endParaRPr lang="en-US" sz="2100" spc="126" dirty="0">
              <a:solidFill>
                <a:srgbClr val="7F4625"/>
              </a:solidFill>
              <a:latin typeface="Glacial Indifference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14369857" y="-1974545"/>
            <a:ext cx="5235904" cy="4476844"/>
            <a:chOff x="0" y="0"/>
            <a:chExt cx="6981205" cy="5969126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 cstate="print"/>
            <a:srcRect l="1024" t="78" r="1024"/>
            <a:stretch>
              <a:fillRect/>
            </a:stretch>
          </p:blipFill>
          <p:spPr>
            <a:xfrm rot="-10178377">
              <a:off x="487953" y="519872"/>
              <a:ext cx="6164075" cy="421962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1737420">
              <a:off x="-38355" y="3661553"/>
              <a:ext cx="4769799" cy="1073205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 rot="-10178377">
              <a:off x="4595810" y="4082905"/>
              <a:ext cx="956362" cy="956362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rot="-10178377">
              <a:off x="3749860" y="5309249"/>
              <a:ext cx="609999" cy="609999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 rot="-10178377">
              <a:off x="4578975" y="5386596"/>
              <a:ext cx="457599" cy="457599"/>
            </a:xfrm>
            <a:prstGeom prst="rect">
              <a:avLst/>
            </a:prstGeom>
          </p:spPr>
        </p:pic>
      </p:grpSp>
      <p:sp>
        <p:nvSpPr>
          <p:cNvPr id="27" name="TextBox 18"/>
          <p:cNvSpPr txBox="1"/>
          <p:nvPr/>
        </p:nvSpPr>
        <p:spPr>
          <a:xfrm>
            <a:off x="5257800" y="3152775"/>
            <a:ext cx="4038600" cy="520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0"/>
              </a:lnSpc>
            </a:pPr>
            <a:r>
              <a:rPr lang="en-US" sz="2900" spc="435" dirty="0">
                <a:solidFill>
                  <a:srgbClr val="E9905A"/>
                </a:solidFill>
                <a:latin typeface="Glacial Indifference"/>
              </a:rPr>
              <a:t>MONTH 1</a:t>
            </a:r>
          </a:p>
        </p:txBody>
      </p:sp>
      <p:sp>
        <p:nvSpPr>
          <p:cNvPr id="31" name="TextBox 19"/>
          <p:cNvSpPr txBox="1"/>
          <p:nvPr/>
        </p:nvSpPr>
        <p:spPr>
          <a:xfrm>
            <a:off x="381000" y="4381500"/>
            <a:ext cx="16992600" cy="413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69"/>
              </a:lnSpc>
            </a:pPr>
            <a: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  <a:t>	</a:t>
            </a:r>
            <a:endParaRPr lang="en-US" sz="3200" spc="126" dirty="0">
              <a:solidFill>
                <a:srgbClr val="7F4625"/>
              </a:solidFill>
              <a:latin typeface="Glacial Indifferenc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48800" y="4305300"/>
            <a:ext cx="8839200" cy="7848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>	</a:t>
            </a:r>
            <a:r>
              <a:rPr lang="en-US" sz="3200" spc="126" dirty="0" smtClean="0">
                <a:latin typeface="Bahnschrift SemiBold" pitchFamily="34" charset="0"/>
              </a:rPr>
              <a:t>c.) </a:t>
            </a:r>
            <a:r>
              <a:rPr lang="en-US" sz="3200" spc="126" dirty="0" err="1" smtClean="0">
                <a:latin typeface="Bahnschrift SemiBold" pitchFamily="34" charset="0"/>
              </a:rPr>
              <a:t>Persepektif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Hubungan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S</a:t>
            </a:r>
            <a:r>
              <a:rPr lang="en-US" sz="3200" spc="126" dirty="0" err="1" smtClean="0">
                <a:latin typeface="Bahnschrift SemiBold" pitchFamily="34" charset="0"/>
              </a:rPr>
              <a:t>osial</a:t>
            </a:r>
            <a:endParaRPr lang="en-US" sz="3200" spc="126" dirty="0" smtClean="0">
              <a:latin typeface="Bahnschrift SemiBold" pitchFamily="34" charset="0"/>
            </a:endParaRPr>
          </a:p>
          <a:p>
            <a:pPr>
              <a:lnSpc>
                <a:spcPts val="3569"/>
              </a:lnSpc>
            </a:pPr>
            <a:endParaRPr lang="en-US" sz="3200" spc="126" dirty="0" smtClean="0">
              <a:latin typeface="Bahnschrift SemiBold" pitchFamily="34" charset="0"/>
            </a:endParaRPr>
          </a:p>
          <a:p>
            <a:pPr>
              <a:lnSpc>
                <a:spcPts val="3569"/>
              </a:lnSpc>
            </a:pPr>
            <a:r>
              <a:rPr lang="en-US" sz="3200" spc="126" dirty="0" smtClean="0">
                <a:latin typeface="Bahnschrift SemiBold" pitchFamily="34" charset="0"/>
              </a:rPr>
              <a:t>	</a:t>
            </a:r>
            <a:r>
              <a:rPr lang="en-US" sz="3200" spc="126" dirty="0" err="1" smtClean="0">
                <a:latin typeface="Bahnschrift SemiBold" pitchFamily="34" charset="0"/>
              </a:rPr>
              <a:t>P</a:t>
            </a:r>
            <a:r>
              <a:rPr lang="en-US" sz="3200" spc="126" dirty="0" err="1" smtClean="0">
                <a:latin typeface="Bahnschrift SemiBold" pitchFamily="34" charset="0"/>
              </a:rPr>
              <a:t>ersepektif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ini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menekankan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pentingnya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peranan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hubungan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sosial</a:t>
            </a:r>
            <a:r>
              <a:rPr lang="en-US" sz="3200" spc="126" dirty="0" smtClean="0">
                <a:latin typeface="Bahnschrift SemiBold" pitchFamily="34" charset="0"/>
              </a:rPr>
              <a:t> yang informal </a:t>
            </a:r>
            <a:r>
              <a:rPr lang="en-US" sz="3200" spc="126" dirty="0" err="1" smtClean="0">
                <a:latin typeface="Bahnschrift SemiBold" pitchFamily="34" charset="0"/>
              </a:rPr>
              <a:t>dalam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memengaruhi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reaksi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orang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terhdap</a:t>
            </a:r>
            <a:r>
              <a:rPr lang="en-US" sz="3200" spc="126" dirty="0" smtClean="0">
                <a:latin typeface="Bahnschrift SemiBold" pitchFamily="34" charset="0"/>
              </a:rPr>
              <a:t> media </a:t>
            </a:r>
            <a:r>
              <a:rPr lang="en-US" sz="3200" spc="126" dirty="0" err="1" smtClean="0">
                <a:latin typeface="Bahnschrift SemiBold" pitchFamily="34" charset="0"/>
              </a:rPr>
              <a:t>massa</a:t>
            </a:r>
            <a:r>
              <a:rPr lang="en-US" sz="3200" spc="126" dirty="0" smtClean="0">
                <a:latin typeface="Bahnschrift SemiBold" pitchFamily="34" charset="0"/>
              </a:rPr>
              <a:t>. </a:t>
            </a:r>
          </a:p>
          <a:p>
            <a:pPr>
              <a:lnSpc>
                <a:spcPts val="3569"/>
              </a:lnSpc>
            </a:pPr>
            <a:r>
              <a:rPr lang="en-US" sz="3200" spc="126" dirty="0" smtClean="0">
                <a:latin typeface="Bahnschrift SemiBold" pitchFamily="34" charset="0"/>
              </a:rPr>
              <a:t>	</a:t>
            </a:r>
            <a:r>
              <a:rPr lang="en-US" sz="3200" spc="126" dirty="0" err="1" smtClean="0">
                <a:latin typeface="Bahnschrift SemiBold" pitchFamily="34" charset="0"/>
              </a:rPr>
              <a:t>Jelasnya</a:t>
            </a:r>
            <a:r>
              <a:rPr lang="en-US" sz="3200" spc="126" dirty="0" smtClean="0">
                <a:latin typeface="Bahnschrift SemiBold" pitchFamily="34" charset="0"/>
              </a:rPr>
              <a:t>, </a:t>
            </a:r>
            <a:r>
              <a:rPr lang="en-US" sz="3200" spc="126" dirty="0" err="1" smtClean="0">
                <a:latin typeface="Bahnschrift SemiBold" pitchFamily="34" charset="0"/>
              </a:rPr>
              <a:t>berbagai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faktor</a:t>
            </a:r>
            <a:r>
              <a:rPr lang="en-US" sz="3200" spc="126" dirty="0" smtClean="0">
                <a:latin typeface="Bahnschrift SemiBold" pitchFamily="34" charset="0"/>
              </a:rPr>
              <a:t> yang </a:t>
            </a:r>
            <a:r>
              <a:rPr lang="en-US" sz="3200" spc="126" dirty="0" err="1" smtClean="0">
                <a:latin typeface="Bahnschrift SemiBold" pitchFamily="34" charset="0"/>
              </a:rPr>
              <a:t>akan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mempengaruhi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reaksi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orang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terhadap</a:t>
            </a:r>
            <a:r>
              <a:rPr lang="en-US" sz="3200" spc="126" dirty="0" smtClean="0">
                <a:latin typeface="Bahnschrift SemiBold" pitchFamily="34" charset="0"/>
              </a:rPr>
              <a:t> media </a:t>
            </a:r>
            <a:r>
              <a:rPr lang="en-US" sz="3200" spc="126" dirty="0" err="1" smtClean="0">
                <a:latin typeface="Bahnschrift SemiBold" pitchFamily="34" charset="0"/>
              </a:rPr>
              <a:t>massa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meliputi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organisasi</a:t>
            </a:r>
            <a:r>
              <a:rPr lang="en-US" sz="3200" spc="126" dirty="0" smtClean="0">
                <a:latin typeface="Bahnschrift SemiBold" pitchFamily="34" charset="0"/>
              </a:rPr>
              <a:t> personal, </a:t>
            </a:r>
            <a:r>
              <a:rPr lang="en-US" sz="3200" spc="126" dirty="0" err="1" smtClean="0">
                <a:latin typeface="Bahnschrift SemiBold" pitchFamily="34" charset="0"/>
              </a:rPr>
              <a:t>psikologis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individu</a:t>
            </a:r>
            <a:r>
              <a:rPr lang="en-US" sz="3200" spc="126" dirty="0" smtClean="0">
                <a:latin typeface="Bahnschrift SemiBold" pitchFamily="34" charset="0"/>
              </a:rPr>
              <a:t>, </a:t>
            </a:r>
            <a:r>
              <a:rPr lang="en-US" sz="3200" spc="126" dirty="0" err="1" smtClean="0">
                <a:latin typeface="Bahnschrift SemiBold" pitchFamily="34" charset="0"/>
              </a:rPr>
              <a:t>seperti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potensi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biologis</a:t>
            </a:r>
            <a:r>
              <a:rPr lang="en-US" sz="3200" spc="126" dirty="0" smtClean="0">
                <a:latin typeface="Bahnschrift SemiBold" pitchFamily="34" charset="0"/>
              </a:rPr>
              <a:t>, </a:t>
            </a:r>
            <a:r>
              <a:rPr lang="en-US" sz="3200" spc="126" dirty="0" err="1" smtClean="0">
                <a:latin typeface="Bahnschrift SemiBold" pitchFamily="34" charset="0"/>
              </a:rPr>
              <a:t>sikap</a:t>
            </a:r>
            <a:r>
              <a:rPr lang="en-US" sz="3200" spc="126" dirty="0" smtClean="0">
                <a:latin typeface="Bahnschrift SemiBold" pitchFamily="34" charset="0"/>
              </a:rPr>
              <a:t>, </a:t>
            </a:r>
            <a:r>
              <a:rPr lang="en-US" sz="3200" spc="126" dirty="0" err="1" smtClean="0">
                <a:latin typeface="Bahnschrift SemiBold" pitchFamily="34" charset="0"/>
              </a:rPr>
              <a:t>nilai</a:t>
            </a:r>
            <a:r>
              <a:rPr lang="en-US" sz="3200" spc="126" dirty="0" smtClean="0">
                <a:latin typeface="Bahnschrift SemiBold" pitchFamily="34" charset="0"/>
              </a:rPr>
              <a:t>, </a:t>
            </a:r>
            <a:r>
              <a:rPr lang="en-US" sz="3200" spc="126" dirty="0" err="1" smtClean="0">
                <a:latin typeface="Bahnschrift SemiBold" pitchFamily="34" charset="0"/>
              </a:rPr>
              <a:t>kepercayaan</a:t>
            </a:r>
            <a:r>
              <a:rPr lang="en-US" sz="3200" spc="126" dirty="0" smtClean="0">
                <a:latin typeface="Bahnschrift SemiBold" pitchFamily="34" charset="0"/>
              </a:rPr>
              <a:t>, </a:t>
            </a:r>
            <a:r>
              <a:rPr lang="en-US" sz="3200" spc="126" dirty="0" err="1" smtClean="0">
                <a:latin typeface="Bahnschrift SemiBold" pitchFamily="34" charset="0"/>
              </a:rPr>
              <a:t>dan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juga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pengalaman</a:t>
            </a:r>
            <a:r>
              <a:rPr lang="en-US" sz="3200" spc="126" dirty="0" smtClean="0">
                <a:latin typeface="Bahnschrift SemiBold" pitchFamily="34" charset="0"/>
              </a:rPr>
              <a:t>. </a:t>
            </a:r>
          </a:p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/>
            </a:r>
            <a:b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</a:b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/>
            </a:r>
            <a:b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</a:b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Glacial Indifference"/>
            </a:endParaRPr>
          </a:p>
          <a:p>
            <a:pPr algn="ctr">
              <a:lnSpc>
                <a:spcPts val="3569"/>
              </a:lnSpc>
            </a:pPr>
            <a: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  <a:t/>
            </a:r>
            <a:b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</a:br>
            <a: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  <a:t>.</a:t>
            </a:r>
            <a:endParaRPr lang="en-US" sz="2100" spc="126" dirty="0">
              <a:solidFill>
                <a:srgbClr val="7F462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46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419100"/>
            <a:ext cx="16840200" cy="11017498"/>
            <a:chOff x="-2520996" y="-3689712"/>
            <a:chExt cx="21271831" cy="14689998"/>
          </a:xfrm>
        </p:grpSpPr>
        <p:sp>
          <p:nvSpPr>
            <p:cNvPr id="4" name="TextBox 4"/>
            <p:cNvSpPr txBox="1"/>
            <p:nvPr/>
          </p:nvSpPr>
          <p:spPr>
            <a:xfrm>
              <a:off x="-2520996" y="-2165712"/>
              <a:ext cx="21271831" cy="13165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000"/>
                </a:lnSpc>
              </a:pPr>
              <a:r>
                <a:rPr lang="en-US" sz="2200" spc="50" dirty="0" smtClean="0">
                  <a:solidFill>
                    <a:srgbClr val="F6F7F1"/>
                  </a:solidFill>
                  <a:latin typeface="League Spartan"/>
                </a:rPr>
                <a:t>	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Lalu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fokus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penelitian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sekarang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bergeser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dari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komunikator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ke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komunikat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dari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sumber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ke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penerima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.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Lalu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muncul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lah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pedekatan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uses and gratification.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Pertama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kali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dinyatakan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oleh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Elihu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Katz(1959). Model uses and gratification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atau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model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efek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moderat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dengan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membandingkan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model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efek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terbatas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dari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Klapper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.</a:t>
              </a:r>
            </a:p>
            <a:p>
              <a:pPr>
                <a:lnSpc>
                  <a:spcPts val="7000"/>
                </a:lnSpc>
              </a:pP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	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Selanjutnya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pendekatan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agenda setting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dikembangkan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 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oleh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Maxwell E.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McComb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dan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Donald L. Shaw.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Dengan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fokus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perhatian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bergeser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dari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efek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afektif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ke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efek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kognitif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.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Menurut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teori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ini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, media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massa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memang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tidak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dapat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mempengaruhi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orang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untuk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merubah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sikap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,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tetapi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media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massa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cukup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berpengaruh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terhadap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apa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yang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difikirkan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orang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.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Lalu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pada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1970an,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kampanye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media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massa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erbukti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mempunyai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efek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yang paling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penting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terhadap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sikap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dan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 </a:t>
              </a:r>
              <a:r>
                <a:rPr lang="en-US" sz="2800" spc="50" dirty="0" err="1" smtClean="0">
                  <a:solidFill>
                    <a:srgbClr val="F6F7F1"/>
                  </a:solidFill>
                  <a:latin typeface="Bahnschrift SemiBold" pitchFamily="34" charset="0"/>
                </a:rPr>
                <a:t>perilaku</a:t>
              </a:r>
              <a:r>
                <a:rPr lang="en-US" sz="2800" spc="50" dirty="0" smtClean="0">
                  <a:solidFill>
                    <a:srgbClr val="F6F7F1"/>
                  </a:solidFill>
                  <a:latin typeface="Bahnschrift SemiBold" pitchFamily="34" charset="0"/>
                </a:rPr>
                <a:t>. </a:t>
              </a:r>
            </a:p>
            <a:p>
              <a:pPr algn="ctr">
                <a:lnSpc>
                  <a:spcPts val="7000"/>
                </a:lnSpc>
              </a:pPr>
              <a:r>
                <a:rPr lang="en-US" sz="2400" spc="50" dirty="0" smtClean="0">
                  <a:solidFill>
                    <a:srgbClr val="F6F7F1"/>
                  </a:solidFill>
                  <a:latin typeface="League Spartan"/>
                </a:rPr>
                <a:t/>
              </a:r>
              <a:br>
                <a:rPr lang="en-US" sz="2400" spc="50" dirty="0" smtClean="0">
                  <a:solidFill>
                    <a:srgbClr val="F6F7F1"/>
                  </a:solidFill>
                  <a:latin typeface="League Spartan"/>
                </a:rPr>
              </a:br>
              <a:r>
                <a:rPr lang="en-US" sz="2400" spc="50" dirty="0" smtClean="0">
                  <a:solidFill>
                    <a:srgbClr val="F6F7F1"/>
                  </a:solidFill>
                  <a:latin typeface="League Spartan"/>
                </a:rPr>
                <a:t> </a:t>
              </a:r>
              <a:endParaRPr lang="en-US" sz="2400" spc="50" dirty="0">
                <a:solidFill>
                  <a:srgbClr val="F6F7F1"/>
                </a:solidFill>
                <a:latin typeface="League Spartan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481337" y="-3689712"/>
              <a:ext cx="13996909" cy="14020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059"/>
                </a:lnSpc>
              </a:pPr>
              <a:r>
                <a:rPr lang="en-US" sz="3600" spc="348" dirty="0" err="1" smtClean="0">
                  <a:solidFill>
                    <a:srgbClr val="FFE05C"/>
                  </a:solidFill>
                  <a:latin typeface="League Spartan"/>
                </a:rPr>
                <a:t>P</a:t>
              </a:r>
              <a:r>
                <a:rPr lang="en-US" sz="3600" spc="348" dirty="0" err="1" smtClean="0">
                  <a:solidFill>
                    <a:srgbClr val="FFE05C"/>
                  </a:solidFill>
                  <a:latin typeface="League Spartan"/>
                </a:rPr>
                <a:t>endekatan</a:t>
              </a:r>
              <a:r>
                <a:rPr lang="en-US" sz="3600" spc="348" dirty="0" smtClean="0">
                  <a:solidFill>
                    <a:srgbClr val="FFE05C"/>
                  </a:solidFill>
                  <a:latin typeface="League Spartan"/>
                </a:rPr>
                <a:t> </a:t>
              </a:r>
              <a:r>
                <a:rPr lang="en-US" sz="3600" spc="348" dirty="0" err="1" smtClean="0">
                  <a:solidFill>
                    <a:srgbClr val="FFE05C"/>
                  </a:solidFill>
                  <a:latin typeface="League Spartan"/>
                </a:rPr>
                <a:t>Motivasi</a:t>
              </a:r>
              <a:r>
                <a:rPr lang="en-US" sz="3600" spc="348" dirty="0" smtClean="0">
                  <a:solidFill>
                    <a:srgbClr val="FFE05C"/>
                  </a:solidFill>
                  <a:latin typeface="League Spartan"/>
                </a:rPr>
                <a:t> </a:t>
              </a:r>
              <a:r>
                <a:rPr lang="en-US" sz="3600" spc="348" dirty="0" err="1" smtClean="0">
                  <a:solidFill>
                    <a:srgbClr val="FFE05C"/>
                  </a:solidFill>
                  <a:latin typeface="League Spartan"/>
                </a:rPr>
                <a:t>dan</a:t>
              </a:r>
              <a:r>
                <a:rPr lang="en-US" sz="3600" spc="348" dirty="0" smtClean="0">
                  <a:solidFill>
                    <a:srgbClr val="FFE05C"/>
                  </a:solidFill>
                  <a:latin typeface="League Spartan"/>
                </a:rPr>
                <a:t> </a:t>
              </a:r>
              <a:r>
                <a:rPr lang="en-US" sz="3600" spc="348" dirty="0" smtClean="0">
                  <a:solidFill>
                    <a:srgbClr val="FFE05C"/>
                  </a:solidFill>
                  <a:latin typeface="League Spartan"/>
                </a:rPr>
                <a:t>Uses </a:t>
              </a:r>
              <a:r>
                <a:rPr lang="en-US" sz="3600" spc="348" dirty="0" smtClean="0">
                  <a:solidFill>
                    <a:srgbClr val="FFE05C"/>
                  </a:solidFill>
                  <a:latin typeface="League Spartan"/>
                </a:rPr>
                <a:t>and </a:t>
              </a:r>
              <a:r>
                <a:rPr lang="en-US" sz="3600" spc="348" dirty="0" smtClean="0">
                  <a:solidFill>
                    <a:srgbClr val="FFE05C"/>
                  </a:solidFill>
                  <a:latin typeface="League Spartan"/>
                </a:rPr>
                <a:t>Gratification</a:t>
              </a:r>
              <a:r>
                <a:rPr lang="en-US" sz="3600" spc="348" dirty="0" smtClean="0">
                  <a:solidFill>
                    <a:srgbClr val="FFE05C"/>
                  </a:solidFill>
                  <a:latin typeface="League Spartan"/>
                </a:rPr>
                <a:t>:</a:t>
              </a:r>
              <a:endParaRPr lang="en-US" sz="3600" spc="348" dirty="0">
                <a:solidFill>
                  <a:srgbClr val="FFE05C"/>
                </a:solidFill>
                <a:latin typeface="League Spartan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981200" y="-1104900"/>
            <a:ext cx="4737506" cy="4460871"/>
            <a:chOff x="0" y="0"/>
            <a:chExt cx="6316674" cy="594782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6164075" cy="412993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-2121833">
              <a:off x="-16183" y="3593328"/>
              <a:ext cx="4769799" cy="107320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4624152" y="1108603"/>
              <a:ext cx="956362" cy="956362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5580514" y="2064965"/>
              <a:ext cx="609999" cy="60999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5859076" y="1254206"/>
              <a:ext cx="457599" cy="457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-1752600" y="7353300"/>
            <a:ext cx="6380922" cy="4268588"/>
            <a:chOff x="0" y="0"/>
            <a:chExt cx="8507896" cy="5691451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 cstate="print"/>
            <a:srcRect l="1024" t="78" r="1024"/>
            <a:stretch>
              <a:fillRect/>
            </a:stretch>
          </p:blipFill>
          <p:spPr>
            <a:xfrm rot="-10178377">
              <a:off x="329177" y="951952"/>
              <a:ext cx="6164075" cy="421962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1234630">
              <a:off x="3701656" y="1916743"/>
              <a:ext cx="4769799" cy="1073205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 rot="-10178377">
              <a:off x="2933034" y="433077"/>
              <a:ext cx="956362" cy="956362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rot="-10178377">
              <a:off x="4161953" y="972623"/>
              <a:ext cx="457599" cy="457599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 rot="-10178377">
              <a:off x="4017473" y="49878"/>
              <a:ext cx="609999" cy="609999"/>
            </a:xfrm>
            <a:prstGeom prst="rect">
              <a:avLst/>
            </a:prstGeom>
          </p:spPr>
        </p:pic>
      </p:grpSp>
      <p:sp>
        <p:nvSpPr>
          <p:cNvPr id="28" name="TextBox 28"/>
          <p:cNvSpPr txBox="1"/>
          <p:nvPr/>
        </p:nvSpPr>
        <p:spPr>
          <a:xfrm>
            <a:off x="1371600" y="342901"/>
            <a:ext cx="14859000" cy="754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 spc="110" dirty="0" smtClean="0">
                <a:solidFill>
                  <a:srgbClr val="E9905A"/>
                </a:solidFill>
                <a:latin typeface="League Spartan"/>
              </a:rPr>
              <a:t>Motif </a:t>
            </a:r>
            <a:r>
              <a:rPr lang="en-US" sz="5500" spc="110" dirty="0" err="1" smtClean="0">
                <a:solidFill>
                  <a:srgbClr val="E9905A"/>
                </a:solidFill>
                <a:latin typeface="League Spartan"/>
              </a:rPr>
              <a:t>Kognitif</a:t>
            </a:r>
            <a:r>
              <a:rPr lang="en-US" sz="5500" spc="110" dirty="0" smtClean="0">
                <a:solidFill>
                  <a:srgbClr val="E9905A"/>
                </a:solidFill>
                <a:latin typeface="League Spartan"/>
              </a:rPr>
              <a:t> </a:t>
            </a:r>
            <a:r>
              <a:rPr lang="en-US" sz="5500" spc="110" dirty="0" err="1" smtClean="0">
                <a:solidFill>
                  <a:srgbClr val="E9905A"/>
                </a:solidFill>
                <a:latin typeface="League Spartan"/>
              </a:rPr>
              <a:t>dan</a:t>
            </a:r>
            <a:r>
              <a:rPr lang="en-US" sz="5500" spc="110" dirty="0" smtClean="0">
                <a:solidFill>
                  <a:srgbClr val="E9905A"/>
                </a:solidFill>
                <a:latin typeface="League Spartan"/>
              </a:rPr>
              <a:t> </a:t>
            </a:r>
            <a:r>
              <a:rPr lang="en-US" sz="5500" spc="110" dirty="0" err="1" smtClean="0">
                <a:solidFill>
                  <a:srgbClr val="E9905A"/>
                </a:solidFill>
                <a:latin typeface="League Spartan"/>
              </a:rPr>
              <a:t>Gratifikasi</a:t>
            </a:r>
            <a:r>
              <a:rPr lang="en-US" sz="5500" spc="110" dirty="0" smtClean="0">
                <a:solidFill>
                  <a:srgbClr val="E9905A"/>
                </a:solidFill>
                <a:latin typeface="League Spartan"/>
              </a:rPr>
              <a:t> Media</a:t>
            </a:r>
            <a:endParaRPr lang="en-US" sz="5500" spc="110" dirty="0">
              <a:solidFill>
                <a:srgbClr val="E9905A"/>
              </a:solidFill>
              <a:latin typeface="League Spart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81200" y="1714500"/>
            <a:ext cx="14859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Bahnschrift SemiBold" pitchFamily="34" charset="0"/>
              </a:rPr>
              <a:t>	Motif </a:t>
            </a:r>
            <a:r>
              <a:rPr lang="en-US" sz="3200" dirty="0" err="1" smtClean="0">
                <a:latin typeface="Bahnschrift SemiBold" pitchFamily="34" charset="0"/>
              </a:rPr>
              <a:t>kognitif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menekankan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kebutuhan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manusia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akan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informasi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dan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kebutuhan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untuk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mencapai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tingkat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ideasional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tertentu</a:t>
            </a:r>
            <a:r>
              <a:rPr lang="en-US" sz="3200" dirty="0" smtClean="0">
                <a:latin typeface="Bahnschrift SemiBold" pitchFamily="34" charset="0"/>
              </a:rPr>
              <a:t>. </a:t>
            </a:r>
            <a:r>
              <a:rPr lang="en-US" sz="3200" dirty="0" err="1" smtClean="0">
                <a:latin typeface="Bahnschrift SemiBold" pitchFamily="34" charset="0"/>
              </a:rPr>
              <a:t>Pada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kelompok</a:t>
            </a:r>
            <a:r>
              <a:rPr lang="en-US" sz="3200" dirty="0" smtClean="0">
                <a:latin typeface="Bahnschrift SemiBold" pitchFamily="34" charset="0"/>
              </a:rPr>
              <a:t> motif </a:t>
            </a:r>
            <a:r>
              <a:rPr lang="en-US" sz="3200" dirty="0" err="1" smtClean="0">
                <a:latin typeface="Bahnschrift SemiBold" pitchFamily="34" charset="0"/>
              </a:rPr>
              <a:t>kognitif</a:t>
            </a:r>
            <a:r>
              <a:rPr lang="en-US" sz="3200" dirty="0" smtClean="0">
                <a:latin typeface="Bahnschrift SemiBold" pitchFamily="34" charset="0"/>
              </a:rPr>
              <a:t> yang </a:t>
            </a:r>
            <a:r>
              <a:rPr lang="en-US" sz="3200" dirty="0" err="1" smtClean="0">
                <a:latin typeface="Bahnschrift SemiBold" pitchFamily="34" charset="0"/>
              </a:rPr>
              <a:t>berorientasi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pada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pemeliharaan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keseimbangan</a:t>
            </a:r>
            <a:r>
              <a:rPr lang="en-US" sz="3200" dirty="0" smtClean="0">
                <a:latin typeface="Bahnschrift SemiBold" pitchFamily="34" charset="0"/>
              </a:rPr>
              <a:t>, McGuire </a:t>
            </a:r>
            <a:r>
              <a:rPr lang="en-US" sz="3200" dirty="0" err="1" smtClean="0">
                <a:latin typeface="Bahnschrift SemiBold" pitchFamily="34" charset="0"/>
              </a:rPr>
              <a:t>menyebut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empat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teori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smtClean="0">
                <a:latin typeface="Bahnschrift SemiBold" pitchFamily="34" charset="0"/>
              </a:rPr>
              <a:t>:</a:t>
            </a:r>
          </a:p>
          <a:p>
            <a:endParaRPr lang="en-US" sz="3200" dirty="0" smtClean="0">
              <a:latin typeface="Bahnschrift SemiBold" pitchFamily="34" charset="0"/>
            </a:endParaRPr>
          </a:p>
          <a:p>
            <a:pPr fontAlgn="base"/>
            <a:r>
              <a:rPr lang="en-US" sz="3200" dirty="0" smtClean="0">
                <a:latin typeface="Bahnschrift SemiBold" pitchFamily="34" charset="0"/>
              </a:rPr>
              <a:t>1. </a:t>
            </a:r>
            <a:r>
              <a:rPr lang="en-US" sz="3200" dirty="0" err="1" smtClean="0">
                <a:latin typeface="Bahnschrift SemiBold" pitchFamily="34" charset="0"/>
              </a:rPr>
              <a:t>Teori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Konsistensi</a:t>
            </a:r>
            <a:r>
              <a:rPr lang="en-US" sz="3200" dirty="0" smtClean="0">
                <a:latin typeface="Bahnschrift SemiBold" pitchFamily="34" charset="0"/>
              </a:rPr>
              <a:t> -&gt; </a:t>
            </a:r>
            <a:r>
              <a:rPr lang="en-US" sz="3200" dirty="0" err="1" smtClean="0">
                <a:latin typeface="Bahnschrift SemiBold" pitchFamily="34" charset="0"/>
              </a:rPr>
              <a:t>mendominasi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penelitian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psikolog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sosial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pada</a:t>
            </a:r>
            <a:r>
              <a:rPr lang="en-US" sz="3200" dirty="0" smtClean="0">
                <a:latin typeface="Bahnschrift SemiBold" pitchFamily="34" charset="0"/>
              </a:rPr>
              <a:t> 1960an, </a:t>
            </a:r>
            <a:r>
              <a:rPr lang="en-US" sz="3200" dirty="0" err="1" smtClean="0">
                <a:latin typeface="Bahnschrift SemiBold" pitchFamily="34" charset="0"/>
              </a:rPr>
              <a:t>memandang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manusia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sebagai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makhluk</a:t>
            </a:r>
            <a:r>
              <a:rPr lang="en-US" sz="3200" dirty="0" smtClean="0">
                <a:latin typeface="Bahnschrift SemiBold" pitchFamily="34" charset="0"/>
              </a:rPr>
              <a:t> yang </a:t>
            </a:r>
            <a:r>
              <a:rPr lang="en-US" sz="3200" dirty="0" err="1" smtClean="0">
                <a:latin typeface="Bahnschrift SemiBold" pitchFamily="34" charset="0"/>
              </a:rPr>
              <a:t>dihadapkan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pada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berbagai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konflik</a:t>
            </a:r>
            <a:r>
              <a:rPr lang="en-US" sz="3200" dirty="0" smtClean="0">
                <a:latin typeface="Bahnschrift SemiBold" pitchFamily="34" charset="0"/>
              </a:rPr>
              <a:t>. </a:t>
            </a:r>
            <a:r>
              <a:rPr lang="en-US" sz="3200" dirty="0" err="1" smtClean="0">
                <a:latin typeface="Bahnschrift SemiBold" pitchFamily="34" charset="0"/>
              </a:rPr>
              <a:t>Konflik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mungkin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terjadi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di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antara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beberapa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kepercayaan</a:t>
            </a:r>
            <a:r>
              <a:rPr lang="en-US" sz="3200" dirty="0" smtClean="0">
                <a:latin typeface="Bahnschrift SemiBold" pitchFamily="34" charset="0"/>
              </a:rPr>
              <a:t> yang </a:t>
            </a:r>
            <a:r>
              <a:rPr lang="en-US" sz="3200" dirty="0" err="1" smtClean="0">
                <a:latin typeface="Bahnschrift SemiBold" pitchFamily="34" charset="0"/>
              </a:rPr>
              <a:t>dimiliki</a:t>
            </a:r>
            <a:r>
              <a:rPr lang="en-US" sz="3200" dirty="0" smtClean="0">
                <a:latin typeface="Bahnschrift SemiBold" pitchFamily="34" charset="0"/>
              </a:rPr>
              <a:t>. </a:t>
            </a:r>
            <a:r>
              <a:rPr lang="en-US" sz="3200" dirty="0" err="1" smtClean="0">
                <a:latin typeface="Bahnschrift SemiBold" pitchFamily="34" charset="0"/>
              </a:rPr>
              <a:t>Seperti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di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antara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hubungan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sosial</a:t>
            </a:r>
            <a:r>
              <a:rPr lang="en-US" sz="3200" dirty="0" smtClean="0">
                <a:latin typeface="Bahnschrift SemiBold" pitchFamily="34" charset="0"/>
              </a:rPr>
              <a:t> (“</a:t>
            </a:r>
            <a:r>
              <a:rPr lang="en-US" sz="3200" dirty="0" err="1" smtClean="0">
                <a:latin typeface="Bahnschrift SemiBold" pitchFamily="34" charset="0"/>
              </a:rPr>
              <a:t>saya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menyukai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diah</a:t>
            </a:r>
            <a:r>
              <a:rPr lang="en-US" sz="3200" dirty="0" smtClean="0">
                <a:latin typeface="Bahnschrift SemiBold" pitchFamily="34" charset="0"/>
              </a:rPr>
              <a:t>”, “</a:t>
            </a:r>
            <a:r>
              <a:rPr lang="en-US" sz="3200" dirty="0" err="1" smtClean="0">
                <a:latin typeface="Bahnschrift SemiBold" pitchFamily="34" charset="0"/>
              </a:rPr>
              <a:t>diah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membenci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amir</a:t>
            </a:r>
            <a:r>
              <a:rPr lang="en-US" sz="3200" dirty="0" smtClean="0">
                <a:latin typeface="Bahnschrift SemiBold" pitchFamily="34" charset="0"/>
              </a:rPr>
              <a:t>”, </a:t>
            </a:r>
            <a:r>
              <a:rPr lang="en-US" sz="3200" dirty="0" err="1" smtClean="0">
                <a:latin typeface="Bahnschrift SemiBold" pitchFamily="34" charset="0"/>
              </a:rPr>
              <a:t>sedangkan</a:t>
            </a:r>
            <a:r>
              <a:rPr lang="en-US" sz="3200" dirty="0" smtClean="0">
                <a:latin typeface="Bahnschrift SemiBold" pitchFamily="34" charset="0"/>
              </a:rPr>
              <a:t> “</a:t>
            </a:r>
            <a:r>
              <a:rPr lang="en-US" sz="3200" dirty="0" err="1" smtClean="0">
                <a:latin typeface="Bahnschrift SemiBold" pitchFamily="34" charset="0"/>
              </a:rPr>
              <a:t>saya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menyukai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amir</a:t>
            </a:r>
            <a:r>
              <a:rPr lang="en-US" sz="3200" dirty="0" smtClean="0">
                <a:latin typeface="Bahnschrift SemiBold" pitchFamily="34" charset="0"/>
              </a:rPr>
              <a:t>”). </a:t>
            </a:r>
            <a:r>
              <a:rPr lang="en-US" sz="3200" dirty="0" err="1" smtClean="0">
                <a:latin typeface="Bahnschrift SemiBold" pitchFamily="34" charset="0"/>
              </a:rPr>
              <a:t>Dalam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suasana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konflik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manusia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resah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dan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berusaha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mendamaikannya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dengan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kompromi</a:t>
            </a:r>
            <a:r>
              <a:rPr lang="en-US" sz="3200" dirty="0" smtClean="0">
                <a:latin typeface="Bahnschrift SemiBold" pitchFamily="34" charset="0"/>
              </a:rPr>
              <a:t>, </a:t>
            </a:r>
            <a:r>
              <a:rPr lang="en-US" sz="3200" dirty="0" err="1" smtClean="0">
                <a:latin typeface="Bahnschrift SemiBold" pitchFamily="34" charset="0"/>
              </a:rPr>
              <a:t>dalam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hal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ini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komunikasi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massa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mempunyai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potensi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untuk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menyampaikan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informasi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smtClean="0">
                <a:latin typeface="Bahnschrift SemiBold" pitchFamily="34" charset="0"/>
              </a:rPr>
              <a:t>yang </a:t>
            </a:r>
            <a:r>
              <a:rPr lang="en-US" sz="3200" dirty="0" err="1" smtClean="0">
                <a:latin typeface="Bahnschrift SemiBold" pitchFamily="34" charset="0"/>
              </a:rPr>
              <a:t>mengguncangkan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kestabilan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psikologis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individu</a:t>
            </a:r>
            <a:r>
              <a:rPr lang="en-US" sz="3200" dirty="0" smtClean="0">
                <a:latin typeface="Bahnschrift SemiBold" pitchFamily="34" charset="0"/>
              </a:rPr>
              <a:t>.</a:t>
            </a:r>
            <a:endParaRPr lang="en-US" sz="3200" dirty="0">
              <a:latin typeface="Bahnschrift SemiBold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/>
          <p:cNvSpPr txBox="1"/>
          <p:nvPr/>
        </p:nvSpPr>
        <p:spPr>
          <a:xfrm>
            <a:off x="1371600" y="342901"/>
            <a:ext cx="14859000" cy="754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 spc="110" dirty="0" smtClean="0">
                <a:solidFill>
                  <a:srgbClr val="E9905A"/>
                </a:solidFill>
                <a:latin typeface="League Spartan"/>
              </a:rPr>
              <a:t>Motif </a:t>
            </a:r>
            <a:r>
              <a:rPr lang="en-US" sz="5500" spc="110" dirty="0" err="1" smtClean="0">
                <a:solidFill>
                  <a:srgbClr val="E9905A"/>
                </a:solidFill>
                <a:latin typeface="League Spartan"/>
              </a:rPr>
              <a:t>Kognitif</a:t>
            </a:r>
            <a:r>
              <a:rPr lang="en-US" sz="5500" spc="110" dirty="0" smtClean="0">
                <a:solidFill>
                  <a:srgbClr val="E9905A"/>
                </a:solidFill>
                <a:latin typeface="League Spartan"/>
              </a:rPr>
              <a:t> </a:t>
            </a:r>
            <a:r>
              <a:rPr lang="en-US" sz="5500" spc="110" dirty="0" err="1" smtClean="0">
                <a:solidFill>
                  <a:srgbClr val="E9905A"/>
                </a:solidFill>
                <a:latin typeface="League Spartan"/>
              </a:rPr>
              <a:t>dan</a:t>
            </a:r>
            <a:r>
              <a:rPr lang="en-US" sz="5500" spc="110" dirty="0" smtClean="0">
                <a:solidFill>
                  <a:srgbClr val="E9905A"/>
                </a:solidFill>
                <a:latin typeface="League Spartan"/>
              </a:rPr>
              <a:t> </a:t>
            </a:r>
            <a:r>
              <a:rPr lang="en-US" sz="5500" spc="110" dirty="0" err="1" smtClean="0">
                <a:solidFill>
                  <a:srgbClr val="E9905A"/>
                </a:solidFill>
                <a:latin typeface="League Spartan"/>
              </a:rPr>
              <a:t>Gratifikasi</a:t>
            </a:r>
            <a:r>
              <a:rPr lang="en-US" sz="5500" spc="110" dirty="0" smtClean="0">
                <a:solidFill>
                  <a:srgbClr val="E9905A"/>
                </a:solidFill>
                <a:latin typeface="League Spartan"/>
              </a:rPr>
              <a:t> Media</a:t>
            </a:r>
            <a:endParaRPr lang="en-US" sz="5500" spc="110" dirty="0">
              <a:solidFill>
                <a:srgbClr val="E9905A"/>
              </a:solidFill>
              <a:latin typeface="League Spart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95400" y="1714500"/>
            <a:ext cx="16154400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Bahnschrift SemiBold" pitchFamily="34" charset="0"/>
              </a:rPr>
              <a:t>2. </a:t>
            </a:r>
            <a:r>
              <a:rPr lang="en-US" sz="3200" dirty="0" err="1" smtClean="0">
                <a:latin typeface="Bahnschrift SemiBold" pitchFamily="34" charset="0"/>
              </a:rPr>
              <a:t>Teori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atrubisi</a:t>
            </a:r>
            <a:r>
              <a:rPr lang="en-US" sz="3200" dirty="0" smtClean="0">
                <a:latin typeface="Bahnschrift SemiBold" pitchFamily="34" charset="0"/>
              </a:rPr>
              <a:t> -&gt;  </a:t>
            </a:r>
            <a:r>
              <a:rPr lang="en-US" sz="3200" dirty="0" err="1" smtClean="0">
                <a:latin typeface="Bahnschrift SemiBold" pitchFamily="34" charset="0"/>
              </a:rPr>
              <a:t>berkembang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pada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tahun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smtClean="0">
                <a:latin typeface="Bahnschrift SemiBold" pitchFamily="34" charset="0"/>
              </a:rPr>
              <a:t>1960 </a:t>
            </a:r>
            <a:r>
              <a:rPr lang="en-US" sz="3200" dirty="0" err="1" smtClean="0">
                <a:latin typeface="Bahnschrift SemiBold" pitchFamily="34" charset="0"/>
              </a:rPr>
              <a:t>dan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smtClean="0">
                <a:latin typeface="Bahnschrift SemiBold" pitchFamily="34" charset="0"/>
              </a:rPr>
              <a:t>1970 </a:t>
            </a:r>
            <a:r>
              <a:rPr lang="en-US" sz="3200" dirty="0" err="1" smtClean="0">
                <a:latin typeface="Bahnschrift SemiBold" pitchFamily="34" charset="0"/>
              </a:rPr>
              <a:t>memandangan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individu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sebagi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psikolog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amatir</a:t>
            </a:r>
            <a:r>
              <a:rPr lang="en-US" sz="3200" dirty="0" smtClean="0">
                <a:latin typeface="Bahnschrift SemiBold" pitchFamily="34" charset="0"/>
              </a:rPr>
              <a:t> yang </a:t>
            </a:r>
            <a:r>
              <a:rPr lang="en-US" sz="3200" dirty="0" err="1" smtClean="0">
                <a:latin typeface="Bahnschrift SemiBold" pitchFamily="34" charset="0"/>
              </a:rPr>
              <a:t>memahami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sebab-sebab</a:t>
            </a:r>
            <a:r>
              <a:rPr lang="en-US" sz="3200" dirty="0" smtClean="0">
                <a:latin typeface="Bahnschrift SemiBold" pitchFamily="34" charset="0"/>
              </a:rPr>
              <a:t> yang </a:t>
            </a:r>
            <a:r>
              <a:rPr lang="en-US" sz="3200" dirty="0" err="1" smtClean="0">
                <a:latin typeface="Bahnschrift SemiBold" pitchFamily="34" charset="0"/>
              </a:rPr>
              <a:t>terjadi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pada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berbagai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peristiwa</a:t>
            </a:r>
            <a:r>
              <a:rPr lang="en-US" sz="3200" dirty="0" smtClean="0">
                <a:latin typeface="Bahnschrift SemiBold" pitchFamily="34" charset="0"/>
              </a:rPr>
              <a:t>. </a:t>
            </a:r>
            <a:r>
              <a:rPr lang="en-US" sz="3200" dirty="0" err="1" smtClean="0">
                <a:latin typeface="Bahnschrift SemiBold" pitchFamily="34" charset="0"/>
              </a:rPr>
              <a:t>Ia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mencoba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menemukan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apa</a:t>
            </a:r>
            <a:r>
              <a:rPr lang="en-US" sz="3200" dirty="0" smtClean="0">
                <a:latin typeface="Bahnschrift SemiBold" pitchFamily="34" charset="0"/>
              </a:rPr>
              <a:t> yang </a:t>
            </a:r>
            <a:r>
              <a:rPr lang="en-US" sz="3200" dirty="0" err="1" smtClean="0">
                <a:latin typeface="Bahnschrift SemiBold" pitchFamily="34" charset="0"/>
              </a:rPr>
              <a:t>mendorong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siapa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melakukan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apa</a:t>
            </a:r>
            <a:r>
              <a:rPr lang="en-US" sz="3200" dirty="0" smtClean="0">
                <a:latin typeface="Bahnschrift SemiBold" pitchFamily="34" charset="0"/>
              </a:rPr>
              <a:t>. </a:t>
            </a:r>
            <a:r>
              <a:rPr lang="en-US" sz="3200" dirty="0" err="1" smtClean="0">
                <a:latin typeface="Bahnschrift SemiBold" pitchFamily="34" charset="0"/>
              </a:rPr>
              <a:t>respon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smtClean="0">
                <a:latin typeface="Bahnschrift SemiBold" pitchFamily="34" charset="0"/>
              </a:rPr>
              <a:t>yang </a:t>
            </a:r>
            <a:r>
              <a:rPr lang="en-US" sz="3200" dirty="0" err="1" smtClean="0">
                <a:latin typeface="Bahnschrift SemiBold" pitchFamily="34" charset="0"/>
              </a:rPr>
              <a:t>kita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berikan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bergantung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pada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interpretasi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kita</a:t>
            </a:r>
            <a:r>
              <a:rPr lang="en-US" sz="3200" dirty="0" smtClean="0">
                <a:latin typeface="Bahnschrift SemiBold" pitchFamily="34" charset="0"/>
              </a:rPr>
              <a:t>, </a:t>
            </a:r>
            <a:r>
              <a:rPr lang="en-US" sz="3200" dirty="0" err="1" smtClean="0">
                <a:latin typeface="Bahnschrift SemiBold" pitchFamily="34" charset="0"/>
              </a:rPr>
              <a:t>misalnya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kita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tidak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begitu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gembira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dipuji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oleh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orang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smtClean="0">
                <a:latin typeface="Bahnschrift SemiBold" pitchFamily="34" charset="0"/>
              </a:rPr>
              <a:t>yang </a:t>
            </a:r>
            <a:r>
              <a:rPr lang="en-US" sz="3200" dirty="0" err="1" smtClean="0">
                <a:latin typeface="Bahnschrift SemiBold" pitchFamily="34" charset="0"/>
              </a:rPr>
              <a:t>menurut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persepsi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kita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menyampaikan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pujian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karena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ingin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meminjam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uang</a:t>
            </a:r>
            <a:r>
              <a:rPr lang="en-US" sz="3200" dirty="0" smtClean="0">
                <a:latin typeface="Bahnschrift SemiBold" pitchFamily="34" charset="0"/>
              </a:rPr>
              <a:t>, </a:t>
            </a:r>
            <a:r>
              <a:rPr lang="en-US" sz="3200" dirty="0" err="1" smtClean="0">
                <a:latin typeface="Bahnschrift SemiBold" pitchFamily="34" charset="0"/>
              </a:rPr>
              <a:t>atau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kita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senang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dipuji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oleh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orang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asing</a:t>
            </a:r>
            <a:r>
              <a:rPr lang="en-US" sz="3200" dirty="0" smtClean="0">
                <a:latin typeface="Bahnschrift SemiBold" pitchFamily="34" charset="0"/>
              </a:rPr>
              <a:t> yang </a:t>
            </a:r>
            <a:r>
              <a:rPr lang="en-US" sz="3200" dirty="0" err="1" smtClean="0">
                <a:latin typeface="Bahnschrift SemiBold" pitchFamily="34" charset="0"/>
              </a:rPr>
              <a:t>menurut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persepsi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kita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memberikan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pujian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yg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objektif</a:t>
            </a:r>
            <a:r>
              <a:rPr lang="en-US" sz="3200" dirty="0" smtClean="0">
                <a:latin typeface="Bahnschrift SemiBold" pitchFamily="34" charset="0"/>
              </a:rPr>
              <a:t>.</a:t>
            </a:r>
          </a:p>
          <a:p>
            <a:r>
              <a:rPr lang="en-US" sz="3200" dirty="0" smtClean="0">
                <a:latin typeface="Bahnschrift SemiBold" pitchFamily="34" charset="0"/>
              </a:rPr>
              <a:t> </a:t>
            </a:r>
          </a:p>
          <a:p>
            <a:r>
              <a:rPr lang="en-US" sz="3200" dirty="0" smtClean="0">
                <a:latin typeface="Bahnschrift SemiBold" pitchFamily="34" charset="0"/>
              </a:rPr>
              <a:t>3</a:t>
            </a:r>
            <a:r>
              <a:rPr lang="en-US" sz="3200" dirty="0" smtClean="0">
                <a:latin typeface="Bahnschrift SemiBold" pitchFamily="34" charset="0"/>
              </a:rPr>
              <a:t>. </a:t>
            </a:r>
            <a:r>
              <a:rPr lang="en-US" sz="3200" dirty="0" err="1" smtClean="0">
                <a:latin typeface="Bahnschrift SemiBold" pitchFamily="34" charset="0"/>
              </a:rPr>
              <a:t>Teori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kategorisasi</a:t>
            </a:r>
            <a:r>
              <a:rPr lang="en-US" sz="3200" dirty="0" smtClean="0">
                <a:latin typeface="Bahnschrift SemiBold" pitchFamily="34" charset="0"/>
              </a:rPr>
              <a:t> -&gt; </a:t>
            </a:r>
            <a:r>
              <a:rPr lang="en-US" sz="3200" dirty="0" err="1" smtClean="0">
                <a:latin typeface="Bahnschrift SemiBold" pitchFamily="34" charset="0"/>
              </a:rPr>
              <a:t>memandang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manusia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sebagai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makhluk</a:t>
            </a:r>
            <a:r>
              <a:rPr lang="en-US" sz="3200" dirty="0" smtClean="0">
                <a:latin typeface="Bahnschrift SemiBold" pitchFamily="34" charset="0"/>
              </a:rPr>
              <a:t> yang </a:t>
            </a:r>
            <a:r>
              <a:rPr lang="en-US" sz="3200" dirty="0" err="1" smtClean="0">
                <a:latin typeface="Bahnschrift SemiBold" pitchFamily="34" charset="0"/>
              </a:rPr>
              <a:t>selalu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mengelompokkan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pengalamannya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dalam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kategorisasi</a:t>
            </a:r>
            <a:r>
              <a:rPr lang="en-US" sz="3200" dirty="0" smtClean="0">
                <a:latin typeface="Bahnschrift SemiBold" pitchFamily="34" charset="0"/>
              </a:rPr>
              <a:t> yang </a:t>
            </a:r>
            <a:r>
              <a:rPr lang="en-US" sz="3200" dirty="0" err="1" smtClean="0">
                <a:latin typeface="Bahnschrift SemiBold" pitchFamily="34" charset="0"/>
              </a:rPr>
              <a:t>sudah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dipersiapkan</a:t>
            </a:r>
            <a:r>
              <a:rPr lang="en-US" sz="3200" dirty="0" smtClean="0">
                <a:latin typeface="Bahnschrift SemiBold" pitchFamily="34" charset="0"/>
              </a:rPr>
              <a:t>. </a:t>
            </a:r>
            <a:r>
              <a:rPr lang="en-US" sz="3200" dirty="0" err="1" smtClean="0">
                <a:latin typeface="Bahnschrift SemiBold" pitchFamily="34" charset="0"/>
              </a:rPr>
              <a:t>Menurut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teori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ini</a:t>
            </a:r>
            <a:r>
              <a:rPr lang="en-US" sz="3200" dirty="0" smtClean="0">
                <a:latin typeface="Bahnschrift SemiBold" pitchFamily="34" charset="0"/>
              </a:rPr>
              <a:t>, </a:t>
            </a:r>
            <a:r>
              <a:rPr lang="en-US" sz="3200" dirty="0" err="1" smtClean="0">
                <a:latin typeface="Bahnschrift SemiBold" pitchFamily="34" charset="0"/>
              </a:rPr>
              <a:t>orang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memperoleh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kepuasan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apabila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sanggup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memasukan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pengalaman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dalam</a:t>
            </a:r>
            <a:r>
              <a:rPr lang="en-US" sz="3200" dirty="0" smtClean="0">
                <a:latin typeface="Bahnschrift SemiBold" pitchFamily="34" charset="0"/>
              </a:rPr>
              <a:t> kategori2 </a:t>
            </a:r>
            <a:r>
              <a:rPr lang="en-US" sz="3200" dirty="0" smtClean="0">
                <a:latin typeface="Bahnschrift SemiBold" pitchFamily="34" charset="0"/>
              </a:rPr>
              <a:t>yang </a:t>
            </a:r>
            <a:r>
              <a:rPr lang="en-US" sz="3200" dirty="0" err="1" smtClean="0">
                <a:latin typeface="Bahnschrift SemiBold" pitchFamily="34" charset="0"/>
              </a:rPr>
              <a:t>sudah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dimilikinya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dan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menjadi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kecewa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bila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pengalaman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itu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tidak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cocok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dengan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prakonsepsinya</a:t>
            </a:r>
            <a:r>
              <a:rPr lang="en-US" sz="3200" dirty="0" smtClean="0">
                <a:latin typeface="Bahnschrift SemiBold" pitchFamily="34" charset="0"/>
              </a:rPr>
              <a:t>. </a:t>
            </a:r>
            <a:r>
              <a:rPr lang="en-US" sz="3200" dirty="0" err="1" smtClean="0">
                <a:latin typeface="Bahnschrift SemiBold" pitchFamily="34" charset="0"/>
              </a:rPr>
              <a:t>Pandangan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ini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menunjukan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bahwa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isi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komunikasi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massa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disusun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berdasarkan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alur-alur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cerita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terntu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dengan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mudah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diasimilasikan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pada</a:t>
            </a:r>
            <a:r>
              <a:rPr lang="en-US" sz="3200" dirty="0" smtClean="0">
                <a:latin typeface="Bahnschrift SemiBold" pitchFamily="34" charset="0"/>
              </a:rPr>
              <a:t> </a:t>
            </a:r>
            <a:r>
              <a:rPr lang="en-US" sz="3200" dirty="0" err="1" smtClean="0">
                <a:latin typeface="Bahnschrift SemiBold" pitchFamily="34" charset="0"/>
              </a:rPr>
              <a:t>kategori</a:t>
            </a:r>
            <a:r>
              <a:rPr lang="en-US" sz="3200" dirty="0" smtClean="0">
                <a:latin typeface="Bahnschrift SemiBold" pitchFamily="34" charset="0"/>
              </a:rPr>
              <a:t> yang </a:t>
            </a:r>
            <a:r>
              <a:rPr lang="en-US" sz="3200" dirty="0" err="1" smtClean="0">
                <a:latin typeface="Bahnschrift SemiBold" pitchFamily="34" charset="0"/>
              </a:rPr>
              <a:t>ada</a:t>
            </a:r>
            <a:r>
              <a:rPr lang="en-US" sz="3200" dirty="0" smtClean="0">
                <a:latin typeface="Bahnschrift SemiBold" pitchFamily="34" charset="0"/>
              </a:rPr>
              <a:t>.</a:t>
            </a:r>
            <a:endParaRPr lang="en-US" sz="3200" dirty="0" smtClean="0">
              <a:latin typeface="Bahnschrift SemiBold" pitchFamily="34" charset="0"/>
            </a:endParaRPr>
          </a:p>
          <a:p>
            <a:endParaRPr lang="en-US" sz="3200" dirty="0" smtClean="0">
              <a:latin typeface="Bahnschrift Light" pitchFamily="34" charset="0"/>
            </a:endParaRPr>
          </a:p>
          <a:p>
            <a:pPr fontAlgn="base"/>
            <a:endParaRPr lang="en-US" sz="3200" dirty="0">
              <a:latin typeface="Bahnschrift Light" pitchFamily="34" charset="0"/>
            </a:endParaRPr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505324">
            <a:off x="15889255" y="257637"/>
            <a:ext cx="3577349" cy="8049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46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66800" y="2095500"/>
            <a:ext cx="16840200" cy="8079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4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.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Teori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objektivikasi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-&gt;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memandang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manusia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sebagi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makhluk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yang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pasif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,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tidak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berpikir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, yang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selalu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mengandalkan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petunjuk2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eksternal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untuk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merumuskan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konsep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tertentu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.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Teori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objektivikasi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menunjukan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bahwa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terpaan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isi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media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dapat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memberikan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petunjuk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kepada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individu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untuk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menafsirkan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kondisi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perasaan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yang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tidak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jelas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untuk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mengatribusikan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perasaan-perasaan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negatif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pada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faktor-faktor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eksternal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. </a:t>
            </a:r>
            <a:endParaRPr lang="en-US" sz="3200" spc="50" dirty="0" smtClean="0">
              <a:solidFill>
                <a:srgbClr val="F6F7F1"/>
              </a:solidFill>
              <a:latin typeface="Bahnschrift SemiBold" pitchFamily="34" charset="0"/>
            </a:endParaRPr>
          </a:p>
          <a:p>
            <a:pPr>
              <a:lnSpc>
                <a:spcPts val="7000"/>
              </a:lnSpc>
            </a:pP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	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Contohnya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seperti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,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kita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dapat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menyebutkan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seorang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pegawai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yang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tidak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merasa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bersalah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ketika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ia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menyelewengkan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uang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kantor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setelah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mengetahui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peristiwa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korupsi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besar-besaran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yang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dilakukan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</a:t>
            </a:r>
            <a:r>
              <a:rPr lang="en-US" sz="3200" spc="50" dirty="0" err="1" smtClean="0">
                <a:solidFill>
                  <a:srgbClr val="F6F7F1"/>
                </a:solidFill>
                <a:latin typeface="Bahnschrift SemiBold" pitchFamily="34" charset="0"/>
              </a:rPr>
              <a:t>orang</a:t>
            </a:r>
            <a:r>
              <a:rPr lang="en-US" sz="3200" spc="50" dirty="0" smtClean="0">
                <a:solidFill>
                  <a:srgbClr val="F6F7F1"/>
                </a:solidFill>
                <a:latin typeface="Bahnschrift SemiBold" pitchFamily="34" charset="0"/>
              </a:rPr>
              <a:t> lain. </a:t>
            </a:r>
            <a:r>
              <a:rPr lang="en-US" sz="2400" spc="50" dirty="0" smtClean="0">
                <a:solidFill>
                  <a:srgbClr val="F6F7F1"/>
                </a:solidFill>
                <a:latin typeface="League Spartan"/>
              </a:rPr>
              <a:t/>
            </a:r>
            <a:br>
              <a:rPr lang="en-US" sz="2400" spc="50" dirty="0" smtClean="0">
                <a:solidFill>
                  <a:srgbClr val="F6F7F1"/>
                </a:solidFill>
                <a:latin typeface="League Spartan"/>
              </a:rPr>
            </a:br>
            <a:r>
              <a:rPr lang="en-US" sz="2400" spc="50" dirty="0" smtClean="0">
                <a:solidFill>
                  <a:srgbClr val="F6F7F1"/>
                </a:solidFill>
                <a:latin typeface="League Spartan"/>
              </a:rPr>
              <a:t> </a:t>
            </a:r>
            <a:endParaRPr lang="en-US" sz="2400" spc="50" dirty="0">
              <a:solidFill>
                <a:srgbClr val="F6F7F1"/>
              </a:solidFill>
              <a:latin typeface="League Spartan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-1981200" y="-1104900"/>
            <a:ext cx="4737506" cy="4460871"/>
            <a:chOff x="0" y="0"/>
            <a:chExt cx="6316674" cy="594782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6164075" cy="412993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-2121833">
              <a:off x="-16183" y="3593328"/>
              <a:ext cx="4769799" cy="107320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4624152" y="1108603"/>
              <a:ext cx="956362" cy="956362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5580514" y="2064965"/>
              <a:ext cx="609999" cy="60999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5859076" y="1254206"/>
              <a:ext cx="457599" cy="457599"/>
            </a:xfrm>
            <a:prstGeom prst="rect">
              <a:avLst/>
            </a:prstGeom>
          </p:spPr>
        </p:pic>
      </p:grpSp>
      <p:sp>
        <p:nvSpPr>
          <p:cNvPr id="12" name="TextBox 28"/>
          <p:cNvSpPr txBox="1"/>
          <p:nvPr/>
        </p:nvSpPr>
        <p:spPr>
          <a:xfrm>
            <a:off x="2667000" y="419100"/>
            <a:ext cx="14859000" cy="754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 spc="110" dirty="0" smtClean="0">
                <a:solidFill>
                  <a:srgbClr val="E9905A"/>
                </a:solidFill>
                <a:latin typeface="League Spartan"/>
              </a:rPr>
              <a:t>Motif </a:t>
            </a:r>
            <a:r>
              <a:rPr lang="en-US" sz="5500" spc="110" dirty="0" err="1" smtClean="0">
                <a:solidFill>
                  <a:srgbClr val="E9905A"/>
                </a:solidFill>
                <a:latin typeface="League Spartan"/>
              </a:rPr>
              <a:t>Kognitif</a:t>
            </a:r>
            <a:r>
              <a:rPr lang="en-US" sz="5500" spc="110" dirty="0" smtClean="0">
                <a:solidFill>
                  <a:srgbClr val="E9905A"/>
                </a:solidFill>
                <a:latin typeface="League Spartan"/>
              </a:rPr>
              <a:t> </a:t>
            </a:r>
            <a:r>
              <a:rPr lang="en-US" sz="5500" spc="110" dirty="0" err="1" smtClean="0">
                <a:solidFill>
                  <a:srgbClr val="E9905A"/>
                </a:solidFill>
                <a:latin typeface="League Spartan"/>
              </a:rPr>
              <a:t>dan</a:t>
            </a:r>
            <a:r>
              <a:rPr lang="en-US" sz="5500" spc="110" dirty="0" smtClean="0">
                <a:solidFill>
                  <a:srgbClr val="E9905A"/>
                </a:solidFill>
                <a:latin typeface="League Spartan"/>
              </a:rPr>
              <a:t> </a:t>
            </a:r>
            <a:r>
              <a:rPr lang="en-US" sz="5500" spc="110" dirty="0" err="1" smtClean="0">
                <a:solidFill>
                  <a:srgbClr val="E9905A"/>
                </a:solidFill>
                <a:latin typeface="League Spartan"/>
              </a:rPr>
              <a:t>Gratifikasi</a:t>
            </a:r>
            <a:r>
              <a:rPr lang="en-US" sz="5500" spc="110" dirty="0" smtClean="0">
                <a:solidFill>
                  <a:srgbClr val="E9905A"/>
                </a:solidFill>
                <a:latin typeface="League Spartan"/>
              </a:rPr>
              <a:t> Media</a:t>
            </a:r>
            <a:endParaRPr lang="en-US" sz="5500" spc="110" dirty="0">
              <a:solidFill>
                <a:srgbClr val="E9905A"/>
              </a:solidFill>
              <a:latin typeface="League Spart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495300"/>
            <a:ext cx="14097000" cy="1452528"/>
            <a:chOff x="-50800" y="-101600"/>
            <a:chExt cx="18796000" cy="1936704"/>
          </a:xfrm>
        </p:grpSpPr>
        <p:sp>
          <p:nvSpPr>
            <p:cNvPr id="3" name="AutoShape 3"/>
            <p:cNvSpPr/>
            <p:nvPr/>
          </p:nvSpPr>
          <p:spPr>
            <a:xfrm>
              <a:off x="0" y="1641140"/>
              <a:ext cx="2770909" cy="193964"/>
            </a:xfrm>
            <a:prstGeom prst="rect">
              <a:avLst/>
            </a:prstGeom>
            <a:solidFill>
              <a:srgbClr val="E9905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-50800" y="-101600"/>
              <a:ext cx="18796000" cy="13166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700"/>
                </a:lnSpc>
              </a:pP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Motif </a:t>
              </a:r>
              <a:r>
                <a:rPr lang="en-US" sz="5500" spc="110" dirty="0" err="1" smtClean="0">
                  <a:solidFill>
                    <a:srgbClr val="7F4625"/>
                  </a:solidFill>
                  <a:latin typeface="League Spartan"/>
                </a:rPr>
                <a:t>Kognitif</a:t>
              </a: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 </a:t>
              </a:r>
              <a:r>
                <a:rPr lang="en-US" sz="5500" spc="110" dirty="0" err="1" smtClean="0">
                  <a:solidFill>
                    <a:srgbClr val="7F4625"/>
                  </a:solidFill>
                  <a:latin typeface="League Spartan"/>
                </a:rPr>
                <a:t>dan</a:t>
              </a: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 </a:t>
              </a:r>
              <a:r>
                <a:rPr lang="en-US" sz="5500" spc="110" dirty="0" err="1" smtClean="0">
                  <a:solidFill>
                    <a:srgbClr val="7F4625"/>
                  </a:solidFill>
                  <a:latin typeface="League Spartan"/>
                </a:rPr>
                <a:t>Gratifikasi</a:t>
              </a: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 Media  </a:t>
              </a:r>
              <a:endParaRPr lang="en-US" sz="5500" spc="110" dirty="0">
                <a:solidFill>
                  <a:srgbClr val="7F4625"/>
                </a:solidFill>
                <a:latin typeface="League Spartan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71600" y="2171700"/>
            <a:ext cx="15849600" cy="8279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 smtClean="0">
                <a:solidFill>
                  <a:srgbClr val="7F4625"/>
                </a:solidFill>
                <a:latin typeface="Glacial Indifference"/>
              </a:rPr>
              <a:t>	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Empat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teori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berikutnya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melukiskan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individu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sebagai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makhluk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yang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berusaha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mengembangkan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kondisi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kognitif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yang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dimilikinya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</a:t>
            </a:r>
          </a:p>
          <a:p>
            <a:endParaRPr lang="en-US" sz="3200" spc="77" dirty="0" smtClean="0">
              <a:solidFill>
                <a:schemeClr val="accent6">
                  <a:lumMod val="50000"/>
                </a:schemeClr>
              </a:solidFill>
              <a:latin typeface="Bahnschrift SemiBold" pitchFamily="34" charset="0"/>
            </a:endParaRPr>
          </a:p>
          <a:p>
            <a:pPr marL="514350" indent="-514350">
              <a:buAutoNum type="arabicPeriod"/>
            </a:pP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Teori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otonomi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-&gt;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melihat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manusia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sebagai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makhluk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yang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berusaha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mengaktualisasikan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dirinya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sehingga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mencapai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identitas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kepribadian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yang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otonom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,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kepribadian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manusia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berkembang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melewati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beberapa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tahap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sampai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memiliki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makna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hidup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yg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bermakna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 </a:t>
            </a:r>
          </a:p>
          <a:p>
            <a:pPr marL="514350" indent="-514350"/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	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	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Acara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televisi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atau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surat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kabar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tidak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banyak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membantu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khalayak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untuk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menjadi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orang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yg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mampu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mengendalikan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nasibnya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,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tetapi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dengan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mengikuti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peristiwa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aktual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yang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terjadi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orang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mungkin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merasa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ikut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serta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terlibat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dalam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hal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yg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lebih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besar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daripada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dirinya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 </a:t>
            </a:r>
          </a:p>
          <a:p>
            <a:pPr marL="514350" indent="-514350"/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	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	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Contohnya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seperti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seorang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wanita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muda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menjadi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ibu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yang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baik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dengan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melihat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tokoh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ibu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ideal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dalam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drama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televisi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atau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seorang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penyandang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cacat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merasa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optimis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terhadap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masa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depannya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dengan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membaca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kisah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penyandang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cacat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yg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berhasil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dalam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hidupnya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</a:t>
            </a:r>
          </a:p>
          <a:p>
            <a:endParaRPr lang="en-US" sz="3200" spc="77" dirty="0" smtClean="0">
              <a:solidFill>
                <a:srgbClr val="7F4625"/>
              </a:solidFill>
              <a:latin typeface="Glacial Indifference"/>
            </a:endParaRPr>
          </a:p>
          <a:p>
            <a:endParaRPr lang="en-US" sz="2600" spc="77" dirty="0">
              <a:solidFill>
                <a:srgbClr val="7F4625"/>
              </a:solidFill>
              <a:latin typeface="Glacial Indifference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/>
          <a:srcRect l="1024" t="78" r="1024"/>
          <a:stretch>
            <a:fillRect/>
          </a:stretch>
        </p:blipFill>
        <p:spPr>
          <a:xfrm rot="621622">
            <a:off x="15219413" y="-1838172"/>
            <a:ext cx="4623056" cy="3164721"/>
          </a:xfrm>
          <a:prstGeom prst="rect">
            <a:avLst/>
          </a:prstGeom>
        </p:spPr>
      </p:pic>
      <p:grpSp>
        <p:nvGrpSpPr>
          <p:cNvPr id="5" name="Group 15"/>
          <p:cNvGrpSpPr/>
          <p:nvPr/>
        </p:nvGrpSpPr>
        <p:grpSpPr>
          <a:xfrm>
            <a:off x="-2362200" y="8496300"/>
            <a:ext cx="6380922" cy="4268588"/>
            <a:chOff x="0" y="0"/>
            <a:chExt cx="8507896" cy="5691451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 cstate="print"/>
            <a:srcRect l="1024" t="78" r="1024"/>
            <a:stretch>
              <a:fillRect/>
            </a:stretch>
          </p:blipFill>
          <p:spPr>
            <a:xfrm rot="-10178377">
              <a:off x="329177" y="951952"/>
              <a:ext cx="6164075" cy="421962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 rot="1234630">
              <a:off x="3701656" y="1916743"/>
              <a:ext cx="4769799" cy="107320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rot="-10178377">
              <a:off x="2933034" y="433077"/>
              <a:ext cx="956362" cy="956362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 rot="-10178377">
              <a:off x="4161953" y="972623"/>
              <a:ext cx="457599" cy="457599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 rot="-10178377">
              <a:off x="4017473" y="49878"/>
              <a:ext cx="609999" cy="609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495300"/>
            <a:ext cx="14097000" cy="1452528"/>
            <a:chOff x="-50800" y="-101600"/>
            <a:chExt cx="18796000" cy="1936704"/>
          </a:xfrm>
        </p:grpSpPr>
        <p:sp>
          <p:nvSpPr>
            <p:cNvPr id="3" name="AutoShape 3"/>
            <p:cNvSpPr/>
            <p:nvPr/>
          </p:nvSpPr>
          <p:spPr>
            <a:xfrm>
              <a:off x="0" y="1641140"/>
              <a:ext cx="2770909" cy="193964"/>
            </a:xfrm>
            <a:prstGeom prst="rect">
              <a:avLst/>
            </a:prstGeom>
            <a:solidFill>
              <a:srgbClr val="E9905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-50800" y="-101600"/>
              <a:ext cx="18796000" cy="13166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700"/>
                </a:lnSpc>
              </a:pP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Motif </a:t>
              </a:r>
              <a:r>
                <a:rPr lang="en-US" sz="5500" spc="110" dirty="0" err="1" smtClean="0">
                  <a:solidFill>
                    <a:srgbClr val="7F4625"/>
                  </a:solidFill>
                  <a:latin typeface="League Spartan"/>
                </a:rPr>
                <a:t>Kognitif</a:t>
              </a: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 </a:t>
              </a:r>
              <a:r>
                <a:rPr lang="en-US" sz="5500" spc="110" dirty="0" err="1" smtClean="0">
                  <a:solidFill>
                    <a:srgbClr val="7F4625"/>
                  </a:solidFill>
                  <a:latin typeface="League Spartan"/>
                </a:rPr>
                <a:t>dan</a:t>
              </a: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 </a:t>
              </a:r>
              <a:r>
                <a:rPr lang="en-US" sz="5500" spc="110" dirty="0" err="1" smtClean="0">
                  <a:solidFill>
                    <a:srgbClr val="7F4625"/>
                  </a:solidFill>
                  <a:latin typeface="League Spartan"/>
                </a:rPr>
                <a:t>Gratifikasi</a:t>
              </a: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 Media  </a:t>
              </a:r>
              <a:endParaRPr lang="en-US" sz="5500" spc="110" dirty="0">
                <a:solidFill>
                  <a:srgbClr val="7F4625"/>
                </a:solidFill>
                <a:latin typeface="League Spartan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71600" y="2171700"/>
            <a:ext cx="15849600" cy="926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2.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Teori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Stimulasi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-&gt;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memandang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manusia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sebagai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makhluk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yang “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lapar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stimulus”, yang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senantiasa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mencari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pengalaman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baru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yang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selalu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berusaha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memperoleh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hal-hal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yang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memperkaya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pemikirannya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 </a:t>
            </a:r>
          </a:p>
          <a:p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	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Hasrat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ingin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tahu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,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kebutuhan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untuk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mendapat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rangsangan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emosional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keinginan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untuk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menghindari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kebosanan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merupakan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kebutuhan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dasar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manusia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Televisi,radio,film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surat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kabar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mengantarkan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orang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pada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dunia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yg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tidak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terhingga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baik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dengan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kisah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fantastis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maupun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peristiwa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aktual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 Daniel 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Lerner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membuat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istilah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bahwa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media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massa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menyajikan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pengalaman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buatan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(vicarious experience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). </a:t>
            </a:r>
          </a:p>
          <a:p>
            <a:endParaRPr lang="en-US" sz="3200" spc="77" dirty="0" smtClean="0">
              <a:solidFill>
                <a:schemeClr val="accent6">
                  <a:lumMod val="50000"/>
                </a:schemeClr>
              </a:solidFill>
              <a:latin typeface="Bahnschrift SemiBold" pitchFamily="34" charset="0"/>
            </a:endParaRPr>
          </a:p>
          <a:p>
            <a:pPr marL="514350" indent="-514350"/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 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3.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Teori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Teleogis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-&gt;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memandang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manusia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sebagai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makhluk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yang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berusaha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mencocokan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persepsi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tentang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situasi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sekarang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dengan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representasi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internal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dari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kondisi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yg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dikehendaki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,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teori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ini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menggunakan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komputer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sebagai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analogi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otak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Isi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media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massa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menunjukan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bahwa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orang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yg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berpegang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teguh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kepadanya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memperoleh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ganjaran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dlm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hiidupnya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Light" pitchFamily="34" charset="0"/>
              </a:rPr>
              <a:t>.</a:t>
            </a:r>
          </a:p>
          <a:p>
            <a:pPr marL="514350" indent="-514350"/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Light" pitchFamily="34" charset="0"/>
              </a:rPr>
              <a:t/>
            </a:r>
            <a:b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Light" pitchFamily="34" charset="0"/>
              </a:rPr>
            </a:b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Light" pitchFamily="34" charset="0"/>
              </a:rPr>
              <a:t>.</a:t>
            </a:r>
            <a:endParaRPr lang="en-US" sz="3200" spc="77" dirty="0" smtClean="0">
              <a:solidFill>
                <a:schemeClr val="accent6">
                  <a:lumMod val="50000"/>
                </a:schemeClr>
              </a:solidFill>
              <a:latin typeface="Bahnschrift Light" pitchFamily="34" charset="0"/>
            </a:endParaRPr>
          </a:p>
          <a:p>
            <a:endParaRPr lang="en-US" sz="3200" spc="77" dirty="0" smtClean="0">
              <a:solidFill>
                <a:srgbClr val="7F4625"/>
              </a:solidFill>
              <a:latin typeface="Glacial Indifference"/>
            </a:endParaRPr>
          </a:p>
          <a:p>
            <a:endParaRPr lang="en-US" sz="2600" spc="77" dirty="0">
              <a:solidFill>
                <a:srgbClr val="7F4625"/>
              </a:solidFill>
              <a:latin typeface="Glacial Indifference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/>
          <a:srcRect l="1024" t="78" r="1024"/>
          <a:stretch>
            <a:fillRect/>
          </a:stretch>
        </p:blipFill>
        <p:spPr>
          <a:xfrm rot="621622">
            <a:off x="15219413" y="-1838172"/>
            <a:ext cx="4623056" cy="316472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495300"/>
            <a:ext cx="14097000" cy="1452528"/>
            <a:chOff x="-50800" y="-101600"/>
            <a:chExt cx="18796000" cy="1936704"/>
          </a:xfrm>
        </p:grpSpPr>
        <p:sp>
          <p:nvSpPr>
            <p:cNvPr id="3" name="AutoShape 3"/>
            <p:cNvSpPr/>
            <p:nvPr/>
          </p:nvSpPr>
          <p:spPr>
            <a:xfrm>
              <a:off x="0" y="1641140"/>
              <a:ext cx="2770909" cy="193964"/>
            </a:xfrm>
            <a:prstGeom prst="rect">
              <a:avLst/>
            </a:prstGeom>
            <a:solidFill>
              <a:srgbClr val="E9905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-50800" y="-101600"/>
              <a:ext cx="18796000" cy="13166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700"/>
                </a:lnSpc>
              </a:pP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Motif </a:t>
              </a:r>
              <a:r>
                <a:rPr lang="en-US" sz="5500" spc="110" dirty="0" err="1" smtClean="0">
                  <a:solidFill>
                    <a:srgbClr val="7F4625"/>
                  </a:solidFill>
                  <a:latin typeface="League Spartan"/>
                </a:rPr>
                <a:t>Kognitif</a:t>
              </a: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 </a:t>
              </a:r>
              <a:r>
                <a:rPr lang="en-US" sz="5500" spc="110" dirty="0" err="1" smtClean="0">
                  <a:solidFill>
                    <a:srgbClr val="7F4625"/>
                  </a:solidFill>
                  <a:latin typeface="League Spartan"/>
                </a:rPr>
                <a:t>dan</a:t>
              </a: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 </a:t>
              </a:r>
              <a:r>
                <a:rPr lang="en-US" sz="5500" spc="110" dirty="0" err="1" smtClean="0">
                  <a:solidFill>
                    <a:srgbClr val="7F4625"/>
                  </a:solidFill>
                  <a:latin typeface="League Spartan"/>
                </a:rPr>
                <a:t>Gratifikasi</a:t>
              </a: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 Media  </a:t>
              </a:r>
              <a:endParaRPr lang="en-US" sz="5500" spc="110" dirty="0">
                <a:solidFill>
                  <a:srgbClr val="7F4625"/>
                </a:solidFill>
                <a:latin typeface="League Spartan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57400" y="2552700"/>
            <a:ext cx="13716000" cy="7048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4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Teori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Utilitarian 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: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memandang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individu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sebagai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orang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yang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memperlakukan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setiap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situasi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sebagai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peluang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untuk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memperoleh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informasi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yang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berguna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dalam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menghadapi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tantangan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hidup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 </a:t>
            </a:r>
            <a:endParaRPr lang="en-US" sz="3200" spc="77" dirty="0" smtClean="0">
              <a:solidFill>
                <a:schemeClr val="accent6">
                  <a:lumMod val="50000"/>
                </a:schemeClr>
              </a:solidFill>
              <a:latin typeface="Bahnschrift SemiBold" pitchFamily="34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	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	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Komunikasi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massa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dapat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memberikan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infromasi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,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pengetahuan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keterampilan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seperti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walaupun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tidak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sama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yang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dapat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diberikan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oleh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lembaga-lembaga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pendidikan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Seperti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ibu-ibu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rumah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tangga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mungkin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memperoleh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keterampilan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memasak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dari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resep-resep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yang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terdapat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dalam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majalah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wanita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Anak-anak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sd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belajar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menjawab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dari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soal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yang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terdapat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pada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majalah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anak-anak</a:t>
            </a:r>
            <a:r>
              <a:rPr lang="en-US" sz="3200" spc="77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</a:t>
            </a:r>
            <a:endParaRPr lang="en-US" sz="3200" spc="77" dirty="0" smtClean="0">
              <a:solidFill>
                <a:srgbClr val="7F4625"/>
              </a:solidFill>
              <a:latin typeface="Bahnschrift SemiBold" pitchFamily="34" charset="0"/>
            </a:endParaRPr>
          </a:p>
          <a:p>
            <a:endParaRPr lang="en-US" sz="2600" spc="77" dirty="0">
              <a:solidFill>
                <a:srgbClr val="7F4625"/>
              </a:solidFill>
              <a:latin typeface="Glacial Indifference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/>
          <a:srcRect l="1024" t="78" r="1024"/>
          <a:stretch>
            <a:fillRect/>
          </a:stretch>
        </p:blipFill>
        <p:spPr>
          <a:xfrm rot="621622">
            <a:off x="15219413" y="-1838172"/>
            <a:ext cx="4623056" cy="3164721"/>
          </a:xfrm>
          <a:prstGeom prst="rect">
            <a:avLst/>
          </a:prstGeom>
        </p:spPr>
      </p:pic>
      <p:grpSp>
        <p:nvGrpSpPr>
          <p:cNvPr id="5" name="Group 15"/>
          <p:cNvGrpSpPr/>
          <p:nvPr/>
        </p:nvGrpSpPr>
        <p:grpSpPr>
          <a:xfrm>
            <a:off x="-2362200" y="8496300"/>
            <a:ext cx="6380922" cy="4268588"/>
            <a:chOff x="0" y="0"/>
            <a:chExt cx="8507896" cy="5691451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 cstate="print"/>
            <a:srcRect l="1024" t="78" r="1024"/>
            <a:stretch>
              <a:fillRect/>
            </a:stretch>
          </p:blipFill>
          <p:spPr>
            <a:xfrm rot="-10178377">
              <a:off x="329177" y="951952"/>
              <a:ext cx="6164075" cy="421962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 rot="1234630">
              <a:off x="3701656" y="1916743"/>
              <a:ext cx="4769799" cy="107320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rot="-10178377">
              <a:off x="2933034" y="433077"/>
              <a:ext cx="956362" cy="956362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 rot="-10178377">
              <a:off x="4161953" y="972623"/>
              <a:ext cx="457599" cy="457599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 rot="-10178377">
              <a:off x="4017473" y="49878"/>
              <a:ext cx="609999" cy="609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9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1600" y="419100"/>
            <a:ext cx="13815548" cy="1393202"/>
            <a:chOff x="-174931" y="-1209021"/>
            <a:chExt cx="15858067" cy="1553035"/>
          </a:xfrm>
        </p:grpSpPr>
        <p:sp>
          <p:nvSpPr>
            <p:cNvPr id="3" name="AutoShape 3"/>
            <p:cNvSpPr/>
            <p:nvPr/>
          </p:nvSpPr>
          <p:spPr>
            <a:xfrm>
              <a:off x="-174931" y="150050"/>
              <a:ext cx="2770909" cy="193964"/>
            </a:xfrm>
            <a:prstGeom prst="rect">
              <a:avLst/>
            </a:prstGeom>
            <a:solidFill>
              <a:srgbClr val="FFE05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-174931" y="-1209021"/>
              <a:ext cx="15858067" cy="11007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700"/>
                </a:lnSpc>
              </a:pPr>
              <a:r>
                <a:rPr lang="nb-NO" sz="4400" spc="110" dirty="0" smtClean="0">
                  <a:solidFill>
                    <a:srgbClr val="F6F7F1"/>
                  </a:solidFill>
                  <a:latin typeface="League Spartan"/>
                </a:rPr>
                <a:t>M</a:t>
              </a:r>
              <a:r>
                <a:rPr lang="nb-NO" sz="4400" spc="110" dirty="0" smtClean="0">
                  <a:solidFill>
                    <a:srgbClr val="F6F7F1"/>
                  </a:solidFill>
                  <a:latin typeface="League Spartan"/>
                </a:rPr>
                <a:t>otif </a:t>
              </a:r>
              <a:r>
                <a:rPr lang="nb-NO" sz="4400" spc="110" dirty="0" smtClean="0">
                  <a:solidFill>
                    <a:srgbClr val="F6F7F1"/>
                  </a:solidFill>
                  <a:latin typeface="League Spartan"/>
                </a:rPr>
                <a:t>Afektif dan Gratifikasi Media</a:t>
              </a:r>
              <a:r>
                <a:rPr lang="en-US" sz="4400" spc="110" dirty="0" smtClean="0">
                  <a:solidFill>
                    <a:srgbClr val="F6F7F1"/>
                  </a:solidFill>
                  <a:latin typeface="League Spartan"/>
                </a:rPr>
                <a:t>  </a:t>
              </a:r>
              <a:endParaRPr lang="en-US" sz="4400" spc="110" dirty="0">
                <a:solidFill>
                  <a:srgbClr val="F6F7F1"/>
                </a:solidFill>
                <a:latin typeface="League Spartan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-400050" y="3848100"/>
            <a:ext cx="19088100" cy="6858000"/>
          </a:xfrm>
          <a:prstGeom prst="rect">
            <a:avLst/>
          </a:prstGeom>
          <a:solidFill>
            <a:srgbClr val="F6F7F1"/>
          </a:solidFill>
        </p:spPr>
      </p:sp>
      <p:sp>
        <p:nvSpPr>
          <p:cNvPr id="19" name="TextBox 19"/>
          <p:cNvSpPr txBox="1"/>
          <p:nvPr/>
        </p:nvSpPr>
        <p:spPr>
          <a:xfrm>
            <a:off x="609600" y="4533900"/>
            <a:ext cx="8153400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>	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1.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Teori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Reduksi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Tegangan</a:t>
            </a: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Bahnschrift SemiBold" pitchFamily="34" charset="0"/>
            </a:endParaRPr>
          </a:p>
          <a:p>
            <a:pPr>
              <a:lnSpc>
                <a:spcPts val="3569"/>
              </a:lnSpc>
            </a:pP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Bahnschrift SemiBold" pitchFamily="34" charset="0"/>
            </a:endParaRPr>
          </a:p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	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eori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ini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memandang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manusia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sebagai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sistem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tegangan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yang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memperoleh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kepuasaan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pada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pengurangan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ketegangan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 </a:t>
            </a:r>
          </a:p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/>
            </a:r>
            <a:b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</a:b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/>
            </a:r>
            <a:b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</a:b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Glacial Indifference"/>
            </a:endParaRPr>
          </a:p>
          <a:p>
            <a:pPr algn="ctr">
              <a:lnSpc>
                <a:spcPts val="3569"/>
              </a:lnSpc>
            </a:pPr>
            <a: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  <a:t/>
            </a:r>
            <a:b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</a:br>
            <a: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  <a:t>.</a:t>
            </a:r>
            <a:endParaRPr lang="en-US" sz="2100" spc="126" dirty="0">
              <a:solidFill>
                <a:srgbClr val="7F4625"/>
              </a:solidFill>
              <a:latin typeface="Glacial Indifference"/>
            </a:endParaRPr>
          </a:p>
        </p:txBody>
      </p:sp>
      <p:grpSp>
        <p:nvGrpSpPr>
          <p:cNvPr id="5" name="Group 20"/>
          <p:cNvGrpSpPr/>
          <p:nvPr/>
        </p:nvGrpSpPr>
        <p:grpSpPr>
          <a:xfrm>
            <a:off x="14369857" y="-1974545"/>
            <a:ext cx="5235904" cy="4476844"/>
            <a:chOff x="0" y="0"/>
            <a:chExt cx="6981205" cy="5969126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 cstate="print"/>
            <a:srcRect l="1024" t="78" r="1024"/>
            <a:stretch>
              <a:fillRect/>
            </a:stretch>
          </p:blipFill>
          <p:spPr>
            <a:xfrm rot="-10178377">
              <a:off x="487953" y="519872"/>
              <a:ext cx="6164075" cy="421962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1737420">
              <a:off x="-38355" y="3661553"/>
              <a:ext cx="4769799" cy="1073205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 rot="-10178377">
              <a:off x="4595810" y="4082905"/>
              <a:ext cx="956362" cy="956362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rot="-10178377">
              <a:off x="3749860" y="5309249"/>
              <a:ext cx="609999" cy="609999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 rot="-10178377">
              <a:off x="4578975" y="5386596"/>
              <a:ext cx="457599" cy="457599"/>
            </a:xfrm>
            <a:prstGeom prst="rect">
              <a:avLst/>
            </a:prstGeom>
          </p:spPr>
        </p:pic>
      </p:grpSp>
      <p:sp>
        <p:nvSpPr>
          <p:cNvPr id="27" name="TextBox 18"/>
          <p:cNvSpPr txBox="1"/>
          <p:nvPr/>
        </p:nvSpPr>
        <p:spPr>
          <a:xfrm>
            <a:off x="5257800" y="3152775"/>
            <a:ext cx="4038600" cy="520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0"/>
              </a:lnSpc>
            </a:pPr>
            <a:r>
              <a:rPr lang="en-US" sz="2900" spc="435" dirty="0">
                <a:solidFill>
                  <a:srgbClr val="E9905A"/>
                </a:solidFill>
                <a:latin typeface="Glacial Indifference"/>
              </a:rPr>
              <a:t>MONTH 1</a:t>
            </a:r>
          </a:p>
        </p:txBody>
      </p:sp>
      <p:sp>
        <p:nvSpPr>
          <p:cNvPr id="31" name="TextBox 19"/>
          <p:cNvSpPr txBox="1"/>
          <p:nvPr/>
        </p:nvSpPr>
        <p:spPr>
          <a:xfrm>
            <a:off x="381000" y="4381500"/>
            <a:ext cx="16992600" cy="413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69"/>
              </a:lnSpc>
            </a:pPr>
            <a: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  <a:t>	</a:t>
            </a:r>
            <a:endParaRPr lang="en-US" sz="3200" spc="126" dirty="0">
              <a:solidFill>
                <a:srgbClr val="7F4625"/>
              </a:solidFill>
              <a:latin typeface="Glacial Indifferenc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48800" y="4381500"/>
            <a:ext cx="883920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>	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2.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eori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Ekspresif</a:t>
            </a: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Bahnschrift SemiBold" pitchFamily="34" charset="0"/>
            </a:endParaRPr>
          </a:p>
          <a:p>
            <a:pPr>
              <a:lnSpc>
                <a:spcPts val="3569"/>
              </a:lnSpc>
            </a:pP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Bahnschrift SemiBold" pitchFamily="34" charset="0"/>
            </a:endParaRPr>
          </a:p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	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eori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ini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menyatakan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bahwa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orang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memperoleh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kepuasaan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dalam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mengungkapkan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eksistensi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dirinya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menampakkan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perasaan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keyakinan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 </a:t>
            </a: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Bahnschrift SemiBold" pitchFamily="34" charset="0"/>
            </a:endParaRPr>
          </a:p>
          <a:p>
            <a:pPr>
              <a:lnSpc>
                <a:spcPts val="3569"/>
              </a:lnSpc>
            </a:pP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Bahnschrift SemiBold" pitchFamily="34" charset="0"/>
            </a:endParaRPr>
          </a:p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	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Media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massa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bukan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saja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membantu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orang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untuk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mengembangkan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sikap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tertentu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,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tetapi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juga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menyajikan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berbagai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macam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permainan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untuk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ekspresi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diri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</a:t>
            </a:r>
          </a:p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/>
            </a:r>
            <a:b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</a:b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/>
            </a:r>
            <a:b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</a:b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Glacial Indifference"/>
            </a:endParaRPr>
          </a:p>
          <a:p>
            <a:pPr algn="ctr">
              <a:lnSpc>
                <a:spcPts val="3569"/>
              </a:lnSpc>
            </a:pPr>
            <a: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  <a:t/>
            </a:r>
            <a:b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</a:br>
            <a: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  <a:t>.</a:t>
            </a:r>
            <a:endParaRPr lang="en-US" sz="2100" spc="126" dirty="0">
              <a:solidFill>
                <a:srgbClr val="7F4625"/>
              </a:solidFill>
              <a:latin typeface="Glacial Indifference"/>
            </a:endParaRPr>
          </a:p>
        </p:txBody>
      </p:sp>
      <p:sp>
        <p:nvSpPr>
          <p:cNvPr id="16" name="TextBox 4"/>
          <p:cNvSpPr txBox="1"/>
          <p:nvPr/>
        </p:nvSpPr>
        <p:spPr>
          <a:xfrm>
            <a:off x="838200" y="2324100"/>
            <a:ext cx="16306800" cy="1225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spc="110" dirty="0" smtClean="0">
                <a:solidFill>
                  <a:srgbClr val="F6F7F1"/>
                </a:solidFill>
                <a:latin typeface="Arial Black" pitchFamily="34" charset="0"/>
              </a:rPr>
              <a:t>A</a:t>
            </a:r>
            <a:r>
              <a:rPr lang="nb-NO" sz="2800" spc="110" dirty="0" smtClean="0">
                <a:solidFill>
                  <a:srgbClr val="F6F7F1"/>
                </a:solidFill>
                <a:latin typeface="Arial Black" pitchFamily="34" charset="0"/>
              </a:rPr>
              <a:t>fektif </a:t>
            </a:r>
            <a:r>
              <a:rPr lang="nb-NO" sz="2800" spc="110" dirty="0" smtClean="0">
                <a:solidFill>
                  <a:srgbClr val="F6F7F1"/>
                </a:solidFill>
                <a:latin typeface="Arial Black" pitchFamily="34" charset="0"/>
              </a:rPr>
              <a:t>yang ditandai oleh kondisi perasaan atau dinamika yang </a:t>
            </a:r>
            <a:r>
              <a:rPr lang="nb-NO" sz="2800" spc="110" dirty="0" smtClean="0">
                <a:solidFill>
                  <a:srgbClr val="F6F7F1"/>
                </a:solidFill>
                <a:latin typeface="Arial Black" pitchFamily="34" charset="0"/>
              </a:rPr>
              <a:t>menggerakan manusia </a:t>
            </a:r>
            <a:r>
              <a:rPr lang="nb-NO" sz="2800" spc="110" dirty="0" smtClean="0">
                <a:solidFill>
                  <a:srgbClr val="F6F7F1"/>
                </a:solidFill>
                <a:latin typeface="Arial Black" pitchFamily="34" charset="0"/>
              </a:rPr>
              <a:t>mencapai tingkat perasaan tertentu.</a:t>
            </a:r>
            <a:r>
              <a:rPr lang="en-US" sz="2800" spc="110" dirty="0" smtClean="0">
                <a:solidFill>
                  <a:srgbClr val="F6F7F1"/>
                </a:solidFill>
                <a:latin typeface="Arial Black" pitchFamily="34" charset="0"/>
              </a:rPr>
              <a:t>  </a:t>
            </a:r>
            <a:endParaRPr lang="en-US" sz="2800" spc="110" dirty="0">
              <a:solidFill>
                <a:srgbClr val="F6F7F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9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1600" y="419100"/>
            <a:ext cx="13815548" cy="1393202"/>
            <a:chOff x="-174931" y="-1209021"/>
            <a:chExt cx="15858067" cy="1553035"/>
          </a:xfrm>
        </p:grpSpPr>
        <p:sp>
          <p:nvSpPr>
            <p:cNvPr id="3" name="AutoShape 3"/>
            <p:cNvSpPr/>
            <p:nvPr/>
          </p:nvSpPr>
          <p:spPr>
            <a:xfrm>
              <a:off x="-174931" y="150050"/>
              <a:ext cx="2770909" cy="193964"/>
            </a:xfrm>
            <a:prstGeom prst="rect">
              <a:avLst/>
            </a:prstGeom>
            <a:solidFill>
              <a:srgbClr val="FFE05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-174931" y="-1209021"/>
              <a:ext cx="15858067" cy="11007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700"/>
                </a:lnSpc>
              </a:pPr>
              <a:r>
                <a:rPr lang="nb-NO" sz="4400" spc="110" dirty="0" smtClean="0">
                  <a:solidFill>
                    <a:srgbClr val="F6F7F1"/>
                  </a:solidFill>
                  <a:latin typeface="League Spartan"/>
                </a:rPr>
                <a:t>M</a:t>
              </a:r>
              <a:r>
                <a:rPr lang="nb-NO" sz="4400" spc="110" dirty="0" smtClean="0">
                  <a:solidFill>
                    <a:srgbClr val="F6F7F1"/>
                  </a:solidFill>
                  <a:latin typeface="League Spartan"/>
                </a:rPr>
                <a:t>otif </a:t>
              </a:r>
              <a:r>
                <a:rPr lang="nb-NO" sz="4400" spc="110" dirty="0" smtClean="0">
                  <a:solidFill>
                    <a:srgbClr val="F6F7F1"/>
                  </a:solidFill>
                  <a:latin typeface="League Spartan"/>
                </a:rPr>
                <a:t>Afektif dan Gratifikasi Media</a:t>
              </a:r>
              <a:r>
                <a:rPr lang="en-US" sz="4400" spc="110" dirty="0" smtClean="0">
                  <a:solidFill>
                    <a:srgbClr val="F6F7F1"/>
                  </a:solidFill>
                  <a:latin typeface="League Spartan"/>
                </a:rPr>
                <a:t>  </a:t>
              </a:r>
              <a:endParaRPr lang="en-US" sz="4400" spc="110" dirty="0">
                <a:solidFill>
                  <a:srgbClr val="F6F7F1"/>
                </a:solidFill>
                <a:latin typeface="League Spartan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-400050" y="2628900"/>
            <a:ext cx="19088100" cy="8077200"/>
          </a:xfrm>
          <a:prstGeom prst="rect">
            <a:avLst/>
          </a:prstGeom>
          <a:solidFill>
            <a:srgbClr val="F6F7F1"/>
          </a:solidFill>
        </p:spPr>
      </p:sp>
      <p:sp>
        <p:nvSpPr>
          <p:cNvPr id="19" name="TextBox 19"/>
          <p:cNvSpPr txBox="1"/>
          <p:nvPr/>
        </p:nvSpPr>
        <p:spPr>
          <a:xfrm>
            <a:off x="609600" y="3086100"/>
            <a:ext cx="815340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>	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3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Teori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Ego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efensif</a:t>
            </a: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Bahnschrift SemiBold" pitchFamily="34" charset="0"/>
            </a:endParaRPr>
          </a:p>
          <a:p>
            <a:pPr>
              <a:lnSpc>
                <a:spcPts val="3569"/>
              </a:lnSpc>
            </a:pP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Bahnschrift SemiBold" pitchFamily="34" charset="0"/>
            </a:endParaRPr>
          </a:p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	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Teori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ini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beranggapan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bahwa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dalam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hidup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ini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kita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mengembangkan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citra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diri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tertentu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berusaha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untuk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mempertahankan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citra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diri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 </a:t>
            </a: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Bahnschrift SemiBold" pitchFamily="34" charset="0"/>
            </a:endParaRPr>
          </a:p>
          <a:p>
            <a:pPr>
              <a:lnSpc>
                <a:spcPts val="3569"/>
              </a:lnSpc>
            </a:pP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Bahnschrift SemiBold" pitchFamily="34" charset="0"/>
            </a:endParaRPr>
          </a:p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	Kita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akan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berpegang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teguh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dengan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konsep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diri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dikarenakan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sudah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membentuk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citra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diri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yang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baik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dengan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susah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payah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</a:t>
            </a:r>
          </a:p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/>
            </a:r>
            <a:b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</a:b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/>
            </a:r>
            <a:b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</a:b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Glacial Indifference"/>
            </a:endParaRPr>
          </a:p>
          <a:p>
            <a:pPr algn="ctr">
              <a:lnSpc>
                <a:spcPts val="3569"/>
              </a:lnSpc>
            </a:pPr>
            <a: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  <a:t/>
            </a:r>
            <a:b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</a:br>
            <a: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  <a:t>.</a:t>
            </a:r>
            <a:endParaRPr lang="en-US" sz="2100" spc="126" dirty="0">
              <a:solidFill>
                <a:srgbClr val="7F4625"/>
              </a:solidFill>
              <a:latin typeface="Glacial Indifference"/>
            </a:endParaRPr>
          </a:p>
        </p:txBody>
      </p:sp>
      <p:grpSp>
        <p:nvGrpSpPr>
          <p:cNvPr id="5" name="Group 20"/>
          <p:cNvGrpSpPr/>
          <p:nvPr/>
        </p:nvGrpSpPr>
        <p:grpSpPr>
          <a:xfrm>
            <a:off x="14369857" y="-1974545"/>
            <a:ext cx="5235904" cy="4476844"/>
            <a:chOff x="0" y="0"/>
            <a:chExt cx="6981205" cy="5969126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 cstate="print"/>
            <a:srcRect l="1024" t="78" r="1024"/>
            <a:stretch>
              <a:fillRect/>
            </a:stretch>
          </p:blipFill>
          <p:spPr>
            <a:xfrm rot="-10178377">
              <a:off x="487953" y="519872"/>
              <a:ext cx="6164075" cy="421962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1737420">
              <a:off x="-38355" y="3661553"/>
              <a:ext cx="4769799" cy="1073205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 rot="-10178377">
              <a:off x="4595810" y="4082905"/>
              <a:ext cx="956362" cy="956362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rot="-10178377">
              <a:off x="3749860" y="5309249"/>
              <a:ext cx="609999" cy="609999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 rot="-10178377">
              <a:off x="4578975" y="5386596"/>
              <a:ext cx="457599" cy="457599"/>
            </a:xfrm>
            <a:prstGeom prst="rect">
              <a:avLst/>
            </a:prstGeom>
          </p:spPr>
        </p:pic>
      </p:grpSp>
      <p:sp>
        <p:nvSpPr>
          <p:cNvPr id="31" name="TextBox 19"/>
          <p:cNvSpPr txBox="1"/>
          <p:nvPr/>
        </p:nvSpPr>
        <p:spPr>
          <a:xfrm>
            <a:off x="381000" y="4381500"/>
            <a:ext cx="16992600" cy="413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69"/>
              </a:lnSpc>
            </a:pPr>
            <a: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  <a:t>	</a:t>
            </a:r>
            <a:endParaRPr lang="en-US" sz="3200" spc="126" dirty="0">
              <a:solidFill>
                <a:srgbClr val="7F4625"/>
              </a:solidFill>
              <a:latin typeface="Glacial Indifferenc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48800" y="3086100"/>
            <a:ext cx="8839200" cy="7848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>	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4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Teori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Peneguhan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 </a:t>
            </a: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Bahnschrift SemiBold" pitchFamily="34" charset="0"/>
            </a:endParaRPr>
          </a:p>
          <a:p>
            <a:pPr>
              <a:lnSpc>
                <a:spcPts val="3569"/>
              </a:lnSpc>
            </a:pP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Bahnschrift SemiBold" pitchFamily="34" charset="0"/>
            </a:endParaRPr>
          </a:p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	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emandang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bahwa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orang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dalam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situasi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tertentu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akan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bertingkah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laku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dengan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suatu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cara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yang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membawanya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kepada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ganjaran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seperti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yang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telah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alaminya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pada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waktu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lalu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 </a:t>
            </a: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Bahnschrift SemiBold" pitchFamily="34" charset="0"/>
            </a:endParaRPr>
          </a:p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	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Orang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menggunakan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media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massa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karena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mendatangkan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ganjaran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berupa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informasi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,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hiburan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,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hubungan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dengan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orang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lain,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sebagainya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</a:t>
            </a:r>
          </a:p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/>
            </a:r>
            <a:b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</a:b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/>
            </a:r>
            <a:b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</a:b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/>
            </a:r>
            <a:b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</a:b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Glacial Indifference"/>
            </a:endParaRPr>
          </a:p>
          <a:p>
            <a:pPr algn="ctr">
              <a:lnSpc>
                <a:spcPts val="3569"/>
              </a:lnSpc>
            </a:pPr>
            <a: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  <a:t/>
            </a:r>
            <a:b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</a:br>
            <a: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  <a:t>.</a:t>
            </a:r>
            <a:endParaRPr lang="en-US" sz="2100" spc="126" dirty="0">
              <a:solidFill>
                <a:srgbClr val="7F462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024" t="78" r="1024"/>
          <a:stretch>
            <a:fillRect/>
          </a:stretch>
        </p:blipFill>
        <p:spPr>
          <a:xfrm rot="621622">
            <a:off x="15219413" y="-1838172"/>
            <a:ext cx="4623056" cy="316472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001000" y="571500"/>
            <a:ext cx="8991600" cy="91050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60"/>
              </a:lnSpc>
            </a:pPr>
            <a:r>
              <a:rPr lang="en-US" sz="2600" spc="77" dirty="0" smtClean="0">
                <a:solidFill>
                  <a:srgbClr val="7F4625"/>
                </a:solidFill>
                <a:latin typeface="Glacial Indifference"/>
              </a:rPr>
              <a:t>	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Bittner,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Komunikasi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Massa: “Mass Communication is message communicated through a mass, medium to a large number of people”. (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Komunikasi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massa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adalah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pesan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yang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di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komunikasikan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melalui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media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massa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pada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sejumlah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besar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orang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)</a:t>
            </a:r>
          </a:p>
          <a:p>
            <a:pPr algn="l">
              <a:lnSpc>
                <a:spcPts val="4160"/>
              </a:lnSpc>
            </a:pPr>
            <a:endParaRPr lang="en-US" sz="2800" spc="77" dirty="0" smtClean="0">
              <a:solidFill>
                <a:srgbClr val="7F4625"/>
              </a:solidFill>
              <a:latin typeface="Bahnschrift SemiBold" pitchFamily="34" charset="0"/>
            </a:endParaRPr>
          </a:p>
          <a:p>
            <a:pPr algn="l">
              <a:lnSpc>
                <a:spcPts val="4160"/>
              </a:lnSpc>
            </a:pP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	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Menurut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Gerber (1967), “Mass Communication is the technologically and institutionally based production and distribution of the most broadly shared continuous flow of messages in industrial societies”. (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komunikasi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massa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adalah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produksi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dan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distribusi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yang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berlandaskan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teknologi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dan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lembaga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dari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arus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pesan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yang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kontinyu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serta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paling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luas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dimiliki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orang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dalam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masyarakat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industri</a:t>
            </a:r>
            <a:r>
              <a:rPr lang="en-US" sz="2800" spc="77" dirty="0" smtClean="0">
                <a:solidFill>
                  <a:srgbClr val="7F4625"/>
                </a:solidFill>
                <a:latin typeface="Bahnschrift SemiBold" pitchFamily="34" charset="0"/>
              </a:rPr>
              <a:t>).</a:t>
            </a:r>
          </a:p>
          <a:p>
            <a:pPr algn="l">
              <a:lnSpc>
                <a:spcPts val="4160"/>
              </a:lnSpc>
            </a:pPr>
            <a:endParaRPr lang="en-US" sz="2800" spc="77" dirty="0" smtClean="0">
              <a:solidFill>
                <a:srgbClr val="7F4625"/>
              </a:solidFill>
              <a:latin typeface="Bahnschrift SemiBold" pitchFamily="34" charset="0"/>
            </a:endParaRPr>
          </a:p>
          <a:p>
            <a:pPr algn="l">
              <a:lnSpc>
                <a:spcPts val="4160"/>
              </a:lnSpc>
            </a:pPr>
            <a:endParaRPr lang="en-US" sz="2600" spc="77" dirty="0">
              <a:solidFill>
                <a:srgbClr val="7F4625"/>
              </a:solidFill>
              <a:latin typeface="Glacial Indifference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-1066800" y="-342900"/>
            <a:ext cx="8139545" cy="11253932"/>
          </a:xfrm>
          <a:prstGeom prst="rect">
            <a:avLst/>
          </a:prstGeom>
          <a:solidFill>
            <a:srgbClr val="E9905A"/>
          </a:solidFill>
        </p:spPr>
      </p:sp>
      <p:grpSp>
        <p:nvGrpSpPr>
          <p:cNvPr id="6" name="Group 6"/>
          <p:cNvGrpSpPr/>
          <p:nvPr/>
        </p:nvGrpSpPr>
        <p:grpSpPr>
          <a:xfrm>
            <a:off x="990600" y="266700"/>
            <a:ext cx="5752786" cy="3160677"/>
            <a:chOff x="-50800" y="-1016000"/>
            <a:chExt cx="7670382" cy="4214237"/>
          </a:xfrm>
        </p:grpSpPr>
        <p:sp>
          <p:nvSpPr>
            <p:cNvPr id="8" name="AutoShape 8"/>
            <p:cNvSpPr/>
            <p:nvPr/>
          </p:nvSpPr>
          <p:spPr>
            <a:xfrm>
              <a:off x="0" y="3004273"/>
              <a:ext cx="2770909" cy="193964"/>
            </a:xfrm>
            <a:prstGeom prst="rect">
              <a:avLst/>
            </a:prstGeom>
            <a:solidFill>
              <a:srgbClr val="FFE05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-50800" y="-1016000"/>
              <a:ext cx="7670382" cy="3949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700"/>
                </a:lnSpc>
              </a:pPr>
              <a:r>
                <a:rPr lang="en-US" sz="5500" spc="110" dirty="0" err="1" smtClean="0">
                  <a:solidFill>
                    <a:srgbClr val="F6F7F1"/>
                  </a:solidFill>
                  <a:latin typeface="League Spartan"/>
                </a:rPr>
                <a:t>Pengertian</a:t>
              </a:r>
              <a:r>
                <a:rPr lang="en-US" sz="5500" spc="110" dirty="0" smtClean="0">
                  <a:solidFill>
                    <a:srgbClr val="F6F7F1"/>
                  </a:solidFill>
                  <a:latin typeface="League Spartan"/>
                </a:rPr>
                <a:t> </a:t>
              </a:r>
              <a:r>
                <a:rPr lang="en-US" sz="5500" spc="110" dirty="0" err="1" smtClean="0">
                  <a:solidFill>
                    <a:srgbClr val="F6F7F1"/>
                  </a:solidFill>
                  <a:latin typeface="League Spartan"/>
                </a:rPr>
                <a:t>Komunikasi</a:t>
              </a:r>
              <a:r>
                <a:rPr lang="en-US" sz="5500" spc="110" dirty="0" smtClean="0">
                  <a:solidFill>
                    <a:srgbClr val="F6F7F1"/>
                  </a:solidFill>
                  <a:latin typeface="League Spartan"/>
                </a:rPr>
                <a:t> Massa</a:t>
              </a:r>
              <a:endParaRPr lang="en-US" sz="5500" spc="110" dirty="0">
                <a:solidFill>
                  <a:srgbClr val="F6F7F1"/>
                </a:solidFill>
                <a:latin typeface="League Spartan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2209800" y="7886700"/>
            <a:ext cx="6704003" cy="3944528"/>
            <a:chOff x="0" y="0"/>
            <a:chExt cx="8938671" cy="525937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/>
            <a:srcRect l="1024" t="78" r="1024"/>
            <a:stretch>
              <a:fillRect/>
            </a:stretch>
          </p:blipFill>
          <p:spPr>
            <a:xfrm rot="-10178377">
              <a:off x="329177" y="519872"/>
              <a:ext cx="6164075" cy="421962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-505324">
              <a:off x="4115998" y="1345316"/>
              <a:ext cx="4769799" cy="107320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 rot="-10178377">
              <a:off x="2434270" y="715006"/>
              <a:ext cx="956362" cy="956362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rot="-10178377">
              <a:off x="3663189" y="1254553"/>
              <a:ext cx="457599" cy="45759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 rot="-10178377">
              <a:off x="3518710" y="331808"/>
              <a:ext cx="609999" cy="609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9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1600" y="419100"/>
            <a:ext cx="13815548" cy="1393202"/>
            <a:chOff x="-174931" y="-1209021"/>
            <a:chExt cx="15858067" cy="1553035"/>
          </a:xfrm>
        </p:grpSpPr>
        <p:sp>
          <p:nvSpPr>
            <p:cNvPr id="3" name="AutoShape 3"/>
            <p:cNvSpPr/>
            <p:nvPr/>
          </p:nvSpPr>
          <p:spPr>
            <a:xfrm>
              <a:off x="-174931" y="150050"/>
              <a:ext cx="2770909" cy="193964"/>
            </a:xfrm>
            <a:prstGeom prst="rect">
              <a:avLst/>
            </a:prstGeom>
            <a:solidFill>
              <a:srgbClr val="FFE05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-174931" y="-1209021"/>
              <a:ext cx="15858067" cy="11007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700"/>
                </a:lnSpc>
              </a:pPr>
              <a:r>
                <a:rPr lang="nb-NO" sz="4400" spc="110" dirty="0" smtClean="0">
                  <a:solidFill>
                    <a:srgbClr val="F6F7F1"/>
                  </a:solidFill>
                  <a:latin typeface="League Spartan"/>
                </a:rPr>
                <a:t>M</a:t>
              </a:r>
              <a:r>
                <a:rPr lang="nb-NO" sz="4400" spc="110" dirty="0" smtClean="0">
                  <a:solidFill>
                    <a:srgbClr val="F6F7F1"/>
                  </a:solidFill>
                  <a:latin typeface="League Spartan"/>
                </a:rPr>
                <a:t>otif </a:t>
              </a:r>
              <a:r>
                <a:rPr lang="nb-NO" sz="4400" spc="110" dirty="0" smtClean="0">
                  <a:solidFill>
                    <a:srgbClr val="F6F7F1"/>
                  </a:solidFill>
                  <a:latin typeface="League Spartan"/>
                </a:rPr>
                <a:t>Afektif dan Gratifikasi Media</a:t>
              </a:r>
              <a:r>
                <a:rPr lang="en-US" sz="4400" spc="110" dirty="0" smtClean="0">
                  <a:solidFill>
                    <a:srgbClr val="F6F7F1"/>
                  </a:solidFill>
                  <a:latin typeface="League Spartan"/>
                </a:rPr>
                <a:t>  </a:t>
              </a:r>
              <a:endParaRPr lang="en-US" sz="4400" spc="110" dirty="0">
                <a:solidFill>
                  <a:srgbClr val="F6F7F1"/>
                </a:solidFill>
                <a:latin typeface="League Spartan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-400050" y="3162300"/>
            <a:ext cx="19088100" cy="7543800"/>
          </a:xfrm>
          <a:prstGeom prst="rect">
            <a:avLst/>
          </a:prstGeom>
          <a:solidFill>
            <a:srgbClr val="F6F7F1"/>
          </a:solidFill>
        </p:spPr>
      </p:sp>
      <p:sp>
        <p:nvSpPr>
          <p:cNvPr id="19" name="TextBox 19"/>
          <p:cNvSpPr txBox="1"/>
          <p:nvPr/>
        </p:nvSpPr>
        <p:spPr>
          <a:xfrm>
            <a:off x="609600" y="3695700"/>
            <a:ext cx="815340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>	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5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Teori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enonjolan</a:t>
            </a: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Bahnschrift SemiBold" pitchFamily="34" charset="0"/>
            </a:endParaRPr>
          </a:p>
          <a:p>
            <a:pPr>
              <a:lnSpc>
                <a:spcPts val="3569"/>
              </a:lnSpc>
            </a:pP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Bahnschrift SemiBold" pitchFamily="34" charset="0"/>
            </a:endParaRPr>
          </a:p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	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Dimana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teori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ini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memandang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menusia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sebagai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makhluk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yang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selalu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mengembangkan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seluruh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potensinya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untuk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memperoleh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penghargaan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dari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dirinya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orang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lain. </a:t>
            </a: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Bahnschrift SemiBold" pitchFamily="34" charset="0"/>
            </a:endParaRPr>
          </a:p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	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Masyarakat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dipandang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sebagai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suatu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perjuangan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,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dimana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setiap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orang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ingin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menonjol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dari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orang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lain.</a:t>
            </a:r>
          </a:p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/>
            </a:r>
            <a:b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</a:b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/>
            </a:r>
            <a:b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</a:b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/>
            </a:r>
            <a:b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</a:b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Glacial Indifference"/>
            </a:endParaRPr>
          </a:p>
          <a:p>
            <a:pPr algn="ctr">
              <a:lnSpc>
                <a:spcPts val="3569"/>
              </a:lnSpc>
            </a:pPr>
            <a: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  <a:t/>
            </a:r>
            <a:b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</a:br>
            <a: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  <a:t>.</a:t>
            </a:r>
            <a:endParaRPr lang="en-US" sz="2100" spc="126" dirty="0">
              <a:solidFill>
                <a:srgbClr val="7F4625"/>
              </a:solidFill>
              <a:latin typeface="Glacial Indifference"/>
            </a:endParaRPr>
          </a:p>
        </p:txBody>
      </p:sp>
      <p:grpSp>
        <p:nvGrpSpPr>
          <p:cNvPr id="5" name="Group 20"/>
          <p:cNvGrpSpPr/>
          <p:nvPr/>
        </p:nvGrpSpPr>
        <p:grpSpPr>
          <a:xfrm>
            <a:off x="14369857" y="-1974545"/>
            <a:ext cx="5235904" cy="4476844"/>
            <a:chOff x="0" y="0"/>
            <a:chExt cx="6981205" cy="5969126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 cstate="print"/>
            <a:srcRect l="1024" t="78" r="1024"/>
            <a:stretch>
              <a:fillRect/>
            </a:stretch>
          </p:blipFill>
          <p:spPr>
            <a:xfrm rot="-10178377">
              <a:off x="487953" y="519872"/>
              <a:ext cx="6164075" cy="421962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1737420">
              <a:off x="-38355" y="3661553"/>
              <a:ext cx="4769799" cy="1073205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 rot="-10178377">
              <a:off x="4595810" y="4082905"/>
              <a:ext cx="956362" cy="956362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rot="-10178377">
              <a:off x="3749860" y="5309249"/>
              <a:ext cx="609999" cy="609999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 rot="-10178377">
              <a:off x="4578975" y="5386596"/>
              <a:ext cx="457599" cy="457599"/>
            </a:xfrm>
            <a:prstGeom prst="rect">
              <a:avLst/>
            </a:prstGeom>
          </p:spPr>
        </p:pic>
      </p:grpSp>
      <p:sp>
        <p:nvSpPr>
          <p:cNvPr id="31" name="TextBox 19"/>
          <p:cNvSpPr txBox="1"/>
          <p:nvPr/>
        </p:nvSpPr>
        <p:spPr>
          <a:xfrm>
            <a:off x="381000" y="4381500"/>
            <a:ext cx="16992600" cy="413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69"/>
              </a:lnSpc>
            </a:pPr>
            <a: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  <a:t>	</a:t>
            </a:r>
            <a:endParaRPr lang="en-US" sz="3200" spc="126" dirty="0">
              <a:solidFill>
                <a:srgbClr val="7F4625"/>
              </a:solidFill>
              <a:latin typeface="Glacial Indifferenc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48800" y="3619500"/>
            <a:ext cx="883920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>	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6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eori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Afilasi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(Affiliation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)</a:t>
            </a:r>
          </a:p>
          <a:p>
            <a:pPr>
              <a:lnSpc>
                <a:spcPts val="3569"/>
              </a:lnSpc>
            </a:pP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Bahnschrift SemiBold" pitchFamily="34" charset="0"/>
            </a:endParaRPr>
          </a:p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	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ada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teori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ini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dijelaskan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bahwa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manusia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adalah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mahkluk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yang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mencari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kasih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sayang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penerimaan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dari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orang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lain.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Dimana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manusia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ingin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memelihara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hubungan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baik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dalam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hubungan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interpersonal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dengan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saling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membantu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saling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mencintai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</a:t>
            </a:r>
          </a:p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/>
            </a:r>
            <a:b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</a:b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/>
            </a:r>
            <a:b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</a:b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/>
            </a:r>
            <a:b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</a:b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/>
            </a:r>
            <a:b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</a:b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Glacial Indifference"/>
            </a:endParaRPr>
          </a:p>
          <a:p>
            <a:pPr algn="ctr">
              <a:lnSpc>
                <a:spcPts val="3569"/>
              </a:lnSpc>
            </a:pPr>
            <a: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  <a:t/>
            </a:r>
            <a:b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</a:br>
            <a: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  <a:t>.</a:t>
            </a:r>
            <a:endParaRPr lang="en-US" sz="2100" spc="126" dirty="0">
              <a:solidFill>
                <a:srgbClr val="7F462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9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1600" y="419100"/>
            <a:ext cx="13815548" cy="1393202"/>
            <a:chOff x="-174931" y="-1209021"/>
            <a:chExt cx="15858067" cy="1553035"/>
          </a:xfrm>
        </p:grpSpPr>
        <p:sp>
          <p:nvSpPr>
            <p:cNvPr id="3" name="AutoShape 3"/>
            <p:cNvSpPr/>
            <p:nvPr/>
          </p:nvSpPr>
          <p:spPr>
            <a:xfrm>
              <a:off x="-174931" y="150050"/>
              <a:ext cx="2770909" cy="193964"/>
            </a:xfrm>
            <a:prstGeom prst="rect">
              <a:avLst/>
            </a:prstGeom>
            <a:solidFill>
              <a:srgbClr val="FFE05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-174931" y="-1209021"/>
              <a:ext cx="15858067" cy="11007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700"/>
                </a:lnSpc>
              </a:pPr>
              <a:r>
                <a:rPr lang="nb-NO" sz="4400" spc="110" dirty="0" smtClean="0">
                  <a:solidFill>
                    <a:srgbClr val="F6F7F1"/>
                  </a:solidFill>
                  <a:latin typeface="League Spartan"/>
                </a:rPr>
                <a:t>M</a:t>
              </a:r>
              <a:r>
                <a:rPr lang="nb-NO" sz="4400" spc="110" dirty="0" smtClean="0">
                  <a:solidFill>
                    <a:srgbClr val="F6F7F1"/>
                  </a:solidFill>
                  <a:latin typeface="League Spartan"/>
                </a:rPr>
                <a:t>otif </a:t>
              </a:r>
              <a:r>
                <a:rPr lang="nb-NO" sz="4400" spc="110" dirty="0" smtClean="0">
                  <a:solidFill>
                    <a:srgbClr val="F6F7F1"/>
                  </a:solidFill>
                  <a:latin typeface="League Spartan"/>
                </a:rPr>
                <a:t>Afektif dan Gratifikasi Media</a:t>
              </a:r>
              <a:r>
                <a:rPr lang="en-US" sz="4400" spc="110" dirty="0" smtClean="0">
                  <a:solidFill>
                    <a:srgbClr val="F6F7F1"/>
                  </a:solidFill>
                  <a:latin typeface="League Spartan"/>
                </a:rPr>
                <a:t>  </a:t>
              </a:r>
              <a:endParaRPr lang="en-US" sz="4400" spc="110" dirty="0">
                <a:solidFill>
                  <a:srgbClr val="F6F7F1"/>
                </a:solidFill>
                <a:latin typeface="League Spartan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-400050" y="2705100"/>
            <a:ext cx="19088100" cy="8001000"/>
          </a:xfrm>
          <a:prstGeom prst="rect">
            <a:avLst/>
          </a:prstGeom>
          <a:solidFill>
            <a:srgbClr val="F6F7F1"/>
          </a:solidFill>
        </p:spPr>
      </p:sp>
      <p:sp>
        <p:nvSpPr>
          <p:cNvPr id="19" name="TextBox 19"/>
          <p:cNvSpPr txBox="1"/>
          <p:nvPr/>
        </p:nvSpPr>
        <p:spPr>
          <a:xfrm>
            <a:off x="304800" y="2933700"/>
            <a:ext cx="6781800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>	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7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Teori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Identifikasi</a:t>
            </a: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Bahnschrift SemiBold" pitchFamily="34" charset="0"/>
            </a:endParaRPr>
          </a:p>
          <a:p>
            <a:pPr>
              <a:lnSpc>
                <a:spcPts val="3569"/>
              </a:lnSpc>
            </a:pP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Bahnschrift SemiBold" pitchFamily="34" charset="0"/>
            </a:endParaRPr>
          </a:p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	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eori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ini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melihat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menusia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sebagai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pemain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peranan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yang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berusaha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memuaskan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egonya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dengan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menambahkan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peranan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yang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memuaskan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konsep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dirinya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 </a:t>
            </a:r>
          </a:p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/>
            </a:r>
            <a:b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</a:b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/>
            </a:r>
            <a:b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</a:b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/>
            </a:r>
            <a:b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</a:b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/>
            </a:r>
            <a:b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</a:b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Glacial Indifference"/>
            </a:endParaRPr>
          </a:p>
          <a:p>
            <a:pPr algn="ctr">
              <a:lnSpc>
                <a:spcPts val="3569"/>
              </a:lnSpc>
            </a:pPr>
            <a: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  <a:t/>
            </a:r>
            <a:b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</a:br>
            <a: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  <a:t>.</a:t>
            </a:r>
            <a:endParaRPr lang="en-US" sz="2100" spc="126" dirty="0">
              <a:solidFill>
                <a:srgbClr val="7F4625"/>
              </a:solidFill>
              <a:latin typeface="Glacial Indifference"/>
            </a:endParaRPr>
          </a:p>
        </p:txBody>
      </p:sp>
      <p:grpSp>
        <p:nvGrpSpPr>
          <p:cNvPr id="5" name="Group 20"/>
          <p:cNvGrpSpPr/>
          <p:nvPr/>
        </p:nvGrpSpPr>
        <p:grpSpPr>
          <a:xfrm>
            <a:off x="14369857" y="-1974545"/>
            <a:ext cx="5235904" cy="4476844"/>
            <a:chOff x="0" y="0"/>
            <a:chExt cx="6981205" cy="5969126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 cstate="print"/>
            <a:srcRect l="1024" t="78" r="1024"/>
            <a:stretch>
              <a:fillRect/>
            </a:stretch>
          </p:blipFill>
          <p:spPr>
            <a:xfrm rot="-10178377">
              <a:off x="487953" y="519872"/>
              <a:ext cx="6164075" cy="421962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1737420">
              <a:off x="-38355" y="3661553"/>
              <a:ext cx="4769799" cy="1073205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 rot="-10178377">
              <a:off x="4595810" y="4082905"/>
              <a:ext cx="956362" cy="956362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rot="-10178377">
              <a:off x="3749860" y="5309249"/>
              <a:ext cx="609999" cy="609999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 rot="-10178377">
              <a:off x="4578975" y="5386596"/>
              <a:ext cx="457599" cy="457599"/>
            </a:xfrm>
            <a:prstGeom prst="rect">
              <a:avLst/>
            </a:prstGeom>
          </p:spPr>
        </p:pic>
      </p:grpSp>
      <p:sp>
        <p:nvSpPr>
          <p:cNvPr id="31" name="TextBox 19"/>
          <p:cNvSpPr txBox="1"/>
          <p:nvPr/>
        </p:nvSpPr>
        <p:spPr>
          <a:xfrm>
            <a:off x="381000" y="4381500"/>
            <a:ext cx="16992600" cy="413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69"/>
              </a:lnSpc>
            </a:pPr>
            <a: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  <a:t>	</a:t>
            </a:r>
            <a:endParaRPr lang="en-US" sz="3200" spc="126" dirty="0">
              <a:solidFill>
                <a:srgbClr val="7F4625"/>
              </a:solidFill>
              <a:latin typeface="Glacial Indifferenc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24800" y="2933700"/>
            <a:ext cx="10363200" cy="101566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>	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8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Teori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peniruan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(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modelling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theories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)</a:t>
            </a:r>
          </a:p>
          <a:p>
            <a:pPr>
              <a:lnSpc>
                <a:spcPts val="3569"/>
              </a:lnSpc>
            </a:pP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Bahnschrift SemiBold" pitchFamily="34" charset="0"/>
            </a:endParaRPr>
          </a:p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	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eori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ini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hampir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memiliki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kesamaan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dengan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identifikasi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,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memandang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manusia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sebagai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makhluk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yang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selalu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mengembangkan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kemampuan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afektifnya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Namun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,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berbeda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dengan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teori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identifikasi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teori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ini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menekankan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pada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orientasi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eksternal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dalam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pencarian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gratifikasi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 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	</a:t>
            </a:r>
          </a:p>
          <a:p>
            <a:pPr>
              <a:lnSpc>
                <a:spcPts val="3569"/>
              </a:lnSpc>
            </a:pP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Bahnschrift SemiBold" pitchFamily="34" charset="0"/>
            </a:endParaRPr>
          </a:p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	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Individu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dipandang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secara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otomatis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cenderung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berempati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dengan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perasaan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orang-orang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yang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amatinya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meniru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prilakunya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 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Teori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inilah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yang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dapat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menjelaskan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mengapa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media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massa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begitu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berperan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dalam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menyebarkan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mode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berpakaian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,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gaya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berbicara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,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atau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berprilaku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tertentu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lainnya</a:t>
            </a: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Bahnschrift SemiBold" pitchFamily="34" charset="0"/>
              </a:rPr>
              <a:t>.</a:t>
            </a:r>
          </a:p>
          <a:p>
            <a:pPr>
              <a:lnSpc>
                <a:spcPts val="3569"/>
              </a:lnSpc>
            </a:pP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/>
            </a:r>
            <a:b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</a:b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/>
            </a:r>
            <a:b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</a:b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/>
            </a:r>
            <a:b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</a:br>
            <a: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  <a:t/>
            </a:r>
            <a:br>
              <a:rPr lang="en-US" sz="3200" spc="126" dirty="0" smtClean="0">
                <a:solidFill>
                  <a:schemeClr val="accent6">
                    <a:lumMod val="50000"/>
                  </a:schemeClr>
                </a:solidFill>
                <a:latin typeface="Glacial Indifference"/>
              </a:rPr>
            </a:br>
            <a:endParaRPr lang="en-US" sz="3200" spc="126" dirty="0" smtClean="0">
              <a:solidFill>
                <a:schemeClr val="accent6">
                  <a:lumMod val="50000"/>
                </a:schemeClr>
              </a:solidFill>
              <a:latin typeface="Glacial Indifference"/>
            </a:endParaRPr>
          </a:p>
          <a:p>
            <a:pPr algn="ctr">
              <a:lnSpc>
                <a:spcPts val="3569"/>
              </a:lnSpc>
            </a:pPr>
            <a: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  <a:t/>
            </a:r>
            <a:b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</a:br>
            <a: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  <a:t>.</a:t>
            </a:r>
            <a:endParaRPr lang="en-US" sz="2100" spc="126" dirty="0">
              <a:solidFill>
                <a:srgbClr val="7F462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752600" y="8314736"/>
            <a:ext cx="6704003" cy="3944528"/>
            <a:chOff x="0" y="0"/>
            <a:chExt cx="8938671" cy="525937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/>
            <a:srcRect l="1024" t="78" r="1024"/>
            <a:stretch>
              <a:fillRect/>
            </a:stretch>
          </p:blipFill>
          <p:spPr>
            <a:xfrm rot="-10178377">
              <a:off x="329177" y="519872"/>
              <a:ext cx="6164075" cy="421962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-505324">
              <a:off x="4115998" y="1345316"/>
              <a:ext cx="4769799" cy="107320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 rot="-10178377">
              <a:off x="2434270" y="715006"/>
              <a:ext cx="956362" cy="95636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rot="-10178377">
              <a:off x="3663189" y="1254553"/>
              <a:ext cx="457599" cy="4575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 rot="-10178377">
              <a:off x="3518710" y="331808"/>
              <a:ext cx="609999" cy="609999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505324">
            <a:off x="15244803" y="626248"/>
            <a:ext cx="3577349" cy="804904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524000" y="479997"/>
            <a:ext cx="14884400" cy="10645277"/>
            <a:chOff x="16933" y="-95251"/>
            <a:chExt cx="19845867" cy="6426721"/>
          </a:xfrm>
        </p:grpSpPr>
        <p:sp>
          <p:nvSpPr>
            <p:cNvPr id="12" name="AutoShape 12"/>
            <p:cNvSpPr/>
            <p:nvPr/>
          </p:nvSpPr>
          <p:spPr>
            <a:xfrm>
              <a:off x="50800" y="1192837"/>
              <a:ext cx="2770909" cy="193964"/>
            </a:xfrm>
            <a:prstGeom prst="rect">
              <a:avLst/>
            </a:prstGeom>
            <a:solidFill>
              <a:srgbClr val="E990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6933" y="-95251"/>
              <a:ext cx="19845867" cy="26332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664"/>
                </a:lnSpc>
              </a:pPr>
              <a:r>
                <a:rPr lang="en-US" sz="5500" spc="110" dirty="0" err="1" smtClean="0">
                  <a:solidFill>
                    <a:srgbClr val="7F4625"/>
                  </a:solidFill>
                  <a:latin typeface="League Spartan"/>
                </a:rPr>
                <a:t>Sistem</a:t>
              </a: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 </a:t>
              </a:r>
              <a:r>
                <a:rPr lang="en-US" sz="5500" spc="110" dirty="0" err="1" smtClean="0">
                  <a:solidFill>
                    <a:srgbClr val="7F4625"/>
                  </a:solidFill>
                  <a:latin typeface="League Spartan"/>
                </a:rPr>
                <a:t>Komunikasi</a:t>
              </a: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 </a:t>
              </a: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Massa </a:t>
              </a:r>
              <a:r>
                <a:rPr lang="en-US" sz="5500" spc="110" dirty="0" err="1" smtClean="0">
                  <a:solidFill>
                    <a:srgbClr val="7F4625"/>
                  </a:solidFill>
                  <a:latin typeface="League Spartan"/>
                </a:rPr>
                <a:t>vs</a:t>
              </a: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 </a:t>
              </a:r>
              <a:r>
                <a:rPr lang="en-US" sz="5500" spc="110" dirty="0" err="1" smtClean="0">
                  <a:solidFill>
                    <a:srgbClr val="7F4625"/>
                  </a:solidFill>
                  <a:latin typeface="League Spartan"/>
                </a:rPr>
                <a:t>Sistem</a:t>
              </a: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 </a:t>
              </a:r>
              <a:r>
                <a:rPr lang="en-US" sz="5500" spc="110" dirty="0" err="1" smtClean="0">
                  <a:solidFill>
                    <a:srgbClr val="7F4625"/>
                  </a:solidFill>
                  <a:latin typeface="League Spartan"/>
                </a:rPr>
                <a:t>Komunikasi</a:t>
              </a: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 Interpersonal</a:t>
              </a:r>
              <a:endParaRPr lang="en-US" sz="5500" spc="110" dirty="0">
                <a:solidFill>
                  <a:srgbClr val="7F4625"/>
                </a:solidFill>
                <a:latin typeface="League Spartan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931333" y="1570101"/>
              <a:ext cx="18084800" cy="4761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</a:pPr>
              <a:r>
                <a:rPr lang="en-US" sz="2000" spc="348" dirty="0" smtClean="0">
                  <a:solidFill>
                    <a:srgbClr val="7F4625"/>
                  </a:solidFill>
                  <a:latin typeface="League Spartan"/>
                </a:rPr>
                <a:t>	</a:t>
              </a:r>
              <a:r>
                <a:rPr lang="en-US" sz="2800" spc="348" dirty="0" err="1" smtClean="0">
                  <a:latin typeface="Bahnschrift SemiBold" pitchFamily="34" charset="0"/>
                </a:rPr>
                <a:t>Secara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sederhana</a:t>
              </a:r>
              <a:r>
                <a:rPr lang="en-US" sz="2800" spc="348" dirty="0" smtClean="0">
                  <a:latin typeface="Bahnschrift SemiBold" pitchFamily="34" charset="0"/>
                </a:rPr>
                <a:t>, </a:t>
              </a:r>
              <a:r>
                <a:rPr lang="en-US" sz="2800" spc="348" dirty="0" err="1" smtClean="0">
                  <a:latin typeface="Bahnschrift SemiBold" pitchFamily="34" charset="0"/>
                </a:rPr>
                <a:t>komunikasi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massa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adalah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komunikasi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melalui</a:t>
              </a:r>
              <a:r>
                <a:rPr lang="en-US" sz="2800" spc="348" dirty="0" smtClean="0">
                  <a:latin typeface="Bahnschrift SemiBold" pitchFamily="34" charset="0"/>
                </a:rPr>
                <a:t> media </a:t>
              </a:r>
              <a:r>
                <a:rPr lang="en-US" sz="2800" spc="348" dirty="0" err="1" smtClean="0">
                  <a:latin typeface="Bahnschrift SemiBold" pitchFamily="34" charset="0"/>
                </a:rPr>
                <a:t>massa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seperti</a:t>
              </a:r>
              <a:r>
                <a:rPr lang="en-US" sz="2800" spc="348" dirty="0" smtClean="0">
                  <a:latin typeface="Bahnschrift SemiBold" pitchFamily="34" charset="0"/>
                </a:rPr>
                <a:t> radio, </a:t>
              </a:r>
              <a:r>
                <a:rPr lang="en-US" sz="2800" spc="348" dirty="0" err="1" smtClean="0">
                  <a:latin typeface="Bahnschrift SemiBold" pitchFamily="34" charset="0"/>
                </a:rPr>
                <a:t>majalah</a:t>
              </a:r>
              <a:r>
                <a:rPr lang="en-US" sz="2800" spc="348" dirty="0" smtClean="0">
                  <a:latin typeface="Bahnschrift SemiBold" pitchFamily="34" charset="0"/>
                </a:rPr>
                <a:t>, </a:t>
              </a:r>
              <a:r>
                <a:rPr lang="en-US" sz="2800" spc="348" dirty="0" err="1" smtClean="0">
                  <a:latin typeface="Bahnschrift SemiBold" pitchFamily="34" charset="0"/>
                </a:rPr>
                <a:t>televisi</a:t>
              </a:r>
              <a:r>
                <a:rPr lang="en-US" sz="2800" spc="348" dirty="0" smtClean="0">
                  <a:latin typeface="Bahnschrift SemiBold" pitchFamily="34" charset="0"/>
                </a:rPr>
                <a:t>, </a:t>
              </a:r>
              <a:r>
                <a:rPr lang="en-US" sz="2800" spc="348" dirty="0" err="1" smtClean="0">
                  <a:latin typeface="Bahnschrift SemiBold" pitchFamily="34" charset="0"/>
                </a:rPr>
                <a:t>dan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lainnya</a:t>
              </a:r>
              <a:r>
                <a:rPr lang="en-US" sz="2800" spc="348" dirty="0" smtClean="0">
                  <a:latin typeface="Bahnschrift SemiBold" pitchFamily="34" charset="0"/>
                </a:rPr>
                <a:t>. </a:t>
              </a:r>
              <a:r>
                <a:rPr lang="en-US" sz="2800" spc="348" dirty="0" err="1" smtClean="0">
                  <a:latin typeface="Bahnschrift SemiBold" pitchFamily="34" charset="0"/>
                </a:rPr>
                <a:t>Bila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sistem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komunikasi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massa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dibandingkan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dengan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sistem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komunikasi</a:t>
              </a:r>
              <a:r>
                <a:rPr lang="en-US" sz="2800" spc="348" dirty="0" smtClean="0">
                  <a:latin typeface="Bahnschrift SemiBold" pitchFamily="34" charset="0"/>
                </a:rPr>
                <a:t> interpersonal, </a:t>
              </a:r>
              <a:r>
                <a:rPr lang="en-US" sz="2800" spc="348" dirty="0" err="1" smtClean="0">
                  <a:latin typeface="Bahnschrift SemiBold" pitchFamily="34" charset="0"/>
                </a:rPr>
                <a:t>terdapat</a:t>
              </a:r>
              <a:r>
                <a:rPr lang="en-US" sz="2800" spc="348" dirty="0" smtClean="0">
                  <a:latin typeface="Bahnschrift SemiBold" pitchFamily="34" charset="0"/>
                </a:rPr>
                <a:t> 4 </a:t>
              </a:r>
              <a:r>
                <a:rPr lang="en-US" sz="2800" spc="348" dirty="0" err="1" smtClean="0">
                  <a:latin typeface="Bahnschrift SemiBold" pitchFamily="34" charset="0"/>
                </a:rPr>
                <a:t>tanda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pokok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dalam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komunikasi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massa</a:t>
              </a:r>
              <a:r>
                <a:rPr lang="en-US" sz="2800" spc="348" dirty="0" smtClean="0">
                  <a:latin typeface="Bahnschrift SemiBold" pitchFamily="34" charset="0"/>
                </a:rPr>
                <a:t>, </a:t>
              </a:r>
              <a:r>
                <a:rPr lang="en-US" sz="2800" spc="348" dirty="0" err="1" smtClean="0">
                  <a:latin typeface="Bahnschrift SemiBold" pitchFamily="34" charset="0"/>
                </a:rPr>
                <a:t>yaitu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smtClean="0">
                  <a:latin typeface="Bahnschrift SemiBold" pitchFamily="34" charset="0"/>
                </a:rPr>
                <a:t>:</a:t>
              </a:r>
            </a:p>
            <a:p>
              <a:pPr>
                <a:lnSpc>
                  <a:spcPts val="4059"/>
                </a:lnSpc>
              </a:pPr>
              <a:endParaRPr lang="en-US" sz="2800" spc="348" dirty="0" smtClean="0">
                <a:latin typeface="Bahnschrift SemiBold" pitchFamily="34" charset="0"/>
              </a:endParaRPr>
            </a:p>
            <a:p>
              <a:pPr marL="457200" indent="-457200">
                <a:lnSpc>
                  <a:spcPts val="4059"/>
                </a:lnSpc>
                <a:buFont typeface="+mj-lt"/>
                <a:buAutoNum type="arabicPeriod"/>
              </a:pPr>
              <a:r>
                <a:rPr lang="en-US" sz="2800" spc="348" dirty="0" err="1" smtClean="0">
                  <a:latin typeface="Bahnschrift SemiBold" pitchFamily="34" charset="0"/>
                </a:rPr>
                <a:t>B</a:t>
              </a:r>
              <a:r>
                <a:rPr lang="en-US" sz="2800" spc="348" dirty="0" err="1" smtClean="0">
                  <a:latin typeface="Bahnschrift SemiBold" pitchFamily="34" charset="0"/>
                </a:rPr>
                <a:t>ersifat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tidak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langsung</a:t>
              </a:r>
              <a:r>
                <a:rPr lang="en-US" sz="2800" spc="348" dirty="0" smtClean="0">
                  <a:latin typeface="Bahnschrift SemiBold" pitchFamily="34" charset="0"/>
                </a:rPr>
                <a:t>, </a:t>
              </a:r>
              <a:r>
                <a:rPr lang="en-US" sz="2800" spc="348" dirty="0" err="1" smtClean="0">
                  <a:latin typeface="Bahnschrift SemiBold" pitchFamily="34" charset="0"/>
                </a:rPr>
                <a:t>harus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melewati</a:t>
              </a:r>
              <a:r>
                <a:rPr lang="en-US" sz="2800" spc="348" dirty="0" smtClean="0">
                  <a:latin typeface="Bahnschrift SemiBold" pitchFamily="34" charset="0"/>
                </a:rPr>
                <a:t> media </a:t>
              </a:r>
              <a:r>
                <a:rPr lang="en-US" sz="2800" spc="348" dirty="0" err="1" smtClean="0">
                  <a:latin typeface="Bahnschrift SemiBold" pitchFamily="34" charset="0"/>
                </a:rPr>
                <a:t>teknis</a:t>
              </a:r>
              <a:endParaRPr lang="en-US" sz="2800" spc="348" dirty="0" smtClean="0">
                <a:latin typeface="Bahnschrift SemiBold" pitchFamily="34" charset="0"/>
              </a:endParaRPr>
            </a:p>
            <a:p>
              <a:pPr marL="457200" indent="-457200">
                <a:lnSpc>
                  <a:spcPts val="4059"/>
                </a:lnSpc>
                <a:buFont typeface="+mj-lt"/>
                <a:buAutoNum type="arabicPeriod"/>
              </a:pPr>
              <a:r>
                <a:rPr lang="en-US" sz="2800" spc="348" dirty="0" err="1" smtClean="0">
                  <a:latin typeface="Bahnschrift SemiBold" pitchFamily="34" charset="0"/>
                </a:rPr>
                <a:t>Bersifat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satu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arah</a:t>
              </a:r>
              <a:endParaRPr lang="en-US" sz="2800" spc="348" dirty="0" smtClean="0">
                <a:latin typeface="Bahnschrift SemiBold" pitchFamily="34" charset="0"/>
              </a:endParaRPr>
            </a:p>
            <a:p>
              <a:pPr marL="457200" indent="-457200">
                <a:lnSpc>
                  <a:spcPts val="4059"/>
                </a:lnSpc>
                <a:buFont typeface="+mj-lt"/>
                <a:buAutoNum type="arabicPeriod"/>
              </a:pPr>
              <a:r>
                <a:rPr lang="en-US" sz="2800" spc="348" dirty="0" err="1" smtClean="0">
                  <a:latin typeface="Bahnschrift SemiBold" pitchFamily="34" charset="0"/>
                </a:rPr>
                <a:t>B</a:t>
              </a:r>
              <a:r>
                <a:rPr lang="en-US" sz="2800" spc="348" dirty="0" err="1" smtClean="0">
                  <a:latin typeface="Bahnschrift SemiBold" pitchFamily="34" charset="0"/>
                </a:rPr>
                <a:t>ersifat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terbuka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atau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ditunjukkan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pada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publik</a:t>
              </a:r>
              <a:r>
                <a:rPr lang="en-US" sz="2800" spc="348" dirty="0" smtClean="0">
                  <a:latin typeface="Bahnschrift SemiBold" pitchFamily="34" charset="0"/>
                </a:rPr>
                <a:t> yang </a:t>
              </a:r>
              <a:r>
                <a:rPr lang="en-US" sz="2800" spc="348" dirty="0" err="1" smtClean="0">
                  <a:latin typeface="Bahnschrift SemiBold" pitchFamily="34" charset="0"/>
                </a:rPr>
                <a:t>tidak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terbatas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dan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anonim</a:t>
              </a:r>
              <a:endParaRPr lang="en-US" sz="2800" spc="348" dirty="0" smtClean="0">
                <a:latin typeface="Bahnschrift SemiBold" pitchFamily="34" charset="0"/>
              </a:endParaRPr>
            </a:p>
            <a:p>
              <a:pPr marL="457200" indent="-457200">
                <a:lnSpc>
                  <a:spcPts val="4059"/>
                </a:lnSpc>
                <a:buFont typeface="+mj-lt"/>
                <a:buAutoNum type="arabicPeriod"/>
              </a:pPr>
              <a:r>
                <a:rPr lang="en-US" sz="2800" spc="348" dirty="0" err="1" smtClean="0">
                  <a:latin typeface="Bahnschrift SemiBold" pitchFamily="34" charset="0"/>
                </a:rPr>
                <a:t>M</a:t>
              </a:r>
              <a:r>
                <a:rPr lang="en-US" sz="2800" spc="348" dirty="0" err="1" smtClean="0">
                  <a:latin typeface="Bahnschrift SemiBold" pitchFamily="34" charset="0"/>
                </a:rPr>
                <a:t>empunyai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publik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secara</a:t>
              </a:r>
              <a:r>
                <a:rPr lang="en-US" sz="2800" spc="348" dirty="0" smtClean="0">
                  <a:latin typeface="Bahnschrift SemiBold" pitchFamily="34" charset="0"/>
                </a:rPr>
                <a:t> </a:t>
              </a:r>
              <a:r>
                <a:rPr lang="en-US" sz="2800" spc="348" dirty="0" err="1" smtClean="0">
                  <a:latin typeface="Bahnschrift SemiBold" pitchFamily="34" charset="0"/>
                </a:rPr>
                <a:t>geografis</a:t>
              </a:r>
              <a:endParaRPr lang="en-US" sz="2800" spc="348" dirty="0" smtClean="0">
                <a:latin typeface="Bahnschrift SemiBold" pitchFamily="34" charset="0"/>
              </a:endParaRPr>
            </a:p>
            <a:p>
              <a:pPr>
                <a:lnSpc>
                  <a:spcPts val="4059"/>
                </a:lnSpc>
              </a:pPr>
              <a:endParaRPr lang="en-US" sz="2000" spc="348" dirty="0" smtClean="0">
                <a:solidFill>
                  <a:srgbClr val="7F4625"/>
                </a:solidFill>
                <a:latin typeface="League Spartan"/>
              </a:endParaRPr>
            </a:p>
            <a:p>
              <a:pPr>
                <a:lnSpc>
                  <a:spcPts val="4059"/>
                </a:lnSpc>
              </a:pPr>
              <a:endParaRPr lang="en-US" sz="2000" spc="348" dirty="0" smtClean="0">
                <a:solidFill>
                  <a:srgbClr val="7F4625"/>
                </a:solidFill>
                <a:latin typeface="League Spartan"/>
              </a:endParaRPr>
            </a:p>
            <a:p>
              <a:pPr>
                <a:lnSpc>
                  <a:spcPts val="4059"/>
                </a:lnSpc>
              </a:pPr>
              <a:r>
                <a:rPr lang="en-US" sz="2900" spc="348" dirty="0" smtClean="0">
                  <a:solidFill>
                    <a:srgbClr val="7F4625"/>
                  </a:solidFill>
                  <a:latin typeface="League Spartan"/>
                </a:rPr>
                <a:t/>
              </a:r>
              <a:br>
                <a:rPr lang="en-US" sz="2900" spc="348" dirty="0" smtClean="0">
                  <a:solidFill>
                    <a:srgbClr val="7F4625"/>
                  </a:solidFill>
                  <a:latin typeface="League Spartan"/>
                </a:rPr>
              </a:br>
              <a:endParaRPr lang="en-US" sz="2900" spc="348" dirty="0">
                <a:solidFill>
                  <a:srgbClr val="7F4625"/>
                </a:solidFill>
                <a:latin typeface="League Spartan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024" t="78" r="1024"/>
          <a:stretch>
            <a:fillRect/>
          </a:stretch>
        </p:blipFill>
        <p:spPr>
          <a:xfrm rot="621622">
            <a:off x="15258283" y="-1019796"/>
            <a:ext cx="4623056" cy="316472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8139545" cy="11253932"/>
          </a:xfrm>
          <a:prstGeom prst="rect">
            <a:avLst/>
          </a:prstGeom>
          <a:solidFill>
            <a:srgbClr val="FFE05C"/>
          </a:solidFill>
        </p:spPr>
      </p:sp>
      <p:grpSp>
        <p:nvGrpSpPr>
          <p:cNvPr id="4" name="Group 4"/>
          <p:cNvGrpSpPr/>
          <p:nvPr/>
        </p:nvGrpSpPr>
        <p:grpSpPr>
          <a:xfrm>
            <a:off x="1143000" y="266700"/>
            <a:ext cx="14173200" cy="2202873"/>
            <a:chOff x="152400" y="-1016000"/>
            <a:chExt cx="18897602" cy="2937164"/>
          </a:xfrm>
        </p:grpSpPr>
        <p:sp>
          <p:nvSpPr>
            <p:cNvPr id="5" name="AutoShape 5"/>
            <p:cNvSpPr/>
            <p:nvPr/>
          </p:nvSpPr>
          <p:spPr>
            <a:xfrm>
              <a:off x="152400" y="1727200"/>
              <a:ext cx="2770910" cy="193964"/>
            </a:xfrm>
            <a:prstGeom prst="rect">
              <a:avLst/>
            </a:prstGeom>
            <a:solidFill>
              <a:srgbClr val="E9905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52400" y="-1016000"/>
              <a:ext cx="18897602" cy="26332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7700"/>
                </a:lnSpc>
              </a:pPr>
              <a:r>
                <a:rPr lang="en-US" sz="5500" spc="110" dirty="0" err="1" smtClean="0">
                  <a:solidFill>
                    <a:srgbClr val="7F4625"/>
                  </a:solidFill>
                  <a:latin typeface="League Spartan"/>
                </a:rPr>
                <a:t>Sistem</a:t>
              </a: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 </a:t>
              </a:r>
              <a:r>
                <a:rPr lang="en-US" sz="5500" spc="110" dirty="0" err="1" smtClean="0">
                  <a:solidFill>
                    <a:srgbClr val="7F4625"/>
                  </a:solidFill>
                  <a:latin typeface="League Spartan"/>
                </a:rPr>
                <a:t>Komunikasi</a:t>
              </a: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 Massa </a:t>
              </a:r>
              <a:r>
                <a:rPr lang="en-US" sz="5500" spc="110" dirty="0" err="1" smtClean="0">
                  <a:solidFill>
                    <a:srgbClr val="7F4625"/>
                  </a:solidFill>
                  <a:latin typeface="League Spartan"/>
                </a:rPr>
                <a:t>vs</a:t>
              </a: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 </a:t>
              </a:r>
              <a:r>
                <a:rPr lang="en-US" sz="5500" spc="110" dirty="0" err="1" smtClean="0">
                  <a:solidFill>
                    <a:srgbClr val="7F4625"/>
                  </a:solidFill>
                  <a:latin typeface="League Spartan"/>
                </a:rPr>
                <a:t>Sistem</a:t>
              </a: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 </a:t>
              </a:r>
              <a:r>
                <a:rPr lang="en-US" sz="5500" spc="110" dirty="0" err="1" smtClean="0">
                  <a:solidFill>
                    <a:srgbClr val="7F4625"/>
                  </a:solidFill>
                  <a:latin typeface="League Spartan"/>
                </a:rPr>
                <a:t>Komunikasi</a:t>
              </a: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 Interpersonal</a:t>
              </a:r>
              <a:endParaRPr lang="en-US" sz="5500" spc="110" dirty="0">
                <a:solidFill>
                  <a:srgbClr val="7F4625"/>
                </a:solidFill>
                <a:latin typeface="League Spartan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57200" y="2628901"/>
            <a:ext cx="7543800" cy="9156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2600" spc="77" dirty="0" smtClean="0">
                <a:solidFill>
                  <a:srgbClr val="7F4625"/>
                </a:solidFill>
                <a:latin typeface="Glacial Indifference"/>
              </a:rPr>
              <a:t>	</a:t>
            </a:r>
            <a:r>
              <a:rPr lang="en-US" sz="2800" b="1" spc="77" dirty="0" err="1" smtClean="0">
                <a:latin typeface="Bahnschrift SemiBold" pitchFamily="34" charset="0"/>
              </a:rPr>
              <a:t>Sistem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komunikasi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massa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memiliki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karakteristik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psikologis</a:t>
            </a:r>
            <a:r>
              <a:rPr lang="en-US" sz="2800" b="1" spc="77" dirty="0" smtClean="0">
                <a:latin typeface="Bahnschrift SemiBold" pitchFamily="34" charset="0"/>
              </a:rPr>
              <a:t> yang </a:t>
            </a:r>
            <a:r>
              <a:rPr lang="en-US" sz="2800" b="1" spc="77" dirty="0" err="1" smtClean="0">
                <a:latin typeface="Bahnschrift SemiBold" pitchFamily="34" charset="0"/>
              </a:rPr>
              <a:t>khas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dibandingkan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dengan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komunikasi</a:t>
            </a:r>
            <a:r>
              <a:rPr lang="en-US" sz="2800" b="1" spc="77" dirty="0" smtClean="0">
                <a:latin typeface="Bahnschrift SemiBold" pitchFamily="34" charset="0"/>
              </a:rPr>
              <a:t> interpersonal. </a:t>
            </a:r>
            <a:r>
              <a:rPr lang="en-US" sz="2800" b="1" spc="77" dirty="0" err="1" smtClean="0">
                <a:latin typeface="Bahnschrift SemiBold" pitchFamily="34" charset="0"/>
              </a:rPr>
              <a:t>Karakteristik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tersebut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tampak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pada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smtClean="0">
                <a:latin typeface="Bahnschrift SemiBold" pitchFamily="34" charset="0"/>
              </a:rPr>
              <a:t>:</a:t>
            </a:r>
          </a:p>
          <a:p>
            <a:pPr>
              <a:lnSpc>
                <a:spcPts val="4160"/>
              </a:lnSpc>
            </a:pPr>
            <a:endParaRPr lang="en-US" sz="2800" b="1" spc="77" dirty="0" smtClean="0">
              <a:latin typeface="Bahnschrift SemiBold" pitchFamily="34" charset="0"/>
            </a:endParaRPr>
          </a:p>
          <a:p>
            <a:pPr>
              <a:lnSpc>
                <a:spcPts val="4160"/>
              </a:lnSpc>
            </a:pPr>
            <a:r>
              <a:rPr lang="en-US" sz="2800" b="1" spc="77" dirty="0" smtClean="0">
                <a:latin typeface="Bahnschrift SemiBold" pitchFamily="34" charset="0"/>
              </a:rPr>
              <a:t>	</a:t>
            </a:r>
            <a:r>
              <a:rPr lang="en-US" sz="2800" b="1" spc="77" dirty="0" smtClean="0">
                <a:latin typeface="Bahnschrift SemiBold" pitchFamily="34" charset="0"/>
              </a:rPr>
              <a:t>1. </a:t>
            </a:r>
            <a:r>
              <a:rPr lang="en-US" sz="2800" b="1" spc="77" dirty="0" err="1" smtClean="0">
                <a:latin typeface="Bahnschrift SemiBold" pitchFamily="34" charset="0"/>
              </a:rPr>
              <a:t>P</a:t>
            </a:r>
            <a:r>
              <a:rPr lang="en-US" sz="2800" b="1" spc="77" dirty="0" err="1" smtClean="0">
                <a:latin typeface="Bahnschrift SemiBold" pitchFamily="34" charset="0"/>
              </a:rPr>
              <a:t>engendalian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arus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informasi</a:t>
            </a:r>
            <a:endParaRPr lang="en-US" sz="2800" b="1" spc="77" dirty="0" smtClean="0">
              <a:latin typeface="Bahnschrift SemiBold" pitchFamily="34" charset="0"/>
            </a:endParaRPr>
          </a:p>
          <a:p>
            <a:pPr>
              <a:lnSpc>
                <a:spcPts val="4160"/>
              </a:lnSpc>
            </a:pPr>
            <a:endParaRPr lang="en-US" sz="2800" b="1" spc="77" dirty="0" smtClean="0">
              <a:latin typeface="Bahnschrift SemiBold" pitchFamily="34" charset="0"/>
            </a:endParaRPr>
          </a:p>
          <a:p>
            <a:pPr>
              <a:lnSpc>
                <a:spcPts val="4160"/>
              </a:lnSpc>
            </a:pPr>
            <a:r>
              <a:rPr lang="en-US" sz="2800" b="1" spc="77" dirty="0" err="1" smtClean="0">
                <a:latin typeface="Bahnschrift SemiBold" pitchFamily="34" charset="0"/>
              </a:rPr>
              <a:t>Komunikasi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massa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tidak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bisa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mengatur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jalannya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pembicaraan</a:t>
            </a:r>
            <a:r>
              <a:rPr lang="en-US" sz="2800" b="1" spc="77" dirty="0" smtClean="0">
                <a:latin typeface="Bahnschrift SemiBold" pitchFamily="34" charset="0"/>
              </a:rPr>
              <a:t> yang </a:t>
            </a:r>
            <a:r>
              <a:rPr lang="en-US" sz="2800" b="1" spc="77" dirty="0" err="1" smtClean="0">
                <a:latin typeface="Bahnschrift SemiBold" pitchFamily="34" charset="0"/>
              </a:rPr>
              <a:t>disampaikan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dan</a:t>
            </a:r>
            <a:r>
              <a:rPr lang="en-US" sz="2800" b="1" spc="77" dirty="0" smtClean="0">
                <a:latin typeface="Bahnschrift SemiBold" pitchFamily="34" charset="0"/>
              </a:rPr>
              <a:t> yang </a:t>
            </a:r>
            <a:r>
              <a:rPr lang="en-US" sz="2800" b="1" spc="77" dirty="0" err="1" smtClean="0">
                <a:latin typeface="Bahnschrift SemiBold" pitchFamily="34" charset="0"/>
              </a:rPr>
              <a:t>diterima</a:t>
            </a:r>
            <a:r>
              <a:rPr lang="en-US" sz="2800" b="1" spc="77" dirty="0" smtClean="0">
                <a:latin typeface="Bahnschrift SemiBold" pitchFamily="34" charset="0"/>
              </a:rPr>
              <a:t>. </a:t>
            </a:r>
            <a:r>
              <a:rPr lang="en-US" sz="2800" b="1" spc="77" dirty="0" err="1" smtClean="0">
                <a:latin typeface="Bahnschrift SemiBold" pitchFamily="34" charset="0"/>
              </a:rPr>
              <a:t>Contohnya</a:t>
            </a:r>
            <a:r>
              <a:rPr lang="en-US" sz="2800" b="1" spc="77" dirty="0" smtClean="0">
                <a:latin typeface="Bahnschrift SemiBold" pitchFamily="34" charset="0"/>
              </a:rPr>
              <a:t>, </a:t>
            </a:r>
            <a:r>
              <a:rPr lang="en-US" sz="2800" b="1" spc="77" dirty="0" err="1" smtClean="0">
                <a:latin typeface="Bahnschrift SemiBold" pitchFamily="34" charset="0"/>
              </a:rPr>
              <a:t>saat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kita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membaca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buku</a:t>
            </a:r>
            <a:r>
              <a:rPr lang="en-US" sz="2800" b="1" spc="77" dirty="0" smtClean="0">
                <a:latin typeface="Bahnschrift SemiBold" pitchFamily="34" charset="0"/>
              </a:rPr>
              <a:t>, </a:t>
            </a:r>
            <a:r>
              <a:rPr lang="en-US" sz="2800" b="1" spc="77" dirty="0" err="1" smtClean="0">
                <a:latin typeface="Bahnschrift SemiBold" pitchFamily="34" charset="0"/>
              </a:rPr>
              <a:t>kita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tidak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bisa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mengarahkan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pernyataan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dari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penulis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dan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harus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memahaminya</a:t>
            </a:r>
            <a:r>
              <a:rPr lang="en-US" sz="2800" b="1" spc="77" dirty="0" smtClean="0">
                <a:latin typeface="Bahnschrift SemiBold" pitchFamily="34" charset="0"/>
              </a:rPr>
              <a:t>. </a:t>
            </a:r>
          </a:p>
          <a:p>
            <a:pPr>
              <a:lnSpc>
                <a:spcPts val="4160"/>
              </a:lnSpc>
            </a:pPr>
            <a:r>
              <a:rPr lang="en-US" sz="2600" spc="77" dirty="0" smtClean="0">
                <a:solidFill>
                  <a:srgbClr val="7F4625"/>
                </a:solidFill>
                <a:latin typeface="Glacial Indifference"/>
              </a:rPr>
              <a:t/>
            </a:r>
            <a:br>
              <a:rPr lang="en-US" sz="2600" spc="77" dirty="0" smtClean="0">
                <a:solidFill>
                  <a:srgbClr val="7F4625"/>
                </a:solidFill>
                <a:latin typeface="Glacial Indifference"/>
              </a:rPr>
            </a:br>
            <a:r>
              <a:rPr lang="en-US" sz="2600" spc="77" dirty="0" smtClean="0">
                <a:solidFill>
                  <a:srgbClr val="7F4625"/>
                </a:solidFill>
                <a:latin typeface="Glacial Indifference"/>
              </a:rPr>
              <a:t>.</a:t>
            </a:r>
            <a:endParaRPr lang="en-US" sz="2600" spc="77" dirty="0" smtClean="0">
              <a:solidFill>
                <a:srgbClr val="7F4625"/>
              </a:solidFill>
              <a:latin typeface="Glacial Indifference"/>
            </a:endParaRPr>
          </a:p>
          <a:p>
            <a:pPr marL="0" lvl="0" indent="0" algn="l">
              <a:lnSpc>
                <a:spcPts val="4160"/>
              </a:lnSpc>
            </a:pPr>
            <a:r>
              <a:rPr lang="en-US" sz="2600" spc="77" dirty="0" smtClean="0">
                <a:solidFill>
                  <a:srgbClr val="7F4625"/>
                </a:solidFill>
                <a:latin typeface="Glacial Indifference"/>
              </a:rPr>
              <a:t> </a:t>
            </a:r>
            <a:endParaRPr lang="en-US" sz="2600" spc="77" dirty="0">
              <a:solidFill>
                <a:srgbClr val="7F4625"/>
              </a:solidFill>
              <a:latin typeface="Glacial Indifference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9296400" y="2628900"/>
            <a:ext cx="8382000" cy="8617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2600" spc="77" dirty="0" smtClean="0">
                <a:solidFill>
                  <a:srgbClr val="7F4625"/>
                </a:solidFill>
                <a:latin typeface="Glacial Indifference"/>
              </a:rPr>
              <a:t>	</a:t>
            </a:r>
            <a:r>
              <a:rPr lang="en-US" sz="2800" b="1" spc="77" dirty="0" err="1" smtClean="0">
                <a:latin typeface="Bahnschrift SemiBold" pitchFamily="34" charset="0"/>
              </a:rPr>
              <a:t>S</a:t>
            </a:r>
            <a:r>
              <a:rPr lang="en-US" sz="2800" b="1" spc="77" dirty="0" err="1" smtClean="0">
                <a:latin typeface="Bahnschrift SemiBold" pitchFamily="34" charset="0"/>
              </a:rPr>
              <a:t>edangkan</a:t>
            </a:r>
            <a:r>
              <a:rPr lang="en-US" sz="2800" b="1" spc="77" dirty="0" smtClean="0">
                <a:latin typeface="Bahnschrift SemiBold" pitchFamily="34" charset="0"/>
              </a:rPr>
              <a:t>, </a:t>
            </a:r>
            <a:r>
              <a:rPr lang="en-US" sz="2800" b="1" spc="77" dirty="0" err="1" smtClean="0">
                <a:latin typeface="Bahnschrift SemiBold" pitchFamily="34" charset="0"/>
              </a:rPr>
              <a:t>dalam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komunikasi</a:t>
            </a:r>
            <a:r>
              <a:rPr lang="en-US" sz="2800" b="1" spc="77" dirty="0" smtClean="0">
                <a:latin typeface="Bahnschrift SemiBold" pitchFamily="34" charset="0"/>
              </a:rPr>
              <a:t> interpersonal </a:t>
            </a:r>
            <a:r>
              <a:rPr lang="en-US" sz="2800" b="1" spc="77" dirty="0" err="1" smtClean="0">
                <a:latin typeface="Bahnschrift SemiBold" pitchFamily="34" charset="0"/>
              </a:rPr>
              <a:t>terdapat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komunikasi</a:t>
            </a:r>
            <a:r>
              <a:rPr lang="en-US" sz="2800" b="1" spc="77" dirty="0" smtClean="0">
                <a:latin typeface="Bahnschrift SemiBold" pitchFamily="34" charset="0"/>
              </a:rPr>
              <a:t> 2 </a:t>
            </a:r>
            <a:r>
              <a:rPr lang="en-US" sz="2800" b="1" spc="77" dirty="0" err="1" smtClean="0">
                <a:latin typeface="Bahnschrift SemiBold" pitchFamily="34" charset="0"/>
              </a:rPr>
              <a:t>arah</a:t>
            </a:r>
            <a:r>
              <a:rPr lang="en-US" sz="2800" b="1" spc="77" dirty="0" smtClean="0">
                <a:latin typeface="Bahnschrift SemiBold" pitchFamily="34" charset="0"/>
              </a:rPr>
              <a:t> yang </a:t>
            </a:r>
            <a:r>
              <a:rPr lang="en-US" sz="2800" b="1" spc="77" dirty="0" err="1" smtClean="0">
                <a:latin typeface="Bahnschrift SemiBold" pitchFamily="34" charset="0"/>
              </a:rPr>
              <a:t>memungkinkan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komunikasi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terjalin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dengan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lebih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efektif</a:t>
            </a:r>
            <a:r>
              <a:rPr lang="en-US" sz="2800" b="1" spc="77" dirty="0" smtClean="0">
                <a:latin typeface="Bahnschrift SemiBold" pitchFamily="34" charset="0"/>
              </a:rPr>
              <a:t>. </a:t>
            </a:r>
            <a:r>
              <a:rPr lang="en-US" sz="2800" b="1" spc="77" dirty="0" err="1" smtClean="0">
                <a:latin typeface="Bahnschrift SemiBold" pitchFamily="34" charset="0"/>
              </a:rPr>
              <a:t>Contohnya</a:t>
            </a:r>
            <a:r>
              <a:rPr lang="en-US" sz="2800" b="1" spc="77" dirty="0" smtClean="0">
                <a:latin typeface="Bahnschrift SemiBold" pitchFamily="34" charset="0"/>
              </a:rPr>
              <a:t>, </a:t>
            </a:r>
            <a:r>
              <a:rPr lang="en-US" sz="2800" b="1" spc="77" dirty="0" smtClean="0">
                <a:latin typeface="Bahnschrift SemiBold" pitchFamily="34" charset="0"/>
              </a:rPr>
              <a:t>guru yang </a:t>
            </a:r>
            <a:r>
              <a:rPr lang="en-US" sz="2800" b="1" spc="77" dirty="0" err="1" smtClean="0">
                <a:latin typeface="Bahnschrift SemiBold" pitchFamily="34" charset="0"/>
              </a:rPr>
              <a:t>menyadarkan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muridnya</a:t>
            </a:r>
            <a:r>
              <a:rPr lang="en-US" sz="2800" b="1" spc="77" dirty="0" smtClean="0">
                <a:latin typeface="Bahnschrift SemiBold" pitchFamily="34" charset="0"/>
              </a:rPr>
              <a:t> yang </a:t>
            </a:r>
            <a:r>
              <a:rPr lang="en-US" sz="2800" b="1" spc="77" dirty="0" err="1" smtClean="0">
                <a:latin typeface="Bahnschrift SemiBold" pitchFamily="34" charset="0"/>
              </a:rPr>
              <a:t>tertidur</a:t>
            </a:r>
            <a:r>
              <a:rPr lang="en-US" sz="2800" b="1" spc="77" dirty="0" smtClean="0">
                <a:latin typeface="Bahnschrift SemiBold" pitchFamily="34" charset="0"/>
              </a:rPr>
              <a:t>, </a:t>
            </a:r>
            <a:r>
              <a:rPr lang="en-US" sz="2800" b="1" spc="77" dirty="0" err="1" smtClean="0">
                <a:latin typeface="Bahnschrift SemiBold" pitchFamily="34" charset="0"/>
              </a:rPr>
              <a:t>atau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seorang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murid</a:t>
            </a:r>
            <a:r>
              <a:rPr lang="en-US" sz="2800" b="1" spc="77" dirty="0" smtClean="0">
                <a:latin typeface="Bahnschrift SemiBold" pitchFamily="34" charset="0"/>
              </a:rPr>
              <a:t> yang </a:t>
            </a:r>
            <a:r>
              <a:rPr lang="en-US" sz="2800" b="1" spc="77" dirty="0" err="1" smtClean="0">
                <a:latin typeface="Bahnschrift SemiBold" pitchFamily="34" charset="0"/>
              </a:rPr>
              <a:t>memberikan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pertanyaan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akan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penjelasan</a:t>
            </a:r>
            <a:r>
              <a:rPr lang="en-US" sz="2800" b="1" spc="77" dirty="0" smtClean="0">
                <a:latin typeface="Bahnschrift SemiBold" pitchFamily="34" charset="0"/>
              </a:rPr>
              <a:t> guru. </a:t>
            </a:r>
            <a:endParaRPr lang="en-US" sz="2800" b="1" spc="77" dirty="0" smtClean="0">
              <a:latin typeface="Bahnschrift SemiBold" pitchFamily="34" charset="0"/>
            </a:endParaRPr>
          </a:p>
          <a:p>
            <a:pPr>
              <a:lnSpc>
                <a:spcPts val="4160"/>
              </a:lnSpc>
            </a:pPr>
            <a:endParaRPr lang="en-US" sz="2800" b="1" spc="77" dirty="0" smtClean="0">
              <a:latin typeface="Bahnschrift SemiBold" pitchFamily="34" charset="0"/>
            </a:endParaRPr>
          </a:p>
          <a:p>
            <a:pPr>
              <a:lnSpc>
                <a:spcPts val="4160"/>
              </a:lnSpc>
            </a:pPr>
            <a:r>
              <a:rPr lang="en-US" sz="2800" b="1" spc="77" dirty="0" smtClean="0">
                <a:latin typeface="Bahnschrift SemiBold" pitchFamily="34" charset="0"/>
              </a:rPr>
              <a:t>	</a:t>
            </a:r>
            <a:r>
              <a:rPr lang="en-US" sz="2800" b="1" spc="77" dirty="0" err="1" smtClean="0">
                <a:latin typeface="Bahnschrift SemiBold" pitchFamily="34" charset="0"/>
              </a:rPr>
              <a:t>K</a:t>
            </a:r>
            <a:r>
              <a:rPr lang="en-US" sz="2800" b="1" spc="77" dirty="0" err="1" smtClean="0">
                <a:latin typeface="Bahnschrift SemiBold" pitchFamily="34" charset="0"/>
              </a:rPr>
              <a:t>eadaan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ini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memengaruhi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efek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psikologi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peristiwa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komunikasi</a:t>
            </a:r>
            <a:r>
              <a:rPr lang="en-US" sz="2800" b="1" spc="77" dirty="0" smtClean="0">
                <a:latin typeface="Bahnschrift SemiBold" pitchFamily="34" charset="0"/>
              </a:rPr>
              <a:t>. </a:t>
            </a:r>
            <a:r>
              <a:rPr lang="en-US" sz="2800" b="1" spc="77" dirty="0" err="1" smtClean="0">
                <a:latin typeface="Bahnschrift SemiBold" pitchFamily="34" charset="0"/>
              </a:rPr>
              <a:t>dalam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sistem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komunikasi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massa</a:t>
            </a:r>
            <a:r>
              <a:rPr lang="en-US" sz="2800" b="1" spc="77" dirty="0" smtClean="0">
                <a:latin typeface="Bahnschrift SemiBold" pitchFamily="34" charset="0"/>
              </a:rPr>
              <a:t>, </a:t>
            </a:r>
            <a:r>
              <a:rPr lang="en-US" sz="2800" b="1" spc="77" dirty="0" err="1" smtClean="0">
                <a:latin typeface="Bahnschrift SemiBold" pitchFamily="34" charset="0"/>
              </a:rPr>
              <a:t>komunikator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sukar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menyesuaikan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pesannya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dengan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reaksi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komunikate</a:t>
            </a:r>
            <a:r>
              <a:rPr lang="en-US" sz="2800" b="1" spc="77" dirty="0" smtClean="0">
                <a:latin typeface="Bahnschrift SemiBold" pitchFamily="34" charset="0"/>
              </a:rPr>
              <a:t>.</a:t>
            </a:r>
          </a:p>
          <a:p>
            <a:pPr>
              <a:lnSpc>
                <a:spcPts val="4160"/>
              </a:lnSpc>
            </a:pPr>
            <a:r>
              <a:rPr lang="en-US" sz="2600" b="1" spc="77" dirty="0" smtClean="0">
                <a:solidFill>
                  <a:srgbClr val="7F4625"/>
                </a:solidFill>
                <a:latin typeface="Glacial Indifference"/>
              </a:rPr>
              <a:t/>
            </a:r>
            <a:br>
              <a:rPr lang="en-US" sz="2600" b="1" spc="77" dirty="0" smtClean="0">
                <a:solidFill>
                  <a:srgbClr val="7F4625"/>
                </a:solidFill>
                <a:latin typeface="Glacial Indifference"/>
              </a:rPr>
            </a:br>
            <a:endParaRPr lang="en-US" sz="2600" b="1" spc="77" dirty="0" smtClean="0">
              <a:solidFill>
                <a:srgbClr val="7F4625"/>
              </a:solidFill>
              <a:latin typeface="Glacial Indifference"/>
            </a:endParaRPr>
          </a:p>
          <a:p>
            <a:pPr>
              <a:lnSpc>
                <a:spcPts val="4160"/>
              </a:lnSpc>
            </a:pPr>
            <a:r>
              <a:rPr lang="en-US" sz="2600" spc="77" dirty="0" smtClean="0">
                <a:solidFill>
                  <a:srgbClr val="7F4625"/>
                </a:solidFill>
                <a:latin typeface="Glacial Indifference"/>
              </a:rPr>
              <a:t/>
            </a:r>
            <a:br>
              <a:rPr lang="en-US" sz="2600" spc="77" dirty="0" smtClean="0">
                <a:solidFill>
                  <a:srgbClr val="7F4625"/>
                </a:solidFill>
                <a:latin typeface="Glacial Indifference"/>
              </a:rPr>
            </a:br>
            <a:r>
              <a:rPr lang="en-US" sz="2600" spc="77" dirty="0" smtClean="0">
                <a:solidFill>
                  <a:srgbClr val="7F4625"/>
                </a:solidFill>
                <a:latin typeface="Glacial Indifference"/>
              </a:rPr>
              <a:t>.</a:t>
            </a:r>
            <a:endParaRPr lang="en-US" sz="2600" spc="77" dirty="0" smtClean="0">
              <a:solidFill>
                <a:srgbClr val="7F4625"/>
              </a:solidFill>
              <a:latin typeface="Glacial Indifference"/>
            </a:endParaRPr>
          </a:p>
          <a:p>
            <a:pPr marL="0" lvl="0" indent="0" algn="l">
              <a:lnSpc>
                <a:spcPts val="4160"/>
              </a:lnSpc>
            </a:pPr>
            <a:r>
              <a:rPr lang="en-US" sz="2600" spc="77" dirty="0" smtClean="0">
                <a:solidFill>
                  <a:srgbClr val="7F4625"/>
                </a:solidFill>
                <a:latin typeface="Glacial Indifference"/>
              </a:rPr>
              <a:t> </a:t>
            </a:r>
            <a:endParaRPr lang="en-US" sz="2600" spc="77" dirty="0">
              <a:solidFill>
                <a:srgbClr val="7F462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024" t="78" r="1024"/>
          <a:stretch>
            <a:fillRect/>
          </a:stretch>
        </p:blipFill>
        <p:spPr>
          <a:xfrm rot="621622">
            <a:off x="15219413" y="-1838172"/>
            <a:ext cx="4623056" cy="3164721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-516082" y="-483466"/>
            <a:ext cx="8139545" cy="11253932"/>
          </a:xfrm>
          <a:prstGeom prst="rect">
            <a:avLst/>
          </a:prstGeom>
          <a:solidFill>
            <a:srgbClr val="E9905A"/>
          </a:solidFill>
        </p:spPr>
      </p:sp>
      <p:sp>
        <p:nvSpPr>
          <p:cNvPr id="8" name="AutoShape 8"/>
          <p:cNvSpPr/>
          <p:nvPr/>
        </p:nvSpPr>
        <p:spPr>
          <a:xfrm>
            <a:off x="1066800" y="2324100"/>
            <a:ext cx="2078182" cy="145473"/>
          </a:xfrm>
          <a:prstGeom prst="rect">
            <a:avLst/>
          </a:prstGeom>
          <a:solidFill>
            <a:srgbClr val="FFE05C"/>
          </a:solidFill>
        </p:spPr>
      </p:sp>
      <p:sp>
        <p:nvSpPr>
          <p:cNvPr id="16" name="TextBox 6"/>
          <p:cNvSpPr txBox="1"/>
          <p:nvPr/>
        </p:nvSpPr>
        <p:spPr>
          <a:xfrm>
            <a:off x="1066800" y="266700"/>
            <a:ext cx="14173200" cy="19749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spc="110" dirty="0" err="1" smtClean="0">
                <a:solidFill>
                  <a:srgbClr val="7F4625"/>
                </a:solidFill>
                <a:latin typeface="League Spartan"/>
              </a:rPr>
              <a:t>Sistem</a:t>
            </a:r>
            <a:r>
              <a:rPr lang="en-US" sz="5500" spc="110" dirty="0" smtClean="0">
                <a:solidFill>
                  <a:srgbClr val="7F4625"/>
                </a:solidFill>
                <a:latin typeface="League Spartan"/>
              </a:rPr>
              <a:t> </a:t>
            </a:r>
            <a:r>
              <a:rPr lang="en-US" sz="5500" spc="110" dirty="0" err="1" smtClean="0">
                <a:solidFill>
                  <a:srgbClr val="7F4625"/>
                </a:solidFill>
                <a:latin typeface="League Spartan"/>
              </a:rPr>
              <a:t>Komunikasi</a:t>
            </a:r>
            <a:r>
              <a:rPr lang="en-US" sz="5500" spc="110" dirty="0" smtClean="0">
                <a:solidFill>
                  <a:srgbClr val="7F4625"/>
                </a:solidFill>
                <a:latin typeface="League Spartan"/>
              </a:rPr>
              <a:t> Massa </a:t>
            </a:r>
            <a:r>
              <a:rPr lang="en-US" sz="5500" spc="110" dirty="0" err="1" smtClean="0">
                <a:solidFill>
                  <a:srgbClr val="7F4625"/>
                </a:solidFill>
                <a:latin typeface="League Spartan"/>
              </a:rPr>
              <a:t>vs</a:t>
            </a:r>
            <a:r>
              <a:rPr lang="en-US" sz="5500" spc="110" dirty="0" smtClean="0">
                <a:solidFill>
                  <a:srgbClr val="7F4625"/>
                </a:solidFill>
                <a:latin typeface="League Spartan"/>
              </a:rPr>
              <a:t> </a:t>
            </a:r>
            <a:r>
              <a:rPr lang="en-US" sz="5500" spc="110" dirty="0" err="1" smtClean="0">
                <a:solidFill>
                  <a:srgbClr val="7F4625"/>
                </a:solidFill>
                <a:latin typeface="League Spartan"/>
              </a:rPr>
              <a:t>Sistem</a:t>
            </a:r>
            <a:r>
              <a:rPr lang="en-US" sz="5500" spc="110" dirty="0" smtClean="0">
                <a:solidFill>
                  <a:srgbClr val="7F4625"/>
                </a:solidFill>
                <a:latin typeface="League Spartan"/>
              </a:rPr>
              <a:t> </a:t>
            </a:r>
            <a:r>
              <a:rPr lang="en-US" sz="5500" spc="110" dirty="0" err="1" smtClean="0">
                <a:solidFill>
                  <a:srgbClr val="7F4625"/>
                </a:solidFill>
                <a:latin typeface="League Spartan"/>
              </a:rPr>
              <a:t>Komunikasi</a:t>
            </a:r>
            <a:r>
              <a:rPr lang="en-US" sz="5500" spc="110" dirty="0" smtClean="0">
                <a:solidFill>
                  <a:srgbClr val="7F4625"/>
                </a:solidFill>
                <a:latin typeface="League Spartan"/>
              </a:rPr>
              <a:t> Interpersonal</a:t>
            </a:r>
            <a:endParaRPr lang="en-US" sz="5500" spc="110" dirty="0">
              <a:solidFill>
                <a:srgbClr val="7F4625"/>
              </a:solidFill>
              <a:latin typeface="League Spartan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-228600" y="2628900"/>
            <a:ext cx="7848600" cy="9694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2500" spc="77" dirty="0" smtClean="0">
                <a:solidFill>
                  <a:srgbClr val="7F4625"/>
                </a:solidFill>
                <a:latin typeface="Glacial Indifference"/>
              </a:rPr>
              <a:t>	</a:t>
            </a:r>
            <a:r>
              <a:rPr lang="en-US" sz="2800" b="1" spc="77" dirty="0" smtClean="0">
                <a:latin typeface="Bahnschrift SemiBold" pitchFamily="34" charset="0"/>
              </a:rPr>
              <a:t>2. </a:t>
            </a:r>
            <a:r>
              <a:rPr lang="en-US" sz="2800" b="1" spc="77" dirty="0" err="1" smtClean="0">
                <a:latin typeface="Bahnschrift SemiBold" pitchFamily="34" charset="0"/>
              </a:rPr>
              <a:t>Umpan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balik</a:t>
            </a:r>
            <a:r>
              <a:rPr lang="en-US" sz="2800" b="1" spc="77" dirty="0" smtClean="0">
                <a:latin typeface="Bahnschrift SemiBold" pitchFamily="34" charset="0"/>
              </a:rPr>
              <a:t> (feedback</a:t>
            </a:r>
            <a:r>
              <a:rPr lang="en-US" sz="2800" b="1" spc="77" dirty="0" smtClean="0">
                <a:latin typeface="Bahnschrift SemiBold" pitchFamily="34" charset="0"/>
              </a:rPr>
              <a:t>)</a:t>
            </a:r>
          </a:p>
          <a:p>
            <a:pPr>
              <a:lnSpc>
                <a:spcPts val="4160"/>
              </a:lnSpc>
            </a:pPr>
            <a:endParaRPr lang="en-US" sz="2800" b="1" spc="77" dirty="0" smtClean="0">
              <a:latin typeface="Bahnschrift SemiBold" pitchFamily="34" charset="0"/>
            </a:endParaRPr>
          </a:p>
          <a:p>
            <a:pPr>
              <a:lnSpc>
                <a:spcPts val="4160"/>
              </a:lnSpc>
            </a:pPr>
            <a:r>
              <a:rPr lang="en-US" sz="2800" b="1" spc="77" dirty="0" smtClean="0">
                <a:latin typeface="Bahnschrift SemiBold" pitchFamily="34" charset="0"/>
              </a:rPr>
              <a:t>	</a:t>
            </a:r>
            <a:r>
              <a:rPr lang="en-US" sz="2800" b="1" spc="77" dirty="0" err="1" smtClean="0">
                <a:latin typeface="Bahnschrift SemiBold" pitchFamily="34" charset="0"/>
              </a:rPr>
              <a:t>U</a:t>
            </a:r>
            <a:r>
              <a:rPr lang="en-US" sz="2800" b="1" spc="77" dirty="0" err="1" smtClean="0">
                <a:latin typeface="Bahnschrift SemiBold" pitchFamily="34" charset="0"/>
              </a:rPr>
              <a:t>mpan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balik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merupakan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reaksi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khalayak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smtClean="0">
                <a:latin typeface="Bahnschrift SemiBold" pitchFamily="34" charset="0"/>
              </a:rPr>
              <a:t>yang </a:t>
            </a:r>
            <a:r>
              <a:rPr lang="en-US" sz="2800" b="1" spc="77" dirty="0" err="1" smtClean="0">
                <a:latin typeface="Bahnschrift SemiBold" pitchFamily="34" charset="0"/>
              </a:rPr>
              <a:t>dijadikan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masukan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untuk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proses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komunikasi</a:t>
            </a:r>
            <a:r>
              <a:rPr lang="en-US" sz="2800" b="1" spc="77" dirty="0" smtClean="0">
                <a:latin typeface="Bahnschrift SemiBold" pitchFamily="34" charset="0"/>
              </a:rPr>
              <a:t>. </a:t>
            </a:r>
          </a:p>
          <a:p>
            <a:pPr>
              <a:lnSpc>
                <a:spcPts val="4160"/>
              </a:lnSpc>
            </a:pPr>
            <a:endParaRPr lang="en-US" sz="2800" b="1" spc="77" dirty="0" smtClean="0">
              <a:latin typeface="Bahnschrift SemiBold" pitchFamily="34" charset="0"/>
            </a:endParaRPr>
          </a:p>
          <a:p>
            <a:pPr>
              <a:lnSpc>
                <a:spcPts val="4160"/>
              </a:lnSpc>
            </a:pPr>
            <a:r>
              <a:rPr lang="en-US" sz="2800" b="1" spc="77" dirty="0" smtClean="0">
                <a:latin typeface="Bahnschrift SemiBold" pitchFamily="34" charset="0"/>
              </a:rPr>
              <a:t>	</a:t>
            </a:r>
            <a:r>
              <a:rPr lang="en-US" sz="2800" b="1" spc="77" dirty="0" err="1" smtClean="0">
                <a:latin typeface="Bahnschrift SemiBold" pitchFamily="34" charset="0"/>
              </a:rPr>
              <a:t>Dalam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komunikasi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umpan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balik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dapat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diartikan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sebagai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respons</a:t>
            </a:r>
            <a:r>
              <a:rPr lang="en-US" sz="2800" b="1" spc="77" dirty="0" smtClean="0">
                <a:latin typeface="Bahnschrift SemiBold" pitchFamily="34" charset="0"/>
              </a:rPr>
              <a:t>, </a:t>
            </a:r>
            <a:r>
              <a:rPr lang="en-US" sz="2800" b="1" spc="77" dirty="0" err="1" smtClean="0">
                <a:latin typeface="Bahnschrift SemiBold" pitchFamily="34" charset="0"/>
              </a:rPr>
              <a:t>pesan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smtClean="0">
                <a:latin typeface="Bahnschrift SemiBold" pitchFamily="34" charset="0"/>
              </a:rPr>
              <a:t>yang </a:t>
            </a:r>
            <a:r>
              <a:rPr lang="en-US" sz="2800" b="1" spc="77" dirty="0" err="1" smtClean="0">
                <a:latin typeface="Bahnschrift SemiBold" pitchFamily="34" charset="0"/>
              </a:rPr>
              <a:t>dikirim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kembali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dari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penerima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ke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sumber</a:t>
            </a:r>
            <a:r>
              <a:rPr lang="en-US" sz="2800" b="1" spc="77" dirty="0" smtClean="0">
                <a:latin typeface="Bahnschrift SemiBold" pitchFamily="34" charset="0"/>
              </a:rPr>
              <a:t>, </a:t>
            </a:r>
            <a:r>
              <a:rPr lang="en-US" sz="2800" b="1" spc="77" dirty="0" err="1" smtClean="0">
                <a:latin typeface="Bahnschrift SemiBold" pitchFamily="34" charset="0"/>
              </a:rPr>
              <a:t>memberi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tahu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tentang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reakasi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penerima</a:t>
            </a:r>
            <a:r>
              <a:rPr lang="en-US" sz="2800" b="1" spc="77" dirty="0" smtClean="0">
                <a:latin typeface="Bahnschrift SemiBold" pitchFamily="34" charset="0"/>
              </a:rPr>
              <a:t>, </a:t>
            </a:r>
            <a:r>
              <a:rPr lang="en-US" sz="2800" b="1" spc="77" dirty="0" err="1" smtClean="0">
                <a:latin typeface="Bahnschrift SemiBold" pitchFamily="34" charset="0"/>
              </a:rPr>
              <a:t>dan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memberikan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landasan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kepada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sumber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untuk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menentukan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perilaku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selanjutnya</a:t>
            </a:r>
            <a:r>
              <a:rPr lang="en-US" sz="2800" b="1" spc="77" dirty="0" smtClean="0">
                <a:latin typeface="Bahnschrift SemiBold" pitchFamily="34" charset="0"/>
              </a:rPr>
              <a:t>. </a:t>
            </a:r>
          </a:p>
          <a:p>
            <a:pPr>
              <a:lnSpc>
                <a:spcPts val="4160"/>
              </a:lnSpc>
            </a:pPr>
            <a:r>
              <a:rPr lang="en-US" sz="2500" b="1" spc="77" dirty="0" smtClean="0">
                <a:solidFill>
                  <a:schemeClr val="bg1"/>
                </a:solidFill>
                <a:latin typeface="Glacial Indifference"/>
              </a:rPr>
              <a:t/>
            </a:r>
            <a:br>
              <a:rPr lang="en-US" sz="2500" b="1" spc="77" dirty="0" smtClean="0">
                <a:solidFill>
                  <a:schemeClr val="bg1"/>
                </a:solidFill>
                <a:latin typeface="Glacial Indifference"/>
              </a:rPr>
            </a:br>
            <a:endParaRPr lang="en-US" sz="2500" b="1" spc="77" dirty="0" smtClean="0">
              <a:solidFill>
                <a:schemeClr val="bg1"/>
              </a:solidFill>
              <a:latin typeface="Glacial Indifference"/>
            </a:endParaRPr>
          </a:p>
          <a:p>
            <a:pPr>
              <a:lnSpc>
                <a:spcPts val="4160"/>
              </a:lnSpc>
            </a:pPr>
            <a:r>
              <a:rPr lang="en-US" sz="2500" b="1" spc="77" dirty="0" smtClean="0">
                <a:solidFill>
                  <a:schemeClr val="bg1"/>
                </a:solidFill>
                <a:latin typeface="Glacial Indifference"/>
              </a:rPr>
              <a:t>	</a:t>
            </a:r>
            <a:r>
              <a:rPr lang="en-US" sz="2500" b="1" spc="77" dirty="0" smtClean="0">
                <a:solidFill>
                  <a:srgbClr val="7F4625"/>
                </a:solidFill>
                <a:latin typeface="Glacial Indifference"/>
              </a:rPr>
              <a:t> </a:t>
            </a:r>
          </a:p>
          <a:p>
            <a:pPr>
              <a:lnSpc>
                <a:spcPts val="4160"/>
              </a:lnSpc>
            </a:pPr>
            <a:r>
              <a:rPr lang="en-US" sz="2600" spc="77" dirty="0" smtClean="0">
                <a:solidFill>
                  <a:srgbClr val="7F4625"/>
                </a:solidFill>
                <a:latin typeface="Glacial Indifference"/>
              </a:rPr>
              <a:t/>
            </a:r>
            <a:br>
              <a:rPr lang="en-US" sz="2600" spc="77" dirty="0" smtClean="0">
                <a:solidFill>
                  <a:srgbClr val="7F4625"/>
                </a:solidFill>
                <a:latin typeface="Glacial Indifference"/>
              </a:rPr>
            </a:br>
            <a:r>
              <a:rPr lang="en-US" sz="2600" spc="77" dirty="0" smtClean="0">
                <a:solidFill>
                  <a:srgbClr val="7F4625"/>
                </a:solidFill>
                <a:latin typeface="Glacial Indifference"/>
              </a:rPr>
              <a:t>.</a:t>
            </a:r>
            <a:endParaRPr lang="en-US" sz="2600" spc="77" dirty="0" smtClean="0">
              <a:solidFill>
                <a:srgbClr val="7F4625"/>
              </a:solidFill>
              <a:latin typeface="Glacial Indifference"/>
            </a:endParaRPr>
          </a:p>
          <a:p>
            <a:pPr marL="0" lvl="0" indent="0" algn="l">
              <a:lnSpc>
                <a:spcPts val="4160"/>
              </a:lnSpc>
            </a:pPr>
            <a:r>
              <a:rPr lang="en-US" sz="2600" spc="77" dirty="0" smtClean="0">
                <a:solidFill>
                  <a:srgbClr val="7F4625"/>
                </a:solidFill>
                <a:latin typeface="Glacial Indifference"/>
              </a:rPr>
              <a:t> </a:t>
            </a:r>
            <a:endParaRPr lang="en-US" sz="2600" spc="77" dirty="0">
              <a:solidFill>
                <a:srgbClr val="7F4625"/>
              </a:solidFill>
              <a:latin typeface="Glacial Indifference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8001000" y="2476500"/>
            <a:ext cx="9448800" cy="754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2600" spc="77" dirty="0" smtClean="0">
                <a:solidFill>
                  <a:srgbClr val="7F4625"/>
                </a:solidFill>
                <a:latin typeface="Glacial Indifference"/>
              </a:rPr>
              <a:t>	</a:t>
            </a:r>
          </a:p>
          <a:p>
            <a:pPr>
              <a:lnSpc>
                <a:spcPts val="4160"/>
              </a:lnSpc>
            </a:pPr>
            <a:r>
              <a:rPr lang="en-US" sz="2600" b="1" spc="77" dirty="0" smtClean="0">
                <a:solidFill>
                  <a:srgbClr val="7F4625"/>
                </a:solidFill>
                <a:latin typeface="Glacial Indifference"/>
              </a:rPr>
              <a:t>	</a:t>
            </a:r>
            <a:r>
              <a:rPr lang="en-US" sz="2800" b="1" spc="77" dirty="0" err="1" smtClean="0">
                <a:latin typeface="Bahnschrift SemiBold" pitchFamily="34" charset="0"/>
              </a:rPr>
              <a:t>Umpan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balik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sebagai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peneguhan</a:t>
            </a:r>
            <a:r>
              <a:rPr lang="en-US" sz="2800" b="1" spc="77" dirty="0" smtClean="0">
                <a:latin typeface="Bahnschrift SemiBold" pitchFamily="34" charset="0"/>
              </a:rPr>
              <a:t>, </a:t>
            </a:r>
            <a:r>
              <a:rPr lang="en-US" sz="2800" b="1" spc="77" dirty="0" err="1" smtClean="0">
                <a:latin typeface="Bahnschrift SemiBold" pitchFamily="34" charset="0"/>
              </a:rPr>
              <a:t>dalam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hubungan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ini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umpan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balik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adalah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respon</a:t>
            </a:r>
            <a:r>
              <a:rPr lang="en-US" sz="2800" b="1" spc="77" dirty="0" smtClean="0">
                <a:latin typeface="Bahnschrift SemiBold" pitchFamily="34" charset="0"/>
              </a:rPr>
              <a:t> yang </a:t>
            </a:r>
            <a:r>
              <a:rPr lang="en-US" sz="2800" b="1" spc="77" dirty="0" err="1" smtClean="0">
                <a:latin typeface="Bahnschrift SemiBold" pitchFamily="34" charset="0"/>
              </a:rPr>
              <a:t>berfungsi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mendorong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atau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merintangi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kelanjutan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prilaku</a:t>
            </a:r>
            <a:r>
              <a:rPr lang="en-US" sz="2800" b="1" spc="77" dirty="0" smtClean="0">
                <a:latin typeface="Bahnschrift SemiBold" pitchFamily="34" charset="0"/>
              </a:rPr>
              <a:t>. </a:t>
            </a:r>
            <a:r>
              <a:rPr lang="en-US" sz="2800" b="1" spc="77" dirty="0" smtClean="0">
                <a:latin typeface="Bahnschrift SemiBold" pitchFamily="34" charset="0"/>
              </a:rPr>
              <a:t>	</a:t>
            </a:r>
          </a:p>
          <a:p>
            <a:pPr>
              <a:lnSpc>
                <a:spcPts val="4160"/>
              </a:lnSpc>
            </a:pPr>
            <a:endParaRPr lang="en-US" sz="2800" b="1" spc="77" dirty="0" smtClean="0">
              <a:latin typeface="Bahnschrift SemiBold" pitchFamily="34" charset="0"/>
            </a:endParaRPr>
          </a:p>
          <a:p>
            <a:pPr>
              <a:lnSpc>
                <a:spcPts val="4160"/>
              </a:lnSpc>
            </a:pPr>
            <a:r>
              <a:rPr lang="en-US" sz="2800" b="1" spc="77" dirty="0" smtClean="0">
                <a:latin typeface="Bahnschrift SemiBold" pitchFamily="34" charset="0"/>
              </a:rPr>
              <a:t>	</a:t>
            </a:r>
            <a:r>
              <a:rPr lang="en-US" sz="2800" b="1" spc="77" dirty="0" err="1" smtClean="0">
                <a:latin typeface="Bahnschrift SemiBold" pitchFamily="34" charset="0"/>
              </a:rPr>
              <a:t>Contohnya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saya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akan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semangat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melanjutkan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pembicaraan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jika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responnya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positif</a:t>
            </a:r>
            <a:r>
              <a:rPr lang="en-US" sz="2800" b="1" spc="77" dirty="0" smtClean="0">
                <a:latin typeface="Bahnschrift SemiBold" pitchFamily="34" charset="0"/>
              </a:rPr>
              <a:t>, </a:t>
            </a:r>
            <a:r>
              <a:rPr lang="en-US" sz="2800" b="1" spc="77" dirty="0" err="1" smtClean="0">
                <a:latin typeface="Bahnschrift SemiBold" pitchFamily="34" charset="0"/>
              </a:rPr>
              <a:t>dan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sebaliknya</a:t>
            </a:r>
            <a:r>
              <a:rPr lang="en-US" sz="2800" b="1" spc="77" dirty="0" smtClean="0">
                <a:latin typeface="Bahnschrift SemiBold" pitchFamily="34" charset="0"/>
              </a:rPr>
              <a:t>. </a:t>
            </a:r>
            <a:r>
              <a:rPr lang="en-US" sz="2800" b="1" spc="77" dirty="0" err="1" smtClean="0">
                <a:latin typeface="Bahnschrift SemiBold" pitchFamily="34" charset="0"/>
              </a:rPr>
              <a:t>Umpan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balik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sebagai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servomekanisme</a:t>
            </a:r>
            <a:r>
              <a:rPr lang="en-US" sz="2800" b="1" spc="77" dirty="0" smtClean="0">
                <a:latin typeface="Bahnschrift SemiBold" pitchFamily="34" charset="0"/>
              </a:rPr>
              <a:t>. </a:t>
            </a:r>
            <a:r>
              <a:rPr lang="en-US" sz="2800" b="1" spc="77" dirty="0" err="1" smtClean="0">
                <a:latin typeface="Bahnschrift SemiBold" pitchFamily="34" charset="0"/>
              </a:rPr>
              <a:t>Berasal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dari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mekanika</a:t>
            </a:r>
            <a:r>
              <a:rPr lang="en-US" sz="2800" b="1" spc="77" dirty="0" smtClean="0">
                <a:latin typeface="Bahnschrift SemiBold" pitchFamily="34" charset="0"/>
              </a:rPr>
              <a:t>. </a:t>
            </a:r>
            <a:r>
              <a:rPr lang="en-US" sz="2800" b="1" spc="77" dirty="0" err="1" smtClean="0">
                <a:latin typeface="Bahnschrift SemiBold" pitchFamily="34" charset="0"/>
              </a:rPr>
              <a:t>Memberikan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respons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pada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jalannya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sistem</a:t>
            </a:r>
            <a:r>
              <a:rPr lang="en-US" sz="2800" b="1" spc="77" dirty="0" smtClean="0">
                <a:latin typeface="Bahnschrift SemiBold" pitchFamily="34" charset="0"/>
              </a:rPr>
              <a:t>.</a:t>
            </a:r>
          </a:p>
          <a:p>
            <a:pPr>
              <a:lnSpc>
                <a:spcPts val="4160"/>
              </a:lnSpc>
            </a:pPr>
            <a:r>
              <a:rPr lang="en-US" sz="2600" b="1" spc="77" dirty="0" smtClean="0">
                <a:solidFill>
                  <a:srgbClr val="7F4625"/>
                </a:solidFill>
                <a:latin typeface="Glacial Indifference"/>
              </a:rPr>
              <a:t/>
            </a:r>
            <a:br>
              <a:rPr lang="en-US" sz="2600" b="1" spc="77" dirty="0" smtClean="0">
                <a:solidFill>
                  <a:srgbClr val="7F4625"/>
                </a:solidFill>
                <a:latin typeface="Glacial Indifference"/>
              </a:rPr>
            </a:br>
            <a:endParaRPr lang="en-US" sz="2600" b="1" spc="77" dirty="0" smtClean="0">
              <a:solidFill>
                <a:srgbClr val="7F4625"/>
              </a:solidFill>
              <a:latin typeface="Glacial Indifference"/>
            </a:endParaRPr>
          </a:p>
          <a:p>
            <a:pPr>
              <a:lnSpc>
                <a:spcPts val="4160"/>
              </a:lnSpc>
            </a:pPr>
            <a:r>
              <a:rPr lang="en-US" sz="2600" spc="77" dirty="0" smtClean="0">
                <a:solidFill>
                  <a:srgbClr val="7F4625"/>
                </a:solidFill>
                <a:latin typeface="Glacial Indifference"/>
              </a:rPr>
              <a:t/>
            </a:r>
            <a:br>
              <a:rPr lang="en-US" sz="2600" spc="77" dirty="0" smtClean="0">
                <a:solidFill>
                  <a:srgbClr val="7F4625"/>
                </a:solidFill>
                <a:latin typeface="Glacial Indifference"/>
              </a:rPr>
            </a:br>
            <a:r>
              <a:rPr lang="en-US" sz="2600" spc="77" dirty="0" smtClean="0">
                <a:solidFill>
                  <a:srgbClr val="7F4625"/>
                </a:solidFill>
                <a:latin typeface="Glacial Indifference"/>
              </a:rPr>
              <a:t>.</a:t>
            </a:r>
            <a:endParaRPr lang="en-US" sz="2600" spc="77" dirty="0" smtClean="0">
              <a:solidFill>
                <a:srgbClr val="7F4625"/>
              </a:solidFill>
              <a:latin typeface="Glacial Indifference"/>
            </a:endParaRPr>
          </a:p>
          <a:p>
            <a:pPr marL="0" lvl="0" indent="0" algn="l">
              <a:lnSpc>
                <a:spcPts val="4160"/>
              </a:lnSpc>
            </a:pPr>
            <a:r>
              <a:rPr lang="en-US" sz="2600" spc="77" dirty="0" smtClean="0">
                <a:solidFill>
                  <a:srgbClr val="7F4625"/>
                </a:solidFill>
                <a:latin typeface="Glacial Indifference"/>
              </a:rPr>
              <a:t> </a:t>
            </a:r>
            <a:endParaRPr lang="en-US" sz="2600" spc="77" dirty="0">
              <a:solidFill>
                <a:srgbClr val="7F462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024" t="78" r="1024"/>
          <a:stretch>
            <a:fillRect/>
          </a:stretch>
        </p:blipFill>
        <p:spPr>
          <a:xfrm rot="621622">
            <a:off x="15258283" y="-1019796"/>
            <a:ext cx="4623056" cy="316472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8139545" cy="11253932"/>
          </a:xfrm>
          <a:prstGeom prst="rect">
            <a:avLst/>
          </a:prstGeom>
          <a:solidFill>
            <a:srgbClr val="FFE05C"/>
          </a:solidFill>
        </p:spPr>
      </p:sp>
      <p:grpSp>
        <p:nvGrpSpPr>
          <p:cNvPr id="4" name="Group 4"/>
          <p:cNvGrpSpPr/>
          <p:nvPr/>
        </p:nvGrpSpPr>
        <p:grpSpPr>
          <a:xfrm>
            <a:off x="1143000" y="266700"/>
            <a:ext cx="14173200" cy="2202873"/>
            <a:chOff x="152400" y="-1016000"/>
            <a:chExt cx="18897602" cy="2937164"/>
          </a:xfrm>
        </p:grpSpPr>
        <p:sp>
          <p:nvSpPr>
            <p:cNvPr id="5" name="AutoShape 5"/>
            <p:cNvSpPr/>
            <p:nvPr/>
          </p:nvSpPr>
          <p:spPr>
            <a:xfrm>
              <a:off x="152400" y="1727200"/>
              <a:ext cx="2770910" cy="193964"/>
            </a:xfrm>
            <a:prstGeom prst="rect">
              <a:avLst/>
            </a:prstGeom>
            <a:solidFill>
              <a:srgbClr val="E9905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52400" y="-1016000"/>
              <a:ext cx="18897602" cy="26332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7700"/>
                </a:lnSpc>
              </a:pPr>
              <a:r>
                <a:rPr lang="en-US" sz="5500" spc="110" dirty="0" err="1" smtClean="0">
                  <a:solidFill>
                    <a:srgbClr val="7F4625"/>
                  </a:solidFill>
                  <a:latin typeface="League Spartan"/>
                </a:rPr>
                <a:t>Sistem</a:t>
              </a: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 </a:t>
              </a:r>
              <a:r>
                <a:rPr lang="en-US" sz="5500" spc="110" dirty="0" err="1" smtClean="0">
                  <a:solidFill>
                    <a:srgbClr val="7F4625"/>
                  </a:solidFill>
                  <a:latin typeface="League Spartan"/>
                </a:rPr>
                <a:t>Komunikasi</a:t>
              </a: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 Massa </a:t>
              </a:r>
              <a:r>
                <a:rPr lang="en-US" sz="5500" spc="110" dirty="0" err="1" smtClean="0">
                  <a:solidFill>
                    <a:srgbClr val="7F4625"/>
                  </a:solidFill>
                  <a:latin typeface="League Spartan"/>
                </a:rPr>
                <a:t>vs</a:t>
              </a: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 </a:t>
              </a:r>
              <a:r>
                <a:rPr lang="en-US" sz="5500" spc="110" dirty="0" err="1" smtClean="0">
                  <a:solidFill>
                    <a:srgbClr val="7F4625"/>
                  </a:solidFill>
                  <a:latin typeface="League Spartan"/>
                </a:rPr>
                <a:t>Sistem</a:t>
              </a: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 </a:t>
              </a:r>
              <a:r>
                <a:rPr lang="en-US" sz="5500" spc="110" dirty="0" err="1" smtClean="0">
                  <a:solidFill>
                    <a:srgbClr val="7F4625"/>
                  </a:solidFill>
                  <a:latin typeface="League Spartan"/>
                </a:rPr>
                <a:t>Komunikasi</a:t>
              </a:r>
              <a:r>
                <a:rPr lang="en-US" sz="5500" spc="110" dirty="0" smtClean="0">
                  <a:solidFill>
                    <a:srgbClr val="7F4625"/>
                  </a:solidFill>
                  <a:latin typeface="League Spartan"/>
                </a:rPr>
                <a:t> Interpersonal</a:t>
              </a:r>
              <a:endParaRPr lang="en-US" sz="5500" spc="110" dirty="0">
                <a:solidFill>
                  <a:srgbClr val="7F4625"/>
                </a:solidFill>
                <a:latin typeface="League Spartan"/>
              </a:endParaRPr>
            </a:p>
          </p:txBody>
        </p:sp>
      </p:grpSp>
      <p:sp>
        <p:nvSpPr>
          <p:cNvPr id="9" name="TextBox 14"/>
          <p:cNvSpPr txBox="1"/>
          <p:nvPr/>
        </p:nvSpPr>
        <p:spPr>
          <a:xfrm>
            <a:off x="304800" y="2476500"/>
            <a:ext cx="7848600" cy="10772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2500" spc="77" dirty="0" smtClean="0">
                <a:solidFill>
                  <a:srgbClr val="7F4625"/>
                </a:solidFill>
                <a:latin typeface="Glacial Indifference"/>
              </a:rPr>
              <a:t>	</a:t>
            </a:r>
            <a:r>
              <a:rPr lang="en-US" sz="2800" b="1" spc="77" dirty="0" smtClean="0">
                <a:latin typeface="Bahnschrift SemiBold" pitchFamily="34" charset="0"/>
              </a:rPr>
              <a:t>3</a:t>
            </a:r>
            <a:r>
              <a:rPr lang="en-US" sz="2800" b="1" spc="77" dirty="0" smtClean="0">
                <a:latin typeface="Bahnschrift SemiBold" pitchFamily="34" charset="0"/>
              </a:rPr>
              <a:t>. </a:t>
            </a:r>
            <a:r>
              <a:rPr lang="en-US" sz="2800" b="1" spc="77" dirty="0" err="1" smtClean="0">
                <a:latin typeface="Bahnschrift SemiBold" pitchFamily="34" charset="0"/>
              </a:rPr>
              <a:t>Stimulasi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alat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indra</a:t>
            </a:r>
            <a:endParaRPr lang="en-US" sz="2800" b="1" spc="77" dirty="0" smtClean="0">
              <a:latin typeface="Bahnschrift SemiBold" pitchFamily="34" charset="0"/>
            </a:endParaRPr>
          </a:p>
          <a:p>
            <a:pPr>
              <a:lnSpc>
                <a:spcPts val="4160"/>
              </a:lnSpc>
            </a:pPr>
            <a:endParaRPr lang="en-US" sz="2800" b="1" spc="77" dirty="0" smtClean="0">
              <a:latin typeface="Bahnschrift SemiBold" pitchFamily="34" charset="0"/>
            </a:endParaRPr>
          </a:p>
          <a:p>
            <a:pPr>
              <a:lnSpc>
                <a:spcPts val="4160"/>
              </a:lnSpc>
            </a:pPr>
            <a:r>
              <a:rPr lang="en-US" sz="2800" b="1" spc="77" dirty="0" smtClean="0">
                <a:latin typeface="Bahnschrift SemiBold" pitchFamily="34" charset="0"/>
              </a:rPr>
              <a:t>	</a:t>
            </a:r>
            <a:r>
              <a:rPr lang="en-US" sz="2800" b="1" spc="77" dirty="0" err="1" smtClean="0">
                <a:latin typeface="Bahnschrift SemiBold" pitchFamily="34" charset="0"/>
              </a:rPr>
              <a:t>D</a:t>
            </a:r>
            <a:r>
              <a:rPr lang="en-US" sz="2800" b="1" spc="77" dirty="0" err="1" smtClean="0">
                <a:latin typeface="Bahnschrift SemiBold" pitchFamily="34" charset="0"/>
              </a:rPr>
              <a:t>alam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komunikasi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massa</a:t>
            </a:r>
            <a:r>
              <a:rPr lang="en-US" sz="2800" b="1" spc="77" dirty="0" smtClean="0">
                <a:latin typeface="Bahnschrift SemiBold" pitchFamily="34" charset="0"/>
              </a:rPr>
              <a:t>, stimulus </a:t>
            </a:r>
            <a:r>
              <a:rPr lang="en-US" sz="2800" b="1" spc="77" dirty="0" err="1" smtClean="0">
                <a:latin typeface="Bahnschrift SemiBold" pitchFamily="34" charset="0"/>
              </a:rPr>
              <a:t>alat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indra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bergantung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pada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jenis</a:t>
            </a:r>
            <a:r>
              <a:rPr lang="en-US" sz="2800" b="1" spc="77" dirty="0" smtClean="0">
                <a:latin typeface="Bahnschrift SemiBold" pitchFamily="34" charset="0"/>
              </a:rPr>
              <a:t> media </a:t>
            </a:r>
            <a:r>
              <a:rPr lang="en-US" sz="2800" b="1" spc="77" dirty="0" err="1" smtClean="0">
                <a:latin typeface="Bahnschrift SemiBold" pitchFamily="34" charset="0"/>
              </a:rPr>
              <a:t>massa</a:t>
            </a:r>
            <a:r>
              <a:rPr lang="en-US" sz="2800" b="1" spc="77" dirty="0" smtClean="0">
                <a:latin typeface="Bahnschrift SemiBold" pitchFamily="34" charset="0"/>
              </a:rPr>
              <a:t>. </a:t>
            </a:r>
            <a:r>
              <a:rPr lang="en-US" sz="2800" b="1" spc="77" dirty="0" err="1" smtClean="0">
                <a:latin typeface="Bahnschrift SemiBold" pitchFamily="34" charset="0"/>
              </a:rPr>
              <a:t>Pada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surat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kabar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dan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majalah</a:t>
            </a:r>
            <a:r>
              <a:rPr lang="en-US" sz="2800" b="1" spc="77" dirty="0" smtClean="0">
                <a:latin typeface="Bahnschrift SemiBold" pitchFamily="34" charset="0"/>
              </a:rPr>
              <a:t>, </a:t>
            </a:r>
            <a:r>
              <a:rPr lang="en-US" sz="2800" b="1" spc="77" dirty="0" err="1" smtClean="0">
                <a:latin typeface="Bahnschrift SemiBold" pitchFamily="34" charset="0"/>
              </a:rPr>
              <a:t>pembaca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hanya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melihat</a:t>
            </a:r>
            <a:r>
              <a:rPr lang="en-US" sz="2800" b="1" spc="77" dirty="0" smtClean="0">
                <a:latin typeface="Bahnschrift SemiBold" pitchFamily="34" charset="0"/>
              </a:rPr>
              <a:t>. </a:t>
            </a:r>
            <a:r>
              <a:rPr lang="en-US" sz="2800" b="1" spc="77" dirty="0" err="1" smtClean="0">
                <a:latin typeface="Bahnschrift SemiBold" pitchFamily="34" charset="0"/>
              </a:rPr>
              <a:t>Pada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smtClean="0">
                <a:latin typeface="Bahnschrift SemiBold" pitchFamily="34" charset="0"/>
              </a:rPr>
              <a:t>radio </a:t>
            </a:r>
            <a:r>
              <a:rPr lang="en-US" sz="2800" b="1" spc="77" dirty="0" err="1" smtClean="0">
                <a:latin typeface="Bahnschrift SemiBold" pitchFamily="34" charset="0"/>
              </a:rPr>
              <a:t>hanya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mendengar</a:t>
            </a:r>
            <a:r>
              <a:rPr lang="en-US" sz="2800" b="1" spc="77" dirty="0" smtClean="0">
                <a:latin typeface="Bahnschrift SemiBold" pitchFamily="34" charset="0"/>
              </a:rPr>
              <a:t>.</a:t>
            </a:r>
          </a:p>
          <a:p>
            <a:pPr>
              <a:lnSpc>
                <a:spcPts val="4160"/>
              </a:lnSpc>
            </a:pPr>
            <a:r>
              <a:rPr lang="en-US" sz="2800" b="1" spc="77" dirty="0" smtClean="0">
                <a:latin typeface="Bahnschrift SemiBold" pitchFamily="34" charset="0"/>
              </a:rPr>
              <a:t>	</a:t>
            </a:r>
            <a:r>
              <a:rPr lang="en-US" sz="2800" b="1" spc="77" dirty="0" smtClean="0">
                <a:latin typeface="Bahnschrift SemiBold" pitchFamily="34" charset="0"/>
              </a:rPr>
              <a:t>McLuhan(1964</a:t>
            </a:r>
            <a:r>
              <a:rPr lang="en-US" sz="2800" b="1" spc="77" dirty="0" smtClean="0">
                <a:latin typeface="Bahnschrift SemiBold" pitchFamily="34" charset="0"/>
              </a:rPr>
              <a:t>) </a:t>
            </a:r>
            <a:r>
              <a:rPr lang="en-US" sz="2800" b="1" spc="77" dirty="0" err="1" smtClean="0">
                <a:latin typeface="Bahnschrift SemiBold" pitchFamily="34" charset="0"/>
              </a:rPr>
              <a:t>membagi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sejarah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umat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manusia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menjadi</a:t>
            </a:r>
            <a:r>
              <a:rPr lang="en-US" sz="2800" b="1" spc="77" dirty="0" smtClean="0">
                <a:latin typeface="Bahnschrift SemiBold" pitchFamily="34" charset="0"/>
              </a:rPr>
              <a:t> 3 </a:t>
            </a:r>
            <a:r>
              <a:rPr lang="en-US" sz="2800" b="1" spc="77" dirty="0" err="1" smtClean="0">
                <a:latin typeface="Bahnschrift SemiBold" pitchFamily="34" charset="0"/>
              </a:rPr>
              <a:t>bagian</a:t>
            </a:r>
            <a:r>
              <a:rPr lang="en-US" sz="2800" b="1" spc="77" dirty="0" smtClean="0">
                <a:latin typeface="Bahnschrift SemiBold" pitchFamily="34" charset="0"/>
              </a:rPr>
              <a:t>, </a:t>
            </a:r>
            <a:r>
              <a:rPr lang="en-US" sz="2800" b="1" spc="77" dirty="0" err="1" smtClean="0">
                <a:latin typeface="Bahnschrift SemiBold" pitchFamily="34" charset="0"/>
              </a:rPr>
              <a:t>yaitu</a:t>
            </a:r>
            <a:r>
              <a:rPr lang="en-US" sz="2800" b="1" spc="77" dirty="0" smtClean="0">
                <a:latin typeface="Bahnschrift SemiBold" pitchFamily="34" charset="0"/>
              </a:rPr>
              <a:t>: </a:t>
            </a:r>
            <a:r>
              <a:rPr lang="en-US" sz="2800" b="1" spc="77" dirty="0" err="1" smtClean="0">
                <a:latin typeface="Bahnschrift SemiBold" pitchFamily="34" charset="0"/>
              </a:rPr>
              <a:t>ketika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alat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indra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bebas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menangkap</a:t>
            </a:r>
            <a:r>
              <a:rPr lang="en-US" sz="2800" b="1" spc="77" dirty="0" smtClean="0">
                <a:latin typeface="Bahnschrift SemiBold" pitchFamily="34" charset="0"/>
              </a:rPr>
              <a:t> stimulus </a:t>
            </a:r>
            <a:r>
              <a:rPr lang="en-US" sz="2800" b="1" spc="77" dirty="0" err="1" smtClean="0">
                <a:latin typeface="Bahnschrift SemiBold" pitchFamily="34" charset="0"/>
              </a:rPr>
              <a:t>tidak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dibatasi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teknologi</a:t>
            </a:r>
            <a:r>
              <a:rPr lang="en-US" sz="2800" b="1" spc="77" dirty="0" smtClean="0">
                <a:latin typeface="Bahnschrift SemiBold" pitchFamily="34" charset="0"/>
              </a:rPr>
              <a:t> (</a:t>
            </a:r>
            <a:r>
              <a:rPr lang="en-US" sz="2800" b="1" spc="77" dirty="0" err="1" smtClean="0">
                <a:latin typeface="Bahnschrift SemiBold" pitchFamily="34" charset="0"/>
              </a:rPr>
              <a:t>babak</a:t>
            </a:r>
            <a:r>
              <a:rPr lang="en-US" sz="2800" b="1" spc="77" dirty="0" smtClean="0">
                <a:latin typeface="Bahnschrift SemiBold" pitchFamily="34" charset="0"/>
              </a:rPr>
              <a:t> tribal), </a:t>
            </a:r>
            <a:r>
              <a:rPr lang="en-US" sz="2800" b="1" spc="77" dirty="0" err="1" smtClean="0">
                <a:latin typeface="Bahnschrift SemiBold" pitchFamily="34" charset="0"/>
              </a:rPr>
              <a:t>orang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berkomunikasi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secara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tertulis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dan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membaca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dari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kiri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ke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kanan</a:t>
            </a:r>
            <a:r>
              <a:rPr lang="en-US" sz="2800" b="1" spc="77" dirty="0" smtClean="0">
                <a:latin typeface="Bahnschrift SemiBold" pitchFamily="34" charset="0"/>
              </a:rPr>
              <a:t> (</a:t>
            </a:r>
            <a:r>
              <a:rPr lang="en-US" sz="2800" b="1" spc="77" dirty="0" err="1" smtClean="0">
                <a:latin typeface="Bahnschrift SemiBold" pitchFamily="34" charset="0"/>
              </a:rPr>
              <a:t>babak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gutenberg</a:t>
            </a:r>
            <a:r>
              <a:rPr lang="en-US" sz="2800" b="1" spc="77" dirty="0" smtClean="0">
                <a:latin typeface="Bahnschrift SemiBold" pitchFamily="34" charset="0"/>
              </a:rPr>
              <a:t>), </a:t>
            </a:r>
            <a:r>
              <a:rPr lang="en-US" sz="2800" b="1" spc="77" dirty="0" err="1" smtClean="0">
                <a:latin typeface="Bahnschrift SemiBold" pitchFamily="34" charset="0"/>
              </a:rPr>
              <a:t>dan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saat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elektronik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memungkinkan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manusia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menggunakan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beragam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alat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indra</a:t>
            </a:r>
            <a:r>
              <a:rPr lang="en-US" sz="2800" b="1" spc="77" dirty="0" smtClean="0">
                <a:latin typeface="Bahnschrift SemiBold" pitchFamily="34" charset="0"/>
              </a:rPr>
              <a:t>. </a:t>
            </a:r>
          </a:p>
          <a:p>
            <a:pPr>
              <a:lnSpc>
                <a:spcPts val="4160"/>
              </a:lnSpc>
            </a:pPr>
            <a:r>
              <a:rPr lang="en-US" sz="2800" b="1" spc="77" dirty="0" smtClean="0">
                <a:solidFill>
                  <a:schemeClr val="bg1"/>
                </a:solidFill>
                <a:latin typeface="Bahnschrift SemiBold" pitchFamily="34" charset="0"/>
              </a:rPr>
              <a:t/>
            </a:r>
            <a:br>
              <a:rPr lang="en-US" sz="2800" b="1" spc="77" dirty="0" smtClean="0">
                <a:solidFill>
                  <a:schemeClr val="bg1"/>
                </a:solidFill>
                <a:latin typeface="Bahnschrift SemiBold" pitchFamily="34" charset="0"/>
              </a:rPr>
            </a:br>
            <a:endParaRPr lang="en-US" sz="2800" b="1" spc="77" dirty="0" smtClean="0">
              <a:solidFill>
                <a:schemeClr val="bg1"/>
              </a:solidFill>
              <a:latin typeface="Bahnschrift SemiBold" pitchFamily="34" charset="0"/>
            </a:endParaRPr>
          </a:p>
          <a:p>
            <a:pPr>
              <a:lnSpc>
                <a:spcPts val="4160"/>
              </a:lnSpc>
            </a:pPr>
            <a:r>
              <a:rPr lang="en-US" sz="2500" b="1" spc="77" dirty="0" smtClean="0">
                <a:solidFill>
                  <a:schemeClr val="bg1"/>
                </a:solidFill>
                <a:latin typeface="Glacial Indifference"/>
              </a:rPr>
              <a:t>	</a:t>
            </a:r>
            <a:r>
              <a:rPr lang="en-US" sz="2500" b="1" spc="77" dirty="0" smtClean="0">
                <a:solidFill>
                  <a:srgbClr val="7F4625"/>
                </a:solidFill>
                <a:latin typeface="Glacial Indifference"/>
              </a:rPr>
              <a:t> </a:t>
            </a:r>
          </a:p>
          <a:p>
            <a:pPr>
              <a:lnSpc>
                <a:spcPts val="4160"/>
              </a:lnSpc>
            </a:pPr>
            <a:r>
              <a:rPr lang="en-US" sz="2600" spc="77" dirty="0" smtClean="0">
                <a:solidFill>
                  <a:srgbClr val="7F4625"/>
                </a:solidFill>
                <a:latin typeface="Glacial Indifference"/>
              </a:rPr>
              <a:t/>
            </a:r>
            <a:br>
              <a:rPr lang="en-US" sz="2600" spc="77" dirty="0" smtClean="0">
                <a:solidFill>
                  <a:srgbClr val="7F4625"/>
                </a:solidFill>
                <a:latin typeface="Glacial Indifference"/>
              </a:rPr>
            </a:br>
            <a:r>
              <a:rPr lang="en-US" sz="2600" spc="77" dirty="0" smtClean="0">
                <a:solidFill>
                  <a:srgbClr val="7F4625"/>
                </a:solidFill>
                <a:latin typeface="Glacial Indifference"/>
              </a:rPr>
              <a:t>.</a:t>
            </a:r>
            <a:endParaRPr lang="en-US" sz="2600" spc="77" dirty="0" smtClean="0">
              <a:solidFill>
                <a:srgbClr val="7F4625"/>
              </a:solidFill>
              <a:latin typeface="Glacial Indifference"/>
            </a:endParaRPr>
          </a:p>
          <a:p>
            <a:pPr marL="0" lvl="0" indent="0" algn="l">
              <a:lnSpc>
                <a:spcPts val="4160"/>
              </a:lnSpc>
            </a:pPr>
            <a:r>
              <a:rPr lang="en-US" sz="2600" spc="77" dirty="0" smtClean="0">
                <a:solidFill>
                  <a:srgbClr val="7F4625"/>
                </a:solidFill>
                <a:latin typeface="Glacial Indifference"/>
              </a:rPr>
              <a:t> </a:t>
            </a:r>
            <a:endParaRPr lang="en-US" sz="2600" spc="77" dirty="0">
              <a:solidFill>
                <a:srgbClr val="7F4625"/>
              </a:solidFill>
              <a:latin typeface="Glacial Indifference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8382000" y="2400300"/>
            <a:ext cx="9906000" cy="9694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2600" spc="77" dirty="0" smtClean="0">
                <a:solidFill>
                  <a:srgbClr val="7F4625"/>
                </a:solidFill>
                <a:latin typeface="Glacial Indifference"/>
              </a:rPr>
              <a:t>	</a:t>
            </a:r>
            <a:r>
              <a:rPr lang="en-US" sz="2500" b="1" spc="77" dirty="0" smtClean="0">
                <a:solidFill>
                  <a:srgbClr val="7F4625"/>
                </a:solidFill>
                <a:latin typeface="Glacial Indifference"/>
              </a:rPr>
              <a:t> </a:t>
            </a:r>
            <a:r>
              <a:rPr lang="en-US" sz="2800" b="1" spc="77" dirty="0" smtClean="0">
                <a:latin typeface="Bahnschrift SemiBold" pitchFamily="34" charset="0"/>
              </a:rPr>
              <a:t>4. </a:t>
            </a:r>
            <a:r>
              <a:rPr lang="en-US" sz="2800" b="1" spc="77" dirty="0" err="1" smtClean="0">
                <a:latin typeface="Bahnschrift SemiBold" pitchFamily="34" charset="0"/>
              </a:rPr>
              <a:t>Proporsi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unsur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isi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dengan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hubungan</a:t>
            </a:r>
            <a:endParaRPr lang="en-US" sz="2800" b="1" spc="77" dirty="0" smtClean="0">
              <a:latin typeface="Bahnschrift SemiBold" pitchFamily="34" charset="0"/>
            </a:endParaRPr>
          </a:p>
          <a:p>
            <a:pPr>
              <a:lnSpc>
                <a:spcPts val="4160"/>
              </a:lnSpc>
            </a:pPr>
            <a:endParaRPr lang="en-US" sz="2800" b="1" spc="77" dirty="0" smtClean="0">
              <a:latin typeface="Bahnschrift SemiBold" pitchFamily="34" charset="0"/>
            </a:endParaRPr>
          </a:p>
          <a:p>
            <a:pPr>
              <a:lnSpc>
                <a:spcPts val="4160"/>
              </a:lnSpc>
            </a:pPr>
            <a:r>
              <a:rPr lang="en-US" sz="2800" b="1" spc="77" dirty="0" smtClean="0">
                <a:latin typeface="Bahnschrift SemiBold" pitchFamily="34" charset="0"/>
              </a:rPr>
              <a:t>	</a:t>
            </a:r>
            <a:r>
              <a:rPr lang="en-US" sz="2800" b="1" spc="77" dirty="0" err="1" smtClean="0">
                <a:latin typeface="Bahnschrift SemiBold" pitchFamily="34" charset="0"/>
              </a:rPr>
              <a:t>P</a:t>
            </a:r>
            <a:r>
              <a:rPr lang="en-US" sz="2800" b="1" spc="77" dirty="0" err="1" smtClean="0">
                <a:latin typeface="Bahnschrift SemiBold" pitchFamily="34" charset="0"/>
              </a:rPr>
              <a:t>ada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komunikasi</a:t>
            </a:r>
            <a:r>
              <a:rPr lang="en-US" sz="2800" b="1" spc="77" dirty="0" smtClean="0">
                <a:latin typeface="Bahnschrift SemiBold" pitchFamily="34" charset="0"/>
              </a:rPr>
              <a:t> interpersonal, </a:t>
            </a:r>
            <a:r>
              <a:rPr lang="en-US" sz="2800" b="1" spc="77" dirty="0" err="1" smtClean="0">
                <a:latin typeface="Bahnschrift SemiBold" pitchFamily="34" charset="0"/>
              </a:rPr>
              <a:t>unsur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hubungan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sangat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penting</a:t>
            </a:r>
            <a:r>
              <a:rPr lang="en-US" sz="2800" b="1" spc="77" dirty="0" smtClean="0">
                <a:latin typeface="Bahnschrift SemiBold" pitchFamily="34" charset="0"/>
              </a:rPr>
              <a:t>. </a:t>
            </a:r>
            <a:r>
              <a:rPr lang="en-US" sz="2800" b="1" spc="77" dirty="0" err="1" smtClean="0">
                <a:latin typeface="Bahnschrift SemiBold" pitchFamily="34" charset="0"/>
              </a:rPr>
              <a:t>Sebaliknya</a:t>
            </a:r>
            <a:r>
              <a:rPr lang="en-US" sz="2800" b="1" spc="77" dirty="0" smtClean="0">
                <a:latin typeface="Bahnschrift SemiBold" pitchFamily="34" charset="0"/>
              </a:rPr>
              <a:t>, </a:t>
            </a:r>
            <a:r>
              <a:rPr lang="en-US" sz="2800" b="1" spc="77" dirty="0" err="1" smtClean="0">
                <a:latin typeface="Bahnschrift SemiBold" pitchFamily="34" charset="0"/>
              </a:rPr>
              <a:t>pada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komunikasi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massa</a:t>
            </a:r>
            <a:r>
              <a:rPr lang="en-US" sz="2800" b="1" spc="77" dirty="0" smtClean="0">
                <a:latin typeface="Bahnschrift SemiBold" pitchFamily="34" charset="0"/>
              </a:rPr>
              <a:t>, </a:t>
            </a:r>
            <a:r>
              <a:rPr lang="en-US" sz="2800" b="1" spc="77" dirty="0" err="1" smtClean="0">
                <a:latin typeface="Bahnschrift SemiBold" pitchFamily="34" charset="0"/>
              </a:rPr>
              <a:t>unsur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istilah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sangat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penting</a:t>
            </a:r>
            <a:r>
              <a:rPr lang="en-US" sz="2800" b="1" spc="77" dirty="0" smtClean="0">
                <a:latin typeface="Bahnschrift SemiBold" pitchFamily="34" charset="0"/>
              </a:rPr>
              <a:t>. </a:t>
            </a:r>
            <a:r>
              <a:rPr lang="en-US" sz="2800" b="1" spc="77" dirty="0" err="1" smtClean="0">
                <a:latin typeface="Bahnschrift SemiBold" pitchFamily="34" charset="0"/>
              </a:rPr>
              <a:t>Sistem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komunikasi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massa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menekankan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pada</a:t>
            </a:r>
            <a:r>
              <a:rPr lang="en-US" sz="2800" b="1" spc="77" dirty="0" smtClean="0">
                <a:latin typeface="Bahnschrift SemiBold" pitchFamily="34" charset="0"/>
              </a:rPr>
              <a:t> “</a:t>
            </a:r>
            <a:r>
              <a:rPr lang="en-US" sz="2800" b="1" spc="77" dirty="0" err="1" smtClean="0">
                <a:latin typeface="Bahnschrift SemiBold" pitchFamily="34" charset="0"/>
              </a:rPr>
              <a:t>apanya</a:t>
            </a:r>
            <a:r>
              <a:rPr lang="en-US" sz="2800" b="1" spc="77" dirty="0" smtClean="0">
                <a:latin typeface="Bahnschrift SemiBold" pitchFamily="34" charset="0"/>
              </a:rPr>
              <a:t>”. </a:t>
            </a:r>
            <a:endParaRPr lang="en-US" sz="2800" b="1" spc="77" dirty="0" smtClean="0">
              <a:latin typeface="Bahnschrift SemiBold" pitchFamily="34" charset="0"/>
            </a:endParaRPr>
          </a:p>
          <a:p>
            <a:pPr>
              <a:lnSpc>
                <a:spcPts val="4160"/>
              </a:lnSpc>
            </a:pPr>
            <a:r>
              <a:rPr lang="en-US" sz="2800" b="1" spc="77" dirty="0" smtClean="0">
                <a:latin typeface="Bahnschrift SemiBold" pitchFamily="34" charset="0"/>
              </a:rPr>
              <a:t>	</a:t>
            </a:r>
            <a:r>
              <a:rPr lang="en-US" sz="2800" b="1" spc="77" dirty="0" err="1" smtClean="0">
                <a:latin typeface="Bahnschrift SemiBold" pitchFamily="34" charset="0"/>
              </a:rPr>
              <a:t>Contohnya</a:t>
            </a:r>
            <a:r>
              <a:rPr lang="en-US" sz="2800" b="1" spc="77" dirty="0" smtClean="0">
                <a:latin typeface="Bahnschrift SemiBold" pitchFamily="34" charset="0"/>
              </a:rPr>
              <a:t>, </a:t>
            </a:r>
            <a:r>
              <a:rPr lang="en-US" sz="2800" b="1" spc="77" dirty="0" err="1" smtClean="0">
                <a:latin typeface="Bahnschrift SemiBold" pitchFamily="34" charset="0"/>
              </a:rPr>
              <a:t>seperti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berita</a:t>
            </a:r>
            <a:r>
              <a:rPr lang="en-US" sz="2800" b="1" spc="77" dirty="0" smtClean="0">
                <a:latin typeface="Bahnschrift SemiBold" pitchFamily="34" charset="0"/>
              </a:rPr>
              <a:t> yang </a:t>
            </a:r>
            <a:r>
              <a:rPr lang="en-US" sz="2800" b="1" spc="77" dirty="0" err="1" smtClean="0">
                <a:latin typeface="Bahnschrift SemiBold" pitchFamily="34" charset="0"/>
              </a:rPr>
              <a:t>disusun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berdasarkan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sistem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tertentu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dan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ditulis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dengan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menggunakan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tanda-tanda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baca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dan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pembagian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paragraf</a:t>
            </a:r>
            <a:r>
              <a:rPr lang="en-US" sz="2800" b="1" spc="77" dirty="0" smtClean="0">
                <a:latin typeface="Bahnschrift SemiBold" pitchFamily="34" charset="0"/>
              </a:rPr>
              <a:t> yang </a:t>
            </a:r>
            <a:r>
              <a:rPr lang="en-US" sz="2800" b="1" spc="77" dirty="0" err="1" smtClean="0">
                <a:latin typeface="Bahnschrift SemiBold" pitchFamily="34" charset="0"/>
              </a:rPr>
              <a:t>tertib</a:t>
            </a:r>
            <a:r>
              <a:rPr lang="en-US" sz="2800" b="1" spc="77" dirty="0" smtClean="0">
                <a:latin typeface="Bahnschrift SemiBold" pitchFamily="34" charset="0"/>
              </a:rPr>
              <a:t>. </a:t>
            </a:r>
            <a:r>
              <a:rPr lang="en-US" sz="2800" b="1" spc="77" dirty="0" err="1" smtClean="0">
                <a:latin typeface="Bahnschrift SemiBold" pitchFamily="34" charset="0"/>
              </a:rPr>
              <a:t>Pesan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smtClean="0">
                <a:latin typeface="Bahnschrift SemiBold" pitchFamily="34" charset="0"/>
              </a:rPr>
              <a:t>media </a:t>
            </a:r>
            <a:r>
              <a:rPr lang="en-US" sz="2800" b="1" spc="77" dirty="0" err="1" smtClean="0">
                <a:latin typeface="Bahnschrift SemiBold" pitchFamily="34" charset="0"/>
              </a:rPr>
              <a:t>massa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dapat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disimpan</a:t>
            </a:r>
            <a:r>
              <a:rPr lang="en-US" sz="2800" b="1" spc="77" dirty="0" smtClean="0">
                <a:latin typeface="Bahnschrift SemiBold" pitchFamily="34" charset="0"/>
              </a:rPr>
              <a:t>, </a:t>
            </a:r>
            <a:r>
              <a:rPr lang="en-US" sz="2800" b="1" spc="77" dirty="0" err="1" smtClean="0">
                <a:latin typeface="Bahnschrift SemiBold" pitchFamily="34" charset="0"/>
              </a:rPr>
              <a:t>diklasifikasi</a:t>
            </a:r>
            <a:r>
              <a:rPr lang="en-US" sz="2800" b="1" spc="77" dirty="0" smtClean="0">
                <a:latin typeface="Bahnschrift SemiBold" pitchFamily="34" charset="0"/>
              </a:rPr>
              <a:t>, </a:t>
            </a:r>
            <a:r>
              <a:rPr lang="en-US" sz="2800" b="1" spc="77" dirty="0" err="1" smtClean="0">
                <a:latin typeface="Bahnschrift SemiBold" pitchFamily="34" charset="0"/>
              </a:rPr>
              <a:t>dan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di</a:t>
            </a:r>
            <a:r>
              <a:rPr lang="en-US" sz="2800" b="1" spc="77" dirty="0" smtClean="0">
                <a:latin typeface="Bahnschrift SemiBold" pitchFamily="34" charset="0"/>
              </a:rPr>
              <a:t> </a:t>
            </a:r>
            <a:r>
              <a:rPr lang="en-US" sz="2800" b="1" spc="77" dirty="0" err="1" smtClean="0">
                <a:latin typeface="Bahnschrift SemiBold" pitchFamily="34" charset="0"/>
              </a:rPr>
              <a:t>dokumentasikan</a:t>
            </a:r>
            <a:r>
              <a:rPr lang="en-US" sz="2800" b="1" spc="77" dirty="0" smtClean="0">
                <a:latin typeface="Bahnschrift SemiBold" pitchFamily="34" charset="0"/>
              </a:rPr>
              <a:t>. </a:t>
            </a:r>
          </a:p>
          <a:p>
            <a:pPr>
              <a:lnSpc>
                <a:spcPts val="4160"/>
              </a:lnSpc>
            </a:pPr>
            <a:r>
              <a:rPr lang="en-US" sz="2500" b="1" spc="77" dirty="0" smtClean="0">
                <a:solidFill>
                  <a:srgbClr val="7F4625"/>
                </a:solidFill>
                <a:latin typeface="Glacial Indifference"/>
              </a:rPr>
              <a:t/>
            </a:r>
            <a:br>
              <a:rPr lang="en-US" sz="2500" b="1" spc="77" dirty="0" smtClean="0">
                <a:solidFill>
                  <a:srgbClr val="7F4625"/>
                </a:solidFill>
                <a:latin typeface="Glacial Indifference"/>
              </a:rPr>
            </a:br>
            <a:endParaRPr lang="en-US" sz="2500" b="1" spc="77" dirty="0" smtClean="0">
              <a:solidFill>
                <a:srgbClr val="7F4625"/>
              </a:solidFill>
              <a:latin typeface="Glacial Indifference"/>
            </a:endParaRPr>
          </a:p>
          <a:p>
            <a:pPr>
              <a:lnSpc>
                <a:spcPts val="4160"/>
              </a:lnSpc>
            </a:pPr>
            <a:r>
              <a:rPr lang="en-US" sz="2600" b="1" spc="77" dirty="0" smtClean="0">
                <a:solidFill>
                  <a:srgbClr val="7F4625"/>
                </a:solidFill>
                <a:latin typeface="Glacial Indifference"/>
              </a:rPr>
              <a:t/>
            </a:r>
            <a:br>
              <a:rPr lang="en-US" sz="2600" b="1" spc="77" dirty="0" smtClean="0">
                <a:solidFill>
                  <a:srgbClr val="7F4625"/>
                </a:solidFill>
                <a:latin typeface="Glacial Indifference"/>
              </a:rPr>
            </a:br>
            <a:endParaRPr lang="en-US" sz="2600" b="1" spc="77" dirty="0" smtClean="0">
              <a:solidFill>
                <a:srgbClr val="7F4625"/>
              </a:solidFill>
              <a:latin typeface="Glacial Indifference"/>
            </a:endParaRPr>
          </a:p>
          <a:p>
            <a:pPr>
              <a:lnSpc>
                <a:spcPts val="4160"/>
              </a:lnSpc>
            </a:pPr>
            <a:r>
              <a:rPr lang="en-US" sz="2600" spc="77" dirty="0" smtClean="0">
                <a:solidFill>
                  <a:srgbClr val="7F4625"/>
                </a:solidFill>
                <a:latin typeface="Glacial Indifference"/>
              </a:rPr>
              <a:t/>
            </a:r>
            <a:br>
              <a:rPr lang="en-US" sz="2600" spc="77" dirty="0" smtClean="0">
                <a:solidFill>
                  <a:srgbClr val="7F4625"/>
                </a:solidFill>
                <a:latin typeface="Glacial Indifference"/>
              </a:rPr>
            </a:br>
            <a:r>
              <a:rPr lang="en-US" sz="2600" spc="77" dirty="0" smtClean="0">
                <a:solidFill>
                  <a:srgbClr val="7F4625"/>
                </a:solidFill>
                <a:latin typeface="Glacial Indifference"/>
              </a:rPr>
              <a:t>.</a:t>
            </a:r>
            <a:endParaRPr lang="en-US" sz="2600" spc="77" dirty="0" smtClean="0">
              <a:solidFill>
                <a:srgbClr val="7F4625"/>
              </a:solidFill>
              <a:latin typeface="Glacial Indifference"/>
            </a:endParaRPr>
          </a:p>
          <a:p>
            <a:pPr marL="0" lvl="0" indent="0" algn="l">
              <a:lnSpc>
                <a:spcPts val="4160"/>
              </a:lnSpc>
            </a:pPr>
            <a:r>
              <a:rPr lang="en-US" sz="2600" spc="77" dirty="0" smtClean="0">
                <a:solidFill>
                  <a:srgbClr val="7F4625"/>
                </a:solidFill>
                <a:latin typeface="Glacial Indifference"/>
              </a:rPr>
              <a:t> </a:t>
            </a:r>
            <a:endParaRPr lang="en-US" sz="2600" spc="77" dirty="0">
              <a:solidFill>
                <a:srgbClr val="7F462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1066800" y="2324100"/>
            <a:ext cx="2078182" cy="145473"/>
          </a:xfrm>
          <a:prstGeom prst="rect">
            <a:avLst/>
          </a:prstGeom>
          <a:solidFill>
            <a:srgbClr val="FFE05C"/>
          </a:solidFill>
        </p:spPr>
      </p:sp>
      <p:sp>
        <p:nvSpPr>
          <p:cNvPr id="16" name="TextBox 6"/>
          <p:cNvSpPr txBox="1"/>
          <p:nvPr/>
        </p:nvSpPr>
        <p:spPr>
          <a:xfrm>
            <a:off x="533400" y="266700"/>
            <a:ext cx="15240000" cy="19749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400" spc="110" dirty="0" err="1" smtClean="0">
                <a:solidFill>
                  <a:srgbClr val="7F4625"/>
                </a:solidFill>
                <a:latin typeface="League Spartan"/>
              </a:rPr>
              <a:t>Sejarah</a:t>
            </a:r>
            <a:r>
              <a:rPr lang="en-US" sz="5400" spc="110" dirty="0" smtClean="0">
                <a:solidFill>
                  <a:srgbClr val="7F4625"/>
                </a:solidFill>
                <a:latin typeface="League Spartan"/>
              </a:rPr>
              <a:t> </a:t>
            </a:r>
            <a:r>
              <a:rPr lang="en-US" sz="5400" spc="110" dirty="0" err="1" smtClean="0">
                <a:solidFill>
                  <a:srgbClr val="7F4625"/>
                </a:solidFill>
                <a:latin typeface="League Spartan"/>
              </a:rPr>
              <a:t>Penelitian</a:t>
            </a:r>
            <a:r>
              <a:rPr lang="en-US" sz="5400" spc="110" dirty="0" smtClean="0">
                <a:solidFill>
                  <a:srgbClr val="7F4625"/>
                </a:solidFill>
                <a:latin typeface="League Spartan"/>
              </a:rPr>
              <a:t> </a:t>
            </a:r>
            <a:r>
              <a:rPr lang="en-US" sz="5400" spc="110" dirty="0" err="1" smtClean="0">
                <a:solidFill>
                  <a:srgbClr val="7F4625"/>
                </a:solidFill>
                <a:latin typeface="League Spartan"/>
              </a:rPr>
              <a:t>Efek</a:t>
            </a:r>
            <a:r>
              <a:rPr lang="en-US" sz="5400" spc="110" dirty="0" smtClean="0">
                <a:solidFill>
                  <a:srgbClr val="7F4625"/>
                </a:solidFill>
                <a:latin typeface="League Spartan"/>
              </a:rPr>
              <a:t> </a:t>
            </a:r>
            <a:r>
              <a:rPr lang="en-US" sz="5400" spc="110" dirty="0" err="1" smtClean="0">
                <a:solidFill>
                  <a:srgbClr val="7F4625"/>
                </a:solidFill>
                <a:latin typeface="League Spartan"/>
              </a:rPr>
              <a:t>Komunikasi</a:t>
            </a:r>
            <a:r>
              <a:rPr lang="en-US" sz="5400" spc="110" dirty="0" smtClean="0">
                <a:solidFill>
                  <a:srgbClr val="7F4625"/>
                </a:solidFill>
                <a:latin typeface="League Spartan"/>
              </a:rPr>
              <a:t> Massa</a:t>
            </a:r>
            <a:endParaRPr lang="en-US" sz="5400" spc="110" dirty="0">
              <a:solidFill>
                <a:srgbClr val="7F4625"/>
              </a:solidFill>
              <a:latin typeface="League Spartan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1676400" y="3009900"/>
            <a:ext cx="14706600" cy="8079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2500" spc="77" dirty="0" smtClean="0">
                <a:solidFill>
                  <a:srgbClr val="7F4625"/>
                </a:solidFill>
                <a:latin typeface="Glacial Indifference"/>
              </a:rPr>
              <a:t>	</a:t>
            </a:r>
            <a:r>
              <a:rPr lang="en-US" sz="2800" spc="77" dirty="0" smtClean="0">
                <a:latin typeface="Bahnschrift SemiBold" pitchFamily="34" charset="0"/>
              </a:rPr>
              <a:t>Melvin </a:t>
            </a:r>
            <a:r>
              <a:rPr lang="en-US" sz="2800" spc="77" dirty="0" err="1" smtClean="0">
                <a:latin typeface="Bahnschrift SemiBold" pitchFamily="34" charset="0"/>
              </a:rPr>
              <a:t>Defleur</a:t>
            </a:r>
            <a:r>
              <a:rPr lang="en-US" sz="2800" spc="77" dirty="0" smtClean="0">
                <a:latin typeface="Bahnschrift SemiBold" pitchFamily="34" charset="0"/>
              </a:rPr>
              <a:t>(1975), </a:t>
            </a:r>
            <a:r>
              <a:rPr lang="en-US" sz="2800" spc="77" dirty="0" err="1" smtClean="0">
                <a:latin typeface="Bahnschrift SemiBold" pitchFamily="34" charset="0"/>
              </a:rPr>
              <a:t>mengemukakan</a:t>
            </a:r>
            <a:r>
              <a:rPr lang="en-US" sz="2800" spc="77" dirty="0" smtClean="0">
                <a:latin typeface="Bahnschrift SemiBold" pitchFamily="34" charset="0"/>
              </a:rPr>
              <a:t> instinctive S.R theory yang </a:t>
            </a:r>
            <a:r>
              <a:rPr lang="en-US" sz="2800" spc="77" dirty="0" err="1" smtClean="0">
                <a:latin typeface="Bahnschrift SemiBold" pitchFamily="34" charset="0"/>
              </a:rPr>
              <a:t>mengemukakan</a:t>
            </a:r>
            <a:r>
              <a:rPr lang="en-US" sz="2800" spc="77" dirty="0" smtClean="0"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latin typeface="Bahnschrift SemiBold" pitchFamily="34" charset="0"/>
              </a:rPr>
              <a:t>bahwa</a:t>
            </a:r>
            <a:r>
              <a:rPr lang="en-US" sz="2800" spc="77" dirty="0" smtClean="0">
                <a:latin typeface="Bahnschrift SemiBold" pitchFamily="34" charset="0"/>
              </a:rPr>
              <a:t> media </a:t>
            </a:r>
            <a:r>
              <a:rPr lang="en-US" sz="2800" spc="77" dirty="0" err="1" smtClean="0">
                <a:latin typeface="Bahnschrift SemiBold" pitchFamily="34" charset="0"/>
              </a:rPr>
              <a:t>menyajikan</a:t>
            </a:r>
            <a:r>
              <a:rPr lang="en-US" sz="2800" spc="77" dirty="0" smtClean="0">
                <a:latin typeface="Bahnschrift SemiBold" pitchFamily="34" charset="0"/>
              </a:rPr>
              <a:t> stimulus </a:t>
            </a:r>
            <a:r>
              <a:rPr lang="en-US" sz="2800" spc="77" dirty="0" err="1" smtClean="0">
                <a:latin typeface="Bahnschrift SemiBold" pitchFamily="34" charset="0"/>
              </a:rPr>
              <a:t>perkasa</a:t>
            </a:r>
            <a:r>
              <a:rPr lang="en-US" sz="2800" spc="77" dirty="0" smtClean="0">
                <a:latin typeface="Bahnschrift SemiBold" pitchFamily="34" charset="0"/>
              </a:rPr>
              <a:t> yang </a:t>
            </a:r>
            <a:r>
              <a:rPr lang="en-US" sz="2800" spc="77" dirty="0" err="1" smtClean="0">
                <a:latin typeface="Bahnschrift SemiBold" pitchFamily="34" charset="0"/>
              </a:rPr>
              <a:t>secara</a:t>
            </a:r>
            <a:r>
              <a:rPr lang="en-US" sz="2800" spc="77" dirty="0" smtClean="0"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latin typeface="Bahnschrift SemiBold" pitchFamily="34" charset="0"/>
              </a:rPr>
              <a:t>seragam</a:t>
            </a:r>
            <a:r>
              <a:rPr lang="en-US" sz="2800" spc="77" dirty="0" smtClean="0"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latin typeface="Bahnschrift SemiBold" pitchFamily="34" charset="0"/>
              </a:rPr>
              <a:t>diperhatikan</a:t>
            </a:r>
            <a:r>
              <a:rPr lang="en-US" sz="2800" spc="77" dirty="0" smtClean="0"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latin typeface="Bahnschrift SemiBold" pitchFamily="34" charset="0"/>
              </a:rPr>
              <a:t>oleh</a:t>
            </a:r>
            <a:r>
              <a:rPr lang="en-US" sz="2800" spc="77" dirty="0" smtClean="0"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latin typeface="Bahnschrift SemiBold" pitchFamily="34" charset="0"/>
              </a:rPr>
              <a:t>massa</a:t>
            </a:r>
            <a:r>
              <a:rPr lang="en-US" sz="2800" spc="77" dirty="0" smtClean="0">
                <a:latin typeface="Bahnschrift SemiBold" pitchFamily="34" charset="0"/>
              </a:rPr>
              <a:t>. </a:t>
            </a:r>
            <a:r>
              <a:rPr lang="en-US" sz="2800" spc="77" dirty="0" smtClean="0">
                <a:latin typeface="Bahnschrift SemiBold" pitchFamily="34" charset="0"/>
              </a:rPr>
              <a:t>Stimulus </a:t>
            </a:r>
            <a:r>
              <a:rPr lang="en-US" sz="2800" spc="77" dirty="0" err="1" smtClean="0">
                <a:latin typeface="Bahnschrift SemiBold" pitchFamily="34" charset="0"/>
              </a:rPr>
              <a:t>tersebut</a:t>
            </a:r>
            <a:r>
              <a:rPr lang="en-US" sz="2800" spc="77" dirty="0" smtClean="0"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latin typeface="Bahnschrift SemiBold" pitchFamily="34" charset="0"/>
              </a:rPr>
              <a:t>membangkitkan</a:t>
            </a:r>
            <a:r>
              <a:rPr lang="en-US" sz="2800" spc="77" dirty="0" smtClean="0"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latin typeface="Bahnschrift SemiBold" pitchFamily="34" charset="0"/>
              </a:rPr>
              <a:t>desakan,emosi</a:t>
            </a:r>
            <a:r>
              <a:rPr lang="en-US" sz="2800" spc="77" dirty="0" smtClean="0">
                <a:latin typeface="Bahnschrift SemiBold" pitchFamily="34" charset="0"/>
              </a:rPr>
              <a:t>, </a:t>
            </a:r>
            <a:r>
              <a:rPr lang="en-US" sz="2800" spc="77" dirty="0" err="1" smtClean="0">
                <a:latin typeface="Bahnschrift SemiBold" pitchFamily="34" charset="0"/>
              </a:rPr>
              <a:t>atau</a:t>
            </a:r>
            <a:r>
              <a:rPr lang="en-US" sz="2800" spc="77" dirty="0" smtClean="0"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latin typeface="Bahnschrift SemiBold" pitchFamily="34" charset="0"/>
              </a:rPr>
              <a:t>proses</a:t>
            </a:r>
            <a:r>
              <a:rPr lang="en-US" sz="2800" spc="77" dirty="0" smtClean="0">
                <a:latin typeface="Bahnschrift SemiBold" pitchFamily="34" charset="0"/>
              </a:rPr>
              <a:t> lain yang </a:t>
            </a:r>
            <a:r>
              <a:rPr lang="en-US" sz="2800" spc="77" dirty="0" err="1" smtClean="0">
                <a:latin typeface="Bahnschrift SemiBold" pitchFamily="34" charset="0"/>
              </a:rPr>
              <a:t>hampir</a:t>
            </a:r>
            <a:r>
              <a:rPr lang="en-US" sz="2800" spc="77" dirty="0" smtClean="0"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latin typeface="Bahnschrift SemiBold" pitchFamily="34" charset="0"/>
              </a:rPr>
              <a:t>tidak</a:t>
            </a:r>
            <a:r>
              <a:rPr lang="en-US" sz="2800" spc="77" dirty="0" smtClean="0"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latin typeface="Bahnschrift SemiBold" pitchFamily="34" charset="0"/>
              </a:rPr>
              <a:t>terkontrol</a:t>
            </a:r>
            <a:r>
              <a:rPr lang="en-US" sz="2800" spc="77" dirty="0" smtClean="0"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latin typeface="Bahnschrift SemiBold" pitchFamily="34" charset="0"/>
              </a:rPr>
              <a:t>oleh</a:t>
            </a:r>
            <a:r>
              <a:rPr lang="en-US" sz="2800" spc="77" dirty="0" smtClean="0"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latin typeface="Bahnschrift SemiBold" pitchFamily="34" charset="0"/>
              </a:rPr>
              <a:t>individu</a:t>
            </a:r>
            <a:r>
              <a:rPr lang="en-US" sz="2800" spc="77" dirty="0" smtClean="0">
                <a:latin typeface="Bahnschrift SemiBold" pitchFamily="34" charset="0"/>
              </a:rPr>
              <a:t>. </a:t>
            </a:r>
            <a:endParaRPr lang="en-US" sz="2800" spc="77" dirty="0" smtClean="0">
              <a:latin typeface="Bahnschrift SemiBold" pitchFamily="34" charset="0"/>
            </a:endParaRPr>
          </a:p>
          <a:p>
            <a:pPr>
              <a:lnSpc>
                <a:spcPts val="4160"/>
              </a:lnSpc>
            </a:pPr>
            <a:endParaRPr lang="en-US" sz="2800" spc="77" dirty="0" smtClean="0">
              <a:latin typeface="Bahnschrift SemiBold" pitchFamily="34" charset="0"/>
            </a:endParaRPr>
          </a:p>
          <a:p>
            <a:pPr>
              <a:lnSpc>
                <a:spcPts val="4160"/>
              </a:lnSpc>
            </a:pPr>
            <a:r>
              <a:rPr lang="en-US" sz="2800" spc="77" dirty="0" smtClean="0">
                <a:latin typeface="Bahnschrift SemiBold" pitchFamily="34" charset="0"/>
              </a:rPr>
              <a:t>	</a:t>
            </a:r>
            <a:r>
              <a:rPr lang="en-US" sz="2800" spc="77" dirty="0" err="1" smtClean="0">
                <a:latin typeface="Bahnschrift SemiBold" pitchFamily="34" charset="0"/>
              </a:rPr>
              <a:t>L</a:t>
            </a:r>
            <a:r>
              <a:rPr lang="en-US" sz="2800" spc="77" dirty="0" err="1" smtClean="0">
                <a:latin typeface="Bahnschrift SemiBold" pitchFamily="34" charset="0"/>
              </a:rPr>
              <a:t>alu</a:t>
            </a:r>
            <a:r>
              <a:rPr lang="en-US" sz="2800" spc="77" dirty="0" smtClean="0"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latin typeface="Bahnschrift SemiBold" pitchFamily="34" charset="0"/>
              </a:rPr>
              <a:t>pada</a:t>
            </a:r>
            <a:r>
              <a:rPr lang="en-US" sz="2800" spc="77" dirty="0" smtClean="0"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latin typeface="Bahnschrift SemiBold" pitchFamily="34" charset="0"/>
              </a:rPr>
              <a:t>tahun</a:t>
            </a:r>
            <a:r>
              <a:rPr lang="en-US" sz="2800" spc="77" dirty="0" smtClean="0">
                <a:latin typeface="Bahnschrift SemiBold" pitchFamily="34" charset="0"/>
              </a:rPr>
              <a:t> 1960, Joseph </a:t>
            </a:r>
            <a:r>
              <a:rPr lang="en-US" sz="2800" spc="77" dirty="0" err="1" smtClean="0">
                <a:latin typeface="Bahnschrift SemiBold" pitchFamily="34" charset="0"/>
              </a:rPr>
              <a:t>Klapper</a:t>
            </a:r>
            <a:r>
              <a:rPr lang="en-US" sz="2800" spc="77" dirty="0" smtClean="0"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latin typeface="Bahnschrift SemiBold" pitchFamily="34" charset="0"/>
              </a:rPr>
              <a:t>menerbitkan</a:t>
            </a:r>
            <a:r>
              <a:rPr lang="en-US" sz="2800" spc="77" dirty="0" smtClean="0"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latin typeface="Bahnschrift SemiBold" pitchFamily="34" charset="0"/>
              </a:rPr>
              <a:t>buku</a:t>
            </a:r>
            <a:r>
              <a:rPr lang="en-US" sz="2800" spc="77" dirty="0" smtClean="0">
                <a:latin typeface="Bahnschrift SemiBold" pitchFamily="34" charset="0"/>
              </a:rPr>
              <a:t> The Effects of Mass Communication. </a:t>
            </a:r>
            <a:r>
              <a:rPr lang="en-US" sz="2800" spc="77" dirty="0" err="1" smtClean="0">
                <a:latin typeface="Bahnschrift SemiBold" pitchFamily="34" charset="0"/>
              </a:rPr>
              <a:t>Klapper</a:t>
            </a:r>
            <a:r>
              <a:rPr lang="en-US" sz="2800" spc="77" dirty="0" smtClean="0"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latin typeface="Bahnschrift SemiBold" pitchFamily="34" charset="0"/>
              </a:rPr>
              <a:t>menyimpulkan</a:t>
            </a:r>
            <a:r>
              <a:rPr lang="en-US" sz="2800" spc="77" dirty="0" smtClean="0"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latin typeface="Bahnschrift SemiBold" pitchFamily="34" charset="0"/>
              </a:rPr>
              <a:t>bahwa</a:t>
            </a:r>
            <a:r>
              <a:rPr lang="en-US" sz="2800" spc="77" dirty="0" smtClean="0"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latin typeface="Bahnschrift SemiBold" pitchFamily="34" charset="0"/>
              </a:rPr>
              <a:t>efek</a:t>
            </a:r>
            <a:r>
              <a:rPr lang="en-US" sz="2800" spc="77" dirty="0" smtClean="0"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latin typeface="Bahnschrift SemiBold" pitchFamily="34" charset="0"/>
              </a:rPr>
              <a:t>komunikasi</a:t>
            </a:r>
            <a:r>
              <a:rPr lang="en-US" sz="2800" spc="77" dirty="0" smtClean="0"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latin typeface="Bahnschrift SemiBold" pitchFamily="34" charset="0"/>
              </a:rPr>
              <a:t>massa</a:t>
            </a:r>
            <a:r>
              <a:rPr lang="en-US" sz="2800" spc="77" dirty="0" smtClean="0"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latin typeface="Bahnschrift SemiBold" pitchFamily="34" charset="0"/>
              </a:rPr>
              <a:t>terjadi</a:t>
            </a:r>
            <a:r>
              <a:rPr lang="en-US" sz="2800" spc="77" dirty="0" smtClean="0"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latin typeface="Bahnschrift SemiBold" pitchFamily="34" charset="0"/>
              </a:rPr>
              <a:t>lewat</a:t>
            </a:r>
            <a:r>
              <a:rPr lang="en-US" sz="2800" spc="77" dirty="0" smtClean="0"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latin typeface="Bahnschrift SemiBold" pitchFamily="34" charset="0"/>
              </a:rPr>
              <a:t>serangkaian</a:t>
            </a:r>
            <a:r>
              <a:rPr lang="en-US" sz="2800" spc="77" dirty="0" smtClean="0"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latin typeface="Bahnschrift SemiBold" pitchFamily="34" charset="0"/>
              </a:rPr>
              <a:t>faktor</a:t>
            </a:r>
            <a:r>
              <a:rPr lang="en-US" sz="2800" spc="77" dirty="0" smtClean="0">
                <a:latin typeface="Bahnschrift SemiBold" pitchFamily="34" charset="0"/>
              </a:rPr>
              <a:t> </a:t>
            </a:r>
            <a:r>
              <a:rPr lang="en-US" sz="2800" spc="77" dirty="0" err="1" smtClean="0">
                <a:latin typeface="Bahnschrift SemiBold" pitchFamily="34" charset="0"/>
              </a:rPr>
              <a:t>perantara</a:t>
            </a:r>
            <a:endParaRPr lang="en-US" sz="2800" spc="77" dirty="0" smtClean="0">
              <a:latin typeface="Bahnschrift SemiBold" pitchFamily="34" charset="0"/>
            </a:endParaRPr>
          </a:p>
          <a:p>
            <a:pPr>
              <a:lnSpc>
                <a:spcPts val="4160"/>
              </a:lnSpc>
            </a:pPr>
            <a:r>
              <a:rPr lang="en-US" sz="2500" b="1" spc="77" dirty="0" smtClean="0">
                <a:solidFill>
                  <a:schemeClr val="bg1"/>
                </a:solidFill>
                <a:latin typeface="Glacial Indifference"/>
              </a:rPr>
              <a:t/>
            </a:r>
            <a:br>
              <a:rPr lang="en-US" sz="2500" b="1" spc="77" dirty="0" smtClean="0">
                <a:solidFill>
                  <a:schemeClr val="bg1"/>
                </a:solidFill>
                <a:latin typeface="Glacial Indifference"/>
              </a:rPr>
            </a:br>
            <a:r>
              <a:rPr lang="en-US" sz="2500" b="1" spc="77" dirty="0" smtClean="0">
                <a:solidFill>
                  <a:schemeClr val="bg1"/>
                </a:solidFill>
                <a:latin typeface="Glacial Indifference"/>
              </a:rPr>
              <a:t> </a:t>
            </a:r>
            <a:br>
              <a:rPr lang="en-US" sz="2500" b="1" spc="77" dirty="0" smtClean="0">
                <a:solidFill>
                  <a:schemeClr val="bg1"/>
                </a:solidFill>
                <a:latin typeface="Glacial Indifference"/>
              </a:rPr>
            </a:br>
            <a:endParaRPr lang="en-US" sz="2500" b="1" spc="77" dirty="0" smtClean="0">
              <a:solidFill>
                <a:schemeClr val="bg1"/>
              </a:solidFill>
              <a:latin typeface="Glacial Indifference"/>
            </a:endParaRPr>
          </a:p>
          <a:p>
            <a:pPr>
              <a:lnSpc>
                <a:spcPts val="4160"/>
              </a:lnSpc>
            </a:pPr>
            <a:r>
              <a:rPr lang="en-US" sz="2500" b="1" spc="77" dirty="0" smtClean="0">
                <a:solidFill>
                  <a:schemeClr val="bg1"/>
                </a:solidFill>
                <a:latin typeface="Glacial Indifference"/>
              </a:rPr>
              <a:t>	</a:t>
            </a:r>
            <a:r>
              <a:rPr lang="en-US" sz="2500" b="1" spc="77" dirty="0" smtClean="0">
                <a:solidFill>
                  <a:srgbClr val="7F4625"/>
                </a:solidFill>
                <a:latin typeface="Glacial Indifference"/>
              </a:rPr>
              <a:t> </a:t>
            </a:r>
          </a:p>
          <a:p>
            <a:pPr>
              <a:lnSpc>
                <a:spcPts val="4160"/>
              </a:lnSpc>
            </a:pPr>
            <a:r>
              <a:rPr lang="en-US" sz="2600" spc="77" dirty="0" smtClean="0">
                <a:solidFill>
                  <a:srgbClr val="7F4625"/>
                </a:solidFill>
                <a:latin typeface="Glacial Indifference"/>
              </a:rPr>
              <a:t/>
            </a:r>
            <a:br>
              <a:rPr lang="en-US" sz="2600" spc="77" dirty="0" smtClean="0">
                <a:solidFill>
                  <a:srgbClr val="7F4625"/>
                </a:solidFill>
                <a:latin typeface="Glacial Indifference"/>
              </a:rPr>
            </a:br>
            <a:r>
              <a:rPr lang="en-US" sz="2600" spc="77" dirty="0" smtClean="0">
                <a:solidFill>
                  <a:srgbClr val="7F4625"/>
                </a:solidFill>
                <a:latin typeface="Glacial Indifference"/>
              </a:rPr>
              <a:t>.</a:t>
            </a:r>
            <a:endParaRPr lang="en-US" sz="2600" spc="77" dirty="0" smtClean="0">
              <a:solidFill>
                <a:srgbClr val="7F4625"/>
              </a:solidFill>
              <a:latin typeface="Glacial Indifference"/>
            </a:endParaRPr>
          </a:p>
          <a:p>
            <a:pPr marL="0" lvl="0" indent="0" algn="l">
              <a:lnSpc>
                <a:spcPts val="4160"/>
              </a:lnSpc>
            </a:pPr>
            <a:r>
              <a:rPr lang="en-US" sz="2600" spc="77" dirty="0" smtClean="0">
                <a:solidFill>
                  <a:srgbClr val="7F4625"/>
                </a:solidFill>
                <a:latin typeface="Glacial Indifference"/>
              </a:rPr>
              <a:t> </a:t>
            </a:r>
            <a:endParaRPr lang="en-US" sz="2600" spc="77" dirty="0">
              <a:solidFill>
                <a:srgbClr val="7F4625"/>
              </a:solidFill>
              <a:latin typeface="Glacial Indifference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 cstate="print"/>
          <a:srcRect l="1024" t="78" r="1024"/>
          <a:stretch>
            <a:fillRect/>
          </a:stretch>
        </p:blipFill>
        <p:spPr>
          <a:xfrm rot="621622">
            <a:off x="15258282" y="7590804"/>
            <a:ext cx="4623056" cy="31647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3000" y="342900"/>
            <a:ext cx="14478000" cy="1371600"/>
            <a:chOff x="-145448" y="-101600"/>
            <a:chExt cx="17983200" cy="1936704"/>
          </a:xfrm>
        </p:grpSpPr>
        <p:sp>
          <p:nvSpPr>
            <p:cNvPr id="3" name="AutoShape 3"/>
            <p:cNvSpPr/>
            <p:nvPr/>
          </p:nvSpPr>
          <p:spPr>
            <a:xfrm>
              <a:off x="0" y="1641140"/>
              <a:ext cx="2770909" cy="193964"/>
            </a:xfrm>
            <a:prstGeom prst="rect">
              <a:avLst/>
            </a:prstGeom>
            <a:solidFill>
              <a:srgbClr val="E9905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-145448" y="-101600"/>
              <a:ext cx="17983200" cy="18495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700"/>
                </a:lnSpc>
              </a:pPr>
              <a:r>
                <a:rPr lang="en-US" sz="4400" spc="110" dirty="0" err="1" smtClean="0">
                  <a:solidFill>
                    <a:srgbClr val="7F4625"/>
                  </a:solidFill>
                  <a:latin typeface="League Spartan"/>
                </a:rPr>
                <a:t>Sejarah</a:t>
              </a:r>
              <a:r>
                <a:rPr lang="en-US" sz="4400" spc="110" dirty="0" smtClean="0">
                  <a:solidFill>
                    <a:srgbClr val="7F4625"/>
                  </a:solidFill>
                  <a:latin typeface="League Spartan"/>
                </a:rPr>
                <a:t> </a:t>
              </a:r>
              <a:r>
                <a:rPr lang="en-US" sz="4400" spc="110" dirty="0" err="1" smtClean="0">
                  <a:solidFill>
                    <a:srgbClr val="7F4625"/>
                  </a:solidFill>
                  <a:latin typeface="League Spartan"/>
                </a:rPr>
                <a:t>Penelitian</a:t>
              </a:r>
              <a:r>
                <a:rPr lang="en-US" sz="4400" spc="110" dirty="0" smtClean="0">
                  <a:solidFill>
                    <a:srgbClr val="7F4625"/>
                  </a:solidFill>
                  <a:latin typeface="League Spartan"/>
                </a:rPr>
                <a:t> </a:t>
              </a:r>
              <a:r>
                <a:rPr lang="en-US" sz="4400" spc="110" dirty="0" err="1" smtClean="0">
                  <a:solidFill>
                    <a:srgbClr val="7F4625"/>
                  </a:solidFill>
                  <a:latin typeface="League Spartan"/>
                </a:rPr>
                <a:t>Efek</a:t>
              </a:r>
              <a:r>
                <a:rPr lang="en-US" sz="4400" spc="110" dirty="0" smtClean="0">
                  <a:solidFill>
                    <a:srgbClr val="7F4625"/>
                  </a:solidFill>
                  <a:latin typeface="League Spartan"/>
                </a:rPr>
                <a:t> </a:t>
              </a:r>
              <a:r>
                <a:rPr lang="en-US" sz="4400" spc="110" dirty="0" err="1" smtClean="0">
                  <a:solidFill>
                    <a:srgbClr val="7F4625"/>
                  </a:solidFill>
                  <a:latin typeface="League Spartan"/>
                </a:rPr>
                <a:t>Komunikasi</a:t>
              </a:r>
              <a:r>
                <a:rPr lang="en-US" sz="4400" spc="110" dirty="0" smtClean="0">
                  <a:solidFill>
                    <a:srgbClr val="7F4625"/>
                  </a:solidFill>
                  <a:latin typeface="League Spartan"/>
                </a:rPr>
                <a:t> Massa</a:t>
              </a:r>
              <a:endParaRPr lang="en-US" sz="4400" spc="110" dirty="0">
                <a:solidFill>
                  <a:srgbClr val="7F4625"/>
                </a:solidFill>
                <a:latin typeface="League Spartan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71600" y="2019300"/>
            <a:ext cx="16306800" cy="7786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 smtClean="0">
                <a:solidFill>
                  <a:srgbClr val="7F4625"/>
                </a:solidFill>
                <a:latin typeface="Glacial Indifference"/>
              </a:rPr>
              <a:t>	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Mcquail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(1975 : 47 - 48)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merangkumkan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semua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penemuan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penelitian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pada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periode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ini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sebagai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berikut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:</a:t>
            </a:r>
          </a:p>
          <a:p>
            <a:endParaRPr lang="en-US" sz="3200" spc="77" dirty="0" smtClean="0">
              <a:solidFill>
                <a:srgbClr val="7F4625"/>
              </a:solidFill>
              <a:latin typeface="Bahnschrift Semi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Ada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kesepakatan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bahwa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bila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efek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terjadi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,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efek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itu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sering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kali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berbentuk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peneguhan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dari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sikap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dan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pendapat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yang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ada</a:t>
            </a:r>
            <a:endParaRPr lang="en-US" sz="3200" spc="77" dirty="0" smtClean="0">
              <a:solidFill>
                <a:srgbClr val="7F4625"/>
              </a:solidFill>
              <a:latin typeface="Bahnschrift Semi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Sudah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jelas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bahwa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efek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berbeda-beda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tergantung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pada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prestise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atau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penilaian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terhadap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sumber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komunikasi</a:t>
            </a:r>
            <a:endParaRPr lang="en-US" sz="3200" spc="77" dirty="0" smtClean="0">
              <a:solidFill>
                <a:srgbClr val="7F4625"/>
              </a:solidFill>
              <a:latin typeface="Bahnschrift Semi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Makin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sempurna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monopoli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komunikasi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massa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,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makin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besar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kemungkinan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perubahan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pendapat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dapat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ditimbulkan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pada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arah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dihendaki</a:t>
            </a:r>
            <a:endParaRPr lang="en-US" sz="3200" spc="77" dirty="0" smtClean="0">
              <a:solidFill>
                <a:srgbClr val="7F4625"/>
              </a:solidFill>
              <a:latin typeface="Bahnschrift Semi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Sejauh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mana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suatu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persoalan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dianggap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penting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oleh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khalayak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akan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mempengaruhi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kemungkinan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pengaruh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media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komunikasi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massa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efektif</a:t>
            </a:r>
            <a:endParaRPr lang="en-US" sz="3200" spc="77" dirty="0" smtClean="0">
              <a:solidFill>
                <a:srgbClr val="7F4625"/>
              </a:solidFill>
              <a:latin typeface="Bahnschrift Semi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Pemilihan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dan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penafsiran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isi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oleh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khalayak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dipengaruhi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oleh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pendapat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dan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kepentingan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yang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ada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dan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oleh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norma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norma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kelompok</a:t>
            </a:r>
            <a:endParaRPr lang="en-US" sz="3200" spc="77" dirty="0" smtClean="0">
              <a:solidFill>
                <a:srgbClr val="7F4625"/>
              </a:solidFill>
              <a:latin typeface="Bahnschrift Semi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Sudah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jelas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juga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bahwa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struktur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hubungan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interpersonal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pada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khalayak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mengantarai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arus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komunikasi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,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membatasi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,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dan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menentukan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efek</a:t>
            </a:r>
            <a:r>
              <a:rPr lang="en-US" sz="3200" spc="77" dirty="0" smtClean="0">
                <a:solidFill>
                  <a:srgbClr val="7F4625"/>
                </a:solidFill>
                <a:latin typeface="Bahnschrift SemiBold" pitchFamily="34" charset="0"/>
              </a:rPr>
              <a:t> yang </a:t>
            </a:r>
            <a:r>
              <a:rPr lang="en-US" sz="3200" spc="77" dirty="0" err="1" smtClean="0">
                <a:solidFill>
                  <a:srgbClr val="7F4625"/>
                </a:solidFill>
                <a:latin typeface="Bahnschrift SemiBold" pitchFamily="34" charset="0"/>
              </a:rPr>
              <a:t>terjadi</a:t>
            </a:r>
            <a:endParaRPr lang="en-US" sz="3200" spc="77" dirty="0" smtClean="0">
              <a:solidFill>
                <a:srgbClr val="7F4625"/>
              </a:solidFill>
              <a:latin typeface="Bahnschrift SemiBold" pitchFamily="34" charset="0"/>
            </a:endParaRPr>
          </a:p>
          <a:p>
            <a:endParaRPr lang="en-US" sz="2600" spc="77" dirty="0">
              <a:solidFill>
                <a:srgbClr val="7F4625"/>
              </a:solidFill>
              <a:latin typeface="Glacial Indifference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/>
          <a:srcRect l="1024" t="78" r="1024"/>
          <a:stretch>
            <a:fillRect/>
          </a:stretch>
        </p:blipFill>
        <p:spPr>
          <a:xfrm rot="621622">
            <a:off x="15219413" y="-1838172"/>
            <a:ext cx="4623056" cy="3164721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-2362200" y="8496300"/>
            <a:ext cx="6380922" cy="4268588"/>
            <a:chOff x="0" y="0"/>
            <a:chExt cx="8507896" cy="5691451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 cstate="print"/>
            <a:srcRect l="1024" t="78" r="1024"/>
            <a:stretch>
              <a:fillRect/>
            </a:stretch>
          </p:blipFill>
          <p:spPr>
            <a:xfrm rot="-10178377">
              <a:off x="329177" y="951952"/>
              <a:ext cx="6164075" cy="421962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 rot="1234630">
              <a:off x="3701656" y="1916743"/>
              <a:ext cx="4769799" cy="107320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rot="-10178377">
              <a:off x="2933034" y="433077"/>
              <a:ext cx="956362" cy="956362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 rot="-10178377">
              <a:off x="4161953" y="972623"/>
              <a:ext cx="457599" cy="457599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 rot="-10178377">
              <a:off x="4017473" y="49878"/>
              <a:ext cx="609999" cy="609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9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371600" y="571500"/>
            <a:ext cx="13815548" cy="1897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4400" spc="110" dirty="0" err="1" smtClean="0">
                <a:solidFill>
                  <a:srgbClr val="F6F7F1"/>
                </a:solidFill>
                <a:latin typeface="League Spartan"/>
              </a:rPr>
              <a:t>Faktor-faktor</a:t>
            </a:r>
            <a:r>
              <a:rPr lang="en-US" sz="4400" spc="110" dirty="0" smtClean="0">
                <a:solidFill>
                  <a:srgbClr val="F6F7F1"/>
                </a:solidFill>
                <a:latin typeface="League Spartan"/>
              </a:rPr>
              <a:t> yang </a:t>
            </a:r>
            <a:r>
              <a:rPr lang="en-US" sz="4400" spc="110" dirty="0" err="1" smtClean="0">
                <a:solidFill>
                  <a:srgbClr val="F6F7F1"/>
                </a:solidFill>
                <a:latin typeface="League Spartan"/>
              </a:rPr>
              <a:t>Mempengaruhi</a:t>
            </a:r>
            <a:r>
              <a:rPr lang="en-US" sz="4400" spc="110" dirty="0" smtClean="0">
                <a:solidFill>
                  <a:srgbClr val="F6F7F1"/>
                </a:solidFill>
                <a:latin typeface="League Spartan"/>
              </a:rPr>
              <a:t> </a:t>
            </a:r>
            <a:r>
              <a:rPr lang="en-US" sz="4400" spc="110" dirty="0" err="1" smtClean="0">
                <a:solidFill>
                  <a:srgbClr val="F6F7F1"/>
                </a:solidFill>
                <a:latin typeface="League Spartan"/>
              </a:rPr>
              <a:t>Reaksi</a:t>
            </a:r>
            <a:r>
              <a:rPr lang="en-US" sz="4400" spc="110" dirty="0" smtClean="0">
                <a:solidFill>
                  <a:srgbClr val="F6F7F1"/>
                </a:solidFill>
                <a:latin typeface="League Spartan"/>
              </a:rPr>
              <a:t> </a:t>
            </a:r>
            <a:r>
              <a:rPr lang="en-US" sz="4400" spc="110" dirty="0" err="1" smtClean="0">
                <a:solidFill>
                  <a:srgbClr val="F6F7F1"/>
                </a:solidFill>
                <a:latin typeface="League Spartan"/>
              </a:rPr>
              <a:t>Khalayak</a:t>
            </a:r>
            <a:r>
              <a:rPr lang="en-US" sz="4400" spc="110" dirty="0" smtClean="0">
                <a:solidFill>
                  <a:srgbClr val="F6F7F1"/>
                </a:solidFill>
                <a:latin typeface="League Spartan"/>
              </a:rPr>
              <a:t> </a:t>
            </a:r>
            <a:r>
              <a:rPr lang="en-US" sz="4400" spc="110" dirty="0" err="1" smtClean="0">
                <a:solidFill>
                  <a:srgbClr val="F6F7F1"/>
                </a:solidFill>
                <a:latin typeface="League Spartan"/>
              </a:rPr>
              <a:t>pada</a:t>
            </a:r>
            <a:r>
              <a:rPr lang="en-US" sz="4400" spc="110" dirty="0" smtClean="0">
                <a:solidFill>
                  <a:srgbClr val="F6F7F1"/>
                </a:solidFill>
                <a:latin typeface="League Spartan"/>
              </a:rPr>
              <a:t> </a:t>
            </a:r>
            <a:r>
              <a:rPr lang="en-US" sz="4400" spc="110" dirty="0" err="1" smtClean="0">
                <a:solidFill>
                  <a:srgbClr val="F6F7F1"/>
                </a:solidFill>
                <a:latin typeface="League Spartan"/>
              </a:rPr>
              <a:t>K</a:t>
            </a:r>
            <a:r>
              <a:rPr lang="en-US" sz="4400" spc="110" dirty="0" err="1" smtClean="0">
                <a:solidFill>
                  <a:srgbClr val="F6F7F1"/>
                </a:solidFill>
                <a:latin typeface="League Spartan"/>
              </a:rPr>
              <a:t>omunikasi</a:t>
            </a:r>
            <a:r>
              <a:rPr lang="en-US" sz="4400" spc="110" dirty="0" smtClean="0">
                <a:solidFill>
                  <a:srgbClr val="F6F7F1"/>
                </a:solidFill>
                <a:latin typeface="League Spartan"/>
              </a:rPr>
              <a:t> Massa</a:t>
            </a:r>
            <a:endParaRPr lang="en-US" sz="4400" spc="110" dirty="0">
              <a:solidFill>
                <a:srgbClr val="F6F7F1"/>
              </a:solidFill>
              <a:latin typeface="League Spartan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-400050" y="3009900"/>
            <a:ext cx="19088100" cy="7696200"/>
          </a:xfrm>
          <a:prstGeom prst="rect">
            <a:avLst/>
          </a:prstGeom>
          <a:solidFill>
            <a:srgbClr val="F6F7F1"/>
          </a:solidFill>
        </p:spPr>
      </p:sp>
      <p:sp>
        <p:nvSpPr>
          <p:cNvPr id="7" name="AutoShape 7"/>
          <p:cNvSpPr/>
          <p:nvPr/>
        </p:nvSpPr>
        <p:spPr>
          <a:xfrm>
            <a:off x="0" y="5067300"/>
            <a:ext cx="19088100" cy="133350"/>
          </a:xfrm>
          <a:prstGeom prst="rect">
            <a:avLst/>
          </a:prstGeom>
          <a:solidFill>
            <a:srgbClr val="FFE05C"/>
          </a:solidFill>
        </p:spPr>
      </p:sp>
      <p:grpSp>
        <p:nvGrpSpPr>
          <p:cNvPr id="17" name="Group 17"/>
          <p:cNvGrpSpPr/>
          <p:nvPr/>
        </p:nvGrpSpPr>
        <p:grpSpPr>
          <a:xfrm>
            <a:off x="0" y="5829300"/>
            <a:ext cx="18288000" cy="5060454"/>
            <a:chOff x="0" y="-812321"/>
            <a:chExt cx="6923314" cy="6747272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812321"/>
              <a:ext cx="6923314" cy="44730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fontAlgn="base"/>
              <a:r>
                <a:rPr lang="en-US" sz="2900" spc="435" dirty="0" smtClean="0">
                  <a:solidFill>
                    <a:srgbClr val="E9905A"/>
                  </a:solidFill>
                  <a:latin typeface="Glacial Indifference"/>
                </a:rPr>
                <a:t>	</a:t>
              </a:r>
              <a:r>
                <a:rPr lang="en-US" sz="3200" spc="435" dirty="0" smtClean="0">
                  <a:latin typeface="Bahnschrift SemiBold" pitchFamily="34" charset="0"/>
                </a:rPr>
                <a:t>1. </a:t>
              </a:r>
              <a:r>
                <a:rPr lang="en-US" sz="3200" spc="435" dirty="0" err="1" smtClean="0">
                  <a:latin typeface="Bahnschrift SemiBold" pitchFamily="34" charset="0"/>
                </a:rPr>
                <a:t>T</a:t>
              </a:r>
              <a:r>
                <a:rPr lang="en-US" sz="3200" spc="435" dirty="0" err="1" smtClean="0">
                  <a:latin typeface="Bahnschrift SemiBold" pitchFamily="34" charset="0"/>
                </a:rPr>
                <a:t>eori</a:t>
              </a:r>
              <a:r>
                <a:rPr lang="en-US" sz="3200" spc="435" dirty="0" smtClean="0">
                  <a:latin typeface="Bahnschrift SemiBold" pitchFamily="34" charset="0"/>
                </a:rPr>
                <a:t> </a:t>
              </a:r>
              <a:r>
                <a:rPr lang="en-US" sz="3200" spc="435" dirty="0" err="1" smtClean="0">
                  <a:latin typeface="Bahnschrift SemiBold" pitchFamily="34" charset="0"/>
                </a:rPr>
                <a:t>DeFleur</a:t>
              </a:r>
              <a:r>
                <a:rPr lang="en-US" sz="3200" spc="435" dirty="0" smtClean="0">
                  <a:latin typeface="Bahnschrift SemiBold" pitchFamily="34" charset="0"/>
                </a:rPr>
                <a:t> </a:t>
              </a:r>
              <a:r>
                <a:rPr lang="en-US" sz="3200" spc="435" dirty="0" err="1" smtClean="0">
                  <a:latin typeface="Bahnschrift SemiBold" pitchFamily="34" charset="0"/>
                </a:rPr>
                <a:t>dan</a:t>
              </a:r>
              <a:r>
                <a:rPr lang="en-US" sz="3200" spc="435" dirty="0" smtClean="0">
                  <a:latin typeface="Bahnschrift SemiBold" pitchFamily="34" charset="0"/>
                </a:rPr>
                <a:t> Ball </a:t>
              </a:r>
              <a:r>
                <a:rPr lang="en-US" sz="3200" spc="435" dirty="0" err="1" smtClean="0">
                  <a:latin typeface="Bahnschrift SemiBold" pitchFamily="34" charset="0"/>
                </a:rPr>
                <a:t>Rrokeach</a:t>
              </a:r>
              <a:r>
                <a:rPr lang="en-US" sz="3200" spc="435" dirty="0" smtClean="0">
                  <a:latin typeface="Bahnschrift SemiBold" pitchFamily="34" charset="0"/>
                </a:rPr>
                <a:t> </a:t>
              </a:r>
              <a:r>
                <a:rPr lang="en-US" sz="3200" spc="435" dirty="0" err="1" smtClean="0">
                  <a:latin typeface="Bahnschrift SemiBold" pitchFamily="34" charset="0"/>
                </a:rPr>
                <a:t>tentang</a:t>
              </a:r>
              <a:r>
                <a:rPr lang="en-US" sz="3200" spc="435" dirty="0" smtClean="0">
                  <a:latin typeface="Bahnschrift SemiBold" pitchFamily="34" charset="0"/>
                </a:rPr>
                <a:t> </a:t>
              </a:r>
              <a:r>
                <a:rPr lang="en-US" sz="3200" spc="435" dirty="0" err="1" smtClean="0">
                  <a:latin typeface="Bahnschrift SemiBold" pitchFamily="34" charset="0"/>
                </a:rPr>
                <a:t>pertemuan</a:t>
              </a:r>
              <a:r>
                <a:rPr lang="en-US" sz="3200" spc="435" dirty="0" smtClean="0">
                  <a:latin typeface="Bahnschrift SemiBold" pitchFamily="34" charset="0"/>
                </a:rPr>
                <a:t> </a:t>
              </a:r>
              <a:r>
                <a:rPr lang="en-US" sz="3200" spc="435" dirty="0" err="1" smtClean="0">
                  <a:latin typeface="Bahnschrift SemiBold" pitchFamily="34" charset="0"/>
                </a:rPr>
                <a:t>dengan</a:t>
              </a:r>
              <a:r>
                <a:rPr lang="en-US" sz="3200" spc="435" dirty="0" smtClean="0">
                  <a:latin typeface="Bahnschrift SemiBold" pitchFamily="34" charset="0"/>
                </a:rPr>
                <a:t> media</a:t>
              </a:r>
            </a:p>
            <a:p>
              <a:pPr fontAlgn="base"/>
              <a:r>
                <a:rPr lang="en-US" sz="3200" spc="435" dirty="0" err="1" smtClean="0">
                  <a:latin typeface="Bahnschrift SemiBold" pitchFamily="34" charset="0"/>
                </a:rPr>
                <a:t>DeFleur</a:t>
              </a:r>
              <a:r>
                <a:rPr lang="en-US" sz="3200" spc="435" dirty="0" smtClean="0">
                  <a:latin typeface="Bahnschrift SemiBold" pitchFamily="34" charset="0"/>
                </a:rPr>
                <a:t> </a:t>
              </a:r>
              <a:r>
                <a:rPr lang="en-US" sz="3200" spc="435" dirty="0" err="1" smtClean="0">
                  <a:latin typeface="Bahnschrift SemiBold" pitchFamily="34" charset="0"/>
                </a:rPr>
                <a:t>dan</a:t>
              </a:r>
              <a:r>
                <a:rPr lang="en-US" sz="3200" spc="435" dirty="0" smtClean="0">
                  <a:latin typeface="Bahnschrift SemiBold" pitchFamily="34" charset="0"/>
                </a:rPr>
                <a:t> Ball </a:t>
              </a:r>
              <a:r>
                <a:rPr lang="en-US" sz="3200" spc="435" dirty="0" err="1" smtClean="0">
                  <a:latin typeface="Bahnschrift SemiBold" pitchFamily="34" charset="0"/>
                </a:rPr>
                <a:t>Rokeach</a:t>
              </a:r>
              <a:r>
                <a:rPr lang="en-US" sz="3200" spc="435" dirty="0" smtClean="0">
                  <a:latin typeface="Bahnschrift SemiBold" pitchFamily="34" charset="0"/>
                </a:rPr>
                <a:t> </a:t>
              </a:r>
              <a:r>
                <a:rPr lang="en-US" sz="3200" spc="435" dirty="0" err="1" smtClean="0">
                  <a:latin typeface="Bahnschrift SemiBold" pitchFamily="34" charset="0"/>
                </a:rPr>
                <a:t>melihat</a:t>
              </a:r>
              <a:r>
                <a:rPr lang="en-US" sz="3200" spc="435" dirty="0" smtClean="0">
                  <a:latin typeface="Bahnschrift SemiBold" pitchFamily="34" charset="0"/>
                </a:rPr>
                <a:t> </a:t>
              </a:r>
              <a:r>
                <a:rPr lang="en-US" sz="3200" spc="435" dirty="0" err="1" smtClean="0">
                  <a:latin typeface="Bahnschrift SemiBold" pitchFamily="34" charset="0"/>
                </a:rPr>
                <a:t>pertemuan</a:t>
              </a:r>
              <a:r>
                <a:rPr lang="en-US" sz="3200" spc="435" dirty="0" smtClean="0">
                  <a:latin typeface="Bahnschrift SemiBold" pitchFamily="34" charset="0"/>
                </a:rPr>
                <a:t> </a:t>
              </a:r>
              <a:r>
                <a:rPr lang="en-US" sz="3200" spc="435" dirty="0" err="1" smtClean="0">
                  <a:latin typeface="Bahnschrift SemiBold" pitchFamily="34" charset="0"/>
                </a:rPr>
                <a:t>khalayak</a:t>
              </a:r>
              <a:r>
                <a:rPr lang="en-US" sz="3200" spc="435" dirty="0" smtClean="0">
                  <a:latin typeface="Bahnschrift SemiBold" pitchFamily="34" charset="0"/>
                </a:rPr>
                <a:t> </a:t>
              </a:r>
              <a:r>
                <a:rPr lang="en-US" sz="3200" spc="435" dirty="0" err="1" smtClean="0">
                  <a:latin typeface="Bahnschrift SemiBold" pitchFamily="34" charset="0"/>
                </a:rPr>
                <a:t>dengan</a:t>
              </a:r>
              <a:r>
                <a:rPr lang="en-US" sz="3200" spc="435" dirty="0" smtClean="0">
                  <a:latin typeface="Bahnschrift SemiBold" pitchFamily="34" charset="0"/>
                </a:rPr>
                <a:t> media </a:t>
              </a:r>
              <a:r>
                <a:rPr lang="en-US" sz="3200" spc="435" dirty="0" err="1" smtClean="0">
                  <a:latin typeface="Bahnschrift SemiBold" pitchFamily="34" charset="0"/>
                </a:rPr>
                <a:t>berdasarkan</a:t>
              </a:r>
              <a:r>
                <a:rPr lang="en-US" sz="3200" spc="435" dirty="0" smtClean="0">
                  <a:latin typeface="Bahnschrift SemiBold" pitchFamily="34" charset="0"/>
                </a:rPr>
                <a:t> </a:t>
              </a:r>
              <a:r>
                <a:rPr lang="en-US" sz="3200" spc="435" dirty="0" err="1" smtClean="0">
                  <a:latin typeface="Bahnschrift SemiBold" pitchFamily="34" charset="0"/>
                </a:rPr>
                <a:t>tiga</a:t>
              </a:r>
              <a:r>
                <a:rPr lang="en-US" sz="3200" spc="435" dirty="0" smtClean="0">
                  <a:latin typeface="Bahnschrift SemiBold" pitchFamily="34" charset="0"/>
                </a:rPr>
                <a:t> </a:t>
              </a:r>
              <a:r>
                <a:rPr lang="en-US" sz="3200" spc="435" dirty="0" err="1" smtClean="0">
                  <a:latin typeface="Bahnschrift SemiBold" pitchFamily="34" charset="0"/>
                </a:rPr>
                <a:t>kerangka</a:t>
              </a:r>
              <a:r>
                <a:rPr lang="en-US" sz="3200" spc="435" dirty="0" smtClean="0">
                  <a:latin typeface="Bahnschrift SemiBold" pitchFamily="34" charset="0"/>
                </a:rPr>
                <a:t> </a:t>
              </a:r>
              <a:r>
                <a:rPr lang="en-US" sz="3200" spc="435" dirty="0" err="1" smtClean="0">
                  <a:latin typeface="Bahnschrift SemiBold" pitchFamily="34" charset="0"/>
                </a:rPr>
                <a:t>teoritis</a:t>
              </a:r>
              <a:r>
                <a:rPr lang="en-US" sz="3200" spc="435" dirty="0" smtClean="0">
                  <a:latin typeface="Bahnschrift SemiBold" pitchFamily="34" charset="0"/>
                </a:rPr>
                <a:t> :</a:t>
              </a:r>
              <a:r>
                <a:rPr lang="en-US" sz="3200" spc="435" dirty="0" smtClean="0">
                  <a:solidFill>
                    <a:schemeClr val="accent6">
                      <a:lumMod val="50000"/>
                    </a:schemeClr>
                  </a:solidFill>
                  <a:latin typeface="Glacial Indifference"/>
                </a:rPr>
                <a:t> </a:t>
              </a:r>
            </a:p>
            <a:p>
              <a:pPr fontAlgn="base"/>
              <a:r>
                <a:rPr lang="en-US" sz="2900" spc="435" dirty="0" smtClean="0">
                  <a:solidFill>
                    <a:srgbClr val="E9905A"/>
                  </a:solidFill>
                  <a:latin typeface="Glacial Indifference"/>
                </a:rPr>
                <a:t/>
              </a:r>
              <a:br>
                <a:rPr lang="en-US" sz="2900" spc="435" dirty="0" smtClean="0">
                  <a:solidFill>
                    <a:srgbClr val="E9905A"/>
                  </a:solidFill>
                  <a:latin typeface="Glacial Indifference"/>
                </a:rPr>
              </a:br>
              <a:r>
                <a:rPr lang="en-US" sz="2900" spc="435" dirty="0" smtClean="0">
                  <a:solidFill>
                    <a:srgbClr val="E9905A"/>
                  </a:solidFill>
                  <a:latin typeface="Glacial Indifference"/>
                </a:rPr>
                <a:t> </a:t>
              </a:r>
              <a:r>
                <a:rPr lang="en-US" sz="3200" dirty="0" smtClean="0"/>
                <a:t> </a:t>
              </a:r>
            </a:p>
            <a:p>
              <a:r>
                <a:rPr lang="en-US" sz="3200" dirty="0" smtClean="0"/>
                <a:t/>
              </a:r>
              <a:br>
                <a:rPr lang="en-US" sz="3200" dirty="0" smtClean="0"/>
              </a:br>
              <a:r>
                <a:rPr lang="en-US" sz="2900" spc="435" dirty="0" smtClean="0">
                  <a:solidFill>
                    <a:srgbClr val="E9905A"/>
                  </a:solidFill>
                  <a:latin typeface="Glacial Indifference"/>
                </a:rPr>
                <a:t>  </a:t>
              </a:r>
              <a:endParaRPr lang="en-US" sz="2900" spc="435" dirty="0">
                <a:solidFill>
                  <a:srgbClr val="E9905A"/>
                </a:solidFill>
                <a:latin typeface="Glacial Indifference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17318" y="1626079"/>
              <a:ext cx="5769428" cy="4308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569"/>
                </a:lnSpc>
              </a:pPr>
              <a:r>
                <a:rPr lang="en-US" sz="3200" spc="126" dirty="0" smtClean="0">
                  <a:solidFill>
                    <a:schemeClr val="accent6">
                      <a:lumMod val="50000"/>
                    </a:schemeClr>
                  </a:solidFill>
                  <a:latin typeface="Glacial Indifference"/>
                </a:rPr>
                <a:t>	</a:t>
              </a:r>
              <a:r>
                <a:rPr lang="en-US" sz="3200" spc="126" dirty="0" smtClean="0">
                  <a:latin typeface="Bahnschrift SemiBold" pitchFamily="34" charset="0"/>
                </a:rPr>
                <a:t>a.) </a:t>
              </a:r>
              <a:r>
                <a:rPr lang="en-US" sz="3200" spc="126" dirty="0" err="1" smtClean="0">
                  <a:latin typeface="Bahnschrift SemiBold" pitchFamily="34" charset="0"/>
                </a:rPr>
                <a:t>P</a:t>
              </a:r>
              <a:r>
                <a:rPr lang="en-US" sz="3200" spc="126" dirty="0" err="1" smtClean="0">
                  <a:latin typeface="Bahnschrift SemiBold" pitchFamily="34" charset="0"/>
                </a:rPr>
                <a:t>erspektif</a:t>
              </a:r>
              <a:r>
                <a:rPr lang="en-US" sz="3200" spc="126" dirty="0" smtClean="0">
                  <a:latin typeface="Bahnschrift SemiBold" pitchFamily="34" charset="0"/>
                </a:rPr>
                <a:t> </a:t>
              </a:r>
              <a:r>
                <a:rPr lang="en-US" sz="3200" spc="126" dirty="0" err="1" smtClean="0">
                  <a:latin typeface="Bahnschrift SemiBold" pitchFamily="34" charset="0"/>
                </a:rPr>
                <a:t>perbedaan</a:t>
              </a:r>
              <a:r>
                <a:rPr lang="en-US" sz="3200" spc="126" dirty="0" smtClean="0">
                  <a:latin typeface="Bahnschrift SemiBold" pitchFamily="34" charset="0"/>
                </a:rPr>
                <a:t> </a:t>
              </a:r>
              <a:r>
                <a:rPr lang="en-US" sz="3200" spc="126" dirty="0" smtClean="0">
                  <a:latin typeface="Bahnschrift SemiBold" pitchFamily="34" charset="0"/>
                </a:rPr>
                <a:t>individual</a:t>
              </a:r>
            </a:p>
            <a:p>
              <a:pPr>
                <a:lnSpc>
                  <a:spcPts val="3569"/>
                </a:lnSpc>
              </a:pPr>
              <a:endParaRPr lang="en-US" sz="3200" spc="126" dirty="0" smtClean="0">
                <a:latin typeface="Bahnschrift SemiBold" pitchFamily="34" charset="0"/>
              </a:endParaRPr>
            </a:p>
            <a:p>
              <a:pPr>
                <a:lnSpc>
                  <a:spcPts val="3569"/>
                </a:lnSpc>
              </a:pPr>
              <a:r>
                <a:rPr lang="en-US" sz="3200" spc="126" dirty="0" smtClean="0">
                  <a:latin typeface="Bahnschrift SemiBold" pitchFamily="34" charset="0"/>
                </a:rPr>
                <a:t>	</a:t>
              </a:r>
              <a:r>
                <a:rPr lang="en-US" sz="3200" spc="126" dirty="0" err="1" smtClean="0">
                  <a:latin typeface="Bahnschrift SemiBold" pitchFamily="34" charset="0"/>
                </a:rPr>
                <a:t>P</a:t>
              </a:r>
              <a:r>
                <a:rPr lang="en-US" sz="3200" spc="126" dirty="0" err="1" smtClean="0">
                  <a:latin typeface="Bahnschrift SemiBold" pitchFamily="34" charset="0"/>
                </a:rPr>
                <a:t>erspektif</a:t>
              </a:r>
              <a:r>
                <a:rPr lang="en-US" sz="3200" spc="126" dirty="0" smtClean="0">
                  <a:latin typeface="Bahnschrift SemiBold" pitchFamily="34" charset="0"/>
                </a:rPr>
                <a:t> </a:t>
              </a:r>
              <a:r>
                <a:rPr lang="en-US" sz="3200" spc="126" dirty="0" err="1" smtClean="0">
                  <a:latin typeface="Bahnschrift SemiBold" pitchFamily="34" charset="0"/>
                </a:rPr>
                <a:t>perbedaan</a:t>
              </a:r>
              <a:r>
                <a:rPr lang="en-US" sz="3200" spc="126" dirty="0" smtClean="0">
                  <a:latin typeface="Bahnschrift SemiBold" pitchFamily="34" charset="0"/>
                </a:rPr>
                <a:t> individual </a:t>
              </a:r>
              <a:r>
                <a:rPr lang="en-US" sz="3200" spc="126" dirty="0" err="1" smtClean="0">
                  <a:latin typeface="Bahnschrift SemiBold" pitchFamily="34" charset="0"/>
                </a:rPr>
                <a:t>memandang</a:t>
              </a:r>
              <a:r>
                <a:rPr lang="en-US" sz="3200" spc="126" dirty="0" smtClean="0">
                  <a:latin typeface="Bahnschrift SemiBold" pitchFamily="34" charset="0"/>
                </a:rPr>
                <a:t> </a:t>
              </a:r>
              <a:r>
                <a:rPr lang="en-US" sz="3200" spc="126" dirty="0" err="1" smtClean="0">
                  <a:latin typeface="Bahnschrift SemiBold" pitchFamily="34" charset="0"/>
                </a:rPr>
                <a:t>bahwa</a:t>
              </a:r>
              <a:r>
                <a:rPr lang="en-US" sz="3200" spc="126" dirty="0" smtClean="0">
                  <a:latin typeface="Bahnschrift SemiBold" pitchFamily="34" charset="0"/>
                </a:rPr>
                <a:t> </a:t>
              </a:r>
              <a:r>
                <a:rPr lang="en-US" sz="3200" spc="126" dirty="0" err="1" smtClean="0">
                  <a:latin typeface="Bahnschrift SemiBold" pitchFamily="34" charset="0"/>
                </a:rPr>
                <a:t>sikap</a:t>
              </a:r>
              <a:r>
                <a:rPr lang="en-US" sz="3200" spc="126" dirty="0" smtClean="0">
                  <a:latin typeface="Bahnschrift SemiBold" pitchFamily="34" charset="0"/>
                </a:rPr>
                <a:t> </a:t>
              </a:r>
              <a:r>
                <a:rPr lang="en-US" sz="3200" spc="126" dirty="0" err="1" smtClean="0">
                  <a:latin typeface="Bahnschrift SemiBold" pitchFamily="34" charset="0"/>
                </a:rPr>
                <a:t>dan</a:t>
              </a:r>
              <a:r>
                <a:rPr lang="en-US" sz="3200" spc="126" dirty="0" smtClean="0">
                  <a:latin typeface="Bahnschrift SemiBold" pitchFamily="34" charset="0"/>
                </a:rPr>
                <a:t> </a:t>
              </a:r>
              <a:r>
                <a:rPr lang="en-US" sz="3200" spc="126" dirty="0" err="1" smtClean="0">
                  <a:latin typeface="Bahnschrift SemiBold" pitchFamily="34" charset="0"/>
                </a:rPr>
                <a:t>organisasi</a:t>
              </a:r>
              <a:r>
                <a:rPr lang="en-US" sz="3200" spc="126" dirty="0" smtClean="0">
                  <a:latin typeface="Bahnschrift SemiBold" pitchFamily="34" charset="0"/>
                </a:rPr>
                <a:t> personal </a:t>
              </a:r>
              <a:r>
                <a:rPr lang="en-US" sz="3200" spc="126" dirty="0" err="1" smtClean="0">
                  <a:latin typeface="Bahnschrift SemiBold" pitchFamily="34" charset="0"/>
                </a:rPr>
                <a:t>menentukan</a:t>
              </a:r>
              <a:r>
                <a:rPr lang="en-US" sz="3200" spc="126" dirty="0" smtClean="0">
                  <a:latin typeface="Bahnschrift SemiBold" pitchFamily="34" charset="0"/>
                </a:rPr>
                <a:t> </a:t>
              </a:r>
              <a:r>
                <a:rPr lang="en-US" sz="3200" spc="126" dirty="0" err="1" smtClean="0">
                  <a:latin typeface="Bahnschrift SemiBold" pitchFamily="34" charset="0"/>
                </a:rPr>
                <a:t>bagaimana</a:t>
              </a:r>
              <a:r>
                <a:rPr lang="en-US" sz="3200" spc="126" dirty="0" smtClean="0">
                  <a:latin typeface="Bahnschrift SemiBold" pitchFamily="34" charset="0"/>
                </a:rPr>
                <a:t> </a:t>
              </a:r>
              <a:r>
                <a:rPr lang="en-US" sz="3200" spc="126" dirty="0" err="1" smtClean="0">
                  <a:latin typeface="Bahnschrift SemiBold" pitchFamily="34" charset="0"/>
                </a:rPr>
                <a:t>individu</a:t>
              </a:r>
              <a:r>
                <a:rPr lang="en-US" sz="3200" spc="126" dirty="0" smtClean="0">
                  <a:latin typeface="Bahnschrift SemiBold" pitchFamily="34" charset="0"/>
                </a:rPr>
                <a:t> </a:t>
              </a:r>
              <a:r>
                <a:rPr lang="en-US" sz="3200" spc="126" dirty="0" err="1" smtClean="0">
                  <a:latin typeface="Bahnschrift SemiBold" pitchFamily="34" charset="0"/>
                </a:rPr>
                <a:t>memilih</a:t>
              </a:r>
              <a:r>
                <a:rPr lang="en-US" sz="3200" spc="126" dirty="0" smtClean="0">
                  <a:latin typeface="Bahnschrift SemiBold" pitchFamily="34" charset="0"/>
                </a:rPr>
                <a:t> stimulus </a:t>
              </a:r>
              <a:r>
                <a:rPr lang="en-US" sz="3200" spc="126" dirty="0" err="1" smtClean="0">
                  <a:latin typeface="Bahnschrift SemiBold" pitchFamily="34" charset="0"/>
                </a:rPr>
                <a:t>tersebut</a:t>
              </a:r>
              <a:r>
                <a:rPr lang="en-US" sz="3200" spc="126" dirty="0" smtClean="0">
                  <a:latin typeface="Bahnschrift SemiBold" pitchFamily="34" charset="0"/>
                </a:rPr>
                <a:t>. </a:t>
              </a:r>
            </a:p>
            <a:p>
              <a:pPr algn="ctr">
                <a:lnSpc>
                  <a:spcPts val="3569"/>
                </a:lnSpc>
              </a:pPr>
              <a:r>
                <a:rPr lang="en-US" sz="2100" spc="126" dirty="0" smtClean="0">
                  <a:solidFill>
                    <a:srgbClr val="7F4625"/>
                  </a:solidFill>
                  <a:latin typeface="Glacial Indifference"/>
                </a:rPr>
                <a:t/>
              </a:r>
              <a:br>
                <a:rPr lang="en-US" sz="2100" spc="126" dirty="0" smtClean="0">
                  <a:solidFill>
                    <a:srgbClr val="7F4625"/>
                  </a:solidFill>
                  <a:latin typeface="Glacial Indifference"/>
                </a:rPr>
              </a:br>
              <a:r>
                <a:rPr lang="en-US" sz="2100" spc="126" dirty="0" smtClean="0">
                  <a:solidFill>
                    <a:srgbClr val="7F4625"/>
                  </a:solidFill>
                  <a:latin typeface="Glacial Indifference"/>
                </a:rPr>
                <a:t>.</a:t>
              </a:r>
              <a:endParaRPr lang="en-US" sz="2100" spc="126" dirty="0">
                <a:solidFill>
                  <a:srgbClr val="7F4625"/>
                </a:solidFill>
                <a:latin typeface="Glacial Indifference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369857" y="-1974545"/>
            <a:ext cx="5235904" cy="4476844"/>
            <a:chOff x="0" y="0"/>
            <a:chExt cx="6981205" cy="5969126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 cstate="print"/>
            <a:srcRect l="1024" t="78" r="1024"/>
            <a:stretch>
              <a:fillRect/>
            </a:stretch>
          </p:blipFill>
          <p:spPr>
            <a:xfrm rot="-10178377">
              <a:off x="487953" y="519872"/>
              <a:ext cx="6164075" cy="421962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1737420">
              <a:off x="-38355" y="3661553"/>
              <a:ext cx="4769799" cy="1073205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 rot="-10178377">
              <a:off x="4595810" y="4082905"/>
              <a:ext cx="956362" cy="956362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rot="-10178377">
              <a:off x="3749860" y="5309249"/>
              <a:ext cx="609999" cy="609999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 rot="-10178377">
              <a:off x="4578975" y="5386596"/>
              <a:ext cx="457599" cy="457599"/>
            </a:xfrm>
            <a:prstGeom prst="rect">
              <a:avLst/>
            </a:prstGeom>
          </p:spPr>
        </p:pic>
      </p:grpSp>
      <p:sp>
        <p:nvSpPr>
          <p:cNvPr id="31" name="TextBox 19"/>
          <p:cNvSpPr txBox="1"/>
          <p:nvPr/>
        </p:nvSpPr>
        <p:spPr>
          <a:xfrm>
            <a:off x="533400" y="3390900"/>
            <a:ext cx="169926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69"/>
              </a:lnSpc>
            </a:pPr>
            <a:r>
              <a:rPr lang="en-US" sz="2100" spc="126" dirty="0" smtClean="0">
                <a:solidFill>
                  <a:srgbClr val="7F4625"/>
                </a:solidFill>
                <a:latin typeface="Glacial Indifference"/>
              </a:rPr>
              <a:t>	</a:t>
            </a:r>
            <a:r>
              <a:rPr lang="en-US" sz="3200" spc="126" dirty="0" err="1" smtClean="0">
                <a:latin typeface="Bahnschrift SemiBold" pitchFamily="34" charset="0"/>
              </a:rPr>
              <a:t>Dalam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kerangka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behavioris</a:t>
            </a:r>
            <a:r>
              <a:rPr lang="en-US" sz="3200" spc="126" dirty="0" smtClean="0">
                <a:latin typeface="Bahnschrift SemiBold" pitchFamily="34" charset="0"/>
              </a:rPr>
              <a:t>, media </a:t>
            </a:r>
            <a:r>
              <a:rPr lang="en-US" sz="3200" spc="126" dirty="0" err="1" smtClean="0">
                <a:latin typeface="Bahnschrift SemiBold" pitchFamily="34" charset="0"/>
              </a:rPr>
              <a:t>massa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adalah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faktor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lingkungan</a:t>
            </a:r>
            <a:r>
              <a:rPr lang="en-US" sz="3200" spc="126" dirty="0" smtClean="0">
                <a:latin typeface="Bahnschrift SemiBold" pitchFamily="34" charset="0"/>
              </a:rPr>
              <a:t> yang </a:t>
            </a:r>
            <a:r>
              <a:rPr lang="en-US" sz="3200" spc="126" dirty="0" err="1" smtClean="0">
                <a:latin typeface="Bahnschrift SemiBold" pitchFamily="34" charset="0"/>
              </a:rPr>
              <a:t>mengubah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prilaku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khalayak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melalui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proses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pelaziman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klasik</a:t>
            </a:r>
            <a:r>
              <a:rPr lang="en-US" sz="3200" spc="126" dirty="0" smtClean="0">
                <a:latin typeface="Bahnschrift SemiBold" pitchFamily="34" charset="0"/>
              </a:rPr>
              <a:t>, </a:t>
            </a:r>
            <a:r>
              <a:rPr lang="en-US" sz="3200" spc="126" dirty="0" err="1" smtClean="0">
                <a:latin typeface="Bahnschrift SemiBold" pitchFamily="34" charset="0"/>
              </a:rPr>
              <a:t>pelaziman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operan</a:t>
            </a:r>
            <a:r>
              <a:rPr lang="en-US" sz="3200" spc="126" dirty="0" smtClean="0">
                <a:latin typeface="Bahnschrift SemiBold" pitchFamily="34" charset="0"/>
              </a:rPr>
              <a:t>, </a:t>
            </a:r>
            <a:r>
              <a:rPr lang="en-US" sz="3200" spc="126" dirty="0" err="1" smtClean="0">
                <a:latin typeface="Bahnschrift SemiBold" pitchFamily="34" charset="0"/>
              </a:rPr>
              <a:t>atau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proses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imitasi</a:t>
            </a:r>
            <a:r>
              <a:rPr lang="en-US" sz="3200" spc="126" dirty="0" smtClean="0">
                <a:latin typeface="Bahnschrift SemiBold" pitchFamily="34" charset="0"/>
              </a:rPr>
              <a:t> (</a:t>
            </a:r>
            <a:r>
              <a:rPr lang="en-US" sz="3200" spc="126" dirty="0" err="1" smtClean="0">
                <a:latin typeface="Bahnschrift SemiBold" pitchFamily="34" charset="0"/>
              </a:rPr>
              <a:t>belajar</a:t>
            </a:r>
            <a:r>
              <a:rPr lang="en-US" sz="3200" spc="126" dirty="0" smtClean="0">
                <a:latin typeface="Bahnschrift SemiBold" pitchFamily="34" charset="0"/>
              </a:rPr>
              <a:t> </a:t>
            </a:r>
            <a:r>
              <a:rPr lang="en-US" sz="3200" spc="126" dirty="0" err="1" smtClean="0">
                <a:latin typeface="Bahnschrift SemiBold" pitchFamily="34" charset="0"/>
              </a:rPr>
              <a:t>sosial</a:t>
            </a:r>
            <a:r>
              <a:rPr lang="en-US" sz="3200" spc="126" dirty="0" smtClean="0">
                <a:latin typeface="Bahnschrift SemiBold" pitchFamily="34" charset="0"/>
              </a:rPr>
              <a:t>).</a:t>
            </a:r>
            <a:endParaRPr lang="en-US" sz="3200" spc="126" dirty="0">
              <a:latin typeface="Bahnschrift SemiBold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274</Words>
  <Application>Microsoft Office PowerPoint</Application>
  <PresentationFormat>Custom</PresentationFormat>
  <Paragraphs>199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League Spartan Bold</vt:lpstr>
      <vt:lpstr>Bahnschrift SemiBold</vt:lpstr>
      <vt:lpstr>Glacial Indifference</vt:lpstr>
      <vt:lpstr>League Spartan</vt:lpstr>
      <vt:lpstr>Calibri</vt:lpstr>
      <vt:lpstr>Bahnschrift Light</vt:lpstr>
      <vt:lpstr>Arial Black</vt:lpstr>
      <vt:lpstr>Office Theme</vt:lpstr>
      <vt:lpstr>1_Office Theme</vt:lpstr>
      <vt:lpstr>2_Office Theme</vt:lpstr>
      <vt:lpstr>3_Office Theme</vt:lpstr>
      <vt:lpstr>4_Office Theme</vt:lpstr>
      <vt:lpstr>5_Office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Colourful Brush Strokes Creative Presentation</dc:title>
  <cp:lastModifiedBy>NURMAINI</cp:lastModifiedBy>
  <cp:revision>57</cp:revision>
  <dcterms:created xsi:type="dcterms:W3CDTF">2006-08-16T00:00:00Z</dcterms:created>
  <dcterms:modified xsi:type="dcterms:W3CDTF">2020-05-05T13:45:15Z</dcterms:modified>
  <dc:identifier>DAD7WfNmqdk</dc:identifier>
</cp:coreProperties>
</file>