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58" r:id="rId3"/>
    <p:sldId id="283" r:id="rId4"/>
    <p:sldId id="284" r:id="rId5"/>
    <p:sldId id="285" r:id="rId6"/>
    <p:sldId id="286" r:id="rId7"/>
    <p:sldId id="262" r:id="rId8"/>
    <p:sldId id="266" r:id="rId9"/>
    <p:sldId id="281" r:id="rId10"/>
    <p:sldId id="268" r:id="rId11"/>
    <p:sldId id="270" r:id="rId12"/>
    <p:sldId id="27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acial Indifference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1" autoAdjust="0"/>
    <p:restoredTop sz="94588" autoAdjust="0"/>
  </p:normalViewPr>
  <p:slideViewPr>
    <p:cSldViewPr>
      <p:cViewPr>
        <p:scale>
          <a:sx n="40" d="100"/>
          <a:sy n="40" d="100"/>
        </p:scale>
        <p:origin x="774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0"/>
            <a:ext cx="1829693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712174" y="2073504"/>
            <a:ext cx="6565316" cy="8257861"/>
          </a:xfrm>
          <a:prstGeom prst="rect">
            <a:avLst/>
          </a:prstGeom>
          <a:solidFill>
            <a:srgbClr val="1E3653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>
            <a:off x="-554300" y="7463573"/>
            <a:ext cx="4692097" cy="358945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921544"/>
            <a:ext cx="14516100" cy="7514601"/>
            <a:chOff x="0" y="-142875"/>
            <a:chExt cx="19354800" cy="10019469"/>
          </a:xfrm>
        </p:grpSpPr>
        <p:sp>
          <p:nvSpPr>
            <p:cNvPr id="6" name="TextBox 6"/>
            <p:cNvSpPr txBox="1"/>
            <p:nvPr/>
          </p:nvSpPr>
          <p:spPr>
            <a:xfrm>
              <a:off x="0" y="4554624"/>
              <a:ext cx="11265901" cy="53219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500"/>
                </a:lnSpc>
                <a:buFont typeface="Wingdings" pitchFamily="2" charset="2"/>
                <a:buChar char="v"/>
              </a:pP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Iklim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organisasi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dan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kelompok</a:t>
              </a:r>
              <a:endParaRPr lang="en-US" sz="3000" spc="30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4500"/>
                </a:lnSpc>
              </a:pPr>
              <a:endParaRPr lang="en-US" sz="3000" spc="30" dirty="0">
                <a:solidFill>
                  <a:srgbClr val="FFFFFF"/>
                </a:solidFill>
                <a:latin typeface="Glacial Indifference"/>
              </a:endParaRPr>
            </a:p>
            <a:p>
              <a:pPr marL="457200" indent="-457200">
                <a:lnSpc>
                  <a:spcPts val="4500"/>
                </a:lnSpc>
                <a:buFont typeface="Wingdings" pitchFamily="2" charset="2"/>
                <a:buChar char="v"/>
              </a:pP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Ethos dan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iklim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institusional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serta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kulturalPersepsi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kita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tentang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sejauh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mana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memuaskan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atau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mengecewakan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kita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akan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mempengaruhi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perilaku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kita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dalam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lingkungan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rgbClr val="FFFFFF"/>
                  </a:solidFill>
                  <a:latin typeface="Glacial Indifference"/>
                </a:rPr>
                <a:t>itu</a:t>
              </a: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. 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3888160"/>
              <a:ext cx="11353772" cy="82870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42875"/>
              <a:ext cx="19354800" cy="34668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6000" spc="825" dirty="0">
                  <a:solidFill>
                    <a:srgbClr val="1E3653"/>
                  </a:solidFill>
                  <a:latin typeface="League Spartan Italics"/>
                </a:rPr>
                <a:t>LINGKUNGAN PSIKOSOSIAL SEPERTI DIPERSEPSI OLEH KITA</a:t>
              </a:r>
            </a:p>
          </p:txBody>
        </p:sp>
      </p:grp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E97D9792-41F0-5A4B-959C-645ADF6797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73" r="23573"/>
          <a:stretch>
            <a:fillRect/>
          </a:stretch>
        </p:blipFill>
        <p:spPr>
          <a:xfrm>
            <a:off x="12439539" y="2826830"/>
            <a:ext cx="5110585" cy="6430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-187681"/>
            <a:ext cx="9326189" cy="10662362"/>
          </a:xfrm>
          <a:prstGeom prst="rect">
            <a:avLst/>
          </a:prstGeom>
          <a:solidFill>
            <a:srgbClr val="1E365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7005" b="7005"/>
          <a:stretch>
            <a:fillRect/>
          </a:stretch>
        </p:blipFill>
        <p:spPr>
          <a:xfrm>
            <a:off x="974152" y="2409582"/>
            <a:ext cx="7068581" cy="40496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7085" b="7085"/>
          <a:stretch>
            <a:fillRect/>
          </a:stretch>
        </p:blipFill>
        <p:spPr>
          <a:xfrm>
            <a:off x="10304334" y="2418779"/>
            <a:ext cx="7068581" cy="40496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9999"/>
          </a:blip>
          <a:srcRect/>
          <a:stretch>
            <a:fillRect/>
          </a:stretch>
        </p:blipFill>
        <p:spPr>
          <a:xfrm>
            <a:off x="-1317348" y="7481364"/>
            <a:ext cx="4692097" cy="3589454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974152" y="7150894"/>
            <a:ext cx="7177677" cy="1924775"/>
            <a:chOff x="0" y="-66675"/>
            <a:chExt cx="9570237" cy="2566367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9570237" cy="847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80"/>
                </a:lnSpc>
              </a:pPr>
              <a:r>
                <a:rPr lang="en-US" sz="3700" spc="443" dirty="0">
                  <a:solidFill>
                    <a:srgbClr val="1E3653"/>
                  </a:solidFill>
                  <a:latin typeface="League Spartan Italics"/>
                </a:rPr>
                <a:t>Orang lain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94371"/>
              <a:ext cx="9570237" cy="7053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 dirty="0">
                  <a:solidFill>
                    <a:srgbClr val="FFFFFF"/>
                  </a:solidFill>
                  <a:latin typeface="Glacial Indifference"/>
                </a:rPr>
                <a:t>.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alphaModFix amt="9999"/>
          </a:blip>
          <a:srcRect/>
          <a:stretch>
            <a:fillRect/>
          </a:stretch>
        </p:blipFill>
        <p:spPr>
          <a:xfrm>
            <a:off x="14967800" y="7481364"/>
            <a:ext cx="4692097" cy="3589454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144000" y="6862123"/>
            <a:ext cx="9358950" cy="3051269"/>
            <a:chOff x="-1394644" y="-66675"/>
            <a:chExt cx="12478601" cy="406835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9570237" cy="833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79"/>
                </a:lnSpc>
              </a:pPr>
              <a:r>
                <a:rPr lang="en-US" sz="3700" spc="443" dirty="0" err="1">
                  <a:solidFill>
                    <a:srgbClr val="348DDB"/>
                  </a:solidFill>
                  <a:latin typeface="League Spartan Italics"/>
                </a:rPr>
                <a:t>Situasi</a:t>
              </a:r>
              <a:r>
                <a:rPr lang="en-US" sz="3700" spc="443" dirty="0">
                  <a:solidFill>
                    <a:srgbClr val="348DDB"/>
                  </a:solidFill>
                  <a:latin typeface="League Spartan Italics"/>
                </a:rPr>
                <a:t> </a:t>
              </a:r>
              <a:r>
                <a:rPr lang="en-US" sz="3700" spc="443" dirty="0" err="1">
                  <a:solidFill>
                    <a:srgbClr val="348DDB"/>
                  </a:solidFill>
                  <a:latin typeface="League Spartan Italics"/>
                </a:rPr>
                <a:t>pendorong</a:t>
              </a:r>
              <a:r>
                <a:rPr lang="en-US" sz="3700" spc="443" dirty="0">
                  <a:solidFill>
                    <a:srgbClr val="348DDB"/>
                  </a:solidFill>
                  <a:latin typeface="League Spartan Italics"/>
                </a:rPr>
                <a:t> </a:t>
              </a:r>
              <a:r>
                <a:rPr lang="en-US" sz="3700" spc="443" dirty="0" err="1">
                  <a:solidFill>
                    <a:srgbClr val="348DDB"/>
                  </a:solidFill>
                  <a:latin typeface="League Spartan Italics"/>
                </a:rPr>
                <a:t>perilaku</a:t>
              </a:r>
              <a:endParaRPr lang="en-US" sz="3700" spc="443" dirty="0">
                <a:solidFill>
                  <a:srgbClr val="348DDB"/>
                </a:solidFill>
                <a:latin typeface="League Spartan Itali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94644" y="988038"/>
              <a:ext cx="12478601" cy="30136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	Ada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situasi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yang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memberikan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rentangan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kelayakan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perilaku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(Behavioral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appopriatness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),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seperti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situasi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ditanam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dan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situasi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yang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banyak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memberikan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kendala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pada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perilaku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,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seperti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tempat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 </a:t>
              </a:r>
              <a:r>
                <a:rPr lang="en-US" sz="3000" spc="30" dirty="0" err="1">
                  <a:solidFill>
                    <a:schemeClr val="bg1"/>
                  </a:solidFill>
                  <a:latin typeface="Glacial Indifference"/>
                </a:rPr>
                <a:t>ibadah</a:t>
              </a:r>
              <a:r>
                <a:rPr lang="en-US" sz="3000" spc="30" dirty="0">
                  <a:solidFill>
                    <a:schemeClr val="bg1"/>
                  </a:solidFill>
                  <a:latin typeface="Glacial Indifference"/>
                </a:rPr>
                <a:t>. 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5090E7-920E-E540-BF60-90B94385B5F2}"/>
              </a:ext>
            </a:extLst>
          </p:cNvPr>
          <p:cNvSpPr/>
          <p:nvPr/>
        </p:nvSpPr>
        <p:spPr>
          <a:xfrm>
            <a:off x="2019300" y="-353352"/>
            <a:ext cx="14249400" cy="259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400" b="1" spc="825" dirty="0">
                <a:solidFill>
                  <a:schemeClr val="bg1"/>
                </a:solidFill>
                <a:latin typeface="League Spartan Italics"/>
              </a:rPr>
              <a:t>STIMULUS YANG MENDORONG DAN MEMPERTEGUH PERILAKU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8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01743"/>
            <a:ext cx="13997976" cy="10490485"/>
          </a:xfrm>
          <a:prstGeom prst="rect">
            <a:avLst/>
          </a:prstGeom>
          <a:solidFill>
            <a:srgbClr val="1E365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23779" b="19292"/>
          <a:stretch>
            <a:fillRect/>
          </a:stretch>
        </p:blipFill>
        <p:spPr>
          <a:xfrm>
            <a:off x="1028700" y="4955284"/>
            <a:ext cx="11345163" cy="43030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96438" y="7106792"/>
            <a:ext cx="4754851" cy="363746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885825"/>
            <a:ext cx="11431106" cy="126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0"/>
              </a:lnSpc>
            </a:pPr>
            <a:r>
              <a:rPr lang="en-US" sz="7500" spc="825" dirty="0">
                <a:solidFill>
                  <a:srgbClr val="348DDB"/>
                </a:solidFill>
                <a:latin typeface="League Spartan Itali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5166117" y="3109037"/>
            <a:ext cx="13121883" cy="5177405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>
            <a:off x="14579614" y="7129258"/>
            <a:ext cx="4692097" cy="358945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449828" y="1274880"/>
            <a:ext cx="10639796" cy="1547803"/>
            <a:chOff x="0" y="-142875"/>
            <a:chExt cx="14186394" cy="2063738"/>
          </a:xfrm>
        </p:grpSpPr>
        <p:sp>
          <p:nvSpPr>
            <p:cNvPr id="6" name="AutoShape 6"/>
            <p:cNvSpPr/>
            <p:nvPr/>
          </p:nvSpPr>
          <p:spPr>
            <a:xfrm>
              <a:off x="0" y="1875675"/>
              <a:ext cx="14142197" cy="45188"/>
            </a:xfrm>
            <a:prstGeom prst="rect">
              <a:avLst/>
            </a:prstGeom>
            <a:solidFill>
              <a:srgbClr val="348DD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42875"/>
              <a:ext cx="14186394" cy="168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348DDB"/>
                  </a:solidFill>
                  <a:latin typeface="League Spartan Italics"/>
                </a:rPr>
                <a:t>FREUD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137578" y="3408531"/>
            <a:ext cx="10660163" cy="5869046"/>
            <a:chOff x="-46181" y="-3704396"/>
            <a:chExt cx="14213551" cy="7825394"/>
          </a:xfrm>
        </p:grpSpPr>
        <p:sp>
          <p:nvSpPr>
            <p:cNvPr id="10" name="TextBox 10"/>
            <p:cNvSpPr txBox="1"/>
            <p:nvPr/>
          </p:nvSpPr>
          <p:spPr>
            <a:xfrm>
              <a:off x="-46181" y="-3704396"/>
              <a:ext cx="14167370" cy="5981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“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perilaku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manusia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merupakan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hasil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interaksi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tiga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subsistem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dalam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kepribadian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manusia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: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Id,Ego,Superego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adalah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bagian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kepribadian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yang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menyimpan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dorongan-dorongan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biologis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manusia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. Ada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dua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insting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dominan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yaitu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Libido-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Insting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dan Thanatos-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insting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.”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416148"/>
              <a:ext cx="14167370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spc="30" dirty="0">
                  <a:solidFill>
                    <a:srgbClr val="348DDB"/>
                  </a:solidFill>
                  <a:latin typeface="Glacial Indifference"/>
                </a:rPr>
                <a:t>.</a:t>
              </a:r>
            </a:p>
          </p:txBody>
        </p:sp>
      </p:grpSp>
      <p:pic>
        <p:nvPicPr>
          <p:cNvPr id="15" name="Picture 14" descr="A person looking at the camera&#10;&#10;Description automatically generated">
            <a:extLst>
              <a:ext uri="{FF2B5EF4-FFF2-40B4-BE49-F238E27FC236}">
                <a16:creationId xmlns:a16="http://schemas.microsoft.com/office/drawing/2014/main" xmlns="" id="{4D4522F1-CF3B-194B-A716-41C7D9EA6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8" y="3065848"/>
            <a:ext cx="5410339" cy="517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026"/>
            <a:ext cx="18314765" cy="102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9693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96932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67181" y="-201772"/>
            <a:ext cx="5321829" cy="10744835"/>
          </a:xfrm>
          <a:prstGeom prst="rect">
            <a:avLst/>
          </a:prstGeom>
          <a:solidFill>
            <a:srgbClr val="348DDB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46682" y="7391869"/>
            <a:ext cx="4083723" cy="312404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 rot="21102573">
            <a:off x="13471816" y="547710"/>
            <a:ext cx="5462584" cy="4621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295"/>
              </a:lnSpc>
            </a:pPr>
            <a:r>
              <a:rPr lang="en-US" sz="4400" spc="65" dirty="0">
                <a:solidFill>
                  <a:srgbClr val="1E3653"/>
                </a:solidFill>
                <a:latin typeface="League Spartan Italics"/>
              </a:rPr>
              <a:t>FAKTOR-FAKTOR SITUASIONAL YANG MEMPENGARUHI PERILAKU MANUSIA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300075" y="1741784"/>
            <a:ext cx="6188540" cy="1360950"/>
            <a:chOff x="0" y="405002"/>
            <a:chExt cx="8251387" cy="1814600"/>
          </a:xfrm>
        </p:grpSpPr>
        <p:sp>
          <p:nvSpPr>
            <p:cNvPr id="9" name="TextBox 9"/>
            <p:cNvSpPr txBox="1"/>
            <p:nvPr/>
          </p:nvSpPr>
          <p:spPr>
            <a:xfrm>
              <a:off x="0" y="405002"/>
              <a:ext cx="8251387" cy="1517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1.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Aspek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objektif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dari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lingkungan</a:t>
              </a:r>
              <a:endParaRPr lang="en-US" sz="3300" spc="495" dirty="0">
                <a:solidFill>
                  <a:srgbClr val="348DDB"/>
                </a:solidFill>
                <a:latin typeface="Glacial Indifference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625422"/>
              <a:ext cx="8251387" cy="594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 dirty="0">
                  <a:solidFill>
                    <a:srgbClr val="348DDB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00075" y="4269648"/>
            <a:ext cx="6188540" cy="231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 spc="495" dirty="0">
                <a:solidFill>
                  <a:srgbClr val="348DDB"/>
                </a:solidFill>
                <a:latin typeface="Glacial Indifference"/>
              </a:rPr>
              <a:t>2. </a:t>
            </a:r>
            <a:r>
              <a:rPr lang="en-US" sz="3300" spc="495" dirty="0" err="1">
                <a:solidFill>
                  <a:srgbClr val="348DDB"/>
                </a:solidFill>
                <a:latin typeface="Glacial Indifference"/>
              </a:rPr>
              <a:t>Lingkungan</a:t>
            </a:r>
            <a:r>
              <a:rPr lang="en-US" sz="3300" spc="495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300" spc="495" dirty="0" err="1">
                <a:solidFill>
                  <a:srgbClr val="348DDB"/>
                </a:solidFill>
                <a:latin typeface="Glacial Indifference"/>
              </a:rPr>
              <a:t>psikososial</a:t>
            </a:r>
            <a:r>
              <a:rPr lang="en-US" sz="3300" spc="495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300" spc="495" dirty="0" err="1">
                <a:solidFill>
                  <a:srgbClr val="348DDB"/>
                </a:solidFill>
                <a:latin typeface="Glacial Indifference"/>
              </a:rPr>
              <a:t>seperti</a:t>
            </a:r>
            <a:r>
              <a:rPr lang="en-US" sz="3300" spc="495" dirty="0">
                <a:solidFill>
                  <a:srgbClr val="348DDB"/>
                </a:solidFill>
                <a:latin typeface="Glacial Indifference"/>
              </a:rPr>
              <a:t> </a:t>
            </a:r>
            <a:r>
              <a:rPr lang="en-US" sz="3300" spc="495" dirty="0" err="1">
                <a:solidFill>
                  <a:srgbClr val="348DDB"/>
                </a:solidFill>
                <a:latin typeface="Glacial Indifference"/>
              </a:rPr>
              <a:t>dipersepsi</a:t>
            </a:r>
            <a:r>
              <a:rPr lang="en-US" sz="3300" spc="495" dirty="0">
                <a:solidFill>
                  <a:srgbClr val="348DDB"/>
                </a:solidFill>
                <a:latin typeface="Glacial Indifference"/>
              </a:rPr>
              <a:t> oleh </a:t>
            </a:r>
            <a:r>
              <a:rPr lang="en-US" sz="3300" spc="495" dirty="0" err="1">
                <a:solidFill>
                  <a:srgbClr val="348DDB"/>
                </a:solidFill>
                <a:latin typeface="Glacial Indifference"/>
              </a:rPr>
              <a:t>kita</a:t>
            </a:r>
            <a:r>
              <a:rPr lang="en-US" sz="3300" spc="495" dirty="0">
                <a:solidFill>
                  <a:srgbClr val="348DDB"/>
                </a:solidFill>
                <a:latin typeface="Glacial Indifference"/>
              </a:rPr>
              <a:t> </a:t>
            </a:r>
          </a:p>
          <a:p>
            <a:pPr>
              <a:lnSpc>
                <a:spcPts val="4620"/>
              </a:lnSpc>
            </a:pPr>
            <a:endParaRPr lang="en-US" sz="3300" spc="495" dirty="0">
              <a:solidFill>
                <a:srgbClr val="348DDB"/>
              </a:solidFill>
              <a:latin typeface="Glacial Indifference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300075" y="7151270"/>
            <a:ext cx="6188540" cy="2317942"/>
            <a:chOff x="0" y="-66675"/>
            <a:chExt cx="8251387" cy="309058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8251387" cy="3090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3. Stimulus yang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mendorong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yang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memperteguh</a:t>
              </a:r>
              <a:r>
                <a:rPr lang="en-US" sz="3300" spc="495" dirty="0">
                  <a:solidFill>
                    <a:srgbClr val="348DDB"/>
                  </a:solidFill>
                  <a:latin typeface="Glacial Indifference"/>
                </a:rPr>
                <a:t> </a:t>
              </a:r>
              <a:r>
                <a:rPr lang="en-US" sz="3300" spc="495" dirty="0" err="1">
                  <a:solidFill>
                    <a:srgbClr val="348DDB"/>
                  </a:solidFill>
                  <a:latin typeface="Glacial Indifference"/>
                </a:rPr>
                <a:t>perilaku</a:t>
              </a:r>
              <a:endParaRPr lang="en-US" sz="3300" spc="495" dirty="0">
                <a:solidFill>
                  <a:srgbClr val="348DDB"/>
                </a:solidFill>
                <a:latin typeface="Glacial Indifference"/>
              </a:endParaRPr>
            </a:p>
            <a:p>
              <a:pPr>
                <a:lnSpc>
                  <a:spcPts val="4620"/>
                </a:lnSpc>
              </a:pPr>
              <a:endParaRPr lang="en-US" sz="3300" spc="495" dirty="0">
                <a:solidFill>
                  <a:srgbClr val="348DDB"/>
                </a:solidFill>
                <a:latin typeface="Glacial Indifference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625422"/>
              <a:ext cx="8251387" cy="594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 lang="en-US" sz="2500" spc="25" dirty="0">
                <a:solidFill>
                  <a:srgbClr val="348DDB"/>
                </a:solidFill>
                <a:latin typeface="Glacial Indifference"/>
              </a:endParaRPr>
            </a:p>
          </p:txBody>
        </p:sp>
      </p:grpSp>
      <p:pic>
        <p:nvPicPr>
          <p:cNvPr id="20" name="Picture 11">
            <a:extLst>
              <a:ext uri="{FF2B5EF4-FFF2-40B4-BE49-F238E27FC236}">
                <a16:creationId xmlns:a16="http://schemas.microsoft.com/office/drawing/2014/main" xmlns="" id="{53FEABAE-5D0F-7249-9713-AEAC262FCC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5226" y="6803232"/>
            <a:ext cx="2476566" cy="2476566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xmlns="" id="{6AF64366-811B-324C-B802-C138F07154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5226" y="4111024"/>
            <a:ext cx="2476566" cy="2476566"/>
          </a:xfrm>
          <a:prstGeom prst="rect">
            <a:avLst/>
          </a:prstGeom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xmlns="" id="{491A8B00-874D-A445-9666-732F49C8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5226" y="1418816"/>
            <a:ext cx="2476566" cy="2476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246" y="0"/>
            <a:ext cx="10974042" cy="10773096"/>
          </a:xfrm>
          <a:prstGeom prst="rect">
            <a:avLst/>
          </a:prstGeom>
          <a:solidFill>
            <a:srgbClr val="348DD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>
            <a:off x="13873087" y="6940594"/>
            <a:ext cx="4692097" cy="358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71702" y="717019"/>
            <a:ext cx="6272097" cy="469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348DDB"/>
                </a:solidFill>
                <a:latin typeface="League Spartan Italics"/>
              </a:rPr>
              <a:t>ASPEK OBJEKTIF DARI LINGKUNGAN</a:t>
            </a:r>
          </a:p>
          <a:p>
            <a:pPr algn="r">
              <a:lnSpc>
                <a:spcPts val="9295"/>
              </a:lnSpc>
            </a:pPr>
            <a:r>
              <a:rPr lang="en-US" sz="6500" spc="65" dirty="0">
                <a:solidFill>
                  <a:srgbClr val="348DDB"/>
                </a:solidFill>
                <a:latin typeface="League Spartan Italics"/>
              </a:rPr>
              <a:t>(</a:t>
            </a:r>
            <a:r>
              <a:rPr lang="en-US" sz="6500" spc="65" dirty="0" err="1">
                <a:solidFill>
                  <a:srgbClr val="348DDB"/>
                </a:solidFill>
                <a:latin typeface="League Spartan Italics"/>
              </a:rPr>
              <a:t>faktor</a:t>
            </a:r>
            <a:r>
              <a:rPr lang="en-US" sz="6500" spc="65" dirty="0">
                <a:solidFill>
                  <a:srgbClr val="348DDB"/>
                </a:solidFill>
                <a:latin typeface="League Spartan Italics"/>
              </a:rPr>
              <a:t> </a:t>
            </a:r>
            <a:r>
              <a:rPr lang="en-US" sz="6500" spc="65" dirty="0" err="1">
                <a:solidFill>
                  <a:srgbClr val="348DDB"/>
                </a:solidFill>
                <a:latin typeface="League Spartan Italics"/>
              </a:rPr>
              <a:t>faktor</a:t>
            </a:r>
            <a:r>
              <a:rPr lang="en-US" sz="6500" spc="65" dirty="0">
                <a:solidFill>
                  <a:srgbClr val="348DDB"/>
                </a:solidFill>
                <a:latin typeface="League Spartan Italics"/>
              </a:rPr>
              <a:t>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61749" y="1028700"/>
            <a:ext cx="4457700" cy="2348966"/>
            <a:chOff x="-489268" y="0"/>
            <a:chExt cx="5943600" cy="3131954"/>
          </a:xfrm>
        </p:grpSpPr>
        <p:sp>
          <p:nvSpPr>
            <p:cNvPr id="6" name="TextBox 6"/>
            <p:cNvSpPr txBox="1"/>
            <p:nvPr/>
          </p:nvSpPr>
          <p:spPr>
            <a:xfrm>
              <a:off x="-468312" y="0"/>
              <a:ext cx="5199192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4000" b="1" spc="495" dirty="0" err="1">
                  <a:solidFill>
                    <a:srgbClr val="1E3653"/>
                  </a:solidFill>
                  <a:latin typeface="Glacial Indifference"/>
                </a:rPr>
                <a:t>ekologis</a:t>
              </a:r>
              <a:r>
                <a:rPr lang="en-US" sz="4000" b="1" spc="495" dirty="0">
                  <a:solidFill>
                    <a:srgbClr val="1E3653"/>
                  </a:solidFill>
                  <a:latin typeface="Glacial Indifference"/>
                </a:rPr>
                <a:t> </a:t>
              </a:r>
              <a:r>
                <a:rPr lang="en-US" sz="3300" b="1" spc="495" dirty="0">
                  <a:solidFill>
                    <a:srgbClr val="1E3653"/>
                  </a:solidFill>
                  <a:latin typeface="Glacial Indifference"/>
                </a:rPr>
                <a:t>: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489268" y="1182702"/>
              <a:ext cx="5943600" cy="19492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1. 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faktor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geografis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</a:p>
            <a:p>
              <a:pPr>
                <a:lnSpc>
                  <a:spcPts val="3750"/>
                </a:lnSpc>
              </a:pP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2.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faktor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iklim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dan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meteorologis</a:t>
              </a:r>
              <a:endParaRPr lang="en-US" sz="3200" spc="25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44676" y="687276"/>
            <a:ext cx="4918446" cy="4181555"/>
            <a:chOff x="-241437" y="-455232"/>
            <a:chExt cx="6557928" cy="5575404"/>
          </a:xfrm>
        </p:grpSpPr>
        <p:sp>
          <p:nvSpPr>
            <p:cNvPr id="9" name="TextBox 9"/>
            <p:cNvSpPr txBox="1"/>
            <p:nvPr/>
          </p:nvSpPr>
          <p:spPr>
            <a:xfrm>
              <a:off x="-241437" y="-455232"/>
              <a:ext cx="5199192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600" b="1" spc="495" dirty="0" err="1">
                  <a:solidFill>
                    <a:srgbClr val="1E3653"/>
                  </a:solidFill>
                  <a:latin typeface="Glacial Indifference"/>
                </a:rPr>
                <a:t>desain</a:t>
              </a:r>
              <a:r>
                <a:rPr lang="en-US" sz="3600" b="1" spc="495" dirty="0">
                  <a:solidFill>
                    <a:srgbClr val="1E3653"/>
                  </a:solidFill>
                  <a:latin typeface="Glacial Indifference"/>
                </a:rPr>
                <a:t> dan </a:t>
              </a:r>
              <a:r>
                <a:rPr lang="en-US" sz="3600" b="1" spc="495" dirty="0" err="1">
                  <a:solidFill>
                    <a:srgbClr val="1E3653"/>
                  </a:solidFill>
                  <a:latin typeface="Glacial Indifference"/>
                </a:rPr>
                <a:t>arsitekstural</a:t>
              </a:r>
              <a:r>
                <a:rPr lang="en-US" sz="3600" b="1" spc="495" dirty="0">
                  <a:solidFill>
                    <a:srgbClr val="1E3653"/>
                  </a:solidFill>
                  <a:latin typeface="Glacial Indifference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241437" y="1221671"/>
              <a:ext cx="6557928" cy="38985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satu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rancangan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arsitektur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dapat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mempengaruhi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pola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komunikasi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diantara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orang orang yang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hidup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dalam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naungan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arsitektural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tertentu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4277" y="5911693"/>
            <a:ext cx="3993817" cy="2441516"/>
            <a:chOff x="-125897" y="-66675"/>
            <a:chExt cx="5325089" cy="325535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66675"/>
              <a:ext cx="5199192" cy="743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600" b="1" spc="495" dirty="0">
                  <a:solidFill>
                    <a:srgbClr val="1E3653"/>
                  </a:solidFill>
                  <a:latin typeface="Glacial Indifference"/>
                </a:rPr>
                <a:t>Tempora</a:t>
              </a:r>
              <a:r>
                <a:rPr lang="en-US" sz="3300" spc="495" dirty="0">
                  <a:solidFill>
                    <a:srgbClr val="1E3653"/>
                  </a:solidFill>
                  <a:latin typeface="Glacial Indifference"/>
                </a:rPr>
                <a:t>l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25897" y="1239427"/>
              <a:ext cx="5199192" cy="194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3600" spc="25" dirty="0" err="1">
                  <a:solidFill>
                    <a:srgbClr val="FFFFFF"/>
                  </a:solidFill>
                  <a:latin typeface="Glacial Indifference"/>
                </a:rPr>
                <a:t>pengaruh</a:t>
              </a:r>
              <a:r>
                <a:rPr lang="en-US" sz="36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600" spc="25" dirty="0" err="1">
                  <a:solidFill>
                    <a:srgbClr val="FFFFFF"/>
                  </a:solidFill>
                  <a:latin typeface="Glacial Indifference"/>
                </a:rPr>
                <a:t>waktu</a:t>
              </a:r>
              <a:r>
                <a:rPr lang="en-US" sz="36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600" spc="25" dirty="0" err="1">
                  <a:solidFill>
                    <a:srgbClr val="FFFFFF"/>
                  </a:solidFill>
                  <a:latin typeface="Glacial Indifference"/>
                </a:rPr>
                <a:t>dalam</a:t>
              </a:r>
              <a:r>
                <a:rPr lang="en-US" sz="36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600" spc="25" dirty="0" err="1">
                  <a:solidFill>
                    <a:srgbClr val="FFFFFF"/>
                  </a:solidFill>
                  <a:latin typeface="Glacial Indifference"/>
                </a:rPr>
                <a:t>bioritme</a:t>
              </a:r>
              <a:r>
                <a:rPr lang="en-US" sz="36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600" spc="25" dirty="0" err="1">
                  <a:solidFill>
                    <a:srgbClr val="FFFFFF"/>
                  </a:solidFill>
                  <a:latin typeface="Glacial Indifference"/>
                </a:rPr>
                <a:t>manusia</a:t>
              </a:r>
              <a:r>
                <a:rPr lang="en-US" sz="3600" spc="25" dirty="0">
                  <a:solidFill>
                    <a:srgbClr val="FFFFFF"/>
                  </a:solidFill>
                  <a:latin typeface="Glacial Indifference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812194" y="5528153"/>
            <a:ext cx="3912954" cy="3267437"/>
            <a:chOff x="-18080" y="-578061"/>
            <a:chExt cx="5217272" cy="435658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8061"/>
              <a:ext cx="5199192" cy="1517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600" b="1" spc="495" dirty="0" err="1">
                  <a:solidFill>
                    <a:srgbClr val="1E3653"/>
                  </a:solidFill>
                  <a:latin typeface="Glacial Indifference"/>
                </a:rPr>
                <a:t>Suasana</a:t>
              </a:r>
              <a:r>
                <a:rPr lang="en-US" sz="3600" b="1" spc="495" dirty="0">
                  <a:solidFill>
                    <a:srgbClr val="1E3653"/>
                  </a:solidFill>
                  <a:latin typeface="Glacial Indifference"/>
                </a:rPr>
                <a:t> </a:t>
              </a:r>
              <a:r>
                <a:rPr lang="en-US" sz="3600" b="1" spc="495" dirty="0" err="1">
                  <a:solidFill>
                    <a:srgbClr val="1E3653"/>
                  </a:solidFill>
                  <a:latin typeface="Glacial Indifference"/>
                </a:rPr>
                <a:t>Perilaku</a:t>
              </a:r>
              <a:r>
                <a:rPr lang="en-US" sz="3600" b="1" spc="495" dirty="0">
                  <a:solidFill>
                    <a:srgbClr val="1E3653"/>
                  </a:solidFill>
                  <a:latin typeface="Glacial Indifference"/>
                </a:rPr>
                <a:t>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18080" y="1179518"/>
              <a:ext cx="5199192" cy="2599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seseorang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berada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akan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mempengaruhi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seseorang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dalam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berperilaku</a:t>
              </a:r>
              <a:endParaRPr lang="en-US" sz="3200" spc="25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4246" y="22909"/>
            <a:ext cx="10974042" cy="10773096"/>
          </a:xfrm>
          <a:prstGeom prst="rect">
            <a:avLst/>
          </a:prstGeom>
          <a:solidFill>
            <a:srgbClr val="348DD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</a:blip>
          <a:srcRect/>
          <a:stretch>
            <a:fillRect/>
          </a:stretch>
        </p:blipFill>
        <p:spPr>
          <a:xfrm>
            <a:off x="13873087" y="6940594"/>
            <a:ext cx="4692097" cy="358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871702" y="717019"/>
            <a:ext cx="6272097" cy="4692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9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65" normalizeH="0" baseline="0" noProof="0" dirty="0">
                <a:ln>
                  <a:noFill/>
                </a:ln>
                <a:solidFill>
                  <a:srgbClr val="348DDB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rPr>
              <a:t>ASPEK OBJEKTIF DARI LINGKUNGAN</a:t>
            </a:r>
          </a:p>
          <a:p>
            <a:pPr marL="0" marR="0" lvl="0" indent="0" algn="r" defTabSz="914400" rtl="0" eaLnBrk="1" fontAlgn="auto" latinLnBrk="0" hangingPunct="1">
              <a:lnSpc>
                <a:spcPts val="9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65" normalizeH="0" baseline="0" noProof="0" dirty="0">
                <a:ln>
                  <a:noFill/>
                </a:ln>
                <a:solidFill>
                  <a:srgbClr val="348DDB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rPr>
              <a:t>(</a:t>
            </a:r>
            <a:r>
              <a:rPr kumimoji="0" lang="en-US" sz="6500" b="0" i="0" u="none" strike="noStrike" kern="1200" cap="none" spc="65" normalizeH="0" baseline="0" noProof="0" dirty="0" err="1">
                <a:ln>
                  <a:noFill/>
                </a:ln>
                <a:solidFill>
                  <a:srgbClr val="348DDB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rPr>
              <a:t>faktor</a:t>
            </a:r>
            <a:r>
              <a:rPr kumimoji="0" lang="en-US" sz="6500" b="0" i="0" u="none" strike="noStrike" kern="1200" cap="none" spc="65" normalizeH="0" baseline="0" noProof="0" dirty="0">
                <a:ln>
                  <a:noFill/>
                </a:ln>
                <a:solidFill>
                  <a:srgbClr val="348DDB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rPr>
              <a:t> </a:t>
            </a:r>
            <a:r>
              <a:rPr kumimoji="0" lang="en-US" sz="6500" b="0" i="0" u="none" strike="noStrike" kern="1200" cap="none" spc="65" normalizeH="0" baseline="0" noProof="0" dirty="0" err="1">
                <a:ln>
                  <a:noFill/>
                </a:ln>
                <a:solidFill>
                  <a:srgbClr val="348DDB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rPr>
              <a:t>faktor</a:t>
            </a:r>
            <a:r>
              <a:rPr kumimoji="0" lang="en-US" sz="6500" b="0" i="0" u="none" strike="noStrike" kern="1200" cap="none" spc="65" normalizeH="0" baseline="0" noProof="0" dirty="0">
                <a:ln>
                  <a:noFill/>
                </a:ln>
                <a:solidFill>
                  <a:srgbClr val="348DDB"/>
                </a:solidFill>
                <a:effectLst/>
                <a:uLnTx/>
                <a:uFillTx/>
                <a:latin typeface="League Spartan Italics"/>
                <a:ea typeface="+mn-ea"/>
                <a:cs typeface="+mn-cs"/>
              </a:rPr>
              <a:t>)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677466" y="1028700"/>
            <a:ext cx="9990533" cy="3443054"/>
            <a:chOff x="-468312" y="0"/>
            <a:chExt cx="13320711" cy="4590737"/>
          </a:xfrm>
        </p:grpSpPr>
        <p:sp>
          <p:nvSpPr>
            <p:cNvPr id="6" name="TextBox 6"/>
            <p:cNvSpPr txBox="1"/>
            <p:nvPr/>
          </p:nvSpPr>
          <p:spPr>
            <a:xfrm>
              <a:off x="-468312" y="0"/>
              <a:ext cx="5199192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620"/>
                </a:lnSpc>
              </a:pPr>
              <a:r>
                <a:rPr lang="en-US" sz="4000" b="1" spc="495" dirty="0" err="1">
                  <a:solidFill>
                    <a:srgbClr val="1E3653"/>
                  </a:solidFill>
                  <a:latin typeface="Glacial Indifference"/>
                </a:rPr>
                <a:t>Teknologi</a:t>
              </a:r>
              <a:r>
                <a:rPr lang="en-US" sz="4000" b="1" spc="495" dirty="0">
                  <a:solidFill>
                    <a:srgbClr val="1E3653"/>
                  </a:solidFill>
                  <a:latin typeface="Glacial Indifference"/>
                </a:rPr>
                <a:t> 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426669" y="692236"/>
              <a:ext cx="13279068" cy="38985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3750"/>
                </a:lnSpc>
              </a:pPr>
              <a:endParaRPr lang="en-US" sz="3200" spc="25" dirty="0">
                <a:solidFill>
                  <a:srgbClr val="FFFFFF"/>
                </a:solidFill>
                <a:latin typeface="Glacial Indifference"/>
              </a:endParaRPr>
            </a:p>
            <a:p>
              <a:pPr lvl="0">
                <a:lnSpc>
                  <a:spcPts val="3750"/>
                </a:lnSpc>
              </a:pP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Revolusi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teknologi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lebih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cepat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merubah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perilaku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social.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Menurut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Alvin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Tofler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melukiskan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3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gelombang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peradaban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manusia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yang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terjadi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sebagai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akibat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perubahan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teknologi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yaitu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era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pertanian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, era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industri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dan era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komunikasi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/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informasi</a:t>
              </a:r>
              <a:endParaRPr lang="en-US" sz="3200" spc="25" dirty="0">
                <a:solidFill>
                  <a:srgbClr val="FFFFFF"/>
                </a:solidFill>
                <a:latin typeface="Glacial Indifference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7465" y="5377331"/>
            <a:ext cx="9990534" cy="3344715"/>
            <a:chOff x="-276254" y="-455232"/>
            <a:chExt cx="6338138" cy="4459617"/>
          </a:xfrm>
        </p:grpSpPr>
        <p:sp>
          <p:nvSpPr>
            <p:cNvPr id="9" name="TextBox 9"/>
            <p:cNvSpPr txBox="1"/>
            <p:nvPr/>
          </p:nvSpPr>
          <p:spPr>
            <a:xfrm>
              <a:off x="-241437" y="-455232"/>
              <a:ext cx="5199192" cy="7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4620"/>
                </a:lnSpc>
              </a:pPr>
              <a:r>
                <a:rPr lang="en-US" sz="3600" b="1" spc="495" dirty="0" err="1">
                  <a:solidFill>
                    <a:srgbClr val="1E3653"/>
                  </a:solidFill>
                  <a:latin typeface="Glacial Indifference"/>
                </a:rPr>
                <a:t>Sosial</a:t>
              </a:r>
              <a:endParaRPr lang="en-US" sz="3600" b="1" spc="495" dirty="0">
                <a:solidFill>
                  <a:srgbClr val="1E3653"/>
                </a:solidFill>
                <a:latin typeface="Glacial Indifferenc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276254" y="105884"/>
              <a:ext cx="6338138" cy="38985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3750"/>
                </a:lnSpc>
              </a:pPr>
              <a:endParaRPr lang="en-US" sz="3200" spc="25" dirty="0">
                <a:solidFill>
                  <a:srgbClr val="FFFFFF"/>
                </a:solidFill>
                <a:latin typeface="Glacial Indifference"/>
              </a:endParaRPr>
            </a:p>
            <a:p>
              <a:pPr lvl="0">
                <a:lnSpc>
                  <a:spcPts val="3750"/>
                </a:lnSpc>
              </a:pP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Sistem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peranan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yang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ditetapkan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dalam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suatu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masyarakat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struktur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kelompok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dan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organisasi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karakteristik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populasi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,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adalah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faktor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faktor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social yang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menata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perilaku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 </a:t>
              </a:r>
              <a:r>
                <a:rPr lang="en-US" sz="3200" spc="25" dirty="0" err="1">
                  <a:solidFill>
                    <a:srgbClr val="FFFFFF"/>
                  </a:solidFill>
                  <a:latin typeface="Glacial Indifference"/>
                </a:rPr>
                <a:t>manusia</a:t>
              </a: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. </a:t>
              </a:r>
            </a:p>
            <a:p>
              <a:pPr lvl="0">
                <a:lnSpc>
                  <a:spcPts val="3750"/>
                </a:lnSpc>
              </a:pPr>
              <a:r>
                <a:rPr lang="en-US" sz="3200" spc="25" dirty="0">
                  <a:solidFill>
                    <a:srgbClr val="FFFFFF"/>
                  </a:solidFill>
                  <a:latin typeface="Glacial Indifference"/>
                </a:rPr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9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233</Words>
  <Application>Microsoft Office PowerPoint</Application>
  <PresentationFormat>Custom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League Spartan Italics</vt:lpstr>
      <vt:lpstr>Wingdings</vt:lpstr>
      <vt:lpstr>Arial</vt:lpstr>
      <vt:lpstr>Calibri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Mountains Workplace Culture Growth Wide Presentation</dc:title>
  <dc:creator>USER</dc:creator>
  <cp:lastModifiedBy>USER</cp:lastModifiedBy>
  <cp:revision>9</cp:revision>
  <dcterms:created xsi:type="dcterms:W3CDTF">2006-08-16T00:00:00Z</dcterms:created>
  <dcterms:modified xsi:type="dcterms:W3CDTF">2020-03-12T11:15:16Z</dcterms:modified>
  <dc:identifier>DAD2QJxj68w</dc:identifier>
</cp:coreProperties>
</file>