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71"/>
  </p:notesMasterIdLst>
  <p:handoutMasterIdLst>
    <p:handoutMasterId r:id="rId72"/>
  </p:handoutMasterIdLst>
  <p:sldIdLst>
    <p:sldId id="260" r:id="rId2"/>
    <p:sldId id="301" r:id="rId3"/>
    <p:sldId id="302" r:id="rId4"/>
    <p:sldId id="303" r:id="rId5"/>
    <p:sldId id="304" r:id="rId6"/>
    <p:sldId id="309" r:id="rId7"/>
    <p:sldId id="310" r:id="rId8"/>
    <p:sldId id="387" r:id="rId9"/>
    <p:sldId id="388" r:id="rId10"/>
    <p:sldId id="38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2" r:id="rId21"/>
    <p:sldId id="323" r:id="rId22"/>
    <p:sldId id="324" r:id="rId23"/>
    <p:sldId id="325" r:id="rId24"/>
    <p:sldId id="391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90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72" r:id="rId42"/>
    <p:sldId id="368" r:id="rId43"/>
    <p:sldId id="370" r:id="rId44"/>
    <p:sldId id="371" r:id="rId45"/>
    <p:sldId id="373" r:id="rId46"/>
    <p:sldId id="375" r:id="rId47"/>
    <p:sldId id="376" r:id="rId48"/>
    <p:sldId id="369" r:id="rId49"/>
    <p:sldId id="392" r:id="rId50"/>
    <p:sldId id="379" r:id="rId51"/>
    <p:sldId id="350" r:id="rId52"/>
    <p:sldId id="295" r:id="rId53"/>
    <p:sldId id="297" r:id="rId54"/>
    <p:sldId id="382" r:id="rId55"/>
    <p:sldId id="298" r:id="rId56"/>
    <p:sldId id="383" r:id="rId57"/>
    <p:sldId id="384" r:id="rId58"/>
    <p:sldId id="385" r:id="rId59"/>
    <p:sldId id="386" r:id="rId60"/>
    <p:sldId id="283" r:id="rId61"/>
    <p:sldId id="284" r:id="rId62"/>
    <p:sldId id="288" r:id="rId63"/>
    <p:sldId id="393" r:id="rId64"/>
    <p:sldId id="394" r:id="rId65"/>
    <p:sldId id="395" r:id="rId66"/>
    <p:sldId id="396" r:id="rId67"/>
    <p:sldId id="397" r:id="rId68"/>
    <p:sldId id="398" r:id="rId69"/>
    <p:sldId id="399" r:id="rId70"/>
  </p:sldIdLst>
  <p:sldSz cx="9144000" cy="6858000" type="screen4x3"/>
  <p:notesSz cx="6858000" cy="9144000"/>
  <p:embeddedFontLst>
    <p:embeddedFont>
      <p:font typeface="Calibri" pitchFamily="34" charset="0"/>
      <p:regular r:id="rId73"/>
      <p:bold r:id="rId74"/>
      <p:italic r:id="rId75"/>
      <p:boldItalic r:id="rId76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CC"/>
    <a:srgbClr val="BFB9E9"/>
    <a:srgbClr val="99CCFF"/>
    <a:srgbClr val="A4D9F4"/>
    <a:srgbClr val="73FFDA"/>
    <a:srgbClr val="FFE989"/>
    <a:srgbClr val="C7DAF7"/>
    <a:srgbClr val="FDE0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200" autoAdjust="0"/>
    <p:restoredTop sz="94647" autoAdjust="0"/>
  </p:normalViewPr>
  <p:slideViewPr>
    <p:cSldViewPr>
      <p:cViewPr varScale="1">
        <p:scale>
          <a:sx n="80" d="100"/>
          <a:sy n="8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>
      <p:cViewPr>
        <p:scale>
          <a:sx n="75" d="100"/>
          <a:sy n="75" d="100"/>
        </p:scale>
        <p:origin x="-2130" y="-24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8	</a:t>
            </a:r>
            <a:r>
              <a:rPr lang="en-US" sz="1200" b="1"/>
              <a:t>	</a:t>
            </a:r>
            <a:r>
              <a:rPr lang="en-US" sz="1200"/>
              <a:t>8-</a:t>
            </a:r>
            <a:fld id="{F732F344-4C7A-43F7-A5FD-1EC64167D345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4000" y="609600"/>
            <a:ext cx="39624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8		8-</a:t>
            </a:r>
            <a:fld id="{C562EA92-2BF4-41E7-A6B7-F83F527E214D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1438" y="8818563"/>
            <a:ext cx="671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  <a:p>
            <a:pPr eaLnBrk="0" hangingPunct="0">
              <a:tabLst>
                <a:tab pos="285750" algn="l"/>
                <a:tab pos="6457950" algn="r"/>
              </a:tabLst>
              <a:defRPr/>
            </a:pP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134938" y="2438400"/>
            <a:ext cx="9009062" cy="1181100"/>
            <a:chOff x="0" y="1536"/>
            <a:chExt cx="5675" cy="744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7"/>
              <a:chOff x="720" y="336"/>
              <a:chExt cx="624" cy="432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335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1438"/>
            <a:ext cx="6400800" cy="1762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492ED5F1-FD6C-4B94-99E6-69372EF1BE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DDEB6674-02A3-44E7-B4DA-2EB0CF3CE0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392BBB9B-64B4-40E7-9711-0C2E212D7E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96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70363"/>
            <a:ext cx="39624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62BBB289-A41F-43A1-94F9-D7CCB86A2A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157CF462-B153-4F60-9F39-2B369EB630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6F9CBC06-56D8-4565-A052-2E2C8F0C95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B77F3A0D-03B3-4AF7-A14E-AAEA3A3789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66AA30F3-B58A-4019-BA5B-5E4F2A8E1B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28648768-49C1-4A94-A277-6AB413550E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13141832-955C-4CD2-928A-89BBFE4160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2FE009D9-EB42-4565-B2EE-49526A72FB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25D3020E-C6E7-495D-B2D4-415B063DDE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63AED52B-4AA4-4710-BA68-1CF280F4F0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8-</a:t>
            </a:r>
            <a:fld id="{BBE50E4E-34DB-40BB-9389-F972549864B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5605" name="Group 6"/>
          <p:cNvGrpSpPr>
            <a:grpSpLocks/>
          </p:cNvGrpSpPr>
          <p:nvPr userDrawn="1"/>
        </p:nvGrpSpPr>
        <p:grpSpPr bwMode="auto">
          <a:xfrm>
            <a:off x="0" y="609600"/>
            <a:ext cx="9009063" cy="1181100"/>
            <a:chOff x="0" y="1536"/>
            <a:chExt cx="5675" cy="744"/>
          </a:xfrm>
        </p:grpSpPr>
        <p:grpSp>
          <p:nvGrpSpPr>
            <p:cNvPr id="25607" name="Group 7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7"/>
              <a:chOff x="720" y="336"/>
              <a:chExt cx="624" cy="432"/>
            </a:xfrm>
          </p:grpSpPr>
          <p:sp>
            <p:nvSpPr>
              <p:cNvPr id="208904" name="Rectangle 8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905" name="Rectangle 9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8906" name="Rectangle 10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07" name="Rectangle 11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08" name="Rectangle 12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09" name="Rectangle 13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10" name="Rectangle 14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11" name="Rectangle 15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34150"/>
            <a:ext cx="46482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Copyright ©2011 Pearson Education, Inc. publishing as Prentice Hall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3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6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9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ACDB1476-6580-4A30-8008-8A2D742B2AB5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733800"/>
            <a:ext cx="6400800" cy="176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b="1" smtClean="0"/>
              <a:t>Chapter 8</a:t>
            </a:r>
          </a:p>
          <a:p>
            <a:pPr eaLnBrk="1" hangingPunct="1">
              <a:lnSpc>
                <a:spcPct val="90000"/>
              </a:lnSpc>
            </a:pPr>
            <a:endParaRPr lang="en-US" sz="3500" smtClean="0"/>
          </a:p>
          <a:p>
            <a:pPr eaLnBrk="1" hangingPunct="1">
              <a:lnSpc>
                <a:spcPct val="90000"/>
              </a:lnSpc>
            </a:pPr>
            <a:r>
              <a:rPr lang="en-US" sz="3500" smtClean="0"/>
              <a:t>Confidence Interval Estimation</a:t>
            </a:r>
          </a:p>
        </p:txBody>
      </p:sp>
      <p:sp>
        <p:nvSpPr>
          <p:cNvPr id="89091" name="Rectangle 6"/>
          <p:cNvSpPr>
            <a:spLocks noChangeArrowheads="1"/>
          </p:cNvSpPr>
          <p:nvPr/>
        </p:nvSpPr>
        <p:spPr bwMode="auto">
          <a:xfrm>
            <a:off x="1447800" y="838200"/>
            <a:ext cx="701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 defTabSz="852488"/>
            <a:r>
              <a:rPr lang="en-US" sz="4000" i="1">
                <a:solidFill>
                  <a:schemeClr val="folHlink"/>
                </a:solidFill>
              </a:rPr>
              <a:t>Statistics for Managers using Microsoft Excel</a:t>
            </a:r>
            <a:r>
              <a:rPr lang="en-US" sz="4100">
                <a:solidFill>
                  <a:schemeClr val="folHlink"/>
                </a:solidFill>
              </a:rPr>
              <a:t/>
            </a:r>
            <a:br>
              <a:rPr lang="en-US" sz="41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6</a:t>
            </a:r>
            <a:r>
              <a:rPr lang="en-US" sz="3600" baseline="30000">
                <a:solidFill>
                  <a:schemeClr val="folHlink"/>
                </a:solidFill>
              </a:rPr>
              <a:t>th</a:t>
            </a:r>
            <a:r>
              <a:rPr lang="en-US" sz="3600">
                <a:solidFill>
                  <a:schemeClr val="folHlink"/>
                </a:solidFill>
              </a:rPr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90E210CB-10C6-4B86-A4C8-17DDBDD354E1}" type="slidenum">
              <a:rPr lang="en-US"/>
              <a:pPr/>
              <a:t>10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Confidence Interval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practice you only take one sample of size n</a:t>
            </a:r>
          </a:p>
          <a:p>
            <a:pPr eaLnBrk="1" hangingPunct="1"/>
            <a:r>
              <a:rPr lang="en-US" smtClean="0"/>
              <a:t>In practice you do not know </a:t>
            </a:r>
            <a:r>
              <a:rPr lang="en-US" smtClean="0">
                <a:cs typeface="Arial" charset="0"/>
              </a:rPr>
              <a:t>µ so you do not know if the interval actually contains µ</a:t>
            </a:r>
          </a:p>
          <a:p>
            <a:pPr eaLnBrk="1" hangingPunct="1"/>
            <a:r>
              <a:rPr lang="en-US" smtClean="0">
                <a:cs typeface="Arial" charset="0"/>
              </a:rPr>
              <a:t>However you do know that 95% of the intervals formed in this manner will contain µ</a:t>
            </a:r>
          </a:p>
          <a:p>
            <a:pPr eaLnBrk="1" hangingPunct="1"/>
            <a:r>
              <a:rPr lang="en-US" smtClean="0">
                <a:cs typeface="Arial" charset="0"/>
              </a:rPr>
              <a:t>Thus, based on the one sample, you actually selected you can be 95% confident your interval will contain µ (this is a 95% </a:t>
            </a:r>
            <a:r>
              <a:rPr lang="en-US" smtClean="0">
                <a:solidFill>
                  <a:schemeClr val="folHlink"/>
                </a:solidFill>
                <a:cs typeface="Arial" charset="0"/>
              </a:rPr>
              <a:t>confidence interval</a:t>
            </a:r>
            <a:r>
              <a:rPr lang="en-US" smtClean="0">
                <a:cs typeface="Arial" charset="0"/>
              </a:rPr>
              <a:t>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162800" y="1219200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7589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Note:  95% confidence is based on the fact that we used Z = 1.96.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7772400" y="762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D2090CBE-FDEE-47A5-9B04-EE769E043FF9}" type="slidenum">
              <a:rPr lang="en-US"/>
              <a:pPr/>
              <a:t>11</a:t>
            </a:fld>
            <a:endParaRPr lang="en-US"/>
          </a:p>
        </p:txBody>
      </p:sp>
      <p:sp>
        <p:nvSpPr>
          <p:cNvPr id="7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 Process</a:t>
            </a: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304800" y="2743200"/>
            <a:ext cx="3021013" cy="3417888"/>
          </a:xfrm>
          <a:custGeom>
            <a:avLst/>
            <a:gdLst/>
            <a:ahLst/>
            <a:cxnLst>
              <a:cxn ang="0">
                <a:pos x="473" y="117"/>
              </a:cxn>
              <a:cxn ang="0">
                <a:pos x="349" y="184"/>
              </a:cxn>
              <a:cxn ang="0">
                <a:pos x="237" y="269"/>
              </a:cxn>
              <a:cxn ang="0">
                <a:pos x="145" y="372"/>
              </a:cxn>
              <a:cxn ang="0">
                <a:pos x="72" y="490"/>
              </a:cxn>
              <a:cxn ang="0">
                <a:pos x="23" y="619"/>
              </a:cxn>
              <a:cxn ang="0">
                <a:pos x="0" y="752"/>
              </a:cxn>
              <a:cxn ang="0">
                <a:pos x="3" y="885"/>
              </a:cxn>
              <a:cxn ang="0">
                <a:pos x="35" y="1018"/>
              </a:cxn>
              <a:cxn ang="0">
                <a:pos x="82" y="1168"/>
              </a:cxn>
              <a:cxn ang="0">
                <a:pos x="129" y="1311"/>
              </a:cxn>
              <a:cxn ang="0">
                <a:pos x="172" y="1444"/>
              </a:cxn>
              <a:cxn ang="0">
                <a:pos x="206" y="1564"/>
              </a:cxn>
              <a:cxn ang="0">
                <a:pos x="234" y="1659"/>
              </a:cxn>
              <a:cxn ang="0">
                <a:pos x="251" y="1732"/>
              </a:cxn>
              <a:cxn ang="0">
                <a:pos x="261" y="1778"/>
              </a:cxn>
              <a:cxn ang="0">
                <a:pos x="260" y="1796"/>
              </a:cxn>
              <a:cxn ang="0">
                <a:pos x="304" y="1890"/>
              </a:cxn>
              <a:cxn ang="0">
                <a:pos x="370" y="1971"/>
              </a:cxn>
              <a:cxn ang="0">
                <a:pos x="461" y="2045"/>
              </a:cxn>
              <a:cxn ang="0">
                <a:pos x="563" y="2096"/>
              </a:cxn>
              <a:cxn ang="0">
                <a:pos x="682" y="2135"/>
              </a:cxn>
              <a:cxn ang="0">
                <a:pos x="810" y="2152"/>
              </a:cxn>
              <a:cxn ang="0">
                <a:pos x="944" y="2149"/>
              </a:cxn>
              <a:cxn ang="0">
                <a:pos x="1077" y="2127"/>
              </a:cxn>
              <a:cxn ang="0">
                <a:pos x="1211" y="2084"/>
              </a:cxn>
              <a:cxn ang="0">
                <a:pos x="1342" y="2026"/>
              </a:cxn>
              <a:cxn ang="0">
                <a:pos x="1465" y="1960"/>
              </a:cxn>
              <a:cxn ang="0">
                <a:pos x="1573" y="1880"/>
              </a:cxn>
              <a:cxn ang="0">
                <a:pos x="1664" y="1794"/>
              </a:cxn>
              <a:cxn ang="0">
                <a:pos x="1732" y="1705"/>
              </a:cxn>
              <a:cxn ang="0">
                <a:pos x="1777" y="1613"/>
              </a:cxn>
              <a:cxn ang="0">
                <a:pos x="1798" y="1522"/>
              </a:cxn>
              <a:cxn ang="0">
                <a:pos x="1797" y="1437"/>
              </a:cxn>
              <a:cxn ang="0">
                <a:pos x="1767" y="1329"/>
              </a:cxn>
              <a:cxn ang="0">
                <a:pos x="1739" y="1199"/>
              </a:cxn>
              <a:cxn ang="0">
                <a:pos x="1728" y="1076"/>
              </a:cxn>
              <a:cxn ang="0">
                <a:pos x="1735" y="968"/>
              </a:cxn>
              <a:cxn ang="0">
                <a:pos x="1761" y="879"/>
              </a:cxn>
              <a:cxn ang="0">
                <a:pos x="1800" y="813"/>
              </a:cxn>
              <a:cxn ang="0">
                <a:pos x="1853" y="780"/>
              </a:cxn>
              <a:cxn ang="0">
                <a:pos x="1883" y="754"/>
              </a:cxn>
              <a:cxn ang="0">
                <a:pos x="1899" y="699"/>
              </a:cxn>
              <a:cxn ang="0">
                <a:pos x="1902" y="618"/>
              </a:cxn>
              <a:cxn ang="0">
                <a:pos x="1890" y="521"/>
              </a:cxn>
              <a:cxn ang="0">
                <a:pos x="1864" y="413"/>
              </a:cxn>
              <a:cxn ang="0">
                <a:pos x="1829" y="313"/>
              </a:cxn>
              <a:cxn ang="0">
                <a:pos x="1773" y="229"/>
              </a:cxn>
              <a:cxn ang="0">
                <a:pos x="1697" y="156"/>
              </a:cxn>
              <a:cxn ang="0">
                <a:pos x="1598" y="97"/>
              </a:cxn>
              <a:cxn ang="0">
                <a:pos x="1479" y="50"/>
              </a:cxn>
              <a:cxn ang="0">
                <a:pos x="1345" y="20"/>
              </a:cxn>
              <a:cxn ang="0">
                <a:pos x="1195" y="2"/>
              </a:cxn>
              <a:cxn ang="0">
                <a:pos x="1039" y="4"/>
              </a:cxn>
              <a:cxn ang="0">
                <a:pos x="875" y="17"/>
              </a:cxn>
              <a:cxn ang="0">
                <a:pos x="706" y="48"/>
              </a:cxn>
              <a:cxn ang="0">
                <a:pos x="540" y="93"/>
              </a:cxn>
            </a:cxnLst>
            <a:rect l="0" t="0" r="r" b="b"/>
            <a:pathLst>
              <a:path w="1903" h="2153">
                <a:moveTo>
                  <a:pt x="540" y="93"/>
                </a:moveTo>
                <a:lnTo>
                  <a:pt x="473" y="117"/>
                </a:lnTo>
                <a:lnTo>
                  <a:pt x="409" y="147"/>
                </a:lnTo>
                <a:lnTo>
                  <a:pt x="349" y="184"/>
                </a:lnTo>
                <a:lnTo>
                  <a:pt x="289" y="224"/>
                </a:lnTo>
                <a:lnTo>
                  <a:pt x="237" y="269"/>
                </a:lnTo>
                <a:lnTo>
                  <a:pt x="188" y="319"/>
                </a:lnTo>
                <a:lnTo>
                  <a:pt x="145" y="372"/>
                </a:lnTo>
                <a:lnTo>
                  <a:pt x="105" y="431"/>
                </a:lnTo>
                <a:lnTo>
                  <a:pt x="72" y="490"/>
                </a:lnTo>
                <a:lnTo>
                  <a:pt x="44" y="553"/>
                </a:lnTo>
                <a:lnTo>
                  <a:pt x="23" y="619"/>
                </a:lnTo>
                <a:lnTo>
                  <a:pt x="8" y="685"/>
                </a:lnTo>
                <a:lnTo>
                  <a:pt x="0" y="752"/>
                </a:lnTo>
                <a:lnTo>
                  <a:pt x="0" y="820"/>
                </a:lnTo>
                <a:lnTo>
                  <a:pt x="3" y="885"/>
                </a:lnTo>
                <a:lnTo>
                  <a:pt x="15" y="951"/>
                </a:lnTo>
                <a:lnTo>
                  <a:pt x="35" y="1018"/>
                </a:lnTo>
                <a:lnTo>
                  <a:pt x="60" y="1091"/>
                </a:lnTo>
                <a:lnTo>
                  <a:pt x="82" y="1168"/>
                </a:lnTo>
                <a:lnTo>
                  <a:pt x="107" y="1240"/>
                </a:lnTo>
                <a:lnTo>
                  <a:pt x="129" y="1311"/>
                </a:lnTo>
                <a:lnTo>
                  <a:pt x="151" y="1379"/>
                </a:lnTo>
                <a:lnTo>
                  <a:pt x="172" y="1444"/>
                </a:lnTo>
                <a:lnTo>
                  <a:pt x="188" y="1506"/>
                </a:lnTo>
                <a:lnTo>
                  <a:pt x="206" y="1564"/>
                </a:lnTo>
                <a:lnTo>
                  <a:pt x="220" y="1613"/>
                </a:lnTo>
                <a:lnTo>
                  <a:pt x="234" y="1659"/>
                </a:lnTo>
                <a:lnTo>
                  <a:pt x="244" y="1697"/>
                </a:lnTo>
                <a:lnTo>
                  <a:pt x="251" y="1732"/>
                </a:lnTo>
                <a:lnTo>
                  <a:pt x="257" y="1757"/>
                </a:lnTo>
                <a:lnTo>
                  <a:pt x="261" y="1778"/>
                </a:lnTo>
                <a:lnTo>
                  <a:pt x="262" y="1788"/>
                </a:lnTo>
                <a:lnTo>
                  <a:pt x="260" y="1796"/>
                </a:lnTo>
                <a:lnTo>
                  <a:pt x="279" y="1843"/>
                </a:lnTo>
                <a:lnTo>
                  <a:pt x="304" y="1890"/>
                </a:lnTo>
                <a:lnTo>
                  <a:pt x="333" y="1932"/>
                </a:lnTo>
                <a:lnTo>
                  <a:pt x="370" y="1971"/>
                </a:lnTo>
                <a:lnTo>
                  <a:pt x="413" y="2011"/>
                </a:lnTo>
                <a:lnTo>
                  <a:pt x="461" y="2045"/>
                </a:lnTo>
                <a:lnTo>
                  <a:pt x="511" y="2072"/>
                </a:lnTo>
                <a:lnTo>
                  <a:pt x="563" y="2096"/>
                </a:lnTo>
                <a:lnTo>
                  <a:pt x="622" y="2119"/>
                </a:lnTo>
                <a:lnTo>
                  <a:pt x="682" y="2135"/>
                </a:lnTo>
                <a:lnTo>
                  <a:pt x="746" y="2145"/>
                </a:lnTo>
                <a:lnTo>
                  <a:pt x="810" y="2152"/>
                </a:lnTo>
                <a:lnTo>
                  <a:pt x="876" y="2150"/>
                </a:lnTo>
                <a:lnTo>
                  <a:pt x="944" y="2149"/>
                </a:lnTo>
                <a:lnTo>
                  <a:pt x="1011" y="2139"/>
                </a:lnTo>
                <a:lnTo>
                  <a:pt x="1077" y="2127"/>
                </a:lnTo>
                <a:lnTo>
                  <a:pt x="1143" y="2109"/>
                </a:lnTo>
                <a:lnTo>
                  <a:pt x="1211" y="2084"/>
                </a:lnTo>
                <a:lnTo>
                  <a:pt x="1280" y="2056"/>
                </a:lnTo>
                <a:lnTo>
                  <a:pt x="1342" y="2026"/>
                </a:lnTo>
                <a:lnTo>
                  <a:pt x="1406" y="1992"/>
                </a:lnTo>
                <a:lnTo>
                  <a:pt x="1465" y="1960"/>
                </a:lnTo>
                <a:lnTo>
                  <a:pt x="1522" y="1919"/>
                </a:lnTo>
                <a:lnTo>
                  <a:pt x="1573" y="1880"/>
                </a:lnTo>
                <a:lnTo>
                  <a:pt x="1621" y="1837"/>
                </a:lnTo>
                <a:lnTo>
                  <a:pt x="1664" y="1794"/>
                </a:lnTo>
                <a:lnTo>
                  <a:pt x="1700" y="1751"/>
                </a:lnTo>
                <a:lnTo>
                  <a:pt x="1732" y="1705"/>
                </a:lnTo>
                <a:lnTo>
                  <a:pt x="1757" y="1659"/>
                </a:lnTo>
                <a:lnTo>
                  <a:pt x="1777" y="1613"/>
                </a:lnTo>
                <a:lnTo>
                  <a:pt x="1792" y="1567"/>
                </a:lnTo>
                <a:lnTo>
                  <a:pt x="1798" y="1522"/>
                </a:lnTo>
                <a:lnTo>
                  <a:pt x="1799" y="1479"/>
                </a:lnTo>
                <a:lnTo>
                  <a:pt x="1797" y="1437"/>
                </a:lnTo>
                <a:lnTo>
                  <a:pt x="1788" y="1396"/>
                </a:lnTo>
                <a:lnTo>
                  <a:pt x="1767" y="1329"/>
                </a:lnTo>
                <a:lnTo>
                  <a:pt x="1752" y="1264"/>
                </a:lnTo>
                <a:lnTo>
                  <a:pt x="1739" y="1199"/>
                </a:lnTo>
                <a:lnTo>
                  <a:pt x="1731" y="1136"/>
                </a:lnTo>
                <a:lnTo>
                  <a:pt x="1728" y="1076"/>
                </a:lnTo>
                <a:lnTo>
                  <a:pt x="1730" y="1019"/>
                </a:lnTo>
                <a:lnTo>
                  <a:pt x="1735" y="968"/>
                </a:lnTo>
                <a:lnTo>
                  <a:pt x="1745" y="920"/>
                </a:lnTo>
                <a:lnTo>
                  <a:pt x="1761" y="879"/>
                </a:lnTo>
                <a:lnTo>
                  <a:pt x="1778" y="842"/>
                </a:lnTo>
                <a:lnTo>
                  <a:pt x="1800" y="813"/>
                </a:lnTo>
                <a:lnTo>
                  <a:pt x="1824" y="791"/>
                </a:lnTo>
                <a:lnTo>
                  <a:pt x="1853" y="780"/>
                </a:lnTo>
                <a:lnTo>
                  <a:pt x="1868" y="770"/>
                </a:lnTo>
                <a:lnTo>
                  <a:pt x="1883" y="754"/>
                </a:lnTo>
                <a:lnTo>
                  <a:pt x="1893" y="730"/>
                </a:lnTo>
                <a:lnTo>
                  <a:pt x="1899" y="699"/>
                </a:lnTo>
                <a:lnTo>
                  <a:pt x="1901" y="664"/>
                </a:lnTo>
                <a:lnTo>
                  <a:pt x="1902" y="618"/>
                </a:lnTo>
                <a:lnTo>
                  <a:pt x="1897" y="570"/>
                </a:lnTo>
                <a:lnTo>
                  <a:pt x="1890" y="521"/>
                </a:lnTo>
                <a:lnTo>
                  <a:pt x="1880" y="467"/>
                </a:lnTo>
                <a:lnTo>
                  <a:pt x="1864" y="413"/>
                </a:lnTo>
                <a:lnTo>
                  <a:pt x="1848" y="355"/>
                </a:lnTo>
                <a:lnTo>
                  <a:pt x="1829" y="313"/>
                </a:lnTo>
                <a:lnTo>
                  <a:pt x="1806" y="269"/>
                </a:lnTo>
                <a:lnTo>
                  <a:pt x="1773" y="229"/>
                </a:lnTo>
                <a:lnTo>
                  <a:pt x="1739" y="192"/>
                </a:lnTo>
                <a:lnTo>
                  <a:pt x="1697" y="156"/>
                </a:lnTo>
                <a:lnTo>
                  <a:pt x="1650" y="125"/>
                </a:lnTo>
                <a:lnTo>
                  <a:pt x="1598" y="97"/>
                </a:lnTo>
                <a:lnTo>
                  <a:pt x="1540" y="74"/>
                </a:lnTo>
                <a:lnTo>
                  <a:pt x="1479" y="50"/>
                </a:lnTo>
                <a:lnTo>
                  <a:pt x="1415" y="33"/>
                </a:lnTo>
                <a:lnTo>
                  <a:pt x="1345" y="20"/>
                </a:lnTo>
                <a:lnTo>
                  <a:pt x="1272" y="8"/>
                </a:lnTo>
                <a:lnTo>
                  <a:pt x="1195" y="2"/>
                </a:lnTo>
                <a:lnTo>
                  <a:pt x="1119" y="0"/>
                </a:lnTo>
                <a:lnTo>
                  <a:pt x="1039" y="4"/>
                </a:lnTo>
                <a:lnTo>
                  <a:pt x="956" y="8"/>
                </a:lnTo>
                <a:lnTo>
                  <a:pt x="875" y="17"/>
                </a:lnTo>
                <a:lnTo>
                  <a:pt x="791" y="33"/>
                </a:lnTo>
                <a:lnTo>
                  <a:pt x="706" y="48"/>
                </a:lnTo>
                <a:lnTo>
                  <a:pt x="623" y="69"/>
                </a:lnTo>
                <a:lnTo>
                  <a:pt x="540" y="93"/>
                </a:lnTo>
              </a:path>
            </a:pathLst>
          </a:custGeom>
          <a:solidFill>
            <a:srgbClr val="FDE0BD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2000" y="3429000"/>
            <a:ext cx="21431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(mean, </a:t>
            </a:r>
            <a:r>
              <a:rPr lang="el-GR" b="1">
                <a:cs typeface="Arial" charset="0"/>
              </a:rPr>
              <a:t>μ</a:t>
            </a:r>
            <a:r>
              <a:rPr lang="en-US" b="1"/>
              <a:t>, is unknown)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2971800"/>
            <a:ext cx="21431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Population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971800" y="2209800"/>
            <a:ext cx="3124200" cy="5286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Random Sample</a:t>
            </a:r>
          </a:p>
        </p:txBody>
      </p:sp>
      <p:sp>
        <p:nvSpPr>
          <p:cNvPr id="126983" name="Oval 7"/>
          <p:cNvSpPr>
            <a:spLocks noChangeArrowheads="1"/>
          </p:cNvSpPr>
          <p:nvPr/>
        </p:nvSpPr>
        <p:spPr bwMode="auto">
          <a:xfrm>
            <a:off x="3657600" y="3060700"/>
            <a:ext cx="1587500" cy="977900"/>
          </a:xfrm>
          <a:prstGeom prst="ellipse">
            <a:avLst/>
          </a:prstGeom>
          <a:solidFill>
            <a:srgbClr val="C7DAF7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920750" y="4584700"/>
            <a:ext cx="1587500" cy="977900"/>
          </a:xfrm>
          <a:prstGeom prst="ellipse">
            <a:avLst/>
          </a:prstGeom>
          <a:solidFill>
            <a:srgbClr val="C7DAF7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03650" y="3130550"/>
            <a:ext cx="1536700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Mean  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   X = 50</a:t>
            </a:r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5013325" y="3962400"/>
            <a:ext cx="368300" cy="215900"/>
          </a:xfrm>
          <a:prstGeom prst="ellipse">
            <a:avLst/>
          </a:prstGeom>
          <a:solidFill>
            <a:srgbClr val="C7DAF7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87" name="Oval 11"/>
          <p:cNvSpPr>
            <a:spLocks noChangeArrowheads="1"/>
          </p:cNvSpPr>
          <p:nvPr/>
        </p:nvSpPr>
        <p:spPr bwMode="auto">
          <a:xfrm>
            <a:off x="5365750" y="4219575"/>
            <a:ext cx="273050" cy="158750"/>
          </a:xfrm>
          <a:prstGeom prst="ellipse">
            <a:avLst/>
          </a:prstGeom>
          <a:solidFill>
            <a:srgbClr val="C7DAF7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 rot="-417079">
            <a:off x="2362200" y="4343400"/>
            <a:ext cx="2744788" cy="915988"/>
            <a:chOff x="1248" y="2592"/>
            <a:chExt cx="1729" cy="577"/>
          </a:xfrm>
        </p:grpSpPr>
        <p:sp>
          <p:nvSpPr>
            <p:cNvPr id="28748" name="Freeform 13"/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14"/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5" name="Group 15"/>
          <p:cNvGrpSpPr>
            <a:grpSpLocks/>
          </p:cNvGrpSpPr>
          <p:nvPr/>
        </p:nvGrpSpPr>
        <p:grpSpPr bwMode="auto">
          <a:xfrm>
            <a:off x="5715000" y="3886200"/>
            <a:ext cx="828675" cy="1970088"/>
            <a:chOff x="3462" y="2455"/>
            <a:chExt cx="757" cy="1614"/>
          </a:xfrm>
        </p:grpSpPr>
        <p:grpSp>
          <p:nvGrpSpPr>
            <p:cNvPr id="28694" name="Group 16"/>
            <p:cNvGrpSpPr>
              <a:grpSpLocks/>
            </p:cNvGrpSpPr>
            <p:nvPr/>
          </p:nvGrpSpPr>
          <p:grpSpPr bwMode="auto">
            <a:xfrm>
              <a:off x="3462" y="3447"/>
              <a:ext cx="709" cy="622"/>
              <a:chOff x="3462" y="3447"/>
              <a:chExt cx="709" cy="622"/>
            </a:xfrm>
          </p:grpSpPr>
          <p:grpSp>
            <p:nvGrpSpPr>
              <p:cNvPr id="28722" name="Group 17"/>
              <p:cNvGrpSpPr>
                <a:grpSpLocks/>
              </p:cNvGrpSpPr>
              <p:nvPr/>
            </p:nvGrpSpPr>
            <p:grpSpPr bwMode="auto">
              <a:xfrm>
                <a:off x="3462" y="3447"/>
                <a:ext cx="709" cy="622"/>
                <a:chOff x="3462" y="3447"/>
                <a:chExt cx="709" cy="622"/>
              </a:xfrm>
            </p:grpSpPr>
            <p:grpSp>
              <p:nvGrpSpPr>
                <p:cNvPr id="28730" name="Group 18"/>
                <p:cNvGrpSpPr>
                  <a:grpSpLocks/>
                </p:cNvGrpSpPr>
                <p:nvPr/>
              </p:nvGrpSpPr>
              <p:grpSpPr bwMode="auto">
                <a:xfrm>
                  <a:off x="3462" y="3447"/>
                  <a:ext cx="709" cy="622"/>
                  <a:chOff x="3462" y="3447"/>
                  <a:chExt cx="709" cy="622"/>
                </a:xfrm>
              </p:grpSpPr>
              <p:sp>
                <p:nvSpPr>
                  <p:cNvPr id="28738" name="Freeform 19"/>
                  <p:cNvSpPr>
                    <a:spLocks/>
                  </p:cNvSpPr>
                  <p:nvPr/>
                </p:nvSpPr>
                <p:spPr bwMode="auto">
                  <a:xfrm>
                    <a:off x="3462" y="3447"/>
                    <a:ext cx="709" cy="622"/>
                  </a:xfrm>
                  <a:custGeom>
                    <a:avLst/>
                    <a:gdLst>
                      <a:gd name="T0" fmla="*/ 244 w 709"/>
                      <a:gd name="T1" fmla="*/ 56 h 622"/>
                      <a:gd name="T2" fmla="*/ 200 w 709"/>
                      <a:gd name="T3" fmla="*/ 51 h 622"/>
                      <a:gd name="T4" fmla="*/ 137 w 709"/>
                      <a:gd name="T5" fmla="*/ 76 h 622"/>
                      <a:gd name="T6" fmla="*/ 95 w 709"/>
                      <a:gd name="T7" fmla="*/ 102 h 622"/>
                      <a:gd name="T8" fmla="*/ 66 w 709"/>
                      <a:gd name="T9" fmla="*/ 141 h 622"/>
                      <a:gd name="T10" fmla="*/ 63 w 709"/>
                      <a:gd name="T11" fmla="*/ 174 h 622"/>
                      <a:gd name="T12" fmla="*/ 61 w 709"/>
                      <a:gd name="T13" fmla="*/ 222 h 622"/>
                      <a:gd name="T14" fmla="*/ 38 w 709"/>
                      <a:gd name="T15" fmla="*/ 247 h 622"/>
                      <a:gd name="T16" fmla="*/ 31 w 709"/>
                      <a:gd name="T17" fmla="*/ 281 h 622"/>
                      <a:gd name="T18" fmla="*/ 43 w 709"/>
                      <a:gd name="T19" fmla="*/ 314 h 622"/>
                      <a:gd name="T20" fmla="*/ 36 w 709"/>
                      <a:gd name="T21" fmla="*/ 339 h 622"/>
                      <a:gd name="T22" fmla="*/ 17 w 709"/>
                      <a:gd name="T23" fmla="*/ 365 h 622"/>
                      <a:gd name="T24" fmla="*/ 13 w 709"/>
                      <a:gd name="T25" fmla="*/ 400 h 622"/>
                      <a:gd name="T26" fmla="*/ 2 w 709"/>
                      <a:gd name="T27" fmla="*/ 441 h 622"/>
                      <a:gd name="T28" fmla="*/ 6 w 709"/>
                      <a:gd name="T29" fmla="*/ 481 h 622"/>
                      <a:gd name="T30" fmla="*/ 31 w 709"/>
                      <a:gd name="T31" fmla="*/ 499 h 622"/>
                      <a:gd name="T32" fmla="*/ 75 w 709"/>
                      <a:gd name="T33" fmla="*/ 499 h 622"/>
                      <a:gd name="T34" fmla="*/ 95 w 709"/>
                      <a:gd name="T35" fmla="*/ 511 h 622"/>
                      <a:gd name="T36" fmla="*/ 90 w 709"/>
                      <a:gd name="T37" fmla="*/ 544 h 622"/>
                      <a:gd name="T38" fmla="*/ 67 w 709"/>
                      <a:gd name="T39" fmla="*/ 577 h 622"/>
                      <a:gd name="T40" fmla="*/ 63 w 709"/>
                      <a:gd name="T41" fmla="*/ 603 h 622"/>
                      <a:gd name="T42" fmla="*/ 80 w 709"/>
                      <a:gd name="T43" fmla="*/ 621 h 622"/>
                      <a:gd name="T44" fmla="*/ 107 w 709"/>
                      <a:gd name="T45" fmla="*/ 621 h 622"/>
                      <a:gd name="T46" fmla="*/ 144 w 709"/>
                      <a:gd name="T47" fmla="*/ 607 h 622"/>
                      <a:gd name="T48" fmla="*/ 194 w 709"/>
                      <a:gd name="T49" fmla="*/ 594 h 622"/>
                      <a:gd name="T50" fmla="*/ 250 w 709"/>
                      <a:gd name="T51" fmla="*/ 591 h 622"/>
                      <a:gd name="T52" fmla="*/ 291 w 709"/>
                      <a:gd name="T53" fmla="*/ 600 h 622"/>
                      <a:gd name="T54" fmla="*/ 346 w 709"/>
                      <a:gd name="T55" fmla="*/ 607 h 622"/>
                      <a:gd name="T56" fmla="*/ 393 w 709"/>
                      <a:gd name="T57" fmla="*/ 598 h 622"/>
                      <a:gd name="T58" fmla="*/ 452 w 709"/>
                      <a:gd name="T59" fmla="*/ 598 h 622"/>
                      <a:gd name="T60" fmla="*/ 506 w 709"/>
                      <a:gd name="T61" fmla="*/ 604 h 622"/>
                      <a:gd name="T62" fmla="*/ 541 w 709"/>
                      <a:gd name="T63" fmla="*/ 589 h 622"/>
                      <a:gd name="T64" fmla="*/ 581 w 709"/>
                      <a:gd name="T65" fmla="*/ 577 h 622"/>
                      <a:gd name="T66" fmla="*/ 635 w 709"/>
                      <a:gd name="T67" fmla="*/ 578 h 622"/>
                      <a:gd name="T68" fmla="*/ 678 w 709"/>
                      <a:gd name="T69" fmla="*/ 574 h 622"/>
                      <a:gd name="T70" fmla="*/ 708 w 709"/>
                      <a:gd name="T71" fmla="*/ 552 h 622"/>
                      <a:gd name="T72" fmla="*/ 691 w 709"/>
                      <a:gd name="T73" fmla="*/ 457 h 622"/>
                      <a:gd name="T74" fmla="*/ 703 w 709"/>
                      <a:gd name="T75" fmla="*/ 428 h 622"/>
                      <a:gd name="T76" fmla="*/ 686 w 709"/>
                      <a:gd name="T77" fmla="*/ 398 h 622"/>
                      <a:gd name="T78" fmla="*/ 676 w 709"/>
                      <a:gd name="T79" fmla="*/ 369 h 622"/>
                      <a:gd name="T80" fmla="*/ 672 w 709"/>
                      <a:gd name="T81" fmla="*/ 335 h 622"/>
                      <a:gd name="T82" fmla="*/ 673 w 709"/>
                      <a:gd name="T83" fmla="*/ 305 h 622"/>
                      <a:gd name="T84" fmla="*/ 665 w 709"/>
                      <a:gd name="T85" fmla="*/ 277 h 622"/>
                      <a:gd name="T86" fmla="*/ 674 w 709"/>
                      <a:gd name="T87" fmla="*/ 235 h 622"/>
                      <a:gd name="T88" fmla="*/ 673 w 709"/>
                      <a:gd name="T89" fmla="*/ 186 h 622"/>
                      <a:gd name="T90" fmla="*/ 662 w 709"/>
                      <a:gd name="T91" fmla="*/ 142 h 622"/>
                      <a:gd name="T92" fmla="*/ 642 w 709"/>
                      <a:gd name="T93" fmla="*/ 109 h 622"/>
                      <a:gd name="T94" fmla="*/ 574 w 709"/>
                      <a:gd name="T95" fmla="*/ 72 h 622"/>
                      <a:gd name="T96" fmla="*/ 440 w 709"/>
                      <a:gd name="T97" fmla="*/ 45 h 62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709"/>
                      <a:gd name="T148" fmla="*/ 0 h 622"/>
                      <a:gd name="T149" fmla="*/ 709 w 709"/>
                      <a:gd name="T150" fmla="*/ 622 h 62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709" h="622">
                        <a:moveTo>
                          <a:pt x="327" y="0"/>
                        </a:moveTo>
                        <a:lnTo>
                          <a:pt x="244" y="56"/>
                        </a:lnTo>
                        <a:lnTo>
                          <a:pt x="229" y="54"/>
                        </a:lnTo>
                        <a:lnTo>
                          <a:pt x="200" y="51"/>
                        </a:lnTo>
                        <a:lnTo>
                          <a:pt x="171" y="60"/>
                        </a:lnTo>
                        <a:lnTo>
                          <a:pt x="137" y="76"/>
                        </a:lnTo>
                        <a:lnTo>
                          <a:pt x="112" y="90"/>
                        </a:lnTo>
                        <a:lnTo>
                          <a:pt x="95" y="102"/>
                        </a:lnTo>
                        <a:lnTo>
                          <a:pt x="78" y="122"/>
                        </a:lnTo>
                        <a:lnTo>
                          <a:pt x="66" y="141"/>
                        </a:lnTo>
                        <a:lnTo>
                          <a:pt x="61" y="154"/>
                        </a:lnTo>
                        <a:lnTo>
                          <a:pt x="63" y="174"/>
                        </a:lnTo>
                        <a:lnTo>
                          <a:pt x="65" y="203"/>
                        </a:lnTo>
                        <a:lnTo>
                          <a:pt x="61" y="222"/>
                        </a:lnTo>
                        <a:lnTo>
                          <a:pt x="50" y="236"/>
                        </a:lnTo>
                        <a:lnTo>
                          <a:pt x="38" y="247"/>
                        </a:lnTo>
                        <a:lnTo>
                          <a:pt x="28" y="263"/>
                        </a:lnTo>
                        <a:lnTo>
                          <a:pt x="31" y="281"/>
                        </a:lnTo>
                        <a:lnTo>
                          <a:pt x="38" y="302"/>
                        </a:lnTo>
                        <a:lnTo>
                          <a:pt x="43" y="314"/>
                        </a:lnTo>
                        <a:lnTo>
                          <a:pt x="43" y="328"/>
                        </a:lnTo>
                        <a:lnTo>
                          <a:pt x="36" y="339"/>
                        </a:lnTo>
                        <a:lnTo>
                          <a:pt x="21" y="351"/>
                        </a:lnTo>
                        <a:lnTo>
                          <a:pt x="17" y="365"/>
                        </a:lnTo>
                        <a:lnTo>
                          <a:pt x="13" y="379"/>
                        </a:lnTo>
                        <a:lnTo>
                          <a:pt x="13" y="400"/>
                        </a:lnTo>
                        <a:lnTo>
                          <a:pt x="9" y="417"/>
                        </a:lnTo>
                        <a:lnTo>
                          <a:pt x="2" y="441"/>
                        </a:lnTo>
                        <a:lnTo>
                          <a:pt x="0" y="463"/>
                        </a:lnTo>
                        <a:lnTo>
                          <a:pt x="6" y="481"/>
                        </a:lnTo>
                        <a:lnTo>
                          <a:pt x="17" y="492"/>
                        </a:lnTo>
                        <a:lnTo>
                          <a:pt x="31" y="499"/>
                        </a:lnTo>
                        <a:lnTo>
                          <a:pt x="53" y="500"/>
                        </a:lnTo>
                        <a:lnTo>
                          <a:pt x="75" y="499"/>
                        </a:lnTo>
                        <a:lnTo>
                          <a:pt x="88" y="503"/>
                        </a:lnTo>
                        <a:lnTo>
                          <a:pt x="95" y="511"/>
                        </a:lnTo>
                        <a:lnTo>
                          <a:pt x="97" y="522"/>
                        </a:lnTo>
                        <a:lnTo>
                          <a:pt x="90" y="544"/>
                        </a:lnTo>
                        <a:lnTo>
                          <a:pt x="76" y="563"/>
                        </a:lnTo>
                        <a:lnTo>
                          <a:pt x="67" y="577"/>
                        </a:lnTo>
                        <a:lnTo>
                          <a:pt x="61" y="591"/>
                        </a:lnTo>
                        <a:lnTo>
                          <a:pt x="63" y="603"/>
                        </a:lnTo>
                        <a:lnTo>
                          <a:pt x="71" y="616"/>
                        </a:lnTo>
                        <a:lnTo>
                          <a:pt x="80" y="621"/>
                        </a:lnTo>
                        <a:lnTo>
                          <a:pt x="92" y="621"/>
                        </a:lnTo>
                        <a:lnTo>
                          <a:pt x="107" y="621"/>
                        </a:lnTo>
                        <a:lnTo>
                          <a:pt x="124" y="615"/>
                        </a:lnTo>
                        <a:lnTo>
                          <a:pt x="144" y="607"/>
                        </a:lnTo>
                        <a:lnTo>
                          <a:pt x="164" y="599"/>
                        </a:lnTo>
                        <a:lnTo>
                          <a:pt x="194" y="594"/>
                        </a:lnTo>
                        <a:lnTo>
                          <a:pt x="222" y="589"/>
                        </a:lnTo>
                        <a:lnTo>
                          <a:pt x="250" y="591"/>
                        </a:lnTo>
                        <a:lnTo>
                          <a:pt x="272" y="596"/>
                        </a:lnTo>
                        <a:lnTo>
                          <a:pt x="291" y="600"/>
                        </a:lnTo>
                        <a:lnTo>
                          <a:pt x="316" y="605"/>
                        </a:lnTo>
                        <a:lnTo>
                          <a:pt x="346" y="607"/>
                        </a:lnTo>
                        <a:lnTo>
                          <a:pt x="367" y="604"/>
                        </a:lnTo>
                        <a:lnTo>
                          <a:pt x="393" y="598"/>
                        </a:lnTo>
                        <a:lnTo>
                          <a:pt x="425" y="600"/>
                        </a:lnTo>
                        <a:lnTo>
                          <a:pt x="452" y="598"/>
                        </a:lnTo>
                        <a:lnTo>
                          <a:pt x="479" y="604"/>
                        </a:lnTo>
                        <a:lnTo>
                          <a:pt x="506" y="604"/>
                        </a:lnTo>
                        <a:lnTo>
                          <a:pt x="523" y="596"/>
                        </a:lnTo>
                        <a:lnTo>
                          <a:pt x="541" y="589"/>
                        </a:lnTo>
                        <a:lnTo>
                          <a:pt x="557" y="584"/>
                        </a:lnTo>
                        <a:lnTo>
                          <a:pt x="581" y="577"/>
                        </a:lnTo>
                        <a:lnTo>
                          <a:pt x="605" y="577"/>
                        </a:lnTo>
                        <a:lnTo>
                          <a:pt x="635" y="578"/>
                        </a:lnTo>
                        <a:lnTo>
                          <a:pt x="659" y="577"/>
                        </a:lnTo>
                        <a:lnTo>
                          <a:pt x="678" y="574"/>
                        </a:lnTo>
                        <a:lnTo>
                          <a:pt x="695" y="563"/>
                        </a:lnTo>
                        <a:lnTo>
                          <a:pt x="708" y="552"/>
                        </a:lnTo>
                        <a:lnTo>
                          <a:pt x="701" y="508"/>
                        </a:lnTo>
                        <a:lnTo>
                          <a:pt x="691" y="457"/>
                        </a:lnTo>
                        <a:lnTo>
                          <a:pt x="695" y="446"/>
                        </a:lnTo>
                        <a:lnTo>
                          <a:pt x="703" y="428"/>
                        </a:lnTo>
                        <a:lnTo>
                          <a:pt x="695" y="410"/>
                        </a:lnTo>
                        <a:lnTo>
                          <a:pt x="686" y="398"/>
                        </a:lnTo>
                        <a:lnTo>
                          <a:pt x="678" y="384"/>
                        </a:lnTo>
                        <a:lnTo>
                          <a:pt x="676" y="369"/>
                        </a:lnTo>
                        <a:lnTo>
                          <a:pt x="674" y="349"/>
                        </a:lnTo>
                        <a:lnTo>
                          <a:pt x="672" y="335"/>
                        </a:lnTo>
                        <a:lnTo>
                          <a:pt x="671" y="321"/>
                        </a:lnTo>
                        <a:lnTo>
                          <a:pt x="673" y="305"/>
                        </a:lnTo>
                        <a:lnTo>
                          <a:pt x="668" y="291"/>
                        </a:lnTo>
                        <a:lnTo>
                          <a:pt x="665" y="277"/>
                        </a:lnTo>
                        <a:lnTo>
                          <a:pt x="671" y="258"/>
                        </a:lnTo>
                        <a:lnTo>
                          <a:pt x="674" y="235"/>
                        </a:lnTo>
                        <a:lnTo>
                          <a:pt x="676" y="211"/>
                        </a:lnTo>
                        <a:lnTo>
                          <a:pt x="673" y="186"/>
                        </a:lnTo>
                        <a:lnTo>
                          <a:pt x="670" y="162"/>
                        </a:lnTo>
                        <a:lnTo>
                          <a:pt x="662" y="142"/>
                        </a:lnTo>
                        <a:lnTo>
                          <a:pt x="655" y="123"/>
                        </a:lnTo>
                        <a:lnTo>
                          <a:pt x="642" y="109"/>
                        </a:lnTo>
                        <a:lnTo>
                          <a:pt x="612" y="89"/>
                        </a:lnTo>
                        <a:lnTo>
                          <a:pt x="574" y="72"/>
                        </a:lnTo>
                        <a:lnTo>
                          <a:pt x="536" y="57"/>
                        </a:lnTo>
                        <a:lnTo>
                          <a:pt x="440" y="45"/>
                        </a:lnTo>
                        <a:lnTo>
                          <a:pt x="327" y="0"/>
                        </a:lnTo>
                      </a:path>
                    </a:pathLst>
                  </a:custGeom>
                  <a:solidFill>
                    <a:srgbClr val="C060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73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549" y="3501"/>
                    <a:ext cx="496" cy="458"/>
                    <a:chOff x="3549" y="3501"/>
                    <a:chExt cx="496" cy="458"/>
                  </a:xfrm>
                </p:grpSpPr>
                <p:sp>
                  <p:nvSpPr>
                    <p:cNvPr id="2874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008" y="3732"/>
                      <a:ext cx="27" cy="65"/>
                    </a:xfrm>
                    <a:custGeom>
                      <a:avLst/>
                      <a:gdLst>
                        <a:gd name="T0" fmla="*/ 10 w 27"/>
                        <a:gd name="T1" fmla="*/ 0 h 65"/>
                        <a:gd name="T2" fmla="*/ 0 w 27"/>
                        <a:gd name="T3" fmla="*/ 22 h 65"/>
                        <a:gd name="T4" fmla="*/ 5 w 27"/>
                        <a:gd name="T5" fmla="*/ 45 h 65"/>
                        <a:gd name="T6" fmla="*/ 26 w 27"/>
                        <a:gd name="T7" fmla="*/ 64 h 6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65"/>
                        <a:gd name="T14" fmla="*/ 27 w 27"/>
                        <a:gd name="T15" fmla="*/ 65 h 6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65">
                          <a:moveTo>
                            <a:pt x="10" y="0"/>
                          </a:moveTo>
                          <a:lnTo>
                            <a:pt x="0" y="22"/>
                          </a:lnTo>
                          <a:lnTo>
                            <a:pt x="5" y="45"/>
                          </a:lnTo>
                          <a:lnTo>
                            <a:pt x="26" y="64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028" y="3814"/>
                      <a:ext cx="17" cy="145"/>
                    </a:xfrm>
                    <a:custGeom>
                      <a:avLst/>
                      <a:gdLst>
                        <a:gd name="T0" fmla="*/ 12 w 17"/>
                        <a:gd name="T1" fmla="*/ 144 h 145"/>
                        <a:gd name="T2" fmla="*/ 10 w 17"/>
                        <a:gd name="T3" fmla="*/ 130 h 145"/>
                        <a:gd name="T4" fmla="*/ 11 w 17"/>
                        <a:gd name="T5" fmla="*/ 117 h 145"/>
                        <a:gd name="T6" fmla="*/ 15 w 17"/>
                        <a:gd name="T7" fmla="*/ 102 h 145"/>
                        <a:gd name="T8" fmla="*/ 12 w 17"/>
                        <a:gd name="T9" fmla="*/ 86 h 145"/>
                        <a:gd name="T10" fmla="*/ 3 w 17"/>
                        <a:gd name="T11" fmla="*/ 74 h 145"/>
                        <a:gd name="T12" fmla="*/ 0 w 17"/>
                        <a:gd name="T13" fmla="*/ 63 h 145"/>
                        <a:gd name="T14" fmla="*/ 2 w 17"/>
                        <a:gd name="T15" fmla="*/ 49 h 145"/>
                        <a:gd name="T16" fmla="*/ 12 w 17"/>
                        <a:gd name="T17" fmla="*/ 38 h 145"/>
                        <a:gd name="T18" fmla="*/ 16 w 17"/>
                        <a:gd name="T19" fmla="*/ 25 h 145"/>
                        <a:gd name="T20" fmla="*/ 10 w 17"/>
                        <a:gd name="T21" fmla="*/ 13 h 145"/>
                        <a:gd name="T22" fmla="*/ 6 w 17"/>
                        <a:gd name="T23" fmla="*/ 0 h 14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"/>
                        <a:gd name="T37" fmla="*/ 0 h 145"/>
                        <a:gd name="T38" fmla="*/ 17 w 17"/>
                        <a:gd name="T39" fmla="*/ 145 h 14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" h="145">
                          <a:moveTo>
                            <a:pt x="12" y="144"/>
                          </a:moveTo>
                          <a:lnTo>
                            <a:pt x="10" y="130"/>
                          </a:lnTo>
                          <a:lnTo>
                            <a:pt x="11" y="117"/>
                          </a:lnTo>
                          <a:lnTo>
                            <a:pt x="15" y="102"/>
                          </a:lnTo>
                          <a:lnTo>
                            <a:pt x="12" y="86"/>
                          </a:lnTo>
                          <a:lnTo>
                            <a:pt x="3" y="74"/>
                          </a:lnTo>
                          <a:lnTo>
                            <a:pt x="0" y="63"/>
                          </a:lnTo>
                          <a:lnTo>
                            <a:pt x="2" y="49"/>
                          </a:lnTo>
                          <a:lnTo>
                            <a:pt x="12" y="38"/>
                          </a:lnTo>
                          <a:lnTo>
                            <a:pt x="16" y="25"/>
                          </a:lnTo>
                          <a:lnTo>
                            <a:pt x="10" y="13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2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643" y="3501"/>
                      <a:ext cx="169" cy="245"/>
                    </a:xfrm>
                    <a:custGeom>
                      <a:avLst/>
                      <a:gdLst>
                        <a:gd name="T0" fmla="*/ 36 w 169"/>
                        <a:gd name="T1" fmla="*/ 0 h 245"/>
                        <a:gd name="T2" fmla="*/ 36 w 169"/>
                        <a:gd name="T3" fmla="*/ 14 h 245"/>
                        <a:gd name="T4" fmla="*/ 32 w 169"/>
                        <a:gd name="T5" fmla="*/ 27 h 245"/>
                        <a:gd name="T6" fmla="*/ 26 w 169"/>
                        <a:gd name="T7" fmla="*/ 43 h 245"/>
                        <a:gd name="T8" fmla="*/ 24 w 169"/>
                        <a:gd name="T9" fmla="*/ 56 h 245"/>
                        <a:gd name="T10" fmla="*/ 22 w 169"/>
                        <a:gd name="T11" fmla="*/ 74 h 245"/>
                        <a:gd name="T12" fmla="*/ 20 w 169"/>
                        <a:gd name="T13" fmla="*/ 89 h 245"/>
                        <a:gd name="T14" fmla="*/ 13 w 169"/>
                        <a:gd name="T15" fmla="*/ 102 h 245"/>
                        <a:gd name="T16" fmla="*/ 0 w 169"/>
                        <a:gd name="T17" fmla="*/ 110 h 245"/>
                        <a:gd name="T18" fmla="*/ 15 w 169"/>
                        <a:gd name="T19" fmla="*/ 116 h 245"/>
                        <a:gd name="T20" fmla="*/ 36 w 169"/>
                        <a:gd name="T21" fmla="*/ 121 h 245"/>
                        <a:gd name="T22" fmla="*/ 52 w 169"/>
                        <a:gd name="T23" fmla="*/ 127 h 245"/>
                        <a:gd name="T24" fmla="*/ 38 w 169"/>
                        <a:gd name="T25" fmla="*/ 141 h 245"/>
                        <a:gd name="T26" fmla="*/ 28 w 169"/>
                        <a:gd name="T27" fmla="*/ 154 h 245"/>
                        <a:gd name="T28" fmla="*/ 52 w 169"/>
                        <a:gd name="T29" fmla="*/ 160 h 245"/>
                        <a:gd name="T30" fmla="*/ 79 w 169"/>
                        <a:gd name="T31" fmla="*/ 174 h 245"/>
                        <a:gd name="T32" fmla="*/ 107 w 169"/>
                        <a:gd name="T33" fmla="*/ 196 h 245"/>
                        <a:gd name="T34" fmla="*/ 133 w 169"/>
                        <a:gd name="T35" fmla="*/ 209 h 245"/>
                        <a:gd name="T36" fmla="*/ 168 w 169"/>
                        <a:gd name="T37" fmla="*/ 244 h 24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245"/>
                        <a:gd name="T59" fmla="*/ 169 w 169"/>
                        <a:gd name="T60" fmla="*/ 245 h 24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245">
                          <a:moveTo>
                            <a:pt x="36" y="0"/>
                          </a:moveTo>
                          <a:lnTo>
                            <a:pt x="36" y="14"/>
                          </a:lnTo>
                          <a:lnTo>
                            <a:pt x="32" y="27"/>
                          </a:lnTo>
                          <a:lnTo>
                            <a:pt x="26" y="43"/>
                          </a:lnTo>
                          <a:lnTo>
                            <a:pt x="24" y="56"/>
                          </a:lnTo>
                          <a:lnTo>
                            <a:pt x="22" y="74"/>
                          </a:lnTo>
                          <a:lnTo>
                            <a:pt x="20" y="89"/>
                          </a:lnTo>
                          <a:lnTo>
                            <a:pt x="13" y="102"/>
                          </a:lnTo>
                          <a:lnTo>
                            <a:pt x="0" y="110"/>
                          </a:lnTo>
                          <a:lnTo>
                            <a:pt x="15" y="116"/>
                          </a:lnTo>
                          <a:lnTo>
                            <a:pt x="36" y="121"/>
                          </a:lnTo>
                          <a:lnTo>
                            <a:pt x="52" y="127"/>
                          </a:lnTo>
                          <a:lnTo>
                            <a:pt x="38" y="141"/>
                          </a:lnTo>
                          <a:lnTo>
                            <a:pt x="28" y="154"/>
                          </a:lnTo>
                          <a:lnTo>
                            <a:pt x="52" y="160"/>
                          </a:lnTo>
                          <a:lnTo>
                            <a:pt x="79" y="174"/>
                          </a:lnTo>
                          <a:lnTo>
                            <a:pt x="107" y="196"/>
                          </a:lnTo>
                          <a:lnTo>
                            <a:pt x="133" y="209"/>
                          </a:lnTo>
                          <a:lnTo>
                            <a:pt x="168" y="244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3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876" y="3507"/>
                      <a:ext cx="165" cy="236"/>
                    </a:xfrm>
                    <a:custGeom>
                      <a:avLst/>
                      <a:gdLst>
                        <a:gd name="T0" fmla="*/ 133 w 165"/>
                        <a:gd name="T1" fmla="*/ 0 h 236"/>
                        <a:gd name="T2" fmla="*/ 133 w 165"/>
                        <a:gd name="T3" fmla="*/ 15 h 236"/>
                        <a:gd name="T4" fmla="*/ 138 w 165"/>
                        <a:gd name="T5" fmla="*/ 37 h 236"/>
                        <a:gd name="T6" fmla="*/ 151 w 165"/>
                        <a:gd name="T7" fmla="*/ 58 h 236"/>
                        <a:gd name="T8" fmla="*/ 164 w 165"/>
                        <a:gd name="T9" fmla="*/ 73 h 236"/>
                        <a:gd name="T10" fmla="*/ 150 w 165"/>
                        <a:gd name="T11" fmla="*/ 77 h 236"/>
                        <a:gd name="T12" fmla="*/ 130 w 165"/>
                        <a:gd name="T13" fmla="*/ 85 h 236"/>
                        <a:gd name="T14" fmla="*/ 112 w 165"/>
                        <a:gd name="T15" fmla="*/ 91 h 236"/>
                        <a:gd name="T16" fmla="*/ 136 w 165"/>
                        <a:gd name="T17" fmla="*/ 107 h 236"/>
                        <a:gd name="T18" fmla="*/ 112 w 165"/>
                        <a:gd name="T19" fmla="*/ 115 h 236"/>
                        <a:gd name="T20" fmla="*/ 80 w 165"/>
                        <a:gd name="T21" fmla="*/ 137 h 236"/>
                        <a:gd name="T22" fmla="*/ 64 w 165"/>
                        <a:gd name="T23" fmla="*/ 162 h 236"/>
                        <a:gd name="T24" fmla="*/ 35 w 165"/>
                        <a:gd name="T25" fmla="*/ 189 h 236"/>
                        <a:gd name="T26" fmla="*/ 14 w 165"/>
                        <a:gd name="T27" fmla="*/ 216 h 236"/>
                        <a:gd name="T28" fmla="*/ 0 w 165"/>
                        <a:gd name="T29" fmla="*/ 235 h 2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65"/>
                        <a:gd name="T46" fmla="*/ 0 h 236"/>
                        <a:gd name="T47" fmla="*/ 165 w 165"/>
                        <a:gd name="T48" fmla="*/ 236 h 2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65" h="236">
                          <a:moveTo>
                            <a:pt x="133" y="0"/>
                          </a:moveTo>
                          <a:lnTo>
                            <a:pt x="133" y="15"/>
                          </a:lnTo>
                          <a:lnTo>
                            <a:pt x="138" y="37"/>
                          </a:lnTo>
                          <a:lnTo>
                            <a:pt x="151" y="58"/>
                          </a:lnTo>
                          <a:lnTo>
                            <a:pt x="164" y="73"/>
                          </a:lnTo>
                          <a:lnTo>
                            <a:pt x="150" y="77"/>
                          </a:lnTo>
                          <a:lnTo>
                            <a:pt x="130" y="85"/>
                          </a:lnTo>
                          <a:lnTo>
                            <a:pt x="112" y="91"/>
                          </a:lnTo>
                          <a:lnTo>
                            <a:pt x="136" y="107"/>
                          </a:lnTo>
                          <a:lnTo>
                            <a:pt x="112" y="115"/>
                          </a:lnTo>
                          <a:lnTo>
                            <a:pt x="80" y="137"/>
                          </a:lnTo>
                          <a:lnTo>
                            <a:pt x="64" y="162"/>
                          </a:lnTo>
                          <a:lnTo>
                            <a:pt x="35" y="189"/>
                          </a:lnTo>
                          <a:lnTo>
                            <a:pt x="14" y="216"/>
                          </a:lnTo>
                          <a:lnTo>
                            <a:pt x="0" y="23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4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549" y="3926"/>
                      <a:ext cx="82" cy="19"/>
                    </a:xfrm>
                    <a:custGeom>
                      <a:avLst/>
                      <a:gdLst>
                        <a:gd name="T0" fmla="*/ 81 w 82"/>
                        <a:gd name="T1" fmla="*/ 4 h 19"/>
                        <a:gd name="T2" fmla="*/ 65 w 82"/>
                        <a:gd name="T3" fmla="*/ 1 h 19"/>
                        <a:gd name="T4" fmla="*/ 51 w 82"/>
                        <a:gd name="T5" fmla="*/ 0 h 19"/>
                        <a:gd name="T6" fmla="*/ 35 w 82"/>
                        <a:gd name="T7" fmla="*/ 2 h 19"/>
                        <a:gd name="T8" fmla="*/ 23 w 82"/>
                        <a:gd name="T9" fmla="*/ 6 h 19"/>
                        <a:gd name="T10" fmla="*/ 8 w 82"/>
                        <a:gd name="T11" fmla="*/ 13 h 19"/>
                        <a:gd name="T12" fmla="*/ 0 w 82"/>
                        <a:gd name="T13" fmla="*/ 18 h 1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2"/>
                        <a:gd name="T22" fmla="*/ 0 h 19"/>
                        <a:gd name="T23" fmla="*/ 82 w 82"/>
                        <a:gd name="T24" fmla="*/ 19 h 1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2" h="19">
                          <a:moveTo>
                            <a:pt x="81" y="4"/>
                          </a:moveTo>
                          <a:lnTo>
                            <a:pt x="65" y="1"/>
                          </a:lnTo>
                          <a:lnTo>
                            <a:pt x="51" y="0"/>
                          </a:lnTo>
                          <a:lnTo>
                            <a:pt x="35" y="2"/>
                          </a:lnTo>
                          <a:lnTo>
                            <a:pt x="23" y="6"/>
                          </a:lnTo>
                          <a:lnTo>
                            <a:pt x="8" y="13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5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584" y="3729"/>
                      <a:ext cx="53" cy="45"/>
                    </a:xfrm>
                    <a:custGeom>
                      <a:avLst/>
                      <a:gdLst>
                        <a:gd name="T0" fmla="*/ 52 w 53"/>
                        <a:gd name="T1" fmla="*/ 44 h 45"/>
                        <a:gd name="T2" fmla="*/ 41 w 53"/>
                        <a:gd name="T3" fmla="*/ 43 h 45"/>
                        <a:gd name="T4" fmla="*/ 27 w 53"/>
                        <a:gd name="T5" fmla="*/ 38 h 45"/>
                        <a:gd name="T6" fmla="*/ 17 w 53"/>
                        <a:gd name="T7" fmla="*/ 31 h 45"/>
                        <a:gd name="T8" fmla="*/ 9 w 53"/>
                        <a:gd name="T9" fmla="*/ 22 h 45"/>
                        <a:gd name="T10" fmla="*/ 3 w 53"/>
                        <a:gd name="T11" fmla="*/ 9 h 45"/>
                        <a:gd name="T12" fmla="*/ 0 w 53"/>
                        <a:gd name="T13" fmla="*/ 0 h 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3"/>
                        <a:gd name="T22" fmla="*/ 0 h 45"/>
                        <a:gd name="T23" fmla="*/ 53 w 53"/>
                        <a:gd name="T24" fmla="*/ 45 h 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3" h="45">
                          <a:moveTo>
                            <a:pt x="52" y="44"/>
                          </a:moveTo>
                          <a:lnTo>
                            <a:pt x="41" y="43"/>
                          </a:lnTo>
                          <a:lnTo>
                            <a:pt x="27" y="38"/>
                          </a:lnTo>
                          <a:lnTo>
                            <a:pt x="17" y="31"/>
                          </a:lnTo>
                          <a:lnTo>
                            <a:pt x="9" y="22"/>
                          </a:lnTo>
                          <a:lnTo>
                            <a:pt x="3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6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622" y="3774"/>
                      <a:ext cx="16" cy="130"/>
                    </a:xfrm>
                    <a:custGeom>
                      <a:avLst/>
                      <a:gdLst>
                        <a:gd name="T0" fmla="*/ 14 w 16"/>
                        <a:gd name="T1" fmla="*/ 0 h 130"/>
                        <a:gd name="T2" fmla="*/ 13 w 16"/>
                        <a:gd name="T3" fmla="*/ 9 h 130"/>
                        <a:gd name="T4" fmla="*/ 13 w 16"/>
                        <a:gd name="T5" fmla="*/ 15 h 130"/>
                        <a:gd name="T6" fmla="*/ 13 w 16"/>
                        <a:gd name="T7" fmla="*/ 24 h 130"/>
                        <a:gd name="T8" fmla="*/ 15 w 16"/>
                        <a:gd name="T9" fmla="*/ 32 h 130"/>
                        <a:gd name="T10" fmla="*/ 13 w 16"/>
                        <a:gd name="T11" fmla="*/ 41 h 130"/>
                        <a:gd name="T12" fmla="*/ 10 w 16"/>
                        <a:gd name="T13" fmla="*/ 50 h 130"/>
                        <a:gd name="T14" fmla="*/ 8 w 16"/>
                        <a:gd name="T15" fmla="*/ 57 h 130"/>
                        <a:gd name="T16" fmla="*/ 7 w 16"/>
                        <a:gd name="T17" fmla="*/ 66 h 130"/>
                        <a:gd name="T18" fmla="*/ 7 w 16"/>
                        <a:gd name="T19" fmla="*/ 74 h 130"/>
                        <a:gd name="T20" fmla="*/ 3 w 16"/>
                        <a:gd name="T21" fmla="*/ 84 h 130"/>
                        <a:gd name="T22" fmla="*/ 0 w 16"/>
                        <a:gd name="T23" fmla="*/ 91 h 130"/>
                        <a:gd name="T24" fmla="*/ 1 w 16"/>
                        <a:gd name="T25" fmla="*/ 100 h 130"/>
                        <a:gd name="T26" fmla="*/ 5 w 16"/>
                        <a:gd name="T27" fmla="*/ 109 h 130"/>
                        <a:gd name="T28" fmla="*/ 10 w 16"/>
                        <a:gd name="T29" fmla="*/ 118 h 130"/>
                        <a:gd name="T30" fmla="*/ 12 w 16"/>
                        <a:gd name="T31" fmla="*/ 129 h 13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6"/>
                        <a:gd name="T49" fmla="*/ 0 h 130"/>
                        <a:gd name="T50" fmla="*/ 16 w 16"/>
                        <a:gd name="T51" fmla="*/ 130 h 13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6" h="130">
                          <a:moveTo>
                            <a:pt x="14" y="0"/>
                          </a:moveTo>
                          <a:lnTo>
                            <a:pt x="13" y="9"/>
                          </a:lnTo>
                          <a:lnTo>
                            <a:pt x="13" y="15"/>
                          </a:lnTo>
                          <a:lnTo>
                            <a:pt x="13" y="24"/>
                          </a:lnTo>
                          <a:lnTo>
                            <a:pt x="15" y="32"/>
                          </a:lnTo>
                          <a:lnTo>
                            <a:pt x="13" y="41"/>
                          </a:lnTo>
                          <a:lnTo>
                            <a:pt x="10" y="50"/>
                          </a:lnTo>
                          <a:lnTo>
                            <a:pt x="8" y="57"/>
                          </a:lnTo>
                          <a:lnTo>
                            <a:pt x="7" y="66"/>
                          </a:lnTo>
                          <a:lnTo>
                            <a:pt x="7" y="74"/>
                          </a:lnTo>
                          <a:lnTo>
                            <a:pt x="3" y="84"/>
                          </a:lnTo>
                          <a:lnTo>
                            <a:pt x="0" y="91"/>
                          </a:lnTo>
                          <a:lnTo>
                            <a:pt x="1" y="100"/>
                          </a:lnTo>
                          <a:lnTo>
                            <a:pt x="5" y="109"/>
                          </a:lnTo>
                          <a:lnTo>
                            <a:pt x="10" y="118"/>
                          </a:lnTo>
                          <a:lnTo>
                            <a:pt x="12" y="129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621" y="3726"/>
                      <a:ext cx="15" cy="46"/>
                    </a:xfrm>
                    <a:custGeom>
                      <a:avLst/>
                      <a:gdLst>
                        <a:gd name="T0" fmla="*/ 10 w 15"/>
                        <a:gd name="T1" fmla="*/ 0 h 46"/>
                        <a:gd name="T2" fmla="*/ 4 w 15"/>
                        <a:gd name="T3" fmla="*/ 8 h 46"/>
                        <a:gd name="T4" fmla="*/ 0 w 15"/>
                        <a:gd name="T5" fmla="*/ 17 h 46"/>
                        <a:gd name="T6" fmla="*/ 0 w 15"/>
                        <a:gd name="T7" fmla="*/ 28 h 46"/>
                        <a:gd name="T8" fmla="*/ 5 w 15"/>
                        <a:gd name="T9" fmla="*/ 37 h 46"/>
                        <a:gd name="T10" fmla="*/ 14 w 15"/>
                        <a:gd name="T11" fmla="*/ 45 h 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"/>
                        <a:gd name="T19" fmla="*/ 0 h 46"/>
                        <a:gd name="T20" fmla="*/ 15 w 15"/>
                        <a:gd name="T21" fmla="*/ 46 h 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" h="46">
                          <a:moveTo>
                            <a:pt x="10" y="0"/>
                          </a:moveTo>
                          <a:lnTo>
                            <a:pt x="4" y="8"/>
                          </a:lnTo>
                          <a:lnTo>
                            <a:pt x="0" y="17"/>
                          </a:lnTo>
                          <a:lnTo>
                            <a:pt x="0" y="28"/>
                          </a:lnTo>
                          <a:lnTo>
                            <a:pt x="5" y="37"/>
                          </a:lnTo>
                          <a:lnTo>
                            <a:pt x="14" y="4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8731" name="Group 29"/>
                <p:cNvGrpSpPr>
                  <a:grpSpLocks/>
                </p:cNvGrpSpPr>
                <p:nvPr/>
              </p:nvGrpSpPr>
              <p:grpSpPr bwMode="auto">
                <a:xfrm>
                  <a:off x="3684" y="3473"/>
                  <a:ext cx="317" cy="299"/>
                  <a:chOff x="3684" y="3473"/>
                  <a:chExt cx="317" cy="299"/>
                </a:xfrm>
              </p:grpSpPr>
              <p:grpSp>
                <p:nvGrpSpPr>
                  <p:cNvPr id="2873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684" y="3473"/>
                    <a:ext cx="317" cy="299"/>
                    <a:chOff x="3684" y="3473"/>
                    <a:chExt cx="317" cy="299"/>
                  </a:xfrm>
                </p:grpSpPr>
                <p:sp>
                  <p:nvSpPr>
                    <p:cNvPr id="28734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684" y="3473"/>
                      <a:ext cx="317" cy="299"/>
                    </a:xfrm>
                    <a:custGeom>
                      <a:avLst/>
                      <a:gdLst>
                        <a:gd name="T0" fmla="*/ 62 w 317"/>
                        <a:gd name="T1" fmla="*/ 22 h 299"/>
                        <a:gd name="T2" fmla="*/ 0 w 317"/>
                        <a:gd name="T3" fmla="*/ 26 h 299"/>
                        <a:gd name="T4" fmla="*/ 19 w 317"/>
                        <a:gd name="T5" fmla="*/ 63 h 299"/>
                        <a:gd name="T6" fmla="*/ 65 w 317"/>
                        <a:gd name="T7" fmla="*/ 105 h 299"/>
                        <a:gd name="T8" fmla="*/ 60 w 317"/>
                        <a:gd name="T9" fmla="*/ 144 h 299"/>
                        <a:gd name="T10" fmla="*/ 151 w 317"/>
                        <a:gd name="T11" fmla="*/ 298 h 299"/>
                        <a:gd name="T12" fmla="*/ 157 w 317"/>
                        <a:gd name="T13" fmla="*/ 298 h 299"/>
                        <a:gd name="T14" fmla="*/ 179 w 317"/>
                        <a:gd name="T15" fmla="*/ 269 h 299"/>
                        <a:gd name="T16" fmla="*/ 206 w 317"/>
                        <a:gd name="T17" fmla="*/ 217 h 299"/>
                        <a:gd name="T18" fmla="*/ 248 w 317"/>
                        <a:gd name="T19" fmla="*/ 154 h 299"/>
                        <a:gd name="T20" fmla="*/ 258 w 317"/>
                        <a:gd name="T21" fmla="*/ 94 h 299"/>
                        <a:gd name="T22" fmla="*/ 316 w 317"/>
                        <a:gd name="T23" fmla="*/ 31 h 299"/>
                        <a:gd name="T24" fmla="*/ 259 w 317"/>
                        <a:gd name="T25" fmla="*/ 0 h 299"/>
                        <a:gd name="T26" fmla="*/ 205 w 317"/>
                        <a:gd name="T27" fmla="*/ 39 h 299"/>
                        <a:gd name="T28" fmla="*/ 154 w 317"/>
                        <a:gd name="T29" fmla="*/ 36 h 299"/>
                        <a:gd name="T30" fmla="*/ 87 w 317"/>
                        <a:gd name="T31" fmla="*/ 17 h 299"/>
                        <a:gd name="T32" fmla="*/ 62 w 317"/>
                        <a:gd name="T33" fmla="*/ 22 h 29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17"/>
                        <a:gd name="T52" fmla="*/ 0 h 299"/>
                        <a:gd name="T53" fmla="*/ 317 w 317"/>
                        <a:gd name="T54" fmla="*/ 299 h 29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17" h="299">
                          <a:moveTo>
                            <a:pt x="62" y="22"/>
                          </a:moveTo>
                          <a:lnTo>
                            <a:pt x="0" y="26"/>
                          </a:lnTo>
                          <a:lnTo>
                            <a:pt x="19" y="63"/>
                          </a:lnTo>
                          <a:lnTo>
                            <a:pt x="65" y="105"/>
                          </a:lnTo>
                          <a:lnTo>
                            <a:pt x="60" y="144"/>
                          </a:lnTo>
                          <a:lnTo>
                            <a:pt x="151" y="298"/>
                          </a:lnTo>
                          <a:lnTo>
                            <a:pt x="157" y="298"/>
                          </a:lnTo>
                          <a:lnTo>
                            <a:pt x="179" y="269"/>
                          </a:lnTo>
                          <a:lnTo>
                            <a:pt x="206" y="217"/>
                          </a:lnTo>
                          <a:lnTo>
                            <a:pt x="248" y="154"/>
                          </a:lnTo>
                          <a:lnTo>
                            <a:pt x="258" y="94"/>
                          </a:lnTo>
                          <a:lnTo>
                            <a:pt x="316" y="31"/>
                          </a:lnTo>
                          <a:lnTo>
                            <a:pt x="259" y="0"/>
                          </a:lnTo>
                          <a:lnTo>
                            <a:pt x="205" y="39"/>
                          </a:lnTo>
                          <a:lnTo>
                            <a:pt x="154" y="36"/>
                          </a:lnTo>
                          <a:lnTo>
                            <a:pt x="87" y="17"/>
                          </a:lnTo>
                          <a:lnTo>
                            <a:pt x="62" y="22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873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0" y="3545"/>
                      <a:ext cx="232" cy="35"/>
                      <a:chOff x="3720" y="3545"/>
                      <a:chExt cx="232" cy="35"/>
                    </a:xfrm>
                  </p:grpSpPr>
                  <p:sp>
                    <p:nvSpPr>
                      <p:cNvPr id="28736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9" y="3545"/>
                        <a:ext cx="63" cy="30"/>
                      </a:xfrm>
                      <a:custGeom>
                        <a:avLst/>
                        <a:gdLst>
                          <a:gd name="T0" fmla="*/ 0 w 63"/>
                          <a:gd name="T1" fmla="*/ 0 h 30"/>
                          <a:gd name="T2" fmla="*/ 31 w 63"/>
                          <a:gd name="T3" fmla="*/ 22 h 30"/>
                          <a:gd name="T4" fmla="*/ 62 w 63"/>
                          <a:gd name="T5" fmla="*/ 11 h 30"/>
                          <a:gd name="T6" fmla="*/ 30 w 63"/>
                          <a:gd name="T7" fmla="*/ 29 h 30"/>
                          <a:gd name="T8" fmla="*/ 0 w 63"/>
                          <a:gd name="T9" fmla="*/ 0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"/>
                          <a:gd name="T16" fmla="*/ 0 h 30"/>
                          <a:gd name="T17" fmla="*/ 63 w 63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" h="30">
                            <a:moveTo>
                              <a:pt x="0" y="0"/>
                            </a:moveTo>
                            <a:lnTo>
                              <a:pt x="31" y="22"/>
                            </a:lnTo>
                            <a:lnTo>
                              <a:pt x="62" y="11"/>
                            </a:lnTo>
                            <a:lnTo>
                              <a:pt x="30" y="2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37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0" y="3547"/>
                        <a:ext cx="74" cy="33"/>
                      </a:xfrm>
                      <a:custGeom>
                        <a:avLst/>
                        <a:gdLst>
                          <a:gd name="T0" fmla="*/ 73 w 74"/>
                          <a:gd name="T1" fmla="*/ 0 h 33"/>
                          <a:gd name="T2" fmla="*/ 59 w 74"/>
                          <a:gd name="T3" fmla="*/ 26 h 33"/>
                          <a:gd name="T4" fmla="*/ 0 w 74"/>
                          <a:gd name="T5" fmla="*/ 4 h 33"/>
                          <a:gd name="T6" fmla="*/ 60 w 74"/>
                          <a:gd name="T7" fmla="*/ 32 h 33"/>
                          <a:gd name="T8" fmla="*/ 73 w 74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33"/>
                          <a:gd name="T17" fmla="*/ 74 w 74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33">
                            <a:moveTo>
                              <a:pt x="73" y="0"/>
                            </a:moveTo>
                            <a:lnTo>
                              <a:pt x="59" y="26"/>
                            </a:lnTo>
                            <a:lnTo>
                              <a:pt x="0" y="4"/>
                            </a:lnTo>
                            <a:lnTo>
                              <a:pt x="60" y="32"/>
                            </a:lnTo>
                            <a:lnTo>
                              <a:pt x="73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8733" name="Freeform 35"/>
                  <p:cNvSpPr>
                    <a:spLocks/>
                  </p:cNvSpPr>
                  <p:nvPr/>
                </p:nvSpPr>
                <p:spPr bwMode="auto">
                  <a:xfrm>
                    <a:off x="3786" y="3512"/>
                    <a:ext cx="108" cy="260"/>
                  </a:xfrm>
                  <a:custGeom>
                    <a:avLst/>
                    <a:gdLst>
                      <a:gd name="T0" fmla="*/ 31 w 108"/>
                      <a:gd name="T1" fmla="*/ 0 h 260"/>
                      <a:gd name="T2" fmla="*/ 12 w 108"/>
                      <a:gd name="T3" fmla="*/ 35 h 260"/>
                      <a:gd name="T4" fmla="*/ 39 w 108"/>
                      <a:gd name="T5" fmla="*/ 72 h 260"/>
                      <a:gd name="T6" fmla="*/ 33 w 108"/>
                      <a:gd name="T7" fmla="*/ 89 h 260"/>
                      <a:gd name="T8" fmla="*/ 16 w 108"/>
                      <a:gd name="T9" fmla="*/ 110 h 260"/>
                      <a:gd name="T10" fmla="*/ 0 w 108"/>
                      <a:gd name="T11" fmla="*/ 174 h 260"/>
                      <a:gd name="T12" fmla="*/ 46 w 108"/>
                      <a:gd name="T13" fmla="*/ 259 h 260"/>
                      <a:gd name="T14" fmla="*/ 60 w 108"/>
                      <a:gd name="T15" fmla="*/ 259 h 260"/>
                      <a:gd name="T16" fmla="*/ 107 w 108"/>
                      <a:gd name="T17" fmla="*/ 177 h 260"/>
                      <a:gd name="T18" fmla="*/ 97 w 108"/>
                      <a:gd name="T19" fmla="*/ 112 h 260"/>
                      <a:gd name="T20" fmla="*/ 83 w 108"/>
                      <a:gd name="T21" fmla="*/ 91 h 260"/>
                      <a:gd name="T22" fmla="*/ 72 w 108"/>
                      <a:gd name="T23" fmla="*/ 72 h 260"/>
                      <a:gd name="T24" fmla="*/ 96 w 108"/>
                      <a:gd name="T25" fmla="*/ 35 h 260"/>
                      <a:gd name="T26" fmla="*/ 83 w 108"/>
                      <a:gd name="T27" fmla="*/ 0 h 260"/>
                      <a:gd name="T28" fmla="*/ 31 w 108"/>
                      <a:gd name="T29" fmla="*/ 0 h 2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8"/>
                      <a:gd name="T46" fmla="*/ 0 h 260"/>
                      <a:gd name="T47" fmla="*/ 108 w 108"/>
                      <a:gd name="T48" fmla="*/ 260 h 26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8" h="260">
                        <a:moveTo>
                          <a:pt x="31" y="0"/>
                        </a:moveTo>
                        <a:lnTo>
                          <a:pt x="12" y="35"/>
                        </a:lnTo>
                        <a:lnTo>
                          <a:pt x="39" y="72"/>
                        </a:lnTo>
                        <a:lnTo>
                          <a:pt x="33" y="89"/>
                        </a:lnTo>
                        <a:lnTo>
                          <a:pt x="16" y="110"/>
                        </a:lnTo>
                        <a:lnTo>
                          <a:pt x="0" y="174"/>
                        </a:lnTo>
                        <a:lnTo>
                          <a:pt x="46" y="259"/>
                        </a:lnTo>
                        <a:lnTo>
                          <a:pt x="60" y="259"/>
                        </a:lnTo>
                        <a:lnTo>
                          <a:pt x="107" y="177"/>
                        </a:lnTo>
                        <a:lnTo>
                          <a:pt x="97" y="112"/>
                        </a:lnTo>
                        <a:lnTo>
                          <a:pt x="83" y="91"/>
                        </a:lnTo>
                        <a:lnTo>
                          <a:pt x="72" y="72"/>
                        </a:lnTo>
                        <a:lnTo>
                          <a:pt x="96" y="35"/>
                        </a:lnTo>
                        <a:lnTo>
                          <a:pt x="83" y="0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23" name="Group 36"/>
              <p:cNvGrpSpPr>
                <a:grpSpLocks/>
              </p:cNvGrpSpPr>
              <p:nvPr/>
            </p:nvGrpSpPr>
            <p:grpSpPr bwMode="auto">
              <a:xfrm>
                <a:off x="3630" y="3746"/>
                <a:ext cx="295" cy="184"/>
                <a:chOff x="3630" y="3746"/>
                <a:chExt cx="295" cy="184"/>
              </a:xfrm>
            </p:grpSpPr>
            <p:sp>
              <p:nvSpPr>
                <p:cNvPr id="28724" name="Freeform 37"/>
                <p:cNvSpPr>
                  <a:spLocks/>
                </p:cNvSpPr>
                <p:nvPr/>
              </p:nvSpPr>
              <p:spPr bwMode="auto">
                <a:xfrm>
                  <a:off x="3709" y="3746"/>
                  <a:ext cx="216" cy="176"/>
                </a:xfrm>
                <a:custGeom>
                  <a:avLst/>
                  <a:gdLst>
                    <a:gd name="T0" fmla="*/ 0 w 216"/>
                    <a:gd name="T1" fmla="*/ 61 h 176"/>
                    <a:gd name="T2" fmla="*/ 57 w 216"/>
                    <a:gd name="T3" fmla="*/ 20 h 176"/>
                    <a:gd name="T4" fmla="*/ 88 w 216"/>
                    <a:gd name="T5" fmla="*/ 10 h 176"/>
                    <a:gd name="T6" fmla="*/ 119 w 216"/>
                    <a:gd name="T7" fmla="*/ 0 h 176"/>
                    <a:gd name="T8" fmla="*/ 143 w 216"/>
                    <a:gd name="T9" fmla="*/ 0 h 176"/>
                    <a:gd name="T10" fmla="*/ 174 w 216"/>
                    <a:gd name="T11" fmla="*/ 3 h 176"/>
                    <a:gd name="T12" fmla="*/ 194 w 216"/>
                    <a:gd name="T13" fmla="*/ 8 h 176"/>
                    <a:gd name="T14" fmla="*/ 210 w 216"/>
                    <a:gd name="T15" fmla="*/ 17 h 176"/>
                    <a:gd name="T16" fmla="*/ 215 w 216"/>
                    <a:gd name="T17" fmla="*/ 24 h 176"/>
                    <a:gd name="T18" fmla="*/ 215 w 216"/>
                    <a:gd name="T19" fmla="*/ 29 h 176"/>
                    <a:gd name="T20" fmla="*/ 211 w 216"/>
                    <a:gd name="T21" fmla="*/ 38 h 176"/>
                    <a:gd name="T22" fmla="*/ 201 w 216"/>
                    <a:gd name="T23" fmla="*/ 44 h 176"/>
                    <a:gd name="T24" fmla="*/ 188 w 216"/>
                    <a:gd name="T25" fmla="*/ 49 h 176"/>
                    <a:gd name="T26" fmla="*/ 197 w 216"/>
                    <a:gd name="T27" fmla="*/ 58 h 176"/>
                    <a:gd name="T28" fmla="*/ 206 w 216"/>
                    <a:gd name="T29" fmla="*/ 67 h 176"/>
                    <a:gd name="T30" fmla="*/ 208 w 216"/>
                    <a:gd name="T31" fmla="*/ 72 h 176"/>
                    <a:gd name="T32" fmla="*/ 205 w 216"/>
                    <a:gd name="T33" fmla="*/ 80 h 176"/>
                    <a:gd name="T34" fmla="*/ 199 w 216"/>
                    <a:gd name="T35" fmla="*/ 85 h 176"/>
                    <a:gd name="T36" fmla="*/ 190 w 216"/>
                    <a:gd name="T37" fmla="*/ 91 h 176"/>
                    <a:gd name="T38" fmla="*/ 174 w 216"/>
                    <a:gd name="T39" fmla="*/ 91 h 176"/>
                    <a:gd name="T40" fmla="*/ 177 w 216"/>
                    <a:gd name="T41" fmla="*/ 100 h 176"/>
                    <a:gd name="T42" fmla="*/ 181 w 216"/>
                    <a:gd name="T43" fmla="*/ 106 h 176"/>
                    <a:gd name="T44" fmla="*/ 178 w 216"/>
                    <a:gd name="T45" fmla="*/ 116 h 176"/>
                    <a:gd name="T46" fmla="*/ 171 w 216"/>
                    <a:gd name="T47" fmla="*/ 121 h 176"/>
                    <a:gd name="T48" fmla="*/ 160 w 216"/>
                    <a:gd name="T49" fmla="*/ 124 h 176"/>
                    <a:gd name="T50" fmla="*/ 146 w 216"/>
                    <a:gd name="T51" fmla="*/ 124 h 176"/>
                    <a:gd name="T52" fmla="*/ 152 w 216"/>
                    <a:gd name="T53" fmla="*/ 128 h 176"/>
                    <a:gd name="T54" fmla="*/ 157 w 216"/>
                    <a:gd name="T55" fmla="*/ 135 h 176"/>
                    <a:gd name="T56" fmla="*/ 156 w 216"/>
                    <a:gd name="T57" fmla="*/ 142 h 176"/>
                    <a:gd name="T58" fmla="*/ 151 w 216"/>
                    <a:gd name="T59" fmla="*/ 146 h 176"/>
                    <a:gd name="T60" fmla="*/ 144 w 216"/>
                    <a:gd name="T61" fmla="*/ 149 h 176"/>
                    <a:gd name="T62" fmla="*/ 135 w 216"/>
                    <a:gd name="T63" fmla="*/ 153 h 176"/>
                    <a:gd name="T64" fmla="*/ 121 w 216"/>
                    <a:gd name="T65" fmla="*/ 154 h 176"/>
                    <a:gd name="T66" fmla="*/ 107 w 216"/>
                    <a:gd name="T67" fmla="*/ 154 h 176"/>
                    <a:gd name="T68" fmla="*/ 93 w 216"/>
                    <a:gd name="T69" fmla="*/ 164 h 176"/>
                    <a:gd name="T70" fmla="*/ 84 w 216"/>
                    <a:gd name="T71" fmla="*/ 169 h 176"/>
                    <a:gd name="T72" fmla="*/ 70 w 216"/>
                    <a:gd name="T73" fmla="*/ 173 h 176"/>
                    <a:gd name="T74" fmla="*/ 54 w 216"/>
                    <a:gd name="T75" fmla="*/ 175 h 176"/>
                    <a:gd name="T76" fmla="*/ 37 w 216"/>
                    <a:gd name="T77" fmla="*/ 171 h 176"/>
                    <a:gd name="T78" fmla="*/ 0 w 216"/>
                    <a:gd name="T79" fmla="*/ 138 h 176"/>
                    <a:gd name="T80" fmla="*/ 0 w 216"/>
                    <a:gd name="T81" fmla="*/ 99 h 176"/>
                    <a:gd name="T82" fmla="*/ 0 w 216"/>
                    <a:gd name="T83" fmla="*/ 61 h 17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6"/>
                    <a:gd name="T127" fmla="*/ 0 h 176"/>
                    <a:gd name="T128" fmla="*/ 216 w 216"/>
                    <a:gd name="T129" fmla="*/ 176 h 17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6" h="176">
                      <a:moveTo>
                        <a:pt x="0" y="61"/>
                      </a:moveTo>
                      <a:lnTo>
                        <a:pt x="57" y="20"/>
                      </a:lnTo>
                      <a:lnTo>
                        <a:pt x="88" y="10"/>
                      </a:lnTo>
                      <a:lnTo>
                        <a:pt x="119" y="0"/>
                      </a:lnTo>
                      <a:lnTo>
                        <a:pt x="143" y="0"/>
                      </a:lnTo>
                      <a:lnTo>
                        <a:pt x="174" y="3"/>
                      </a:lnTo>
                      <a:lnTo>
                        <a:pt x="194" y="8"/>
                      </a:lnTo>
                      <a:lnTo>
                        <a:pt x="210" y="17"/>
                      </a:lnTo>
                      <a:lnTo>
                        <a:pt x="215" y="24"/>
                      </a:lnTo>
                      <a:lnTo>
                        <a:pt x="215" y="29"/>
                      </a:lnTo>
                      <a:lnTo>
                        <a:pt x="211" y="38"/>
                      </a:lnTo>
                      <a:lnTo>
                        <a:pt x="201" y="44"/>
                      </a:lnTo>
                      <a:lnTo>
                        <a:pt x="188" y="49"/>
                      </a:lnTo>
                      <a:lnTo>
                        <a:pt x="197" y="58"/>
                      </a:lnTo>
                      <a:lnTo>
                        <a:pt x="206" y="67"/>
                      </a:lnTo>
                      <a:lnTo>
                        <a:pt x="208" y="72"/>
                      </a:lnTo>
                      <a:lnTo>
                        <a:pt x="205" y="80"/>
                      </a:lnTo>
                      <a:lnTo>
                        <a:pt x="199" y="85"/>
                      </a:lnTo>
                      <a:lnTo>
                        <a:pt x="190" y="91"/>
                      </a:lnTo>
                      <a:lnTo>
                        <a:pt x="174" y="91"/>
                      </a:lnTo>
                      <a:lnTo>
                        <a:pt x="177" y="100"/>
                      </a:lnTo>
                      <a:lnTo>
                        <a:pt x="181" y="106"/>
                      </a:lnTo>
                      <a:lnTo>
                        <a:pt x="178" y="116"/>
                      </a:lnTo>
                      <a:lnTo>
                        <a:pt x="171" y="121"/>
                      </a:lnTo>
                      <a:lnTo>
                        <a:pt x="160" y="124"/>
                      </a:lnTo>
                      <a:lnTo>
                        <a:pt x="146" y="124"/>
                      </a:lnTo>
                      <a:lnTo>
                        <a:pt x="152" y="128"/>
                      </a:lnTo>
                      <a:lnTo>
                        <a:pt x="157" y="135"/>
                      </a:lnTo>
                      <a:lnTo>
                        <a:pt x="156" y="142"/>
                      </a:lnTo>
                      <a:lnTo>
                        <a:pt x="151" y="146"/>
                      </a:lnTo>
                      <a:lnTo>
                        <a:pt x="144" y="149"/>
                      </a:lnTo>
                      <a:lnTo>
                        <a:pt x="135" y="153"/>
                      </a:lnTo>
                      <a:lnTo>
                        <a:pt x="121" y="154"/>
                      </a:lnTo>
                      <a:lnTo>
                        <a:pt x="107" y="154"/>
                      </a:lnTo>
                      <a:lnTo>
                        <a:pt x="93" y="164"/>
                      </a:lnTo>
                      <a:lnTo>
                        <a:pt x="84" y="169"/>
                      </a:lnTo>
                      <a:lnTo>
                        <a:pt x="70" y="173"/>
                      </a:lnTo>
                      <a:lnTo>
                        <a:pt x="54" y="175"/>
                      </a:lnTo>
                      <a:lnTo>
                        <a:pt x="37" y="171"/>
                      </a:lnTo>
                      <a:lnTo>
                        <a:pt x="0" y="138"/>
                      </a:lnTo>
                      <a:lnTo>
                        <a:pt x="0" y="99"/>
                      </a:lnTo>
                      <a:lnTo>
                        <a:pt x="0" y="61"/>
                      </a:lnTo>
                    </a:path>
                  </a:pathLst>
                </a:custGeom>
                <a:solidFill>
                  <a:srgbClr val="E0A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5" name="Freeform 38"/>
                <p:cNvSpPr>
                  <a:spLocks/>
                </p:cNvSpPr>
                <p:nvPr/>
              </p:nvSpPr>
              <p:spPr bwMode="auto">
                <a:xfrm>
                  <a:off x="3630" y="3776"/>
                  <a:ext cx="109" cy="154"/>
                </a:xfrm>
                <a:custGeom>
                  <a:avLst/>
                  <a:gdLst>
                    <a:gd name="T0" fmla="*/ 97 w 109"/>
                    <a:gd name="T1" fmla="*/ 18 h 154"/>
                    <a:gd name="T2" fmla="*/ 108 w 109"/>
                    <a:gd name="T3" fmla="*/ 3 h 154"/>
                    <a:gd name="T4" fmla="*/ 85 w 109"/>
                    <a:gd name="T5" fmla="*/ 6 h 154"/>
                    <a:gd name="T6" fmla="*/ 64 w 109"/>
                    <a:gd name="T7" fmla="*/ 5 h 154"/>
                    <a:gd name="T8" fmla="*/ 41 w 109"/>
                    <a:gd name="T9" fmla="*/ 5 h 154"/>
                    <a:gd name="T10" fmla="*/ 12 w 109"/>
                    <a:gd name="T11" fmla="*/ 0 h 154"/>
                    <a:gd name="T12" fmla="*/ 14 w 109"/>
                    <a:gd name="T13" fmla="*/ 30 h 154"/>
                    <a:gd name="T14" fmla="*/ 8 w 109"/>
                    <a:gd name="T15" fmla="*/ 54 h 154"/>
                    <a:gd name="T16" fmla="*/ 5 w 109"/>
                    <a:gd name="T17" fmla="*/ 75 h 154"/>
                    <a:gd name="T18" fmla="*/ 0 w 109"/>
                    <a:gd name="T19" fmla="*/ 91 h 154"/>
                    <a:gd name="T20" fmla="*/ 2 w 109"/>
                    <a:gd name="T21" fmla="*/ 104 h 154"/>
                    <a:gd name="T22" fmla="*/ 10 w 109"/>
                    <a:gd name="T23" fmla="*/ 116 h 154"/>
                    <a:gd name="T24" fmla="*/ 12 w 109"/>
                    <a:gd name="T25" fmla="*/ 130 h 154"/>
                    <a:gd name="T26" fmla="*/ 12 w 109"/>
                    <a:gd name="T27" fmla="*/ 141 h 154"/>
                    <a:gd name="T28" fmla="*/ 5 w 109"/>
                    <a:gd name="T29" fmla="*/ 153 h 154"/>
                    <a:gd name="T30" fmla="*/ 27 w 109"/>
                    <a:gd name="T31" fmla="*/ 152 h 154"/>
                    <a:gd name="T32" fmla="*/ 42 w 109"/>
                    <a:gd name="T33" fmla="*/ 147 h 154"/>
                    <a:gd name="T34" fmla="*/ 64 w 109"/>
                    <a:gd name="T35" fmla="*/ 147 h 154"/>
                    <a:gd name="T36" fmla="*/ 75 w 109"/>
                    <a:gd name="T37" fmla="*/ 142 h 154"/>
                    <a:gd name="T38" fmla="*/ 94 w 109"/>
                    <a:gd name="T39" fmla="*/ 145 h 154"/>
                    <a:gd name="T40" fmla="*/ 105 w 109"/>
                    <a:gd name="T41" fmla="*/ 144 h 154"/>
                    <a:gd name="T42" fmla="*/ 99 w 109"/>
                    <a:gd name="T43" fmla="*/ 131 h 154"/>
                    <a:gd name="T44" fmla="*/ 86 w 109"/>
                    <a:gd name="T45" fmla="*/ 119 h 154"/>
                    <a:gd name="T46" fmla="*/ 81 w 109"/>
                    <a:gd name="T47" fmla="*/ 104 h 154"/>
                    <a:gd name="T48" fmla="*/ 85 w 109"/>
                    <a:gd name="T49" fmla="*/ 81 h 154"/>
                    <a:gd name="T50" fmla="*/ 81 w 109"/>
                    <a:gd name="T51" fmla="*/ 61 h 154"/>
                    <a:gd name="T52" fmla="*/ 83 w 109"/>
                    <a:gd name="T53" fmla="*/ 38 h 154"/>
                    <a:gd name="T54" fmla="*/ 97 w 109"/>
                    <a:gd name="T55" fmla="*/ 18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9"/>
                    <a:gd name="T85" fmla="*/ 0 h 154"/>
                    <a:gd name="T86" fmla="*/ 109 w 109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9" h="154">
                      <a:moveTo>
                        <a:pt x="97" y="18"/>
                      </a:moveTo>
                      <a:lnTo>
                        <a:pt x="108" y="3"/>
                      </a:lnTo>
                      <a:lnTo>
                        <a:pt x="85" y="6"/>
                      </a:lnTo>
                      <a:lnTo>
                        <a:pt x="64" y="5"/>
                      </a:lnTo>
                      <a:lnTo>
                        <a:pt x="41" y="5"/>
                      </a:lnTo>
                      <a:lnTo>
                        <a:pt x="12" y="0"/>
                      </a:lnTo>
                      <a:lnTo>
                        <a:pt x="14" y="30"/>
                      </a:lnTo>
                      <a:lnTo>
                        <a:pt x="8" y="54"/>
                      </a:lnTo>
                      <a:lnTo>
                        <a:pt x="5" y="75"/>
                      </a:lnTo>
                      <a:lnTo>
                        <a:pt x="0" y="91"/>
                      </a:lnTo>
                      <a:lnTo>
                        <a:pt x="2" y="104"/>
                      </a:lnTo>
                      <a:lnTo>
                        <a:pt x="10" y="116"/>
                      </a:lnTo>
                      <a:lnTo>
                        <a:pt x="12" y="130"/>
                      </a:lnTo>
                      <a:lnTo>
                        <a:pt x="12" y="141"/>
                      </a:lnTo>
                      <a:lnTo>
                        <a:pt x="5" y="153"/>
                      </a:lnTo>
                      <a:lnTo>
                        <a:pt x="27" y="152"/>
                      </a:lnTo>
                      <a:lnTo>
                        <a:pt x="42" y="147"/>
                      </a:lnTo>
                      <a:lnTo>
                        <a:pt x="64" y="147"/>
                      </a:lnTo>
                      <a:lnTo>
                        <a:pt x="75" y="142"/>
                      </a:lnTo>
                      <a:lnTo>
                        <a:pt x="94" y="145"/>
                      </a:lnTo>
                      <a:lnTo>
                        <a:pt x="105" y="144"/>
                      </a:lnTo>
                      <a:lnTo>
                        <a:pt x="99" y="131"/>
                      </a:lnTo>
                      <a:lnTo>
                        <a:pt x="86" y="119"/>
                      </a:lnTo>
                      <a:lnTo>
                        <a:pt x="81" y="104"/>
                      </a:lnTo>
                      <a:lnTo>
                        <a:pt x="85" y="81"/>
                      </a:lnTo>
                      <a:lnTo>
                        <a:pt x="81" y="61"/>
                      </a:lnTo>
                      <a:lnTo>
                        <a:pt x="83" y="38"/>
                      </a:lnTo>
                      <a:lnTo>
                        <a:pt x="97" y="18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6" name="Freeform 39"/>
                <p:cNvSpPr>
                  <a:spLocks/>
                </p:cNvSpPr>
                <p:nvPr/>
              </p:nvSpPr>
              <p:spPr bwMode="auto">
                <a:xfrm>
                  <a:off x="3825" y="3785"/>
                  <a:ext cx="74" cy="12"/>
                </a:xfrm>
                <a:custGeom>
                  <a:avLst/>
                  <a:gdLst>
                    <a:gd name="T0" fmla="*/ 0 w 74"/>
                    <a:gd name="T1" fmla="*/ 11 h 12"/>
                    <a:gd name="T2" fmla="*/ 10 w 74"/>
                    <a:gd name="T3" fmla="*/ 7 h 12"/>
                    <a:gd name="T4" fmla="*/ 16 w 74"/>
                    <a:gd name="T5" fmla="*/ 4 h 12"/>
                    <a:gd name="T6" fmla="*/ 27 w 74"/>
                    <a:gd name="T7" fmla="*/ 1 h 12"/>
                    <a:gd name="T8" fmla="*/ 38 w 74"/>
                    <a:gd name="T9" fmla="*/ 0 h 12"/>
                    <a:gd name="T10" fmla="*/ 46 w 74"/>
                    <a:gd name="T11" fmla="*/ 0 h 12"/>
                    <a:gd name="T12" fmla="*/ 55 w 74"/>
                    <a:gd name="T13" fmla="*/ 2 h 12"/>
                    <a:gd name="T14" fmla="*/ 64 w 74"/>
                    <a:gd name="T15" fmla="*/ 5 h 12"/>
                    <a:gd name="T16" fmla="*/ 73 w 74"/>
                    <a:gd name="T17" fmla="*/ 9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12"/>
                    <a:gd name="T29" fmla="*/ 74 w 74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12">
                      <a:moveTo>
                        <a:pt x="0" y="11"/>
                      </a:moveTo>
                      <a:lnTo>
                        <a:pt x="10" y="7"/>
                      </a:lnTo>
                      <a:lnTo>
                        <a:pt x="16" y="4"/>
                      </a:lnTo>
                      <a:lnTo>
                        <a:pt x="27" y="1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55" y="2"/>
                      </a:lnTo>
                      <a:lnTo>
                        <a:pt x="64" y="5"/>
                      </a:lnTo>
                      <a:lnTo>
                        <a:pt x="73" y="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7" name="Freeform 40"/>
                <p:cNvSpPr>
                  <a:spLocks/>
                </p:cNvSpPr>
                <p:nvPr/>
              </p:nvSpPr>
              <p:spPr bwMode="auto">
                <a:xfrm>
                  <a:off x="3815" y="3824"/>
                  <a:ext cx="70" cy="14"/>
                </a:xfrm>
                <a:custGeom>
                  <a:avLst/>
                  <a:gdLst>
                    <a:gd name="T0" fmla="*/ 0 w 70"/>
                    <a:gd name="T1" fmla="*/ 7 h 14"/>
                    <a:gd name="T2" fmla="*/ 11 w 70"/>
                    <a:gd name="T3" fmla="*/ 4 h 14"/>
                    <a:gd name="T4" fmla="*/ 25 w 70"/>
                    <a:gd name="T5" fmla="*/ 0 h 14"/>
                    <a:gd name="T6" fmla="*/ 39 w 70"/>
                    <a:gd name="T7" fmla="*/ 0 h 14"/>
                    <a:gd name="T8" fmla="*/ 51 w 70"/>
                    <a:gd name="T9" fmla="*/ 2 h 14"/>
                    <a:gd name="T10" fmla="*/ 58 w 70"/>
                    <a:gd name="T11" fmla="*/ 5 h 14"/>
                    <a:gd name="T12" fmla="*/ 65 w 70"/>
                    <a:gd name="T13" fmla="*/ 7 h 14"/>
                    <a:gd name="T14" fmla="*/ 69 w 70"/>
                    <a:gd name="T15" fmla="*/ 1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"/>
                    <a:gd name="T25" fmla="*/ 0 h 14"/>
                    <a:gd name="T26" fmla="*/ 70 w 70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" h="14">
                      <a:moveTo>
                        <a:pt x="0" y="7"/>
                      </a:moveTo>
                      <a:lnTo>
                        <a:pt x="11" y="4"/>
                      </a:lnTo>
                      <a:lnTo>
                        <a:pt x="25" y="0"/>
                      </a:lnTo>
                      <a:lnTo>
                        <a:pt x="39" y="0"/>
                      </a:lnTo>
                      <a:lnTo>
                        <a:pt x="51" y="2"/>
                      </a:lnTo>
                      <a:lnTo>
                        <a:pt x="58" y="5"/>
                      </a:lnTo>
                      <a:lnTo>
                        <a:pt x="65" y="7"/>
                      </a:lnTo>
                      <a:lnTo>
                        <a:pt x="69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8" name="Freeform 41"/>
                <p:cNvSpPr>
                  <a:spLocks/>
                </p:cNvSpPr>
                <p:nvPr/>
              </p:nvSpPr>
              <p:spPr bwMode="auto">
                <a:xfrm>
                  <a:off x="3798" y="3864"/>
                  <a:ext cx="64" cy="18"/>
                </a:xfrm>
                <a:custGeom>
                  <a:avLst/>
                  <a:gdLst>
                    <a:gd name="T0" fmla="*/ 4 w 64"/>
                    <a:gd name="T1" fmla="*/ 17 h 18"/>
                    <a:gd name="T2" fmla="*/ 0 w 64"/>
                    <a:gd name="T3" fmla="*/ 14 h 18"/>
                    <a:gd name="T4" fmla="*/ 2 w 64"/>
                    <a:gd name="T5" fmla="*/ 8 h 18"/>
                    <a:gd name="T6" fmla="*/ 8 w 64"/>
                    <a:gd name="T7" fmla="*/ 6 h 18"/>
                    <a:gd name="T8" fmla="*/ 19 w 64"/>
                    <a:gd name="T9" fmla="*/ 3 h 18"/>
                    <a:gd name="T10" fmla="*/ 30 w 64"/>
                    <a:gd name="T11" fmla="*/ 0 h 18"/>
                    <a:gd name="T12" fmla="*/ 40 w 64"/>
                    <a:gd name="T13" fmla="*/ 0 h 18"/>
                    <a:gd name="T14" fmla="*/ 49 w 64"/>
                    <a:gd name="T15" fmla="*/ 1 h 18"/>
                    <a:gd name="T16" fmla="*/ 57 w 64"/>
                    <a:gd name="T17" fmla="*/ 4 h 18"/>
                    <a:gd name="T18" fmla="*/ 63 w 64"/>
                    <a:gd name="T19" fmla="*/ 6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18"/>
                    <a:gd name="T32" fmla="*/ 64 w 6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18">
                      <a:moveTo>
                        <a:pt x="4" y="17"/>
                      </a:move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8" y="6"/>
                      </a:lnTo>
                      <a:lnTo>
                        <a:pt x="19" y="3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7" y="4"/>
                      </a:lnTo>
                      <a:lnTo>
                        <a:pt x="63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9" name="Rectangle 42"/>
                <p:cNvSpPr>
                  <a:spLocks noChangeArrowheads="1"/>
                </p:cNvSpPr>
                <p:nvPr/>
              </p:nvSpPr>
              <p:spPr bwMode="auto">
                <a:xfrm>
                  <a:off x="3665" y="3790"/>
                  <a:ext cx="36" cy="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695" name="Group 43"/>
            <p:cNvGrpSpPr>
              <a:grpSpLocks/>
            </p:cNvGrpSpPr>
            <p:nvPr/>
          </p:nvGrpSpPr>
          <p:grpSpPr bwMode="auto">
            <a:xfrm>
              <a:off x="3537" y="2455"/>
              <a:ext cx="682" cy="1091"/>
              <a:chOff x="3537" y="2455"/>
              <a:chExt cx="682" cy="1091"/>
            </a:xfrm>
          </p:grpSpPr>
          <p:grpSp>
            <p:nvGrpSpPr>
              <p:cNvPr id="28696" name="Group 44"/>
              <p:cNvGrpSpPr>
                <a:grpSpLocks/>
              </p:cNvGrpSpPr>
              <p:nvPr/>
            </p:nvGrpSpPr>
            <p:grpSpPr bwMode="auto">
              <a:xfrm>
                <a:off x="3537" y="2455"/>
                <a:ext cx="682" cy="1091"/>
                <a:chOff x="3537" y="2455"/>
                <a:chExt cx="682" cy="1091"/>
              </a:xfrm>
            </p:grpSpPr>
            <p:sp>
              <p:nvSpPr>
                <p:cNvPr id="28713" name="Freeform 45"/>
                <p:cNvSpPr>
                  <a:spLocks/>
                </p:cNvSpPr>
                <p:nvPr/>
              </p:nvSpPr>
              <p:spPr bwMode="auto">
                <a:xfrm>
                  <a:off x="3537" y="2537"/>
                  <a:ext cx="642" cy="1009"/>
                </a:xfrm>
                <a:custGeom>
                  <a:avLst/>
                  <a:gdLst>
                    <a:gd name="T0" fmla="*/ 65 w 642"/>
                    <a:gd name="T1" fmla="*/ 452 h 1009"/>
                    <a:gd name="T2" fmla="*/ 79 w 642"/>
                    <a:gd name="T3" fmla="*/ 535 h 1009"/>
                    <a:gd name="T4" fmla="*/ 84 w 642"/>
                    <a:gd name="T5" fmla="*/ 613 h 1009"/>
                    <a:gd name="T6" fmla="*/ 91 w 642"/>
                    <a:gd name="T7" fmla="*/ 677 h 1009"/>
                    <a:gd name="T8" fmla="*/ 100 w 642"/>
                    <a:gd name="T9" fmla="*/ 739 h 1009"/>
                    <a:gd name="T10" fmla="*/ 116 w 642"/>
                    <a:gd name="T11" fmla="*/ 818 h 1009"/>
                    <a:gd name="T12" fmla="*/ 141 w 642"/>
                    <a:gd name="T13" fmla="*/ 891 h 1009"/>
                    <a:gd name="T14" fmla="*/ 153 w 642"/>
                    <a:gd name="T15" fmla="*/ 922 h 1009"/>
                    <a:gd name="T16" fmla="*/ 178 w 642"/>
                    <a:gd name="T17" fmla="*/ 962 h 1009"/>
                    <a:gd name="T18" fmla="*/ 209 w 642"/>
                    <a:gd name="T19" fmla="*/ 985 h 1009"/>
                    <a:gd name="T20" fmla="*/ 234 w 642"/>
                    <a:gd name="T21" fmla="*/ 997 h 1009"/>
                    <a:gd name="T22" fmla="*/ 263 w 642"/>
                    <a:gd name="T23" fmla="*/ 1003 h 1009"/>
                    <a:gd name="T24" fmla="*/ 302 w 642"/>
                    <a:gd name="T25" fmla="*/ 1008 h 1009"/>
                    <a:gd name="T26" fmla="*/ 339 w 642"/>
                    <a:gd name="T27" fmla="*/ 1003 h 1009"/>
                    <a:gd name="T28" fmla="*/ 377 w 642"/>
                    <a:gd name="T29" fmla="*/ 993 h 1009"/>
                    <a:gd name="T30" fmla="*/ 407 w 642"/>
                    <a:gd name="T31" fmla="*/ 972 h 1009"/>
                    <a:gd name="T32" fmla="*/ 431 w 642"/>
                    <a:gd name="T33" fmla="*/ 939 h 1009"/>
                    <a:gd name="T34" fmla="*/ 452 w 642"/>
                    <a:gd name="T35" fmla="*/ 895 h 1009"/>
                    <a:gd name="T36" fmla="*/ 472 w 642"/>
                    <a:gd name="T37" fmla="*/ 854 h 1009"/>
                    <a:gd name="T38" fmla="*/ 502 w 642"/>
                    <a:gd name="T39" fmla="*/ 779 h 1009"/>
                    <a:gd name="T40" fmla="*/ 531 w 642"/>
                    <a:gd name="T41" fmla="*/ 684 h 1009"/>
                    <a:gd name="T42" fmla="*/ 552 w 642"/>
                    <a:gd name="T43" fmla="*/ 612 h 1009"/>
                    <a:gd name="T44" fmla="*/ 565 w 642"/>
                    <a:gd name="T45" fmla="*/ 526 h 1009"/>
                    <a:gd name="T46" fmla="*/ 575 w 642"/>
                    <a:gd name="T47" fmla="*/ 451 h 1009"/>
                    <a:gd name="T48" fmla="*/ 580 w 642"/>
                    <a:gd name="T49" fmla="*/ 422 h 1009"/>
                    <a:gd name="T50" fmla="*/ 599 w 642"/>
                    <a:gd name="T51" fmla="*/ 411 h 1009"/>
                    <a:gd name="T52" fmla="*/ 614 w 642"/>
                    <a:gd name="T53" fmla="*/ 400 h 1009"/>
                    <a:gd name="T54" fmla="*/ 630 w 642"/>
                    <a:gd name="T55" fmla="*/ 385 h 1009"/>
                    <a:gd name="T56" fmla="*/ 641 w 642"/>
                    <a:gd name="T57" fmla="*/ 367 h 1009"/>
                    <a:gd name="T58" fmla="*/ 639 w 642"/>
                    <a:gd name="T59" fmla="*/ 350 h 1009"/>
                    <a:gd name="T60" fmla="*/ 623 w 642"/>
                    <a:gd name="T61" fmla="*/ 335 h 1009"/>
                    <a:gd name="T62" fmla="*/ 604 w 642"/>
                    <a:gd name="T63" fmla="*/ 324 h 1009"/>
                    <a:gd name="T64" fmla="*/ 585 w 642"/>
                    <a:gd name="T65" fmla="*/ 321 h 1009"/>
                    <a:gd name="T66" fmla="*/ 585 w 642"/>
                    <a:gd name="T67" fmla="*/ 298 h 1009"/>
                    <a:gd name="T68" fmla="*/ 589 w 642"/>
                    <a:gd name="T69" fmla="*/ 237 h 1009"/>
                    <a:gd name="T70" fmla="*/ 595 w 642"/>
                    <a:gd name="T71" fmla="*/ 166 h 1009"/>
                    <a:gd name="T72" fmla="*/ 570 w 642"/>
                    <a:gd name="T73" fmla="*/ 89 h 1009"/>
                    <a:gd name="T74" fmla="*/ 537 w 642"/>
                    <a:gd name="T75" fmla="*/ 50 h 1009"/>
                    <a:gd name="T76" fmla="*/ 457 w 642"/>
                    <a:gd name="T77" fmla="*/ 7 h 1009"/>
                    <a:gd name="T78" fmla="*/ 356 w 642"/>
                    <a:gd name="T79" fmla="*/ 0 h 1009"/>
                    <a:gd name="T80" fmla="*/ 262 w 642"/>
                    <a:gd name="T81" fmla="*/ 11 h 1009"/>
                    <a:gd name="T82" fmla="*/ 151 w 642"/>
                    <a:gd name="T83" fmla="*/ 46 h 1009"/>
                    <a:gd name="T84" fmla="*/ 85 w 642"/>
                    <a:gd name="T85" fmla="*/ 116 h 1009"/>
                    <a:gd name="T86" fmla="*/ 81 w 642"/>
                    <a:gd name="T87" fmla="*/ 183 h 1009"/>
                    <a:gd name="T88" fmla="*/ 85 w 642"/>
                    <a:gd name="T89" fmla="*/ 230 h 1009"/>
                    <a:gd name="T90" fmla="*/ 81 w 642"/>
                    <a:gd name="T91" fmla="*/ 266 h 1009"/>
                    <a:gd name="T92" fmla="*/ 76 w 642"/>
                    <a:gd name="T93" fmla="*/ 291 h 1009"/>
                    <a:gd name="T94" fmla="*/ 56 w 642"/>
                    <a:gd name="T95" fmla="*/ 309 h 1009"/>
                    <a:gd name="T96" fmla="*/ 33 w 642"/>
                    <a:gd name="T97" fmla="*/ 320 h 1009"/>
                    <a:gd name="T98" fmla="*/ 9 w 642"/>
                    <a:gd name="T99" fmla="*/ 334 h 1009"/>
                    <a:gd name="T100" fmla="*/ 1 w 642"/>
                    <a:gd name="T101" fmla="*/ 352 h 1009"/>
                    <a:gd name="T102" fmla="*/ 0 w 642"/>
                    <a:gd name="T103" fmla="*/ 367 h 1009"/>
                    <a:gd name="T104" fmla="*/ 8 w 642"/>
                    <a:gd name="T105" fmla="*/ 387 h 1009"/>
                    <a:gd name="T106" fmla="*/ 35 w 642"/>
                    <a:gd name="T107" fmla="*/ 403 h 1009"/>
                    <a:gd name="T108" fmla="*/ 51 w 642"/>
                    <a:gd name="T109" fmla="*/ 411 h 1009"/>
                    <a:gd name="T110" fmla="*/ 65 w 642"/>
                    <a:gd name="T111" fmla="*/ 452 h 10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42"/>
                    <a:gd name="T169" fmla="*/ 0 h 1009"/>
                    <a:gd name="T170" fmla="*/ 642 w 642"/>
                    <a:gd name="T171" fmla="*/ 1009 h 10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42" h="1009">
                      <a:moveTo>
                        <a:pt x="65" y="452"/>
                      </a:moveTo>
                      <a:lnTo>
                        <a:pt x="79" y="535"/>
                      </a:lnTo>
                      <a:lnTo>
                        <a:pt x="84" y="613"/>
                      </a:lnTo>
                      <a:lnTo>
                        <a:pt x="91" y="677"/>
                      </a:lnTo>
                      <a:lnTo>
                        <a:pt x="100" y="739"/>
                      </a:lnTo>
                      <a:lnTo>
                        <a:pt x="116" y="818"/>
                      </a:lnTo>
                      <a:lnTo>
                        <a:pt x="141" y="891"/>
                      </a:lnTo>
                      <a:lnTo>
                        <a:pt x="153" y="922"/>
                      </a:lnTo>
                      <a:lnTo>
                        <a:pt x="178" y="962"/>
                      </a:lnTo>
                      <a:lnTo>
                        <a:pt x="209" y="985"/>
                      </a:lnTo>
                      <a:lnTo>
                        <a:pt x="234" y="997"/>
                      </a:lnTo>
                      <a:lnTo>
                        <a:pt x="263" y="1003"/>
                      </a:lnTo>
                      <a:lnTo>
                        <a:pt x="302" y="1008"/>
                      </a:lnTo>
                      <a:lnTo>
                        <a:pt x="339" y="1003"/>
                      </a:lnTo>
                      <a:lnTo>
                        <a:pt x="377" y="993"/>
                      </a:lnTo>
                      <a:lnTo>
                        <a:pt x="407" y="972"/>
                      </a:lnTo>
                      <a:lnTo>
                        <a:pt x="431" y="939"/>
                      </a:lnTo>
                      <a:lnTo>
                        <a:pt x="452" y="895"/>
                      </a:lnTo>
                      <a:lnTo>
                        <a:pt x="472" y="854"/>
                      </a:lnTo>
                      <a:lnTo>
                        <a:pt x="502" y="779"/>
                      </a:lnTo>
                      <a:lnTo>
                        <a:pt x="531" y="684"/>
                      </a:lnTo>
                      <a:lnTo>
                        <a:pt x="552" y="612"/>
                      </a:lnTo>
                      <a:lnTo>
                        <a:pt x="565" y="526"/>
                      </a:lnTo>
                      <a:lnTo>
                        <a:pt x="575" y="451"/>
                      </a:lnTo>
                      <a:lnTo>
                        <a:pt x="580" y="422"/>
                      </a:lnTo>
                      <a:lnTo>
                        <a:pt x="599" y="411"/>
                      </a:lnTo>
                      <a:lnTo>
                        <a:pt x="614" y="400"/>
                      </a:lnTo>
                      <a:lnTo>
                        <a:pt x="630" y="385"/>
                      </a:lnTo>
                      <a:lnTo>
                        <a:pt x="641" y="367"/>
                      </a:lnTo>
                      <a:lnTo>
                        <a:pt x="639" y="350"/>
                      </a:lnTo>
                      <a:lnTo>
                        <a:pt x="623" y="335"/>
                      </a:lnTo>
                      <a:lnTo>
                        <a:pt x="604" y="324"/>
                      </a:lnTo>
                      <a:lnTo>
                        <a:pt x="585" y="321"/>
                      </a:lnTo>
                      <a:lnTo>
                        <a:pt x="585" y="298"/>
                      </a:lnTo>
                      <a:lnTo>
                        <a:pt x="589" y="237"/>
                      </a:lnTo>
                      <a:lnTo>
                        <a:pt x="595" y="166"/>
                      </a:lnTo>
                      <a:lnTo>
                        <a:pt x="570" y="89"/>
                      </a:lnTo>
                      <a:lnTo>
                        <a:pt x="537" y="50"/>
                      </a:lnTo>
                      <a:lnTo>
                        <a:pt x="457" y="7"/>
                      </a:lnTo>
                      <a:lnTo>
                        <a:pt x="356" y="0"/>
                      </a:lnTo>
                      <a:lnTo>
                        <a:pt x="262" y="11"/>
                      </a:lnTo>
                      <a:lnTo>
                        <a:pt x="151" y="46"/>
                      </a:lnTo>
                      <a:lnTo>
                        <a:pt x="85" y="116"/>
                      </a:lnTo>
                      <a:lnTo>
                        <a:pt x="81" y="183"/>
                      </a:lnTo>
                      <a:lnTo>
                        <a:pt x="85" y="230"/>
                      </a:lnTo>
                      <a:lnTo>
                        <a:pt x="81" y="266"/>
                      </a:lnTo>
                      <a:lnTo>
                        <a:pt x="76" y="291"/>
                      </a:lnTo>
                      <a:lnTo>
                        <a:pt x="56" y="309"/>
                      </a:lnTo>
                      <a:lnTo>
                        <a:pt x="33" y="320"/>
                      </a:lnTo>
                      <a:lnTo>
                        <a:pt x="9" y="334"/>
                      </a:lnTo>
                      <a:lnTo>
                        <a:pt x="1" y="352"/>
                      </a:lnTo>
                      <a:lnTo>
                        <a:pt x="0" y="367"/>
                      </a:lnTo>
                      <a:lnTo>
                        <a:pt x="8" y="387"/>
                      </a:lnTo>
                      <a:lnTo>
                        <a:pt x="35" y="403"/>
                      </a:lnTo>
                      <a:lnTo>
                        <a:pt x="51" y="411"/>
                      </a:lnTo>
                      <a:lnTo>
                        <a:pt x="65" y="452"/>
                      </a:lnTo>
                    </a:path>
                  </a:pathLst>
                </a:custGeom>
                <a:solidFill>
                  <a:srgbClr val="E0A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714" name="Group 46"/>
                <p:cNvGrpSpPr>
                  <a:grpSpLocks/>
                </p:cNvGrpSpPr>
                <p:nvPr/>
              </p:nvGrpSpPr>
              <p:grpSpPr bwMode="auto">
                <a:xfrm>
                  <a:off x="3538" y="2455"/>
                  <a:ext cx="681" cy="418"/>
                  <a:chOff x="3538" y="2455"/>
                  <a:chExt cx="681" cy="418"/>
                </a:xfrm>
              </p:grpSpPr>
              <p:sp>
                <p:nvSpPr>
                  <p:cNvPr id="28715" name="Freeform 47"/>
                  <p:cNvSpPr>
                    <a:spLocks/>
                  </p:cNvSpPr>
                  <p:nvPr/>
                </p:nvSpPr>
                <p:spPr bwMode="auto">
                  <a:xfrm>
                    <a:off x="3538" y="2455"/>
                    <a:ext cx="681" cy="418"/>
                  </a:xfrm>
                  <a:custGeom>
                    <a:avLst/>
                    <a:gdLst>
                      <a:gd name="T0" fmla="*/ 540 w 681"/>
                      <a:gd name="T1" fmla="*/ 361 h 418"/>
                      <a:gd name="T2" fmla="*/ 584 w 681"/>
                      <a:gd name="T3" fmla="*/ 408 h 418"/>
                      <a:gd name="T4" fmla="*/ 608 w 681"/>
                      <a:gd name="T5" fmla="*/ 367 h 418"/>
                      <a:gd name="T6" fmla="*/ 637 w 681"/>
                      <a:gd name="T7" fmla="*/ 326 h 418"/>
                      <a:gd name="T8" fmla="*/ 650 w 681"/>
                      <a:gd name="T9" fmla="*/ 283 h 418"/>
                      <a:gd name="T10" fmla="*/ 630 w 681"/>
                      <a:gd name="T11" fmla="*/ 250 h 418"/>
                      <a:gd name="T12" fmla="*/ 673 w 681"/>
                      <a:gd name="T13" fmla="*/ 209 h 418"/>
                      <a:gd name="T14" fmla="*/ 674 w 681"/>
                      <a:gd name="T15" fmla="*/ 169 h 418"/>
                      <a:gd name="T16" fmla="*/ 614 w 681"/>
                      <a:gd name="T17" fmla="*/ 143 h 418"/>
                      <a:gd name="T18" fmla="*/ 553 w 681"/>
                      <a:gd name="T19" fmla="*/ 127 h 418"/>
                      <a:gd name="T20" fmla="*/ 516 w 681"/>
                      <a:gd name="T21" fmla="*/ 97 h 418"/>
                      <a:gd name="T22" fmla="*/ 489 w 681"/>
                      <a:gd name="T23" fmla="*/ 68 h 418"/>
                      <a:gd name="T24" fmla="*/ 444 w 681"/>
                      <a:gd name="T25" fmla="*/ 52 h 418"/>
                      <a:gd name="T26" fmla="*/ 410 w 681"/>
                      <a:gd name="T27" fmla="*/ 37 h 418"/>
                      <a:gd name="T28" fmla="*/ 406 w 681"/>
                      <a:gd name="T29" fmla="*/ 11 h 418"/>
                      <a:gd name="T30" fmla="*/ 364 w 681"/>
                      <a:gd name="T31" fmla="*/ 4 h 418"/>
                      <a:gd name="T32" fmla="*/ 296 w 681"/>
                      <a:gd name="T33" fmla="*/ 19 h 418"/>
                      <a:gd name="T34" fmla="*/ 213 w 681"/>
                      <a:gd name="T35" fmla="*/ 8 h 418"/>
                      <a:gd name="T36" fmla="*/ 148 w 681"/>
                      <a:gd name="T37" fmla="*/ 0 h 418"/>
                      <a:gd name="T38" fmla="*/ 110 w 681"/>
                      <a:gd name="T39" fmla="*/ 35 h 418"/>
                      <a:gd name="T40" fmla="*/ 67 w 681"/>
                      <a:gd name="T41" fmla="*/ 77 h 418"/>
                      <a:gd name="T42" fmla="*/ 9 w 681"/>
                      <a:gd name="T43" fmla="*/ 111 h 418"/>
                      <a:gd name="T44" fmla="*/ 19 w 681"/>
                      <a:gd name="T45" fmla="*/ 156 h 418"/>
                      <a:gd name="T46" fmla="*/ 17 w 681"/>
                      <a:gd name="T47" fmla="*/ 192 h 418"/>
                      <a:gd name="T48" fmla="*/ 2 w 681"/>
                      <a:gd name="T49" fmla="*/ 225 h 418"/>
                      <a:gd name="T50" fmla="*/ 12 w 681"/>
                      <a:gd name="T51" fmla="*/ 272 h 418"/>
                      <a:gd name="T52" fmla="*/ 24 w 681"/>
                      <a:gd name="T53" fmla="*/ 308 h 418"/>
                      <a:gd name="T54" fmla="*/ 42 w 681"/>
                      <a:gd name="T55" fmla="*/ 359 h 418"/>
                      <a:gd name="T56" fmla="*/ 65 w 681"/>
                      <a:gd name="T57" fmla="*/ 403 h 418"/>
                      <a:gd name="T58" fmla="*/ 84 w 681"/>
                      <a:gd name="T59" fmla="*/ 396 h 418"/>
                      <a:gd name="T60" fmla="*/ 130 w 681"/>
                      <a:gd name="T61" fmla="*/ 359 h 418"/>
                      <a:gd name="T62" fmla="*/ 167 w 681"/>
                      <a:gd name="T63" fmla="*/ 322 h 418"/>
                      <a:gd name="T64" fmla="*/ 167 w 681"/>
                      <a:gd name="T65" fmla="*/ 291 h 418"/>
                      <a:gd name="T66" fmla="*/ 173 w 681"/>
                      <a:gd name="T67" fmla="*/ 267 h 418"/>
                      <a:gd name="T68" fmla="*/ 160 w 681"/>
                      <a:gd name="T69" fmla="*/ 239 h 418"/>
                      <a:gd name="T70" fmla="*/ 133 w 681"/>
                      <a:gd name="T71" fmla="*/ 228 h 418"/>
                      <a:gd name="T72" fmla="*/ 142 w 681"/>
                      <a:gd name="T73" fmla="*/ 205 h 418"/>
                      <a:gd name="T74" fmla="*/ 157 w 681"/>
                      <a:gd name="T75" fmla="*/ 187 h 418"/>
                      <a:gd name="T76" fmla="*/ 164 w 681"/>
                      <a:gd name="T77" fmla="*/ 168 h 418"/>
                      <a:gd name="T78" fmla="*/ 200 w 681"/>
                      <a:gd name="T79" fmla="*/ 162 h 418"/>
                      <a:gd name="T80" fmla="*/ 234 w 681"/>
                      <a:gd name="T81" fmla="*/ 162 h 418"/>
                      <a:gd name="T82" fmla="*/ 271 w 681"/>
                      <a:gd name="T83" fmla="*/ 157 h 418"/>
                      <a:gd name="T84" fmla="*/ 302 w 681"/>
                      <a:gd name="T85" fmla="*/ 171 h 418"/>
                      <a:gd name="T86" fmla="*/ 327 w 681"/>
                      <a:gd name="T87" fmla="*/ 186 h 418"/>
                      <a:gd name="T88" fmla="*/ 370 w 681"/>
                      <a:gd name="T89" fmla="*/ 177 h 418"/>
                      <a:gd name="T90" fmla="*/ 409 w 681"/>
                      <a:gd name="T91" fmla="*/ 157 h 418"/>
                      <a:gd name="T92" fmla="*/ 432 w 681"/>
                      <a:gd name="T93" fmla="*/ 131 h 418"/>
                      <a:gd name="T94" fmla="*/ 451 w 681"/>
                      <a:gd name="T95" fmla="*/ 116 h 418"/>
                      <a:gd name="T96" fmla="*/ 491 w 681"/>
                      <a:gd name="T97" fmla="*/ 120 h 418"/>
                      <a:gd name="T98" fmla="*/ 504 w 681"/>
                      <a:gd name="T99" fmla="*/ 149 h 418"/>
                      <a:gd name="T100" fmla="*/ 524 w 681"/>
                      <a:gd name="T101" fmla="*/ 174 h 418"/>
                      <a:gd name="T102" fmla="*/ 519 w 681"/>
                      <a:gd name="T103" fmla="*/ 197 h 418"/>
                      <a:gd name="T104" fmla="*/ 513 w 681"/>
                      <a:gd name="T105" fmla="*/ 222 h 418"/>
                      <a:gd name="T106" fmla="*/ 525 w 681"/>
                      <a:gd name="T107" fmla="*/ 248 h 418"/>
                      <a:gd name="T108" fmla="*/ 526 w 681"/>
                      <a:gd name="T109" fmla="*/ 288 h 41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81"/>
                      <a:gd name="T166" fmla="*/ 0 h 418"/>
                      <a:gd name="T167" fmla="*/ 681 w 681"/>
                      <a:gd name="T168" fmla="*/ 418 h 41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81" h="418">
                        <a:moveTo>
                          <a:pt x="521" y="326"/>
                        </a:moveTo>
                        <a:lnTo>
                          <a:pt x="540" y="361"/>
                        </a:lnTo>
                        <a:lnTo>
                          <a:pt x="560" y="389"/>
                        </a:lnTo>
                        <a:lnTo>
                          <a:pt x="584" y="408"/>
                        </a:lnTo>
                        <a:lnTo>
                          <a:pt x="596" y="393"/>
                        </a:lnTo>
                        <a:lnTo>
                          <a:pt x="608" y="367"/>
                        </a:lnTo>
                        <a:lnTo>
                          <a:pt x="616" y="337"/>
                        </a:lnTo>
                        <a:lnTo>
                          <a:pt x="637" y="326"/>
                        </a:lnTo>
                        <a:lnTo>
                          <a:pt x="646" y="306"/>
                        </a:lnTo>
                        <a:lnTo>
                          <a:pt x="650" y="283"/>
                        </a:lnTo>
                        <a:lnTo>
                          <a:pt x="640" y="262"/>
                        </a:lnTo>
                        <a:lnTo>
                          <a:pt x="630" y="250"/>
                        </a:lnTo>
                        <a:lnTo>
                          <a:pt x="653" y="230"/>
                        </a:lnTo>
                        <a:lnTo>
                          <a:pt x="673" y="209"/>
                        </a:lnTo>
                        <a:lnTo>
                          <a:pt x="680" y="189"/>
                        </a:lnTo>
                        <a:lnTo>
                          <a:pt x="674" y="169"/>
                        </a:lnTo>
                        <a:lnTo>
                          <a:pt x="644" y="151"/>
                        </a:lnTo>
                        <a:lnTo>
                          <a:pt x="614" y="143"/>
                        </a:lnTo>
                        <a:lnTo>
                          <a:pt x="580" y="135"/>
                        </a:lnTo>
                        <a:lnTo>
                          <a:pt x="553" y="127"/>
                        </a:lnTo>
                        <a:lnTo>
                          <a:pt x="531" y="114"/>
                        </a:lnTo>
                        <a:lnTo>
                          <a:pt x="516" y="97"/>
                        </a:lnTo>
                        <a:lnTo>
                          <a:pt x="507" y="83"/>
                        </a:lnTo>
                        <a:lnTo>
                          <a:pt x="489" y="68"/>
                        </a:lnTo>
                        <a:lnTo>
                          <a:pt x="468" y="58"/>
                        </a:lnTo>
                        <a:lnTo>
                          <a:pt x="444" y="52"/>
                        </a:lnTo>
                        <a:lnTo>
                          <a:pt x="418" y="55"/>
                        </a:lnTo>
                        <a:lnTo>
                          <a:pt x="410" y="37"/>
                        </a:lnTo>
                        <a:lnTo>
                          <a:pt x="412" y="25"/>
                        </a:lnTo>
                        <a:lnTo>
                          <a:pt x="406" y="11"/>
                        </a:lnTo>
                        <a:lnTo>
                          <a:pt x="383" y="4"/>
                        </a:lnTo>
                        <a:lnTo>
                          <a:pt x="364" y="4"/>
                        </a:lnTo>
                        <a:lnTo>
                          <a:pt x="336" y="9"/>
                        </a:lnTo>
                        <a:lnTo>
                          <a:pt x="296" y="19"/>
                        </a:lnTo>
                        <a:lnTo>
                          <a:pt x="259" y="14"/>
                        </a:lnTo>
                        <a:lnTo>
                          <a:pt x="213" y="8"/>
                        </a:lnTo>
                        <a:lnTo>
                          <a:pt x="175" y="1"/>
                        </a:lnTo>
                        <a:lnTo>
                          <a:pt x="148" y="0"/>
                        </a:lnTo>
                        <a:lnTo>
                          <a:pt x="125" y="14"/>
                        </a:lnTo>
                        <a:lnTo>
                          <a:pt x="110" y="35"/>
                        </a:lnTo>
                        <a:lnTo>
                          <a:pt x="92" y="55"/>
                        </a:lnTo>
                        <a:lnTo>
                          <a:pt x="67" y="77"/>
                        </a:lnTo>
                        <a:lnTo>
                          <a:pt x="40" y="93"/>
                        </a:lnTo>
                        <a:lnTo>
                          <a:pt x="9" y="111"/>
                        </a:lnTo>
                        <a:lnTo>
                          <a:pt x="7" y="132"/>
                        </a:lnTo>
                        <a:lnTo>
                          <a:pt x="19" y="156"/>
                        </a:lnTo>
                        <a:lnTo>
                          <a:pt x="24" y="171"/>
                        </a:lnTo>
                        <a:lnTo>
                          <a:pt x="17" y="192"/>
                        </a:lnTo>
                        <a:lnTo>
                          <a:pt x="8" y="209"/>
                        </a:lnTo>
                        <a:lnTo>
                          <a:pt x="2" y="225"/>
                        </a:lnTo>
                        <a:lnTo>
                          <a:pt x="0" y="250"/>
                        </a:lnTo>
                        <a:lnTo>
                          <a:pt x="12" y="272"/>
                        </a:lnTo>
                        <a:lnTo>
                          <a:pt x="22" y="289"/>
                        </a:lnTo>
                        <a:lnTo>
                          <a:pt x="24" y="308"/>
                        </a:lnTo>
                        <a:lnTo>
                          <a:pt x="30" y="335"/>
                        </a:lnTo>
                        <a:lnTo>
                          <a:pt x="42" y="359"/>
                        </a:lnTo>
                        <a:lnTo>
                          <a:pt x="50" y="380"/>
                        </a:lnTo>
                        <a:lnTo>
                          <a:pt x="65" y="403"/>
                        </a:lnTo>
                        <a:lnTo>
                          <a:pt x="75" y="417"/>
                        </a:lnTo>
                        <a:lnTo>
                          <a:pt x="84" y="396"/>
                        </a:lnTo>
                        <a:lnTo>
                          <a:pt x="102" y="374"/>
                        </a:lnTo>
                        <a:lnTo>
                          <a:pt x="130" y="359"/>
                        </a:lnTo>
                        <a:lnTo>
                          <a:pt x="153" y="339"/>
                        </a:lnTo>
                        <a:lnTo>
                          <a:pt x="167" y="322"/>
                        </a:lnTo>
                        <a:lnTo>
                          <a:pt x="171" y="305"/>
                        </a:lnTo>
                        <a:lnTo>
                          <a:pt x="167" y="291"/>
                        </a:lnTo>
                        <a:lnTo>
                          <a:pt x="170" y="278"/>
                        </a:lnTo>
                        <a:lnTo>
                          <a:pt x="173" y="267"/>
                        </a:lnTo>
                        <a:lnTo>
                          <a:pt x="171" y="255"/>
                        </a:lnTo>
                        <a:lnTo>
                          <a:pt x="160" y="239"/>
                        </a:lnTo>
                        <a:lnTo>
                          <a:pt x="146" y="233"/>
                        </a:lnTo>
                        <a:lnTo>
                          <a:pt x="133" y="228"/>
                        </a:lnTo>
                        <a:lnTo>
                          <a:pt x="135" y="217"/>
                        </a:lnTo>
                        <a:lnTo>
                          <a:pt x="142" y="205"/>
                        </a:lnTo>
                        <a:lnTo>
                          <a:pt x="152" y="192"/>
                        </a:lnTo>
                        <a:lnTo>
                          <a:pt x="157" y="187"/>
                        </a:lnTo>
                        <a:lnTo>
                          <a:pt x="159" y="177"/>
                        </a:lnTo>
                        <a:lnTo>
                          <a:pt x="164" y="168"/>
                        </a:lnTo>
                        <a:lnTo>
                          <a:pt x="178" y="162"/>
                        </a:lnTo>
                        <a:lnTo>
                          <a:pt x="200" y="162"/>
                        </a:lnTo>
                        <a:lnTo>
                          <a:pt x="219" y="162"/>
                        </a:lnTo>
                        <a:lnTo>
                          <a:pt x="234" y="162"/>
                        </a:lnTo>
                        <a:lnTo>
                          <a:pt x="252" y="157"/>
                        </a:lnTo>
                        <a:lnTo>
                          <a:pt x="271" y="157"/>
                        </a:lnTo>
                        <a:lnTo>
                          <a:pt x="290" y="163"/>
                        </a:lnTo>
                        <a:lnTo>
                          <a:pt x="302" y="171"/>
                        </a:lnTo>
                        <a:lnTo>
                          <a:pt x="312" y="179"/>
                        </a:lnTo>
                        <a:lnTo>
                          <a:pt x="327" y="186"/>
                        </a:lnTo>
                        <a:lnTo>
                          <a:pt x="350" y="184"/>
                        </a:lnTo>
                        <a:lnTo>
                          <a:pt x="370" y="177"/>
                        </a:lnTo>
                        <a:lnTo>
                          <a:pt x="387" y="170"/>
                        </a:lnTo>
                        <a:lnTo>
                          <a:pt x="409" y="157"/>
                        </a:lnTo>
                        <a:lnTo>
                          <a:pt x="423" y="145"/>
                        </a:lnTo>
                        <a:lnTo>
                          <a:pt x="432" y="131"/>
                        </a:lnTo>
                        <a:lnTo>
                          <a:pt x="439" y="120"/>
                        </a:lnTo>
                        <a:lnTo>
                          <a:pt x="451" y="116"/>
                        </a:lnTo>
                        <a:lnTo>
                          <a:pt x="468" y="118"/>
                        </a:lnTo>
                        <a:lnTo>
                          <a:pt x="491" y="120"/>
                        </a:lnTo>
                        <a:lnTo>
                          <a:pt x="497" y="134"/>
                        </a:lnTo>
                        <a:lnTo>
                          <a:pt x="504" y="149"/>
                        </a:lnTo>
                        <a:lnTo>
                          <a:pt x="514" y="163"/>
                        </a:lnTo>
                        <a:lnTo>
                          <a:pt x="524" y="174"/>
                        </a:lnTo>
                        <a:lnTo>
                          <a:pt x="528" y="184"/>
                        </a:lnTo>
                        <a:lnTo>
                          <a:pt x="519" y="197"/>
                        </a:lnTo>
                        <a:lnTo>
                          <a:pt x="513" y="210"/>
                        </a:lnTo>
                        <a:lnTo>
                          <a:pt x="513" y="222"/>
                        </a:lnTo>
                        <a:lnTo>
                          <a:pt x="519" y="236"/>
                        </a:lnTo>
                        <a:lnTo>
                          <a:pt x="525" y="248"/>
                        </a:lnTo>
                        <a:lnTo>
                          <a:pt x="539" y="259"/>
                        </a:lnTo>
                        <a:lnTo>
                          <a:pt x="526" y="288"/>
                        </a:lnTo>
                        <a:lnTo>
                          <a:pt x="521" y="326"/>
                        </a:lnTo>
                      </a:path>
                    </a:pathLst>
                  </a:custGeom>
                  <a:solidFill>
                    <a:srgbClr val="A04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71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628" y="2533"/>
                    <a:ext cx="500" cy="215"/>
                    <a:chOff x="3628" y="2533"/>
                    <a:chExt cx="500" cy="215"/>
                  </a:xfrm>
                </p:grpSpPr>
                <p:sp>
                  <p:nvSpPr>
                    <p:cNvPr id="2871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35" y="2551"/>
                      <a:ext cx="82" cy="65"/>
                    </a:xfrm>
                    <a:custGeom>
                      <a:avLst/>
                      <a:gdLst>
                        <a:gd name="T0" fmla="*/ 81 w 82"/>
                        <a:gd name="T1" fmla="*/ 64 h 65"/>
                        <a:gd name="T2" fmla="*/ 58 w 82"/>
                        <a:gd name="T3" fmla="*/ 55 h 65"/>
                        <a:gd name="T4" fmla="*/ 45 w 82"/>
                        <a:gd name="T5" fmla="*/ 33 h 65"/>
                        <a:gd name="T6" fmla="*/ 51 w 82"/>
                        <a:gd name="T7" fmla="*/ 18 h 65"/>
                        <a:gd name="T8" fmla="*/ 67 w 82"/>
                        <a:gd name="T9" fmla="*/ 0 h 65"/>
                        <a:gd name="T10" fmla="*/ 55 w 82"/>
                        <a:gd name="T11" fmla="*/ 5 h 65"/>
                        <a:gd name="T12" fmla="*/ 46 w 82"/>
                        <a:gd name="T13" fmla="*/ 12 h 65"/>
                        <a:gd name="T14" fmla="*/ 34 w 82"/>
                        <a:gd name="T15" fmla="*/ 22 h 65"/>
                        <a:gd name="T16" fmla="*/ 34 w 82"/>
                        <a:gd name="T17" fmla="*/ 34 h 65"/>
                        <a:gd name="T18" fmla="*/ 38 w 82"/>
                        <a:gd name="T19" fmla="*/ 42 h 65"/>
                        <a:gd name="T20" fmla="*/ 36 w 82"/>
                        <a:gd name="T21" fmla="*/ 53 h 65"/>
                        <a:gd name="T22" fmla="*/ 28 w 82"/>
                        <a:gd name="T23" fmla="*/ 47 h 65"/>
                        <a:gd name="T24" fmla="*/ 11 w 82"/>
                        <a:gd name="T25" fmla="*/ 37 h 65"/>
                        <a:gd name="T26" fmla="*/ 9 w 82"/>
                        <a:gd name="T27" fmla="*/ 24 h 65"/>
                        <a:gd name="T28" fmla="*/ 0 w 82"/>
                        <a:gd name="T29" fmla="*/ 39 h 65"/>
                        <a:gd name="T30" fmla="*/ 12 w 82"/>
                        <a:gd name="T31" fmla="*/ 53 h 65"/>
                        <a:gd name="T32" fmla="*/ 17 w 82"/>
                        <a:gd name="T33" fmla="*/ 64 h 65"/>
                        <a:gd name="T34" fmla="*/ 37 w 82"/>
                        <a:gd name="T35" fmla="*/ 63 h 65"/>
                        <a:gd name="T36" fmla="*/ 59 w 82"/>
                        <a:gd name="T37" fmla="*/ 59 h 65"/>
                        <a:gd name="T38" fmla="*/ 81 w 82"/>
                        <a:gd name="T39" fmla="*/ 64 h 6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82"/>
                        <a:gd name="T61" fmla="*/ 0 h 65"/>
                        <a:gd name="T62" fmla="*/ 82 w 82"/>
                        <a:gd name="T63" fmla="*/ 65 h 65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82" h="65">
                          <a:moveTo>
                            <a:pt x="81" y="64"/>
                          </a:moveTo>
                          <a:lnTo>
                            <a:pt x="58" y="55"/>
                          </a:lnTo>
                          <a:lnTo>
                            <a:pt x="45" y="33"/>
                          </a:lnTo>
                          <a:lnTo>
                            <a:pt x="51" y="18"/>
                          </a:lnTo>
                          <a:lnTo>
                            <a:pt x="67" y="0"/>
                          </a:lnTo>
                          <a:lnTo>
                            <a:pt x="55" y="5"/>
                          </a:lnTo>
                          <a:lnTo>
                            <a:pt x="46" y="12"/>
                          </a:lnTo>
                          <a:lnTo>
                            <a:pt x="34" y="22"/>
                          </a:lnTo>
                          <a:lnTo>
                            <a:pt x="34" y="34"/>
                          </a:lnTo>
                          <a:lnTo>
                            <a:pt x="38" y="42"/>
                          </a:lnTo>
                          <a:lnTo>
                            <a:pt x="36" y="53"/>
                          </a:lnTo>
                          <a:lnTo>
                            <a:pt x="28" y="47"/>
                          </a:lnTo>
                          <a:lnTo>
                            <a:pt x="11" y="37"/>
                          </a:lnTo>
                          <a:lnTo>
                            <a:pt x="9" y="24"/>
                          </a:lnTo>
                          <a:lnTo>
                            <a:pt x="0" y="39"/>
                          </a:lnTo>
                          <a:lnTo>
                            <a:pt x="12" y="53"/>
                          </a:lnTo>
                          <a:lnTo>
                            <a:pt x="17" y="64"/>
                          </a:lnTo>
                          <a:lnTo>
                            <a:pt x="37" y="63"/>
                          </a:lnTo>
                          <a:lnTo>
                            <a:pt x="59" y="59"/>
                          </a:lnTo>
                          <a:lnTo>
                            <a:pt x="81" y="64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946" y="2533"/>
                      <a:ext cx="47" cy="41"/>
                    </a:xfrm>
                    <a:custGeom>
                      <a:avLst/>
                      <a:gdLst>
                        <a:gd name="T0" fmla="*/ 29 w 47"/>
                        <a:gd name="T1" fmla="*/ 40 h 41"/>
                        <a:gd name="T2" fmla="*/ 35 w 47"/>
                        <a:gd name="T3" fmla="*/ 19 h 41"/>
                        <a:gd name="T4" fmla="*/ 29 w 47"/>
                        <a:gd name="T5" fmla="*/ 10 h 41"/>
                        <a:gd name="T6" fmla="*/ 15 w 47"/>
                        <a:gd name="T7" fmla="*/ 5 h 41"/>
                        <a:gd name="T8" fmla="*/ 0 w 47"/>
                        <a:gd name="T9" fmla="*/ 6 h 41"/>
                        <a:gd name="T10" fmla="*/ 12 w 47"/>
                        <a:gd name="T11" fmla="*/ 0 h 41"/>
                        <a:gd name="T12" fmla="*/ 29 w 47"/>
                        <a:gd name="T13" fmla="*/ 2 h 41"/>
                        <a:gd name="T14" fmla="*/ 45 w 47"/>
                        <a:gd name="T15" fmla="*/ 13 h 41"/>
                        <a:gd name="T16" fmla="*/ 46 w 47"/>
                        <a:gd name="T17" fmla="*/ 24 h 41"/>
                        <a:gd name="T18" fmla="*/ 29 w 47"/>
                        <a:gd name="T19" fmla="*/ 40 h 4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47"/>
                        <a:gd name="T31" fmla="*/ 0 h 41"/>
                        <a:gd name="T32" fmla="*/ 47 w 47"/>
                        <a:gd name="T33" fmla="*/ 41 h 4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47" h="41">
                          <a:moveTo>
                            <a:pt x="29" y="40"/>
                          </a:moveTo>
                          <a:lnTo>
                            <a:pt x="35" y="19"/>
                          </a:lnTo>
                          <a:lnTo>
                            <a:pt x="29" y="10"/>
                          </a:lnTo>
                          <a:lnTo>
                            <a:pt x="15" y="5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lnTo>
                            <a:pt x="29" y="2"/>
                          </a:lnTo>
                          <a:lnTo>
                            <a:pt x="45" y="13"/>
                          </a:lnTo>
                          <a:lnTo>
                            <a:pt x="46" y="24"/>
                          </a:lnTo>
                          <a:lnTo>
                            <a:pt x="29" y="4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628" y="2642"/>
                      <a:ext cx="41" cy="40"/>
                    </a:xfrm>
                    <a:custGeom>
                      <a:avLst/>
                      <a:gdLst>
                        <a:gd name="T0" fmla="*/ 40 w 41"/>
                        <a:gd name="T1" fmla="*/ 36 h 40"/>
                        <a:gd name="T2" fmla="*/ 16 w 41"/>
                        <a:gd name="T3" fmla="*/ 33 h 40"/>
                        <a:gd name="T4" fmla="*/ 13 w 41"/>
                        <a:gd name="T5" fmla="*/ 29 h 40"/>
                        <a:gd name="T6" fmla="*/ 3 w 41"/>
                        <a:gd name="T7" fmla="*/ 11 h 40"/>
                        <a:gd name="T8" fmla="*/ 3 w 41"/>
                        <a:gd name="T9" fmla="*/ 0 h 40"/>
                        <a:gd name="T10" fmla="*/ 0 w 41"/>
                        <a:gd name="T11" fmla="*/ 17 h 40"/>
                        <a:gd name="T12" fmla="*/ 3 w 41"/>
                        <a:gd name="T13" fmla="*/ 30 h 40"/>
                        <a:gd name="T14" fmla="*/ 10 w 41"/>
                        <a:gd name="T15" fmla="*/ 39 h 40"/>
                        <a:gd name="T16" fmla="*/ 40 w 41"/>
                        <a:gd name="T17" fmla="*/ 36 h 4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1"/>
                        <a:gd name="T28" fmla="*/ 0 h 40"/>
                        <a:gd name="T29" fmla="*/ 41 w 41"/>
                        <a:gd name="T30" fmla="*/ 40 h 4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1" h="40">
                          <a:moveTo>
                            <a:pt x="40" y="36"/>
                          </a:moveTo>
                          <a:lnTo>
                            <a:pt x="16" y="33"/>
                          </a:lnTo>
                          <a:lnTo>
                            <a:pt x="13" y="29"/>
                          </a:lnTo>
                          <a:lnTo>
                            <a:pt x="3" y="11"/>
                          </a:lnTo>
                          <a:lnTo>
                            <a:pt x="3" y="0"/>
                          </a:lnTo>
                          <a:lnTo>
                            <a:pt x="0" y="17"/>
                          </a:lnTo>
                          <a:lnTo>
                            <a:pt x="3" y="30"/>
                          </a:lnTo>
                          <a:lnTo>
                            <a:pt x="10" y="39"/>
                          </a:lnTo>
                          <a:lnTo>
                            <a:pt x="40" y="36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633" y="2679"/>
                      <a:ext cx="36" cy="43"/>
                    </a:xfrm>
                    <a:custGeom>
                      <a:avLst/>
                      <a:gdLst>
                        <a:gd name="T0" fmla="*/ 35 w 36"/>
                        <a:gd name="T1" fmla="*/ 0 h 43"/>
                        <a:gd name="T2" fmla="*/ 9 w 36"/>
                        <a:gd name="T3" fmla="*/ 13 h 43"/>
                        <a:gd name="T4" fmla="*/ 0 w 36"/>
                        <a:gd name="T5" fmla="*/ 26 h 43"/>
                        <a:gd name="T6" fmla="*/ 2 w 36"/>
                        <a:gd name="T7" fmla="*/ 37 h 43"/>
                        <a:gd name="T8" fmla="*/ 13 w 36"/>
                        <a:gd name="T9" fmla="*/ 42 h 43"/>
                        <a:gd name="T10" fmla="*/ 13 w 36"/>
                        <a:gd name="T11" fmla="*/ 35 h 43"/>
                        <a:gd name="T12" fmla="*/ 13 w 36"/>
                        <a:gd name="T13" fmla="*/ 24 h 43"/>
                        <a:gd name="T14" fmla="*/ 21 w 36"/>
                        <a:gd name="T15" fmla="*/ 18 h 43"/>
                        <a:gd name="T16" fmla="*/ 35 w 36"/>
                        <a:gd name="T17" fmla="*/ 0 h 4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6"/>
                        <a:gd name="T28" fmla="*/ 0 h 43"/>
                        <a:gd name="T29" fmla="*/ 36 w 36"/>
                        <a:gd name="T30" fmla="*/ 43 h 4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6" h="43">
                          <a:moveTo>
                            <a:pt x="35" y="0"/>
                          </a:moveTo>
                          <a:lnTo>
                            <a:pt x="9" y="13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13" y="42"/>
                          </a:lnTo>
                          <a:lnTo>
                            <a:pt x="13" y="35"/>
                          </a:lnTo>
                          <a:lnTo>
                            <a:pt x="13" y="24"/>
                          </a:lnTo>
                          <a:lnTo>
                            <a:pt x="21" y="18"/>
                          </a:lnTo>
                          <a:lnTo>
                            <a:pt x="35" y="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1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062" y="2714"/>
                      <a:ext cx="66" cy="34"/>
                    </a:xfrm>
                    <a:custGeom>
                      <a:avLst/>
                      <a:gdLst>
                        <a:gd name="T0" fmla="*/ 12 w 66"/>
                        <a:gd name="T1" fmla="*/ 0 h 34"/>
                        <a:gd name="T2" fmla="*/ 38 w 66"/>
                        <a:gd name="T3" fmla="*/ 8 h 34"/>
                        <a:gd name="T4" fmla="*/ 53 w 66"/>
                        <a:gd name="T5" fmla="*/ 8 h 34"/>
                        <a:gd name="T6" fmla="*/ 65 w 66"/>
                        <a:gd name="T7" fmla="*/ 0 h 34"/>
                        <a:gd name="T8" fmla="*/ 56 w 66"/>
                        <a:gd name="T9" fmla="*/ 12 h 34"/>
                        <a:gd name="T10" fmla="*/ 40 w 66"/>
                        <a:gd name="T11" fmla="*/ 16 h 34"/>
                        <a:gd name="T12" fmla="*/ 46 w 66"/>
                        <a:gd name="T13" fmla="*/ 24 h 34"/>
                        <a:gd name="T14" fmla="*/ 60 w 66"/>
                        <a:gd name="T15" fmla="*/ 28 h 34"/>
                        <a:gd name="T16" fmla="*/ 33 w 66"/>
                        <a:gd name="T17" fmla="*/ 26 h 34"/>
                        <a:gd name="T18" fmla="*/ 23 w 66"/>
                        <a:gd name="T19" fmla="*/ 20 h 34"/>
                        <a:gd name="T20" fmla="*/ 16 w 66"/>
                        <a:gd name="T21" fmla="*/ 12 h 34"/>
                        <a:gd name="T22" fmla="*/ 11 w 66"/>
                        <a:gd name="T23" fmla="*/ 20 h 34"/>
                        <a:gd name="T24" fmla="*/ 10 w 66"/>
                        <a:gd name="T25" fmla="*/ 33 h 34"/>
                        <a:gd name="T26" fmla="*/ 0 w 66"/>
                        <a:gd name="T27" fmla="*/ 24 h 34"/>
                        <a:gd name="T28" fmla="*/ 4 w 66"/>
                        <a:gd name="T29" fmla="*/ 12 h 34"/>
                        <a:gd name="T30" fmla="*/ 12 w 66"/>
                        <a:gd name="T31" fmla="*/ 0 h 3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6"/>
                        <a:gd name="T49" fmla="*/ 0 h 34"/>
                        <a:gd name="T50" fmla="*/ 66 w 66"/>
                        <a:gd name="T51" fmla="*/ 34 h 3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6" h="34">
                          <a:moveTo>
                            <a:pt x="12" y="0"/>
                          </a:moveTo>
                          <a:lnTo>
                            <a:pt x="38" y="8"/>
                          </a:lnTo>
                          <a:lnTo>
                            <a:pt x="53" y="8"/>
                          </a:lnTo>
                          <a:lnTo>
                            <a:pt x="65" y="0"/>
                          </a:lnTo>
                          <a:lnTo>
                            <a:pt x="56" y="12"/>
                          </a:lnTo>
                          <a:lnTo>
                            <a:pt x="40" y="16"/>
                          </a:lnTo>
                          <a:lnTo>
                            <a:pt x="46" y="24"/>
                          </a:lnTo>
                          <a:lnTo>
                            <a:pt x="60" y="28"/>
                          </a:lnTo>
                          <a:lnTo>
                            <a:pt x="33" y="26"/>
                          </a:lnTo>
                          <a:lnTo>
                            <a:pt x="23" y="20"/>
                          </a:lnTo>
                          <a:lnTo>
                            <a:pt x="16" y="12"/>
                          </a:lnTo>
                          <a:lnTo>
                            <a:pt x="11" y="20"/>
                          </a:lnTo>
                          <a:lnTo>
                            <a:pt x="10" y="33"/>
                          </a:lnTo>
                          <a:lnTo>
                            <a:pt x="0" y="24"/>
                          </a:lnTo>
                          <a:lnTo>
                            <a:pt x="4" y="12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8697" name="Group 54"/>
              <p:cNvGrpSpPr>
                <a:grpSpLocks/>
              </p:cNvGrpSpPr>
              <p:nvPr/>
            </p:nvGrpSpPr>
            <p:grpSpPr bwMode="auto">
              <a:xfrm>
                <a:off x="3723" y="2672"/>
                <a:ext cx="329" cy="566"/>
                <a:chOff x="3723" y="2672"/>
                <a:chExt cx="329" cy="566"/>
              </a:xfrm>
            </p:grpSpPr>
            <p:grpSp>
              <p:nvGrpSpPr>
                <p:cNvPr id="28698" name="Group 55"/>
                <p:cNvGrpSpPr>
                  <a:grpSpLocks/>
                </p:cNvGrpSpPr>
                <p:nvPr/>
              </p:nvGrpSpPr>
              <p:grpSpPr bwMode="auto">
                <a:xfrm>
                  <a:off x="3792" y="3058"/>
                  <a:ext cx="125" cy="180"/>
                  <a:chOff x="3792" y="3058"/>
                  <a:chExt cx="125" cy="180"/>
                </a:xfrm>
              </p:grpSpPr>
              <p:sp>
                <p:nvSpPr>
                  <p:cNvPr id="28707" name="Freeform 56"/>
                  <p:cNvSpPr>
                    <a:spLocks/>
                  </p:cNvSpPr>
                  <p:nvPr/>
                </p:nvSpPr>
                <p:spPr bwMode="auto">
                  <a:xfrm>
                    <a:off x="3792" y="3058"/>
                    <a:ext cx="125" cy="111"/>
                  </a:xfrm>
                  <a:custGeom>
                    <a:avLst/>
                    <a:gdLst>
                      <a:gd name="T0" fmla="*/ 6 w 125"/>
                      <a:gd name="T1" fmla="*/ 110 h 111"/>
                      <a:gd name="T2" fmla="*/ 0 w 125"/>
                      <a:gd name="T3" fmla="*/ 0 h 111"/>
                      <a:gd name="T4" fmla="*/ 19 w 125"/>
                      <a:gd name="T5" fmla="*/ 8 h 111"/>
                      <a:gd name="T6" fmla="*/ 32 w 125"/>
                      <a:gd name="T7" fmla="*/ 14 h 111"/>
                      <a:gd name="T8" fmla="*/ 49 w 125"/>
                      <a:gd name="T9" fmla="*/ 18 h 111"/>
                      <a:gd name="T10" fmla="*/ 77 w 125"/>
                      <a:gd name="T11" fmla="*/ 18 h 111"/>
                      <a:gd name="T12" fmla="*/ 94 w 125"/>
                      <a:gd name="T13" fmla="*/ 16 h 111"/>
                      <a:gd name="T14" fmla="*/ 109 w 125"/>
                      <a:gd name="T15" fmla="*/ 11 h 111"/>
                      <a:gd name="T16" fmla="*/ 124 w 125"/>
                      <a:gd name="T17" fmla="*/ 2 h 111"/>
                      <a:gd name="T18" fmla="*/ 120 w 125"/>
                      <a:gd name="T19" fmla="*/ 110 h 111"/>
                      <a:gd name="T20" fmla="*/ 6 w 125"/>
                      <a:gd name="T21" fmla="*/ 110 h 1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5"/>
                      <a:gd name="T34" fmla="*/ 0 h 111"/>
                      <a:gd name="T35" fmla="*/ 125 w 125"/>
                      <a:gd name="T36" fmla="*/ 111 h 1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5" h="111">
                        <a:moveTo>
                          <a:pt x="6" y="110"/>
                        </a:moveTo>
                        <a:lnTo>
                          <a:pt x="0" y="0"/>
                        </a:lnTo>
                        <a:lnTo>
                          <a:pt x="19" y="8"/>
                        </a:lnTo>
                        <a:lnTo>
                          <a:pt x="32" y="14"/>
                        </a:lnTo>
                        <a:lnTo>
                          <a:pt x="49" y="18"/>
                        </a:lnTo>
                        <a:lnTo>
                          <a:pt x="77" y="18"/>
                        </a:lnTo>
                        <a:lnTo>
                          <a:pt x="94" y="16"/>
                        </a:lnTo>
                        <a:lnTo>
                          <a:pt x="109" y="11"/>
                        </a:lnTo>
                        <a:lnTo>
                          <a:pt x="124" y="2"/>
                        </a:lnTo>
                        <a:lnTo>
                          <a:pt x="120" y="110"/>
                        </a:lnTo>
                        <a:lnTo>
                          <a:pt x="6" y="11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708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3792" y="3058"/>
                    <a:ext cx="125" cy="180"/>
                    <a:chOff x="3792" y="3058"/>
                    <a:chExt cx="125" cy="180"/>
                  </a:xfrm>
                </p:grpSpPr>
                <p:sp>
                  <p:nvSpPr>
                    <p:cNvPr id="28710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9" y="3092"/>
                      <a:ext cx="107" cy="1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1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3792" y="3058"/>
                      <a:ext cx="125" cy="52"/>
                    </a:xfrm>
                    <a:custGeom>
                      <a:avLst/>
                      <a:gdLst>
                        <a:gd name="T0" fmla="*/ 0 w 125"/>
                        <a:gd name="T1" fmla="*/ 0 h 52"/>
                        <a:gd name="T2" fmla="*/ 18 w 125"/>
                        <a:gd name="T3" fmla="*/ 8 h 52"/>
                        <a:gd name="T4" fmla="*/ 32 w 125"/>
                        <a:gd name="T5" fmla="*/ 14 h 52"/>
                        <a:gd name="T6" fmla="*/ 53 w 125"/>
                        <a:gd name="T7" fmla="*/ 18 h 52"/>
                        <a:gd name="T8" fmla="*/ 78 w 125"/>
                        <a:gd name="T9" fmla="*/ 18 h 52"/>
                        <a:gd name="T10" fmla="*/ 96 w 125"/>
                        <a:gd name="T11" fmla="*/ 16 h 52"/>
                        <a:gd name="T12" fmla="*/ 112 w 125"/>
                        <a:gd name="T13" fmla="*/ 8 h 52"/>
                        <a:gd name="T14" fmla="*/ 124 w 125"/>
                        <a:gd name="T15" fmla="*/ 0 h 52"/>
                        <a:gd name="T16" fmla="*/ 120 w 125"/>
                        <a:gd name="T17" fmla="*/ 51 h 52"/>
                        <a:gd name="T18" fmla="*/ 5 w 125"/>
                        <a:gd name="T19" fmla="*/ 51 h 52"/>
                        <a:gd name="T20" fmla="*/ 0 w 125"/>
                        <a:gd name="T21" fmla="*/ 0 h 5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5"/>
                        <a:gd name="T34" fmla="*/ 0 h 52"/>
                        <a:gd name="T35" fmla="*/ 125 w 125"/>
                        <a:gd name="T36" fmla="*/ 52 h 5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5" h="52">
                          <a:moveTo>
                            <a:pt x="0" y="0"/>
                          </a:moveTo>
                          <a:lnTo>
                            <a:pt x="18" y="8"/>
                          </a:lnTo>
                          <a:lnTo>
                            <a:pt x="32" y="14"/>
                          </a:lnTo>
                          <a:lnTo>
                            <a:pt x="53" y="18"/>
                          </a:lnTo>
                          <a:lnTo>
                            <a:pt x="78" y="18"/>
                          </a:lnTo>
                          <a:lnTo>
                            <a:pt x="96" y="16"/>
                          </a:lnTo>
                          <a:lnTo>
                            <a:pt x="112" y="8"/>
                          </a:lnTo>
                          <a:lnTo>
                            <a:pt x="124" y="0"/>
                          </a:lnTo>
                          <a:lnTo>
                            <a:pt x="120" y="51"/>
                          </a:lnTo>
                          <a:lnTo>
                            <a:pt x="5" y="5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2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1" y="3171"/>
                      <a:ext cx="62" cy="6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870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3158"/>
                    <a:ext cx="84" cy="2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699" name="Freeform 62"/>
                <p:cNvSpPr>
                  <a:spLocks/>
                </p:cNvSpPr>
                <p:nvPr/>
              </p:nvSpPr>
              <p:spPr bwMode="auto">
                <a:xfrm>
                  <a:off x="3723" y="2859"/>
                  <a:ext cx="329" cy="173"/>
                </a:xfrm>
                <a:custGeom>
                  <a:avLst/>
                  <a:gdLst>
                    <a:gd name="T0" fmla="*/ 198 w 329"/>
                    <a:gd name="T1" fmla="*/ 0 h 173"/>
                    <a:gd name="T2" fmla="*/ 249 w 329"/>
                    <a:gd name="T3" fmla="*/ 11 h 173"/>
                    <a:gd name="T4" fmla="*/ 286 w 329"/>
                    <a:gd name="T5" fmla="*/ 22 h 173"/>
                    <a:gd name="T6" fmla="*/ 311 w 329"/>
                    <a:gd name="T7" fmla="*/ 36 h 173"/>
                    <a:gd name="T8" fmla="*/ 322 w 329"/>
                    <a:gd name="T9" fmla="*/ 49 h 173"/>
                    <a:gd name="T10" fmla="*/ 328 w 329"/>
                    <a:gd name="T11" fmla="*/ 72 h 173"/>
                    <a:gd name="T12" fmla="*/ 324 w 329"/>
                    <a:gd name="T13" fmla="*/ 94 h 173"/>
                    <a:gd name="T14" fmla="*/ 314 w 329"/>
                    <a:gd name="T15" fmla="*/ 116 h 173"/>
                    <a:gd name="T16" fmla="*/ 296 w 329"/>
                    <a:gd name="T17" fmla="*/ 136 h 173"/>
                    <a:gd name="T18" fmla="*/ 271 w 329"/>
                    <a:gd name="T19" fmla="*/ 150 h 173"/>
                    <a:gd name="T20" fmla="*/ 245 w 329"/>
                    <a:gd name="T21" fmla="*/ 160 h 173"/>
                    <a:gd name="T22" fmla="*/ 211 w 329"/>
                    <a:gd name="T23" fmla="*/ 169 h 173"/>
                    <a:gd name="T24" fmla="*/ 172 w 329"/>
                    <a:gd name="T25" fmla="*/ 172 h 173"/>
                    <a:gd name="T26" fmla="*/ 129 w 329"/>
                    <a:gd name="T27" fmla="*/ 172 h 173"/>
                    <a:gd name="T28" fmla="*/ 84 w 329"/>
                    <a:gd name="T29" fmla="*/ 168 h 173"/>
                    <a:gd name="T30" fmla="*/ 40 w 329"/>
                    <a:gd name="T31" fmla="*/ 158 h 173"/>
                    <a:gd name="T32" fmla="*/ 15 w 329"/>
                    <a:gd name="T33" fmla="*/ 141 h 173"/>
                    <a:gd name="T34" fmla="*/ 1 w 329"/>
                    <a:gd name="T35" fmla="*/ 123 h 173"/>
                    <a:gd name="T36" fmla="*/ 0 w 329"/>
                    <a:gd name="T37" fmla="*/ 103 h 173"/>
                    <a:gd name="T38" fmla="*/ 4 w 329"/>
                    <a:gd name="T39" fmla="*/ 83 h 173"/>
                    <a:gd name="T40" fmla="*/ 18 w 329"/>
                    <a:gd name="T41" fmla="*/ 63 h 173"/>
                    <a:gd name="T42" fmla="*/ 32 w 329"/>
                    <a:gd name="T43" fmla="*/ 45 h 173"/>
                    <a:gd name="T44" fmla="*/ 57 w 329"/>
                    <a:gd name="T45" fmla="*/ 31 h 173"/>
                    <a:gd name="T46" fmla="*/ 44 w 329"/>
                    <a:gd name="T47" fmla="*/ 22 h 17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29"/>
                    <a:gd name="T73" fmla="*/ 0 h 173"/>
                    <a:gd name="T74" fmla="*/ 329 w 329"/>
                    <a:gd name="T75" fmla="*/ 173 h 17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29" h="173">
                      <a:moveTo>
                        <a:pt x="198" y="0"/>
                      </a:moveTo>
                      <a:lnTo>
                        <a:pt x="249" y="11"/>
                      </a:lnTo>
                      <a:lnTo>
                        <a:pt x="286" y="22"/>
                      </a:lnTo>
                      <a:lnTo>
                        <a:pt x="311" y="36"/>
                      </a:lnTo>
                      <a:lnTo>
                        <a:pt x="322" y="49"/>
                      </a:lnTo>
                      <a:lnTo>
                        <a:pt x="328" y="72"/>
                      </a:lnTo>
                      <a:lnTo>
                        <a:pt x="324" y="94"/>
                      </a:lnTo>
                      <a:lnTo>
                        <a:pt x="314" y="116"/>
                      </a:lnTo>
                      <a:lnTo>
                        <a:pt x="296" y="136"/>
                      </a:lnTo>
                      <a:lnTo>
                        <a:pt x="271" y="150"/>
                      </a:lnTo>
                      <a:lnTo>
                        <a:pt x="245" y="160"/>
                      </a:lnTo>
                      <a:lnTo>
                        <a:pt x="211" y="169"/>
                      </a:lnTo>
                      <a:lnTo>
                        <a:pt x="172" y="172"/>
                      </a:lnTo>
                      <a:lnTo>
                        <a:pt x="129" y="172"/>
                      </a:lnTo>
                      <a:lnTo>
                        <a:pt x="84" y="168"/>
                      </a:lnTo>
                      <a:lnTo>
                        <a:pt x="40" y="158"/>
                      </a:lnTo>
                      <a:lnTo>
                        <a:pt x="15" y="141"/>
                      </a:lnTo>
                      <a:lnTo>
                        <a:pt x="1" y="123"/>
                      </a:lnTo>
                      <a:lnTo>
                        <a:pt x="0" y="103"/>
                      </a:lnTo>
                      <a:lnTo>
                        <a:pt x="4" y="83"/>
                      </a:lnTo>
                      <a:lnTo>
                        <a:pt x="18" y="63"/>
                      </a:lnTo>
                      <a:lnTo>
                        <a:pt x="32" y="45"/>
                      </a:lnTo>
                      <a:lnTo>
                        <a:pt x="57" y="31"/>
                      </a:lnTo>
                      <a:lnTo>
                        <a:pt x="44" y="2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700" name="Group 63"/>
                <p:cNvGrpSpPr>
                  <a:grpSpLocks/>
                </p:cNvGrpSpPr>
                <p:nvPr/>
              </p:nvGrpSpPr>
              <p:grpSpPr bwMode="auto">
                <a:xfrm>
                  <a:off x="3741" y="2672"/>
                  <a:ext cx="277" cy="157"/>
                  <a:chOff x="3741" y="2672"/>
                  <a:chExt cx="277" cy="157"/>
                </a:xfrm>
              </p:grpSpPr>
              <p:grpSp>
                <p:nvGrpSpPr>
                  <p:cNvPr id="2870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782" y="2701"/>
                    <a:ext cx="185" cy="128"/>
                    <a:chOff x="3782" y="2701"/>
                    <a:chExt cx="185" cy="128"/>
                  </a:xfrm>
                </p:grpSpPr>
                <p:sp>
                  <p:nvSpPr>
                    <p:cNvPr id="28705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3" y="2701"/>
                      <a:ext cx="34" cy="1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6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2" y="2701"/>
                      <a:ext cx="35" cy="1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0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3741" y="2672"/>
                    <a:ext cx="277" cy="26"/>
                    <a:chOff x="3741" y="2672"/>
                    <a:chExt cx="277" cy="26"/>
                  </a:xfrm>
                </p:grpSpPr>
                <p:sp>
                  <p:nvSpPr>
                    <p:cNvPr id="2870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741" y="2673"/>
                      <a:ext cx="110" cy="25"/>
                    </a:xfrm>
                    <a:custGeom>
                      <a:avLst/>
                      <a:gdLst>
                        <a:gd name="T0" fmla="*/ 0 w 110"/>
                        <a:gd name="T1" fmla="*/ 24 h 25"/>
                        <a:gd name="T2" fmla="*/ 25 w 110"/>
                        <a:gd name="T3" fmla="*/ 10 h 25"/>
                        <a:gd name="T4" fmla="*/ 50 w 110"/>
                        <a:gd name="T5" fmla="*/ 2 h 25"/>
                        <a:gd name="T6" fmla="*/ 81 w 110"/>
                        <a:gd name="T7" fmla="*/ 0 h 25"/>
                        <a:gd name="T8" fmla="*/ 109 w 110"/>
                        <a:gd name="T9" fmla="*/ 4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0"/>
                        <a:gd name="T16" fmla="*/ 0 h 25"/>
                        <a:gd name="T17" fmla="*/ 110 w 110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0" h="25">
                          <a:moveTo>
                            <a:pt x="0" y="24"/>
                          </a:moveTo>
                          <a:lnTo>
                            <a:pt x="25" y="10"/>
                          </a:lnTo>
                          <a:lnTo>
                            <a:pt x="50" y="2"/>
                          </a:lnTo>
                          <a:lnTo>
                            <a:pt x="81" y="0"/>
                          </a:lnTo>
                          <a:lnTo>
                            <a:pt x="109" y="4"/>
                          </a:lnTo>
                        </a:path>
                      </a:pathLst>
                    </a:custGeom>
                    <a:noFill/>
                    <a:ln w="50800" cap="rnd">
                      <a:solidFill>
                        <a:srgbClr val="A04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4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3910" y="2672"/>
                      <a:ext cx="108" cy="24"/>
                    </a:xfrm>
                    <a:custGeom>
                      <a:avLst/>
                      <a:gdLst>
                        <a:gd name="T0" fmla="*/ 107 w 108"/>
                        <a:gd name="T1" fmla="*/ 23 h 24"/>
                        <a:gd name="T2" fmla="*/ 82 w 108"/>
                        <a:gd name="T3" fmla="*/ 11 h 24"/>
                        <a:gd name="T4" fmla="*/ 58 w 108"/>
                        <a:gd name="T5" fmla="*/ 3 h 24"/>
                        <a:gd name="T6" fmla="*/ 28 w 108"/>
                        <a:gd name="T7" fmla="*/ 0 h 24"/>
                        <a:gd name="T8" fmla="*/ 0 w 108"/>
                        <a:gd name="T9" fmla="*/ 3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8"/>
                        <a:gd name="T16" fmla="*/ 0 h 24"/>
                        <a:gd name="T17" fmla="*/ 108 w 10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8" h="24">
                          <a:moveTo>
                            <a:pt x="107" y="23"/>
                          </a:moveTo>
                          <a:lnTo>
                            <a:pt x="82" y="11"/>
                          </a:lnTo>
                          <a:lnTo>
                            <a:pt x="58" y="3"/>
                          </a:lnTo>
                          <a:lnTo>
                            <a:pt x="28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noFill/>
                    <a:ln w="50800" cap="rnd">
                      <a:solidFill>
                        <a:srgbClr val="A04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8686" name="Rectangle 70"/>
          <p:cNvSpPr>
            <a:spLocks noChangeArrowheads="1"/>
          </p:cNvSpPr>
          <p:nvPr/>
        </p:nvSpPr>
        <p:spPr bwMode="auto">
          <a:xfrm>
            <a:off x="1106488" y="4694238"/>
            <a:ext cx="1292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Sample</a:t>
            </a:r>
          </a:p>
        </p:txBody>
      </p:sp>
      <p:sp>
        <p:nvSpPr>
          <p:cNvPr id="28687" name="Line 71"/>
          <p:cNvSpPr>
            <a:spLocks noChangeShapeType="1"/>
          </p:cNvSpPr>
          <p:nvPr/>
        </p:nvSpPr>
        <p:spPr bwMode="auto">
          <a:xfrm>
            <a:off x="4114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8" name="Group 72"/>
          <p:cNvGrpSpPr>
            <a:grpSpLocks/>
          </p:cNvGrpSpPr>
          <p:nvPr/>
        </p:nvGrpSpPr>
        <p:grpSpPr bwMode="auto">
          <a:xfrm>
            <a:off x="6553200" y="1981200"/>
            <a:ext cx="2286000" cy="2286000"/>
            <a:chOff x="4128" y="1248"/>
            <a:chExt cx="1440" cy="1440"/>
          </a:xfrm>
        </p:grpSpPr>
        <p:sp>
          <p:nvSpPr>
            <p:cNvPr id="28692" name="AutoShape 73"/>
            <p:cNvSpPr>
              <a:spLocks noChangeArrowheads="1"/>
            </p:cNvSpPr>
            <p:nvPr/>
          </p:nvSpPr>
          <p:spPr bwMode="auto">
            <a:xfrm>
              <a:off x="4128" y="1248"/>
              <a:ext cx="1436" cy="1200"/>
            </a:xfrm>
            <a:prstGeom prst="wedgeRoundRectCallout">
              <a:avLst>
                <a:gd name="adj1" fmla="val -36528"/>
                <a:gd name="adj2" fmla="val 66667"/>
                <a:gd name="adj3" fmla="val 16667"/>
              </a:avLst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693" name="Rectangle 74"/>
            <p:cNvSpPr>
              <a:spLocks noChangeArrowheads="1"/>
            </p:cNvSpPr>
            <p:nvPr/>
          </p:nvSpPr>
          <p:spPr bwMode="auto">
            <a:xfrm>
              <a:off x="4176" y="1344"/>
              <a:ext cx="139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I am 95% confident that </a:t>
              </a:r>
              <a:r>
                <a:rPr lang="el-GR" b="1">
                  <a:cs typeface="Arial" charset="0"/>
                </a:rPr>
                <a:t>μ</a:t>
              </a:r>
              <a:r>
                <a:rPr lang="en-US" b="1"/>
                <a:t> is between 40 &amp; 60.</a:t>
              </a:r>
            </a:p>
          </p:txBody>
        </p:sp>
      </p:grpSp>
      <p:sp>
        <p:nvSpPr>
          <p:cNvPr id="28689" name="Line 75"/>
          <p:cNvSpPr>
            <a:spLocks noChangeShapeType="1"/>
          </p:cNvSpPr>
          <p:nvPr/>
        </p:nvSpPr>
        <p:spPr bwMode="auto">
          <a:xfrm>
            <a:off x="4572000" y="2743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78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3B133BC3-A8BB-4395-B5AB-996F08E8CED5}" type="slidenum">
              <a:rPr lang="en-US"/>
              <a:pPr/>
              <a:t>12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Formula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folHlink"/>
                </a:solidFill>
              </a:rPr>
              <a:t>The general formula for all confidence intervals is: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2895600"/>
            <a:ext cx="8410575" cy="528638"/>
          </a:xfrm>
          <a:prstGeom prst="rect">
            <a:avLst/>
          </a:prstGeom>
          <a:solidFill>
            <a:srgbClr val="FDE0B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Point Estimate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System"/>
              </a:rPr>
              <a:t>±</a:t>
            </a:r>
            <a:r>
              <a:rPr lang="en-US" sz="2800" b="1">
                <a:sym typeface="System"/>
              </a:rPr>
              <a:t> (Critical Value)(Standard Error)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33400" y="3505200"/>
            <a:ext cx="822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Where:</a:t>
            </a:r>
          </a:p>
          <a:p>
            <a:pPr marL="1033463" lvl="2" indent="-119063"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Point Estimate</a:t>
            </a:r>
            <a:r>
              <a:rPr lang="en-US" sz="2000"/>
              <a:t> is the sample statistic estimating the population     parameter of interest</a:t>
            </a:r>
          </a:p>
          <a:p>
            <a:pPr marL="1033463" lvl="2" indent="-119063">
              <a:buFontTx/>
              <a:buChar char="•"/>
            </a:pPr>
            <a:endParaRPr lang="en-US" sz="2000"/>
          </a:p>
          <a:p>
            <a:pPr marL="1033463" lvl="2" indent="-119063"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Critical Value</a:t>
            </a:r>
            <a:r>
              <a:rPr lang="en-US" sz="2000"/>
              <a:t> is a table value based on the sampling distribution of the point estimate and the desired confidence level</a:t>
            </a:r>
          </a:p>
          <a:p>
            <a:pPr marL="1033463" lvl="2" indent="-119063">
              <a:buFontTx/>
              <a:buChar char="•"/>
            </a:pPr>
            <a:endParaRPr lang="en-US" sz="2000"/>
          </a:p>
          <a:p>
            <a:pPr marL="1033463" lvl="2" indent="-119063"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Standard Error</a:t>
            </a:r>
            <a:r>
              <a:rPr lang="en-US" sz="2000"/>
              <a:t> is the standard deviation of the point estimate</a:t>
            </a: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E9DED3BB-2C99-45F8-913B-18B9F7070547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Confidence Level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162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3200" smtClean="0"/>
              <a:t>Confidence Level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200" smtClean="0"/>
              <a:t>Confidence the interval will contain the unknown population parameter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200" smtClean="0"/>
              <a:t>A percentage (less than 100%)</a:t>
            </a:r>
          </a:p>
          <a:p>
            <a:pPr eaLnBrk="1" hangingPunct="1"/>
            <a:endParaRPr lang="en-US" sz="3200" smtClean="0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ED600C3F-1A2C-4803-B1DA-7AB69457B0A3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Confidence Level, (1-</a:t>
            </a:r>
            <a:r>
              <a:rPr lang="en-US" smtClean="0">
                <a:sym typeface="Symbol" pitchFamily="18" charset="2"/>
              </a:rPr>
              <a:t>)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4800600"/>
          </a:xfrm>
        </p:spPr>
        <p:txBody>
          <a:bodyPr/>
          <a:lstStyle/>
          <a:p>
            <a:pPr eaLnBrk="1" hangingPunct="1"/>
            <a:r>
              <a:rPr lang="en-US" smtClean="0"/>
              <a:t>Suppose confidence level = 95%   </a:t>
            </a:r>
          </a:p>
          <a:p>
            <a:pPr eaLnBrk="1" hangingPunct="1"/>
            <a:r>
              <a:rPr lang="en-US" smtClean="0"/>
              <a:t>Also written (1 -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) = 0.95, (so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>
                <a:cs typeface="Arial" charset="0"/>
              </a:rPr>
              <a:t> = 0.05)</a:t>
            </a:r>
            <a:endParaRPr lang="el-GR" smtClean="0">
              <a:cs typeface="Arial" charset="0"/>
            </a:endParaRPr>
          </a:p>
          <a:p>
            <a:pPr eaLnBrk="1" hangingPunct="1"/>
            <a:r>
              <a:rPr lang="en-US" smtClean="0"/>
              <a:t>A relative frequency interpretation:</a:t>
            </a:r>
          </a:p>
          <a:p>
            <a:pPr lvl="1" eaLnBrk="1" hangingPunct="1"/>
            <a:r>
              <a:rPr lang="en-US" smtClean="0"/>
              <a:t>95% of all the confidence intervals that can be constructed will contain the unknown true parameter</a:t>
            </a:r>
          </a:p>
          <a:p>
            <a:pPr eaLnBrk="1" hangingPunct="1"/>
            <a:r>
              <a:rPr lang="en-US" smtClean="0"/>
              <a:t>A specific interval either will contain or will not contain the true parameter</a:t>
            </a:r>
          </a:p>
          <a:p>
            <a:pPr lvl="1" eaLnBrk="1" hangingPunct="1"/>
            <a:r>
              <a:rPr lang="en-US" smtClean="0"/>
              <a:t>No probability involved in a specific interval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7772400" y="762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A760AD09-7A26-4AC1-9F84-DF6B5D911A3F}" type="slidenum">
              <a:rPr lang="en-US"/>
              <a:pPr/>
              <a:t>15</a:t>
            </a:fld>
            <a:endParaRPr lang="en-US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Intervals</a:t>
            </a:r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977204 h 429"/>
              <a:gd name="T2" fmla="*/ 1817572 w 1068"/>
              <a:gd name="T3" fmla="*/ 977204 h 429"/>
              <a:gd name="T4" fmla="*/ 1817572 w 1068"/>
              <a:gd name="T5" fmla="*/ 0 h 429"/>
              <a:gd name="T6" fmla="*/ 0 w 1068"/>
              <a:gd name="T7" fmla="*/ 0 h 429"/>
              <a:gd name="T8" fmla="*/ 0 w 1068"/>
              <a:gd name="T9" fmla="*/ 977204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Population </a:t>
            </a:r>
          </a:p>
          <a:p>
            <a:pPr algn="ctr" eaLnBrk="0" hangingPunct="0"/>
            <a:r>
              <a:rPr lang="en-US" b="1"/>
              <a:t>Mean</a:t>
            </a:r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2971800" y="4724400"/>
            <a:ext cx="1814513" cy="1179513"/>
          </a:xfrm>
          <a:custGeom>
            <a:avLst/>
            <a:gdLst>
              <a:gd name="T0" fmla="*/ 0 w 1143"/>
              <a:gd name="T1" fmla="*/ 1177925 h 743"/>
              <a:gd name="T2" fmla="*/ 1812926 w 1143"/>
              <a:gd name="T3" fmla="*/ 1177925 h 743"/>
              <a:gd name="T4" fmla="*/ 1812926 w 1143"/>
              <a:gd name="T5" fmla="*/ 0 h 743"/>
              <a:gd name="T6" fmla="*/ 0 w 1143"/>
              <a:gd name="T7" fmla="*/ 0 h 743"/>
              <a:gd name="T8" fmla="*/ 0 w 1143"/>
              <a:gd name="T9" fmla="*/ 1177925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 </a:t>
            </a:r>
            <a:r>
              <a:rPr lang="el-GR" b="1">
                <a:cs typeface="Arial" charset="0"/>
              </a:rPr>
              <a:t>σ</a:t>
            </a:r>
            <a:r>
              <a:rPr lang="en-US" b="1">
                <a:cs typeface="Arial" charset="0"/>
              </a:rPr>
              <a:t> </a:t>
            </a:r>
            <a:r>
              <a:rPr lang="en-US" b="1"/>
              <a:t>Unknown</a:t>
            </a:r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1004517 h 514"/>
              <a:gd name="T2" fmla="*/ 1979423 w 1115"/>
              <a:gd name="T3" fmla="*/ 1004517 h 514"/>
              <a:gd name="T4" fmla="*/ 1979423 w 1115"/>
              <a:gd name="T5" fmla="*/ 0 h 514"/>
              <a:gd name="T6" fmla="*/ 0 w 1115"/>
              <a:gd name="T7" fmla="*/ 0 h 514"/>
              <a:gd name="T8" fmla="*/ 0 w 1115"/>
              <a:gd name="T9" fmla="*/ 1004517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Confidence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Intervals</a:t>
            </a:r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241"/>
              <a:gd name="T1" fmla="*/ 1064353 h 436"/>
              <a:gd name="T2" fmla="*/ 2055742 w 1241"/>
              <a:gd name="T3" fmla="*/ 1064353 h 436"/>
              <a:gd name="T4" fmla="*/ 2055742 w 1241"/>
              <a:gd name="T5" fmla="*/ 0 h 436"/>
              <a:gd name="T6" fmla="*/ 0 w 1241"/>
              <a:gd name="T7" fmla="*/ 0 h 436"/>
              <a:gd name="T8" fmla="*/ 0 w 1241"/>
              <a:gd name="T9" fmla="*/ 1064353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Population</a:t>
            </a:r>
          </a:p>
          <a:p>
            <a:pPr algn="ctr" eaLnBrk="0" hangingPunct="0"/>
            <a:r>
              <a:rPr lang="en-US" b="1"/>
              <a:t>Proportion</a:t>
            </a:r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914400" y="4724400"/>
            <a:ext cx="1724025" cy="1179513"/>
          </a:xfrm>
          <a:custGeom>
            <a:avLst/>
            <a:gdLst>
              <a:gd name="T0" fmla="*/ 0 w 1086"/>
              <a:gd name="T1" fmla="*/ 1177925 h 743"/>
              <a:gd name="T2" fmla="*/ 1722438 w 1086"/>
              <a:gd name="T3" fmla="*/ 1177925 h 743"/>
              <a:gd name="T4" fmla="*/ 1722438 w 1086"/>
              <a:gd name="T5" fmla="*/ 0 h 743"/>
              <a:gd name="T6" fmla="*/ 0 w 1086"/>
              <a:gd name="T7" fmla="*/ 0 h 743"/>
              <a:gd name="T8" fmla="*/ 0 w 1086"/>
              <a:gd name="T9" fmla="*/ 1177925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990600" y="5162550"/>
            <a:ext cx="1571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 </a:t>
            </a:r>
            <a:r>
              <a:rPr lang="el-GR" b="1">
                <a:cs typeface="Arial" charset="0"/>
              </a:rPr>
              <a:t>σ</a:t>
            </a:r>
            <a:r>
              <a:rPr lang="en-US" b="1">
                <a:cs typeface="Arial" charset="0"/>
              </a:rPr>
              <a:t> </a:t>
            </a:r>
            <a:r>
              <a:rPr lang="en-US" b="1"/>
              <a:t>Known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3FD6EC79-8B66-4F4C-8401-B68667FF5E41}" type="slidenum">
              <a:rPr lang="en-US"/>
              <a:pPr/>
              <a:t>16</a:t>
            </a:fld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for </a:t>
            </a:r>
            <a:r>
              <a:rPr lang="el-GR" smtClean="0">
                <a:cs typeface="Arial" charset="0"/>
              </a:rPr>
              <a:t>μ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l-GR" smtClean="0">
                <a:cs typeface="Arial" charset="0"/>
              </a:rPr>
              <a:t>σ</a:t>
            </a:r>
            <a:r>
              <a:rPr lang="en-US" smtClean="0"/>
              <a:t>  Known) 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Assumptions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Population standard deviation </a:t>
            </a:r>
            <a:r>
              <a:rPr lang="el-GR" sz="2000" smtClean="0">
                <a:cs typeface="Arial" charset="0"/>
                <a:sym typeface="Symbol" pitchFamily="18" charset="2"/>
              </a:rPr>
              <a:t>σ</a:t>
            </a:r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smtClean="0"/>
              <a:t>is known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Population is normally distributed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If population is not normal, use large sample</a:t>
            </a:r>
          </a:p>
          <a:p>
            <a:pPr eaLnBrk="1" hangingPunct="1">
              <a:lnSpc>
                <a:spcPct val="160000"/>
              </a:lnSpc>
            </a:pPr>
            <a:r>
              <a:rPr lang="en-US" sz="2000" smtClean="0">
                <a:solidFill>
                  <a:schemeClr val="folHlink"/>
                </a:solidFill>
              </a:rPr>
              <a:t>Confidence interval estimate:</a:t>
            </a:r>
          </a:p>
          <a:p>
            <a:pPr eaLnBrk="1" hangingPunct="1">
              <a:lnSpc>
                <a:spcPct val="160000"/>
              </a:lnSpc>
            </a:pPr>
            <a:endParaRPr lang="en-US" sz="20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en-US" sz="20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en-US" sz="20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1600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1600" smtClean="0"/>
              <a:t> where            is the point estimate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1600" smtClean="0"/>
              <a:t>	       Z</a:t>
            </a:r>
            <a:r>
              <a:rPr lang="el-GR" sz="1600" baseline="-25000" smtClean="0">
                <a:cs typeface="Arial" charset="0"/>
              </a:rPr>
              <a:t>α</a:t>
            </a:r>
            <a:r>
              <a:rPr lang="en-US" sz="1600" baseline="-25000" smtClean="0">
                <a:cs typeface="Arial" charset="0"/>
              </a:rPr>
              <a:t>/2</a:t>
            </a:r>
            <a:r>
              <a:rPr lang="en-US" sz="1600" smtClean="0"/>
              <a:t>    is the normal distribution critical value for a probability of </a:t>
            </a:r>
            <a:r>
              <a:rPr lang="en-US" sz="1600" smtClean="0">
                <a:sym typeface="Symbol" pitchFamily="18" charset="2"/>
              </a:rPr>
              <a:t>/2 in each tail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1600" smtClean="0"/>
              <a:t>		       is the standard error</a:t>
            </a:r>
            <a:endParaRPr lang="en-US" sz="1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		      </a:t>
            </a:r>
            <a:endParaRPr lang="en-US" sz="16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05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781300" y="3603625"/>
          <a:ext cx="2971800" cy="1462088"/>
        </p:xfrm>
        <a:graphic>
          <a:graphicData uri="http://schemas.openxmlformats.org/presentationml/2006/ole">
            <p:oleObj spid="_x0000_s2051" name="Equation" r:id="rId4" imgW="825480" imgH="406080" progId="Equation.3">
              <p:embed/>
            </p:oleObj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1600200" y="5334000"/>
          <a:ext cx="228600" cy="304800"/>
        </p:xfrm>
        <a:graphic>
          <a:graphicData uri="http://schemas.openxmlformats.org/presentationml/2006/ole">
            <p:oleObj spid="_x0000_s2052" name="Equation" r:id="rId5" imgW="152280" imgH="203040" progId="Equation.3">
              <p:embed/>
            </p:oleObj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1316038" y="5953125"/>
          <a:ext cx="512762" cy="293688"/>
        </p:xfrm>
        <a:graphic>
          <a:graphicData uri="http://schemas.openxmlformats.org/presentationml/2006/ole">
            <p:oleObj spid="_x0000_s2053" name="Equation" r:id="rId6" imgW="355320" imgH="203040" progId="Equation.3">
              <p:embed/>
            </p:oleObj>
          </a:graphicData>
        </a:graphic>
      </p:graphicFrame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9FBD90EE-0AA6-46E0-91F8-ECA2294392DB}" type="slidenum">
              <a:rPr lang="en-US"/>
              <a:pPr/>
              <a:t>17</a:t>
            </a:fld>
            <a:endParaRPr lang="en-US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3079" name="Freeform 2"/>
          <p:cNvSpPr>
            <a:spLocks/>
          </p:cNvSpPr>
          <p:nvPr/>
        </p:nvSpPr>
        <p:spPr bwMode="auto">
          <a:xfrm>
            <a:off x="2667000" y="3452813"/>
            <a:ext cx="3886200" cy="1728787"/>
          </a:xfrm>
          <a:custGeom>
            <a:avLst/>
            <a:gdLst>
              <a:gd name="T0" fmla="*/ 0 w 2448"/>
              <a:gd name="T1" fmla="*/ 1728787 h 1089"/>
              <a:gd name="T2" fmla="*/ 0 w 2448"/>
              <a:gd name="T3" fmla="*/ 1423987 h 1089"/>
              <a:gd name="T4" fmla="*/ 152400 w 2448"/>
              <a:gd name="T5" fmla="*/ 1347787 h 1089"/>
              <a:gd name="T6" fmla="*/ 381000 w 2448"/>
              <a:gd name="T7" fmla="*/ 1195387 h 1089"/>
              <a:gd name="T8" fmla="*/ 628650 w 2448"/>
              <a:gd name="T9" fmla="*/ 981075 h 1089"/>
              <a:gd name="T10" fmla="*/ 885825 w 2448"/>
              <a:gd name="T11" fmla="*/ 714375 h 1089"/>
              <a:gd name="T12" fmla="*/ 1081087 w 2448"/>
              <a:gd name="T13" fmla="*/ 514350 h 1089"/>
              <a:gd name="T14" fmla="*/ 1209675 w 2448"/>
              <a:gd name="T15" fmla="*/ 390525 h 1089"/>
              <a:gd name="T16" fmla="*/ 1328737 w 2448"/>
              <a:gd name="T17" fmla="*/ 257175 h 1089"/>
              <a:gd name="T18" fmla="*/ 1447800 w 2448"/>
              <a:gd name="T19" fmla="*/ 204787 h 1089"/>
              <a:gd name="T20" fmla="*/ 1485900 w 2448"/>
              <a:gd name="T21" fmla="*/ 142875 h 1089"/>
              <a:gd name="T22" fmla="*/ 1709738 w 2448"/>
              <a:gd name="T23" fmla="*/ 28575 h 1089"/>
              <a:gd name="T24" fmla="*/ 1900238 w 2448"/>
              <a:gd name="T25" fmla="*/ 0 h 1089"/>
              <a:gd name="T26" fmla="*/ 2052637 w 2448"/>
              <a:gd name="T27" fmla="*/ 23812 h 1089"/>
              <a:gd name="T28" fmla="*/ 2133600 w 2448"/>
              <a:gd name="T29" fmla="*/ 52387 h 1089"/>
              <a:gd name="T30" fmla="*/ 2286000 w 2448"/>
              <a:gd name="T31" fmla="*/ 128587 h 1089"/>
              <a:gd name="T32" fmla="*/ 2505075 w 2448"/>
              <a:gd name="T33" fmla="*/ 304800 h 1089"/>
              <a:gd name="T34" fmla="*/ 2743200 w 2448"/>
              <a:gd name="T35" fmla="*/ 509587 h 1089"/>
              <a:gd name="T36" fmla="*/ 2895600 w 2448"/>
              <a:gd name="T37" fmla="*/ 661987 h 1089"/>
              <a:gd name="T38" fmla="*/ 3024187 w 2448"/>
              <a:gd name="T39" fmla="*/ 795337 h 1089"/>
              <a:gd name="T40" fmla="*/ 3200399 w 2448"/>
              <a:gd name="T41" fmla="*/ 966787 h 1089"/>
              <a:gd name="T42" fmla="*/ 3371850 w 2448"/>
              <a:gd name="T43" fmla="*/ 1109662 h 1089"/>
              <a:gd name="T44" fmla="*/ 3548063 w 2448"/>
              <a:gd name="T45" fmla="*/ 1247774 h 1089"/>
              <a:gd name="T46" fmla="*/ 3748088 w 2448"/>
              <a:gd name="T47" fmla="*/ 1362074 h 1089"/>
              <a:gd name="T48" fmla="*/ 3886200 w 2448"/>
              <a:gd name="T49" fmla="*/ 1423987 h 1089"/>
              <a:gd name="T50" fmla="*/ 3886200 w 2448"/>
              <a:gd name="T51" fmla="*/ 1728787 h 1089"/>
              <a:gd name="T52" fmla="*/ 0 w 2448"/>
              <a:gd name="T53" fmla="*/ 1728787 h 10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48"/>
              <a:gd name="T82" fmla="*/ 0 h 1089"/>
              <a:gd name="T83" fmla="*/ 2448 w 2448"/>
              <a:gd name="T84" fmla="*/ 1089 h 10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48" h="1089">
                <a:moveTo>
                  <a:pt x="0" y="1089"/>
                </a:moveTo>
                <a:lnTo>
                  <a:pt x="0" y="897"/>
                </a:lnTo>
                <a:lnTo>
                  <a:pt x="96" y="849"/>
                </a:lnTo>
                <a:lnTo>
                  <a:pt x="240" y="753"/>
                </a:lnTo>
                <a:lnTo>
                  <a:pt x="396" y="618"/>
                </a:lnTo>
                <a:lnTo>
                  <a:pt x="558" y="450"/>
                </a:lnTo>
                <a:lnTo>
                  <a:pt x="681" y="324"/>
                </a:lnTo>
                <a:lnTo>
                  <a:pt x="762" y="246"/>
                </a:lnTo>
                <a:lnTo>
                  <a:pt x="837" y="162"/>
                </a:lnTo>
                <a:lnTo>
                  <a:pt x="912" y="129"/>
                </a:lnTo>
                <a:lnTo>
                  <a:pt x="936" y="90"/>
                </a:lnTo>
                <a:lnTo>
                  <a:pt x="1077" y="18"/>
                </a:lnTo>
                <a:lnTo>
                  <a:pt x="1197" y="0"/>
                </a:lnTo>
                <a:lnTo>
                  <a:pt x="1293" y="15"/>
                </a:lnTo>
                <a:lnTo>
                  <a:pt x="1344" y="33"/>
                </a:lnTo>
                <a:lnTo>
                  <a:pt x="1440" y="81"/>
                </a:lnTo>
                <a:lnTo>
                  <a:pt x="1578" y="192"/>
                </a:lnTo>
                <a:lnTo>
                  <a:pt x="1728" y="321"/>
                </a:lnTo>
                <a:lnTo>
                  <a:pt x="1824" y="417"/>
                </a:lnTo>
                <a:lnTo>
                  <a:pt x="1905" y="501"/>
                </a:lnTo>
                <a:lnTo>
                  <a:pt x="2016" y="609"/>
                </a:lnTo>
                <a:lnTo>
                  <a:pt x="2124" y="699"/>
                </a:lnTo>
                <a:lnTo>
                  <a:pt x="2235" y="786"/>
                </a:lnTo>
                <a:lnTo>
                  <a:pt x="2361" y="858"/>
                </a:lnTo>
                <a:lnTo>
                  <a:pt x="2448" y="897"/>
                </a:lnTo>
                <a:lnTo>
                  <a:pt x="2448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DE0BD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Finding the Critical Value, Z</a:t>
            </a:r>
            <a:r>
              <a:rPr lang="el-GR" baseline="-25000" smtClean="0">
                <a:cs typeface="Arial" charset="0"/>
              </a:rPr>
              <a:t>α</a:t>
            </a:r>
            <a:r>
              <a:rPr lang="en-US" baseline="-25000" smtClean="0">
                <a:cs typeface="Arial" charset="0"/>
              </a:rPr>
              <a:t>/2</a:t>
            </a:r>
            <a:endParaRPr lang="el-GR" baseline="-25000" smtClean="0">
              <a:cs typeface="Arial" charset="0"/>
            </a:endParaRPr>
          </a:p>
        </p:txBody>
      </p:sp>
      <p:sp>
        <p:nvSpPr>
          <p:cNvPr id="30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391400" cy="755650"/>
          </a:xfrm>
        </p:spPr>
        <p:txBody>
          <a:bodyPr/>
          <a:lstStyle/>
          <a:p>
            <a:pPr eaLnBrk="1" hangingPunct="1"/>
            <a:r>
              <a:rPr lang="en-US" sz="2700" smtClean="0"/>
              <a:t>Consider a 95% confidence interval:</a:t>
            </a:r>
          </a:p>
        </p:txBody>
      </p:sp>
      <p:sp>
        <p:nvSpPr>
          <p:cNvPr id="3082" name="Freeform 5"/>
          <p:cNvSpPr>
            <a:spLocks/>
          </p:cNvSpPr>
          <p:nvPr/>
        </p:nvSpPr>
        <p:spPr bwMode="auto">
          <a:xfrm>
            <a:off x="4552950" y="3457575"/>
            <a:ext cx="3143250" cy="1647825"/>
          </a:xfrm>
          <a:custGeom>
            <a:avLst/>
            <a:gdLst>
              <a:gd name="T0" fmla="*/ 3139761 w 901"/>
              <a:gd name="T1" fmla="*/ 1645540 h 721"/>
              <a:gd name="T2" fmla="*/ 2808342 w 901"/>
              <a:gd name="T3" fmla="*/ 1627256 h 721"/>
              <a:gd name="T4" fmla="*/ 2644377 w 901"/>
              <a:gd name="T5" fmla="*/ 1608972 h 721"/>
              <a:gd name="T6" fmla="*/ 2480412 w 901"/>
              <a:gd name="T7" fmla="*/ 1579261 h 721"/>
              <a:gd name="T8" fmla="*/ 2312958 w 901"/>
              <a:gd name="T9" fmla="*/ 1542693 h 721"/>
              <a:gd name="T10" fmla="*/ 2145504 w 901"/>
              <a:gd name="T11" fmla="*/ 1492413 h 721"/>
              <a:gd name="T12" fmla="*/ 1981539 w 901"/>
              <a:gd name="T13" fmla="*/ 1423849 h 721"/>
              <a:gd name="T14" fmla="*/ 1650119 w 901"/>
              <a:gd name="T15" fmla="*/ 1234155 h 721"/>
              <a:gd name="T16" fmla="*/ 1318700 w 901"/>
              <a:gd name="T17" fmla="*/ 964469 h 721"/>
              <a:gd name="T18" fmla="*/ 990769 w 901"/>
              <a:gd name="T19" fmla="*/ 642218 h 721"/>
              <a:gd name="T20" fmla="*/ 823315 w 901"/>
              <a:gd name="T21" fmla="*/ 477664 h 721"/>
              <a:gd name="T22" fmla="*/ 659350 w 901"/>
              <a:gd name="T23" fmla="*/ 324537 h 721"/>
              <a:gd name="T24" fmla="*/ 495385 w 901"/>
              <a:gd name="T25" fmla="*/ 189694 h 721"/>
              <a:gd name="T26" fmla="*/ 327931 w 901"/>
              <a:gd name="T27" fmla="*/ 86848 h 721"/>
              <a:gd name="T28" fmla="*/ 163965 w 901"/>
              <a:gd name="T29" fmla="*/ 20569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6"/>
          <p:cNvSpPr>
            <a:spLocks/>
          </p:cNvSpPr>
          <p:nvPr/>
        </p:nvSpPr>
        <p:spPr bwMode="auto">
          <a:xfrm>
            <a:off x="1600200" y="3457575"/>
            <a:ext cx="2954338" cy="1647825"/>
          </a:xfrm>
          <a:custGeom>
            <a:avLst/>
            <a:gdLst>
              <a:gd name="T0" fmla="*/ 0 w 901"/>
              <a:gd name="T1" fmla="*/ 1645540 h 721"/>
              <a:gd name="T2" fmla="*/ 311501 w 901"/>
              <a:gd name="T3" fmla="*/ 1627256 h 721"/>
              <a:gd name="T4" fmla="*/ 465612 w 901"/>
              <a:gd name="T5" fmla="*/ 1608972 h 721"/>
              <a:gd name="T6" fmla="*/ 619722 w 901"/>
              <a:gd name="T7" fmla="*/ 1579261 h 721"/>
              <a:gd name="T8" fmla="*/ 777112 w 901"/>
              <a:gd name="T9" fmla="*/ 1542693 h 721"/>
              <a:gd name="T10" fmla="*/ 931223 w 901"/>
              <a:gd name="T11" fmla="*/ 1492413 h 721"/>
              <a:gd name="T12" fmla="*/ 1085334 w 901"/>
              <a:gd name="T13" fmla="*/ 1423849 h 721"/>
              <a:gd name="T14" fmla="*/ 1396835 w 901"/>
              <a:gd name="T15" fmla="*/ 1234155 h 721"/>
              <a:gd name="T16" fmla="*/ 1708336 w 901"/>
              <a:gd name="T17" fmla="*/ 964469 h 721"/>
              <a:gd name="T18" fmla="*/ 2019836 w 901"/>
              <a:gd name="T19" fmla="*/ 642218 h 721"/>
              <a:gd name="T20" fmla="*/ 2173947 w 901"/>
              <a:gd name="T21" fmla="*/ 477664 h 721"/>
              <a:gd name="T22" fmla="*/ 2328058 w 901"/>
              <a:gd name="T23" fmla="*/ 324537 h 721"/>
              <a:gd name="T24" fmla="*/ 2482169 w 901"/>
              <a:gd name="T25" fmla="*/ 189694 h 721"/>
              <a:gd name="T26" fmla="*/ 2639558 w 901"/>
              <a:gd name="T27" fmla="*/ 86848 h 721"/>
              <a:gd name="T28" fmla="*/ 2793669 w 901"/>
              <a:gd name="T29" fmla="*/ 20569 h 721"/>
              <a:gd name="T30" fmla="*/ 2951059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3052763" y="375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>
            <a:off x="3052763" y="387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9"/>
          <p:cNvSpPr>
            <a:spLocks noChangeShapeType="1"/>
          </p:cNvSpPr>
          <p:nvPr/>
        </p:nvSpPr>
        <p:spPr bwMode="auto">
          <a:xfrm>
            <a:off x="3052763" y="399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0"/>
          <p:cNvSpPr>
            <a:spLocks noChangeShapeType="1"/>
          </p:cNvSpPr>
          <p:nvPr/>
        </p:nvSpPr>
        <p:spPr bwMode="auto">
          <a:xfrm>
            <a:off x="3052763" y="411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1"/>
          <p:cNvSpPr>
            <a:spLocks noChangeShapeType="1"/>
          </p:cNvSpPr>
          <p:nvPr/>
        </p:nvSpPr>
        <p:spPr bwMode="auto">
          <a:xfrm>
            <a:off x="3052763" y="423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2"/>
          <p:cNvSpPr>
            <a:spLocks noChangeShapeType="1"/>
          </p:cNvSpPr>
          <p:nvPr/>
        </p:nvSpPr>
        <p:spPr bwMode="auto">
          <a:xfrm>
            <a:off x="3052763" y="435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3"/>
          <p:cNvSpPr>
            <a:spLocks noChangeShapeType="1"/>
          </p:cNvSpPr>
          <p:nvPr/>
        </p:nvSpPr>
        <p:spPr bwMode="auto">
          <a:xfrm>
            <a:off x="3052763" y="447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2940050" y="390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15"/>
          <p:cNvSpPr>
            <a:spLocks noChangeShapeType="1"/>
          </p:cNvSpPr>
          <p:nvPr/>
        </p:nvSpPr>
        <p:spPr bwMode="auto">
          <a:xfrm>
            <a:off x="1066800" y="51816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Freeform 16"/>
          <p:cNvSpPr>
            <a:spLocks/>
          </p:cNvSpPr>
          <p:nvPr/>
        </p:nvSpPr>
        <p:spPr bwMode="auto">
          <a:xfrm>
            <a:off x="4567238" y="3457575"/>
            <a:ext cx="6350" cy="1724025"/>
          </a:xfrm>
          <a:custGeom>
            <a:avLst/>
            <a:gdLst>
              <a:gd name="T0" fmla="*/ 0 w 4"/>
              <a:gd name="T1" fmla="*/ 0 h 1086"/>
              <a:gd name="T2" fmla="*/ 6350 w 4"/>
              <a:gd name="T3" fmla="*/ 1724025 h 1086"/>
              <a:gd name="T4" fmla="*/ 0 60000 65536"/>
              <a:gd name="T5" fmla="*/ 0 60000 65536"/>
              <a:gd name="T6" fmla="*/ 0 w 4"/>
              <a:gd name="T7" fmla="*/ 0 h 1086"/>
              <a:gd name="T8" fmla="*/ 4 w 4"/>
              <a:gd name="T9" fmla="*/ 1086 h 10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86">
                <a:moveTo>
                  <a:pt x="0" y="0"/>
                </a:moveTo>
                <a:lnTo>
                  <a:pt x="4" y="108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17"/>
          <p:cNvSpPr>
            <a:spLocks noChangeShapeType="1"/>
          </p:cNvSpPr>
          <p:nvPr/>
        </p:nvSpPr>
        <p:spPr bwMode="auto">
          <a:xfrm flipV="1">
            <a:off x="26670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18"/>
          <p:cNvSpPr>
            <a:spLocks noChangeShapeType="1"/>
          </p:cNvSpPr>
          <p:nvPr/>
        </p:nvSpPr>
        <p:spPr bwMode="auto">
          <a:xfrm flipV="1">
            <a:off x="65532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Line 19"/>
          <p:cNvSpPr>
            <a:spLocks noChangeShapeType="1"/>
          </p:cNvSpPr>
          <p:nvPr/>
        </p:nvSpPr>
        <p:spPr bwMode="auto">
          <a:xfrm flipH="1">
            <a:off x="2667000" y="2819400"/>
            <a:ext cx="152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20"/>
          <p:cNvSpPr>
            <a:spLocks noChangeShapeType="1"/>
          </p:cNvSpPr>
          <p:nvPr/>
        </p:nvSpPr>
        <p:spPr bwMode="auto">
          <a:xfrm>
            <a:off x="4114800" y="2819400"/>
            <a:ext cx="2438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 Box 21"/>
          <p:cNvSpPr txBox="1">
            <a:spLocks noChangeArrowheads="1"/>
          </p:cNvSpPr>
          <p:nvPr/>
        </p:nvSpPr>
        <p:spPr bwMode="auto">
          <a:xfrm>
            <a:off x="1371600" y="51816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Z</a:t>
            </a:r>
            <a:r>
              <a:rPr lang="el-GR" b="1" baseline="-25000">
                <a:cs typeface="Arial" charset="0"/>
              </a:rPr>
              <a:t>α</a:t>
            </a:r>
            <a:r>
              <a:rPr lang="en-US" b="1" baseline="-25000">
                <a:cs typeface="Arial" charset="0"/>
              </a:rPr>
              <a:t>/2</a:t>
            </a:r>
            <a:r>
              <a:rPr lang="en-US" b="1">
                <a:cs typeface="Arial" charset="0"/>
              </a:rPr>
              <a:t> </a:t>
            </a:r>
            <a:r>
              <a:rPr lang="en-US" b="1"/>
              <a:t>= -1.96</a:t>
            </a:r>
          </a:p>
        </p:txBody>
      </p:sp>
      <p:sp>
        <p:nvSpPr>
          <p:cNvPr id="3099" name="Text Box 22"/>
          <p:cNvSpPr txBox="1">
            <a:spLocks noChangeArrowheads="1"/>
          </p:cNvSpPr>
          <p:nvPr/>
        </p:nvSpPr>
        <p:spPr bwMode="auto">
          <a:xfrm>
            <a:off x="5257800" y="51816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Z</a:t>
            </a:r>
            <a:r>
              <a:rPr lang="el-GR" b="1" baseline="-25000">
                <a:cs typeface="Arial" charset="0"/>
              </a:rPr>
              <a:t>α</a:t>
            </a:r>
            <a:r>
              <a:rPr lang="en-US" b="1" baseline="-25000">
                <a:cs typeface="Arial" charset="0"/>
              </a:rPr>
              <a:t>/2</a:t>
            </a:r>
            <a:r>
              <a:rPr lang="en-US" b="1">
                <a:cs typeface="Arial" charset="0"/>
              </a:rPr>
              <a:t> </a:t>
            </a:r>
            <a:r>
              <a:rPr lang="en-US" b="1"/>
              <a:t>= 1.96</a:t>
            </a:r>
          </a:p>
        </p:txBody>
      </p:sp>
      <p:graphicFrame>
        <p:nvGraphicFramePr>
          <p:cNvPr id="3074" name="Object 23"/>
          <p:cNvGraphicFramePr>
            <a:graphicFrameLocks noChangeAspect="1"/>
          </p:cNvGraphicFramePr>
          <p:nvPr/>
        </p:nvGraphicFramePr>
        <p:xfrm>
          <a:off x="3143250" y="2374900"/>
          <a:ext cx="2794000" cy="349250"/>
        </p:xfrm>
        <a:graphic>
          <a:graphicData uri="http://schemas.openxmlformats.org/presentationml/2006/ole">
            <p:oleObj spid="_x0000_s3074" name="Equation" r:id="rId3" imgW="1320480" imgH="164880" progId="Equation.3">
              <p:embed/>
            </p:oleObj>
          </a:graphicData>
        </a:graphic>
      </p:graphicFrame>
      <p:graphicFrame>
        <p:nvGraphicFramePr>
          <p:cNvPr id="3075" name="Object 24"/>
          <p:cNvGraphicFramePr>
            <a:graphicFrameLocks noChangeAspect="1"/>
          </p:cNvGraphicFramePr>
          <p:nvPr/>
        </p:nvGraphicFramePr>
        <p:xfrm>
          <a:off x="847725" y="4038600"/>
          <a:ext cx="1211263" cy="696913"/>
        </p:xfrm>
        <a:graphic>
          <a:graphicData uri="http://schemas.openxmlformats.org/presentationml/2006/ole">
            <p:oleObj spid="_x0000_s3075" name="Equation" r:id="rId4" imgW="685800" imgH="393480" progId="Equation.3">
              <p:embed/>
            </p:oleObj>
          </a:graphicData>
        </a:graphic>
      </p:graphicFrame>
      <p:graphicFrame>
        <p:nvGraphicFramePr>
          <p:cNvPr id="3076" name="Object 25"/>
          <p:cNvGraphicFramePr>
            <a:graphicFrameLocks noChangeAspect="1"/>
          </p:cNvGraphicFramePr>
          <p:nvPr/>
        </p:nvGraphicFramePr>
        <p:xfrm>
          <a:off x="7170738" y="4038600"/>
          <a:ext cx="1211262" cy="696913"/>
        </p:xfrm>
        <a:graphic>
          <a:graphicData uri="http://schemas.openxmlformats.org/presentationml/2006/ole">
            <p:oleObj spid="_x0000_s3076" name="Equation" r:id="rId5" imgW="685800" imgH="393480" progId="Equation.3">
              <p:embed/>
            </p:oleObj>
          </a:graphicData>
        </a:graphic>
      </p:graphicFrame>
      <p:sp>
        <p:nvSpPr>
          <p:cNvPr id="3100" name="Line 26"/>
          <p:cNvSpPr>
            <a:spLocks noChangeShapeType="1"/>
          </p:cNvSpPr>
          <p:nvPr/>
        </p:nvSpPr>
        <p:spPr bwMode="auto">
          <a:xfrm>
            <a:off x="1676400" y="45720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01" name="Line 27"/>
          <p:cNvSpPr>
            <a:spLocks noChangeShapeType="1"/>
          </p:cNvSpPr>
          <p:nvPr/>
        </p:nvSpPr>
        <p:spPr bwMode="auto">
          <a:xfrm flipH="1">
            <a:off x="6781800" y="4495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02" name="Text Box 28"/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3103" name="Text Box 29"/>
          <p:cNvSpPr txBox="1">
            <a:spLocks noChangeArrowheads="1"/>
          </p:cNvSpPr>
          <p:nvPr/>
        </p:nvSpPr>
        <p:spPr bwMode="auto">
          <a:xfrm>
            <a:off x="2286000" y="5638800"/>
            <a:ext cx="17526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folHlink"/>
                </a:solidFill>
              </a:rPr>
              <a:t>Lower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folHlink"/>
                </a:solidFill>
              </a:rPr>
              <a:t>Confidence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3104" name="Text Box 30"/>
          <p:cNvSpPr txBox="1">
            <a:spLocks noChangeArrowheads="1"/>
          </p:cNvSpPr>
          <p:nvPr/>
        </p:nvSpPr>
        <p:spPr bwMode="auto">
          <a:xfrm>
            <a:off x="6172200" y="5638800"/>
            <a:ext cx="16764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folHlink"/>
                </a:solidFill>
              </a:rPr>
              <a:t>Upper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folHlink"/>
                </a:solidFill>
              </a:rPr>
              <a:t>Confidence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3105" name="Text Box 31"/>
          <p:cNvSpPr txBox="1">
            <a:spLocks noChangeArrowheads="1"/>
          </p:cNvSpPr>
          <p:nvPr/>
        </p:nvSpPr>
        <p:spPr bwMode="auto">
          <a:xfrm>
            <a:off x="228600" y="5257800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Z units:</a:t>
            </a:r>
          </a:p>
        </p:txBody>
      </p:sp>
      <p:sp>
        <p:nvSpPr>
          <p:cNvPr id="3106" name="Text Box 32"/>
          <p:cNvSpPr txBox="1">
            <a:spLocks noChangeArrowheads="1"/>
          </p:cNvSpPr>
          <p:nvPr/>
        </p:nvSpPr>
        <p:spPr bwMode="auto">
          <a:xfrm>
            <a:off x="228600" y="5715000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</a:rPr>
              <a:t>X units:</a:t>
            </a:r>
          </a:p>
        </p:txBody>
      </p:sp>
      <p:sp>
        <p:nvSpPr>
          <p:cNvPr id="3107" name="Text Box 33"/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3108" name="Text Box 34"/>
          <p:cNvSpPr txBox="1">
            <a:spLocks noChangeArrowheads="1"/>
          </p:cNvSpPr>
          <p:nvPr/>
        </p:nvSpPr>
        <p:spPr bwMode="auto">
          <a:xfrm>
            <a:off x="4419600" y="5257800"/>
            <a:ext cx="304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3109" name="Rectangle 35"/>
          <p:cNvSpPr>
            <a:spLocks noChangeArrowheads="1"/>
          </p:cNvSpPr>
          <p:nvPr/>
        </p:nvSpPr>
        <p:spPr bwMode="auto">
          <a:xfrm>
            <a:off x="1905000" y="5257800"/>
            <a:ext cx="16002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7" name="Object 36"/>
          <p:cNvGraphicFramePr>
            <a:graphicFrameLocks noChangeAspect="1"/>
          </p:cNvGraphicFramePr>
          <p:nvPr/>
        </p:nvGraphicFramePr>
        <p:xfrm>
          <a:off x="6838950" y="1614488"/>
          <a:ext cx="2205038" cy="503237"/>
        </p:xfrm>
        <a:graphic>
          <a:graphicData uri="http://schemas.openxmlformats.org/presentationml/2006/ole">
            <p:oleObj spid="_x0000_s3077" name="Equation" r:id="rId6" imgW="863280" imgH="215640" progId="Equation.3">
              <p:embed/>
            </p:oleObj>
          </a:graphicData>
        </a:graphic>
      </p:graphicFrame>
      <p:sp>
        <p:nvSpPr>
          <p:cNvPr id="3110" name="Rectangle 37"/>
          <p:cNvSpPr>
            <a:spLocks noChangeArrowheads="1"/>
          </p:cNvSpPr>
          <p:nvPr/>
        </p:nvSpPr>
        <p:spPr bwMode="auto">
          <a:xfrm>
            <a:off x="6934200" y="1600200"/>
            <a:ext cx="2057400" cy="533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Rectangle 38"/>
          <p:cNvSpPr>
            <a:spLocks noChangeArrowheads="1"/>
          </p:cNvSpPr>
          <p:nvPr/>
        </p:nvSpPr>
        <p:spPr bwMode="auto">
          <a:xfrm>
            <a:off x="5867400" y="5257800"/>
            <a:ext cx="15240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7772400" y="9906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D9953849-75CA-471C-A7C3-0F02B6A043FC}" type="slidenum">
              <a:rPr lang="en-US"/>
              <a:pPr/>
              <a:t>18</a:t>
            </a:fld>
            <a:endParaRPr lang="en-US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676400" y="2743200"/>
            <a:ext cx="5715000" cy="35814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239000" cy="838200"/>
          </a:xfrm>
        </p:spPr>
        <p:txBody>
          <a:bodyPr/>
          <a:lstStyle/>
          <a:p>
            <a:pPr defTabSz="914400" eaLnBrk="1" hangingPunct="1"/>
            <a:r>
              <a:rPr lang="en-US" smtClean="0"/>
              <a:t>Common Levels of Confidence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258888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Commonly used confidence levels are 90%, 95%, and 99%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752600" y="2895600"/>
            <a:ext cx="182880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Confidence Level</a:t>
            </a: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3657600" y="2743200"/>
            <a:ext cx="1828800" cy="1158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Confidence Coefficient,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 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5715000" y="3048000"/>
            <a:ext cx="15240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Z</a:t>
            </a:r>
            <a:r>
              <a:rPr lang="el-GR" sz="2000" b="1" i="1" baseline="-25000">
                <a:cs typeface="Arial" charset="0"/>
              </a:rPr>
              <a:t>α</a:t>
            </a:r>
            <a:r>
              <a:rPr lang="en-US" sz="2000" b="1" i="1" baseline="-25000">
                <a:cs typeface="Arial" charset="0"/>
              </a:rPr>
              <a:t>/2</a:t>
            </a:r>
            <a:r>
              <a:rPr lang="en-US" sz="2000" b="1" i="1"/>
              <a:t> value</a:t>
            </a:r>
            <a:endParaRPr lang="en-US" sz="2000" b="1"/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6019800" y="3733800"/>
            <a:ext cx="990600" cy="2587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1.28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1.645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1.96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2.33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2.58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3.08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3.27</a:t>
            </a:r>
          </a:p>
        </p:txBody>
      </p:sp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4191000" y="3733800"/>
            <a:ext cx="990600" cy="2587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0.80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0.90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0.95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0.98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0.99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0.998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0.999</a:t>
            </a:r>
          </a:p>
        </p:txBody>
      </p:sp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2286000" y="3733800"/>
            <a:ext cx="990600" cy="2587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80%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90%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95%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98%</a:t>
            </a:r>
          </a:p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</a:rPr>
              <a:t>99%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99.8%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99.9%</a:t>
            </a:r>
          </a:p>
        </p:txBody>
      </p:sp>
      <p:sp>
        <p:nvSpPr>
          <p:cNvPr id="4109" name="Line 11"/>
          <p:cNvSpPr>
            <a:spLocks noChangeShapeType="1"/>
          </p:cNvSpPr>
          <p:nvPr/>
        </p:nvSpPr>
        <p:spPr bwMode="auto">
          <a:xfrm>
            <a:off x="1676400" y="3733800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2"/>
          <p:cNvSpPr>
            <a:spLocks noChangeShapeType="1"/>
          </p:cNvSpPr>
          <p:nvPr/>
        </p:nvSpPr>
        <p:spPr bwMode="auto">
          <a:xfrm>
            <a:off x="35814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3"/>
          <p:cNvSpPr>
            <a:spLocks noChangeShapeType="1"/>
          </p:cNvSpPr>
          <p:nvPr/>
        </p:nvSpPr>
        <p:spPr bwMode="auto">
          <a:xfrm>
            <a:off x="55626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4178300" y="3352800"/>
          <a:ext cx="723900" cy="376238"/>
        </p:xfrm>
        <a:graphic>
          <a:graphicData uri="http://schemas.openxmlformats.org/presentationml/2006/ole">
            <p:oleObj spid="_x0000_s4098" name="Equation" r:id="rId3" imgW="342720" imgH="177480" progId="Equation.3">
              <p:embed/>
            </p:oleObj>
          </a:graphicData>
        </a:graphic>
      </p:graphicFrame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2C44F99-B105-4AA8-ABE8-6C3EA8395A42}" type="slidenum">
              <a:rPr lang="en-US"/>
              <a:pPr/>
              <a:t>19</a:t>
            </a:fld>
            <a:endParaRPr lang="en-US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129" name="Line 24"/>
          <p:cNvSpPr>
            <a:spLocks noChangeShapeType="1"/>
          </p:cNvSpPr>
          <p:nvPr/>
        </p:nvSpPr>
        <p:spPr bwMode="auto">
          <a:xfrm flipV="1">
            <a:off x="4572000" y="32004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0" name="Line 2"/>
          <p:cNvSpPr>
            <a:spLocks noChangeShapeType="1"/>
          </p:cNvSpPr>
          <p:nvPr/>
        </p:nvSpPr>
        <p:spPr bwMode="auto">
          <a:xfrm>
            <a:off x="4572000" y="37338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191000" y="3429000"/>
          <a:ext cx="673100" cy="300038"/>
        </p:xfrm>
        <a:graphic>
          <a:graphicData uri="http://schemas.openxmlformats.org/presentationml/2006/ole">
            <p:oleObj spid="_x0000_s5122" name="Equation" r:id="rId3" imgW="431640" imgH="241200" progId="Equation.3">
              <p:embed/>
            </p:oleObj>
          </a:graphicData>
        </a:graphic>
      </p:graphicFrame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228600" y="3276600"/>
            <a:ext cx="2209800" cy="2895600"/>
          </a:xfrm>
          <a:prstGeom prst="rect">
            <a:avLst/>
          </a:prstGeom>
          <a:solidFill>
            <a:srgbClr val="FDE0B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Freeform 5"/>
          <p:cNvSpPr>
            <a:spLocks/>
          </p:cNvSpPr>
          <p:nvPr/>
        </p:nvSpPr>
        <p:spPr bwMode="auto">
          <a:xfrm>
            <a:off x="2584450" y="2603500"/>
            <a:ext cx="1222375" cy="604838"/>
          </a:xfrm>
          <a:custGeom>
            <a:avLst/>
            <a:gdLst>
              <a:gd name="T0" fmla="*/ 1219200 w 770"/>
              <a:gd name="T1" fmla="*/ 604838 h 381"/>
              <a:gd name="T2" fmla="*/ 0 w 770"/>
              <a:gd name="T3" fmla="*/ 600075 h 381"/>
              <a:gd name="T4" fmla="*/ 579438 w 770"/>
              <a:gd name="T5" fmla="*/ 463550 h 381"/>
              <a:gd name="T6" fmla="*/ 854075 w 770"/>
              <a:gd name="T7" fmla="*/ 322263 h 381"/>
              <a:gd name="T8" fmla="*/ 1047750 w 770"/>
              <a:gd name="T9" fmla="*/ 184150 h 381"/>
              <a:gd name="T10" fmla="*/ 1222375 w 770"/>
              <a:gd name="T11" fmla="*/ 0 h 381"/>
              <a:gd name="T12" fmla="*/ 1222375 w 770"/>
              <a:gd name="T13" fmla="*/ 558800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0"/>
              <a:gd name="T22" fmla="*/ 0 h 381"/>
              <a:gd name="T23" fmla="*/ 770 w 770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0" h="381">
                <a:moveTo>
                  <a:pt x="768" y="381"/>
                </a:moveTo>
                <a:lnTo>
                  <a:pt x="0" y="378"/>
                </a:lnTo>
                <a:lnTo>
                  <a:pt x="365" y="292"/>
                </a:lnTo>
                <a:lnTo>
                  <a:pt x="538" y="203"/>
                </a:lnTo>
                <a:lnTo>
                  <a:pt x="660" y="116"/>
                </a:lnTo>
                <a:lnTo>
                  <a:pt x="770" y="0"/>
                </a:lnTo>
                <a:lnTo>
                  <a:pt x="770" y="352"/>
                </a:lnTo>
              </a:path>
            </a:pathLst>
          </a:custGeom>
          <a:solidFill>
            <a:srgbClr val="C7DAF7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6"/>
          <p:cNvSpPr>
            <a:spLocks/>
          </p:cNvSpPr>
          <p:nvPr/>
        </p:nvSpPr>
        <p:spPr bwMode="auto">
          <a:xfrm>
            <a:off x="5408613" y="2603500"/>
            <a:ext cx="1176337" cy="604838"/>
          </a:xfrm>
          <a:custGeom>
            <a:avLst/>
            <a:gdLst>
              <a:gd name="T0" fmla="*/ 4762 w 741"/>
              <a:gd name="T1" fmla="*/ 604838 h 381"/>
              <a:gd name="T2" fmla="*/ 1176337 w 741"/>
              <a:gd name="T3" fmla="*/ 600075 h 381"/>
              <a:gd name="T4" fmla="*/ 681037 w 741"/>
              <a:gd name="T5" fmla="*/ 476250 h 381"/>
              <a:gd name="T6" fmla="*/ 442912 w 741"/>
              <a:gd name="T7" fmla="*/ 390525 h 381"/>
              <a:gd name="T8" fmla="*/ 190500 w 741"/>
              <a:gd name="T9" fmla="*/ 209550 h 381"/>
              <a:gd name="T10" fmla="*/ 0 w 741"/>
              <a:gd name="T11" fmla="*/ 0 h 381"/>
              <a:gd name="T12" fmla="*/ 0 w 741"/>
              <a:gd name="T13" fmla="*/ 558800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1"/>
              <a:gd name="T22" fmla="*/ 0 h 381"/>
              <a:gd name="T23" fmla="*/ 741 w 741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1" h="381">
                <a:moveTo>
                  <a:pt x="3" y="381"/>
                </a:moveTo>
                <a:lnTo>
                  <a:pt x="741" y="378"/>
                </a:lnTo>
                <a:lnTo>
                  <a:pt x="429" y="300"/>
                </a:lnTo>
                <a:lnTo>
                  <a:pt x="279" y="246"/>
                </a:lnTo>
                <a:lnTo>
                  <a:pt x="120" y="132"/>
                </a:lnTo>
                <a:lnTo>
                  <a:pt x="0" y="0"/>
                </a:lnTo>
                <a:lnTo>
                  <a:pt x="0" y="352"/>
                </a:lnTo>
              </a:path>
            </a:pathLst>
          </a:custGeom>
          <a:solidFill>
            <a:srgbClr val="C7DAF7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7"/>
          <p:cNvSpPr>
            <a:spLocks noChangeShapeType="1"/>
          </p:cNvSpPr>
          <p:nvPr/>
        </p:nvSpPr>
        <p:spPr bwMode="auto">
          <a:xfrm>
            <a:off x="3808413" y="26035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8"/>
          <p:cNvSpPr>
            <a:spLocks noChangeShapeType="1"/>
          </p:cNvSpPr>
          <p:nvPr/>
        </p:nvSpPr>
        <p:spPr bwMode="auto">
          <a:xfrm>
            <a:off x="5408613" y="26035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762000"/>
          </a:xfrm>
        </p:spPr>
        <p:txBody>
          <a:bodyPr/>
          <a:lstStyle/>
          <a:p>
            <a:pPr eaLnBrk="1" hangingPunct="1"/>
            <a:r>
              <a:rPr lang="en-US" smtClean="0"/>
              <a:t>Intervals and Level of Confidence</a:t>
            </a:r>
          </a:p>
        </p:txBody>
      </p:sp>
      <p:sp>
        <p:nvSpPr>
          <p:cNvPr id="5137" name="Rectangle 10"/>
          <p:cNvSpPr>
            <a:spLocks noChangeArrowheads="1"/>
          </p:cNvSpPr>
          <p:nvPr/>
        </p:nvSpPr>
        <p:spPr bwMode="auto">
          <a:xfrm>
            <a:off x="3352800" y="6172200"/>
            <a:ext cx="2514600" cy="466725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Confidence Intervals</a:t>
            </a:r>
            <a:r>
              <a:rPr lang="en-US"/>
              <a:t> </a:t>
            </a:r>
          </a:p>
        </p:txBody>
      </p:sp>
      <p:sp>
        <p:nvSpPr>
          <p:cNvPr id="5138" name="Line 11"/>
          <p:cNvSpPr>
            <a:spLocks noChangeShapeType="1"/>
          </p:cNvSpPr>
          <p:nvPr/>
        </p:nvSpPr>
        <p:spPr bwMode="auto">
          <a:xfrm>
            <a:off x="4570413" y="1908175"/>
            <a:ext cx="0" cy="1238250"/>
          </a:xfrm>
          <a:prstGeom prst="line">
            <a:avLst/>
          </a:prstGeom>
          <a:noFill/>
          <a:ln w="19050" cap="rnd">
            <a:solidFill>
              <a:srgbClr val="0066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12"/>
          <p:cNvSpPr>
            <a:spLocks noChangeArrowheads="1"/>
          </p:cNvSpPr>
          <p:nvPr/>
        </p:nvSpPr>
        <p:spPr bwMode="auto">
          <a:xfrm>
            <a:off x="304800" y="3276600"/>
            <a:ext cx="2127250" cy="276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800"/>
              <a:t>Intervals extend from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/>
              <a:t>    to    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5140" name="Rectangle 13"/>
          <p:cNvSpPr>
            <a:spLocks noChangeArrowheads="1"/>
          </p:cNvSpPr>
          <p:nvPr/>
        </p:nvSpPr>
        <p:spPr bwMode="auto">
          <a:xfrm>
            <a:off x="6746875" y="4064000"/>
            <a:ext cx="2244725" cy="24018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70000"/>
              </a:spcBef>
            </a:pPr>
            <a:r>
              <a:rPr lang="en-US"/>
              <a:t>(1-</a:t>
            </a:r>
            <a:r>
              <a:rPr lang="en-US">
                <a:sym typeface="Symbol" pitchFamily="18" charset="2"/>
              </a:rPr>
              <a:t></a:t>
            </a:r>
            <a:r>
              <a:rPr lang="en-US">
                <a:sym typeface="System"/>
              </a:rPr>
              <a:t>)x100%</a:t>
            </a:r>
            <a:r>
              <a:rPr lang="en-US"/>
              <a:t/>
            </a:r>
            <a:br>
              <a:rPr lang="en-US"/>
            </a:br>
            <a:r>
              <a:rPr lang="en-US"/>
              <a:t>of intervals constructed contain </a:t>
            </a:r>
            <a:r>
              <a:rPr lang="el-GR">
                <a:cs typeface="Arial" charset="0"/>
              </a:rPr>
              <a:t>μ</a:t>
            </a:r>
            <a:r>
              <a:rPr lang="en-US"/>
              <a:t>; </a:t>
            </a:r>
          </a:p>
          <a:p>
            <a:pPr eaLnBrk="0" hangingPunct="0">
              <a:spcBef>
                <a:spcPct val="30000"/>
              </a:spcBef>
            </a:pPr>
            <a:r>
              <a:rPr lang="en-US">
                <a:sym typeface="System"/>
              </a:rPr>
              <a:t>(</a:t>
            </a:r>
            <a:r>
              <a:rPr lang="en-US">
                <a:sym typeface="Symbol" pitchFamily="18" charset="2"/>
              </a:rPr>
              <a:t></a:t>
            </a:r>
            <a:r>
              <a:rPr lang="en-US">
                <a:sym typeface="System"/>
              </a:rPr>
              <a:t>)x100%</a:t>
            </a:r>
            <a:r>
              <a:rPr lang="en-US"/>
              <a:t> do not.</a:t>
            </a:r>
          </a:p>
        </p:txBody>
      </p:sp>
      <p:sp>
        <p:nvSpPr>
          <p:cNvPr id="5141" name="Line 14"/>
          <p:cNvSpPr>
            <a:spLocks noChangeShapeType="1"/>
          </p:cNvSpPr>
          <p:nvPr/>
        </p:nvSpPr>
        <p:spPr bwMode="auto">
          <a:xfrm>
            <a:off x="4572000" y="3152775"/>
            <a:ext cx="0" cy="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Freeform 15"/>
          <p:cNvSpPr>
            <a:spLocks/>
          </p:cNvSpPr>
          <p:nvPr/>
        </p:nvSpPr>
        <p:spPr bwMode="auto">
          <a:xfrm>
            <a:off x="4572000" y="1905000"/>
            <a:ext cx="2012950" cy="1258888"/>
          </a:xfrm>
          <a:custGeom>
            <a:avLst/>
            <a:gdLst>
              <a:gd name="T0" fmla="*/ 2011363 w 1268"/>
              <a:gd name="T1" fmla="*/ 1257300 h 793"/>
              <a:gd name="T2" fmla="*/ 1800225 w 1268"/>
              <a:gd name="T3" fmla="*/ 1243013 h 793"/>
              <a:gd name="T4" fmla="*/ 1692275 w 1268"/>
              <a:gd name="T5" fmla="*/ 1227138 h 793"/>
              <a:gd name="T6" fmla="*/ 1585912 w 1268"/>
              <a:gd name="T7" fmla="*/ 1206500 h 793"/>
              <a:gd name="T8" fmla="*/ 1481137 w 1268"/>
              <a:gd name="T9" fmla="*/ 1179513 h 793"/>
              <a:gd name="T10" fmla="*/ 1374775 w 1268"/>
              <a:gd name="T11" fmla="*/ 1139825 h 793"/>
              <a:gd name="T12" fmla="*/ 1270000 w 1268"/>
              <a:gd name="T13" fmla="*/ 1089025 h 793"/>
              <a:gd name="T14" fmla="*/ 1055687 w 1268"/>
              <a:gd name="T15" fmla="*/ 941388 h 793"/>
              <a:gd name="T16" fmla="*/ 844550 w 1268"/>
              <a:gd name="T17" fmla="*/ 736600 h 793"/>
              <a:gd name="T18" fmla="*/ 633412 w 1268"/>
              <a:gd name="T19" fmla="*/ 492125 h 793"/>
              <a:gd name="T20" fmla="*/ 530225 w 1268"/>
              <a:gd name="T21" fmla="*/ 365125 h 793"/>
              <a:gd name="T22" fmla="*/ 422275 w 1268"/>
              <a:gd name="T23" fmla="*/ 247650 h 793"/>
              <a:gd name="T24" fmla="*/ 315912 w 1268"/>
              <a:gd name="T25" fmla="*/ 147638 h 793"/>
              <a:gd name="T26" fmla="*/ 211138 w 1268"/>
              <a:gd name="T27" fmla="*/ 66675 h 793"/>
              <a:gd name="T28" fmla="*/ 104775 w 1268"/>
              <a:gd name="T29" fmla="*/ 15875 h 793"/>
              <a:gd name="T30" fmla="*/ 0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1267" y="792"/>
                </a:moveTo>
                <a:lnTo>
                  <a:pt x="1134" y="783"/>
                </a:lnTo>
                <a:lnTo>
                  <a:pt x="1066" y="773"/>
                </a:lnTo>
                <a:lnTo>
                  <a:pt x="999" y="760"/>
                </a:lnTo>
                <a:lnTo>
                  <a:pt x="933" y="743"/>
                </a:lnTo>
                <a:lnTo>
                  <a:pt x="866" y="718"/>
                </a:lnTo>
                <a:lnTo>
                  <a:pt x="800" y="686"/>
                </a:lnTo>
                <a:lnTo>
                  <a:pt x="665" y="593"/>
                </a:lnTo>
                <a:lnTo>
                  <a:pt x="532" y="464"/>
                </a:lnTo>
                <a:lnTo>
                  <a:pt x="399" y="310"/>
                </a:lnTo>
                <a:lnTo>
                  <a:pt x="334" y="230"/>
                </a:lnTo>
                <a:lnTo>
                  <a:pt x="266" y="156"/>
                </a:lnTo>
                <a:lnTo>
                  <a:pt x="199" y="93"/>
                </a:lnTo>
                <a:lnTo>
                  <a:pt x="133" y="42"/>
                </a:lnTo>
                <a:lnTo>
                  <a:pt x="66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Freeform 16"/>
          <p:cNvSpPr>
            <a:spLocks/>
          </p:cNvSpPr>
          <p:nvPr/>
        </p:nvSpPr>
        <p:spPr bwMode="auto">
          <a:xfrm>
            <a:off x="2589213" y="1908175"/>
            <a:ext cx="2012950" cy="1258888"/>
          </a:xfrm>
          <a:custGeom>
            <a:avLst/>
            <a:gdLst>
              <a:gd name="T0" fmla="*/ 0 w 1268"/>
              <a:gd name="T1" fmla="*/ 1257300 h 793"/>
              <a:gd name="T2" fmla="*/ 211138 w 1268"/>
              <a:gd name="T3" fmla="*/ 1243013 h 793"/>
              <a:gd name="T4" fmla="*/ 315912 w 1268"/>
              <a:gd name="T5" fmla="*/ 1227138 h 793"/>
              <a:gd name="T6" fmla="*/ 422275 w 1268"/>
              <a:gd name="T7" fmla="*/ 1206500 h 793"/>
              <a:gd name="T8" fmla="*/ 527050 w 1268"/>
              <a:gd name="T9" fmla="*/ 1179513 h 793"/>
              <a:gd name="T10" fmla="*/ 633412 w 1268"/>
              <a:gd name="T11" fmla="*/ 1139825 h 793"/>
              <a:gd name="T12" fmla="*/ 741362 w 1268"/>
              <a:gd name="T13" fmla="*/ 1089025 h 793"/>
              <a:gd name="T14" fmla="*/ 952500 w 1268"/>
              <a:gd name="T15" fmla="*/ 941388 h 793"/>
              <a:gd name="T16" fmla="*/ 1163637 w 1268"/>
              <a:gd name="T17" fmla="*/ 736600 h 793"/>
              <a:gd name="T18" fmla="*/ 1374775 w 1268"/>
              <a:gd name="T19" fmla="*/ 492125 h 793"/>
              <a:gd name="T20" fmla="*/ 1481137 w 1268"/>
              <a:gd name="T21" fmla="*/ 365125 h 793"/>
              <a:gd name="T22" fmla="*/ 1585912 w 1268"/>
              <a:gd name="T23" fmla="*/ 247650 h 793"/>
              <a:gd name="T24" fmla="*/ 1692275 w 1268"/>
              <a:gd name="T25" fmla="*/ 147638 h 793"/>
              <a:gd name="T26" fmla="*/ 1797050 w 1268"/>
              <a:gd name="T27" fmla="*/ 66675 h 793"/>
              <a:gd name="T28" fmla="*/ 1903413 w 1268"/>
              <a:gd name="T29" fmla="*/ 15875 h 793"/>
              <a:gd name="T30" fmla="*/ 2011363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0" y="792"/>
                </a:moveTo>
                <a:lnTo>
                  <a:pt x="133" y="783"/>
                </a:lnTo>
                <a:lnTo>
                  <a:pt x="199" y="773"/>
                </a:lnTo>
                <a:lnTo>
                  <a:pt x="266" y="760"/>
                </a:lnTo>
                <a:lnTo>
                  <a:pt x="332" y="743"/>
                </a:lnTo>
                <a:lnTo>
                  <a:pt x="399" y="718"/>
                </a:lnTo>
                <a:lnTo>
                  <a:pt x="467" y="686"/>
                </a:lnTo>
                <a:lnTo>
                  <a:pt x="600" y="593"/>
                </a:lnTo>
                <a:lnTo>
                  <a:pt x="733" y="464"/>
                </a:lnTo>
                <a:lnTo>
                  <a:pt x="866" y="310"/>
                </a:lnTo>
                <a:lnTo>
                  <a:pt x="933" y="230"/>
                </a:lnTo>
                <a:lnTo>
                  <a:pt x="999" y="156"/>
                </a:lnTo>
                <a:lnTo>
                  <a:pt x="1066" y="93"/>
                </a:lnTo>
                <a:lnTo>
                  <a:pt x="1132" y="42"/>
                </a:lnTo>
                <a:lnTo>
                  <a:pt x="1199" y="10"/>
                </a:lnTo>
                <a:lnTo>
                  <a:pt x="126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17"/>
          <p:cNvSpPr>
            <a:spLocks noChangeShapeType="1"/>
          </p:cNvSpPr>
          <p:nvPr/>
        </p:nvSpPr>
        <p:spPr bwMode="auto">
          <a:xfrm>
            <a:off x="2513013" y="3213100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18"/>
          <p:cNvSpPr>
            <a:spLocks noChangeShapeType="1"/>
          </p:cNvSpPr>
          <p:nvPr/>
        </p:nvSpPr>
        <p:spPr bwMode="auto">
          <a:xfrm>
            <a:off x="2663825" y="2681288"/>
            <a:ext cx="1588" cy="15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Rectangle 19"/>
          <p:cNvSpPr>
            <a:spLocks noChangeArrowheads="1"/>
          </p:cNvSpPr>
          <p:nvPr/>
        </p:nvSpPr>
        <p:spPr bwMode="auto">
          <a:xfrm>
            <a:off x="1371600" y="1447800"/>
            <a:ext cx="65706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Sampling Distribution of the Mean</a:t>
            </a:r>
          </a:p>
        </p:txBody>
      </p:sp>
      <p:sp>
        <p:nvSpPr>
          <p:cNvPr id="5147" name="Freeform 20"/>
          <p:cNvSpPr>
            <a:spLocks/>
          </p:cNvSpPr>
          <p:nvPr/>
        </p:nvSpPr>
        <p:spPr bwMode="auto">
          <a:xfrm>
            <a:off x="6324600" y="4114800"/>
            <a:ext cx="304800" cy="1828800"/>
          </a:xfrm>
          <a:custGeom>
            <a:avLst/>
            <a:gdLst>
              <a:gd name="T0" fmla="*/ 0 w 432"/>
              <a:gd name="T1" fmla="*/ 0 h 1007"/>
              <a:gd name="T2" fmla="*/ 59972 w 432"/>
              <a:gd name="T3" fmla="*/ 9080 h 1007"/>
              <a:gd name="T4" fmla="*/ 105833 w 432"/>
              <a:gd name="T5" fmla="*/ 41770 h 1007"/>
              <a:gd name="T6" fmla="*/ 124178 w 432"/>
              <a:gd name="T7" fmla="*/ 61747 h 1007"/>
              <a:gd name="T8" fmla="*/ 138289 w 432"/>
              <a:gd name="T9" fmla="*/ 81724 h 1007"/>
              <a:gd name="T10" fmla="*/ 147461 w 432"/>
              <a:gd name="T11" fmla="*/ 112597 h 1007"/>
              <a:gd name="T12" fmla="*/ 152400 w 432"/>
              <a:gd name="T13" fmla="*/ 143471 h 1007"/>
              <a:gd name="T14" fmla="*/ 152400 w 432"/>
              <a:gd name="T15" fmla="*/ 753676 h 1007"/>
              <a:gd name="T16" fmla="*/ 156633 w 432"/>
              <a:gd name="T17" fmla="*/ 784550 h 1007"/>
              <a:gd name="T18" fmla="*/ 165806 w 432"/>
              <a:gd name="T19" fmla="*/ 815423 h 1007"/>
              <a:gd name="T20" fmla="*/ 179917 w 432"/>
              <a:gd name="T21" fmla="*/ 835400 h 1007"/>
              <a:gd name="T22" fmla="*/ 198261 w 432"/>
              <a:gd name="T23" fmla="*/ 866274 h 1007"/>
              <a:gd name="T24" fmla="*/ 244122 w 432"/>
              <a:gd name="T25" fmla="*/ 897147 h 1007"/>
              <a:gd name="T26" fmla="*/ 304094 w 432"/>
              <a:gd name="T27" fmla="*/ 908044 h 1007"/>
              <a:gd name="T28" fmla="*/ 244122 w 432"/>
              <a:gd name="T29" fmla="*/ 918940 h 1007"/>
              <a:gd name="T30" fmla="*/ 198261 w 432"/>
              <a:gd name="T31" fmla="*/ 958894 h 1007"/>
              <a:gd name="T32" fmla="*/ 179917 w 432"/>
              <a:gd name="T33" fmla="*/ 980687 h 1007"/>
              <a:gd name="T34" fmla="*/ 165806 w 432"/>
              <a:gd name="T35" fmla="*/ 1000664 h 1007"/>
              <a:gd name="T36" fmla="*/ 156633 w 432"/>
              <a:gd name="T37" fmla="*/ 1031538 h 1007"/>
              <a:gd name="T38" fmla="*/ 152400 w 432"/>
              <a:gd name="T39" fmla="*/ 1062411 h 1007"/>
              <a:gd name="T40" fmla="*/ 152400 w 432"/>
              <a:gd name="T41" fmla="*/ 1672617 h 1007"/>
              <a:gd name="T42" fmla="*/ 147461 w 432"/>
              <a:gd name="T43" fmla="*/ 1703490 h 1007"/>
              <a:gd name="T44" fmla="*/ 138289 w 432"/>
              <a:gd name="T45" fmla="*/ 1734363 h 1007"/>
              <a:gd name="T46" fmla="*/ 124178 w 432"/>
              <a:gd name="T47" fmla="*/ 1754340 h 1007"/>
              <a:gd name="T48" fmla="*/ 105833 w 432"/>
              <a:gd name="T49" fmla="*/ 1785214 h 1007"/>
              <a:gd name="T50" fmla="*/ 59972 w 432"/>
              <a:gd name="T51" fmla="*/ 1816087 h 1007"/>
              <a:gd name="T52" fmla="*/ 0 w 432"/>
              <a:gd name="T53" fmla="*/ 1826984 h 10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2"/>
              <a:gd name="T82" fmla="*/ 0 h 1007"/>
              <a:gd name="T83" fmla="*/ 432 w 432"/>
              <a:gd name="T84" fmla="*/ 1007 h 10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2" h="1007">
                <a:moveTo>
                  <a:pt x="0" y="0"/>
                </a:moveTo>
                <a:lnTo>
                  <a:pt x="85" y="5"/>
                </a:lnTo>
                <a:lnTo>
                  <a:pt x="150" y="23"/>
                </a:lnTo>
                <a:lnTo>
                  <a:pt x="176" y="34"/>
                </a:lnTo>
                <a:lnTo>
                  <a:pt x="196" y="45"/>
                </a:lnTo>
                <a:lnTo>
                  <a:pt x="209" y="62"/>
                </a:lnTo>
                <a:lnTo>
                  <a:pt x="216" y="79"/>
                </a:lnTo>
                <a:lnTo>
                  <a:pt x="216" y="415"/>
                </a:lnTo>
                <a:lnTo>
                  <a:pt x="222" y="432"/>
                </a:lnTo>
                <a:lnTo>
                  <a:pt x="235" y="449"/>
                </a:lnTo>
                <a:lnTo>
                  <a:pt x="255" y="460"/>
                </a:lnTo>
                <a:lnTo>
                  <a:pt x="281" y="477"/>
                </a:lnTo>
                <a:lnTo>
                  <a:pt x="346" y="494"/>
                </a:lnTo>
                <a:lnTo>
                  <a:pt x="431" y="500"/>
                </a:lnTo>
                <a:lnTo>
                  <a:pt x="346" y="506"/>
                </a:lnTo>
                <a:lnTo>
                  <a:pt x="281" y="528"/>
                </a:lnTo>
                <a:lnTo>
                  <a:pt x="255" y="540"/>
                </a:lnTo>
                <a:lnTo>
                  <a:pt x="235" y="551"/>
                </a:lnTo>
                <a:lnTo>
                  <a:pt x="222" y="568"/>
                </a:lnTo>
                <a:lnTo>
                  <a:pt x="216" y="585"/>
                </a:lnTo>
                <a:lnTo>
                  <a:pt x="216" y="921"/>
                </a:lnTo>
                <a:lnTo>
                  <a:pt x="209" y="938"/>
                </a:lnTo>
                <a:lnTo>
                  <a:pt x="196" y="955"/>
                </a:lnTo>
                <a:lnTo>
                  <a:pt x="176" y="966"/>
                </a:lnTo>
                <a:lnTo>
                  <a:pt x="150" y="983"/>
                </a:lnTo>
                <a:lnTo>
                  <a:pt x="85" y="1000"/>
                </a:lnTo>
                <a:lnTo>
                  <a:pt x="0" y="1006"/>
                </a:lnTo>
              </a:path>
            </a:pathLst>
          </a:custGeom>
          <a:noFill/>
          <a:ln w="28575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21"/>
          <p:cNvSpPr>
            <a:spLocks noChangeShapeType="1"/>
          </p:cNvSpPr>
          <p:nvPr/>
        </p:nvSpPr>
        <p:spPr bwMode="auto">
          <a:xfrm>
            <a:off x="3505200" y="45720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22"/>
          <p:cNvSpPr>
            <a:spLocks noChangeShapeType="1"/>
          </p:cNvSpPr>
          <p:nvPr/>
        </p:nvSpPr>
        <p:spPr bwMode="auto">
          <a:xfrm flipH="1">
            <a:off x="5637213" y="2743200"/>
            <a:ext cx="382587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23"/>
          <p:cNvSpPr>
            <a:spLocks noChangeShapeType="1"/>
          </p:cNvSpPr>
          <p:nvPr/>
        </p:nvSpPr>
        <p:spPr bwMode="auto">
          <a:xfrm>
            <a:off x="3200400" y="2743200"/>
            <a:ext cx="379413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25"/>
          <p:cNvSpPr>
            <a:spLocks noChangeShapeType="1"/>
          </p:cNvSpPr>
          <p:nvPr/>
        </p:nvSpPr>
        <p:spPr bwMode="auto">
          <a:xfrm>
            <a:off x="2667000" y="5715000"/>
            <a:ext cx="1600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26"/>
          <p:cNvSpPr>
            <a:spLocks noChangeShapeType="1"/>
          </p:cNvSpPr>
          <p:nvPr/>
        </p:nvSpPr>
        <p:spPr bwMode="auto">
          <a:xfrm>
            <a:off x="4267200" y="59436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27"/>
          <p:cNvSpPr>
            <a:spLocks noChangeShapeType="1"/>
          </p:cNvSpPr>
          <p:nvPr/>
        </p:nvSpPr>
        <p:spPr bwMode="auto">
          <a:xfrm>
            <a:off x="3352800" y="48768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28"/>
          <p:cNvSpPr>
            <a:spLocks noChangeShapeType="1"/>
          </p:cNvSpPr>
          <p:nvPr/>
        </p:nvSpPr>
        <p:spPr bwMode="auto">
          <a:xfrm>
            <a:off x="4038600" y="51816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Line 29"/>
          <p:cNvSpPr>
            <a:spLocks noChangeShapeType="1"/>
          </p:cNvSpPr>
          <p:nvPr/>
        </p:nvSpPr>
        <p:spPr bwMode="auto">
          <a:xfrm>
            <a:off x="3810000" y="54864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3" name="Object 30"/>
          <p:cNvGraphicFramePr>
            <a:graphicFrameLocks noChangeAspect="1"/>
          </p:cNvGraphicFramePr>
          <p:nvPr/>
        </p:nvGraphicFramePr>
        <p:xfrm>
          <a:off x="293688" y="4127500"/>
          <a:ext cx="1928812" cy="884238"/>
        </p:xfrm>
        <a:graphic>
          <a:graphicData uri="http://schemas.openxmlformats.org/presentationml/2006/ole">
            <p:oleObj spid="_x0000_s5123" name="Equation" r:id="rId4" imgW="888840" imgH="406080" progId="Equation.3">
              <p:embed/>
            </p:oleObj>
          </a:graphicData>
        </a:graphic>
      </p:graphicFrame>
      <p:graphicFrame>
        <p:nvGraphicFramePr>
          <p:cNvPr id="5124" name="Object 31"/>
          <p:cNvGraphicFramePr>
            <a:graphicFrameLocks noChangeAspect="1"/>
          </p:cNvGraphicFramePr>
          <p:nvPr/>
        </p:nvGraphicFramePr>
        <p:xfrm>
          <a:off x="279400" y="5272088"/>
          <a:ext cx="1957388" cy="882650"/>
        </p:xfrm>
        <a:graphic>
          <a:graphicData uri="http://schemas.openxmlformats.org/presentationml/2006/ole">
            <p:oleObj spid="_x0000_s5124" name="Equation" r:id="rId5" imgW="901440" imgH="406080" progId="Equation.3">
              <p:embed/>
            </p:oleObj>
          </a:graphicData>
        </a:graphic>
      </p:graphicFrame>
      <p:sp>
        <p:nvSpPr>
          <p:cNvPr id="5156" name="Line 32"/>
          <p:cNvSpPr>
            <a:spLocks noChangeShapeType="1"/>
          </p:cNvSpPr>
          <p:nvPr/>
        </p:nvSpPr>
        <p:spPr bwMode="auto">
          <a:xfrm>
            <a:off x="2438400" y="46482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Text Box 33"/>
          <p:cNvSpPr txBox="1">
            <a:spLocks noChangeArrowheads="1"/>
          </p:cNvSpPr>
          <p:nvPr/>
        </p:nvSpPr>
        <p:spPr bwMode="auto">
          <a:xfrm>
            <a:off x="6704013" y="2984500"/>
            <a:ext cx="457200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x</a:t>
            </a:r>
          </a:p>
        </p:txBody>
      </p:sp>
      <p:sp>
        <p:nvSpPr>
          <p:cNvPr id="5158" name="Line 34"/>
          <p:cNvSpPr>
            <a:spLocks noChangeShapeType="1"/>
          </p:cNvSpPr>
          <p:nvPr/>
        </p:nvSpPr>
        <p:spPr bwMode="auto">
          <a:xfrm>
            <a:off x="6856413" y="31369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Line 35"/>
          <p:cNvSpPr>
            <a:spLocks noChangeShapeType="1"/>
          </p:cNvSpPr>
          <p:nvPr/>
        </p:nvSpPr>
        <p:spPr bwMode="auto">
          <a:xfrm>
            <a:off x="4114800" y="41148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Text Box 36"/>
          <p:cNvSpPr txBox="1">
            <a:spLocks noChangeArrowheads="1"/>
          </p:cNvSpPr>
          <p:nvPr/>
        </p:nvSpPr>
        <p:spPr bwMode="auto">
          <a:xfrm>
            <a:off x="4724400" y="3733800"/>
            <a:ext cx="5334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x</a:t>
            </a:r>
            <a:r>
              <a:rPr lang="en-US" sz="1800" baseline="-25000"/>
              <a:t>1</a:t>
            </a:r>
          </a:p>
        </p:txBody>
      </p:sp>
      <p:sp>
        <p:nvSpPr>
          <p:cNvPr id="5161" name="Line 37"/>
          <p:cNvSpPr>
            <a:spLocks noChangeShapeType="1"/>
          </p:cNvSpPr>
          <p:nvPr/>
        </p:nvSpPr>
        <p:spPr bwMode="auto">
          <a:xfrm>
            <a:off x="4876800" y="3810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Oval 38"/>
          <p:cNvSpPr>
            <a:spLocks noChangeArrowheads="1"/>
          </p:cNvSpPr>
          <p:nvPr/>
        </p:nvSpPr>
        <p:spPr bwMode="auto">
          <a:xfrm>
            <a:off x="4876800" y="40386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Text Box 39"/>
          <p:cNvSpPr txBox="1">
            <a:spLocks noChangeArrowheads="1"/>
          </p:cNvSpPr>
          <p:nvPr/>
        </p:nvSpPr>
        <p:spPr bwMode="auto">
          <a:xfrm>
            <a:off x="4038600" y="4191000"/>
            <a:ext cx="5334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sp>
        <p:nvSpPr>
          <p:cNvPr id="5164" name="Line 40"/>
          <p:cNvSpPr>
            <a:spLocks noChangeShapeType="1"/>
          </p:cNvSpPr>
          <p:nvPr/>
        </p:nvSpPr>
        <p:spPr bwMode="auto">
          <a:xfrm>
            <a:off x="4191000" y="4267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Oval 41"/>
          <p:cNvSpPr>
            <a:spLocks noChangeArrowheads="1"/>
          </p:cNvSpPr>
          <p:nvPr/>
        </p:nvSpPr>
        <p:spPr bwMode="auto">
          <a:xfrm>
            <a:off x="4191000" y="4495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Oval 42"/>
          <p:cNvSpPr>
            <a:spLocks noChangeArrowheads="1"/>
          </p:cNvSpPr>
          <p:nvPr/>
        </p:nvSpPr>
        <p:spPr bwMode="auto">
          <a:xfrm>
            <a:off x="4038600" y="48006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Oval 43"/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Oval 44"/>
          <p:cNvSpPr>
            <a:spLocks noChangeArrowheads="1"/>
          </p:cNvSpPr>
          <p:nvPr/>
        </p:nvSpPr>
        <p:spPr bwMode="auto">
          <a:xfrm>
            <a:off x="4572000" y="54102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Oval 45"/>
          <p:cNvSpPr>
            <a:spLocks noChangeArrowheads="1"/>
          </p:cNvSpPr>
          <p:nvPr/>
        </p:nvSpPr>
        <p:spPr bwMode="auto">
          <a:xfrm>
            <a:off x="3429000" y="5638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46"/>
          <p:cNvSpPr>
            <a:spLocks noChangeArrowheads="1"/>
          </p:cNvSpPr>
          <p:nvPr/>
        </p:nvSpPr>
        <p:spPr bwMode="auto">
          <a:xfrm>
            <a:off x="5029200" y="58674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5" name="Object 47"/>
          <p:cNvGraphicFramePr>
            <a:graphicFrameLocks noChangeAspect="1"/>
          </p:cNvGraphicFramePr>
          <p:nvPr/>
        </p:nvGraphicFramePr>
        <p:xfrm>
          <a:off x="2667000" y="2514600"/>
          <a:ext cx="533400" cy="355600"/>
        </p:xfrm>
        <a:graphic>
          <a:graphicData uri="http://schemas.openxmlformats.org/presentationml/2006/ole">
            <p:oleObj spid="_x0000_s5125" name="Equation" r:id="rId6" imgW="266400" imgH="177480" progId="Equation.3">
              <p:embed/>
            </p:oleObj>
          </a:graphicData>
        </a:graphic>
      </p:graphicFrame>
      <p:graphicFrame>
        <p:nvGraphicFramePr>
          <p:cNvPr id="5126" name="Object 48"/>
          <p:cNvGraphicFramePr>
            <a:graphicFrameLocks noChangeAspect="1"/>
          </p:cNvGraphicFramePr>
          <p:nvPr/>
        </p:nvGraphicFramePr>
        <p:xfrm>
          <a:off x="6019800" y="2514600"/>
          <a:ext cx="533400" cy="355600"/>
        </p:xfrm>
        <a:graphic>
          <a:graphicData uri="http://schemas.openxmlformats.org/presentationml/2006/ole">
            <p:oleObj spid="_x0000_s5126" name="Equation" r:id="rId7" imgW="266400" imgH="177480" progId="Equation.3">
              <p:embed/>
            </p:oleObj>
          </a:graphicData>
        </a:graphic>
      </p:graphicFrame>
      <p:graphicFrame>
        <p:nvGraphicFramePr>
          <p:cNvPr id="5127" name="Object 49"/>
          <p:cNvGraphicFramePr>
            <a:graphicFrameLocks noChangeAspect="1"/>
          </p:cNvGraphicFramePr>
          <p:nvPr/>
        </p:nvGraphicFramePr>
        <p:xfrm>
          <a:off x="4267200" y="2438400"/>
          <a:ext cx="685800" cy="355600"/>
        </p:xfrm>
        <a:graphic>
          <a:graphicData uri="http://schemas.openxmlformats.org/presentationml/2006/ole">
            <p:oleObj spid="_x0000_s5127" name="Equation" r:id="rId8" imgW="342720" imgH="177480" progId="Equation.3">
              <p:embed/>
            </p:oleObj>
          </a:graphicData>
        </a:graphic>
      </p:graphicFrame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3405B5BC-BE1C-48A9-BD19-196A7F45E86D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5313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b="1" smtClean="0"/>
              <a:t>In this chapter, you learn:</a:t>
            </a:r>
            <a:r>
              <a:rPr lang="en-US" sz="3600" smtClean="0"/>
              <a:t> 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To construct and interpret confidence interval estimates for the mean and the proportion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How to determine the sample size necessary to develop a confidence interval for the mean or proportion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How to use confidence interval estimates in auditing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71487244-C1A5-4B8A-8492-C486C5887B28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450" y="304800"/>
            <a:ext cx="6032500" cy="838200"/>
          </a:xfrm>
        </p:spPr>
        <p:txBody>
          <a:bodyPr/>
          <a:lstStyle/>
          <a:p>
            <a:pPr defTabSz="914400" eaLnBrk="1" hangingPunct="1"/>
            <a:r>
              <a:rPr lang="en-US" smtClean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A sample of 11 circuits from a large normal population has a mean resistance of 2.20 ohms.  We know from past testing that the population standard deviation is 0.35 ohms.  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smtClean="0"/>
          </a:p>
          <a:p>
            <a:pPr marL="342900" indent="-342900" defTabSz="914400" eaLnBrk="1" hangingPunct="1"/>
            <a:r>
              <a:rPr lang="en-US" smtClean="0"/>
              <a:t>Determine a 95% confidence interval for the true mean resistance of the population.</a:t>
            </a:r>
          </a:p>
        </p:txBody>
      </p:sp>
      <p:pic>
        <p:nvPicPr>
          <p:cNvPr id="41988" name="Picture 4" descr="j0289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05400"/>
            <a:ext cx="2057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90992BFC-536B-42C8-AC7E-93200009F2D6}" type="slidenum">
              <a:rPr lang="en-US"/>
              <a:pPr/>
              <a:t>21</a:t>
            </a:fld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048000" y="5715000"/>
            <a:ext cx="3352800" cy="609600"/>
          </a:xfrm>
          <a:prstGeom prst="rect">
            <a:avLst/>
          </a:prstGeom>
          <a:solidFill>
            <a:srgbClr val="FDE0B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505200" y="3886200"/>
          <a:ext cx="3900488" cy="2247900"/>
        </p:xfrm>
        <a:graphic>
          <a:graphicData uri="http://schemas.openxmlformats.org/presentationml/2006/ole">
            <p:oleObj spid="_x0000_s6146" name="Equation" r:id="rId3" imgW="1828800" imgH="1054080" progId="Equation.3">
              <p:embed/>
            </p:oleObj>
          </a:graphicData>
        </a:graphic>
      </p:graphicFrame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1822450" y="304800"/>
            <a:ext cx="6032500" cy="838200"/>
          </a:xfrm>
        </p:spPr>
        <p:txBody>
          <a:bodyPr/>
          <a:lstStyle/>
          <a:p>
            <a:pPr defTabSz="914400" eaLnBrk="1" hangingPunct="1"/>
            <a:r>
              <a:rPr lang="en-US" smtClean="0"/>
              <a:t>Example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3021013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A sample of 11 circuits from a large normal population has a mean resistance of 2.20 ohms.  We know from past testing that the population standard deviation is 0.35 ohms.</a:t>
            </a:r>
            <a:r>
              <a:rPr lang="en-US" sz="3200" smtClean="0"/>
              <a:t>  </a:t>
            </a:r>
          </a:p>
          <a:p>
            <a:pPr marL="342900" indent="-342900" defTabSz="9144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folHlink"/>
                </a:solidFill>
              </a:rPr>
              <a:t>Solution: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pic>
        <p:nvPicPr>
          <p:cNvPr id="6152" name="Picture 7" descr="j0289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562600"/>
            <a:ext cx="12192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772400" y="762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E4A78237-F490-4A36-B13F-2018DB3854B4}" type="slidenum">
              <a:rPr lang="en-US"/>
              <a:pPr/>
              <a:t>22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450" y="228600"/>
            <a:ext cx="6032500" cy="914400"/>
          </a:xfrm>
        </p:spPr>
        <p:txBody>
          <a:bodyPr/>
          <a:lstStyle/>
          <a:p>
            <a:pPr defTabSz="914400" eaLnBrk="1" hangingPunct="1"/>
            <a:r>
              <a:rPr lang="en-US" smtClean="0"/>
              <a:t>Interpretation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724400"/>
          </a:xfrm>
        </p:spPr>
        <p:txBody>
          <a:bodyPr/>
          <a:lstStyle/>
          <a:p>
            <a:pPr marL="342900" indent="-342900" defTabSz="914400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sz="3200" smtClean="0">
                <a:solidFill>
                  <a:schemeClr val="folHlink"/>
                </a:solidFill>
              </a:rPr>
              <a:t>We are 95% confident that the true mean resistance is between 1.9932  and  2.4068 ohms</a:t>
            </a:r>
            <a:r>
              <a:rPr lang="en-US" sz="3200" smtClean="0"/>
              <a:t> 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sz="3200" smtClean="0"/>
              <a:t>Although the true mean may or may not be in this interval, </a:t>
            </a:r>
            <a:r>
              <a:rPr lang="en-US" sz="3200" smtClean="0">
                <a:solidFill>
                  <a:schemeClr val="folHlink"/>
                </a:solidFill>
              </a:rPr>
              <a:t>95% of intervals formed in this manner</a:t>
            </a:r>
            <a:r>
              <a:rPr lang="en-US" sz="3200" smtClean="0"/>
              <a:t> will contain the true mean</a:t>
            </a:r>
            <a:endParaRPr lang="en-US" sz="1200" smtClean="0"/>
          </a:p>
        </p:txBody>
      </p:sp>
      <p:pic>
        <p:nvPicPr>
          <p:cNvPr id="45060" name="Picture 4" descr="j0289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943600"/>
            <a:ext cx="12192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7AF70132-9A42-4C14-B518-2F902D7A8F57}" type="slidenum">
              <a:rPr lang="en-US"/>
              <a:pPr/>
              <a:t>23</a:t>
            </a:fld>
            <a:endParaRPr lang="en-US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46082" name="Freeform 2"/>
          <p:cNvSpPr>
            <a:spLocks/>
          </p:cNvSpPr>
          <p:nvPr/>
        </p:nvSpPr>
        <p:spPr bwMode="auto">
          <a:xfrm>
            <a:off x="2971800" y="4724400"/>
            <a:ext cx="1828800" cy="1179513"/>
          </a:xfrm>
          <a:custGeom>
            <a:avLst/>
            <a:gdLst>
              <a:gd name="T0" fmla="*/ 0 w 1086"/>
              <a:gd name="T1" fmla="*/ 1177925 h 743"/>
              <a:gd name="T2" fmla="*/ 1827116 w 1086"/>
              <a:gd name="T3" fmla="*/ 1177925 h 743"/>
              <a:gd name="T4" fmla="*/ 1827116 w 1086"/>
              <a:gd name="T5" fmla="*/ 0 h 743"/>
              <a:gd name="T6" fmla="*/ 0 w 1086"/>
              <a:gd name="T7" fmla="*/ 0 h 743"/>
              <a:gd name="T8" fmla="*/ 0 w 1086"/>
              <a:gd name="T9" fmla="*/ 1177925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Intervals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977204 h 429"/>
              <a:gd name="T2" fmla="*/ 1817572 w 1068"/>
              <a:gd name="T3" fmla="*/ 977204 h 429"/>
              <a:gd name="T4" fmla="*/ 1817572 w 1068"/>
              <a:gd name="T5" fmla="*/ 0 h 429"/>
              <a:gd name="T6" fmla="*/ 0 w 1068"/>
              <a:gd name="T7" fmla="*/ 0 h 429"/>
              <a:gd name="T8" fmla="*/ 0 w 1068"/>
              <a:gd name="T9" fmla="*/ 977204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Population </a:t>
            </a:r>
          </a:p>
          <a:p>
            <a:pPr algn="ctr" eaLnBrk="0" hangingPunct="0"/>
            <a:r>
              <a:rPr lang="en-US" b="1"/>
              <a:t>Mean</a:t>
            </a: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914400" y="4724400"/>
            <a:ext cx="1662113" cy="1179513"/>
          </a:xfrm>
          <a:custGeom>
            <a:avLst/>
            <a:gdLst>
              <a:gd name="T0" fmla="*/ 0 w 1143"/>
              <a:gd name="T1" fmla="*/ 1177925 h 743"/>
              <a:gd name="T2" fmla="*/ 1660659 w 1143"/>
              <a:gd name="T3" fmla="*/ 1177925 h 743"/>
              <a:gd name="T4" fmla="*/ 1660659 w 1143"/>
              <a:gd name="T5" fmla="*/ 0 h 743"/>
              <a:gd name="T6" fmla="*/ 0 w 1143"/>
              <a:gd name="T7" fmla="*/ 0 h 743"/>
              <a:gd name="T8" fmla="*/ 0 w 1143"/>
              <a:gd name="T9" fmla="*/ 1177925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 </a:t>
            </a:r>
            <a:r>
              <a:rPr lang="el-GR" b="1"/>
              <a:t>σ</a:t>
            </a:r>
            <a:r>
              <a:rPr lang="en-US"/>
              <a:t> </a:t>
            </a:r>
            <a:r>
              <a:rPr lang="en-US" b="1"/>
              <a:t>Unknown</a:t>
            </a:r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1004517 h 514"/>
              <a:gd name="T2" fmla="*/ 1979423 w 1115"/>
              <a:gd name="T3" fmla="*/ 1004517 h 514"/>
              <a:gd name="T4" fmla="*/ 1979423 w 1115"/>
              <a:gd name="T5" fmla="*/ 0 h 514"/>
              <a:gd name="T6" fmla="*/ 0 w 1115"/>
              <a:gd name="T7" fmla="*/ 0 h 514"/>
              <a:gd name="T8" fmla="*/ 0 w 1115"/>
              <a:gd name="T9" fmla="*/ 1004517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Confidence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Intervals</a:t>
            </a:r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241"/>
              <a:gd name="T1" fmla="*/ 1064353 h 436"/>
              <a:gd name="T2" fmla="*/ 2055742 w 1241"/>
              <a:gd name="T3" fmla="*/ 1064353 h 436"/>
              <a:gd name="T4" fmla="*/ 2055742 w 1241"/>
              <a:gd name="T5" fmla="*/ 0 h 436"/>
              <a:gd name="T6" fmla="*/ 0 w 1241"/>
              <a:gd name="T7" fmla="*/ 0 h 436"/>
              <a:gd name="T8" fmla="*/ 0 w 1241"/>
              <a:gd name="T9" fmla="*/ 1064353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Population</a:t>
            </a:r>
          </a:p>
          <a:p>
            <a:pPr algn="ctr" eaLnBrk="0" hangingPunct="0"/>
            <a:r>
              <a:rPr lang="en-US" b="1"/>
              <a:t>Proportion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914400" y="5162550"/>
            <a:ext cx="1571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 </a:t>
            </a:r>
            <a:r>
              <a:rPr lang="el-GR" b="1">
                <a:cs typeface="Arial" charset="0"/>
              </a:rPr>
              <a:t>σ</a:t>
            </a:r>
            <a:r>
              <a:rPr lang="en-US" b="1">
                <a:cs typeface="Arial" charset="0"/>
              </a:rPr>
              <a:t> </a:t>
            </a:r>
            <a:r>
              <a:rPr lang="en-US" b="1"/>
              <a:t>Known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04" name="Rectangle 25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342633B8-8D09-4B5F-AFC4-83E78FB786E0}" type="slidenum">
              <a:rPr lang="en-US"/>
              <a:pPr/>
              <a:t>24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You Ever Truly Know </a:t>
            </a:r>
            <a:r>
              <a:rPr lang="el-GR" smtClean="0">
                <a:cs typeface="Arial" charset="0"/>
              </a:rPr>
              <a:t>σ</a:t>
            </a:r>
            <a:r>
              <a:rPr lang="en-US" smtClean="0">
                <a:cs typeface="Arial" charset="0"/>
              </a:rPr>
              <a:t>?</a:t>
            </a:r>
            <a:endParaRPr lang="el-GR" smtClean="0">
              <a:cs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Probably not!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In virtually all real world business situations,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 is not known.</a:t>
            </a:r>
          </a:p>
          <a:p>
            <a:pPr eaLnBrk="1" hangingPunct="1"/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/>
              <a:t>If there is a situation where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 is known then µ is also known (since to calculate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 you need to know µ.)</a:t>
            </a:r>
          </a:p>
          <a:p>
            <a:pPr eaLnBrk="1" hangingPunct="1"/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If you truly know µ there would be no need to gather a sample to estimate it.</a:t>
            </a:r>
          </a:p>
          <a:p>
            <a:pPr eaLnBrk="1" hangingPunct="1"/>
            <a:endParaRPr lang="en-US" sz="24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CD56C2A9-E013-4154-B510-0E289CE0A214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01000" cy="44958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sz="3200" smtClean="0"/>
              <a:t>If the population standard deviation  </a:t>
            </a:r>
            <a:r>
              <a:rPr lang="el-GR" sz="3200" smtClean="0">
                <a:cs typeface="Arial" charset="0"/>
                <a:sym typeface="Symbol" pitchFamily="18" charset="2"/>
              </a:rPr>
              <a:t>σ</a:t>
            </a:r>
            <a:r>
              <a:rPr lang="en-US" sz="3200" smtClean="0">
                <a:sym typeface="Symbol" pitchFamily="18" charset="2"/>
              </a:rPr>
              <a:t>  is unknown, we can </a:t>
            </a:r>
            <a:r>
              <a:rPr lang="en-US" sz="3200" smtClean="0">
                <a:solidFill>
                  <a:schemeClr val="folHlink"/>
                </a:solidFill>
                <a:sym typeface="Symbol" pitchFamily="18" charset="2"/>
              </a:rPr>
              <a:t>substitute the sample standard deviation, S</a:t>
            </a:r>
            <a:r>
              <a:rPr lang="en-US" sz="3200" smtClean="0"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60000"/>
              </a:spcBef>
            </a:pPr>
            <a:r>
              <a:rPr lang="en-US" sz="3200" smtClean="0">
                <a:sym typeface="Symbol" pitchFamily="18" charset="2"/>
              </a:rPr>
              <a:t>This introduces extra uncertainty, since  S  is variable from sample to sample</a:t>
            </a:r>
          </a:p>
          <a:p>
            <a:pPr eaLnBrk="1" hangingPunct="1">
              <a:spcBef>
                <a:spcPct val="60000"/>
              </a:spcBef>
            </a:pPr>
            <a:r>
              <a:rPr lang="en-US" sz="3200" smtClean="0">
                <a:sym typeface="Symbol" pitchFamily="18" charset="2"/>
              </a:rPr>
              <a:t>So we </a:t>
            </a:r>
            <a:r>
              <a:rPr lang="en-US" sz="3200" smtClean="0">
                <a:solidFill>
                  <a:schemeClr val="folHlink"/>
                </a:solidFill>
                <a:sym typeface="Symbol" pitchFamily="18" charset="2"/>
              </a:rPr>
              <a:t>use the t distribution</a:t>
            </a:r>
            <a:r>
              <a:rPr lang="en-US" sz="3200" smtClean="0">
                <a:sym typeface="Symbol" pitchFamily="18" charset="2"/>
              </a:rPr>
              <a:t> instead of the normal distribution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for </a:t>
            </a:r>
            <a:r>
              <a:rPr lang="el-GR" smtClean="0">
                <a:cs typeface="Arial" charset="0"/>
              </a:rPr>
              <a:t>μ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l-GR" smtClean="0">
                <a:cs typeface="Arial" charset="0"/>
              </a:rPr>
              <a:t>σ</a:t>
            </a:r>
            <a:r>
              <a:rPr lang="en-US" smtClean="0"/>
              <a:t> Unknown) 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4D2EF0E8-7BBA-47BE-909D-5519DAAFB45C}" type="slidenum">
              <a:rPr lang="en-US"/>
              <a:pPr/>
              <a:t>26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315200" cy="4532313"/>
          </a:xfrm>
        </p:spPr>
        <p:txBody>
          <a:bodyPr/>
          <a:lstStyle/>
          <a:p>
            <a:pPr eaLnBrk="1" hangingPunct="1"/>
            <a:r>
              <a:rPr lang="en-US" smtClean="0"/>
              <a:t>Assumptions</a:t>
            </a:r>
          </a:p>
          <a:p>
            <a:pPr lvl="1" eaLnBrk="1" hangingPunct="1"/>
            <a:r>
              <a:rPr lang="en-US" smtClean="0"/>
              <a:t>Population standard deviation is unknown</a:t>
            </a:r>
          </a:p>
          <a:p>
            <a:pPr lvl="1" eaLnBrk="1" hangingPunct="1"/>
            <a:r>
              <a:rPr lang="en-US" smtClean="0"/>
              <a:t>Population is normally distributed</a:t>
            </a:r>
          </a:p>
          <a:p>
            <a:pPr lvl="1" eaLnBrk="1" hangingPunct="1"/>
            <a:r>
              <a:rPr lang="en-US" smtClean="0"/>
              <a:t>If population is not normal, use large sample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Use Student’s t  Distribution</a:t>
            </a:r>
          </a:p>
          <a:p>
            <a:pPr eaLnBrk="1" hangingPunct="1"/>
            <a:r>
              <a:rPr lang="en-US" smtClean="0"/>
              <a:t>Confidence Interval Estimate: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(where t</a:t>
            </a:r>
            <a:r>
              <a:rPr lang="el-GR" sz="1800" baseline="-25000" smtClean="0">
                <a:cs typeface="Arial" charset="0"/>
              </a:rPr>
              <a:t>α</a:t>
            </a:r>
            <a:r>
              <a:rPr lang="en-US" sz="1800" baseline="-25000" smtClean="0">
                <a:cs typeface="Arial" charset="0"/>
              </a:rPr>
              <a:t>/2</a:t>
            </a:r>
            <a:r>
              <a:rPr lang="en-US" sz="1800" smtClean="0"/>
              <a:t> is the critical value of the t distribution with n -1 degrees of freedom and an area of </a:t>
            </a:r>
            <a:r>
              <a:rPr lang="el-GR" sz="1800" smtClean="0">
                <a:cs typeface="Arial" charset="0"/>
              </a:rPr>
              <a:t>α</a:t>
            </a:r>
            <a:r>
              <a:rPr lang="en-US" sz="1800" smtClean="0">
                <a:cs typeface="Arial" charset="0"/>
              </a:rPr>
              <a:t>/2 in each tail</a:t>
            </a:r>
            <a:r>
              <a:rPr lang="en-US" sz="1800" smtClean="0"/>
              <a:t>)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for </a:t>
            </a:r>
            <a:r>
              <a:rPr lang="el-GR" smtClean="0">
                <a:cs typeface="Arial" charset="0"/>
              </a:rPr>
              <a:t>μ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l-GR" smtClean="0">
                <a:cs typeface="Arial" charset="0"/>
              </a:rPr>
              <a:t>σ</a:t>
            </a:r>
            <a:r>
              <a:rPr lang="en-US" smtClean="0"/>
              <a:t> Unknown)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65513" y="4592638"/>
          <a:ext cx="2822575" cy="1370012"/>
        </p:xfrm>
        <a:graphic>
          <a:graphicData uri="http://schemas.openxmlformats.org/presentationml/2006/ole">
            <p:oleObj spid="_x0000_s7170" name="Equation" r:id="rId3" imgW="838080" imgH="406080" progId="Equation.3">
              <p:embed/>
            </p:oleObj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772400" y="16764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C41E878C-E621-4173-8053-CBDF6FD3839E}" type="slidenum">
              <a:rPr lang="en-US"/>
              <a:pPr/>
              <a:t>27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352800" y="4343400"/>
            <a:ext cx="2209800" cy="685800"/>
          </a:xfrm>
          <a:prstGeom prst="rect">
            <a:avLst/>
          </a:prstGeom>
          <a:solidFill>
            <a:srgbClr val="FDE0B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Student’s t Distribution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sz="3100" smtClean="0"/>
              <a:t>The t is a family of distributions</a:t>
            </a:r>
          </a:p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sz="3100" smtClean="0"/>
              <a:t>The t</a:t>
            </a:r>
            <a:r>
              <a:rPr lang="el-GR" sz="3100" baseline="-25000" smtClean="0">
                <a:cs typeface="Arial" charset="0"/>
              </a:rPr>
              <a:t>α</a:t>
            </a:r>
            <a:r>
              <a:rPr lang="en-US" sz="3100" baseline="-25000" smtClean="0">
                <a:cs typeface="Arial" charset="0"/>
              </a:rPr>
              <a:t>/2</a:t>
            </a:r>
            <a:r>
              <a:rPr lang="en-US" sz="3100" smtClean="0"/>
              <a:t> value depends on </a:t>
            </a:r>
            <a:r>
              <a:rPr lang="en-US" sz="3100" smtClean="0">
                <a:solidFill>
                  <a:schemeClr val="folHlink"/>
                </a:solidFill>
              </a:rPr>
              <a:t>degrees of freedom (d.f.)</a:t>
            </a:r>
          </a:p>
          <a:p>
            <a:pPr marL="742950" lvl="1" indent="-285750" defTabSz="914400" eaLnBrk="1" hangingPunct="1">
              <a:spcBef>
                <a:spcPct val="40000"/>
              </a:spcBef>
            </a:pPr>
            <a:r>
              <a:rPr lang="en-US" sz="2300" smtClean="0"/>
              <a:t>Number of observations that are free to vary after sample mean has been calculated</a:t>
            </a:r>
            <a:endParaRPr lang="en-US" sz="2300" smtClean="0">
              <a:solidFill>
                <a:schemeClr val="folHlink"/>
              </a:solidFill>
            </a:endParaRPr>
          </a:p>
          <a:p>
            <a:pPr marL="342900" indent="-342900" defTabSz="91440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3100" smtClean="0"/>
              <a:t>				d.f. = n - 1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BBB67B5-3839-48EF-AFF6-04E4E78FC259}" type="slidenum">
              <a:rPr lang="en-US"/>
              <a:pPr/>
              <a:t>28</a:t>
            </a:fld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267200" y="3581400"/>
            <a:ext cx="4038600" cy="1571625"/>
          </a:xfrm>
          <a:prstGeom prst="rect">
            <a:avLst/>
          </a:prstGeom>
          <a:solidFill>
            <a:srgbClr val="C7DAF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the mean of these three values is 8.0, </a:t>
            </a:r>
          </a:p>
          <a:p>
            <a:r>
              <a:rPr lang="en-US"/>
              <a:t>then X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en-US">
                <a:solidFill>
                  <a:schemeClr val="folHlink"/>
                </a:solidFill>
              </a:rPr>
              <a:t>must be 9</a:t>
            </a:r>
            <a:r>
              <a:rPr lang="en-US"/>
              <a:t> </a:t>
            </a:r>
          </a:p>
          <a:p>
            <a:r>
              <a:rPr lang="en-US"/>
              <a:t>(i.e., X</a:t>
            </a:r>
            <a:r>
              <a:rPr lang="en-US" baseline="-25000"/>
              <a:t>3</a:t>
            </a:r>
            <a:r>
              <a:rPr lang="en-US"/>
              <a:t> is not free to vary)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52600" y="3352800"/>
            <a:ext cx="1752600" cy="1447800"/>
          </a:xfrm>
          <a:prstGeom prst="rect">
            <a:avLst/>
          </a:prstGeom>
          <a:solidFill>
            <a:srgbClr val="C7DAF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219200" y="2590800"/>
            <a:ext cx="7086600" cy="4572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Degrees of Freedom (df)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295400" y="5257800"/>
            <a:ext cx="7391400" cy="1216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Here, n = 3, so degrees of freedom  = n –</a:t>
            </a:r>
            <a:r>
              <a:rPr lang="en-US"/>
              <a:t> </a:t>
            </a:r>
            <a:r>
              <a:rPr lang="en-US" sz="2000"/>
              <a:t>1 = 3 – 1 = 2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(2 values can be any numbers, but the third is not free to vary for a given mean)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343400" y="3505200"/>
            <a:ext cx="46482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3581400" y="4343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hlink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633538"/>
            <a:ext cx="8077200" cy="3776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</a:rPr>
              <a:t>Idea:</a:t>
            </a:r>
            <a:r>
              <a:rPr lang="en-US" smtClean="0"/>
              <a:t> Number of observations that are free to vary</a:t>
            </a: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mtClean="0"/>
              <a:t>		    after sample mean has been calculated</a:t>
            </a:r>
          </a:p>
          <a:p>
            <a:pPr lvl="1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b="1" smtClean="0">
                <a:solidFill>
                  <a:schemeClr val="folHlink"/>
                </a:solidFill>
              </a:rPr>
              <a:t>Example:</a:t>
            </a:r>
            <a:r>
              <a:rPr lang="en-US" smtClean="0">
                <a:solidFill>
                  <a:schemeClr val="folHlink"/>
                </a:solidFill>
              </a:rPr>
              <a:t> </a:t>
            </a:r>
            <a:r>
              <a:rPr lang="en-US" smtClean="0"/>
              <a:t>Suppose the mean of 3 numbers is 8.0</a:t>
            </a:r>
          </a:p>
          <a:p>
            <a:pPr lvl="2" eaLnBrk="1" hangingPunct="1"/>
            <a:endParaRPr lang="en-US" sz="1400" smtClean="0"/>
          </a:p>
          <a:p>
            <a:pPr lvl="2" eaLnBrk="1" hangingPunct="1">
              <a:buFont typeface="Wingdings" pitchFamily="2" charset="2"/>
              <a:buNone/>
            </a:pPr>
            <a:endParaRPr lang="en-US" sz="140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   Let X</a:t>
            </a:r>
            <a:r>
              <a:rPr lang="en-US" baseline="-25000" smtClean="0"/>
              <a:t>1</a:t>
            </a:r>
            <a:r>
              <a:rPr lang="en-US" smtClean="0"/>
              <a:t> = 7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	Let X</a:t>
            </a:r>
            <a:r>
              <a:rPr lang="en-US" baseline="-25000" smtClean="0"/>
              <a:t>2</a:t>
            </a:r>
            <a:r>
              <a:rPr lang="en-US" smtClean="0"/>
              <a:t> = 8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	What is</a:t>
            </a:r>
            <a:r>
              <a:rPr lang="en-US" smtClean="0">
                <a:solidFill>
                  <a:schemeClr val="folHlink"/>
                </a:solidFill>
              </a:rPr>
              <a:t> </a:t>
            </a:r>
            <a:r>
              <a:rPr lang="en-US" b="1" smtClean="0">
                <a:solidFill>
                  <a:schemeClr val="folHlink"/>
                </a:solidFill>
              </a:rPr>
              <a:t>X</a:t>
            </a:r>
            <a:r>
              <a:rPr lang="en-US" b="1" baseline="-25000" smtClean="0">
                <a:solidFill>
                  <a:schemeClr val="folHlink"/>
                </a:solidFill>
              </a:rPr>
              <a:t>3</a:t>
            </a:r>
            <a:r>
              <a:rPr lang="en-US" smtClean="0"/>
              <a:t>?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D3C0A725-CEB1-4F57-8E0D-49D439DFE008}" type="slidenum">
              <a:rPr lang="en-US"/>
              <a:pPr/>
              <a:t>29</a:t>
            </a:fld>
            <a:endParaRPr lang="en-US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1905000" y="5029200"/>
            <a:ext cx="10255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1905000" y="5029200"/>
            <a:ext cx="5746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Student’s t Distribution</a:t>
            </a:r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4511675" y="4699000"/>
            <a:ext cx="3014663" cy="1209675"/>
          </a:xfrm>
          <a:custGeom>
            <a:avLst/>
            <a:gdLst>
              <a:gd name="T0" fmla="*/ 3013076 w 1899"/>
              <a:gd name="T1" fmla="*/ 1208088 h 762"/>
              <a:gd name="T2" fmla="*/ 2698751 w 1899"/>
              <a:gd name="T3" fmla="*/ 1195388 h 762"/>
              <a:gd name="T4" fmla="*/ 2538413 w 1899"/>
              <a:gd name="T5" fmla="*/ 1181100 h 762"/>
              <a:gd name="T6" fmla="*/ 2381251 w 1899"/>
              <a:gd name="T7" fmla="*/ 1162050 h 762"/>
              <a:gd name="T8" fmla="*/ 2222501 w 1899"/>
              <a:gd name="T9" fmla="*/ 1131888 h 762"/>
              <a:gd name="T10" fmla="*/ 2062163 w 1899"/>
              <a:gd name="T11" fmla="*/ 1095375 h 762"/>
              <a:gd name="T12" fmla="*/ 1905001 w 1899"/>
              <a:gd name="T13" fmla="*/ 1046163 h 762"/>
              <a:gd name="T14" fmla="*/ 1587500 w 1899"/>
              <a:gd name="T15" fmla="*/ 906463 h 762"/>
              <a:gd name="T16" fmla="*/ 1268413 w 1899"/>
              <a:gd name="T17" fmla="*/ 708025 h 762"/>
              <a:gd name="T18" fmla="*/ 950913 w 1899"/>
              <a:gd name="T19" fmla="*/ 473075 h 762"/>
              <a:gd name="T20" fmla="*/ 793750 w 1899"/>
              <a:gd name="T21" fmla="*/ 350837 h 762"/>
              <a:gd name="T22" fmla="*/ 636588 w 1899"/>
              <a:gd name="T23" fmla="*/ 239713 h 762"/>
              <a:gd name="T24" fmla="*/ 474663 w 1899"/>
              <a:gd name="T25" fmla="*/ 141288 h 762"/>
              <a:gd name="T26" fmla="*/ 317500 w 1899"/>
              <a:gd name="T27" fmla="*/ 65088 h 762"/>
              <a:gd name="T28" fmla="*/ 157163 w 1899"/>
              <a:gd name="T29" fmla="*/ 15875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Freeform 6"/>
          <p:cNvSpPr>
            <a:spLocks/>
          </p:cNvSpPr>
          <p:nvPr/>
        </p:nvSpPr>
        <p:spPr bwMode="auto">
          <a:xfrm>
            <a:off x="1497013" y="4699000"/>
            <a:ext cx="3016250" cy="1209675"/>
          </a:xfrm>
          <a:custGeom>
            <a:avLst/>
            <a:gdLst>
              <a:gd name="T0" fmla="*/ 0 w 1900"/>
              <a:gd name="T1" fmla="*/ 1208088 h 762"/>
              <a:gd name="T2" fmla="*/ 319088 w 1900"/>
              <a:gd name="T3" fmla="*/ 1195388 h 762"/>
              <a:gd name="T4" fmla="*/ 476250 w 1900"/>
              <a:gd name="T5" fmla="*/ 1181100 h 762"/>
              <a:gd name="T6" fmla="*/ 633413 w 1900"/>
              <a:gd name="T7" fmla="*/ 1162050 h 762"/>
              <a:gd name="T8" fmla="*/ 793750 w 1900"/>
              <a:gd name="T9" fmla="*/ 1131888 h 762"/>
              <a:gd name="T10" fmla="*/ 950913 w 1900"/>
              <a:gd name="T11" fmla="*/ 1095375 h 762"/>
              <a:gd name="T12" fmla="*/ 1112838 w 1900"/>
              <a:gd name="T13" fmla="*/ 1046163 h 762"/>
              <a:gd name="T14" fmla="*/ 1427163 w 1900"/>
              <a:gd name="T15" fmla="*/ 906463 h 762"/>
              <a:gd name="T16" fmla="*/ 1744663 w 1900"/>
              <a:gd name="T17" fmla="*/ 708025 h 762"/>
              <a:gd name="T18" fmla="*/ 2063750 w 1900"/>
              <a:gd name="T19" fmla="*/ 473075 h 762"/>
              <a:gd name="T20" fmla="*/ 2220913 w 1900"/>
              <a:gd name="T21" fmla="*/ 350837 h 762"/>
              <a:gd name="T22" fmla="*/ 2381250 w 1900"/>
              <a:gd name="T23" fmla="*/ 239713 h 762"/>
              <a:gd name="T24" fmla="*/ 2538413 w 1900"/>
              <a:gd name="T25" fmla="*/ 141288 h 762"/>
              <a:gd name="T26" fmla="*/ 2695575 w 1900"/>
              <a:gd name="T27" fmla="*/ 65088 h 762"/>
              <a:gd name="T28" fmla="*/ 2857500 w 1900"/>
              <a:gd name="T29" fmla="*/ 15875 h 762"/>
              <a:gd name="T30" fmla="*/ 3014663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4511675" y="4087813"/>
            <a:ext cx="2041525" cy="1820862"/>
          </a:xfrm>
          <a:custGeom>
            <a:avLst/>
            <a:gdLst>
              <a:gd name="T0" fmla="*/ 2039938 w 1286"/>
              <a:gd name="T1" fmla="*/ 1819275 h 1147"/>
              <a:gd name="T2" fmla="*/ 1825625 w 1286"/>
              <a:gd name="T3" fmla="*/ 1795462 h 1147"/>
              <a:gd name="T4" fmla="*/ 1717675 w 1286"/>
              <a:gd name="T5" fmla="*/ 1776412 h 1147"/>
              <a:gd name="T6" fmla="*/ 1609725 w 1286"/>
              <a:gd name="T7" fmla="*/ 1746250 h 1147"/>
              <a:gd name="T8" fmla="*/ 1501775 w 1286"/>
              <a:gd name="T9" fmla="*/ 1706562 h 1147"/>
              <a:gd name="T10" fmla="*/ 1397000 w 1286"/>
              <a:gd name="T11" fmla="*/ 1647825 h 1147"/>
              <a:gd name="T12" fmla="*/ 1289050 w 1286"/>
              <a:gd name="T13" fmla="*/ 1576387 h 1147"/>
              <a:gd name="T14" fmla="*/ 1071562 w 1286"/>
              <a:gd name="T15" fmla="*/ 1362074 h 1147"/>
              <a:gd name="T16" fmla="*/ 858838 w 1286"/>
              <a:gd name="T17" fmla="*/ 1066800 h 1147"/>
              <a:gd name="T18" fmla="*/ 646112 w 1286"/>
              <a:gd name="T19" fmla="*/ 709612 h 1147"/>
              <a:gd name="T20" fmla="*/ 538162 w 1286"/>
              <a:gd name="T21" fmla="*/ 528637 h 1147"/>
              <a:gd name="T22" fmla="*/ 428625 w 1286"/>
              <a:gd name="T23" fmla="*/ 357187 h 1147"/>
              <a:gd name="T24" fmla="*/ 320675 w 1286"/>
              <a:gd name="T25" fmla="*/ 209550 h 1147"/>
              <a:gd name="T26" fmla="*/ 215900 w 1286"/>
              <a:gd name="T27" fmla="*/ 95250 h 1147"/>
              <a:gd name="T28" fmla="*/ 107950 w 1286"/>
              <a:gd name="T29" fmla="*/ 22225 h 1147"/>
              <a:gd name="T30" fmla="*/ 0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>
            <a:off x="2471738" y="4087813"/>
            <a:ext cx="2041525" cy="1820862"/>
          </a:xfrm>
          <a:custGeom>
            <a:avLst/>
            <a:gdLst>
              <a:gd name="T0" fmla="*/ 0 w 1286"/>
              <a:gd name="T1" fmla="*/ 1819275 h 1147"/>
              <a:gd name="T2" fmla="*/ 215900 w 1286"/>
              <a:gd name="T3" fmla="*/ 1795462 h 1147"/>
              <a:gd name="T4" fmla="*/ 323850 w 1286"/>
              <a:gd name="T5" fmla="*/ 1776412 h 1147"/>
              <a:gd name="T6" fmla="*/ 428625 w 1286"/>
              <a:gd name="T7" fmla="*/ 1746250 h 1147"/>
              <a:gd name="T8" fmla="*/ 538162 w 1286"/>
              <a:gd name="T9" fmla="*/ 1706562 h 1147"/>
              <a:gd name="T10" fmla="*/ 646112 w 1286"/>
              <a:gd name="T11" fmla="*/ 1647825 h 1147"/>
              <a:gd name="T12" fmla="*/ 750887 w 1286"/>
              <a:gd name="T13" fmla="*/ 1576387 h 1147"/>
              <a:gd name="T14" fmla="*/ 966788 w 1286"/>
              <a:gd name="T15" fmla="*/ 1362074 h 1147"/>
              <a:gd name="T16" fmla="*/ 1179512 w 1286"/>
              <a:gd name="T17" fmla="*/ 1066800 h 1147"/>
              <a:gd name="T18" fmla="*/ 1397000 w 1286"/>
              <a:gd name="T19" fmla="*/ 709612 h 1147"/>
              <a:gd name="T20" fmla="*/ 1501775 w 1286"/>
              <a:gd name="T21" fmla="*/ 528637 h 1147"/>
              <a:gd name="T22" fmla="*/ 1609725 w 1286"/>
              <a:gd name="T23" fmla="*/ 357187 h 1147"/>
              <a:gd name="T24" fmla="*/ 1717675 w 1286"/>
              <a:gd name="T25" fmla="*/ 209550 h 1147"/>
              <a:gd name="T26" fmla="*/ 1825625 w 1286"/>
              <a:gd name="T27" fmla="*/ 95250 h 1147"/>
              <a:gd name="T28" fmla="*/ 1931988 w 1286"/>
              <a:gd name="T29" fmla="*/ 22225 h 1147"/>
              <a:gd name="T30" fmla="*/ 2039938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861300" y="5783263"/>
            <a:ext cx="29368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t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4495800" y="3429000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4511675" y="3381375"/>
            <a:ext cx="1365250" cy="2527300"/>
          </a:xfrm>
          <a:custGeom>
            <a:avLst/>
            <a:gdLst>
              <a:gd name="T0" fmla="*/ 1363663 w 860"/>
              <a:gd name="T1" fmla="*/ 2525713 h 1592"/>
              <a:gd name="T2" fmla="*/ 1222375 w 860"/>
              <a:gd name="T3" fmla="*/ 2495550 h 1592"/>
              <a:gd name="T4" fmla="*/ 1150938 w 860"/>
              <a:gd name="T5" fmla="*/ 2466975 h 1592"/>
              <a:gd name="T6" fmla="*/ 1077913 w 860"/>
              <a:gd name="T7" fmla="*/ 2427288 h 1592"/>
              <a:gd name="T8" fmla="*/ 1006475 w 860"/>
              <a:gd name="T9" fmla="*/ 2368550 h 1592"/>
              <a:gd name="T10" fmla="*/ 935038 w 860"/>
              <a:gd name="T11" fmla="*/ 2289175 h 1592"/>
              <a:gd name="T12" fmla="*/ 862013 w 860"/>
              <a:gd name="T13" fmla="*/ 2187575 h 1592"/>
              <a:gd name="T14" fmla="*/ 717550 w 860"/>
              <a:gd name="T15" fmla="*/ 1892300 h 1592"/>
              <a:gd name="T16" fmla="*/ 573088 w 860"/>
              <a:gd name="T17" fmla="*/ 1481137 h 1592"/>
              <a:gd name="T18" fmla="*/ 431800 w 860"/>
              <a:gd name="T19" fmla="*/ 985838 h 1592"/>
              <a:gd name="T20" fmla="*/ 360362 w 860"/>
              <a:gd name="T21" fmla="*/ 733425 h 1592"/>
              <a:gd name="T22" fmla="*/ 288925 w 860"/>
              <a:gd name="T23" fmla="*/ 496888 h 1592"/>
              <a:gd name="T24" fmla="*/ 215900 w 860"/>
              <a:gd name="T25" fmla="*/ 292100 h 1592"/>
              <a:gd name="T26" fmla="*/ 144463 w 860"/>
              <a:gd name="T27" fmla="*/ 134938 h 1592"/>
              <a:gd name="T28" fmla="*/ 71438 w 860"/>
              <a:gd name="T29" fmla="*/ 33338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3146425" y="3381375"/>
            <a:ext cx="1366838" cy="2527300"/>
          </a:xfrm>
          <a:custGeom>
            <a:avLst/>
            <a:gdLst>
              <a:gd name="T0" fmla="*/ 0 w 861"/>
              <a:gd name="T1" fmla="*/ 2525713 h 1592"/>
              <a:gd name="T2" fmla="*/ 144463 w 861"/>
              <a:gd name="T3" fmla="*/ 2495550 h 1592"/>
              <a:gd name="T4" fmla="*/ 217488 w 861"/>
              <a:gd name="T5" fmla="*/ 2466975 h 1592"/>
              <a:gd name="T6" fmla="*/ 288925 w 861"/>
              <a:gd name="T7" fmla="*/ 2427288 h 1592"/>
              <a:gd name="T8" fmla="*/ 358775 w 861"/>
              <a:gd name="T9" fmla="*/ 2368550 h 1592"/>
              <a:gd name="T10" fmla="*/ 430213 w 861"/>
              <a:gd name="T11" fmla="*/ 2289175 h 1592"/>
              <a:gd name="T12" fmla="*/ 501650 w 861"/>
              <a:gd name="T13" fmla="*/ 2187575 h 1592"/>
              <a:gd name="T14" fmla="*/ 646113 w 861"/>
              <a:gd name="T15" fmla="*/ 1892300 h 1592"/>
              <a:gd name="T16" fmla="*/ 790575 w 861"/>
              <a:gd name="T17" fmla="*/ 1481137 h 1592"/>
              <a:gd name="T18" fmla="*/ 935038 w 861"/>
              <a:gd name="T19" fmla="*/ 985838 h 1592"/>
              <a:gd name="T20" fmla="*/ 1008063 w 861"/>
              <a:gd name="T21" fmla="*/ 733425 h 1592"/>
              <a:gd name="T22" fmla="*/ 1079500 w 861"/>
              <a:gd name="T23" fmla="*/ 496888 h 1592"/>
              <a:gd name="T24" fmla="*/ 1147763 w 861"/>
              <a:gd name="T25" fmla="*/ 292100 h 1592"/>
              <a:gd name="T26" fmla="*/ 1220788 w 861"/>
              <a:gd name="T27" fmla="*/ 134938 h 1592"/>
              <a:gd name="T28" fmla="*/ 1292225 w 861"/>
              <a:gd name="T29" fmla="*/ 33338 h 1592"/>
              <a:gd name="T30" fmla="*/ 1365250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77454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7099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64500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8039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15778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4511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386556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321945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2573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1927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4114800" y="5943600"/>
            <a:ext cx="796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0</a:t>
            </a: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H="1">
            <a:off x="5978525" y="48006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6477000" y="4419600"/>
            <a:ext cx="1787525" cy="4064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t  (df = 5)</a:t>
            </a: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H="1">
            <a:off x="5140325" y="4038600"/>
            <a:ext cx="9271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5638800" y="3657600"/>
            <a:ext cx="1787525" cy="4064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 t  (df = 13)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304800" y="3962400"/>
            <a:ext cx="3276600" cy="10795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t-distributions are bell-shaped and symmetric, but have ‘fatter’ tails than the normal</a:t>
            </a:r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3921125" y="28956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2209800" y="2514600"/>
            <a:ext cx="1787525" cy="955675"/>
          </a:xfrm>
          <a:prstGeom prst="rect">
            <a:avLst/>
          </a:prstGeom>
          <a:solidFill>
            <a:srgbClr val="FFE98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Standard Normal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2000"/>
              <a:t>(t with df = </a:t>
            </a:r>
            <a:r>
              <a:rPr lang="en-US" sz="2000">
                <a:cs typeface="Arial" charset="0"/>
              </a:rPr>
              <a:t>∞</a:t>
            </a:r>
            <a:r>
              <a:rPr lang="en-US" sz="2000">
                <a:sym typeface="System"/>
              </a:rPr>
              <a:t>)</a:t>
            </a: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1295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2438400" y="1524000"/>
            <a:ext cx="5257800" cy="43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Note:  t       Z  as  n  increases</a:t>
            </a: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3810000" y="1752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58802AD3-49FA-4264-8D30-6DA926E1ACFF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863" y="228600"/>
            <a:ext cx="6642100" cy="990600"/>
          </a:xfrm>
        </p:spPr>
        <p:txBody>
          <a:bodyPr/>
          <a:lstStyle/>
          <a:p>
            <a:pPr defTabSz="914400" eaLnBrk="1" hangingPunct="1"/>
            <a:r>
              <a:rPr lang="en-US" smtClean="0"/>
              <a:t>Chapter Outline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305800" cy="4343400"/>
          </a:xfrm>
        </p:spPr>
        <p:txBody>
          <a:bodyPr/>
          <a:lstStyle/>
          <a:p>
            <a:pPr marL="342900" indent="-342900" defTabSz="914400" eaLnBrk="1" hangingPunct="1">
              <a:buFont typeface="Wingdings" pitchFamily="2" charset="2"/>
              <a:buNone/>
            </a:pPr>
            <a:r>
              <a:rPr lang="en-US" sz="3200" b="1" smtClean="0"/>
              <a:t>Content of this chapter</a:t>
            </a:r>
          </a:p>
          <a:p>
            <a:pPr marL="342900" indent="-342900" defTabSz="914400" eaLnBrk="1" hangingPunct="1"/>
            <a:r>
              <a:rPr lang="en-US" sz="3200" smtClean="0"/>
              <a:t>Confidence Intervals for the </a:t>
            </a:r>
            <a:r>
              <a:rPr lang="en-US" sz="3200" smtClean="0">
                <a:solidFill>
                  <a:srgbClr val="0000FF"/>
                </a:solidFill>
              </a:rPr>
              <a:t>Population Mean, </a:t>
            </a:r>
            <a:r>
              <a:rPr lang="el-GR" sz="3200" smtClean="0">
                <a:solidFill>
                  <a:srgbClr val="0000FF"/>
                </a:solidFill>
                <a:cs typeface="Arial" charset="0"/>
                <a:sym typeface="Arial" charset="0"/>
              </a:rPr>
              <a:t>μ</a:t>
            </a:r>
            <a:endParaRPr lang="el-GR" sz="3200" smtClean="0">
              <a:solidFill>
                <a:srgbClr val="0000FF"/>
              </a:solidFill>
              <a:cs typeface="Arial" charset="0"/>
            </a:endParaRPr>
          </a:p>
          <a:p>
            <a:pPr marL="742950" lvl="1" indent="-285750" defTabSz="914400" eaLnBrk="1" hangingPunct="1"/>
            <a:r>
              <a:rPr lang="en-US" smtClean="0"/>
              <a:t>when Population Standard Deviation </a:t>
            </a:r>
            <a:r>
              <a:rPr lang="el-GR" smtClean="0">
                <a:solidFill>
                  <a:srgbClr val="FF3300"/>
                </a:solidFill>
                <a:cs typeface="Arial" charset="0"/>
                <a:sym typeface="Arial" charset="0"/>
              </a:rPr>
              <a:t>σ</a:t>
            </a:r>
            <a:r>
              <a:rPr lang="en-US" smtClean="0">
                <a:solidFill>
                  <a:srgbClr val="FF3300"/>
                </a:solidFill>
              </a:rPr>
              <a:t> is Known</a:t>
            </a:r>
          </a:p>
          <a:p>
            <a:pPr marL="742950" lvl="1" indent="-285750" defTabSz="914400" eaLnBrk="1" hangingPunct="1"/>
            <a:r>
              <a:rPr lang="en-US" smtClean="0"/>
              <a:t>when Population Standard Deviation </a:t>
            </a:r>
            <a:r>
              <a:rPr lang="el-GR" smtClean="0">
                <a:solidFill>
                  <a:srgbClr val="FF3300"/>
                </a:solidFill>
                <a:cs typeface="Arial" charset="0"/>
                <a:sym typeface="Arial" charset="0"/>
              </a:rPr>
              <a:t>σ</a:t>
            </a:r>
            <a:r>
              <a:rPr lang="en-US" smtClean="0">
                <a:solidFill>
                  <a:srgbClr val="FF3300"/>
                </a:solidFill>
              </a:rPr>
              <a:t> is Unknown</a:t>
            </a:r>
          </a:p>
          <a:p>
            <a:pPr marL="342900" indent="-342900" defTabSz="914400" eaLnBrk="1" hangingPunct="1"/>
            <a:r>
              <a:rPr lang="en-US" sz="3200" smtClean="0"/>
              <a:t>Confidence Intervals for the </a:t>
            </a:r>
            <a:r>
              <a:rPr lang="en-US" sz="3200" smtClean="0">
                <a:solidFill>
                  <a:srgbClr val="0000FF"/>
                </a:solidFill>
              </a:rPr>
              <a:t>Population Proportion, </a:t>
            </a:r>
            <a:r>
              <a:rPr lang="el-GR" sz="3200" smtClean="0">
                <a:solidFill>
                  <a:srgbClr val="0000FF"/>
                </a:solidFill>
                <a:cs typeface="Arial" charset="0"/>
              </a:rPr>
              <a:t>π</a:t>
            </a:r>
            <a:endParaRPr lang="el-GR" sz="3200" smtClean="0">
              <a:cs typeface="Arial" charset="0"/>
            </a:endParaRPr>
          </a:p>
          <a:p>
            <a:pPr marL="342900" indent="-342900" defTabSz="914400" eaLnBrk="1" hangingPunct="1"/>
            <a:r>
              <a:rPr lang="en-US" sz="3200" smtClean="0"/>
              <a:t>Determining the </a:t>
            </a:r>
            <a:r>
              <a:rPr lang="en-US" sz="3200" smtClean="0">
                <a:solidFill>
                  <a:srgbClr val="0000FF"/>
                </a:solidFill>
              </a:rPr>
              <a:t>Required Sample Size</a:t>
            </a:r>
          </a:p>
          <a:p>
            <a:pPr marL="342900" indent="-342900" defTabSz="914400" eaLnBrk="1" hangingPunct="1"/>
            <a:endParaRPr lang="en-US" sz="32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3412F758-2B2E-4AAE-A0DA-3D9A35BCA0A6}" type="slidenum">
              <a:rPr lang="en-US"/>
              <a:pPr/>
              <a:t>30</a:t>
            </a:fld>
            <a:endParaRPr lang="en-US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990600" y="2438400"/>
            <a:ext cx="990600" cy="708025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Student’s t Table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90600" y="1828800"/>
            <a:ext cx="2895600" cy="609600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990600" y="1828800"/>
            <a:ext cx="2895600" cy="469900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500" b="1">
                <a:solidFill>
                  <a:srgbClr val="010000"/>
                </a:solidFill>
              </a:rPr>
              <a:t>Upper Tail Area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19100" y="2416175"/>
            <a:ext cx="590550" cy="708025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79425" y="2501900"/>
            <a:ext cx="511175" cy="8509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500" b="1">
                <a:solidFill>
                  <a:schemeClr val="folHlink"/>
                </a:solidFill>
              </a:rPr>
              <a:t>df</a:t>
            </a:r>
          </a:p>
          <a:p>
            <a:pPr eaLnBrk="0" hangingPunct="0"/>
            <a:endParaRPr lang="en-US" sz="2500" b="1">
              <a:solidFill>
                <a:schemeClr val="folHlink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150938" y="2501900"/>
            <a:ext cx="677862" cy="469900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500">
                <a:solidFill>
                  <a:srgbClr val="010000"/>
                </a:solidFill>
              </a:rPr>
              <a:t>.10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949450" y="2416175"/>
            <a:ext cx="1022350" cy="708025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095500" y="2501900"/>
            <a:ext cx="723900" cy="469900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500" b="1">
                <a:solidFill>
                  <a:srgbClr val="010000"/>
                </a:solidFill>
              </a:rPr>
              <a:t>.05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2924175" y="2416175"/>
            <a:ext cx="962025" cy="695325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033713" y="2508250"/>
            <a:ext cx="806450" cy="474663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>
                <a:solidFill>
                  <a:srgbClr val="010000"/>
                </a:solidFill>
              </a:rPr>
              <a:t>.025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19100" y="3124200"/>
            <a:ext cx="590550" cy="6858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25463" y="3240088"/>
            <a:ext cx="357187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973138" y="3240088"/>
            <a:ext cx="984250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3.078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1917700" y="3240088"/>
            <a:ext cx="984250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6.314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886075" y="3240088"/>
            <a:ext cx="1162050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12.706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419100" y="3814763"/>
            <a:ext cx="590550" cy="695325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512763" y="3906838"/>
            <a:ext cx="385762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9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973138" y="3900488"/>
            <a:ext cx="984250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1.886</a:t>
            </a:r>
          </a:p>
        </p:txBody>
      </p:sp>
      <p:sp>
        <p:nvSpPr>
          <p:cNvPr id="54293" name="Rectangle 23"/>
          <p:cNvSpPr>
            <a:spLocks noChangeArrowheads="1"/>
          </p:cNvSpPr>
          <p:nvPr/>
        </p:nvSpPr>
        <p:spPr bwMode="auto">
          <a:xfrm>
            <a:off x="419100" y="4495800"/>
            <a:ext cx="590550" cy="674688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Rectangle 24"/>
          <p:cNvSpPr>
            <a:spLocks noChangeArrowheads="1"/>
          </p:cNvSpPr>
          <p:nvPr/>
        </p:nvSpPr>
        <p:spPr bwMode="auto">
          <a:xfrm>
            <a:off x="525463" y="4621213"/>
            <a:ext cx="357187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54295" name="Rectangle 25"/>
          <p:cNvSpPr>
            <a:spLocks noChangeArrowheads="1"/>
          </p:cNvSpPr>
          <p:nvPr/>
        </p:nvSpPr>
        <p:spPr bwMode="auto">
          <a:xfrm>
            <a:off x="973138" y="4621213"/>
            <a:ext cx="984250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1.638</a:t>
            </a:r>
          </a:p>
        </p:txBody>
      </p:sp>
      <p:sp>
        <p:nvSpPr>
          <p:cNvPr id="54296" name="Rectangle 26"/>
          <p:cNvSpPr>
            <a:spLocks noChangeArrowheads="1"/>
          </p:cNvSpPr>
          <p:nvPr/>
        </p:nvSpPr>
        <p:spPr bwMode="auto">
          <a:xfrm>
            <a:off x="1917700" y="4621213"/>
            <a:ext cx="984250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2.353</a:t>
            </a:r>
          </a:p>
        </p:txBody>
      </p:sp>
      <p:sp>
        <p:nvSpPr>
          <p:cNvPr id="54297" name="Rectangle 27"/>
          <p:cNvSpPr>
            <a:spLocks noChangeArrowheads="1"/>
          </p:cNvSpPr>
          <p:nvPr/>
        </p:nvSpPr>
        <p:spPr bwMode="auto">
          <a:xfrm>
            <a:off x="3063875" y="4621213"/>
            <a:ext cx="984250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3.182</a:t>
            </a: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 flipH="1">
            <a:off x="6629400" y="3962400"/>
            <a:ext cx="0" cy="17526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Rectangle 29"/>
          <p:cNvSpPr>
            <a:spLocks noChangeArrowheads="1"/>
          </p:cNvSpPr>
          <p:nvPr/>
        </p:nvSpPr>
        <p:spPr bwMode="auto">
          <a:xfrm>
            <a:off x="6543675" y="4708525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Freeform 30"/>
          <p:cNvSpPr>
            <a:spLocks/>
          </p:cNvSpPr>
          <p:nvPr/>
        </p:nvSpPr>
        <p:spPr bwMode="auto">
          <a:xfrm>
            <a:off x="7543800" y="5210175"/>
            <a:ext cx="819150" cy="500063"/>
          </a:xfrm>
          <a:custGeom>
            <a:avLst/>
            <a:gdLst>
              <a:gd name="T0" fmla="*/ 9525 w 516"/>
              <a:gd name="T1" fmla="*/ 0 h 315"/>
              <a:gd name="T2" fmla="*/ 9525 w 516"/>
              <a:gd name="T3" fmla="*/ 38100 h 315"/>
              <a:gd name="T4" fmla="*/ 15875 w 516"/>
              <a:gd name="T5" fmla="*/ 12700 h 315"/>
              <a:gd name="T6" fmla="*/ 63500 w 516"/>
              <a:gd name="T7" fmla="*/ 80963 h 315"/>
              <a:gd name="T8" fmla="*/ 177800 w 516"/>
              <a:gd name="T9" fmla="*/ 195263 h 315"/>
              <a:gd name="T10" fmla="*/ 220662 w 516"/>
              <a:gd name="T11" fmla="*/ 241300 h 315"/>
              <a:gd name="T12" fmla="*/ 288925 w 516"/>
              <a:gd name="T13" fmla="*/ 309563 h 315"/>
              <a:gd name="T14" fmla="*/ 336550 w 516"/>
              <a:gd name="T15" fmla="*/ 331788 h 315"/>
              <a:gd name="T16" fmla="*/ 428625 w 516"/>
              <a:gd name="T17" fmla="*/ 377825 h 315"/>
              <a:gd name="T18" fmla="*/ 519112 w 516"/>
              <a:gd name="T19" fmla="*/ 423863 h 315"/>
              <a:gd name="T20" fmla="*/ 655637 w 516"/>
              <a:gd name="T21" fmla="*/ 468313 h 315"/>
              <a:gd name="T22" fmla="*/ 819150 w 516"/>
              <a:gd name="T23" fmla="*/ 500063 h 315"/>
              <a:gd name="T24" fmla="*/ 19050 w 516"/>
              <a:gd name="T25" fmla="*/ 495300 h 315"/>
              <a:gd name="T26" fmla="*/ 0 w 516"/>
              <a:gd name="T27" fmla="*/ 19050 h 3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6"/>
              <a:gd name="T43" fmla="*/ 0 h 315"/>
              <a:gd name="T44" fmla="*/ 516 w 516"/>
              <a:gd name="T45" fmla="*/ 315 h 3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6" h="315">
                <a:moveTo>
                  <a:pt x="6" y="0"/>
                </a:moveTo>
                <a:lnTo>
                  <a:pt x="6" y="24"/>
                </a:lnTo>
                <a:lnTo>
                  <a:pt x="10" y="8"/>
                </a:lnTo>
                <a:lnTo>
                  <a:pt x="40" y="51"/>
                </a:lnTo>
                <a:lnTo>
                  <a:pt x="112" y="123"/>
                </a:lnTo>
                <a:lnTo>
                  <a:pt x="139" y="152"/>
                </a:lnTo>
                <a:lnTo>
                  <a:pt x="182" y="195"/>
                </a:lnTo>
                <a:lnTo>
                  <a:pt x="212" y="209"/>
                </a:lnTo>
                <a:lnTo>
                  <a:pt x="270" y="238"/>
                </a:lnTo>
                <a:lnTo>
                  <a:pt x="327" y="267"/>
                </a:lnTo>
                <a:lnTo>
                  <a:pt x="413" y="295"/>
                </a:lnTo>
                <a:lnTo>
                  <a:pt x="516" y="315"/>
                </a:lnTo>
                <a:lnTo>
                  <a:pt x="12" y="312"/>
                </a:lnTo>
                <a:lnTo>
                  <a:pt x="0" y="12"/>
                </a:lnTo>
              </a:path>
            </a:pathLst>
          </a:custGeom>
          <a:solidFill>
            <a:schemeClr val="accent1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Freeform 31"/>
          <p:cNvSpPr>
            <a:spLocks/>
          </p:cNvSpPr>
          <p:nvPr/>
        </p:nvSpPr>
        <p:spPr bwMode="auto">
          <a:xfrm>
            <a:off x="6626225" y="3929063"/>
            <a:ext cx="1830388" cy="1763712"/>
          </a:xfrm>
          <a:custGeom>
            <a:avLst/>
            <a:gdLst>
              <a:gd name="T0" fmla="*/ 1828801 w 1153"/>
              <a:gd name="T1" fmla="*/ 1762125 h 1111"/>
              <a:gd name="T2" fmla="*/ 1636713 w 1153"/>
              <a:gd name="T3" fmla="*/ 1739900 h 1111"/>
              <a:gd name="T4" fmla="*/ 1541463 w 1153"/>
              <a:gd name="T5" fmla="*/ 1720850 h 1111"/>
              <a:gd name="T6" fmla="*/ 1443038 w 1153"/>
              <a:gd name="T7" fmla="*/ 1690687 h 1111"/>
              <a:gd name="T8" fmla="*/ 1347788 w 1153"/>
              <a:gd name="T9" fmla="*/ 1652587 h 1111"/>
              <a:gd name="T10" fmla="*/ 1250950 w 1153"/>
              <a:gd name="T11" fmla="*/ 1598612 h 1111"/>
              <a:gd name="T12" fmla="*/ 1155700 w 1153"/>
              <a:gd name="T13" fmla="*/ 1525587 h 1111"/>
              <a:gd name="T14" fmla="*/ 963613 w 1153"/>
              <a:gd name="T15" fmla="*/ 1320799 h 1111"/>
              <a:gd name="T16" fmla="*/ 769938 w 1153"/>
              <a:gd name="T17" fmla="*/ 1031875 h 1111"/>
              <a:gd name="T18" fmla="*/ 577850 w 1153"/>
              <a:gd name="T19" fmla="*/ 688975 h 1111"/>
              <a:gd name="T20" fmla="*/ 482600 w 1153"/>
              <a:gd name="T21" fmla="*/ 512762 h 1111"/>
              <a:gd name="T22" fmla="*/ 385763 w 1153"/>
              <a:gd name="T23" fmla="*/ 349250 h 1111"/>
              <a:gd name="T24" fmla="*/ 290513 w 1153"/>
              <a:gd name="T25" fmla="*/ 206375 h 1111"/>
              <a:gd name="T26" fmla="*/ 193675 w 1153"/>
              <a:gd name="T27" fmla="*/ 95250 h 1111"/>
              <a:gd name="T28" fmla="*/ 98425 w 1153"/>
              <a:gd name="T29" fmla="*/ 25400 h 1111"/>
              <a:gd name="T30" fmla="*/ 0 w 1153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3"/>
              <a:gd name="T49" fmla="*/ 0 h 1111"/>
              <a:gd name="T50" fmla="*/ 1153 w 1153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3" h="1111">
                <a:moveTo>
                  <a:pt x="1152" y="1110"/>
                </a:moveTo>
                <a:lnTo>
                  <a:pt x="1031" y="1096"/>
                </a:lnTo>
                <a:lnTo>
                  <a:pt x="971" y="1084"/>
                </a:lnTo>
                <a:lnTo>
                  <a:pt x="909" y="1065"/>
                </a:lnTo>
                <a:lnTo>
                  <a:pt x="849" y="1041"/>
                </a:lnTo>
                <a:lnTo>
                  <a:pt x="788" y="1007"/>
                </a:lnTo>
                <a:lnTo>
                  <a:pt x="728" y="961"/>
                </a:lnTo>
                <a:lnTo>
                  <a:pt x="607" y="832"/>
                </a:lnTo>
                <a:lnTo>
                  <a:pt x="485" y="650"/>
                </a:lnTo>
                <a:lnTo>
                  <a:pt x="364" y="434"/>
                </a:lnTo>
                <a:lnTo>
                  <a:pt x="304" y="323"/>
                </a:lnTo>
                <a:lnTo>
                  <a:pt x="243" y="220"/>
                </a:lnTo>
                <a:lnTo>
                  <a:pt x="183" y="130"/>
                </a:lnTo>
                <a:lnTo>
                  <a:pt x="122" y="60"/>
                </a:lnTo>
                <a:lnTo>
                  <a:pt x="62" y="16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Freeform 32"/>
          <p:cNvSpPr>
            <a:spLocks/>
          </p:cNvSpPr>
          <p:nvPr/>
        </p:nvSpPr>
        <p:spPr bwMode="auto">
          <a:xfrm>
            <a:off x="4799013" y="3929063"/>
            <a:ext cx="1828800" cy="1763712"/>
          </a:xfrm>
          <a:custGeom>
            <a:avLst/>
            <a:gdLst>
              <a:gd name="T0" fmla="*/ 0 w 1152"/>
              <a:gd name="T1" fmla="*/ 1762125 h 1111"/>
              <a:gd name="T2" fmla="*/ 192087 w 1152"/>
              <a:gd name="T3" fmla="*/ 1739900 h 1111"/>
              <a:gd name="T4" fmla="*/ 288925 w 1152"/>
              <a:gd name="T5" fmla="*/ 1720850 h 1111"/>
              <a:gd name="T6" fmla="*/ 384175 w 1152"/>
              <a:gd name="T7" fmla="*/ 1690687 h 1111"/>
              <a:gd name="T8" fmla="*/ 482600 w 1152"/>
              <a:gd name="T9" fmla="*/ 1652587 h 1111"/>
              <a:gd name="T10" fmla="*/ 576262 w 1152"/>
              <a:gd name="T11" fmla="*/ 1598612 h 1111"/>
              <a:gd name="T12" fmla="*/ 674687 w 1152"/>
              <a:gd name="T13" fmla="*/ 1525587 h 1111"/>
              <a:gd name="T14" fmla="*/ 866775 w 1152"/>
              <a:gd name="T15" fmla="*/ 1320799 h 1111"/>
              <a:gd name="T16" fmla="*/ 1057275 w 1152"/>
              <a:gd name="T17" fmla="*/ 1031875 h 1111"/>
              <a:gd name="T18" fmla="*/ 1249362 w 1152"/>
              <a:gd name="T19" fmla="*/ 688975 h 1111"/>
              <a:gd name="T20" fmla="*/ 1347787 w 1152"/>
              <a:gd name="T21" fmla="*/ 512762 h 1111"/>
              <a:gd name="T22" fmla="*/ 1443037 w 1152"/>
              <a:gd name="T23" fmla="*/ 349250 h 1111"/>
              <a:gd name="T24" fmla="*/ 1539875 w 1152"/>
              <a:gd name="T25" fmla="*/ 206375 h 1111"/>
              <a:gd name="T26" fmla="*/ 1635125 w 1152"/>
              <a:gd name="T27" fmla="*/ 95250 h 1111"/>
              <a:gd name="T28" fmla="*/ 1731963 w 1152"/>
              <a:gd name="T29" fmla="*/ 25400 h 1111"/>
              <a:gd name="T30" fmla="*/ 1827213 w 1152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1111"/>
              <a:gd name="T50" fmla="*/ 1152 w 1152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1111">
                <a:moveTo>
                  <a:pt x="0" y="1110"/>
                </a:moveTo>
                <a:lnTo>
                  <a:pt x="121" y="1096"/>
                </a:lnTo>
                <a:lnTo>
                  <a:pt x="182" y="1084"/>
                </a:lnTo>
                <a:lnTo>
                  <a:pt x="242" y="1065"/>
                </a:lnTo>
                <a:lnTo>
                  <a:pt x="304" y="1041"/>
                </a:lnTo>
                <a:lnTo>
                  <a:pt x="363" y="1007"/>
                </a:lnTo>
                <a:lnTo>
                  <a:pt x="425" y="961"/>
                </a:lnTo>
                <a:lnTo>
                  <a:pt x="546" y="832"/>
                </a:lnTo>
                <a:lnTo>
                  <a:pt x="666" y="650"/>
                </a:lnTo>
                <a:lnTo>
                  <a:pt x="787" y="434"/>
                </a:lnTo>
                <a:lnTo>
                  <a:pt x="849" y="323"/>
                </a:lnTo>
                <a:lnTo>
                  <a:pt x="909" y="220"/>
                </a:lnTo>
                <a:lnTo>
                  <a:pt x="970" y="130"/>
                </a:lnTo>
                <a:lnTo>
                  <a:pt x="1030" y="60"/>
                </a:lnTo>
                <a:lnTo>
                  <a:pt x="1091" y="16"/>
                </a:lnTo>
                <a:lnTo>
                  <a:pt x="115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Line 33"/>
          <p:cNvSpPr>
            <a:spLocks noChangeShapeType="1"/>
          </p:cNvSpPr>
          <p:nvPr/>
        </p:nvSpPr>
        <p:spPr bwMode="auto">
          <a:xfrm>
            <a:off x="8488363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Line 34"/>
          <p:cNvSpPr>
            <a:spLocks noChangeShapeType="1"/>
          </p:cNvSpPr>
          <p:nvPr/>
        </p:nvSpPr>
        <p:spPr bwMode="auto">
          <a:xfrm>
            <a:off x="8118475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Line 35"/>
          <p:cNvSpPr>
            <a:spLocks noChangeShapeType="1"/>
          </p:cNvSpPr>
          <p:nvPr/>
        </p:nvSpPr>
        <p:spPr bwMode="auto">
          <a:xfrm>
            <a:off x="7745413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Line 36"/>
          <p:cNvSpPr>
            <a:spLocks noChangeShapeType="1"/>
          </p:cNvSpPr>
          <p:nvPr/>
        </p:nvSpPr>
        <p:spPr bwMode="auto">
          <a:xfrm>
            <a:off x="7372350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Line 37"/>
          <p:cNvSpPr>
            <a:spLocks noChangeShapeType="1"/>
          </p:cNvSpPr>
          <p:nvPr/>
        </p:nvSpPr>
        <p:spPr bwMode="auto">
          <a:xfrm>
            <a:off x="6999288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Line 38"/>
          <p:cNvSpPr>
            <a:spLocks noChangeShapeType="1"/>
          </p:cNvSpPr>
          <p:nvPr/>
        </p:nvSpPr>
        <p:spPr bwMode="auto">
          <a:xfrm>
            <a:off x="6626225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6253163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Line 40"/>
          <p:cNvSpPr>
            <a:spLocks noChangeShapeType="1"/>
          </p:cNvSpPr>
          <p:nvPr/>
        </p:nvSpPr>
        <p:spPr bwMode="auto">
          <a:xfrm>
            <a:off x="5883275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Line 41"/>
          <p:cNvSpPr>
            <a:spLocks noChangeShapeType="1"/>
          </p:cNvSpPr>
          <p:nvPr/>
        </p:nvSpPr>
        <p:spPr bwMode="auto">
          <a:xfrm>
            <a:off x="5510213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Line 42"/>
          <p:cNvSpPr>
            <a:spLocks noChangeShapeType="1"/>
          </p:cNvSpPr>
          <p:nvPr/>
        </p:nvSpPr>
        <p:spPr bwMode="auto">
          <a:xfrm>
            <a:off x="5137150" y="57038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Rectangle 43"/>
          <p:cNvSpPr>
            <a:spLocks noChangeArrowheads="1"/>
          </p:cNvSpPr>
          <p:nvPr/>
        </p:nvSpPr>
        <p:spPr bwMode="auto">
          <a:xfrm>
            <a:off x="8307388" y="5691188"/>
            <a:ext cx="303212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900" b="1" i="1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54314" name="Rectangle 44"/>
          <p:cNvSpPr>
            <a:spLocks noChangeArrowheads="1"/>
          </p:cNvSpPr>
          <p:nvPr/>
        </p:nvSpPr>
        <p:spPr bwMode="auto">
          <a:xfrm>
            <a:off x="6416675" y="5665788"/>
            <a:ext cx="385763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900" b="1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54315" name="Rectangle 45"/>
          <p:cNvSpPr>
            <a:spLocks noChangeArrowheads="1"/>
          </p:cNvSpPr>
          <p:nvPr/>
        </p:nvSpPr>
        <p:spPr bwMode="auto">
          <a:xfrm>
            <a:off x="7086600" y="5791200"/>
            <a:ext cx="1085850" cy="52863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2.920</a:t>
            </a:r>
          </a:p>
        </p:txBody>
      </p:sp>
      <p:sp>
        <p:nvSpPr>
          <p:cNvPr id="54316" name="Rectangle 46"/>
          <p:cNvSpPr>
            <a:spLocks noChangeArrowheads="1"/>
          </p:cNvSpPr>
          <p:nvPr/>
        </p:nvSpPr>
        <p:spPr bwMode="auto">
          <a:xfrm>
            <a:off x="1371600" y="5410200"/>
            <a:ext cx="2590800" cy="10160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The body of the table contains t values, not probabilities</a:t>
            </a:r>
          </a:p>
        </p:txBody>
      </p:sp>
      <p:sp>
        <p:nvSpPr>
          <p:cNvPr id="54317" name="Line 47"/>
          <p:cNvSpPr>
            <a:spLocks noChangeShapeType="1"/>
          </p:cNvSpPr>
          <p:nvPr/>
        </p:nvSpPr>
        <p:spPr bwMode="auto">
          <a:xfrm flipH="1">
            <a:off x="2286000" y="5029200"/>
            <a:ext cx="1524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Line 48"/>
          <p:cNvSpPr>
            <a:spLocks noChangeShapeType="1"/>
          </p:cNvSpPr>
          <p:nvPr/>
        </p:nvSpPr>
        <p:spPr bwMode="auto">
          <a:xfrm flipV="1">
            <a:off x="7696200" y="4953000"/>
            <a:ext cx="304800" cy="5953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9" name="Line 49"/>
          <p:cNvSpPr>
            <a:spLocks noChangeShapeType="1"/>
          </p:cNvSpPr>
          <p:nvPr/>
        </p:nvSpPr>
        <p:spPr bwMode="auto">
          <a:xfrm>
            <a:off x="1905000" y="2362200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Line 50"/>
          <p:cNvSpPr>
            <a:spLocks noChangeShapeType="1"/>
          </p:cNvSpPr>
          <p:nvPr/>
        </p:nvSpPr>
        <p:spPr bwMode="auto">
          <a:xfrm flipH="1">
            <a:off x="2895600" y="2362200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Line 51"/>
          <p:cNvSpPr>
            <a:spLocks noChangeShapeType="1"/>
          </p:cNvSpPr>
          <p:nvPr/>
        </p:nvSpPr>
        <p:spPr bwMode="auto">
          <a:xfrm>
            <a:off x="1676400" y="5029200"/>
            <a:ext cx="6096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Rectangle 52"/>
          <p:cNvSpPr>
            <a:spLocks noChangeArrowheads="1"/>
          </p:cNvSpPr>
          <p:nvPr/>
        </p:nvSpPr>
        <p:spPr bwMode="auto">
          <a:xfrm>
            <a:off x="5638800" y="2133600"/>
            <a:ext cx="2320925" cy="15621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229600" algn="r"/>
              </a:tabLst>
            </a:pPr>
            <a:r>
              <a:rPr lang="en-US"/>
              <a:t>Let: n = 3     </a:t>
            </a:r>
            <a:br>
              <a:rPr lang="en-US"/>
            </a:br>
            <a:r>
              <a:rPr lang="en-US"/>
              <a:t>df = </a:t>
            </a:r>
            <a:r>
              <a:rPr lang="en-US" i="1"/>
              <a:t>n</a:t>
            </a:r>
            <a:r>
              <a:rPr lang="en-US"/>
              <a:t> - 1 = 2 </a:t>
            </a:r>
            <a:br>
              <a:rPr lang="en-US"/>
            </a:br>
            <a:r>
              <a:rPr lang="en-US"/>
              <a:t>       </a:t>
            </a:r>
            <a:r>
              <a:rPr lang="en-US">
                <a:latin typeface="System"/>
                <a:sym typeface="Symbol" pitchFamily="18" charset="2"/>
              </a:rPr>
              <a:t></a:t>
            </a:r>
            <a:r>
              <a:rPr lang="en-US"/>
              <a:t> = 0.10</a:t>
            </a:r>
            <a:br>
              <a:rPr lang="en-US"/>
            </a:br>
            <a:r>
              <a:rPr lang="en-US"/>
              <a:t>    </a:t>
            </a:r>
            <a:r>
              <a:rPr lang="en-US">
                <a:latin typeface="System"/>
                <a:sym typeface="Symbol" pitchFamily="18" charset="2"/>
              </a:rPr>
              <a:t></a:t>
            </a:r>
            <a:r>
              <a:rPr lang="en-US"/>
              <a:t>/2 = 0.05</a:t>
            </a:r>
          </a:p>
        </p:txBody>
      </p:sp>
      <p:sp>
        <p:nvSpPr>
          <p:cNvPr id="54323" name="Rectangle 53"/>
          <p:cNvSpPr>
            <a:spLocks noChangeArrowheads="1"/>
          </p:cNvSpPr>
          <p:nvPr/>
        </p:nvSpPr>
        <p:spPr bwMode="auto">
          <a:xfrm>
            <a:off x="7467600" y="4495800"/>
            <a:ext cx="1676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System"/>
                <a:sym typeface="Symbol" pitchFamily="18" charset="2"/>
              </a:rPr>
              <a:t></a:t>
            </a:r>
            <a:r>
              <a:rPr lang="en-US"/>
              <a:t>/2 = 0.05</a:t>
            </a:r>
          </a:p>
        </p:txBody>
      </p:sp>
      <p:sp>
        <p:nvSpPr>
          <p:cNvPr id="54324" name="Line 54"/>
          <p:cNvSpPr>
            <a:spLocks noChangeShapeType="1"/>
          </p:cNvSpPr>
          <p:nvPr/>
        </p:nvSpPr>
        <p:spPr bwMode="auto">
          <a:xfrm>
            <a:off x="457200" y="44958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325" name="Line 55"/>
          <p:cNvSpPr>
            <a:spLocks noChangeShapeType="1"/>
          </p:cNvSpPr>
          <p:nvPr/>
        </p:nvSpPr>
        <p:spPr bwMode="auto">
          <a:xfrm>
            <a:off x="457200" y="38100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326" name="Line 56"/>
          <p:cNvSpPr>
            <a:spLocks noChangeShapeType="1"/>
          </p:cNvSpPr>
          <p:nvPr/>
        </p:nvSpPr>
        <p:spPr bwMode="auto">
          <a:xfrm>
            <a:off x="457200" y="3124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327" name="Line 57"/>
          <p:cNvSpPr>
            <a:spLocks noChangeShapeType="1"/>
          </p:cNvSpPr>
          <p:nvPr/>
        </p:nvSpPr>
        <p:spPr bwMode="auto">
          <a:xfrm>
            <a:off x="4724400" y="57150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Line 58"/>
          <p:cNvSpPr>
            <a:spLocks noChangeShapeType="1"/>
          </p:cNvSpPr>
          <p:nvPr/>
        </p:nvSpPr>
        <p:spPr bwMode="auto">
          <a:xfrm>
            <a:off x="2895600" y="4267200"/>
            <a:ext cx="41148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Line 59"/>
          <p:cNvSpPr>
            <a:spLocks noChangeShapeType="1"/>
          </p:cNvSpPr>
          <p:nvPr/>
        </p:nvSpPr>
        <p:spPr bwMode="auto">
          <a:xfrm>
            <a:off x="990600" y="1828800"/>
            <a:ext cx="0" cy="3352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60"/>
          <p:cNvSpPr>
            <a:spLocks noChangeShapeType="1"/>
          </p:cNvSpPr>
          <p:nvPr/>
        </p:nvSpPr>
        <p:spPr bwMode="auto">
          <a:xfrm>
            <a:off x="990600" y="2362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331" name="Line 61"/>
          <p:cNvSpPr>
            <a:spLocks noChangeShapeType="1"/>
          </p:cNvSpPr>
          <p:nvPr/>
        </p:nvSpPr>
        <p:spPr bwMode="auto">
          <a:xfrm>
            <a:off x="75438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333" name="Rectangle 64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4334" name="Rectangle 27"/>
          <p:cNvSpPr>
            <a:spLocks noChangeArrowheads="1"/>
          </p:cNvSpPr>
          <p:nvPr/>
        </p:nvSpPr>
        <p:spPr bwMode="auto">
          <a:xfrm>
            <a:off x="3063875" y="3886200"/>
            <a:ext cx="98425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/>
              <a:t>4.303</a:t>
            </a:r>
          </a:p>
        </p:txBody>
      </p:sp>
      <p:sp>
        <p:nvSpPr>
          <p:cNvPr id="54335" name="Rectangle 45"/>
          <p:cNvSpPr>
            <a:spLocks noChangeArrowheads="1"/>
          </p:cNvSpPr>
          <p:nvPr/>
        </p:nvSpPr>
        <p:spPr bwMode="auto">
          <a:xfrm>
            <a:off x="1905000" y="3886200"/>
            <a:ext cx="990600" cy="47466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500" b="1">
                <a:solidFill>
                  <a:schemeClr val="hlink"/>
                </a:solidFill>
              </a:rPr>
              <a:t>2.920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FF9C8582-BF82-47DB-AEE0-EAC42A9A21FE}" type="slidenum">
              <a:rPr lang="en-US"/>
              <a:pPr/>
              <a:t>31</a:t>
            </a:fld>
            <a:endParaRPr lang="en-US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14400" y="2286000"/>
            <a:ext cx="7467600" cy="33528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20000" cy="762000"/>
          </a:xfrm>
        </p:spPr>
        <p:txBody>
          <a:bodyPr/>
          <a:lstStyle/>
          <a:p>
            <a:pPr defTabSz="914400" eaLnBrk="1" hangingPunct="1"/>
            <a:r>
              <a:rPr lang="en-US" smtClean="0"/>
              <a:t>Selected t distribution values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0" y="1447800"/>
            <a:ext cx="509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2"/>
                </a:solidFill>
              </a:rPr>
              <a:t>With comparison to the Z value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14400" y="2286000"/>
            <a:ext cx="77724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Confidence       t                 t                t              </a:t>
            </a:r>
            <a:r>
              <a:rPr lang="en-US" b="1">
                <a:solidFill>
                  <a:schemeClr val="folHlink"/>
                </a:solidFill>
              </a:rPr>
              <a:t>Z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 </a:t>
            </a:r>
            <a:r>
              <a:rPr lang="en-US" b="1" u="sng">
                <a:solidFill>
                  <a:schemeClr val="bg2"/>
                </a:solidFill>
              </a:rPr>
              <a:t> Level       </a:t>
            </a:r>
            <a:r>
              <a:rPr lang="en-US" b="1">
                <a:solidFill>
                  <a:schemeClr val="bg2"/>
                </a:solidFill>
              </a:rPr>
              <a:t>   </a:t>
            </a:r>
            <a:r>
              <a:rPr lang="en-US" b="1" u="sng">
                <a:solidFill>
                  <a:schemeClr val="bg2"/>
                </a:solidFill>
              </a:rPr>
              <a:t>(10 d.f.)</a:t>
            </a:r>
            <a:r>
              <a:rPr lang="en-US" b="1">
                <a:solidFill>
                  <a:schemeClr val="bg2"/>
                </a:solidFill>
              </a:rPr>
              <a:t>     </a:t>
            </a:r>
            <a:r>
              <a:rPr lang="en-US" b="1" u="sng">
                <a:solidFill>
                  <a:schemeClr val="bg2"/>
                </a:solidFill>
              </a:rPr>
              <a:t>(20 d.f.)</a:t>
            </a:r>
            <a:r>
              <a:rPr lang="en-US" b="1">
                <a:solidFill>
                  <a:schemeClr val="bg2"/>
                </a:solidFill>
              </a:rPr>
              <a:t>     </a:t>
            </a:r>
            <a:r>
              <a:rPr lang="en-US" b="1" u="sng">
                <a:solidFill>
                  <a:schemeClr val="bg2"/>
                </a:solidFill>
              </a:rPr>
              <a:t>(30 d.f.)  </a:t>
            </a:r>
            <a:r>
              <a:rPr lang="en-US" b="1">
                <a:solidFill>
                  <a:schemeClr val="bg2"/>
                </a:solidFill>
              </a:rPr>
              <a:t>  </a:t>
            </a:r>
            <a:r>
              <a:rPr lang="en-US" b="1">
                <a:solidFill>
                  <a:schemeClr val="folHlink"/>
                </a:solidFill>
              </a:rPr>
              <a:t>(</a:t>
            </a:r>
            <a:r>
              <a:rPr lang="en-US" b="1" u="sng">
                <a:solidFill>
                  <a:schemeClr val="folHlink"/>
                </a:solidFill>
                <a:cs typeface="Arial" charset="0"/>
              </a:rPr>
              <a:t>∞ d.f.)</a:t>
            </a:r>
            <a:endParaRPr lang="en-US" b="1" u="sng">
              <a:solidFill>
                <a:schemeClr val="folHlink"/>
              </a:solidFill>
            </a:endParaRP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endParaRPr lang="en-US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  0.80    	 1.372         1.325         1.310       1.28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  0.90             1.812         1.725         1.697       1.645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  0.95             2.228         2.086         2.042       1.96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  0.99             3.169         2.845         2.750       2.58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219200" y="3886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219200" y="4419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219200" y="495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362200" y="5867400"/>
            <a:ext cx="4419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Note:  t       Z  as  n  increases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581400" y="6019800"/>
            <a:ext cx="381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00F7C393-AD1D-4085-9B32-42B20D61144A}" type="slidenum">
              <a:rPr lang="en-US"/>
              <a:pPr/>
              <a:t>32</a:t>
            </a:fld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1066800" y="1600200"/>
            <a:ext cx="7315200" cy="914400"/>
          </a:xfrm>
          <a:prstGeom prst="rect">
            <a:avLst/>
          </a:prstGeom>
          <a:solidFill>
            <a:srgbClr val="C7DAF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2514600" y="5334000"/>
            <a:ext cx="3200400" cy="7620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Example of t distribution confidence interval</a:t>
            </a:r>
          </a:p>
        </p:txBody>
      </p:sp>
      <p:sp>
        <p:nvSpPr>
          <p:cNvPr id="82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2667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700" smtClean="0"/>
              <a:t>   A random sample of n = 25 has X = 50 and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2700" smtClean="0"/>
              <a:t>	S = 8.  Form a 95% confidence interval for </a:t>
            </a:r>
            <a:r>
              <a:rPr lang="el-GR" sz="2700" smtClean="0"/>
              <a:t>μ</a:t>
            </a:r>
            <a:endParaRPr lang="en-US" sz="2700" smtClean="0"/>
          </a:p>
          <a:p>
            <a:pPr eaLnBrk="1" hangingPunct="1">
              <a:lnSpc>
                <a:spcPct val="60000"/>
              </a:lnSpc>
            </a:pPr>
            <a:endParaRPr lang="en-US" sz="2700" smtClean="0"/>
          </a:p>
          <a:p>
            <a:pPr lvl="1" eaLnBrk="1" hangingPunct="1">
              <a:lnSpc>
                <a:spcPct val="110000"/>
              </a:lnSpc>
            </a:pPr>
            <a:r>
              <a:rPr lang="en-US" sz="2300" smtClean="0"/>
              <a:t>d.f. = n – 1 = 24,  so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3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The confidence interval is</a:t>
            </a:r>
            <a:r>
              <a:rPr lang="en-US" sz="2300" smtClean="0"/>
              <a:t> </a:t>
            </a:r>
            <a:endParaRPr lang="el-GR" sz="2300" smtClean="0"/>
          </a:p>
        </p:txBody>
      </p:sp>
      <p:sp>
        <p:nvSpPr>
          <p:cNvPr id="8201" name="Freeform 6"/>
          <p:cNvSpPr>
            <a:spLocks/>
          </p:cNvSpPr>
          <p:nvPr/>
        </p:nvSpPr>
        <p:spPr bwMode="auto">
          <a:xfrm>
            <a:off x="6048375" y="1676400"/>
            <a:ext cx="276225" cy="1588"/>
          </a:xfrm>
          <a:custGeom>
            <a:avLst/>
            <a:gdLst>
              <a:gd name="T0" fmla="*/ 0 w 174"/>
              <a:gd name="T1" fmla="*/ 0 h 1"/>
              <a:gd name="T2" fmla="*/ 276225 w 174"/>
              <a:gd name="T3" fmla="*/ 1588 h 1"/>
              <a:gd name="T4" fmla="*/ 0 60000 65536"/>
              <a:gd name="T5" fmla="*/ 0 60000 65536"/>
              <a:gd name="T6" fmla="*/ 0 w 174"/>
              <a:gd name="T7" fmla="*/ 0 h 1"/>
              <a:gd name="T8" fmla="*/ 174 w 1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4" h="1">
                <a:moveTo>
                  <a:pt x="0" y="0"/>
                </a:moveTo>
                <a:lnTo>
                  <a:pt x="174" y="1"/>
                </a:lnTo>
              </a:path>
            </a:pathLst>
          </a:custGeom>
          <a:solidFill>
            <a:srgbClr val="C7DAF7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4629150" y="2819400"/>
          <a:ext cx="3221038" cy="561975"/>
        </p:xfrm>
        <a:graphic>
          <a:graphicData uri="http://schemas.openxmlformats.org/presentationml/2006/ole">
            <p:oleObj spid="_x0000_s8194" name="Equation" r:id="rId3" imgW="1384200" imgH="241200" progId="Equation.3">
              <p:embed/>
            </p:oleObj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1938338" y="4130675"/>
          <a:ext cx="5311775" cy="1057275"/>
        </p:xfrm>
        <a:graphic>
          <a:graphicData uri="http://schemas.openxmlformats.org/presentationml/2006/ole">
            <p:oleObj spid="_x0000_s8195" name="Equation" r:id="rId4" imgW="2044440" imgH="406080" progId="Equation.3">
              <p:embed/>
            </p:oleObj>
          </a:graphicData>
        </a:graphic>
      </p:graphicFrame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2667000" y="5486400"/>
            <a:ext cx="40386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46.698 </a:t>
            </a:r>
            <a:r>
              <a:rPr lang="en-US">
                <a:cs typeface="Arial" charset="0"/>
              </a:rPr>
              <a:t>≤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cs typeface="Arial" charset="0"/>
              </a:rPr>
              <a:t>≤</a:t>
            </a:r>
            <a:r>
              <a:rPr lang="en-US"/>
              <a:t> 53.302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7772400" y="9144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30B73FE3-C66A-44A0-B8BA-8C320FEA8E21}" type="slidenum">
              <a:rPr lang="en-US"/>
              <a:pPr/>
              <a:t>33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Example of t distribution confidence interval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this interval requires the assumption that the population you are sampling from is approximately a normal distribution (especially since n is only 25).</a:t>
            </a:r>
          </a:p>
          <a:p>
            <a:pPr eaLnBrk="1" hangingPunct="1"/>
            <a:r>
              <a:rPr lang="en-US" smtClean="0"/>
              <a:t>This condition can be checked by creating a:</a:t>
            </a:r>
          </a:p>
          <a:p>
            <a:pPr lvl="1" eaLnBrk="1" hangingPunct="1"/>
            <a:r>
              <a:rPr lang="en-US" smtClean="0"/>
              <a:t>Normal probability plot or</a:t>
            </a:r>
          </a:p>
          <a:p>
            <a:pPr lvl="1" eaLnBrk="1" hangingPunct="1"/>
            <a:r>
              <a:rPr lang="en-US" smtClean="0"/>
              <a:t>Boxplot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239000" y="1066800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7772400" y="1595438"/>
            <a:ext cx="125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8A22AC9-7C61-4021-B322-52337B9DEFCC}" type="slidenum">
              <a:rPr lang="en-US"/>
              <a:pPr/>
              <a:t>34</a:t>
            </a:fld>
            <a:endParaRPr lang="en-US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59394" name="Freeform 2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086"/>
              <a:gd name="T1" fmla="*/ 1065364 h 743"/>
              <a:gd name="T2" fmla="*/ 2055506 w 1086"/>
              <a:gd name="T3" fmla="*/ 1065364 h 743"/>
              <a:gd name="T4" fmla="*/ 2055506 w 1086"/>
              <a:gd name="T5" fmla="*/ 0 h 743"/>
              <a:gd name="T6" fmla="*/ 0 w 1086"/>
              <a:gd name="T7" fmla="*/ 0 h 743"/>
              <a:gd name="T8" fmla="*/ 0 w 1086"/>
              <a:gd name="T9" fmla="*/ 1065364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Freeform 3"/>
          <p:cNvSpPr>
            <a:spLocks/>
          </p:cNvSpPr>
          <p:nvPr/>
        </p:nvSpPr>
        <p:spPr bwMode="auto">
          <a:xfrm>
            <a:off x="2971800" y="4724400"/>
            <a:ext cx="1828800" cy="1219200"/>
          </a:xfrm>
          <a:custGeom>
            <a:avLst/>
            <a:gdLst>
              <a:gd name="T0" fmla="*/ 0 w 1241"/>
              <a:gd name="T1" fmla="*/ 1216404 h 436"/>
              <a:gd name="T2" fmla="*/ 1827326 w 1241"/>
              <a:gd name="T3" fmla="*/ 1216404 h 436"/>
              <a:gd name="T4" fmla="*/ 1827326 w 1241"/>
              <a:gd name="T5" fmla="*/ 0 h 436"/>
              <a:gd name="T6" fmla="*/ 0 w 1241"/>
              <a:gd name="T7" fmla="*/ 0 h 436"/>
              <a:gd name="T8" fmla="*/ 0 w 1241"/>
              <a:gd name="T9" fmla="*/ 1216404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Intervals</a:t>
            </a:r>
          </a:p>
        </p:txBody>
      </p:sp>
      <p:sp>
        <p:nvSpPr>
          <p:cNvPr id="59397" name="Freeform 5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977204 h 429"/>
              <a:gd name="T2" fmla="*/ 1817572 w 1068"/>
              <a:gd name="T3" fmla="*/ 977204 h 429"/>
              <a:gd name="T4" fmla="*/ 1817572 w 1068"/>
              <a:gd name="T5" fmla="*/ 0 h 429"/>
              <a:gd name="T6" fmla="*/ 0 w 1068"/>
              <a:gd name="T7" fmla="*/ 0 h 429"/>
              <a:gd name="T8" fmla="*/ 0 w 1068"/>
              <a:gd name="T9" fmla="*/ 977204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Population </a:t>
            </a:r>
          </a:p>
          <a:p>
            <a:pPr algn="ctr" eaLnBrk="0" hangingPunct="0"/>
            <a:r>
              <a:rPr lang="en-US" b="1"/>
              <a:t>Mean</a:t>
            </a:r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914400" y="4724400"/>
            <a:ext cx="1662113" cy="1179513"/>
          </a:xfrm>
          <a:custGeom>
            <a:avLst/>
            <a:gdLst>
              <a:gd name="T0" fmla="*/ 0 w 1143"/>
              <a:gd name="T1" fmla="*/ 1177925 h 743"/>
              <a:gd name="T2" fmla="*/ 1660659 w 1143"/>
              <a:gd name="T3" fmla="*/ 1177925 h 743"/>
              <a:gd name="T4" fmla="*/ 1660659 w 1143"/>
              <a:gd name="T5" fmla="*/ 0 h 743"/>
              <a:gd name="T6" fmla="*/ 0 w 1143"/>
              <a:gd name="T7" fmla="*/ 0 h 743"/>
              <a:gd name="T8" fmla="*/ 0 w 1143"/>
              <a:gd name="T9" fmla="*/ 1177925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 </a:t>
            </a:r>
            <a:r>
              <a:rPr lang="el-GR" b="1"/>
              <a:t>σ</a:t>
            </a:r>
            <a:r>
              <a:rPr lang="en-US"/>
              <a:t> </a:t>
            </a:r>
            <a:r>
              <a:rPr lang="en-US" b="1"/>
              <a:t>Unknown</a:t>
            </a: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1004517 h 514"/>
              <a:gd name="T2" fmla="*/ 1979423 w 1115"/>
              <a:gd name="T3" fmla="*/ 1004517 h 514"/>
              <a:gd name="T4" fmla="*/ 1979423 w 1115"/>
              <a:gd name="T5" fmla="*/ 0 h 514"/>
              <a:gd name="T6" fmla="*/ 0 w 1115"/>
              <a:gd name="T7" fmla="*/ 0 h 514"/>
              <a:gd name="T8" fmla="*/ 0 w 1115"/>
              <a:gd name="T9" fmla="*/ 1004517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Confidence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Intervals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Population</a:t>
            </a:r>
          </a:p>
          <a:p>
            <a:pPr algn="ctr" eaLnBrk="0" hangingPunct="0"/>
            <a:r>
              <a:rPr lang="en-US" b="1"/>
              <a:t>Proportion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914400" y="5162550"/>
            <a:ext cx="1571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 </a:t>
            </a:r>
            <a:r>
              <a:rPr lang="el-GR" b="1"/>
              <a:t>σ</a:t>
            </a:r>
            <a:r>
              <a:rPr lang="en-US"/>
              <a:t> </a:t>
            </a:r>
            <a:r>
              <a:rPr lang="en-US" b="1"/>
              <a:t>Known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16" name="Rectangle 25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0B17FB71-E2EA-4511-A61E-99E4500BED27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15200" cy="1066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mtClean="0"/>
              <a:t>Confidence Intervals for the </a:t>
            </a:r>
            <a:br>
              <a:rPr lang="en-US" smtClean="0"/>
            </a:br>
            <a:r>
              <a:rPr lang="en-US" smtClean="0"/>
              <a:t>Population Proportion,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93913"/>
            <a:ext cx="7696200" cy="3810000"/>
          </a:xfrm>
        </p:spPr>
        <p:txBody>
          <a:bodyPr/>
          <a:lstStyle/>
          <a:p>
            <a:pPr marL="342900" indent="-342900" defTabSz="914400" eaLnBrk="1" hangingPunct="1">
              <a:lnSpc>
                <a:spcPct val="115000"/>
              </a:lnSpc>
            </a:pPr>
            <a:r>
              <a:rPr lang="en-US" sz="3200" smtClean="0"/>
              <a:t>An interval estimate for the population proportion (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200" smtClean="0"/>
              <a:t> ) can be calculated by adding an allowance for uncertainty to the sample proportion ( p )</a:t>
            </a:r>
            <a:r>
              <a:rPr lang="en-US" smtClean="0"/>
              <a:t> </a:t>
            </a:r>
          </a:p>
          <a:p>
            <a:pPr marL="342900" indent="-342900" defTabSz="914400" eaLnBrk="1" hangingPunct="1">
              <a:lnSpc>
                <a:spcPct val="40000"/>
              </a:lnSpc>
            </a:pPr>
            <a:endParaRPr lang="en-US" smtClean="0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F20A780-F372-4174-8AD5-FE871CCF6525}" type="slidenum">
              <a:rPr lang="en-US"/>
              <a:pPr/>
              <a:t>36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15200" cy="1066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mtClean="0"/>
              <a:t>Confidence Intervals for the </a:t>
            </a:r>
            <a:br>
              <a:rPr lang="en-US" smtClean="0"/>
            </a:br>
            <a:r>
              <a:rPr lang="en-US" smtClean="0"/>
              <a:t>Population Proportion,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696200" cy="4195763"/>
          </a:xfrm>
        </p:spPr>
        <p:txBody>
          <a:bodyPr/>
          <a:lstStyle/>
          <a:p>
            <a:pPr marL="342900" indent="-342900" defTabSz="914400" eaLnBrk="1" hangingPunct="1"/>
            <a:r>
              <a:rPr lang="en-US" sz="2700" smtClean="0"/>
              <a:t>Recall that the distribution of the sample proportion is approximately normal if the sample size is large, with standard deviation</a:t>
            </a:r>
          </a:p>
          <a:p>
            <a:pPr marL="342900" indent="-342900" defTabSz="914400" eaLnBrk="1" hangingPunct="1"/>
            <a:endParaRPr lang="en-US" sz="2700" smtClean="0"/>
          </a:p>
          <a:p>
            <a:pPr marL="342900" indent="-342900" defTabSz="914400" eaLnBrk="1" hangingPunct="1"/>
            <a:endParaRPr lang="en-US" sz="2700" smtClean="0"/>
          </a:p>
          <a:p>
            <a:pPr marL="342900" indent="-342900" defTabSz="914400" eaLnBrk="1" hangingPunct="1"/>
            <a:endParaRPr lang="en-US" sz="2700" smtClean="0"/>
          </a:p>
          <a:p>
            <a:pPr marL="342900" indent="-342900" defTabSz="914400" eaLnBrk="1" hangingPunct="1"/>
            <a:r>
              <a:rPr lang="en-US" sz="2700" smtClean="0"/>
              <a:t>We will estimate this with sample data: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4024313" y="5216525"/>
          <a:ext cx="1711325" cy="1195388"/>
        </p:xfrm>
        <a:graphic>
          <a:graphicData uri="http://schemas.openxmlformats.org/presentationml/2006/ole">
            <p:oleObj spid="_x0000_s9218" name="Equation" r:id="rId3" imgW="634680" imgH="444240" progId="Equation.3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3370263" y="3124200"/>
          <a:ext cx="2782887" cy="1247775"/>
        </p:xfrm>
        <a:graphic>
          <a:graphicData uri="http://schemas.openxmlformats.org/presentationml/2006/ole">
            <p:oleObj spid="_x0000_s9219" name="Equation" r:id="rId4" imgW="990360" imgH="444240" progId="Equation.3">
              <p:embed/>
            </p:oleObj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886700" y="1671638"/>
            <a:ext cx="125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5273B42-5EDC-4147-8BAD-415E22EF9140}" type="slidenum">
              <a:rPr lang="en-US"/>
              <a:pPr/>
              <a:t>37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24800" cy="762000"/>
          </a:xfrm>
        </p:spPr>
        <p:txBody>
          <a:bodyPr/>
          <a:lstStyle/>
          <a:p>
            <a:pPr defTabSz="914400" eaLnBrk="1" hangingPunct="1"/>
            <a:r>
              <a:rPr lang="en-US" smtClean="0"/>
              <a:t>Confidence Interval Endpoints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/>
              <a:t>Upper and lower confidence limits for the population proportion are calculated with the formula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2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where 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1900" smtClean="0"/>
              <a:t>Z</a:t>
            </a:r>
            <a:r>
              <a:rPr lang="el-GR" sz="1900" baseline="-25000" smtClean="0">
                <a:cs typeface="Arial" charset="0"/>
              </a:rPr>
              <a:t>α</a:t>
            </a:r>
            <a:r>
              <a:rPr lang="en-US" sz="1900" baseline="-25000" smtClean="0">
                <a:cs typeface="Arial" charset="0"/>
              </a:rPr>
              <a:t>/2</a:t>
            </a:r>
            <a:r>
              <a:rPr lang="en-US" sz="1900" smtClean="0"/>
              <a:t> is the standard normal value for the level of confidence desired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1900" smtClean="0"/>
              <a:t>p     is the sample proportion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1900" smtClean="0"/>
              <a:t>n     is the sample size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100" smtClean="0"/>
              <a:t>Note:  must have np &gt; 5 and n(1-p) &gt; 5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700338" y="3119438"/>
          <a:ext cx="3738562" cy="1343025"/>
        </p:xfrm>
        <a:graphic>
          <a:graphicData uri="http://schemas.openxmlformats.org/presentationml/2006/ole">
            <p:oleObj spid="_x0000_s10242" name="Equation" r:id="rId3" imgW="1130040" imgH="406080" progId="Equation.3">
              <p:embed/>
            </p:oleObj>
          </a:graphicData>
        </a:graphic>
      </p:graphicFrame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542414B-2D81-464E-BC87-9CE4778CA67B}" type="slidenum">
              <a:rPr lang="en-US"/>
              <a:pPr/>
              <a:t>38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28600"/>
            <a:ext cx="6032500" cy="914400"/>
          </a:xfrm>
        </p:spPr>
        <p:txBody>
          <a:bodyPr/>
          <a:lstStyle/>
          <a:p>
            <a:pPr defTabSz="914400" eaLnBrk="1" hangingPunct="1"/>
            <a:r>
              <a:rPr lang="en-US" smtClean="0"/>
              <a:t>Example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41513"/>
            <a:ext cx="7315200" cy="3022600"/>
          </a:xfrm>
        </p:spPr>
        <p:txBody>
          <a:bodyPr/>
          <a:lstStyle/>
          <a:p>
            <a:pPr marL="342900" indent="-342900" defTabSz="914400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sz="3200" smtClean="0"/>
              <a:t>A random sample of 100 people shows that 25 are left-handed. </a:t>
            </a:r>
          </a:p>
          <a:p>
            <a:pPr marL="342900" indent="-342900" defTabSz="914400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sz="3200" smtClean="0"/>
              <a:t>Form a 95% confidence interval for the true proportion of left-handers</a:t>
            </a:r>
          </a:p>
        </p:txBody>
      </p:sp>
      <p:pic>
        <p:nvPicPr>
          <p:cNvPr id="65540" name="Picture 4" descr="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050" y="4800600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74DC8CAF-C329-4C3E-9CF2-69ECC414D3C9}" type="slidenum">
              <a:rPr lang="en-US"/>
              <a:pPr/>
              <a:t>39</a:t>
            </a:fld>
            <a:endParaRPr lang="en-US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286000" y="5181600"/>
            <a:ext cx="4495800" cy="609600"/>
          </a:xfrm>
          <a:prstGeom prst="rect">
            <a:avLst/>
          </a:prstGeom>
          <a:solidFill>
            <a:srgbClr val="FDE0BD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773738" cy="990600"/>
          </a:xfrm>
        </p:spPr>
        <p:txBody>
          <a:bodyPr/>
          <a:lstStyle/>
          <a:p>
            <a:pPr defTabSz="914400" eaLnBrk="1" hangingPunct="1"/>
            <a:r>
              <a:rPr lang="en-US" smtClean="0"/>
              <a:t>Example</a:t>
            </a:r>
          </a:p>
        </p:txBody>
      </p:sp>
      <p:sp>
        <p:nvSpPr>
          <p:cNvPr id="112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1981200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A random sample of 100 people shows that 25 are left-handed. Form a 95% confidence interval for the true proportion of left-handers.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311400" y="3530600"/>
          <a:ext cx="4711700" cy="1147763"/>
        </p:xfrm>
        <a:graphic>
          <a:graphicData uri="http://schemas.openxmlformats.org/presentationml/2006/ole">
            <p:oleObj spid="_x0000_s11266" name="Equation" r:id="rId3" imgW="2031840" imgH="495000" progId="Equation.3">
              <p:embed/>
            </p:oleObj>
          </a:graphicData>
        </a:graphic>
      </p:graphicFrame>
      <p:graphicFrame>
        <p:nvGraphicFramePr>
          <p:cNvPr id="11267" name="Object 9"/>
          <p:cNvGraphicFramePr>
            <a:graphicFrameLocks noChangeAspect="1"/>
          </p:cNvGraphicFramePr>
          <p:nvPr/>
        </p:nvGraphicFramePr>
        <p:xfrm>
          <a:off x="2514600" y="4724400"/>
          <a:ext cx="3886200" cy="909638"/>
        </p:xfrm>
        <a:graphic>
          <a:graphicData uri="http://schemas.openxmlformats.org/presentationml/2006/ole">
            <p:oleObj spid="_x0000_s11267" name="Equation" r:id="rId4" imgW="1295280" imgH="368280" progId="Equation.3">
              <p:embed/>
            </p:oleObj>
          </a:graphicData>
        </a:graphic>
      </p:graphicFrame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pic>
        <p:nvPicPr>
          <p:cNvPr id="11273" name="Picture 11" descr="lef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375275"/>
            <a:ext cx="12001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772400" y="6858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7EC717C1-3EC8-4083-B497-151B64ADAA10}" type="slidenum">
              <a:rPr lang="en-US"/>
              <a:pPr/>
              <a:t>4</a:t>
            </a:fld>
            <a:endParaRPr lang="en-US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28600"/>
            <a:ext cx="7088187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smtClean="0"/>
              <a:t>Point and Interval Estimates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63763"/>
            <a:ext cx="8001000" cy="1427162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/>
              <a:t>A </a:t>
            </a:r>
            <a:r>
              <a:rPr lang="en-US" smtClean="0">
                <a:solidFill>
                  <a:schemeClr val="folHlink"/>
                </a:solidFill>
              </a:rPr>
              <a:t>point estimate</a:t>
            </a:r>
            <a:r>
              <a:rPr lang="en-US" smtClean="0"/>
              <a:t> is a single number, 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mtClean="0"/>
              <a:t>a </a:t>
            </a:r>
            <a:r>
              <a:rPr lang="en-US" smtClean="0">
                <a:solidFill>
                  <a:schemeClr val="folHlink"/>
                </a:solidFill>
              </a:rPr>
              <a:t>confidence interval</a:t>
            </a:r>
            <a:r>
              <a:rPr lang="en-US" smtClean="0"/>
              <a:t> provides additional information about the variability of the estimate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1219200" y="3886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12223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77755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4419600" y="3733800"/>
            <a:ext cx="1524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4422775" y="41148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822575" y="4800600"/>
            <a:ext cx="3581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Point Estimate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688975" y="4343400"/>
            <a:ext cx="1752600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/>
              <a:t>Lower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/>
              <a:t>Confidence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/>
              <a:t>Limit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7242175" y="4267200"/>
            <a:ext cx="1676400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/>
              <a:t>Upper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/>
              <a:t>Confidence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/>
              <a:t>Limit</a:t>
            </a: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1219200" y="5486400"/>
            <a:ext cx="6553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43200" y="5486400"/>
            <a:ext cx="3581400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Width of </a:t>
            </a:r>
          </a:p>
          <a:p>
            <a:pPr algn="ctr" eaLnBrk="0" hangingPunct="0">
              <a:lnSpc>
                <a:spcPct val="10000"/>
              </a:lnSpc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confidence interval</a:t>
            </a:r>
          </a:p>
        </p:txBody>
      </p:sp>
      <p:sp>
        <p:nvSpPr>
          <p:cNvPr id="96271" name="Rectangle 1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81045425-2FE0-46F7-9B84-5509AF4F6E93}" type="slidenum">
              <a:rPr lang="en-US"/>
              <a:pPr/>
              <a:t>40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450" y="457200"/>
            <a:ext cx="6032500" cy="762000"/>
          </a:xfrm>
        </p:spPr>
        <p:txBody>
          <a:bodyPr/>
          <a:lstStyle/>
          <a:p>
            <a:pPr defTabSz="914400" eaLnBrk="1" hangingPunct="1"/>
            <a:r>
              <a:rPr lang="en-US" smtClean="0"/>
              <a:t>Interpretation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4676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/>
              <a:t>We are 95% confident that the true percentage of left-handers in the population is between </a:t>
            </a:r>
          </a:p>
          <a:p>
            <a:pPr marL="342900" indent="-342900" algn="ctr" defTabSz="914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16.51% and 33.49%.  </a:t>
            </a:r>
          </a:p>
          <a:p>
            <a:pPr marL="342900" indent="-342900" defTabSz="914400" eaLnBrk="1" hangingPunct="1">
              <a:lnSpc>
                <a:spcPct val="6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Although the interval from 0.1651 to 0.3349  may or may not contain the true proportion, 95% of intervals formed from samples of size 100 in this manner will contain the true proportion.</a:t>
            </a:r>
          </a:p>
        </p:txBody>
      </p:sp>
      <p:pic>
        <p:nvPicPr>
          <p:cNvPr id="68612" name="Picture 4" descr="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375275"/>
            <a:ext cx="12001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D1DAB0F6-3ADE-4187-B75D-A89869FD9E7D}" type="slidenum">
              <a:rPr lang="en-US"/>
              <a:pPr/>
              <a:t>41</a:t>
            </a:fld>
            <a:endParaRPr lang="en-US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69634" name="Freeform 2"/>
          <p:cNvSpPr>
            <a:spLocks/>
          </p:cNvSpPr>
          <p:nvPr/>
        </p:nvSpPr>
        <p:spPr bwMode="auto">
          <a:xfrm>
            <a:off x="5486400" y="3505200"/>
            <a:ext cx="1981200" cy="838200"/>
          </a:xfrm>
          <a:custGeom>
            <a:avLst/>
            <a:gdLst>
              <a:gd name="T0" fmla="*/ 0 w 1086"/>
              <a:gd name="T1" fmla="*/ 837072 h 743"/>
              <a:gd name="T2" fmla="*/ 1979376 w 1086"/>
              <a:gd name="T3" fmla="*/ 837072 h 743"/>
              <a:gd name="T4" fmla="*/ 1979376 w 1086"/>
              <a:gd name="T5" fmla="*/ 0 h 743"/>
              <a:gd name="T6" fmla="*/ 0 w 1086"/>
              <a:gd name="T7" fmla="*/ 0 h 743"/>
              <a:gd name="T8" fmla="*/ 0 w 1086"/>
              <a:gd name="T9" fmla="*/ 837072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Sample Size</a:t>
            </a:r>
          </a:p>
        </p:txBody>
      </p:sp>
      <p:sp>
        <p:nvSpPr>
          <p:cNvPr id="69636" name="Freeform 4"/>
          <p:cNvSpPr>
            <a:spLocks/>
          </p:cNvSpPr>
          <p:nvPr/>
        </p:nvSpPr>
        <p:spPr bwMode="auto">
          <a:xfrm>
            <a:off x="1914525" y="3516313"/>
            <a:ext cx="1819275" cy="827087"/>
          </a:xfrm>
          <a:custGeom>
            <a:avLst/>
            <a:gdLst>
              <a:gd name="T0" fmla="*/ 0 w 1068"/>
              <a:gd name="T1" fmla="*/ 825159 h 429"/>
              <a:gd name="T2" fmla="*/ 1817572 w 1068"/>
              <a:gd name="T3" fmla="*/ 825159 h 429"/>
              <a:gd name="T4" fmla="*/ 1817572 w 1068"/>
              <a:gd name="T5" fmla="*/ 0 h 429"/>
              <a:gd name="T6" fmla="*/ 0 w 1068"/>
              <a:gd name="T7" fmla="*/ 0 h 429"/>
              <a:gd name="T8" fmla="*/ 0 w 1068"/>
              <a:gd name="T9" fmla="*/ 825159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176463" y="3505200"/>
            <a:ext cx="12969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For the </a:t>
            </a:r>
          </a:p>
          <a:p>
            <a:pPr algn="ctr" eaLnBrk="0" hangingPunct="0"/>
            <a:r>
              <a:rPr lang="en-US" b="1"/>
              <a:t>Mean</a:t>
            </a:r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>
            <a:off x="3495675" y="2057400"/>
            <a:ext cx="2286000" cy="1006475"/>
          </a:xfrm>
          <a:custGeom>
            <a:avLst/>
            <a:gdLst>
              <a:gd name="T0" fmla="*/ 0 w 1115"/>
              <a:gd name="T1" fmla="*/ 1004517 h 514"/>
              <a:gd name="T2" fmla="*/ 2283950 w 1115"/>
              <a:gd name="T3" fmla="*/ 1004517 h 514"/>
              <a:gd name="T4" fmla="*/ 2283950 w 1115"/>
              <a:gd name="T5" fmla="*/ 0 h 514"/>
              <a:gd name="T6" fmla="*/ 0 w 1115"/>
              <a:gd name="T7" fmla="*/ 0 h 514"/>
              <a:gd name="T8" fmla="*/ 0 w 1115"/>
              <a:gd name="T9" fmla="*/ 1004517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648075" y="2133600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Determining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675063" y="2497138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Sample Size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562600" y="3505200"/>
            <a:ext cx="18653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For the</a:t>
            </a:r>
          </a:p>
          <a:p>
            <a:pPr algn="ctr" eaLnBrk="0" hangingPunct="0"/>
            <a:r>
              <a:rPr lang="en-US" b="1"/>
              <a:t>Proportion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48200" y="3048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819400" y="3276600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2819400" y="3276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6553200" y="3276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47" name="Rectangle 1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7496B190-2100-4222-8B00-596481AD8412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Error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The required sample size can be found to reach a desired </a:t>
            </a:r>
            <a:r>
              <a:rPr lang="en-US" smtClean="0">
                <a:solidFill>
                  <a:schemeClr val="folHlink"/>
                </a:solidFill>
              </a:rPr>
              <a:t>margin of error (e)</a:t>
            </a:r>
            <a:r>
              <a:rPr lang="en-US" smtClean="0"/>
              <a:t> with a specified level of confidence (1 - </a:t>
            </a:r>
            <a:r>
              <a:rPr lang="en-US" b="1" smtClean="0">
                <a:sym typeface="Symbol" pitchFamily="18" charset="2"/>
              </a:rPr>
              <a:t></a:t>
            </a:r>
            <a:r>
              <a:rPr lang="en-US" smtClean="0"/>
              <a:t>)</a:t>
            </a:r>
          </a:p>
          <a:p>
            <a:pPr marL="342900" indent="-342900" defTabSz="914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 marL="342900" indent="-342900" defTabSz="914400" eaLnBrk="1" hangingPunct="1">
              <a:lnSpc>
                <a:spcPct val="110000"/>
              </a:lnSpc>
            </a:pPr>
            <a:r>
              <a:rPr lang="en-US" smtClean="0"/>
              <a:t>The margin of error is also called </a:t>
            </a:r>
            <a:r>
              <a:rPr lang="en-US" smtClean="0">
                <a:solidFill>
                  <a:schemeClr val="folHlink"/>
                </a:solidFill>
              </a:rPr>
              <a:t>sampling error</a:t>
            </a:r>
          </a:p>
          <a:p>
            <a:pPr marL="742950" lvl="1" indent="-285750" defTabSz="914400" eaLnBrk="1" hangingPunct="1">
              <a:lnSpc>
                <a:spcPct val="110000"/>
              </a:lnSpc>
            </a:pPr>
            <a:r>
              <a:rPr lang="en-US" smtClean="0"/>
              <a:t>the amount of imprecision in the estimate of the population parameter</a:t>
            </a:r>
          </a:p>
          <a:p>
            <a:pPr marL="742950" lvl="1" indent="-285750" defTabSz="914400" eaLnBrk="1" hangingPunct="1">
              <a:lnSpc>
                <a:spcPct val="110000"/>
              </a:lnSpc>
            </a:pPr>
            <a:r>
              <a:rPr lang="en-US" smtClean="0"/>
              <a:t>the amount added and subtracted to the point estimate to form the confidence interval</a:t>
            </a:r>
          </a:p>
          <a:p>
            <a:pPr marL="342900" indent="-342900" defTabSz="91440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47EAEE40-593B-4BE5-A8C5-91B8DD602594}" type="slidenum">
              <a:rPr lang="en-US"/>
              <a:pPr/>
              <a:t>43</a:t>
            </a:fld>
            <a:endParaRPr lang="en-US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Sample Size</a:t>
            </a:r>
          </a:p>
        </p:txBody>
      </p:sp>
      <p:sp>
        <p:nvSpPr>
          <p:cNvPr id="12294" name="Freeform 4"/>
          <p:cNvSpPr>
            <a:spLocks/>
          </p:cNvSpPr>
          <p:nvPr/>
        </p:nvSpPr>
        <p:spPr bwMode="auto">
          <a:xfrm>
            <a:off x="1914525" y="3135313"/>
            <a:ext cx="1819275" cy="827087"/>
          </a:xfrm>
          <a:custGeom>
            <a:avLst/>
            <a:gdLst>
              <a:gd name="T0" fmla="*/ 0 w 1068"/>
              <a:gd name="T1" fmla="*/ 825159 h 429"/>
              <a:gd name="T2" fmla="*/ 1817572 w 1068"/>
              <a:gd name="T3" fmla="*/ 825159 h 429"/>
              <a:gd name="T4" fmla="*/ 1817572 w 1068"/>
              <a:gd name="T5" fmla="*/ 0 h 429"/>
              <a:gd name="T6" fmla="*/ 0 w 1068"/>
              <a:gd name="T7" fmla="*/ 0 h 429"/>
              <a:gd name="T8" fmla="*/ 0 w 1068"/>
              <a:gd name="T9" fmla="*/ 825159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2176463" y="3124200"/>
            <a:ext cx="12969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For the </a:t>
            </a:r>
          </a:p>
          <a:p>
            <a:pPr algn="ctr" eaLnBrk="0" hangingPunct="0"/>
            <a:r>
              <a:rPr lang="en-US" b="1"/>
              <a:t>Mean</a:t>
            </a:r>
          </a:p>
        </p:txBody>
      </p:sp>
      <p:sp>
        <p:nvSpPr>
          <p:cNvPr id="12296" name="Freeform 6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1004517 h 514"/>
              <a:gd name="T2" fmla="*/ 2283950 w 1115"/>
              <a:gd name="T3" fmla="*/ 1004517 h 514"/>
              <a:gd name="T4" fmla="*/ 2283950 w 1115"/>
              <a:gd name="T5" fmla="*/ 0 h 514"/>
              <a:gd name="T6" fmla="*/ 0 w 1115"/>
              <a:gd name="T7" fmla="*/ 0 h 514"/>
              <a:gd name="T8" fmla="*/ 0 w 1115"/>
              <a:gd name="T9" fmla="*/ 1004517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Determining</a:t>
            </a: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Sample Size</a:t>
            </a:r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819400" y="2895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779463" y="4364038"/>
          <a:ext cx="2981325" cy="1346200"/>
        </p:xfrm>
        <a:graphic>
          <a:graphicData uri="http://schemas.openxmlformats.org/presentationml/2006/ole">
            <p:oleObj spid="_x0000_s12290" name="Equation" r:id="rId3" imgW="901440" imgH="406080" progId="Equation.3">
              <p:embed/>
            </p:oleObj>
          </a:graphicData>
        </a:graphic>
      </p:graphicFrame>
      <p:sp>
        <p:nvSpPr>
          <p:cNvPr id="12302" name="Oval 16"/>
          <p:cNvSpPr>
            <a:spLocks noChangeArrowheads="1"/>
          </p:cNvSpPr>
          <p:nvPr/>
        </p:nvSpPr>
        <p:spPr bwMode="auto">
          <a:xfrm>
            <a:off x="1600200" y="4267200"/>
            <a:ext cx="2286000" cy="16764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3" name="Group 17"/>
          <p:cNvGrpSpPr>
            <a:grpSpLocks/>
          </p:cNvGrpSpPr>
          <p:nvPr/>
        </p:nvGrpSpPr>
        <p:grpSpPr bwMode="auto">
          <a:xfrm rot="356895">
            <a:off x="3148013" y="5475288"/>
            <a:ext cx="2603500" cy="687387"/>
            <a:chOff x="1248" y="2592"/>
            <a:chExt cx="1729" cy="577"/>
          </a:xfrm>
        </p:grpSpPr>
        <p:sp>
          <p:nvSpPr>
            <p:cNvPr id="12308" name="Freeform 18"/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gradFill rotWithShape="0">
              <a:gsLst>
                <a:gs pos="0">
                  <a:srgbClr val="00DFCA"/>
                </a:gs>
                <a:gs pos="100000">
                  <a:srgbClr val="00C8B5"/>
                </a:gs>
              </a:gsLst>
              <a:path path="rect">
                <a:fillToRect l="100000" b="100000"/>
              </a:path>
            </a:gra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9"/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gradFill rotWithShape="0">
              <a:gsLst>
                <a:gs pos="0">
                  <a:srgbClr val="00DFCA"/>
                </a:gs>
                <a:gs pos="100000">
                  <a:srgbClr val="00C8B5"/>
                </a:gs>
              </a:gsLst>
              <a:path path="rect">
                <a:fillToRect l="100000" b="100000"/>
              </a:path>
            </a:gra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291" name="Object 20"/>
          <p:cNvGraphicFramePr>
            <a:graphicFrameLocks noChangeAspect="1"/>
          </p:cNvGraphicFramePr>
          <p:nvPr/>
        </p:nvGraphicFramePr>
        <p:xfrm>
          <a:off x="4768850" y="4364038"/>
          <a:ext cx="2771775" cy="1346200"/>
        </p:xfrm>
        <a:graphic>
          <a:graphicData uri="http://schemas.openxmlformats.org/presentationml/2006/ole">
            <p:oleObj spid="_x0000_s12291" name="Equation" r:id="rId4" imgW="838080" imgH="406080" progId="Equation.3">
              <p:embed/>
            </p:oleObj>
          </a:graphicData>
        </a:graphic>
      </p:graphicFrame>
      <p:sp>
        <p:nvSpPr>
          <p:cNvPr id="12304" name="AutoShape 22"/>
          <p:cNvSpPr>
            <a:spLocks noChangeArrowheads="1"/>
          </p:cNvSpPr>
          <p:nvPr/>
        </p:nvSpPr>
        <p:spPr bwMode="auto">
          <a:xfrm rot="16200000" flipH="1">
            <a:off x="1257300" y="3619500"/>
            <a:ext cx="609600" cy="533400"/>
          </a:xfrm>
          <a:custGeom>
            <a:avLst/>
            <a:gdLst>
              <a:gd name="T0" fmla="*/ 12047755 w 21600"/>
              <a:gd name="T1" fmla="*/ 0 h 21600"/>
              <a:gd name="T2" fmla="*/ 12047755 w 21600"/>
              <a:gd name="T3" fmla="*/ 7414137 h 21600"/>
              <a:gd name="T4" fmla="*/ 2578241 w 21600"/>
              <a:gd name="T5" fmla="*/ 13172018 h 21600"/>
              <a:gd name="T6" fmla="*/ 17204267 w 21600"/>
              <a:gd name="T7" fmla="*/ 37070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25"/>
          <p:cNvSpPr txBox="1">
            <a:spLocks noChangeArrowheads="1"/>
          </p:cNvSpPr>
          <p:nvPr/>
        </p:nvSpPr>
        <p:spPr bwMode="auto">
          <a:xfrm>
            <a:off x="5105400" y="3581400"/>
            <a:ext cx="2438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Sampling error (margin of error)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B67DFE64-2814-4F8E-A738-1648E06D6E61}" type="slidenum">
              <a:rPr lang="en-US"/>
              <a:pPr/>
              <a:t>44</a:t>
            </a:fld>
            <a:endParaRPr lang="en-US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Determining Sample Size</a:t>
            </a:r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1914525" y="3135313"/>
            <a:ext cx="1819275" cy="903287"/>
          </a:xfrm>
          <a:custGeom>
            <a:avLst/>
            <a:gdLst>
              <a:gd name="T0" fmla="*/ 0 w 1068"/>
              <a:gd name="T1" fmla="*/ 901181 h 429"/>
              <a:gd name="T2" fmla="*/ 1817572 w 1068"/>
              <a:gd name="T3" fmla="*/ 901181 h 429"/>
              <a:gd name="T4" fmla="*/ 1817572 w 1068"/>
              <a:gd name="T5" fmla="*/ 0 h 429"/>
              <a:gd name="T6" fmla="*/ 0 w 1068"/>
              <a:gd name="T7" fmla="*/ 0 h 429"/>
              <a:gd name="T8" fmla="*/ 0 w 1068"/>
              <a:gd name="T9" fmla="*/ 901181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176463" y="3200400"/>
            <a:ext cx="12969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For the </a:t>
            </a:r>
          </a:p>
          <a:p>
            <a:pPr algn="ctr" eaLnBrk="0" hangingPunct="0"/>
            <a:r>
              <a:rPr lang="en-US" b="1"/>
              <a:t>Mean</a:t>
            </a:r>
          </a:p>
        </p:txBody>
      </p:sp>
      <p:sp>
        <p:nvSpPr>
          <p:cNvPr id="13320" name="Freeform 6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1004517 h 514"/>
              <a:gd name="T2" fmla="*/ 2283950 w 1115"/>
              <a:gd name="T3" fmla="*/ 1004517 h 514"/>
              <a:gd name="T4" fmla="*/ 2283950 w 1115"/>
              <a:gd name="T5" fmla="*/ 0 h 514"/>
              <a:gd name="T6" fmla="*/ 0 w 1115"/>
              <a:gd name="T7" fmla="*/ 0 h 514"/>
              <a:gd name="T8" fmla="*/ 0 w 1115"/>
              <a:gd name="T9" fmla="*/ 1004517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Determining</a:t>
            </a: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Sample Size</a:t>
            </a: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2819400" y="2895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3314" name="Object 19"/>
          <p:cNvGraphicFramePr>
            <a:graphicFrameLocks noChangeAspect="1"/>
          </p:cNvGraphicFramePr>
          <p:nvPr/>
        </p:nvGraphicFramePr>
        <p:xfrm>
          <a:off x="152400" y="4648200"/>
          <a:ext cx="2771775" cy="1346200"/>
        </p:xfrm>
        <a:graphic>
          <a:graphicData uri="http://schemas.openxmlformats.org/presentationml/2006/ole">
            <p:oleObj spid="_x0000_s13314" name="Equation" r:id="rId3" imgW="838080" imgH="406080" progId="Equation.3">
              <p:embed/>
            </p:oleObj>
          </a:graphicData>
        </a:graphic>
      </p:graphicFrame>
      <p:sp>
        <p:nvSpPr>
          <p:cNvPr id="13326" name="AutoShape 21"/>
          <p:cNvSpPr>
            <a:spLocks noChangeArrowheads="1"/>
          </p:cNvSpPr>
          <p:nvPr/>
        </p:nvSpPr>
        <p:spPr bwMode="auto">
          <a:xfrm rot="16200000" flipH="1">
            <a:off x="1257300" y="3619500"/>
            <a:ext cx="609600" cy="533400"/>
          </a:xfrm>
          <a:custGeom>
            <a:avLst/>
            <a:gdLst>
              <a:gd name="T0" fmla="*/ 12047755 w 21600"/>
              <a:gd name="T1" fmla="*/ 0 h 21600"/>
              <a:gd name="T2" fmla="*/ 12047755 w 21600"/>
              <a:gd name="T3" fmla="*/ 7414137 h 21600"/>
              <a:gd name="T4" fmla="*/ 2578241 w 21600"/>
              <a:gd name="T5" fmla="*/ 13172018 h 21600"/>
              <a:gd name="T6" fmla="*/ 17204267 w 21600"/>
              <a:gd name="T7" fmla="*/ 37070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22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graphicFrame>
        <p:nvGraphicFramePr>
          <p:cNvPr id="13315" name="Object 23"/>
          <p:cNvGraphicFramePr>
            <a:graphicFrameLocks noChangeAspect="1"/>
          </p:cNvGraphicFramePr>
          <p:nvPr/>
        </p:nvGraphicFramePr>
        <p:xfrm>
          <a:off x="5791200" y="4495800"/>
          <a:ext cx="3036888" cy="1622425"/>
        </p:xfrm>
        <a:graphic>
          <a:graphicData uri="http://schemas.openxmlformats.org/presentationml/2006/ole">
            <p:oleObj spid="_x0000_s13315" name="Equation" r:id="rId4" imgW="927000" imgH="495000" progId="Equation.3">
              <p:embed/>
            </p:oleObj>
          </a:graphicData>
        </a:graphic>
      </p:graphicFrame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3429000" y="49530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Now solve for  n  to get</a:t>
            </a:r>
          </a:p>
        </p:txBody>
      </p:sp>
      <p:sp>
        <p:nvSpPr>
          <p:cNvPr id="13329" name="AutoShape 25"/>
          <p:cNvSpPr>
            <a:spLocks noChangeArrowheads="1"/>
          </p:cNvSpPr>
          <p:nvPr/>
        </p:nvSpPr>
        <p:spPr bwMode="auto">
          <a:xfrm>
            <a:off x="28956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AutoShape 26"/>
          <p:cNvSpPr>
            <a:spLocks noChangeArrowheads="1"/>
          </p:cNvSpPr>
          <p:nvPr/>
        </p:nvSpPr>
        <p:spPr bwMode="auto">
          <a:xfrm>
            <a:off x="52578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7772400" y="8382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27041079-E250-4BF9-99FB-9D935DF88251}" type="slidenum">
              <a:rPr lang="en-US"/>
              <a:pPr/>
              <a:t>45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Determining Sample Size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86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To determine the required sample size for the mean, you must know:</a:t>
            </a:r>
          </a:p>
          <a:p>
            <a:pPr marL="742950" lvl="1" indent="-285750" defTabSz="914400" eaLnBrk="1" hangingPunct="1"/>
            <a:endParaRPr lang="en-US" smtClean="0"/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smtClean="0"/>
              <a:t>The desired level of confidence (1 - </a:t>
            </a:r>
            <a:r>
              <a:rPr lang="en-US" b="1" smtClean="0">
                <a:sym typeface="Symbol" pitchFamily="18" charset="2"/>
              </a:rPr>
              <a:t></a:t>
            </a:r>
            <a:r>
              <a:rPr lang="en-US" smtClean="0"/>
              <a:t>), which determines the critical value, Z</a:t>
            </a:r>
            <a:r>
              <a:rPr lang="el-GR" baseline="-25000" smtClean="0">
                <a:cs typeface="Arial" charset="0"/>
              </a:rPr>
              <a:t>α</a:t>
            </a:r>
            <a:r>
              <a:rPr lang="en-US" baseline="-25000" smtClean="0">
                <a:cs typeface="Arial" charset="0"/>
              </a:rPr>
              <a:t>/2</a:t>
            </a:r>
            <a:endParaRPr lang="el-GR" baseline="-25000" smtClean="0">
              <a:cs typeface="Arial" charset="0"/>
            </a:endParaRPr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smtClean="0"/>
              <a:t>The acceptable sampling error, e</a:t>
            </a:r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smtClean="0"/>
              <a:t>The standard deviation, </a:t>
            </a:r>
            <a:r>
              <a:rPr lang="el-GR" smtClean="0">
                <a:cs typeface="Arial" charset="0"/>
              </a:rPr>
              <a:t>σ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7772400" y="8382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0AA99C1A-9F1E-4DE1-89FF-0C3F34C49B48}" type="slidenum">
              <a:rPr lang="en-US"/>
              <a:pPr/>
              <a:t>46</a:t>
            </a:fld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93038" cy="914400"/>
          </a:xfrm>
        </p:spPr>
        <p:txBody>
          <a:bodyPr/>
          <a:lstStyle/>
          <a:p>
            <a:pPr eaLnBrk="1" hangingPunct="1"/>
            <a:r>
              <a:rPr lang="en-US" smtClean="0"/>
              <a:t>Required Sample Size Example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086600" cy="1447800"/>
          </a:xfrm>
          <a:solidFill>
            <a:srgbClr val="C7DAF7"/>
          </a:solidFill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mtClean="0"/>
              <a:t>If </a:t>
            </a:r>
            <a:r>
              <a:rPr lang="en-US" smtClean="0">
                <a:sym typeface="Symbol" pitchFamily="18" charset="2"/>
              </a:rPr>
              <a:t> = 45, w</a:t>
            </a:r>
            <a:r>
              <a:rPr lang="en-US" smtClean="0"/>
              <a:t>hat sample size is needed to estimate the mean within ± 5 with 90% confidence?  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6477000" y="5638800"/>
            <a:ext cx="2286000" cy="393700"/>
          </a:xfrm>
          <a:prstGeom prst="rect">
            <a:avLst/>
          </a:prstGeom>
          <a:solidFill>
            <a:srgbClr val="FFCCCC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(Always round up)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676400" y="3490913"/>
          <a:ext cx="5892800" cy="1041400"/>
        </p:xfrm>
        <a:graphic>
          <a:graphicData uri="http://schemas.openxmlformats.org/presentationml/2006/ole">
            <p:oleObj spid="_x0000_s14338" name="Equation" r:id="rId3" imgW="2374560" imgH="419040" progId="Equation.3">
              <p:embed/>
            </p:oleObj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524000" y="4953000"/>
            <a:ext cx="6400800" cy="531813"/>
          </a:xfrm>
          <a:prstGeom prst="rect">
            <a:avLst/>
          </a:prstGeom>
          <a:solidFill>
            <a:srgbClr val="FDE0BD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So the required sample size is </a:t>
            </a:r>
            <a:r>
              <a:rPr lang="en-US" sz="2800" b="1">
                <a:solidFill>
                  <a:schemeClr val="folHlink"/>
                </a:solidFill>
              </a:rPr>
              <a:t>n = 220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7162800" y="4343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F4BE13C3-692A-45AD-8D86-8EA82E1244B3}" type="slidenum">
              <a:rPr lang="en-US"/>
              <a:pPr/>
              <a:t>47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l-GR" smtClean="0">
                <a:cs typeface="Arial" charset="0"/>
                <a:sym typeface="Symbol" pitchFamily="18" charset="2"/>
              </a:rPr>
              <a:t>σ</a:t>
            </a:r>
            <a:r>
              <a:rPr lang="en-US" smtClean="0">
                <a:sym typeface="Symbol" pitchFamily="18" charset="2"/>
              </a:rPr>
              <a:t> is unknown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4191000"/>
          </a:xfrm>
        </p:spPr>
        <p:txBody>
          <a:bodyPr/>
          <a:lstStyle/>
          <a:p>
            <a:pPr marL="342900" indent="-34290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sz="3200" smtClean="0"/>
              <a:t>If unknown,  </a:t>
            </a:r>
            <a:r>
              <a:rPr lang="el-GR" sz="3200" smtClean="0">
                <a:cs typeface="Arial" charset="0"/>
                <a:sym typeface="Symbol" pitchFamily="18" charset="2"/>
              </a:rPr>
              <a:t>σ</a:t>
            </a:r>
            <a:r>
              <a:rPr lang="en-US" sz="3200" smtClean="0">
                <a:cs typeface="Arial" charset="0"/>
                <a:sym typeface="Symbol" pitchFamily="18" charset="2"/>
              </a:rPr>
              <a:t> </a:t>
            </a:r>
            <a:r>
              <a:rPr lang="en-US" sz="3200" smtClean="0">
                <a:sym typeface="Symbol" pitchFamily="18" charset="2"/>
              </a:rPr>
              <a:t> can be estimated when using the required sample size formula</a:t>
            </a:r>
            <a:endParaRPr lang="en-US" sz="3200" smtClean="0"/>
          </a:p>
          <a:p>
            <a:pPr marL="742950" lvl="1" indent="-28575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sz="2800" smtClean="0"/>
              <a:t>Use a value for  </a:t>
            </a:r>
            <a:r>
              <a:rPr lang="el-GR" sz="2800" smtClean="0">
                <a:cs typeface="Arial" charset="0"/>
                <a:sym typeface="Symbol" pitchFamily="18" charset="2"/>
              </a:rPr>
              <a:t>σ</a:t>
            </a:r>
            <a:r>
              <a:rPr lang="en-US" sz="2800" smtClean="0">
                <a:sym typeface="Symbol" pitchFamily="18" charset="2"/>
              </a:rPr>
              <a:t>  that is expected to be at least as large as the true  </a:t>
            </a:r>
            <a:r>
              <a:rPr lang="el-GR" sz="2800" smtClean="0">
                <a:cs typeface="Arial" charset="0"/>
                <a:sym typeface="Symbol" pitchFamily="18" charset="2"/>
              </a:rPr>
              <a:t>σ</a:t>
            </a:r>
            <a:endParaRPr lang="en-US" sz="2800" smtClean="0">
              <a:sym typeface="Symbol" pitchFamily="18" charset="2"/>
            </a:endParaRPr>
          </a:p>
          <a:p>
            <a:pPr marL="742950" lvl="1" indent="-28575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sz="2800" smtClean="0">
                <a:sym typeface="Symbol" pitchFamily="18" charset="2"/>
              </a:rPr>
              <a:t>Select a pilot sample and estimate  </a:t>
            </a:r>
            <a:r>
              <a:rPr lang="el-GR" sz="2800" smtClean="0">
                <a:cs typeface="Arial" charset="0"/>
                <a:sym typeface="Symbol" pitchFamily="18" charset="2"/>
              </a:rPr>
              <a:t>σ</a:t>
            </a:r>
            <a:r>
              <a:rPr lang="en-US" sz="2800" smtClean="0">
                <a:cs typeface="Arial" charset="0"/>
                <a:sym typeface="Symbol" pitchFamily="18" charset="2"/>
              </a:rPr>
              <a:t> </a:t>
            </a:r>
            <a:r>
              <a:rPr lang="en-US" sz="2800" smtClean="0">
                <a:sym typeface="Symbol" pitchFamily="18" charset="2"/>
              </a:rPr>
              <a:t> with the sample standard deviation,  S</a:t>
            </a:r>
            <a:r>
              <a:rPr lang="en-US" smtClean="0"/>
              <a:t> </a:t>
            </a:r>
          </a:p>
        </p:txBody>
      </p:sp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FE0FF5D1-66EA-4815-8C38-3F698442A7EC}" type="slidenum">
              <a:rPr lang="en-US"/>
              <a:pPr/>
              <a:t>48</a:t>
            </a:fld>
            <a:endParaRPr lang="en-US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5365" name="Freeform 2"/>
          <p:cNvSpPr>
            <a:spLocks/>
          </p:cNvSpPr>
          <p:nvPr/>
        </p:nvSpPr>
        <p:spPr bwMode="auto">
          <a:xfrm>
            <a:off x="5486400" y="3124200"/>
            <a:ext cx="1981200" cy="1066800"/>
          </a:xfrm>
          <a:custGeom>
            <a:avLst/>
            <a:gdLst>
              <a:gd name="T0" fmla="*/ 0 w 1086"/>
              <a:gd name="T1" fmla="*/ 1065364 h 743"/>
              <a:gd name="T2" fmla="*/ 1979376 w 1086"/>
              <a:gd name="T3" fmla="*/ 1065364 h 743"/>
              <a:gd name="T4" fmla="*/ 1979376 w 1086"/>
              <a:gd name="T5" fmla="*/ 0 h 743"/>
              <a:gd name="T6" fmla="*/ 0 w 1086"/>
              <a:gd name="T7" fmla="*/ 0 h 743"/>
              <a:gd name="T8" fmla="*/ 0 w 1086"/>
              <a:gd name="T9" fmla="*/ 1065364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DE0BD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Sample Size</a:t>
            </a:r>
          </a:p>
        </p:txBody>
      </p:sp>
      <p:sp>
        <p:nvSpPr>
          <p:cNvPr id="15367" name="Freeform 9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1004517 h 514"/>
              <a:gd name="T2" fmla="*/ 2283950 w 1115"/>
              <a:gd name="T3" fmla="*/ 1004517 h 514"/>
              <a:gd name="T4" fmla="*/ 2283950 w 1115"/>
              <a:gd name="T5" fmla="*/ 0 h 514"/>
              <a:gd name="T6" fmla="*/ 0 w 1115"/>
              <a:gd name="T7" fmla="*/ 0 h 514"/>
              <a:gd name="T8" fmla="*/ 0 w 1115"/>
              <a:gd name="T9" fmla="*/ 1004517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Determining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Sample Size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5562600" y="3257550"/>
            <a:ext cx="18653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For the</a:t>
            </a:r>
          </a:p>
          <a:p>
            <a:pPr algn="ctr" eaLnBrk="0" hangingPunct="0"/>
            <a:r>
              <a:rPr lang="en-US" b="1"/>
              <a:t>Proportion</a:t>
            </a: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4648200" y="2895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>
            <a:off x="65532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4" name="AutoShape 31"/>
          <p:cNvSpPr>
            <a:spLocks noChangeArrowheads="1"/>
          </p:cNvSpPr>
          <p:nvPr/>
        </p:nvSpPr>
        <p:spPr bwMode="auto">
          <a:xfrm rot="16200000" flipH="1">
            <a:off x="4838700" y="3543300"/>
            <a:ext cx="609600" cy="533400"/>
          </a:xfrm>
          <a:custGeom>
            <a:avLst/>
            <a:gdLst>
              <a:gd name="T0" fmla="*/ 12047755 w 21600"/>
              <a:gd name="T1" fmla="*/ 0 h 21600"/>
              <a:gd name="T2" fmla="*/ 12047755 w 21600"/>
              <a:gd name="T3" fmla="*/ 7414137 h 21600"/>
              <a:gd name="T4" fmla="*/ 2578241 w 21600"/>
              <a:gd name="T5" fmla="*/ 13172018 h 21600"/>
              <a:gd name="T6" fmla="*/ 17204267 w 21600"/>
              <a:gd name="T7" fmla="*/ 37070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2" name="Object 32"/>
          <p:cNvGraphicFramePr>
            <a:graphicFrameLocks noChangeAspect="1"/>
          </p:cNvGraphicFramePr>
          <p:nvPr/>
        </p:nvGraphicFramePr>
        <p:xfrm>
          <a:off x="5867400" y="4800600"/>
          <a:ext cx="2662238" cy="1157288"/>
        </p:xfrm>
        <a:graphic>
          <a:graphicData uri="http://schemas.openxmlformats.org/presentationml/2006/ole">
            <p:oleObj spid="_x0000_s15362" name="Equation" r:id="rId3" imgW="965160" imgH="419040" progId="Equation.3">
              <p:embed/>
            </p:oleObj>
          </a:graphicData>
        </a:graphic>
      </p:graphicFrame>
      <p:sp>
        <p:nvSpPr>
          <p:cNvPr id="15375" name="Text Box 33"/>
          <p:cNvSpPr txBox="1">
            <a:spLocks noChangeArrowheads="1"/>
          </p:cNvSpPr>
          <p:nvPr/>
        </p:nvSpPr>
        <p:spPr bwMode="auto">
          <a:xfrm>
            <a:off x="3302000" y="49530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Now solve for  n  to get</a:t>
            </a:r>
          </a:p>
        </p:txBody>
      </p:sp>
      <p:sp>
        <p:nvSpPr>
          <p:cNvPr id="15376" name="AutoShape 34"/>
          <p:cNvSpPr>
            <a:spLocks noChangeArrowheads="1"/>
          </p:cNvSpPr>
          <p:nvPr/>
        </p:nvSpPr>
        <p:spPr bwMode="auto">
          <a:xfrm>
            <a:off x="27686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AutoShape 35"/>
          <p:cNvSpPr>
            <a:spLocks noChangeArrowheads="1"/>
          </p:cNvSpPr>
          <p:nvPr/>
        </p:nvSpPr>
        <p:spPr bwMode="auto">
          <a:xfrm>
            <a:off x="52070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3" name="Object 36"/>
          <p:cNvGraphicFramePr>
            <a:graphicFrameLocks noChangeAspect="1"/>
          </p:cNvGraphicFramePr>
          <p:nvPr/>
        </p:nvGraphicFramePr>
        <p:xfrm>
          <a:off x="152400" y="4767263"/>
          <a:ext cx="2592388" cy="1176337"/>
        </p:xfrm>
        <a:graphic>
          <a:graphicData uri="http://schemas.openxmlformats.org/presentationml/2006/ole">
            <p:oleObj spid="_x0000_s15363" name="Equation" r:id="rId4" imgW="977760" imgH="444240" progId="Equation.3">
              <p:embed/>
            </p:oleObj>
          </a:graphicData>
        </a:graphic>
      </p:graphicFrame>
      <p:sp>
        <p:nvSpPr>
          <p:cNvPr id="15378" name="Text Box 37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96200" y="16764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EB3B8C6C-7A91-4166-B559-E4620121C741}" type="slidenum">
              <a:rPr lang="en-US"/>
              <a:pPr/>
              <a:t>49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Sample Size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86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400" smtClean="0"/>
              <a:t>To determine the required sample size for the proportion, you must know:</a:t>
            </a:r>
          </a:p>
          <a:p>
            <a:pPr marL="742950" lvl="1" indent="-285750" defTabSz="914400" eaLnBrk="1" hangingPunct="1"/>
            <a:endParaRPr lang="en-US" sz="2000" smtClean="0"/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sz="2000" smtClean="0"/>
              <a:t>The desired level of confidence (1 - </a:t>
            </a:r>
            <a:r>
              <a:rPr lang="en-US" sz="2000" b="1" smtClean="0">
                <a:sym typeface="Symbol" pitchFamily="18" charset="2"/>
              </a:rPr>
              <a:t></a:t>
            </a:r>
            <a:r>
              <a:rPr lang="en-US" sz="2000" smtClean="0"/>
              <a:t>), which determines the critical value, Z</a:t>
            </a:r>
            <a:r>
              <a:rPr lang="el-GR" sz="2000" baseline="-25000" smtClean="0">
                <a:cs typeface="Arial" charset="0"/>
              </a:rPr>
              <a:t>α</a:t>
            </a:r>
            <a:r>
              <a:rPr lang="en-US" sz="2000" baseline="-25000" smtClean="0">
                <a:cs typeface="Arial" charset="0"/>
              </a:rPr>
              <a:t>/2</a:t>
            </a:r>
            <a:endParaRPr lang="el-GR" sz="2000" baseline="-25000" smtClean="0">
              <a:cs typeface="Arial" charset="0"/>
            </a:endParaRPr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sz="2000" smtClean="0"/>
              <a:t>The acceptable sampling error, e</a:t>
            </a:r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sz="2000" smtClean="0"/>
              <a:t>The true proportion of events of interest,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π</a:t>
            </a:r>
          </a:p>
          <a:p>
            <a:pPr marL="1143000" lvl="2" indent="-22860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l-GR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mtClean="0"/>
              <a:t> can be estimated with a pilot sample if necessary (or conservatively use 0.5 as an estimate of </a:t>
            </a:r>
            <a:r>
              <a:rPr lang="el-GR" sz="180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mtClean="0"/>
              <a:t>)</a:t>
            </a:r>
            <a:endParaRPr lang="el-GR" smtClean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7696200" y="16764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DD67146-1FBC-4567-B518-8AF9693C21B7}" type="slidenum">
              <a:rPr lang="en-US"/>
              <a:pPr/>
              <a:t>5</a:t>
            </a:fld>
            <a:endParaRPr lang="en-US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98306" name="Rectangle 6"/>
          <p:cNvSpPr>
            <a:spLocks noChangeArrowheads="1"/>
          </p:cNvSpPr>
          <p:nvPr/>
        </p:nvSpPr>
        <p:spPr bwMode="auto">
          <a:xfrm>
            <a:off x="762000" y="2514600"/>
            <a:ext cx="4291013" cy="1184275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We can estimate a 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</a:rPr>
              <a:t>Population Parameter …</a:t>
            </a:r>
          </a:p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762000" y="3657600"/>
            <a:ext cx="2590800" cy="15240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5053013" y="3581400"/>
            <a:ext cx="3276600" cy="1600200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3300413" y="3581400"/>
            <a:ext cx="1752600" cy="1600200"/>
          </a:xfrm>
          <a:prstGeom prst="rect">
            <a:avLst/>
          </a:prstGeom>
          <a:solidFill>
            <a:srgbClr val="C7DA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Estimates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5053013" y="2514600"/>
            <a:ext cx="3276600" cy="1184275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with a Sample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Statistic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</a:rPr>
              <a:t>(a Point Estimate)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395413" y="3810000"/>
            <a:ext cx="1073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/>
              <a:t>Mean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014413" y="4495800"/>
            <a:ext cx="1825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/>
              <a:t>Proportion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785813" y="4419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62000" y="2514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H="1">
            <a:off x="762000" y="3657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3300413" y="36576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5053013" y="25146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8329613" y="2514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H="1">
            <a:off x="762000" y="2514600"/>
            <a:ext cx="7567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H="1">
            <a:off x="762000" y="5181600"/>
            <a:ext cx="7567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6272213" y="4495800"/>
            <a:ext cx="4064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p</a:t>
            </a:r>
            <a:endParaRPr lang="en-US" sz="3200" baseline="-25000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3833813" y="4419600"/>
            <a:ext cx="3857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sz="32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6272213" y="3733800"/>
            <a:ext cx="4524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X</a:t>
            </a:r>
          </a:p>
        </p:txBody>
      </p:sp>
      <p:sp>
        <p:nvSpPr>
          <p:cNvPr id="98325" name="Freeform 21"/>
          <p:cNvSpPr>
            <a:spLocks/>
          </p:cNvSpPr>
          <p:nvPr/>
        </p:nvSpPr>
        <p:spPr bwMode="auto">
          <a:xfrm>
            <a:off x="6386513" y="3810000"/>
            <a:ext cx="222250" cy="1588"/>
          </a:xfrm>
          <a:custGeom>
            <a:avLst/>
            <a:gdLst>
              <a:gd name="T0" fmla="*/ 0 w 140"/>
              <a:gd name="T1" fmla="*/ 0 h 1"/>
              <a:gd name="T2" fmla="*/ 222250 w 140"/>
              <a:gd name="T3" fmla="*/ 0 h 1"/>
              <a:gd name="T4" fmla="*/ 0 60000 65536"/>
              <a:gd name="T5" fmla="*/ 0 60000 65536"/>
              <a:gd name="T6" fmla="*/ 0 w 140"/>
              <a:gd name="T7" fmla="*/ 0 h 1"/>
              <a:gd name="T8" fmla="*/ 140 w 1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" h="1">
                <a:moveTo>
                  <a:pt x="0" y="0"/>
                </a:moveTo>
                <a:lnTo>
                  <a:pt x="140" y="0"/>
                </a:lnTo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3733800" y="3733800"/>
            <a:ext cx="6096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>
                <a:cs typeface="Arial" charset="0"/>
              </a:rPr>
              <a:t>μ</a:t>
            </a:r>
          </a:p>
        </p:txBody>
      </p:sp>
      <p:sp>
        <p:nvSpPr>
          <p:cNvPr id="98328" name="Rectangle 25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2F08050C-7716-4043-8ED8-10BEA3C1CDB4}" type="slidenum">
              <a:rPr lang="en-US"/>
              <a:pPr/>
              <a:t>50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93038" cy="914400"/>
          </a:xfrm>
        </p:spPr>
        <p:txBody>
          <a:bodyPr/>
          <a:lstStyle/>
          <a:p>
            <a:pPr eaLnBrk="1" hangingPunct="1"/>
            <a:r>
              <a:rPr lang="en-US" smtClean="0"/>
              <a:t>Required Sample Size Example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86600" cy="2590800"/>
          </a:xfrm>
          <a:solidFill>
            <a:srgbClr val="C7DAF7"/>
          </a:solidFill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900" smtClean="0"/>
              <a:t>How large a sample would be necessary to estimate the true proportion defective in a large population </a:t>
            </a:r>
            <a:r>
              <a:rPr lang="en-US" sz="2900" smtClean="0">
                <a:solidFill>
                  <a:schemeClr val="folHlink"/>
                </a:solidFill>
              </a:rPr>
              <a:t>within </a:t>
            </a:r>
            <a:r>
              <a:rPr lang="en-US" sz="2900" smtClean="0">
                <a:solidFill>
                  <a:schemeClr val="folHlink"/>
                </a:solidFill>
                <a:cs typeface="Arial" charset="0"/>
              </a:rPr>
              <a:t>±</a:t>
            </a:r>
            <a:r>
              <a:rPr lang="en-US" sz="2900" smtClean="0">
                <a:solidFill>
                  <a:schemeClr val="folHlink"/>
                </a:solidFill>
              </a:rPr>
              <a:t>3%,</a:t>
            </a:r>
            <a:r>
              <a:rPr lang="en-US" sz="2900" smtClean="0"/>
              <a:t> </a:t>
            </a:r>
            <a:r>
              <a:rPr lang="en-US" sz="2900" smtClean="0">
                <a:solidFill>
                  <a:schemeClr val="folHlink"/>
                </a:solidFill>
              </a:rPr>
              <a:t>with 95% confidence?</a:t>
            </a:r>
          </a:p>
          <a:p>
            <a:pPr marL="0" indent="0" defTabSz="9144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900" smtClean="0"/>
              <a:t> (Assume a pilot sample yields  p = 0.12)</a:t>
            </a:r>
          </a:p>
        </p:txBody>
      </p:sp>
      <p:sp>
        <p:nvSpPr>
          <p:cNvPr id="82948" name="Text Box 8"/>
          <p:cNvSpPr txBox="1">
            <a:spLocks noChangeArrowheads="1"/>
          </p:cNvSpPr>
          <p:nvPr/>
        </p:nvSpPr>
        <p:spPr bwMode="auto">
          <a:xfrm>
            <a:off x="1752600" y="4800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950" name="Rectangle 7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5A03AF1A-3F0B-499A-826E-F0BC05081DD0}" type="slidenum">
              <a:rPr lang="en-US"/>
              <a:pPr/>
              <a:t>51</a:t>
            </a:fld>
            <a:endParaRPr lang="en-US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1066800" y="1600200"/>
            <a:ext cx="1676400" cy="609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467600" cy="838200"/>
          </a:xfrm>
        </p:spPr>
        <p:txBody>
          <a:bodyPr/>
          <a:lstStyle/>
          <a:p>
            <a:pPr defTabSz="914400" eaLnBrk="1" hangingPunct="1"/>
            <a:r>
              <a:rPr lang="en-US" smtClean="0"/>
              <a:t>Required Sample Size Example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1143000" y="1676400"/>
            <a:ext cx="6477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/>
              <a:t>Solution: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For 95% confidence, use </a:t>
            </a:r>
            <a:r>
              <a:rPr lang="en-US" sz="2800">
                <a:solidFill>
                  <a:schemeClr val="folHlink"/>
                </a:solidFill>
              </a:rPr>
              <a:t>Z</a:t>
            </a:r>
            <a:r>
              <a:rPr lang="el-GR" sz="2800" baseline="-25000">
                <a:solidFill>
                  <a:schemeClr val="folHlink"/>
                </a:solidFill>
                <a:cs typeface="Arial" charset="0"/>
              </a:rPr>
              <a:t>α</a:t>
            </a:r>
            <a:r>
              <a:rPr lang="en-US" sz="2800" baseline="-25000">
                <a:solidFill>
                  <a:schemeClr val="folHlink"/>
                </a:solidFill>
                <a:cs typeface="Arial" charset="0"/>
              </a:rPr>
              <a:t>/2</a:t>
            </a:r>
            <a:r>
              <a:rPr lang="en-US" sz="2800">
                <a:solidFill>
                  <a:schemeClr val="folHlink"/>
                </a:solidFill>
              </a:rPr>
              <a:t> = 1.96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e = </a:t>
            </a:r>
            <a:r>
              <a:rPr lang="en-US" sz="2800">
                <a:solidFill>
                  <a:schemeClr val="folHlink"/>
                </a:solidFill>
              </a:rPr>
              <a:t>0.03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p = </a:t>
            </a:r>
            <a:r>
              <a:rPr lang="en-US" sz="2800">
                <a:solidFill>
                  <a:schemeClr val="folHlink"/>
                </a:solidFill>
              </a:rPr>
              <a:t>0.12</a:t>
            </a:r>
            <a:r>
              <a:rPr lang="en-US" sz="2800">
                <a:solidFill>
                  <a:schemeClr val="bg2"/>
                </a:solidFill>
              </a:rPr>
              <a:t>, so use this to estimate </a:t>
            </a:r>
            <a:r>
              <a:rPr lang="el-GR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6477000" y="5638800"/>
            <a:ext cx="2514600" cy="6858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So use  n = 451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06413" y="4246563"/>
          <a:ext cx="8131175" cy="1333500"/>
        </p:xfrm>
        <a:graphic>
          <a:graphicData uri="http://schemas.openxmlformats.org/presentationml/2006/ole">
            <p:oleObj spid="_x0000_s16386" name="Equation" r:id="rId3" imgW="3174840" imgH="520560" progId="Equation.3">
              <p:embed/>
            </p:oleObj>
          </a:graphicData>
        </a:graphic>
      </p:graphicFrame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7848600" y="5105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772400" y="16764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2FD27530-70D8-40E8-81F3-AA9861A32C9A}" type="slidenum">
              <a:rPr lang="en-US"/>
              <a:pPr/>
              <a:t>52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in Auditing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532313"/>
          </a:xfrm>
        </p:spPr>
        <p:txBody>
          <a:bodyPr/>
          <a:lstStyle/>
          <a:p>
            <a:pPr eaLnBrk="1" hangingPunct="1"/>
            <a:r>
              <a:rPr lang="en-US" smtClean="0"/>
              <a:t> Six advantages of statistical sampling in auditing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Sampling is less time consuming and less costly</a:t>
            </a:r>
          </a:p>
          <a:p>
            <a:pPr lvl="1" eaLnBrk="1" hangingPunct="1"/>
            <a:r>
              <a:rPr lang="en-US" smtClean="0"/>
              <a:t>Sampling provides an objective way to calculate the sample size in advance</a:t>
            </a:r>
          </a:p>
          <a:p>
            <a:pPr lvl="1" eaLnBrk="1" hangingPunct="1"/>
            <a:r>
              <a:rPr lang="en-US" smtClean="0"/>
              <a:t>Sampling provides results that are objective and defensible.</a:t>
            </a:r>
          </a:p>
          <a:p>
            <a:pPr lvl="2" eaLnBrk="1" hangingPunct="1"/>
            <a:r>
              <a:rPr lang="en-US" smtClean="0"/>
              <a:t>Because the sample size is based on demonstrable statistical principles, the audit is defensible before one’s superiors and in a court of law.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7696200" y="12192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51F0791F-7223-4790-88B6-10186C22F488}" type="slidenum">
              <a:rPr lang="en-US"/>
              <a:pPr/>
              <a:t>53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Applications in Auditing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532313"/>
          </a:xfrm>
        </p:spPr>
        <p:txBody>
          <a:bodyPr/>
          <a:lstStyle/>
          <a:p>
            <a:pPr lvl="1" eaLnBrk="1" hangingPunct="1"/>
            <a:r>
              <a:rPr lang="en-US" smtClean="0"/>
              <a:t>Sampling provides an estimate of the sampling error</a:t>
            </a:r>
          </a:p>
          <a:p>
            <a:pPr lvl="2" eaLnBrk="1" hangingPunct="1"/>
            <a:r>
              <a:rPr lang="en-US" smtClean="0"/>
              <a:t>Allows auditors to generalize their findings to the population with a known sampling error.</a:t>
            </a:r>
          </a:p>
          <a:p>
            <a:pPr lvl="2" eaLnBrk="1" hangingPunct="1"/>
            <a:r>
              <a:rPr lang="en-US" smtClean="0"/>
              <a:t>Can provide more accurate conclusions about the population</a:t>
            </a:r>
          </a:p>
          <a:p>
            <a:pPr lvl="1" eaLnBrk="1" hangingPunct="1"/>
            <a:r>
              <a:rPr lang="en-US" smtClean="0"/>
              <a:t>Sampling is often more accurate for drawing conclusions about large populations.</a:t>
            </a:r>
          </a:p>
          <a:p>
            <a:pPr lvl="2" eaLnBrk="1" hangingPunct="1"/>
            <a:r>
              <a:rPr lang="en-US" smtClean="0"/>
              <a:t>Examining every item in a large population is subject to significant non-sampling error</a:t>
            </a:r>
          </a:p>
          <a:p>
            <a:pPr lvl="1" eaLnBrk="1" hangingPunct="1"/>
            <a:r>
              <a:rPr lang="en-US" smtClean="0"/>
              <a:t>Sampling allows auditors to combine, and then evaluate collectively, samples collected by different individuals.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7620000" y="6858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u="sng">
                <a:solidFill>
                  <a:srgbClr val="FF0000"/>
                </a:solidFill>
              </a:rPr>
              <a:t>C</a:t>
            </a:r>
            <a:r>
              <a:rPr 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D674A1E1-D9D6-475A-A65E-985AC827FCE2}" type="slidenum">
              <a:rPr lang="en-US"/>
              <a:pPr/>
              <a:t>54</a:t>
            </a:fld>
            <a:endParaRPr lang="en-US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459662" cy="990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/>
              <a:t>Confidence Interval for Population Total Amount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estimate for a population of size 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mtClean="0"/>
              <a:t>Confidence interval estimate:   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514600" y="2438400"/>
          <a:ext cx="3200400" cy="538163"/>
        </p:xfrm>
        <a:graphic>
          <a:graphicData uri="http://schemas.openxmlformats.org/presentationml/2006/ole">
            <p:oleObj spid="_x0000_s17410" name="Equation" r:id="rId3" imgW="1434960" imgH="241200" progId="Equation.3">
              <p:embed/>
            </p:oleObj>
          </a:graphicData>
        </a:graphic>
      </p:graphicFrame>
      <p:graphicFrame>
        <p:nvGraphicFramePr>
          <p:cNvPr id="17411" name="Object 7"/>
          <p:cNvGraphicFramePr>
            <a:graphicFrameLocks noChangeAspect="1"/>
          </p:cNvGraphicFramePr>
          <p:nvPr/>
        </p:nvGraphicFramePr>
        <p:xfrm>
          <a:off x="1587500" y="3851275"/>
          <a:ext cx="5754688" cy="1428750"/>
        </p:xfrm>
        <a:graphic>
          <a:graphicData uri="http://schemas.openxmlformats.org/presentationml/2006/ole">
            <p:oleObj spid="_x0000_s17411" name="Equation" r:id="rId4" imgW="1739880" imgH="431640" progId="Equation.3">
              <p:embed/>
            </p:oleObj>
          </a:graphicData>
        </a:graphic>
      </p:graphicFrame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62000" y="5562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(This is sampling without replacement, so use the finite population correction in the confidence interval formula)</a:t>
            </a: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5562600" y="3581400"/>
            <a:ext cx="2209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H="1">
            <a:off x="1524000" y="5181600"/>
            <a:ext cx="4419600" cy="4572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76962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F290B57A-CF63-4182-B981-6C9DD62C0E4B}" type="slidenum">
              <a:rPr lang="en-US"/>
              <a:pPr/>
              <a:t>55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459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for Population Total: Example</a:t>
            </a: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1066800" y="1905000"/>
            <a:ext cx="7559675" cy="3022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firm has a population of 1000 accounts and wishes to estimate the total population value. </a:t>
            </a:r>
          </a:p>
          <a:p>
            <a:endParaRPr lang="en-US"/>
          </a:p>
          <a:p>
            <a:r>
              <a:rPr lang="en-US"/>
              <a:t>A sample of 80 accounts is selected with average balance of $87.6 and standard deviation of $22.3.  </a:t>
            </a:r>
          </a:p>
          <a:p>
            <a:endParaRPr lang="en-US"/>
          </a:p>
          <a:p>
            <a:r>
              <a:rPr lang="en-US"/>
              <a:t>Find the 95% confidence interval estimate of the total balance.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76962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ED7AEF34-7EEB-4B2B-B7DA-B9B9567955A3}" type="slidenum">
              <a:rPr lang="en-US"/>
              <a:pPr/>
              <a:t>56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Solution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7788275" cy="83185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95% confidence interval for the population total balance is $82,837.52 to $92,362.48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1720850" y="2646363"/>
          <a:ext cx="5419725" cy="2071687"/>
        </p:xfrm>
        <a:graphic>
          <a:graphicData uri="http://schemas.openxmlformats.org/presentationml/2006/ole">
            <p:oleObj spid="_x0000_s18434" name="Equation" r:id="rId3" imgW="2793960" imgH="1066680" progId="Equation.3">
              <p:embed/>
            </p:oleObj>
          </a:graphicData>
        </a:graphic>
      </p:graphicFrame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1579563" y="1676400"/>
          <a:ext cx="5678487" cy="479425"/>
        </p:xfrm>
        <a:graphic>
          <a:graphicData uri="http://schemas.openxmlformats.org/presentationml/2006/ole">
            <p:oleObj spid="_x0000_s18435" name="Equation" r:id="rId4" imgW="2717640" imgH="228600" progId="Equation.3">
              <p:embed/>
            </p:oleObj>
          </a:graphicData>
        </a:graphic>
      </p:graphicFrame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6962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31D25ED0-8181-4F1A-B55B-A01B9F05C805}" type="slidenum">
              <a:rPr lang="en-US"/>
              <a:pPr/>
              <a:t>57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estimate for a population of size 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mtClean="0"/>
              <a:t>Where the average difference, D, is: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2819400" y="2514600"/>
          <a:ext cx="2924175" cy="433388"/>
        </p:xfrm>
        <a:graphic>
          <a:graphicData uri="http://schemas.openxmlformats.org/presentationml/2006/ole">
            <p:oleObj spid="_x0000_s19458" name="Equation" r:id="rId3" imgW="1460160" imgH="215640" progId="Equation.3">
              <p:embed/>
            </p:oleObj>
          </a:graphicData>
        </a:graphic>
      </p:graphicFrame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459663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for </a:t>
            </a:r>
            <a:br>
              <a:rPr lang="en-US" smtClean="0"/>
            </a:br>
            <a:r>
              <a:rPr lang="en-US" smtClean="0"/>
              <a:t>Total Difference</a:t>
            </a:r>
          </a:p>
        </p:txBody>
      </p:sp>
      <p:graphicFrame>
        <p:nvGraphicFramePr>
          <p:cNvPr id="19459" name="Object 9"/>
          <p:cNvGraphicFramePr>
            <a:graphicFrameLocks noChangeAspect="1"/>
          </p:cNvGraphicFramePr>
          <p:nvPr/>
        </p:nvGraphicFramePr>
        <p:xfrm>
          <a:off x="1752600" y="3886200"/>
          <a:ext cx="5416550" cy="1836738"/>
        </p:xfrm>
        <a:graphic>
          <a:graphicData uri="http://schemas.openxmlformats.org/presentationml/2006/ole">
            <p:oleObj spid="_x0000_s19459" name="Equation" r:id="rId4" imgW="2705040" imgH="914400" progId="Equation.3">
              <p:embed/>
            </p:oleObj>
          </a:graphicData>
        </a:graphic>
      </p:graphicFrame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5867400" y="3276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962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5311C853-CFFC-4FA5-BD65-969ED3473FD1}" type="slidenum">
              <a:rPr lang="en-US"/>
              <a:pPr/>
              <a:t>58</a:t>
            </a:fld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interval estimate: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where 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1716088" y="2555875"/>
          <a:ext cx="5753100" cy="1428750"/>
        </p:xfrm>
        <a:graphic>
          <a:graphicData uri="http://schemas.openxmlformats.org/presentationml/2006/ole">
            <p:oleObj spid="_x0000_s20482" name="Equation" r:id="rId3" imgW="1739880" imgH="431640" progId="Equation.3">
              <p:embed/>
            </p:oleObj>
          </a:graphicData>
        </a:graphic>
      </p:graphicFrame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762000" y="55626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0487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459663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for </a:t>
            </a:r>
            <a:br>
              <a:rPr lang="en-US" smtClean="0"/>
            </a:br>
            <a:r>
              <a:rPr lang="en-US" smtClean="0"/>
              <a:t>Total Difference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graphicFrame>
        <p:nvGraphicFramePr>
          <p:cNvPr id="20483" name="Object 9"/>
          <p:cNvGraphicFramePr>
            <a:graphicFrameLocks noChangeAspect="1"/>
          </p:cNvGraphicFramePr>
          <p:nvPr/>
        </p:nvGraphicFramePr>
        <p:xfrm>
          <a:off x="3354388" y="4573588"/>
          <a:ext cx="2671762" cy="1530350"/>
        </p:xfrm>
        <a:graphic>
          <a:graphicData uri="http://schemas.openxmlformats.org/presentationml/2006/ole">
            <p:oleObj spid="_x0000_s20483" name="Equation" r:id="rId4" imgW="1333440" imgH="761760" progId="Equation.3">
              <p:embed/>
            </p:oleObj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696200" y="17526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1F8C2FBF-6169-4CB7-93B9-46A1C7C91C2E}" type="slidenum">
              <a:rPr lang="en-US"/>
              <a:pPr/>
              <a:t>59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24800" cy="762000"/>
          </a:xfrm>
        </p:spPr>
        <p:txBody>
          <a:bodyPr/>
          <a:lstStyle/>
          <a:p>
            <a:pPr defTabSz="914400" eaLnBrk="1" hangingPunct="1"/>
            <a:r>
              <a:rPr lang="en-US" smtClean="0"/>
              <a:t>One-Sided Confidence Intervals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/>
              <a:t>Application:  find the </a:t>
            </a:r>
            <a:r>
              <a:rPr lang="en-US" smtClean="0">
                <a:solidFill>
                  <a:schemeClr val="folHlink"/>
                </a:solidFill>
              </a:rPr>
              <a:t>upper bound</a:t>
            </a:r>
            <a:r>
              <a:rPr lang="en-US" smtClean="0"/>
              <a:t> for the proportion of items that do not conform with internal controls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2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where 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1900" smtClean="0"/>
              <a:t>Z</a:t>
            </a:r>
            <a:r>
              <a:rPr lang="el-GR" sz="1900" baseline="-25000" smtClean="0">
                <a:cs typeface="Arial" charset="0"/>
              </a:rPr>
              <a:t>α</a:t>
            </a:r>
            <a:r>
              <a:rPr lang="en-US" sz="1900" smtClean="0"/>
              <a:t> is the standard normal value for the level of confidence desired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1900" smtClean="0"/>
              <a:t>p   is the sample proportion of items that do not conform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1900" smtClean="0"/>
              <a:t>n   is the sample size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1900" smtClean="0"/>
              <a:t>N  is the population size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435100" y="3171825"/>
          <a:ext cx="6061075" cy="1042988"/>
        </p:xfrm>
        <a:graphic>
          <a:graphicData uri="http://schemas.openxmlformats.org/presentationml/2006/ole">
            <p:oleObj spid="_x0000_s21506" name="Equation" r:id="rId3" imgW="2361960" imgH="406080" progId="Equation.3">
              <p:embed/>
            </p:oleObj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6962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6B883AB1-7D0C-4231-8906-20F896AC9CDD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3" y="228600"/>
            <a:ext cx="5776912" cy="990600"/>
          </a:xfrm>
        </p:spPr>
        <p:txBody>
          <a:bodyPr/>
          <a:lstStyle/>
          <a:p>
            <a:pPr defTabSz="914400" eaLnBrk="1" hangingPunct="1"/>
            <a:r>
              <a:rPr lang="en-US" smtClean="0"/>
              <a:t>Confidence Intervals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65313"/>
            <a:ext cx="7696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/>
              <a:t>How much uncertainty is associated with a point estimate of a population parameter?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/>
              <a:t>An </a:t>
            </a:r>
            <a:r>
              <a:rPr lang="en-US" smtClean="0">
                <a:solidFill>
                  <a:schemeClr val="folHlink"/>
                </a:solidFill>
              </a:rPr>
              <a:t>interval estimate</a:t>
            </a:r>
            <a:r>
              <a:rPr lang="en-US" smtClean="0"/>
              <a:t> provides more information about a population characteristic than does a </a:t>
            </a:r>
            <a:r>
              <a:rPr lang="en-US" smtClean="0">
                <a:solidFill>
                  <a:schemeClr val="folHlink"/>
                </a:solidFill>
              </a:rPr>
              <a:t>point estimate</a:t>
            </a:r>
            <a:endParaRPr lang="en-US" smtClean="0"/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Such interval estimates are called </a:t>
            </a:r>
            <a:r>
              <a:rPr lang="en-US" smtClean="0">
                <a:solidFill>
                  <a:schemeClr val="hlink"/>
                </a:solidFill>
              </a:rPr>
              <a:t>confidence intervals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15BF1296-22C1-4FC8-969A-748625E127FA}" type="slidenum">
              <a:rPr lang="en-US"/>
              <a:pPr/>
              <a:t>60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mtClean="0"/>
              <a:t>Ethical Issues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mtClean="0"/>
              <a:t>A confidence interval estimate (reflecting sampling error) should always be included when reporting a point estimate </a:t>
            </a:r>
          </a:p>
          <a:p>
            <a:pPr eaLnBrk="1" hangingPunct="1">
              <a:lnSpc>
                <a:spcPct val="105000"/>
              </a:lnSpc>
            </a:pPr>
            <a:r>
              <a:rPr lang="en-US" smtClean="0"/>
              <a:t>The level of confidence should always be reported </a:t>
            </a:r>
          </a:p>
          <a:p>
            <a:pPr eaLnBrk="1" hangingPunct="1">
              <a:lnSpc>
                <a:spcPct val="105000"/>
              </a:lnSpc>
            </a:pPr>
            <a:r>
              <a:rPr lang="en-US" smtClean="0"/>
              <a:t>The sample size should be reported</a:t>
            </a:r>
          </a:p>
          <a:p>
            <a:pPr eaLnBrk="1" hangingPunct="1">
              <a:lnSpc>
                <a:spcPct val="105000"/>
              </a:lnSpc>
            </a:pPr>
            <a:r>
              <a:rPr lang="en-US" smtClean="0"/>
              <a:t>An interpretation of the confidence interval estimate should also be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75BDBF4C-2917-41F0-A00B-C328E7D4A285}" type="slidenum">
              <a:rPr lang="en-US"/>
              <a:pPr/>
              <a:t>61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mtClean="0"/>
              <a:t>Chapter 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456113"/>
          </a:xfrm>
        </p:spPr>
        <p:txBody>
          <a:bodyPr/>
          <a:lstStyle/>
          <a:p>
            <a:pPr eaLnBrk="1" hangingPunct="1"/>
            <a:r>
              <a:rPr lang="en-US" sz="2400" smtClean="0"/>
              <a:t>Introduced the concept of confidence intervals</a:t>
            </a:r>
          </a:p>
          <a:p>
            <a:pPr eaLnBrk="1" hangingPunct="1"/>
            <a:r>
              <a:rPr lang="en-US" sz="2400" smtClean="0"/>
              <a:t>Discussed point estimates</a:t>
            </a:r>
          </a:p>
          <a:p>
            <a:pPr eaLnBrk="1" hangingPunct="1"/>
            <a:r>
              <a:rPr lang="en-US" sz="2400" smtClean="0"/>
              <a:t>Developed confidence interval estimates</a:t>
            </a:r>
          </a:p>
          <a:p>
            <a:pPr eaLnBrk="1" hangingPunct="1"/>
            <a:r>
              <a:rPr lang="en-US" sz="2400" smtClean="0"/>
              <a:t>Created confidence interval estimates for the mean (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/>
              <a:t>  known)</a:t>
            </a:r>
          </a:p>
          <a:p>
            <a:pPr eaLnBrk="1" hangingPunct="1"/>
            <a:r>
              <a:rPr lang="en-US" sz="2400" smtClean="0"/>
              <a:t>Determined confidence interval estimates for the mean (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/>
              <a:t> unknown)</a:t>
            </a:r>
          </a:p>
          <a:p>
            <a:pPr eaLnBrk="1" hangingPunct="1"/>
            <a:r>
              <a:rPr lang="en-US" sz="2400" smtClean="0"/>
              <a:t>Created confidence interval estimates for the proportion </a:t>
            </a:r>
          </a:p>
          <a:p>
            <a:pPr eaLnBrk="1" hangingPunct="1"/>
            <a:r>
              <a:rPr lang="en-US" sz="2400" smtClean="0"/>
              <a:t>Determined required sample size for mean and proportion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75E88D58-63A0-4218-A0C0-2A60FFA876FE}" type="slidenum">
              <a:rPr lang="en-US"/>
              <a:pPr/>
              <a:t>62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Summary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532313"/>
          </a:xfrm>
        </p:spPr>
        <p:txBody>
          <a:bodyPr/>
          <a:lstStyle/>
          <a:p>
            <a:pPr eaLnBrk="1" hangingPunct="1"/>
            <a:r>
              <a:rPr lang="en-US" sz="2400" smtClean="0"/>
              <a:t>Developed applications of confidence interval estimation in auditing</a:t>
            </a:r>
          </a:p>
          <a:p>
            <a:pPr lvl="1" eaLnBrk="1" hangingPunct="1"/>
            <a:r>
              <a:rPr lang="en-US" smtClean="0"/>
              <a:t>Confidence interval estimation for population total</a:t>
            </a:r>
          </a:p>
          <a:p>
            <a:pPr lvl="1" eaLnBrk="1" hangingPunct="1"/>
            <a:r>
              <a:rPr lang="en-US" smtClean="0"/>
              <a:t>Confidence interval estimation for total difference in the population</a:t>
            </a:r>
          </a:p>
          <a:p>
            <a:pPr lvl="1" eaLnBrk="1" hangingPunct="1"/>
            <a:r>
              <a:rPr lang="en-US" smtClean="0"/>
              <a:t>One-sided confidence intervals for the proportion nonconforming</a:t>
            </a:r>
            <a:endParaRPr lang="en-US" sz="2000" smtClean="0"/>
          </a:p>
          <a:p>
            <a:pPr eaLnBrk="1" hangingPunct="1"/>
            <a:r>
              <a:rPr lang="en-US" sz="2400" smtClean="0"/>
              <a:t>Addressed confidence interval estimation and ethical issues</a:t>
            </a:r>
          </a:p>
          <a:p>
            <a:pPr eaLnBrk="1" hangingPunct="1">
              <a:lnSpc>
                <a:spcPct val="105000"/>
              </a:lnSpc>
            </a:pPr>
            <a:endParaRPr lang="en-US" sz="2400" smtClean="0"/>
          </a:p>
        </p:txBody>
      </p:sp>
      <p:sp>
        <p:nvSpPr>
          <p:cNvPr id="101380" name="Text Box 1029"/>
          <p:cNvSpPr txBox="1">
            <a:spLocks noChangeArrowheads="1"/>
          </p:cNvSpPr>
          <p:nvPr/>
        </p:nvSpPr>
        <p:spPr bwMode="auto">
          <a:xfrm>
            <a:off x="75438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8964C3F7-F777-4B47-9D84-1F6C2232CD4E}" type="slidenum">
              <a:rPr lang="en-US"/>
              <a:pPr/>
              <a:t>63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733800"/>
            <a:ext cx="6400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b="1" smtClean="0"/>
              <a:t>On Line Topic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3500" smtClean="0"/>
              <a:t>Estimation &amp; Sample Size Determination For Finite Populations</a:t>
            </a:r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1447800" y="838200"/>
            <a:ext cx="701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 defTabSz="852488"/>
            <a:r>
              <a:rPr lang="en-US" sz="4000" i="1">
                <a:solidFill>
                  <a:schemeClr val="folHlink"/>
                </a:solidFill>
              </a:rPr>
              <a:t>Statistics for Managers using Microsoft Excel</a:t>
            </a:r>
            <a:r>
              <a:rPr lang="en-US" sz="4100">
                <a:solidFill>
                  <a:schemeClr val="folHlink"/>
                </a:solidFill>
              </a:rPr>
              <a:t/>
            </a:r>
            <a:br>
              <a:rPr lang="en-US" sz="41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6</a:t>
            </a:r>
            <a:r>
              <a:rPr lang="en-US" sz="3600" baseline="30000">
                <a:solidFill>
                  <a:schemeClr val="folHlink"/>
                </a:solidFill>
              </a:rPr>
              <a:t>th</a:t>
            </a:r>
            <a:r>
              <a:rPr lang="en-US" sz="3600">
                <a:solidFill>
                  <a:schemeClr val="folHlink"/>
                </a:solidFill>
              </a:rPr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976BC533-009F-468F-B388-A1BEC67779DC}" type="slidenum">
              <a:rPr lang="en-US"/>
              <a:pPr/>
              <a:t>64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 Learning Objectives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5313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b="1" smtClean="0"/>
              <a:t>In this topic, you learn:</a:t>
            </a:r>
            <a:r>
              <a:rPr lang="en-US" sz="3600" smtClean="0"/>
              <a:t> 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When to use a finite population correction in calculating a confidence interval for either </a:t>
            </a:r>
            <a:r>
              <a:rPr lang="en-US" sz="2400" smtClean="0">
                <a:latin typeface="Calibri" pitchFamily="34" charset="0"/>
              </a:rPr>
              <a:t>µ or </a:t>
            </a:r>
            <a:r>
              <a:rPr lang="el-GR" sz="2400" smtClean="0">
                <a:latin typeface="Calibri" pitchFamily="34" charset="0"/>
              </a:rPr>
              <a:t>π</a:t>
            </a:r>
            <a:endParaRPr lang="en-US" sz="2400" smtClean="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How to use a finite population correction in calculating a confidence interval for either </a:t>
            </a:r>
            <a:r>
              <a:rPr lang="en-US" sz="2400" smtClean="0">
                <a:latin typeface="Calibri" pitchFamily="34" charset="0"/>
              </a:rPr>
              <a:t>µ or </a:t>
            </a:r>
            <a:r>
              <a:rPr lang="el-GR" sz="2400" smtClean="0">
                <a:latin typeface="Calibri" pitchFamily="34" charset="0"/>
              </a:rPr>
              <a:t>π</a:t>
            </a:r>
            <a:endParaRPr lang="en-US" sz="2400" smtClean="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How to use a finite population correction in calculating a sample size for a confidence interval for either </a:t>
            </a:r>
            <a:r>
              <a:rPr lang="en-US" sz="2400" smtClean="0">
                <a:latin typeface="Calibri" pitchFamily="34" charset="0"/>
              </a:rPr>
              <a:t>µ or </a:t>
            </a:r>
            <a:r>
              <a:rPr lang="el-GR" sz="2400" smtClean="0">
                <a:latin typeface="Calibri" pitchFamily="34" charset="0"/>
              </a:rPr>
              <a:t>π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B0B9F292-53D3-4609-89E6-BEF458559281}" type="slidenum">
              <a:rPr lang="en-US"/>
              <a:pPr/>
              <a:t>65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77830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990600"/>
          </a:xfrm>
        </p:spPr>
        <p:txBody>
          <a:bodyPr/>
          <a:lstStyle/>
          <a:p>
            <a:r>
              <a:rPr lang="en-US" sz="3600" smtClean="0"/>
              <a:t>Use A fpc When Sampling More Than 5% Of The Population (n/N &gt; 0.05)</a:t>
            </a:r>
          </a:p>
        </p:txBody>
      </p:sp>
      <p:sp>
        <p:nvSpPr>
          <p:cNvPr id="77832" name="Rectangle 4"/>
          <p:cNvSpPr>
            <a:spLocks noChangeArrowheads="1"/>
          </p:cNvSpPr>
          <p:nvPr/>
        </p:nvSpPr>
        <p:spPr bwMode="auto">
          <a:xfrm>
            <a:off x="7696200" y="12192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834" name="TextBox 6"/>
          <p:cNvSpPr txBox="1">
            <a:spLocks noChangeArrowheads="1"/>
          </p:cNvSpPr>
          <p:nvPr/>
        </p:nvSpPr>
        <p:spPr bwMode="auto">
          <a:xfrm>
            <a:off x="228600" y="1676400"/>
            <a:ext cx="493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Confidence Interval For </a:t>
            </a:r>
            <a:r>
              <a:rPr lang="en-US" u="sng">
                <a:latin typeface="Calibri" pitchFamily="34" charset="0"/>
              </a:rPr>
              <a:t>µ with a fpc</a:t>
            </a:r>
            <a:endParaRPr lang="en-US" u="sng"/>
          </a:p>
        </p:txBody>
      </p:sp>
      <p:sp>
        <p:nvSpPr>
          <p:cNvPr id="778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533400" y="2209800"/>
          <a:ext cx="2786063" cy="990600"/>
        </p:xfrm>
        <a:graphic>
          <a:graphicData uri="http://schemas.openxmlformats.org/presentationml/2006/ole">
            <p:oleObj spid="_x0000_s77825" r:id="rId3" imgW="1282700" imgH="457200" progId="Equation.DSMT4">
              <p:embed/>
            </p:oleObj>
          </a:graphicData>
        </a:graphic>
      </p:graphicFrame>
      <p:sp>
        <p:nvSpPr>
          <p:cNvPr id="77836" name="TextBox 9"/>
          <p:cNvSpPr txBox="1">
            <a:spLocks noChangeArrowheads="1"/>
          </p:cNvSpPr>
          <p:nvPr/>
        </p:nvSpPr>
        <p:spPr bwMode="auto">
          <a:xfrm>
            <a:off x="304800" y="3886200"/>
            <a:ext cx="493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Confidence Interval For </a:t>
            </a:r>
            <a:r>
              <a:rPr lang="el-GR" u="sng">
                <a:latin typeface="Calibri" pitchFamily="34" charset="0"/>
              </a:rPr>
              <a:t>π</a:t>
            </a:r>
            <a:r>
              <a:rPr lang="en-US" u="sng">
                <a:latin typeface="Calibri" pitchFamily="34" charset="0"/>
              </a:rPr>
              <a:t> with a fpc</a:t>
            </a:r>
            <a:endParaRPr lang="en-US" u="sng"/>
          </a:p>
        </p:txBody>
      </p:sp>
      <p:sp>
        <p:nvSpPr>
          <p:cNvPr id="778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533400" y="4495800"/>
          <a:ext cx="3932238" cy="1066800"/>
        </p:xfrm>
        <a:graphic>
          <a:graphicData uri="http://schemas.openxmlformats.org/presentationml/2006/ole">
            <p:oleObj spid="_x0000_s77829" name="Equation" r:id="rId4" imgW="1638000" imgH="444240" progId="Equation.3">
              <p:embed/>
            </p:oleObj>
          </a:graphicData>
        </a:graphic>
      </p:graphicFrame>
      <p:sp>
        <p:nvSpPr>
          <p:cNvPr id="77838" name="TextBox 13"/>
          <p:cNvSpPr txBox="1">
            <a:spLocks noChangeArrowheads="1"/>
          </p:cNvSpPr>
          <p:nvPr/>
        </p:nvSpPr>
        <p:spPr bwMode="auto">
          <a:xfrm>
            <a:off x="5791200" y="2667000"/>
            <a:ext cx="3163888" cy="2308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 fpc simply</a:t>
            </a:r>
          </a:p>
          <a:p>
            <a:pPr algn="ctr"/>
            <a:r>
              <a:rPr lang="en-US"/>
              <a:t>reduces the</a:t>
            </a:r>
          </a:p>
          <a:p>
            <a:pPr algn="ctr"/>
            <a:r>
              <a:rPr lang="en-US"/>
              <a:t>standard error</a:t>
            </a:r>
          </a:p>
          <a:p>
            <a:pPr algn="ctr"/>
            <a:r>
              <a:rPr lang="en-US"/>
              <a:t>of either the</a:t>
            </a:r>
          </a:p>
          <a:p>
            <a:pPr algn="ctr"/>
            <a:r>
              <a:rPr lang="en-US"/>
              <a:t>sample mean or</a:t>
            </a:r>
          </a:p>
          <a:p>
            <a:pPr algn="ctr"/>
            <a:r>
              <a:rPr lang="en-US"/>
              <a:t>the sample proportion</a:t>
            </a:r>
          </a:p>
        </p:txBody>
      </p:sp>
      <p:cxnSp>
        <p:nvCxnSpPr>
          <p:cNvPr id="77839" name="Straight Arrow Connector 15"/>
          <p:cNvCxnSpPr>
            <a:cxnSpLocks noChangeShapeType="1"/>
            <a:stCxn id="77838" idx="1"/>
          </p:cNvCxnSpPr>
          <p:nvPr/>
        </p:nvCxnSpPr>
        <p:spPr bwMode="auto">
          <a:xfrm rot="10800000" flipV="1">
            <a:off x="4495800" y="3821113"/>
            <a:ext cx="1295400" cy="12842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77840" name="Straight Arrow Connector 16"/>
          <p:cNvCxnSpPr>
            <a:cxnSpLocks noChangeShapeType="1"/>
            <a:stCxn id="77838" idx="1"/>
          </p:cNvCxnSpPr>
          <p:nvPr/>
        </p:nvCxnSpPr>
        <p:spPr bwMode="auto">
          <a:xfrm rot="10800000">
            <a:off x="3352800" y="2667000"/>
            <a:ext cx="2438400" cy="11541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9920CD5A-2052-4FB7-85BF-E86EF6D29321}" type="slidenum">
              <a:rPr lang="en-US"/>
              <a:pPr/>
              <a:t>66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397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01000" cy="990600"/>
          </a:xfrm>
        </p:spPr>
        <p:txBody>
          <a:bodyPr/>
          <a:lstStyle/>
          <a:p>
            <a:r>
              <a:rPr lang="en-US" smtClean="0"/>
              <a:t>Confidence Interval for </a:t>
            </a:r>
            <a:r>
              <a:rPr lang="en-US" smtClean="0">
                <a:latin typeface="Calibri" pitchFamily="34" charset="0"/>
              </a:rPr>
              <a:t>µ with a fpc</a:t>
            </a:r>
            <a:endParaRPr lang="en-US" smtClean="0"/>
          </a:p>
        </p:txBody>
      </p:sp>
      <p:sp>
        <p:nvSpPr>
          <p:cNvPr id="83974" name="Rectangle 4"/>
          <p:cNvSpPr>
            <a:spLocks noChangeArrowheads="1"/>
          </p:cNvSpPr>
          <p:nvPr/>
        </p:nvSpPr>
        <p:spPr bwMode="auto">
          <a:xfrm>
            <a:off x="7696200" y="12192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304800" y="1828800"/>
          <a:ext cx="6634163" cy="533400"/>
        </p:xfrm>
        <a:graphic>
          <a:graphicData uri="http://schemas.openxmlformats.org/presentationml/2006/ole">
            <p:oleObj spid="_x0000_s83970" name="Equation" r:id="rId3" imgW="2527200" imgH="203040" progId="Equation.3">
              <p:embed/>
            </p:oleObj>
          </a:graphicData>
        </a:graphic>
      </p:graphicFrame>
      <p:cxnSp>
        <p:nvCxnSpPr>
          <p:cNvPr id="83976" name="Straight Connector 9"/>
          <p:cNvCxnSpPr>
            <a:cxnSpLocks noChangeShapeType="1"/>
          </p:cNvCxnSpPr>
          <p:nvPr/>
        </p:nvCxnSpPr>
        <p:spPr bwMode="auto">
          <a:xfrm>
            <a:off x="381000" y="2317750"/>
            <a:ext cx="6477000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</p:cxn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524000" y="2895600"/>
          <a:ext cx="4953000" cy="2547938"/>
        </p:xfrm>
        <a:graphic>
          <a:graphicData uri="http://schemas.openxmlformats.org/presentationml/2006/ole">
            <p:oleObj spid="_x0000_s83971" name="Equation" r:id="rId4" imgW="2222280" imgH="1143000" progId="Equation.3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DD695301-2D6D-4C6F-94BE-BE894FB0E54D}" type="slidenum">
              <a:rPr lang="en-US"/>
              <a:pPr/>
              <a:t>67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8499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990600"/>
          </a:xfrm>
        </p:spPr>
        <p:txBody>
          <a:bodyPr/>
          <a:lstStyle/>
          <a:p>
            <a:r>
              <a:rPr lang="en-US" smtClean="0"/>
              <a:t>Determining Sample Size with a fpc</a:t>
            </a:r>
          </a:p>
        </p:txBody>
      </p:sp>
      <p:sp>
        <p:nvSpPr>
          <p:cNvPr id="8499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sample size (n</a:t>
            </a:r>
            <a:r>
              <a:rPr lang="en-US" baseline="-25000" smtClean="0"/>
              <a:t>0</a:t>
            </a:r>
            <a:r>
              <a:rPr lang="en-US" smtClean="0"/>
              <a:t>) without a fpc</a:t>
            </a:r>
          </a:p>
          <a:p>
            <a:endParaRPr lang="en-US" smtClean="0"/>
          </a:p>
          <a:p>
            <a:pPr lvl="1"/>
            <a:r>
              <a:rPr lang="en-US" smtClean="0"/>
              <a:t>For </a:t>
            </a:r>
            <a:r>
              <a:rPr lang="en-US" smtClean="0">
                <a:latin typeface="Calibri" pitchFamily="34" charset="0"/>
              </a:rPr>
              <a:t>µ:  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/>
            <a:r>
              <a:rPr lang="en-US" smtClean="0"/>
              <a:t>For </a:t>
            </a:r>
            <a:r>
              <a:rPr lang="el-GR" smtClean="0"/>
              <a:t>π</a:t>
            </a:r>
            <a:r>
              <a:rPr lang="en-US" smtClean="0"/>
              <a:t>:</a:t>
            </a:r>
            <a:endParaRPr lang="en-US" baseline="-25000" smtClean="0"/>
          </a:p>
          <a:p>
            <a:pPr lvl="1"/>
            <a:endParaRPr lang="en-US" sz="2000" smtClean="0"/>
          </a:p>
          <a:p>
            <a:r>
              <a:rPr lang="en-US" smtClean="0"/>
              <a:t>Apply the fpc utilizing the following formula to arrive at the final sample size (n).</a:t>
            </a:r>
          </a:p>
          <a:p>
            <a:pPr lvl="1"/>
            <a:r>
              <a:rPr lang="en-US" smtClean="0"/>
              <a:t>n = n</a:t>
            </a:r>
            <a:r>
              <a:rPr lang="en-US" baseline="-25000" smtClean="0"/>
              <a:t>0</a:t>
            </a:r>
            <a:r>
              <a:rPr lang="en-US" smtClean="0"/>
              <a:t>N / (n</a:t>
            </a:r>
            <a:r>
              <a:rPr lang="en-US" baseline="-25000" smtClean="0"/>
              <a:t>0</a:t>
            </a:r>
            <a:r>
              <a:rPr lang="en-US" smtClean="0"/>
              <a:t> + (N-1))</a:t>
            </a:r>
          </a:p>
        </p:txBody>
      </p:sp>
      <p:sp>
        <p:nvSpPr>
          <p:cNvPr id="84999" name="Rectangle 4"/>
          <p:cNvSpPr>
            <a:spLocks noChangeArrowheads="1"/>
          </p:cNvSpPr>
          <p:nvPr/>
        </p:nvSpPr>
        <p:spPr bwMode="auto">
          <a:xfrm>
            <a:off x="7696200" y="12192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362200" y="2590800"/>
          <a:ext cx="1676400" cy="922338"/>
        </p:xfrm>
        <a:graphic>
          <a:graphicData uri="http://schemas.openxmlformats.org/presentationml/2006/ole">
            <p:oleObj spid="_x0000_s84994" name="Equation" r:id="rId3" imgW="761760" imgH="419040" progId="Equation.3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362200" y="3581400"/>
          <a:ext cx="2209800" cy="857250"/>
        </p:xfrm>
        <a:graphic>
          <a:graphicData uri="http://schemas.openxmlformats.org/presentationml/2006/ole">
            <p:oleObj spid="_x0000_s84995" name="Equation" r:id="rId4" imgW="10792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40F3EC68-152B-4740-B8A8-2BCB118BD401}" type="slidenum">
              <a:rPr lang="en-US"/>
              <a:pPr/>
              <a:t>68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 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5313"/>
            <a:ext cx="8001000" cy="4495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Described when to use a finite population correction in calculating a confidence interval for either </a:t>
            </a:r>
            <a:r>
              <a:rPr lang="en-US" sz="2400" smtClean="0">
                <a:latin typeface="Calibri" pitchFamily="34" charset="0"/>
              </a:rPr>
              <a:t>µ or </a:t>
            </a:r>
            <a:r>
              <a:rPr lang="el-GR" sz="2400" smtClean="0">
                <a:latin typeface="Calibri" pitchFamily="34" charset="0"/>
              </a:rPr>
              <a:t>π</a:t>
            </a:r>
            <a:endParaRPr lang="en-US" sz="2400" smtClean="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Examined the formulae for calculating a confidence interval for either </a:t>
            </a:r>
            <a:r>
              <a:rPr lang="en-US" sz="2400" smtClean="0">
                <a:latin typeface="Calibri" pitchFamily="34" charset="0"/>
              </a:rPr>
              <a:t>µ or </a:t>
            </a:r>
            <a:r>
              <a:rPr lang="el-GR" sz="2400" smtClean="0">
                <a:latin typeface="Calibri" pitchFamily="34" charset="0"/>
              </a:rPr>
              <a:t>π </a:t>
            </a:r>
            <a:r>
              <a:rPr lang="en-US" sz="2400" smtClean="0"/>
              <a:t>utilizing a finite population correction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sz="2400" smtClean="0"/>
              <a:t>Examined the formulae for calculating a sample size in a confidence interval for either </a:t>
            </a:r>
            <a:r>
              <a:rPr lang="en-US" sz="2400" smtClean="0">
                <a:latin typeface="Calibri" pitchFamily="34" charset="0"/>
              </a:rPr>
              <a:t>µ or </a:t>
            </a:r>
            <a:r>
              <a:rPr lang="el-GR" sz="2400" smtClean="0">
                <a:latin typeface="Calibri" pitchFamily="34" charset="0"/>
              </a:rPr>
              <a:t>π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D31DCA76-4074-4AAD-875F-1CFC2B85439F}" type="slidenum">
              <a:rPr lang="en-US"/>
              <a:pPr/>
              <a:t>69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11620" name="AutoShape 4" descr="3287383400_2177562"/>
          <p:cNvSpPr>
            <a:spLocks noChangeAspect="1" noChangeArrowheads="1"/>
          </p:cNvSpPr>
          <p:nvPr/>
        </p:nvSpPr>
        <p:spPr bwMode="auto">
          <a:xfrm>
            <a:off x="1828800" y="3562350"/>
            <a:ext cx="5486400" cy="1714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1621" name="AutoShape 5" descr="3287383400_2177562"/>
          <p:cNvSpPr>
            <a:spLocks noChangeAspect="1" noChangeArrowheads="1"/>
          </p:cNvSpPr>
          <p:nvPr/>
        </p:nvSpPr>
        <p:spPr bwMode="auto">
          <a:xfrm>
            <a:off x="1828800" y="3562350"/>
            <a:ext cx="5486400" cy="1714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11622" name="Picture 6" descr="copy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2857500"/>
          </a:xfrm>
          <a:prstGeom prst="rect">
            <a:avLst/>
          </a:prstGeom>
          <a:noFill/>
        </p:spPr>
      </p:pic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762000" y="4724400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9B561F62-99BF-48BA-A7ED-5F186D678447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Interval Estimate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An interval gives a </a:t>
            </a:r>
            <a:r>
              <a:rPr lang="en-US" sz="3200" smtClean="0">
                <a:solidFill>
                  <a:schemeClr val="folHlink"/>
                </a:solidFill>
              </a:rPr>
              <a:t>range</a:t>
            </a:r>
            <a:r>
              <a:rPr lang="en-US" sz="3200" smtClean="0"/>
              <a:t> of values: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Takes into consideration variation in sample statistics from sample to sample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Based on observations from 1 sample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Gives information about closeness to unknown population parameters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Stated in terms of level of confidence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e.g. 95% confident, 99% confident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Can never be 100% confident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16969503-F50B-4EF3-9267-5B7F5EB1EAAE}" type="slidenum">
              <a:rPr lang="en-US"/>
              <a:pPr/>
              <a:t>8</a:t>
            </a:fld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Interval Example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u="sng" smtClean="0"/>
              <a:t>Cereal fill example</a:t>
            </a:r>
          </a:p>
          <a:p>
            <a:pPr marL="0" indent="0" eaLnBrk="1" hangingPunct="1"/>
            <a:r>
              <a:rPr lang="en-US" sz="2400" smtClean="0"/>
              <a:t>   Population has </a:t>
            </a:r>
            <a:r>
              <a:rPr lang="en-US" sz="2400" smtClean="0">
                <a:cs typeface="Arial" charset="0"/>
              </a:rPr>
              <a:t>µ = 368 and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 = 15.</a:t>
            </a:r>
          </a:p>
          <a:p>
            <a:pPr marL="0" indent="0" eaLnBrk="1" hangingPunct="1"/>
            <a:r>
              <a:rPr lang="en-US" sz="2400" smtClean="0">
                <a:cs typeface="Arial" charset="0"/>
              </a:rPr>
              <a:t>   If you take a sample of size n = 25 you know</a:t>
            </a:r>
          </a:p>
          <a:p>
            <a:pPr marL="703263" lvl="1" eaLnBrk="1" hangingPunct="1"/>
            <a:r>
              <a:rPr lang="en-US" sz="2200" smtClean="0">
                <a:cs typeface="Arial" charset="0"/>
              </a:rPr>
              <a:t>368 ± 1.96 * 15 /       = (362.12, 373.88) contains 95% of the sample means</a:t>
            </a:r>
          </a:p>
          <a:p>
            <a:pPr marL="703263" lvl="1" eaLnBrk="1" hangingPunct="1"/>
            <a:r>
              <a:rPr lang="en-US" sz="2200" smtClean="0">
                <a:cs typeface="Arial" charset="0"/>
              </a:rPr>
              <a:t>When you don’t know µ, you use X to estimate µ</a:t>
            </a:r>
          </a:p>
          <a:p>
            <a:pPr lvl="2" eaLnBrk="1" hangingPunct="1"/>
            <a:r>
              <a:rPr lang="en-US" sz="1700" smtClean="0">
                <a:cs typeface="Arial" charset="0"/>
              </a:rPr>
              <a:t>If X = 362.3 the interval is 362.3 ± 1.96 * 15 /        = (356.42, 368.18)</a:t>
            </a:r>
          </a:p>
          <a:p>
            <a:pPr lvl="2" eaLnBrk="1" hangingPunct="1"/>
            <a:r>
              <a:rPr lang="en-US" sz="1700" smtClean="0">
                <a:cs typeface="Arial" charset="0"/>
              </a:rPr>
              <a:t>Since 356.42 ≤ µ ≤ 368.18 the interval based on this sample makes a correct statement about µ.</a:t>
            </a:r>
          </a:p>
          <a:p>
            <a:pPr lvl="2" eaLnBrk="1" hangingPunct="1"/>
            <a:endParaRPr lang="en-US" sz="170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hlink"/>
                </a:solidFill>
                <a:cs typeface="Arial" charset="0"/>
              </a:rPr>
              <a:t>But what about the intervals from other possible samples of size 25?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429000" y="3200400"/>
          <a:ext cx="444500" cy="327025"/>
        </p:xfrm>
        <a:graphic>
          <a:graphicData uri="http://schemas.openxmlformats.org/presentationml/2006/ole">
            <p:oleObj spid="_x0000_s1026" name="Equation" r:id="rId3" imgW="291960" imgH="215640" progId="Equation.3">
              <p:embed/>
            </p:oleObj>
          </a:graphicData>
        </a:graphic>
      </p:graphicFrame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5486400" y="3886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027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6019800" y="4287838"/>
          <a:ext cx="368300" cy="271462"/>
        </p:xfrm>
        <a:graphic>
          <a:graphicData uri="http://schemas.openxmlformats.org/presentationml/2006/ole">
            <p:oleObj spid="_x0000_s1027" name="Equation" r:id="rId4" imgW="291960" imgH="215640" progId="Equation.3">
              <p:embed/>
            </p:oleObj>
          </a:graphicData>
        </a:graphic>
      </p:graphicFrame>
      <p:sp>
        <p:nvSpPr>
          <p:cNvPr id="1032" name="Line 16"/>
          <p:cNvSpPr>
            <a:spLocks noChangeShapeType="1"/>
          </p:cNvSpPr>
          <p:nvPr/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772400" y="11430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8-</a:t>
            </a:r>
            <a:fld id="{492FF775-FB6A-42B9-A0FE-9A5B7AA84647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©2011 Pearson Education, Inc. publishing as Prentice Hall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Confidence Interval Example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086600" y="1219200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2"/>
                </a:solidFill>
              </a:rPr>
              <a:t>(continued)</a:t>
            </a:r>
          </a:p>
        </p:txBody>
      </p:sp>
      <p:graphicFrame>
        <p:nvGraphicFramePr>
          <p:cNvPr id="217144" name="Group 56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4672013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#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Contain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362.30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356.42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368.18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369.50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375.38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354.12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365.88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362.12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356.24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373.88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379.76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2" name="Line 54"/>
          <p:cNvSpPr>
            <a:spLocks noChangeShapeType="1"/>
          </p:cNvSpPr>
          <p:nvPr/>
        </p:nvSpPr>
        <p:spPr bwMode="auto">
          <a:xfrm>
            <a:off x="2895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74" name="Rectangle 8"/>
          <p:cNvSpPr>
            <a:spLocks noChangeArrowheads="1"/>
          </p:cNvSpPr>
          <p:nvPr/>
        </p:nvSpPr>
        <p:spPr bwMode="auto">
          <a:xfrm>
            <a:off x="7772400" y="83820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Pages>20</Pages>
  <Words>2759</Words>
  <Application>Microsoft Office PowerPoint</Application>
  <PresentationFormat>On-screen Show (4:3)</PresentationFormat>
  <Paragraphs>601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Wingdings</vt:lpstr>
      <vt:lpstr>Times New Roman</vt:lpstr>
      <vt:lpstr>System</vt:lpstr>
      <vt:lpstr>Symbol</vt:lpstr>
      <vt:lpstr>Calibri</vt:lpstr>
      <vt:lpstr>PrenHall1</vt:lpstr>
      <vt:lpstr>PrenHall1</vt:lpstr>
      <vt:lpstr>Equation</vt:lpstr>
      <vt:lpstr>MathType 5.0 Equation</vt:lpstr>
      <vt:lpstr>Slide 1</vt:lpstr>
      <vt:lpstr>Learning Objectives</vt:lpstr>
      <vt:lpstr>Chapter Outline</vt:lpstr>
      <vt:lpstr>Point and Interval Estimates</vt:lpstr>
      <vt:lpstr>Point Estimates</vt:lpstr>
      <vt:lpstr>Confidence Intervals</vt:lpstr>
      <vt:lpstr>Confidence Interval Estimate</vt:lpstr>
      <vt:lpstr>Confidence Interval Example</vt:lpstr>
      <vt:lpstr>Confidence Interval Example</vt:lpstr>
      <vt:lpstr>Confidence Interval Example</vt:lpstr>
      <vt:lpstr>Estimation Process</vt:lpstr>
      <vt:lpstr>General Formula</vt:lpstr>
      <vt:lpstr>Confidence Level</vt:lpstr>
      <vt:lpstr>Confidence Level, (1-)</vt:lpstr>
      <vt:lpstr>Confidence Intervals</vt:lpstr>
      <vt:lpstr>Confidence Interval for μ (σ  Known) </vt:lpstr>
      <vt:lpstr>Finding the Critical Value, Zα/2</vt:lpstr>
      <vt:lpstr>Common Levels of Confidence</vt:lpstr>
      <vt:lpstr>Intervals and Level of Confidence</vt:lpstr>
      <vt:lpstr>Example</vt:lpstr>
      <vt:lpstr>Example</vt:lpstr>
      <vt:lpstr>Interpretation</vt:lpstr>
      <vt:lpstr>Confidence Intervals</vt:lpstr>
      <vt:lpstr>Do You Ever Truly Know σ?</vt:lpstr>
      <vt:lpstr>Confidence Interval for μ (σ Unknown) </vt:lpstr>
      <vt:lpstr>Confidence Interval for μ (σ Unknown) </vt:lpstr>
      <vt:lpstr>Student’s t Distribution</vt:lpstr>
      <vt:lpstr>Degrees of Freedom (df)</vt:lpstr>
      <vt:lpstr>Student’s t Distribution</vt:lpstr>
      <vt:lpstr>Student’s t Table</vt:lpstr>
      <vt:lpstr>Selected t distribution values</vt:lpstr>
      <vt:lpstr>Example of t distribution confidence interval</vt:lpstr>
      <vt:lpstr>Example of t distribution confidence interval</vt:lpstr>
      <vt:lpstr>Confidence Intervals</vt:lpstr>
      <vt:lpstr>Confidence Intervals for the  Population Proportion, π</vt:lpstr>
      <vt:lpstr>Confidence Intervals for the  Population Proportion, π</vt:lpstr>
      <vt:lpstr>Confidence Interval Endpoints</vt:lpstr>
      <vt:lpstr>Example</vt:lpstr>
      <vt:lpstr>Example</vt:lpstr>
      <vt:lpstr>Interpretation</vt:lpstr>
      <vt:lpstr>Determining Sample Size</vt:lpstr>
      <vt:lpstr>Sampling Error</vt:lpstr>
      <vt:lpstr>Determining Sample Size</vt:lpstr>
      <vt:lpstr>Determining Sample Size</vt:lpstr>
      <vt:lpstr>Determining Sample Size</vt:lpstr>
      <vt:lpstr>Required Sample Size Example</vt:lpstr>
      <vt:lpstr>If σ is unknown</vt:lpstr>
      <vt:lpstr>Determining Sample Size</vt:lpstr>
      <vt:lpstr>Determining Sample Size</vt:lpstr>
      <vt:lpstr>Required Sample Size Example</vt:lpstr>
      <vt:lpstr>Required Sample Size Example</vt:lpstr>
      <vt:lpstr>Applications in Auditing</vt:lpstr>
      <vt:lpstr>Applications in Auditing</vt:lpstr>
      <vt:lpstr>Confidence Interval for Population Total Amount</vt:lpstr>
      <vt:lpstr>Confidence Interval for Population Total: Example</vt:lpstr>
      <vt:lpstr>Example Solution</vt:lpstr>
      <vt:lpstr>Confidence Interval for  Total Difference</vt:lpstr>
      <vt:lpstr>Confidence Interval for  Total Difference</vt:lpstr>
      <vt:lpstr>One-Sided Confidence Intervals</vt:lpstr>
      <vt:lpstr>Ethical Issues</vt:lpstr>
      <vt:lpstr>Chapter Summary</vt:lpstr>
      <vt:lpstr>Chapter Summary</vt:lpstr>
      <vt:lpstr>Slide 63</vt:lpstr>
      <vt:lpstr>Topic Learning Objectives</vt:lpstr>
      <vt:lpstr>Use A fpc When Sampling More Than 5% Of The Population (n/N &gt; 0.05)</vt:lpstr>
      <vt:lpstr>Confidence Interval for µ with a fpc</vt:lpstr>
      <vt:lpstr>Determining Sample Size with a fpc</vt:lpstr>
      <vt:lpstr>Topic Summary</vt:lpstr>
      <vt:lpstr>Slide 69</vt:lpstr>
    </vt:vector>
  </TitlesOfParts>
  <Company>University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Statistics, 10/e</dc:title>
  <dc:subject>Chapter 8</dc:subject>
  <dc:creator>Dirk Yandell</dc:creator>
  <cp:keywords/>
  <dc:description/>
  <cp:lastModifiedBy>UMURRM2</cp:lastModifiedBy>
  <cp:revision>110</cp:revision>
  <cp:lastPrinted>1998-11-22T23:37:53Z</cp:lastPrinted>
  <dcterms:created xsi:type="dcterms:W3CDTF">2001-01-27T17:01:20Z</dcterms:created>
  <dcterms:modified xsi:type="dcterms:W3CDTF">2010-03-17T14:47:36Z</dcterms:modified>
</cp:coreProperties>
</file>