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81"/>
  </p:notesMasterIdLst>
  <p:handoutMasterIdLst>
    <p:handoutMasterId r:id="rId82"/>
  </p:handoutMasterIdLst>
  <p:sldIdLst>
    <p:sldId id="260" r:id="rId2"/>
    <p:sldId id="332" r:id="rId3"/>
    <p:sldId id="335" r:id="rId4"/>
    <p:sldId id="342" r:id="rId5"/>
    <p:sldId id="343" r:id="rId6"/>
    <p:sldId id="336" r:id="rId7"/>
    <p:sldId id="337" r:id="rId8"/>
    <p:sldId id="338" r:id="rId9"/>
    <p:sldId id="345" r:id="rId10"/>
    <p:sldId id="347" r:id="rId11"/>
    <p:sldId id="348" r:id="rId12"/>
    <p:sldId id="349" r:id="rId13"/>
    <p:sldId id="352" r:id="rId14"/>
    <p:sldId id="351" r:id="rId15"/>
    <p:sldId id="353" r:id="rId16"/>
    <p:sldId id="354" r:id="rId17"/>
    <p:sldId id="355" r:id="rId18"/>
    <p:sldId id="356" r:id="rId19"/>
    <p:sldId id="468" r:id="rId20"/>
    <p:sldId id="469" r:id="rId21"/>
    <p:sldId id="357" r:id="rId22"/>
    <p:sldId id="358" r:id="rId23"/>
    <p:sldId id="359" r:id="rId24"/>
    <p:sldId id="360" r:id="rId25"/>
    <p:sldId id="402" r:id="rId26"/>
    <p:sldId id="403" r:id="rId27"/>
    <p:sldId id="362" r:id="rId28"/>
    <p:sldId id="363" r:id="rId29"/>
    <p:sldId id="364" r:id="rId30"/>
    <p:sldId id="365" r:id="rId31"/>
    <p:sldId id="367" r:id="rId32"/>
    <p:sldId id="368" r:id="rId33"/>
    <p:sldId id="369" r:id="rId34"/>
    <p:sldId id="370" r:id="rId35"/>
    <p:sldId id="371" r:id="rId36"/>
    <p:sldId id="405" r:id="rId37"/>
    <p:sldId id="425" r:id="rId38"/>
    <p:sldId id="454" r:id="rId39"/>
    <p:sldId id="409" r:id="rId40"/>
    <p:sldId id="410" r:id="rId41"/>
    <p:sldId id="414" r:id="rId42"/>
    <p:sldId id="455" r:id="rId43"/>
    <p:sldId id="451" r:id="rId44"/>
    <p:sldId id="411" r:id="rId45"/>
    <p:sldId id="412" r:id="rId46"/>
    <p:sldId id="413" r:id="rId47"/>
    <p:sldId id="417" r:id="rId48"/>
    <p:sldId id="415" r:id="rId49"/>
    <p:sldId id="419" r:id="rId50"/>
    <p:sldId id="452" r:id="rId51"/>
    <p:sldId id="420" r:id="rId52"/>
    <p:sldId id="421" r:id="rId53"/>
    <p:sldId id="372" r:id="rId54"/>
    <p:sldId id="456" r:id="rId55"/>
    <p:sldId id="457" r:id="rId56"/>
    <p:sldId id="458" r:id="rId57"/>
    <p:sldId id="459" r:id="rId58"/>
    <p:sldId id="460" r:id="rId59"/>
    <p:sldId id="428" r:id="rId60"/>
    <p:sldId id="462" r:id="rId61"/>
    <p:sldId id="430" r:id="rId62"/>
    <p:sldId id="437" r:id="rId63"/>
    <p:sldId id="438" r:id="rId64"/>
    <p:sldId id="434" r:id="rId65"/>
    <p:sldId id="435" r:id="rId66"/>
    <p:sldId id="436" r:id="rId67"/>
    <p:sldId id="441" r:id="rId68"/>
    <p:sldId id="380" r:id="rId69"/>
    <p:sldId id="442" r:id="rId70"/>
    <p:sldId id="385" r:id="rId71"/>
    <p:sldId id="386" r:id="rId72"/>
    <p:sldId id="387" r:id="rId73"/>
    <p:sldId id="388" r:id="rId74"/>
    <p:sldId id="445" r:id="rId75"/>
    <p:sldId id="446" r:id="rId76"/>
    <p:sldId id="447" r:id="rId77"/>
    <p:sldId id="448" r:id="rId78"/>
    <p:sldId id="449" r:id="rId79"/>
    <p:sldId id="470" r:id="rId8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CC"/>
    <a:srgbClr val="0033CC"/>
    <a:srgbClr val="FDE0BD"/>
    <a:srgbClr val="F983C1"/>
    <a:srgbClr val="99FF33"/>
    <a:srgbClr val="CCCCFF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95" autoAdjust="0"/>
    <p:restoredTop sz="96192" autoAdjust="0"/>
  </p:normalViewPr>
  <p:slideViewPr>
    <p:cSldViewPr>
      <p:cViewPr varScale="1">
        <p:scale>
          <a:sx n="80" d="100"/>
          <a:sy n="80" d="100"/>
        </p:scale>
        <p:origin x="-10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0" y="-24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>
                <a:latin typeface="Arial" pitchFamily="34" charset="0"/>
              </a:rPr>
              <a:t>	Chapter 13		 13-</a:t>
            </a:r>
            <a:fld id="{F9C9259B-E4B6-4178-9269-FD1FEB6C3CCA}" type="slidenum">
              <a:rPr lang="en-US" sz="1200">
                <a:latin typeface="Arial" pitchFamily="34" charset="0"/>
              </a:rPr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>
                <a:latin typeface="Arial" pitchFamily="34" charset="0"/>
              </a:rPr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1600" y="457200"/>
            <a:ext cx="41148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>
                <a:latin typeface="Arial" pitchFamily="34" charset="0"/>
              </a:rPr>
              <a:t>	Chapter 13		13-</a:t>
            </a:r>
            <a:fld id="{A3E8F096-A9E4-4C5D-8F4F-869E42A20E4D}" type="slidenum">
              <a:rPr lang="en-US" sz="1200">
                <a:latin typeface="Arial" pitchFamily="34" charset="0"/>
              </a:rPr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438" y="8818563"/>
            <a:ext cx="671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>
                <a:latin typeface="Arial" pitchFamily="34" charset="0"/>
              </a:rPr>
              <a:t>Basic Business Statistics, 10/e	© 2006 Prentice Hall, Inc.</a:t>
            </a:r>
          </a:p>
          <a:p>
            <a:pPr eaLnBrk="0" hangingPunct="0">
              <a:tabLst>
                <a:tab pos="285750" algn="l"/>
                <a:tab pos="6457950" algn="r"/>
              </a:tabLst>
              <a:defRPr/>
            </a:pPr>
            <a:endParaRPr lang="en-US" sz="10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7810" name="Rectangle 3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7811" name="Rectangle 4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78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4038600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781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134938" y="2438400"/>
            <a:ext cx="9009062" cy="1181100"/>
            <a:chOff x="0" y="1536"/>
            <a:chExt cx="5675" cy="744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7"/>
              <a:chOff x="720" y="336"/>
              <a:chExt cx="624" cy="432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4" name="Rectangle 14"/>
          <p:cNvSpPr txBox="1">
            <a:spLocks noChangeArrowheads="1"/>
          </p:cNvSpPr>
          <p:nvPr userDrawn="1"/>
        </p:nvSpPr>
        <p:spPr bwMode="auto">
          <a:xfrm>
            <a:off x="304800" y="6477000"/>
            <a:ext cx="464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342" tIns="42672" rIns="85342" bIns="42672" anchor="b"/>
          <a:lstStyle/>
          <a:p>
            <a:r>
              <a:rPr lang="en-US" sz="1000" i="1"/>
              <a:t>Copyright ©2011 Pearson Education, Inc. publishing as Prentice Hall </a:t>
            </a: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33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1438"/>
            <a:ext cx="6400800" cy="1762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B86951BF-91E3-4437-B8A9-1288228F5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08DC8E3B-D37F-4242-92F0-B29977298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1610B04E-187D-43A7-A9D7-776C5EC7F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DF445F56-B6BD-42BE-83D8-8FA901DEF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1317E9D8-F6F1-420F-8310-85BAB46A6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AAD673A5-9A52-4B87-9673-7E0F9E5F3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3BB16EA1-4EFF-4A95-A224-21AAE1C65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BEB62F63-F000-42E1-B235-9BEE0A1E9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B7D2351C-C78E-4EEE-B755-69A7E698D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CFFC48F6-4C47-459A-A2A0-992E54BD2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161E4DAA-8CE9-4512-BC87-B24C8E1CF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224D143E-493B-46E4-92B0-6CC0907FE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13-</a:t>
            </a:r>
            <a:fld id="{7E7FC165-F96D-4FD3-96AB-8116569E0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13-</a:t>
            </a:r>
            <a:fld id="{BBAC026E-D294-404A-9B55-78AF657EDB5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9" name="Group 6"/>
          <p:cNvGrpSpPr>
            <a:grpSpLocks/>
          </p:cNvGrpSpPr>
          <p:nvPr userDrawn="1"/>
        </p:nvGrpSpPr>
        <p:grpSpPr bwMode="auto">
          <a:xfrm>
            <a:off x="0" y="609600"/>
            <a:ext cx="9009063" cy="1181100"/>
            <a:chOff x="0" y="1536"/>
            <a:chExt cx="5675" cy="744"/>
          </a:xfrm>
        </p:grpSpPr>
        <p:grpSp>
          <p:nvGrpSpPr>
            <p:cNvPr id="1031" name="Group 7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7"/>
              <a:chOff x="720" y="336"/>
              <a:chExt cx="624" cy="432"/>
            </a:xfrm>
          </p:grpSpPr>
          <p:sp>
            <p:nvSpPr>
              <p:cNvPr id="273416" name="Rectangle 8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3417" name="Rectangle 9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273418" name="Rectangle 10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3419" name="Rectangle 11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3420" name="Rectangle 12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3421" name="Rectangle 13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3422" name="Rectangle 14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3423" name="Rectangle 15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7" name="Rectangle 14"/>
          <p:cNvSpPr txBox="1">
            <a:spLocks noChangeArrowheads="1"/>
          </p:cNvSpPr>
          <p:nvPr userDrawn="1"/>
        </p:nvSpPr>
        <p:spPr bwMode="auto">
          <a:xfrm>
            <a:off x="304800" y="6477000"/>
            <a:ext cx="464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342" tIns="42672" rIns="85342" bIns="42672" anchor="b"/>
          <a:lstStyle/>
          <a:p>
            <a:r>
              <a:rPr lang="en-US" sz="1000" i="1"/>
              <a:t>Copyright ©2011 Pearson Education, Inc. publishing as Prentice Hall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7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5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5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5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13-</a:t>
            </a:r>
            <a:fld id="{2A6FAD0A-02C0-41D6-8332-7F1BE9C58E5B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657600"/>
            <a:ext cx="6400800" cy="1981200"/>
          </a:xfrm>
        </p:spPr>
        <p:txBody>
          <a:bodyPr/>
          <a:lstStyle/>
          <a:p>
            <a:pPr eaLnBrk="1" hangingPunct="1"/>
            <a:r>
              <a:rPr lang="en-US" sz="3500" b="1" smtClean="0"/>
              <a:t>Chapter 13</a:t>
            </a:r>
          </a:p>
          <a:p>
            <a:pPr eaLnBrk="1" hangingPunct="1"/>
            <a:endParaRPr lang="en-US" sz="3500" smtClean="0"/>
          </a:p>
          <a:p>
            <a:pPr eaLnBrk="1" hangingPunct="1"/>
            <a:r>
              <a:rPr lang="en-US" sz="3500" smtClean="0"/>
              <a:t>Simple Linear Regression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447800" y="838200"/>
            <a:ext cx="701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Statistics for Managers using Microsoft Excel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6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0A5D5DE-23D9-429C-960F-704706E6C019}" type="slidenum">
              <a:rPr lang="en-US"/>
              <a:pPr/>
              <a:t>10</a:t>
            </a:fld>
            <a:endParaRPr lang="en-US"/>
          </a:p>
        </p:txBody>
      </p:sp>
      <p:sp>
        <p:nvSpPr>
          <p:cNvPr id="155692" name="Line 2"/>
          <p:cNvSpPr>
            <a:spLocks noChangeShapeType="1"/>
          </p:cNvSpPr>
          <p:nvPr/>
        </p:nvSpPr>
        <p:spPr bwMode="auto">
          <a:xfrm flipH="1" flipV="1">
            <a:off x="2286000" y="4267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5693" name="Line 3"/>
          <p:cNvSpPr>
            <a:spLocks noChangeShapeType="1"/>
          </p:cNvSpPr>
          <p:nvPr/>
        </p:nvSpPr>
        <p:spPr bwMode="auto">
          <a:xfrm flipH="1" flipV="1">
            <a:off x="2286000" y="2971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5694" name="Text Box 5"/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155695" name="Line 6"/>
          <p:cNvSpPr>
            <a:spLocks noChangeShapeType="1"/>
          </p:cNvSpPr>
          <p:nvPr/>
        </p:nvSpPr>
        <p:spPr bwMode="auto">
          <a:xfrm flipH="1">
            <a:off x="4021138" y="30940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96" name="Line 7"/>
          <p:cNvSpPr>
            <a:spLocks noChangeShapeType="1"/>
          </p:cNvSpPr>
          <p:nvPr/>
        </p:nvSpPr>
        <p:spPr bwMode="auto">
          <a:xfrm flipV="1">
            <a:off x="2122488" y="29908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97" name="Freeform 8"/>
          <p:cNvSpPr>
            <a:spLocks/>
          </p:cNvSpPr>
          <p:nvPr/>
        </p:nvSpPr>
        <p:spPr bwMode="auto">
          <a:xfrm>
            <a:off x="5011738" y="4743450"/>
            <a:ext cx="454025" cy="454025"/>
          </a:xfrm>
          <a:custGeom>
            <a:avLst/>
            <a:gdLst>
              <a:gd name="T0" fmla="*/ 0 w 286"/>
              <a:gd name="T1" fmla="*/ 145 h 286"/>
              <a:gd name="T2" fmla="*/ 7 w 286"/>
              <a:gd name="T3" fmla="*/ 99 h 286"/>
              <a:gd name="T4" fmla="*/ 26 w 286"/>
              <a:gd name="T5" fmla="*/ 61 h 286"/>
              <a:gd name="T6" fmla="*/ 61 w 286"/>
              <a:gd name="T7" fmla="*/ 30 h 286"/>
              <a:gd name="T8" fmla="*/ 99 w 286"/>
              <a:gd name="T9" fmla="*/ 8 h 286"/>
              <a:gd name="T10" fmla="*/ 144 w 286"/>
              <a:gd name="T11" fmla="*/ 0 h 286"/>
              <a:gd name="T12" fmla="*/ 186 w 286"/>
              <a:gd name="T13" fmla="*/ 8 h 286"/>
              <a:gd name="T14" fmla="*/ 228 w 286"/>
              <a:gd name="T15" fmla="*/ 30 h 286"/>
              <a:gd name="T16" fmla="*/ 259 w 286"/>
              <a:gd name="T17" fmla="*/ 61 h 286"/>
              <a:gd name="T18" fmla="*/ 278 w 286"/>
              <a:gd name="T19" fmla="*/ 99 h 286"/>
              <a:gd name="T20" fmla="*/ 285 w 286"/>
              <a:gd name="T21" fmla="*/ 145 h 286"/>
              <a:gd name="T22" fmla="*/ 278 w 286"/>
              <a:gd name="T23" fmla="*/ 190 h 286"/>
              <a:gd name="T24" fmla="*/ 259 w 286"/>
              <a:gd name="T25" fmla="*/ 228 h 286"/>
              <a:gd name="T26" fmla="*/ 228 w 286"/>
              <a:gd name="T27" fmla="*/ 259 h 286"/>
              <a:gd name="T28" fmla="*/ 186 w 286"/>
              <a:gd name="T29" fmla="*/ 281 h 286"/>
              <a:gd name="T30" fmla="*/ 144 w 286"/>
              <a:gd name="T31" fmla="*/ 285 h 286"/>
              <a:gd name="T32" fmla="*/ 99 w 286"/>
              <a:gd name="T33" fmla="*/ 281 h 286"/>
              <a:gd name="T34" fmla="*/ 61 w 286"/>
              <a:gd name="T35" fmla="*/ 259 h 286"/>
              <a:gd name="T36" fmla="*/ 26 w 286"/>
              <a:gd name="T37" fmla="*/ 228 h 286"/>
              <a:gd name="T38" fmla="*/ 7 w 286"/>
              <a:gd name="T39" fmla="*/ 190 h 286"/>
              <a:gd name="T40" fmla="*/ 0 w 286"/>
              <a:gd name="T41" fmla="*/ 145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698" name="Rectangle 9"/>
          <p:cNvSpPr>
            <a:spLocks noChangeArrowheads="1"/>
          </p:cNvSpPr>
          <p:nvPr/>
        </p:nvSpPr>
        <p:spPr bwMode="auto">
          <a:xfrm>
            <a:off x="4897438" y="53371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699" name="Rectangle 10"/>
          <p:cNvSpPr>
            <a:spLocks noChangeArrowheads="1"/>
          </p:cNvSpPr>
          <p:nvPr/>
        </p:nvSpPr>
        <p:spPr bwMode="auto">
          <a:xfrm>
            <a:off x="4953000" y="3962400"/>
            <a:ext cx="24384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/>
              <a:t>Random Error for this X</a:t>
            </a:r>
            <a:r>
              <a:rPr lang="en-US" baseline="-25000"/>
              <a:t>i</a:t>
            </a:r>
            <a:r>
              <a:rPr lang="en-US"/>
              <a:t> value</a:t>
            </a:r>
            <a:endParaRPr lang="en-US" baseline="-25000"/>
          </a:p>
        </p:txBody>
      </p:sp>
      <p:sp>
        <p:nvSpPr>
          <p:cNvPr id="155700" name="Rectangle 11"/>
          <p:cNvSpPr>
            <a:spLocks noChangeArrowheads="1"/>
          </p:cNvSpPr>
          <p:nvPr/>
        </p:nvSpPr>
        <p:spPr bwMode="auto">
          <a:xfrm>
            <a:off x="1811338" y="1924050"/>
            <a:ext cx="4524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Y</a:t>
            </a:r>
          </a:p>
        </p:txBody>
      </p:sp>
      <p:sp>
        <p:nvSpPr>
          <p:cNvPr id="155701" name="Rectangle 12"/>
          <p:cNvSpPr>
            <a:spLocks noChangeArrowheads="1"/>
          </p:cNvSpPr>
          <p:nvPr/>
        </p:nvSpPr>
        <p:spPr bwMode="auto">
          <a:xfrm>
            <a:off x="8212138" y="5824538"/>
            <a:ext cx="452437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X</a:t>
            </a:r>
          </a:p>
        </p:txBody>
      </p:sp>
      <p:sp>
        <p:nvSpPr>
          <p:cNvPr id="155702" name="Freeform 13"/>
          <p:cNvSpPr>
            <a:spLocks/>
          </p:cNvSpPr>
          <p:nvPr/>
        </p:nvSpPr>
        <p:spPr bwMode="auto">
          <a:xfrm>
            <a:off x="7754938" y="2686050"/>
            <a:ext cx="455612" cy="454025"/>
          </a:xfrm>
          <a:custGeom>
            <a:avLst/>
            <a:gdLst>
              <a:gd name="T0" fmla="*/ 0 w 287"/>
              <a:gd name="T1" fmla="*/ 141 h 286"/>
              <a:gd name="T2" fmla="*/ 8 w 287"/>
              <a:gd name="T3" fmla="*/ 99 h 286"/>
              <a:gd name="T4" fmla="*/ 26 w 287"/>
              <a:gd name="T5" fmla="*/ 57 h 286"/>
              <a:gd name="T6" fmla="*/ 57 w 287"/>
              <a:gd name="T7" fmla="*/ 26 h 286"/>
              <a:gd name="T8" fmla="*/ 99 w 287"/>
              <a:gd name="T9" fmla="*/ 8 h 286"/>
              <a:gd name="T10" fmla="*/ 141 w 287"/>
              <a:gd name="T11" fmla="*/ 0 h 286"/>
              <a:gd name="T12" fmla="*/ 187 w 287"/>
              <a:gd name="T13" fmla="*/ 8 h 286"/>
              <a:gd name="T14" fmla="*/ 224 w 287"/>
              <a:gd name="T15" fmla="*/ 26 h 286"/>
              <a:gd name="T16" fmla="*/ 259 w 287"/>
              <a:gd name="T17" fmla="*/ 57 h 286"/>
              <a:gd name="T18" fmla="*/ 278 w 287"/>
              <a:gd name="T19" fmla="*/ 99 h 286"/>
              <a:gd name="T20" fmla="*/ 286 w 287"/>
              <a:gd name="T21" fmla="*/ 141 h 286"/>
              <a:gd name="T22" fmla="*/ 278 w 287"/>
              <a:gd name="T23" fmla="*/ 186 h 286"/>
              <a:gd name="T24" fmla="*/ 259 w 287"/>
              <a:gd name="T25" fmla="*/ 224 h 286"/>
              <a:gd name="T26" fmla="*/ 224 w 287"/>
              <a:gd name="T27" fmla="*/ 259 h 286"/>
              <a:gd name="T28" fmla="*/ 187 w 287"/>
              <a:gd name="T29" fmla="*/ 278 h 286"/>
              <a:gd name="T30" fmla="*/ 141 w 287"/>
              <a:gd name="T31" fmla="*/ 285 h 286"/>
              <a:gd name="T32" fmla="*/ 99 w 287"/>
              <a:gd name="T33" fmla="*/ 278 h 286"/>
              <a:gd name="T34" fmla="*/ 57 w 287"/>
              <a:gd name="T35" fmla="*/ 259 h 286"/>
              <a:gd name="T36" fmla="*/ 26 w 287"/>
              <a:gd name="T37" fmla="*/ 224 h 286"/>
              <a:gd name="T38" fmla="*/ 8 w 287"/>
              <a:gd name="T39" fmla="*/ 186 h 286"/>
              <a:gd name="T40" fmla="*/ 0 w 287"/>
              <a:gd name="T41" fmla="*/ 141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03" name="Freeform 14"/>
          <p:cNvSpPr>
            <a:spLocks/>
          </p:cNvSpPr>
          <p:nvPr/>
        </p:nvSpPr>
        <p:spPr bwMode="auto">
          <a:xfrm>
            <a:off x="2501900" y="4673600"/>
            <a:ext cx="455613" cy="455613"/>
          </a:xfrm>
          <a:custGeom>
            <a:avLst/>
            <a:gdLst>
              <a:gd name="T0" fmla="*/ 0 w 287"/>
              <a:gd name="T1" fmla="*/ 145 h 287"/>
              <a:gd name="T2" fmla="*/ 8 w 287"/>
              <a:gd name="T3" fmla="*/ 99 h 287"/>
              <a:gd name="T4" fmla="*/ 27 w 287"/>
              <a:gd name="T5" fmla="*/ 62 h 287"/>
              <a:gd name="T6" fmla="*/ 58 w 287"/>
              <a:gd name="T7" fmla="*/ 27 h 287"/>
              <a:gd name="T8" fmla="*/ 99 w 287"/>
              <a:gd name="T9" fmla="*/ 8 h 287"/>
              <a:gd name="T10" fmla="*/ 141 w 287"/>
              <a:gd name="T11" fmla="*/ 0 h 287"/>
              <a:gd name="T12" fmla="*/ 187 w 287"/>
              <a:gd name="T13" fmla="*/ 8 h 287"/>
              <a:gd name="T14" fmla="*/ 225 w 287"/>
              <a:gd name="T15" fmla="*/ 27 h 287"/>
              <a:gd name="T16" fmla="*/ 260 w 287"/>
              <a:gd name="T17" fmla="*/ 62 h 287"/>
              <a:gd name="T18" fmla="*/ 278 w 287"/>
              <a:gd name="T19" fmla="*/ 99 h 287"/>
              <a:gd name="T20" fmla="*/ 286 w 287"/>
              <a:gd name="T21" fmla="*/ 145 h 287"/>
              <a:gd name="T22" fmla="*/ 278 w 287"/>
              <a:gd name="T23" fmla="*/ 187 h 287"/>
              <a:gd name="T24" fmla="*/ 260 w 287"/>
              <a:gd name="T25" fmla="*/ 228 h 287"/>
              <a:gd name="T26" fmla="*/ 225 w 287"/>
              <a:gd name="T27" fmla="*/ 260 h 287"/>
              <a:gd name="T28" fmla="*/ 187 w 287"/>
              <a:gd name="T29" fmla="*/ 278 h 287"/>
              <a:gd name="T30" fmla="*/ 141 w 287"/>
              <a:gd name="T31" fmla="*/ 286 h 287"/>
              <a:gd name="T32" fmla="*/ 99 w 287"/>
              <a:gd name="T33" fmla="*/ 278 h 287"/>
              <a:gd name="T34" fmla="*/ 58 w 287"/>
              <a:gd name="T35" fmla="*/ 260 h 287"/>
              <a:gd name="T36" fmla="*/ 27 w 287"/>
              <a:gd name="T37" fmla="*/ 228 h 287"/>
              <a:gd name="T38" fmla="*/ 8 w 287"/>
              <a:gd name="T39" fmla="*/ 187 h 287"/>
              <a:gd name="T40" fmla="*/ 0 w 287"/>
              <a:gd name="T41" fmla="*/ 145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7"/>
              <a:gd name="T65" fmla="*/ 287 w 287"/>
              <a:gd name="T66" fmla="*/ 287 h 2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04" name="Rectangle 15"/>
          <p:cNvSpPr>
            <a:spLocks noChangeArrowheads="1"/>
          </p:cNvSpPr>
          <p:nvPr/>
        </p:nvSpPr>
        <p:spPr bwMode="auto">
          <a:xfrm>
            <a:off x="3138488" y="49371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05" name="Freeform 16"/>
          <p:cNvSpPr>
            <a:spLocks/>
          </p:cNvSpPr>
          <p:nvPr/>
        </p:nvSpPr>
        <p:spPr bwMode="auto">
          <a:xfrm>
            <a:off x="7010400" y="3810000"/>
            <a:ext cx="455613" cy="454025"/>
          </a:xfrm>
          <a:custGeom>
            <a:avLst/>
            <a:gdLst>
              <a:gd name="T0" fmla="*/ 0 w 287"/>
              <a:gd name="T1" fmla="*/ 144 h 286"/>
              <a:gd name="T2" fmla="*/ 8 w 287"/>
              <a:gd name="T3" fmla="*/ 99 h 286"/>
              <a:gd name="T4" fmla="*/ 26 w 287"/>
              <a:gd name="T5" fmla="*/ 61 h 286"/>
              <a:gd name="T6" fmla="*/ 58 w 287"/>
              <a:gd name="T7" fmla="*/ 26 h 286"/>
              <a:gd name="T8" fmla="*/ 99 w 287"/>
              <a:gd name="T9" fmla="*/ 7 h 286"/>
              <a:gd name="T10" fmla="*/ 141 w 287"/>
              <a:gd name="T11" fmla="*/ 0 h 286"/>
              <a:gd name="T12" fmla="*/ 187 w 287"/>
              <a:gd name="T13" fmla="*/ 7 h 286"/>
              <a:gd name="T14" fmla="*/ 225 w 287"/>
              <a:gd name="T15" fmla="*/ 26 h 286"/>
              <a:gd name="T16" fmla="*/ 260 w 287"/>
              <a:gd name="T17" fmla="*/ 61 h 286"/>
              <a:gd name="T18" fmla="*/ 278 w 287"/>
              <a:gd name="T19" fmla="*/ 99 h 286"/>
              <a:gd name="T20" fmla="*/ 286 w 287"/>
              <a:gd name="T21" fmla="*/ 144 h 286"/>
              <a:gd name="T22" fmla="*/ 278 w 287"/>
              <a:gd name="T23" fmla="*/ 186 h 286"/>
              <a:gd name="T24" fmla="*/ 260 w 287"/>
              <a:gd name="T25" fmla="*/ 228 h 286"/>
              <a:gd name="T26" fmla="*/ 225 w 287"/>
              <a:gd name="T27" fmla="*/ 259 h 286"/>
              <a:gd name="T28" fmla="*/ 187 w 287"/>
              <a:gd name="T29" fmla="*/ 277 h 286"/>
              <a:gd name="T30" fmla="*/ 141 w 287"/>
              <a:gd name="T31" fmla="*/ 285 h 286"/>
              <a:gd name="T32" fmla="*/ 99 w 287"/>
              <a:gd name="T33" fmla="*/ 277 h 286"/>
              <a:gd name="T34" fmla="*/ 58 w 287"/>
              <a:gd name="T35" fmla="*/ 259 h 286"/>
              <a:gd name="T36" fmla="*/ 26 w 287"/>
              <a:gd name="T37" fmla="*/ 228 h 286"/>
              <a:gd name="T38" fmla="*/ 8 w 287"/>
              <a:gd name="T39" fmla="*/ 186 h 286"/>
              <a:gd name="T40" fmla="*/ 0 w 287"/>
              <a:gd name="T41" fmla="*/ 144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06" name="Freeform 17"/>
          <p:cNvSpPr>
            <a:spLocks/>
          </p:cNvSpPr>
          <p:nvPr/>
        </p:nvSpPr>
        <p:spPr bwMode="auto">
          <a:xfrm>
            <a:off x="5545138" y="3143250"/>
            <a:ext cx="455612" cy="454025"/>
          </a:xfrm>
          <a:custGeom>
            <a:avLst/>
            <a:gdLst>
              <a:gd name="T0" fmla="*/ 0 w 287"/>
              <a:gd name="T1" fmla="*/ 140 h 286"/>
              <a:gd name="T2" fmla="*/ 8 w 287"/>
              <a:gd name="T3" fmla="*/ 99 h 286"/>
              <a:gd name="T4" fmla="*/ 26 w 287"/>
              <a:gd name="T5" fmla="*/ 57 h 286"/>
              <a:gd name="T6" fmla="*/ 61 w 287"/>
              <a:gd name="T7" fmla="*/ 26 h 286"/>
              <a:gd name="T8" fmla="*/ 99 w 287"/>
              <a:gd name="T9" fmla="*/ 7 h 286"/>
              <a:gd name="T10" fmla="*/ 145 w 287"/>
              <a:gd name="T11" fmla="*/ 0 h 286"/>
              <a:gd name="T12" fmla="*/ 187 w 287"/>
              <a:gd name="T13" fmla="*/ 7 h 286"/>
              <a:gd name="T14" fmla="*/ 228 w 287"/>
              <a:gd name="T15" fmla="*/ 26 h 286"/>
              <a:gd name="T16" fmla="*/ 259 w 287"/>
              <a:gd name="T17" fmla="*/ 57 h 286"/>
              <a:gd name="T18" fmla="*/ 278 w 287"/>
              <a:gd name="T19" fmla="*/ 99 h 286"/>
              <a:gd name="T20" fmla="*/ 286 w 287"/>
              <a:gd name="T21" fmla="*/ 140 h 286"/>
              <a:gd name="T22" fmla="*/ 278 w 287"/>
              <a:gd name="T23" fmla="*/ 186 h 286"/>
              <a:gd name="T24" fmla="*/ 259 w 287"/>
              <a:gd name="T25" fmla="*/ 224 h 286"/>
              <a:gd name="T26" fmla="*/ 228 w 287"/>
              <a:gd name="T27" fmla="*/ 259 h 286"/>
              <a:gd name="T28" fmla="*/ 187 w 287"/>
              <a:gd name="T29" fmla="*/ 277 h 286"/>
              <a:gd name="T30" fmla="*/ 145 w 287"/>
              <a:gd name="T31" fmla="*/ 285 h 286"/>
              <a:gd name="T32" fmla="*/ 99 w 287"/>
              <a:gd name="T33" fmla="*/ 277 h 286"/>
              <a:gd name="T34" fmla="*/ 61 w 287"/>
              <a:gd name="T35" fmla="*/ 259 h 286"/>
              <a:gd name="T36" fmla="*/ 26 w 287"/>
              <a:gd name="T37" fmla="*/ 224 h 286"/>
              <a:gd name="T38" fmla="*/ 8 w 287"/>
              <a:gd name="T39" fmla="*/ 186 h 286"/>
              <a:gd name="T40" fmla="*/ 0 w 287"/>
              <a:gd name="T41" fmla="*/ 140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07" name="Rectangle 18"/>
          <p:cNvSpPr>
            <a:spLocks noChangeArrowheads="1"/>
          </p:cNvSpPr>
          <p:nvPr/>
        </p:nvSpPr>
        <p:spPr bwMode="auto">
          <a:xfrm>
            <a:off x="2774950" y="4110038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08" name="Rectangle 19"/>
          <p:cNvSpPr>
            <a:spLocks noChangeArrowheads="1"/>
          </p:cNvSpPr>
          <p:nvPr/>
        </p:nvSpPr>
        <p:spPr bwMode="auto">
          <a:xfrm>
            <a:off x="3935413" y="29940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09" name="Rectangle 20"/>
          <p:cNvSpPr>
            <a:spLocks noChangeArrowheads="1"/>
          </p:cNvSpPr>
          <p:nvPr/>
        </p:nvSpPr>
        <p:spPr bwMode="auto">
          <a:xfrm>
            <a:off x="3935413" y="3054350"/>
            <a:ext cx="184150" cy="92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10" name="Rectangle 21"/>
          <p:cNvSpPr>
            <a:spLocks noChangeArrowheads="1"/>
          </p:cNvSpPr>
          <p:nvPr/>
        </p:nvSpPr>
        <p:spPr bwMode="auto">
          <a:xfrm>
            <a:off x="4435475" y="3024188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11" name="Freeform 22"/>
          <p:cNvSpPr>
            <a:spLocks/>
          </p:cNvSpPr>
          <p:nvPr/>
        </p:nvSpPr>
        <p:spPr bwMode="auto">
          <a:xfrm>
            <a:off x="2286000" y="2438400"/>
            <a:ext cx="6323013" cy="3452813"/>
          </a:xfrm>
          <a:custGeom>
            <a:avLst/>
            <a:gdLst>
              <a:gd name="T0" fmla="*/ 1 w 3983"/>
              <a:gd name="T1" fmla="*/ 0 h 2175"/>
              <a:gd name="T2" fmla="*/ 0 w 3983"/>
              <a:gd name="T3" fmla="*/ 2175 h 2175"/>
              <a:gd name="T4" fmla="*/ 3983 w 3983"/>
              <a:gd name="T5" fmla="*/ 2175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12" name="Line 23"/>
          <p:cNvSpPr>
            <a:spLocks noChangeShapeType="1"/>
          </p:cNvSpPr>
          <p:nvPr/>
        </p:nvSpPr>
        <p:spPr bwMode="auto">
          <a:xfrm>
            <a:off x="1900238" y="251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3" name="Line 24"/>
          <p:cNvSpPr>
            <a:spLocks noChangeShapeType="1"/>
          </p:cNvSpPr>
          <p:nvPr/>
        </p:nvSpPr>
        <p:spPr bwMode="auto">
          <a:xfrm>
            <a:off x="1900238" y="30765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4" name="Line 25"/>
          <p:cNvSpPr>
            <a:spLocks noChangeShapeType="1"/>
          </p:cNvSpPr>
          <p:nvPr/>
        </p:nvSpPr>
        <p:spPr bwMode="auto">
          <a:xfrm>
            <a:off x="1900238" y="33909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5" name="Line 26"/>
          <p:cNvSpPr>
            <a:spLocks noChangeShapeType="1"/>
          </p:cNvSpPr>
          <p:nvPr/>
        </p:nvSpPr>
        <p:spPr bwMode="auto">
          <a:xfrm>
            <a:off x="1900238" y="36988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6" name="Line 27"/>
          <p:cNvSpPr>
            <a:spLocks noChangeShapeType="1"/>
          </p:cNvSpPr>
          <p:nvPr/>
        </p:nvSpPr>
        <p:spPr bwMode="auto">
          <a:xfrm>
            <a:off x="1900238" y="4014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7" name="Line 28"/>
          <p:cNvSpPr>
            <a:spLocks noChangeShapeType="1"/>
          </p:cNvSpPr>
          <p:nvPr/>
        </p:nvSpPr>
        <p:spPr bwMode="auto">
          <a:xfrm>
            <a:off x="1900238" y="43291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8" name="Line 29"/>
          <p:cNvSpPr>
            <a:spLocks noChangeShapeType="1"/>
          </p:cNvSpPr>
          <p:nvPr/>
        </p:nvSpPr>
        <p:spPr bwMode="auto">
          <a:xfrm>
            <a:off x="1900238" y="46370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19" name="Line 30"/>
          <p:cNvSpPr>
            <a:spLocks noChangeShapeType="1"/>
          </p:cNvSpPr>
          <p:nvPr/>
        </p:nvSpPr>
        <p:spPr bwMode="auto">
          <a:xfrm>
            <a:off x="1900238" y="49514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20" name="Line 31"/>
          <p:cNvSpPr>
            <a:spLocks noChangeShapeType="1"/>
          </p:cNvSpPr>
          <p:nvPr/>
        </p:nvSpPr>
        <p:spPr bwMode="auto">
          <a:xfrm>
            <a:off x="1900238" y="52593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21" name="Line 32"/>
          <p:cNvSpPr>
            <a:spLocks noChangeShapeType="1"/>
          </p:cNvSpPr>
          <p:nvPr/>
        </p:nvSpPr>
        <p:spPr bwMode="auto">
          <a:xfrm>
            <a:off x="1900238" y="5575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22" name="Rectangle 33"/>
          <p:cNvSpPr>
            <a:spLocks noChangeArrowheads="1"/>
          </p:cNvSpPr>
          <p:nvPr/>
        </p:nvSpPr>
        <p:spPr bwMode="auto">
          <a:xfrm>
            <a:off x="1758950" y="4237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23" name="Rectangle 34"/>
          <p:cNvSpPr>
            <a:spLocks noChangeArrowheads="1"/>
          </p:cNvSpPr>
          <p:nvPr/>
        </p:nvSpPr>
        <p:spPr bwMode="auto">
          <a:xfrm>
            <a:off x="5324475" y="61642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24" name="Rectangle 35"/>
          <p:cNvSpPr>
            <a:spLocks noChangeArrowheads="1"/>
          </p:cNvSpPr>
          <p:nvPr/>
        </p:nvSpPr>
        <p:spPr bwMode="auto">
          <a:xfrm>
            <a:off x="152400" y="2667000"/>
            <a:ext cx="2057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Observed Value of Y for X</a:t>
            </a:r>
            <a:r>
              <a:rPr lang="en-US" sz="2000" baseline="-25000"/>
              <a:t>i</a:t>
            </a:r>
            <a:endParaRPr lang="en-US" b="1" baseline="-25000"/>
          </a:p>
        </p:txBody>
      </p:sp>
      <p:sp>
        <p:nvSpPr>
          <p:cNvPr id="155725" name="AutoShape 36"/>
          <p:cNvSpPr>
            <a:spLocks/>
          </p:cNvSpPr>
          <p:nvPr/>
        </p:nvSpPr>
        <p:spPr bwMode="auto">
          <a:xfrm>
            <a:off x="2057400" y="48958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26" name="Line 37"/>
          <p:cNvSpPr>
            <a:spLocks noChangeShapeType="1"/>
          </p:cNvSpPr>
          <p:nvPr/>
        </p:nvSpPr>
        <p:spPr bwMode="auto">
          <a:xfrm>
            <a:off x="6705600" y="35052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27" name="Line 38"/>
          <p:cNvSpPr>
            <a:spLocks noChangeShapeType="1"/>
          </p:cNvSpPr>
          <p:nvPr/>
        </p:nvSpPr>
        <p:spPr bwMode="auto">
          <a:xfrm>
            <a:off x="8382000" y="30480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728" name="AutoShape 39"/>
          <p:cNvSpPr>
            <a:spLocks/>
          </p:cNvSpPr>
          <p:nvPr/>
        </p:nvSpPr>
        <p:spPr bwMode="auto">
          <a:xfrm flipH="1">
            <a:off x="4097338" y="32194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5729" name="Freeform 40"/>
          <p:cNvSpPr>
            <a:spLocks/>
          </p:cNvSpPr>
          <p:nvPr/>
        </p:nvSpPr>
        <p:spPr bwMode="auto">
          <a:xfrm>
            <a:off x="3944938" y="4210050"/>
            <a:ext cx="152400" cy="152400"/>
          </a:xfrm>
          <a:custGeom>
            <a:avLst/>
            <a:gdLst>
              <a:gd name="T0" fmla="*/ 0 w 286"/>
              <a:gd name="T1" fmla="*/ 145 h 286"/>
              <a:gd name="T2" fmla="*/ 7 w 286"/>
              <a:gd name="T3" fmla="*/ 99 h 286"/>
              <a:gd name="T4" fmla="*/ 26 w 286"/>
              <a:gd name="T5" fmla="*/ 61 h 286"/>
              <a:gd name="T6" fmla="*/ 61 w 286"/>
              <a:gd name="T7" fmla="*/ 30 h 286"/>
              <a:gd name="T8" fmla="*/ 99 w 286"/>
              <a:gd name="T9" fmla="*/ 8 h 286"/>
              <a:gd name="T10" fmla="*/ 144 w 286"/>
              <a:gd name="T11" fmla="*/ 0 h 286"/>
              <a:gd name="T12" fmla="*/ 186 w 286"/>
              <a:gd name="T13" fmla="*/ 8 h 286"/>
              <a:gd name="T14" fmla="*/ 228 w 286"/>
              <a:gd name="T15" fmla="*/ 30 h 286"/>
              <a:gd name="T16" fmla="*/ 259 w 286"/>
              <a:gd name="T17" fmla="*/ 61 h 286"/>
              <a:gd name="T18" fmla="*/ 278 w 286"/>
              <a:gd name="T19" fmla="*/ 99 h 286"/>
              <a:gd name="T20" fmla="*/ 285 w 286"/>
              <a:gd name="T21" fmla="*/ 145 h 286"/>
              <a:gd name="T22" fmla="*/ 278 w 286"/>
              <a:gd name="T23" fmla="*/ 190 h 286"/>
              <a:gd name="T24" fmla="*/ 259 w 286"/>
              <a:gd name="T25" fmla="*/ 228 h 286"/>
              <a:gd name="T26" fmla="*/ 228 w 286"/>
              <a:gd name="T27" fmla="*/ 259 h 286"/>
              <a:gd name="T28" fmla="*/ 186 w 286"/>
              <a:gd name="T29" fmla="*/ 281 h 286"/>
              <a:gd name="T30" fmla="*/ 144 w 286"/>
              <a:gd name="T31" fmla="*/ 285 h 286"/>
              <a:gd name="T32" fmla="*/ 99 w 286"/>
              <a:gd name="T33" fmla="*/ 281 h 286"/>
              <a:gd name="T34" fmla="*/ 61 w 286"/>
              <a:gd name="T35" fmla="*/ 259 h 286"/>
              <a:gd name="T36" fmla="*/ 26 w 286"/>
              <a:gd name="T37" fmla="*/ 228 h 286"/>
              <a:gd name="T38" fmla="*/ 7 w 286"/>
              <a:gd name="T39" fmla="*/ 190 h 286"/>
              <a:gd name="T40" fmla="*/ 0 w 286"/>
              <a:gd name="T41" fmla="*/ 145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30" name="Rectangle 41"/>
          <p:cNvSpPr>
            <a:spLocks noChangeArrowheads="1"/>
          </p:cNvSpPr>
          <p:nvPr/>
        </p:nvSpPr>
        <p:spPr bwMode="auto">
          <a:xfrm>
            <a:off x="228600" y="3886200"/>
            <a:ext cx="198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Predicted Value of Y for X</a:t>
            </a:r>
            <a:r>
              <a:rPr lang="en-US" sz="2000" baseline="-25000"/>
              <a:t>i</a:t>
            </a:r>
            <a:r>
              <a:rPr lang="en-US" sz="2000"/>
              <a:t> </a:t>
            </a:r>
          </a:p>
        </p:txBody>
      </p:sp>
      <p:graphicFrame>
        <p:nvGraphicFramePr>
          <p:cNvPr id="155690" name="Object 42"/>
          <p:cNvGraphicFramePr>
            <a:graphicFrameLocks noChangeAspect="1"/>
          </p:cNvGraphicFramePr>
          <p:nvPr/>
        </p:nvGraphicFramePr>
        <p:xfrm>
          <a:off x="3629025" y="1752600"/>
          <a:ext cx="3878263" cy="776288"/>
        </p:xfrm>
        <a:graphic>
          <a:graphicData uri="http://schemas.openxmlformats.org/presentationml/2006/ole">
            <p:oleObj spid="_x0000_s155690" name="Equation" r:id="rId3" imgW="1143000" imgH="228600" progId="Equation.3">
              <p:embed/>
            </p:oleObj>
          </a:graphicData>
        </a:graphic>
      </p:graphicFrame>
      <p:sp>
        <p:nvSpPr>
          <p:cNvPr id="155731" name="Text Box 43"/>
          <p:cNvSpPr txBox="1">
            <a:spLocks noChangeArrowheads="1"/>
          </p:cNvSpPr>
          <p:nvPr/>
        </p:nvSpPr>
        <p:spPr bwMode="auto">
          <a:xfrm>
            <a:off x="3810000" y="5867400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  <a:r>
              <a:rPr lang="en-US" baseline="-25000"/>
              <a:t>i</a:t>
            </a:r>
          </a:p>
        </p:txBody>
      </p:sp>
      <p:sp>
        <p:nvSpPr>
          <p:cNvPr id="155732" name="Freeform 44"/>
          <p:cNvSpPr>
            <a:spLocks/>
          </p:cNvSpPr>
          <p:nvPr/>
        </p:nvSpPr>
        <p:spPr bwMode="auto">
          <a:xfrm>
            <a:off x="3792538" y="2762250"/>
            <a:ext cx="455612" cy="454025"/>
          </a:xfrm>
          <a:custGeom>
            <a:avLst/>
            <a:gdLst>
              <a:gd name="T0" fmla="*/ 0 w 287"/>
              <a:gd name="T1" fmla="*/ 144 h 286"/>
              <a:gd name="T2" fmla="*/ 8 w 287"/>
              <a:gd name="T3" fmla="*/ 99 h 286"/>
              <a:gd name="T4" fmla="*/ 26 w 287"/>
              <a:gd name="T5" fmla="*/ 61 h 286"/>
              <a:gd name="T6" fmla="*/ 61 w 287"/>
              <a:gd name="T7" fmla="*/ 30 h 286"/>
              <a:gd name="T8" fmla="*/ 99 w 287"/>
              <a:gd name="T9" fmla="*/ 8 h 286"/>
              <a:gd name="T10" fmla="*/ 145 w 287"/>
              <a:gd name="T11" fmla="*/ 0 h 286"/>
              <a:gd name="T12" fmla="*/ 187 w 287"/>
              <a:gd name="T13" fmla="*/ 8 h 286"/>
              <a:gd name="T14" fmla="*/ 228 w 287"/>
              <a:gd name="T15" fmla="*/ 30 h 286"/>
              <a:gd name="T16" fmla="*/ 259 w 287"/>
              <a:gd name="T17" fmla="*/ 61 h 286"/>
              <a:gd name="T18" fmla="*/ 278 w 287"/>
              <a:gd name="T19" fmla="*/ 99 h 286"/>
              <a:gd name="T20" fmla="*/ 286 w 287"/>
              <a:gd name="T21" fmla="*/ 144 h 286"/>
              <a:gd name="T22" fmla="*/ 278 w 287"/>
              <a:gd name="T23" fmla="*/ 190 h 286"/>
              <a:gd name="T24" fmla="*/ 259 w 287"/>
              <a:gd name="T25" fmla="*/ 228 h 286"/>
              <a:gd name="T26" fmla="*/ 228 w 287"/>
              <a:gd name="T27" fmla="*/ 259 h 286"/>
              <a:gd name="T28" fmla="*/ 187 w 287"/>
              <a:gd name="T29" fmla="*/ 281 h 286"/>
              <a:gd name="T30" fmla="*/ 145 w 287"/>
              <a:gd name="T31" fmla="*/ 285 h 286"/>
              <a:gd name="T32" fmla="*/ 99 w 287"/>
              <a:gd name="T33" fmla="*/ 281 h 286"/>
              <a:gd name="T34" fmla="*/ 61 w 287"/>
              <a:gd name="T35" fmla="*/ 259 h 286"/>
              <a:gd name="T36" fmla="*/ 26 w 287"/>
              <a:gd name="T37" fmla="*/ 228 h 286"/>
              <a:gd name="T38" fmla="*/ 8 w 287"/>
              <a:gd name="T39" fmla="*/ 190 h 286"/>
              <a:gd name="T40" fmla="*/ 0 w 287"/>
              <a:gd name="T41" fmla="*/ 144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7"/>
              <a:gd name="T64" fmla="*/ 0 h 286"/>
              <a:gd name="T65" fmla="*/ 287 w 287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5733" name="Line 45"/>
          <p:cNvSpPr>
            <a:spLocks noChangeShapeType="1"/>
          </p:cNvSpPr>
          <p:nvPr/>
        </p:nvSpPr>
        <p:spPr bwMode="auto">
          <a:xfrm flipH="1" flipV="1">
            <a:off x="4648200" y="3810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5734" name="Line 46"/>
          <p:cNvSpPr>
            <a:spLocks noChangeShapeType="1"/>
          </p:cNvSpPr>
          <p:nvPr/>
        </p:nvSpPr>
        <p:spPr bwMode="auto">
          <a:xfrm>
            <a:off x="6324600" y="2514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5735" name="Rectangle 47"/>
          <p:cNvSpPr>
            <a:spLocks noChangeArrowheads="1"/>
          </p:cNvSpPr>
          <p:nvPr/>
        </p:nvSpPr>
        <p:spPr bwMode="auto">
          <a:xfrm>
            <a:off x="6934200" y="3429000"/>
            <a:ext cx="1676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/>
              <a:t>Slope = </a:t>
            </a:r>
            <a:r>
              <a:rPr lang="el-GR">
                <a:cs typeface="Arial" charset="0"/>
              </a:rPr>
              <a:t>β</a:t>
            </a:r>
            <a:r>
              <a:rPr lang="en-US" baseline="-25000">
                <a:cs typeface="Arial" charset="0"/>
              </a:rPr>
              <a:t>1</a:t>
            </a:r>
            <a:endParaRPr lang="el-GR" baseline="-25000">
              <a:cs typeface="Arial" charset="0"/>
            </a:endParaRPr>
          </a:p>
        </p:txBody>
      </p:sp>
      <p:sp>
        <p:nvSpPr>
          <p:cNvPr id="155736" name="Rectangle 48"/>
          <p:cNvSpPr>
            <a:spLocks noChangeArrowheads="1"/>
          </p:cNvSpPr>
          <p:nvPr/>
        </p:nvSpPr>
        <p:spPr bwMode="auto">
          <a:xfrm>
            <a:off x="304800" y="5105400"/>
            <a:ext cx="1828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Intercept = </a:t>
            </a:r>
            <a:r>
              <a:rPr lang="el-GR" sz="2000">
                <a:cs typeface="Arial" charset="0"/>
              </a:rPr>
              <a:t>β</a:t>
            </a:r>
            <a:r>
              <a:rPr lang="en-US" sz="2000" baseline="-25000">
                <a:cs typeface="Arial" charset="0"/>
              </a:rPr>
              <a:t>0</a:t>
            </a:r>
            <a:r>
              <a:rPr lang="en-US" sz="2000"/>
              <a:t>  </a:t>
            </a:r>
          </a:p>
        </p:txBody>
      </p:sp>
      <p:sp>
        <p:nvSpPr>
          <p:cNvPr id="155737" name="Text Box 49"/>
          <p:cNvSpPr txBox="1">
            <a:spLocks noChangeArrowheads="1"/>
          </p:cNvSpPr>
          <p:nvPr/>
        </p:nvSpPr>
        <p:spPr bwMode="auto">
          <a:xfrm>
            <a:off x="4191000" y="3352800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3200">
                <a:cs typeface="Arial" charset="0"/>
              </a:rPr>
              <a:t>ε</a:t>
            </a:r>
            <a:r>
              <a:rPr lang="en-US" sz="3200" baseline="-25000">
                <a:cs typeface="Arial" charset="0"/>
              </a:rPr>
              <a:t>i</a:t>
            </a:r>
            <a:endParaRPr lang="el-GR" sz="3200" baseline="-25000">
              <a:cs typeface="Arial" charset="0"/>
            </a:endParaRPr>
          </a:p>
        </p:txBody>
      </p:sp>
      <p:sp>
        <p:nvSpPr>
          <p:cNvPr id="155738" name="Rectangle 51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Simple Linear Regression Model</a:t>
            </a:r>
          </a:p>
        </p:txBody>
      </p:sp>
      <p:sp>
        <p:nvSpPr>
          <p:cNvPr id="155739" name="Rectangle 51"/>
          <p:cNvSpPr>
            <a:spLocks noChangeArrowheads="1"/>
          </p:cNvSpPr>
          <p:nvPr/>
        </p:nvSpPr>
        <p:spPr bwMode="auto">
          <a:xfrm>
            <a:off x="7543800" y="838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DA8961E-B76B-42D7-B0CE-15AC21C9AF1D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2482850" y="4275138"/>
          <a:ext cx="3794125" cy="1103312"/>
        </p:xfrm>
        <a:graphic>
          <a:graphicData uri="http://schemas.openxmlformats.org/presentationml/2006/ole">
            <p:oleObj spid="_x0000_s156674" name="Equation" r:id="rId3" imgW="876240" imgH="253800" progId="Equation.3">
              <p:embed/>
            </p:oleObj>
          </a:graphicData>
        </a:graphic>
      </p:graphicFrame>
      <p:sp>
        <p:nvSpPr>
          <p:cNvPr id="156676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7086600" cy="8350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The simple linear regression equation provides an </a:t>
            </a:r>
            <a:r>
              <a:rPr lang="en-US">
                <a:solidFill>
                  <a:schemeClr val="folHlink"/>
                </a:solidFill>
              </a:rPr>
              <a:t>estimate</a:t>
            </a:r>
            <a:r>
              <a:rPr lang="en-US"/>
              <a:t> of the population regression line</a:t>
            </a:r>
          </a:p>
        </p:txBody>
      </p:sp>
      <p:sp>
        <p:nvSpPr>
          <p:cNvPr id="156677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Simple Linear Regression Equation (Prediction Line)</a:t>
            </a:r>
          </a:p>
        </p:txBody>
      </p:sp>
      <p:sp>
        <p:nvSpPr>
          <p:cNvPr id="156678" name="Rectangle 5"/>
          <p:cNvSpPr>
            <a:spLocks noChangeArrowheads="1"/>
          </p:cNvSpPr>
          <p:nvPr/>
        </p:nvSpPr>
        <p:spPr bwMode="auto">
          <a:xfrm>
            <a:off x="3429000" y="2959100"/>
            <a:ext cx="1828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Estimate of the regression </a:t>
            </a:r>
            <a:br>
              <a:rPr lang="en-US" sz="2000"/>
            </a:br>
            <a:r>
              <a:rPr lang="en-US" sz="2000"/>
              <a:t>intercept</a:t>
            </a:r>
            <a:endParaRPr lang="en-US" sz="2000" baseline="-25000"/>
          </a:p>
        </p:txBody>
      </p:sp>
      <p:sp>
        <p:nvSpPr>
          <p:cNvPr id="156679" name="Rectangle 6"/>
          <p:cNvSpPr>
            <a:spLocks noChangeArrowheads="1"/>
          </p:cNvSpPr>
          <p:nvPr/>
        </p:nvSpPr>
        <p:spPr bwMode="auto">
          <a:xfrm>
            <a:off x="5410200" y="3035300"/>
            <a:ext cx="2057400" cy="896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Estimate of the regression slope</a:t>
            </a:r>
            <a:br>
              <a:rPr lang="en-US" sz="2000"/>
            </a:br>
            <a:endParaRPr lang="en-US" sz="2000" baseline="-25000"/>
          </a:p>
        </p:txBody>
      </p:sp>
      <p:sp>
        <p:nvSpPr>
          <p:cNvPr id="156680" name="Line 7"/>
          <p:cNvSpPr>
            <a:spLocks noChangeShapeType="1"/>
          </p:cNvSpPr>
          <p:nvPr/>
        </p:nvSpPr>
        <p:spPr bwMode="auto">
          <a:xfrm>
            <a:off x="3810000" y="39497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8"/>
          <p:cNvSpPr>
            <a:spLocks noChangeShapeType="1"/>
          </p:cNvSpPr>
          <p:nvPr/>
        </p:nvSpPr>
        <p:spPr bwMode="auto">
          <a:xfrm flipH="1">
            <a:off x="5410200" y="37211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Rectangle 9"/>
          <p:cNvSpPr>
            <a:spLocks noChangeArrowheads="1"/>
          </p:cNvSpPr>
          <p:nvPr/>
        </p:nvSpPr>
        <p:spPr bwMode="auto">
          <a:xfrm>
            <a:off x="1066800" y="2654300"/>
            <a:ext cx="17526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Estimated  (or predicted) Y value for observation i</a:t>
            </a:r>
            <a:endParaRPr lang="en-US" sz="2000" baseline="-25000"/>
          </a:p>
        </p:txBody>
      </p:sp>
      <p:sp>
        <p:nvSpPr>
          <p:cNvPr id="156683" name="Line 10"/>
          <p:cNvSpPr>
            <a:spLocks noChangeShapeType="1"/>
          </p:cNvSpPr>
          <p:nvPr/>
        </p:nvSpPr>
        <p:spPr bwMode="auto">
          <a:xfrm>
            <a:off x="2133600" y="39497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Rectangle 11"/>
          <p:cNvSpPr>
            <a:spLocks noChangeArrowheads="1"/>
          </p:cNvSpPr>
          <p:nvPr/>
        </p:nvSpPr>
        <p:spPr bwMode="auto">
          <a:xfrm>
            <a:off x="6629400" y="4102100"/>
            <a:ext cx="1752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Value of X for observation i</a:t>
            </a:r>
          </a:p>
        </p:txBody>
      </p:sp>
      <p:sp>
        <p:nvSpPr>
          <p:cNvPr id="156685" name="Line 12"/>
          <p:cNvSpPr>
            <a:spLocks noChangeShapeType="1"/>
          </p:cNvSpPr>
          <p:nvPr/>
        </p:nvSpPr>
        <p:spPr bwMode="auto">
          <a:xfrm flipH="1">
            <a:off x="6096000" y="44831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7543800" y="10668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932397F7-5F5D-4701-B346-4766548D42B0}" type="slidenum">
              <a:rPr lang="en-US"/>
              <a:pPr/>
              <a:t>12</a:t>
            </a:fld>
            <a:endParaRPr lang="en-US"/>
          </a:p>
        </p:txBody>
      </p:sp>
      <p:sp>
        <p:nvSpPr>
          <p:cNvPr id="1577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Least Squares Method</a:t>
            </a:r>
          </a:p>
        </p:txBody>
      </p:sp>
      <p:sp>
        <p:nvSpPr>
          <p:cNvPr id="1577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543800" cy="167798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700" smtClean="0"/>
              <a:t>b</a:t>
            </a:r>
            <a:r>
              <a:rPr lang="en-US" sz="2700" baseline="-25000" smtClean="0"/>
              <a:t>0</a:t>
            </a:r>
            <a:r>
              <a:rPr lang="en-US" sz="2700" smtClean="0"/>
              <a:t>  and  b</a:t>
            </a:r>
            <a:r>
              <a:rPr lang="en-US" sz="2700" baseline="-25000" smtClean="0"/>
              <a:t>1</a:t>
            </a:r>
            <a:r>
              <a:rPr lang="en-US" sz="2700" smtClean="0"/>
              <a:t>  are obtained by finding the values of  that </a:t>
            </a:r>
            <a:r>
              <a:rPr lang="en-US" sz="2700" smtClean="0">
                <a:solidFill>
                  <a:schemeClr val="folHlink"/>
                </a:solidFill>
              </a:rPr>
              <a:t>minimize the sum of the squared differences </a:t>
            </a:r>
            <a:r>
              <a:rPr lang="en-US" sz="2700" smtClean="0"/>
              <a:t>between Y and     :</a:t>
            </a:r>
            <a:endParaRPr lang="en-US" smtClean="0"/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609600" y="3810000"/>
          <a:ext cx="8008938" cy="785813"/>
        </p:xfrm>
        <a:graphic>
          <a:graphicData uri="http://schemas.openxmlformats.org/presentationml/2006/ole">
            <p:oleObj spid="_x0000_s157700" name="Equation" r:id="rId3" imgW="2705040" imgH="266400" progId="Equation.3">
              <p:embed/>
            </p:oleObj>
          </a:graphicData>
        </a:graphic>
      </p:graphicFrame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5257800" y="2895600"/>
          <a:ext cx="346075" cy="457200"/>
        </p:xfrm>
        <a:graphic>
          <a:graphicData uri="http://schemas.openxmlformats.org/presentationml/2006/ole">
            <p:oleObj spid="_x0000_s157701" name="Equation" r:id="rId4" imgW="152280" imgH="203040" progId="Equation.3">
              <p:embed/>
            </p:oleObj>
          </a:graphicData>
        </a:graphic>
      </p:graphicFrame>
      <p:sp>
        <p:nvSpPr>
          <p:cNvPr id="157705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5A67F711-41EE-4AAE-8A8C-30859E9D930F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Finding the Least Squares Equation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077200" cy="23622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3100" smtClean="0"/>
              <a:t>The coefficients  b</a:t>
            </a:r>
            <a:r>
              <a:rPr lang="en-US" sz="3100" baseline="-25000" smtClean="0"/>
              <a:t>0</a:t>
            </a:r>
            <a:r>
              <a:rPr lang="en-US" sz="3100" smtClean="0"/>
              <a:t>  and  b</a:t>
            </a:r>
            <a:r>
              <a:rPr lang="en-US" sz="3100" baseline="-25000" smtClean="0"/>
              <a:t>1</a:t>
            </a:r>
            <a:r>
              <a:rPr lang="en-US" sz="3100" smtClean="0"/>
              <a:t> , and other regression results in this chapter, will be found using Excel</a:t>
            </a:r>
          </a:p>
        </p:txBody>
      </p:sp>
      <p:sp>
        <p:nvSpPr>
          <p:cNvPr id="158724" name="Text Box 5"/>
          <p:cNvSpPr txBox="1">
            <a:spLocks noChangeArrowheads="1"/>
          </p:cNvSpPr>
          <p:nvPr/>
        </p:nvSpPr>
        <p:spPr bwMode="auto">
          <a:xfrm>
            <a:off x="1524000" y="4724400"/>
            <a:ext cx="6172200" cy="914400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/>
              <a:t>Formulas are shown in the text for those who are interested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9D13150-0483-4A6B-A565-436D98B58BC5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081213"/>
            <a:ext cx="7315200" cy="402748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en-US" sz="3100" smtClean="0"/>
              <a:t>b</a:t>
            </a:r>
            <a:r>
              <a:rPr lang="en-US" sz="3100" baseline="-25000" smtClean="0"/>
              <a:t>0</a:t>
            </a:r>
            <a:r>
              <a:rPr lang="en-US" sz="3100" smtClean="0"/>
              <a:t> is the estimated average value of Y when the value of X is zero</a:t>
            </a:r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endParaRPr lang="en-US" sz="1400" smtClean="0"/>
          </a:p>
          <a:p>
            <a:pPr eaLnBrk="1" hangingPunct="1">
              <a:lnSpc>
                <a:spcPct val="110000"/>
              </a:lnSpc>
              <a:spcBef>
                <a:spcPct val="45000"/>
              </a:spcBef>
            </a:pPr>
            <a:r>
              <a:rPr lang="en-US" sz="3100" smtClean="0"/>
              <a:t>b</a:t>
            </a:r>
            <a:r>
              <a:rPr lang="en-US" sz="3100" baseline="-25000" smtClean="0"/>
              <a:t>1</a:t>
            </a:r>
            <a:r>
              <a:rPr lang="en-US" sz="3100" smtClean="0"/>
              <a:t> is the estimated change in the average value of Y as a result of a one-unit increase in X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Interpretation of the </a:t>
            </a:r>
            <a:br>
              <a:rPr lang="en-US" smtClean="0"/>
            </a:br>
            <a:r>
              <a:rPr lang="en-US" smtClean="0"/>
              <a:t>Slope and the Intercept</a:t>
            </a:r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0127D6C-8B0F-406A-B765-C98C765E8E54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685800" y="1828800"/>
            <a:ext cx="8153400" cy="13716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Simple Linear Regression Example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3400" cy="4114800"/>
          </a:xfrm>
        </p:spPr>
        <p:txBody>
          <a:bodyPr/>
          <a:lstStyle/>
          <a:p>
            <a:pPr eaLnBrk="1" hangingPunct="1"/>
            <a:r>
              <a:rPr lang="en-US" sz="2700" smtClean="0"/>
              <a:t>A real estate agent wishes to examine the relationship between the selling price of a home and its size (measured in square feet)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2700" smtClean="0"/>
              <a:t>A random sample of 10 houses is selected</a:t>
            </a:r>
          </a:p>
          <a:p>
            <a:pPr lvl="1" eaLnBrk="1" hangingPunct="1"/>
            <a:r>
              <a:rPr lang="en-US" sz="2700" smtClean="0">
                <a:solidFill>
                  <a:schemeClr val="folHlink"/>
                </a:solidFill>
              </a:rPr>
              <a:t>Dependent variable (Y) = house price </a:t>
            </a:r>
            <a:r>
              <a:rPr lang="en-US" sz="2300" smtClean="0">
                <a:solidFill>
                  <a:schemeClr val="folHlink"/>
                </a:solidFill>
              </a:rPr>
              <a:t>in $1000s</a:t>
            </a:r>
          </a:p>
          <a:p>
            <a:pPr lvl="1" eaLnBrk="1" hangingPunct="1"/>
            <a:r>
              <a:rPr lang="en-US" sz="2700" smtClean="0">
                <a:solidFill>
                  <a:schemeClr val="folHlink"/>
                </a:solidFill>
              </a:rPr>
              <a:t>Independent variable (X) = square feet</a:t>
            </a:r>
          </a:p>
        </p:txBody>
      </p:sp>
      <p:pic>
        <p:nvPicPr>
          <p:cNvPr id="160773" name="Picture 5" descr="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029200"/>
            <a:ext cx="198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Rectangle 7"/>
          <p:cNvSpPr>
            <a:spLocks noChangeArrowheads="1"/>
          </p:cNvSpPr>
          <p:nvPr/>
        </p:nvSpPr>
        <p:spPr bwMode="auto">
          <a:xfrm>
            <a:off x="7543800" y="990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749EB99-5BE9-4C12-9604-6BE2FAA1B0AA}" type="slidenum">
              <a:rPr lang="en-US"/>
              <a:pPr/>
              <a:t>16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Simple Linear Regression Example:  Data</a:t>
            </a:r>
          </a:p>
        </p:txBody>
      </p:sp>
      <p:graphicFrame>
        <p:nvGraphicFramePr>
          <p:cNvPr id="162863" name="Group 47"/>
          <p:cNvGraphicFramePr>
            <a:graphicFrameLocks noGrp="1"/>
          </p:cNvGraphicFramePr>
          <p:nvPr/>
        </p:nvGraphicFramePr>
        <p:xfrm>
          <a:off x="1524000" y="1600200"/>
          <a:ext cx="6096000" cy="44799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(X)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</a:tbl>
          </a:graphicData>
        </a:graphic>
      </p:graphicFrame>
      <p:pic>
        <p:nvPicPr>
          <p:cNvPr id="161833" name="Picture 45" descr="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834" name="Rectangle 5"/>
          <p:cNvSpPr>
            <a:spLocks noChangeArrowheads="1"/>
          </p:cNvSpPr>
          <p:nvPr/>
        </p:nvSpPr>
        <p:spPr bwMode="auto">
          <a:xfrm>
            <a:off x="7467600" y="914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</a:t>
            </a:r>
            <a:r>
              <a:rPr lang="en-US" u="sng">
                <a:solidFill>
                  <a:srgbClr val="FF0000"/>
                </a:solidFill>
              </a:rPr>
              <a:t>O</a:t>
            </a:r>
            <a:r>
              <a:rPr 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AD8E453-9D86-4755-BB8B-265FA3EDDD5F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447800" y="2286000"/>
          <a:ext cx="5715000" cy="3883025"/>
        </p:xfrm>
        <a:graphic>
          <a:graphicData uri="http://schemas.openxmlformats.org/presentationml/2006/ole">
            <p:oleObj spid="_x0000_s163842" name="Chart" r:id="rId3" imgW="5524394" imgH="3524144" progId="Excel.Sheet.8">
              <p:embed/>
            </p:oleObj>
          </a:graphicData>
        </a:graphic>
      </p:graphicFrame>
      <p:sp>
        <p:nvSpPr>
          <p:cNvPr id="1638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Simple Linear Regression Example:  Scatter Plot</a:t>
            </a:r>
          </a:p>
        </p:txBody>
      </p:sp>
      <p:sp>
        <p:nvSpPr>
          <p:cNvPr id="163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57912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House price model:  Scatter Plot</a:t>
            </a:r>
          </a:p>
        </p:txBody>
      </p:sp>
      <p:pic>
        <p:nvPicPr>
          <p:cNvPr id="163846" name="Picture 5" descr="h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</a:t>
            </a:r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BDF60EA-2729-4F40-8A05-F193E10843B0}" type="slidenum">
              <a:rPr lang="en-US"/>
              <a:pPr/>
              <a:t>18</a:t>
            </a:fld>
            <a:endParaRPr lang="en-US"/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88263" cy="9906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Simple Linear Regression Example:  Using Excel Data Analysis Function</a:t>
            </a:r>
          </a:p>
        </p:txBody>
      </p:sp>
      <p:pic>
        <p:nvPicPr>
          <p:cNvPr id="164867" name="Picture 6" descr="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791200"/>
            <a:ext cx="1219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1"/>
          <p:cNvPicPr>
            <a:picLocks noChangeAspect="1" noChangeArrowheads="1"/>
          </p:cNvPicPr>
          <p:nvPr/>
        </p:nvPicPr>
        <p:blipFill>
          <a:blip r:embed="rId3"/>
          <a:srcRect r="4938" b="58333"/>
          <a:stretch>
            <a:fillRect/>
          </a:stretch>
        </p:blipFill>
        <p:spPr bwMode="auto">
          <a:xfrm>
            <a:off x="152400" y="2819400"/>
            <a:ext cx="8475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TextBox 6"/>
          <p:cNvSpPr txBox="1">
            <a:spLocks noChangeArrowheads="1"/>
          </p:cNvSpPr>
          <p:nvPr/>
        </p:nvSpPr>
        <p:spPr bwMode="auto">
          <a:xfrm>
            <a:off x="762000" y="1600200"/>
            <a:ext cx="240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1.  Choose Data</a:t>
            </a:r>
          </a:p>
        </p:txBody>
      </p:sp>
      <p:cxnSp>
        <p:nvCxnSpPr>
          <p:cNvPr id="164870" name="Straight Arrow Connector 8"/>
          <p:cNvCxnSpPr>
            <a:cxnSpLocks noChangeShapeType="1"/>
            <a:stCxn id="164869" idx="2"/>
          </p:cNvCxnSpPr>
          <p:nvPr/>
        </p:nvCxnSpPr>
        <p:spPr bwMode="auto">
          <a:xfrm rot="16200000" flipH="1">
            <a:off x="1862138" y="2166938"/>
            <a:ext cx="909637" cy="7000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4871" name="Straight Arrow Connector 9"/>
          <p:cNvCxnSpPr>
            <a:cxnSpLocks noChangeShapeType="1"/>
            <a:stCxn id="164873" idx="2"/>
          </p:cNvCxnSpPr>
          <p:nvPr/>
        </p:nvCxnSpPr>
        <p:spPr bwMode="auto">
          <a:xfrm rot="16200000" flipH="1">
            <a:off x="7119144" y="2089944"/>
            <a:ext cx="985837" cy="10826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4872" name="Straight Arrow Connector 12"/>
          <p:cNvCxnSpPr>
            <a:cxnSpLocks noChangeShapeType="1"/>
          </p:cNvCxnSpPr>
          <p:nvPr/>
        </p:nvCxnSpPr>
        <p:spPr bwMode="auto">
          <a:xfrm rot="-5400000" flipH="1" flipV="1">
            <a:off x="2537619" y="3177381"/>
            <a:ext cx="2209800" cy="14938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4873" name="TextBox 16"/>
          <p:cNvSpPr txBox="1">
            <a:spLocks noChangeArrowheads="1"/>
          </p:cNvSpPr>
          <p:nvPr/>
        </p:nvSpPr>
        <p:spPr bwMode="auto">
          <a:xfrm>
            <a:off x="5257800" y="1676400"/>
            <a:ext cx="362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2.  Choose Data Analysis</a:t>
            </a:r>
          </a:p>
        </p:txBody>
      </p:sp>
      <p:sp>
        <p:nvSpPr>
          <p:cNvPr id="164874" name="TextBox 20"/>
          <p:cNvSpPr txBox="1">
            <a:spLocks noChangeArrowheads="1"/>
          </p:cNvSpPr>
          <p:nvPr/>
        </p:nvSpPr>
        <p:spPr bwMode="auto">
          <a:xfrm>
            <a:off x="2971800" y="2286000"/>
            <a:ext cx="331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3.  Choose Regression</a:t>
            </a:r>
          </a:p>
        </p:txBody>
      </p:sp>
      <p:sp>
        <p:nvSpPr>
          <p:cNvPr id="164875" name="Rectangle 22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E2740A43-2AEA-495A-B308-3F58D482528A}" type="slidenum">
              <a:rPr lang="en-US"/>
              <a:pPr/>
              <a:t>19</a:t>
            </a:fld>
            <a:endParaRPr lang="en-US"/>
          </a:p>
        </p:txBody>
      </p:sp>
      <p:sp>
        <p:nvSpPr>
          <p:cNvPr id="28877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88263" cy="9906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Simple Linear Regression Example:  Using Excel Data Analysis Function</a:t>
            </a:r>
          </a:p>
        </p:txBody>
      </p:sp>
      <p:pic>
        <p:nvPicPr>
          <p:cNvPr id="288771" name="Picture 6" descr="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791200"/>
            <a:ext cx="1219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2" name="TextBox 11"/>
          <p:cNvSpPr txBox="1">
            <a:spLocks noChangeArrowheads="1"/>
          </p:cNvSpPr>
          <p:nvPr/>
        </p:nvSpPr>
        <p:spPr bwMode="auto">
          <a:xfrm>
            <a:off x="7264400" y="1143000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chemeClr val="tx2"/>
                </a:solidFill>
              </a:rPr>
              <a:t>(continued)</a:t>
            </a:r>
          </a:p>
        </p:txBody>
      </p:sp>
      <p:pic>
        <p:nvPicPr>
          <p:cNvPr id="288773" name="Picture 3"/>
          <p:cNvPicPr>
            <a:picLocks noChangeAspect="1" noChangeArrowheads="1"/>
          </p:cNvPicPr>
          <p:nvPr/>
        </p:nvPicPr>
        <p:blipFill>
          <a:blip r:embed="rId3"/>
          <a:srcRect t="16667" r="49333" b="43333"/>
          <a:stretch>
            <a:fillRect/>
          </a:stretch>
        </p:blipFill>
        <p:spPr bwMode="auto">
          <a:xfrm>
            <a:off x="304800" y="2362200"/>
            <a:ext cx="6394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4" name="TextBox 14"/>
          <p:cNvSpPr txBox="1">
            <a:spLocks noChangeArrowheads="1"/>
          </p:cNvSpPr>
          <p:nvPr/>
        </p:nvSpPr>
        <p:spPr bwMode="auto">
          <a:xfrm>
            <a:off x="533400" y="1752600"/>
            <a:ext cx="5303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Enter Y’s and X’s and desired options</a:t>
            </a:r>
          </a:p>
        </p:txBody>
      </p:sp>
      <p:sp>
        <p:nvSpPr>
          <p:cNvPr id="288775" name="Rectangle 15"/>
          <p:cNvSpPr>
            <a:spLocks noChangeArrowheads="1"/>
          </p:cNvSpPr>
          <p:nvPr/>
        </p:nvSpPr>
        <p:spPr bwMode="auto">
          <a:xfrm>
            <a:off x="7543800" y="17621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1B32522-3F5D-4361-A272-4CF71913C246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624388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In this chapter, you learn:</a:t>
            </a:r>
            <a:r>
              <a:rPr lang="en-US" sz="2400" smtClean="0"/>
              <a:t> 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sz="2400" smtClean="0"/>
              <a:t>How to use regression analysis to predict the value of a dependent variable based on an independent variable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sz="2400" smtClean="0"/>
              <a:t>The meaning of the regression coefficients b</a:t>
            </a:r>
            <a:r>
              <a:rPr lang="en-US" sz="2400" baseline="-25000" smtClean="0"/>
              <a:t>0</a:t>
            </a:r>
            <a:r>
              <a:rPr lang="en-US" sz="2400" smtClean="0"/>
              <a:t> and b</a:t>
            </a:r>
            <a:r>
              <a:rPr lang="en-US" sz="2400" baseline="-25000" smtClean="0"/>
              <a:t>1</a:t>
            </a:r>
            <a:endParaRPr lang="en-US" sz="2400" smtClean="0"/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sz="2400" smtClean="0"/>
              <a:t>How to evaluate the assumptions of regression analysis and know what to do if the assumptions are violated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sz="2400" smtClean="0"/>
              <a:t>To make inferences about the slope and correlation coefficient</a:t>
            </a:r>
          </a:p>
          <a:p>
            <a:pPr eaLnBrk="1" hangingPunct="1">
              <a:spcBef>
                <a:spcPct val="25000"/>
              </a:spcBef>
              <a:buSzPct val="100000"/>
            </a:pPr>
            <a:r>
              <a:rPr lang="en-US" sz="2400" smtClean="0"/>
              <a:t>To estimate mean values and predict individual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2FD48B2-2A2B-41BA-8911-CB168612D04D}" type="slidenum">
              <a:rPr lang="en-US"/>
              <a:pPr/>
              <a:t>20</a:t>
            </a:fld>
            <a:endParaRPr lang="en-US"/>
          </a:p>
        </p:txBody>
      </p:sp>
      <p:sp>
        <p:nvSpPr>
          <p:cNvPr id="246785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848600" cy="990600"/>
          </a:xfrm>
        </p:spPr>
        <p:txBody>
          <a:bodyPr/>
          <a:lstStyle/>
          <a:p>
            <a:pPr eaLnBrk="1" hangingPunct="1"/>
            <a:r>
              <a:rPr lang="en-US" smtClean="0"/>
              <a:t>Simple Linear Regression Example:  Using PHStat</a:t>
            </a:r>
          </a:p>
        </p:txBody>
      </p:sp>
      <p:pic>
        <p:nvPicPr>
          <p:cNvPr id="246787" name="Picture 2"/>
          <p:cNvPicPr>
            <a:picLocks noChangeAspect="1" noChangeArrowheads="1"/>
          </p:cNvPicPr>
          <p:nvPr/>
        </p:nvPicPr>
        <p:blipFill>
          <a:blip r:embed="rId2"/>
          <a:srcRect r="65625" b="58333"/>
          <a:stretch>
            <a:fillRect/>
          </a:stretch>
        </p:blipFill>
        <p:spPr bwMode="auto">
          <a:xfrm>
            <a:off x="152400" y="1828800"/>
            <a:ext cx="44958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8" name="TextBox 7"/>
          <p:cNvSpPr txBox="1">
            <a:spLocks noChangeArrowheads="1"/>
          </p:cNvSpPr>
          <p:nvPr/>
        </p:nvSpPr>
        <p:spPr bwMode="auto">
          <a:xfrm>
            <a:off x="762000" y="1447800"/>
            <a:ext cx="782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/>
              <a:t>Add-Ins: PHStat: Regression: Simple Linear Regression</a:t>
            </a:r>
          </a:p>
        </p:txBody>
      </p:sp>
      <p:pic>
        <p:nvPicPr>
          <p:cNvPr id="246789" name="Picture 6" descr="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715000"/>
            <a:ext cx="12192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0" name="Picture 1"/>
          <p:cNvPicPr>
            <a:picLocks noChangeAspect="1" noChangeArrowheads="1"/>
          </p:cNvPicPr>
          <p:nvPr/>
        </p:nvPicPr>
        <p:blipFill>
          <a:blip r:embed="rId4"/>
          <a:srcRect l="5208" t="25000" r="60069" b="30556"/>
          <a:stretch>
            <a:fillRect/>
          </a:stretch>
        </p:blipFill>
        <p:spPr bwMode="auto">
          <a:xfrm>
            <a:off x="4819650" y="2133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6791" name="Straight Arrow Connector 6"/>
          <p:cNvCxnSpPr>
            <a:cxnSpLocks noChangeShapeType="1"/>
          </p:cNvCxnSpPr>
          <p:nvPr/>
        </p:nvCxnSpPr>
        <p:spPr bwMode="auto">
          <a:xfrm flipV="1">
            <a:off x="3505200" y="4267200"/>
            <a:ext cx="2971800" cy="3048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4640DFB4-35E3-4B19-B4F5-CE3A5C961CBC}" type="slidenum">
              <a:rPr lang="en-US"/>
              <a:pPr/>
              <a:t>21</a:t>
            </a:fld>
            <a:endParaRPr lang="en-US"/>
          </a:p>
        </p:txBody>
      </p:sp>
      <p:pic>
        <p:nvPicPr>
          <p:cNvPr id="166014" name="Picture 2" descr="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056313"/>
            <a:ext cx="12192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015" name="Rectangle 3"/>
          <p:cNvSpPr>
            <a:spLocks noChangeArrowheads="1"/>
          </p:cNvSpPr>
          <p:nvPr/>
        </p:nvSpPr>
        <p:spPr bwMode="auto">
          <a:xfrm>
            <a:off x="3276600" y="2286000"/>
            <a:ext cx="5715000" cy="533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60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9906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Simple Linear Regression Example:  Excel Output</a:t>
            </a:r>
          </a:p>
        </p:txBody>
      </p:sp>
      <p:graphicFrame>
        <p:nvGraphicFramePr>
          <p:cNvPr id="2" name="Group 126"/>
          <p:cNvGraphicFramePr>
            <a:graphicFrameLocks noGrp="1"/>
          </p:cNvGraphicFramePr>
          <p:nvPr/>
        </p:nvGraphicFramePr>
        <p:xfrm>
          <a:off x="533400" y="1676400"/>
          <a:ext cx="8229600" cy="4327525"/>
        </p:xfrm>
        <a:graphic>
          <a:graphicData uri="http://schemas.openxmlformats.org/drawingml/2006/table">
            <a:tbl>
              <a:tblPr/>
              <a:tblGrid>
                <a:gridCol w="1600200"/>
                <a:gridCol w="1066800"/>
                <a:gridCol w="1447800"/>
                <a:gridCol w="1079500"/>
                <a:gridCol w="792163"/>
                <a:gridCol w="1252537"/>
                <a:gridCol w="990600"/>
              </a:tblGrid>
              <a:tr h="255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 Statistics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Multiple 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0.76211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0.58082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Adjusted 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0.52842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41.33032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Significance 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11.0848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13665.5652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1708.1957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32600.5000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95%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95%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-35.57720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232.07386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0.03374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0.18580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130" name="Oval 121"/>
          <p:cNvSpPr>
            <a:spLocks noChangeArrowheads="1"/>
          </p:cNvSpPr>
          <p:nvPr/>
        </p:nvSpPr>
        <p:spPr bwMode="auto">
          <a:xfrm>
            <a:off x="381000" y="4953000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6131" name="Line 122"/>
          <p:cNvSpPr>
            <a:spLocks noChangeShapeType="1"/>
          </p:cNvSpPr>
          <p:nvPr/>
        </p:nvSpPr>
        <p:spPr bwMode="auto">
          <a:xfrm flipV="1">
            <a:off x="2667000" y="2819400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6132" name="Text Box 123"/>
          <p:cNvSpPr txBox="1">
            <a:spLocks noChangeArrowheads="1"/>
          </p:cNvSpPr>
          <p:nvPr/>
        </p:nvSpPr>
        <p:spPr bwMode="auto">
          <a:xfrm>
            <a:off x="3200400" y="1828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The regression equation is:</a:t>
            </a:r>
          </a:p>
        </p:txBody>
      </p:sp>
      <p:graphicFrame>
        <p:nvGraphicFramePr>
          <p:cNvPr id="166012" name="Object 124"/>
          <p:cNvGraphicFramePr>
            <a:graphicFrameLocks noChangeAspect="1"/>
          </p:cNvGraphicFramePr>
          <p:nvPr/>
        </p:nvGraphicFramePr>
        <p:xfrm>
          <a:off x="3276600" y="2438400"/>
          <a:ext cx="5735638" cy="365125"/>
        </p:xfrm>
        <a:graphic>
          <a:graphicData uri="http://schemas.openxmlformats.org/presentationml/2006/ole">
            <p:oleObj spid="_x0000_s166012" name="Equation" r:id="rId4" imgW="3200400" imgH="203040" progId="Equation.3">
              <p:embed/>
            </p:oleObj>
          </a:graphicData>
        </a:graphic>
      </p:graphicFrame>
      <p:sp>
        <p:nvSpPr>
          <p:cNvPr id="166133" name="Freeform 125"/>
          <p:cNvSpPr>
            <a:spLocks/>
          </p:cNvSpPr>
          <p:nvPr/>
        </p:nvSpPr>
        <p:spPr bwMode="auto">
          <a:xfrm>
            <a:off x="3657600" y="2362200"/>
            <a:ext cx="628650" cy="85725"/>
          </a:xfrm>
          <a:custGeom>
            <a:avLst/>
            <a:gdLst>
              <a:gd name="T0" fmla="*/ 0 w 396"/>
              <a:gd name="T1" fmla="*/ 48 h 54"/>
              <a:gd name="T2" fmla="*/ 204 w 396"/>
              <a:gd name="T3" fmla="*/ 0 h 54"/>
              <a:gd name="T4" fmla="*/ 396 w 396"/>
              <a:gd name="T5" fmla="*/ 54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6134" name="Rectangle 11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30135D1-5E3E-49DB-97AB-1F09A0EE79D6}" type="slidenum">
              <a:rPr lang="en-US"/>
              <a:pPr/>
              <a:t>22</a:t>
            </a:fld>
            <a:endParaRPr lang="en-US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2209800" y="2514600"/>
          <a:ext cx="4876800" cy="3314700"/>
        </p:xfrm>
        <a:graphic>
          <a:graphicData uri="http://schemas.openxmlformats.org/presentationml/2006/ole">
            <p:oleObj spid="_x0000_s166914" name="Chart" r:id="rId3" imgW="5562600" imgH="3781552" progId="Excel.Sheet.8">
              <p:embed/>
            </p:oleObj>
          </a:graphicData>
        </a:graphic>
      </p:graphicFrame>
      <p:sp>
        <p:nvSpPr>
          <p:cNvPr id="166920" name="Rectangle 3"/>
          <p:cNvSpPr>
            <a:spLocks noChangeArrowheads="1"/>
          </p:cNvSpPr>
          <p:nvPr/>
        </p:nvSpPr>
        <p:spPr bwMode="auto">
          <a:xfrm>
            <a:off x="1828800" y="5715000"/>
            <a:ext cx="6019800" cy="685800"/>
          </a:xfrm>
          <a:prstGeom prst="rect">
            <a:avLst/>
          </a:prstGeom>
          <a:solidFill>
            <a:srgbClr val="FDE0BD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6921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88262" cy="9906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Simple Linear Regression Example:  Graphical Representation</a:t>
            </a:r>
          </a:p>
        </p:txBody>
      </p:sp>
      <p:sp>
        <p:nvSpPr>
          <p:cNvPr id="1669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House price model:  Scatter Plot and Prediction Line</a:t>
            </a:r>
          </a:p>
        </p:txBody>
      </p:sp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1981200" y="5943600"/>
          <a:ext cx="5735638" cy="365125"/>
        </p:xfrm>
        <a:graphic>
          <a:graphicData uri="http://schemas.openxmlformats.org/presentationml/2006/ole">
            <p:oleObj spid="_x0000_s166918" name="Equation" r:id="rId4" imgW="3200400" imgH="203040" progId="Equation.3">
              <p:embed/>
            </p:oleObj>
          </a:graphicData>
        </a:graphic>
      </p:graphicFrame>
      <p:sp>
        <p:nvSpPr>
          <p:cNvPr id="166923" name="Line 7"/>
          <p:cNvSpPr>
            <a:spLocks noChangeShapeType="1"/>
          </p:cNvSpPr>
          <p:nvPr/>
        </p:nvSpPr>
        <p:spPr bwMode="auto">
          <a:xfrm flipH="1">
            <a:off x="2819400" y="38862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6924" name="Freeform 8"/>
          <p:cNvSpPr>
            <a:spLocks/>
          </p:cNvSpPr>
          <p:nvPr/>
        </p:nvSpPr>
        <p:spPr bwMode="auto">
          <a:xfrm>
            <a:off x="2438400" y="5867400"/>
            <a:ext cx="628650" cy="85725"/>
          </a:xfrm>
          <a:custGeom>
            <a:avLst/>
            <a:gdLst>
              <a:gd name="T0" fmla="*/ 0 w 396"/>
              <a:gd name="T1" fmla="*/ 48 h 54"/>
              <a:gd name="T2" fmla="*/ 204 w 396"/>
              <a:gd name="T3" fmla="*/ 0 h 54"/>
              <a:gd name="T4" fmla="*/ 396 w 396"/>
              <a:gd name="T5" fmla="*/ 54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6925" name="Rectangle 9"/>
          <p:cNvSpPr>
            <a:spLocks noChangeArrowheads="1"/>
          </p:cNvSpPr>
          <p:nvPr/>
        </p:nvSpPr>
        <p:spPr bwMode="auto">
          <a:xfrm>
            <a:off x="7010400" y="3124200"/>
            <a:ext cx="1371600" cy="71755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/>
              <a:t>Slope </a:t>
            </a:r>
          </a:p>
          <a:p>
            <a:pPr eaLnBrk="0" hangingPunct="0"/>
            <a:r>
              <a:rPr lang="en-US" sz="2000"/>
              <a:t>= 0.10977</a:t>
            </a:r>
            <a:endParaRPr lang="en-US" sz="2000" baseline="-25000"/>
          </a:p>
        </p:txBody>
      </p:sp>
      <p:sp>
        <p:nvSpPr>
          <p:cNvPr id="166926" name="Rectangle 10"/>
          <p:cNvSpPr>
            <a:spLocks noChangeArrowheads="1"/>
          </p:cNvSpPr>
          <p:nvPr/>
        </p:nvSpPr>
        <p:spPr bwMode="auto">
          <a:xfrm>
            <a:off x="1066800" y="4724400"/>
            <a:ext cx="1219200" cy="6873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Intercept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000"/>
              <a:t>= 98.248  </a:t>
            </a:r>
          </a:p>
        </p:txBody>
      </p:sp>
      <p:sp>
        <p:nvSpPr>
          <p:cNvPr id="166927" name="Line 11"/>
          <p:cNvSpPr>
            <a:spLocks noChangeShapeType="1"/>
          </p:cNvSpPr>
          <p:nvPr/>
        </p:nvSpPr>
        <p:spPr bwMode="auto">
          <a:xfrm flipH="1">
            <a:off x="6019800" y="24384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6928" name="Freeform 12"/>
          <p:cNvSpPr>
            <a:spLocks/>
          </p:cNvSpPr>
          <p:nvPr/>
        </p:nvSpPr>
        <p:spPr bwMode="auto">
          <a:xfrm>
            <a:off x="6400800" y="3048000"/>
            <a:ext cx="609600" cy="457200"/>
          </a:xfrm>
          <a:custGeom>
            <a:avLst/>
            <a:gdLst>
              <a:gd name="T0" fmla="*/ 384 w 384"/>
              <a:gd name="T1" fmla="*/ 288 h 288"/>
              <a:gd name="T2" fmla="*/ 96 w 384"/>
              <a:gd name="T3" fmla="*/ 240 h 288"/>
              <a:gd name="T4" fmla="*/ 0 w 384"/>
              <a:gd name="T5" fmla="*/ 0 h 288"/>
              <a:gd name="T6" fmla="*/ 0 60000 65536"/>
              <a:gd name="T7" fmla="*/ 0 60000 65536"/>
              <a:gd name="T8" fmla="*/ 0 60000 65536"/>
              <a:gd name="T9" fmla="*/ 0 w 384"/>
              <a:gd name="T10" fmla="*/ 0 h 288"/>
              <a:gd name="T11" fmla="*/ 384 w 38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88">
                <a:moveTo>
                  <a:pt x="384" y="288"/>
                </a:moveTo>
                <a:cubicBezTo>
                  <a:pt x="272" y="288"/>
                  <a:pt x="160" y="288"/>
                  <a:pt x="96" y="240"/>
                </a:cubicBezTo>
                <a:cubicBezTo>
                  <a:pt x="32" y="192"/>
                  <a:pt x="16" y="96"/>
                  <a:pt x="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 type="triangle" w="lg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6929" name="Freeform 13"/>
          <p:cNvSpPr>
            <a:spLocks/>
          </p:cNvSpPr>
          <p:nvPr/>
        </p:nvSpPr>
        <p:spPr bwMode="auto">
          <a:xfrm>
            <a:off x="2286000" y="4572000"/>
            <a:ext cx="762000" cy="635000"/>
          </a:xfrm>
          <a:custGeom>
            <a:avLst/>
            <a:gdLst>
              <a:gd name="T0" fmla="*/ 0 w 480"/>
              <a:gd name="T1" fmla="*/ 384 h 400"/>
              <a:gd name="T2" fmla="*/ 384 w 480"/>
              <a:gd name="T3" fmla="*/ 336 h 400"/>
              <a:gd name="T4" fmla="*/ 480 w 480"/>
              <a:gd name="T5" fmla="*/ 0 h 400"/>
              <a:gd name="T6" fmla="*/ 0 60000 65536"/>
              <a:gd name="T7" fmla="*/ 0 60000 65536"/>
              <a:gd name="T8" fmla="*/ 0 60000 65536"/>
              <a:gd name="T9" fmla="*/ 0 w 480"/>
              <a:gd name="T10" fmla="*/ 0 h 400"/>
              <a:gd name="T11" fmla="*/ 480 w 48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00">
                <a:moveTo>
                  <a:pt x="0" y="384"/>
                </a:moveTo>
                <a:cubicBezTo>
                  <a:pt x="152" y="392"/>
                  <a:pt x="304" y="400"/>
                  <a:pt x="384" y="336"/>
                </a:cubicBezTo>
                <a:cubicBezTo>
                  <a:pt x="464" y="272"/>
                  <a:pt x="464" y="56"/>
                  <a:pt x="480" y="0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6930" name="Picture 14" descr="hou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14600"/>
            <a:ext cx="1295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31" name="Rectangle 16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75F074CA-BC10-4D13-AB91-26390AEE243C}" type="slidenum">
              <a:rPr lang="en-US"/>
              <a:pPr/>
              <a:t>23</a:t>
            </a:fld>
            <a:endParaRPr lang="en-US"/>
          </a:p>
        </p:txBody>
      </p:sp>
      <p:sp>
        <p:nvSpPr>
          <p:cNvPr id="167944" name="Rectangle 3"/>
          <p:cNvSpPr>
            <a:spLocks noChangeArrowheads="1"/>
          </p:cNvSpPr>
          <p:nvPr/>
        </p:nvSpPr>
        <p:spPr bwMode="auto">
          <a:xfrm>
            <a:off x="2819400" y="1905000"/>
            <a:ext cx="1752600" cy="457200"/>
          </a:xfrm>
          <a:prstGeom prst="rect">
            <a:avLst/>
          </a:prstGeom>
          <a:solidFill>
            <a:srgbClr val="C7DAF7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7945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Simple Linear Regression Example:  Interpretation of b</a:t>
            </a:r>
            <a:r>
              <a:rPr lang="en-US" baseline="-25000" smtClean="0"/>
              <a:t>o</a:t>
            </a:r>
          </a:p>
        </p:txBody>
      </p:sp>
      <p:sp>
        <p:nvSpPr>
          <p:cNvPr id="1679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077200" cy="2606675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mtClean="0"/>
              <a:t>b</a:t>
            </a:r>
            <a:r>
              <a:rPr lang="en-US" baseline="-25000" smtClean="0"/>
              <a:t>0</a:t>
            </a:r>
            <a:r>
              <a:rPr lang="en-US" smtClean="0"/>
              <a:t> is the estimated average value of Y when the value of X is zero (if X = 0 is in the range of observed X values)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mtClean="0"/>
              <a:t>Because a house cannot have a square footage of 0, b</a:t>
            </a:r>
            <a:r>
              <a:rPr lang="en-US" baseline="-25000" smtClean="0"/>
              <a:t>0</a:t>
            </a:r>
            <a:r>
              <a:rPr lang="en-US" smtClean="0"/>
              <a:t> has no practical application</a:t>
            </a:r>
          </a:p>
        </p:txBody>
      </p:sp>
      <p:graphicFrame>
        <p:nvGraphicFramePr>
          <p:cNvPr id="167942" name="Object 6"/>
          <p:cNvGraphicFramePr>
            <a:graphicFrameLocks noChangeAspect="1"/>
          </p:cNvGraphicFramePr>
          <p:nvPr/>
        </p:nvGraphicFramePr>
        <p:xfrm>
          <a:off x="533400" y="1905000"/>
          <a:ext cx="8001000" cy="509588"/>
        </p:xfrm>
        <a:graphic>
          <a:graphicData uri="http://schemas.openxmlformats.org/presentationml/2006/ole">
            <p:oleObj spid="_x0000_s167942" name="Equation" r:id="rId3" imgW="3200400" imgH="203040" progId="Equation.3">
              <p:embed/>
            </p:oleObj>
          </a:graphicData>
        </a:graphic>
      </p:graphicFrame>
      <p:sp>
        <p:nvSpPr>
          <p:cNvPr id="167947" name="Freeform 7"/>
          <p:cNvSpPr>
            <a:spLocks/>
          </p:cNvSpPr>
          <p:nvPr/>
        </p:nvSpPr>
        <p:spPr bwMode="auto">
          <a:xfrm>
            <a:off x="1219200" y="1828800"/>
            <a:ext cx="628650" cy="85725"/>
          </a:xfrm>
          <a:custGeom>
            <a:avLst/>
            <a:gdLst>
              <a:gd name="T0" fmla="*/ 0 w 396"/>
              <a:gd name="T1" fmla="*/ 48 h 54"/>
              <a:gd name="T2" fmla="*/ 204 w 396"/>
              <a:gd name="T3" fmla="*/ 0 h 54"/>
              <a:gd name="T4" fmla="*/ 396 w 396"/>
              <a:gd name="T5" fmla="*/ 54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7948" name="Rectangle 8"/>
          <p:cNvSpPr>
            <a:spLocks noChangeArrowheads="1"/>
          </p:cNvSpPr>
          <p:nvPr/>
        </p:nvSpPr>
        <p:spPr bwMode="auto">
          <a:xfrm>
            <a:off x="457200" y="1676400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67949" name="Picture 9" descr="h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0" name="Rectangle 10"/>
          <p:cNvSpPr>
            <a:spLocks noChangeArrowheads="1"/>
          </p:cNvSpPr>
          <p:nvPr/>
        </p:nvSpPr>
        <p:spPr bwMode="auto">
          <a:xfrm>
            <a:off x="7543800" y="1219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B4A3D88-6EC6-4E0B-84D8-BFBE6D87C7B3}" type="slidenum">
              <a:rPr lang="en-US"/>
              <a:pPr/>
              <a:t>24</a:t>
            </a:fld>
            <a:endParaRPr lang="en-US"/>
          </a:p>
        </p:txBody>
      </p:sp>
      <p:sp>
        <p:nvSpPr>
          <p:cNvPr id="168968" name="Rectangle 2"/>
          <p:cNvSpPr>
            <a:spLocks noChangeArrowheads="1"/>
          </p:cNvSpPr>
          <p:nvPr/>
        </p:nvSpPr>
        <p:spPr bwMode="auto">
          <a:xfrm>
            <a:off x="4800600" y="1905000"/>
            <a:ext cx="1524000" cy="457200"/>
          </a:xfrm>
          <a:prstGeom prst="rect">
            <a:avLst/>
          </a:prstGeom>
          <a:solidFill>
            <a:srgbClr val="C7DAF7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8969" name="Rectangle 3"/>
          <p:cNvSpPr>
            <a:spLocks noChangeArrowheads="1"/>
          </p:cNvSpPr>
          <p:nvPr/>
        </p:nvSpPr>
        <p:spPr bwMode="auto">
          <a:xfrm>
            <a:off x="2133600" y="4572000"/>
            <a:ext cx="1828800" cy="457200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689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106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Simple Linear Regression Example:  Interpreting b</a:t>
            </a:r>
            <a:r>
              <a:rPr lang="en-US" baseline="-25000" smtClean="0"/>
              <a:t>1</a:t>
            </a:r>
          </a:p>
        </p:txBody>
      </p:sp>
      <p:sp>
        <p:nvSpPr>
          <p:cNvPr id="1689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8077200" cy="3046413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z="3200" smtClean="0"/>
              <a:t>b</a:t>
            </a:r>
            <a:r>
              <a:rPr lang="en-US" sz="3200" baseline="-25000" smtClean="0"/>
              <a:t>1</a:t>
            </a:r>
            <a:r>
              <a:rPr lang="en-US" sz="3200" smtClean="0"/>
              <a:t> estimates the change in the average value of Y as a result of a one-unit increase in X</a:t>
            </a:r>
          </a:p>
          <a:p>
            <a:pPr lvl="1" eaLnBrk="1" hangingPunct="1">
              <a:lnSpc>
                <a:spcPct val="110000"/>
              </a:lnSpc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Here, b</a:t>
            </a:r>
            <a:r>
              <a:rPr lang="en-US" baseline="-25000" smtClean="0">
                <a:solidFill>
                  <a:schemeClr val="folHlink"/>
                </a:solidFill>
              </a:rPr>
              <a:t>1</a:t>
            </a:r>
            <a:r>
              <a:rPr lang="en-US" smtClean="0">
                <a:solidFill>
                  <a:schemeClr val="folHlink"/>
                </a:solidFill>
              </a:rPr>
              <a:t> = 0.10977 tells us that the mean value of a house increases by .10977($1000) = $109.77, on average, for each additional one square foot of size</a:t>
            </a:r>
          </a:p>
        </p:txBody>
      </p:sp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33400" y="1905000"/>
          <a:ext cx="8001000" cy="509588"/>
        </p:xfrm>
        <a:graphic>
          <a:graphicData uri="http://schemas.openxmlformats.org/presentationml/2006/ole">
            <p:oleObj spid="_x0000_s168966" name="Equation" r:id="rId3" imgW="3200400" imgH="203040" progId="Equation.3">
              <p:embed/>
            </p:oleObj>
          </a:graphicData>
        </a:graphic>
      </p:graphicFrame>
      <p:sp>
        <p:nvSpPr>
          <p:cNvPr id="168972" name="Freeform 7"/>
          <p:cNvSpPr>
            <a:spLocks/>
          </p:cNvSpPr>
          <p:nvPr/>
        </p:nvSpPr>
        <p:spPr bwMode="auto">
          <a:xfrm>
            <a:off x="1219200" y="1828800"/>
            <a:ext cx="628650" cy="85725"/>
          </a:xfrm>
          <a:custGeom>
            <a:avLst/>
            <a:gdLst>
              <a:gd name="T0" fmla="*/ 0 w 396"/>
              <a:gd name="T1" fmla="*/ 48 h 54"/>
              <a:gd name="T2" fmla="*/ 204 w 396"/>
              <a:gd name="T3" fmla="*/ 0 h 54"/>
              <a:gd name="T4" fmla="*/ 396 w 396"/>
              <a:gd name="T5" fmla="*/ 54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8973" name="Rectangle 8"/>
          <p:cNvSpPr>
            <a:spLocks noChangeArrowheads="1"/>
          </p:cNvSpPr>
          <p:nvPr/>
        </p:nvSpPr>
        <p:spPr bwMode="auto">
          <a:xfrm>
            <a:off x="457200" y="1676400"/>
            <a:ext cx="8305800" cy="914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68974" name="Picture 9" descr="h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867400"/>
            <a:ext cx="1295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75" name="Rectangle 11"/>
          <p:cNvSpPr>
            <a:spLocks noChangeArrowheads="1"/>
          </p:cNvSpPr>
          <p:nvPr/>
        </p:nvSpPr>
        <p:spPr bwMode="auto">
          <a:xfrm>
            <a:off x="7543800" y="10668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0029957D-FECA-4F94-AE39-5DD1F3AA41A8}" type="slidenum">
              <a:rPr lang="en-US"/>
              <a:pPr/>
              <a:t>25</a:t>
            </a:fld>
            <a:endParaRPr lang="en-US"/>
          </a:p>
        </p:txBody>
      </p:sp>
      <p:pic>
        <p:nvPicPr>
          <p:cNvPr id="212997" name="Picture 2" descr="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715000"/>
            <a:ext cx="1143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1143000" y="2895600"/>
          <a:ext cx="6324600" cy="2305050"/>
        </p:xfrm>
        <a:graphic>
          <a:graphicData uri="http://schemas.openxmlformats.org/presentationml/2006/ole">
            <p:oleObj spid="_x0000_s212995" name="Equation" r:id="rId4" imgW="2438280" imgH="876240" progId="Equation.3">
              <p:embed/>
            </p:oleObj>
          </a:graphicData>
        </a:graphic>
      </p:graphicFrame>
      <p:sp>
        <p:nvSpPr>
          <p:cNvPr id="212998" name="Freeform 4"/>
          <p:cNvSpPr>
            <a:spLocks/>
          </p:cNvSpPr>
          <p:nvPr/>
        </p:nvSpPr>
        <p:spPr bwMode="auto">
          <a:xfrm>
            <a:off x="1905000" y="2895600"/>
            <a:ext cx="628650" cy="85725"/>
          </a:xfrm>
          <a:custGeom>
            <a:avLst/>
            <a:gdLst>
              <a:gd name="T0" fmla="*/ 0 w 396"/>
              <a:gd name="T1" fmla="*/ 48 h 54"/>
              <a:gd name="T2" fmla="*/ 204 w 396"/>
              <a:gd name="T3" fmla="*/ 0 h 54"/>
              <a:gd name="T4" fmla="*/ 396 w 396"/>
              <a:gd name="T5" fmla="*/ 54 h 54"/>
              <a:gd name="T6" fmla="*/ 0 60000 65536"/>
              <a:gd name="T7" fmla="*/ 0 60000 65536"/>
              <a:gd name="T8" fmla="*/ 0 60000 65536"/>
              <a:gd name="T9" fmla="*/ 0 w 396"/>
              <a:gd name="T10" fmla="*/ 0 h 54"/>
              <a:gd name="T11" fmla="*/ 396 w 39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2999" name="Rectangle 6"/>
          <p:cNvSpPr>
            <a:spLocks noChangeArrowheads="1"/>
          </p:cNvSpPr>
          <p:nvPr/>
        </p:nvSpPr>
        <p:spPr bwMode="auto">
          <a:xfrm>
            <a:off x="2209800" y="1600200"/>
            <a:ext cx="4876800" cy="9842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/>
              <a:t>Predict the price for a house with 2000 square feet:</a:t>
            </a:r>
          </a:p>
        </p:txBody>
      </p:sp>
      <p:sp>
        <p:nvSpPr>
          <p:cNvPr id="213000" name="Rectangle 7"/>
          <p:cNvSpPr>
            <a:spLocks noChangeArrowheads="1"/>
          </p:cNvSpPr>
          <p:nvPr/>
        </p:nvSpPr>
        <p:spPr bwMode="auto">
          <a:xfrm>
            <a:off x="533400" y="5257800"/>
            <a:ext cx="7315200" cy="98425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/>
              <a:t>The predicted price for a house with 2000 square feet is 317.85($1,000s) = $317,850</a:t>
            </a:r>
          </a:p>
        </p:txBody>
      </p:sp>
      <p:sp>
        <p:nvSpPr>
          <p:cNvPr id="213001" name="Rectangle 10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934200" cy="106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Simple Linear Regression Example:  Making Predictions</a:t>
            </a:r>
          </a:p>
        </p:txBody>
      </p:sp>
      <p:sp>
        <p:nvSpPr>
          <p:cNvPr id="213002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7DDACDCC-C5D9-4ADC-A534-34E68368C978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152400" y="3048000"/>
          <a:ext cx="4876800" cy="3314700"/>
        </p:xfrm>
        <a:graphic>
          <a:graphicData uri="http://schemas.openxmlformats.org/presentationml/2006/ole">
            <p:oleObj spid="_x0000_s214026" name="Chart" r:id="rId3" imgW="5562600" imgH="3781552" progId="Excel.Sheet.8">
              <p:embed/>
            </p:oleObj>
          </a:graphicData>
        </a:graphic>
      </p:graphicFrame>
      <p:sp>
        <p:nvSpPr>
          <p:cNvPr id="214028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461250" cy="106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mtClean="0"/>
              <a:t>Simple Linear Regression Example:  Making Predictions</a:t>
            </a:r>
          </a:p>
        </p:txBody>
      </p:sp>
      <p:sp>
        <p:nvSpPr>
          <p:cNvPr id="2140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77200" cy="1027113"/>
          </a:xfrm>
        </p:spPr>
        <p:txBody>
          <a:bodyPr/>
          <a:lstStyle/>
          <a:p>
            <a:pPr eaLnBrk="1" hangingPunct="1"/>
            <a:r>
              <a:rPr lang="en-US" smtClean="0"/>
              <a:t>When using a regression model for prediction, only predict within the relevant range of data</a:t>
            </a:r>
          </a:p>
        </p:txBody>
      </p:sp>
      <p:sp>
        <p:nvSpPr>
          <p:cNvPr id="214030" name="Line 11"/>
          <p:cNvSpPr>
            <a:spLocks noChangeShapeType="1"/>
          </p:cNvSpPr>
          <p:nvPr/>
        </p:nvSpPr>
        <p:spPr bwMode="auto">
          <a:xfrm flipH="1">
            <a:off x="762000" y="44196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1" name="Line 14"/>
          <p:cNvSpPr>
            <a:spLocks noChangeShapeType="1"/>
          </p:cNvSpPr>
          <p:nvPr/>
        </p:nvSpPr>
        <p:spPr bwMode="auto">
          <a:xfrm flipH="1">
            <a:off x="3962400" y="2971800"/>
            <a:ext cx="1676400" cy="7620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2" name="Line 17"/>
          <p:cNvSpPr>
            <a:spLocks noChangeShapeType="1"/>
          </p:cNvSpPr>
          <p:nvPr/>
        </p:nvSpPr>
        <p:spPr bwMode="auto">
          <a:xfrm>
            <a:off x="22860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4033" name="Line 18"/>
          <p:cNvSpPr>
            <a:spLocks noChangeShapeType="1"/>
          </p:cNvSpPr>
          <p:nvPr/>
        </p:nvSpPr>
        <p:spPr bwMode="auto">
          <a:xfrm>
            <a:off x="4114800" y="3581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4034" name="AutoShape 19"/>
          <p:cNvSpPr>
            <a:spLocks/>
          </p:cNvSpPr>
          <p:nvPr/>
        </p:nvSpPr>
        <p:spPr bwMode="auto">
          <a:xfrm rot="5400000">
            <a:off x="3048000" y="23622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035" name="Text Box 20"/>
          <p:cNvSpPr txBox="1">
            <a:spLocks noChangeArrowheads="1"/>
          </p:cNvSpPr>
          <p:nvPr/>
        </p:nvSpPr>
        <p:spPr bwMode="auto">
          <a:xfrm>
            <a:off x="2057400" y="2362200"/>
            <a:ext cx="2286000" cy="701675"/>
          </a:xfrm>
          <a:prstGeom prst="rect">
            <a:avLst/>
          </a:prstGeom>
          <a:solidFill>
            <a:srgbClr val="C7DAF7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Relevant range for interpolation</a:t>
            </a:r>
          </a:p>
        </p:txBody>
      </p:sp>
      <p:sp>
        <p:nvSpPr>
          <p:cNvPr id="214036" name="Text Box 21"/>
          <p:cNvSpPr txBox="1">
            <a:spLocks noChangeArrowheads="1"/>
          </p:cNvSpPr>
          <p:nvPr/>
        </p:nvSpPr>
        <p:spPr bwMode="auto">
          <a:xfrm>
            <a:off x="5105400" y="5105400"/>
            <a:ext cx="2286000" cy="1311275"/>
          </a:xfrm>
          <a:prstGeom prst="rect">
            <a:avLst/>
          </a:prstGeom>
          <a:solidFill>
            <a:srgbClr val="FDE0BD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Do not try to extrapolate beyond the range of observed X’s</a:t>
            </a:r>
          </a:p>
        </p:txBody>
      </p:sp>
      <p:sp>
        <p:nvSpPr>
          <p:cNvPr id="214037" name="Line 22"/>
          <p:cNvSpPr>
            <a:spLocks noChangeShapeType="1"/>
          </p:cNvSpPr>
          <p:nvPr/>
        </p:nvSpPr>
        <p:spPr bwMode="auto">
          <a:xfrm flipH="1" flipV="1">
            <a:off x="4724400" y="3429000"/>
            <a:ext cx="457200" cy="16764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4038" name="Line 23"/>
          <p:cNvSpPr>
            <a:spLocks noChangeShapeType="1"/>
          </p:cNvSpPr>
          <p:nvPr/>
        </p:nvSpPr>
        <p:spPr bwMode="auto">
          <a:xfrm flipH="1" flipV="1">
            <a:off x="1676400" y="4876800"/>
            <a:ext cx="3429000" cy="9906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4039" name="Rectangle 15"/>
          <p:cNvSpPr>
            <a:spLocks noChangeArrowheads="1"/>
          </p:cNvSpPr>
          <p:nvPr/>
        </p:nvSpPr>
        <p:spPr bwMode="auto">
          <a:xfrm>
            <a:off x="7543800" y="990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9E1BB3A6-D25D-4B2A-BFE9-800CD3B718C7}" type="slidenum">
              <a:rPr lang="en-US"/>
              <a:pPr/>
              <a:t>27</a:t>
            </a:fld>
            <a:endParaRPr lang="en-US"/>
          </a:p>
        </p:txBody>
      </p:sp>
      <p:sp>
        <p:nvSpPr>
          <p:cNvPr id="17102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239000" cy="762000"/>
          </a:xfrm>
        </p:spPr>
        <p:txBody>
          <a:bodyPr/>
          <a:lstStyle/>
          <a:p>
            <a:pPr eaLnBrk="1" hangingPunct="1"/>
            <a:r>
              <a:rPr lang="en-US" smtClean="0"/>
              <a:t>Measures of Variation</a:t>
            </a:r>
          </a:p>
        </p:txBody>
      </p:sp>
      <p:sp>
        <p:nvSpPr>
          <p:cNvPr id="1710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010400" cy="671513"/>
          </a:xfrm>
        </p:spPr>
        <p:txBody>
          <a:bodyPr/>
          <a:lstStyle/>
          <a:p>
            <a:pPr eaLnBrk="1" hangingPunct="1"/>
            <a:r>
              <a:rPr lang="en-US" smtClean="0"/>
              <a:t>Total variation is made up of two parts:</a:t>
            </a: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/>
        </p:nvGraphicFramePr>
        <p:xfrm>
          <a:off x="935038" y="2362200"/>
          <a:ext cx="7208837" cy="752475"/>
        </p:xfrm>
        <a:graphic>
          <a:graphicData uri="http://schemas.openxmlformats.org/presentationml/2006/ole">
            <p:oleObj spid="_x0000_s171012" name="Equation" r:id="rId3" imgW="1688760" imgH="177480" progId="Equation.3">
              <p:embed/>
            </p:oleObj>
          </a:graphicData>
        </a:graphic>
      </p:graphicFrame>
      <p:sp>
        <p:nvSpPr>
          <p:cNvPr id="171025" name="Rectangle 5"/>
          <p:cNvSpPr>
            <a:spLocks noChangeArrowheads="1"/>
          </p:cNvSpPr>
          <p:nvPr/>
        </p:nvSpPr>
        <p:spPr bwMode="auto">
          <a:xfrm>
            <a:off x="685800" y="3352800"/>
            <a:ext cx="1600200" cy="7620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Total Sum of Squares</a:t>
            </a:r>
          </a:p>
        </p:txBody>
      </p:sp>
      <p:sp>
        <p:nvSpPr>
          <p:cNvPr id="171026" name="Rectangle 6"/>
          <p:cNvSpPr>
            <a:spLocks noChangeArrowheads="1"/>
          </p:cNvSpPr>
          <p:nvPr/>
        </p:nvSpPr>
        <p:spPr bwMode="auto">
          <a:xfrm>
            <a:off x="3505200" y="3352800"/>
            <a:ext cx="2057400" cy="762000"/>
          </a:xfrm>
          <a:prstGeom prst="rect">
            <a:avLst/>
          </a:prstGeom>
          <a:solidFill>
            <a:srgbClr val="C4E6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Regression Sum of Squares</a:t>
            </a:r>
          </a:p>
        </p:txBody>
      </p:sp>
      <p:sp>
        <p:nvSpPr>
          <p:cNvPr id="171027" name="Rectangle 7"/>
          <p:cNvSpPr>
            <a:spLocks noChangeArrowheads="1"/>
          </p:cNvSpPr>
          <p:nvPr/>
        </p:nvSpPr>
        <p:spPr bwMode="auto">
          <a:xfrm>
            <a:off x="6477000" y="3352800"/>
            <a:ext cx="2057400" cy="762000"/>
          </a:xfrm>
          <a:prstGeom prst="rect">
            <a:avLst/>
          </a:prstGeom>
          <a:solidFill>
            <a:srgbClr val="FFE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Error Sum of Squares</a:t>
            </a:r>
          </a:p>
        </p:txBody>
      </p:sp>
      <p:graphicFrame>
        <p:nvGraphicFramePr>
          <p:cNvPr id="171016" name="Object 8"/>
          <p:cNvGraphicFramePr>
            <a:graphicFrameLocks noChangeAspect="1"/>
          </p:cNvGraphicFramePr>
          <p:nvPr/>
        </p:nvGraphicFramePr>
        <p:xfrm>
          <a:off x="66675" y="4405313"/>
          <a:ext cx="2833688" cy="603250"/>
        </p:xfrm>
        <a:graphic>
          <a:graphicData uri="http://schemas.openxmlformats.org/presentationml/2006/ole">
            <p:oleObj spid="_x0000_s171016" name="Equation" r:id="rId4" imgW="1244520" imgH="266400" progId="Equation.3">
              <p:embed/>
            </p:oleObj>
          </a:graphicData>
        </a:graphic>
      </p:graphicFrame>
      <p:graphicFrame>
        <p:nvGraphicFramePr>
          <p:cNvPr id="171017" name="Object 9"/>
          <p:cNvGraphicFramePr>
            <a:graphicFrameLocks noChangeAspect="1"/>
          </p:cNvGraphicFramePr>
          <p:nvPr/>
        </p:nvGraphicFramePr>
        <p:xfrm>
          <a:off x="6172200" y="4419600"/>
          <a:ext cx="2860675" cy="604838"/>
        </p:xfrm>
        <a:graphic>
          <a:graphicData uri="http://schemas.openxmlformats.org/presentationml/2006/ole">
            <p:oleObj spid="_x0000_s171017" name="Equation" r:id="rId5" imgW="1257120" imgH="266400" progId="Equation.3">
              <p:embed/>
            </p:oleObj>
          </a:graphicData>
        </a:graphic>
      </p:graphicFrame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3200400" y="4419600"/>
          <a:ext cx="2762250" cy="582613"/>
        </p:xfrm>
        <a:graphic>
          <a:graphicData uri="http://schemas.openxmlformats.org/presentationml/2006/ole">
            <p:oleObj spid="_x0000_s171018" name="Equation" r:id="rId6" imgW="1257120" imgH="266400" progId="Equation.3">
              <p:embed/>
            </p:oleObj>
          </a:graphicData>
        </a:graphic>
      </p:graphicFrame>
      <p:sp>
        <p:nvSpPr>
          <p:cNvPr id="171028" name="Rectangle 11"/>
          <p:cNvSpPr>
            <a:spLocks noChangeArrowheads="1"/>
          </p:cNvSpPr>
          <p:nvPr/>
        </p:nvSpPr>
        <p:spPr bwMode="auto">
          <a:xfrm>
            <a:off x="1905000" y="5105400"/>
            <a:ext cx="6324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where:</a:t>
            </a:r>
          </a:p>
          <a:p>
            <a:pPr>
              <a:lnSpc>
                <a:spcPct val="130000"/>
              </a:lnSpc>
            </a:pPr>
            <a:r>
              <a:rPr lang="en-US" sz="1800"/>
              <a:t>	</a:t>
            </a:r>
            <a:r>
              <a:rPr lang="en-US" sz="1800" i="1"/>
              <a:t>  </a:t>
            </a:r>
            <a:r>
              <a:rPr lang="en-US" sz="1800"/>
              <a:t>  = Mean value of the dependent variable</a:t>
            </a:r>
          </a:p>
          <a:p>
            <a:pPr>
              <a:lnSpc>
                <a:spcPct val="130000"/>
              </a:lnSpc>
            </a:pPr>
            <a:r>
              <a:rPr lang="en-US" sz="1800"/>
              <a:t>	</a:t>
            </a:r>
            <a:r>
              <a:rPr lang="en-US" sz="2000"/>
              <a:t>Y</a:t>
            </a:r>
            <a:r>
              <a:rPr lang="en-US" sz="2000" baseline="-25000"/>
              <a:t>i</a:t>
            </a:r>
            <a:r>
              <a:rPr lang="en-US" sz="1800"/>
              <a:t> = Observed value of the dependent variable</a:t>
            </a:r>
          </a:p>
          <a:p>
            <a:pPr>
              <a:lnSpc>
                <a:spcPct val="130000"/>
              </a:lnSpc>
            </a:pPr>
            <a:r>
              <a:rPr lang="en-US" sz="1800"/>
              <a:t>	    = Predicted value of Y for the given X</a:t>
            </a:r>
            <a:r>
              <a:rPr lang="en-US" sz="1800" baseline="-25000"/>
              <a:t>i</a:t>
            </a:r>
            <a:r>
              <a:rPr lang="en-US" sz="1800"/>
              <a:t> value</a:t>
            </a:r>
          </a:p>
        </p:txBody>
      </p:sp>
      <p:graphicFrame>
        <p:nvGraphicFramePr>
          <p:cNvPr id="171020" name="Object 12"/>
          <p:cNvGraphicFramePr>
            <a:graphicFrameLocks noChangeAspect="1"/>
          </p:cNvGraphicFramePr>
          <p:nvPr/>
        </p:nvGraphicFramePr>
        <p:xfrm>
          <a:off x="2819400" y="6096000"/>
          <a:ext cx="309563" cy="487363"/>
        </p:xfrm>
        <a:graphic>
          <a:graphicData uri="http://schemas.openxmlformats.org/presentationml/2006/ole">
            <p:oleObj spid="_x0000_s171020" name="Equation" r:id="rId7" imgW="152280" imgH="241200" progId="Equation.3">
              <p:embed/>
            </p:oleObj>
          </a:graphicData>
        </a:graphic>
      </p:graphicFrame>
      <p:graphicFrame>
        <p:nvGraphicFramePr>
          <p:cNvPr id="171021" name="Object 13"/>
          <p:cNvGraphicFramePr>
            <a:graphicFrameLocks noChangeAspect="1"/>
          </p:cNvGraphicFramePr>
          <p:nvPr/>
        </p:nvGraphicFramePr>
        <p:xfrm>
          <a:off x="2838450" y="5410200"/>
          <a:ext cx="288925" cy="385763"/>
        </p:xfrm>
        <a:graphic>
          <a:graphicData uri="http://schemas.openxmlformats.org/presentationml/2006/ole">
            <p:oleObj spid="_x0000_s171021" name="Equation" r:id="rId8" imgW="152280" imgH="203040" progId="Equation.3">
              <p:embed/>
            </p:oleObj>
          </a:graphicData>
        </a:graphic>
      </p:graphicFrame>
      <p:sp>
        <p:nvSpPr>
          <p:cNvPr id="171029" name="Rectangle 1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C54AB64-667B-47FB-A654-80DB6CAAD179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1143000" y="4572000"/>
            <a:ext cx="3962400" cy="457200"/>
          </a:xfrm>
          <a:prstGeom prst="rect">
            <a:avLst/>
          </a:prstGeom>
          <a:solidFill>
            <a:srgbClr val="FFE9FF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1143000" y="3276600"/>
            <a:ext cx="4724400" cy="457200"/>
          </a:xfrm>
          <a:prstGeom prst="rect">
            <a:avLst/>
          </a:prstGeom>
          <a:solidFill>
            <a:srgbClr val="C4E6C9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143000" y="1828800"/>
            <a:ext cx="3886200" cy="457200"/>
          </a:xfrm>
          <a:prstGeom prst="rect">
            <a:avLst/>
          </a:prstGeom>
          <a:solidFill>
            <a:srgbClr val="FDE0BD"/>
          </a:solidFill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SST = total sum of squares     </a:t>
            </a:r>
            <a:r>
              <a:rPr lang="en-US" sz="2400" smtClean="0">
                <a:solidFill>
                  <a:schemeClr val="hlink"/>
                </a:solidFill>
              </a:rPr>
              <a:t>(Total Variation)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Measures the variation of the Y</a:t>
            </a:r>
            <a:r>
              <a:rPr lang="en-US" baseline="-25000" smtClean="0"/>
              <a:t>i</a:t>
            </a:r>
            <a:r>
              <a:rPr lang="en-US" smtClean="0"/>
              <a:t> values around their mean Y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SSR = regression sum of squares  </a:t>
            </a:r>
            <a:r>
              <a:rPr lang="en-US" sz="2400" smtClean="0">
                <a:solidFill>
                  <a:schemeClr val="hlink"/>
                </a:solidFill>
              </a:rPr>
              <a:t>(Explained Variation)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Variation attributable to the relationship between X and Y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SSE = error sum of squares   </a:t>
            </a:r>
            <a:r>
              <a:rPr lang="en-US" sz="2400" smtClean="0">
                <a:solidFill>
                  <a:schemeClr val="hlink"/>
                </a:solidFill>
              </a:rPr>
              <a:t>(Unexplained Variation)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Variation in Y attributable to factors other than X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7467600" y="838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17095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smtClean="0"/>
              <a:t>Measures of Variation</a:t>
            </a:r>
          </a:p>
        </p:txBody>
      </p:sp>
      <p:sp>
        <p:nvSpPr>
          <p:cNvPr id="217096" name="Line 10"/>
          <p:cNvSpPr>
            <a:spLocks noChangeShapeType="1"/>
          </p:cNvSpPr>
          <p:nvPr/>
        </p:nvSpPr>
        <p:spPr bwMode="auto">
          <a:xfrm>
            <a:off x="2362200" y="2743200"/>
            <a:ext cx="2286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Rectangle 10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6820DFD3-F790-4DE0-9E2E-959FBE0DF00F}" type="slidenum">
              <a:rPr lang="en-US"/>
              <a:pPr/>
              <a:t>29</a:t>
            </a:fld>
            <a:endParaRPr lang="en-US"/>
          </a:p>
        </p:txBody>
      </p:sp>
      <p:sp>
        <p:nvSpPr>
          <p:cNvPr id="218114" name="Line 2"/>
          <p:cNvSpPr>
            <a:spLocks noChangeShapeType="1"/>
          </p:cNvSpPr>
          <p:nvPr/>
        </p:nvSpPr>
        <p:spPr bwMode="auto">
          <a:xfrm flipH="1">
            <a:off x="685800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15" name="Line 3"/>
          <p:cNvSpPr>
            <a:spLocks noChangeShapeType="1"/>
          </p:cNvSpPr>
          <p:nvPr/>
        </p:nvSpPr>
        <p:spPr bwMode="auto">
          <a:xfrm flipH="1">
            <a:off x="685800" y="22098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4570413" y="4037013"/>
            <a:ext cx="685800" cy="457200"/>
          </a:xfrm>
          <a:prstGeom prst="rect">
            <a:avLst/>
          </a:prstGeom>
          <a:solidFill>
            <a:srgbClr val="C4E6C9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4572000" y="2362200"/>
            <a:ext cx="685800" cy="457200"/>
          </a:xfrm>
          <a:prstGeom prst="rect">
            <a:avLst/>
          </a:prstGeom>
          <a:solidFill>
            <a:srgbClr val="FFE9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838200" y="3124200"/>
            <a:ext cx="685800" cy="457200"/>
          </a:xfrm>
          <a:prstGeom prst="rect">
            <a:avLst/>
          </a:prstGeom>
          <a:solidFill>
            <a:srgbClr val="FDE0BD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7467600" y="838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18120" name="Line 8"/>
          <p:cNvSpPr>
            <a:spLocks noChangeShapeType="1"/>
          </p:cNvSpPr>
          <p:nvPr/>
        </p:nvSpPr>
        <p:spPr bwMode="auto">
          <a:xfrm>
            <a:off x="685800" y="1828800"/>
            <a:ext cx="0" cy="415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685800" y="6019800"/>
            <a:ext cx="76390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Line 10"/>
          <p:cNvSpPr>
            <a:spLocks noChangeShapeType="1"/>
          </p:cNvSpPr>
          <p:nvPr/>
        </p:nvSpPr>
        <p:spPr bwMode="auto">
          <a:xfrm flipV="1">
            <a:off x="1209675" y="2454275"/>
            <a:ext cx="6269038" cy="2713038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Oval 11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3962400" y="2386013"/>
            <a:ext cx="0" cy="2319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3735388" y="6021388"/>
            <a:ext cx="835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  <a:r>
              <a:rPr lang="en-US" b="1" baseline="-25000"/>
              <a:t>i</a:t>
            </a:r>
          </a:p>
        </p:txBody>
      </p:sp>
      <p:sp>
        <p:nvSpPr>
          <p:cNvPr id="218126" name="Line 14"/>
          <p:cNvSpPr>
            <a:spLocks noChangeShapeType="1"/>
          </p:cNvSpPr>
          <p:nvPr/>
        </p:nvSpPr>
        <p:spPr bwMode="auto">
          <a:xfrm>
            <a:off x="950913" y="4724400"/>
            <a:ext cx="717073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8305800" y="4495800"/>
            <a:ext cx="4667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8305800" y="5867400"/>
            <a:ext cx="4667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X</a:t>
            </a:r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228600" y="1905000"/>
            <a:ext cx="7715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Y</a:t>
            </a:r>
            <a:r>
              <a:rPr lang="en-US" sz="2800" b="1" baseline="-25000"/>
              <a:t>i</a:t>
            </a:r>
          </a:p>
        </p:txBody>
      </p:sp>
      <p:sp>
        <p:nvSpPr>
          <p:cNvPr id="218130" name="Freeform 18"/>
          <p:cNvSpPr>
            <a:spLocks/>
          </p:cNvSpPr>
          <p:nvPr/>
        </p:nvSpPr>
        <p:spPr bwMode="auto">
          <a:xfrm>
            <a:off x="3125788" y="2208213"/>
            <a:ext cx="534987" cy="2519362"/>
          </a:xfrm>
          <a:custGeom>
            <a:avLst/>
            <a:gdLst>
              <a:gd name="T0" fmla="*/ 336 w 337"/>
              <a:gd name="T1" fmla="*/ 0 h 1587"/>
              <a:gd name="T2" fmla="*/ 303 w 337"/>
              <a:gd name="T3" fmla="*/ 5 h 1587"/>
              <a:gd name="T4" fmla="*/ 270 w 337"/>
              <a:gd name="T5" fmla="*/ 10 h 1587"/>
              <a:gd name="T6" fmla="*/ 240 w 337"/>
              <a:gd name="T7" fmla="*/ 23 h 1587"/>
              <a:gd name="T8" fmla="*/ 218 w 337"/>
              <a:gd name="T9" fmla="*/ 42 h 1587"/>
              <a:gd name="T10" fmla="*/ 196 w 337"/>
              <a:gd name="T11" fmla="*/ 60 h 1587"/>
              <a:gd name="T12" fmla="*/ 181 w 337"/>
              <a:gd name="T13" fmla="*/ 83 h 1587"/>
              <a:gd name="T14" fmla="*/ 170 w 337"/>
              <a:gd name="T15" fmla="*/ 106 h 1587"/>
              <a:gd name="T16" fmla="*/ 166 w 337"/>
              <a:gd name="T17" fmla="*/ 134 h 1587"/>
              <a:gd name="T18" fmla="*/ 166 w 337"/>
              <a:gd name="T19" fmla="*/ 659 h 1587"/>
              <a:gd name="T20" fmla="*/ 163 w 337"/>
              <a:gd name="T21" fmla="*/ 687 h 1587"/>
              <a:gd name="T22" fmla="*/ 155 w 337"/>
              <a:gd name="T23" fmla="*/ 710 h 1587"/>
              <a:gd name="T24" fmla="*/ 137 w 337"/>
              <a:gd name="T25" fmla="*/ 733 h 1587"/>
              <a:gd name="T26" fmla="*/ 118 w 337"/>
              <a:gd name="T27" fmla="*/ 756 h 1587"/>
              <a:gd name="T28" fmla="*/ 93 w 337"/>
              <a:gd name="T29" fmla="*/ 770 h 1587"/>
              <a:gd name="T30" fmla="*/ 67 w 337"/>
              <a:gd name="T31" fmla="*/ 784 h 1587"/>
              <a:gd name="T32" fmla="*/ 34 w 337"/>
              <a:gd name="T33" fmla="*/ 789 h 1587"/>
              <a:gd name="T34" fmla="*/ 0 w 337"/>
              <a:gd name="T35" fmla="*/ 793 h 1587"/>
              <a:gd name="T36" fmla="*/ 34 w 337"/>
              <a:gd name="T37" fmla="*/ 798 h 1587"/>
              <a:gd name="T38" fmla="*/ 67 w 337"/>
              <a:gd name="T39" fmla="*/ 802 h 1587"/>
              <a:gd name="T40" fmla="*/ 93 w 337"/>
              <a:gd name="T41" fmla="*/ 816 h 1587"/>
              <a:gd name="T42" fmla="*/ 118 w 337"/>
              <a:gd name="T43" fmla="*/ 835 h 1587"/>
              <a:gd name="T44" fmla="*/ 137 w 337"/>
              <a:gd name="T45" fmla="*/ 853 h 1587"/>
              <a:gd name="T46" fmla="*/ 155 w 337"/>
              <a:gd name="T47" fmla="*/ 876 h 1587"/>
              <a:gd name="T48" fmla="*/ 163 w 337"/>
              <a:gd name="T49" fmla="*/ 899 h 1587"/>
              <a:gd name="T50" fmla="*/ 166 w 337"/>
              <a:gd name="T51" fmla="*/ 927 h 1587"/>
              <a:gd name="T52" fmla="*/ 166 w 337"/>
              <a:gd name="T53" fmla="*/ 1452 h 1587"/>
              <a:gd name="T54" fmla="*/ 170 w 337"/>
              <a:gd name="T55" fmla="*/ 1480 h 1587"/>
              <a:gd name="T56" fmla="*/ 181 w 337"/>
              <a:gd name="T57" fmla="*/ 1503 h 1587"/>
              <a:gd name="T58" fmla="*/ 196 w 337"/>
              <a:gd name="T59" fmla="*/ 1526 h 1587"/>
              <a:gd name="T60" fmla="*/ 218 w 337"/>
              <a:gd name="T61" fmla="*/ 1549 h 1587"/>
              <a:gd name="T62" fmla="*/ 240 w 337"/>
              <a:gd name="T63" fmla="*/ 1563 h 1587"/>
              <a:gd name="T64" fmla="*/ 270 w 337"/>
              <a:gd name="T65" fmla="*/ 1577 h 1587"/>
              <a:gd name="T66" fmla="*/ 303 w 337"/>
              <a:gd name="T67" fmla="*/ 1581 h 1587"/>
              <a:gd name="T68" fmla="*/ 336 w 337"/>
              <a:gd name="T69" fmla="*/ 1586 h 15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7"/>
              <a:gd name="T106" fmla="*/ 0 h 1587"/>
              <a:gd name="T107" fmla="*/ 337 w 337"/>
              <a:gd name="T108" fmla="*/ 1587 h 15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7" h="1587">
                <a:moveTo>
                  <a:pt x="336" y="0"/>
                </a:moveTo>
                <a:lnTo>
                  <a:pt x="303" y="5"/>
                </a:lnTo>
                <a:lnTo>
                  <a:pt x="270" y="10"/>
                </a:lnTo>
                <a:lnTo>
                  <a:pt x="240" y="23"/>
                </a:lnTo>
                <a:lnTo>
                  <a:pt x="218" y="42"/>
                </a:lnTo>
                <a:lnTo>
                  <a:pt x="196" y="60"/>
                </a:lnTo>
                <a:lnTo>
                  <a:pt x="181" y="83"/>
                </a:lnTo>
                <a:lnTo>
                  <a:pt x="170" y="106"/>
                </a:lnTo>
                <a:lnTo>
                  <a:pt x="166" y="134"/>
                </a:lnTo>
                <a:lnTo>
                  <a:pt x="166" y="659"/>
                </a:lnTo>
                <a:lnTo>
                  <a:pt x="163" y="687"/>
                </a:lnTo>
                <a:lnTo>
                  <a:pt x="155" y="710"/>
                </a:lnTo>
                <a:lnTo>
                  <a:pt x="137" y="733"/>
                </a:lnTo>
                <a:lnTo>
                  <a:pt x="118" y="756"/>
                </a:lnTo>
                <a:lnTo>
                  <a:pt x="93" y="770"/>
                </a:lnTo>
                <a:lnTo>
                  <a:pt x="67" y="784"/>
                </a:lnTo>
                <a:lnTo>
                  <a:pt x="34" y="789"/>
                </a:lnTo>
                <a:lnTo>
                  <a:pt x="0" y="793"/>
                </a:lnTo>
                <a:lnTo>
                  <a:pt x="34" y="798"/>
                </a:lnTo>
                <a:lnTo>
                  <a:pt x="67" y="802"/>
                </a:lnTo>
                <a:lnTo>
                  <a:pt x="93" y="816"/>
                </a:lnTo>
                <a:lnTo>
                  <a:pt x="118" y="835"/>
                </a:lnTo>
                <a:lnTo>
                  <a:pt x="137" y="853"/>
                </a:lnTo>
                <a:lnTo>
                  <a:pt x="155" y="876"/>
                </a:lnTo>
                <a:lnTo>
                  <a:pt x="163" y="899"/>
                </a:lnTo>
                <a:lnTo>
                  <a:pt x="166" y="927"/>
                </a:lnTo>
                <a:lnTo>
                  <a:pt x="166" y="1452"/>
                </a:lnTo>
                <a:lnTo>
                  <a:pt x="170" y="1480"/>
                </a:lnTo>
                <a:lnTo>
                  <a:pt x="181" y="1503"/>
                </a:lnTo>
                <a:lnTo>
                  <a:pt x="196" y="1526"/>
                </a:lnTo>
                <a:lnTo>
                  <a:pt x="218" y="1549"/>
                </a:lnTo>
                <a:lnTo>
                  <a:pt x="240" y="1563"/>
                </a:lnTo>
                <a:lnTo>
                  <a:pt x="270" y="1577"/>
                </a:lnTo>
                <a:lnTo>
                  <a:pt x="303" y="1581"/>
                </a:lnTo>
                <a:lnTo>
                  <a:pt x="336" y="1586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763588" y="3125788"/>
            <a:ext cx="258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SST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/>
              <a:t>=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>
                <a:latin typeface="Symbol" pitchFamily="18" charset="2"/>
              </a:rPr>
              <a:t></a:t>
            </a:r>
            <a:r>
              <a:rPr lang="en-US" b="1"/>
              <a:t>(Y</a:t>
            </a:r>
            <a:r>
              <a:rPr lang="en-US" b="1" baseline="-25000"/>
              <a:t>i</a:t>
            </a:r>
            <a:r>
              <a:rPr lang="en-US" b="1" baseline="-25000">
                <a:solidFill>
                  <a:schemeClr val="tx2"/>
                </a:solidFill>
              </a:rPr>
              <a:t> </a:t>
            </a:r>
            <a:r>
              <a:rPr lang="en-US" b="1"/>
              <a:t>-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Y</a:t>
            </a:r>
            <a:r>
              <a:rPr lang="en-US" b="1"/>
              <a:t>)</a:t>
            </a:r>
            <a:r>
              <a:rPr lang="en-US" b="1" baseline="30000"/>
              <a:t>2</a:t>
            </a:r>
          </a:p>
        </p:txBody>
      </p:sp>
      <p:sp>
        <p:nvSpPr>
          <p:cNvPr id="218132" name="Freeform 20"/>
          <p:cNvSpPr>
            <a:spLocks/>
          </p:cNvSpPr>
          <p:nvPr/>
        </p:nvSpPr>
        <p:spPr bwMode="auto">
          <a:xfrm>
            <a:off x="4114800" y="2209800"/>
            <a:ext cx="311150" cy="1606550"/>
          </a:xfrm>
          <a:custGeom>
            <a:avLst/>
            <a:gdLst>
              <a:gd name="T0" fmla="*/ 0 w 196"/>
              <a:gd name="T1" fmla="*/ 0 h 1012"/>
              <a:gd name="T2" fmla="*/ 18 w 196"/>
              <a:gd name="T3" fmla="*/ 4 h 1012"/>
              <a:gd name="T4" fmla="*/ 41 w 196"/>
              <a:gd name="T5" fmla="*/ 8 h 1012"/>
              <a:gd name="T6" fmla="*/ 73 w 196"/>
              <a:gd name="T7" fmla="*/ 26 h 1012"/>
              <a:gd name="T8" fmla="*/ 91 w 196"/>
              <a:gd name="T9" fmla="*/ 52 h 1012"/>
              <a:gd name="T10" fmla="*/ 100 w 196"/>
              <a:gd name="T11" fmla="*/ 85 h 1012"/>
              <a:gd name="T12" fmla="*/ 100 w 196"/>
              <a:gd name="T13" fmla="*/ 421 h 1012"/>
              <a:gd name="T14" fmla="*/ 109 w 196"/>
              <a:gd name="T15" fmla="*/ 454 h 1012"/>
              <a:gd name="T16" fmla="*/ 127 w 196"/>
              <a:gd name="T17" fmla="*/ 480 h 1012"/>
              <a:gd name="T18" fmla="*/ 159 w 196"/>
              <a:gd name="T19" fmla="*/ 498 h 1012"/>
              <a:gd name="T20" fmla="*/ 195 w 196"/>
              <a:gd name="T21" fmla="*/ 506 h 1012"/>
              <a:gd name="T22" fmla="*/ 159 w 196"/>
              <a:gd name="T23" fmla="*/ 513 h 1012"/>
              <a:gd name="T24" fmla="*/ 127 w 196"/>
              <a:gd name="T25" fmla="*/ 532 h 1012"/>
              <a:gd name="T26" fmla="*/ 109 w 196"/>
              <a:gd name="T27" fmla="*/ 557 h 1012"/>
              <a:gd name="T28" fmla="*/ 100 w 196"/>
              <a:gd name="T29" fmla="*/ 591 h 1012"/>
              <a:gd name="T30" fmla="*/ 100 w 196"/>
              <a:gd name="T31" fmla="*/ 926 h 1012"/>
              <a:gd name="T32" fmla="*/ 91 w 196"/>
              <a:gd name="T33" fmla="*/ 959 h 1012"/>
              <a:gd name="T34" fmla="*/ 73 w 196"/>
              <a:gd name="T35" fmla="*/ 985 h 1012"/>
              <a:gd name="T36" fmla="*/ 41 w 196"/>
              <a:gd name="T37" fmla="*/ 1004 h 1012"/>
              <a:gd name="T38" fmla="*/ 18 w 196"/>
              <a:gd name="T39" fmla="*/ 1011 h 1012"/>
              <a:gd name="T40" fmla="*/ 0 w 196"/>
              <a:gd name="T41" fmla="*/ 1011 h 10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6"/>
              <a:gd name="T64" fmla="*/ 0 h 1012"/>
              <a:gd name="T65" fmla="*/ 196 w 196"/>
              <a:gd name="T66" fmla="*/ 1012 h 10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6" h="1012">
                <a:moveTo>
                  <a:pt x="0" y="0"/>
                </a:moveTo>
                <a:lnTo>
                  <a:pt x="18" y="4"/>
                </a:lnTo>
                <a:lnTo>
                  <a:pt x="41" y="8"/>
                </a:lnTo>
                <a:lnTo>
                  <a:pt x="73" y="26"/>
                </a:lnTo>
                <a:lnTo>
                  <a:pt x="91" y="52"/>
                </a:lnTo>
                <a:lnTo>
                  <a:pt x="100" y="85"/>
                </a:lnTo>
                <a:lnTo>
                  <a:pt x="100" y="421"/>
                </a:lnTo>
                <a:lnTo>
                  <a:pt x="109" y="454"/>
                </a:lnTo>
                <a:lnTo>
                  <a:pt x="127" y="480"/>
                </a:lnTo>
                <a:lnTo>
                  <a:pt x="159" y="498"/>
                </a:lnTo>
                <a:lnTo>
                  <a:pt x="195" y="506"/>
                </a:lnTo>
                <a:lnTo>
                  <a:pt x="159" y="513"/>
                </a:lnTo>
                <a:lnTo>
                  <a:pt x="127" y="532"/>
                </a:lnTo>
                <a:lnTo>
                  <a:pt x="109" y="557"/>
                </a:lnTo>
                <a:lnTo>
                  <a:pt x="100" y="591"/>
                </a:lnTo>
                <a:lnTo>
                  <a:pt x="100" y="926"/>
                </a:lnTo>
                <a:lnTo>
                  <a:pt x="91" y="959"/>
                </a:lnTo>
                <a:lnTo>
                  <a:pt x="73" y="985"/>
                </a:lnTo>
                <a:lnTo>
                  <a:pt x="41" y="1004"/>
                </a:lnTo>
                <a:lnTo>
                  <a:pt x="18" y="1011"/>
                </a:lnTo>
                <a:lnTo>
                  <a:pt x="0" y="1011"/>
                </a:lnTo>
              </a:path>
            </a:pathLst>
          </a:custGeom>
          <a:noFill/>
          <a:ln w="25400" cap="rnd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33" name="Rectangle 21"/>
          <p:cNvSpPr>
            <a:spLocks noChangeArrowheads="1"/>
          </p:cNvSpPr>
          <p:nvPr/>
        </p:nvSpPr>
        <p:spPr bwMode="auto">
          <a:xfrm>
            <a:off x="4497388" y="2363788"/>
            <a:ext cx="25114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SSE</a:t>
            </a:r>
            <a:r>
              <a:rPr lang="en-US" b="1">
                <a:solidFill>
                  <a:srgbClr val="FF9900"/>
                </a:solidFill>
              </a:rPr>
              <a:t> </a:t>
            </a:r>
            <a:r>
              <a:rPr lang="en-US" b="1"/>
              <a:t>= </a:t>
            </a:r>
            <a:r>
              <a:rPr lang="en-US" b="1">
                <a:latin typeface="Symbol" pitchFamily="18" charset="2"/>
              </a:rPr>
              <a:t></a:t>
            </a:r>
            <a:r>
              <a:rPr lang="en-US" b="1"/>
              <a:t>(Y</a:t>
            </a:r>
            <a:r>
              <a:rPr lang="en-US" b="1" baseline="-25000"/>
              <a:t>i</a:t>
            </a:r>
            <a:r>
              <a:rPr lang="en-US" b="1" baseline="-25000">
                <a:solidFill>
                  <a:schemeClr val="tx2"/>
                </a:solidFill>
              </a:rPr>
              <a:t> </a:t>
            </a:r>
            <a:r>
              <a:rPr lang="en-US" b="1"/>
              <a:t>-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>
                <a:solidFill>
                  <a:schemeClr val="folHlink"/>
                </a:solidFill>
              </a:rPr>
              <a:t>Y</a:t>
            </a:r>
            <a:r>
              <a:rPr lang="en-US" b="1" baseline="-25000">
                <a:solidFill>
                  <a:schemeClr val="folHlink"/>
                </a:solidFill>
              </a:rPr>
              <a:t>i </a:t>
            </a:r>
            <a:r>
              <a:rPr lang="en-US" b="1"/>
              <a:t>)</a:t>
            </a:r>
            <a:r>
              <a:rPr lang="en-US" b="1" baseline="30000"/>
              <a:t>2</a:t>
            </a:r>
            <a:r>
              <a:rPr lang="en-US" b="1"/>
              <a:t> </a:t>
            </a:r>
          </a:p>
        </p:txBody>
      </p:sp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6248400" y="2057400"/>
            <a:ext cx="1076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Symbol" pitchFamily="18" charset="2"/>
              </a:rPr>
              <a:t></a:t>
            </a:r>
          </a:p>
        </p:txBody>
      </p:sp>
      <p:sp>
        <p:nvSpPr>
          <p:cNvPr id="218135" name="Freeform 23"/>
          <p:cNvSpPr>
            <a:spLocks/>
          </p:cNvSpPr>
          <p:nvPr/>
        </p:nvSpPr>
        <p:spPr bwMode="auto">
          <a:xfrm>
            <a:off x="4114800" y="3962400"/>
            <a:ext cx="228600" cy="765175"/>
          </a:xfrm>
          <a:custGeom>
            <a:avLst/>
            <a:gdLst>
              <a:gd name="T0" fmla="*/ 0 w 144"/>
              <a:gd name="T1" fmla="*/ 0 h 577"/>
              <a:gd name="T2" fmla="*/ 28 w 144"/>
              <a:gd name="T3" fmla="*/ 4 h 577"/>
              <a:gd name="T4" fmla="*/ 51 w 144"/>
              <a:gd name="T5" fmla="*/ 14 h 577"/>
              <a:gd name="T6" fmla="*/ 65 w 144"/>
              <a:gd name="T7" fmla="*/ 27 h 577"/>
              <a:gd name="T8" fmla="*/ 69 w 144"/>
              <a:gd name="T9" fmla="*/ 46 h 577"/>
              <a:gd name="T10" fmla="*/ 69 w 144"/>
              <a:gd name="T11" fmla="*/ 239 h 577"/>
              <a:gd name="T12" fmla="*/ 74 w 144"/>
              <a:gd name="T13" fmla="*/ 258 h 577"/>
              <a:gd name="T14" fmla="*/ 92 w 144"/>
              <a:gd name="T15" fmla="*/ 272 h 577"/>
              <a:gd name="T16" fmla="*/ 115 w 144"/>
              <a:gd name="T17" fmla="*/ 281 h 577"/>
              <a:gd name="T18" fmla="*/ 143 w 144"/>
              <a:gd name="T19" fmla="*/ 286 h 577"/>
              <a:gd name="T20" fmla="*/ 115 w 144"/>
              <a:gd name="T21" fmla="*/ 290 h 577"/>
              <a:gd name="T22" fmla="*/ 92 w 144"/>
              <a:gd name="T23" fmla="*/ 299 h 577"/>
              <a:gd name="T24" fmla="*/ 74 w 144"/>
              <a:gd name="T25" fmla="*/ 318 h 577"/>
              <a:gd name="T26" fmla="*/ 69 w 144"/>
              <a:gd name="T27" fmla="*/ 336 h 577"/>
              <a:gd name="T28" fmla="*/ 69 w 144"/>
              <a:gd name="T29" fmla="*/ 525 h 577"/>
              <a:gd name="T30" fmla="*/ 65 w 144"/>
              <a:gd name="T31" fmla="*/ 544 h 577"/>
              <a:gd name="T32" fmla="*/ 51 w 144"/>
              <a:gd name="T33" fmla="*/ 562 h 577"/>
              <a:gd name="T34" fmla="*/ 28 w 144"/>
              <a:gd name="T35" fmla="*/ 571 h 577"/>
              <a:gd name="T36" fmla="*/ 0 w 144"/>
              <a:gd name="T37" fmla="*/ 576 h 57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577"/>
              <a:gd name="T59" fmla="*/ 144 w 144"/>
              <a:gd name="T60" fmla="*/ 577 h 57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577">
                <a:moveTo>
                  <a:pt x="0" y="0"/>
                </a:moveTo>
                <a:lnTo>
                  <a:pt x="28" y="4"/>
                </a:lnTo>
                <a:lnTo>
                  <a:pt x="51" y="14"/>
                </a:lnTo>
                <a:lnTo>
                  <a:pt x="65" y="27"/>
                </a:lnTo>
                <a:lnTo>
                  <a:pt x="69" y="46"/>
                </a:lnTo>
                <a:lnTo>
                  <a:pt x="69" y="239"/>
                </a:lnTo>
                <a:lnTo>
                  <a:pt x="74" y="258"/>
                </a:lnTo>
                <a:lnTo>
                  <a:pt x="92" y="272"/>
                </a:lnTo>
                <a:lnTo>
                  <a:pt x="115" y="281"/>
                </a:lnTo>
                <a:lnTo>
                  <a:pt x="143" y="286"/>
                </a:lnTo>
                <a:lnTo>
                  <a:pt x="115" y="290"/>
                </a:lnTo>
                <a:lnTo>
                  <a:pt x="92" y="299"/>
                </a:lnTo>
                <a:lnTo>
                  <a:pt x="74" y="318"/>
                </a:lnTo>
                <a:lnTo>
                  <a:pt x="69" y="336"/>
                </a:lnTo>
                <a:lnTo>
                  <a:pt x="69" y="525"/>
                </a:lnTo>
                <a:lnTo>
                  <a:pt x="65" y="544"/>
                </a:lnTo>
                <a:lnTo>
                  <a:pt x="51" y="562"/>
                </a:lnTo>
                <a:lnTo>
                  <a:pt x="28" y="571"/>
                </a:lnTo>
                <a:lnTo>
                  <a:pt x="0" y="576"/>
                </a:lnTo>
              </a:path>
            </a:pathLst>
          </a:custGeom>
          <a:noFill/>
          <a:ln w="254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4495800" y="4038600"/>
            <a:ext cx="3349625" cy="1001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SSR = </a:t>
            </a:r>
            <a:r>
              <a:rPr lang="en-US" b="1">
                <a:latin typeface="Symbol" pitchFamily="18" charset="2"/>
              </a:rPr>
              <a:t></a:t>
            </a:r>
            <a:r>
              <a:rPr lang="en-US" b="1"/>
              <a:t>(</a:t>
            </a:r>
            <a:r>
              <a:rPr lang="en-US" b="1">
                <a:solidFill>
                  <a:schemeClr val="folHlink"/>
                </a:solidFill>
              </a:rPr>
              <a:t>Y</a:t>
            </a:r>
            <a:r>
              <a:rPr lang="en-US" b="1" baseline="-25000">
                <a:solidFill>
                  <a:schemeClr val="folHlink"/>
                </a:solidFill>
              </a:rPr>
              <a:t>i</a:t>
            </a:r>
            <a:r>
              <a:rPr lang="en-US" b="1" baseline="-25000">
                <a:solidFill>
                  <a:schemeClr val="hlink"/>
                </a:solidFill>
              </a:rPr>
              <a:t> </a:t>
            </a:r>
            <a:r>
              <a:rPr lang="en-US" b="1"/>
              <a:t>-</a:t>
            </a:r>
            <a:r>
              <a:rPr lang="en-US" b="1">
                <a:solidFill>
                  <a:schemeClr val="tx2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Y</a:t>
            </a:r>
            <a:r>
              <a:rPr lang="en-US" b="1"/>
              <a:t>)</a:t>
            </a:r>
            <a:r>
              <a:rPr lang="en-US" b="1" baseline="30000"/>
              <a:t>2</a:t>
            </a:r>
            <a:r>
              <a:rPr lang="en-US" b="1"/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b="1"/>
              <a:t> </a:t>
            </a:r>
          </a:p>
        </p:txBody>
      </p: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5791200" y="3733800"/>
            <a:ext cx="1076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Symbol" pitchFamily="18" charset="2"/>
              </a:rPr>
              <a:t></a:t>
            </a: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>
            <a:off x="3962400" y="4748213"/>
            <a:ext cx="0" cy="12525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39" name="Rectangle 27"/>
          <p:cNvSpPr>
            <a:spLocks noChangeArrowheads="1"/>
          </p:cNvSpPr>
          <p:nvPr/>
        </p:nvSpPr>
        <p:spPr bwMode="auto">
          <a:xfrm>
            <a:off x="8307388" y="4116388"/>
            <a:ext cx="606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218140" name="Rectangle 28"/>
          <p:cNvSpPr>
            <a:spLocks noChangeArrowheads="1"/>
          </p:cNvSpPr>
          <p:nvPr/>
        </p:nvSpPr>
        <p:spPr bwMode="auto">
          <a:xfrm>
            <a:off x="6248400" y="3657600"/>
            <a:ext cx="606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2514600" y="2743200"/>
            <a:ext cx="606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218142" name="Rectangle 31"/>
          <p:cNvSpPr>
            <a:spLocks noChangeArrowheads="1"/>
          </p:cNvSpPr>
          <p:nvPr/>
        </p:nvSpPr>
        <p:spPr bwMode="auto">
          <a:xfrm>
            <a:off x="7526338" y="2286000"/>
            <a:ext cx="3873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218143" name="Rectangle 32"/>
          <p:cNvSpPr>
            <a:spLocks noChangeArrowheads="1"/>
          </p:cNvSpPr>
          <p:nvPr/>
        </p:nvSpPr>
        <p:spPr bwMode="auto">
          <a:xfrm>
            <a:off x="7543800" y="1981200"/>
            <a:ext cx="1076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Symbol" pitchFamily="18" charset="2"/>
              </a:rPr>
              <a:t></a:t>
            </a:r>
          </a:p>
        </p:txBody>
      </p:sp>
      <p:sp>
        <p:nvSpPr>
          <p:cNvPr id="218144" name="Rectangle 33"/>
          <p:cNvSpPr>
            <a:spLocks noChangeArrowheads="1"/>
          </p:cNvSpPr>
          <p:nvPr/>
        </p:nvSpPr>
        <p:spPr bwMode="auto">
          <a:xfrm>
            <a:off x="381000" y="1524000"/>
            <a:ext cx="4667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Y</a:t>
            </a:r>
          </a:p>
        </p:txBody>
      </p:sp>
      <p:sp>
        <p:nvSpPr>
          <p:cNvPr id="218145" name="Line 34"/>
          <p:cNvSpPr>
            <a:spLocks noChangeShapeType="1"/>
          </p:cNvSpPr>
          <p:nvPr/>
        </p:nvSpPr>
        <p:spPr bwMode="auto">
          <a:xfrm flipH="1">
            <a:off x="685800" y="39624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46" name="Rectangle 35"/>
          <p:cNvSpPr>
            <a:spLocks noChangeArrowheads="1"/>
          </p:cNvSpPr>
          <p:nvPr/>
        </p:nvSpPr>
        <p:spPr bwMode="auto">
          <a:xfrm>
            <a:off x="228600" y="449580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218147" name="Rectangle 36"/>
          <p:cNvSpPr>
            <a:spLocks noChangeArrowheads="1"/>
          </p:cNvSpPr>
          <p:nvPr/>
        </p:nvSpPr>
        <p:spPr bwMode="auto">
          <a:xfrm>
            <a:off x="228600" y="4038600"/>
            <a:ext cx="60642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_</a:t>
            </a:r>
          </a:p>
        </p:txBody>
      </p:sp>
      <p:sp>
        <p:nvSpPr>
          <p:cNvPr id="218148" name="Rectangle 37"/>
          <p:cNvSpPr>
            <a:spLocks noChangeArrowheads="1"/>
          </p:cNvSpPr>
          <p:nvPr/>
        </p:nvSpPr>
        <p:spPr bwMode="auto">
          <a:xfrm>
            <a:off x="287338" y="3733800"/>
            <a:ext cx="3873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folHlink"/>
                </a:solidFill>
              </a:rPr>
              <a:t>Y</a:t>
            </a:r>
          </a:p>
        </p:txBody>
      </p:sp>
      <p:sp>
        <p:nvSpPr>
          <p:cNvPr id="218149" name="Rectangle 38"/>
          <p:cNvSpPr>
            <a:spLocks noChangeArrowheads="1"/>
          </p:cNvSpPr>
          <p:nvPr/>
        </p:nvSpPr>
        <p:spPr bwMode="auto">
          <a:xfrm>
            <a:off x="304800" y="3429000"/>
            <a:ext cx="1076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  <a:latin typeface="Symbol" pitchFamily="18" charset="2"/>
              </a:rPr>
              <a:t></a:t>
            </a:r>
          </a:p>
        </p:txBody>
      </p:sp>
      <p:sp>
        <p:nvSpPr>
          <p:cNvPr id="218150" name="Rectangle 40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smtClean="0"/>
              <a:t>Measures of Variation</a:t>
            </a:r>
          </a:p>
        </p:txBody>
      </p:sp>
      <p:sp>
        <p:nvSpPr>
          <p:cNvPr id="218151" name="Rectangle 40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502BED76-384C-4B1A-A41E-00F4494E115D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vs. Regression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A </a:t>
            </a:r>
            <a:r>
              <a:rPr lang="en-US" smtClean="0">
                <a:solidFill>
                  <a:schemeClr val="folHlink"/>
                </a:solidFill>
              </a:rPr>
              <a:t>scatter plot</a:t>
            </a:r>
            <a:r>
              <a:rPr lang="en-US" smtClean="0"/>
              <a:t> can be used to show the relationship between two variables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Correlation</a:t>
            </a:r>
            <a:r>
              <a:rPr lang="en-US" smtClean="0"/>
              <a:t> analysis is used to measure the strength of the association (linear relationship) between two variables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Correlation is only concerned with strength of the relationship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No causal effect is implied with correlation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Scatter plots were first presented in Ch. 2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Correlation was first presented in Ch. 3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4256148-7DE5-4A93-B2F0-A58890DB3B37}" type="slidenum">
              <a:rPr lang="en-US"/>
              <a:pPr/>
              <a:t>30</a:t>
            </a:fld>
            <a:endParaRPr lang="en-US"/>
          </a:p>
        </p:txBody>
      </p:sp>
      <p:sp>
        <p:nvSpPr>
          <p:cNvPr id="1740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639888"/>
            <a:ext cx="7620000" cy="4532312"/>
          </a:xfrm>
        </p:spPr>
        <p:txBody>
          <a:bodyPr/>
          <a:lstStyle/>
          <a:p>
            <a:pPr eaLnBrk="1" hangingPunct="1"/>
            <a:r>
              <a:rPr lang="en-US" sz="2700" smtClean="0"/>
              <a:t>The </a:t>
            </a:r>
            <a:r>
              <a:rPr lang="en-US" sz="2700" smtClean="0">
                <a:solidFill>
                  <a:schemeClr val="folHlink"/>
                </a:solidFill>
              </a:rPr>
              <a:t>coefficient of determination</a:t>
            </a:r>
            <a:r>
              <a:rPr lang="en-US" sz="2700" smtClean="0"/>
              <a:t> is the portion of the total variation in the dependent variable that is explained by variation in the independent variable</a:t>
            </a:r>
            <a:endParaRPr lang="en-US" sz="1400" smtClean="0"/>
          </a:p>
          <a:p>
            <a:pPr eaLnBrk="1" hangingPunct="1"/>
            <a:r>
              <a:rPr lang="en-US" sz="2700" smtClean="0"/>
              <a:t>The coefficient of determination is also called </a:t>
            </a:r>
            <a:r>
              <a:rPr lang="en-US" sz="2700" smtClean="0">
                <a:solidFill>
                  <a:schemeClr val="folHlink"/>
                </a:solidFill>
              </a:rPr>
              <a:t>r-squared</a:t>
            </a:r>
            <a:r>
              <a:rPr lang="en-US" sz="2700" smtClean="0"/>
              <a:t> and is denoted as </a:t>
            </a:r>
            <a:r>
              <a:rPr lang="en-US" sz="2700" smtClean="0">
                <a:solidFill>
                  <a:schemeClr val="folHlink"/>
                </a:solidFill>
              </a:rPr>
              <a:t>r</a:t>
            </a:r>
            <a:r>
              <a:rPr lang="en-US" sz="2700" baseline="30000" smtClean="0">
                <a:solidFill>
                  <a:schemeClr val="folHlink"/>
                </a:solidFill>
              </a:rPr>
              <a:t>2</a:t>
            </a:r>
            <a:endParaRPr lang="en-US" sz="2700" smtClean="0"/>
          </a:p>
        </p:txBody>
      </p:sp>
      <p:sp>
        <p:nvSpPr>
          <p:cNvPr id="17409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96200" cy="762000"/>
          </a:xfrm>
        </p:spPr>
        <p:txBody>
          <a:bodyPr/>
          <a:lstStyle/>
          <a:p>
            <a:pPr defTabSz="914400" eaLnBrk="1" hangingPunct="1"/>
            <a:r>
              <a:rPr lang="en-US" smtClean="0"/>
              <a:t>Coefficient of Determination, r</a:t>
            </a:r>
            <a:r>
              <a:rPr lang="en-US" baseline="30000" smtClean="0"/>
              <a:t>2</a:t>
            </a:r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3806825" y="5805488"/>
          <a:ext cx="1831975" cy="595312"/>
        </p:xfrm>
        <a:graphic>
          <a:graphicData uri="http://schemas.openxmlformats.org/presentationml/2006/ole">
            <p:oleObj spid="_x0000_s174085" name="Equation" r:id="rId3" imgW="622080" imgH="203040" progId="Equation.3">
              <p:embed/>
            </p:oleObj>
          </a:graphicData>
        </a:graphic>
      </p:graphicFrame>
      <p:sp>
        <p:nvSpPr>
          <p:cNvPr id="174091" name="Text Box 6"/>
          <p:cNvSpPr txBox="1">
            <a:spLocks noChangeArrowheads="1"/>
          </p:cNvSpPr>
          <p:nvPr/>
        </p:nvSpPr>
        <p:spPr bwMode="auto">
          <a:xfrm>
            <a:off x="2895600" y="5867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note:</a:t>
            </a:r>
          </a:p>
        </p:txBody>
      </p:sp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2197100" y="4495800"/>
          <a:ext cx="5211763" cy="906463"/>
        </p:xfrm>
        <a:graphic>
          <a:graphicData uri="http://schemas.openxmlformats.org/presentationml/2006/ole">
            <p:oleObj spid="_x0000_s174087" name="Equation" r:id="rId4" imgW="2400120" imgH="419040" progId="Equation.3">
              <p:embed/>
            </p:oleObj>
          </a:graphicData>
        </a:graphic>
      </p:graphicFrame>
      <p:sp>
        <p:nvSpPr>
          <p:cNvPr id="174092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F003617-4A2E-493A-B7D1-FA7FC782D186}" type="slidenum">
              <a:rPr lang="en-US"/>
              <a:pPr/>
              <a:t>31</a:t>
            </a:fld>
            <a:endParaRPr lang="en-US"/>
          </a:p>
        </p:txBody>
      </p:sp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1614488" y="5992813"/>
            <a:ext cx="931862" cy="4572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r</a:t>
            </a:r>
            <a:r>
              <a:rPr lang="en-US" b="1" baseline="30000"/>
              <a:t>2</a:t>
            </a:r>
            <a:r>
              <a:rPr lang="en-US" b="1"/>
              <a:t> = 1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Examples of Approximate </a:t>
            </a:r>
            <a:br>
              <a:rPr lang="en-US" smtClean="0"/>
            </a:br>
            <a:r>
              <a:rPr lang="en-US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 Values</a:t>
            </a: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 flipH="1">
            <a:off x="931863" y="2295525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 flipV="1">
            <a:off x="947738" y="2447925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 rot="7282380" flipH="1">
            <a:off x="3065463" y="31337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 rot="7282380" flipH="1">
            <a:off x="2455863" y="29051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 rot="7282380" flipH="1">
            <a:off x="1998663" y="27527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 rot="7282380" flipH="1">
            <a:off x="1008063" y="23717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26" name="Oval 10"/>
          <p:cNvSpPr>
            <a:spLocks noChangeArrowheads="1"/>
          </p:cNvSpPr>
          <p:nvPr/>
        </p:nvSpPr>
        <p:spPr bwMode="auto">
          <a:xfrm rot="7282380" flipH="1">
            <a:off x="1389063" y="25241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 rot="7282380" flipH="1">
            <a:off x="1770063" y="26765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755650" y="176053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90829" name="Line 13"/>
          <p:cNvSpPr>
            <a:spLocks noChangeShapeType="1"/>
          </p:cNvSpPr>
          <p:nvPr/>
        </p:nvSpPr>
        <p:spPr bwMode="auto">
          <a:xfrm>
            <a:off x="931863" y="381952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 rot="7282380" flipH="1">
            <a:off x="2684463" y="29813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3194050" y="358933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sp>
        <p:nvSpPr>
          <p:cNvPr id="290832" name="Line 16"/>
          <p:cNvSpPr>
            <a:spLocks noChangeShapeType="1"/>
          </p:cNvSpPr>
          <p:nvPr/>
        </p:nvSpPr>
        <p:spPr bwMode="auto">
          <a:xfrm>
            <a:off x="938213" y="4495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33" name="Line 17"/>
          <p:cNvSpPr>
            <a:spLocks noChangeShapeType="1"/>
          </p:cNvSpPr>
          <p:nvPr/>
        </p:nvSpPr>
        <p:spPr bwMode="auto">
          <a:xfrm flipV="1">
            <a:off x="1090613" y="4800600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609600" y="4265613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90835" name="Line 19"/>
          <p:cNvSpPr>
            <a:spLocks noChangeShapeType="1"/>
          </p:cNvSpPr>
          <p:nvPr/>
        </p:nvSpPr>
        <p:spPr bwMode="auto">
          <a:xfrm>
            <a:off x="938213" y="5943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 rot="-7282380">
            <a:off x="1243013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3200400" y="5789613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1600200" y="3886200"/>
            <a:ext cx="931863" cy="4572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r</a:t>
            </a:r>
            <a:r>
              <a:rPr lang="en-US" b="1" baseline="30000"/>
              <a:t>2</a:t>
            </a:r>
            <a:r>
              <a:rPr lang="en-US" b="1"/>
              <a:t> = 1</a:t>
            </a:r>
          </a:p>
        </p:txBody>
      </p:sp>
      <p:sp>
        <p:nvSpPr>
          <p:cNvPr id="290839" name="Oval 23"/>
          <p:cNvSpPr>
            <a:spLocks noChangeArrowheads="1"/>
          </p:cNvSpPr>
          <p:nvPr/>
        </p:nvSpPr>
        <p:spPr bwMode="auto">
          <a:xfrm rot="-7282380">
            <a:off x="1547813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40" name="Oval 24"/>
          <p:cNvSpPr>
            <a:spLocks noChangeArrowheads="1"/>
          </p:cNvSpPr>
          <p:nvPr/>
        </p:nvSpPr>
        <p:spPr bwMode="auto">
          <a:xfrm rot="-7282380">
            <a:off x="1852613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41" name="Oval 25"/>
          <p:cNvSpPr>
            <a:spLocks noChangeArrowheads="1"/>
          </p:cNvSpPr>
          <p:nvPr/>
        </p:nvSpPr>
        <p:spPr bwMode="auto">
          <a:xfrm rot="-7282380">
            <a:off x="215741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42" name="Oval 26"/>
          <p:cNvSpPr>
            <a:spLocks noChangeArrowheads="1"/>
          </p:cNvSpPr>
          <p:nvPr/>
        </p:nvSpPr>
        <p:spPr bwMode="auto">
          <a:xfrm rot="-7282380">
            <a:off x="2614613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43" name="Oval 27"/>
          <p:cNvSpPr>
            <a:spLocks noChangeArrowheads="1"/>
          </p:cNvSpPr>
          <p:nvPr/>
        </p:nvSpPr>
        <p:spPr bwMode="auto">
          <a:xfrm rot="-7282380">
            <a:off x="2919413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44" name="Oval 28"/>
          <p:cNvSpPr>
            <a:spLocks noChangeArrowheads="1"/>
          </p:cNvSpPr>
          <p:nvPr/>
        </p:nvSpPr>
        <p:spPr bwMode="auto">
          <a:xfrm rot="-7282380">
            <a:off x="345281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45" name="Text Box 29"/>
          <p:cNvSpPr txBox="1">
            <a:spLocks noChangeArrowheads="1"/>
          </p:cNvSpPr>
          <p:nvPr/>
        </p:nvSpPr>
        <p:spPr bwMode="auto">
          <a:xfrm>
            <a:off x="4114800" y="2286000"/>
            <a:ext cx="931863" cy="4572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r</a:t>
            </a:r>
            <a:r>
              <a:rPr lang="en-US" b="1" baseline="30000"/>
              <a:t>2</a:t>
            </a:r>
            <a:r>
              <a:rPr lang="en-US" b="1"/>
              <a:t> = 1</a:t>
            </a:r>
          </a:p>
        </p:txBody>
      </p:sp>
      <p:sp>
        <p:nvSpPr>
          <p:cNvPr id="290846" name="Text Box 30"/>
          <p:cNvSpPr txBox="1">
            <a:spLocks noChangeArrowheads="1"/>
          </p:cNvSpPr>
          <p:nvPr/>
        </p:nvSpPr>
        <p:spPr bwMode="auto">
          <a:xfrm>
            <a:off x="4114800" y="3048000"/>
            <a:ext cx="44196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Perfect linear relationship between X and Y:  </a:t>
            </a:r>
          </a:p>
          <a:p>
            <a:pPr eaLnBrk="0" hangingPunct="0"/>
            <a:endParaRPr lang="en-US" b="1"/>
          </a:p>
          <a:p>
            <a:pPr eaLnBrk="0" hangingPunct="0"/>
            <a:r>
              <a:rPr lang="en-US" b="1"/>
              <a:t>100% of the variation in Y is explained by variation in X</a:t>
            </a:r>
          </a:p>
        </p:txBody>
      </p:sp>
      <p:sp>
        <p:nvSpPr>
          <p:cNvPr id="290847" name="Rectangle 32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69553D04-60E6-463D-B727-F3544B64283F}" type="slidenum">
              <a:rPr lang="en-US"/>
              <a:pPr/>
              <a:t>32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Examples of Approximate </a:t>
            </a:r>
            <a:br>
              <a:rPr lang="en-US" smtClean="0"/>
            </a:br>
            <a:r>
              <a:rPr lang="en-US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 Values</a:t>
            </a:r>
          </a:p>
        </p:txBody>
      </p:sp>
      <p:sp>
        <p:nvSpPr>
          <p:cNvPr id="292867" name="Line 3"/>
          <p:cNvSpPr>
            <a:spLocks noChangeShapeType="1"/>
          </p:cNvSpPr>
          <p:nvPr/>
        </p:nvSpPr>
        <p:spPr bwMode="auto">
          <a:xfrm flipH="1">
            <a:off x="9906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 flipH="1" flipV="1">
            <a:off x="10001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 rot="-7282380">
            <a:off x="3276600" y="3429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0" name="Oval 6"/>
          <p:cNvSpPr>
            <a:spLocks noChangeArrowheads="1"/>
          </p:cNvSpPr>
          <p:nvPr/>
        </p:nvSpPr>
        <p:spPr bwMode="auto">
          <a:xfrm rot="-7282380">
            <a:off x="3041650" y="31162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 rot="-7282380">
            <a:off x="1212850" y="2125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 rot="-7282380">
            <a:off x="1570038" y="2506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3" name="Oval 9"/>
          <p:cNvSpPr>
            <a:spLocks noChangeArrowheads="1"/>
          </p:cNvSpPr>
          <p:nvPr/>
        </p:nvSpPr>
        <p:spPr bwMode="auto">
          <a:xfrm rot="-7282380">
            <a:off x="2736850" y="3344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4" name="Oval 10"/>
          <p:cNvSpPr>
            <a:spLocks noChangeArrowheads="1"/>
          </p:cNvSpPr>
          <p:nvPr/>
        </p:nvSpPr>
        <p:spPr bwMode="auto">
          <a:xfrm rot="-7282380">
            <a:off x="1060450" y="28114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 rot="-7282380">
            <a:off x="2332038" y="3268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6" name="Oval 12"/>
          <p:cNvSpPr>
            <a:spLocks noChangeArrowheads="1"/>
          </p:cNvSpPr>
          <p:nvPr/>
        </p:nvSpPr>
        <p:spPr bwMode="auto">
          <a:xfrm rot="-7282380">
            <a:off x="17526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7" name="Oval 13"/>
          <p:cNvSpPr>
            <a:spLocks noChangeArrowheads="1"/>
          </p:cNvSpPr>
          <p:nvPr/>
        </p:nvSpPr>
        <p:spPr bwMode="auto">
          <a:xfrm rot="-7282380">
            <a:off x="25908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8" name="Oval 14"/>
          <p:cNvSpPr>
            <a:spLocks noChangeArrowheads="1"/>
          </p:cNvSpPr>
          <p:nvPr/>
        </p:nvSpPr>
        <p:spPr bwMode="auto">
          <a:xfrm rot="-7282380">
            <a:off x="30480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 rot="-7282380">
            <a:off x="1417638" y="2963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 rot="-7282380">
            <a:off x="22098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92881" name="Oval 17"/>
          <p:cNvSpPr>
            <a:spLocks noChangeArrowheads="1"/>
          </p:cNvSpPr>
          <p:nvPr/>
        </p:nvSpPr>
        <p:spPr bwMode="auto">
          <a:xfrm rot="-7282380">
            <a:off x="1752600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82" name="Oval 18"/>
          <p:cNvSpPr>
            <a:spLocks noChangeArrowheads="1"/>
          </p:cNvSpPr>
          <p:nvPr/>
        </p:nvSpPr>
        <p:spPr bwMode="auto">
          <a:xfrm rot="-7282380">
            <a:off x="2179638" y="2963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808038" y="17430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>
            <a:off x="9906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3276600" y="3657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 flipH="1">
            <a:off x="984250" y="4640263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7" name="Line 23"/>
          <p:cNvSpPr>
            <a:spLocks noChangeShapeType="1"/>
          </p:cNvSpPr>
          <p:nvPr/>
        </p:nvSpPr>
        <p:spPr bwMode="auto">
          <a:xfrm flipV="1">
            <a:off x="1000125" y="4792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8" name="Oval 24"/>
          <p:cNvSpPr>
            <a:spLocks noChangeArrowheads="1"/>
          </p:cNvSpPr>
          <p:nvPr/>
        </p:nvSpPr>
        <p:spPr bwMode="auto">
          <a:xfrm rot="-7282380">
            <a:off x="1212850" y="57070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89" name="Oval 25"/>
          <p:cNvSpPr>
            <a:spLocks noChangeArrowheads="1"/>
          </p:cNvSpPr>
          <p:nvPr/>
        </p:nvSpPr>
        <p:spPr bwMode="auto">
          <a:xfrm rot="-7282380">
            <a:off x="1212850" y="54022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0" name="Oval 26"/>
          <p:cNvSpPr>
            <a:spLocks noChangeArrowheads="1"/>
          </p:cNvSpPr>
          <p:nvPr/>
        </p:nvSpPr>
        <p:spPr bwMode="auto">
          <a:xfrm rot="-7282380">
            <a:off x="2965450" y="4411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1" name="Oval 27"/>
          <p:cNvSpPr>
            <a:spLocks noChangeArrowheads="1"/>
          </p:cNvSpPr>
          <p:nvPr/>
        </p:nvSpPr>
        <p:spPr bwMode="auto">
          <a:xfrm rot="-7282380">
            <a:off x="3117850" y="4792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2" name="Oval 28"/>
          <p:cNvSpPr>
            <a:spLocks noChangeArrowheads="1"/>
          </p:cNvSpPr>
          <p:nvPr/>
        </p:nvSpPr>
        <p:spPr bwMode="auto">
          <a:xfrm rot="-7282380">
            <a:off x="1670050" y="5630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3" name="Oval 29"/>
          <p:cNvSpPr>
            <a:spLocks noChangeArrowheads="1"/>
          </p:cNvSpPr>
          <p:nvPr/>
        </p:nvSpPr>
        <p:spPr bwMode="auto">
          <a:xfrm rot="-7282380">
            <a:off x="2965450" y="50212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4" name="Oval 30"/>
          <p:cNvSpPr>
            <a:spLocks noChangeArrowheads="1"/>
          </p:cNvSpPr>
          <p:nvPr/>
        </p:nvSpPr>
        <p:spPr bwMode="auto">
          <a:xfrm rot="-7282380">
            <a:off x="2508250" y="5630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5" name="Oval 31"/>
          <p:cNvSpPr>
            <a:spLocks noChangeArrowheads="1"/>
          </p:cNvSpPr>
          <p:nvPr/>
        </p:nvSpPr>
        <p:spPr bwMode="auto">
          <a:xfrm rot="-7282380">
            <a:off x="2584450" y="4411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6" name="Oval 32"/>
          <p:cNvSpPr>
            <a:spLocks noChangeArrowheads="1"/>
          </p:cNvSpPr>
          <p:nvPr/>
        </p:nvSpPr>
        <p:spPr bwMode="auto">
          <a:xfrm rot="-7282380">
            <a:off x="2051050" y="45640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7" name="Oval 33"/>
          <p:cNvSpPr>
            <a:spLocks noChangeArrowheads="1"/>
          </p:cNvSpPr>
          <p:nvPr/>
        </p:nvSpPr>
        <p:spPr bwMode="auto">
          <a:xfrm rot="-7282380">
            <a:off x="1136650" y="50212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8" name="Oval 34"/>
          <p:cNvSpPr>
            <a:spLocks noChangeArrowheads="1"/>
          </p:cNvSpPr>
          <p:nvPr/>
        </p:nvSpPr>
        <p:spPr bwMode="auto">
          <a:xfrm rot="-7282380">
            <a:off x="1365250" y="46402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99" name="Oval 35"/>
          <p:cNvSpPr>
            <a:spLocks noChangeArrowheads="1"/>
          </p:cNvSpPr>
          <p:nvPr/>
        </p:nvSpPr>
        <p:spPr bwMode="auto">
          <a:xfrm rot="-7282380">
            <a:off x="1746250" y="5208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92900" name="Oval 36"/>
          <p:cNvSpPr>
            <a:spLocks noChangeArrowheads="1"/>
          </p:cNvSpPr>
          <p:nvPr/>
        </p:nvSpPr>
        <p:spPr bwMode="auto">
          <a:xfrm rot="-7282380">
            <a:off x="2584450" y="5173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01" name="Oval 37"/>
          <p:cNvSpPr>
            <a:spLocks noChangeArrowheads="1"/>
          </p:cNvSpPr>
          <p:nvPr/>
        </p:nvSpPr>
        <p:spPr bwMode="auto">
          <a:xfrm rot="-7282380">
            <a:off x="2203450" y="53260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02" name="Oval 38"/>
          <p:cNvSpPr>
            <a:spLocks noChangeArrowheads="1"/>
          </p:cNvSpPr>
          <p:nvPr/>
        </p:nvSpPr>
        <p:spPr bwMode="auto">
          <a:xfrm rot="-7282380">
            <a:off x="2051050" y="57832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03" name="Text Box 39"/>
          <p:cNvSpPr txBox="1">
            <a:spLocks noChangeArrowheads="1"/>
          </p:cNvSpPr>
          <p:nvPr/>
        </p:nvSpPr>
        <p:spPr bwMode="auto">
          <a:xfrm>
            <a:off x="655638" y="43338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984250" y="6088063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905" name="Oval 41"/>
          <p:cNvSpPr>
            <a:spLocks noChangeArrowheads="1"/>
          </p:cNvSpPr>
          <p:nvPr/>
        </p:nvSpPr>
        <p:spPr bwMode="auto">
          <a:xfrm rot="-7282380">
            <a:off x="3346450" y="5249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06" name="Text Box 42"/>
          <p:cNvSpPr txBox="1">
            <a:spLocks noChangeArrowheads="1"/>
          </p:cNvSpPr>
          <p:nvPr/>
        </p:nvSpPr>
        <p:spPr bwMode="auto">
          <a:xfrm>
            <a:off x="3246438" y="59340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sp>
        <p:nvSpPr>
          <p:cNvPr id="292907" name="Oval 43"/>
          <p:cNvSpPr>
            <a:spLocks noChangeArrowheads="1"/>
          </p:cNvSpPr>
          <p:nvPr/>
        </p:nvSpPr>
        <p:spPr bwMode="auto">
          <a:xfrm rot="-7282380">
            <a:off x="2508250" y="4868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08" name="Oval 44"/>
          <p:cNvSpPr>
            <a:spLocks noChangeArrowheads="1"/>
          </p:cNvSpPr>
          <p:nvPr/>
        </p:nvSpPr>
        <p:spPr bwMode="auto">
          <a:xfrm rot="-7282380">
            <a:off x="2355850" y="45640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09" name="Oval 45"/>
          <p:cNvSpPr>
            <a:spLocks noChangeArrowheads="1"/>
          </p:cNvSpPr>
          <p:nvPr/>
        </p:nvSpPr>
        <p:spPr bwMode="auto">
          <a:xfrm rot="-7282380">
            <a:off x="1822450" y="48688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10" name="Oval 46"/>
          <p:cNvSpPr>
            <a:spLocks noChangeArrowheads="1"/>
          </p:cNvSpPr>
          <p:nvPr/>
        </p:nvSpPr>
        <p:spPr bwMode="auto">
          <a:xfrm rot="-7282380">
            <a:off x="2636838" y="288766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11" name="Oval 47"/>
          <p:cNvSpPr>
            <a:spLocks noChangeArrowheads="1"/>
          </p:cNvSpPr>
          <p:nvPr/>
        </p:nvSpPr>
        <p:spPr bwMode="auto">
          <a:xfrm rot="-7282380">
            <a:off x="19050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12" name="Oval 48"/>
          <p:cNvSpPr>
            <a:spLocks noChangeArrowheads="1"/>
          </p:cNvSpPr>
          <p:nvPr/>
        </p:nvSpPr>
        <p:spPr bwMode="auto">
          <a:xfrm rot="-7282380">
            <a:off x="1905000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13" name="Text Box 49"/>
          <p:cNvSpPr txBox="1">
            <a:spLocks noChangeArrowheads="1"/>
          </p:cNvSpPr>
          <p:nvPr/>
        </p:nvSpPr>
        <p:spPr bwMode="auto">
          <a:xfrm>
            <a:off x="4114800" y="2286000"/>
            <a:ext cx="1447800" cy="4572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0 &lt; r</a:t>
            </a:r>
            <a:r>
              <a:rPr lang="en-US" b="1" baseline="30000"/>
              <a:t>2</a:t>
            </a:r>
            <a:r>
              <a:rPr lang="en-US" b="1"/>
              <a:t> &lt; 1</a:t>
            </a:r>
          </a:p>
        </p:txBody>
      </p:sp>
      <p:sp>
        <p:nvSpPr>
          <p:cNvPr id="292914" name="Text Box 50"/>
          <p:cNvSpPr txBox="1">
            <a:spLocks noChangeArrowheads="1"/>
          </p:cNvSpPr>
          <p:nvPr/>
        </p:nvSpPr>
        <p:spPr bwMode="auto">
          <a:xfrm>
            <a:off x="4114800" y="3048000"/>
            <a:ext cx="4191000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Weaker linear relationships between X and Y:  </a:t>
            </a:r>
          </a:p>
          <a:p>
            <a:pPr eaLnBrk="0" hangingPunct="0"/>
            <a:endParaRPr lang="en-US" b="1"/>
          </a:p>
          <a:p>
            <a:pPr eaLnBrk="0" hangingPunct="0"/>
            <a:r>
              <a:rPr lang="en-US" b="1"/>
              <a:t>Some but not all of the variation in Y is explained by variation in X</a:t>
            </a:r>
          </a:p>
        </p:txBody>
      </p:sp>
      <p:sp>
        <p:nvSpPr>
          <p:cNvPr id="292915" name="Oval 51"/>
          <p:cNvSpPr>
            <a:spLocks noChangeArrowheads="1"/>
          </p:cNvSpPr>
          <p:nvPr/>
        </p:nvSpPr>
        <p:spPr bwMode="auto">
          <a:xfrm rot="-7282380">
            <a:off x="30480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916" name="Rectangle 53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AC055B8-F2A0-4718-9D28-672D10FBE7A2}" type="slidenum">
              <a:rPr lang="en-US"/>
              <a:pPr/>
              <a:t>33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Examples of Approximate </a:t>
            </a:r>
            <a:br>
              <a:rPr lang="en-US" smtClean="0"/>
            </a:br>
            <a:r>
              <a:rPr lang="en-US" smtClean="0"/>
              <a:t>r</a:t>
            </a:r>
            <a:r>
              <a:rPr lang="en-US" baseline="30000" smtClean="0"/>
              <a:t>2</a:t>
            </a:r>
            <a:r>
              <a:rPr lang="en-US" smtClean="0"/>
              <a:t>  Values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114800" y="2286000"/>
            <a:ext cx="931863" cy="4572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r</a:t>
            </a:r>
            <a:r>
              <a:rPr lang="en-US" b="1" baseline="30000"/>
              <a:t>2</a:t>
            </a:r>
            <a:r>
              <a:rPr lang="en-US" b="1"/>
              <a:t> = 0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114800" y="3048000"/>
            <a:ext cx="4191000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No linear relationship between X and Y:  </a:t>
            </a:r>
          </a:p>
          <a:p>
            <a:pPr eaLnBrk="0" hangingPunct="0"/>
            <a:endParaRPr lang="en-US" b="1"/>
          </a:p>
          <a:p>
            <a:pPr eaLnBrk="0" hangingPunct="0"/>
            <a:r>
              <a:rPr lang="en-US" b="1"/>
              <a:t>The value of Y does not depend on X.  (None of the variation in Y is explained by variation in X)</a:t>
            </a:r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 flipH="1">
            <a:off x="890588" y="2936875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Oval 6"/>
          <p:cNvSpPr>
            <a:spLocks noChangeArrowheads="1"/>
          </p:cNvSpPr>
          <p:nvPr/>
        </p:nvSpPr>
        <p:spPr bwMode="auto">
          <a:xfrm rot="-7282380">
            <a:off x="1143000" y="36988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59" name="Oval 7"/>
          <p:cNvSpPr>
            <a:spLocks noChangeArrowheads="1"/>
          </p:cNvSpPr>
          <p:nvPr/>
        </p:nvSpPr>
        <p:spPr bwMode="auto">
          <a:xfrm rot="-7282380">
            <a:off x="2971800" y="33178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0" name="Oval 8"/>
          <p:cNvSpPr>
            <a:spLocks noChangeArrowheads="1"/>
          </p:cNvSpPr>
          <p:nvPr/>
        </p:nvSpPr>
        <p:spPr bwMode="auto">
          <a:xfrm rot="-7282380">
            <a:off x="2667000" y="34702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1" name="Oval 9"/>
          <p:cNvSpPr>
            <a:spLocks noChangeArrowheads="1"/>
          </p:cNvSpPr>
          <p:nvPr/>
        </p:nvSpPr>
        <p:spPr bwMode="auto">
          <a:xfrm rot="-7282380">
            <a:off x="2286000" y="37750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2" name="Oval 10"/>
          <p:cNvSpPr>
            <a:spLocks noChangeArrowheads="1"/>
          </p:cNvSpPr>
          <p:nvPr/>
        </p:nvSpPr>
        <p:spPr bwMode="auto">
          <a:xfrm rot="-7282380">
            <a:off x="2362200" y="31654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3" name="Oval 11"/>
          <p:cNvSpPr>
            <a:spLocks noChangeArrowheads="1"/>
          </p:cNvSpPr>
          <p:nvPr/>
        </p:nvSpPr>
        <p:spPr bwMode="auto">
          <a:xfrm rot="-7282380">
            <a:off x="1905000" y="31654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4" name="Oval 12"/>
          <p:cNvSpPr>
            <a:spLocks noChangeArrowheads="1"/>
          </p:cNvSpPr>
          <p:nvPr/>
        </p:nvSpPr>
        <p:spPr bwMode="auto">
          <a:xfrm rot="-7282380">
            <a:off x="1066800" y="32416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5" name="Oval 13"/>
          <p:cNvSpPr>
            <a:spLocks noChangeArrowheads="1"/>
          </p:cNvSpPr>
          <p:nvPr/>
        </p:nvSpPr>
        <p:spPr bwMode="auto">
          <a:xfrm rot="-7282380">
            <a:off x="1371600" y="33940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6" name="Oval 14"/>
          <p:cNvSpPr>
            <a:spLocks noChangeArrowheads="1"/>
          </p:cNvSpPr>
          <p:nvPr/>
        </p:nvSpPr>
        <p:spPr bwMode="auto">
          <a:xfrm rot="-7282380">
            <a:off x="1676400" y="3581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53967" name="Oval 15"/>
          <p:cNvSpPr>
            <a:spLocks noChangeArrowheads="1"/>
          </p:cNvSpPr>
          <p:nvPr/>
        </p:nvSpPr>
        <p:spPr bwMode="auto">
          <a:xfrm rot="-7282380">
            <a:off x="2057400" y="35464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8" name="Oval 16"/>
          <p:cNvSpPr>
            <a:spLocks noChangeArrowheads="1"/>
          </p:cNvSpPr>
          <p:nvPr/>
        </p:nvSpPr>
        <p:spPr bwMode="auto">
          <a:xfrm rot="-7282380">
            <a:off x="1828800" y="38512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633413" y="255428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914400" y="453707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71" name="Oval 19"/>
          <p:cNvSpPr>
            <a:spLocks noChangeArrowheads="1"/>
          </p:cNvSpPr>
          <p:nvPr/>
        </p:nvSpPr>
        <p:spPr bwMode="auto">
          <a:xfrm rot="-7282380">
            <a:off x="2795588" y="369887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3048000" y="445928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>
            <a:off x="966788" y="3622675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74" name="Text Box 22"/>
          <p:cNvSpPr txBox="1">
            <a:spLocks noChangeArrowheads="1"/>
          </p:cNvSpPr>
          <p:nvPr/>
        </p:nvSpPr>
        <p:spPr bwMode="auto">
          <a:xfrm>
            <a:off x="1725613" y="4613275"/>
            <a:ext cx="931862" cy="457200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b="1"/>
              <a:t>r</a:t>
            </a:r>
            <a:r>
              <a:rPr lang="en-US" b="1" baseline="30000"/>
              <a:t>2</a:t>
            </a:r>
            <a:r>
              <a:rPr lang="en-US" b="1"/>
              <a:t> = 0</a:t>
            </a:r>
          </a:p>
        </p:txBody>
      </p:sp>
      <p:sp>
        <p:nvSpPr>
          <p:cNvPr id="253975" name="Rectangle 24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7956292-D78D-431F-BA25-8B6E4E086BAE}" type="slidenum">
              <a:rPr lang="en-US"/>
              <a:pPr/>
              <a:t>34</a:t>
            </a:fld>
            <a:endParaRPr lang="en-US"/>
          </a:p>
        </p:txBody>
      </p:sp>
      <p:pic>
        <p:nvPicPr>
          <p:cNvPr id="179332" name="Picture 2" descr="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333" name="Rectangle 3"/>
          <p:cNvSpPr>
            <a:spLocks noChangeArrowheads="1"/>
          </p:cNvSpPr>
          <p:nvPr/>
        </p:nvSpPr>
        <p:spPr bwMode="auto">
          <a:xfrm>
            <a:off x="533400" y="4648200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334" name="Rectangle 4"/>
          <p:cNvSpPr>
            <a:spLocks noChangeArrowheads="1"/>
          </p:cNvSpPr>
          <p:nvPr/>
        </p:nvSpPr>
        <p:spPr bwMode="auto">
          <a:xfrm>
            <a:off x="533400" y="4114800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335" name="Oval 5"/>
          <p:cNvSpPr>
            <a:spLocks noChangeArrowheads="1"/>
          </p:cNvSpPr>
          <p:nvPr/>
        </p:nvSpPr>
        <p:spPr bwMode="auto">
          <a:xfrm>
            <a:off x="381000" y="2133600"/>
            <a:ext cx="3124200" cy="457200"/>
          </a:xfrm>
          <a:prstGeom prst="ellipse">
            <a:avLst/>
          </a:prstGeom>
          <a:solidFill>
            <a:srgbClr val="C7DAF7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336" name="Rectangle 6"/>
          <p:cNvSpPr>
            <a:spLocks noChangeArrowheads="1"/>
          </p:cNvSpPr>
          <p:nvPr/>
        </p:nvSpPr>
        <p:spPr bwMode="auto">
          <a:xfrm>
            <a:off x="3733800" y="3810000"/>
            <a:ext cx="3810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337" name="Rectangle 7"/>
          <p:cNvSpPr>
            <a:spLocks noChangeArrowheads="1"/>
          </p:cNvSpPr>
          <p:nvPr/>
        </p:nvSpPr>
        <p:spPr bwMode="auto">
          <a:xfrm>
            <a:off x="3657600" y="4648200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338" name="Rectangle 8"/>
          <p:cNvSpPr>
            <a:spLocks noChangeArrowheads="1"/>
          </p:cNvSpPr>
          <p:nvPr/>
        </p:nvSpPr>
        <p:spPr bwMode="auto">
          <a:xfrm>
            <a:off x="3657600" y="4114800"/>
            <a:ext cx="990600" cy="228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339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535863" cy="990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Simple Linear Regression Example:  Coefficient of Determination, r</a:t>
            </a:r>
            <a:r>
              <a:rPr lang="en-US" sz="3200" baseline="30000" smtClean="0"/>
              <a:t>2</a:t>
            </a:r>
            <a:r>
              <a:rPr lang="en-US" sz="3200" smtClean="0"/>
              <a:t> in Excel</a:t>
            </a:r>
            <a:endParaRPr lang="en-US" sz="3200" baseline="30000" smtClean="0"/>
          </a:p>
        </p:txBody>
      </p:sp>
      <p:graphicFrame>
        <p:nvGraphicFramePr>
          <p:cNvPr id="179210" name="Group 10"/>
          <p:cNvGraphicFramePr>
            <a:graphicFrameLocks noGrp="1"/>
          </p:cNvGraphicFramePr>
          <p:nvPr/>
        </p:nvGraphicFramePr>
        <p:xfrm>
          <a:off x="533400" y="1676400"/>
          <a:ext cx="8229600" cy="4354513"/>
        </p:xfrm>
        <a:graphic>
          <a:graphicData uri="http://schemas.openxmlformats.org/drawingml/2006/table">
            <a:tbl>
              <a:tblPr/>
              <a:tblGrid>
                <a:gridCol w="1600200"/>
                <a:gridCol w="1066800"/>
                <a:gridCol w="1447800"/>
                <a:gridCol w="1079500"/>
                <a:gridCol w="792163"/>
                <a:gridCol w="1252537"/>
                <a:gridCol w="990600"/>
              </a:tblGrid>
              <a:tr h="255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 Statistics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Multiple 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0.76211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0.58082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Adjusted 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0.52842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41.33032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Significance 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11.0848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13665.5652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1708.1957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32600.5000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95%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95%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-35.57720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232.07386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0.03374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0.18580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453" name="Line 126"/>
          <p:cNvSpPr>
            <a:spLocks noChangeShapeType="1"/>
          </p:cNvSpPr>
          <p:nvPr/>
        </p:nvSpPr>
        <p:spPr bwMode="auto">
          <a:xfrm flipV="1">
            <a:off x="3429000" y="1981200"/>
            <a:ext cx="533400" cy="304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9454" name="Text Box 127"/>
          <p:cNvSpPr txBox="1">
            <a:spLocks noChangeArrowheads="1"/>
          </p:cNvSpPr>
          <p:nvPr/>
        </p:nvSpPr>
        <p:spPr bwMode="auto">
          <a:xfrm>
            <a:off x="5105400" y="2438400"/>
            <a:ext cx="3692525" cy="1025525"/>
          </a:xfrm>
          <a:prstGeom prst="rect">
            <a:avLst/>
          </a:prstGeom>
          <a:solidFill>
            <a:srgbClr val="FDE0BD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58.08% of the variation in house prices is explained by variation in square feet</a:t>
            </a:r>
          </a:p>
        </p:txBody>
      </p:sp>
      <p:sp>
        <p:nvSpPr>
          <p:cNvPr id="179455" name="Line 128"/>
          <p:cNvSpPr>
            <a:spLocks noChangeShapeType="1"/>
          </p:cNvSpPr>
          <p:nvPr/>
        </p:nvSpPr>
        <p:spPr bwMode="auto">
          <a:xfrm>
            <a:off x="1524000" y="419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9456" name="Line 129"/>
          <p:cNvSpPr>
            <a:spLocks noChangeShapeType="1"/>
          </p:cNvSpPr>
          <p:nvPr/>
        </p:nvSpPr>
        <p:spPr bwMode="auto">
          <a:xfrm>
            <a:off x="1524000" y="4800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79330" name="Object 130"/>
          <p:cNvGraphicFramePr>
            <a:graphicFrameLocks noChangeAspect="1"/>
          </p:cNvGraphicFramePr>
          <p:nvPr/>
        </p:nvGraphicFramePr>
        <p:xfrm>
          <a:off x="4365625" y="1547813"/>
          <a:ext cx="3870325" cy="708025"/>
        </p:xfrm>
        <a:graphic>
          <a:graphicData uri="http://schemas.openxmlformats.org/presentationml/2006/ole">
            <p:oleObj spid="_x0000_s179330" name="Equation" r:id="rId4" imgW="2006280" imgH="368280" progId="Equation.3">
              <p:embed/>
            </p:oleObj>
          </a:graphicData>
        </a:graphic>
      </p:graphicFrame>
      <p:sp>
        <p:nvSpPr>
          <p:cNvPr id="179457" name="Line 131"/>
          <p:cNvSpPr>
            <a:spLocks noChangeShapeType="1"/>
          </p:cNvSpPr>
          <p:nvPr/>
        </p:nvSpPr>
        <p:spPr bwMode="auto">
          <a:xfrm flipV="1">
            <a:off x="4114800" y="2286000"/>
            <a:ext cx="609600" cy="12954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9458" name="Rectangle 132"/>
          <p:cNvSpPr>
            <a:spLocks noChangeArrowheads="1"/>
          </p:cNvSpPr>
          <p:nvPr/>
        </p:nvSpPr>
        <p:spPr bwMode="auto">
          <a:xfrm>
            <a:off x="457200" y="3581400"/>
            <a:ext cx="41910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9459" name="Rectangle 18"/>
          <p:cNvSpPr>
            <a:spLocks noChangeArrowheads="1"/>
          </p:cNvSpPr>
          <p:nvPr/>
        </p:nvSpPr>
        <p:spPr bwMode="auto">
          <a:xfrm>
            <a:off x="7543800" y="990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35DDFFB8-B8C1-430F-8889-DFE14C2014B1}" type="slidenum">
              <a:rPr lang="en-US"/>
              <a:pPr/>
              <a:t>35</a:t>
            </a:fld>
            <a:endParaRPr lang="en-US"/>
          </a:p>
        </p:txBody>
      </p:sp>
      <p:sp>
        <p:nvSpPr>
          <p:cNvPr id="1802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Error of Estimate</a:t>
            </a:r>
          </a:p>
        </p:txBody>
      </p:sp>
      <p:sp>
        <p:nvSpPr>
          <p:cNvPr id="1802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1371600"/>
          </a:xfrm>
        </p:spPr>
        <p:txBody>
          <a:bodyPr/>
          <a:lstStyle/>
          <a:p>
            <a:pPr eaLnBrk="1" hangingPunct="1"/>
            <a:r>
              <a:rPr lang="en-US" smtClean="0"/>
              <a:t>The standard deviation of the variation of observations around the regression line is estimated by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18022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2066925" y="3082925"/>
          <a:ext cx="5149850" cy="1939925"/>
        </p:xfrm>
        <a:graphic>
          <a:graphicData uri="http://schemas.openxmlformats.org/presentationml/2006/ole">
            <p:oleObj spid="_x0000_s180229" name="Equation" r:id="rId4" imgW="1879560" imgH="711000" progId="Equation.3">
              <p:embed/>
            </p:oleObj>
          </a:graphicData>
        </a:graphic>
      </p:graphicFrame>
      <p:sp>
        <p:nvSpPr>
          <p:cNvPr id="180233" name="Rectangle 6"/>
          <p:cNvSpPr>
            <a:spLocks noChangeArrowheads="1"/>
          </p:cNvSpPr>
          <p:nvPr/>
        </p:nvSpPr>
        <p:spPr bwMode="auto">
          <a:xfrm>
            <a:off x="1447800" y="5089525"/>
            <a:ext cx="7086600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Where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</a:rPr>
              <a:t>	SSE  = error sum of squares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</a:rPr>
              <a:t>	      n = sample size</a:t>
            </a:r>
          </a:p>
        </p:txBody>
      </p:sp>
      <p:sp>
        <p:nvSpPr>
          <p:cNvPr id="180234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4D7B5A36-5F3D-4FAC-8396-7983F2A83FE1}" type="slidenum">
              <a:rPr lang="en-US"/>
              <a:pPr/>
              <a:t>36</a:t>
            </a:fld>
            <a:endParaRPr lang="en-US"/>
          </a:p>
        </p:txBody>
      </p:sp>
      <p:pic>
        <p:nvPicPr>
          <p:cNvPr id="216189" name="Picture 2" descr="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19800"/>
            <a:ext cx="1143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190" name="Oval 3"/>
          <p:cNvSpPr>
            <a:spLocks noChangeArrowheads="1"/>
          </p:cNvSpPr>
          <p:nvPr/>
        </p:nvSpPr>
        <p:spPr bwMode="auto">
          <a:xfrm>
            <a:off x="304800" y="2667000"/>
            <a:ext cx="3124200" cy="457200"/>
          </a:xfrm>
          <a:prstGeom prst="ellipse">
            <a:avLst/>
          </a:prstGeom>
          <a:solidFill>
            <a:srgbClr val="FDE0BD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191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algn="l" eaLnBrk="1" hangingPunct="1"/>
            <a:r>
              <a:rPr lang="en-US" sz="3600" smtClean="0"/>
              <a:t>Simple Linear Regression Example:</a:t>
            </a:r>
            <a:br>
              <a:rPr lang="en-US" sz="3600" smtClean="0"/>
            </a:br>
            <a:r>
              <a:rPr lang="en-US" sz="3600" smtClean="0"/>
              <a:t>Standard Error of Estimate in Excel</a:t>
            </a:r>
          </a:p>
        </p:txBody>
      </p:sp>
      <p:graphicFrame>
        <p:nvGraphicFramePr>
          <p:cNvPr id="216198" name="Group 134"/>
          <p:cNvGraphicFramePr>
            <a:graphicFrameLocks noGrp="1"/>
          </p:cNvGraphicFramePr>
          <p:nvPr/>
        </p:nvGraphicFramePr>
        <p:xfrm>
          <a:off x="533400" y="1676400"/>
          <a:ext cx="8229600" cy="4367213"/>
        </p:xfrm>
        <a:graphic>
          <a:graphicData uri="http://schemas.openxmlformats.org/drawingml/2006/table">
            <a:tbl>
              <a:tblPr/>
              <a:tblGrid>
                <a:gridCol w="1600200"/>
                <a:gridCol w="1066800"/>
                <a:gridCol w="1447800"/>
                <a:gridCol w="1079500"/>
                <a:gridCol w="792163"/>
                <a:gridCol w="1252537"/>
                <a:gridCol w="9906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 Statistics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Multiple 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0.76211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0.58082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Adjusted 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0.52842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41.33032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Significance 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11.0848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13665.5652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1708.1957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32600.5000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95%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95%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-35.57720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232.07386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0.03374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0.18580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305" name="Line 122"/>
          <p:cNvSpPr>
            <a:spLocks noChangeShapeType="1"/>
          </p:cNvSpPr>
          <p:nvPr/>
        </p:nvSpPr>
        <p:spPr bwMode="auto">
          <a:xfrm flipV="1">
            <a:off x="3276600" y="2133600"/>
            <a:ext cx="609600" cy="685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16187" name="Object 123"/>
          <p:cNvGraphicFramePr>
            <a:graphicFrameLocks noChangeAspect="1"/>
          </p:cNvGraphicFramePr>
          <p:nvPr/>
        </p:nvGraphicFramePr>
        <p:xfrm>
          <a:off x="3886200" y="1828800"/>
          <a:ext cx="2687638" cy="528638"/>
        </p:xfrm>
        <a:graphic>
          <a:graphicData uri="http://schemas.openxmlformats.org/presentationml/2006/ole">
            <p:oleObj spid="_x0000_s216187" name="Equation" r:id="rId4" imgW="1091880" imgH="215640" progId="Equation.3">
              <p:embed/>
            </p:oleObj>
          </a:graphicData>
        </a:graphic>
      </p:graphicFrame>
      <p:sp>
        <p:nvSpPr>
          <p:cNvPr id="216306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665AB6A-C2E2-494F-8A79-939D38332886}" type="slidenum">
              <a:rPr lang="en-US"/>
              <a:pPr/>
              <a:t>37</a:t>
            </a:fld>
            <a:endParaRPr lang="en-US"/>
          </a:p>
        </p:txBody>
      </p:sp>
      <p:sp>
        <p:nvSpPr>
          <p:cNvPr id="239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Comparing Standard Errors</a:t>
            </a:r>
          </a:p>
        </p:txBody>
      </p:sp>
      <p:sp>
        <p:nvSpPr>
          <p:cNvPr id="239685" name="Line 3"/>
          <p:cNvSpPr>
            <a:spLocks noChangeShapeType="1"/>
          </p:cNvSpPr>
          <p:nvPr/>
        </p:nvSpPr>
        <p:spPr bwMode="auto">
          <a:xfrm flipH="1">
            <a:off x="5397500" y="28209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86" name="Line 4"/>
          <p:cNvSpPr>
            <a:spLocks noChangeShapeType="1"/>
          </p:cNvSpPr>
          <p:nvPr/>
        </p:nvSpPr>
        <p:spPr bwMode="auto">
          <a:xfrm flipV="1">
            <a:off x="5413375" y="2973388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87" name="Oval 5"/>
          <p:cNvSpPr>
            <a:spLocks noChangeArrowheads="1"/>
          </p:cNvSpPr>
          <p:nvPr/>
        </p:nvSpPr>
        <p:spPr bwMode="auto">
          <a:xfrm rot="-7282380">
            <a:off x="5626100" y="38877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88" name="Oval 6"/>
          <p:cNvSpPr>
            <a:spLocks noChangeArrowheads="1"/>
          </p:cNvSpPr>
          <p:nvPr/>
        </p:nvSpPr>
        <p:spPr bwMode="auto">
          <a:xfrm rot="-7282380">
            <a:off x="5626100" y="3582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89" name="Oval 7"/>
          <p:cNvSpPr>
            <a:spLocks noChangeArrowheads="1"/>
          </p:cNvSpPr>
          <p:nvPr/>
        </p:nvSpPr>
        <p:spPr bwMode="auto">
          <a:xfrm rot="-7282380">
            <a:off x="7378700" y="2592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0" name="Oval 8"/>
          <p:cNvSpPr>
            <a:spLocks noChangeArrowheads="1"/>
          </p:cNvSpPr>
          <p:nvPr/>
        </p:nvSpPr>
        <p:spPr bwMode="auto">
          <a:xfrm rot="-7282380">
            <a:off x="7531100" y="2973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1" name="Oval 9"/>
          <p:cNvSpPr>
            <a:spLocks noChangeArrowheads="1"/>
          </p:cNvSpPr>
          <p:nvPr/>
        </p:nvSpPr>
        <p:spPr bwMode="auto">
          <a:xfrm rot="-7282380">
            <a:off x="6083300" y="3811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2" name="Oval 10"/>
          <p:cNvSpPr>
            <a:spLocks noChangeArrowheads="1"/>
          </p:cNvSpPr>
          <p:nvPr/>
        </p:nvSpPr>
        <p:spPr bwMode="auto">
          <a:xfrm rot="-7282380">
            <a:off x="7378700" y="3201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3" name="Oval 11"/>
          <p:cNvSpPr>
            <a:spLocks noChangeArrowheads="1"/>
          </p:cNvSpPr>
          <p:nvPr/>
        </p:nvSpPr>
        <p:spPr bwMode="auto">
          <a:xfrm rot="-7282380">
            <a:off x="6921500" y="3811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4" name="Oval 12"/>
          <p:cNvSpPr>
            <a:spLocks noChangeArrowheads="1"/>
          </p:cNvSpPr>
          <p:nvPr/>
        </p:nvSpPr>
        <p:spPr bwMode="auto">
          <a:xfrm rot="-7282380">
            <a:off x="6997700" y="2592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5" name="Oval 13"/>
          <p:cNvSpPr>
            <a:spLocks noChangeArrowheads="1"/>
          </p:cNvSpPr>
          <p:nvPr/>
        </p:nvSpPr>
        <p:spPr bwMode="auto">
          <a:xfrm rot="-7282380">
            <a:off x="6464300" y="27447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6" name="Oval 14"/>
          <p:cNvSpPr>
            <a:spLocks noChangeArrowheads="1"/>
          </p:cNvSpPr>
          <p:nvPr/>
        </p:nvSpPr>
        <p:spPr bwMode="auto">
          <a:xfrm rot="-7282380">
            <a:off x="5549900" y="3201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7" name="Oval 15"/>
          <p:cNvSpPr>
            <a:spLocks noChangeArrowheads="1"/>
          </p:cNvSpPr>
          <p:nvPr/>
        </p:nvSpPr>
        <p:spPr bwMode="auto">
          <a:xfrm rot="-7282380">
            <a:off x="5778500" y="2820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698" name="Oval 16"/>
          <p:cNvSpPr>
            <a:spLocks noChangeArrowheads="1"/>
          </p:cNvSpPr>
          <p:nvPr/>
        </p:nvSpPr>
        <p:spPr bwMode="auto">
          <a:xfrm rot="-7282380">
            <a:off x="6159500" y="3389313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39699" name="Oval 17"/>
          <p:cNvSpPr>
            <a:spLocks noChangeArrowheads="1"/>
          </p:cNvSpPr>
          <p:nvPr/>
        </p:nvSpPr>
        <p:spPr bwMode="auto">
          <a:xfrm rot="-7282380">
            <a:off x="6997700" y="3354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0" name="Oval 18"/>
          <p:cNvSpPr>
            <a:spLocks noChangeArrowheads="1"/>
          </p:cNvSpPr>
          <p:nvPr/>
        </p:nvSpPr>
        <p:spPr bwMode="auto">
          <a:xfrm rot="-7282380">
            <a:off x="6616700" y="35067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1" name="Oval 19"/>
          <p:cNvSpPr>
            <a:spLocks noChangeArrowheads="1"/>
          </p:cNvSpPr>
          <p:nvPr/>
        </p:nvSpPr>
        <p:spPr bwMode="auto">
          <a:xfrm rot="-7282380">
            <a:off x="6464300" y="3963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2" name="Text Box 20"/>
          <p:cNvSpPr txBox="1">
            <a:spLocks noChangeArrowheads="1"/>
          </p:cNvSpPr>
          <p:nvPr/>
        </p:nvSpPr>
        <p:spPr bwMode="auto">
          <a:xfrm>
            <a:off x="5068888" y="2514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39703" name="Line 21"/>
          <p:cNvSpPr>
            <a:spLocks noChangeShapeType="1"/>
          </p:cNvSpPr>
          <p:nvPr/>
        </p:nvSpPr>
        <p:spPr bwMode="auto">
          <a:xfrm>
            <a:off x="5397500" y="42687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704" name="Oval 22"/>
          <p:cNvSpPr>
            <a:spLocks noChangeArrowheads="1"/>
          </p:cNvSpPr>
          <p:nvPr/>
        </p:nvSpPr>
        <p:spPr bwMode="auto">
          <a:xfrm rot="-7282380">
            <a:off x="7759700" y="3430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5" name="Oval 23"/>
          <p:cNvSpPr>
            <a:spLocks noChangeArrowheads="1"/>
          </p:cNvSpPr>
          <p:nvPr/>
        </p:nvSpPr>
        <p:spPr bwMode="auto">
          <a:xfrm rot="-7282380">
            <a:off x="6921500" y="3049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6" name="Oval 24"/>
          <p:cNvSpPr>
            <a:spLocks noChangeArrowheads="1"/>
          </p:cNvSpPr>
          <p:nvPr/>
        </p:nvSpPr>
        <p:spPr bwMode="auto">
          <a:xfrm rot="-7282380">
            <a:off x="6769100" y="27447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7" name="Oval 25"/>
          <p:cNvSpPr>
            <a:spLocks noChangeArrowheads="1"/>
          </p:cNvSpPr>
          <p:nvPr/>
        </p:nvSpPr>
        <p:spPr bwMode="auto">
          <a:xfrm rot="-7282380">
            <a:off x="6235700" y="3049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8" name="Oval 26"/>
          <p:cNvSpPr>
            <a:spLocks noChangeArrowheads="1"/>
          </p:cNvSpPr>
          <p:nvPr/>
        </p:nvSpPr>
        <p:spPr bwMode="auto">
          <a:xfrm rot="-7282380">
            <a:off x="7461250" y="35909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09" name="Line 27"/>
          <p:cNvSpPr>
            <a:spLocks noChangeShapeType="1"/>
          </p:cNvSpPr>
          <p:nvPr/>
        </p:nvSpPr>
        <p:spPr bwMode="auto">
          <a:xfrm flipH="1">
            <a:off x="1365250" y="28209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710" name="Line 28"/>
          <p:cNvSpPr>
            <a:spLocks noChangeShapeType="1"/>
          </p:cNvSpPr>
          <p:nvPr/>
        </p:nvSpPr>
        <p:spPr bwMode="auto">
          <a:xfrm flipV="1">
            <a:off x="1381125" y="2973388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711" name="Oval 29"/>
          <p:cNvSpPr>
            <a:spLocks noChangeArrowheads="1"/>
          </p:cNvSpPr>
          <p:nvPr/>
        </p:nvSpPr>
        <p:spPr bwMode="auto">
          <a:xfrm rot="-7282380">
            <a:off x="1517650" y="3811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2" name="Oval 30"/>
          <p:cNvSpPr>
            <a:spLocks noChangeArrowheads="1"/>
          </p:cNvSpPr>
          <p:nvPr/>
        </p:nvSpPr>
        <p:spPr bwMode="auto">
          <a:xfrm rot="-7282380">
            <a:off x="1593850" y="3582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3" name="Oval 31"/>
          <p:cNvSpPr>
            <a:spLocks noChangeArrowheads="1"/>
          </p:cNvSpPr>
          <p:nvPr/>
        </p:nvSpPr>
        <p:spPr bwMode="auto">
          <a:xfrm rot="-7282380">
            <a:off x="3727450" y="2820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4" name="Oval 32"/>
          <p:cNvSpPr>
            <a:spLocks noChangeArrowheads="1"/>
          </p:cNvSpPr>
          <p:nvPr/>
        </p:nvSpPr>
        <p:spPr bwMode="auto">
          <a:xfrm rot="-7282380">
            <a:off x="3498850" y="2973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5" name="Oval 33"/>
          <p:cNvSpPr>
            <a:spLocks noChangeArrowheads="1"/>
          </p:cNvSpPr>
          <p:nvPr/>
        </p:nvSpPr>
        <p:spPr bwMode="auto">
          <a:xfrm rot="-7282380">
            <a:off x="1974850" y="3582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6" name="Oval 34"/>
          <p:cNvSpPr>
            <a:spLocks noChangeArrowheads="1"/>
          </p:cNvSpPr>
          <p:nvPr/>
        </p:nvSpPr>
        <p:spPr bwMode="auto">
          <a:xfrm rot="-7282380">
            <a:off x="3346450" y="3201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7" name="Oval 35"/>
          <p:cNvSpPr>
            <a:spLocks noChangeArrowheads="1"/>
          </p:cNvSpPr>
          <p:nvPr/>
        </p:nvSpPr>
        <p:spPr bwMode="auto">
          <a:xfrm rot="-7282380">
            <a:off x="3117850" y="2973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8" name="Oval 36"/>
          <p:cNvSpPr>
            <a:spLocks noChangeArrowheads="1"/>
          </p:cNvSpPr>
          <p:nvPr/>
        </p:nvSpPr>
        <p:spPr bwMode="auto">
          <a:xfrm rot="-7282380">
            <a:off x="1822450" y="3430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19" name="Oval 37"/>
          <p:cNvSpPr>
            <a:spLocks noChangeArrowheads="1"/>
          </p:cNvSpPr>
          <p:nvPr/>
        </p:nvSpPr>
        <p:spPr bwMode="auto">
          <a:xfrm rot="-7282380">
            <a:off x="2203450" y="3201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39720" name="Oval 38"/>
          <p:cNvSpPr>
            <a:spLocks noChangeArrowheads="1"/>
          </p:cNvSpPr>
          <p:nvPr/>
        </p:nvSpPr>
        <p:spPr bwMode="auto">
          <a:xfrm rot="-7282380">
            <a:off x="2965450" y="33543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1" name="Oval 39"/>
          <p:cNvSpPr>
            <a:spLocks noChangeArrowheads="1"/>
          </p:cNvSpPr>
          <p:nvPr/>
        </p:nvSpPr>
        <p:spPr bwMode="auto">
          <a:xfrm rot="-7282380">
            <a:off x="2584450" y="35067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2" name="Oval 40"/>
          <p:cNvSpPr>
            <a:spLocks noChangeArrowheads="1"/>
          </p:cNvSpPr>
          <p:nvPr/>
        </p:nvSpPr>
        <p:spPr bwMode="auto">
          <a:xfrm rot="-7282380">
            <a:off x="2279650" y="3582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3" name="Text Box 41"/>
          <p:cNvSpPr txBox="1">
            <a:spLocks noChangeArrowheads="1"/>
          </p:cNvSpPr>
          <p:nvPr/>
        </p:nvSpPr>
        <p:spPr bwMode="auto">
          <a:xfrm>
            <a:off x="1036638" y="2514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39724" name="Line 42"/>
          <p:cNvSpPr>
            <a:spLocks noChangeShapeType="1"/>
          </p:cNvSpPr>
          <p:nvPr/>
        </p:nvSpPr>
        <p:spPr bwMode="auto">
          <a:xfrm>
            <a:off x="1365250" y="42687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725" name="Oval 43"/>
          <p:cNvSpPr>
            <a:spLocks noChangeArrowheads="1"/>
          </p:cNvSpPr>
          <p:nvPr/>
        </p:nvSpPr>
        <p:spPr bwMode="auto">
          <a:xfrm rot="-7282380">
            <a:off x="2660650" y="32781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6" name="Oval 44"/>
          <p:cNvSpPr>
            <a:spLocks noChangeArrowheads="1"/>
          </p:cNvSpPr>
          <p:nvPr/>
        </p:nvSpPr>
        <p:spPr bwMode="auto">
          <a:xfrm rot="-7282380">
            <a:off x="2889250" y="3049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7" name="Oval 45"/>
          <p:cNvSpPr>
            <a:spLocks noChangeArrowheads="1"/>
          </p:cNvSpPr>
          <p:nvPr/>
        </p:nvSpPr>
        <p:spPr bwMode="auto">
          <a:xfrm rot="-7282380">
            <a:off x="2432050" y="32019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8" name="Oval 46"/>
          <p:cNvSpPr>
            <a:spLocks noChangeArrowheads="1"/>
          </p:cNvSpPr>
          <p:nvPr/>
        </p:nvSpPr>
        <p:spPr bwMode="auto">
          <a:xfrm rot="-7282380">
            <a:off x="3727450" y="30495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9729" name="Text Box 51"/>
          <p:cNvSpPr txBox="1">
            <a:spLocks noChangeArrowheads="1"/>
          </p:cNvSpPr>
          <p:nvPr/>
        </p:nvSpPr>
        <p:spPr bwMode="auto">
          <a:xfrm>
            <a:off x="3575050" y="4191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sp>
        <p:nvSpPr>
          <p:cNvPr id="239730" name="Text Box 52"/>
          <p:cNvSpPr txBox="1">
            <a:spLocks noChangeArrowheads="1"/>
          </p:cNvSpPr>
          <p:nvPr/>
        </p:nvSpPr>
        <p:spPr bwMode="auto">
          <a:xfrm>
            <a:off x="7613650" y="4198938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X</a:t>
            </a:r>
          </a:p>
        </p:txBody>
      </p:sp>
      <p:graphicFrame>
        <p:nvGraphicFramePr>
          <p:cNvPr id="239681" name="Object 65"/>
          <p:cNvGraphicFramePr>
            <a:graphicFrameLocks noChangeAspect="1"/>
          </p:cNvGraphicFramePr>
          <p:nvPr/>
        </p:nvGraphicFramePr>
        <p:xfrm>
          <a:off x="1927225" y="4357688"/>
          <a:ext cx="1044575" cy="420687"/>
        </p:xfrm>
        <a:graphic>
          <a:graphicData uri="http://schemas.openxmlformats.org/presentationml/2006/ole">
            <p:oleObj spid="_x0000_s239681" name="Equation" r:id="rId3" imgW="571320" imgH="228600" progId="Equation.3">
              <p:embed/>
            </p:oleObj>
          </a:graphicData>
        </a:graphic>
      </p:graphicFrame>
      <p:graphicFrame>
        <p:nvGraphicFramePr>
          <p:cNvPr id="239682" name="Object 66"/>
          <p:cNvGraphicFramePr>
            <a:graphicFrameLocks noChangeAspect="1"/>
          </p:cNvGraphicFramePr>
          <p:nvPr/>
        </p:nvGraphicFramePr>
        <p:xfrm>
          <a:off x="6000750" y="4408488"/>
          <a:ext cx="1020763" cy="417512"/>
        </p:xfrm>
        <a:graphic>
          <a:graphicData uri="http://schemas.openxmlformats.org/presentationml/2006/ole">
            <p:oleObj spid="_x0000_s239682" name="Equation" r:id="rId4" imgW="558720" imgH="228600" progId="Equation.3">
              <p:embed/>
            </p:oleObj>
          </a:graphicData>
        </a:graphic>
      </p:graphicFrame>
      <p:sp>
        <p:nvSpPr>
          <p:cNvPr id="239731" name="Text Box 67"/>
          <p:cNvSpPr txBox="1">
            <a:spLocks noChangeArrowheads="1"/>
          </p:cNvSpPr>
          <p:nvPr/>
        </p:nvSpPr>
        <p:spPr bwMode="auto">
          <a:xfrm>
            <a:off x="1371600" y="1524000"/>
            <a:ext cx="6400800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YX</a:t>
            </a:r>
            <a:r>
              <a:rPr lang="en-US"/>
              <a:t> is a measure of the variation of observed Y values from the regression line</a:t>
            </a:r>
          </a:p>
        </p:txBody>
      </p:sp>
      <p:sp>
        <p:nvSpPr>
          <p:cNvPr id="239732" name="Text Box 70"/>
          <p:cNvSpPr txBox="1">
            <a:spLocks noChangeArrowheads="1"/>
          </p:cNvSpPr>
          <p:nvPr/>
        </p:nvSpPr>
        <p:spPr bwMode="auto">
          <a:xfrm>
            <a:off x="1066800" y="5029200"/>
            <a:ext cx="7467600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The magnitude of S</a:t>
            </a:r>
            <a:r>
              <a:rPr lang="en-US" sz="2000" baseline="-25000"/>
              <a:t>YX</a:t>
            </a:r>
            <a:r>
              <a:rPr lang="en-US" sz="2000"/>
              <a:t> should always be judged relative to the size of the Y values in the sample data</a:t>
            </a:r>
          </a:p>
        </p:txBody>
      </p:sp>
      <p:sp>
        <p:nvSpPr>
          <p:cNvPr id="239733" name="Text Box 71"/>
          <p:cNvSpPr txBox="1">
            <a:spLocks noChangeArrowheads="1"/>
          </p:cNvSpPr>
          <p:nvPr/>
        </p:nvSpPr>
        <p:spPr bwMode="auto">
          <a:xfrm>
            <a:off x="1066800" y="5791200"/>
            <a:ext cx="7467600" cy="720725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i.e., S</a:t>
            </a:r>
            <a:r>
              <a:rPr lang="en-US" sz="2000" baseline="-25000"/>
              <a:t>YX</a:t>
            </a:r>
            <a:r>
              <a:rPr lang="en-US" sz="2000"/>
              <a:t> = $41.33K is</a:t>
            </a:r>
            <a:r>
              <a:rPr lang="en-US" sz="2000" baseline="-25000"/>
              <a:t> </a:t>
            </a:r>
            <a:r>
              <a:rPr lang="en-US" sz="2000"/>
              <a:t>moderately small relative to house prices in the $200K - $400K range</a:t>
            </a:r>
          </a:p>
        </p:txBody>
      </p:sp>
      <p:sp>
        <p:nvSpPr>
          <p:cNvPr id="239734" name="Rectangle 5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75B6D60C-E905-4F5F-A4F8-0A209E01890A}" type="slidenum">
              <a:rPr lang="en-US"/>
              <a:pPr/>
              <a:t>38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Assumptions of Regression</a:t>
            </a:r>
            <a:br>
              <a:rPr lang="en-US" smtClean="0"/>
            </a:br>
            <a:r>
              <a:rPr lang="en-US" smtClean="0"/>
              <a:t>L.I.N.E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848600" cy="4267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400" u="sng" smtClean="0"/>
              <a:t>L</a:t>
            </a:r>
            <a:r>
              <a:rPr lang="en-US" sz="2400" smtClean="0"/>
              <a:t>inearity</a:t>
            </a:r>
          </a:p>
          <a:p>
            <a:pPr lvl="1" eaLnBrk="1" hangingPunct="1"/>
            <a:r>
              <a:rPr lang="en-US" sz="2300" smtClean="0"/>
              <a:t>The relationship between X and Y is linear</a:t>
            </a:r>
          </a:p>
          <a:p>
            <a:pPr eaLnBrk="1" hangingPunct="1"/>
            <a:r>
              <a:rPr lang="en-US" sz="2400" u="sng" smtClean="0"/>
              <a:t>I</a:t>
            </a:r>
            <a:r>
              <a:rPr lang="en-US" sz="2400" smtClean="0"/>
              <a:t>ndependence of Errors</a:t>
            </a:r>
          </a:p>
          <a:p>
            <a:pPr lvl="1" eaLnBrk="1" hangingPunct="1"/>
            <a:r>
              <a:rPr lang="en-US" sz="2300" smtClean="0"/>
              <a:t>Error values are statistically independent</a:t>
            </a:r>
          </a:p>
          <a:p>
            <a:pPr eaLnBrk="1" hangingPunct="1"/>
            <a:r>
              <a:rPr lang="en-US" sz="2400" u="sng" smtClean="0"/>
              <a:t>N</a:t>
            </a:r>
            <a:r>
              <a:rPr lang="en-US" sz="2400" smtClean="0"/>
              <a:t>ormality of Error</a:t>
            </a:r>
          </a:p>
          <a:p>
            <a:pPr lvl="1" eaLnBrk="1" hangingPunct="1"/>
            <a:r>
              <a:rPr lang="en-US" sz="2300" smtClean="0"/>
              <a:t>Error values are normally distributed for any given value of X</a:t>
            </a:r>
          </a:p>
          <a:p>
            <a:pPr eaLnBrk="1" hangingPunct="1"/>
            <a:r>
              <a:rPr lang="en-US" sz="2400" u="sng" smtClean="0"/>
              <a:t>E</a:t>
            </a:r>
            <a:r>
              <a:rPr lang="en-US" sz="2400" smtClean="0"/>
              <a:t>qual Variance (also called homoscedasticity)</a:t>
            </a:r>
          </a:p>
          <a:p>
            <a:pPr lvl="1" eaLnBrk="1" hangingPunct="1"/>
            <a:r>
              <a:rPr lang="en-US" sz="2300" smtClean="0"/>
              <a:t>The probability distribution of the errors has constant variance</a:t>
            </a:r>
          </a:p>
        </p:txBody>
      </p:sp>
      <p:sp>
        <p:nvSpPr>
          <p:cNvPr id="240644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ACD4F554-DAEE-4606-AE7A-5CE2ADDF7988}" type="slidenum">
              <a:rPr lang="en-US"/>
              <a:pPr/>
              <a:t>39</a:t>
            </a:fld>
            <a:endParaRPr lang="en-US"/>
          </a:p>
        </p:txBody>
      </p:sp>
      <p:sp>
        <p:nvSpPr>
          <p:cNvPr id="2201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 Analysis</a:t>
            </a:r>
          </a:p>
        </p:txBody>
      </p:sp>
      <p:sp>
        <p:nvSpPr>
          <p:cNvPr id="2201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001000" cy="4527550"/>
          </a:xfrm>
        </p:spPr>
        <p:txBody>
          <a:bodyPr>
            <a:spAutoFit/>
          </a:bodyPr>
          <a:lstStyle/>
          <a:p>
            <a:pPr eaLnBrk="1" hangingPunct="1">
              <a:spcAft>
                <a:spcPct val="10000"/>
              </a:spcAft>
            </a:pPr>
            <a:r>
              <a:rPr lang="en-US" sz="2400" smtClean="0"/>
              <a:t>The residual for observation i, e</a:t>
            </a:r>
            <a:r>
              <a:rPr lang="en-US" sz="2400" baseline="-25000" smtClean="0"/>
              <a:t>i</a:t>
            </a:r>
            <a:r>
              <a:rPr lang="en-US" sz="2400" smtClean="0"/>
              <a:t>, is the difference between its observed and predicted value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smtClean="0"/>
              <a:t>Check the assumptions of regression by examining the residuals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smtClean="0"/>
              <a:t>Examine for linearity assumption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smtClean="0"/>
              <a:t>Evaluate independence assumption 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smtClean="0"/>
              <a:t>Evaluate normal distribution assumption 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smtClean="0"/>
              <a:t>Examine for constant variance for all levels of X (homoscedasticity)  </a:t>
            </a:r>
          </a:p>
          <a:p>
            <a:pPr eaLnBrk="1" hangingPunct="1">
              <a:lnSpc>
                <a:spcPct val="130000"/>
              </a:lnSpc>
              <a:spcAft>
                <a:spcPct val="10000"/>
              </a:spcAft>
            </a:pPr>
            <a:r>
              <a:rPr lang="en-US" sz="2400" smtClean="0"/>
              <a:t>Graphical Analysis of Residuals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smtClean="0"/>
              <a:t>Can plot residuals vs. X</a:t>
            </a:r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3581400" y="1524000"/>
          <a:ext cx="1947863" cy="658813"/>
        </p:xfrm>
        <a:graphic>
          <a:graphicData uri="http://schemas.openxmlformats.org/presentationml/2006/ole">
            <p:oleObj spid="_x0000_s220164" name="Equation" r:id="rId3" imgW="711000" imgH="241200" progId="Equation.3">
              <p:embed/>
            </p:oleObj>
          </a:graphicData>
        </a:graphic>
      </p:graphicFrame>
      <p:sp>
        <p:nvSpPr>
          <p:cNvPr id="220168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E46DB514-0ABE-41CC-B4C1-8AF223209BB7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078662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Introduction to </a:t>
            </a:r>
            <a:br>
              <a:rPr lang="en-US" smtClean="0"/>
            </a:br>
            <a:r>
              <a:rPr lang="en-US" smtClean="0"/>
              <a:t>Regression Analysis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>
                <a:solidFill>
                  <a:schemeClr val="folHlink"/>
                </a:solidFill>
              </a:rPr>
              <a:t>Regression analysis</a:t>
            </a:r>
            <a:r>
              <a:rPr lang="en-US" smtClean="0"/>
              <a:t> is used to: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Predict the value of a dependent variable based on the value of at least one independent variable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Explain the impact of changes in an independent variable on the dependent variable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Dependent variable:</a:t>
            </a:r>
            <a:r>
              <a:rPr lang="en-US" smtClean="0"/>
              <a:t>    the variable we wish to</a:t>
            </a:r>
          </a:p>
          <a:p>
            <a:pPr eaLnBrk="1" hangingPunct="1">
              <a:lnSpc>
                <a:spcPct val="4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mtClean="0"/>
              <a:t>				          predict or explain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mtClean="0">
                <a:solidFill>
                  <a:schemeClr val="folHlink"/>
                </a:solidFill>
              </a:rPr>
              <a:t>Independent variable:</a:t>
            </a:r>
            <a:r>
              <a:rPr lang="en-US" smtClean="0"/>
              <a:t>  the variable used to predict 				  or explain the dependent 					  variable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CE32D5F-D42B-408C-A6F2-9AF1DC3CD23C}" type="slidenum">
              <a:rPr lang="en-US"/>
              <a:pPr/>
              <a:t>40</a:t>
            </a:fld>
            <a:endParaRPr lang="en-US"/>
          </a:p>
        </p:txBody>
      </p:sp>
      <p:sp>
        <p:nvSpPr>
          <p:cNvPr id="2211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338" y="228600"/>
            <a:ext cx="7078662" cy="990600"/>
          </a:xfrm>
        </p:spPr>
        <p:txBody>
          <a:bodyPr/>
          <a:lstStyle/>
          <a:p>
            <a:pPr eaLnBrk="1" hangingPunct="1"/>
            <a:r>
              <a:rPr lang="en-US" smtClean="0"/>
              <a:t>Residual Analysis for Linearity</a:t>
            </a:r>
          </a:p>
        </p:txBody>
      </p:sp>
      <p:graphicFrame>
        <p:nvGraphicFramePr>
          <p:cNvPr id="221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875" y="5943600"/>
          <a:ext cx="533400" cy="533400"/>
        </p:xfrm>
        <a:graphic>
          <a:graphicData uri="http://schemas.openxmlformats.org/presentationml/2006/ole">
            <p:oleObj spid="_x0000_s221187" name="Clip" r:id="rId3" imgW="1044360" imgH="1001520" progId="">
              <p:embed/>
            </p:oleObj>
          </a:graphicData>
        </a:graphic>
      </p:graphicFrame>
      <p:sp>
        <p:nvSpPr>
          <p:cNvPr id="221190" name="Rectangle 4"/>
          <p:cNvSpPr>
            <a:spLocks noChangeArrowheads="1"/>
          </p:cNvSpPr>
          <p:nvPr/>
        </p:nvSpPr>
        <p:spPr bwMode="auto">
          <a:xfrm>
            <a:off x="1662113" y="5946775"/>
            <a:ext cx="1843087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Not Linear</a:t>
            </a:r>
          </a:p>
        </p:txBody>
      </p:sp>
      <p:sp>
        <p:nvSpPr>
          <p:cNvPr id="221191" name="Rectangle 5"/>
          <p:cNvSpPr>
            <a:spLocks noChangeArrowheads="1"/>
          </p:cNvSpPr>
          <p:nvPr/>
        </p:nvSpPr>
        <p:spPr bwMode="auto">
          <a:xfrm>
            <a:off x="6234113" y="6022975"/>
            <a:ext cx="1262062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Linear</a:t>
            </a:r>
          </a:p>
        </p:txBody>
      </p:sp>
      <p:sp>
        <p:nvSpPr>
          <p:cNvPr id="221192" name="Rectangle 6"/>
          <p:cNvSpPr>
            <a:spLocks noChangeArrowheads="1"/>
          </p:cNvSpPr>
          <p:nvPr/>
        </p:nvSpPr>
        <p:spPr bwMode="auto">
          <a:xfrm>
            <a:off x="5167313" y="5867400"/>
            <a:ext cx="130492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221193" name="Line 7"/>
          <p:cNvSpPr>
            <a:spLocks noChangeShapeType="1"/>
          </p:cNvSpPr>
          <p:nvPr/>
        </p:nvSpPr>
        <p:spPr bwMode="auto">
          <a:xfrm>
            <a:off x="752475" y="4576763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4" name="Line 8"/>
          <p:cNvSpPr>
            <a:spLocks noChangeShapeType="1"/>
          </p:cNvSpPr>
          <p:nvPr/>
        </p:nvSpPr>
        <p:spPr bwMode="auto">
          <a:xfrm>
            <a:off x="752475" y="5029200"/>
            <a:ext cx="3514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Arc 9"/>
          <p:cNvSpPr>
            <a:spLocks/>
          </p:cNvSpPr>
          <p:nvPr/>
        </p:nvSpPr>
        <p:spPr bwMode="auto">
          <a:xfrm rot="-9205252">
            <a:off x="1117600" y="4222750"/>
            <a:ext cx="3024188" cy="1798638"/>
          </a:xfrm>
          <a:custGeom>
            <a:avLst/>
            <a:gdLst>
              <a:gd name="T0" fmla="*/ 3024188 w 25178"/>
              <a:gd name="T1" fmla="*/ 1582 h 21600"/>
              <a:gd name="T2" fmla="*/ 0 w 25178"/>
              <a:gd name="T3" fmla="*/ 1773823 h 21600"/>
              <a:gd name="T4" fmla="*/ 429762 w 25178"/>
              <a:gd name="T5" fmla="*/ 0 h 21600"/>
              <a:gd name="T6" fmla="*/ 0 60000 65536"/>
              <a:gd name="T7" fmla="*/ 0 60000 65536"/>
              <a:gd name="T8" fmla="*/ 0 60000 65536"/>
              <a:gd name="T9" fmla="*/ 0 w 25178"/>
              <a:gd name="T10" fmla="*/ 0 h 21600"/>
              <a:gd name="T11" fmla="*/ 25178 w 251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78" h="21600" fill="none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</a:path>
              <a:path w="25178" h="21600" stroke="0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  <a:lnTo>
                  <a:pt x="3578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Arc 10"/>
          <p:cNvSpPr>
            <a:spLocks/>
          </p:cNvSpPr>
          <p:nvPr/>
        </p:nvSpPr>
        <p:spPr bwMode="auto">
          <a:xfrm rot="-9205226">
            <a:off x="1295400" y="5059363"/>
            <a:ext cx="2835275" cy="1798637"/>
          </a:xfrm>
          <a:custGeom>
            <a:avLst/>
            <a:gdLst>
              <a:gd name="T0" fmla="*/ 2835275 w 23609"/>
              <a:gd name="T1" fmla="*/ 1582 h 21600"/>
              <a:gd name="T2" fmla="*/ 0 w 23609"/>
              <a:gd name="T3" fmla="*/ 1790810 h 21600"/>
              <a:gd name="T4" fmla="*/ 241267 w 23609"/>
              <a:gd name="T5" fmla="*/ 0 h 21600"/>
              <a:gd name="T6" fmla="*/ 0 60000 65536"/>
              <a:gd name="T7" fmla="*/ 0 60000 65536"/>
              <a:gd name="T8" fmla="*/ 0 60000 65536"/>
              <a:gd name="T9" fmla="*/ 0 w 23609"/>
              <a:gd name="T10" fmla="*/ 0 h 21600"/>
              <a:gd name="T11" fmla="*/ 23609 w 236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09" h="21600" fill="none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</a:path>
              <a:path w="23609" h="21600" stroke="0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  <a:lnTo>
                  <a:pt x="2009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Oval 11"/>
          <p:cNvSpPr>
            <a:spLocks noChangeArrowheads="1"/>
          </p:cNvSpPr>
          <p:nvPr/>
        </p:nvSpPr>
        <p:spPr bwMode="auto">
          <a:xfrm>
            <a:off x="981075" y="5334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198" name="Oval 12"/>
          <p:cNvSpPr>
            <a:spLocks noChangeArrowheads="1"/>
          </p:cNvSpPr>
          <p:nvPr/>
        </p:nvSpPr>
        <p:spPr bwMode="auto">
          <a:xfrm>
            <a:off x="1285875" y="5334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199" name="Oval 13"/>
          <p:cNvSpPr>
            <a:spLocks noChangeArrowheads="1"/>
          </p:cNvSpPr>
          <p:nvPr/>
        </p:nvSpPr>
        <p:spPr bwMode="auto">
          <a:xfrm>
            <a:off x="2733675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0" name="Oval 14"/>
          <p:cNvSpPr>
            <a:spLocks noChangeArrowheads="1"/>
          </p:cNvSpPr>
          <p:nvPr/>
        </p:nvSpPr>
        <p:spPr bwMode="auto">
          <a:xfrm>
            <a:off x="2962275" y="4495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1" name="Oval 15"/>
          <p:cNvSpPr>
            <a:spLocks noChangeArrowheads="1"/>
          </p:cNvSpPr>
          <p:nvPr/>
        </p:nvSpPr>
        <p:spPr bwMode="auto">
          <a:xfrm>
            <a:off x="3267075" y="4953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2" name="Oval 16"/>
          <p:cNvSpPr>
            <a:spLocks noChangeArrowheads="1"/>
          </p:cNvSpPr>
          <p:nvPr/>
        </p:nvSpPr>
        <p:spPr bwMode="auto">
          <a:xfrm>
            <a:off x="1666875" y="5181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3" name="Oval 17"/>
          <p:cNvSpPr>
            <a:spLocks noChangeArrowheads="1"/>
          </p:cNvSpPr>
          <p:nvPr/>
        </p:nvSpPr>
        <p:spPr bwMode="auto">
          <a:xfrm>
            <a:off x="3352800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4" name="Oval 18"/>
          <p:cNvSpPr>
            <a:spLocks noChangeArrowheads="1"/>
          </p:cNvSpPr>
          <p:nvPr/>
        </p:nvSpPr>
        <p:spPr bwMode="auto">
          <a:xfrm>
            <a:off x="3581400" y="5181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5" name="Oval 19"/>
          <p:cNvSpPr>
            <a:spLocks noChangeArrowheads="1"/>
          </p:cNvSpPr>
          <p:nvPr/>
        </p:nvSpPr>
        <p:spPr bwMode="auto">
          <a:xfrm>
            <a:off x="3581400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6" name="Oval 20"/>
          <p:cNvSpPr>
            <a:spLocks noChangeArrowheads="1"/>
          </p:cNvSpPr>
          <p:nvPr/>
        </p:nvSpPr>
        <p:spPr bwMode="auto">
          <a:xfrm>
            <a:off x="3886200" y="5029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7" name="Oval 21"/>
          <p:cNvSpPr>
            <a:spLocks noChangeArrowheads="1"/>
          </p:cNvSpPr>
          <p:nvPr/>
        </p:nvSpPr>
        <p:spPr bwMode="auto">
          <a:xfrm>
            <a:off x="2962275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8" name="Oval 22"/>
          <p:cNvSpPr>
            <a:spLocks noChangeArrowheads="1"/>
          </p:cNvSpPr>
          <p:nvPr/>
        </p:nvSpPr>
        <p:spPr bwMode="auto">
          <a:xfrm>
            <a:off x="2276475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09" name="Oval 23"/>
          <p:cNvSpPr>
            <a:spLocks noChangeArrowheads="1"/>
          </p:cNvSpPr>
          <p:nvPr/>
        </p:nvSpPr>
        <p:spPr bwMode="auto">
          <a:xfrm>
            <a:off x="2505075" y="4572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0" name="Oval 24"/>
          <p:cNvSpPr>
            <a:spLocks noChangeArrowheads="1"/>
          </p:cNvSpPr>
          <p:nvPr/>
        </p:nvSpPr>
        <p:spPr bwMode="auto">
          <a:xfrm>
            <a:off x="2124075" y="4572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1" name="Oval 25"/>
          <p:cNvSpPr>
            <a:spLocks noChangeArrowheads="1"/>
          </p:cNvSpPr>
          <p:nvPr/>
        </p:nvSpPr>
        <p:spPr bwMode="auto">
          <a:xfrm>
            <a:off x="1209675" y="5029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2" name="Oval 26"/>
          <p:cNvSpPr>
            <a:spLocks noChangeArrowheads="1"/>
          </p:cNvSpPr>
          <p:nvPr/>
        </p:nvSpPr>
        <p:spPr bwMode="auto">
          <a:xfrm>
            <a:off x="1438275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3" name="Oval 27"/>
          <p:cNvSpPr>
            <a:spLocks noChangeArrowheads="1"/>
          </p:cNvSpPr>
          <p:nvPr/>
        </p:nvSpPr>
        <p:spPr bwMode="auto">
          <a:xfrm>
            <a:off x="1743075" y="4953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4" name="Oval 28"/>
          <p:cNvSpPr>
            <a:spLocks noChangeArrowheads="1"/>
          </p:cNvSpPr>
          <p:nvPr/>
        </p:nvSpPr>
        <p:spPr bwMode="auto">
          <a:xfrm>
            <a:off x="2581275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5" name="Oval 29"/>
          <p:cNvSpPr>
            <a:spLocks noChangeArrowheads="1"/>
          </p:cNvSpPr>
          <p:nvPr/>
        </p:nvSpPr>
        <p:spPr bwMode="auto">
          <a:xfrm>
            <a:off x="1819275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6" name="Oval 30"/>
          <p:cNvSpPr>
            <a:spLocks noChangeArrowheads="1"/>
          </p:cNvSpPr>
          <p:nvPr/>
        </p:nvSpPr>
        <p:spPr bwMode="auto">
          <a:xfrm>
            <a:off x="4038600" y="5334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7" name="Oval 31"/>
          <p:cNvSpPr>
            <a:spLocks noChangeArrowheads="1"/>
          </p:cNvSpPr>
          <p:nvPr/>
        </p:nvSpPr>
        <p:spPr bwMode="auto">
          <a:xfrm>
            <a:off x="2047875" y="5029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18" name="Rectangle 32"/>
          <p:cNvSpPr>
            <a:spLocks noChangeArrowheads="1"/>
          </p:cNvSpPr>
          <p:nvPr/>
        </p:nvSpPr>
        <p:spPr bwMode="auto">
          <a:xfrm>
            <a:off x="4267200" y="4800600"/>
            <a:ext cx="381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1219" name="Rectangle 33"/>
          <p:cNvSpPr>
            <a:spLocks noChangeArrowheads="1"/>
          </p:cNvSpPr>
          <p:nvPr/>
        </p:nvSpPr>
        <p:spPr bwMode="auto">
          <a:xfrm rot="-5400000">
            <a:off x="-150813" y="487521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1220" name="Line 34"/>
          <p:cNvSpPr>
            <a:spLocks noChangeShapeType="1"/>
          </p:cNvSpPr>
          <p:nvPr/>
        </p:nvSpPr>
        <p:spPr bwMode="auto">
          <a:xfrm>
            <a:off x="5172075" y="5033963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21" name="Line 35"/>
          <p:cNvSpPr>
            <a:spLocks noChangeShapeType="1"/>
          </p:cNvSpPr>
          <p:nvPr/>
        </p:nvSpPr>
        <p:spPr bwMode="auto">
          <a:xfrm>
            <a:off x="5172075" y="44196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22" name="Rectangle 36"/>
          <p:cNvSpPr>
            <a:spLocks noChangeArrowheads="1"/>
          </p:cNvSpPr>
          <p:nvPr/>
        </p:nvSpPr>
        <p:spPr bwMode="auto">
          <a:xfrm>
            <a:off x="8610600" y="4800600"/>
            <a:ext cx="400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1223" name="Line 37"/>
          <p:cNvSpPr>
            <a:spLocks noChangeShapeType="1"/>
          </p:cNvSpPr>
          <p:nvPr/>
        </p:nvSpPr>
        <p:spPr bwMode="auto">
          <a:xfrm>
            <a:off x="5214938" y="4576763"/>
            <a:ext cx="31956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24" name="Line 38"/>
          <p:cNvSpPr>
            <a:spLocks noChangeShapeType="1"/>
          </p:cNvSpPr>
          <p:nvPr/>
        </p:nvSpPr>
        <p:spPr bwMode="auto">
          <a:xfrm>
            <a:off x="5291138" y="5491163"/>
            <a:ext cx="31194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25" name="Oval 39"/>
          <p:cNvSpPr>
            <a:spLocks noChangeArrowheads="1"/>
          </p:cNvSpPr>
          <p:nvPr/>
        </p:nvSpPr>
        <p:spPr bwMode="auto">
          <a:xfrm>
            <a:off x="5857875" y="48053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26" name="Oval 40"/>
          <p:cNvSpPr>
            <a:spLocks noChangeArrowheads="1"/>
          </p:cNvSpPr>
          <p:nvPr/>
        </p:nvSpPr>
        <p:spPr bwMode="auto">
          <a:xfrm>
            <a:off x="5553075" y="46529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27" name="Oval 41"/>
          <p:cNvSpPr>
            <a:spLocks noChangeArrowheads="1"/>
          </p:cNvSpPr>
          <p:nvPr/>
        </p:nvSpPr>
        <p:spPr bwMode="auto">
          <a:xfrm>
            <a:off x="5172075" y="51863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28" name="Oval 42"/>
          <p:cNvSpPr>
            <a:spLocks noChangeArrowheads="1"/>
          </p:cNvSpPr>
          <p:nvPr/>
        </p:nvSpPr>
        <p:spPr bwMode="auto">
          <a:xfrm>
            <a:off x="5324475" y="49577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29" name="Oval 43"/>
          <p:cNvSpPr>
            <a:spLocks noChangeArrowheads="1"/>
          </p:cNvSpPr>
          <p:nvPr/>
        </p:nvSpPr>
        <p:spPr bwMode="auto">
          <a:xfrm>
            <a:off x="5248275" y="46529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0" name="Oval 44"/>
          <p:cNvSpPr>
            <a:spLocks noChangeArrowheads="1"/>
          </p:cNvSpPr>
          <p:nvPr/>
        </p:nvSpPr>
        <p:spPr bwMode="auto">
          <a:xfrm>
            <a:off x="6238875" y="49577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1" name="Oval 45"/>
          <p:cNvSpPr>
            <a:spLocks noChangeArrowheads="1"/>
          </p:cNvSpPr>
          <p:nvPr/>
        </p:nvSpPr>
        <p:spPr bwMode="auto">
          <a:xfrm>
            <a:off x="6238875" y="45767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2" name="Oval 46"/>
          <p:cNvSpPr>
            <a:spLocks noChangeArrowheads="1"/>
          </p:cNvSpPr>
          <p:nvPr/>
        </p:nvSpPr>
        <p:spPr bwMode="auto">
          <a:xfrm>
            <a:off x="5553075" y="51863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3" name="Oval 47"/>
          <p:cNvSpPr>
            <a:spLocks noChangeArrowheads="1"/>
          </p:cNvSpPr>
          <p:nvPr/>
        </p:nvSpPr>
        <p:spPr bwMode="auto">
          <a:xfrm>
            <a:off x="7000875" y="45767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4" name="Oval 48"/>
          <p:cNvSpPr>
            <a:spLocks noChangeArrowheads="1"/>
          </p:cNvSpPr>
          <p:nvPr/>
        </p:nvSpPr>
        <p:spPr bwMode="auto">
          <a:xfrm>
            <a:off x="6543675" y="47291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5" name="Oval 49"/>
          <p:cNvSpPr>
            <a:spLocks noChangeArrowheads="1"/>
          </p:cNvSpPr>
          <p:nvPr/>
        </p:nvSpPr>
        <p:spPr bwMode="auto">
          <a:xfrm>
            <a:off x="6391275" y="52625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6" name="Oval 50"/>
          <p:cNvSpPr>
            <a:spLocks noChangeArrowheads="1"/>
          </p:cNvSpPr>
          <p:nvPr/>
        </p:nvSpPr>
        <p:spPr bwMode="auto">
          <a:xfrm>
            <a:off x="5934075" y="51863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7" name="Oval 51"/>
          <p:cNvSpPr>
            <a:spLocks noChangeArrowheads="1"/>
          </p:cNvSpPr>
          <p:nvPr/>
        </p:nvSpPr>
        <p:spPr bwMode="auto">
          <a:xfrm>
            <a:off x="7686675" y="48053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8" name="Oval 52"/>
          <p:cNvSpPr>
            <a:spLocks noChangeArrowheads="1"/>
          </p:cNvSpPr>
          <p:nvPr/>
        </p:nvSpPr>
        <p:spPr bwMode="auto">
          <a:xfrm>
            <a:off x="7000875" y="51863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39" name="Oval 53"/>
          <p:cNvSpPr>
            <a:spLocks noChangeArrowheads="1"/>
          </p:cNvSpPr>
          <p:nvPr/>
        </p:nvSpPr>
        <p:spPr bwMode="auto">
          <a:xfrm>
            <a:off x="6696075" y="50339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0" name="Oval 54"/>
          <p:cNvSpPr>
            <a:spLocks noChangeArrowheads="1"/>
          </p:cNvSpPr>
          <p:nvPr/>
        </p:nvSpPr>
        <p:spPr bwMode="auto">
          <a:xfrm>
            <a:off x="7686675" y="51101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1" name="Oval 55"/>
          <p:cNvSpPr>
            <a:spLocks noChangeArrowheads="1"/>
          </p:cNvSpPr>
          <p:nvPr/>
        </p:nvSpPr>
        <p:spPr bwMode="auto">
          <a:xfrm>
            <a:off x="7153275" y="49577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2" name="Oval 56"/>
          <p:cNvSpPr>
            <a:spLocks noChangeArrowheads="1"/>
          </p:cNvSpPr>
          <p:nvPr/>
        </p:nvSpPr>
        <p:spPr bwMode="auto">
          <a:xfrm>
            <a:off x="7305675" y="52625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3" name="Oval 57"/>
          <p:cNvSpPr>
            <a:spLocks noChangeArrowheads="1"/>
          </p:cNvSpPr>
          <p:nvPr/>
        </p:nvSpPr>
        <p:spPr bwMode="auto">
          <a:xfrm>
            <a:off x="7381875" y="47291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4" name="Oval 58"/>
          <p:cNvSpPr>
            <a:spLocks noChangeArrowheads="1"/>
          </p:cNvSpPr>
          <p:nvPr/>
        </p:nvSpPr>
        <p:spPr bwMode="auto">
          <a:xfrm>
            <a:off x="8067675" y="52625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5" name="Oval 59"/>
          <p:cNvSpPr>
            <a:spLocks noChangeArrowheads="1"/>
          </p:cNvSpPr>
          <p:nvPr/>
        </p:nvSpPr>
        <p:spPr bwMode="auto">
          <a:xfrm>
            <a:off x="7915275" y="46529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6" name="Oval 60"/>
          <p:cNvSpPr>
            <a:spLocks noChangeArrowheads="1"/>
          </p:cNvSpPr>
          <p:nvPr/>
        </p:nvSpPr>
        <p:spPr bwMode="auto">
          <a:xfrm>
            <a:off x="8296275" y="48815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7" name="Oval 61"/>
          <p:cNvSpPr>
            <a:spLocks noChangeArrowheads="1"/>
          </p:cNvSpPr>
          <p:nvPr/>
        </p:nvSpPr>
        <p:spPr bwMode="auto">
          <a:xfrm>
            <a:off x="7915275" y="4957763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48" name="Line 62"/>
          <p:cNvSpPr>
            <a:spLocks noChangeShapeType="1"/>
          </p:cNvSpPr>
          <p:nvPr/>
        </p:nvSpPr>
        <p:spPr bwMode="auto">
          <a:xfrm>
            <a:off x="752475" y="2366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49" name="Line 63"/>
          <p:cNvSpPr>
            <a:spLocks noChangeShapeType="1"/>
          </p:cNvSpPr>
          <p:nvPr/>
        </p:nvSpPr>
        <p:spPr bwMode="auto">
          <a:xfrm>
            <a:off x="752475" y="38862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50" name="Line 64"/>
          <p:cNvSpPr>
            <a:spLocks noChangeShapeType="1"/>
          </p:cNvSpPr>
          <p:nvPr/>
        </p:nvSpPr>
        <p:spPr bwMode="auto">
          <a:xfrm flipV="1">
            <a:off x="752475" y="22860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51" name="Oval 65"/>
          <p:cNvSpPr>
            <a:spLocks noChangeArrowheads="1"/>
          </p:cNvSpPr>
          <p:nvPr/>
        </p:nvSpPr>
        <p:spPr bwMode="auto">
          <a:xfrm rot="-7282380">
            <a:off x="1133475" y="3581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2" name="Oval 66"/>
          <p:cNvSpPr>
            <a:spLocks noChangeArrowheads="1"/>
          </p:cNvSpPr>
          <p:nvPr/>
        </p:nvSpPr>
        <p:spPr bwMode="auto">
          <a:xfrm rot="-7282380">
            <a:off x="1514475" y="3429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3" name="Oval 67"/>
          <p:cNvSpPr>
            <a:spLocks noChangeArrowheads="1"/>
          </p:cNvSpPr>
          <p:nvPr/>
        </p:nvSpPr>
        <p:spPr bwMode="auto">
          <a:xfrm rot="-7282380">
            <a:off x="2886075" y="2286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4" name="Oval 68"/>
          <p:cNvSpPr>
            <a:spLocks noChangeArrowheads="1"/>
          </p:cNvSpPr>
          <p:nvPr/>
        </p:nvSpPr>
        <p:spPr bwMode="auto">
          <a:xfrm rot="-7282380">
            <a:off x="3114675" y="2514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5" name="Oval 69"/>
          <p:cNvSpPr>
            <a:spLocks noChangeArrowheads="1"/>
          </p:cNvSpPr>
          <p:nvPr/>
        </p:nvSpPr>
        <p:spPr bwMode="auto">
          <a:xfrm rot="-7282380">
            <a:off x="3581400" y="2133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6" name="Oval 70"/>
          <p:cNvSpPr>
            <a:spLocks noChangeArrowheads="1"/>
          </p:cNvSpPr>
          <p:nvPr/>
        </p:nvSpPr>
        <p:spPr bwMode="auto">
          <a:xfrm rot="-7282380">
            <a:off x="1819275" y="3200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7" name="Oval 71"/>
          <p:cNvSpPr>
            <a:spLocks noChangeArrowheads="1"/>
          </p:cNvSpPr>
          <p:nvPr/>
        </p:nvSpPr>
        <p:spPr bwMode="auto">
          <a:xfrm rot="-7282380">
            <a:off x="3419475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8" name="Oval 72"/>
          <p:cNvSpPr>
            <a:spLocks noChangeArrowheads="1"/>
          </p:cNvSpPr>
          <p:nvPr/>
        </p:nvSpPr>
        <p:spPr bwMode="auto">
          <a:xfrm rot="-7282380">
            <a:off x="3810000" y="2514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59" name="Oval 73"/>
          <p:cNvSpPr>
            <a:spLocks noChangeArrowheads="1"/>
          </p:cNvSpPr>
          <p:nvPr/>
        </p:nvSpPr>
        <p:spPr bwMode="auto">
          <a:xfrm rot="-7282380">
            <a:off x="3810000" y="2209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0" name="Oval 74"/>
          <p:cNvSpPr>
            <a:spLocks noChangeArrowheads="1"/>
          </p:cNvSpPr>
          <p:nvPr/>
        </p:nvSpPr>
        <p:spPr bwMode="auto">
          <a:xfrm rot="-7282380">
            <a:off x="4114800" y="2286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1" name="Oval 75"/>
          <p:cNvSpPr>
            <a:spLocks noChangeArrowheads="1"/>
          </p:cNvSpPr>
          <p:nvPr/>
        </p:nvSpPr>
        <p:spPr bwMode="auto">
          <a:xfrm rot="-7282380">
            <a:off x="3276600" y="2057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2" name="Oval 76"/>
          <p:cNvSpPr>
            <a:spLocks noChangeArrowheads="1"/>
          </p:cNvSpPr>
          <p:nvPr/>
        </p:nvSpPr>
        <p:spPr bwMode="auto">
          <a:xfrm rot="-7282380">
            <a:off x="2428875" y="2667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3" name="Oval 77"/>
          <p:cNvSpPr>
            <a:spLocks noChangeArrowheads="1"/>
          </p:cNvSpPr>
          <p:nvPr/>
        </p:nvSpPr>
        <p:spPr bwMode="auto">
          <a:xfrm rot="-7282380">
            <a:off x="2581275" y="2286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4" name="Oval 78"/>
          <p:cNvSpPr>
            <a:spLocks noChangeArrowheads="1"/>
          </p:cNvSpPr>
          <p:nvPr/>
        </p:nvSpPr>
        <p:spPr bwMode="auto">
          <a:xfrm rot="-7282380">
            <a:off x="2286000" y="2362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5" name="Oval 79"/>
          <p:cNvSpPr>
            <a:spLocks noChangeArrowheads="1"/>
          </p:cNvSpPr>
          <p:nvPr/>
        </p:nvSpPr>
        <p:spPr bwMode="auto">
          <a:xfrm rot="-7282380">
            <a:off x="1362075" y="3200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6" name="Oval 80"/>
          <p:cNvSpPr>
            <a:spLocks noChangeArrowheads="1"/>
          </p:cNvSpPr>
          <p:nvPr/>
        </p:nvSpPr>
        <p:spPr bwMode="auto">
          <a:xfrm rot="-7282380">
            <a:off x="1590675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7" name="Oval 81"/>
          <p:cNvSpPr>
            <a:spLocks noChangeArrowheads="1"/>
          </p:cNvSpPr>
          <p:nvPr/>
        </p:nvSpPr>
        <p:spPr bwMode="auto">
          <a:xfrm rot="-7282380">
            <a:off x="1895475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8" name="Oval 82"/>
          <p:cNvSpPr>
            <a:spLocks noChangeArrowheads="1"/>
          </p:cNvSpPr>
          <p:nvPr/>
        </p:nvSpPr>
        <p:spPr bwMode="auto">
          <a:xfrm rot="-7282380">
            <a:off x="2733675" y="2590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69" name="Oval 83"/>
          <p:cNvSpPr>
            <a:spLocks noChangeArrowheads="1"/>
          </p:cNvSpPr>
          <p:nvPr/>
        </p:nvSpPr>
        <p:spPr bwMode="auto">
          <a:xfrm rot="-7282380">
            <a:off x="1971675" y="2514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70" name="Oval 84"/>
          <p:cNvSpPr>
            <a:spLocks noChangeArrowheads="1"/>
          </p:cNvSpPr>
          <p:nvPr/>
        </p:nvSpPr>
        <p:spPr bwMode="auto">
          <a:xfrm rot="-7282380">
            <a:off x="4191000" y="2590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71" name="Oval 85"/>
          <p:cNvSpPr>
            <a:spLocks noChangeArrowheads="1"/>
          </p:cNvSpPr>
          <p:nvPr/>
        </p:nvSpPr>
        <p:spPr bwMode="auto">
          <a:xfrm rot="-7282380">
            <a:off x="2200275" y="2895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72" name="Text Box 86"/>
          <p:cNvSpPr txBox="1">
            <a:spLocks noChangeArrowheads="1"/>
          </p:cNvSpPr>
          <p:nvPr/>
        </p:nvSpPr>
        <p:spPr bwMode="auto">
          <a:xfrm>
            <a:off x="533400" y="1905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21273" name="Rectangle 87"/>
          <p:cNvSpPr>
            <a:spLocks noChangeArrowheads="1"/>
          </p:cNvSpPr>
          <p:nvPr/>
        </p:nvSpPr>
        <p:spPr bwMode="auto">
          <a:xfrm>
            <a:off x="4038600" y="36576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1274" name="Line 88"/>
          <p:cNvSpPr>
            <a:spLocks noChangeShapeType="1"/>
          </p:cNvSpPr>
          <p:nvPr/>
        </p:nvSpPr>
        <p:spPr bwMode="auto">
          <a:xfrm flipH="1">
            <a:off x="5105400" y="2325688"/>
            <a:ext cx="6350" cy="15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75" name="Line 89"/>
          <p:cNvSpPr>
            <a:spLocks noChangeShapeType="1"/>
          </p:cNvSpPr>
          <p:nvPr/>
        </p:nvSpPr>
        <p:spPr bwMode="auto">
          <a:xfrm flipV="1">
            <a:off x="5111750" y="22447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76" name="Oval 90"/>
          <p:cNvSpPr>
            <a:spLocks noChangeArrowheads="1"/>
          </p:cNvSpPr>
          <p:nvPr/>
        </p:nvSpPr>
        <p:spPr bwMode="auto">
          <a:xfrm rot="-7282380">
            <a:off x="5172075" y="3505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77" name="Oval 91"/>
          <p:cNvSpPr>
            <a:spLocks noChangeArrowheads="1"/>
          </p:cNvSpPr>
          <p:nvPr/>
        </p:nvSpPr>
        <p:spPr bwMode="auto">
          <a:xfrm rot="-7282380">
            <a:off x="5400675" y="3200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78" name="Oval 92"/>
          <p:cNvSpPr>
            <a:spLocks noChangeArrowheads="1"/>
          </p:cNvSpPr>
          <p:nvPr/>
        </p:nvSpPr>
        <p:spPr bwMode="auto">
          <a:xfrm rot="-7282380">
            <a:off x="7077075" y="2133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79" name="Oval 93"/>
          <p:cNvSpPr>
            <a:spLocks noChangeArrowheads="1"/>
          </p:cNvSpPr>
          <p:nvPr/>
        </p:nvSpPr>
        <p:spPr bwMode="auto">
          <a:xfrm rot="-7282380">
            <a:off x="7229475" y="2514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0" name="Oval 94"/>
          <p:cNvSpPr>
            <a:spLocks noChangeArrowheads="1"/>
          </p:cNvSpPr>
          <p:nvPr/>
        </p:nvSpPr>
        <p:spPr bwMode="auto">
          <a:xfrm rot="-7282380">
            <a:off x="7839075" y="2209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1" name="Oval 95"/>
          <p:cNvSpPr>
            <a:spLocks noChangeArrowheads="1"/>
          </p:cNvSpPr>
          <p:nvPr/>
        </p:nvSpPr>
        <p:spPr bwMode="auto">
          <a:xfrm rot="-7282380">
            <a:off x="5629275" y="3352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2" name="Oval 96"/>
          <p:cNvSpPr>
            <a:spLocks noChangeArrowheads="1"/>
          </p:cNvSpPr>
          <p:nvPr/>
        </p:nvSpPr>
        <p:spPr bwMode="auto">
          <a:xfrm rot="-7282380">
            <a:off x="7381875" y="2819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3" name="Oval 97"/>
          <p:cNvSpPr>
            <a:spLocks noChangeArrowheads="1"/>
          </p:cNvSpPr>
          <p:nvPr/>
        </p:nvSpPr>
        <p:spPr bwMode="auto">
          <a:xfrm rot="-7282380">
            <a:off x="7839075" y="2514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4" name="Oval 98"/>
          <p:cNvSpPr>
            <a:spLocks noChangeArrowheads="1"/>
          </p:cNvSpPr>
          <p:nvPr/>
        </p:nvSpPr>
        <p:spPr bwMode="auto">
          <a:xfrm rot="-7282380">
            <a:off x="7991475" y="19399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5" name="Oval 99"/>
          <p:cNvSpPr>
            <a:spLocks noChangeArrowheads="1"/>
          </p:cNvSpPr>
          <p:nvPr/>
        </p:nvSpPr>
        <p:spPr bwMode="auto">
          <a:xfrm rot="-7282380">
            <a:off x="7534275" y="2209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6" name="Oval 100"/>
          <p:cNvSpPr>
            <a:spLocks noChangeArrowheads="1"/>
          </p:cNvSpPr>
          <p:nvPr/>
        </p:nvSpPr>
        <p:spPr bwMode="auto">
          <a:xfrm rot="-7282380">
            <a:off x="6467475" y="3124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7" name="Oval 101"/>
          <p:cNvSpPr>
            <a:spLocks noChangeArrowheads="1"/>
          </p:cNvSpPr>
          <p:nvPr/>
        </p:nvSpPr>
        <p:spPr bwMode="auto">
          <a:xfrm rot="-7282380">
            <a:off x="6543675" y="2514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8" name="Oval 102"/>
          <p:cNvSpPr>
            <a:spLocks noChangeArrowheads="1"/>
          </p:cNvSpPr>
          <p:nvPr/>
        </p:nvSpPr>
        <p:spPr bwMode="auto">
          <a:xfrm rot="-7282380">
            <a:off x="6162675" y="2362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89" name="Oval 103"/>
          <p:cNvSpPr>
            <a:spLocks noChangeArrowheads="1"/>
          </p:cNvSpPr>
          <p:nvPr/>
        </p:nvSpPr>
        <p:spPr bwMode="auto">
          <a:xfrm rot="-7282380">
            <a:off x="5248275" y="2895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0" name="Oval 104"/>
          <p:cNvSpPr>
            <a:spLocks noChangeArrowheads="1"/>
          </p:cNvSpPr>
          <p:nvPr/>
        </p:nvSpPr>
        <p:spPr bwMode="auto">
          <a:xfrm rot="-7282380">
            <a:off x="5553075" y="2743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1" name="Oval 105"/>
          <p:cNvSpPr>
            <a:spLocks noChangeArrowheads="1"/>
          </p:cNvSpPr>
          <p:nvPr/>
        </p:nvSpPr>
        <p:spPr bwMode="auto">
          <a:xfrm rot="-7282380">
            <a:off x="5857875" y="29305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1292" name="Oval 106"/>
          <p:cNvSpPr>
            <a:spLocks noChangeArrowheads="1"/>
          </p:cNvSpPr>
          <p:nvPr/>
        </p:nvSpPr>
        <p:spPr bwMode="auto">
          <a:xfrm rot="-7282380">
            <a:off x="6772275" y="2819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3" name="Oval 107"/>
          <p:cNvSpPr>
            <a:spLocks noChangeArrowheads="1"/>
          </p:cNvSpPr>
          <p:nvPr/>
        </p:nvSpPr>
        <p:spPr bwMode="auto">
          <a:xfrm rot="-7282380">
            <a:off x="6238875" y="2895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4" name="Oval 108"/>
          <p:cNvSpPr>
            <a:spLocks noChangeArrowheads="1"/>
          </p:cNvSpPr>
          <p:nvPr/>
        </p:nvSpPr>
        <p:spPr bwMode="auto">
          <a:xfrm rot="-7282380">
            <a:off x="8220075" y="2667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5" name="Oval 109"/>
          <p:cNvSpPr>
            <a:spLocks noChangeArrowheads="1"/>
          </p:cNvSpPr>
          <p:nvPr/>
        </p:nvSpPr>
        <p:spPr bwMode="auto">
          <a:xfrm rot="-7282380">
            <a:off x="6010275" y="3200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6" name="Oval 110"/>
          <p:cNvSpPr>
            <a:spLocks noChangeArrowheads="1"/>
          </p:cNvSpPr>
          <p:nvPr/>
        </p:nvSpPr>
        <p:spPr bwMode="auto">
          <a:xfrm rot="-7282380">
            <a:off x="8372475" y="2133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297" name="Text Box 111"/>
          <p:cNvSpPr txBox="1">
            <a:spLocks noChangeArrowheads="1"/>
          </p:cNvSpPr>
          <p:nvPr/>
        </p:nvSpPr>
        <p:spPr bwMode="auto">
          <a:xfrm>
            <a:off x="4876800" y="1905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21298" name="Rectangle 112"/>
          <p:cNvSpPr>
            <a:spLocks noChangeArrowheads="1"/>
          </p:cNvSpPr>
          <p:nvPr/>
        </p:nvSpPr>
        <p:spPr bwMode="auto">
          <a:xfrm>
            <a:off x="8382000" y="3657600"/>
            <a:ext cx="390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1299" name="Line 113"/>
          <p:cNvSpPr>
            <a:spLocks noChangeShapeType="1"/>
          </p:cNvSpPr>
          <p:nvPr/>
        </p:nvSpPr>
        <p:spPr bwMode="auto">
          <a:xfrm>
            <a:off x="5095875" y="38862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300" name="Oval 114"/>
          <p:cNvSpPr>
            <a:spLocks noChangeArrowheads="1"/>
          </p:cNvSpPr>
          <p:nvPr/>
        </p:nvSpPr>
        <p:spPr bwMode="auto">
          <a:xfrm rot="-7282380">
            <a:off x="7077075" y="2819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301" name="Rectangle 115"/>
          <p:cNvSpPr>
            <a:spLocks noChangeArrowheads="1"/>
          </p:cNvSpPr>
          <p:nvPr/>
        </p:nvSpPr>
        <p:spPr bwMode="auto">
          <a:xfrm rot="-5400000">
            <a:off x="4268787" y="487521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1302" name="Line 116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1303" name="Rectangle 118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</a:t>
            </a:r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7AF1225C-5CA8-4BCF-BFB1-51EA31235638}" type="slidenum">
              <a:rPr lang="en-US"/>
              <a:pPr/>
              <a:t>41</a:t>
            </a:fld>
            <a:endParaRPr lang="en-US"/>
          </a:p>
        </p:txBody>
      </p:sp>
      <p:sp>
        <p:nvSpPr>
          <p:cNvPr id="227334" name="Rectangle 2"/>
          <p:cNvSpPr>
            <a:spLocks noChangeArrowheads="1"/>
          </p:cNvSpPr>
          <p:nvPr/>
        </p:nvSpPr>
        <p:spPr bwMode="auto">
          <a:xfrm>
            <a:off x="1295400" y="2124075"/>
            <a:ext cx="2667000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27335" name="Rectangle 3"/>
          <p:cNvSpPr>
            <a:spLocks noChangeArrowheads="1"/>
          </p:cNvSpPr>
          <p:nvPr/>
        </p:nvSpPr>
        <p:spPr bwMode="auto">
          <a:xfrm>
            <a:off x="5715000" y="2514600"/>
            <a:ext cx="2362200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273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1752600"/>
          <a:ext cx="1041400" cy="1003300"/>
        </p:xfrm>
        <a:graphic>
          <a:graphicData uri="http://schemas.openxmlformats.org/presentationml/2006/ole">
            <p:oleObj spid="_x0000_s227332" name="Clip" r:id="rId4" imgW="780840" imgH="752400" progId="">
              <p:embed/>
            </p:oleObj>
          </a:graphicData>
        </a:graphic>
      </p:graphicFrame>
      <p:sp>
        <p:nvSpPr>
          <p:cNvPr id="227336" name="Rectangle 5"/>
          <p:cNvSpPr>
            <a:spLocks noChangeArrowheads="1"/>
          </p:cNvSpPr>
          <p:nvPr/>
        </p:nvSpPr>
        <p:spPr bwMode="auto">
          <a:xfrm>
            <a:off x="1143000" y="307975"/>
            <a:ext cx="6969125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solidFill>
                  <a:schemeClr val="tx2"/>
                </a:solidFill>
              </a:rPr>
              <a:t>Residual Analysis for Independence</a:t>
            </a:r>
          </a:p>
        </p:txBody>
      </p:sp>
      <p:sp>
        <p:nvSpPr>
          <p:cNvPr id="227337" name="Rectangle 6"/>
          <p:cNvSpPr>
            <a:spLocks noChangeArrowheads="1"/>
          </p:cNvSpPr>
          <p:nvPr/>
        </p:nvSpPr>
        <p:spPr bwMode="auto">
          <a:xfrm>
            <a:off x="1277938" y="2116138"/>
            <a:ext cx="3311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Not Independent</a:t>
            </a:r>
          </a:p>
        </p:txBody>
      </p:sp>
      <p:sp>
        <p:nvSpPr>
          <p:cNvPr id="227338" name="Rectangle 7"/>
          <p:cNvSpPr>
            <a:spLocks noChangeArrowheads="1"/>
          </p:cNvSpPr>
          <p:nvPr/>
        </p:nvSpPr>
        <p:spPr bwMode="auto">
          <a:xfrm>
            <a:off x="5867400" y="2497138"/>
            <a:ext cx="28368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Independent</a:t>
            </a:r>
          </a:p>
        </p:txBody>
      </p:sp>
      <p:sp>
        <p:nvSpPr>
          <p:cNvPr id="227339" name="Line 8"/>
          <p:cNvSpPr>
            <a:spLocks noChangeShapeType="1"/>
          </p:cNvSpPr>
          <p:nvPr/>
        </p:nvSpPr>
        <p:spPr bwMode="auto">
          <a:xfrm>
            <a:off x="1066800" y="294640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Line 9"/>
          <p:cNvSpPr>
            <a:spLocks noChangeShapeType="1"/>
          </p:cNvSpPr>
          <p:nvPr/>
        </p:nvSpPr>
        <p:spPr bwMode="auto">
          <a:xfrm>
            <a:off x="1066800" y="357505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1" name="Rectangle 10"/>
          <p:cNvSpPr>
            <a:spLocks noChangeArrowheads="1"/>
          </p:cNvSpPr>
          <p:nvPr/>
        </p:nvSpPr>
        <p:spPr bwMode="auto">
          <a:xfrm>
            <a:off x="4173538" y="3355975"/>
            <a:ext cx="492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27342" name="Line 11"/>
          <p:cNvSpPr>
            <a:spLocks noChangeShapeType="1"/>
          </p:cNvSpPr>
          <p:nvPr/>
        </p:nvSpPr>
        <p:spPr bwMode="auto">
          <a:xfrm flipV="1">
            <a:off x="1349375" y="2895600"/>
            <a:ext cx="25590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3" name="Line 12"/>
          <p:cNvSpPr>
            <a:spLocks noChangeShapeType="1"/>
          </p:cNvSpPr>
          <p:nvPr/>
        </p:nvSpPr>
        <p:spPr bwMode="auto">
          <a:xfrm flipV="1">
            <a:off x="1501775" y="3352800"/>
            <a:ext cx="24828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44" name="Oval 13"/>
          <p:cNvSpPr>
            <a:spLocks noChangeArrowheads="1"/>
          </p:cNvSpPr>
          <p:nvPr/>
        </p:nvSpPr>
        <p:spPr bwMode="auto">
          <a:xfrm>
            <a:off x="1600200" y="35401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45" name="Oval 14"/>
          <p:cNvSpPr>
            <a:spLocks noChangeArrowheads="1"/>
          </p:cNvSpPr>
          <p:nvPr/>
        </p:nvSpPr>
        <p:spPr bwMode="auto">
          <a:xfrm>
            <a:off x="1524000" y="37687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46" name="Oval 15"/>
          <p:cNvSpPr>
            <a:spLocks noChangeArrowheads="1"/>
          </p:cNvSpPr>
          <p:nvPr/>
        </p:nvSpPr>
        <p:spPr bwMode="auto">
          <a:xfrm>
            <a:off x="1905000" y="34639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47" name="Oval 16"/>
          <p:cNvSpPr>
            <a:spLocks noChangeArrowheads="1"/>
          </p:cNvSpPr>
          <p:nvPr/>
        </p:nvSpPr>
        <p:spPr bwMode="auto">
          <a:xfrm>
            <a:off x="1828800" y="36925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48" name="Oval 17"/>
          <p:cNvSpPr>
            <a:spLocks noChangeArrowheads="1"/>
          </p:cNvSpPr>
          <p:nvPr/>
        </p:nvSpPr>
        <p:spPr bwMode="auto">
          <a:xfrm>
            <a:off x="2209800" y="34639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49" name="Oval 18"/>
          <p:cNvSpPr>
            <a:spLocks noChangeArrowheads="1"/>
          </p:cNvSpPr>
          <p:nvPr/>
        </p:nvSpPr>
        <p:spPr bwMode="auto">
          <a:xfrm>
            <a:off x="1219200" y="36163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0" name="Oval 19"/>
          <p:cNvSpPr>
            <a:spLocks noChangeArrowheads="1"/>
          </p:cNvSpPr>
          <p:nvPr/>
        </p:nvSpPr>
        <p:spPr bwMode="auto">
          <a:xfrm>
            <a:off x="2971800" y="32353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1" name="Oval 20"/>
          <p:cNvSpPr>
            <a:spLocks noChangeArrowheads="1"/>
          </p:cNvSpPr>
          <p:nvPr/>
        </p:nvSpPr>
        <p:spPr bwMode="auto">
          <a:xfrm>
            <a:off x="2743200" y="33877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2" name="Oval 21"/>
          <p:cNvSpPr>
            <a:spLocks noChangeArrowheads="1"/>
          </p:cNvSpPr>
          <p:nvPr/>
        </p:nvSpPr>
        <p:spPr bwMode="auto">
          <a:xfrm>
            <a:off x="2514600" y="33115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3" name="Oval 22"/>
          <p:cNvSpPr>
            <a:spLocks noChangeArrowheads="1"/>
          </p:cNvSpPr>
          <p:nvPr/>
        </p:nvSpPr>
        <p:spPr bwMode="auto">
          <a:xfrm>
            <a:off x="3657600" y="31591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4" name="Oval 23"/>
          <p:cNvSpPr>
            <a:spLocks noChangeArrowheads="1"/>
          </p:cNvSpPr>
          <p:nvPr/>
        </p:nvSpPr>
        <p:spPr bwMode="auto">
          <a:xfrm>
            <a:off x="3352800" y="30829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5" name="Oval 24"/>
          <p:cNvSpPr>
            <a:spLocks noChangeArrowheads="1"/>
          </p:cNvSpPr>
          <p:nvPr/>
        </p:nvSpPr>
        <p:spPr bwMode="auto">
          <a:xfrm>
            <a:off x="3200400" y="33115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6" name="Oval 25"/>
          <p:cNvSpPr>
            <a:spLocks noChangeArrowheads="1"/>
          </p:cNvSpPr>
          <p:nvPr/>
        </p:nvSpPr>
        <p:spPr bwMode="auto">
          <a:xfrm>
            <a:off x="3886200" y="30067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7" name="Oval 26"/>
          <p:cNvSpPr>
            <a:spLocks noChangeArrowheads="1"/>
          </p:cNvSpPr>
          <p:nvPr/>
        </p:nvSpPr>
        <p:spPr bwMode="auto">
          <a:xfrm>
            <a:off x="5943600" y="3810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58" name="Line 27"/>
          <p:cNvSpPr>
            <a:spLocks noChangeShapeType="1"/>
          </p:cNvSpPr>
          <p:nvPr/>
        </p:nvSpPr>
        <p:spPr bwMode="auto">
          <a:xfrm>
            <a:off x="5257800" y="35623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59" name="Line 28"/>
          <p:cNvSpPr>
            <a:spLocks noChangeShapeType="1"/>
          </p:cNvSpPr>
          <p:nvPr/>
        </p:nvSpPr>
        <p:spPr bwMode="auto">
          <a:xfrm>
            <a:off x="5257800" y="41910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60" name="Rectangle 29"/>
          <p:cNvSpPr>
            <a:spLocks noChangeArrowheads="1"/>
          </p:cNvSpPr>
          <p:nvPr/>
        </p:nvSpPr>
        <p:spPr bwMode="auto">
          <a:xfrm>
            <a:off x="8288338" y="3962400"/>
            <a:ext cx="492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27361" name="Line 30"/>
          <p:cNvSpPr>
            <a:spLocks noChangeShapeType="1"/>
          </p:cNvSpPr>
          <p:nvPr/>
        </p:nvSpPr>
        <p:spPr bwMode="auto">
          <a:xfrm>
            <a:off x="5391150" y="37338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62" name="Line 31"/>
          <p:cNvSpPr>
            <a:spLocks noChangeShapeType="1"/>
          </p:cNvSpPr>
          <p:nvPr/>
        </p:nvSpPr>
        <p:spPr bwMode="auto">
          <a:xfrm>
            <a:off x="5391150" y="45720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63" name="Oval 32"/>
          <p:cNvSpPr>
            <a:spLocks noChangeArrowheads="1"/>
          </p:cNvSpPr>
          <p:nvPr/>
        </p:nvSpPr>
        <p:spPr bwMode="auto">
          <a:xfrm>
            <a:off x="5943600" y="4267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64" name="Oval 33"/>
          <p:cNvSpPr>
            <a:spLocks noChangeArrowheads="1"/>
          </p:cNvSpPr>
          <p:nvPr/>
        </p:nvSpPr>
        <p:spPr bwMode="auto">
          <a:xfrm>
            <a:off x="5715000" y="4114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65" name="Oval 34"/>
          <p:cNvSpPr>
            <a:spLocks noChangeArrowheads="1"/>
          </p:cNvSpPr>
          <p:nvPr/>
        </p:nvSpPr>
        <p:spPr bwMode="auto">
          <a:xfrm>
            <a:off x="5410200" y="4267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66" name="Oval 35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67" name="Oval 36"/>
          <p:cNvSpPr>
            <a:spLocks noChangeArrowheads="1"/>
          </p:cNvSpPr>
          <p:nvPr/>
        </p:nvSpPr>
        <p:spPr bwMode="auto">
          <a:xfrm>
            <a:off x="5562600" y="3810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68" name="Oval 37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69" name="Oval 38"/>
          <p:cNvSpPr>
            <a:spLocks noChangeArrowheads="1"/>
          </p:cNvSpPr>
          <p:nvPr/>
        </p:nvSpPr>
        <p:spPr bwMode="auto">
          <a:xfrm>
            <a:off x="6781800" y="4267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0" name="Oval 39"/>
          <p:cNvSpPr>
            <a:spLocks noChangeArrowheads="1"/>
          </p:cNvSpPr>
          <p:nvPr/>
        </p:nvSpPr>
        <p:spPr bwMode="auto">
          <a:xfrm>
            <a:off x="6629400" y="4114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1" name="Oval 40"/>
          <p:cNvSpPr>
            <a:spLocks noChangeArrowheads="1"/>
          </p:cNvSpPr>
          <p:nvPr/>
        </p:nvSpPr>
        <p:spPr bwMode="auto">
          <a:xfrm>
            <a:off x="6400800" y="4343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2" name="Oval 41"/>
          <p:cNvSpPr>
            <a:spLocks noChangeArrowheads="1"/>
          </p:cNvSpPr>
          <p:nvPr/>
        </p:nvSpPr>
        <p:spPr bwMode="auto">
          <a:xfrm>
            <a:off x="6477000" y="3810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3" name="Oval 42"/>
          <p:cNvSpPr>
            <a:spLocks noChangeArrowheads="1"/>
          </p:cNvSpPr>
          <p:nvPr/>
        </p:nvSpPr>
        <p:spPr bwMode="auto">
          <a:xfrm>
            <a:off x="6172200" y="3962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4" name="Oval 43"/>
          <p:cNvSpPr>
            <a:spLocks noChangeArrowheads="1"/>
          </p:cNvSpPr>
          <p:nvPr/>
        </p:nvSpPr>
        <p:spPr bwMode="auto">
          <a:xfrm>
            <a:off x="7543800" y="4267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5" name="Oval 44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6" name="Oval 45"/>
          <p:cNvSpPr>
            <a:spLocks noChangeArrowheads="1"/>
          </p:cNvSpPr>
          <p:nvPr/>
        </p:nvSpPr>
        <p:spPr bwMode="auto">
          <a:xfrm>
            <a:off x="7010400" y="4114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7" name="Oval 46"/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8" name="Oval 47"/>
          <p:cNvSpPr>
            <a:spLocks noChangeArrowheads="1"/>
          </p:cNvSpPr>
          <p:nvPr/>
        </p:nvSpPr>
        <p:spPr bwMode="auto">
          <a:xfrm>
            <a:off x="8001000" y="3733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79" name="Oval 48"/>
          <p:cNvSpPr>
            <a:spLocks noChangeArrowheads="1"/>
          </p:cNvSpPr>
          <p:nvPr/>
        </p:nvSpPr>
        <p:spPr bwMode="auto">
          <a:xfrm>
            <a:off x="7543800" y="3886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80" name="Oval 49"/>
          <p:cNvSpPr>
            <a:spLocks noChangeArrowheads="1"/>
          </p:cNvSpPr>
          <p:nvPr/>
        </p:nvSpPr>
        <p:spPr bwMode="auto">
          <a:xfrm>
            <a:off x="8077200" y="4267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81" name="Rectangle 50"/>
          <p:cNvSpPr>
            <a:spLocks noChangeArrowheads="1"/>
          </p:cNvSpPr>
          <p:nvPr/>
        </p:nvSpPr>
        <p:spPr bwMode="auto">
          <a:xfrm rot="-5400000">
            <a:off x="77787" y="342106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7382" name="Rectangle 51"/>
          <p:cNvSpPr>
            <a:spLocks noChangeArrowheads="1"/>
          </p:cNvSpPr>
          <p:nvPr/>
        </p:nvSpPr>
        <p:spPr bwMode="auto">
          <a:xfrm rot="-5400000">
            <a:off x="4344987" y="403701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7383" name="Line 52"/>
          <p:cNvSpPr>
            <a:spLocks noChangeShapeType="1"/>
          </p:cNvSpPr>
          <p:nvPr/>
        </p:nvSpPr>
        <p:spPr bwMode="auto">
          <a:xfrm>
            <a:off x="1066800" y="48577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4" name="Line 53"/>
          <p:cNvSpPr>
            <a:spLocks noChangeShapeType="1"/>
          </p:cNvSpPr>
          <p:nvPr/>
        </p:nvSpPr>
        <p:spPr bwMode="auto">
          <a:xfrm>
            <a:off x="1066800" y="54864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85" name="Rectangle 54"/>
          <p:cNvSpPr>
            <a:spLocks noChangeArrowheads="1"/>
          </p:cNvSpPr>
          <p:nvPr/>
        </p:nvSpPr>
        <p:spPr bwMode="auto">
          <a:xfrm>
            <a:off x="4173538" y="5257800"/>
            <a:ext cx="492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227386" name="Oval 55"/>
          <p:cNvSpPr>
            <a:spLocks noChangeArrowheads="1"/>
          </p:cNvSpPr>
          <p:nvPr/>
        </p:nvSpPr>
        <p:spPr bwMode="auto">
          <a:xfrm>
            <a:off x="1752600" y="5181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87" name="Oval 56"/>
          <p:cNvSpPr>
            <a:spLocks noChangeArrowheads="1"/>
          </p:cNvSpPr>
          <p:nvPr/>
        </p:nvSpPr>
        <p:spPr bwMode="auto">
          <a:xfrm>
            <a:off x="1447800" y="5257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88" name="Oval 57"/>
          <p:cNvSpPr>
            <a:spLocks noChangeArrowheads="1"/>
          </p:cNvSpPr>
          <p:nvPr/>
        </p:nvSpPr>
        <p:spPr bwMode="auto">
          <a:xfrm>
            <a:off x="1905000" y="53752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89" name="Oval 5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0" name="Oval 59"/>
          <p:cNvSpPr>
            <a:spLocks noChangeArrowheads="1"/>
          </p:cNvSpPr>
          <p:nvPr/>
        </p:nvSpPr>
        <p:spPr bwMode="auto">
          <a:xfrm>
            <a:off x="2362200" y="5791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1" name="Oval 60"/>
          <p:cNvSpPr>
            <a:spLocks noChangeArrowheads="1"/>
          </p:cNvSpPr>
          <p:nvPr/>
        </p:nvSpPr>
        <p:spPr bwMode="auto">
          <a:xfrm>
            <a:off x="1219200" y="55276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2" name="Oval 61"/>
          <p:cNvSpPr>
            <a:spLocks noChangeArrowheads="1"/>
          </p:cNvSpPr>
          <p:nvPr/>
        </p:nvSpPr>
        <p:spPr bwMode="auto">
          <a:xfrm>
            <a:off x="2971800" y="51466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3" name="Oval 62"/>
          <p:cNvSpPr>
            <a:spLocks noChangeArrowheads="1"/>
          </p:cNvSpPr>
          <p:nvPr/>
        </p:nvSpPr>
        <p:spPr bwMode="auto">
          <a:xfrm>
            <a:off x="2743200" y="52990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4" name="Oval 63"/>
          <p:cNvSpPr>
            <a:spLocks noChangeArrowheads="1"/>
          </p:cNvSpPr>
          <p:nvPr/>
        </p:nvSpPr>
        <p:spPr bwMode="auto">
          <a:xfrm>
            <a:off x="2590800" y="5638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5" name="Oval 64"/>
          <p:cNvSpPr>
            <a:spLocks noChangeArrowheads="1"/>
          </p:cNvSpPr>
          <p:nvPr/>
        </p:nvSpPr>
        <p:spPr bwMode="auto">
          <a:xfrm>
            <a:off x="3581400" y="5638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6" name="Oval 65"/>
          <p:cNvSpPr>
            <a:spLocks noChangeArrowheads="1"/>
          </p:cNvSpPr>
          <p:nvPr/>
        </p:nvSpPr>
        <p:spPr bwMode="auto">
          <a:xfrm>
            <a:off x="3352800" y="5486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7" name="Oval 66"/>
          <p:cNvSpPr>
            <a:spLocks noChangeArrowheads="1"/>
          </p:cNvSpPr>
          <p:nvPr/>
        </p:nvSpPr>
        <p:spPr bwMode="auto">
          <a:xfrm>
            <a:off x="3200400" y="52228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8" name="Oval 67"/>
          <p:cNvSpPr>
            <a:spLocks noChangeArrowheads="1"/>
          </p:cNvSpPr>
          <p:nvPr/>
        </p:nvSpPr>
        <p:spPr bwMode="auto">
          <a:xfrm>
            <a:off x="3886200" y="5562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7399" name="Rectangle 68"/>
          <p:cNvSpPr>
            <a:spLocks noChangeArrowheads="1"/>
          </p:cNvSpPr>
          <p:nvPr/>
        </p:nvSpPr>
        <p:spPr bwMode="auto">
          <a:xfrm rot="-5400000">
            <a:off x="77787" y="533241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7400" name="Freeform 69"/>
          <p:cNvSpPr>
            <a:spLocks/>
          </p:cNvSpPr>
          <p:nvPr/>
        </p:nvSpPr>
        <p:spPr bwMode="auto">
          <a:xfrm>
            <a:off x="1116013" y="5003800"/>
            <a:ext cx="3303587" cy="657225"/>
          </a:xfrm>
          <a:custGeom>
            <a:avLst/>
            <a:gdLst>
              <a:gd name="T0" fmla="*/ 11 w 2081"/>
              <a:gd name="T1" fmla="*/ 388 h 414"/>
              <a:gd name="T2" fmla="*/ 65 w 2081"/>
              <a:gd name="T3" fmla="*/ 352 h 414"/>
              <a:gd name="T4" fmla="*/ 401 w 2081"/>
              <a:gd name="T5" fmla="*/ 16 h 414"/>
              <a:gd name="T6" fmla="*/ 833 w 2081"/>
              <a:gd name="T7" fmla="*/ 400 h 414"/>
              <a:gd name="T8" fmla="*/ 1217 w 2081"/>
              <a:gd name="T9" fmla="*/ 16 h 414"/>
              <a:gd name="T10" fmla="*/ 1697 w 2081"/>
              <a:gd name="T11" fmla="*/ 304 h 414"/>
              <a:gd name="T12" fmla="*/ 2081 w 2081"/>
              <a:gd name="T13" fmla="*/ 160 h 4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1"/>
              <a:gd name="T22" fmla="*/ 0 h 414"/>
              <a:gd name="T23" fmla="*/ 2081 w 2081"/>
              <a:gd name="T24" fmla="*/ 414 h 4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1" h="414">
                <a:moveTo>
                  <a:pt x="11" y="388"/>
                </a:moveTo>
                <a:cubicBezTo>
                  <a:pt x="20" y="381"/>
                  <a:pt x="0" y="414"/>
                  <a:pt x="65" y="352"/>
                </a:cubicBezTo>
                <a:cubicBezTo>
                  <a:pt x="130" y="290"/>
                  <a:pt x="273" y="8"/>
                  <a:pt x="401" y="16"/>
                </a:cubicBezTo>
                <a:cubicBezTo>
                  <a:pt x="529" y="24"/>
                  <a:pt x="697" y="400"/>
                  <a:pt x="833" y="400"/>
                </a:cubicBezTo>
                <a:cubicBezTo>
                  <a:pt x="969" y="400"/>
                  <a:pt x="1073" y="32"/>
                  <a:pt x="1217" y="16"/>
                </a:cubicBezTo>
                <a:cubicBezTo>
                  <a:pt x="1361" y="0"/>
                  <a:pt x="1553" y="280"/>
                  <a:pt x="1697" y="304"/>
                </a:cubicBezTo>
                <a:cubicBezTo>
                  <a:pt x="1841" y="328"/>
                  <a:pt x="2017" y="184"/>
                  <a:pt x="2081" y="16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401" name="Freeform 70"/>
          <p:cNvSpPr>
            <a:spLocks/>
          </p:cNvSpPr>
          <p:nvPr/>
        </p:nvSpPr>
        <p:spPr bwMode="auto">
          <a:xfrm>
            <a:off x="1192213" y="5551488"/>
            <a:ext cx="3398837" cy="668337"/>
          </a:xfrm>
          <a:custGeom>
            <a:avLst/>
            <a:gdLst>
              <a:gd name="T0" fmla="*/ 11 w 2141"/>
              <a:gd name="T1" fmla="*/ 397 h 421"/>
              <a:gd name="T2" fmla="*/ 65 w 2141"/>
              <a:gd name="T3" fmla="*/ 359 h 421"/>
              <a:gd name="T4" fmla="*/ 401 w 2141"/>
              <a:gd name="T5" fmla="*/ 23 h 421"/>
              <a:gd name="T6" fmla="*/ 833 w 2141"/>
              <a:gd name="T7" fmla="*/ 407 h 421"/>
              <a:gd name="T8" fmla="*/ 1217 w 2141"/>
              <a:gd name="T9" fmla="*/ 23 h 421"/>
              <a:gd name="T10" fmla="*/ 1703 w 2141"/>
              <a:gd name="T11" fmla="*/ 271 h 421"/>
              <a:gd name="T12" fmla="*/ 2141 w 2141"/>
              <a:gd name="T13" fmla="*/ 79 h 4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1"/>
              <a:gd name="T22" fmla="*/ 0 h 421"/>
              <a:gd name="T23" fmla="*/ 2141 w 2141"/>
              <a:gd name="T24" fmla="*/ 421 h 4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1" h="421">
                <a:moveTo>
                  <a:pt x="11" y="397"/>
                </a:moveTo>
                <a:cubicBezTo>
                  <a:pt x="20" y="392"/>
                  <a:pt x="0" y="421"/>
                  <a:pt x="65" y="359"/>
                </a:cubicBezTo>
                <a:cubicBezTo>
                  <a:pt x="130" y="297"/>
                  <a:pt x="273" y="15"/>
                  <a:pt x="401" y="23"/>
                </a:cubicBezTo>
                <a:cubicBezTo>
                  <a:pt x="529" y="31"/>
                  <a:pt x="697" y="407"/>
                  <a:pt x="833" y="407"/>
                </a:cubicBezTo>
                <a:cubicBezTo>
                  <a:pt x="969" y="407"/>
                  <a:pt x="1072" y="46"/>
                  <a:pt x="1217" y="23"/>
                </a:cubicBezTo>
                <a:cubicBezTo>
                  <a:pt x="1362" y="0"/>
                  <a:pt x="1549" y="262"/>
                  <a:pt x="1703" y="271"/>
                </a:cubicBezTo>
                <a:cubicBezTo>
                  <a:pt x="1857" y="280"/>
                  <a:pt x="2050" y="119"/>
                  <a:pt x="2141" y="79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402" name="Line 71"/>
          <p:cNvSpPr>
            <a:spLocks noChangeShapeType="1"/>
          </p:cNvSpPr>
          <p:nvPr/>
        </p:nvSpPr>
        <p:spPr bwMode="auto">
          <a:xfrm>
            <a:off x="47244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7403" name="Rectangle 72"/>
          <p:cNvSpPr>
            <a:spLocks noChangeArrowheads="1"/>
          </p:cNvSpPr>
          <p:nvPr/>
        </p:nvSpPr>
        <p:spPr bwMode="auto">
          <a:xfrm>
            <a:off x="5105400" y="2286000"/>
            <a:ext cx="914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227404" name="Rectangle 74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</a:t>
            </a:r>
            <a:r>
              <a:rPr lang="en-US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4615B50-6B06-46E9-9751-ADFE8D2455C8}" type="slidenum">
              <a:rPr lang="en-US"/>
              <a:pPr/>
              <a:t>42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Checking for Normality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3810000"/>
          </a:xfrm>
        </p:spPr>
        <p:txBody>
          <a:bodyPr/>
          <a:lstStyle/>
          <a:p>
            <a:pPr eaLnBrk="1" hangingPunct="1"/>
            <a:r>
              <a:rPr lang="en-US" smtClean="0"/>
              <a:t>Examine the Stem-and-Leaf Display of the Residuals</a:t>
            </a:r>
          </a:p>
          <a:p>
            <a:pPr eaLnBrk="1" hangingPunct="1"/>
            <a:r>
              <a:rPr lang="en-US" smtClean="0"/>
              <a:t>Examine the Boxplot of the Residuals</a:t>
            </a:r>
          </a:p>
          <a:p>
            <a:pPr eaLnBrk="1" hangingPunct="1"/>
            <a:r>
              <a:rPr lang="en-US" smtClean="0"/>
              <a:t>Examine the Histogram of the Residuals</a:t>
            </a:r>
          </a:p>
          <a:p>
            <a:pPr eaLnBrk="1" hangingPunct="1"/>
            <a:r>
              <a:rPr lang="en-US" smtClean="0"/>
              <a:t>Construct a Normal Probability Plot of the Residuals</a:t>
            </a:r>
          </a:p>
        </p:txBody>
      </p:sp>
      <p:sp>
        <p:nvSpPr>
          <p:cNvPr id="295940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A470FDE-6F46-486E-ACB4-9AC9AFAAB1AF}" type="slidenum">
              <a:rPr lang="en-US"/>
              <a:pPr/>
              <a:t>43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338" y="228600"/>
            <a:ext cx="7231062" cy="990600"/>
          </a:xfrm>
        </p:spPr>
        <p:txBody>
          <a:bodyPr/>
          <a:lstStyle/>
          <a:p>
            <a:pPr eaLnBrk="1" hangingPunct="1"/>
            <a:r>
              <a:rPr lang="en-US" smtClean="0"/>
              <a:t>Residual Analysis for Normality</a:t>
            </a:r>
          </a:p>
        </p:txBody>
      </p:sp>
      <p:sp>
        <p:nvSpPr>
          <p:cNvPr id="297987" name="Line 88"/>
          <p:cNvSpPr>
            <a:spLocks noChangeShapeType="1"/>
          </p:cNvSpPr>
          <p:nvPr/>
        </p:nvSpPr>
        <p:spPr bwMode="auto">
          <a:xfrm flipH="1">
            <a:off x="2743200" y="3279775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88" name="Line 89"/>
          <p:cNvSpPr>
            <a:spLocks noChangeShapeType="1"/>
          </p:cNvSpPr>
          <p:nvPr/>
        </p:nvSpPr>
        <p:spPr bwMode="auto">
          <a:xfrm flipV="1">
            <a:off x="2819400" y="3584575"/>
            <a:ext cx="3581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89" name="Oval 91"/>
          <p:cNvSpPr>
            <a:spLocks noChangeArrowheads="1"/>
          </p:cNvSpPr>
          <p:nvPr/>
        </p:nvSpPr>
        <p:spPr bwMode="auto">
          <a:xfrm rot="-7282380">
            <a:off x="3200400" y="46513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0" name="Oval 93"/>
          <p:cNvSpPr>
            <a:spLocks noChangeArrowheads="1"/>
          </p:cNvSpPr>
          <p:nvPr/>
        </p:nvSpPr>
        <p:spPr bwMode="auto">
          <a:xfrm rot="-7282380">
            <a:off x="4867275" y="40417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1" name="Oval 94"/>
          <p:cNvSpPr>
            <a:spLocks noChangeArrowheads="1"/>
          </p:cNvSpPr>
          <p:nvPr/>
        </p:nvSpPr>
        <p:spPr bwMode="auto">
          <a:xfrm rot="-7282380">
            <a:off x="5638800" y="37369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2" name="Oval 95"/>
          <p:cNvSpPr>
            <a:spLocks noChangeArrowheads="1"/>
          </p:cNvSpPr>
          <p:nvPr/>
        </p:nvSpPr>
        <p:spPr bwMode="auto">
          <a:xfrm rot="-7282380">
            <a:off x="4724400" y="41179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3" name="Oval 96"/>
          <p:cNvSpPr>
            <a:spLocks noChangeArrowheads="1"/>
          </p:cNvSpPr>
          <p:nvPr/>
        </p:nvSpPr>
        <p:spPr bwMode="auto">
          <a:xfrm rot="-7282380">
            <a:off x="5181600" y="39655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4" name="Oval 99"/>
          <p:cNvSpPr>
            <a:spLocks noChangeArrowheads="1"/>
          </p:cNvSpPr>
          <p:nvPr/>
        </p:nvSpPr>
        <p:spPr bwMode="auto">
          <a:xfrm rot="-7282380">
            <a:off x="5410200" y="38893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5" name="Oval 101"/>
          <p:cNvSpPr>
            <a:spLocks noChangeArrowheads="1"/>
          </p:cNvSpPr>
          <p:nvPr/>
        </p:nvSpPr>
        <p:spPr bwMode="auto">
          <a:xfrm rot="-7282380">
            <a:off x="4191000" y="41941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6" name="Oval 105"/>
          <p:cNvSpPr>
            <a:spLocks noChangeArrowheads="1"/>
          </p:cNvSpPr>
          <p:nvPr/>
        </p:nvSpPr>
        <p:spPr bwMode="auto">
          <a:xfrm rot="-7282380">
            <a:off x="3581400" y="44227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97997" name="Oval 106"/>
          <p:cNvSpPr>
            <a:spLocks noChangeArrowheads="1"/>
          </p:cNvSpPr>
          <p:nvPr/>
        </p:nvSpPr>
        <p:spPr bwMode="auto">
          <a:xfrm rot="-7282380">
            <a:off x="4495800" y="41941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8" name="Oval 107"/>
          <p:cNvSpPr>
            <a:spLocks noChangeArrowheads="1"/>
          </p:cNvSpPr>
          <p:nvPr/>
        </p:nvSpPr>
        <p:spPr bwMode="auto">
          <a:xfrm rot="-7282380">
            <a:off x="3962400" y="42703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999" name="Oval 109"/>
          <p:cNvSpPr>
            <a:spLocks noChangeArrowheads="1"/>
          </p:cNvSpPr>
          <p:nvPr/>
        </p:nvSpPr>
        <p:spPr bwMode="auto">
          <a:xfrm rot="-7282380">
            <a:off x="3810000" y="44989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000" name="Oval 110"/>
          <p:cNvSpPr>
            <a:spLocks noChangeArrowheads="1"/>
          </p:cNvSpPr>
          <p:nvPr/>
        </p:nvSpPr>
        <p:spPr bwMode="auto">
          <a:xfrm rot="-7282380">
            <a:off x="6019800" y="350837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8001" name="Text Box 111"/>
          <p:cNvSpPr txBox="1">
            <a:spLocks noChangeArrowheads="1"/>
          </p:cNvSpPr>
          <p:nvPr/>
        </p:nvSpPr>
        <p:spPr bwMode="auto">
          <a:xfrm>
            <a:off x="1066800" y="2898775"/>
            <a:ext cx="13033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Percent</a:t>
            </a:r>
          </a:p>
        </p:txBody>
      </p:sp>
      <p:sp>
        <p:nvSpPr>
          <p:cNvPr id="298002" name="Rectangle 112"/>
          <p:cNvSpPr>
            <a:spLocks noChangeArrowheads="1"/>
          </p:cNvSpPr>
          <p:nvPr/>
        </p:nvSpPr>
        <p:spPr bwMode="auto">
          <a:xfrm>
            <a:off x="4038600" y="5791200"/>
            <a:ext cx="2133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Residual</a:t>
            </a:r>
          </a:p>
        </p:txBody>
      </p:sp>
      <p:sp>
        <p:nvSpPr>
          <p:cNvPr id="298003" name="Line 113"/>
          <p:cNvSpPr>
            <a:spLocks noChangeShapeType="1"/>
          </p:cNvSpPr>
          <p:nvPr/>
        </p:nvSpPr>
        <p:spPr bwMode="auto">
          <a:xfrm>
            <a:off x="2733675" y="5413375"/>
            <a:ext cx="3971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04" name="Text Box 117"/>
          <p:cNvSpPr txBox="1">
            <a:spLocks noChangeArrowheads="1"/>
          </p:cNvSpPr>
          <p:nvPr/>
        </p:nvSpPr>
        <p:spPr bwMode="auto">
          <a:xfrm>
            <a:off x="1219200" y="1752600"/>
            <a:ext cx="6781800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When using a normal probability plot, normal errors will approximately display in a straight line</a:t>
            </a:r>
          </a:p>
        </p:txBody>
      </p:sp>
      <p:sp>
        <p:nvSpPr>
          <p:cNvPr id="298005" name="Rectangle 118"/>
          <p:cNvSpPr>
            <a:spLocks noChangeArrowheads="1"/>
          </p:cNvSpPr>
          <p:nvPr/>
        </p:nvSpPr>
        <p:spPr bwMode="auto">
          <a:xfrm>
            <a:off x="2743200" y="5489575"/>
            <a:ext cx="4343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-3      -2      -1      0      1      2       3</a:t>
            </a:r>
          </a:p>
        </p:txBody>
      </p:sp>
      <p:sp>
        <p:nvSpPr>
          <p:cNvPr id="298006" name="Rectangle 119"/>
          <p:cNvSpPr>
            <a:spLocks noChangeArrowheads="1"/>
          </p:cNvSpPr>
          <p:nvPr/>
        </p:nvSpPr>
        <p:spPr bwMode="auto">
          <a:xfrm>
            <a:off x="2286000" y="5032375"/>
            <a:ext cx="457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298007" name="Rectangle 120"/>
          <p:cNvSpPr>
            <a:spLocks noChangeArrowheads="1"/>
          </p:cNvSpPr>
          <p:nvPr/>
        </p:nvSpPr>
        <p:spPr bwMode="auto">
          <a:xfrm>
            <a:off x="2133600" y="3203575"/>
            <a:ext cx="609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100</a:t>
            </a:r>
          </a:p>
        </p:txBody>
      </p:sp>
      <p:sp>
        <p:nvSpPr>
          <p:cNvPr id="298008" name="Rectangle 25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A4A338EC-7C3F-45CB-87DF-2535CF0463F2}" type="slidenum">
              <a:rPr lang="en-US"/>
              <a:pPr/>
              <a:t>44</a:t>
            </a:fld>
            <a:endParaRPr lang="en-US"/>
          </a:p>
        </p:txBody>
      </p:sp>
      <p:sp>
        <p:nvSpPr>
          <p:cNvPr id="22221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Residual Analysis for </a:t>
            </a:r>
            <a:br>
              <a:rPr lang="en-US" smtClean="0"/>
            </a:br>
            <a:r>
              <a:rPr lang="en-US" smtClean="0"/>
              <a:t>Equal Variance </a:t>
            </a:r>
          </a:p>
        </p:txBody>
      </p:sp>
      <p:graphicFrame>
        <p:nvGraphicFramePr>
          <p:cNvPr id="22221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2438" y="5715000"/>
          <a:ext cx="576262" cy="533400"/>
        </p:xfrm>
        <a:graphic>
          <a:graphicData uri="http://schemas.openxmlformats.org/presentationml/2006/ole">
            <p:oleObj spid="_x0000_s222211" name="Clip" r:id="rId3" imgW="1031760" imgH="988920" progId="">
              <p:embed/>
            </p:oleObj>
          </a:graphicData>
        </a:graphic>
      </p:graphicFrame>
      <p:sp>
        <p:nvSpPr>
          <p:cNvPr id="222214" name="Rectangle 4"/>
          <p:cNvSpPr>
            <a:spLocks noChangeArrowheads="1"/>
          </p:cNvSpPr>
          <p:nvPr/>
        </p:nvSpPr>
        <p:spPr bwMode="auto">
          <a:xfrm>
            <a:off x="1138238" y="5791200"/>
            <a:ext cx="3357562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Non-constant variance</a:t>
            </a:r>
          </a:p>
        </p:txBody>
      </p:sp>
      <p:sp>
        <p:nvSpPr>
          <p:cNvPr id="222215" name="Rectangle 5"/>
          <p:cNvSpPr>
            <a:spLocks noChangeArrowheads="1"/>
          </p:cNvSpPr>
          <p:nvPr/>
        </p:nvSpPr>
        <p:spPr bwMode="auto">
          <a:xfrm>
            <a:off x="5181600" y="5565775"/>
            <a:ext cx="914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Wingdings" pitchFamily="2" charset="2"/>
              </a:rPr>
              <a:t></a:t>
            </a:r>
          </a:p>
        </p:txBody>
      </p:sp>
      <p:sp>
        <p:nvSpPr>
          <p:cNvPr id="222216" name="Rectangle 6"/>
          <p:cNvSpPr>
            <a:spLocks noChangeArrowheads="1"/>
          </p:cNvSpPr>
          <p:nvPr/>
        </p:nvSpPr>
        <p:spPr bwMode="auto">
          <a:xfrm>
            <a:off x="5864225" y="5732463"/>
            <a:ext cx="297497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Constant variance</a:t>
            </a:r>
          </a:p>
        </p:txBody>
      </p:sp>
      <p:sp>
        <p:nvSpPr>
          <p:cNvPr id="222217" name="Line 7"/>
          <p:cNvSpPr>
            <a:spLocks noChangeShapeType="1"/>
          </p:cNvSpPr>
          <p:nvPr/>
        </p:nvSpPr>
        <p:spPr bwMode="auto">
          <a:xfrm>
            <a:off x="909638" y="4424363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Line 8"/>
          <p:cNvSpPr>
            <a:spLocks noChangeShapeType="1"/>
          </p:cNvSpPr>
          <p:nvPr/>
        </p:nvSpPr>
        <p:spPr bwMode="auto">
          <a:xfrm flipV="1">
            <a:off x="914400" y="50292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Line 9"/>
          <p:cNvSpPr>
            <a:spLocks noChangeShapeType="1"/>
          </p:cNvSpPr>
          <p:nvPr/>
        </p:nvSpPr>
        <p:spPr bwMode="auto">
          <a:xfrm flipV="1">
            <a:off x="1219200" y="4114800"/>
            <a:ext cx="2738438" cy="7572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Line 10"/>
          <p:cNvSpPr>
            <a:spLocks noChangeShapeType="1"/>
          </p:cNvSpPr>
          <p:nvPr/>
        </p:nvSpPr>
        <p:spPr bwMode="auto">
          <a:xfrm>
            <a:off x="1219200" y="5257800"/>
            <a:ext cx="2662238" cy="4524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Oval 11"/>
          <p:cNvSpPr>
            <a:spLocks noChangeArrowheads="1"/>
          </p:cNvSpPr>
          <p:nvPr/>
        </p:nvSpPr>
        <p:spPr bwMode="auto">
          <a:xfrm>
            <a:off x="1290638" y="49149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2" name="Oval 12"/>
          <p:cNvSpPr>
            <a:spLocks noChangeArrowheads="1"/>
          </p:cNvSpPr>
          <p:nvPr/>
        </p:nvSpPr>
        <p:spPr bwMode="auto">
          <a:xfrm>
            <a:off x="2509838" y="46101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3" name="Oval 13"/>
          <p:cNvSpPr>
            <a:spLocks noChangeArrowheads="1"/>
          </p:cNvSpPr>
          <p:nvPr/>
        </p:nvSpPr>
        <p:spPr bwMode="auto">
          <a:xfrm>
            <a:off x="1519238" y="50673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4" name="Oval 14"/>
          <p:cNvSpPr>
            <a:spLocks noChangeArrowheads="1"/>
          </p:cNvSpPr>
          <p:nvPr/>
        </p:nvSpPr>
        <p:spPr bwMode="auto">
          <a:xfrm>
            <a:off x="1671638" y="47625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5" name="Oval 15"/>
          <p:cNvSpPr>
            <a:spLocks noChangeArrowheads="1"/>
          </p:cNvSpPr>
          <p:nvPr/>
        </p:nvSpPr>
        <p:spPr bwMode="auto">
          <a:xfrm>
            <a:off x="2052638" y="47625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6" name="Oval 16"/>
          <p:cNvSpPr>
            <a:spLocks noChangeArrowheads="1"/>
          </p:cNvSpPr>
          <p:nvPr/>
        </p:nvSpPr>
        <p:spPr bwMode="auto">
          <a:xfrm>
            <a:off x="2128838" y="51435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7" name="Oval 17"/>
          <p:cNvSpPr>
            <a:spLocks noChangeArrowheads="1"/>
          </p:cNvSpPr>
          <p:nvPr/>
        </p:nvSpPr>
        <p:spPr bwMode="auto">
          <a:xfrm>
            <a:off x="2433638" y="49149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8" name="Oval 18"/>
          <p:cNvSpPr>
            <a:spLocks noChangeArrowheads="1"/>
          </p:cNvSpPr>
          <p:nvPr/>
        </p:nvSpPr>
        <p:spPr bwMode="auto">
          <a:xfrm>
            <a:off x="1824038" y="50673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29" name="Oval 19"/>
          <p:cNvSpPr>
            <a:spLocks noChangeArrowheads="1"/>
          </p:cNvSpPr>
          <p:nvPr/>
        </p:nvSpPr>
        <p:spPr bwMode="auto">
          <a:xfrm>
            <a:off x="3729038" y="51435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0" name="Oval 20"/>
          <p:cNvSpPr>
            <a:spLocks noChangeArrowheads="1"/>
          </p:cNvSpPr>
          <p:nvPr/>
        </p:nvSpPr>
        <p:spPr bwMode="auto">
          <a:xfrm>
            <a:off x="3043238" y="53721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1" name="Oval 21"/>
          <p:cNvSpPr>
            <a:spLocks noChangeArrowheads="1"/>
          </p:cNvSpPr>
          <p:nvPr/>
        </p:nvSpPr>
        <p:spPr bwMode="auto">
          <a:xfrm>
            <a:off x="3195638" y="47625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2" name="Oval 22"/>
          <p:cNvSpPr>
            <a:spLocks noChangeArrowheads="1"/>
          </p:cNvSpPr>
          <p:nvPr/>
        </p:nvSpPr>
        <p:spPr bwMode="auto">
          <a:xfrm>
            <a:off x="2967038" y="44577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3" name="Oval 23"/>
          <p:cNvSpPr>
            <a:spLocks noChangeArrowheads="1"/>
          </p:cNvSpPr>
          <p:nvPr/>
        </p:nvSpPr>
        <p:spPr bwMode="auto">
          <a:xfrm>
            <a:off x="2814638" y="48387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4" name="Oval 24"/>
          <p:cNvSpPr>
            <a:spLocks noChangeArrowheads="1"/>
          </p:cNvSpPr>
          <p:nvPr/>
        </p:nvSpPr>
        <p:spPr bwMode="auto">
          <a:xfrm>
            <a:off x="2738438" y="50673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5" name="Oval 25"/>
          <p:cNvSpPr>
            <a:spLocks noChangeArrowheads="1"/>
          </p:cNvSpPr>
          <p:nvPr/>
        </p:nvSpPr>
        <p:spPr bwMode="auto">
          <a:xfrm>
            <a:off x="2509838" y="52197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6" name="Oval 26"/>
          <p:cNvSpPr>
            <a:spLocks noChangeArrowheads="1"/>
          </p:cNvSpPr>
          <p:nvPr/>
        </p:nvSpPr>
        <p:spPr bwMode="auto">
          <a:xfrm>
            <a:off x="3429000" y="4572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7" name="Oval 27"/>
          <p:cNvSpPr>
            <a:spLocks noChangeArrowheads="1"/>
          </p:cNvSpPr>
          <p:nvPr/>
        </p:nvSpPr>
        <p:spPr bwMode="auto">
          <a:xfrm>
            <a:off x="3652838" y="48387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8" name="Oval 28"/>
          <p:cNvSpPr>
            <a:spLocks noChangeArrowheads="1"/>
          </p:cNvSpPr>
          <p:nvPr/>
        </p:nvSpPr>
        <p:spPr bwMode="auto">
          <a:xfrm>
            <a:off x="3581400" y="4267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39" name="Oval 29"/>
          <p:cNvSpPr>
            <a:spLocks noChangeArrowheads="1"/>
          </p:cNvSpPr>
          <p:nvPr/>
        </p:nvSpPr>
        <p:spPr bwMode="auto">
          <a:xfrm>
            <a:off x="3576638" y="54483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40" name="Oval 30"/>
          <p:cNvSpPr>
            <a:spLocks noChangeArrowheads="1"/>
          </p:cNvSpPr>
          <p:nvPr/>
        </p:nvSpPr>
        <p:spPr bwMode="auto">
          <a:xfrm>
            <a:off x="3271838" y="51435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41" name="Rectangle 31"/>
          <p:cNvSpPr>
            <a:spLocks noChangeArrowheads="1"/>
          </p:cNvSpPr>
          <p:nvPr/>
        </p:nvSpPr>
        <p:spPr bwMode="auto">
          <a:xfrm>
            <a:off x="4114800" y="48006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2242" name="Line 32"/>
          <p:cNvSpPr>
            <a:spLocks noChangeShapeType="1"/>
          </p:cNvSpPr>
          <p:nvPr/>
        </p:nvSpPr>
        <p:spPr bwMode="auto">
          <a:xfrm>
            <a:off x="5253038" y="5029200"/>
            <a:ext cx="327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43" name="Line 33"/>
          <p:cNvSpPr>
            <a:spLocks noChangeShapeType="1"/>
          </p:cNvSpPr>
          <p:nvPr/>
        </p:nvSpPr>
        <p:spPr bwMode="auto">
          <a:xfrm>
            <a:off x="5253038" y="43910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44" name="Rectangle 34"/>
          <p:cNvSpPr>
            <a:spLocks noChangeArrowheads="1"/>
          </p:cNvSpPr>
          <p:nvPr/>
        </p:nvSpPr>
        <p:spPr bwMode="auto">
          <a:xfrm>
            <a:off x="8458200" y="48006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2245" name="Line 35"/>
          <p:cNvSpPr>
            <a:spLocks noChangeShapeType="1"/>
          </p:cNvSpPr>
          <p:nvPr/>
        </p:nvSpPr>
        <p:spPr bwMode="auto">
          <a:xfrm>
            <a:off x="5524500" y="45720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46" name="Line 36"/>
          <p:cNvSpPr>
            <a:spLocks noChangeShapeType="1"/>
          </p:cNvSpPr>
          <p:nvPr/>
        </p:nvSpPr>
        <p:spPr bwMode="auto">
          <a:xfrm>
            <a:off x="5524500" y="54102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47" name="Oval 37"/>
          <p:cNvSpPr>
            <a:spLocks noChangeArrowheads="1"/>
          </p:cNvSpPr>
          <p:nvPr/>
        </p:nvSpPr>
        <p:spPr bwMode="auto">
          <a:xfrm>
            <a:off x="5481638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48" name="Oval 38"/>
          <p:cNvSpPr>
            <a:spLocks noChangeArrowheads="1"/>
          </p:cNvSpPr>
          <p:nvPr/>
        </p:nvSpPr>
        <p:spPr bwMode="auto">
          <a:xfrm>
            <a:off x="6091238" y="5029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49" name="Oval 39"/>
          <p:cNvSpPr>
            <a:spLocks noChangeArrowheads="1"/>
          </p:cNvSpPr>
          <p:nvPr/>
        </p:nvSpPr>
        <p:spPr bwMode="auto">
          <a:xfrm>
            <a:off x="5710238" y="4953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0" name="Oval 40"/>
          <p:cNvSpPr>
            <a:spLocks noChangeArrowheads="1"/>
          </p:cNvSpPr>
          <p:nvPr/>
        </p:nvSpPr>
        <p:spPr bwMode="auto">
          <a:xfrm>
            <a:off x="5862638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1" name="Oval 41"/>
          <p:cNvSpPr>
            <a:spLocks noChangeArrowheads="1"/>
          </p:cNvSpPr>
          <p:nvPr/>
        </p:nvSpPr>
        <p:spPr bwMode="auto">
          <a:xfrm>
            <a:off x="5329238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2" name="Oval 42"/>
          <p:cNvSpPr>
            <a:spLocks noChangeArrowheads="1"/>
          </p:cNvSpPr>
          <p:nvPr/>
        </p:nvSpPr>
        <p:spPr bwMode="auto">
          <a:xfrm>
            <a:off x="5481638" y="5105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3" name="Oval 43"/>
          <p:cNvSpPr>
            <a:spLocks noChangeArrowheads="1"/>
          </p:cNvSpPr>
          <p:nvPr/>
        </p:nvSpPr>
        <p:spPr bwMode="auto">
          <a:xfrm>
            <a:off x="7310438" y="4572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4" name="Oval 44"/>
          <p:cNvSpPr>
            <a:spLocks noChangeArrowheads="1"/>
          </p:cNvSpPr>
          <p:nvPr/>
        </p:nvSpPr>
        <p:spPr bwMode="auto">
          <a:xfrm>
            <a:off x="6319838" y="4800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5" name="Oval 45"/>
          <p:cNvSpPr>
            <a:spLocks noChangeArrowheads="1"/>
          </p:cNvSpPr>
          <p:nvPr/>
        </p:nvSpPr>
        <p:spPr bwMode="auto">
          <a:xfrm>
            <a:off x="6472238" y="4572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6" name="Oval 46"/>
          <p:cNvSpPr>
            <a:spLocks noChangeArrowheads="1"/>
          </p:cNvSpPr>
          <p:nvPr/>
        </p:nvSpPr>
        <p:spPr bwMode="auto">
          <a:xfrm>
            <a:off x="6700838" y="4800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7" name="Oval 47"/>
          <p:cNvSpPr>
            <a:spLocks noChangeArrowheads="1"/>
          </p:cNvSpPr>
          <p:nvPr/>
        </p:nvSpPr>
        <p:spPr bwMode="auto">
          <a:xfrm>
            <a:off x="6929438" y="5105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8" name="Oval 48"/>
          <p:cNvSpPr>
            <a:spLocks noChangeArrowheads="1"/>
          </p:cNvSpPr>
          <p:nvPr/>
        </p:nvSpPr>
        <p:spPr bwMode="auto">
          <a:xfrm>
            <a:off x="6624638" y="5029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59" name="Oval 49"/>
          <p:cNvSpPr>
            <a:spLocks noChangeArrowheads="1"/>
          </p:cNvSpPr>
          <p:nvPr/>
        </p:nvSpPr>
        <p:spPr bwMode="auto">
          <a:xfrm>
            <a:off x="7767638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0" name="Oval 50"/>
          <p:cNvSpPr>
            <a:spLocks noChangeArrowheads="1"/>
          </p:cNvSpPr>
          <p:nvPr/>
        </p:nvSpPr>
        <p:spPr bwMode="auto">
          <a:xfrm>
            <a:off x="7005638" y="4800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1" name="Oval 51"/>
          <p:cNvSpPr>
            <a:spLocks noChangeArrowheads="1"/>
          </p:cNvSpPr>
          <p:nvPr/>
        </p:nvSpPr>
        <p:spPr bwMode="auto">
          <a:xfrm>
            <a:off x="7234238" y="5105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2" name="Oval 52"/>
          <p:cNvSpPr>
            <a:spLocks noChangeArrowheads="1"/>
          </p:cNvSpPr>
          <p:nvPr/>
        </p:nvSpPr>
        <p:spPr bwMode="auto">
          <a:xfrm>
            <a:off x="7767638" y="5105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3" name="Oval 53"/>
          <p:cNvSpPr>
            <a:spLocks noChangeArrowheads="1"/>
          </p:cNvSpPr>
          <p:nvPr/>
        </p:nvSpPr>
        <p:spPr bwMode="auto">
          <a:xfrm>
            <a:off x="7539038" y="4876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4" name="Oval 54"/>
          <p:cNvSpPr>
            <a:spLocks noChangeArrowheads="1"/>
          </p:cNvSpPr>
          <p:nvPr/>
        </p:nvSpPr>
        <p:spPr bwMode="auto">
          <a:xfrm>
            <a:off x="8224838" y="4648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5" name="Oval 55"/>
          <p:cNvSpPr>
            <a:spLocks noChangeArrowheads="1"/>
          </p:cNvSpPr>
          <p:nvPr/>
        </p:nvSpPr>
        <p:spPr bwMode="auto">
          <a:xfrm>
            <a:off x="7996238" y="4953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6" name="Oval 56"/>
          <p:cNvSpPr>
            <a:spLocks noChangeArrowheads="1"/>
          </p:cNvSpPr>
          <p:nvPr/>
        </p:nvSpPr>
        <p:spPr bwMode="auto">
          <a:xfrm>
            <a:off x="8377238" y="5105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67" name="Line 57"/>
          <p:cNvSpPr>
            <a:spLocks noChangeShapeType="1"/>
          </p:cNvSpPr>
          <p:nvPr/>
        </p:nvSpPr>
        <p:spPr bwMode="auto">
          <a:xfrm>
            <a:off x="909638" y="25193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68" name="Line 58"/>
          <p:cNvSpPr>
            <a:spLocks noChangeShapeType="1"/>
          </p:cNvSpPr>
          <p:nvPr/>
        </p:nvSpPr>
        <p:spPr bwMode="auto">
          <a:xfrm>
            <a:off x="909638" y="40386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69" name="Line 59"/>
          <p:cNvSpPr>
            <a:spLocks noChangeShapeType="1"/>
          </p:cNvSpPr>
          <p:nvPr/>
        </p:nvSpPr>
        <p:spPr bwMode="auto">
          <a:xfrm flipV="1">
            <a:off x="909638" y="24384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70" name="Oval 60"/>
          <p:cNvSpPr>
            <a:spLocks noChangeArrowheads="1"/>
          </p:cNvSpPr>
          <p:nvPr/>
        </p:nvSpPr>
        <p:spPr bwMode="auto">
          <a:xfrm rot="-7282380">
            <a:off x="1214438" y="3352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1" name="Oval 61"/>
          <p:cNvSpPr>
            <a:spLocks noChangeArrowheads="1"/>
          </p:cNvSpPr>
          <p:nvPr/>
        </p:nvSpPr>
        <p:spPr bwMode="auto">
          <a:xfrm rot="-7282380">
            <a:off x="1595438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2" name="Oval 62"/>
          <p:cNvSpPr>
            <a:spLocks noChangeArrowheads="1"/>
          </p:cNvSpPr>
          <p:nvPr/>
        </p:nvSpPr>
        <p:spPr bwMode="auto">
          <a:xfrm rot="-7282380">
            <a:off x="2814638" y="1981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3" name="Oval 63"/>
          <p:cNvSpPr>
            <a:spLocks noChangeArrowheads="1"/>
          </p:cNvSpPr>
          <p:nvPr/>
        </p:nvSpPr>
        <p:spPr bwMode="auto">
          <a:xfrm rot="-7282380">
            <a:off x="3119438" y="3124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4" name="Oval 64"/>
          <p:cNvSpPr>
            <a:spLocks noChangeArrowheads="1"/>
          </p:cNvSpPr>
          <p:nvPr/>
        </p:nvSpPr>
        <p:spPr bwMode="auto">
          <a:xfrm rot="-7282380">
            <a:off x="3424238" y="2057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5" name="Oval 65"/>
          <p:cNvSpPr>
            <a:spLocks noChangeArrowheads="1"/>
          </p:cNvSpPr>
          <p:nvPr/>
        </p:nvSpPr>
        <p:spPr bwMode="auto">
          <a:xfrm rot="-7282380">
            <a:off x="1976438" y="2895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6" name="Oval 66"/>
          <p:cNvSpPr>
            <a:spLocks noChangeArrowheads="1"/>
          </p:cNvSpPr>
          <p:nvPr/>
        </p:nvSpPr>
        <p:spPr bwMode="auto">
          <a:xfrm rot="-7282380">
            <a:off x="3348038" y="2819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7" name="Oval 67"/>
          <p:cNvSpPr>
            <a:spLocks noChangeArrowheads="1"/>
          </p:cNvSpPr>
          <p:nvPr/>
        </p:nvSpPr>
        <p:spPr bwMode="auto">
          <a:xfrm rot="-7282380">
            <a:off x="3652838" y="3276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8" name="Oval 68"/>
          <p:cNvSpPr>
            <a:spLocks noChangeArrowheads="1"/>
          </p:cNvSpPr>
          <p:nvPr/>
        </p:nvSpPr>
        <p:spPr bwMode="auto">
          <a:xfrm rot="-7282380">
            <a:off x="3500438" y="1676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79" name="Oval 69"/>
          <p:cNvSpPr>
            <a:spLocks noChangeArrowheads="1"/>
          </p:cNvSpPr>
          <p:nvPr/>
        </p:nvSpPr>
        <p:spPr bwMode="auto">
          <a:xfrm rot="-7282380">
            <a:off x="3652838" y="2286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0" name="Oval 70"/>
          <p:cNvSpPr>
            <a:spLocks noChangeArrowheads="1"/>
          </p:cNvSpPr>
          <p:nvPr/>
        </p:nvSpPr>
        <p:spPr bwMode="auto">
          <a:xfrm rot="-7282380">
            <a:off x="3195638" y="2362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1" name="Oval 71"/>
          <p:cNvSpPr>
            <a:spLocks noChangeArrowheads="1"/>
          </p:cNvSpPr>
          <p:nvPr/>
        </p:nvSpPr>
        <p:spPr bwMode="auto">
          <a:xfrm rot="-7282380">
            <a:off x="2509838" y="3276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2" name="Oval 72"/>
          <p:cNvSpPr>
            <a:spLocks noChangeArrowheads="1"/>
          </p:cNvSpPr>
          <p:nvPr/>
        </p:nvSpPr>
        <p:spPr bwMode="auto">
          <a:xfrm rot="-7282380">
            <a:off x="2814638" y="2667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3" name="Oval 73"/>
          <p:cNvSpPr>
            <a:spLocks noChangeArrowheads="1"/>
          </p:cNvSpPr>
          <p:nvPr/>
        </p:nvSpPr>
        <p:spPr bwMode="auto">
          <a:xfrm rot="-7282380">
            <a:off x="2433638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4" name="Oval 74"/>
          <p:cNvSpPr>
            <a:spLocks noChangeArrowheads="1"/>
          </p:cNvSpPr>
          <p:nvPr/>
        </p:nvSpPr>
        <p:spPr bwMode="auto">
          <a:xfrm rot="-7282380">
            <a:off x="1443038" y="3352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5" name="Oval 75"/>
          <p:cNvSpPr>
            <a:spLocks noChangeArrowheads="1"/>
          </p:cNvSpPr>
          <p:nvPr/>
        </p:nvSpPr>
        <p:spPr bwMode="auto">
          <a:xfrm rot="-7282380">
            <a:off x="1747838" y="3200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6" name="Oval 76"/>
          <p:cNvSpPr>
            <a:spLocks noChangeArrowheads="1"/>
          </p:cNvSpPr>
          <p:nvPr/>
        </p:nvSpPr>
        <p:spPr bwMode="auto">
          <a:xfrm rot="-7282380">
            <a:off x="2128838" y="3276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7" name="Oval 77"/>
          <p:cNvSpPr>
            <a:spLocks noChangeArrowheads="1"/>
          </p:cNvSpPr>
          <p:nvPr/>
        </p:nvSpPr>
        <p:spPr bwMode="auto">
          <a:xfrm rot="-7282380">
            <a:off x="2738438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8" name="Oval 78"/>
          <p:cNvSpPr>
            <a:spLocks noChangeArrowheads="1"/>
          </p:cNvSpPr>
          <p:nvPr/>
        </p:nvSpPr>
        <p:spPr bwMode="auto">
          <a:xfrm rot="-7282380">
            <a:off x="3805238" y="2743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89" name="Oval 79"/>
          <p:cNvSpPr>
            <a:spLocks noChangeArrowheads="1"/>
          </p:cNvSpPr>
          <p:nvPr/>
        </p:nvSpPr>
        <p:spPr bwMode="auto">
          <a:xfrm rot="-7282380">
            <a:off x="2357438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90" name="Text Box 80"/>
          <p:cNvSpPr txBox="1">
            <a:spLocks noChangeArrowheads="1"/>
          </p:cNvSpPr>
          <p:nvPr/>
        </p:nvSpPr>
        <p:spPr bwMode="auto">
          <a:xfrm>
            <a:off x="685800" y="205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22291" name="Line 81"/>
          <p:cNvSpPr>
            <a:spLocks noChangeShapeType="1"/>
          </p:cNvSpPr>
          <p:nvPr/>
        </p:nvSpPr>
        <p:spPr bwMode="auto">
          <a:xfrm flipV="1">
            <a:off x="1214438" y="1752600"/>
            <a:ext cx="1905000" cy="1524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92" name="Line 82"/>
          <p:cNvSpPr>
            <a:spLocks noChangeShapeType="1"/>
          </p:cNvSpPr>
          <p:nvPr/>
        </p:nvSpPr>
        <p:spPr bwMode="auto">
          <a:xfrm flipV="1">
            <a:off x="1214438" y="3657600"/>
            <a:ext cx="2743200" cy="47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93" name="Rectangle 83"/>
          <p:cNvSpPr>
            <a:spLocks noChangeArrowheads="1"/>
          </p:cNvSpPr>
          <p:nvPr/>
        </p:nvSpPr>
        <p:spPr bwMode="auto">
          <a:xfrm>
            <a:off x="4191000" y="38100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2294" name="Rectangle 84"/>
          <p:cNvSpPr>
            <a:spLocks noChangeArrowheads="1"/>
          </p:cNvSpPr>
          <p:nvPr/>
        </p:nvSpPr>
        <p:spPr bwMode="auto">
          <a:xfrm>
            <a:off x="8534400" y="37338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x</a:t>
            </a:r>
          </a:p>
        </p:txBody>
      </p:sp>
      <p:sp>
        <p:nvSpPr>
          <p:cNvPr id="222295" name="Line 85"/>
          <p:cNvSpPr>
            <a:spLocks noChangeShapeType="1"/>
          </p:cNvSpPr>
          <p:nvPr/>
        </p:nvSpPr>
        <p:spPr bwMode="auto">
          <a:xfrm flipH="1">
            <a:off x="5181600" y="2325688"/>
            <a:ext cx="11113" cy="163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96" name="Line 86"/>
          <p:cNvSpPr>
            <a:spLocks noChangeShapeType="1"/>
          </p:cNvSpPr>
          <p:nvPr/>
        </p:nvSpPr>
        <p:spPr bwMode="auto">
          <a:xfrm flipV="1">
            <a:off x="5181600" y="39624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97" name="Line 87"/>
          <p:cNvSpPr>
            <a:spLocks noChangeShapeType="1"/>
          </p:cNvSpPr>
          <p:nvPr/>
        </p:nvSpPr>
        <p:spPr bwMode="auto">
          <a:xfrm flipV="1">
            <a:off x="5192713" y="23209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98" name="Oval 88"/>
          <p:cNvSpPr>
            <a:spLocks noChangeArrowheads="1"/>
          </p:cNvSpPr>
          <p:nvPr/>
        </p:nvSpPr>
        <p:spPr bwMode="auto">
          <a:xfrm rot="-7282380">
            <a:off x="5329238" y="32353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299" name="Oval 89"/>
          <p:cNvSpPr>
            <a:spLocks noChangeArrowheads="1"/>
          </p:cNvSpPr>
          <p:nvPr/>
        </p:nvSpPr>
        <p:spPr bwMode="auto">
          <a:xfrm rot="-7282380">
            <a:off x="5481638" y="2895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0" name="Oval 90"/>
          <p:cNvSpPr>
            <a:spLocks noChangeArrowheads="1"/>
          </p:cNvSpPr>
          <p:nvPr/>
        </p:nvSpPr>
        <p:spPr bwMode="auto">
          <a:xfrm rot="-7282380">
            <a:off x="7086600" y="2667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1" name="Oval 91"/>
          <p:cNvSpPr>
            <a:spLocks noChangeArrowheads="1"/>
          </p:cNvSpPr>
          <p:nvPr/>
        </p:nvSpPr>
        <p:spPr bwMode="auto">
          <a:xfrm rot="-7282380">
            <a:off x="7767638" y="2209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2" name="Oval 92"/>
          <p:cNvSpPr>
            <a:spLocks noChangeArrowheads="1"/>
          </p:cNvSpPr>
          <p:nvPr/>
        </p:nvSpPr>
        <p:spPr bwMode="auto">
          <a:xfrm rot="-7282380">
            <a:off x="5862638" y="2819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3" name="Oval 93"/>
          <p:cNvSpPr>
            <a:spLocks noChangeArrowheads="1"/>
          </p:cNvSpPr>
          <p:nvPr/>
        </p:nvSpPr>
        <p:spPr bwMode="auto">
          <a:xfrm rot="-7282380">
            <a:off x="7539038" y="2590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4" name="Oval 94"/>
          <p:cNvSpPr>
            <a:spLocks noChangeArrowheads="1"/>
          </p:cNvSpPr>
          <p:nvPr/>
        </p:nvSpPr>
        <p:spPr bwMode="auto">
          <a:xfrm rot="-7282380">
            <a:off x="7767638" y="2819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2305" name="Oval 95"/>
          <p:cNvSpPr>
            <a:spLocks noChangeArrowheads="1"/>
          </p:cNvSpPr>
          <p:nvPr/>
        </p:nvSpPr>
        <p:spPr bwMode="auto">
          <a:xfrm rot="-7282380">
            <a:off x="7935913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6" name="Oval 96"/>
          <p:cNvSpPr>
            <a:spLocks noChangeArrowheads="1"/>
          </p:cNvSpPr>
          <p:nvPr/>
        </p:nvSpPr>
        <p:spPr bwMode="auto">
          <a:xfrm rot="-7282380">
            <a:off x="7310438" y="2209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7" name="Oval 97"/>
          <p:cNvSpPr>
            <a:spLocks noChangeArrowheads="1"/>
          </p:cNvSpPr>
          <p:nvPr/>
        </p:nvSpPr>
        <p:spPr bwMode="auto">
          <a:xfrm rot="-7282380">
            <a:off x="6624638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8" name="Oval 98"/>
          <p:cNvSpPr>
            <a:spLocks noChangeArrowheads="1"/>
          </p:cNvSpPr>
          <p:nvPr/>
        </p:nvSpPr>
        <p:spPr bwMode="auto">
          <a:xfrm rot="-7282380">
            <a:off x="6700838" y="26670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09" name="Oval 99"/>
          <p:cNvSpPr>
            <a:spLocks noChangeArrowheads="1"/>
          </p:cNvSpPr>
          <p:nvPr/>
        </p:nvSpPr>
        <p:spPr bwMode="auto">
          <a:xfrm rot="-7282380">
            <a:off x="6396038" y="2590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0" name="Oval 100"/>
          <p:cNvSpPr>
            <a:spLocks noChangeArrowheads="1"/>
          </p:cNvSpPr>
          <p:nvPr/>
        </p:nvSpPr>
        <p:spPr bwMode="auto">
          <a:xfrm rot="-7282380">
            <a:off x="5557838" y="3352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1" name="Oval 101"/>
          <p:cNvSpPr>
            <a:spLocks noChangeArrowheads="1"/>
          </p:cNvSpPr>
          <p:nvPr/>
        </p:nvSpPr>
        <p:spPr bwMode="auto">
          <a:xfrm rot="-7282380">
            <a:off x="5710238" y="30829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2" name="Oval 102"/>
          <p:cNvSpPr>
            <a:spLocks noChangeArrowheads="1"/>
          </p:cNvSpPr>
          <p:nvPr/>
        </p:nvSpPr>
        <p:spPr bwMode="auto">
          <a:xfrm rot="-7282380">
            <a:off x="6091238" y="3200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3" name="Oval 103"/>
          <p:cNvSpPr>
            <a:spLocks noChangeArrowheads="1"/>
          </p:cNvSpPr>
          <p:nvPr/>
        </p:nvSpPr>
        <p:spPr bwMode="auto">
          <a:xfrm rot="-7282380">
            <a:off x="6929438" y="29718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4" name="Oval 104"/>
          <p:cNvSpPr>
            <a:spLocks noChangeArrowheads="1"/>
          </p:cNvSpPr>
          <p:nvPr/>
        </p:nvSpPr>
        <p:spPr bwMode="auto">
          <a:xfrm rot="-7282380">
            <a:off x="8224838" y="2625725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5" name="Oval 105"/>
          <p:cNvSpPr>
            <a:spLocks noChangeArrowheads="1"/>
          </p:cNvSpPr>
          <p:nvPr/>
        </p:nvSpPr>
        <p:spPr bwMode="auto">
          <a:xfrm rot="-7282380">
            <a:off x="6243638" y="2895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6" name="Text Box 106"/>
          <p:cNvSpPr txBox="1">
            <a:spLocks noChangeArrowheads="1"/>
          </p:cNvSpPr>
          <p:nvPr/>
        </p:nvSpPr>
        <p:spPr bwMode="auto">
          <a:xfrm>
            <a:off x="4968875" y="193992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Y</a:t>
            </a:r>
          </a:p>
        </p:txBody>
      </p:sp>
      <p:sp>
        <p:nvSpPr>
          <p:cNvPr id="222317" name="Oval 107"/>
          <p:cNvSpPr>
            <a:spLocks noChangeArrowheads="1"/>
          </p:cNvSpPr>
          <p:nvPr/>
        </p:nvSpPr>
        <p:spPr bwMode="auto">
          <a:xfrm rot="-7282380">
            <a:off x="8072438" y="19812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318" name="Line 108"/>
          <p:cNvSpPr>
            <a:spLocks noChangeShapeType="1"/>
          </p:cNvSpPr>
          <p:nvPr/>
        </p:nvSpPr>
        <p:spPr bwMode="auto">
          <a:xfrm flipV="1">
            <a:off x="5481638" y="1905000"/>
            <a:ext cx="2667000" cy="914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319" name="Line 109"/>
          <p:cNvSpPr>
            <a:spLocks noChangeShapeType="1"/>
          </p:cNvSpPr>
          <p:nvPr/>
        </p:nvSpPr>
        <p:spPr bwMode="auto">
          <a:xfrm flipV="1">
            <a:off x="5634038" y="2971800"/>
            <a:ext cx="26670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320" name="Rectangle 110"/>
          <p:cNvSpPr>
            <a:spLocks noChangeArrowheads="1"/>
          </p:cNvSpPr>
          <p:nvPr/>
        </p:nvSpPr>
        <p:spPr bwMode="auto">
          <a:xfrm rot="-5400000">
            <a:off x="-74613" y="487521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2321" name="Rectangle 111"/>
          <p:cNvSpPr>
            <a:spLocks noChangeArrowheads="1"/>
          </p:cNvSpPr>
          <p:nvPr/>
        </p:nvSpPr>
        <p:spPr bwMode="auto">
          <a:xfrm rot="-5400000">
            <a:off x="4344987" y="4875213"/>
            <a:ext cx="1304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residuals</a:t>
            </a:r>
          </a:p>
        </p:txBody>
      </p:sp>
      <p:sp>
        <p:nvSpPr>
          <p:cNvPr id="222322" name="Line 112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2323" name="Rectangle 114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D35ED40F-B3B4-4691-B5A6-B28031E8ACD6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3352800" y="1828800"/>
          <a:ext cx="5715000" cy="4114800"/>
        </p:xfrm>
        <a:graphic>
          <a:graphicData uri="http://schemas.openxmlformats.org/presentationml/2006/ole">
            <p:oleObj spid="_x0000_s223234" name="Chart" r:id="rId3" imgW="4638675" imgH="3400349" progId="Excel.Sheet.8">
              <p:embed/>
            </p:oleObj>
          </a:graphicData>
        </a:graphic>
      </p:graphicFrame>
      <p:sp>
        <p:nvSpPr>
          <p:cNvPr id="2232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Simple Linear Regression Example:  Excel Residual Output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228600" y="1981200"/>
          <a:ext cx="3048000" cy="4068763"/>
        </p:xfrm>
        <a:graphic>
          <a:graphicData uri="http://schemas.openxmlformats.org/drawingml/2006/table">
            <a:tbl>
              <a:tblPr/>
              <a:tblGrid>
                <a:gridCol w="533400"/>
                <a:gridCol w="1295400"/>
                <a:gridCol w="1219200"/>
              </a:tblGrid>
              <a:tr h="16192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 OUTPUT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Predicted House Price 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251.92316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-6.923162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273.87671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38.12329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284.85348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-5.853484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304.06284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3.937162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218.99284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-19.99284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268.38832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-49.38832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356.20251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48.79749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367.17929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-43.17929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254.6674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64.33264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284.85348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-29.85348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</a:tbl>
          </a:graphicData>
        </a:graphic>
      </p:graphicFrame>
      <p:sp>
        <p:nvSpPr>
          <p:cNvPr id="223280" name="Text Box 49"/>
          <p:cNvSpPr txBox="1">
            <a:spLocks noChangeArrowheads="1"/>
          </p:cNvSpPr>
          <p:nvPr/>
        </p:nvSpPr>
        <p:spPr bwMode="auto">
          <a:xfrm>
            <a:off x="3886200" y="6019800"/>
            <a:ext cx="5181600" cy="609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/>
              <a:t>Does not appear to violate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/>
              <a:t>any regression assumptions</a:t>
            </a:r>
          </a:p>
        </p:txBody>
      </p:sp>
      <p:sp>
        <p:nvSpPr>
          <p:cNvPr id="223281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D688D7B6-4BF9-4F2F-BAA2-C800325DF893}" type="slidenum">
              <a:rPr lang="en-US"/>
              <a:pPr/>
              <a:t>46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41513"/>
            <a:ext cx="7315200" cy="3962400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US" smtClean="0"/>
              <a:t>Used when data are </a:t>
            </a:r>
            <a:r>
              <a:rPr lang="en-US" smtClean="0">
                <a:solidFill>
                  <a:schemeClr val="folHlink"/>
                </a:solidFill>
              </a:rPr>
              <a:t>collected over time</a:t>
            </a:r>
            <a:r>
              <a:rPr lang="en-US" smtClean="0"/>
              <a:t> to detect if autocorrelation is present</a:t>
            </a:r>
          </a:p>
          <a:p>
            <a:pPr eaLnBrk="1" hangingPunct="1">
              <a:spcBef>
                <a:spcPct val="60000"/>
              </a:spcBef>
            </a:pPr>
            <a:r>
              <a:rPr lang="en-US" smtClean="0"/>
              <a:t>Autocorrelation exists if residuals in one time period are related to residuals in another period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078662" cy="1143000"/>
          </a:xfrm>
        </p:spPr>
        <p:txBody>
          <a:bodyPr lIns="90488" tIns="44450" rIns="90488" bIns="44450" anchor="ctr" anchorCtr="1"/>
          <a:lstStyle/>
          <a:p>
            <a:pPr defTabSz="914400" eaLnBrk="1" hangingPunct="1"/>
            <a:r>
              <a:rPr lang="en-US" smtClean="0"/>
              <a:t>Measuring Autocorrelation:</a:t>
            </a:r>
            <a:br>
              <a:rPr lang="en-US" smtClean="0"/>
            </a:br>
            <a:r>
              <a:rPr lang="en-US" smtClean="0"/>
              <a:t>The Durbin-Watson Statistic</a:t>
            </a:r>
          </a:p>
        </p:txBody>
      </p:sp>
      <p:sp>
        <p:nvSpPr>
          <p:cNvPr id="254980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9D3C55B-E78C-4099-AD9C-FC03E82C3ACD}" type="slidenum">
              <a:rPr lang="en-US"/>
              <a:pPr/>
              <a:t>47</a:t>
            </a:fld>
            <a:endParaRPr lang="en-US"/>
          </a:p>
        </p:txBody>
      </p:sp>
      <p:sp>
        <p:nvSpPr>
          <p:cNvPr id="231433" name="Freeform 2"/>
          <p:cNvSpPr>
            <a:spLocks/>
          </p:cNvSpPr>
          <p:nvPr/>
        </p:nvSpPr>
        <p:spPr bwMode="auto">
          <a:xfrm>
            <a:off x="4800600" y="3352800"/>
            <a:ext cx="2166938" cy="1122363"/>
          </a:xfrm>
          <a:custGeom>
            <a:avLst/>
            <a:gdLst>
              <a:gd name="T0" fmla="*/ 0 w 1566"/>
              <a:gd name="T1" fmla="*/ 486 h 852"/>
              <a:gd name="T2" fmla="*/ 318 w 1566"/>
              <a:gd name="T3" fmla="*/ 64 h 852"/>
              <a:gd name="T4" fmla="*/ 626 w 1566"/>
              <a:gd name="T5" fmla="*/ 852 h 852"/>
              <a:gd name="T6" fmla="*/ 952 w 1566"/>
              <a:gd name="T7" fmla="*/ 424 h 852"/>
              <a:gd name="T8" fmla="*/ 1264 w 1566"/>
              <a:gd name="T9" fmla="*/ 0 h 852"/>
              <a:gd name="T10" fmla="*/ 1566 w 1566"/>
              <a:gd name="T11" fmla="*/ 592 h 8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6"/>
              <a:gd name="T19" fmla="*/ 0 h 852"/>
              <a:gd name="T20" fmla="*/ 1566 w 1566"/>
              <a:gd name="T21" fmla="*/ 852 h 8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6" h="852">
                <a:moveTo>
                  <a:pt x="0" y="486"/>
                </a:moveTo>
                <a:lnTo>
                  <a:pt x="318" y="64"/>
                </a:lnTo>
                <a:lnTo>
                  <a:pt x="626" y="852"/>
                </a:lnTo>
                <a:lnTo>
                  <a:pt x="952" y="424"/>
                </a:lnTo>
                <a:lnTo>
                  <a:pt x="1264" y="0"/>
                </a:lnTo>
                <a:lnTo>
                  <a:pt x="1566" y="592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1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Autocorrelation</a:t>
            </a:r>
          </a:p>
        </p:txBody>
      </p:sp>
      <p:sp>
        <p:nvSpPr>
          <p:cNvPr id="231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11747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Autocorrelation is correlation of the errors (residuals) over time</a:t>
            </a:r>
          </a:p>
          <a:p>
            <a:pPr eaLnBrk="1" hangingPunct="1"/>
            <a:endParaRPr lang="en-US" smtClean="0"/>
          </a:p>
        </p:txBody>
      </p:sp>
      <p:sp>
        <p:nvSpPr>
          <p:cNvPr id="231436" name="Rectangle 6"/>
          <p:cNvSpPr>
            <a:spLocks noChangeArrowheads="1"/>
          </p:cNvSpPr>
          <p:nvPr/>
        </p:nvSpPr>
        <p:spPr bwMode="auto">
          <a:xfrm>
            <a:off x="762000" y="54102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Violates the regression assumption that residuals are random and independent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800"/>
          </a:p>
        </p:txBody>
      </p:sp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3429000" y="2362200"/>
          <a:ext cx="4648200" cy="2974975"/>
        </p:xfrm>
        <a:graphic>
          <a:graphicData uri="http://schemas.openxmlformats.org/presentationml/2006/ole">
            <p:oleObj spid="_x0000_s231431" name="Chart" r:id="rId3" imgW="4105275" imgH="2790749" progId="Excel.Sheet.8">
              <p:embed/>
            </p:oleObj>
          </a:graphicData>
        </a:graphic>
      </p:graphicFrame>
      <p:sp>
        <p:nvSpPr>
          <p:cNvPr id="231437" name="Rectangle 8"/>
          <p:cNvSpPr>
            <a:spLocks noChangeArrowheads="1"/>
          </p:cNvSpPr>
          <p:nvPr/>
        </p:nvSpPr>
        <p:spPr bwMode="auto">
          <a:xfrm>
            <a:off x="228600" y="3200400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Here, residuals show a cyclic pattern, not random.  Cyclical patterns are a sign of positive autocorrelation</a:t>
            </a:r>
            <a:endParaRPr lang="en-US" sz="2800"/>
          </a:p>
        </p:txBody>
      </p:sp>
      <p:sp>
        <p:nvSpPr>
          <p:cNvPr id="231438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8F15226C-B510-4EDA-90A4-A21CB983F6A4}" type="slidenum">
              <a:rPr lang="en-US"/>
              <a:pPr/>
              <a:t>48</a:t>
            </a:fld>
            <a:endParaRPr lang="en-US"/>
          </a:p>
        </p:txBody>
      </p:sp>
      <p:sp>
        <p:nvSpPr>
          <p:cNvPr id="229382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078662" cy="1143000"/>
          </a:xfrm>
        </p:spPr>
        <p:txBody>
          <a:bodyPr lIns="90488" tIns="44450" rIns="90488" bIns="44450" anchor="ctr" anchorCtr="1"/>
          <a:lstStyle/>
          <a:p>
            <a:pPr defTabSz="914400" eaLnBrk="1" hangingPunct="1"/>
            <a:r>
              <a:rPr lang="en-US" smtClean="0"/>
              <a:t>The Durbin-Watson Statistic</a:t>
            </a:r>
          </a:p>
        </p:txBody>
      </p:sp>
      <p:graphicFrame>
        <p:nvGraphicFramePr>
          <p:cNvPr id="22938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0" y="4191000"/>
          <a:ext cx="2190750" cy="1676400"/>
        </p:xfrm>
        <a:graphic>
          <a:graphicData uri="http://schemas.openxmlformats.org/presentationml/2006/ole">
            <p:oleObj spid="_x0000_s229380" name="Equation" r:id="rId3" imgW="1155600" imgH="838080" progId="Equation.3">
              <p:embed/>
            </p:oleObj>
          </a:graphicData>
        </a:graphic>
      </p:graphicFrame>
      <p:sp>
        <p:nvSpPr>
          <p:cNvPr id="229383" name="Rectangle 5"/>
          <p:cNvSpPr>
            <a:spLocks noChangeArrowheads="1"/>
          </p:cNvSpPr>
          <p:nvPr/>
        </p:nvSpPr>
        <p:spPr bwMode="auto">
          <a:xfrm>
            <a:off x="4343400" y="4114800"/>
            <a:ext cx="4572000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8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>
                <a:solidFill>
                  <a:schemeClr val="bg2"/>
                </a:solidFill>
              </a:rPr>
              <a:t> The possible range is 0 </a:t>
            </a:r>
            <a:r>
              <a:rPr lang="en-US" sz="2000">
                <a:solidFill>
                  <a:schemeClr val="bg2"/>
                </a:solidFill>
                <a:cs typeface="Arial" charset="0"/>
              </a:rPr>
              <a:t>≤ D ≤ 4</a:t>
            </a:r>
          </a:p>
          <a:p>
            <a:pPr eaLnBrk="0" hangingPunct="0">
              <a:spcBef>
                <a:spcPct val="8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>
                <a:solidFill>
                  <a:schemeClr val="bg2"/>
                </a:solidFill>
              </a:rPr>
              <a:t> D should be close to 2 if H</a:t>
            </a:r>
            <a:r>
              <a:rPr lang="en-US" sz="2000" baseline="-25000">
                <a:solidFill>
                  <a:schemeClr val="bg2"/>
                </a:solidFill>
              </a:rPr>
              <a:t>0</a:t>
            </a:r>
            <a:r>
              <a:rPr lang="en-US" sz="2000">
                <a:solidFill>
                  <a:schemeClr val="bg2"/>
                </a:solidFill>
              </a:rPr>
              <a:t> is true</a:t>
            </a:r>
          </a:p>
          <a:p>
            <a:pPr eaLnBrk="0" hangingPunct="0">
              <a:spcBef>
                <a:spcPct val="8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>
                <a:solidFill>
                  <a:schemeClr val="bg2"/>
                </a:solidFill>
              </a:rPr>
              <a:t> D less than 2 may signal positive autocorrelation, D greater than 2 may signal negative autocorrelation</a:t>
            </a:r>
          </a:p>
        </p:txBody>
      </p:sp>
      <p:sp>
        <p:nvSpPr>
          <p:cNvPr id="22938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950913"/>
          </a:xfrm>
        </p:spPr>
        <p:txBody>
          <a:bodyPr/>
          <a:lstStyle/>
          <a:p>
            <a:pPr eaLnBrk="1" hangingPunct="1"/>
            <a:r>
              <a:rPr lang="en-US" sz="2400" smtClean="0"/>
              <a:t>The Durbin-Watson statistic is used to test for autocorrelation</a:t>
            </a:r>
          </a:p>
        </p:txBody>
      </p:sp>
      <p:sp>
        <p:nvSpPr>
          <p:cNvPr id="229385" name="Text Box 8"/>
          <p:cNvSpPr txBox="1">
            <a:spLocks noChangeArrowheads="1"/>
          </p:cNvSpPr>
          <p:nvPr/>
        </p:nvSpPr>
        <p:spPr bwMode="auto">
          <a:xfrm>
            <a:off x="2286000" y="2636838"/>
            <a:ext cx="5334000" cy="868362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>
                <a:sym typeface="Symbol" pitchFamily="18" charset="2"/>
              </a:rPr>
              <a:t>residuals are not correlated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H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: positive </a:t>
            </a:r>
            <a:r>
              <a:rPr lang="en-US">
                <a:cs typeface="Arial" charset="0"/>
                <a:sym typeface="Symbol" pitchFamily="18" charset="2"/>
              </a:rPr>
              <a:t>autocorrelation is present</a:t>
            </a:r>
          </a:p>
        </p:txBody>
      </p:sp>
      <p:sp>
        <p:nvSpPr>
          <p:cNvPr id="229386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461AD4B-6E67-4668-A405-35C41620A449}" type="slidenum">
              <a:rPr lang="en-US"/>
              <a:pPr/>
              <a:t>49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Testing for Positive Autocorrelation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792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</a:pPr>
            <a:r>
              <a:rPr lang="en-US"/>
              <a:t> Calculate the Durbin-Watson test statistic = D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/>
              <a:t>    (The Durbin-Watson Statistic can be found using Excel or Minitab)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381000" y="4495800"/>
            <a:ext cx="46482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/>
              <a:t>Decision rule:  reject H</a:t>
            </a:r>
            <a:r>
              <a:rPr lang="en-US" baseline="-25000"/>
              <a:t>0</a:t>
            </a:r>
            <a:r>
              <a:rPr lang="en-US"/>
              <a:t> if D &lt; d</a:t>
            </a:r>
            <a:r>
              <a:rPr lang="en-US" baseline="-25000"/>
              <a:t>L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676400" y="1600200"/>
            <a:ext cx="5943600" cy="1014413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>
                <a:sym typeface="Symbol" pitchFamily="18" charset="2"/>
              </a:rPr>
              <a:t>positive autocorrelation does not exist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H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: </a:t>
            </a:r>
            <a:r>
              <a:rPr lang="en-US">
                <a:cs typeface="Arial" charset="0"/>
                <a:sym typeface="Symbol" pitchFamily="18" charset="2"/>
              </a:rPr>
              <a:t>positive autocorrelation is present</a:t>
            </a:r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>
            <a:off x="1600200" y="57150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3111" name="Line 7"/>
          <p:cNvSpPr>
            <a:spLocks noChangeShapeType="1"/>
          </p:cNvSpPr>
          <p:nvPr/>
        </p:nvSpPr>
        <p:spPr bwMode="auto">
          <a:xfrm>
            <a:off x="1600200" y="548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3657600" y="548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5867400" y="548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8077200" y="548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1447800" y="5943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5715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</a:p>
        </p:txBody>
      </p:sp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7924800" y="5943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3429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L</a:t>
            </a:r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2057400" y="5334000"/>
            <a:ext cx="10668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Reject H</a:t>
            </a:r>
            <a:r>
              <a:rPr lang="en-US" sz="1600" baseline="-25000"/>
              <a:t>0</a:t>
            </a:r>
          </a:p>
        </p:txBody>
      </p:sp>
      <p:sp>
        <p:nvSpPr>
          <p:cNvPr id="303120" name="Text Box 16"/>
          <p:cNvSpPr txBox="1">
            <a:spLocks noChangeArrowheads="1"/>
          </p:cNvSpPr>
          <p:nvPr/>
        </p:nvSpPr>
        <p:spPr bwMode="auto">
          <a:xfrm>
            <a:off x="6172200" y="5334000"/>
            <a:ext cx="1752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Do not reject H</a:t>
            </a:r>
            <a:r>
              <a:rPr lang="en-US" sz="1600" baseline="-25000"/>
              <a:t>0</a:t>
            </a:r>
          </a:p>
        </p:txBody>
      </p:sp>
      <p:sp>
        <p:nvSpPr>
          <p:cNvPr id="303121" name="Text Box 17"/>
          <p:cNvSpPr txBox="1">
            <a:spLocks noChangeArrowheads="1"/>
          </p:cNvSpPr>
          <p:nvPr/>
        </p:nvSpPr>
        <p:spPr bwMode="auto">
          <a:xfrm>
            <a:off x="685800" y="3657600"/>
            <a:ext cx="792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</a:pPr>
            <a:r>
              <a:rPr lang="en-US"/>
              <a:t> Find the values d</a:t>
            </a:r>
            <a:r>
              <a:rPr lang="en-US" baseline="-25000"/>
              <a:t>L</a:t>
            </a:r>
            <a:r>
              <a:rPr lang="en-US"/>
              <a:t> and d</a:t>
            </a:r>
            <a:r>
              <a:rPr lang="en-US" baseline="-25000"/>
              <a:t>U</a:t>
            </a:r>
            <a:r>
              <a:rPr lang="en-US"/>
              <a:t> from the Durbin-Watson table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/>
              <a:t>   (for sample size </a:t>
            </a:r>
            <a:r>
              <a:rPr lang="en-US" sz="1800" b="1">
                <a:solidFill>
                  <a:schemeClr val="folHlink"/>
                </a:solidFill>
              </a:rPr>
              <a:t>n</a:t>
            </a:r>
            <a:r>
              <a:rPr lang="en-US" sz="1800"/>
              <a:t> and number of independent variables </a:t>
            </a:r>
            <a:r>
              <a:rPr lang="en-US" sz="1800" b="1">
                <a:solidFill>
                  <a:schemeClr val="folHlink"/>
                </a:solidFill>
              </a:rPr>
              <a:t>k</a:t>
            </a:r>
            <a:r>
              <a:rPr lang="en-US" sz="1800"/>
              <a:t>)</a:t>
            </a:r>
          </a:p>
        </p:txBody>
      </p:sp>
      <p:sp>
        <p:nvSpPr>
          <p:cNvPr id="303122" name="Text Box 18"/>
          <p:cNvSpPr txBox="1">
            <a:spLocks noChangeArrowheads="1"/>
          </p:cNvSpPr>
          <p:nvPr/>
        </p:nvSpPr>
        <p:spPr bwMode="auto">
          <a:xfrm>
            <a:off x="4038600" y="5334000"/>
            <a:ext cx="1371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Inconclusive</a:t>
            </a:r>
            <a:endParaRPr lang="en-US" sz="1600" baseline="-25000"/>
          </a:p>
        </p:txBody>
      </p:sp>
      <p:sp>
        <p:nvSpPr>
          <p:cNvPr id="303123" name="Line 19"/>
          <p:cNvSpPr>
            <a:spLocks noChangeShapeType="1"/>
          </p:cNvSpPr>
          <p:nvPr/>
        </p:nvSpPr>
        <p:spPr bwMode="auto">
          <a:xfrm>
            <a:off x="2590800" y="4953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3124" name="Rectangle 21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B439D0E-BB80-44D6-B19B-DDADA253BC8F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Simple Linear Regression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65313"/>
            <a:ext cx="6934200" cy="3824287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sz="2700" smtClean="0"/>
              <a:t>Only </a:t>
            </a:r>
            <a:r>
              <a:rPr lang="en-US" sz="2700" b="1" smtClean="0">
                <a:solidFill>
                  <a:schemeClr val="folHlink"/>
                </a:solidFill>
              </a:rPr>
              <a:t>one</a:t>
            </a:r>
            <a:r>
              <a:rPr lang="en-US" sz="2700" smtClean="0">
                <a:solidFill>
                  <a:schemeClr val="folHlink"/>
                </a:solidFill>
              </a:rPr>
              <a:t> independent variable</a:t>
            </a:r>
            <a:r>
              <a:rPr lang="en-US" sz="2700" smtClean="0"/>
              <a:t>, X</a:t>
            </a:r>
          </a:p>
          <a:p>
            <a:pPr eaLnBrk="1" hangingPunct="1">
              <a:spcBef>
                <a:spcPct val="45000"/>
              </a:spcBef>
            </a:pPr>
            <a:r>
              <a:rPr lang="en-US" sz="2700" smtClean="0"/>
              <a:t>Relationship between  X  and  Y  is described by a linear function</a:t>
            </a:r>
          </a:p>
          <a:p>
            <a:pPr eaLnBrk="1" hangingPunct="1">
              <a:spcBef>
                <a:spcPct val="45000"/>
              </a:spcBef>
            </a:pPr>
            <a:r>
              <a:rPr lang="en-US" sz="2700" smtClean="0"/>
              <a:t>Changes in Y are assumed to be related to changes in X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3DD4FE0-E2B8-47D2-ADE1-66610EF6C26A}" type="slidenum">
              <a:rPr lang="en-US"/>
              <a:pPr/>
              <a:t>50</a:t>
            </a:fld>
            <a:endParaRPr lang="en-US"/>
          </a:p>
        </p:txBody>
      </p:sp>
      <p:sp>
        <p:nvSpPr>
          <p:cNvPr id="272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Suppose we have the following time series data: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Is there autocorrelation?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2057400" y="2743200"/>
          <a:ext cx="4876800" cy="3314700"/>
        </p:xfrm>
        <a:graphic>
          <a:graphicData uri="http://schemas.openxmlformats.org/presentationml/2006/ole">
            <p:oleObj spid="_x0000_s272388" name="Chart" r:id="rId3" imgW="4105275" imgH="2790749" progId="Excel.Sheet.8">
              <p:embed/>
            </p:oleObj>
          </a:graphicData>
        </a:graphic>
      </p:graphicFrame>
      <p:sp>
        <p:nvSpPr>
          <p:cNvPr id="272391" name="Rectangle 5"/>
          <p:cNvSpPr>
            <a:spLocks noChangeArrowheads="1"/>
          </p:cNvSpPr>
          <p:nvPr/>
        </p:nvSpPr>
        <p:spPr bwMode="auto">
          <a:xfrm>
            <a:off x="1150938" y="381000"/>
            <a:ext cx="7078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>
              <a:lnSpc>
                <a:spcPct val="80000"/>
              </a:lnSpc>
            </a:pPr>
            <a:r>
              <a:rPr lang="en-US" sz="4000">
                <a:solidFill>
                  <a:schemeClr val="tx2"/>
                </a:solidFill>
              </a:rPr>
              <a:t>Testing for Positive Autocorrelation</a:t>
            </a:r>
          </a:p>
        </p:txBody>
      </p:sp>
      <p:sp>
        <p:nvSpPr>
          <p:cNvPr id="272392" name="Text Box 6"/>
          <p:cNvSpPr txBox="1">
            <a:spLocks noChangeArrowheads="1"/>
          </p:cNvSpPr>
          <p:nvPr/>
        </p:nvSpPr>
        <p:spPr bwMode="auto">
          <a:xfrm>
            <a:off x="7620000" y="838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72393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789C25B3-7217-4B37-9840-FBA2DE7D03E4}" type="slidenum">
              <a:rPr lang="en-US"/>
              <a:pPr/>
              <a:t>51</a:t>
            </a:fld>
            <a:endParaRPr lang="en-US"/>
          </a:p>
        </p:txBody>
      </p:sp>
      <p:sp>
        <p:nvSpPr>
          <p:cNvPr id="234522" name="Line 2"/>
          <p:cNvSpPr>
            <a:spLocks noChangeShapeType="1"/>
          </p:cNvSpPr>
          <p:nvPr/>
        </p:nvSpPr>
        <p:spPr bwMode="auto">
          <a:xfrm>
            <a:off x="3657600" y="4724400"/>
            <a:ext cx="0" cy="3810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4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3505200" cy="5873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400" smtClean="0"/>
              <a:t>Example with  n = 25:</a:t>
            </a:r>
          </a:p>
        </p:txBody>
      </p:sp>
      <p:graphicFrame>
        <p:nvGraphicFramePr>
          <p:cNvPr id="234500" name="Group 4"/>
          <p:cNvGraphicFramePr>
            <a:graphicFrameLocks noGrp="1"/>
          </p:cNvGraphicFramePr>
          <p:nvPr/>
        </p:nvGraphicFramePr>
        <p:xfrm>
          <a:off x="381000" y="2667000"/>
          <a:ext cx="3733800" cy="2073275"/>
        </p:xfrm>
        <a:graphic>
          <a:graphicData uri="http://schemas.openxmlformats.org/drawingml/2006/table">
            <a:tbl>
              <a:tblPr/>
              <a:tblGrid>
                <a:gridCol w="2362200"/>
                <a:gridCol w="1371600"/>
              </a:tblGrid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Durbin-Watson Calculations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Squared Difference of Residuals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3296.18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 of Squared Residuals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3279.98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Durbin-Watson Statistic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1.00494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4516" name="Object 20"/>
          <p:cNvGraphicFramePr>
            <a:graphicFrameLocks noChangeAspect="1"/>
          </p:cNvGraphicFramePr>
          <p:nvPr/>
        </p:nvGraphicFramePr>
        <p:xfrm>
          <a:off x="4038600" y="1447800"/>
          <a:ext cx="4876800" cy="3314700"/>
        </p:xfrm>
        <a:graphic>
          <a:graphicData uri="http://schemas.openxmlformats.org/presentationml/2006/ole">
            <p:oleObj spid="_x0000_s234516" name="Chart" r:id="rId3" imgW="4105275" imgH="2790749" progId="Excel.Sheet.8">
              <p:embed/>
            </p:oleObj>
          </a:graphicData>
        </a:graphic>
      </p:graphicFrame>
      <p:sp>
        <p:nvSpPr>
          <p:cNvPr id="234540" name="Rectangle 21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Testing for Positive Autocorrelation</a:t>
            </a:r>
          </a:p>
        </p:txBody>
      </p:sp>
      <p:sp>
        <p:nvSpPr>
          <p:cNvPr id="234541" name="Text Box 22"/>
          <p:cNvSpPr txBox="1">
            <a:spLocks noChangeArrowheads="1"/>
          </p:cNvSpPr>
          <p:nvPr/>
        </p:nvSpPr>
        <p:spPr bwMode="auto">
          <a:xfrm>
            <a:off x="7620000" y="6096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34542" name="Text Box 23"/>
          <p:cNvSpPr txBox="1">
            <a:spLocks noChangeArrowheads="1"/>
          </p:cNvSpPr>
          <p:nvPr/>
        </p:nvSpPr>
        <p:spPr bwMode="auto">
          <a:xfrm>
            <a:off x="304800" y="22098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Excel/PHStat output:</a:t>
            </a:r>
          </a:p>
        </p:txBody>
      </p:sp>
      <p:graphicFrame>
        <p:nvGraphicFramePr>
          <p:cNvPr id="234520" name="Object 24"/>
          <p:cNvGraphicFramePr>
            <a:graphicFrameLocks noChangeAspect="1"/>
          </p:cNvGraphicFramePr>
          <p:nvPr/>
        </p:nvGraphicFramePr>
        <p:xfrm>
          <a:off x="2287588" y="5124450"/>
          <a:ext cx="4432300" cy="1428750"/>
        </p:xfrm>
        <a:graphic>
          <a:graphicData uri="http://schemas.openxmlformats.org/presentationml/2006/ole">
            <p:oleObj spid="_x0000_s234520" name="Equation" r:id="rId4" imgW="2603160" imgH="838080" progId="Equation.3">
              <p:embed/>
            </p:oleObj>
          </a:graphicData>
        </a:graphic>
      </p:graphicFrame>
      <p:sp>
        <p:nvSpPr>
          <p:cNvPr id="234543" name="Rectangle 10"/>
          <p:cNvSpPr>
            <a:spLocks noChangeArrowheads="1"/>
          </p:cNvSpPr>
          <p:nvPr/>
        </p:nvSpPr>
        <p:spPr bwMode="auto">
          <a:xfrm>
            <a:off x="7543800" y="11430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62A22056-1D42-4B47-970D-224E58E38CB7}" type="slidenum">
              <a:rPr lang="en-US"/>
              <a:pPr/>
              <a:t>52</a:t>
            </a:fld>
            <a:endParaRPr lang="en-US"/>
          </a:p>
        </p:txBody>
      </p:sp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971800" y="51054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2362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400" smtClean="0"/>
              <a:t>Here, n = 25 and there is k = 1 one independent variable</a:t>
            </a:r>
          </a:p>
          <a:p>
            <a:pPr eaLnBrk="1" hangingPunct="1">
              <a:spcBef>
                <a:spcPct val="30000"/>
              </a:spcBef>
            </a:pPr>
            <a:endParaRPr lang="en-US" sz="1000" smtClean="0"/>
          </a:p>
          <a:p>
            <a:pPr eaLnBrk="1" hangingPunct="1">
              <a:spcBef>
                <a:spcPct val="30000"/>
              </a:spcBef>
            </a:pPr>
            <a:r>
              <a:rPr lang="en-US" sz="2400" smtClean="0"/>
              <a:t>Using the Durbin-Watson table, </a:t>
            </a:r>
            <a:r>
              <a:rPr lang="en-US" sz="2400" smtClean="0">
                <a:solidFill>
                  <a:schemeClr val="folHlink"/>
                </a:solidFill>
              </a:rPr>
              <a:t>d</a:t>
            </a:r>
            <a:r>
              <a:rPr lang="en-US" sz="2400" baseline="-25000" smtClean="0">
                <a:solidFill>
                  <a:schemeClr val="folHlink"/>
                </a:solidFill>
              </a:rPr>
              <a:t>L</a:t>
            </a:r>
            <a:r>
              <a:rPr lang="en-US" sz="2400" smtClean="0">
                <a:solidFill>
                  <a:schemeClr val="folHlink"/>
                </a:solidFill>
              </a:rPr>
              <a:t> = 1.29  </a:t>
            </a:r>
            <a:r>
              <a:rPr lang="en-US" sz="2400" smtClean="0"/>
              <a:t>and</a:t>
            </a:r>
            <a:r>
              <a:rPr lang="en-US" sz="2400" smtClean="0">
                <a:solidFill>
                  <a:schemeClr val="folHlink"/>
                </a:solidFill>
              </a:rPr>
              <a:t>  d</a:t>
            </a:r>
            <a:r>
              <a:rPr lang="en-US" sz="2400" baseline="-25000" smtClean="0">
                <a:solidFill>
                  <a:schemeClr val="folHlink"/>
                </a:solidFill>
              </a:rPr>
              <a:t>U</a:t>
            </a:r>
            <a:r>
              <a:rPr lang="en-US" sz="2400" smtClean="0">
                <a:solidFill>
                  <a:schemeClr val="folHlink"/>
                </a:solidFill>
              </a:rPr>
              <a:t> = 1.45</a:t>
            </a:r>
          </a:p>
          <a:p>
            <a:pPr eaLnBrk="1" hangingPunct="1">
              <a:spcBef>
                <a:spcPct val="30000"/>
              </a:spcBef>
            </a:pPr>
            <a:endParaRPr lang="en-US" sz="100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sz="2400" smtClean="0">
                <a:solidFill>
                  <a:schemeClr val="folHlink"/>
                </a:solidFill>
              </a:rPr>
              <a:t>D = 1.00494 &lt; d</a:t>
            </a:r>
            <a:r>
              <a:rPr lang="en-US" sz="2400" baseline="-25000" smtClean="0">
                <a:solidFill>
                  <a:schemeClr val="folHlink"/>
                </a:solidFill>
              </a:rPr>
              <a:t>L</a:t>
            </a:r>
            <a:r>
              <a:rPr lang="en-US" sz="2400" smtClean="0">
                <a:solidFill>
                  <a:schemeClr val="folHlink"/>
                </a:solidFill>
              </a:rPr>
              <a:t> = 1.29, so</a:t>
            </a:r>
            <a:r>
              <a:rPr lang="en-US" sz="2400" smtClean="0"/>
              <a:t> </a:t>
            </a:r>
            <a:r>
              <a:rPr lang="en-US" sz="2400" smtClean="0">
                <a:solidFill>
                  <a:schemeClr val="folHlink"/>
                </a:solidFill>
              </a:rPr>
              <a:t>reject H</a:t>
            </a:r>
            <a:r>
              <a:rPr lang="en-US" sz="2400" baseline="-25000" smtClean="0">
                <a:solidFill>
                  <a:schemeClr val="folHlink"/>
                </a:solidFill>
              </a:rPr>
              <a:t>0</a:t>
            </a:r>
            <a:r>
              <a:rPr lang="en-US" sz="2400" smtClean="0"/>
              <a:t> and conclude that significant positive autocorrelation exists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Testing for Positive Autocorrelation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7620000" y="898525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143000" y="4267200"/>
            <a:ext cx="3581400" cy="8636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>
                <a:solidFill>
                  <a:schemeClr val="hlink"/>
                </a:solidFill>
              </a:rPr>
              <a:t>Decision:</a:t>
            </a:r>
            <a:r>
              <a:rPr lang="en-US" sz="2000"/>
              <a:t>  </a:t>
            </a:r>
            <a:r>
              <a:rPr lang="en-US" sz="2000" b="1">
                <a:solidFill>
                  <a:schemeClr val="folHlink"/>
                </a:solidFill>
              </a:rPr>
              <a:t>reject H</a:t>
            </a:r>
            <a:r>
              <a:rPr lang="en-US" sz="2000" b="1" baseline="-25000">
                <a:solidFill>
                  <a:schemeClr val="folHlink"/>
                </a:solidFill>
              </a:rPr>
              <a:t>0</a:t>
            </a:r>
            <a:r>
              <a:rPr lang="en-US" sz="2000"/>
              <a:t> since </a:t>
            </a:r>
          </a:p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000"/>
              <a:t>                 D = 1.00494 &lt; d</a:t>
            </a:r>
            <a:r>
              <a:rPr lang="en-US" sz="2000" baseline="-25000"/>
              <a:t>L</a:t>
            </a: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>
            <a:off x="1600200" y="55626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>
            <a:off x="16002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4441" name="Line 9"/>
          <p:cNvSpPr>
            <a:spLocks noChangeShapeType="1"/>
          </p:cNvSpPr>
          <p:nvPr/>
        </p:nvSpPr>
        <p:spPr bwMode="auto">
          <a:xfrm>
            <a:off x="36576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4442" name="Line 10"/>
          <p:cNvSpPr>
            <a:spLocks noChangeShapeType="1"/>
          </p:cNvSpPr>
          <p:nvPr/>
        </p:nvSpPr>
        <p:spPr bwMode="auto">
          <a:xfrm>
            <a:off x="58674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4443" name="Line 11"/>
          <p:cNvSpPr>
            <a:spLocks noChangeShapeType="1"/>
          </p:cNvSpPr>
          <p:nvPr/>
        </p:nvSpPr>
        <p:spPr bwMode="auto">
          <a:xfrm>
            <a:off x="8077200" y="533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4444" name="Text Box 12"/>
          <p:cNvSpPr txBox="1">
            <a:spLocks noChangeArrowheads="1"/>
          </p:cNvSpPr>
          <p:nvPr/>
        </p:nvSpPr>
        <p:spPr bwMode="auto">
          <a:xfrm>
            <a:off x="1447800" y="5867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5334000" y="5867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d</a:t>
            </a:r>
            <a:r>
              <a:rPr lang="en-US" sz="2000" baseline="-25000">
                <a:solidFill>
                  <a:schemeClr val="folHlink"/>
                </a:solidFill>
              </a:rPr>
              <a:t>U</a:t>
            </a:r>
            <a:r>
              <a:rPr lang="en-US" sz="2000">
                <a:solidFill>
                  <a:schemeClr val="folHlink"/>
                </a:solidFill>
              </a:rPr>
              <a:t>=1.45</a:t>
            </a:r>
          </a:p>
        </p:txBody>
      </p:sp>
      <p:sp>
        <p:nvSpPr>
          <p:cNvPr id="274446" name="Text Box 14"/>
          <p:cNvSpPr txBox="1">
            <a:spLocks noChangeArrowheads="1"/>
          </p:cNvSpPr>
          <p:nvPr/>
        </p:nvSpPr>
        <p:spPr bwMode="auto">
          <a:xfrm>
            <a:off x="7924800" y="5867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3124200" y="5867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d</a:t>
            </a:r>
            <a:r>
              <a:rPr lang="en-US" sz="2000" baseline="-25000">
                <a:solidFill>
                  <a:schemeClr val="folHlink"/>
                </a:solidFill>
              </a:rPr>
              <a:t>L</a:t>
            </a:r>
            <a:r>
              <a:rPr lang="en-US" sz="2000">
                <a:solidFill>
                  <a:schemeClr val="folHlink"/>
                </a:solidFill>
              </a:rPr>
              <a:t>=1.29</a:t>
            </a:r>
          </a:p>
        </p:txBody>
      </p:sp>
      <p:sp>
        <p:nvSpPr>
          <p:cNvPr id="274448" name="Text Box 16"/>
          <p:cNvSpPr txBox="1">
            <a:spLocks noChangeArrowheads="1"/>
          </p:cNvSpPr>
          <p:nvPr/>
        </p:nvSpPr>
        <p:spPr bwMode="auto">
          <a:xfrm>
            <a:off x="2057400" y="5597525"/>
            <a:ext cx="10668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Reject H</a:t>
            </a:r>
            <a:r>
              <a:rPr lang="en-US" sz="1600" baseline="-25000"/>
              <a:t>0</a:t>
            </a:r>
          </a:p>
        </p:txBody>
      </p:sp>
      <p:sp>
        <p:nvSpPr>
          <p:cNvPr id="274449" name="Text Box 17"/>
          <p:cNvSpPr txBox="1">
            <a:spLocks noChangeArrowheads="1"/>
          </p:cNvSpPr>
          <p:nvPr/>
        </p:nvSpPr>
        <p:spPr bwMode="auto">
          <a:xfrm>
            <a:off x="6172200" y="5597525"/>
            <a:ext cx="1752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Do not reject H</a:t>
            </a:r>
            <a:r>
              <a:rPr lang="en-US" sz="1600" baseline="-25000"/>
              <a:t>0</a:t>
            </a:r>
          </a:p>
        </p:txBody>
      </p:sp>
      <p:sp>
        <p:nvSpPr>
          <p:cNvPr id="274450" name="Text Box 18"/>
          <p:cNvSpPr txBox="1">
            <a:spLocks noChangeArrowheads="1"/>
          </p:cNvSpPr>
          <p:nvPr/>
        </p:nvSpPr>
        <p:spPr bwMode="auto">
          <a:xfrm>
            <a:off x="4038600" y="5597525"/>
            <a:ext cx="1371600" cy="346075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Inconclusive</a:t>
            </a:r>
            <a:endParaRPr lang="en-US" sz="1600" baseline="-25000"/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7543800" y="1268413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6147DFBE-47AE-4E17-8856-7977CCB11D93}" type="slidenum">
              <a:rPr lang="en-US"/>
              <a:pPr/>
              <a:t>53</a:t>
            </a:fld>
            <a:endParaRPr lang="en-US"/>
          </a:p>
        </p:txBody>
      </p:sp>
      <p:sp>
        <p:nvSpPr>
          <p:cNvPr id="18125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Inferences About the Slope</a:t>
            </a:r>
          </a:p>
        </p:txBody>
      </p:sp>
      <p:sp>
        <p:nvSpPr>
          <p:cNvPr id="181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standard error of the regression slope coefficient (b</a:t>
            </a:r>
            <a:r>
              <a:rPr lang="en-US" baseline="-25000" smtClean="0"/>
              <a:t>1</a:t>
            </a:r>
            <a:r>
              <a:rPr lang="en-US" smtClean="0"/>
              <a:t>) is estimated by</a:t>
            </a:r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2362200" y="3124200"/>
          <a:ext cx="4667250" cy="1252538"/>
        </p:xfrm>
        <a:graphic>
          <a:graphicData uri="http://schemas.openxmlformats.org/presentationml/2006/ole">
            <p:oleObj spid="_x0000_s181252" name="Equation" r:id="rId3" imgW="1892160" imgH="507960" progId="Equation.3">
              <p:embed/>
            </p:oleObj>
          </a:graphicData>
        </a:graphic>
      </p:graphicFrame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685800" y="4648200"/>
            <a:ext cx="8153400" cy="16144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where:</a:t>
            </a:r>
          </a:p>
          <a:p>
            <a:pPr eaLnBrk="0" hangingPunct="0">
              <a:lnSpc>
                <a:spcPct val="160000"/>
              </a:lnSpc>
              <a:defRPr/>
            </a:pPr>
            <a:r>
              <a:rPr lang="en-US" sz="2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= Estimate of the standard error of the slope</a:t>
            </a:r>
          </a:p>
          <a:p>
            <a:pPr eaLnBrk="0" hangingPunct="0">
              <a:lnSpc>
                <a:spcPct val="120000"/>
              </a:lnSpc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		     = Standard error of the estimate</a:t>
            </a:r>
          </a:p>
        </p:txBody>
      </p:sp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1066800" y="5029200"/>
          <a:ext cx="568325" cy="565150"/>
        </p:xfrm>
        <a:graphic>
          <a:graphicData uri="http://schemas.openxmlformats.org/presentationml/2006/ole">
            <p:oleObj spid="_x0000_s181254" name="Equation" r:id="rId4" imgW="241200" imgH="241200" progId="Equation.3">
              <p:embed/>
            </p:oleObj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1135063" y="5638800"/>
          <a:ext cx="1684337" cy="842963"/>
        </p:xfrm>
        <a:graphic>
          <a:graphicData uri="http://schemas.openxmlformats.org/presentationml/2006/ole">
            <p:oleObj spid="_x0000_s181255" name="Equation" r:id="rId5" imgW="888840" imgH="444240" progId="Equation.3">
              <p:embed/>
            </p:oleObj>
          </a:graphicData>
        </a:graphic>
      </p:graphicFrame>
      <p:sp>
        <p:nvSpPr>
          <p:cNvPr id="181260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52D539B4-2AF9-4DEA-B73B-6ED6525334FA}" type="slidenum">
              <a:rPr lang="en-US"/>
              <a:pPr/>
              <a:t>54</a:t>
            </a:fld>
            <a:endParaRPr lang="en-US"/>
          </a:p>
        </p:txBody>
      </p:sp>
      <p:sp>
        <p:nvSpPr>
          <p:cNvPr id="2805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Inferences About the Slope: </a:t>
            </a:r>
            <a:br>
              <a:rPr lang="en-US" smtClean="0"/>
            </a:br>
            <a:r>
              <a:rPr lang="en-US" smtClean="0"/>
              <a:t>t Test</a:t>
            </a:r>
          </a:p>
        </p:txBody>
      </p:sp>
      <p:sp>
        <p:nvSpPr>
          <p:cNvPr id="2805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 test for a population 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Is there a linear relationship between X and Y?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Null and alternative hypotheses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 H</a:t>
            </a:r>
            <a:r>
              <a:rPr lang="en-US" baseline="-25000" smtClean="0"/>
              <a:t>0</a:t>
            </a:r>
            <a:r>
              <a:rPr lang="en-US" smtClean="0"/>
              <a:t>:  </a:t>
            </a:r>
            <a:r>
              <a:rPr lang="el-GR" smtClean="0"/>
              <a:t>β</a:t>
            </a:r>
            <a:r>
              <a:rPr lang="en-US" baseline="-25000" smtClean="0"/>
              <a:t>1</a:t>
            </a:r>
            <a:r>
              <a:rPr lang="en-US" smtClean="0"/>
              <a:t> = 0	(no linear relationship)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 H</a:t>
            </a:r>
            <a:r>
              <a:rPr lang="en-US" baseline="-25000" smtClean="0"/>
              <a:t>1</a:t>
            </a:r>
            <a:r>
              <a:rPr lang="en-US" smtClean="0"/>
              <a:t>:  </a:t>
            </a:r>
            <a:r>
              <a:rPr lang="el-GR" smtClean="0"/>
              <a:t>β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≠</a:t>
            </a:r>
            <a:r>
              <a:rPr lang="en-US" smtClean="0"/>
              <a:t> 0	(linear relationship does exist)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Test statistic</a:t>
            </a:r>
            <a:r>
              <a:rPr lang="en-US" sz="3100" smtClean="0"/>
              <a:t>  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3013075" y="4419600"/>
          <a:ext cx="2778125" cy="1296988"/>
        </p:xfrm>
        <a:graphic>
          <a:graphicData uri="http://schemas.openxmlformats.org/presentationml/2006/ole">
            <p:oleObj spid="_x0000_s280580" name="Equation" r:id="rId3" imgW="977760" imgH="457200" progId="Equation.3">
              <p:embed/>
            </p:oleObj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3505200" y="5867400"/>
          <a:ext cx="1676400" cy="419100"/>
        </p:xfrm>
        <a:graphic>
          <a:graphicData uri="http://schemas.openxmlformats.org/presentationml/2006/ole">
            <p:oleObj spid="_x0000_s280581" name="Equation" r:id="rId4" imgW="711000" imgH="177480" progId="Equation.3">
              <p:embed/>
            </p:oleObj>
          </a:graphicData>
        </a:graphic>
      </p:graphicFrame>
      <p:sp>
        <p:nvSpPr>
          <p:cNvPr id="280585" name="Rectangle 6"/>
          <p:cNvSpPr>
            <a:spLocks noChangeArrowheads="1"/>
          </p:cNvSpPr>
          <p:nvPr/>
        </p:nvSpPr>
        <p:spPr bwMode="auto">
          <a:xfrm>
            <a:off x="6172200" y="4267200"/>
            <a:ext cx="2819400" cy="20462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where: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b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= regression slope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        coefficient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sz="180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β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= hypothesized slope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S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</a:rPr>
              <a:t>b1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= standard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         error of the slope</a:t>
            </a:r>
          </a:p>
        </p:txBody>
      </p:sp>
      <p:sp>
        <p:nvSpPr>
          <p:cNvPr id="280586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1D74197-27C3-427D-89A0-53877DEB24C0}" type="slidenum">
              <a:rPr lang="en-US"/>
              <a:pPr/>
              <a:t>55</a:t>
            </a:fld>
            <a:endParaRPr lang="en-US"/>
          </a:p>
        </p:txBody>
      </p:sp>
      <p:sp>
        <p:nvSpPr>
          <p:cNvPr id="2816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Inferences About the Slope: </a:t>
            </a:r>
            <a:br>
              <a:rPr lang="en-US" smtClean="0"/>
            </a:br>
            <a:r>
              <a:rPr lang="en-US" smtClean="0"/>
              <a:t>t Test Example</a:t>
            </a:r>
          </a:p>
        </p:txBody>
      </p:sp>
      <p:graphicFrame>
        <p:nvGraphicFramePr>
          <p:cNvPr id="281603" name="Group 3"/>
          <p:cNvGraphicFramePr>
            <a:graphicFrameLocks noGrp="1"/>
          </p:cNvGraphicFramePr>
          <p:nvPr/>
        </p:nvGraphicFramePr>
        <p:xfrm>
          <a:off x="381000" y="2057400"/>
          <a:ext cx="2819400" cy="3978275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(x)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1645" name="Object 45"/>
          <p:cNvGraphicFramePr>
            <a:graphicFrameLocks noChangeAspect="1"/>
          </p:cNvGraphicFramePr>
          <p:nvPr/>
        </p:nvGraphicFramePr>
        <p:xfrm>
          <a:off x="4122738" y="2590800"/>
          <a:ext cx="4348162" cy="365125"/>
        </p:xfrm>
        <a:graphic>
          <a:graphicData uri="http://schemas.openxmlformats.org/presentationml/2006/ole">
            <p:oleObj spid="_x0000_s281645" name="Equation" r:id="rId3" imgW="2425680" imgH="203040" progId="Equation.3">
              <p:embed/>
            </p:oleObj>
          </a:graphicData>
        </a:graphic>
      </p:graphicFrame>
      <p:sp>
        <p:nvSpPr>
          <p:cNvPr id="281686" name="Rectangle 46"/>
          <p:cNvSpPr>
            <a:spLocks noChangeArrowheads="1"/>
          </p:cNvSpPr>
          <p:nvPr/>
        </p:nvSpPr>
        <p:spPr bwMode="auto">
          <a:xfrm>
            <a:off x="3657600" y="1900238"/>
            <a:ext cx="5029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Estimated Regression Equation:</a:t>
            </a:r>
          </a:p>
        </p:txBody>
      </p:sp>
      <p:sp>
        <p:nvSpPr>
          <p:cNvPr id="281687" name="Rectangle 47"/>
          <p:cNvSpPr>
            <a:spLocks noChangeArrowheads="1"/>
          </p:cNvSpPr>
          <p:nvPr/>
        </p:nvSpPr>
        <p:spPr bwMode="auto">
          <a:xfrm>
            <a:off x="3962400" y="3657600"/>
            <a:ext cx="4800600" cy="173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The slope of this model is 0.1098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Is there a relationship between the square footage of the house and its sales price?</a:t>
            </a:r>
          </a:p>
        </p:txBody>
      </p:sp>
      <p:sp>
        <p:nvSpPr>
          <p:cNvPr id="281688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484D0DF5-59CF-4495-B11B-D9DCAED0E39B}" type="slidenum">
              <a:rPr lang="en-US"/>
              <a:pPr/>
              <a:t>56</a:t>
            </a:fld>
            <a:endParaRPr lang="en-US"/>
          </a:p>
        </p:txBody>
      </p:sp>
      <p:sp>
        <p:nvSpPr>
          <p:cNvPr id="282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Inferences About the Slope: </a:t>
            </a:r>
            <a:br>
              <a:rPr lang="en-US" smtClean="0"/>
            </a:br>
            <a:r>
              <a:rPr lang="en-US" smtClean="0"/>
              <a:t>t Test Example</a:t>
            </a:r>
          </a:p>
        </p:txBody>
      </p:sp>
      <p:sp>
        <p:nvSpPr>
          <p:cNvPr id="282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447800"/>
            <a:ext cx="1676400" cy="9906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0</a:t>
            </a:r>
            <a:r>
              <a:rPr lang="en-US" sz="2400" smtClean="0"/>
              <a:t>: </a:t>
            </a:r>
            <a:r>
              <a:rPr lang="el-GR" sz="2400" smtClean="0"/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=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1</a:t>
            </a:r>
            <a:r>
              <a:rPr lang="en-US" sz="2400" smtClean="0"/>
              <a:t>: </a:t>
            </a:r>
            <a:r>
              <a:rPr lang="el-GR" sz="2400" smtClean="0"/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</a:t>
            </a:r>
            <a:r>
              <a:rPr lang="en-US" sz="2400" smtClean="0">
                <a:cs typeface="Times New Roman" pitchFamily="18" charset="0"/>
              </a:rPr>
              <a:t>≠ </a:t>
            </a:r>
            <a:r>
              <a:rPr lang="en-US" sz="2400" smtClean="0"/>
              <a:t>0</a:t>
            </a:r>
          </a:p>
        </p:txBody>
      </p:sp>
      <p:sp>
        <p:nvSpPr>
          <p:cNvPr id="282668" name="Rectangle 4"/>
          <p:cNvSpPr>
            <a:spLocks noChangeArrowheads="1"/>
          </p:cNvSpPr>
          <p:nvPr/>
        </p:nvSpPr>
        <p:spPr bwMode="auto">
          <a:xfrm>
            <a:off x="228600" y="1981200"/>
            <a:ext cx="3667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From Excel output: </a:t>
            </a:r>
          </a:p>
        </p:txBody>
      </p:sp>
      <p:graphicFrame>
        <p:nvGraphicFramePr>
          <p:cNvPr id="282629" name="Group 5"/>
          <p:cNvGraphicFramePr>
            <a:graphicFrameLocks noGrp="1"/>
          </p:cNvGraphicFramePr>
          <p:nvPr/>
        </p:nvGraphicFramePr>
        <p:xfrm>
          <a:off x="228600" y="2590800"/>
          <a:ext cx="6324600" cy="9604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676400"/>
                <a:gridCol w="955675"/>
                <a:gridCol w="9493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2695" name="Oval 31"/>
          <p:cNvSpPr>
            <a:spLocks noChangeArrowheads="1"/>
          </p:cNvSpPr>
          <p:nvPr/>
        </p:nvSpPr>
        <p:spPr bwMode="auto">
          <a:xfrm>
            <a:off x="1981200" y="3200400"/>
            <a:ext cx="1104900" cy="3048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696" name="Oval 32"/>
          <p:cNvSpPr>
            <a:spLocks noChangeArrowheads="1"/>
          </p:cNvSpPr>
          <p:nvPr/>
        </p:nvSpPr>
        <p:spPr bwMode="auto">
          <a:xfrm>
            <a:off x="3581400" y="3200400"/>
            <a:ext cx="1042988" cy="33337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697" name="Oval 33"/>
          <p:cNvSpPr>
            <a:spLocks noChangeArrowheads="1"/>
          </p:cNvSpPr>
          <p:nvPr/>
        </p:nvSpPr>
        <p:spPr bwMode="auto">
          <a:xfrm>
            <a:off x="4724400" y="3200400"/>
            <a:ext cx="1000125" cy="352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2698" name="Line 34"/>
          <p:cNvSpPr>
            <a:spLocks noChangeShapeType="1"/>
          </p:cNvSpPr>
          <p:nvPr/>
        </p:nvSpPr>
        <p:spPr bwMode="auto">
          <a:xfrm flipH="1" flipV="1">
            <a:off x="5486400" y="3581400"/>
            <a:ext cx="2133600" cy="1981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2661" name="Object 37"/>
          <p:cNvGraphicFramePr>
            <a:graphicFrameLocks noChangeAspect="1"/>
          </p:cNvGraphicFramePr>
          <p:nvPr/>
        </p:nvGraphicFramePr>
        <p:xfrm>
          <a:off x="4572000" y="3886200"/>
          <a:ext cx="531813" cy="533400"/>
        </p:xfrm>
        <a:graphic>
          <a:graphicData uri="http://schemas.openxmlformats.org/presentationml/2006/ole">
            <p:oleObj spid="_x0000_s282661" name="Equation" r:id="rId3" imgW="241200" imgH="241200" progId="Equation.3">
              <p:embed/>
            </p:oleObj>
          </a:graphicData>
        </a:graphic>
      </p:graphicFrame>
      <p:sp>
        <p:nvSpPr>
          <p:cNvPr id="282699" name="Text Box 39"/>
          <p:cNvSpPr txBox="1">
            <a:spLocks noChangeArrowheads="1"/>
          </p:cNvSpPr>
          <p:nvPr/>
        </p:nvSpPr>
        <p:spPr bwMode="auto">
          <a:xfrm>
            <a:off x="3581400" y="3810000"/>
            <a:ext cx="533400" cy="476250"/>
          </a:xfrm>
          <a:prstGeom prst="rect">
            <a:avLst/>
          </a:prstGeom>
          <a:solidFill>
            <a:srgbClr val="C7DAF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graphicFrame>
        <p:nvGraphicFramePr>
          <p:cNvPr id="282664" name="Object 40"/>
          <p:cNvGraphicFramePr>
            <a:graphicFrameLocks noChangeAspect="1"/>
          </p:cNvGraphicFramePr>
          <p:nvPr/>
        </p:nvGraphicFramePr>
        <p:xfrm>
          <a:off x="5029200" y="5562600"/>
          <a:ext cx="3917950" cy="846138"/>
        </p:xfrm>
        <a:graphic>
          <a:graphicData uri="http://schemas.openxmlformats.org/presentationml/2006/ole">
            <p:oleObj spid="_x0000_s282664" name="Equation" r:id="rId4" imgW="2349360" imgH="507960" progId="Equation.3">
              <p:embed/>
            </p:oleObj>
          </a:graphicData>
        </a:graphic>
      </p:graphicFrame>
      <p:sp>
        <p:nvSpPr>
          <p:cNvPr id="282700" name="Line 50"/>
          <p:cNvSpPr>
            <a:spLocks noChangeShapeType="1"/>
          </p:cNvSpPr>
          <p:nvPr/>
        </p:nvSpPr>
        <p:spPr bwMode="auto">
          <a:xfrm flipH="1" flipV="1">
            <a:off x="2819400" y="3505200"/>
            <a:ext cx="9906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701" name="Line 51"/>
          <p:cNvSpPr>
            <a:spLocks noChangeShapeType="1"/>
          </p:cNvSpPr>
          <p:nvPr/>
        </p:nvSpPr>
        <p:spPr bwMode="auto">
          <a:xfrm flipH="1" flipV="1">
            <a:off x="4343400" y="3581400"/>
            <a:ext cx="5334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702" name="Rectangle 26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E7738449-BA66-4863-8669-FF6E7C3E7AAE}" type="slidenum">
              <a:rPr lang="en-US"/>
              <a:pPr/>
              <a:t>57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Inferences About the Slope: </a:t>
            </a:r>
            <a:br>
              <a:rPr lang="en-US" smtClean="0"/>
            </a:br>
            <a:r>
              <a:rPr lang="en-US" smtClean="0"/>
              <a:t>t Test Example</a:t>
            </a: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1219200" y="2133600"/>
            <a:ext cx="4343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Test Statistic:  </a:t>
            </a:r>
            <a:r>
              <a:rPr lang="en-US" sz="2800" b="1">
                <a:latin typeface="Times New Roman" pitchFamily="18" charset="0"/>
              </a:rPr>
              <a:t>t</a:t>
            </a:r>
            <a:r>
              <a:rPr lang="en-US" sz="2800" b="1" baseline="-25000">
                <a:latin typeface="Times New Roman" pitchFamily="18" charset="0"/>
              </a:rPr>
              <a:t>STAT</a:t>
            </a:r>
            <a:r>
              <a:rPr lang="en-US" sz="2800" b="1">
                <a:latin typeface="Times New Roman" pitchFamily="18" charset="0"/>
              </a:rPr>
              <a:t> = 3.329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4572000" y="4419600"/>
            <a:ext cx="4267200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There is sufficient evidence that square footage affects house price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4572000" y="3657600"/>
            <a:ext cx="3971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Decision:  Reject H</a:t>
            </a:r>
            <a:r>
              <a:rPr lang="en-US" sz="28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2438400" y="5562600"/>
            <a:ext cx="914400" cy="228600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838200" y="5562600"/>
            <a:ext cx="1066800" cy="228600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3124200" y="5029200"/>
            <a:ext cx="990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Reject H</a:t>
            </a:r>
            <a:r>
              <a:rPr lang="en-US" sz="1400" baseline="-25000"/>
              <a:t>0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381000" y="5029200"/>
            <a:ext cx="990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Reject H</a:t>
            </a:r>
            <a:r>
              <a:rPr lang="en-US" sz="1400" baseline="-25000"/>
              <a:t>0</a:t>
            </a:r>
          </a:p>
        </p:txBody>
      </p:sp>
      <p:sp>
        <p:nvSpPr>
          <p:cNvPr id="283658" name="Freeform 10"/>
          <p:cNvSpPr>
            <a:spLocks/>
          </p:cNvSpPr>
          <p:nvPr/>
        </p:nvSpPr>
        <p:spPr bwMode="auto">
          <a:xfrm>
            <a:off x="2890838" y="4241800"/>
            <a:ext cx="850900" cy="561975"/>
          </a:xfrm>
          <a:custGeom>
            <a:avLst/>
            <a:gdLst>
              <a:gd name="T0" fmla="*/ 536 w 536"/>
              <a:gd name="T1" fmla="*/ 351 h 354"/>
              <a:gd name="T2" fmla="*/ 535 w 536"/>
              <a:gd name="T3" fmla="*/ 312 h 354"/>
              <a:gd name="T4" fmla="*/ 315 w 536"/>
              <a:gd name="T5" fmla="*/ 273 h 354"/>
              <a:gd name="T6" fmla="*/ 188 w 536"/>
              <a:gd name="T7" fmla="*/ 208 h 354"/>
              <a:gd name="T8" fmla="*/ 117 w 536"/>
              <a:gd name="T9" fmla="*/ 153 h 354"/>
              <a:gd name="T10" fmla="*/ 3 w 536"/>
              <a:gd name="T11" fmla="*/ 0 h 354"/>
              <a:gd name="T12" fmla="*/ 0 w 536"/>
              <a:gd name="T13" fmla="*/ 354 h 354"/>
              <a:gd name="T14" fmla="*/ 527 w 536"/>
              <a:gd name="T15" fmla="*/ 351 h 354"/>
              <a:gd name="T16" fmla="*/ 527 w 536"/>
              <a:gd name="T17" fmla="*/ 347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354"/>
              <a:gd name="T29" fmla="*/ 536 w 53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354">
                <a:moveTo>
                  <a:pt x="536" y="351"/>
                </a:moveTo>
                <a:lnTo>
                  <a:pt x="535" y="312"/>
                </a:lnTo>
                <a:lnTo>
                  <a:pt x="315" y="273"/>
                </a:lnTo>
                <a:lnTo>
                  <a:pt x="188" y="208"/>
                </a:lnTo>
                <a:lnTo>
                  <a:pt x="117" y="153"/>
                </a:lnTo>
                <a:lnTo>
                  <a:pt x="3" y="0"/>
                </a:lnTo>
                <a:lnTo>
                  <a:pt x="0" y="354"/>
                </a:lnTo>
                <a:lnTo>
                  <a:pt x="527" y="351"/>
                </a:lnTo>
                <a:lnTo>
                  <a:pt x="527" y="347"/>
                </a:lnTo>
              </a:path>
            </a:pathLst>
          </a:custGeom>
          <a:solidFill>
            <a:srgbClr val="99CCFF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3659" name="Freeform 11"/>
          <p:cNvSpPr>
            <a:spLocks/>
          </p:cNvSpPr>
          <p:nvPr/>
        </p:nvSpPr>
        <p:spPr bwMode="auto">
          <a:xfrm>
            <a:off x="593725" y="4308475"/>
            <a:ext cx="854075" cy="495300"/>
          </a:xfrm>
          <a:custGeom>
            <a:avLst/>
            <a:gdLst>
              <a:gd name="T0" fmla="*/ 0 w 538"/>
              <a:gd name="T1" fmla="*/ 312 h 312"/>
              <a:gd name="T2" fmla="*/ 0 w 538"/>
              <a:gd name="T3" fmla="*/ 267 h 312"/>
              <a:gd name="T4" fmla="*/ 219 w 538"/>
              <a:gd name="T5" fmla="*/ 235 h 312"/>
              <a:gd name="T6" fmla="*/ 330 w 538"/>
              <a:gd name="T7" fmla="*/ 190 h 312"/>
              <a:gd name="T8" fmla="*/ 403 w 538"/>
              <a:gd name="T9" fmla="*/ 141 h 312"/>
              <a:gd name="T10" fmla="*/ 537 w 538"/>
              <a:gd name="T11" fmla="*/ 0 h 312"/>
              <a:gd name="T12" fmla="*/ 538 w 538"/>
              <a:gd name="T13" fmla="*/ 309 h 312"/>
              <a:gd name="T14" fmla="*/ 18 w 538"/>
              <a:gd name="T15" fmla="*/ 309 h 312"/>
              <a:gd name="T16" fmla="*/ 18 w 538"/>
              <a:gd name="T17" fmla="*/ 305 h 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8"/>
              <a:gd name="T28" fmla="*/ 0 h 312"/>
              <a:gd name="T29" fmla="*/ 538 w 538"/>
              <a:gd name="T30" fmla="*/ 312 h 3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8" h="312">
                <a:moveTo>
                  <a:pt x="0" y="312"/>
                </a:moveTo>
                <a:lnTo>
                  <a:pt x="0" y="267"/>
                </a:lnTo>
                <a:lnTo>
                  <a:pt x="219" y="235"/>
                </a:lnTo>
                <a:lnTo>
                  <a:pt x="330" y="190"/>
                </a:lnTo>
                <a:lnTo>
                  <a:pt x="403" y="141"/>
                </a:lnTo>
                <a:lnTo>
                  <a:pt x="537" y="0"/>
                </a:lnTo>
                <a:lnTo>
                  <a:pt x="538" y="309"/>
                </a:lnTo>
                <a:lnTo>
                  <a:pt x="18" y="309"/>
                </a:lnTo>
                <a:lnTo>
                  <a:pt x="18" y="305"/>
                </a:lnTo>
              </a:path>
            </a:pathLst>
          </a:custGeom>
          <a:solidFill>
            <a:srgbClr val="99CCFF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3660" name="Freeform 12"/>
          <p:cNvSpPr>
            <a:spLocks/>
          </p:cNvSpPr>
          <p:nvPr/>
        </p:nvSpPr>
        <p:spPr bwMode="auto">
          <a:xfrm>
            <a:off x="609600" y="3429000"/>
            <a:ext cx="1600200" cy="1295400"/>
          </a:xfrm>
          <a:custGeom>
            <a:avLst/>
            <a:gdLst>
              <a:gd name="T0" fmla="*/ 0 w 600"/>
              <a:gd name="T1" fmla="*/ 575 h 576"/>
              <a:gd name="T2" fmla="*/ 63 w 600"/>
              <a:gd name="T3" fmla="*/ 570 h 576"/>
              <a:gd name="T4" fmla="*/ 95 w 600"/>
              <a:gd name="T5" fmla="*/ 562 h 576"/>
              <a:gd name="T6" fmla="*/ 127 w 600"/>
              <a:gd name="T7" fmla="*/ 553 h 576"/>
              <a:gd name="T8" fmla="*/ 158 w 600"/>
              <a:gd name="T9" fmla="*/ 540 h 576"/>
              <a:gd name="T10" fmla="*/ 190 w 600"/>
              <a:gd name="T11" fmla="*/ 521 h 576"/>
              <a:gd name="T12" fmla="*/ 222 w 600"/>
              <a:gd name="T13" fmla="*/ 498 h 576"/>
              <a:gd name="T14" fmla="*/ 284 w 600"/>
              <a:gd name="T15" fmla="*/ 432 h 576"/>
              <a:gd name="T16" fmla="*/ 347 w 600"/>
              <a:gd name="T17" fmla="*/ 338 h 576"/>
              <a:gd name="T18" fmla="*/ 410 w 600"/>
              <a:gd name="T19" fmla="*/ 224 h 576"/>
              <a:gd name="T20" fmla="*/ 441 w 600"/>
              <a:gd name="T21" fmla="*/ 167 h 576"/>
              <a:gd name="T22" fmla="*/ 473 w 600"/>
              <a:gd name="T23" fmla="*/ 114 h 576"/>
              <a:gd name="T24" fmla="*/ 505 w 600"/>
              <a:gd name="T25" fmla="*/ 67 h 576"/>
              <a:gd name="T26" fmla="*/ 535 w 600"/>
              <a:gd name="T27" fmla="*/ 31 h 576"/>
              <a:gd name="T28" fmla="*/ 567 w 600"/>
              <a:gd name="T29" fmla="*/ 8 h 576"/>
              <a:gd name="T30" fmla="*/ 599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3661" name="Freeform 13"/>
          <p:cNvSpPr>
            <a:spLocks/>
          </p:cNvSpPr>
          <p:nvPr/>
        </p:nvSpPr>
        <p:spPr bwMode="auto">
          <a:xfrm>
            <a:off x="2209800" y="3429000"/>
            <a:ext cx="1524000" cy="1295400"/>
          </a:xfrm>
          <a:custGeom>
            <a:avLst/>
            <a:gdLst>
              <a:gd name="T0" fmla="*/ 575 w 576"/>
              <a:gd name="T1" fmla="*/ 575 h 576"/>
              <a:gd name="T2" fmla="*/ 515 w 576"/>
              <a:gd name="T3" fmla="*/ 570 h 576"/>
              <a:gd name="T4" fmla="*/ 484 w 576"/>
              <a:gd name="T5" fmla="*/ 562 h 576"/>
              <a:gd name="T6" fmla="*/ 455 w 576"/>
              <a:gd name="T7" fmla="*/ 553 h 576"/>
              <a:gd name="T8" fmla="*/ 424 w 576"/>
              <a:gd name="T9" fmla="*/ 540 h 576"/>
              <a:gd name="T10" fmla="*/ 393 w 576"/>
              <a:gd name="T11" fmla="*/ 521 h 576"/>
              <a:gd name="T12" fmla="*/ 364 w 576"/>
              <a:gd name="T13" fmla="*/ 498 h 576"/>
              <a:gd name="T14" fmla="*/ 303 w 576"/>
              <a:gd name="T15" fmla="*/ 432 h 576"/>
              <a:gd name="T16" fmla="*/ 242 w 576"/>
              <a:gd name="T17" fmla="*/ 338 h 576"/>
              <a:gd name="T18" fmla="*/ 182 w 576"/>
              <a:gd name="T19" fmla="*/ 224 h 576"/>
              <a:gd name="T20" fmla="*/ 151 w 576"/>
              <a:gd name="T21" fmla="*/ 167 h 576"/>
              <a:gd name="T22" fmla="*/ 120 w 576"/>
              <a:gd name="T23" fmla="*/ 114 h 576"/>
              <a:gd name="T24" fmla="*/ 91 w 576"/>
              <a:gd name="T25" fmla="*/ 67 h 576"/>
              <a:gd name="T26" fmla="*/ 60 w 576"/>
              <a:gd name="T27" fmla="*/ 31 h 576"/>
              <a:gd name="T28" fmla="*/ 30 w 576"/>
              <a:gd name="T29" fmla="*/ 8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>
            <a:off x="533400" y="48006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>
            <a:off x="1066800" y="42672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 flipH="1">
            <a:off x="457200" y="3962400"/>
            <a:ext cx="106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a</a:t>
            </a:r>
            <a:r>
              <a:rPr lang="en-US" sz="1600"/>
              <a:t>/2=.025</a:t>
            </a:r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>
            <a:off x="2209800" y="34290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3666" name="Line 18"/>
          <p:cNvSpPr>
            <a:spLocks noChangeShapeType="1"/>
          </p:cNvSpPr>
          <p:nvPr/>
        </p:nvSpPr>
        <p:spPr bwMode="auto">
          <a:xfrm>
            <a:off x="14478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7" name="Text Box 19"/>
          <p:cNvSpPr txBox="1">
            <a:spLocks noChangeArrowheads="1"/>
          </p:cNvSpPr>
          <p:nvPr/>
        </p:nvSpPr>
        <p:spPr bwMode="auto">
          <a:xfrm>
            <a:off x="1066800" y="5105400"/>
            <a:ext cx="6858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-t</a:t>
            </a:r>
            <a:r>
              <a:rPr lang="el-GR" sz="2000" baseline="-25000">
                <a:cs typeface="Arial" charset="0"/>
              </a:rPr>
              <a:t>α</a:t>
            </a:r>
            <a:r>
              <a:rPr lang="en-US" sz="2000" baseline="-25000">
                <a:cs typeface="Arial" charset="0"/>
              </a:rPr>
              <a:t>/2</a:t>
            </a:r>
            <a:endParaRPr lang="el-GR" sz="2000" baseline="-25000">
              <a:cs typeface="Arial" charset="0"/>
            </a:endParaRPr>
          </a:p>
        </p:txBody>
      </p:sp>
      <p:sp>
        <p:nvSpPr>
          <p:cNvPr id="283668" name="Line 20"/>
          <p:cNvSpPr>
            <a:spLocks noChangeShapeType="1"/>
          </p:cNvSpPr>
          <p:nvPr/>
        </p:nvSpPr>
        <p:spPr bwMode="auto">
          <a:xfrm>
            <a:off x="1447800" y="50292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9" name="Text Box 21"/>
          <p:cNvSpPr txBox="1">
            <a:spLocks noChangeArrowheads="1"/>
          </p:cNvSpPr>
          <p:nvPr/>
        </p:nvSpPr>
        <p:spPr bwMode="auto">
          <a:xfrm>
            <a:off x="1371600" y="5029200"/>
            <a:ext cx="15240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Do not reject H</a:t>
            </a:r>
            <a:r>
              <a:rPr lang="en-US" sz="1400" baseline="-25000"/>
              <a:t>0</a:t>
            </a:r>
          </a:p>
        </p:txBody>
      </p:sp>
      <p:sp>
        <p:nvSpPr>
          <p:cNvPr id="283670" name="Line 22"/>
          <p:cNvSpPr>
            <a:spLocks noChangeShapeType="1"/>
          </p:cNvSpPr>
          <p:nvPr/>
        </p:nvSpPr>
        <p:spPr bwMode="auto">
          <a:xfrm>
            <a:off x="304800" y="5029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1981200" y="5257800"/>
            <a:ext cx="457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0</a:t>
            </a:r>
            <a:endParaRPr lang="el-GR" sz="1800" baseline="-25000">
              <a:cs typeface="Arial" charset="0"/>
            </a:endParaRPr>
          </a:p>
        </p:txBody>
      </p:sp>
      <p:sp>
        <p:nvSpPr>
          <p:cNvPr id="283672" name="Text Box 24"/>
          <p:cNvSpPr txBox="1">
            <a:spLocks noChangeArrowheads="1"/>
          </p:cNvSpPr>
          <p:nvPr/>
        </p:nvSpPr>
        <p:spPr bwMode="auto">
          <a:xfrm>
            <a:off x="2667000" y="5105400"/>
            <a:ext cx="609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</a:t>
            </a:r>
            <a:r>
              <a:rPr lang="el-GR" sz="2000" baseline="-25000">
                <a:cs typeface="Arial" charset="0"/>
              </a:rPr>
              <a:t>α</a:t>
            </a:r>
            <a:r>
              <a:rPr lang="en-US" sz="2000" baseline="-25000">
                <a:cs typeface="Arial" charset="0"/>
              </a:rPr>
              <a:t>/2</a:t>
            </a:r>
            <a:endParaRPr lang="el-GR" sz="2000" baseline="-25000">
              <a:cs typeface="Arial" charset="0"/>
            </a:endParaRPr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>
            <a:off x="28956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74" name="Freeform 26"/>
          <p:cNvSpPr>
            <a:spLocks/>
          </p:cNvSpPr>
          <p:nvPr/>
        </p:nvSpPr>
        <p:spPr bwMode="auto">
          <a:xfrm>
            <a:off x="3048000" y="4237038"/>
            <a:ext cx="204788" cy="411162"/>
          </a:xfrm>
          <a:custGeom>
            <a:avLst/>
            <a:gdLst>
              <a:gd name="T0" fmla="*/ 48 w 48"/>
              <a:gd name="T1" fmla="*/ 0 h 249"/>
              <a:gd name="T2" fmla="*/ 0 w 48"/>
              <a:gd name="T3" fmla="*/ 249 h 249"/>
              <a:gd name="T4" fmla="*/ 0 60000 65536"/>
              <a:gd name="T5" fmla="*/ 0 60000 65536"/>
              <a:gd name="T6" fmla="*/ 0 w 48"/>
              <a:gd name="T7" fmla="*/ 0 h 249"/>
              <a:gd name="T8" fmla="*/ 48 w 48"/>
              <a:gd name="T9" fmla="*/ 249 h 2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249">
                <a:moveTo>
                  <a:pt x="48" y="0"/>
                </a:moveTo>
                <a:lnTo>
                  <a:pt x="0" y="2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75" name="Rectangle 27"/>
          <p:cNvSpPr>
            <a:spLocks noChangeArrowheads="1"/>
          </p:cNvSpPr>
          <p:nvPr/>
        </p:nvSpPr>
        <p:spPr bwMode="auto">
          <a:xfrm flipH="1">
            <a:off x="2971800" y="3962400"/>
            <a:ext cx="121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a</a:t>
            </a:r>
            <a:r>
              <a:rPr lang="en-US" sz="1600"/>
              <a:t>/2=.025</a:t>
            </a:r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 flipH="1">
            <a:off x="838200" y="5486400"/>
            <a:ext cx="1219200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-2.3060</a:t>
            </a:r>
          </a:p>
        </p:txBody>
      </p:sp>
      <p:sp>
        <p:nvSpPr>
          <p:cNvPr id="283677" name="Rectangle 29"/>
          <p:cNvSpPr>
            <a:spLocks noChangeArrowheads="1"/>
          </p:cNvSpPr>
          <p:nvPr/>
        </p:nvSpPr>
        <p:spPr bwMode="auto">
          <a:xfrm flipH="1">
            <a:off x="2438400" y="5486400"/>
            <a:ext cx="990600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2.3060</a:t>
            </a:r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 flipH="1">
            <a:off x="3581400" y="5486400"/>
            <a:ext cx="838200" cy="4127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3.329</a:t>
            </a:r>
          </a:p>
        </p:txBody>
      </p:sp>
      <p:sp>
        <p:nvSpPr>
          <p:cNvPr id="283679" name="Rectangle 31"/>
          <p:cNvSpPr>
            <a:spLocks noChangeArrowheads="1"/>
          </p:cNvSpPr>
          <p:nvPr/>
        </p:nvSpPr>
        <p:spPr bwMode="auto">
          <a:xfrm flipH="1">
            <a:off x="228600" y="3276600"/>
            <a:ext cx="1676400" cy="33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d.f. = 10- 2 = 8</a:t>
            </a:r>
          </a:p>
        </p:txBody>
      </p:sp>
      <p:sp>
        <p:nvSpPr>
          <p:cNvPr id="283680" name="Line 32"/>
          <p:cNvSpPr>
            <a:spLocks noChangeShapeType="1"/>
          </p:cNvSpPr>
          <p:nvPr/>
        </p:nvSpPr>
        <p:spPr bwMode="auto">
          <a:xfrm>
            <a:off x="2895600" y="502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3681" name="Line 33"/>
          <p:cNvSpPr>
            <a:spLocks noChangeShapeType="1"/>
          </p:cNvSpPr>
          <p:nvPr/>
        </p:nvSpPr>
        <p:spPr bwMode="auto">
          <a:xfrm flipV="1">
            <a:off x="3581400" y="4800600"/>
            <a:ext cx="0" cy="685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82" name="Rectangle 34"/>
          <p:cNvSpPr>
            <a:spLocks noGrp="1" noChangeArrowheads="1"/>
          </p:cNvSpPr>
          <p:nvPr>
            <p:ph type="body" sz="half" idx="1"/>
          </p:nvPr>
        </p:nvSpPr>
        <p:spPr>
          <a:xfrm>
            <a:off x="5876925" y="1905000"/>
            <a:ext cx="2370138" cy="1182688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0</a:t>
            </a:r>
            <a:r>
              <a:rPr lang="en-US" sz="2400" smtClean="0"/>
              <a:t>: </a:t>
            </a:r>
            <a:r>
              <a:rPr lang="el-GR" sz="2400" smtClean="0"/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=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1</a:t>
            </a:r>
            <a:r>
              <a:rPr lang="en-US" sz="2400" smtClean="0"/>
              <a:t>: </a:t>
            </a:r>
            <a:r>
              <a:rPr lang="el-GR" sz="2400" smtClean="0"/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≠ 0</a:t>
            </a:r>
          </a:p>
        </p:txBody>
      </p:sp>
      <p:sp>
        <p:nvSpPr>
          <p:cNvPr id="283683" name="Rectangle 36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1DBCDB0-9BAC-4150-9D17-7A8CBE531C53}" type="slidenum">
              <a:rPr lang="en-US"/>
              <a:pPr/>
              <a:t>58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Inferences About the Slope: </a:t>
            </a:r>
            <a:br>
              <a:rPr lang="en-US" smtClean="0"/>
            </a:br>
            <a:r>
              <a:rPr lang="en-US" smtClean="0"/>
              <a:t>t Test Example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600200"/>
            <a:ext cx="2057400" cy="9906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0</a:t>
            </a:r>
            <a:r>
              <a:rPr lang="en-US" sz="2400" smtClean="0"/>
              <a:t>: </a:t>
            </a:r>
            <a:r>
              <a:rPr lang="el-GR" sz="2400" smtClean="0"/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=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1</a:t>
            </a:r>
            <a:r>
              <a:rPr lang="en-US" sz="2400" smtClean="0"/>
              <a:t>: </a:t>
            </a:r>
            <a:r>
              <a:rPr lang="el-GR" sz="2400" smtClean="0"/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≠ 0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304800" y="2438400"/>
            <a:ext cx="3667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From Excel output: </a:t>
            </a:r>
          </a:p>
        </p:txBody>
      </p:sp>
      <p:graphicFrame>
        <p:nvGraphicFramePr>
          <p:cNvPr id="284677" name="Group 5"/>
          <p:cNvGraphicFramePr>
            <a:graphicFrameLocks noGrp="1"/>
          </p:cNvGraphicFramePr>
          <p:nvPr/>
        </p:nvGraphicFramePr>
        <p:xfrm>
          <a:off x="533400" y="2971800"/>
          <a:ext cx="6324600" cy="96043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676400"/>
                <a:gridCol w="955675"/>
                <a:gridCol w="9493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4703" name="Oval 31"/>
          <p:cNvSpPr>
            <a:spLocks noChangeArrowheads="1"/>
          </p:cNvSpPr>
          <p:nvPr/>
        </p:nvSpPr>
        <p:spPr bwMode="auto">
          <a:xfrm>
            <a:off x="5934075" y="3581400"/>
            <a:ext cx="1000125" cy="352425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4704" name="Line 32"/>
          <p:cNvSpPr>
            <a:spLocks noChangeShapeType="1"/>
          </p:cNvSpPr>
          <p:nvPr/>
        </p:nvSpPr>
        <p:spPr bwMode="auto">
          <a:xfrm flipH="1" flipV="1">
            <a:off x="6705600" y="3962400"/>
            <a:ext cx="6096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4705" name="Text Box 33"/>
          <p:cNvSpPr txBox="1">
            <a:spLocks noChangeArrowheads="1"/>
          </p:cNvSpPr>
          <p:nvPr/>
        </p:nvSpPr>
        <p:spPr bwMode="auto">
          <a:xfrm>
            <a:off x="7315200" y="4572000"/>
            <a:ext cx="1295400" cy="4572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p-value</a:t>
            </a:r>
            <a:endParaRPr lang="en-US" baseline="-25000"/>
          </a:p>
        </p:txBody>
      </p:sp>
      <p:sp>
        <p:nvSpPr>
          <p:cNvPr id="284706" name="Rectangle 34"/>
          <p:cNvSpPr>
            <a:spLocks noChangeArrowheads="1"/>
          </p:cNvSpPr>
          <p:nvPr/>
        </p:nvSpPr>
        <p:spPr bwMode="auto">
          <a:xfrm>
            <a:off x="609600" y="5410200"/>
            <a:ext cx="5638800" cy="942975"/>
          </a:xfrm>
          <a:prstGeom prst="rect">
            <a:avLst/>
          </a:prstGeom>
          <a:solidFill>
            <a:srgbClr val="C7DAF7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There is sufficient evidence that square footage affects house price.</a:t>
            </a:r>
          </a:p>
        </p:txBody>
      </p:sp>
      <p:sp>
        <p:nvSpPr>
          <p:cNvPr id="284707" name="Rectangle 35"/>
          <p:cNvSpPr>
            <a:spLocks noChangeArrowheads="1"/>
          </p:cNvSpPr>
          <p:nvPr/>
        </p:nvSpPr>
        <p:spPr bwMode="auto">
          <a:xfrm>
            <a:off x="457200" y="4724400"/>
            <a:ext cx="59436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Decision:  Reject H</a:t>
            </a:r>
            <a:r>
              <a:rPr lang="en-US" sz="2800" baseline="-25000">
                <a:latin typeface="Times New Roman" pitchFamily="18" charset="0"/>
              </a:rPr>
              <a:t>0</a:t>
            </a:r>
            <a:r>
              <a:rPr lang="en-US" sz="2800">
                <a:latin typeface="Times New Roman" pitchFamily="18" charset="0"/>
              </a:rPr>
              <a:t>, since p-value &lt;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α</a:t>
            </a:r>
            <a:endParaRPr lang="el-GR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708" name="Rectangle 15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3D490B6-1CAA-47EF-922B-0D42C6522AFC}" type="slidenum">
              <a:rPr lang="en-US"/>
              <a:pPr/>
              <a:t>59</a:t>
            </a:fld>
            <a:endParaRPr lang="en-US"/>
          </a:p>
        </p:txBody>
      </p:sp>
      <p:sp>
        <p:nvSpPr>
          <p:cNvPr id="2426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 Test for Significance</a:t>
            </a:r>
          </a:p>
        </p:txBody>
      </p:sp>
      <p:sp>
        <p:nvSpPr>
          <p:cNvPr id="242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1905000"/>
          </a:xfrm>
        </p:spPr>
        <p:txBody>
          <a:bodyPr/>
          <a:lstStyle/>
          <a:p>
            <a:pPr eaLnBrk="1" hangingPunct="1"/>
            <a:r>
              <a:rPr lang="en-US" sz="3200" smtClean="0"/>
              <a:t>F Test statistic:</a:t>
            </a:r>
          </a:p>
          <a:p>
            <a:pPr eaLnBrk="1" hangingPunct="1"/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			</a:t>
            </a:r>
            <a:r>
              <a:rPr lang="en-US" sz="2400" smtClean="0"/>
              <a:t>where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1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   </a:t>
            </a:r>
            <a:endParaRPr lang="en-US" sz="2400" smtClean="0"/>
          </a:p>
        </p:txBody>
      </p:sp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3975100" y="1709738"/>
          <a:ext cx="2341563" cy="998537"/>
        </p:xfrm>
        <a:graphic>
          <a:graphicData uri="http://schemas.openxmlformats.org/presentationml/2006/ole">
            <p:oleObj spid="_x0000_s242693" name="Equation" r:id="rId3" imgW="863280" imgH="368280" progId="Equation.3">
              <p:embed/>
            </p:oleObj>
          </a:graphicData>
        </a:graphic>
      </p:graphicFrame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3657600" y="3200400"/>
          <a:ext cx="1905000" cy="1625600"/>
        </p:xfrm>
        <a:graphic>
          <a:graphicData uri="http://schemas.openxmlformats.org/presentationml/2006/ole">
            <p:oleObj spid="_x0000_s242694" name="Equation" r:id="rId4" imgW="1041120" imgH="888840" progId="Equation.3">
              <p:embed/>
            </p:oleObj>
          </a:graphicData>
        </a:graphic>
      </p:graphicFrame>
      <p:sp>
        <p:nvSpPr>
          <p:cNvPr id="242698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8153400" cy="1311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where F</a:t>
            </a:r>
            <a:r>
              <a:rPr lang="en-US" sz="2000" baseline="-25000"/>
              <a:t>STAT</a:t>
            </a:r>
            <a:r>
              <a:rPr lang="en-US" sz="2000"/>
              <a:t> follows an F distribution with  </a:t>
            </a:r>
            <a:r>
              <a:rPr lang="en-US" sz="2000">
                <a:solidFill>
                  <a:schemeClr val="folHlink"/>
                </a:solidFill>
              </a:rPr>
              <a:t>k</a:t>
            </a:r>
            <a:r>
              <a:rPr lang="en-US" sz="2000"/>
              <a:t>  numerator</a:t>
            </a: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/>
              <a:t> and </a:t>
            </a:r>
            <a:r>
              <a:rPr lang="en-US" sz="2000">
                <a:solidFill>
                  <a:schemeClr val="folHlink"/>
                </a:solidFill>
              </a:rPr>
              <a:t>(n – k - 1)</a:t>
            </a:r>
            <a:r>
              <a:rPr lang="en-US" sz="2000"/>
              <a:t>  denominator </a:t>
            </a:r>
            <a:r>
              <a:rPr lang="en-US" sz="2000">
                <a:solidFill>
                  <a:schemeClr val="folHlink"/>
                </a:solidFill>
              </a:rPr>
              <a:t>degrees of freedom</a:t>
            </a:r>
            <a:r>
              <a:rPr lang="en-US" sz="2000"/>
              <a:t> </a:t>
            </a:r>
          </a:p>
          <a:p>
            <a:endParaRPr lang="en-US" sz="2000"/>
          </a:p>
          <a:p>
            <a:r>
              <a:rPr lang="en-US" sz="2000"/>
              <a:t>(k = the number of independent variables in the regression model)</a:t>
            </a:r>
          </a:p>
        </p:txBody>
      </p:sp>
      <p:sp>
        <p:nvSpPr>
          <p:cNvPr id="242699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6C72BFDD-2150-4EF1-8EE8-FA80E49874C9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Types of Relationships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 rot="-7282380">
            <a:off x="2667000" y="586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 rot="-7282380">
            <a:off x="2057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 rot="-7282380">
            <a:off x="18288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 rot="-7282380">
            <a:off x="21336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85800" y="44656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405188" y="60658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 rot="-7282380">
            <a:off x="2895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 rot="-7282380">
            <a:off x="25146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 rot="-7282380">
            <a:off x="2209800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 rot="-7282380">
            <a:off x="12954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 rot="-7282380">
            <a:off x="1600200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85800" y="22558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 rot="-7282380">
            <a:off x="31242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3405188" y="38560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Oval 42"/>
          <p:cNvSpPr>
            <a:spLocks noChangeArrowheads="1"/>
          </p:cNvSpPr>
          <p:nvPr/>
        </p:nvSpPr>
        <p:spPr bwMode="auto">
          <a:xfrm rot="-7282380">
            <a:off x="60198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0" name="Oval 43"/>
          <p:cNvSpPr>
            <a:spLocks noChangeArrowheads="1"/>
          </p:cNvSpPr>
          <p:nvPr/>
        </p:nvSpPr>
        <p:spPr bwMode="auto">
          <a:xfrm rot="-7282380">
            <a:off x="63246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1" name="Oval 44"/>
          <p:cNvSpPr>
            <a:spLocks noChangeArrowheads="1"/>
          </p:cNvSpPr>
          <p:nvPr/>
        </p:nvSpPr>
        <p:spPr bwMode="auto">
          <a:xfrm rot="-7282380">
            <a:off x="78486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2" name="Oval 45"/>
          <p:cNvSpPr>
            <a:spLocks noChangeArrowheads="1"/>
          </p:cNvSpPr>
          <p:nvPr/>
        </p:nvSpPr>
        <p:spPr bwMode="auto">
          <a:xfrm rot="-7282380">
            <a:off x="77724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3" name="Oval 46"/>
          <p:cNvSpPr>
            <a:spLocks noChangeArrowheads="1"/>
          </p:cNvSpPr>
          <p:nvPr/>
        </p:nvSpPr>
        <p:spPr bwMode="auto">
          <a:xfrm rot="-7282380">
            <a:off x="64008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4" name="Oval 47"/>
          <p:cNvSpPr>
            <a:spLocks noChangeArrowheads="1"/>
          </p:cNvSpPr>
          <p:nvPr/>
        </p:nvSpPr>
        <p:spPr bwMode="auto">
          <a:xfrm rot="-7282380">
            <a:off x="74676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 rot="-7282380">
            <a:off x="73914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 rot="-7282380">
            <a:off x="7315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 rot="-7282380">
            <a:off x="7620000" y="4343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 rot="-7282380">
            <a:off x="6629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 rot="-7282380">
            <a:off x="7620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 rot="-7282380">
            <a:off x="6858000" y="563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2" name="Text Box 55"/>
          <p:cNvSpPr txBox="1">
            <a:spLocks noChangeArrowheads="1"/>
          </p:cNvSpPr>
          <p:nvPr/>
        </p:nvSpPr>
        <p:spPr bwMode="auto">
          <a:xfrm>
            <a:off x="5486400" y="44656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 rot="-7282380">
            <a:off x="6019800" y="3657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 rot="-7282380">
            <a:off x="8153400" y="3200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 rot="-7282380">
            <a:off x="66294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 rot="-7282380">
            <a:off x="8153400" y="3505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 rot="-7282380">
            <a:off x="78486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 rot="-7282380">
            <a:off x="73914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 rot="-7282380">
            <a:off x="70104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 rot="-7282380">
            <a:off x="61722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 rot="-7282380">
            <a:off x="6400800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 rot="-7282380">
            <a:off x="6705600" y="30829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 rot="-7282380">
            <a:off x="73152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00" name="Text Box 73"/>
          <p:cNvSpPr txBox="1">
            <a:spLocks noChangeArrowheads="1"/>
          </p:cNvSpPr>
          <p:nvPr/>
        </p:nvSpPr>
        <p:spPr bwMode="auto">
          <a:xfrm>
            <a:off x="5486400" y="22558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2601" name="Line 74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 rot="-7282380">
            <a:off x="79248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603" name="Text Box 76"/>
          <p:cNvSpPr txBox="1">
            <a:spLocks noChangeArrowheads="1"/>
          </p:cNvSpPr>
          <p:nvPr/>
        </p:nvSpPr>
        <p:spPr bwMode="auto">
          <a:xfrm>
            <a:off x="8205788" y="38560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2604" name="Text Box 77"/>
          <p:cNvSpPr txBox="1">
            <a:spLocks noChangeArrowheads="1"/>
          </p:cNvSpPr>
          <p:nvPr/>
        </p:nvSpPr>
        <p:spPr bwMode="auto">
          <a:xfrm>
            <a:off x="8229600" y="60658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2605" name="Text Box 78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Linear relationships</a:t>
            </a:r>
          </a:p>
        </p:txBody>
      </p:sp>
      <p:sp>
        <p:nvSpPr>
          <p:cNvPr id="22606" name="Text Box 79"/>
          <p:cNvSpPr txBox="1">
            <a:spLocks noChangeArrowheads="1"/>
          </p:cNvSpPr>
          <p:nvPr/>
        </p:nvSpPr>
        <p:spPr bwMode="auto">
          <a:xfrm>
            <a:off x="5715000" y="1676400"/>
            <a:ext cx="32004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Curvilinear relationships</a:t>
            </a:r>
          </a:p>
        </p:txBody>
      </p:sp>
      <p:sp>
        <p:nvSpPr>
          <p:cNvPr id="22607" name="Line 80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08" name="Line 81"/>
          <p:cNvSpPr>
            <a:spLocks noChangeShapeType="1"/>
          </p:cNvSpPr>
          <p:nvPr/>
        </p:nvSpPr>
        <p:spPr bwMode="auto">
          <a:xfrm flipV="1">
            <a:off x="1143000" y="2590800"/>
            <a:ext cx="2362200" cy="1143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09" name="Line 82"/>
          <p:cNvSpPr>
            <a:spLocks noChangeShapeType="1"/>
          </p:cNvSpPr>
          <p:nvPr/>
        </p:nvSpPr>
        <p:spPr bwMode="auto">
          <a:xfrm>
            <a:off x="1295400" y="4724400"/>
            <a:ext cx="18288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10" name="Freeform 83"/>
          <p:cNvSpPr>
            <a:spLocks/>
          </p:cNvSpPr>
          <p:nvPr/>
        </p:nvSpPr>
        <p:spPr bwMode="auto">
          <a:xfrm>
            <a:off x="6096000" y="2692400"/>
            <a:ext cx="2209800" cy="1117600"/>
          </a:xfrm>
          <a:custGeom>
            <a:avLst/>
            <a:gdLst>
              <a:gd name="T0" fmla="*/ 0 w 1392"/>
              <a:gd name="T1" fmla="*/ 704 h 704"/>
              <a:gd name="T2" fmla="*/ 720 w 1392"/>
              <a:gd name="T3" fmla="*/ 32 h 704"/>
              <a:gd name="T4" fmla="*/ 1392 w 1392"/>
              <a:gd name="T5" fmla="*/ 512 h 704"/>
              <a:gd name="T6" fmla="*/ 0 60000 65536"/>
              <a:gd name="T7" fmla="*/ 0 60000 65536"/>
              <a:gd name="T8" fmla="*/ 0 60000 65536"/>
              <a:gd name="T9" fmla="*/ 0 w 1392"/>
              <a:gd name="T10" fmla="*/ 0 h 704"/>
              <a:gd name="T11" fmla="*/ 1392 w 1392"/>
              <a:gd name="T12" fmla="*/ 704 h 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704">
                <a:moveTo>
                  <a:pt x="0" y="704"/>
                </a:moveTo>
                <a:cubicBezTo>
                  <a:pt x="244" y="384"/>
                  <a:pt x="488" y="64"/>
                  <a:pt x="720" y="32"/>
                </a:cubicBezTo>
                <a:cubicBezTo>
                  <a:pt x="952" y="0"/>
                  <a:pt x="1172" y="256"/>
                  <a:pt x="1392" y="51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11" name="Freeform 84"/>
          <p:cNvSpPr>
            <a:spLocks/>
          </p:cNvSpPr>
          <p:nvPr/>
        </p:nvSpPr>
        <p:spPr bwMode="auto">
          <a:xfrm>
            <a:off x="6096000" y="4419600"/>
            <a:ext cx="1828800" cy="1447800"/>
          </a:xfrm>
          <a:custGeom>
            <a:avLst/>
            <a:gdLst>
              <a:gd name="T0" fmla="*/ 0 w 1152"/>
              <a:gd name="T1" fmla="*/ 912 h 912"/>
              <a:gd name="T2" fmla="*/ 816 w 1152"/>
              <a:gd name="T3" fmla="*/ 624 h 912"/>
              <a:gd name="T4" fmla="*/ 1152 w 1152"/>
              <a:gd name="T5" fmla="*/ 0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912"/>
                </a:moveTo>
                <a:cubicBezTo>
                  <a:pt x="312" y="844"/>
                  <a:pt x="624" y="776"/>
                  <a:pt x="816" y="624"/>
                </a:cubicBezTo>
                <a:cubicBezTo>
                  <a:pt x="1008" y="472"/>
                  <a:pt x="1080" y="236"/>
                  <a:pt x="115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12" name="Rectangle 85"/>
          <p:cNvSpPr>
            <a:spLocks noChangeArrowheads="1"/>
          </p:cNvSpPr>
          <p:nvPr/>
        </p:nvSpPr>
        <p:spPr bwMode="auto">
          <a:xfrm>
            <a:off x="7467600" y="990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</a:t>
            </a:r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D0A9F2A3-7329-46A4-B208-63A2DED5379C}" type="slidenum">
              <a:rPr lang="en-US"/>
              <a:pPr/>
              <a:t>60</a:t>
            </a:fld>
            <a:endParaRPr lang="en-US"/>
          </a:p>
        </p:txBody>
      </p:sp>
      <p:sp>
        <p:nvSpPr>
          <p:cNvPr id="286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F-Test for Significance</a:t>
            </a:r>
            <a:br>
              <a:rPr lang="en-US" smtClean="0"/>
            </a:br>
            <a:r>
              <a:rPr lang="en-US" smtClean="0"/>
              <a:t>Excel Output</a:t>
            </a:r>
          </a:p>
        </p:txBody>
      </p:sp>
      <p:graphicFrame>
        <p:nvGraphicFramePr>
          <p:cNvPr id="286823" name="Group 103"/>
          <p:cNvGraphicFramePr>
            <a:graphicFrameLocks noGrp="1"/>
          </p:cNvGraphicFramePr>
          <p:nvPr/>
        </p:nvGraphicFramePr>
        <p:xfrm>
          <a:off x="609600" y="2209800"/>
          <a:ext cx="8177213" cy="3251200"/>
        </p:xfrm>
        <a:graphic>
          <a:graphicData uri="http://schemas.openxmlformats.org/drawingml/2006/table">
            <a:tbl>
              <a:tblPr/>
              <a:tblGrid>
                <a:gridCol w="1547813"/>
                <a:gridCol w="1119187"/>
                <a:gridCol w="1395413"/>
                <a:gridCol w="1079500"/>
                <a:gridCol w="792162"/>
                <a:gridCol w="1252538"/>
                <a:gridCol w="990600"/>
              </a:tblGrid>
              <a:tr h="255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 Statistics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Multiple 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0.76211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0.58082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Adjusted R Square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0.52842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41.33032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Observations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Significance F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Regression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18934.9348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11.0848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Residual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13665.5652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1708.1957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32600.5000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808" name="Object 88"/>
          <p:cNvGraphicFramePr>
            <a:graphicFrameLocks noChangeAspect="1"/>
          </p:cNvGraphicFramePr>
          <p:nvPr/>
        </p:nvGraphicFramePr>
        <p:xfrm>
          <a:off x="3644900" y="2540000"/>
          <a:ext cx="4573588" cy="736600"/>
        </p:xfrm>
        <a:graphic>
          <a:graphicData uri="http://schemas.openxmlformats.org/presentationml/2006/ole">
            <p:oleObj spid="_x0000_s286808" name="Equation" r:id="rId3" imgW="2273040" imgH="368280" progId="Equation.3">
              <p:embed/>
            </p:oleObj>
          </a:graphicData>
        </a:graphic>
      </p:graphicFrame>
      <p:sp>
        <p:nvSpPr>
          <p:cNvPr id="286893" name="Line 89"/>
          <p:cNvSpPr>
            <a:spLocks noChangeShapeType="1"/>
          </p:cNvSpPr>
          <p:nvPr/>
        </p:nvSpPr>
        <p:spPr bwMode="auto">
          <a:xfrm flipV="1">
            <a:off x="3200400" y="4038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94" name="Line 90"/>
          <p:cNvSpPr>
            <a:spLocks noChangeShapeType="1"/>
          </p:cNvSpPr>
          <p:nvPr/>
        </p:nvSpPr>
        <p:spPr bwMode="auto">
          <a:xfrm flipV="1">
            <a:off x="6324600" y="31242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95" name="Line 91"/>
          <p:cNvSpPr>
            <a:spLocks noChangeShapeType="1"/>
          </p:cNvSpPr>
          <p:nvPr/>
        </p:nvSpPr>
        <p:spPr bwMode="auto">
          <a:xfrm flipV="1">
            <a:off x="7772400" y="4191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96" name="Text Box 92"/>
          <p:cNvSpPr txBox="1">
            <a:spLocks noChangeArrowheads="1"/>
          </p:cNvSpPr>
          <p:nvPr/>
        </p:nvSpPr>
        <p:spPr bwMode="auto">
          <a:xfrm>
            <a:off x="3581400" y="3505200"/>
            <a:ext cx="2362200" cy="581025"/>
          </a:xfrm>
          <a:prstGeom prst="rect">
            <a:avLst/>
          </a:prstGeom>
          <a:solidFill>
            <a:srgbClr val="C7DAF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With 1 and 8 degrees of freedom</a:t>
            </a:r>
          </a:p>
        </p:txBody>
      </p:sp>
      <p:sp>
        <p:nvSpPr>
          <p:cNvPr id="286897" name="Text Box 93"/>
          <p:cNvSpPr txBox="1">
            <a:spLocks noChangeArrowheads="1"/>
          </p:cNvSpPr>
          <p:nvPr/>
        </p:nvSpPr>
        <p:spPr bwMode="auto">
          <a:xfrm>
            <a:off x="7543800" y="3581400"/>
            <a:ext cx="1295400" cy="581025"/>
          </a:xfrm>
          <a:prstGeom prst="rect">
            <a:avLst/>
          </a:prstGeom>
          <a:solidFill>
            <a:srgbClr val="C7DAF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p-value for the F-Test</a:t>
            </a:r>
          </a:p>
        </p:txBody>
      </p:sp>
      <p:sp>
        <p:nvSpPr>
          <p:cNvPr id="286898" name="Rectangle 10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EF51F91A-DB80-4E37-B285-DCAAD2AEE6EA}" type="slidenum">
              <a:rPr lang="en-US"/>
              <a:pPr/>
              <a:t>61</a:t>
            </a:fld>
            <a:endParaRPr lang="en-US"/>
          </a:p>
        </p:txBody>
      </p:sp>
      <p:sp>
        <p:nvSpPr>
          <p:cNvPr id="244759" name="Rectangle 2"/>
          <p:cNvSpPr>
            <a:spLocks noChangeArrowheads="1"/>
          </p:cNvSpPr>
          <p:nvPr/>
        </p:nvSpPr>
        <p:spPr bwMode="auto">
          <a:xfrm>
            <a:off x="381000" y="1752600"/>
            <a:ext cx="3810000" cy="914400"/>
          </a:xfrm>
          <a:prstGeom prst="rect">
            <a:avLst/>
          </a:prstGeom>
          <a:solidFill>
            <a:srgbClr val="FDE0B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7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48100" cy="1828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0</a:t>
            </a:r>
            <a:r>
              <a:rPr lang="en-US" sz="2400" smtClean="0"/>
              <a:t>: </a:t>
            </a:r>
            <a:r>
              <a:rPr lang="el-GR" sz="2400" smtClean="0">
                <a:cs typeface="Arial" charset="0"/>
              </a:rPr>
              <a:t>β</a:t>
            </a:r>
            <a:r>
              <a:rPr lang="en-US" sz="2400" baseline="-25000" smtClean="0"/>
              <a:t>1</a:t>
            </a:r>
            <a:r>
              <a:rPr lang="en-US" sz="2400" smtClean="0"/>
              <a:t> = </a:t>
            </a:r>
            <a:r>
              <a:rPr lang="en-US" sz="2400" smtClean="0">
                <a:cs typeface="Arial" charset="0"/>
              </a:rPr>
              <a:t>0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H</a:t>
            </a:r>
            <a:r>
              <a:rPr lang="en-US" sz="2400" baseline="-25000" smtClean="0"/>
              <a:t>1</a:t>
            </a:r>
            <a:r>
              <a:rPr lang="en-US" sz="2400" smtClean="0"/>
              <a:t>: </a:t>
            </a:r>
            <a:r>
              <a:rPr lang="el-GR" sz="2400" smtClean="0">
                <a:cs typeface="Arial" charset="0"/>
              </a:rPr>
              <a:t>β</a:t>
            </a:r>
            <a:r>
              <a:rPr lang="en-US" sz="2400" baseline="-25000" smtClean="0">
                <a:cs typeface="Arial" charset="0"/>
              </a:rPr>
              <a:t>1</a:t>
            </a:r>
            <a:r>
              <a:rPr lang="en-US" sz="2400" smtClean="0">
                <a:cs typeface="Arial" charset="0"/>
              </a:rPr>
              <a:t> ≠ 0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</a:t>
            </a:r>
            <a:r>
              <a:rPr lang="en-US" sz="2400" smtClean="0"/>
              <a:t> = .05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df</a:t>
            </a:r>
            <a:r>
              <a:rPr lang="en-US" sz="2400" baseline="-25000" smtClean="0"/>
              <a:t>1</a:t>
            </a:r>
            <a:r>
              <a:rPr lang="en-US" sz="2400" smtClean="0"/>
              <a:t>= 1      df</a:t>
            </a:r>
            <a:r>
              <a:rPr lang="en-US" sz="2400" baseline="-25000" smtClean="0"/>
              <a:t>2</a:t>
            </a:r>
            <a:r>
              <a:rPr lang="en-US" sz="2400" smtClean="0"/>
              <a:t> = 8 </a:t>
            </a:r>
            <a:endParaRPr lang="en-US" sz="2400" b="1" smtClean="0"/>
          </a:p>
        </p:txBody>
      </p:sp>
      <p:sp>
        <p:nvSpPr>
          <p:cNvPr id="244761" name="Rectangle 4"/>
          <p:cNvSpPr>
            <a:spLocks noChangeArrowheads="1"/>
          </p:cNvSpPr>
          <p:nvPr/>
        </p:nvSpPr>
        <p:spPr bwMode="auto">
          <a:xfrm>
            <a:off x="4419600" y="16764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</a:pPr>
            <a:r>
              <a:rPr lang="en-US" sz="2800" b="1"/>
              <a:t>Test Statistic: </a:t>
            </a:r>
            <a:endParaRPr lang="en-US" sz="2800"/>
          </a:p>
          <a:p>
            <a:pPr eaLnBrk="0" hangingPunct="0">
              <a:spcBef>
                <a:spcPct val="20000"/>
              </a:spcBef>
            </a:pPr>
            <a:endParaRPr lang="en-US" sz="2800"/>
          </a:p>
          <a:p>
            <a:pPr eaLnBrk="0" hangingPunct="0">
              <a:spcBef>
                <a:spcPct val="20000"/>
              </a:spcBef>
            </a:pPr>
            <a:endParaRPr lang="en-US" sz="2800"/>
          </a:p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chemeClr val="folHlink"/>
                </a:solidFill>
              </a:rPr>
              <a:t>Decision:</a:t>
            </a:r>
            <a:endParaRPr lang="en-US" sz="2800">
              <a:solidFill>
                <a:schemeClr val="folHlink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800"/>
          </a:p>
          <a:p>
            <a:pPr eaLnBrk="0" hangingPunct="0">
              <a:spcBef>
                <a:spcPct val="20000"/>
              </a:spcBef>
            </a:pPr>
            <a:endParaRPr lang="en-US" sz="2800" b="1">
              <a:solidFill>
                <a:schemeClr val="folHlink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chemeClr val="folHlink"/>
                </a:solidFill>
              </a:rPr>
              <a:t>Conclusion:</a:t>
            </a:r>
            <a:endParaRPr lang="en-US" sz="2800">
              <a:solidFill>
                <a:schemeClr val="folHlink"/>
              </a:solidFill>
            </a:endParaRPr>
          </a:p>
          <a:p>
            <a:pPr eaLnBrk="0" latinLnBrk="1" hangingPunct="0">
              <a:spcBef>
                <a:spcPct val="20000"/>
              </a:spcBef>
            </a:pPr>
            <a:endParaRPr lang="en-US" sz="2800"/>
          </a:p>
        </p:txBody>
      </p:sp>
      <p:sp>
        <p:nvSpPr>
          <p:cNvPr id="244762" name="Rectangle 5"/>
          <p:cNvSpPr>
            <a:spLocks noChangeArrowheads="1"/>
          </p:cNvSpPr>
          <p:nvPr/>
        </p:nvSpPr>
        <p:spPr bwMode="auto">
          <a:xfrm>
            <a:off x="4648200" y="3733800"/>
            <a:ext cx="3733800" cy="525463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Reject H</a:t>
            </a:r>
            <a:r>
              <a:rPr lang="en-US" sz="2800" baseline="-25000"/>
              <a:t>0</a:t>
            </a:r>
            <a:r>
              <a:rPr lang="en-US" sz="2800"/>
              <a:t> at  </a:t>
            </a:r>
            <a:r>
              <a:rPr lang="en-US" sz="2800" b="1">
                <a:latin typeface="Symbol" pitchFamily="18" charset="2"/>
              </a:rPr>
              <a:t></a:t>
            </a:r>
            <a:r>
              <a:rPr lang="en-US" sz="2800"/>
              <a:t> = 0.05</a:t>
            </a:r>
          </a:p>
        </p:txBody>
      </p:sp>
      <p:sp>
        <p:nvSpPr>
          <p:cNvPr id="244763" name="Rectangle 6"/>
          <p:cNvSpPr>
            <a:spLocks noChangeArrowheads="1"/>
          </p:cNvSpPr>
          <p:nvPr/>
        </p:nvSpPr>
        <p:spPr bwMode="auto">
          <a:xfrm>
            <a:off x="4495800" y="5168900"/>
            <a:ext cx="44958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There is sufficient evidence that house size affects selling price</a:t>
            </a:r>
          </a:p>
        </p:txBody>
      </p:sp>
      <p:sp>
        <p:nvSpPr>
          <p:cNvPr id="244764" name="Freeform 7"/>
          <p:cNvSpPr>
            <a:spLocks/>
          </p:cNvSpPr>
          <p:nvPr/>
        </p:nvSpPr>
        <p:spPr bwMode="auto">
          <a:xfrm>
            <a:off x="2051050" y="5486400"/>
            <a:ext cx="1555750" cy="223838"/>
          </a:xfrm>
          <a:custGeom>
            <a:avLst/>
            <a:gdLst>
              <a:gd name="T0" fmla="*/ 4 w 980"/>
              <a:gd name="T1" fmla="*/ 154 h 154"/>
              <a:gd name="T2" fmla="*/ 0 w 980"/>
              <a:gd name="T3" fmla="*/ 0 h 154"/>
              <a:gd name="T4" fmla="*/ 83 w 980"/>
              <a:gd name="T5" fmla="*/ 39 h 154"/>
              <a:gd name="T6" fmla="*/ 154 w 980"/>
              <a:gd name="T7" fmla="*/ 61 h 154"/>
              <a:gd name="T8" fmla="*/ 209 w 980"/>
              <a:gd name="T9" fmla="*/ 76 h 154"/>
              <a:gd name="T10" fmla="*/ 283 w 980"/>
              <a:gd name="T11" fmla="*/ 91 h 154"/>
              <a:gd name="T12" fmla="*/ 428 w 980"/>
              <a:gd name="T13" fmla="*/ 111 h 154"/>
              <a:gd name="T14" fmla="*/ 592 w 980"/>
              <a:gd name="T15" fmla="*/ 126 h 154"/>
              <a:gd name="T16" fmla="*/ 979 w 980"/>
              <a:gd name="T17" fmla="*/ 141 h 154"/>
              <a:gd name="T18" fmla="*/ 980 w 980"/>
              <a:gd name="T19" fmla="*/ 154 h 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0"/>
              <a:gd name="T31" fmla="*/ 0 h 154"/>
              <a:gd name="T32" fmla="*/ 980 w 980"/>
              <a:gd name="T33" fmla="*/ 154 h 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65" name="Freeform 8"/>
          <p:cNvSpPr>
            <a:spLocks/>
          </p:cNvSpPr>
          <p:nvPr/>
        </p:nvSpPr>
        <p:spPr bwMode="auto">
          <a:xfrm>
            <a:off x="373063" y="41005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1022 h 1023"/>
              <a:gd name="T4" fmla="*/ 3387 w 3388"/>
              <a:gd name="T5" fmla="*/ 1022 h 1023"/>
              <a:gd name="T6" fmla="*/ 0 60000 65536"/>
              <a:gd name="T7" fmla="*/ 0 60000 65536"/>
              <a:gd name="T8" fmla="*/ 0 60000 65536"/>
              <a:gd name="T9" fmla="*/ 0 w 3388"/>
              <a:gd name="T10" fmla="*/ 0 h 1023"/>
              <a:gd name="T11" fmla="*/ 3388 w 3388"/>
              <a:gd name="T12" fmla="*/ 1023 h 10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4766" name="Rectangle 9"/>
          <p:cNvSpPr>
            <a:spLocks noChangeArrowheads="1"/>
          </p:cNvSpPr>
          <p:nvPr/>
        </p:nvSpPr>
        <p:spPr bwMode="auto">
          <a:xfrm>
            <a:off x="152400" y="5486400"/>
            <a:ext cx="45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0</a:t>
            </a:r>
            <a:r>
              <a:rPr lang="en-US" sz="3600" b="1"/>
              <a:t> </a:t>
            </a:r>
          </a:p>
        </p:txBody>
      </p:sp>
      <p:sp>
        <p:nvSpPr>
          <p:cNvPr id="244767" name="Line 10"/>
          <p:cNvSpPr>
            <a:spLocks noChangeShapeType="1"/>
          </p:cNvSpPr>
          <p:nvPr/>
        </p:nvSpPr>
        <p:spPr bwMode="auto">
          <a:xfrm>
            <a:off x="515938" y="44196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68" name="Freeform 11"/>
          <p:cNvSpPr>
            <a:spLocks/>
          </p:cNvSpPr>
          <p:nvPr/>
        </p:nvSpPr>
        <p:spPr bwMode="auto">
          <a:xfrm>
            <a:off x="381000" y="4343400"/>
            <a:ext cx="3429000" cy="1392238"/>
          </a:xfrm>
          <a:custGeom>
            <a:avLst/>
            <a:gdLst>
              <a:gd name="T0" fmla="*/ 0 w 3492"/>
              <a:gd name="T1" fmla="*/ 1011 h 1021"/>
              <a:gd name="T2" fmla="*/ 162 w 3492"/>
              <a:gd name="T3" fmla="*/ 837 h 1021"/>
              <a:gd name="T4" fmla="*/ 714 w 3492"/>
              <a:gd name="T5" fmla="*/ 3 h 1021"/>
              <a:gd name="T6" fmla="*/ 1728 w 3492"/>
              <a:gd name="T7" fmla="*/ 855 h 1021"/>
              <a:gd name="T8" fmla="*/ 3492 w 3492"/>
              <a:gd name="T9" fmla="*/ 999 h 10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92"/>
              <a:gd name="T16" fmla="*/ 0 h 1021"/>
              <a:gd name="T17" fmla="*/ 3492 w 3492"/>
              <a:gd name="T18" fmla="*/ 1021 h 10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69" name="Line 12"/>
          <p:cNvSpPr>
            <a:spLocks noChangeShapeType="1"/>
          </p:cNvSpPr>
          <p:nvPr/>
        </p:nvSpPr>
        <p:spPr bwMode="auto">
          <a:xfrm>
            <a:off x="2057400" y="54864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70" name="Line 13"/>
          <p:cNvSpPr>
            <a:spLocks noChangeShapeType="1"/>
          </p:cNvSpPr>
          <p:nvPr/>
        </p:nvSpPr>
        <p:spPr bwMode="auto">
          <a:xfrm flipH="1">
            <a:off x="2362200" y="5257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71" name="Text Box 14"/>
          <p:cNvSpPr txBox="1">
            <a:spLocks noChangeArrowheads="1"/>
          </p:cNvSpPr>
          <p:nvPr/>
        </p:nvSpPr>
        <p:spPr bwMode="auto">
          <a:xfrm>
            <a:off x="1905000" y="4953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 = .05</a:t>
            </a:r>
            <a:endParaRPr lang="en-US" sz="2000" baseline="-25000">
              <a:sym typeface="Symbol" pitchFamily="18" charset="2"/>
            </a:endParaRPr>
          </a:p>
        </p:txBody>
      </p:sp>
      <p:sp>
        <p:nvSpPr>
          <p:cNvPr id="244772" name="Rectangle 15"/>
          <p:cNvSpPr>
            <a:spLocks noChangeArrowheads="1"/>
          </p:cNvSpPr>
          <p:nvPr/>
        </p:nvSpPr>
        <p:spPr bwMode="auto">
          <a:xfrm>
            <a:off x="1600200" y="6096000"/>
            <a:ext cx="152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F</a:t>
            </a:r>
            <a:r>
              <a:rPr lang="en-US" sz="2000" b="1" baseline="-25000">
                <a:solidFill>
                  <a:schemeClr val="hlink"/>
                </a:solidFill>
                <a:sym typeface="Symbol" pitchFamily="18" charset="2"/>
              </a:rPr>
              <a:t>.05 </a:t>
            </a:r>
            <a:r>
              <a:rPr lang="en-US" sz="2000" b="1">
                <a:solidFill>
                  <a:schemeClr val="hlink"/>
                </a:solidFill>
              </a:rPr>
              <a:t>= 5.32</a:t>
            </a:r>
          </a:p>
        </p:txBody>
      </p:sp>
      <p:sp>
        <p:nvSpPr>
          <p:cNvPr id="244773" name="Line 16"/>
          <p:cNvSpPr>
            <a:spLocks noChangeShapeType="1"/>
          </p:cNvSpPr>
          <p:nvPr/>
        </p:nvSpPr>
        <p:spPr bwMode="auto">
          <a:xfrm flipV="1">
            <a:off x="2057400" y="57150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74" name="Line 17"/>
          <p:cNvSpPr>
            <a:spLocks noChangeShapeType="1"/>
          </p:cNvSpPr>
          <p:nvPr/>
        </p:nvSpPr>
        <p:spPr bwMode="auto">
          <a:xfrm flipH="1">
            <a:off x="457200" y="594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75" name="Line 18"/>
          <p:cNvSpPr>
            <a:spLocks noChangeShapeType="1"/>
          </p:cNvSpPr>
          <p:nvPr/>
        </p:nvSpPr>
        <p:spPr bwMode="auto">
          <a:xfrm flipH="1">
            <a:off x="2057400" y="5943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4776" name="Rectangle 19"/>
          <p:cNvSpPr>
            <a:spLocks noChangeArrowheads="1"/>
          </p:cNvSpPr>
          <p:nvPr/>
        </p:nvSpPr>
        <p:spPr bwMode="auto">
          <a:xfrm>
            <a:off x="2362200" y="5867400"/>
            <a:ext cx="990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Reject H</a:t>
            </a:r>
            <a:r>
              <a:rPr lang="en-US" sz="1400" baseline="-25000"/>
              <a:t>0</a:t>
            </a:r>
          </a:p>
        </p:txBody>
      </p:sp>
      <p:sp>
        <p:nvSpPr>
          <p:cNvPr id="244777" name="Rectangle 20"/>
          <p:cNvSpPr>
            <a:spLocks noChangeArrowheads="1"/>
          </p:cNvSpPr>
          <p:nvPr/>
        </p:nvSpPr>
        <p:spPr bwMode="auto">
          <a:xfrm>
            <a:off x="762000" y="5867400"/>
            <a:ext cx="914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Do not </a:t>
            </a:r>
          </a:p>
          <a:p>
            <a:pPr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1400"/>
              <a:t>reject H</a:t>
            </a:r>
            <a:r>
              <a:rPr lang="en-US" sz="1400" baseline="-25000"/>
              <a:t>0</a:t>
            </a:r>
          </a:p>
        </p:txBody>
      </p:sp>
      <p:graphicFrame>
        <p:nvGraphicFramePr>
          <p:cNvPr id="244757" name="Object 21"/>
          <p:cNvGraphicFramePr>
            <a:graphicFrameLocks noChangeAspect="1"/>
          </p:cNvGraphicFramePr>
          <p:nvPr/>
        </p:nvGraphicFramePr>
        <p:xfrm>
          <a:off x="4633913" y="2236788"/>
          <a:ext cx="2865437" cy="800100"/>
        </p:xfrm>
        <a:graphic>
          <a:graphicData uri="http://schemas.openxmlformats.org/presentationml/2006/ole">
            <p:oleObj spid="_x0000_s244757" name="Equation" r:id="rId3" imgW="1295280" imgH="368280" progId="Equation.3">
              <p:embed/>
            </p:oleObj>
          </a:graphicData>
        </a:graphic>
      </p:graphicFrame>
      <p:sp>
        <p:nvSpPr>
          <p:cNvPr id="244778" name="Line 22"/>
          <p:cNvSpPr>
            <a:spLocks noChangeShapeType="1"/>
          </p:cNvSpPr>
          <p:nvPr/>
        </p:nvSpPr>
        <p:spPr bwMode="auto">
          <a:xfrm>
            <a:off x="3429000" y="3886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79" name="Line 23"/>
          <p:cNvSpPr>
            <a:spLocks noChangeShapeType="1"/>
          </p:cNvSpPr>
          <p:nvPr/>
        </p:nvSpPr>
        <p:spPr bwMode="auto">
          <a:xfrm flipV="1">
            <a:off x="3429000" y="2743200"/>
            <a:ext cx="1219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80" name="Rectangle 24"/>
          <p:cNvSpPr>
            <a:spLocks noChangeArrowheads="1"/>
          </p:cNvSpPr>
          <p:nvPr/>
        </p:nvSpPr>
        <p:spPr bwMode="auto">
          <a:xfrm>
            <a:off x="1447800" y="3733800"/>
            <a:ext cx="1371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Critical Value: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F</a:t>
            </a:r>
            <a:r>
              <a:rPr lang="en-US" sz="2000" b="1" baseline="-25000">
                <a:solidFill>
                  <a:schemeClr val="hlink"/>
                </a:solidFill>
                <a:sym typeface="Symbol" pitchFamily="18" charset="2"/>
              </a:rPr>
              <a:t> </a:t>
            </a:r>
            <a:r>
              <a:rPr lang="en-US" sz="2000" b="1">
                <a:solidFill>
                  <a:schemeClr val="hlink"/>
                </a:solidFill>
              </a:rPr>
              <a:t>= 5.32</a:t>
            </a:r>
          </a:p>
        </p:txBody>
      </p:sp>
      <p:sp>
        <p:nvSpPr>
          <p:cNvPr id="244781" name="Rectangle 25"/>
          <p:cNvSpPr>
            <a:spLocks noGrp="1" noChangeArrowheads="1"/>
          </p:cNvSpPr>
          <p:nvPr>
            <p:ph type="title"/>
          </p:nvPr>
        </p:nvSpPr>
        <p:spPr>
          <a:xfrm>
            <a:off x="1150938" y="-228600"/>
            <a:ext cx="7383462" cy="990600"/>
          </a:xfrm>
        </p:spPr>
        <p:txBody>
          <a:bodyPr/>
          <a:lstStyle/>
          <a:p>
            <a:pPr defTabSz="914400" eaLnBrk="1" hangingPunct="1"/>
            <a:r>
              <a:rPr lang="en-US" smtClean="0"/>
              <a:t>F Test for Significance</a:t>
            </a:r>
          </a:p>
        </p:txBody>
      </p:sp>
      <p:sp>
        <p:nvSpPr>
          <p:cNvPr id="244782" name="Text Box 26"/>
          <p:cNvSpPr txBox="1">
            <a:spLocks noChangeArrowheads="1"/>
          </p:cNvSpPr>
          <p:nvPr/>
        </p:nvSpPr>
        <p:spPr bwMode="auto">
          <a:xfrm>
            <a:off x="7543800" y="838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44783" name="Text Box 27"/>
          <p:cNvSpPr txBox="1">
            <a:spLocks noChangeArrowheads="1"/>
          </p:cNvSpPr>
          <p:nvPr/>
        </p:nvSpPr>
        <p:spPr bwMode="auto">
          <a:xfrm>
            <a:off x="3810000" y="5638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</a:t>
            </a:r>
          </a:p>
        </p:txBody>
      </p:sp>
      <p:sp>
        <p:nvSpPr>
          <p:cNvPr id="244784" name="AutoShape 28"/>
          <p:cNvSpPr>
            <a:spLocks/>
          </p:cNvSpPr>
          <p:nvPr/>
        </p:nvSpPr>
        <p:spPr bwMode="auto">
          <a:xfrm rot="-5400000">
            <a:off x="1562100" y="24003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4785" name="Rectangle 30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4955BC5-4293-4A44-8A26-9297DEC0B688}" type="slidenum">
              <a:rPr lang="en-US"/>
              <a:pPr/>
              <a:t>62</a:t>
            </a:fld>
            <a:endParaRPr lang="en-US"/>
          </a:p>
        </p:txBody>
      </p:sp>
      <p:sp>
        <p:nvSpPr>
          <p:cNvPr id="25191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Estimate </a:t>
            </a:r>
            <a:br>
              <a:rPr lang="en-US" smtClean="0"/>
            </a:br>
            <a:r>
              <a:rPr lang="en-US" smtClean="0"/>
              <a:t>for the Slope</a:t>
            </a:r>
          </a:p>
        </p:txBody>
      </p:sp>
      <p:sp>
        <p:nvSpPr>
          <p:cNvPr id="251913" name="Rectangle 3"/>
          <p:cNvSpPr>
            <a:spLocks noChangeArrowheads="1"/>
          </p:cNvSpPr>
          <p:nvPr/>
        </p:nvSpPr>
        <p:spPr bwMode="auto">
          <a:xfrm>
            <a:off x="1066800" y="1600200"/>
            <a:ext cx="770572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/>
              <a:t>Confidence Interval Estimate of the Slope:</a:t>
            </a:r>
          </a:p>
        </p:txBody>
      </p:sp>
      <p:sp>
        <p:nvSpPr>
          <p:cNvPr id="251914" name="Rectangle 4"/>
          <p:cNvSpPr>
            <a:spLocks noChangeArrowheads="1"/>
          </p:cNvSpPr>
          <p:nvPr/>
        </p:nvSpPr>
        <p:spPr bwMode="auto">
          <a:xfrm>
            <a:off x="304800" y="3352800"/>
            <a:ext cx="45053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Excel Printout for House Prices:</a:t>
            </a:r>
          </a:p>
        </p:txBody>
      </p:sp>
      <p:sp>
        <p:nvSpPr>
          <p:cNvPr id="251915" name="Rectangle 5"/>
          <p:cNvSpPr>
            <a:spLocks noChangeArrowheads="1"/>
          </p:cNvSpPr>
          <p:nvPr/>
        </p:nvSpPr>
        <p:spPr bwMode="auto">
          <a:xfrm>
            <a:off x="685800" y="5181600"/>
            <a:ext cx="7858125" cy="83185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At 95% level of confidence, the confidence interval for the slope is (0.0337, 0.1858)</a:t>
            </a:r>
          </a:p>
        </p:txBody>
      </p:sp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3443288" y="2133600"/>
          <a:ext cx="2790825" cy="895350"/>
        </p:xfrm>
        <a:graphic>
          <a:graphicData uri="http://schemas.openxmlformats.org/presentationml/2006/ole">
            <p:oleObj spid="_x0000_s251910" name="Equation" r:id="rId3" imgW="749160" imgH="241200" progId="Equation.3">
              <p:embed/>
            </p:oleObj>
          </a:graphicData>
        </a:graphic>
      </p:graphicFrame>
      <p:graphicFrame>
        <p:nvGraphicFramePr>
          <p:cNvPr id="251911" name="Group 7"/>
          <p:cNvGraphicFramePr>
            <a:graphicFrameLocks noGrp="1"/>
          </p:cNvGraphicFramePr>
          <p:nvPr/>
        </p:nvGraphicFramePr>
        <p:xfrm>
          <a:off x="304800" y="3733800"/>
          <a:ext cx="8382000" cy="868363"/>
        </p:xfrm>
        <a:graphic>
          <a:graphicData uri="http://schemas.openxmlformats.org/drawingml/2006/table">
            <a:tbl>
              <a:tblPr/>
              <a:tblGrid>
                <a:gridCol w="1447800"/>
                <a:gridCol w="1219200"/>
                <a:gridCol w="1447800"/>
                <a:gridCol w="990600"/>
                <a:gridCol w="881063"/>
                <a:gridCol w="1252537"/>
                <a:gridCol w="11430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95%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95%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-35.57720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232.07386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0.03374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0.18580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</a:tbl>
          </a:graphicData>
        </a:graphic>
      </p:graphicFrame>
      <p:sp>
        <p:nvSpPr>
          <p:cNvPr id="251950" name="Oval 41"/>
          <p:cNvSpPr>
            <a:spLocks noChangeArrowheads="1"/>
          </p:cNvSpPr>
          <p:nvPr/>
        </p:nvSpPr>
        <p:spPr bwMode="auto">
          <a:xfrm>
            <a:off x="6619875" y="42672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951" name="Oval 42"/>
          <p:cNvSpPr>
            <a:spLocks noChangeArrowheads="1"/>
          </p:cNvSpPr>
          <p:nvPr/>
        </p:nvSpPr>
        <p:spPr bwMode="auto">
          <a:xfrm>
            <a:off x="7762875" y="42672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952" name="Oval 43"/>
          <p:cNvSpPr>
            <a:spLocks noChangeArrowheads="1"/>
          </p:cNvSpPr>
          <p:nvPr/>
        </p:nvSpPr>
        <p:spPr bwMode="auto">
          <a:xfrm>
            <a:off x="6248400" y="3657600"/>
            <a:ext cx="2590800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953" name="Oval 44"/>
          <p:cNvSpPr>
            <a:spLocks noChangeArrowheads="1"/>
          </p:cNvSpPr>
          <p:nvPr/>
        </p:nvSpPr>
        <p:spPr bwMode="auto">
          <a:xfrm>
            <a:off x="2057400" y="42672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1954" name="Rectangle 45"/>
          <p:cNvSpPr>
            <a:spLocks noChangeArrowheads="1"/>
          </p:cNvSpPr>
          <p:nvPr/>
        </p:nvSpPr>
        <p:spPr bwMode="auto">
          <a:xfrm flipH="1">
            <a:off x="6553200" y="2438400"/>
            <a:ext cx="1143000" cy="3333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d.f. = n - 2</a:t>
            </a:r>
          </a:p>
        </p:txBody>
      </p:sp>
      <p:sp>
        <p:nvSpPr>
          <p:cNvPr id="251955" name="Rectangle 13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8731C512-D74E-404F-82AD-B857B0BEF2F3}" type="slidenum">
              <a:rPr lang="en-US"/>
              <a:pPr/>
              <a:t>63</a:t>
            </a:fld>
            <a:endParaRPr lang="en-US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143000" y="3200400"/>
            <a:ext cx="6934200" cy="15621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Since the units of the house price variable is $1000s, we are 95% confident that the average impact on sales price is between $33.74 and $185.80 per square foot of house size</a:t>
            </a:r>
          </a:p>
        </p:txBody>
      </p:sp>
      <p:graphicFrame>
        <p:nvGraphicFramePr>
          <p:cNvPr id="252931" name="Group 3"/>
          <p:cNvGraphicFramePr>
            <a:graphicFrameLocks noGrp="1"/>
          </p:cNvGraphicFramePr>
          <p:nvPr/>
        </p:nvGraphicFramePr>
        <p:xfrm>
          <a:off x="304800" y="1905000"/>
          <a:ext cx="8382000" cy="868363"/>
        </p:xfrm>
        <a:graphic>
          <a:graphicData uri="http://schemas.openxmlformats.org/drawingml/2006/table">
            <a:tbl>
              <a:tblPr/>
              <a:tblGrid>
                <a:gridCol w="1447800"/>
                <a:gridCol w="1219200"/>
                <a:gridCol w="1447800"/>
                <a:gridCol w="990600"/>
                <a:gridCol w="881063"/>
                <a:gridCol w="1252537"/>
                <a:gridCol w="11430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Coefficients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Standard Error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Stat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95%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Upper 95%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Intercept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98.24833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58.03348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1.69296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0.12892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-35.57720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232.07386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Square Feet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0.10977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0.03297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3.32938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0.01039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0.03374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524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0.18580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</a:tr>
            </a:tbl>
          </a:graphicData>
        </a:graphic>
      </p:graphicFrame>
      <p:sp>
        <p:nvSpPr>
          <p:cNvPr id="293925" name="Oval 37"/>
          <p:cNvSpPr>
            <a:spLocks noChangeArrowheads="1"/>
          </p:cNvSpPr>
          <p:nvPr/>
        </p:nvSpPr>
        <p:spPr bwMode="auto">
          <a:xfrm>
            <a:off x="6619875" y="24384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926" name="Oval 38"/>
          <p:cNvSpPr>
            <a:spLocks noChangeArrowheads="1"/>
          </p:cNvSpPr>
          <p:nvPr/>
        </p:nvSpPr>
        <p:spPr bwMode="auto">
          <a:xfrm>
            <a:off x="7762875" y="24384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927" name="Oval 39"/>
          <p:cNvSpPr>
            <a:spLocks noChangeArrowheads="1"/>
          </p:cNvSpPr>
          <p:nvPr/>
        </p:nvSpPr>
        <p:spPr bwMode="auto">
          <a:xfrm>
            <a:off x="6248400" y="1828800"/>
            <a:ext cx="2590800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928" name="Oval 40"/>
          <p:cNvSpPr>
            <a:spLocks noChangeArrowheads="1"/>
          </p:cNvSpPr>
          <p:nvPr/>
        </p:nvSpPr>
        <p:spPr bwMode="auto">
          <a:xfrm>
            <a:off x="2057400" y="2438400"/>
            <a:ext cx="1000125" cy="428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1219200" y="5029200"/>
            <a:ext cx="6867525" cy="1168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This 95% confidence interval </a:t>
            </a:r>
            <a:r>
              <a:rPr lang="en-US" sz="2000">
                <a:solidFill>
                  <a:schemeClr val="folHlink"/>
                </a:solidFill>
              </a:rPr>
              <a:t>does not include 0</a:t>
            </a:r>
            <a:r>
              <a:rPr lang="en-US" sz="200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</a:rPr>
              <a:t>Conclusion:</a:t>
            </a:r>
            <a:r>
              <a:rPr lang="en-US" sz="2000"/>
              <a:t> There is a significant relationship between house price and square feet at the .05 level of significance </a:t>
            </a:r>
          </a:p>
        </p:txBody>
      </p:sp>
      <p:sp>
        <p:nvSpPr>
          <p:cNvPr id="293930" name="Rectangle 4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smtClean="0"/>
              <a:t>Confidence Interval Estimate </a:t>
            </a:r>
            <a:br>
              <a:rPr lang="en-US" smtClean="0"/>
            </a:br>
            <a:r>
              <a:rPr lang="en-US" smtClean="0"/>
              <a:t>for the Slope</a:t>
            </a:r>
          </a:p>
        </p:txBody>
      </p:sp>
      <p:sp>
        <p:nvSpPr>
          <p:cNvPr id="293931" name="Text Box 43"/>
          <p:cNvSpPr txBox="1">
            <a:spLocks noChangeArrowheads="1"/>
          </p:cNvSpPr>
          <p:nvPr/>
        </p:nvSpPr>
        <p:spPr bwMode="auto">
          <a:xfrm>
            <a:off x="7543800" y="9144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93932" name="Rectangle 11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88228EB-DE61-4E0B-AEB9-75AA8D829663}" type="slidenum">
              <a:rPr lang="en-US"/>
              <a:pPr/>
              <a:t>64</a:t>
            </a:fld>
            <a:endParaRPr lang="en-US"/>
          </a:p>
        </p:txBody>
      </p:sp>
      <p:sp>
        <p:nvSpPr>
          <p:cNvPr id="248841" name="Rectangle 2"/>
          <p:cNvSpPr>
            <a:spLocks noChangeArrowheads="1"/>
          </p:cNvSpPr>
          <p:nvPr/>
        </p:nvSpPr>
        <p:spPr bwMode="auto">
          <a:xfrm>
            <a:off x="1828800" y="2133600"/>
            <a:ext cx="7010400" cy="990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8842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762000"/>
          </a:xfrm>
        </p:spPr>
        <p:txBody>
          <a:bodyPr/>
          <a:lstStyle/>
          <a:p>
            <a:pPr eaLnBrk="1" hangingPunct="1"/>
            <a:r>
              <a:rPr lang="en-US" smtClean="0"/>
              <a:t>t Test for a Correlation Coefficient</a:t>
            </a:r>
          </a:p>
        </p:txBody>
      </p:sp>
      <p:sp>
        <p:nvSpPr>
          <p:cNvPr id="248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848600" cy="3276600"/>
          </a:xfrm>
        </p:spPr>
        <p:txBody>
          <a:bodyPr/>
          <a:lstStyle/>
          <a:p>
            <a:pPr eaLnBrk="1" hangingPunct="1"/>
            <a:r>
              <a:rPr lang="en-US" smtClean="0"/>
              <a:t>Hypotheses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/>
              <a:t>	H</a:t>
            </a:r>
            <a:r>
              <a:rPr lang="en-US" sz="2800" baseline="-25000" smtClean="0"/>
              <a:t>0</a:t>
            </a:r>
            <a:r>
              <a:rPr lang="en-US" sz="2800" smtClean="0"/>
              <a:t>: </a:t>
            </a:r>
            <a:r>
              <a:rPr lang="el-GR" sz="2800" smtClean="0">
                <a:cs typeface="Arial" charset="0"/>
              </a:rPr>
              <a:t>ρ</a:t>
            </a:r>
            <a:r>
              <a:rPr lang="en-US" sz="2800" smtClean="0"/>
              <a:t> = 0 	</a:t>
            </a:r>
            <a:r>
              <a:rPr lang="en-US" smtClean="0"/>
              <a:t>(no correlation between X and Y)</a:t>
            </a:r>
            <a:r>
              <a:rPr lang="en-US" sz="280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/>
              <a:t>	H</a:t>
            </a:r>
            <a:r>
              <a:rPr lang="en-US" sz="2800" baseline="-25000" smtClean="0"/>
              <a:t>1</a:t>
            </a:r>
            <a:r>
              <a:rPr lang="en-US" sz="2800" smtClean="0"/>
              <a:t>: </a:t>
            </a:r>
            <a:r>
              <a:rPr lang="el-GR" sz="2800" smtClean="0">
                <a:cs typeface="Arial" charset="0"/>
              </a:rPr>
              <a:t>ρ</a:t>
            </a:r>
            <a:r>
              <a:rPr lang="en-US" sz="2800" i="1" smtClean="0"/>
              <a:t> </a:t>
            </a:r>
            <a:r>
              <a:rPr lang="en-US" sz="2800" smtClean="0">
                <a:cs typeface="Arial" charset="0"/>
              </a:rPr>
              <a:t>≠</a:t>
            </a:r>
            <a:r>
              <a:rPr lang="en-US" sz="2800" smtClean="0"/>
              <a:t> 0 	</a:t>
            </a:r>
            <a:r>
              <a:rPr lang="en-US" smtClean="0"/>
              <a:t>(correlation exists)</a:t>
            </a:r>
          </a:p>
          <a:p>
            <a:pPr eaLnBrk="1" hangingPunct="1"/>
            <a:endParaRPr lang="en-US" smtClean="0"/>
          </a:p>
          <a:p>
            <a:pPr eaLnBrk="1" hangingPunct="1">
              <a:lnSpc>
                <a:spcPct val="60000"/>
              </a:lnSpc>
            </a:pPr>
            <a:r>
              <a:rPr lang="en-US" smtClean="0"/>
              <a:t>Test statistic</a:t>
            </a:r>
          </a:p>
          <a:p>
            <a:pPr lvl="1" eaLnBrk="1" hangingPunct="1"/>
            <a:endParaRPr lang="en-US" sz="230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 				 </a:t>
            </a:r>
            <a:r>
              <a:rPr lang="en-US" sz="1800" smtClean="0"/>
              <a:t>(with n – 2 degrees of freedom)</a:t>
            </a:r>
          </a:p>
        </p:txBody>
      </p:sp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1600200" y="4038600"/>
          <a:ext cx="2979738" cy="1876425"/>
        </p:xfrm>
        <a:graphic>
          <a:graphicData uri="http://schemas.openxmlformats.org/presentationml/2006/ole">
            <p:oleObj spid="_x0000_s248837" name="Equation" r:id="rId3" imgW="1028520" imgH="647640" progId="Equation.3">
              <p:embed/>
            </p:oleObj>
          </a:graphicData>
        </a:graphic>
      </p:graphicFrame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5486400" y="4876800"/>
          <a:ext cx="1960563" cy="1589088"/>
        </p:xfrm>
        <a:graphic>
          <a:graphicData uri="http://schemas.openxmlformats.org/presentationml/2006/ole">
            <p:oleObj spid="_x0000_s248839" name="Equation" r:id="rId4" imgW="1143000" imgH="927000" progId="Equation.3">
              <p:embed/>
            </p:oleObj>
          </a:graphicData>
        </a:graphic>
      </p:graphicFrame>
      <p:sp>
        <p:nvSpPr>
          <p:cNvPr id="248844" name="Rectangle 8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39347490-3C5F-42FF-9869-02FD79FB5077}" type="slidenum">
              <a:rPr lang="en-US"/>
              <a:pPr/>
              <a:t>65</a:t>
            </a:fld>
            <a:endParaRPr lang="en-US"/>
          </a:p>
        </p:txBody>
      </p:sp>
      <p:sp>
        <p:nvSpPr>
          <p:cNvPr id="249864" name="Rectangle 2"/>
          <p:cNvSpPr>
            <a:spLocks noChangeArrowheads="1"/>
          </p:cNvSpPr>
          <p:nvPr/>
        </p:nvSpPr>
        <p:spPr bwMode="auto">
          <a:xfrm>
            <a:off x="2438400" y="2971800"/>
            <a:ext cx="4191000" cy="9144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9865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-228600"/>
            <a:ext cx="7383462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t-test For A Correlation Coefficient</a:t>
            </a:r>
          </a:p>
        </p:txBody>
      </p:sp>
      <p:sp>
        <p:nvSpPr>
          <p:cNvPr id="249866" name="Text Box 4"/>
          <p:cNvSpPr txBox="1">
            <a:spLocks noChangeArrowheads="1"/>
          </p:cNvSpPr>
          <p:nvPr/>
        </p:nvSpPr>
        <p:spPr bwMode="auto">
          <a:xfrm>
            <a:off x="1600200" y="1600200"/>
            <a:ext cx="6172200" cy="12001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Is there evidence of a linear relationship between square feet and house price at the .05 level of significance?</a:t>
            </a:r>
          </a:p>
        </p:txBody>
      </p:sp>
      <p:sp>
        <p:nvSpPr>
          <p:cNvPr id="249867" name="Rectangle 5"/>
          <p:cNvSpPr>
            <a:spLocks noChangeArrowheads="1"/>
          </p:cNvSpPr>
          <p:nvPr/>
        </p:nvSpPr>
        <p:spPr bwMode="auto">
          <a:xfrm>
            <a:off x="2438400" y="2971800"/>
            <a:ext cx="44196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</a:pPr>
            <a:r>
              <a:rPr lang="en-US" sz="2300"/>
              <a:t>H</a:t>
            </a:r>
            <a:r>
              <a:rPr lang="en-US" sz="2300" baseline="-25000"/>
              <a:t>0</a:t>
            </a:r>
            <a:r>
              <a:rPr lang="en-US" sz="2300"/>
              <a:t>: </a:t>
            </a:r>
            <a:r>
              <a:rPr lang="el-GR" sz="2300">
                <a:cs typeface="Arial" charset="0"/>
              </a:rPr>
              <a:t>ρ</a:t>
            </a:r>
            <a:r>
              <a:rPr lang="en-US" sz="2300" baseline="-25000"/>
              <a:t> </a:t>
            </a:r>
            <a:r>
              <a:rPr lang="en-US" sz="2300"/>
              <a:t>= 0    (No correlation)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H</a:t>
            </a:r>
            <a:r>
              <a:rPr lang="en-US" sz="2300" baseline="-25000"/>
              <a:t>1</a:t>
            </a:r>
            <a:r>
              <a:rPr lang="en-US" sz="2300"/>
              <a:t>: </a:t>
            </a:r>
            <a:r>
              <a:rPr lang="el-GR" sz="2300">
                <a:cs typeface="Arial" charset="0"/>
              </a:rPr>
              <a:t>ρ</a:t>
            </a:r>
            <a:r>
              <a:rPr lang="en-US" sz="2300"/>
              <a:t> </a:t>
            </a:r>
            <a:r>
              <a:rPr lang="en-US" sz="2300">
                <a:cs typeface="Arial" charset="0"/>
              </a:rPr>
              <a:t>≠</a:t>
            </a:r>
            <a:r>
              <a:rPr lang="en-US" sz="2300"/>
              <a:t> 0    (correlation exists)</a:t>
            </a:r>
            <a:endParaRPr lang="en-US" sz="2300" b="1"/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 i="1">
                <a:sym typeface="Symbol" pitchFamily="18" charset="2"/>
              </a:rPr>
              <a:t>   </a:t>
            </a:r>
            <a:r>
              <a:rPr lang="en-US" sz="2300">
                <a:sym typeface="Symbol" pitchFamily="18" charset="2"/>
              </a:rPr>
              <a:t></a:t>
            </a:r>
            <a:r>
              <a:rPr lang="en-US" sz="2300" b="1"/>
              <a:t> </a:t>
            </a:r>
            <a:r>
              <a:rPr lang="en-US" sz="2300"/>
              <a:t>=.05 ,   df</a:t>
            </a:r>
            <a:r>
              <a:rPr lang="en-US" sz="2300" b="1"/>
              <a:t> </a:t>
            </a:r>
            <a:r>
              <a:rPr lang="en-US" sz="2300"/>
              <a:t>=</a:t>
            </a:r>
            <a:r>
              <a:rPr lang="en-US" sz="2300" b="1"/>
              <a:t> </a:t>
            </a:r>
            <a:r>
              <a:rPr lang="en-US" sz="2300"/>
              <a:t>10 - 2  = 8</a:t>
            </a:r>
          </a:p>
        </p:txBody>
      </p:sp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1936750" y="4648200"/>
          <a:ext cx="5410200" cy="1541463"/>
        </p:xfrm>
        <a:graphic>
          <a:graphicData uri="http://schemas.openxmlformats.org/presentationml/2006/ole">
            <p:oleObj spid="_x0000_s249862" name="Equation" r:id="rId3" imgW="2273040" imgH="647640" progId="Equation.3">
              <p:embed/>
            </p:oleObj>
          </a:graphicData>
        </a:graphic>
      </p:graphicFrame>
      <p:sp>
        <p:nvSpPr>
          <p:cNvPr id="249868" name="Text Box 8"/>
          <p:cNvSpPr txBox="1">
            <a:spLocks noChangeArrowheads="1"/>
          </p:cNvSpPr>
          <p:nvPr/>
        </p:nvSpPr>
        <p:spPr bwMode="auto">
          <a:xfrm>
            <a:off x="7543800" y="838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49869" name="Rectangle 9"/>
          <p:cNvSpPr>
            <a:spLocks noChangeArrowheads="1"/>
          </p:cNvSpPr>
          <p:nvPr/>
        </p:nvSpPr>
        <p:spPr bwMode="auto">
          <a:xfrm>
            <a:off x="760095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DE1F6E96-DB4B-48DC-89E1-1C4B63E25816}" type="slidenum">
              <a:rPr lang="en-US"/>
              <a:pPr/>
              <a:t>66</a:t>
            </a:fld>
            <a:endParaRPr lang="en-US"/>
          </a:p>
        </p:txBody>
      </p:sp>
      <p:sp>
        <p:nvSpPr>
          <p:cNvPr id="250920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-152400"/>
            <a:ext cx="7383462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t-test For A Correlation Coefficient</a:t>
            </a:r>
          </a:p>
        </p:txBody>
      </p:sp>
      <p:sp>
        <p:nvSpPr>
          <p:cNvPr id="250921" name="Rectangle 4"/>
          <p:cNvSpPr>
            <a:spLocks noChangeArrowheads="1"/>
          </p:cNvSpPr>
          <p:nvPr/>
        </p:nvSpPr>
        <p:spPr bwMode="auto">
          <a:xfrm>
            <a:off x="6172200" y="3048000"/>
            <a:ext cx="2590800" cy="229235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Conclusion:</a:t>
            </a:r>
            <a:r>
              <a:rPr lang="en-US" b="1"/>
              <a:t/>
            </a:r>
            <a:br>
              <a:rPr lang="en-US" b="1"/>
            </a:br>
            <a:r>
              <a:rPr lang="en-US"/>
              <a:t>There </a:t>
            </a:r>
            <a:r>
              <a:rPr lang="en-US" b="1"/>
              <a:t>is evidence</a:t>
            </a:r>
            <a:r>
              <a:rPr lang="en-US"/>
              <a:t> of a linear association at the 5% level of significance</a:t>
            </a:r>
          </a:p>
        </p:txBody>
      </p:sp>
      <p:sp>
        <p:nvSpPr>
          <p:cNvPr id="250922" name="Rectangle 5"/>
          <p:cNvSpPr>
            <a:spLocks noChangeArrowheads="1"/>
          </p:cNvSpPr>
          <p:nvPr/>
        </p:nvSpPr>
        <p:spPr bwMode="auto">
          <a:xfrm>
            <a:off x="6172200" y="2057400"/>
            <a:ext cx="1914525" cy="83185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Decision:</a:t>
            </a:r>
            <a:r>
              <a:rPr lang="en-US" b="1"/>
              <a:t/>
            </a:r>
            <a:br>
              <a:rPr lang="en-US" b="1"/>
            </a:br>
            <a:r>
              <a:rPr lang="en-US"/>
              <a:t>Reject H</a:t>
            </a:r>
            <a:r>
              <a:rPr lang="en-US" baseline="-25000"/>
              <a:t>0</a:t>
            </a:r>
          </a:p>
        </p:txBody>
      </p:sp>
      <p:sp>
        <p:nvSpPr>
          <p:cNvPr id="250923" name="Rectangle 7"/>
          <p:cNvSpPr>
            <a:spLocks noChangeArrowheads="1"/>
          </p:cNvSpPr>
          <p:nvPr/>
        </p:nvSpPr>
        <p:spPr bwMode="auto">
          <a:xfrm>
            <a:off x="4114800" y="6019800"/>
            <a:ext cx="990600" cy="228600"/>
          </a:xfrm>
          <a:prstGeom prst="rect">
            <a:avLst/>
          </a:prstGeom>
          <a:solidFill>
            <a:srgbClr val="FFD5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924" name="Rectangle 8"/>
          <p:cNvSpPr>
            <a:spLocks noChangeArrowheads="1"/>
          </p:cNvSpPr>
          <p:nvPr/>
        </p:nvSpPr>
        <p:spPr bwMode="auto">
          <a:xfrm>
            <a:off x="990600" y="6019800"/>
            <a:ext cx="1066800" cy="228600"/>
          </a:xfrm>
          <a:prstGeom prst="rect">
            <a:avLst/>
          </a:prstGeom>
          <a:solidFill>
            <a:srgbClr val="FFD5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0925" name="Text Box 9"/>
          <p:cNvSpPr txBox="1">
            <a:spLocks noChangeArrowheads="1"/>
          </p:cNvSpPr>
          <p:nvPr/>
        </p:nvSpPr>
        <p:spPr bwMode="auto">
          <a:xfrm>
            <a:off x="4572000" y="5486400"/>
            <a:ext cx="990600" cy="304800"/>
          </a:xfrm>
          <a:prstGeom prst="rect">
            <a:avLst/>
          </a:prstGeom>
          <a:solidFill>
            <a:srgbClr val="FAFEB4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Reject H</a:t>
            </a:r>
            <a:r>
              <a:rPr lang="en-US" sz="1400" baseline="-25000"/>
              <a:t>0</a:t>
            </a:r>
          </a:p>
        </p:txBody>
      </p:sp>
      <p:sp>
        <p:nvSpPr>
          <p:cNvPr id="250926" name="Text Box 10"/>
          <p:cNvSpPr txBox="1">
            <a:spLocks noChangeArrowheads="1"/>
          </p:cNvSpPr>
          <p:nvPr/>
        </p:nvSpPr>
        <p:spPr bwMode="auto">
          <a:xfrm>
            <a:off x="381000" y="5486400"/>
            <a:ext cx="990600" cy="304800"/>
          </a:xfrm>
          <a:prstGeom prst="rect">
            <a:avLst/>
          </a:prstGeom>
          <a:solidFill>
            <a:srgbClr val="FAFEB4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Reject H</a:t>
            </a:r>
            <a:r>
              <a:rPr lang="en-US" sz="1400" baseline="-25000"/>
              <a:t>0</a:t>
            </a:r>
          </a:p>
        </p:txBody>
      </p:sp>
      <p:sp>
        <p:nvSpPr>
          <p:cNvPr id="250927" name="Freeform 11"/>
          <p:cNvSpPr>
            <a:spLocks/>
          </p:cNvSpPr>
          <p:nvPr/>
        </p:nvSpPr>
        <p:spPr bwMode="auto">
          <a:xfrm flipH="1">
            <a:off x="4495800" y="5029200"/>
            <a:ext cx="842963" cy="228600"/>
          </a:xfrm>
          <a:custGeom>
            <a:avLst/>
            <a:gdLst>
              <a:gd name="T0" fmla="*/ 9 w 582"/>
              <a:gd name="T1" fmla="*/ 177 h 183"/>
              <a:gd name="T2" fmla="*/ 0 w 582"/>
              <a:gd name="T3" fmla="*/ 132 h 183"/>
              <a:gd name="T4" fmla="*/ 258 w 582"/>
              <a:gd name="T5" fmla="*/ 114 h 183"/>
              <a:gd name="T6" fmla="*/ 423 w 582"/>
              <a:gd name="T7" fmla="*/ 66 h 183"/>
              <a:gd name="T8" fmla="*/ 504 w 582"/>
              <a:gd name="T9" fmla="*/ 48 h 183"/>
              <a:gd name="T10" fmla="*/ 582 w 582"/>
              <a:gd name="T11" fmla="*/ 0 h 183"/>
              <a:gd name="T12" fmla="*/ 582 w 582"/>
              <a:gd name="T13" fmla="*/ 183 h 183"/>
              <a:gd name="T14" fmla="*/ 9 w 582"/>
              <a:gd name="T15" fmla="*/ 182 h 183"/>
              <a:gd name="T16" fmla="*/ 9 w 582"/>
              <a:gd name="T17" fmla="*/ 177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FFD5D9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0928" name="Freeform 12"/>
          <p:cNvSpPr>
            <a:spLocks/>
          </p:cNvSpPr>
          <p:nvPr/>
        </p:nvSpPr>
        <p:spPr bwMode="auto">
          <a:xfrm>
            <a:off x="609600" y="5029200"/>
            <a:ext cx="833438" cy="228600"/>
          </a:xfrm>
          <a:custGeom>
            <a:avLst/>
            <a:gdLst>
              <a:gd name="T0" fmla="*/ 9 w 582"/>
              <a:gd name="T1" fmla="*/ 177 h 183"/>
              <a:gd name="T2" fmla="*/ 0 w 582"/>
              <a:gd name="T3" fmla="*/ 132 h 183"/>
              <a:gd name="T4" fmla="*/ 258 w 582"/>
              <a:gd name="T5" fmla="*/ 114 h 183"/>
              <a:gd name="T6" fmla="*/ 423 w 582"/>
              <a:gd name="T7" fmla="*/ 66 h 183"/>
              <a:gd name="T8" fmla="*/ 504 w 582"/>
              <a:gd name="T9" fmla="*/ 48 h 183"/>
              <a:gd name="T10" fmla="*/ 582 w 582"/>
              <a:gd name="T11" fmla="*/ 0 h 183"/>
              <a:gd name="T12" fmla="*/ 582 w 582"/>
              <a:gd name="T13" fmla="*/ 183 h 183"/>
              <a:gd name="T14" fmla="*/ 9 w 582"/>
              <a:gd name="T15" fmla="*/ 182 h 183"/>
              <a:gd name="T16" fmla="*/ 9 w 582"/>
              <a:gd name="T17" fmla="*/ 177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2"/>
              <a:gd name="T28" fmla="*/ 0 h 183"/>
              <a:gd name="T29" fmla="*/ 582 w 582"/>
              <a:gd name="T30" fmla="*/ 183 h 1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2" h="183">
                <a:moveTo>
                  <a:pt x="9" y="177"/>
                </a:moveTo>
                <a:lnTo>
                  <a:pt x="0" y="132"/>
                </a:lnTo>
                <a:lnTo>
                  <a:pt x="258" y="114"/>
                </a:lnTo>
                <a:lnTo>
                  <a:pt x="423" y="66"/>
                </a:lnTo>
                <a:lnTo>
                  <a:pt x="504" y="48"/>
                </a:lnTo>
                <a:lnTo>
                  <a:pt x="582" y="0"/>
                </a:lnTo>
                <a:lnTo>
                  <a:pt x="582" y="183"/>
                </a:lnTo>
                <a:lnTo>
                  <a:pt x="9" y="182"/>
                </a:lnTo>
                <a:lnTo>
                  <a:pt x="9" y="177"/>
                </a:lnTo>
              </a:path>
            </a:pathLst>
          </a:custGeom>
          <a:solidFill>
            <a:srgbClr val="FFD5D9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0929" name="Freeform 13"/>
          <p:cNvSpPr>
            <a:spLocks/>
          </p:cNvSpPr>
          <p:nvPr/>
        </p:nvSpPr>
        <p:spPr bwMode="auto">
          <a:xfrm>
            <a:off x="685800" y="3886200"/>
            <a:ext cx="2362200" cy="1295400"/>
          </a:xfrm>
          <a:custGeom>
            <a:avLst/>
            <a:gdLst>
              <a:gd name="T0" fmla="*/ 0 w 600"/>
              <a:gd name="T1" fmla="*/ 575 h 576"/>
              <a:gd name="T2" fmla="*/ 63 w 600"/>
              <a:gd name="T3" fmla="*/ 570 h 576"/>
              <a:gd name="T4" fmla="*/ 95 w 600"/>
              <a:gd name="T5" fmla="*/ 562 h 576"/>
              <a:gd name="T6" fmla="*/ 127 w 600"/>
              <a:gd name="T7" fmla="*/ 553 h 576"/>
              <a:gd name="T8" fmla="*/ 158 w 600"/>
              <a:gd name="T9" fmla="*/ 540 h 576"/>
              <a:gd name="T10" fmla="*/ 190 w 600"/>
              <a:gd name="T11" fmla="*/ 521 h 576"/>
              <a:gd name="T12" fmla="*/ 222 w 600"/>
              <a:gd name="T13" fmla="*/ 498 h 576"/>
              <a:gd name="T14" fmla="*/ 284 w 600"/>
              <a:gd name="T15" fmla="*/ 432 h 576"/>
              <a:gd name="T16" fmla="*/ 347 w 600"/>
              <a:gd name="T17" fmla="*/ 338 h 576"/>
              <a:gd name="T18" fmla="*/ 410 w 600"/>
              <a:gd name="T19" fmla="*/ 224 h 576"/>
              <a:gd name="T20" fmla="*/ 441 w 600"/>
              <a:gd name="T21" fmla="*/ 167 h 576"/>
              <a:gd name="T22" fmla="*/ 473 w 600"/>
              <a:gd name="T23" fmla="*/ 114 h 576"/>
              <a:gd name="T24" fmla="*/ 505 w 600"/>
              <a:gd name="T25" fmla="*/ 67 h 576"/>
              <a:gd name="T26" fmla="*/ 535 w 600"/>
              <a:gd name="T27" fmla="*/ 31 h 576"/>
              <a:gd name="T28" fmla="*/ 567 w 600"/>
              <a:gd name="T29" fmla="*/ 8 h 576"/>
              <a:gd name="T30" fmla="*/ 599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0930" name="Freeform 14"/>
          <p:cNvSpPr>
            <a:spLocks/>
          </p:cNvSpPr>
          <p:nvPr/>
        </p:nvSpPr>
        <p:spPr bwMode="auto">
          <a:xfrm>
            <a:off x="3048000" y="3886200"/>
            <a:ext cx="2209800" cy="1295400"/>
          </a:xfrm>
          <a:custGeom>
            <a:avLst/>
            <a:gdLst>
              <a:gd name="T0" fmla="*/ 575 w 576"/>
              <a:gd name="T1" fmla="*/ 575 h 576"/>
              <a:gd name="T2" fmla="*/ 515 w 576"/>
              <a:gd name="T3" fmla="*/ 570 h 576"/>
              <a:gd name="T4" fmla="*/ 484 w 576"/>
              <a:gd name="T5" fmla="*/ 562 h 576"/>
              <a:gd name="T6" fmla="*/ 455 w 576"/>
              <a:gd name="T7" fmla="*/ 553 h 576"/>
              <a:gd name="T8" fmla="*/ 424 w 576"/>
              <a:gd name="T9" fmla="*/ 540 h 576"/>
              <a:gd name="T10" fmla="*/ 393 w 576"/>
              <a:gd name="T11" fmla="*/ 521 h 576"/>
              <a:gd name="T12" fmla="*/ 364 w 576"/>
              <a:gd name="T13" fmla="*/ 498 h 576"/>
              <a:gd name="T14" fmla="*/ 303 w 576"/>
              <a:gd name="T15" fmla="*/ 432 h 576"/>
              <a:gd name="T16" fmla="*/ 242 w 576"/>
              <a:gd name="T17" fmla="*/ 338 h 576"/>
              <a:gd name="T18" fmla="*/ 182 w 576"/>
              <a:gd name="T19" fmla="*/ 224 h 576"/>
              <a:gd name="T20" fmla="*/ 151 w 576"/>
              <a:gd name="T21" fmla="*/ 167 h 576"/>
              <a:gd name="T22" fmla="*/ 120 w 576"/>
              <a:gd name="T23" fmla="*/ 114 h 576"/>
              <a:gd name="T24" fmla="*/ 91 w 576"/>
              <a:gd name="T25" fmla="*/ 67 h 576"/>
              <a:gd name="T26" fmla="*/ 60 w 576"/>
              <a:gd name="T27" fmla="*/ 31 h 576"/>
              <a:gd name="T28" fmla="*/ 30 w 576"/>
              <a:gd name="T29" fmla="*/ 8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0931" name="Line 15"/>
          <p:cNvSpPr>
            <a:spLocks noChangeShapeType="1"/>
          </p:cNvSpPr>
          <p:nvPr/>
        </p:nvSpPr>
        <p:spPr bwMode="auto">
          <a:xfrm>
            <a:off x="457200" y="5257800"/>
            <a:ext cx="510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32" name="Line 16"/>
          <p:cNvSpPr>
            <a:spLocks noChangeShapeType="1"/>
          </p:cNvSpPr>
          <p:nvPr/>
        </p:nvSpPr>
        <p:spPr bwMode="auto">
          <a:xfrm>
            <a:off x="914400" y="4724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33" name="Rectangle 17"/>
          <p:cNvSpPr>
            <a:spLocks noChangeArrowheads="1"/>
          </p:cNvSpPr>
          <p:nvPr/>
        </p:nvSpPr>
        <p:spPr bwMode="auto">
          <a:xfrm flipH="1">
            <a:off x="381000" y="4419600"/>
            <a:ext cx="121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a</a:t>
            </a:r>
            <a:r>
              <a:rPr lang="en-US" sz="1600"/>
              <a:t>/2=.025</a:t>
            </a:r>
          </a:p>
        </p:txBody>
      </p:sp>
      <p:sp>
        <p:nvSpPr>
          <p:cNvPr id="250934" name="Line 18"/>
          <p:cNvSpPr>
            <a:spLocks noChangeShapeType="1"/>
          </p:cNvSpPr>
          <p:nvPr/>
        </p:nvSpPr>
        <p:spPr bwMode="auto">
          <a:xfrm>
            <a:off x="3048000" y="38862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0935" name="Line 19"/>
          <p:cNvSpPr>
            <a:spLocks noChangeShapeType="1"/>
          </p:cNvSpPr>
          <p:nvPr/>
        </p:nvSpPr>
        <p:spPr bwMode="auto">
          <a:xfrm>
            <a:off x="1447800" y="533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36" name="Text Box 20"/>
          <p:cNvSpPr txBox="1">
            <a:spLocks noChangeArrowheads="1"/>
          </p:cNvSpPr>
          <p:nvPr/>
        </p:nvSpPr>
        <p:spPr bwMode="auto">
          <a:xfrm>
            <a:off x="1219200" y="5562600"/>
            <a:ext cx="6858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-t</a:t>
            </a:r>
            <a:r>
              <a:rPr lang="el-GR" sz="2000" baseline="-25000">
                <a:cs typeface="Arial" charset="0"/>
              </a:rPr>
              <a:t>α</a:t>
            </a:r>
            <a:r>
              <a:rPr lang="en-US" sz="2000" baseline="-25000">
                <a:cs typeface="Arial" charset="0"/>
              </a:rPr>
              <a:t>/2</a:t>
            </a:r>
            <a:endParaRPr lang="el-GR" sz="2000" baseline="-25000">
              <a:cs typeface="Arial" charset="0"/>
            </a:endParaRPr>
          </a:p>
        </p:txBody>
      </p:sp>
      <p:sp>
        <p:nvSpPr>
          <p:cNvPr id="250937" name="Line 21"/>
          <p:cNvSpPr>
            <a:spLocks noChangeShapeType="1"/>
          </p:cNvSpPr>
          <p:nvPr/>
        </p:nvSpPr>
        <p:spPr bwMode="auto">
          <a:xfrm>
            <a:off x="1447800" y="54864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38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15240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Do not reject H</a:t>
            </a:r>
            <a:r>
              <a:rPr lang="en-US" sz="1400" baseline="-25000"/>
              <a:t>0</a:t>
            </a:r>
          </a:p>
        </p:txBody>
      </p:sp>
      <p:sp>
        <p:nvSpPr>
          <p:cNvPr id="250939" name="Line 23"/>
          <p:cNvSpPr>
            <a:spLocks noChangeShapeType="1"/>
          </p:cNvSpPr>
          <p:nvPr/>
        </p:nvSpPr>
        <p:spPr bwMode="auto">
          <a:xfrm>
            <a:off x="304800" y="5486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40" name="Text Box 24"/>
          <p:cNvSpPr txBox="1">
            <a:spLocks noChangeArrowheads="1"/>
          </p:cNvSpPr>
          <p:nvPr/>
        </p:nvSpPr>
        <p:spPr bwMode="auto">
          <a:xfrm>
            <a:off x="2819400" y="5715000"/>
            <a:ext cx="4572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0</a:t>
            </a:r>
            <a:endParaRPr lang="el-GR" sz="1800" baseline="-25000">
              <a:cs typeface="Arial" charset="0"/>
            </a:endParaRPr>
          </a:p>
        </p:txBody>
      </p:sp>
      <p:sp>
        <p:nvSpPr>
          <p:cNvPr id="250941" name="Text Box 25"/>
          <p:cNvSpPr txBox="1">
            <a:spLocks noChangeArrowheads="1"/>
          </p:cNvSpPr>
          <p:nvPr/>
        </p:nvSpPr>
        <p:spPr bwMode="auto">
          <a:xfrm>
            <a:off x="4267200" y="5562600"/>
            <a:ext cx="6096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</a:t>
            </a:r>
            <a:r>
              <a:rPr lang="el-GR" sz="2000" baseline="-25000">
                <a:cs typeface="Arial" charset="0"/>
              </a:rPr>
              <a:t>α</a:t>
            </a:r>
            <a:r>
              <a:rPr lang="en-US" sz="2000" baseline="-25000">
                <a:cs typeface="Arial" charset="0"/>
              </a:rPr>
              <a:t>/2</a:t>
            </a:r>
            <a:endParaRPr lang="el-GR" sz="2000" baseline="-25000">
              <a:cs typeface="Arial" charset="0"/>
            </a:endParaRPr>
          </a:p>
        </p:txBody>
      </p:sp>
      <p:sp>
        <p:nvSpPr>
          <p:cNvPr id="250942" name="Line 26"/>
          <p:cNvSpPr>
            <a:spLocks noChangeShapeType="1"/>
          </p:cNvSpPr>
          <p:nvPr/>
        </p:nvSpPr>
        <p:spPr bwMode="auto">
          <a:xfrm>
            <a:off x="4495800" y="533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43" name="Line 27"/>
          <p:cNvSpPr>
            <a:spLocks noChangeShapeType="1"/>
          </p:cNvSpPr>
          <p:nvPr/>
        </p:nvSpPr>
        <p:spPr bwMode="auto">
          <a:xfrm>
            <a:off x="4495800" y="5486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44" name="Line 28"/>
          <p:cNvSpPr>
            <a:spLocks noChangeShapeType="1"/>
          </p:cNvSpPr>
          <p:nvPr/>
        </p:nvSpPr>
        <p:spPr bwMode="auto">
          <a:xfrm>
            <a:off x="4572000" y="47244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45" name="Rectangle 29"/>
          <p:cNvSpPr>
            <a:spLocks noChangeArrowheads="1"/>
          </p:cNvSpPr>
          <p:nvPr/>
        </p:nvSpPr>
        <p:spPr bwMode="auto">
          <a:xfrm flipH="1">
            <a:off x="4114800" y="4419600"/>
            <a:ext cx="121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a</a:t>
            </a:r>
            <a:r>
              <a:rPr lang="en-US" sz="1600"/>
              <a:t>/2=.025</a:t>
            </a:r>
          </a:p>
        </p:txBody>
      </p:sp>
      <p:sp>
        <p:nvSpPr>
          <p:cNvPr id="250946" name="Rectangle 30"/>
          <p:cNvSpPr>
            <a:spLocks noChangeArrowheads="1"/>
          </p:cNvSpPr>
          <p:nvPr/>
        </p:nvSpPr>
        <p:spPr bwMode="auto">
          <a:xfrm flipH="1">
            <a:off x="990600" y="5943600"/>
            <a:ext cx="1219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-2.3060</a:t>
            </a:r>
          </a:p>
        </p:txBody>
      </p:sp>
      <p:sp>
        <p:nvSpPr>
          <p:cNvPr id="250947" name="Rectangle 31"/>
          <p:cNvSpPr>
            <a:spLocks noChangeArrowheads="1"/>
          </p:cNvSpPr>
          <p:nvPr/>
        </p:nvSpPr>
        <p:spPr bwMode="auto">
          <a:xfrm flipH="1">
            <a:off x="4114800" y="5943600"/>
            <a:ext cx="12192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2.3060</a:t>
            </a:r>
          </a:p>
        </p:txBody>
      </p:sp>
      <p:sp>
        <p:nvSpPr>
          <p:cNvPr id="250948" name="Rectangle 32"/>
          <p:cNvSpPr>
            <a:spLocks noChangeArrowheads="1"/>
          </p:cNvSpPr>
          <p:nvPr/>
        </p:nvSpPr>
        <p:spPr bwMode="auto">
          <a:xfrm flipH="1">
            <a:off x="5105400" y="6324600"/>
            <a:ext cx="914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3.329</a:t>
            </a:r>
          </a:p>
        </p:txBody>
      </p:sp>
      <p:sp>
        <p:nvSpPr>
          <p:cNvPr id="250949" name="Line 33"/>
          <p:cNvSpPr>
            <a:spLocks noChangeShapeType="1"/>
          </p:cNvSpPr>
          <p:nvPr/>
        </p:nvSpPr>
        <p:spPr bwMode="auto">
          <a:xfrm flipV="1">
            <a:off x="5410200" y="57912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50" name="Line 35"/>
          <p:cNvSpPr>
            <a:spLocks noChangeShapeType="1"/>
          </p:cNvSpPr>
          <p:nvPr/>
        </p:nvSpPr>
        <p:spPr bwMode="auto">
          <a:xfrm>
            <a:off x="5334000" y="2438400"/>
            <a:ext cx="762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0951" name="Rectangle 36"/>
          <p:cNvSpPr>
            <a:spLocks noChangeArrowheads="1"/>
          </p:cNvSpPr>
          <p:nvPr/>
        </p:nvSpPr>
        <p:spPr bwMode="auto">
          <a:xfrm flipH="1">
            <a:off x="304800" y="3810000"/>
            <a:ext cx="121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sp>
        <p:nvSpPr>
          <p:cNvPr id="250952" name="Rectangle 37"/>
          <p:cNvSpPr>
            <a:spLocks noChangeArrowheads="1"/>
          </p:cNvSpPr>
          <p:nvPr/>
        </p:nvSpPr>
        <p:spPr bwMode="auto">
          <a:xfrm flipH="1">
            <a:off x="228600" y="3733800"/>
            <a:ext cx="1524000" cy="333375"/>
          </a:xfrm>
          <a:prstGeom prst="rect">
            <a:avLst/>
          </a:prstGeom>
          <a:solidFill>
            <a:srgbClr val="FFD5D9"/>
          </a:solidFill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d.f. = 10-2 = 8</a:t>
            </a:r>
          </a:p>
        </p:txBody>
      </p:sp>
      <p:graphicFrame>
        <p:nvGraphicFramePr>
          <p:cNvPr id="250918" name="Object 38"/>
          <p:cNvGraphicFramePr>
            <a:graphicFrameLocks noChangeAspect="1"/>
          </p:cNvGraphicFramePr>
          <p:nvPr/>
        </p:nvGraphicFramePr>
        <p:xfrm>
          <a:off x="139700" y="1981200"/>
          <a:ext cx="5410200" cy="1541463"/>
        </p:xfrm>
        <a:graphic>
          <a:graphicData uri="http://schemas.openxmlformats.org/presentationml/2006/ole">
            <p:oleObj spid="_x0000_s250918" name="Equation" r:id="rId3" imgW="2273040" imgH="647640" progId="Equation.3">
              <p:embed/>
            </p:oleObj>
          </a:graphicData>
        </a:graphic>
      </p:graphicFrame>
      <p:sp>
        <p:nvSpPr>
          <p:cNvPr id="250953" name="Oval 6"/>
          <p:cNvSpPr>
            <a:spLocks noChangeArrowheads="1"/>
          </p:cNvSpPr>
          <p:nvPr/>
        </p:nvSpPr>
        <p:spPr bwMode="auto">
          <a:xfrm>
            <a:off x="4495800" y="2057400"/>
            <a:ext cx="1066800" cy="68897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50954" name="Line 34"/>
          <p:cNvSpPr>
            <a:spLocks noChangeShapeType="1"/>
          </p:cNvSpPr>
          <p:nvPr/>
        </p:nvSpPr>
        <p:spPr bwMode="auto">
          <a:xfrm>
            <a:off x="5410200" y="2590800"/>
            <a:ext cx="0" cy="2590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55" name="Text Box 39"/>
          <p:cNvSpPr txBox="1">
            <a:spLocks noChangeArrowheads="1"/>
          </p:cNvSpPr>
          <p:nvPr/>
        </p:nvSpPr>
        <p:spPr bwMode="auto">
          <a:xfrm>
            <a:off x="7543800" y="838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50956" name="Rectangle 40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315A9D0-2507-4FB0-8C7D-6A03BB97464C}" type="slidenum">
              <a:rPr lang="en-US"/>
              <a:pPr/>
              <a:t>67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Estimating Mean Values and Predicting Individual Values</a:t>
            </a:r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2971800" y="2938463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2971800" y="6215063"/>
            <a:ext cx="5214938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 flipV="1">
            <a:off x="3200400" y="3395663"/>
            <a:ext cx="5334000" cy="2057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2590800" y="2633663"/>
            <a:ext cx="6397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Y</a:t>
            </a: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8077200" y="6215063"/>
            <a:ext cx="9239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</a:t>
            </a:r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>
            <a:off x="6172200" y="2557463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5705475" y="6197600"/>
            <a:ext cx="8477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  </a:t>
            </a:r>
            <a:r>
              <a:rPr lang="en-US" sz="2800"/>
              <a:t>X</a:t>
            </a:r>
            <a:r>
              <a:rPr lang="en-US" sz="2800" baseline="-25000"/>
              <a:t>i</a:t>
            </a:r>
          </a:p>
        </p:txBody>
      </p:sp>
      <p:sp>
        <p:nvSpPr>
          <p:cNvPr id="300042" name="Freeform 10"/>
          <p:cNvSpPr>
            <a:spLocks/>
          </p:cNvSpPr>
          <p:nvPr/>
        </p:nvSpPr>
        <p:spPr bwMode="auto">
          <a:xfrm>
            <a:off x="2438400" y="3319463"/>
            <a:ext cx="212725" cy="1752600"/>
          </a:xfrm>
          <a:custGeom>
            <a:avLst/>
            <a:gdLst>
              <a:gd name="T0" fmla="*/ 193 w 194"/>
              <a:gd name="T1" fmla="*/ 0 h 1057"/>
              <a:gd name="T2" fmla="*/ 158 w 194"/>
              <a:gd name="T3" fmla="*/ 4 h 1057"/>
              <a:gd name="T4" fmla="*/ 123 w 194"/>
              <a:gd name="T5" fmla="*/ 23 h 1057"/>
              <a:gd name="T6" fmla="*/ 106 w 194"/>
              <a:gd name="T7" fmla="*/ 50 h 1057"/>
              <a:gd name="T8" fmla="*/ 96 w 194"/>
              <a:gd name="T9" fmla="*/ 86 h 1057"/>
              <a:gd name="T10" fmla="*/ 96 w 194"/>
              <a:gd name="T11" fmla="*/ 440 h 1057"/>
              <a:gd name="T12" fmla="*/ 88 w 194"/>
              <a:gd name="T13" fmla="*/ 476 h 1057"/>
              <a:gd name="T14" fmla="*/ 71 w 194"/>
              <a:gd name="T15" fmla="*/ 503 h 1057"/>
              <a:gd name="T16" fmla="*/ 35 w 194"/>
              <a:gd name="T17" fmla="*/ 521 h 1057"/>
              <a:gd name="T18" fmla="*/ 0 w 194"/>
              <a:gd name="T19" fmla="*/ 526 h 1057"/>
              <a:gd name="T20" fmla="*/ 35 w 194"/>
              <a:gd name="T21" fmla="*/ 535 h 1057"/>
              <a:gd name="T22" fmla="*/ 71 w 194"/>
              <a:gd name="T23" fmla="*/ 553 h 1057"/>
              <a:gd name="T24" fmla="*/ 88 w 194"/>
              <a:gd name="T25" fmla="*/ 580 h 1057"/>
              <a:gd name="T26" fmla="*/ 96 w 194"/>
              <a:gd name="T27" fmla="*/ 616 h 1057"/>
              <a:gd name="T28" fmla="*/ 96 w 194"/>
              <a:gd name="T29" fmla="*/ 965 h 1057"/>
              <a:gd name="T30" fmla="*/ 106 w 194"/>
              <a:gd name="T31" fmla="*/ 1002 h 1057"/>
              <a:gd name="T32" fmla="*/ 123 w 194"/>
              <a:gd name="T33" fmla="*/ 1029 h 1057"/>
              <a:gd name="T34" fmla="*/ 158 w 194"/>
              <a:gd name="T35" fmla="*/ 1047 h 1057"/>
              <a:gd name="T36" fmla="*/ 193 w 194"/>
              <a:gd name="T37" fmla="*/ 1056 h 10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4"/>
              <a:gd name="T58" fmla="*/ 0 h 1057"/>
              <a:gd name="T59" fmla="*/ 194 w 194"/>
              <a:gd name="T60" fmla="*/ 1057 h 10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4" h="1057">
                <a:moveTo>
                  <a:pt x="193" y="0"/>
                </a:moveTo>
                <a:lnTo>
                  <a:pt x="158" y="4"/>
                </a:lnTo>
                <a:lnTo>
                  <a:pt x="123" y="23"/>
                </a:lnTo>
                <a:lnTo>
                  <a:pt x="106" y="50"/>
                </a:lnTo>
                <a:lnTo>
                  <a:pt x="96" y="86"/>
                </a:lnTo>
                <a:lnTo>
                  <a:pt x="96" y="440"/>
                </a:lnTo>
                <a:lnTo>
                  <a:pt x="88" y="476"/>
                </a:lnTo>
                <a:lnTo>
                  <a:pt x="71" y="503"/>
                </a:lnTo>
                <a:lnTo>
                  <a:pt x="35" y="521"/>
                </a:lnTo>
                <a:lnTo>
                  <a:pt x="0" y="526"/>
                </a:lnTo>
                <a:lnTo>
                  <a:pt x="35" y="535"/>
                </a:lnTo>
                <a:lnTo>
                  <a:pt x="71" y="553"/>
                </a:lnTo>
                <a:lnTo>
                  <a:pt x="88" y="580"/>
                </a:lnTo>
                <a:lnTo>
                  <a:pt x="96" y="616"/>
                </a:lnTo>
                <a:lnTo>
                  <a:pt x="96" y="965"/>
                </a:lnTo>
                <a:lnTo>
                  <a:pt x="106" y="1002"/>
                </a:lnTo>
                <a:lnTo>
                  <a:pt x="123" y="1029"/>
                </a:lnTo>
                <a:lnTo>
                  <a:pt x="158" y="1047"/>
                </a:lnTo>
                <a:lnTo>
                  <a:pt x="193" y="1056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43" name="Line 11"/>
          <p:cNvSpPr>
            <a:spLocks noChangeShapeType="1"/>
          </p:cNvSpPr>
          <p:nvPr/>
        </p:nvSpPr>
        <p:spPr bwMode="auto">
          <a:xfrm flipV="1">
            <a:off x="1828800" y="4919663"/>
            <a:ext cx="6096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4" name="Freeform 12"/>
          <p:cNvSpPr>
            <a:spLocks/>
          </p:cNvSpPr>
          <p:nvPr/>
        </p:nvSpPr>
        <p:spPr bwMode="auto">
          <a:xfrm flipH="1">
            <a:off x="2667000" y="3852863"/>
            <a:ext cx="228600" cy="762000"/>
          </a:xfrm>
          <a:custGeom>
            <a:avLst/>
            <a:gdLst>
              <a:gd name="T0" fmla="*/ 0 w 194"/>
              <a:gd name="T1" fmla="*/ 0 h 724"/>
              <a:gd name="T2" fmla="*/ 41 w 194"/>
              <a:gd name="T3" fmla="*/ 5 h 724"/>
              <a:gd name="T4" fmla="*/ 70 w 194"/>
              <a:gd name="T5" fmla="*/ 22 h 724"/>
              <a:gd name="T6" fmla="*/ 97 w 194"/>
              <a:gd name="T7" fmla="*/ 38 h 724"/>
              <a:gd name="T8" fmla="*/ 97 w 194"/>
              <a:gd name="T9" fmla="*/ 64 h 724"/>
              <a:gd name="T10" fmla="*/ 97 w 194"/>
              <a:gd name="T11" fmla="*/ 313 h 724"/>
              <a:gd name="T12" fmla="*/ 110 w 194"/>
              <a:gd name="T13" fmla="*/ 338 h 724"/>
              <a:gd name="T14" fmla="*/ 124 w 194"/>
              <a:gd name="T15" fmla="*/ 355 h 724"/>
              <a:gd name="T16" fmla="*/ 153 w 194"/>
              <a:gd name="T17" fmla="*/ 368 h 724"/>
              <a:gd name="T18" fmla="*/ 193 w 194"/>
              <a:gd name="T19" fmla="*/ 372 h 724"/>
              <a:gd name="T20" fmla="*/ 153 w 194"/>
              <a:gd name="T21" fmla="*/ 377 h 724"/>
              <a:gd name="T22" fmla="*/ 124 w 194"/>
              <a:gd name="T23" fmla="*/ 389 h 724"/>
              <a:gd name="T24" fmla="*/ 110 w 194"/>
              <a:gd name="T25" fmla="*/ 410 h 724"/>
              <a:gd name="T26" fmla="*/ 97 w 194"/>
              <a:gd name="T27" fmla="*/ 431 h 724"/>
              <a:gd name="T28" fmla="*/ 97 w 194"/>
              <a:gd name="T29" fmla="*/ 664 h 724"/>
              <a:gd name="T30" fmla="*/ 97 w 194"/>
              <a:gd name="T31" fmla="*/ 685 h 724"/>
              <a:gd name="T32" fmla="*/ 70 w 194"/>
              <a:gd name="T33" fmla="*/ 706 h 724"/>
              <a:gd name="T34" fmla="*/ 41 w 194"/>
              <a:gd name="T35" fmla="*/ 719 h 724"/>
              <a:gd name="T36" fmla="*/ 0 w 194"/>
              <a:gd name="T37" fmla="*/ 723 h 7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4"/>
              <a:gd name="T58" fmla="*/ 0 h 724"/>
              <a:gd name="T59" fmla="*/ 194 w 194"/>
              <a:gd name="T60" fmla="*/ 724 h 7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4" h="724">
                <a:moveTo>
                  <a:pt x="0" y="0"/>
                </a:moveTo>
                <a:lnTo>
                  <a:pt x="41" y="5"/>
                </a:lnTo>
                <a:lnTo>
                  <a:pt x="70" y="22"/>
                </a:lnTo>
                <a:lnTo>
                  <a:pt x="97" y="38"/>
                </a:lnTo>
                <a:lnTo>
                  <a:pt x="97" y="64"/>
                </a:lnTo>
                <a:lnTo>
                  <a:pt x="97" y="313"/>
                </a:lnTo>
                <a:lnTo>
                  <a:pt x="110" y="338"/>
                </a:lnTo>
                <a:lnTo>
                  <a:pt x="124" y="355"/>
                </a:lnTo>
                <a:lnTo>
                  <a:pt x="153" y="368"/>
                </a:lnTo>
                <a:lnTo>
                  <a:pt x="193" y="372"/>
                </a:lnTo>
                <a:lnTo>
                  <a:pt x="153" y="377"/>
                </a:lnTo>
                <a:lnTo>
                  <a:pt x="124" y="389"/>
                </a:lnTo>
                <a:lnTo>
                  <a:pt x="110" y="410"/>
                </a:lnTo>
                <a:lnTo>
                  <a:pt x="97" y="431"/>
                </a:lnTo>
                <a:lnTo>
                  <a:pt x="97" y="664"/>
                </a:lnTo>
                <a:lnTo>
                  <a:pt x="97" y="685"/>
                </a:lnTo>
                <a:lnTo>
                  <a:pt x="70" y="706"/>
                </a:lnTo>
                <a:lnTo>
                  <a:pt x="41" y="719"/>
                </a:lnTo>
                <a:lnTo>
                  <a:pt x="0" y="723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>
            <a:off x="2057400" y="3395663"/>
            <a:ext cx="60960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228600" y="4144963"/>
            <a:ext cx="16033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Y = b</a:t>
            </a:r>
            <a:r>
              <a:rPr lang="en-US" sz="2000" baseline="-25000"/>
              <a:t>0</a:t>
            </a:r>
            <a:r>
              <a:rPr lang="en-US" sz="2000"/>
              <a:t>+b</a:t>
            </a:r>
            <a:r>
              <a:rPr lang="en-US" sz="2000" baseline="-25000"/>
              <a:t>1</a:t>
            </a:r>
            <a:r>
              <a:rPr lang="en-US" sz="2000"/>
              <a:t>X</a:t>
            </a:r>
            <a:r>
              <a:rPr lang="en-US" sz="2000" baseline="-25000"/>
              <a:t>i</a:t>
            </a:r>
          </a:p>
        </p:txBody>
      </p:sp>
      <p:sp>
        <p:nvSpPr>
          <p:cNvPr id="300047" name="Rectangle 15"/>
          <p:cNvSpPr>
            <a:spLocks noChangeArrowheads="1"/>
          </p:cNvSpPr>
          <p:nvPr/>
        </p:nvSpPr>
        <p:spPr bwMode="auto">
          <a:xfrm>
            <a:off x="231775" y="3886200"/>
            <a:ext cx="1063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Symbol" pitchFamily="18" charset="2"/>
              </a:rPr>
              <a:t></a:t>
            </a:r>
          </a:p>
        </p:txBody>
      </p:sp>
      <p:sp>
        <p:nvSpPr>
          <p:cNvPr id="300048" name="Freeform 16"/>
          <p:cNvSpPr>
            <a:spLocks/>
          </p:cNvSpPr>
          <p:nvPr/>
        </p:nvSpPr>
        <p:spPr bwMode="auto">
          <a:xfrm>
            <a:off x="4065588" y="4462463"/>
            <a:ext cx="4011612" cy="1617662"/>
          </a:xfrm>
          <a:custGeom>
            <a:avLst/>
            <a:gdLst>
              <a:gd name="T0" fmla="*/ 0 w 3654"/>
              <a:gd name="T1" fmla="*/ 1019 h 1019"/>
              <a:gd name="T2" fmla="*/ 972 w 3654"/>
              <a:gd name="T3" fmla="*/ 460 h 1019"/>
              <a:gd name="T4" fmla="*/ 2364 w 3654"/>
              <a:gd name="T5" fmla="*/ 65 h 1019"/>
              <a:gd name="T6" fmla="*/ 3654 w 3654"/>
              <a:gd name="T7" fmla="*/ 71 h 1019"/>
              <a:gd name="T8" fmla="*/ 0 60000 65536"/>
              <a:gd name="T9" fmla="*/ 0 60000 65536"/>
              <a:gd name="T10" fmla="*/ 0 60000 65536"/>
              <a:gd name="T11" fmla="*/ 0 60000 65536"/>
              <a:gd name="T12" fmla="*/ 0 w 3654"/>
              <a:gd name="T13" fmla="*/ 0 h 1019"/>
              <a:gd name="T14" fmla="*/ 3654 w 3654"/>
              <a:gd name="T15" fmla="*/ 1019 h 10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4" h="1019">
                <a:moveTo>
                  <a:pt x="0" y="1019"/>
                </a:moveTo>
                <a:cubicBezTo>
                  <a:pt x="162" y="926"/>
                  <a:pt x="578" y="619"/>
                  <a:pt x="972" y="460"/>
                </a:cubicBezTo>
                <a:cubicBezTo>
                  <a:pt x="1366" y="301"/>
                  <a:pt x="1917" y="130"/>
                  <a:pt x="2364" y="65"/>
                </a:cubicBezTo>
                <a:cubicBezTo>
                  <a:pt x="2811" y="0"/>
                  <a:pt x="3385" y="70"/>
                  <a:pt x="3654" y="71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0049" name="Freeform 17"/>
          <p:cNvSpPr>
            <a:spLocks/>
          </p:cNvSpPr>
          <p:nvPr/>
        </p:nvSpPr>
        <p:spPr bwMode="auto">
          <a:xfrm>
            <a:off x="4695825" y="5092700"/>
            <a:ext cx="3143250" cy="989013"/>
          </a:xfrm>
          <a:custGeom>
            <a:avLst/>
            <a:gdLst>
              <a:gd name="T0" fmla="*/ 0 w 1980"/>
              <a:gd name="T1" fmla="*/ 623 h 623"/>
              <a:gd name="T2" fmla="*/ 315 w 1980"/>
              <a:gd name="T3" fmla="*/ 317 h 623"/>
              <a:gd name="T4" fmla="*/ 742 w 1980"/>
              <a:gd name="T5" fmla="*/ 77 h 623"/>
              <a:gd name="T6" fmla="*/ 1273 w 1980"/>
              <a:gd name="T7" fmla="*/ 5 h 623"/>
              <a:gd name="T8" fmla="*/ 1980 w 1980"/>
              <a:gd name="T9" fmla="*/ 47 h 6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0"/>
              <a:gd name="T16" fmla="*/ 0 h 623"/>
              <a:gd name="T17" fmla="*/ 1980 w 1980"/>
              <a:gd name="T18" fmla="*/ 623 h 6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" h="623">
                <a:moveTo>
                  <a:pt x="0" y="623"/>
                </a:moveTo>
                <a:cubicBezTo>
                  <a:pt x="53" y="572"/>
                  <a:pt x="191" y="408"/>
                  <a:pt x="315" y="317"/>
                </a:cubicBezTo>
                <a:cubicBezTo>
                  <a:pt x="439" y="226"/>
                  <a:pt x="582" y="129"/>
                  <a:pt x="742" y="77"/>
                </a:cubicBezTo>
                <a:cubicBezTo>
                  <a:pt x="902" y="25"/>
                  <a:pt x="1067" y="10"/>
                  <a:pt x="1273" y="5"/>
                </a:cubicBezTo>
                <a:cubicBezTo>
                  <a:pt x="1479" y="0"/>
                  <a:pt x="1833" y="38"/>
                  <a:pt x="1980" y="4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0050" name="Freeform 18"/>
          <p:cNvSpPr>
            <a:spLocks/>
          </p:cNvSpPr>
          <p:nvPr/>
        </p:nvSpPr>
        <p:spPr bwMode="auto">
          <a:xfrm>
            <a:off x="3838575" y="2457450"/>
            <a:ext cx="3248025" cy="1547813"/>
          </a:xfrm>
          <a:custGeom>
            <a:avLst/>
            <a:gdLst>
              <a:gd name="T0" fmla="*/ 0 w 2958"/>
              <a:gd name="T1" fmla="*/ 912 h 975"/>
              <a:gd name="T2" fmla="*/ 869 w 2958"/>
              <a:gd name="T3" fmla="*/ 953 h 975"/>
              <a:gd name="T4" fmla="*/ 1667 w 2958"/>
              <a:gd name="T5" fmla="*/ 779 h 975"/>
              <a:gd name="T6" fmla="*/ 2315 w 2958"/>
              <a:gd name="T7" fmla="*/ 461 h 975"/>
              <a:gd name="T8" fmla="*/ 2958 w 2958"/>
              <a:gd name="T9" fmla="*/ 0 h 9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8"/>
              <a:gd name="T16" fmla="*/ 0 h 975"/>
              <a:gd name="T17" fmla="*/ 2958 w 2958"/>
              <a:gd name="T18" fmla="*/ 975 h 9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8" h="975">
                <a:moveTo>
                  <a:pt x="0" y="912"/>
                </a:moveTo>
                <a:cubicBezTo>
                  <a:pt x="145" y="919"/>
                  <a:pt x="591" y="975"/>
                  <a:pt x="869" y="953"/>
                </a:cubicBezTo>
                <a:cubicBezTo>
                  <a:pt x="1147" y="931"/>
                  <a:pt x="1426" y="861"/>
                  <a:pt x="1667" y="779"/>
                </a:cubicBezTo>
                <a:cubicBezTo>
                  <a:pt x="1908" y="697"/>
                  <a:pt x="2100" y="591"/>
                  <a:pt x="2315" y="461"/>
                </a:cubicBezTo>
                <a:cubicBezTo>
                  <a:pt x="2530" y="331"/>
                  <a:pt x="2824" y="96"/>
                  <a:pt x="2958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0051" name="Freeform 19"/>
          <p:cNvSpPr>
            <a:spLocks/>
          </p:cNvSpPr>
          <p:nvPr/>
        </p:nvSpPr>
        <p:spPr bwMode="auto">
          <a:xfrm>
            <a:off x="3429000" y="2695575"/>
            <a:ext cx="3930650" cy="1938338"/>
          </a:xfrm>
          <a:custGeom>
            <a:avLst/>
            <a:gdLst>
              <a:gd name="T0" fmla="*/ 0 w 3580"/>
              <a:gd name="T1" fmla="*/ 1221 h 1221"/>
              <a:gd name="T2" fmla="*/ 1166 w 3580"/>
              <a:gd name="T3" fmla="*/ 1133 h 1221"/>
              <a:gd name="T4" fmla="*/ 2534 w 3580"/>
              <a:gd name="T5" fmla="*/ 714 h 1221"/>
              <a:gd name="T6" fmla="*/ 3580 w 3580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3580"/>
              <a:gd name="T13" fmla="*/ 0 h 1221"/>
              <a:gd name="T14" fmla="*/ 3580 w 3580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0" h="1221">
                <a:moveTo>
                  <a:pt x="0" y="1221"/>
                </a:moveTo>
                <a:cubicBezTo>
                  <a:pt x="194" y="1207"/>
                  <a:pt x="744" y="1217"/>
                  <a:pt x="1166" y="1133"/>
                </a:cubicBezTo>
                <a:cubicBezTo>
                  <a:pt x="1588" y="1049"/>
                  <a:pt x="2132" y="903"/>
                  <a:pt x="2534" y="714"/>
                </a:cubicBezTo>
                <a:cubicBezTo>
                  <a:pt x="2936" y="526"/>
                  <a:pt x="3362" y="149"/>
                  <a:pt x="358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0052" name="Rectangle 20"/>
          <p:cNvSpPr>
            <a:spLocks noChangeArrowheads="1"/>
          </p:cNvSpPr>
          <p:nvPr/>
        </p:nvSpPr>
        <p:spPr bwMode="auto">
          <a:xfrm>
            <a:off x="457200" y="2438400"/>
            <a:ext cx="1600200" cy="13208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Confidence Interval for the </a:t>
            </a:r>
            <a:r>
              <a:rPr lang="en-US" sz="2000">
                <a:solidFill>
                  <a:schemeClr val="folHlink"/>
                </a:solidFill>
              </a:rPr>
              <a:t>mean</a:t>
            </a:r>
            <a:r>
              <a:rPr lang="en-US" sz="2000"/>
              <a:t> of Y, given X</a:t>
            </a:r>
            <a:r>
              <a:rPr lang="en-US" baseline="-25000"/>
              <a:t>i</a:t>
            </a:r>
          </a:p>
        </p:txBody>
      </p:sp>
      <p:sp>
        <p:nvSpPr>
          <p:cNvPr id="300053" name="Line 21"/>
          <p:cNvSpPr>
            <a:spLocks noChangeShapeType="1"/>
          </p:cNvSpPr>
          <p:nvPr/>
        </p:nvSpPr>
        <p:spPr bwMode="auto">
          <a:xfrm flipH="1" flipV="1">
            <a:off x="3009900" y="4310063"/>
            <a:ext cx="3162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4" name="Oval 22"/>
          <p:cNvSpPr>
            <a:spLocks noChangeArrowheads="1"/>
          </p:cNvSpPr>
          <p:nvPr/>
        </p:nvSpPr>
        <p:spPr bwMode="auto">
          <a:xfrm>
            <a:off x="6096000" y="4233863"/>
            <a:ext cx="152400" cy="152400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0055" name="Rectangle 23"/>
          <p:cNvSpPr>
            <a:spLocks noChangeArrowheads="1"/>
          </p:cNvSpPr>
          <p:nvPr/>
        </p:nvSpPr>
        <p:spPr bwMode="auto">
          <a:xfrm>
            <a:off x="152400" y="5453063"/>
            <a:ext cx="2441575" cy="1076325"/>
          </a:xfrm>
          <a:prstGeom prst="rect">
            <a:avLst/>
          </a:prstGeom>
          <a:solidFill>
            <a:srgbClr val="FEDA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Prediction Interval for an </a:t>
            </a:r>
            <a:r>
              <a:rPr lang="en-US" sz="2000">
                <a:solidFill>
                  <a:schemeClr val="hlink"/>
                </a:solidFill>
              </a:rPr>
              <a:t>individual</a:t>
            </a:r>
            <a:r>
              <a:rPr lang="en-US" sz="2000"/>
              <a:t> Y</a:t>
            </a:r>
            <a:r>
              <a:rPr lang="en-US"/>
              <a:t>,</a:t>
            </a:r>
            <a:r>
              <a:rPr lang="en-US" sz="2000"/>
              <a:t> given X</a:t>
            </a:r>
            <a:r>
              <a:rPr lang="en-US" baseline="-25000"/>
              <a:t>i</a:t>
            </a:r>
          </a:p>
        </p:txBody>
      </p:sp>
      <p:sp>
        <p:nvSpPr>
          <p:cNvPr id="300056" name="Line 24"/>
          <p:cNvSpPr>
            <a:spLocks noChangeShapeType="1"/>
          </p:cNvSpPr>
          <p:nvPr/>
        </p:nvSpPr>
        <p:spPr bwMode="auto">
          <a:xfrm flipH="1">
            <a:off x="3009900" y="3317875"/>
            <a:ext cx="3162300" cy="1588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7" name="Line 25"/>
          <p:cNvSpPr>
            <a:spLocks noChangeShapeType="1"/>
          </p:cNvSpPr>
          <p:nvPr/>
        </p:nvSpPr>
        <p:spPr bwMode="auto">
          <a:xfrm flipH="1">
            <a:off x="3009900" y="5097463"/>
            <a:ext cx="3162300" cy="1587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8" name="Line 26"/>
          <p:cNvSpPr>
            <a:spLocks noChangeShapeType="1"/>
          </p:cNvSpPr>
          <p:nvPr/>
        </p:nvSpPr>
        <p:spPr bwMode="auto">
          <a:xfrm flipH="1">
            <a:off x="3009900" y="4689475"/>
            <a:ext cx="3162300" cy="1588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9" name="Line 27"/>
          <p:cNvSpPr>
            <a:spLocks noChangeShapeType="1"/>
          </p:cNvSpPr>
          <p:nvPr/>
        </p:nvSpPr>
        <p:spPr bwMode="auto">
          <a:xfrm flipH="1">
            <a:off x="3009900" y="3851275"/>
            <a:ext cx="3162300" cy="1588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60" name="Line 28"/>
          <p:cNvSpPr>
            <a:spLocks noChangeShapeType="1"/>
          </p:cNvSpPr>
          <p:nvPr/>
        </p:nvSpPr>
        <p:spPr bwMode="auto">
          <a:xfrm>
            <a:off x="1676400" y="4310063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61" name="Rectangle 29"/>
          <p:cNvSpPr>
            <a:spLocks noChangeArrowheads="1"/>
          </p:cNvSpPr>
          <p:nvPr/>
        </p:nvSpPr>
        <p:spPr bwMode="auto">
          <a:xfrm>
            <a:off x="228600" y="3929063"/>
            <a:ext cx="1447800" cy="685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0062" name="Text Box 31"/>
          <p:cNvSpPr txBox="1">
            <a:spLocks noChangeArrowheads="1"/>
          </p:cNvSpPr>
          <p:nvPr/>
        </p:nvSpPr>
        <p:spPr bwMode="auto">
          <a:xfrm>
            <a:off x="1828800" y="1524000"/>
            <a:ext cx="6477000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Goal:  Form intervals around Y to express uncertainty about the value of Y for a given X</a:t>
            </a:r>
            <a:r>
              <a:rPr lang="en-US" baseline="-25000"/>
              <a:t>i</a:t>
            </a:r>
          </a:p>
        </p:txBody>
      </p:sp>
      <p:sp>
        <p:nvSpPr>
          <p:cNvPr id="300063" name="Rectangle 32"/>
          <p:cNvSpPr>
            <a:spLocks noChangeArrowheads="1"/>
          </p:cNvSpPr>
          <p:nvPr/>
        </p:nvSpPr>
        <p:spPr bwMode="auto">
          <a:xfrm>
            <a:off x="8455025" y="2984500"/>
            <a:ext cx="2698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Y</a:t>
            </a:r>
            <a:endParaRPr lang="en-US" sz="2000" baseline="-25000"/>
          </a:p>
        </p:txBody>
      </p:sp>
      <p:sp>
        <p:nvSpPr>
          <p:cNvPr id="300064" name="Rectangle 33"/>
          <p:cNvSpPr>
            <a:spLocks noChangeArrowheads="1"/>
          </p:cNvSpPr>
          <p:nvPr/>
        </p:nvSpPr>
        <p:spPr bwMode="auto">
          <a:xfrm>
            <a:off x="8458200" y="2743200"/>
            <a:ext cx="381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Symbol" pitchFamily="18" charset="2"/>
              </a:rPr>
              <a:t></a:t>
            </a:r>
          </a:p>
        </p:txBody>
      </p:sp>
      <p:sp>
        <p:nvSpPr>
          <p:cNvPr id="300065" name="Rectangle 34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58395CF-0AB4-4975-AF39-7AB8564D676B}" type="slidenum">
              <a:rPr lang="en-US"/>
              <a:pPr/>
              <a:t>68</a:t>
            </a:fld>
            <a:endParaRPr lang="en-US"/>
          </a:p>
        </p:txBody>
      </p:sp>
      <p:sp>
        <p:nvSpPr>
          <p:cNvPr id="18945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6962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Confidence Interval for </a:t>
            </a:r>
            <a:br>
              <a:rPr lang="en-US" smtClean="0"/>
            </a:br>
            <a:r>
              <a:rPr lang="en-US" smtClean="0"/>
              <a:t>the Average Y, Given X</a:t>
            </a:r>
          </a:p>
        </p:txBody>
      </p:sp>
      <p:sp>
        <p:nvSpPr>
          <p:cNvPr id="189452" name="Rectangle 3"/>
          <p:cNvSpPr>
            <a:spLocks noChangeArrowheads="1"/>
          </p:cNvSpPr>
          <p:nvPr/>
        </p:nvSpPr>
        <p:spPr bwMode="auto">
          <a:xfrm>
            <a:off x="538163" y="1600200"/>
            <a:ext cx="7924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9453" name="Rectangle 4"/>
          <p:cNvSpPr>
            <a:spLocks noChangeArrowheads="1"/>
          </p:cNvSpPr>
          <p:nvPr/>
        </p:nvSpPr>
        <p:spPr bwMode="auto">
          <a:xfrm>
            <a:off x="914400" y="1676400"/>
            <a:ext cx="7391400" cy="871538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Confidence interval estimate for the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mean value of Y</a:t>
            </a:r>
            <a:r>
              <a:rPr lang="en-US" sz="2800"/>
              <a:t>  given a particular X</a:t>
            </a:r>
            <a:r>
              <a:rPr lang="en-US" sz="2800" baseline="-25000"/>
              <a:t>i</a:t>
            </a:r>
          </a:p>
        </p:txBody>
      </p:sp>
      <p:sp>
        <p:nvSpPr>
          <p:cNvPr id="189454" name="Rectangle 5"/>
          <p:cNvSpPr>
            <a:spLocks noChangeArrowheads="1"/>
          </p:cNvSpPr>
          <p:nvPr/>
        </p:nvSpPr>
        <p:spPr bwMode="auto">
          <a:xfrm>
            <a:off x="5486400" y="4495800"/>
            <a:ext cx="3505200" cy="65087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Size of interval varies according to distance away from mean,</a:t>
            </a:r>
            <a:r>
              <a:rPr lang="en-US" sz="1400"/>
              <a:t> </a:t>
            </a:r>
            <a:r>
              <a:rPr lang="en-US" sz="1800"/>
              <a:t>X    </a:t>
            </a:r>
            <a:endParaRPr lang="en-US" sz="1800" b="1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2419350" y="2914650"/>
          <a:ext cx="4762500" cy="1281113"/>
        </p:xfrm>
        <a:graphic>
          <a:graphicData uri="http://schemas.openxmlformats.org/presentationml/2006/ole">
            <p:oleObj spid="_x0000_s189446" name="Equation" r:id="rId3" imgW="1879560" imgH="507960" progId="Equation.3">
              <p:embed/>
            </p:oleObj>
          </a:graphicData>
        </a:graphic>
      </p:graphicFrame>
      <p:sp>
        <p:nvSpPr>
          <p:cNvPr id="189455" name="Line 7"/>
          <p:cNvSpPr>
            <a:spLocks noChangeShapeType="1"/>
          </p:cNvSpPr>
          <p:nvPr/>
        </p:nvSpPr>
        <p:spPr bwMode="auto">
          <a:xfrm>
            <a:off x="8534400" y="48418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456" name="AutoShape 8"/>
          <p:cNvSpPr>
            <a:spLocks/>
          </p:cNvSpPr>
          <p:nvPr/>
        </p:nvSpPr>
        <p:spPr bwMode="auto">
          <a:xfrm rot="5400000">
            <a:off x="5676900" y="4956175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rgbClr val="F89E3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/>
          </a:p>
        </p:txBody>
      </p:sp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1941513" y="5527675"/>
          <a:ext cx="4802187" cy="1025525"/>
        </p:xfrm>
        <a:graphic>
          <a:graphicData uri="http://schemas.openxmlformats.org/presentationml/2006/ole">
            <p:oleObj spid="_x0000_s189449" name="Equation" r:id="rId4" imgW="2311200" imgH="495000" progId="Equation.3">
              <p:embed/>
            </p:oleObj>
          </a:graphicData>
        </a:graphic>
      </p:graphicFrame>
      <p:sp>
        <p:nvSpPr>
          <p:cNvPr id="189457" name="Rectangle 11"/>
          <p:cNvSpPr>
            <a:spLocks noChangeArrowheads="1"/>
          </p:cNvSpPr>
          <p:nvPr/>
        </p:nvSpPr>
        <p:spPr bwMode="auto">
          <a:xfrm>
            <a:off x="7543800" y="11430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67D2966D-D02C-42FB-B668-53A886EB2981}" type="slidenum">
              <a:rPr lang="en-US"/>
              <a:pPr/>
              <a:t>69</a:t>
            </a:fld>
            <a:endParaRPr lang="en-US"/>
          </a:p>
        </p:txBody>
      </p:sp>
      <p:sp>
        <p:nvSpPr>
          <p:cNvPr id="25806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6962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Prediction Interval for </a:t>
            </a:r>
            <a:br>
              <a:rPr lang="en-US" smtClean="0"/>
            </a:br>
            <a:r>
              <a:rPr lang="en-US" smtClean="0"/>
              <a:t>an Individual Y, Given X</a:t>
            </a:r>
          </a:p>
        </p:txBody>
      </p:sp>
      <p:sp>
        <p:nvSpPr>
          <p:cNvPr id="258065" name="Rectangle 3"/>
          <p:cNvSpPr>
            <a:spLocks noChangeArrowheads="1"/>
          </p:cNvSpPr>
          <p:nvPr/>
        </p:nvSpPr>
        <p:spPr bwMode="auto">
          <a:xfrm>
            <a:off x="538163" y="1600200"/>
            <a:ext cx="7924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8066" name="Rectangle 10"/>
          <p:cNvSpPr>
            <a:spLocks noChangeArrowheads="1"/>
          </p:cNvSpPr>
          <p:nvPr/>
        </p:nvSpPr>
        <p:spPr bwMode="auto">
          <a:xfrm>
            <a:off x="914400" y="1676400"/>
            <a:ext cx="7391400" cy="871538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Confidence interval estimate for an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Individual value of Y</a:t>
            </a:r>
            <a:r>
              <a:rPr lang="en-US" sz="2800"/>
              <a:t>  given a particular X</a:t>
            </a:r>
            <a:r>
              <a:rPr lang="en-US" sz="2800" baseline="-25000"/>
              <a:t>i</a:t>
            </a:r>
          </a:p>
        </p:txBody>
      </p:sp>
      <p:sp>
        <p:nvSpPr>
          <p:cNvPr id="258067" name="Line 12"/>
          <p:cNvSpPr>
            <a:spLocks noChangeShapeType="1"/>
          </p:cNvSpPr>
          <p:nvPr/>
        </p:nvSpPr>
        <p:spPr bwMode="auto">
          <a:xfrm flipV="1">
            <a:off x="5562600" y="4343400"/>
            <a:ext cx="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8068" name="Text Box 13"/>
          <p:cNvSpPr txBox="1">
            <a:spLocks noChangeArrowheads="1"/>
          </p:cNvSpPr>
          <p:nvPr/>
        </p:nvSpPr>
        <p:spPr bwMode="auto">
          <a:xfrm>
            <a:off x="3581400" y="5054600"/>
            <a:ext cx="5257800" cy="660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/>
              <a:t>This extra term adds to the interval width to reflect the added uncertainty for an individual case</a:t>
            </a:r>
          </a:p>
        </p:txBody>
      </p:sp>
      <p:graphicFrame>
        <p:nvGraphicFramePr>
          <p:cNvPr id="258062" name="Object 14"/>
          <p:cNvGraphicFramePr>
            <a:graphicFrameLocks noChangeAspect="1"/>
          </p:cNvGraphicFramePr>
          <p:nvPr/>
        </p:nvGraphicFramePr>
        <p:xfrm>
          <a:off x="2459038" y="2914650"/>
          <a:ext cx="4538662" cy="1281113"/>
        </p:xfrm>
        <a:graphic>
          <a:graphicData uri="http://schemas.openxmlformats.org/presentationml/2006/ole">
            <p:oleObj spid="_x0000_s258062" name="Equation" r:id="rId3" imgW="1790640" imgH="507960" progId="Equation.3">
              <p:embed/>
            </p:oleObj>
          </a:graphicData>
        </a:graphic>
      </p:graphicFrame>
      <p:sp>
        <p:nvSpPr>
          <p:cNvPr id="258069" name="Oval 11"/>
          <p:cNvSpPr>
            <a:spLocks noChangeArrowheads="1"/>
          </p:cNvSpPr>
          <p:nvPr/>
        </p:nvSpPr>
        <p:spPr bwMode="auto">
          <a:xfrm>
            <a:off x="5410200" y="3657600"/>
            <a:ext cx="381000" cy="685800"/>
          </a:xfrm>
          <a:prstGeom prst="ellipse">
            <a:avLst/>
          </a:prstGeom>
          <a:noFill/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58070" name="Rectangle 10"/>
          <p:cNvSpPr>
            <a:spLocks noChangeArrowheads="1"/>
          </p:cNvSpPr>
          <p:nvPr/>
        </p:nvSpPr>
        <p:spPr bwMode="auto">
          <a:xfrm>
            <a:off x="7543800" y="11430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A6D8530E-A8F8-47CA-8D12-60757D4D18D0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-152400"/>
            <a:ext cx="7383462" cy="990600"/>
          </a:xfrm>
        </p:spPr>
        <p:txBody>
          <a:bodyPr/>
          <a:lstStyle/>
          <a:p>
            <a:pPr eaLnBrk="1" hangingPunct="1"/>
            <a:r>
              <a:rPr lang="en-US" smtClean="0"/>
              <a:t>Types of Relationships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 rot="-7282380">
            <a:off x="27432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 rot="-7282380">
            <a:off x="19050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85800" y="44656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405188" y="60658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 rot="-7282380">
            <a:off x="2286000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 rot="-7282380">
            <a:off x="1676400" y="3200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685800" y="22558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3405188" y="38560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3591" name="Line 40"/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4" name="Oval 43"/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5" name="Oval 44"/>
          <p:cNvSpPr>
            <a:spLocks noChangeArrowheads="1"/>
          </p:cNvSpPr>
          <p:nvPr/>
        </p:nvSpPr>
        <p:spPr bwMode="auto">
          <a:xfrm rot="-7282380">
            <a:off x="7391400" y="586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6" name="Oval 45"/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7" name="Oval 46"/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8" name="Oval 47"/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99" name="Oval 48"/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1" name="Oval 50"/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3602" name="Oval 51"/>
          <p:cNvSpPr>
            <a:spLocks noChangeArrowheads="1"/>
          </p:cNvSpPr>
          <p:nvPr/>
        </p:nvSpPr>
        <p:spPr bwMode="auto">
          <a:xfrm rot="-7282380">
            <a:off x="75438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4" name="Oval 53"/>
          <p:cNvSpPr>
            <a:spLocks noChangeArrowheads="1"/>
          </p:cNvSpPr>
          <p:nvPr/>
        </p:nvSpPr>
        <p:spPr bwMode="auto">
          <a:xfrm rot="-7282380">
            <a:off x="67818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5" name="Text Box 54"/>
          <p:cNvSpPr txBox="1">
            <a:spLocks noChangeArrowheads="1"/>
          </p:cNvSpPr>
          <p:nvPr/>
        </p:nvSpPr>
        <p:spPr bwMode="auto">
          <a:xfrm>
            <a:off x="5486400" y="44656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3606" name="Line 55"/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56"/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Oval 57"/>
          <p:cNvSpPr>
            <a:spLocks noChangeArrowheads="1"/>
          </p:cNvSpPr>
          <p:nvPr/>
        </p:nvSpPr>
        <p:spPr bwMode="auto">
          <a:xfrm rot="-7282380">
            <a:off x="7086600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09" name="Oval 58"/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0" name="Oval 59"/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1" name="Oval 60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2" name="Oval 61"/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3" name="Oval 62"/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4" name="Oval 63"/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5" name="Oval 64"/>
          <p:cNvSpPr>
            <a:spLocks noChangeArrowheads="1"/>
          </p:cNvSpPr>
          <p:nvPr/>
        </p:nvSpPr>
        <p:spPr bwMode="auto">
          <a:xfrm rot="-7282380">
            <a:off x="73914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6" name="Oval 65"/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7" name="Oval 66"/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8" name="Oval 67"/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19" name="Oval 68"/>
          <p:cNvSpPr>
            <a:spLocks noChangeArrowheads="1"/>
          </p:cNvSpPr>
          <p:nvPr/>
        </p:nvSpPr>
        <p:spPr bwMode="auto">
          <a:xfrm rot="-7282380">
            <a:off x="67056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3620" name="Oval 69"/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21" name="Oval 70"/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22" name="Oval 71"/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23" name="Text Box 72"/>
          <p:cNvSpPr txBox="1">
            <a:spLocks noChangeArrowheads="1"/>
          </p:cNvSpPr>
          <p:nvPr/>
        </p:nvSpPr>
        <p:spPr bwMode="auto">
          <a:xfrm>
            <a:off x="5486400" y="22558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3624" name="Line 73"/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25" name="Oval 74"/>
          <p:cNvSpPr>
            <a:spLocks noChangeArrowheads="1"/>
          </p:cNvSpPr>
          <p:nvPr/>
        </p:nvSpPr>
        <p:spPr bwMode="auto">
          <a:xfrm rot="-7282380">
            <a:off x="8153400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26" name="Text Box 75"/>
          <p:cNvSpPr txBox="1">
            <a:spLocks noChangeArrowheads="1"/>
          </p:cNvSpPr>
          <p:nvPr/>
        </p:nvSpPr>
        <p:spPr bwMode="auto">
          <a:xfrm>
            <a:off x="8205788" y="38560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3627" name="Text Box 76"/>
          <p:cNvSpPr txBox="1">
            <a:spLocks noChangeArrowheads="1"/>
          </p:cNvSpPr>
          <p:nvPr/>
        </p:nvSpPr>
        <p:spPr bwMode="auto">
          <a:xfrm>
            <a:off x="8229600" y="60658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3628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Strong relationships</a:t>
            </a:r>
          </a:p>
        </p:txBody>
      </p:sp>
      <p:sp>
        <p:nvSpPr>
          <p:cNvPr id="23629" name="Text Box 78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Weak relationships</a:t>
            </a:r>
          </a:p>
        </p:txBody>
      </p:sp>
      <p:sp>
        <p:nvSpPr>
          <p:cNvPr id="23630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31" name="Text Box 80"/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3632" name="Oval 81"/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3" name="Oval 82"/>
          <p:cNvSpPr>
            <a:spLocks noChangeArrowheads="1"/>
          </p:cNvSpPr>
          <p:nvPr/>
        </p:nvSpPr>
        <p:spPr bwMode="auto">
          <a:xfrm rot="-7282380">
            <a:off x="7848600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4" name="Oval 83"/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5" name="Oval 84"/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6" name="Oval 85"/>
          <p:cNvSpPr>
            <a:spLocks noChangeArrowheads="1"/>
          </p:cNvSpPr>
          <p:nvPr/>
        </p:nvSpPr>
        <p:spPr bwMode="auto">
          <a:xfrm rot="-7282380">
            <a:off x="7848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7" name="Oval 86"/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8" name="Oval 87"/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39" name="Oval 88"/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640" name="Line 89"/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1" name="Line 90"/>
          <p:cNvSpPr>
            <a:spLocks noChangeShapeType="1"/>
          </p:cNvSpPr>
          <p:nvPr/>
        </p:nvSpPr>
        <p:spPr bwMode="auto">
          <a:xfrm flipV="1">
            <a:off x="1752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2" name="Line 91"/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3" name="Line 92"/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4" name="Line 93"/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5" name="Line 94"/>
          <p:cNvSpPr>
            <a:spLocks noChangeShapeType="1"/>
          </p:cNvSpPr>
          <p:nvPr/>
        </p:nvSpPr>
        <p:spPr bwMode="auto">
          <a:xfrm>
            <a:off x="1143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6" name="Line 95"/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7" name="Line 96"/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8" name="Line 98"/>
          <p:cNvSpPr>
            <a:spLocks noChangeShapeType="1"/>
          </p:cNvSpPr>
          <p:nvPr/>
        </p:nvSpPr>
        <p:spPr bwMode="auto">
          <a:xfrm flipV="1">
            <a:off x="1371600" y="25146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49" name="Line 99"/>
          <p:cNvSpPr>
            <a:spLocks noChangeShapeType="1"/>
          </p:cNvSpPr>
          <p:nvPr/>
        </p:nvSpPr>
        <p:spPr bwMode="auto">
          <a:xfrm>
            <a:off x="1295400" y="4724400"/>
            <a:ext cx="1905000" cy="1371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50" name="Line 100"/>
          <p:cNvSpPr>
            <a:spLocks noChangeShapeType="1"/>
          </p:cNvSpPr>
          <p:nvPr/>
        </p:nvSpPr>
        <p:spPr bwMode="auto">
          <a:xfrm flipV="1">
            <a:off x="6172200" y="22098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51" name="Line 101"/>
          <p:cNvSpPr>
            <a:spLocks noChangeShapeType="1"/>
          </p:cNvSpPr>
          <p:nvPr/>
        </p:nvSpPr>
        <p:spPr bwMode="auto">
          <a:xfrm>
            <a:off x="6324600" y="4724400"/>
            <a:ext cx="17526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652" name="Rectangle 101"/>
          <p:cNvSpPr>
            <a:spLocks noChangeArrowheads="1"/>
          </p:cNvSpPr>
          <p:nvPr/>
        </p:nvSpPr>
        <p:spPr bwMode="auto">
          <a:xfrm>
            <a:off x="7467600" y="7620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</a:t>
            </a:r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8D0BE10A-EB6D-451D-B8EF-1E63CD84B1D4}" type="slidenum">
              <a:rPr lang="en-US"/>
              <a:pPr/>
              <a:t>70</a:t>
            </a:fld>
            <a:endParaRPr lang="en-US"/>
          </a:p>
        </p:txBody>
      </p:sp>
      <p:sp>
        <p:nvSpPr>
          <p:cNvPr id="1945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Estimation of Mean Values: Example</a:t>
            </a:r>
          </a:p>
        </p:txBody>
      </p:sp>
      <p:sp>
        <p:nvSpPr>
          <p:cNvPr id="194572" name="Rectangle 3"/>
          <p:cNvSpPr>
            <a:spLocks noChangeArrowheads="1"/>
          </p:cNvSpPr>
          <p:nvPr/>
        </p:nvSpPr>
        <p:spPr bwMode="auto">
          <a:xfrm>
            <a:off x="609600" y="2362200"/>
            <a:ext cx="8001000" cy="8953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/>
              <a:t>Find the 95% confidence interval for the mean price of 2,000 square-foot houses</a:t>
            </a:r>
          </a:p>
        </p:txBody>
      </p:sp>
      <p:sp>
        <p:nvSpPr>
          <p:cNvPr id="194573" name="Rectangle 4"/>
          <p:cNvSpPr>
            <a:spLocks noChangeArrowheads="1"/>
          </p:cNvSpPr>
          <p:nvPr/>
        </p:nvSpPr>
        <p:spPr bwMode="auto">
          <a:xfrm>
            <a:off x="457200" y="3505200"/>
            <a:ext cx="8074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Predicted Price Y</a:t>
            </a:r>
            <a:r>
              <a:rPr lang="en-US" baseline="-25000"/>
              <a:t>i</a:t>
            </a:r>
            <a:r>
              <a:rPr lang="en-US"/>
              <a:t> = 317.85 ($1,000s)</a:t>
            </a:r>
          </a:p>
        </p:txBody>
      </p:sp>
      <p:sp>
        <p:nvSpPr>
          <p:cNvPr id="194574" name="Rectangle 5"/>
          <p:cNvSpPr>
            <a:spLocks noChangeArrowheads="1"/>
          </p:cNvSpPr>
          <p:nvPr/>
        </p:nvSpPr>
        <p:spPr bwMode="auto">
          <a:xfrm>
            <a:off x="2590800" y="32004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Symbol" pitchFamily="18" charset="2"/>
              </a:rPr>
              <a:t></a:t>
            </a:r>
          </a:p>
        </p:txBody>
      </p:sp>
      <p:graphicFrame>
        <p:nvGraphicFramePr>
          <p:cNvPr id="19456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p:oleObj spid="_x0000_s194566" name="Equation" r:id="rId3" imgW="161640" imgH="276120" progId="Equation.3">
              <p:embed/>
            </p:oleObj>
          </a:graphicData>
        </a:graphic>
      </p:graphicFrame>
      <p:graphicFrame>
        <p:nvGraphicFramePr>
          <p:cNvPr id="19456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p:oleObj spid="_x0000_s194567" name="Equation" r:id="rId4" imgW="161640" imgH="276120" progId="Equation.3">
              <p:embed/>
            </p:oleObj>
          </a:graphicData>
        </a:graphic>
      </p:graphicFrame>
      <p:sp>
        <p:nvSpPr>
          <p:cNvPr id="194575" name="Rectangle 8"/>
          <p:cNvSpPr>
            <a:spLocks noChangeArrowheads="1"/>
          </p:cNvSpPr>
          <p:nvPr/>
        </p:nvSpPr>
        <p:spPr bwMode="auto">
          <a:xfrm>
            <a:off x="1366838" y="1600200"/>
            <a:ext cx="6786562" cy="6096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Confidence Interval Estimate for </a:t>
            </a:r>
            <a:r>
              <a:rPr lang="el-GR" sz="2800">
                <a:cs typeface="Arial" charset="0"/>
              </a:rPr>
              <a:t>μ</a:t>
            </a:r>
            <a:r>
              <a:rPr lang="en-US" sz="2800" baseline="-25000"/>
              <a:t>Y|X=X</a:t>
            </a:r>
            <a:endParaRPr lang="en-US" i="1" baseline="-25000"/>
          </a:p>
        </p:txBody>
      </p:sp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1274763" y="4073525"/>
          <a:ext cx="6567487" cy="1243013"/>
        </p:xfrm>
        <a:graphic>
          <a:graphicData uri="http://schemas.openxmlformats.org/presentationml/2006/ole">
            <p:oleObj spid="_x0000_s194569" name="Equation" r:id="rId5" imgW="3009600" imgH="571320" progId="Equation.3">
              <p:embed/>
            </p:oleObj>
          </a:graphicData>
        </a:graphic>
      </p:graphicFrame>
      <p:sp>
        <p:nvSpPr>
          <p:cNvPr id="194576" name="Rectangle 10"/>
          <p:cNvSpPr>
            <a:spLocks noChangeArrowheads="1"/>
          </p:cNvSpPr>
          <p:nvPr/>
        </p:nvSpPr>
        <p:spPr bwMode="auto">
          <a:xfrm>
            <a:off x="533400" y="5486400"/>
            <a:ext cx="8001000" cy="83185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The confidence interval endpoints are 280.66 and 354.90, or from $280,660 to $354,900</a:t>
            </a:r>
          </a:p>
        </p:txBody>
      </p:sp>
      <p:sp>
        <p:nvSpPr>
          <p:cNvPr id="194577" name="Text Box 11"/>
          <p:cNvSpPr txBox="1">
            <a:spLocks noChangeArrowheads="1"/>
          </p:cNvSpPr>
          <p:nvPr/>
        </p:nvSpPr>
        <p:spPr bwMode="auto">
          <a:xfrm>
            <a:off x="7391400" y="1905000"/>
            <a:ext cx="304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i</a:t>
            </a:r>
          </a:p>
        </p:txBody>
      </p:sp>
      <p:sp>
        <p:nvSpPr>
          <p:cNvPr id="194578" name="Rectangle 13"/>
          <p:cNvSpPr>
            <a:spLocks noChangeArrowheads="1"/>
          </p:cNvSpPr>
          <p:nvPr/>
        </p:nvSpPr>
        <p:spPr bwMode="auto">
          <a:xfrm>
            <a:off x="7543800" y="10668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70B56B7-51A0-4C28-9926-5751D7FDD804}" type="slidenum">
              <a:rPr lang="en-US"/>
              <a:pPr/>
              <a:t>71</a:t>
            </a:fld>
            <a:endParaRPr lang="en-US"/>
          </a:p>
        </p:txBody>
      </p:sp>
      <p:sp>
        <p:nvSpPr>
          <p:cNvPr id="1955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Estimation of Individual Values: Example</a:t>
            </a:r>
          </a:p>
        </p:txBody>
      </p:sp>
      <p:sp>
        <p:nvSpPr>
          <p:cNvPr id="195596" name="Rectangle 3"/>
          <p:cNvSpPr>
            <a:spLocks noChangeArrowheads="1"/>
          </p:cNvSpPr>
          <p:nvPr/>
        </p:nvSpPr>
        <p:spPr bwMode="auto">
          <a:xfrm>
            <a:off x="609600" y="2362200"/>
            <a:ext cx="8001000" cy="8953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/>
              <a:t>Find the 95% prediction interval for an individual house with 2,000 square feet</a:t>
            </a:r>
          </a:p>
        </p:txBody>
      </p:sp>
      <p:sp>
        <p:nvSpPr>
          <p:cNvPr id="195597" name="Rectangle 4"/>
          <p:cNvSpPr>
            <a:spLocks noChangeArrowheads="1"/>
          </p:cNvSpPr>
          <p:nvPr/>
        </p:nvSpPr>
        <p:spPr bwMode="auto">
          <a:xfrm>
            <a:off x="457200" y="3505200"/>
            <a:ext cx="80740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Predicted Price Y</a:t>
            </a:r>
            <a:r>
              <a:rPr lang="en-US" baseline="-25000"/>
              <a:t>i</a:t>
            </a:r>
            <a:r>
              <a:rPr lang="en-US"/>
              <a:t> = 317.85 ($1,000s)</a:t>
            </a:r>
          </a:p>
        </p:txBody>
      </p:sp>
      <p:sp>
        <p:nvSpPr>
          <p:cNvPr id="195598" name="Rectangle 5"/>
          <p:cNvSpPr>
            <a:spLocks noChangeArrowheads="1"/>
          </p:cNvSpPr>
          <p:nvPr/>
        </p:nvSpPr>
        <p:spPr bwMode="auto">
          <a:xfrm>
            <a:off x="2590800" y="3200400"/>
            <a:ext cx="466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Symbol" pitchFamily="18" charset="2"/>
              </a:rPr>
              <a:t></a:t>
            </a:r>
          </a:p>
        </p:txBody>
      </p:sp>
      <p:graphicFrame>
        <p:nvGraphicFramePr>
          <p:cNvPr id="19559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p:oleObj spid="_x0000_s195590" name="Equation" r:id="rId3" imgW="161640" imgH="276120" progId="Equation.3">
              <p:embed/>
            </p:oleObj>
          </a:graphicData>
        </a:graphic>
      </p:graphicFrame>
      <p:graphicFrame>
        <p:nvGraphicFramePr>
          <p:cNvPr id="195591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13263" y="3308350"/>
          <a:ext cx="163512" cy="277813"/>
        </p:xfrm>
        <a:graphic>
          <a:graphicData uri="http://schemas.openxmlformats.org/presentationml/2006/ole">
            <p:oleObj spid="_x0000_s195591" name="Equation" r:id="rId4" imgW="161640" imgH="276120" progId="Equation.3">
              <p:embed/>
            </p:oleObj>
          </a:graphicData>
        </a:graphic>
      </p:graphicFrame>
      <p:sp>
        <p:nvSpPr>
          <p:cNvPr id="195599" name="Rectangle 8"/>
          <p:cNvSpPr>
            <a:spLocks noChangeArrowheads="1"/>
          </p:cNvSpPr>
          <p:nvPr/>
        </p:nvSpPr>
        <p:spPr bwMode="auto">
          <a:xfrm>
            <a:off x="1600200" y="1600200"/>
            <a:ext cx="6176963" cy="639763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Prediction Interval Estimate for Y</a:t>
            </a:r>
            <a:r>
              <a:rPr lang="en-US" sz="2800" baseline="-25000"/>
              <a:t>X=X</a:t>
            </a:r>
            <a:endParaRPr lang="en-US" i="1" baseline="-25000"/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1012825" y="4073525"/>
          <a:ext cx="7092950" cy="1243013"/>
        </p:xfrm>
        <a:graphic>
          <a:graphicData uri="http://schemas.openxmlformats.org/presentationml/2006/ole">
            <p:oleObj spid="_x0000_s195593" name="Equation" r:id="rId5" imgW="3251160" imgH="571320" progId="Equation.3">
              <p:embed/>
            </p:oleObj>
          </a:graphicData>
        </a:graphic>
      </p:graphicFrame>
      <p:sp>
        <p:nvSpPr>
          <p:cNvPr id="195600" name="Rectangle 10"/>
          <p:cNvSpPr>
            <a:spLocks noChangeArrowheads="1"/>
          </p:cNvSpPr>
          <p:nvPr/>
        </p:nvSpPr>
        <p:spPr bwMode="auto">
          <a:xfrm>
            <a:off x="685800" y="5486400"/>
            <a:ext cx="7924800" cy="83185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The prediction interval endpoints are 215.50 and 420.07, or from $215,500 to $420,070</a:t>
            </a:r>
          </a:p>
        </p:txBody>
      </p:sp>
      <p:sp>
        <p:nvSpPr>
          <p:cNvPr id="195601" name="Text Box 11"/>
          <p:cNvSpPr txBox="1">
            <a:spLocks noChangeArrowheads="1"/>
          </p:cNvSpPr>
          <p:nvPr/>
        </p:nvSpPr>
        <p:spPr bwMode="auto">
          <a:xfrm>
            <a:off x="7239000" y="1905000"/>
            <a:ext cx="304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i</a:t>
            </a:r>
          </a:p>
        </p:txBody>
      </p:sp>
      <p:sp>
        <p:nvSpPr>
          <p:cNvPr id="195602" name="Rectangle 13"/>
          <p:cNvSpPr>
            <a:spLocks noChangeArrowheads="1"/>
          </p:cNvSpPr>
          <p:nvPr/>
        </p:nvSpPr>
        <p:spPr bwMode="auto">
          <a:xfrm>
            <a:off x="7543800" y="10668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3F341AE2-41AB-467A-8AB8-0BA53C1A9752}" type="slidenum">
              <a:rPr lang="en-US"/>
              <a:pPr/>
              <a:t>72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Finding Confidence and </a:t>
            </a:r>
            <a:br>
              <a:rPr lang="en-US" smtClean="0"/>
            </a:br>
            <a:r>
              <a:rPr lang="en-US" smtClean="0"/>
              <a:t>Prediction Intervals in Excel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3820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700" smtClean="0"/>
              <a:t>From Excel, use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700" smtClean="0"/>
              <a:t>	PHStat | regression | simple linear regression …</a:t>
            </a:r>
          </a:p>
          <a:p>
            <a:pPr lvl="1" eaLnBrk="1" hangingPunct="1"/>
            <a:endParaRPr lang="en-US" sz="2700" smtClean="0"/>
          </a:p>
          <a:p>
            <a:pPr lvl="1" eaLnBrk="1" hangingPunct="1"/>
            <a:r>
              <a:rPr lang="en-US" sz="2700" smtClean="0"/>
              <a:t>Check the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700" smtClean="0"/>
              <a:t>	</a:t>
            </a:r>
            <a:r>
              <a:rPr lang="en-US" sz="2700" smtClean="0">
                <a:solidFill>
                  <a:schemeClr val="folHlink"/>
                </a:solidFill>
              </a:rPr>
              <a:t>“confidence and prediction interval for X=”</a:t>
            </a:r>
            <a:r>
              <a:rPr lang="en-US" sz="2700" smtClean="0"/>
              <a:t>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700" smtClean="0"/>
              <a:t>   box and enter the X-value and confidence level desired</a:t>
            </a:r>
            <a:endParaRPr lang="en-US" sz="2300" smtClean="0"/>
          </a:p>
          <a:p>
            <a:pPr eaLnBrk="1" hangingPunct="1"/>
            <a:endParaRPr lang="en-US" smtClean="0"/>
          </a:p>
        </p:txBody>
      </p:sp>
      <p:sp>
        <p:nvSpPr>
          <p:cNvPr id="306180" name="Rectangle 5"/>
          <p:cNvSpPr>
            <a:spLocks noChangeArrowheads="1"/>
          </p:cNvSpPr>
          <p:nvPr/>
        </p:nvSpPr>
        <p:spPr bwMode="auto">
          <a:xfrm>
            <a:off x="7543800" y="1304925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0A4DBD50-2E20-4339-8430-016AE4D37274}" type="slidenum">
              <a:rPr lang="en-US"/>
              <a:pPr/>
              <a:t>73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0" y="2438400"/>
            <a:ext cx="1828800" cy="503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Input values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Finding Confidence and </a:t>
            </a:r>
            <a:br>
              <a:rPr lang="en-US" smtClean="0"/>
            </a:br>
            <a:r>
              <a:rPr lang="en-US" smtClean="0"/>
              <a:t>Prediction Intervals in Excel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pic>
        <p:nvPicPr>
          <p:cNvPr id="307205" name="Picture 5" descr="1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163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3048000" y="2286000"/>
            <a:ext cx="1066800" cy="7620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971800" y="4876800"/>
            <a:ext cx="1066800" cy="7620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7208" name="Oval 8"/>
          <p:cNvSpPr>
            <a:spLocks noChangeArrowheads="1"/>
          </p:cNvSpPr>
          <p:nvPr/>
        </p:nvSpPr>
        <p:spPr bwMode="auto">
          <a:xfrm>
            <a:off x="2971800" y="5715000"/>
            <a:ext cx="1066800" cy="7620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07209" name="Rectangle 9"/>
          <p:cNvSpPr>
            <a:spLocks noChangeArrowheads="1"/>
          </p:cNvSpPr>
          <p:nvPr/>
        </p:nvSpPr>
        <p:spPr bwMode="auto">
          <a:xfrm>
            <a:off x="4038600" y="5029200"/>
            <a:ext cx="4648200" cy="406400"/>
          </a:xfrm>
          <a:prstGeom prst="rect">
            <a:avLst/>
          </a:prstGeom>
          <a:solidFill>
            <a:srgbClr val="C7DA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Confidence Interval Estimate for </a:t>
            </a:r>
            <a:r>
              <a:rPr lang="el-GR" sz="2000"/>
              <a:t>μ</a:t>
            </a:r>
            <a:r>
              <a:rPr lang="en-US" sz="2000" baseline="-25000"/>
              <a:t>Y|X=Xi</a:t>
            </a: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4038600" y="5867400"/>
            <a:ext cx="4343400" cy="40640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Prediction Interval Estimate for Y</a:t>
            </a:r>
            <a:r>
              <a:rPr lang="en-US" sz="2000" baseline="-25000"/>
              <a:t>X=Xi</a:t>
            </a:r>
            <a:endParaRPr lang="en-US" sz="2000" i="1" baseline="-25000"/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4191000" y="4343400"/>
            <a:ext cx="4603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Y </a:t>
            </a:r>
            <a:endParaRPr lang="en-US" sz="2000" baseline="-25000"/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4194175" y="4038600"/>
            <a:ext cx="10636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Symbol" pitchFamily="18" charset="2"/>
              </a:rPr>
              <a:t></a:t>
            </a:r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3810000" y="4572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14" name="Rectangle 15"/>
          <p:cNvSpPr>
            <a:spLocks noChangeArrowheads="1"/>
          </p:cNvSpPr>
          <p:nvPr/>
        </p:nvSpPr>
        <p:spPr bwMode="auto">
          <a:xfrm>
            <a:off x="3048000" y="4419600"/>
            <a:ext cx="762000" cy="3048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15" name="Rectangle 16"/>
          <p:cNvSpPr>
            <a:spLocks noChangeArrowheads="1"/>
          </p:cNvSpPr>
          <p:nvPr/>
        </p:nvSpPr>
        <p:spPr bwMode="auto">
          <a:xfrm>
            <a:off x="7543800" y="1595438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F17C73DE-7E24-451D-9C4D-848BAF573B53}" type="slidenum">
              <a:rPr lang="en-US"/>
              <a:pPr/>
              <a:t>74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Pitfalls of Regression Analysis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303713"/>
          </a:xfrm>
        </p:spPr>
        <p:txBody>
          <a:bodyPr/>
          <a:lstStyle/>
          <a:p>
            <a:pPr eaLnBrk="1" hangingPunct="1"/>
            <a:r>
              <a:rPr lang="en-US" smtClean="0"/>
              <a:t>Lacking an awareness of the assumptions underlying least-squares regression</a:t>
            </a:r>
          </a:p>
          <a:p>
            <a:pPr eaLnBrk="1" hangingPunct="1"/>
            <a:r>
              <a:rPr lang="en-US" smtClean="0"/>
              <a:t>Not knowing how to evaluate the assumptions</a:t>
            </a:r>
          </a:p>
          <a:p>
            <a:pPr eaLnBrk="1" hangingPunct="1"/>
            <a:r>
              <a:rPr lang="en-US" smtClean="0"/>
              <a:t>Not knowing the alternatives to least-squares regression if a particular assumption is violated</a:t>
            </a:r>
          </a:p>
          <a:p>
            <a:pPr eaLnBrk="1" hangingPunct="1"/>
            <a:r>
              <a:rPr lang="en-US" smtClean="0"/>
              <a:t>Using a regression model without knowledge of the subject matter</a:t>
            </a:r>
          </a:p>
          <a:p>
            <a:pPr eaLnBrk="1" hangingPunct="1"/>
            <a:r>
              <a:rPr lang="en-US" smtClean="0"/>
              <a:t>Extrapolating outside the relevant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B0AC4508-7040-4F88-BC4E-61BAF9FED540}" type="slidenum">
              <a:rPr lang="en-US"/>
              <a:pPr/>
              <a:t>75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Strategies for Avoiding </a:t>
            </a:r>
            <a:br>
              <a:rPr lang="en-US" smtClean="0"/>
            </a:br>
            <a:r>
              <a:rPr lang="en-US" smtClean="0"/>
              <a:t>the Pitfalls of Regression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543800" cy="4532313"/>
          </a:xfrm>
        </p:spPr>
        <p:txBody>
          <a:bodyPr/>
          <a:lstStyle/>
          <a:p>
            <a:pPr eaLnBrk="1" hangingPunct="1"/>
            <a:r>
              <a:rPr lang="en-US" smtClean="0"/>
              <a:t>Start with a scatter plot of X vs. Y to observe possible relationship</a:t>
            </a:r>
          </a:p>
          <a:p>
            <a:pPr eaLnBrk="1" hangingPunct="1"/>
            <a:r>
              <a:rPr lang="en-US" smtClean="0"/>
              <a:t>Perform residual analysis to check the assumptions</a:t>
            </a:r>
          </a:p>
          <a:p>
            <a:pPr lvl="1" eaLnBrk="1" hangingPunct="1"/>
            <a:r>
              <a:rPr lang="en-US" smtClean="0"/>
              <a:t>Plot the residuals vs. X to check for violations of assumptions such as homoscedasticity</a:t>
            </a:r>
          </a:p>
          <a:p>
            <a:pPr lvl="1" eaLnBrk="1" hangingPunct="1"/>
            <a:r>
              <a:rPr lang="en-US" smtClean="0"/>
              <a:t>Use a histogram, stem-and-leaf display, boxplot, or normal probability plot of the residuals to uncover possible non-normality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1C7F6FCF-DCBA-4B98-BB99-42976B79E948}" type="slidenum">
              <a:rPr lang="en-US"/>
              <a:pPr/>
              <a:t>76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Strategies for Avoiding </a:t>
            </a:r>
            <a:br>
              <a:rPr lang="en-US" smtClean="0"/>
            </a:br>
            <a:r>
              <a:rPr lang="en-US" smtClean="0"/>
              <a:t>the Pitfalls of Regression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/>
            <a:r>
              <a:rPr lang="en-US" smtClean="0"/>
              <a:t>If there is violation of any assumption, use alternative methods or models</a:t>
            </a:r>
          </a:p>
          <a:p>
            <a:pPr eaLnBrk="1" hangingPunct="1"/>
            <a:r>
              <a:rPr lang="en-US" smtClean="0"/>
              <a:t>If there is no evidence of assumption violation, then test for the significance of the regression coefficients and construct confidence intervals and prediction intervals</a:t>
            </a:r>
          </a:p>
          <a:p>
            <a:pPr eaLnBrk="1" hangingPunct="1"/>
            <a:r>
              <a:rPr lang="en-US" smtClean="0"/>
              <a:t>Avoid making predictions or forecasts outside the relevant range</a:t>
            </a:r>
          </a:p>
        </p:txBody>
      </p:sp>
      <p:sp>
        <p:nvSpPr>
          <p:cNvPr id="310276" name="Text Box 6"/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F462F0C-77EE-4C19-BCC7-D7A2A67F9423}" type="slidenum">
              <a:rPr lang="en-US"/>
              <a:pPr/>
              <a:t>77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Summary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Introduced types of regression models</a:t>
            </a:r>
          </a:p>
          <a:p>
            <a:pPr eaLnBrk="1" hangingPunct="1"/>
            <a:r>
              <a:rPr lang="en-US" smtClean="0"/>
              <a:t>Reviewed assumptions of regression and correlation </a:t>
            </a:r>
          </a:p>
          <a:p>
            <a:pPr eaLnBrk="1" hangingPunct="1"/>
            <a:r>
              <a:rPr lang="en-US" smtClean="0"/>
              <a:t>Discussed determining the simple linear regression equation</a:t>
            </a:r>
          </a:p>
          <a:p>
            <a:pPr eaLnBrk="1" hangingPunct="1"/>
            <a:r>
              <a:rPr lang="en-US" smtClean="0"/>
              <a:t>Described measures of variation</a:t>
            </a:r>
          </a:p>
          <a:p>
            <a:pPr eaLnBrk="1" hangingPunct="1"/>
            <a:r>
              <a:rPr lang="en-US" smtClean="0"/>
              <a:t>Discussed residual analysis </a:t>
            </a:r>
          </a:p>
          <a:p>
            <a:pPr eaLnBrk="1" hangingPunct="1"/>
            <a:r>
              <a:rPr lang="en-US" smtClean="0"/>
              <a:t>Addressed measuring autocorrelation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269A44F2-842B-45B8-B845-2326C29848F9}" type="slidenum">
              <a:rPr lang="en-US"/>
              <a:pPr/>
              <a:t>78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Summary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Described inference about the slope</a:t>
            </a:r>
          </a:p>
          <a:p>
            <a:pPr eaLnBrk="1" hangingPunct="1"/>
            <a:r>
              <a:rPr lang="en-US" smtClean="0"/>
              <a:t>Discussed correlation -- measuring the strength of the association </a:t>
            </a:r>
          </a:p>
          <a:p>
            <a:pPr eaLnBrk="1" hangingPunct="1"/>
            <a:r>
              <a:rPr lang="en-US" smtClean="0"/>
              <a:t>Addressed estimation of mean values and prediction of individual values</a:t>
            </a:r>
          </a:p>
          <a:p>
            <a:pPr eaLnBrk="1" hangingPunct="1"/>
            <a:r>
              <a:rPr lang="en-US" smtClean="0"/>
              <a:t>Discussed possible pitfalls in regression and recommended strategies to avoid them</a:t>
            </a:r>
          </a:p>
          <a:p>
            <a:pPr lvl="1" eaLnBrk="1" hangingPunct="1"/>
            <a:endParaRPr lang="en-US" smtClean="0"/>
          </a:p>
        </p:txBody>
      </p:sp>
      <p:sp>
        <p:nvSpPr>
          <p:cNvPr id="312324" name="Text Box 5"/>
          <p:cNvSpPr txBox="1">
            <a:spLocks noChangeArrowheads="1"/>
          </p:cNvSpPr>
          <p:nvPr/>
        </p:nvSpPr>
        <p:spPr bwMode="auto">
          <a:xfrm>
            <a:off x="7467600" y="1219200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9971B9D-A686-475B-B12B-BB6B129ACFFB}" type="slidenum">
              <a:rPr lang="en-US"/>
              <a:pPr/>
              <a:t>79</a:t>
            </a:fld>
            <a:endParaRPr lang="en-US"/>
          </a:p>
        </p:txBody>
      </p:sp>
      <p:sp>
        <p:nvSpPr>
          <p:cNvPr id="314372" name="AutoShape 4" descr="3287383400_2177562"/>
          <p:cNvSpPr>
            <a:spLocks noChangeAspect="1" noChangeArrowheads="1"/>
          </p:cNvSpPr>
          <p:nvPr/>
        </p:nvSpPr>
        <p:spPr bwMode="auto">
          <a:xfrm>
            <a:off x="1828800" y="3486150"/>
            <a:ext cx="5486400" cy="1714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14373" name="AutoShape 5" descr="3287383400_2177562"/>
          <p:cNvSpPr>
            <a:spLocks noChangeAspect="1" noChangeArrowheads="1"/>
          </p:cNvSpPr>
          <p:nvPr/>
        </p:nvSpPr>
        <p:spPr bwMode="auto">
          <a:xfrm>
            <a:off x="1828800" y="3486150"/>
            <a:ext cx="5486400" cy="1714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314374" name="Picture 6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2857500"/>
          </a:xfrm>
          <a:prstGeom prst="rect">
            <a:avLst/>
          </a:prstGeom>
          <a:noFill/>
        </p:spPr>
      </p:pic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762000" y="4648200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CA1EF705-D406-4CE2-8F09-73D83515316C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-152400"/>
            <a:ext cx="7383462" cy="990600"/>
          </a:xfrm>
        </p:spPr>
        <p:txBody>
          <a:bodyPr/>
          <a:lstStyle/>
          <a:p>
            <a:pPr eaLnBrk="1" hangingPunct="1"/>
            <a:r>
              <a:rPr lang="en-US" smtClean="0"/>
              <a:t>Types of Relationships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429000" y="4648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 rot="-7282380">
            <a:off x="54864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rot="-7282380">
            <a:off x="3886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 rot="-7282380">
            <a:off x="54102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 rot="-7282380">
            <a:off x="41148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 rot="-7282380">
            <a:off x="50292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 rot="-7282380">
            <a:off x="51816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 rot="-7282380">
            <a:off x="44196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 rot="-7282380">
            <a:off x="3505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 rot="-7282380">
            <a:off x="37338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 rot="-7282380">
            <a:off x="4191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 rot="-7282380">
            <a:off x="4876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 rot="-7282380">
            <a:off x="46482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 rot="-7282380">
            <a:off x="45720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971800" y="43894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429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691188" y="59896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>
            <a:off x="3429000" y="2362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 rot="-7282380">
            <a:off x="48768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 rot="-7282380">
            <a:off x="3581400" y="3048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 rot="-7282380">
            <a:off x="54102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 rot="-7282380">
            <a:off x="5562600" y="2590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 rot="-7282380">
            <a:off x="3962400" y="3429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 rot="-7282380">
            <a:off x="4114800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 rot="-7282380">
            <a:off x="4876800" y="2895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 rot="-7282380">
            <a:off x="50292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 rot="-7282380">
            <a:off x="54864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 rot="-7282380">
            <a:off x="45720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 rot="-7282380">
            <a:off x="3962400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 rot="-7282380">
            <a:off x="41910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 rot="-7282380">
            <a:off x="5181600" y="3429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 rot="-7282380">
            <a:off x="45720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 rot="-7282380">
            <a:off x="4343400" y="3276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2971800" y="2179638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Y</a:t>
            </a:r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3429000" y="3886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5691188" y="3779838"/>
            <a:ext cx="354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X</a:t>
            </a:r>
          </a:p>
        </p:txBody>
      </p:sp>
      <p:sp>
        <p:nvSpPr>
          <p:cNvPr id="24615" name="Text Box 40"/>
          <p:cNvSpPr txBox="1">
            <a:spLocks noChangeArrowheads="1"/>
          </p:cNvSpPr>
          <p:nvPr/>
        </p:nvSpPr>
        <p:spPr bwMode="auto">
          <a:xfrm>
            <a:off x="3581400" y="1600200"/>
            <a:ext cx="21336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No relationship</a:t>
            </a:r>
          </a:p>
        </p:txBody>
      </p:sp>
      <p:sp>
        <p:nvSpPr>
          <p:cNvPr id="24616" name="Text Box 41"/>
          <p:cNvSpPr txBox="1">
            <a:spLocks noChangeArrowheads="1"/>
          </p:cNvSpPr>
          <p:nvPr/>
        </p:nvSpPr>
        <p:spPr bwMode="auto">
          <a:xfrm>
            <a:off x="7467600" y="122396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 rot="-7282380">
            <a:off x="3657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 rot="-7282380">
            <a:off x="4800600" y="3429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19" name="Oval 44"/>
          <p:cNvSpPr>
            <a:spLocks noChangeArrowheads="1"/>
          </p:cNvSpPr>
          <p:nvPr/>
        </p:nvSpPr>
        <p:spPr bwMode="auto">
          <a:xfrm rot="-7282380">
            <a:off x="5257800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20" name="Line 45"/>
          <p:cNvSpPr>
            <a:spLocks noChangeShapeType="1"/>
          </p:cNvSpPr>
          <p:nvPr/>
        </p:nvSpPr>
        <p:spPr bwMode="auto">
          <a:xfrm>
            <a:off x="3581400" y="28956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21" name="Line 46"/>
          <p:cNvSpPr>
            <a:spLocks noChangeShapeType="1"/>
          </p:cNvSpPr>
          <p:nvPr/>
        </p:nvSpPr>
        <p:spPr bwMode="auto">
          <a:xfrm>
            <a:off x="3505200" y="51816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22" name="Rectangle 47"/>
          <p:cNvSpPr>
            <a:spLocks noChangeArrowheads="1"/>
          </p:cNvSpPr>
          <p:nvPr/>
        </p:nvSpPr>
        <p:spPr bwMode="auto">
          <a:xfrm>
            <a:off x="7467600" y="838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</a:t>
            </a:r>
            <a:r>
              <a:rPr lang="en-US" u="sng">
                <a:solidFill>
                  <a:srgbClr val="FF0000"/>
                </a:solidFill>
              </a:rPr>
              <a:t>V</a:t>
            </a:r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13-</a:t>
            </a:r>
            <a:fld id="{0BDA4D0C-E92F-4B87-8CE7-A9EF11499D12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1643063" y="3581400"/>
          <a:ext cx="6088062" cy="1217613"/>
        </p:xfrm>
        <a:graphic>
          <a:graphicData uri="http://schemas.openxmlformats.org/presentationml/2006/ole">
            <p:oleObj spid="_x0000_s153602" name="Equation" r:id="rId3" imgW="1143000" imgH="228600" progId="Equation.3">
              <p:embed/>
            </p:oleObj>
          </a:graphicData>
        </a:graphic>
      </p:graphicFrame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3581400" y="5029200"/>
            <a:ext cx="2216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Linear component</a:t>
            </a:r>
          </a:p>
        </p:txBody>
      </p:sp>
      <p:sp>
        <p:nvSpPr>
          <p:cNvPr id="153605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Simple Linear Regression Model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2133600" y="2514600"/>
            <a:ext cx="1524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Population </a:t>
            </a:r>
            <a:br>
              <a:rPr lang="en-US" sz="2000"/>
            </a:br>
            <a:r>
              <a:rPr lang="en-US" sz="2000"/>
              <a:t>Y  intercept 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3886200" y="2362200"/>
            <a:ext cx="14478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Population Slope</a:t>
            </a:r>
            <a:br>
              <a:rPr lang="en-US" sz="2000"/>
            </a:br>
            <a:r>
              <a:rPr lang="en-US" sz="2000"/>
              <a:t>Coefficient 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7772400" y="2286000"/>
            <a:ext cx="114776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Random Error term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152400" y="3124200"/>
            <a:ext cx="18383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Dependent Variable</a:t>
            </a: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2971800" y="3200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1295400" y="3657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5867400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rot="20940815" flipH="1">
            <a:off x="7319963" y="3429000"/>
            <a:ext cx="46355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5638800" y="2514600"/>
            <a:ext cx="16049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Independent Variable</a:t>
            </a:r>
          </a:p>
        </p:txBody>
      </p:sp>
      <p:sp>
        <p:nvSpPr>
          <p:cNvPr id="153615" name="AutoShape 15"/>
          <p:cNvSpPr>
            <a:spLocks/>
          </p:cNvSpPr>
          <p:nvPr/>
        </p:nvSpPr>
        <p:spPr bwMode="auto">
          <a:xfrm rot="16200000" flipV="1">
            <a:off x="4569619" y="3659981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16" name="Line 16"/>
          <p:cNvSpPr>
            <a:spLocks noChangeShapeType="1"/>
          </p:cNvSpPr>
          <p:nvPr/>
        </p:nvSpPr>
        <p:spPr bwMode="auto">
          <a:xfrm rot="-659185">
            <a:off x="4792663" y="3292475"/>
            <a:ext cx="227012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7" name="AutoShape 17"/>
          <p:cNvSpPr>
            <a:spLocks/>
          </p:cNvSpPr>
          <p:nvPr/>
        </p:nvSpPr>
        <p:spPr bwMode="auto">
          <a:xfrm rot="16200000" flipV="1">
            <a:off x="7124700" y="4518025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6451600" y="5089525"/>
            <a:ext cx="1778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Random Error</a:t>
            </a:r>
          </a:p>
          <a:p>
            <a:pPr eaLnBrk="0" hangingPunct="0"/>
            <a:r>
              <a:rPr lang="en-US" sz="2000"/>
              <a:t> component</a:t>
            </a: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7543800" y="1304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DCOV</a:t>
            </a:r>
            <a:r>
              <a:rPr lang="en-US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Pages>20</Pages>
  <Words>3238</Words>
  <Application>Microsoft Office PowerPoint</Application>
  <PresentationFormat>On-screen Show (4:3)</PresentationFormat>
  <Paragraphs>984</Paragraphs>
  <Slides>79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Wingdings</vt:lpstr>
      <vt:lpstr>Symbol</vt:lpstr>
      <vt:lpstr>Times New Roman</vt:lpstr>
      <vt:lpstr>System</vt:lpstr>
      <vt:lpstr>1_PrenHall1</vt:lpstr>
      <vt:lpstr>1_PrenHall1</vt:lpstr>
      <vt:lpstr>Equation</vt:lpstr>
      <vt:lpstr>Chart</vt:lpstr>
      <vt:lpstr>Clip</vt:lpstr>
      <vt:lpstr>Slide 1</vt:lpstr>
      <vt:lpstr>Learning Objectives</vt:lpstr>
      <vt:lpstr>Correlation vs. Regression</vt:lpstr>
      <vt:lpstr>Introduction to  Regression Analysis</vt:lpstr>
      <vt:lpstr>Simple Linear Regression Model</vt:lpstr>
      <vt:lpstr>Types of Relationships</vt:lpstr>
      <vt:lpstr>Types of Relationships</vt:lpstr>
      <vt:lpstr>Types of Relationships</vt:lpstr>
      <vt:lpstr>Simple Linear Regression Model</vt:lpstr>
      <vt:lpstr>Simple Linear Regression Model</vt:lpstr>
      <vt:lpstr>Simple Linear Regression Equation (Prediction Line)</vt:lpstr>
      <vt:lpstr>The Least Squares Method</vt:lpstr>
      <vt:lpstr>Finding the Least Squares Equation</vt:lpstr>
      <vt:lpstr>Interpretation of the  Slope and the Intercept</vt:lpstr>
      <vt:lpstr>Simple Linear Regression Example</vt:lpstr>
      <vt:lpstr>Simple Linear Regression Example:  Data</vt:lpstr>
      <vt:lpstr>Simple Linear Regression Example:  Scatter Plot</vt:lpstr>
      <vt:lpstr>Simple Linear Regression Example:  Using Excel Data Analysis Function</vt:lpstr>
      <vt:lpstr>Simple Linear Regression Example:  Using Excel Data Analysis Function</vt:lpstr>
      <vt:lpstr>Simple Linear Regression Example:  Using PHStat</vt:lpstr>
      <vt:lpstr>Simple Linear Regression Example:  Excel Output</vt:lpstr>
      <vt:lpstr>Simple Linear Regression Example:  Graphical Representation</vt:lpstr>
      <vt:lpstr>Simple Linear Regression Example:  Interpretation of bo</vt:lpstr>
      <vt:lpstr>Simple Linear Regression Example:  Interpreting b1</vt:lpstr>
      <vt:lpstr>Simple Linear Regression Example:  Making Predictions</vt:lpstr>
      <vt:lpstr>Simple Linear Regression Example:  Making Predictions</vt:lpstr>
      <vt:lpstr>Measures of Variation</vt:lpstr>
      <vt:lpstr>Measures of Variation</vt:lpstr>
      <vt:lpstr>Measures of Variation</vt:lpstr>
      <vt:lpstr>Coefficient of Determination, r2</vt:lpstr>
      <vt:lpstr>Examples of Approximate  r2  Values</vt:lpstr>
      <vt:lpstr>Examples of Approximate  r2  Values</vt:lpstr>
      <vt:lpstr>Examples of Approximate  r2  Values</vt:lpstr>
      <vt:lpstr>Simple Linear Regression Example:  Coefficient of Determination, r2 in Excel</vt:lpstr>
      <vt:lpstr>Standard Error of Estimate</vt:lpstr>
      <vt:lpstr>Simple Linear Regression Example: Standard Error of Estimate in Excel</vt:lpstr>
      <vt:lpstr>Comparing Standard Errors</vt:lpstr>
      <vt:lpstr>Assumptions of Regression L.I.N.E</vt:lpstr>
      <vt:lpstr>Residual Analysis</vt:lpstr>
      <vt:lpstr>Residual Analysis for Linearity</vt:lpstr>
      <vt:lpstr>Slide 41</vt:lpstr>
      <vt:lpstr>Checking for Normality</vt:lpstr>
      <vt:lpstr>Residual Analysis for Normality</vt:lpstr>
      <vt:lpstr>Residual Analysis for  Equal Variance </vt:lpstr>
      <vt:lpstr>Simple Linear Regression Example:  Excel Residual Output</vt:lpstr>
      <vt:lpstr>Measuring Autocorrelation: The Durbin-Watson Statistic</vt:lpstr>
      <vt:lpstr>Autocorrelation</vt:lpstr>
      <vt:lpstr>The Durbin-Watson Statistic</vt:lpstr>
      <vt:lpstr>Testing for Positive Autocorrelation</vt:lpstr>
      <vt:lpstr>Slide 50</vt:lpstr>
      <vt:lpstr>Testing for Positive Autocorrelation</vt:lpstr>
      <vt:lpstr>Testing for Positive Autocorrelation</vt:lpstr>
      <vt:lpstr>Inferences About the Slope</vt:lpstr>
      <vt:lpstr>Inferences About the Slope:  t Test</vt:lpstr>
      <vt:lpstr>Inferences About the Slope:  t Test Example</vt:lpstr>
      <vt:lpstr>Inferences About the Slope:  t Test Example</vt:lpstr>
      <vt:lpstr>Inferences About the Slope:  t Test Example</vt:lpstr>
      <vt:lpstr>Inferences About the Slope:  t Test Example</vt:lpstr>
      <vt:lpstr>F Test for Significance</vt:lpstr>
      <vt:lpstr>F-Test for Significance Excel Output</vt:lpstr>
      <vt:lpstr>F Test for Significance</vt:lpstr>
      <vt:lpstr>Confidence Interval Estimate  for the Slope</vt:lpstr>
      <vt:lpstr>Confidence Interval Estimate  for the Slope</vt:lpstr>
      <vt:lpstr>t Test for a Correlation Coefficient</vt:lpstr>
      <vt:lpstr>t-test For A Correlation Coefficient</vt:lpstr>
      <vt:lpstr>t-test For A Correlation Coefficient</vt:lpstr>
      <vt:lpstr>Estimating Mean Values and Predicting Individual Values</vt:lpstr>
      <vt:lpstr>Confidence Interval for  the Average Y, Given X</vt:lpstr>
      <vt:lpstr>Prediction Interval for  an Individual Y, Given X</vt:lpstr>
      <vt:lpstr>Estimation of Mean Values: Example</vt:lpstr>
      <vt:lpstr>Estimation of Individual Values: Example</vt:lpstr>
      <vt:lpstr>Finding Confidence and  Prediction Intervals in Excel</vt:lpstr>
      <vt:lpstr>Finding Confidence and  Prediction Intervals in Excel</vt:lpstr>
      <vt:lpstr>Pitfalls of Regression Analysis</vt:lpstr>
      <vt:lpstr>Strategies for Avoiding  the Pitfalls of Regression</vt:lpstr>
      <vt:lpstr>Strategies for Avoiding  the Pitfalls of Regression</vt:lpstr>
      <vt:lpstr>Chapter Summary</vt:lpstr>
      <vt:lpstr>Chapter Summary</vt:lpstr>
      <vt:lpstr>Slide 79</vt:lpstr>
    </vt:vector>
  </TitlesOfParts>
  <Company>University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Statistics, 10/e</dc:title>
  <dc:subject>Chapter 13</dc:subject>
  <dc:creator>Dirk Yandell</dc:creator>
  <cp:keywords/>
  <dc:description/>
  <cp:lastModifiedBy>UMURRM2</cp:lastModifiedBy>
  <cp:revision>121</cp:revision>
  <cp:lastPrinted>1998-11-22T23:37:53Z</cp:lastPrinted>
  <dcterms:created xsi:type="dcterms:W3CDTF">2001-02-24T21:09:31Z</dcterms:created>
  <dcterms:modified xsi:type="dcterms:W3CDTF">2010-03-17T15:19:21Z</dcterms:modified>
</cp:coreProperties>
</file>