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66" r:id="rId1"/>
  </p:sldMasterIdLst>
  <p:notesMasterIdLst>
    <p:notesMasterId r:id="rId72"/>
  </p:notesMasterIdLst>
  <p:handoutMasterIdLst>
    <p:handoutMasterId r:id="rId73"/>
  </p:handoutMasterIdLst>
  <p:sldIdLst>
    <p:sldId id="260" r:id="rId2"/>
    <p:sldId id="310" r:id="rId3"/>
    <p:sldId id="311" r:id="rId4"/>
    <p:sldId id="312" r:id="rId5"/>
    <p:sldId id="313" r:id="rId6"/>
    <p:sldId id="314" r:id="rId7"/>
    <p:sldId id="401" r:id="rId8"/>
    <p:sldId id="402" r:id="rId9"/>
    <p:sldId id="403" r:id="rId10"/>
    <p:sldId id="419" r:id="rId11"/>
    <p:sldId id="405" r:id="rId12"/>
    <p:sldId id="406" r:id="rId13"/>
    <p:sldId id="407" r:id="rId14"/>
    <p:sldId id="408" r:id="rId15"/>
    <p:sldId id="322" r:id="rId16"/>
    <p:sldId id="323" r:id="rId17"/>
    <p:sldId id="368" r:id="rId18"/>
    <p:sldId id="370" r:id="rId19"/>
    <p:sldId id="369" r:id="rId20"/>
    <p:sldId id="324" r:id="rId21"/>
    <p:sldId id="327" r:id="rId22"/>
    <p:sldId id="332" r:id="rId23"/>
    <p:sldId id="378" r:id="rId24"/>
    <p:sldId id="333" r:id="rId25"/>
    <p:sldId id="379" r:id="rId26"/>
    <p:sldId id="334" r:id="rId27"/>
    <p:sldId id="336" r:id="rId28"/>
    <p:sldId id="339" r:id="rId29"/>
    <p:sldId id="409" r:id="rId30"/>
    <p:sldId id="410" r:id="rId31"/>
    <p:sldId id="411" r:id="rId32"/>
    <p:sldId id="412" r:id="rId33"/>
    <p:sldId id="340" r:id="rId34"/>
    <p:sldId id="413" r:id="rId35"/>
    <p:sldId id="385" r:id="rId36"/>
    <p:sldId id="414" r:id="rId37"/>
    <p:sldId id="415" r:id="rId38"/>
    <p:sldId id="391" r:id="rId39"/>
    <p:sldId id="348" r:id="rId40"/>
    <p:sldId id="349" r:id="rId41"/>
    <p:sldId id="416" r:id="rId42"/>
    <p:sldId id="350" r:id="rId43"/>
    <p:sldId id="386" r:id="rId44"/>
    <p:sldId id="387" r:id="rId45"/>
    <p:sldId id="388" r:id="rId46"/>
    <p:sldId id="342" r:id="rId47"/>
    <p:sldId id="343" r:id="rId48"/>
    <p:sldId id="345" r:id="rId49"/>
    <p:sldId id="346" r:id="rId50"/>
    <p:sldId id="417" r:id="rId51"/>
    <p:sldId id="418" r:id="rId52"/>
    <p:sldId id="351" r:id="rId53"/>
    <p:sldId id="352" r:id="rId54"/>
    <p:sldId id="353" r:id="rId55"/>
    <p:sldId id="394" r:id="rId56"/>
    <p:sldId id="354" r:id="rId57"/>
    <p:sldId id="355" r:id="rId58"/>
    <p:sldId id="356" r:id="rId59"/>
    <p:sldId id="302" r:id="rId60"/>
    <p:sldId id="364" r:id="rId61"/>
    <p:sldId id="365" r:id="rId62"/>
    <p:sldId id="420" r:id="rId63"/>
    <p:sldId id="395" r:id="rId64"/>
    <p:sldId id="396" r:id="rId65"/>
    <p:sldId id="397" r:id="rId66"/>
    <p:sldId id="398" r:id="rId67"/>
    <p:sldId id="399" r:id="rId68"/>
    <p:sldId id="400" r:id="rId69"/>
    <p:sldId id="421" r:id="rId70"/>
    <p:sldId id="422" r:id="rId71"/>
  </p:sldIdLst>
  <p:sldSz cx="9144000" cy="6858000" type="screen4x3"/>
  <p:notesSz cx="6858000" cy="9144000"/>
  <p:embeddedFontLst>
    <p:embeddedFont>
      <p:font typeface="Tahoma" pitchFamily="34" charset="0"/>
      <p:regular r:id="rId74"/>
      <p:bold r:id="rId75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DDBE4"/>
    <a:srgbClr val="E4E4F8"/>
    <a:srgbClr val="FF3300"/>
    <a:srgbClr val="FFFFCC"/>
    <a:srgbClr val="FFFF99"/>
    <a:srgbClr val="FAFEB4"/>
    <a:srgbClr val="C7DAF7"/>
    <a:srgbClr val="FDE0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384" autoAdjust="0"/>
    <p:restoredTop sz="94647" autoAdjust="0"/>
  </p:normalViewPr>
  <p:slideViewPr>
    <p:cSldViewPr>
      <p:cViewPr varScale="1">
        <p:scale>
          <a:sx n="80" d="100"/>
          <a:sy n="80" d="100"/>
        </p:scale>
        <p:origin x="-10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766"/>
    </p:cViewPr>
  </p:sorterViewPr>
  <p:notesViewPr>
    <p:cSldViewPr>
      <p:cViewPr>
        <p:scale>
          <a:sx n="75" d="100"/>
          <a:sy n="75" d="100"/>
        </p:scale>
        <p:origin x="-2130" y="-25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font" Target="fonts/font1.fntdata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6200" y="8823325"/>
            <a:ext cx="670560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828675" y="8763000"/>
            <a:ext cx="5622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71438" y="55563"/>
            <a:ext cx="67151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/>
              <a:t>	Chapter 9		 9-</a:t>
            </a:r>
            <a:fld id="{8815D243-41CD-4D72-AC7C-296E79C8C7C8}" type="slidenum">
              <a:rPr lang="en-US" sz="1200"/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/>
              <a:t>Basic Business Statistics, 10/e	© 2006 Prentice Hall,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76600"/>
            <a:ext cx="502920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2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24000" y="609600"/>
            <a:ext cx="3962400" cy="2584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120775" y="3581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1120775" y="3886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120775" y="4191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120775" y="4495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1120775" y="4800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120775" y="5410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1120775" y="5715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1120775" y="6019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1120775" y="6324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120775" y="6629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1120775" y="6934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1120775" y="7239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1120775" y="7543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1120775" y="7848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1120775" y="8153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1120775" y="8458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523875" y="8763000"/>
            <a:ext cx="5851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77788" y="61913"/>
            <a:ext cx="67024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/>
              <a:t>	Chapter 9		9-</a:t>
            </a:r>
            <a:fld id="{5D4DDD42-067A-41A7-98FE-856C0552729A}" type="slidenum">
              <a:rPr lang="en-US" sz="1200"/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/>
              <a:t>Basic Business Statistics, 10/e	© 2006 Prentice Hall,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117975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117975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134938" y="2438400"/>
            <a:ext cx="9009062" cy="1181100"/>
            <a:chOff x="0" y="1536"/>
            <a:chExt cx="5675" cy="744"/>
          </a:xfrm>
        </p:grpSpPr>
        <p:grpSp>
          <p:nvGrpSpPr>
            <p:cNvPr id="5" name="Group 5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7"/>
              <a:chOff x="720" y="336"/>
              <a:chExt cx="624" cy="432"/>
            </a:xfrm>
          </p:grpSpPr>
          <p:sp>
            <p:nvSpPr>
              <p:cNvPr id="12" name="Rectangle 6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7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Rectangle 8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9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2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3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1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3356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1438"/>
            <a:ext cx="6400800" cy="17621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9-</a:t>
            </a:r>
            <a:fld id="{A7A5CEA6-A391-4481-BB05-D37ADD98566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9-</a:t>
            </a:r>
            <a:fld id="{CD2ACC53-5E5A-480C-BCFA-830734B009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19300" cy="613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905500" cy="613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9-</a:t>
            </a:r>
            <a:fld id="{1809EF5E-845C-4CFD-B895-19AEB984E70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9-</a:t>
            </a:r>
            <a:fld id="{7AB77C6F-7DA9-4546-933F-872D22CD3A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9-</a:t>
            </a:r>
            <a:fld id="{92D24D3F-5014-442C-814D-FD0B8121B0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9-</a:t>
            </a:r>
            <a:fld id="{C1A2964A-AF7B-4ECE-9DAF-3FCC6ADFED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9-</a:t>
            </a:r>
            <a:fld id="{E4C3CC68-379E-4317-A426-26E24884231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9-</a:t>
            </a:r>
            <a:fld id="{7AFB4218-A3B1-464C-815E-7A4937E1C04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9-</a:t>
            </a:r>
            <a:fld id="{69409C23-1173-4A5E-81C6-975B22D79A9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9-</a:t>
            </a:r>
            <a:fld id="{35109012-0611-4008-A422-EC2A1D310B2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9-</a:t>
            </a:r>
            <a:fld id="{BFE7FC0D-79B9-455D-8D8B-25A257453E0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F4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28600"/>
            <a:ext cx="73834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0"/>
            <a:ext cx="8077200" cy="453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/>
              <a:t>9-</a:t>
            </a:r>
            <a:fld id="{0D02DBD4-7C0C-40FD-88F2-D425768F4A7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405" name="Group 6"/>
          <p:cNvGrpSpPr>
            <a:grpSpLocks/>
          </p:cNvGrpSpPr>
          <p:nvPr userDrawn="1"/>
        </p:nvGrpSpPr>
        <p:grpSpPr bwMode="auto">
          <a:xfrm>
            <a:off x="0" y="609600"/>
            <a:ext cx="9009063" cy="1181100"/>
            <a:chOff x="0" y="1536"/>
            <a:chExt cx="5675" cy="744"/>
          </a:xfrm>
        </p:grpSpPr>
        <p:grpSp>
          <p:nvGrpSpPr>
            <p:cNvPr id="102407" name="Group 7"/>
            <p:cNvGrpSpPr>
              <a:grpSpLocks/>
            </p:cNvGrpSpPr>
            <p:nvPr userDrawn="1"/>
          </p:nvGrpSpPr>
          <p:grpSpPr bwMode="auto">
            <a:xfrm>
              <a:off x="183" y="1604"/>
              <a:ext cx="448" cy="297"/>
              <a:chOff x="720" y="336"/>
              <a:chExt cx="624" cy="432"/>
            </a:xfrm>
          </p:grpSpPr>
          <p:sp>
            <p:nvSpPr>
              <p:cNvPr id="90120" name="Rectangle 8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121" name="Rectangle 9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0122" name="Rectangle 10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3" name="Rectangle 11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4" name="Rectangle 12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5" name="Rectangle 13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6" name="Rectangle 14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7" name="Rectangle 15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152400" y="6534150"/>
            <a:ext cx="4648200" cy="3238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7" r:id="rId2"/>
    <p:sldLayoutId id="2147483676" r:id="rId3"/>
    <p:sldLayoutId id="2147483675" r:id="rId4"/>
    <p:sldLayoutId id="2147483674" r:id="rId5"/>
    <p:sldLayoutId id="2147483673" r:id="rId6"/>
    <p:sldLayoutId id="2147483672" r:id="rId7"/>
    <p:sldLayoutId id="2147483671" r:id="rId8"/>
    <p:sldLayoutId id="2147483670" r:id="rId9"/>
    <p:sldLayoutId id="2147483669" r:id="rId10"/>
    <p:sldLayoutId id="2147483668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20675" indent="-32067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3738" indent="-268288" algn="l" defTabSz="85248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068388" indent="-215900" algn="l" defTabSz="8524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493838" indent="-21272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919288" indent="-212725" algn="l" defTabSz="852488" rtl="0" eaLnBrk="0" fontAlgn="base" hangingPunct="0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3764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8336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2908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7480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jpeg"/><Relationship Id="rId4" Type="http://schemas.openxmlformats.org/officeDocument/2006/relationships/oleObject" Target="../embeddings/oleObject9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.wmf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9-</a:t>
            </a:r>
            <a:fld id="{638A9379-6203-41C3-9175-FE1FE9E5512D}" type="slidenum">
              <a:rPr lang="en-US"/>
              <a:pPr/>
              <a:t>1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7041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smtClean="0">
                <a:solidFill>
                  <a:schemeClr val="folHlink"/>
                </a:solidFill>
              </a:rPr>
              <a:t>Statistics for Managers using Microsoft Excel</a:t>
            </a:r>
            <a:r>
              <a:rPr lang="en-US" sz="4100" smtClean="0">
                <a:solidFill>
                  <a:schemeClr val="folHlink"/>
                </a:solidFill>
              </a:rPr>
              <a:t/>
            </a:r>
            <a:br>
              <a:rPr lang="en-US" sz="4100" smtClean="0">
                <a:solidFill>
                  <a:schemeClr val="folHlink"/>
                </a:solidFill>
              </a:rPr>
            </a:br>
            <a:r>
              <a:rPr lang="en-US" sz="3600" smtClean="0">
                <a:solidFill>
                  <a:schemeClr val="folHlink"/>
                </a:solidFill>
              </a:rPr>
              <a:t>6</a:t>
            </a:r>
            <a:r>
              <a:rPr lang="en-US" sz="3600" baseline="30000" smtClean="0">
                <a:solidFill>
                  <a:schemeClr val="folHlink"/>
                </a:solidFill>
              </a:rPr>
              <a:t>th</a:t>
            </a:r>
            <a:r>
              <a:rPr lang="en-US" sz="3600" smtClean="0">
                <a:solidFill>
                  <a:schemeClr val="folHlink"/>
                </a:solidFill>
              </a:rPr>
              <a:t> Edition</a:t>
            </a:r>
            <a:br>
              <a:rPr lang="en-US" sz="3600" smtClean="0">
                <a:solidFill>
                  <a:schemeClr val="folHlink"/>
                </a:solidFill>
              </a:rPr>
            </a:br>
            <a:endParaRPr lang="en-US" smtClean="0"/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6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500" b="1" smtClean="0"/>
              <a:t>Chapter 9</a:t>
            </a:r>
          </a:p>
          <a:p>
            <a:pPr eaLnBrk="1" hangingPunct="1">
              <a:lnSpc>
                <a:spcPct val="90000"/>
              </a:lnSpc>
            </a:pPr>
            <a:endParaRPr lang="en-US" sz="3500" smtClean="0"/>
          </a:p>
          <a:p>
            <a:pPr eaLnBrk="1" hangingPunct="1">
              <a:lnSpc>
                <a:spcPct val="90000"/>
              </a:lnSpc>
            </a:pPr>
            <a:r>
              <a:rPr lang="en-US" sz="3500" smtClean="0"/>
              <a:t>Fundamentals of Hypothesis Testing: One-Sample Tests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7C741DE5-55E4-49E1-97B3-D9A5D7BC350E}" type="slidenum">
              <a:rPr lang="en-US"/>
              <a:pPr/>
              <a:t>10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Test Statistic and </a:t>
            </a:r>
            <a:br>
              <a:rPr lang="en-US" smtClean="0"/>
            </a:br>
            <a:r>
              <a:rPr lang="en-US" smtClean="0"/>
              <a:t>Critical Values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828800"/>
            <a:ext cx="8534400" cy="45323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If the sample mean is close to the stated population mean, the null hypothesis is not rejected.</a:t>
            </a:r>
          </a:p>
          <a:p>
            <a:pPr eaLnBrk="1" hangingPunct="1">
              <a:lnSpc>
                <a:spcPct val="90000"/>
              </a:lnSpc>
            </a:pPr>
            <a:endParaRPr lang="en-US" sz="1200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If the sample mean is far from the stated population mean, the null hypothesis is  rejected.</a:t>
            </a:r>
          </a:p>
          <a:p>
            <a:pPr eaLnBrk="1" hangingPunct="1">
              <a:lnSpc>
                <a:spcPct val="90000"/>
              </a:lnSpc>
            </a:pPr>
            <a:endParaRPr lang="en-US" sz="1200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far is “far enough” to reject H</a:t>
            </a:r>
            <a:r>
              <a:rPr lang="en-US" baseline="-25000" smtClean="0"/>
              <a:t>0</a:t>
            </a:r>
            <a:r>
              <a:rPr lang="en-US" smtClean="0"/>
              <a:t>?</a:t>
            </a:r>
          </a:p>
          <a:p>
            <a:pPr eaLnBrk="1" hangingPunct="1">
              <a:lnSpc>
                <a:spcPct val="90000"/>
              </a:lnSpc>
            </a:pPr>
            <a:endParaRPr lang="en-US" sz="1200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critical value of a test statistic creates a “line in the sand” for decision making -- it answers the question of how far is far enough.</a:t>
            </a: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3772B811-AE77-4419-B956-A957FA0F798E}" type="slidenum">
              <a:rPr lang="en-US"/>
              <a:pPr/>
              <a:t>11</a:t>
            </a:fld>
            <a:endParaRPr lang="en-US"/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52400"/>
            <a:ext cx="7010400" cy="1295400"/>
          </a:xfrm>
        </p:spPr>
        <p:txBody>
          <a:bodyPr/>
          <a:lstStyle/>
          <a:p>
            <a:pPr eaLnBrk="1" hangingPunct="1"/>
            <a:r>
              <a:rPr lang="en-US" smtClean="0"/>
              <a:t>The Test Statistic and </a:t>
            </a:r>
            <a:br>
              <a:rPr lang="en-US" smtClean="0"/>
            </a:br>
            <a:r>
              <a:rPr lang="en-US" smtClean="0"/>
              <a:t>Critical Values</a:t>
            </a:r>
          </a:p>
        </p:txBody>
      </p:sp>
      <p:sp>
        <p:nvSpPr>
          <p:cNvPr id="27651" name="Freeform 3"/>
          <p:cNvSpPr>
            <a:spLocks/>
          </p:cNvSpPr>
          <p:nvPr/>
        </p:nvSpPr>
        <p:spPr bwMode="auto">
          <a:xfrm>
            <a:off x="6135688" y="3640138"/>
            <a:ext cx="1179512" cy="425450"/>
          </a:xfrm>
          <a:custGeom>
            <a:avLst/>
            <a:gdLst>
              <a:gd name="T0" fmla="*/ 2147483647 w 480"/>
              <a:gd name="T1" fmla="*/ 2147483647 h 192"/>
              <a:gd name="T2" fmla="*/ 2147483647 w 480"/>
              <a:gd name="T3" fmla="*/ 2147483647 h 192"/>
              <a:gd name="T4" fmla="*/ 2147483647 w 480"/>
              <a:gd name="T5" fmla="*/ 2147483647 h 192"/>
              <a:gd name="T6" fmla="*/ 2147483647 w 480"/>
              <a:gd name="T7" fmla="*/ 2147483647 h 192"/>
              <a:gd name="T8" fmla="*/ 2147483647 w 480"/>
              <a:gd name="T9" fmla="*/ 2147483647 h 192"/>
              <a:gd name="T10" fmla="*/ 0 w 480"/>
              <a:gd name="T11" fmla="*/ 0 h 192"/>
              <a:gd name="T12" fmla="*/ 2147483647 w 480"/>
              <a:gd name="T13" fmla="*/ 2147483647 h 192"/>
              <a:gd name="T14" fmla="*/ 2147483647 w 480"/>
              <a:gd name="T15" fmla="*/ 2147483647 h 192"/>
              <a:gd name="T16" fmla="*/ 2147483647 w 480"/>
              <a:gd name="T17" fmla="*/ 2147483647 h 1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80"/>
              <a:gd name="T28" fmla="*/ 0 h 192"/>
              <a:gd name="T29" fmla="*/ 480 w 480"/>
              <a:gd name="T30" fmla="*/ 192 h 19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80" h="192">
                <a:moveTo>
                  <a:pt x="480" y="180"/>
                </a:moveTo>
                <a:lnTo>
                  <a:pt x="432" y="138"/>
                </a:lnTo>
                <a:lnTo>
                  <a:pt x="233" y="105"/>
                </a:lnTo>
                <a:lnTo>
                  <a:pt x="134" y="72"/>
                </a:lnTo>
                <a:lnTo>
                  <a:pt x="22" y="3"/>
                </a:lnTo>
                <a:lnTo>
                  <a:pt x="0" y="0"/>
                </a:lnTo>
                <a:lnTo>
                  <a:pt x="12" y="192"/>
                </a:lnTo>
                <a:lnTo>
                  <a:pt x="480" y="185"/>
                </a:lnTo>
                <a:lnTo>
                  <a:pt x="480" y="180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7652" name="Freeform 4"/>
          <p:cNvSpPr>
            <a:spLocks/>
          </p:cNvSpPr>
          <p:nvPr/>
        </p:nvSpPr>
        <p:spPr bwMode="auto">
          <a:xfrm>
            <a:off x="2598738" y="3625850"/>
            <a:ext cx="1163637" cy="423863"/>
          </a:xfrm>
          <a:custGeom>
            <a:avLst/>
            <a:gdLst>
              <a:gd name="T0" fmla="*/ 0 w 474"/>
              <a:gd name="T1" fmla="*/ 2147483647 h 191"/>
              <a:gd name="T2" fmla="*/ 2147483647 w 474"/>
              <a:gd name="T3" fmla="*/ 2147483647 h 191"/>
              <a:gd name="T4" fmla="*/ 2147483647 w 474"/>
              <a:gd name="T5" fmla="*/ 2147483647 h 191"/>
              <a:gd name="T6" fmla="*/ 2147483647 w 474"/>
              <a:gd name="T7" fmla="*/ 2147483647 h 191"/>
              <a:gd name="T8" fmla="*/ 2147483647 w 474"/>
              <a:gd name="T9" fmla="*/ 2147483647 h 191"/>
              <a:gd name="T10" fmla="*/ 2147483647 w 474"/>
              <a:gd name="T11" fmla="*/ 0 h 191"/>
              <a:gd name="T12" fmla="*/ 2147483647 w 474"/>
              <a:gd name="T13" fmla="*/ 2147483647 h 191"/>
              <a:gd name="T14" fmla="*/ 0 w 474"/>
              <a:gd name="T15" fmla="*/ 2147483647 h 191"/>
              <a:gd name="T16" fmla="*/ 0 w 474"/>
              <a:gd name="T17" fmla="*/ 2147483647 h 1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74"/>
              <a:gd name="T28" fmla="*/ 0 h 191"/>
              <a:gd name="T29" fmla="*/ 474 w 474"/>
              <a:gd name="T30" fmla="*/ 191 h 19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74" h="191">
                <a:moveTo>
                  <a:pt x="0" y="186"/>
                </a:moveTo>
                <a:lnTo>
                  <a:pt x="48" y="144"/>
                </a:lnTo>
                <a:lnTo>
                  <a:pt x="246" y="111"/>
                </a:lnTo>
                <a:lnTo>
                  <a:pt x="345" y="78"/>
                </a:lnTo>
                <a:lnTo>
                  <a:pt x="456" y="9"/>
                </a:lnTo>
                <a:lnTo>
                  <a:pt x="474" y="0"/>
                </a:lnTo>
                <a:lnTo>
                  <a:pt x="468" y="186"/>
                </a:lnTo>
                <a:lnTo>
                  <a:pt x="0" y="191"/>
                </a:lnTo>
                <a:lnTo>
                  <a:pt x="0" y="186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7653" name="Freeform 5"/>
          <p:cNvSpPr>
            <a:spLocks/>
          </p:cNvSpPr>
          <p:nvPr/>
        </p:nvSpPr>
        <p:spPr bwMode="auto">
          <a:xfrm>
            <a:off x="2716213" y="2667000"/>
            <a:ext cx="2239962" cy="1277938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Freeform 6"/>
          <p:cNvSpPr>
            <a:spLocks/>
          </p:cNvSpPr>
          <p:nvPr/>
        </p:nvSpPr>
        <p:spPr bwMode="auto">
          <a:xfrm>
            <a:off x="4956175" y="2667000"/>
            <a:ext cx="2241550" cy="1277938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598738" y="4052888"/>
            <a:ext cx="4716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Freeform 8"/>
          <p:cNvSpPr>
            <a:spLocks/>
          </p:cNvSpPr>
          <p:nvPr/>
        </p:nvSpPr>
        <p:spPr bwMode="auto">
          <a:xfrm>
            <a:off x="3541713" y="3838575"/>
            <a:ext cx="474662" cy="428625"/>
          </a:xfrm>
          <a:custGeom>
            <a:avLst/>
            <a:gdLst>
              <a:gd name="T0" fmla="*/ 2147483647 w 193"/>
              <a:gd name="T1" fmla="*/ 2147483647 h 193"/>
              <a:gd name="T2" fmla="*/ 2147483647 w 193"/>
              <a:gd name="T3" fmla="*/ 2147483647 h 193"/>
              <a:gd name="T4" fmla="*/ 2147483647 w 193"/>
              <a:gd name="T5" fmla="*/ 0 h 193"/>
              <a:gd name="T6" fmla="*/ 2147483647 w 193"/>
              <a:gd name="T7" fmla="*/ 2147483647 h 193"/>
              <a:gd name="T8" fmla="*/ 0 w 193"/>
              <a:gd name="T9" fmla="*/ 2147483647 h 193"/>
              <a:gd name="T10" fmla="*/ 2147483647 w 193"/>
              <a:gd name="T11" fmla="*/ 2147483647 h 193"/>
              <a:gd name="T12" fmla="*/ 2147483647 w 193"/>
              <a:gd name="T13" fmla="*/ 2147483647 h 193"/>
              <a:gd name="T14" fmla="*/ 2147483647 w 193"/>
              <a:gd name="T15" fmla="*/ 2147483647 h 193"/>
              <a:gd name="T16" fmla="*/ 2147483647 w 193"/>
              <a:gd name="T17" fmla="*/ 2147483647 h 19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3"/>
              <a:gd name="T28" fmla="*/ 0 h 193"/>
              <a:gd name="T29" fmla="*/ 193 w 193"/>
              <a:gd name="T30" fmla="*/ 193 h 19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3" h="193">
                <a:moveTo>
                  <a:pt x="192" y="96"/>
                </a:moveTo>
                <a:lnTo>
                  <a:pt x="113" y="79"/>
                </a:lnTo>
                <a:lnTo>
                  <a:pt x="96" y="0"/>
                </a:lnTo>
                <a:lnTo>
                  <a:pt x="79" y="79"/>
                </a:lnTo>
                <a:lnTo>
                  <a:pt x="0" y="96"/>
                </a:lnTo>
                <a:lnTo>
                  <a:pt x="79" y="113"/>
                </a:lnTo>
                <a:lnTo>
                  <a:pt x="96" y="192"/>
                </a:lnTo>
                <a:lnTo>
                  <a:pt x="113" y="113"/>
                </a:lnTo>
                <a:lnTo>
                  <a:pt x="192" y="96"/>
                </a:lnTo>
              </a:path>
            </a:pathLst>
          </a:custGeom>
          <a:solidFill>
            <a:schemeClr val="bg2"/>
          </a:solidFill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4956175" y="2667000"/>
            <a:ext cx="0" cy="138588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8" name="Freeform 10"/>
          <p:cNvSpPr>
            <a:spLocks/>
          </p:cNvSpPr>
          <p:nvPr/>
        </p:nvSpPr>
        <p:spPr bwMode="auto">
          <a:xfrm>
            <a:off x="5897563" y="3838575"/>
            <a:ext cx="474662" cy="428625"/>
          </a:xfrm>
          <a:custGeom>
            <a:avLst/>
            <a:gdLst>
              <a:gd name="T0" fmla="*/ 2147483647 w 193"/>
              <a:gd name="T1" fmla="*/ 2147483647 h 193"/>
              <a:gd name="T2" fmla="*/ 2147483647 w 193"/>
              <a:gd name="T3" fmla="*/ 2147483647 h 193"/>
              <a:gd name="T4" fmla="*/ 2147483647 w 193"/>
              <a:gd name="T5" fmla="*/ 0 h 193"/>
              <a:gd name="T6" fmla="*/ 2147483647 w 193"/>
              <a:gd name="T7" fmla="*/ 2147483647 h 193"/>
              <a:gd name="T8" fmla="*/ 0 w 193"/>
              <a:gd name="T9" fmla="*/ 2147483647 h 193"/>
              <a:gd name="T10" fmla="*/ 2147483647 w 193"/>
              <a:gd name="T11" fmla="*/ 2147483647 h 193"/>
              <a:gd name="T12" fmla="*/ 2147483647 w 193"/>
              <a:gd name="T13" fmla="*/ 2147483647 h 193"/>
              <a:gd name="T14" fmla="*/ 2147483647 w 193"/>
              <a:gd name="T15" fmla="*/ 2147483647 h 193"/>
              <a:gd name="T16" fmla="*/ 2147483647 w 193"/>
              <a:gd name="T17" fmla="*/ 2147483647 h 19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3"/>
              <a:gd name="T28" fmla="*/ 0 h 193"/>
              <a:gd name="T29" fmla="*/ 193 w 193"/>
              <a:gd name="T30" fmla="*/ 193 h 19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3" h="193">
                <a:moveTo>
                  <a:pt x="192" y="96"/>
                </a:moveTo>
                <a:lnTo>
                  <a:pt x="113" y="79"/>
                </a:lnTo>
                <a:lnTo>
                  <a:pt x="96" y="0"/>
                </a:lnTo>
                <a:lnTo>
                  <a:pt x="79" y="79"/>
                </a:lnTo>
                <a:lnTo>
                  <a:pt x="0" y="96"/>
                </a:lnTo>
                <a:lnTo>
                  <a:pt x="79" y="113"/>
                </a:lnTo>
                <a:lnTo>
                  <a:pt x="96" y="192"/>
                </a:lnTo>
                <a:lnTo>
                  <a:pt x="113" y="113"/>
                </a:lnTo>
                <a:lnTo>
                  <a:pt x="192" y="96"/>
                </a:lnTo>
              </a:path>
            </a:pathLst>
          </a:custGeom>
          <a:solidFill>
            <a:schemeClr val="bg2"/>
          </a:solidFill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3070225" y="3413125"/>
            <a:ext cx="588963" cy="425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6253163" y="3306763"/>
            <a:ext cx="82550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990600" y="4572000"/>
            <a:ext cx="7772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Critical Values</a:t>
            </a:r>
          </a:p>
          <a:p>
            <a:pPr algn="ctr" eaLnBrk="0" hangingPunct="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         “Too Far Away” From Mean of Sampling Distribution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2286000" y="16002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Sampling Distribution of the test statistic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 flipV="1">
            <a:off x="3886200" y="4191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V="1">
            <a:off x="5486400" y="4191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1828800" y="2819400"/>
            <a:ext cx="1219200" cy="701675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Region of Rejection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7162800" y="2743200"/>
            <a:ext cx="1219200" cy="701675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Region of Rejection</a:t>
            </a:r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H="1" flipV="1">
            <a:off x="3048000" y="4191000"/>
            <a:ext cx="1828800" cy="152400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 flipV="1">
            <a:off x="4876800" y="4191000"/>
            <a:ext cx="2133600" cy="152400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4114800" y="3276600"/>
            <a:ext cx="1752600" cy="701675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latin typeface="Times New Roman" pitchFamily="18" charset="0"/>
              </a:rPr>
              <a:t>Region of</a:t>
            </a:r>
          </a:p>
          <a:p>
            <a:pPr algn="ctr" eaLnBrk="0" hangingPunct="0"/>
            <a:r>
              <a:rPr lang="en-US" sz="2000">
                <a:latin typeface="Times New Roman" pitchFamily="18" charset="0"/>
              </a:rPr>
              <a:t>Non-Rejection</a:t>
            </a:r>
          </a:p>
        </p:txBody>
      </p:sp>
      <p:sp>
        <p:nvSpPr>
          <p:cNvPr id="27671" name="Rectangle 24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DC6D28B5-F6E0-4814-A62A-FC5B45091AD4}" type="slidenum">
              <a:rPr lang="en-US"/>
              <a:pPr/>
              <a:t>12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Possible Errors in Hypothesis Test Decision Making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00200" y="1752600"/>
            <a:ext cx="7010400" cy="4343400"/>
          </a:xfrm>
        </p:spPr>
        <p:txBody>
          <a:bodyPr/>
          <a:lstStyle/>
          <a:p>
            <a:pPr eaLnBrk="1" hangingPunct="1"/>
            <a:r>
              <a:rPr lang="en-US" sz="2400" b="1" smtClean="0"/>
              <a:t>Type I Error</a:t>
            </a:r>
            <a:r>
              <a:rPr lang="en-US" sz="2400" smtClean="0"/>
              <a:t> </a:t>
            </a:r>
          </a:p>
          <a:p>
            <a:pPr lvl="1" eaLnBrk="1" hangingPunct="1"/>
            <a:r>
              <a:rPr lang="en-US" sz="2300" smtClean="0"/>
              <a:t>Reject a true null hypothesis</a:t>
            </a:r>
          </a:p>
          <a:p>
            <a:pPr lvl="1" eaLnBrk="1" hangingPunct="1"/>
            <a:r>
              <a:rPr lang="en-US" sz="2300" smtClean="0"/>
              <a:t>Considered a serious type of error</a:t>
            </a:r>
          </a:p>
          <a:p>
            <a:pPr lvl="1" eaLnBrk="1" hangingPunct="1"/>
            <a:r>
              <a:rPr lang="en-US" sz="2300" smtClean="0"/>
              <a:t>The probability of a Type I Error is </a:t>
            </a:r>
            <a:r>
              <a:rPr lang="en-US" sz="2300" b="1" smtClean="0">
                <a:sym typeface="Symbol" pitchFamily="18" charset="2"/>
              </a:rPr>
              <a:t></a:t>
            </a:r>
          </a:p>
          <a:p>
            <a:pPr lvl="2" eaLnBrk="1" hangingPunct="1">
              <a:lnSpc>
                <a:spcPct val="140000"/>
              </a:lnSpc>
            </a:pPr>
            <a:r>
              <a:rPr lang="en-US" sz="2200" smtClean="0"/>
              <a:t>Called level of significance of the test</a:t>
            </a:r>
          </a:p>
          <a:p>
            <a:pPr lvl="2" eaLnBrk="1" hangingPunct="1"/>
            <a:r>
              <a:rPr lang="en-US" sz="2200" smtClean="0"/>
              <a:t>Set by researcher in advance</a:t>
            </a:r>
          </a:p>
          <a:p>
            <a:pPr eaLnBrk="1" hangingPunct="1"/>
            <a:r>
              <a:rPr lang="en-US" sz="2400" b="1" smtClean="0"/>
              <a:t>Type II Error</a:t>
            </a:r>
          </a:p>
          <a:p>
            <a:pPr lvl="1" eaLnBrk="1" hangingPunct="1"/>
            <a:r>
              <a:rPr lang="en-US" sz="2300" smtClean="0"/>
              <a:t>Failure to reject false null hypothesis</a:t>
            </a:r>
          </a:p>
          <a:p>
            <a:pPr lvl="1" eaLnBrk="1" hangingPunct="1"/>
            <a:r>
              <a:rPr lang="en-US" sz="2300" smtClean="0"/>
              <a:t>The probability of a Type II Error is </a:t>
            </a:r>
            <a:r>
              <a:rPr lang="el-GR" sz="2300" b="1" smtClean="0">
                <a:cs typeface="Times New Roman" pitchFamily="18" charset="0"/>
              </a:rPr>
              <a:t>β</a:t>
            </a: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7A8C9B44-A611-4104-823F-F85BA990A8B4}" type="slidenum">
              <a:rPr lang="en-US"/>
              <a:pPr/>
              <a:t>13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Possible Errors in Hypothesis Test Decision Making</a:t>
            </a:r>
          </a:p>
        </p:txBody>
      </p:sp>
      <p:graphicFrame>
        <p:nvGraphicFramePr>
          <p:cNvPr id="241667" name="Group 3"/>
          <p:cNvGraphicFramePr>
            <a:graphicFrameLocks noGrp="1"/>
          </p:cNvGraphicFramePr>
          <p:nvPr>
            <p:ph idx="4294967295"/>
          </p:nvPr>
        </p:nvGraphicFramePr>
        <p:xfrm>
          <a:off x="1219200" y="1905000"/>
          <a:ext cx="7315200" cy="4202113"/>
        </p:xfrm>
        <a:graphic>
          <a:graphicData uri="http://schemas.openxmlformats.org/drawingml/2006/table">
            <a:tbl>
              <a:tblPr/>
              <a:tblGrid>
                <a:gridCol w="1905000"/>
                <a:gridCol w="2590800"/>
                <a:gridCol w="2819400"/>
              </a:tblGrid>
              <a:tr h="7715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Possible Hypothesis Test Outcomes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Actual Situation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Decision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 Not Reject H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Error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Probability 1 -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Type II Error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Probability </a:t>
                      </a:r>
                      <a:r>
                        <a:rPr kumimoji="0" lang="el-G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β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Reject H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Type I Error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Probability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Error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Probability 1 - </a:t>
                      </a:r>
                      <a:r>
                        <a:rPr kumimoji="0" lang="el-G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β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6934200" y="990600"/>
            <a:ext cx="1968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29724" name="Rectangle 7"/>
          <p:cNvSpPr>
            <a:spLocks noChangeArrowheads="1"/>
          </p:cNvSpPr>
          <p:nvPr/>
        </p:nvSpPr>
        <p:spPr bwMode="auto">
          <a:xfrm>
            <a:off x="7772400" y="6096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28F393F6-E089-4591-95B0-0901DF4EDFC0}" type="slidenum">
              <a:rPr lang="en-US"/>
              <a:pPr/>
              <a:t>14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Possible Errors in Hypothesis Test Decision Making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chemeClr val="folHlink"/>
                </a:solidFill>
              </a:rPr>
              <a:t>confidence coefficient</a:t>
            </a:r>
            <a:r>
              <a:rPr lang="en-US" smtClean="0"/>
              <a:t> (1-</a:t>
            </a:r>
            <a:r>
              <a:rPr lang="el-GR" smtClean="0">
                <a:cs typeface="Arial" charset="0"/>
              </a:rPr>
              <a:t>α</a:t>
            </a:r>
            <a:r>
              <a:rPr lang="en-US" smtClean="0">
                <a:cs typeface="Arial" charset="0"/>
              </a:rPr>
              <a:t>) is the probability of not rejecting H</a:t>
            </a:r>
            <a:r>
              <a:rPr lang="en-US" baseline="-25000" smtClean="0">
                <a:cs typeface="Arial" charset="0"/>
              </a:rPr>
              <a:t>0</a:t>
            </a:r>
            <a:r>
              <a:rPr lang="en-US" smtClean="0">
                <a:cs typeface="Arial" charset="0"/>
              </a:rPr>
              <a:t> when it is true.</a:t>
            </a:r>
          </a:p>
          <a:p>
            <a:pPr eaLnBrk="1" hangingPunct="1"/>
            <a:endParaRPr lang="en-US" sz="1400" smtClean="0">
              <a:cs typeface="Arial" charset="0"/>
            </a:endParaRPr>
          </a:p>
          <a:p>
            <a:pPr eaLnBrk="1" hangingPunct="1"/>
            <a:r>
              <a:rPr lang="en-US" smtClean="0">
                <a:cs typeface="Arial" charset="0"/>
              </a:rPr>
              <a:t>The </a:t>
            </a:r>
            <a:r>
              <a:rPr lang="en-US" smtClean="0">
                <a:solidFill>
                  <a:schemeClr val="folHlink"/>
                </a:solidFill>
                <a:cs typeface="Arial" charset="0"/>
              </a:rPr>
              <a:t>confidence level</a:t>
            </a:r>
            <a:r>
              <a:rPr lang="en-US" smtClean="0">
                <a:cs typeface="Arial" charset="0"/>
              </a:rPr>
              <a:t> of a hypothesis test is    (</a:t>
            </a:r>
            <a:r>
              <a:rPr lang="en-US" smtClean="0"/>
              <a:t>1-</a:t>
            </a:r>
            <a:r>
              <a:rPr lang="el-GR" smtClean="0">
                <a:cs typeface="Arial" charset="0"/>
              </a:rPr>
              <a:t>α</a:t>
            </a:r>
            <a:r>
              <a:rPr lang="en-US" smtClean="0">
                <a:cs typeface="Arial" charset="0"/>
              </a:rPr>
              <a:t>)*100%.</a:t>
            </a:r>
          </a:p>
          <a:p>
            <a:pPr eaLnBrk="1" hangingPunct="1"/>
            <a:endParaRPr lang="en-US" sz="1400" smtClean="0">
              <a:cs typeface="Arial" charset="0"/>
            </a:endParaRPr>
          </a:p>
          <a:p>
            <a:pPr eaLnBrk="1" hangingPunct="1"/>
            <a:r>
              <a:rPr lang="en-US" smtClean="0">
                <a:cs typeface="Arial" charset="0"/>
              </a:rPr>
              <a:t>The </a:t>
            </a:r>
            <a:r>
              <a:rPr lang="en-US" smtClean="0">
                <a:solidFill>
                  <a:schemeClr val="folHlink"/>
                </a:solidFill>
                <a:cs typeface="Arial" charset="0"/>
              </a:rPr>
              <a:t>power of a statistical test</a:t>
            </a:r>
            <a:r>
              <a:rPr lang="en-US" smtClean="0">
                <a:cs typeface="Arial" charset="0"/>
              </a:rPr>
              <a:t> (1-</a:t>
            </a:r>
            <a:r>
              <a:rPr lang="el-GR" smtClean="0">
                <a:cs typeface="Arial" charset="0"/>
              </a:rPr>
              <a:t>β</a:t>
            </a:r>
            <a:r>
              <a:rPr lang="en-US" smtClean="0">
                <a:cs typeface="Arial" charset="0"/>
              </a:rPr>
              <a:t>) is the probability of rejecting H</a:t>
            </a:r>
            <a:r>
              <a:rPr lang="en-US" baseline="-25000" smtClean="0">
                <a:cs typeface="Arial" charset="0"/>
              </a:rPr>
              <a:t>0</a:t>
            </a:r>
            <a:r>
              <a:rPr lang="en-US" smtClean="0">
                <a:cs typeface="Arial" charset="0"/>
              </a:rPr>
              <a:t> when it is false.</a:t>
            </a:r>
            <a:endParaRPr lang="el-GR" smtClean="0">
              <a:cs typeface="Arial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6934200" y="990600"/>
            <a:ext cx="1968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30726" name="Rectangle 7"/>
          <p:cNvSpPr>
            <a:spLocks noChangeArrowheads="1"/>
          </p:cNvSpPr>
          <p:nvPr/>
        </p:nvSpPr>
        <p:spPr bwMode="auto">
          <a:xfrm>
            <a:off x="7696200" y="6096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1C880D98-5EBA-4D89-B6CF-7CB23F6874C4}" type="slidenum">
              <a:rPr lang="en-US"/>
              <a:pPr/>
              <a:t>15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371600" y="4648200"/>
            <a:ext cx="6705600" cy="1524000"/>
          </a:xfrm>
          <a:prstGeom prst="rect">
            <a:avLst/>
          </a:prstGeom>
          <a:solidFill>
            <a:srgbClr val="FDE0B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 I &amp; II Error Relationship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685800" y="2057400"/>
            <a:ext cx="7848600" cy="39751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sz="2400"/>
              <a:t> </a:t>
            </a:r>
            <a:r>
              <a:rPr lang="en-US"/>
              <a:t>Type I and Type II errors cannot happen at</a:t>
            </a:r>
          </a:p>
          <a:p>
            <a:pPr>
              <a:lnSpc>
                <a:spcPct val="30000"/>
              </a:lnSpc>
              <a:spcBef>
                <a:spcPct val="50000"/>
              </a:spcBef>
              <a:buClr>
                <a:schemeClr val="folHlink"/>
              </a:buClr>
              <a:buSzPct val="120000"/>
              <a:buFont typeface="Wingdings" pitchFamily="2" charset="2"/>
              <a:buNone/>
            </a:pPr>
            <a:r>
              <a:rPr lang="en-US"/>
              <a:t>   the same time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SzPct val="70000"/>
              <a:buFont typeface="Wingdings" pitchFamily="2" charset="2"/>
              <a:buChar char="§"/>
            </a:pPr>
            <a:r>
              <a:rPr lang="en-US"/>
              <a:t> A Type I error can only occur if H</a:t>
            </a:r>
            <a:r>
              <a:rPr lang="en-US" baseline="-25000"/>
              <a:t>0</a:t>
            </a:r>
            <a:r>
              <a:rPr lang="en-US"/>
              <a:t> is </a:t>
            </a:r>
            <a:r>
              <a:rPr lang="en-US">
                <a:solidFill>
                  <a:schemeClr val="folHlink"/>
                </a:solidFill>
              </a:rPr>
              <a:t>true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SzPct val="70000"/>
              <a:buFont typeface="Wingdings" pitchFamily="2" charset="2"/>
              <a:buChar char="§"/>
            </a:pPr>
            <a:r>
              <a:rPr lang="en-US"/>
              <a:t> A Type II error can only occur if H</a:t>
            </a:r>
            <a:r>
              <a:rPr lang="en-US" baseline="-25000"/>
              <a:t>0</a:t>
            </a:r>
            <a:r>
              <a:rPr lang="en-US"/>
              <a:t> is </a:t>
            </a:r>
            <a:r>
              <a:rPr lang="en-US">
                <a:solidFill>
                  <a:schemeClr val="folHlink"/>
                </a:solidFill>
              </a:rPr>
              <a:t>false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sz="2400"/>
          </a:p>
          <a:p>
            <a:pPr>
              <a:spcBef>
                <a:spcPct val="50000"/>
              </a:spcBef>
              <a:buClr>
                <a:schemeClr val="folHlink"/>
              </a:buClr>
              <a:buSzPct val="120000"/>
              <a:buFont typeface="Wingdings" pitchFamily="2" charset="2"/>
              <a:buNone/>
            </a:pPr>
            <a:r>
              <a:rPr lang="en-US" sz="2400"/>
              <a:t>  	</a:t>
            </a:r>
            <a:r>
              <a:rPr lang="en-US"/>
              <a:t>If Type I error probability (</a:t>
            </a:r>
            <a:r>
              <a:rPr lang="en-US" b="1">
                <a:sym typeface="Symbol" pitchFamily="18" charset="2"/>
              </a:rPr>
              <a:t></a:t>
            </a:r>
            <a:r>
              <a:rPr lang="en-US"/>
              <a:t>)      , then 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/>
              <a:t>   	Type II error probability (</a:t>
            </a:r>
            <a:r>
              <a:rPr lang="el-GR">
                <a:cs typeface="Arial" charset="0"/>
              </a:rPr>
              <a:t>β</a:t>
            </a:r>
            <a:r>
              <a:rPr lang="en-US"/>
              <a:t>)</a:t>
            </a: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6227763" y="4876800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 rot="10800000">
            <a:off x="6248400" y="5562600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chemeClr val="folHlink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Rectangle 9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C28245E2-DCA8-4065-922D-3802A5D8AA0B}" type="slidenum">
              <a:rPr lang="en-US"/>
              <a:pPr/>
              <a:t>16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381000"/>
            <a:ext cx="7543800" cy="762000"/>
          </a:xfrm>
        </p:spPr>
        <p:txBody>
          <a:bodyPr/>
          <a:lstStyle/>
          <a:p>
            <a:pPr eaLnBrk="1" hangingPunct="1"/>
            <a:r>
              <a:rPr lang="en-US" smtClean="0"/>
              <a:t>Factors Affecting Type II Error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600200"/>
            <a:ext cx="7543800" cy="46482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smtClean="0"/>
              <a:t>All else equal,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  </a:t>
            </a:r>
            <a:r>
              <a:rPr lang="el-GR" smtClean="0">
                <a:cs typeface="Arial" charset="0"/>
              </a:rPr>
              <a:t>β</a:t>
            </a:r>
            <a:r>
              <a:rPr lang="en-US" smtClean="0"/>
              <a:t>          when the difference between hypothesized parameter and its true value</a:t>
            </a:r>
          </a:p>
          <a:p>
            <a:pPr lvl="1" eaLnBrk="1" hangingPunct="1">
              <a:lnSpc>
                <a:spcPct val="110000"/>
              </a:lnSpc>
            </a:pPr>
            <a:endParaRPr lang="en-US" smtClean="0"/>
          </a:p>
          <a:p>
            <a:pPr lvl="1" eaLnBrk="1" hangingPunct="1">
              <a:lnSpc>
                <a:spcPct val="110000"/>
              </a:lnSpc>
              <a:spcBef>
                <a:spcPct val="45000"/>
              </a:spcBef>
            </a:pPr>
            <a:r>
              <a:rPr lang="en-US" smtClean="0">
                <a:cs typeface="Arial" charset="0"/>
              </a:rPr>
              <a:t>  </a:t>
            </a:r>
            <a:r>
              <a:rPr lang="el-GR" sz="3200" smtClean="0">
                <a:cs typeface="Arial" charset="0"/>
              </a:rPr>
              <a:t>β</a:t>
            </a:r>
            <a:r>
              <a:rPr lang="en-US" smtClean="0"/>
              <a:t> 	when    </a:t>
            </a:r>
            <a:r>
              <a:rPr lang="en-US" sz="3200" b="1" smtClean="0">
                <a:sym typeface="Symbol" pitchFamily="18" charset="2"/>
              </a:rPr>
              <a:t></a:t>
            </a:r>
            <a:endParaRPr lang="en-US" sz="3200" b="1" smtClean="0"/>
          </a:p>
          <a:p>
            <a:pPr lvl="1" eaLnBrk="1" hangingPunct="1">
              <a:lnSpc>
                <a:spcPct val="110000"/>
              </a:lnSpc>
              <a:spcBef>
                <a:spcPct val="45000"/>
              </a:spcBef>
            </a:pPr>
            <a:r>
              <a:rPr lang="en-US" smtClean="0">
                <a:cs typeface="Arial" charset="0"/>
              </a:rPr>
              <a:t>  </a:t>
            </a:r>
            <a:r>
              <a:rPr lang="el-GR" sz="3200" smtClean="0">
                <a:cs typeface="Arial" charset="0"/>
              </a:rPr>
              <a:t>β</a:t>
            </a:r>
            <a:r>
              <a:rPr lang="en-US" smtClean="0"/>
              <a:t> 	when    </a:t>
            </a:r>
            <a:r>
              <a:rPr lang="el-GR" sz="3200" smtClean="0">
                <a:cs typeface="Arial" charset="0"/>
              </a:rPr>
              <a:t>σ</a:t>
            </a:r>
            <a:endParaRPr lang="en-US" smtClean="0"/>
          </a:p>
          <a:p>
            <a:pPr lvl="1" eaLnBrk="1" hangingPunct="1">
              <a:lnSpc>
                <a:spcPct val="110000"/>
              </a:lnSpc>
              <a:spcBef>
                <a:spcPct val="45000"/>
              </a:spcBef>
            </a:pPr>
            <a:r>
              <a:rPr lang="en-US" smtClean="0"/>
              <a:t>  </a:t>
            </a:r>
            <a:r>
              <a:rPr lang="el-GR" sz="3200" smtClean="0">
                <a:cs typeface="Arial" charset="0"/>
              </a:rPr>
              <a:t>β</a:t>
            </a:r>
            <a:r>
              <a:rPr lang="en-US" smtClean="0"/>
              <a:t> 	when    </a:t>
            </a:r>
            <a:r>
              <a:rPr lang="en-US" sz="3200" i="1" smtClean="0"/>
              <a:t>n</a:t>
            </a:r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2057400" y="5257800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 rot="10800000">
            <a:off x="4038600" y="5257800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chemeClr val="folHlink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2057400" y="2133600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AutoShape 7"/>
          <p:cNvSpPr>
            <a:spLocks noChangeArrowheads="1"/>
          </p:cNvSpPr>
          <p:nvPr/>
        </p:nvSpPr>
        <p:spPr bwMode="auto">
          <a:xfrm rot="10800000">
            <a:off x="7315200" y="2590800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chemeClr val="folHlink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AutoShape 8"/>
          <p:cNvSpPr>
            <a:spLocks noChangeArrowheads="1"/>
          </p:cNvSpPr>
          <p:nvPr/>
        </p:nvSpPr>
        <p:spPr bwMode="auto">
          <a:xfrm>
            <a:off x="2057400" y="4495800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AutoShape 9"/>
          <p:cNvSpPr>
            <a:spLocks noChangeArrowheads="1"/>
          </p:cNvSpPr>
          <p:nvPr/>
        </p:nvSpPr>
        <p:spPr bwMode="auto">
          <a:xfrm>
            <a:off x="2057400" y="3733800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AutoShape 10"/>
          <p:cNvSpPr>
            <a:spLocks noChangeArrowheads="1"/>
          </p:cNvSpPr>
          <p:nvPr/>
        </p:nvSpPr>
        <p:spPr bwMode="auto">
          <a:xfrm rot="10800000">
            <a:off x="4038600" y="3733800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chemeClr val="folHlink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AutoShape 11"/>
          <p:cNvSpPr>
            <a:spLocks noChangeArrowheads="1"/>
          </p:cNvSpPr>
          <p:nvPr/>
        </p:nvSpPr>
        <p:spPr bwMode="auto">
          <a:xfrm>
            <a:off x="4038600" y="4419600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Rectangle 14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645111B8-1EC4-4064-8A3C-3C539B2DCFF8}" type="slidenum">
              <a:rPr lang="en-US"/>
              <a:pPr/>
              <a:t>17</a:t>
            </a:fld>
            <a:endParaRPr lang="en-US"/>
          </a:p>
        </p:txBody>
      </p:sp>
      <p:sp>
        <p:nvSpPr>
          <p:cNvPr id="3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37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304800"/>
            <a:ext cx="7793038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Level of Significance </a:t>
            </a:r>
            <a:br>
              <a:rPr lang="en-US" smtClean="0"/>
            </a:br>
            <a:r>
              <a:rPr lang="en-US" smtClean="0"/>
              <a:t>and the Rejection Region</a:t>
            </a:r>
          </a:p>
        </p:txBody>
      </p:sp>
      <p:grpSp>
        <p:nvGrpSpPr>
          <p:cNvPr id="33795" name="Group 67"/>
          <p:cNvGrpSpPr>
            <a:grpSpLocks/>
          </p:cNvGrpSpPr>
          <p:nvPr/>
        </p:nvGrpSpPr>
        <p:grpSpPr bwMode="auto">
          <a:xfrm>
            <a:off x="4038600" y="1676400"/>
            <a:ext cx="3733800" cy="609600"/>
            <a:chOff x="240" y="3360"/>
            <a:chExt cx="2352" cy="384"/>
          </a:xfrm>
        </p:grpSpPr>
        <p:sp>
          <p:nvSpPr>
            <p:cNvPr id="33823" name="Rectangle 2"/>
            <p:cNvSpPr>
              <a:spLocks noChangeArrowheads="1"/>
            </p:cNvSpPr>
            <p:nvPr/>
          </p:nvSpPr>
          <p:spPr bwMode="auto">
            <a:xfrm>
              <a:off x="240" y="3360"/>
              <a:ext cx="2352" cy="384"/>
            </a:xfrm>
            <a:prstGeom prst="rect">
              <a:avLst/>
            </a:prstGeom>
            <a:solidFill>
              <a:srgbClr val="FDE0B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4" name="Rectangle 22"/>
            <p:cNvSpPr>
              <a:spLocks noChangeArrowheads="1"/>
            </p:cNvSpPr>
            <p:nvPr/>
          </p:nvSpPr>
          <p:spPr bwMode="auto">
            <a:xfrm>
              <a:off x="288" y="3408"/>
              <a:ext cx="20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Level of significance = </a:t>
              </a:r>
            </a:p>
          </p:txBody>
        </p:sp>
        <p:sp>
          <p:nvSpPr>
            <p:cNvPr id="33825" name="Rectangle 23"/>
            <p:cNvSpPr>
              <a:spLocks noChangeArrowheads="1"/>
            </p:cNvSpPr>
            <p:nvPr/>
          </p:nvSpPr>
          <p:spPr bwMode="auto">
            <a:xfrm flipH="1">
              <a:off x="2256" y="3360"/>
              <a:ext cx="33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 i="1">
                  <a:latin typeface="Symbol" pitchFamily="18" charset="2"/>
                </a:rPr>
                <a:t>a</a:t>
              </a:r>
            </a:p>
          </p:txBody>
        </p:sp>
      </p:grpSp>
      <p:sp>
        <p:nvSpPr>
          <p:cNvPr id="33796" name="Rectangle 48"/>
          <p:cNvSpPr>
            <a:spLocks noChangeArrowheads="1"/>
          </p:cNvSpPr>
          <p:nvPr/>
        </p:nvSpPr>
        <p:spPr bwMode="auto">
          <a:xfrm>
            <a:off x="457200" y="6019800"/>
            <a:ext cx="7848600" cy="396875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This is a </a:t>
            </a:r>
            <a:r>
              <a:rPr lang="en-US" sz="2000">
                <a:solidFill>
                  <a:schemeClr val="folHlink"/>
                </a:solidFill>
              </a:rPr>
              <a:t>two-tail test</a:t>
            </a:r>
            <a:r>
              <a:rPr lang="en-US" sz="2000"/>
              <a:t> because there is a rejection region in both tails</a:t>
            </a:r>
          </a:p>
        </p:txBody>
      </p:sp>
      <p:sp>
        <p:nvSpPr>
          <p:cNvPr id="33797" name="Rectangle 65"/>
          <p:cNvSpPr>
            <a:spLocks noChangeArrowheads="1"/>
          </p:cNvSpPr>
          <p:nvPr/>
        </p:nvSpPr>
        <p:spPr bwMode="auto">
          <a:xfrm>
            <a:off x="990600" y="1524000"/>
            <a:ext cx="1981200" cy="1038225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 sz="2400"/>
              <a:t>μ</a:t>
            </a:r>
            <a:r>
              <a:rPr lang="en-US"/>
              <a:t> = 30    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 sz="2400"/>
              <a:t>μ</a:t>
            </a:r>
            <a:r>
              <a:rPr lang="en-US"/>
              <a:t> </a:t>
            </a:r>
            <a:r>
              <a:rPr lang="en-US">
                <a:cs typeface="Arial" charset="0"/>
              </a:rPr>
              <a:t>≠</a:t>
            </a:r>
            <a:r>
              <a:rPr lang="en-US"/>
              <a:t> 30</a:t>
            </a:r>
          </a:p>
        </p:txBody>
      </p:sp>
      <p:grpSp>
        <p:nvGrpSpPr>
          <p:cNvPr id="33798" name="Group 74"/>
          <p:cNvGrpSpPr>
            <a:grpSpLocks/>
          </p:cNvGrpSpPr>
          <p:nvPr/>
        </p:nvGrpSpPr>
        <p:grpSpPr bwMode="auto">
          <a:xfrm>
            <a:off x="1828800" y="2590800"/>
            <a:ext cx="5257800" cy="3060700"/>
            <a:chOff x="1200" y="1872"/>
            <a:chExt cx="3312" cy="1928"/>
          </a:xfrm>
        </p:grpSpPr>
        <p:sp>
          <p:nvSpPr>
            <p:cNvPr id="33801" name="Rectangle 18"/>
            <p:cNvSpPr>
              <a:spLocks noChangeArrowheads="1"/>
            </p:cNvSpPr>
            <p:nvPr/>
          </p:nvSpPr>
          <p:spPr bwMode="auto">
            <a:xfrm>
              <a:off x="2160" y="3120"/>
              <a:ext cx="1296" cy="248"/>
            </a:xfrm>
            <a:prstGeom prst="rect">
              <a:avLst/>
            </a:prstGeom>
            <a:solidFill>
              <a:srgbClr val="C7DAF7"/>
            </a:solidFill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 b="1"/>
                <a:t>Critical values</a:t>
              </a:r>
            </a:p>
          </p:txBody>
        </p:sp>
        <p:sp>
          <p:nvSpPr>
            <p:cNvPr id="33802" name="Rectangle 49"/>
            <p:cNvSpPr>
              <a:spLocks noChangeArrowheads="1"/>
            </p:cNvSpPr>
            <p:nvPr/>
          </p:nvSpPr>
          <p:spPr bwMode="auto">
            <a:xfrm>
              <a:off x="2112" y="3552"/>
              <a:ext cx="1440" cy="248"/>
            </a:xfrm>
            <a:prstGeom prst="rect">
              <a:avLst/>
            </a:prstGeom>
            <a:solidFill>
              <a:srgbClr val="C7DAF7"/>
            </a:solidFill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/>
                <a:t>Rejection Region</a:t>
              </a:r>
            </a:p>
          </p:txBody>
        </p:sp>
        <p:grpSp>
          <p:nvGrpSpPr>
            <p:cNvPr id="33803" name="Group 69"/>
            <p:cNvGrpSpPr>
              <a:grpSpLocks/>
            </p:cNvGrpSpPr>
            <p:nvPr/>
          </p:nvGrpSpPr>
          <p:grpSpPr bwMode="auto">
            <a:xfrm>
              <a:off x="1200" y="1872"/>
              <a:ext cx="3312" cy="1114"/>
              <a:chOff x="1200" y="1872"/>
              <a:chExt cx="3312" cy="1114"/>
            </a:xfrm>
          </p:grpSpPr>
          <p:sp>
            <p:nvSpPr>
              <p:cNvPr id="33808" name="Freeform 50"/>
              <p:cNvSpPr>
                <a:spLocks/>
              </p:cNvSpPr>
              <p:nvPr/>
            </p:nvSpPr>
            <p:spPr bwMode="auto">
              <a:xfrm>
                <a:off x="3455" y="2510"/>
                <a:ext cx="705" cy="279"/>
              </a:xfrm>
              <a:custGeom>
                <a:avLst/>
                <a:gdLst>
                  <a:gd name="T0" fmla="*/ 1520 w 480"/>
                  <a:gd name="T1" fmla="*/ 554 h 192"/>
                  <a:gd name="T2" fmla="*/ 1370 w 480"/>
                  <a:gd name="T3" fmla="*/ 424 h 192"/>
                  <a:gd name="T4" fmla="*/ 737 w 480"/>
                  <a:gd name="T5" fmla="*/ 323 h 192"/>
                  <a:gd name="T6" fmla="*/ 424 w 480"/>
                  <a:gd name="T7" fmla="*/ 222 h 192"/>
                  <a:gd name="T8" fmla="*/ 69 w 480"/>
                  <a:gd name="T9" fmla="*/ 9 h 192"/>
                  <a:gd name="T10" fmla="*/ 0 w 480"/>
                  <a:gd name="T11" fmla="*/ 0 h 192"/>
                  <a:gd name="T12" fmla="*/ 38 w 480"/>
                  <a:gd name="T13" fmla="*/ 589 h 192"/>
                  <a:gd name="T14" fmla="*/ 1520 w 480"/>
                  <a:gd name="T15" fmla="*/ 568 h 192"/>
                  <a:gd name="T16" fmla="*/ 1520 w 480"/>
                  <a:gd name="T17" fmla="*/ 554 h 1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80"/>
                  <a:gd name="T28" fmla="*/ 0 h 192"/>
                  <a:gd name="T29" fmla="*/ 480 w 480"/>
                  <a:gd name="T30" fmla="*/ 192 h 19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80" h="192">
                    <a:moveTo>
                      <a:pt x="480" y="180"/>
                    </a:moveTo>
                    <a:lnTo>
                      <a:pt x="432" y="138"/>
                    </a:lnTo>
                    <a:lnTo>
                      <a:pt x="233" y="105"/>
                    </a:lnTo>
                    <a:lnTo>
                      <a:pt x="134" y="72"/>
                    </a:lnTo>
                    <a:lnTo>
                      <a:pt x="22" y="3"/>
                    </a:lnTo>
                    <a:lnTo>
                      <a:pt x="0" y="0"/>
                    </a:lnTo>
                    <a:lnTo>
                      <a:pt x="12" y="192"/>
                    </a:lnTo>
                    <a:lnTo>
                      <a:pt x="480" y="185"/>
                    </a:lnTo>
                    <a:lnTo>
                      <a:pt x="480" y="180"/>
                    </a:lnTo>
                  </a:path>
                </a:pathLst>
              </a:custGeom>
              <a:solidFill>
                <a:srgbClr val="C3DBFF"/>
              </a:solidFill>
              <a:ln w="12700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09" name="Rectangle 51"/>
              <p:cNvSpPr>
                <a:spLocks noChangeArrowheads="1"/>
              </p:cNvSpPr>
              <p:nvPr/>
            </p:nvSpPr>
            <p:spPr bwMode="auto">
              <a:xfrm>
                <a:off x="3873" y="1945"/>
                <a:ext cx="639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 /2</a:t>
                </a:r>
              </a:p>
            </p:txBody>
          </p:sp>
          <p:sp>
            <p:nvSpPr>
              <p:cNvPr id="33810" name="Freeform 52"/>
              <p:cNvSpPr>
                <a:spLocks/>
              </p:cNvSpPr>
              <p:nvPr/>
            </p:nvSpPr>
            <p:spPr bwMode="auto">
              <a:xfrm>
                <a:off x="1341" y="2501"/>
                <a:ext cx="696" cy="278"/>
              </a:xfrm>
              <a:custGeom>
                <a:avLst/>
                <a:gdLst>
                  <a:gd name="T0" fmla="*/ 0 w 474"/>
                  <a:gd name="T1" fmla="*/ 573 h 191"/>
                  <a:gd name="T2" fmla="*/ 151 w 474"/>
                  <a:gd name="T3" fmla="*/ 445 h 191"/>
                  <a:gd name="T4" fmla="*/ 778 w 474"/>
                  <a:gd name="T5" fmla="*/ 343 h 191"/>
                  <a:gd name="T6" fmla="*/ 1092 w 474"/>
                  <a:gd name="T7" fmla="*/ 242 h 191"/>
                  <a:gd name="T8" fmla="*/ 1445 w 474"/>
                  <a:gd name="T9" fmla="*/ 28 h 191"/>
                  <a:gd name="T10" fmla="*/ 1501 w 474"/>
                  <a:gd name="T11" fmla="*/ 0 h 191"/>
                  <a:gd name="T12" fmla="*/ 1482 w 474"/>
                  <a:gd name="T13" fmla="*/ 573 h 191"/>
                  <a:gd name="T14" fmla="*/ 0 w 474"/>
                  <a:gd name="T15" fmla="*/ 589 h 191"/>
                  <a:gd name="T16" fmla="*/ 0 w 474"/>
                  <a:gd name="T17" fmla="*/ 573 h 19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74"/>
                  <a:gd name="T28" fmla="*/ 0 h 191"/>
                  <a:gd name="T29" fmla="*/ 474 w 474"/>
                  <a:gd name="T30" fmla="*/ 191 h 19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74" h="191">
                    <a:moveTo>
                      <a:pt x="0" y="186"/>
                    </a:moveTo>
                    <a:lnTo>
                      <a:pt x="48" y="144"/>
                    </a:lnTo>
                    <a:lnTo>
                      <a:pt x="246" y="111"/>
                    </a:lnTo>
                    <a:lnTo>
                      <a:pt x="345" y="78"/>
                    </a:lnTo>
                    <a:lnTo>
                      <a:pt x="456" y="9"/>
                    </a:lnTo>
                    <a:lnTo>
                      <a:pt x="474" y="0"/>
                    </a:lnTo>
                    <a:lnTo>
                      <a:pt x="468" y="186"/>
                    </a:lnTo>
                    <a:lnTo>
                      <a:pt x="0" y="191"/>
                    </a:lnTo>
                    <a:lnTo>
                      <a:pt x="0" y="186"/>
                    </a:lnTo>
                  </a:path>
                </a:pathLst>
              </a:custGeom>
              <a:solidFill>
                <a:srgbClr val="C3DBFF"/>
              </a:solidFill>
              <a:ln w="12700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1" name="Freeform 53"/>
              <p:cNvSpPr>
                <a:spLocks/>
              </p:cNvSpPr>
              <p:nvPr/>
            </p:nvSpPr>
            <p:spPr bwMode="auto">
              <a:xfrm>
                <a:off x="1411" y="1872"/>
                <a:ext cx="1339" cy="839"/>
              </a:xfrm>
              <a:custGeom>
                <a:avLst/>
                <a:gdLst>
                  <a:gd name="T0" fmla="*/ 0 w 600"/>
                  <a:gd name="T1" fmla="*/ 1779 h 576"/>
                  <a:gd name="T2" fmla="*/ 703 w 600"/>
                  <a:gd name="T3" fmla="*/ 1761 h 576"/>
                  <a:gd name="T4" fmla="*/ 1056 w 600"/>
                  <a:gd name="T5" fmla="*/ 1738 h 576"/>
                  <a:gd name="T6" fmla="*/ 1410 w 600"/>
                  <a:gd name="T7" fmla="*/ 1709 h 576"/>
                  <a:gd name="T8" fmla="*/ 1759 w 600"/>
                  <a:gd name="T9" fmla="*/ 1669 h 576"/>
                  <a:gd name="T10" fmla="*/ 2111 w 600"/>
                  <a:gd name="T11" fmla="*/ 1611 h 576"/>
                  <a:gd name="T12" fmla="*/ 2466 w 600"/>
                  <a:gd name="T13" fmla="*/ 1538 h 576"/>
                  <a:gd name="T14" fmla="*/ 3158 w 600"/>
                  <a:gd name="T15" fmla="*/ 1334 h 576"/>
                  <a:gd name="T16" fmla="*/ 3854 w 600"/>
                  <a:gd name="T17" fmla="*/ 1044 h 576"/>
                  <a:gd name="T18" fmla="*/ 4557 w 600"/>
                  <a:gd name="T19" fmla="*/ 692 h 576"/>
                  <a:gd name="T20" fmla="*/ 4901 w 600"/>
                  <a:gd name="T21" fmla="*/ 516 h 576"/>
                  <a:gd name="T22" fmla="*/ 5260 w 600"/>
                  <a:gd name="T23" fmla="*/ 352 h 576"/>
                  <a:gd name="T24" fmla="*/ 5613 w 600"/>
                  <a:gd name="T25" fmla="*/ 208 h 576"/>
                  <a:gd name="T26" fmla="*/ 5947 w 600"/>
                  <a:gd name="T27" fmla="*/ 96 h 576"/>
                  <a:gd name="T28" fmla="*/ 6300 w 600"/>
                  <a:gd name="T29" fmla="*/ 25 h 576"/>
                  <a:gd name="T30" fmla="*/ 6659 w 600"/>
                  <a:gd name="T31" fmla="*/ 0 h 57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600"/>
                  <a:gd name="T49" fmla="*/ 0 h 576"/>
                  <a:gd name="T50" fmla="*/ 600 w 600"/>
                  <a:gd name="T51" fmla="*/ 576 h 57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600" h="576">
                    <a:moveTo>
                      <a:pt x="0" y="575"/>
                    </a:moveTo>
                    <a:lnTo>
                      <a:pt x="63" y="570"/>
                    </a:lnTo>
                    <a:lnTo>
                      <a:pt x="95" y="562"/>
                    </a:lnTo>
                    <a:lnTo>
                      <a:pt x="127" y="553"/>
                    </a:lnTo>
                    <a:lnTo>
                      <a:pt x="158" y="540"/>
                    </a:lnTo>
                    <a:lnTo>
                      <a:pt x="190" y="521"/>
                    </a:lnTo>
                    <a:lnTo>
                      <a:pt x="222" y="498"/>
                    </a:lnTo>
                    <a:lnTo>
                      <a:pt x="284" y="432"/>
                    </a:lnTo>
                    <a:lnTo>
                      <a:pt x="347" y="338"/>
                    </a:lnTo>
                    <a:lnTo>
                      <a:pt x="410" y="224"/>
                    </a:lnTo>
                    <a:lnTo>
                      <a:pt x="441" y="167"/>
                    </a:lnTo>
                    <a:lnTo>
                      <a:pt x="473" y="114"/>
                    </a:lnTo>
                    <a:lnTo>
                      <a:pt x="505" y="67"/>
                    </a:lnTo>
                    <a:lnTo>
                      <a:pt x="535" y="31"/>
                    </a:lnTo>
                    <a:lnTo>
                      <a:pt x="567" y="8"/>
                    </a:lnTo>
                    <a:lnTo>
                      <a:pt x="599" y="0"/>
                    </a:lnTo>
                  </a:path>
                </a:pathLst>
              </a:custGeom>
              <a:noFill/>
              <a:ln w="50800" cap="rnd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2" name="Freeform 54"/>
              <p:cNvSpPr>
                <a:spLocks/>
              </p:cNvSpPr>
              <p:nvPr/>
            </p:nvSpPr>
            <p:spPr bwMode="auto">
              <a:xfrm>
                <a:off x="2750" y="1872"/>
                <a:ext cx="1339" cy="839"/>
              </a:xfrm>
              <a:custGeom>
                <a:avLst/>
                <a:gdLst>
                  <a:gd name="T0" fmla="*/ 7225 w 576"/>
                  <a:gd name="T1" fmla="*/ 1779 h 576"/>
                  <a:gd name="T2" fmla="*/ 6470 w 576"/>
                  <a:gd name="T3" fmla="*/ 1761 h 576"/>
                  <a:gd name="T4" fmla="*/ 6079 w 576"/>
                  <a:gd name="T5" fmla="*/ 1738 h 576"/>
                  <a:gd name="T6" fmla="*/ 5716 w 576"/>
                  <a:gd name="T7" fmla="*/ 1709 h 576"/>
                  <a:gd name="T8" fmla="*/ 5328 w 576"/>
                  <a:gd name="T9" fmla="*/ 1669 h 576"/>
                  <a:gd name="T10" fmla="*/ 4940 w 576"/>
                  <a:gd name="T11" fmla="*/ 1611 h 576"/>
                  <a:gd name="T12" fmla="*/ 4573 w 576"/>
                  <a:gd name="T13" fmla="*/ 1538 h 576"/>
                  <a:gd name="T14" fmla="*/ 3805 w 576"/>
                  <a:gd name="T15" fmla="*/ 1334 h 576"/>
                  <a:gd name="T16" fmla="*/ 3043 w 576"/>
                  <a:gd name="T17" fmla="*/ 1044 h 576"/>
                  <a:gd name="T18" fmla="*/ 2285 w 576"/>
                  <a:gd name="T19" fmla="*/ 692 h 576"/>
                  <a:gd name="T20" fmla="*/ 1897 w 576"/>
                  <a:gd name="T21" fmla="*/ 516 h 576"/>
                  <a:gd name="T22" fmla="*/ 1509 w 576"/>
                  <a:gd name="T23" fmla="*/ 352 h 576"/>
                  <a:gd name="T24" fmla="*/ 1146 w 576"/>
                  <a:gd name="T25" fmla="*/ 208 h 576"/>
                  <a:gd name="T26" fmla="*/ 751 w 576"/>
                  <a:gd name="T27" fmla="*/ 96 h 576"/>
                  <a:gd name="T28" fmla="*/ 379 w 576"/>
                  <a:gd name="T29" fmla="*/ 25 h 576"/>
                  <a:gd name="T30" fmla="*/ 0 w 576"/>
                  <a:gd name="T31" fmla="*/ 0 h 57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76"/>
                  <a:gd name="T49" fmla="*/ 0 h 576"/>
                  <a:gd name="T50" fmla="*/ 576 w 576"/>
                  <a:gd name="T51" fmla="*/ 576 h 57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76" h="576">
                    <a:moveTo>
                      <a:pt x="575" y="575"/>
                    </a:moveTo>
                    <a:lnTo>
                      <a:pt x="515" y="570"/>
                    </a:lnTo>
                    <a:lnTo>
                      <a:pt x="484" y="562"/>
                    </a:lnTo>
                    <a:lnTo>
                      <a:pt x="455" y="553"/>
                    </a:lnTo>
                    <a:lnTo>
                      <a:pt x="424" y="540"/>
                    </a:lnTo>
                    <a:lnTo>
                      <a:pt x="393" y="521"/>
                    </a:lnTo>
                    <a:lnTo>
                      <a:pt x="364" y="498"/>
                    </a:lnTo>
                    <a:lnTo>
                      <a:pt x="303" y="432"/>
                    </a:lnTo>
                    <a:lnTo>
                      <a:pt x="242" y="338"/>
                    </a:lnTo>
                    <a:lnTo>
                      <a:pt x="182" y="224"/>
                    </a:lnTo>
                    <a:lnTo>
                      <a:pt x="151" y="167"/>
                    </a:lnTo>
                    <a:lnTo>
                      <a:pt x="120" y="114"/>
                    </a:lnTo>
                    <a:lnTo>
                      <a:pt x="91" y="67"/>
                    </a:lnTo>
                    <a:lnTo>
                      <a:pt x="60" y="31"/>
                    </a:lnTo>
                    <a:lnTo>
                      <a:pt x="30" y="8"/>
                    </a:lnTo>
                    <a:lnTo>
                      <a:pt x="0" y="0"/>
                    </a:lnTo>
                  </a:path>
                </a:pathLst>
              </a:custGeom>
              <a:noFill/>
              <a:ln w="50800" cap="rnd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3" name="Line 55"/>
              <p:cNvSpPr>
                <a:spLocks noChangeShapeType="1"/>
              </p:cNvSpPr>
              <p:nvPr/>
            </p:nvSpPr>
            <p:spPr bwMode="auto">
              <a:xfrm>
                <a:off x="1341" y="2780"/>
                <a:ext cx="281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14" name="Rectangle 56"/>
              <p:cNvSpPr>
                <a:spLocks noChangeArrowheads="1"/>
              </p:cNvSpPr>
              <p:nvPr/>
            </p:nvSpPr>
            <p:spPr bwMode="auto">
              <a:xfrm>
                <a:off x="2640" y="2736"/>
                <a:ext cx="33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 b="1"/>
                  <a:t>30</a:t>
                </a:r>
              </a:p>
            </p:txBody>
          </p:sp>
          <p:sp>
            <p:nvSpPr>
              <p:cNvPr id="33815" name="Freeform 57"/>
              <p:cNvSpPr>
                <a:spLocks/>
              </p:cNvSpPr>
              <p:nvPr/>
            </p:nvSpPr>
            <p:spPr bwMode="auto">
              <a:xfrm>
                <a:off x="1905" y="2641"/>
                <a:ext cx="283" cy="281"/>
              </a:xfrm>
              <a:custGeom>
                <a:avLst/>
                <a:gdLst>
                  <a:gd name="T0" fmla="*/ 607 w 193"/>
                  <a:gd name="T1" fmla="*/ 297 h 193"/>
                  <a:gd name="T2" fmla="*/ 356 w 193"/>
                  <a:gd name="T3" fmla="*/ 243 h 193"/>
                  <a:gd name="T4" fmla="*/ 304 w 193"/>
                  <a:gd name="T5" fmla="*/ 0 h 193"/>
                  <a:gd name="T6" fmla="*/ 249 w 193"/>
                  <a:gd name="T7" fmla="*/ 243 h 193"/>
                  <a:gd name="T8" fmla="*/ 0 w 193"/>
                  <a:gd name="T9" fmla="*/ 297 h 193"/>
                  <a:gd name="T10" fmla="*/ 249 w 193"/>
                  <a:gd name="T11" fmla="*/ 349 h 193"/>
                  <a:gd name="T12" fmla="*/ 304 w 193"/>
                  <a:gd name="T13" fmla="*/ 594 h 193"/>
                  <a:gd name="T14" fmla="*/ 356 w 193"/>
                  <a:gd name="T15" fmla="*/ 349 h 193"/>
                  <a:gd name="T16" fmla="*/ 607 w 193"/>
                  <a:gd name="T17" fmla="*/ 297 h 19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3"/>
                  <a:gd name="T28" fmla="*/ 0 h 193"/>
                  <a:gd name="T29" fmla="*/ 193 w 193"/>
                  <a:gd name="T30" fmla="*/ 193 h 19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3" h="193">
                    <a:moveTo>
                      <a:pt x="192" y="96"/>
                    </a:moveTo>
                    <a:lnTo>
                      <a:pt x="113" y="79"/>
                    </a:lnTo>
                    <a:lnTo>
                      <a:pt x="96" y="0"/>
                    </a:lnTo>
                    <a:lnTo>
                      <a:pt x="79" y="79"/>
                    </a:lnTo>
                    <a:lnTo>
                      <a:pt x="0" y="96"/>
                    </a:lnTo>
                    <a:lnTo>
                      <a:pt x="79" y="113"/>
                    </a:lnTo>
                    <a:lnTo>
                      <a:pt x="96" y="192"/>
                    </a:lnTo>
                    <a:lnTo>
                      <a:pt x="113" y="113"/>
                    </a:lnTo>
                    <a:lnTo>
                      <a:pt x="192" y="96"/>
                    </a:lnTo>
                  </a:path>
                </a:pathLst>
              </a:custGeom>
              <a:solidFill>
                <a:srgbClr val="F8F800"/>
              </a:solidFill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6" name="Line 58"/>
              <p:cNvSpPr>
                <a:spLocks noChangeShapeType="1"/>
              </p:cNvSpPr>
              <p:nvPr/>
            </p:nvSpPr>
            <p:spPr bwMode="auto">
              <a:xfrm>
                <a:off x="2750" y="1872"/>
                <a:ext cx="0" cy="908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17" name="Freeform 59"/>
              <p:cNvSpPr>
                <a:spLocks/>
              </p:cNvSpPr>
              <p:nvPr/>
            </p:nvSpPr>
            <p:spPr bwMode="auto">
              <a:xfrm>
                <a:off x="3313" y="2641"/>
                <a:ext cx="283" cy="281"/>
              </a:xfrm>
              <a:custGeom>
                <a:avLst/>
                <a:gdLst>
                  <a:gd name="T0" fmla="*/ 607 w 193"/>
                  <a:gd name="T1" fmla="*/ 297 h 193"/>
                  <a:gd name="T2" fmla="*/ 356 w 193"/>
                  <a:gd name="T3" fmla="*/ 243 h 193"/>
                  <a:gd name="T4" fmla="*/ 304 w 193"/>
                  <a:gd name="T5" fmla="*/ 0 h 193"/>
                  <a:gd name="T6" fmla="*/ 249 w 193"/>
                  <a:gd name="T7" fmla="*/ 243 h 193"/>
                  <a:gd name="T8" fmla="*/ 0 w 193"/>
                  <a:gd name="T9" fmla="*/ 297 h 193"/>
                  <a:gd name="T10" fmla="*/ 249 w 193"/>
                  <a:gd name="T11" fmla="*/ 349 h 193"/>
                  <a:gd name="T12" fmla="*/ 304 w 193"/>
                  <a:gd name="T13" fmla="*/ 594 h 193"/>
                  <a:gd name="T14" fmla="*/ 356 w 193"/>
                  <a:gd name="T15" fmla="*/ 349 h 193"/>
                  <a:gd name="T16" fmla="*/ 607 w 193"/>
                  <a:gd name="T17" fmla="*/ 297 h 19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3"/>
                  <a:gd name="T28" fmla="*/ 0 h 193"/>
                  <a:gd name="T29" fmla="*/ 193 w 193"/>
                  <a:gd name="T30" fmla="*/ 193 h 19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3" h="193">
                    <a:moveTo>
                      <a:pt x="192" y="96"/>
                    </a:moveTo>
                    <a:lnTo>
                      <a:pt x="113" y="79"/>
                    </a:lnTo>
                    <a:lnTo>
                      <a:pt x="96" y="0"/>
                    </a:lnTo>
                    <a:lnTo>
                      <a:pt x="79" y="79"/>
                    </a:lnTo>
                    <a:lnTo>
                      <a:pt x="0" y="96"/>
                    </a:lnTo>
                    <a:lnTo>
                      <a:pt x="79" y="113"/>
                    </a:lnTo>
                    <a:lnTo>
                      <a:pt x="96" y="192"/>
                    </a:lnTo>
                    <a:lnTo>
                      <a:pt x="113" y="113"/>
                    </a:lnTo>
                    <a:lnTo>
                      <a:pt x="192" y="96"/>
                    </a:lnTo>
                  </a:path>
                </a:pathLst>
              </a:custGeom>
              <a:solidFill>
                <a:srgbClr val="F8F800"/>
              </a:solidFill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8" name="Rectangle 60"/>
              <p:cNvSpPr>
                <a:spLocks noChangeArrowheads="1"/>
              </p:cNvSpPr>
              <p:nvPr/>
            </p:nvSpPr>
            <p:spPr bwMode="auto">
              <a:xfrm>
                <a:off x="3737" y="1875"/>
                <a:ext cx="357" cy="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 i="1">
                    <a:latin typeface="Symbol" pitchFamily="18" charset="2"/>
                  </a:rPr>
                  <a:t>a</a:t>
                </a:r>
              </a:p>
            </p:txBody>
          </p:sp>
          <p:sp>
            <p:nvSpPr>
              <p:cNvPr id="33819" name="Rectangle 61"/>
              <p:cNvSpPr>
                <a:spLocks noChangeArrowheads="1"/>
              </p:cNvSpPr>
              <p:nvPr/>
            </p:nvSpPr>
            <p:spPr bwMode="auto">
              <a:xfrm>
                <a:off x="1337" y="1945"/>
                <a:ext cx="638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 /2</a:t>
                </a:r>
              </a:p>
            </p:txBody>
          </p:sp>
          <p:sp>
            <p:nvSpPr>
              <p:cNvPr id="33820" name="Rectangle 62"/>
              <p:cNvSpPr>
                <a:spLocks noChangeArrowheads="1"/>
              </p:cNvSpPr>
              <p:nvPr/>
            </p:nvSpPr>
            <p:spPr bwMode="auto">
              <a:xfrm>
                <a:off x="1200" y="1875"/>
                <a:ext cx="357" cy="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 i="1">
                    <a:latin typeface="Symbol" pitchFamily="18" charset="2"/>
                  </a:rPr>
                  <a:t>a</a:t>
                </a:r>
              </a:p>
            </p:txBody>
          </p:sp>
          <p:sp>
            <p:nvSpPr>
              <p:cNvPr id="33821" name="Line 63"/>
              <p:cNvSpPr>
                <a:spLocks noChangeShapeType="1"/>
              </p:cNvSpPr>
              <p:nvPr/>
            </p:nvSpPr>
            <p:spPr bwMode="auto">
              <a:xfrm>
                <a:off x="1536" y="2208"/>
                <a:ext cx="439" cy="4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22" name="Line 64"/>
              <p:cNvSpPr>
                <a:spLocks noChangeShapeType="1"/>
              </p:cNvSpPr>
              <p:nvPr/>
            </p:nvSpPr>
            <p:spPr bwMode="auto">
              <a:xfrm flipH="1">
                <a:off x="3525" y="2208"/>
                <a:ext cx="363" cy="4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804" name="Line 70"/>
            <p:cNvSpPr>
              <a:spLocks noChangeShapeType="1"/>
            </p:cNvSpPr>
            <p:nvPr/>
          </p:nvSpPr>
          <p:spPr bwMode="auto">
            <a:xfrm flipH="1" flipV="1">
              <a:off x="2112" y="288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05" name="Line 71"/>
            <p:cNvSpPr>
              <a:spLocks noChangeShapeType="1"/>
            </p:cNvSpPr>
            <p:nvPr/>
          </p:nvSpPr>
          <p:spPr bwMode="auto">
            <a:xfrm flipV="1">
              <a:off x="3360" y="2880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06" name="Line 72"/>
            <p:cNvSpPr>
              <a:spLocks noChangeShapeType="1"/>
            </p:cNvSpPr>
            <p:nvPr/>
          </p:nvSpPr>
          <p:spPr bwMode="auto">
            <a:xfrm flipV="1">
              <a:off x="3552" y="2784"/>
              <a:ext cx="24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07" name="Line 73"/>
            <p:cNvSpPr>
              <a:spLocks noChangeShapeType="1"/>
            </p:cNvSpPr>
            <p:nvPr/>
          </p:nvSpPr>
          <p:spPr bwMode="auto">
            <a:xfrm flipH="1" flipV="1">
              <a:off x="1680" y="2784"/>
              <a:ext cx="432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3800" name="Rectangle 34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F79C942E-2275-4F79-AD08-DCC60D5DCC5F}" type="slidenum">
              <a:rPr lang="en-US"/>
              <a:pPr/>
              <a:t>18</a:t>
            </a:fld>
            <a:endParaRPr lang="en-US"/>
          </a:p>
        </p:txBody>
      </p:sp>
      <p:sp>
        <p:nvSpPr>
          <p:cNvPr id="1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4818" name="Line 3"/>
          <p:cNvSpPr>
            <a:spLocks noChangeShapeType="1"/>
          </p:cNvSpPr>
          <p:nvPr/>
        </p:nvSpPr>
        <p:spPr bwMode="auto">
          <a:xfrm>
            <a:off x="4724400" y="29718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457200"/>
            <a:ext cx="7793038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Hypothesis Tests for the Mean</a:t>
            </a:r>
            <a:endParaRPr lang="el-GR" smtClean="0">
              <a:cs typeface="Arial" charset="0"/>
            </a:endParaRPr>
          </a:p>
        </p:txBody>
      </p:sp>
      <p:sp>
        <p:nvSpPr>
          <p:cNvPr id="34820" name="Freeform 8"/>
          <p:cNvSpPr>
            <a:spLocks/>
          </p:cNvSpPr>
          <p:nvPr/>
        </p:nvSpPr>
        <p:spPr bwMode="auto">
          <a:xfrm>
            <a:off x="2133600" y="3429000"/>
            <a:ext cx="1819275" cy="1066800"/>
          </a:xfrm>
          <a:custGeom>
            <a:avLst/>
            <a:gdLst>
              <a:gd name="T0" fmla="*/ 0 w 1068"/>
              <a:gd name="T1" fmla="*/ 2147483647 h 429"/>
              <a:gd name="T2" fmla="*/ 2147483647 w 1068"/>
              <a:gd name="T3" fmla="*/ 2147483647 h 429"/>
              <a:gd name="T4" fmla="*/ 2147483647 w 1068"/>
              <a:gd name="T5" fmla="*/ 0 h 429"/>
              <a:gd name="T6" fmla="*/ 0 w 1068"/>
              <a:gd name="T7" fmla="*/ 0 h 429"/>
              <a:gd name="T8" fmla="*/ 0 w 1068"/>
              <a:gd name="T9" fmla="*/ 2147483647 h 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8"/>
              <a:gd name="T16" fmla="*/ 0 h 429"/>
              <a:gd name="T17" fmla="*/ 1068 w 1068"/>
              <a:gd name="T18" fmla="*/ 429 h 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8" h="429">
                <a:moveTo>
                  <a:pt x="0" y="428"/>
                </a:moveTo>
                <a:lnTo>
                  <a:pt x="1067" y="428"/>
                </a:lnTo>
                <a:lnTo>
                  <a:pt x="1067" y="0"/>
                </a:lnTo>
                <a:lnTo>
                  <a:pt x="0" y="0"/>
                </a:lnTo>
                <a:lnTo>
                  <a:pt x="0" y="428"/>
                </a:lnTo>
              </a:path>
            </a:pathLst>
          </a:custGeom>
          <a:solidFill>
            <a:srgbClr val="C7DAF7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1" name="Freeform 10"/>
          <p:cNvSpPr>
            <a:spLocks/>
          </p:cNvSpPr>
          <p:nvPr/>
        </p:nvSpPr>
        <p:spPr bwMode="auto">
          <a:xfrm>
            <a:off x="3657600" y="2133600"/>
            <a:ext cx="1981200" cy="914400"/>
          </a:xfrm>
          <a:custGeom>
            <a:avLst/>
            <a:gdLst>
              <a:gd name="T0" fmla="*/ 0 w 1115"/>
              <a:gd name="T1" fmla="*/ 2147483647 h 514"/>
              <a:gd name="T2" fmla="*/ 2147483647 w 1115"/>
              <a:gd name="T3" fmla="*/ 2147483647 h 514"/>
              <a:gd name="T4" fmla="*/ 2147483647 w 1115"/>
              <a:gd name="T5" fmla="*/ 0 h 514"/>
              <a:gd name="T6" fmla="*/ 0 w 1115"/>
              <a:gd name="T7" fmla="*/ 0 h 514"/>
              <a:gd name="T8" fmla="*/ 0 w 1115"/>
              <a:gd name="T9" fmla="*/ 2147483647 h 5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5"/>
              <a:gd name="T16" fmla="*/ 0 h 514"/>
              <a:gd name="T17" fmla="*/ 1115 w 1115"/>
              <a:gd name="T18" fmla="*/ 514 h 5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5" h="514">
                <a:moveTo>
                  <a:pt x="0" y="513"/>
                </a:moveTo>
                <a:lnTo>
                  <a:pt x="1114" y="513"/>
                </a:lnTo>
                <a:lnTo>
                  <a:pt x="1114" y="0"/>
                </a:lnTo>
                <a:lnTo>
                  <a:pt x="0" y="0"/>
                </a:lnTo>
                <a:lnTo>
                  <a:pt x="0" y="513"/>
                </a:lnTo>
              </a:path>
            </a:pathLst>
          </a:custGeom>
          <a:solidFill>
            <a:srgbClr val="C7DAF7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2" name="Rectangle 11"/>
          <p:cNvSpPr>
            <a:spLocks noChangeArrowheads="1"/>
          </p:cNvSpPr>
          <p:nvPr/>
        </p:nvSpPr>
        <p:spPr bwMode="auto">
          <a:xfrm>
            <a:off x="2286000" y="3505200"/>
            <a:ext cx="14636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1">
                <a:sym typeface="Symbol" pitchFamily="18" charset="2"/>
              </a:rPr>
              <a:t> Known</a:t>
            </a:r>
          </a:p>
        </p:txBody>
      </p:sp>
      <p:sp>
        <p:nvSpPr>
          <p:cNvPr id="34823" name="Freeform 12"/>
          <p:cNvSpPr>
            <a:spLocks/>
          </p:cNvSpPr>
          <p:nvPr/>
        </p:nvSpPr>
        <p:spPr bwMode="auto">
          <a:xfrm>
            <a:off x="5410200" y="3429000"/>
            <a:ext cx="2057400" cy="1066800"/>
          </a:xfrm>
          <a:custGeom>
            <a:avLst/>
            <a:gdLst>
              <a:gd name="T0" fmla="*/ 0 w 1241"/>
              <a:gd name="T1" fmla="*/ 2147483647 h 436"/>
              <a:gd name="T2" fmla="*/ 2147483647 w 1241"/>
              <a:gd name="T3" fmla="*/ 2147483647 h 436"/>
              <a:gd name="T4" fmla="*/ 2147483647 w 1241"/>
              <a:gd name="T5" fmla="*/ 0 h 436"/>
              <a:gd name="T6" fmla="*/ 0 w 1241"/>
              <a:gd name="T7" fmla="*/ 0 h 436"/>
              <a:gd name="T8" fmla="*/ 0 w 1241"/>
              <a:gd name="T9" fmla="*/ 2147483647 h 4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1"/>
              <a:gd name="T16" fmla="*/ 0 h 436"/>
              <a:gd name="T17" fmla="*/ 1241 w 1241"/>
              <a:gd name="T18" fmla="*/ 436 h 4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1" h="436">
                <a:moveTo>
                  <a:pt x="0" y="435"/>
                </a:moveTo>
                <a:lnTo>
                  <a:pt x="1240" y="435"/>
                </a:lnTo>
                <a:lnTo>
                  <a:pt x="1240" y="0"/>
                </a:lnTo>
                <a:lnTo>
                  <a:pt x="0" y="0"/>
                </a:lnTo>
                <a:lnTo>
                  <a:pt x="0" y="435"/>
                </a:lnTo>
              </a:path>
            </a:pathLst>
          </a:custGeom>
          <a:solidFill>
            <a:srgbClr val="C7DAF7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4" name="Line 15"/>
          <p:cNvSpPr>
            <a:spLocks noChangeShapeType="1"/>
          </p:cNvSpPr>
          <p:nvPr/>
        </p:nvSpPr>
        <p:spPr bwMode="auto">
          <a:xfrm>
            <a:off x="3048000" y="32004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5" name="Line 16"/>
          <p:cNvSpPr>
            <a:spLocks noChangeShapeType="1"/>
          </p:cNvSpPr>
          <p:nvPr/>
        </p:nvSpPr>
        <p:spPr bwMode="auto">
          <a:xfrm>
            <a:off x="3048000" y="3200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6" name="Line 17"/>
          <p:cNvSpPr>
            <a:spLocks noChangeShapeType="1"/>
          </p:cNvSpPr>
          <p:nvPr/>
        </p:nvSpPr>
        <p:spPr bwMode="auto">
          <a:xfrm>
            <a:off x="6477000" y="3200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7" name="Rectangle 22"/>
          <p:cNvSpPr>
            <a:spLocks noChangeArrowheads="1"/>
          </p:cNvSpPr>
          <p:nvPr/>
        </p:nvSpPr>
        <p:spPr bwMode="auto">
          <a:xfrm>
            <a:off x="5562600" y="3505200"/>
            <a:ext cx="18192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1">
                <a:sym typeface="Symbol" pitchFamily="18" charset="2"/>
              </a:rPr>
              <a:t> Unknown</a:t>
            </a:r>
          </a:p>
        </p:txBody>
      </p:sp>
      <p:sp>
        <p:nvSpPr>
          <p:cNvPr id="34828" name="Rectangle 23"/>
          <p:cNvSpPr>
            <a:spLocks noChangeArrowheads="1"/>
          </p:cNvSpPr>
          <p:nvPr/>
        </p:nvSpPr>
        <p:spPr bwMode="auto">
          <a:xfrm>
            <a:off x="3200400" y="2133600"/>
            <a:ext cx="2743200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b="1">
                <a:sym typeface="Symbol" pitchFamily="18" charset="2"/>
              </a:rPr>
              <a:t>Hypothesis </a:t>
            </a:r>
          </a:p>
          <a:p>
            <a:pPr algn="ctr" eaLnBrk="0" hangingPunct="0"/>
            <a:r>
              <a:rPr lang="en-US" sz="2400" b="1">
                <a:sym typeface="Symbol" pitchFamily="18" charset="2"/>
              </a:rPr>
              <a:t>Tests for </a:t>
            </a:r>
          </a:p>
        </p:txBody>
      </p:sp>
      <p:sp>
        <p:nvSpPr>
          <p:cNvPr id="34829" name="Text Box 25"/>
          <p:cNvSpPr txBox="1">
            <a:spLocks noChangeArrowheads="1"/>
          </p:cNvSpPr>
          <p:nvPr/>
        </p:nvSpPr>
        <p:spPr bwMode="auto">
          <a:xfrm>
            <a:off x="2362200" y="39370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(Z test)</a:t>
            </a:r>
          </a:p>
        </p:txBody>
      </p:sp>
      <p:sp>
        <p:nvSpPr>
          <p:cNvPr id="34830" name="Text Box 26"/>
          <p:cNvSpPr txBox="1">
            <a:spLocks noChangeArrowheads="1"/>
          </p:cNvSpPr>
          <p:nvPr/>
        </p:nvSpPr>
        <p:spPr bwMode="auto">
          <a:xfrm>
            <a:off x="5810250" y="39624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(t test)</a:t>
            </a:r>
          </a:p>
        </p:txBody>
      </p:sp>
      <p:sp>
        <p:nvSpPr>
          <p:cNvPr id="34832" name="Rectangle 17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01C2AC69-0FCE-493C-A525-E8D751057EA5}" type="slidenum">
              <a:rPr lang="en-US"/>
              <a:pPr/>
              <a:t>19</a:t>
            </a:fld>
            <a:endParaRPr lang="en-US"/>
          </a:p>
        </p:txBody>
      </p:sp>
      <p:sp>
        <p:nvSpPr>
          <p:cNvPr id="2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Z Test of Hypothesis for the Mean (</a:t>
            </a:r>
            <a:r>
              <a:rPr lang="el-GR" smtClean="0">
                <a:cs typeface="Arial" charset="0"/>
              </a:rPr>
              <a:t>σ</a:t>
            </a:r>
            <a:r>
              <a:rPr lang="en-US" smtClean="0">
                <a:cs typeface="Arial" charset="0"/>
              </a:rPr>
              <a:t> Known)</a:t>
            </a:r>
            <a:endParaRPr lang="el-GR" smtClean="0">
              <a:cs typeface="Arial" charset="0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8458200" cy="1258888"/>
          </a:xfrm>
        </p:spPr>
        <p:txBody>
          <a:bodyPr/>
          <a:lstStyle/>
          <a:p>
            <a:pPr eaLnBrk="1" hangingPunct="1"/>
            <a:r>
              <a:rPr lang="en-US" sz="2700" smtClean="0"/>
              <a:t>Convert sample statistic (     ) to a Z</a:t>
            </a:r>
            <a:r>
              <a:rPr lang="en-US" sz="2400" baseline="-25000" smtClean="0"/>
              <a:t>STAT</a:t>
            </a:r>
            <a:r>
              <a:rPr lang="en-US" sz="2700" smtClean="0"/>
              <a:t> </a:t>
            </a:r>
            <a:r>
              <a:rPr lang="en-US" sz="2700" smtClean="0">
                <a:solidFill>
                  <a:schemeClr val="folHlink"/>
                </a:solidFill>
              </a:rPr>
              <a:t>test statistic</a:t>
            </a:r>
            <a:r>
              <a:rPr lang="en-US" sz="27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700" smtClean="0"/>
          </a:p>
          <a:p>
            <a:pPr eaLnBrk="1" hangingPunct="1">
              <a:buFont typeface="Wingdings" pitchFamily="2" charset="2"/>
              <a:buNone/>
            </a:pPr>
            <a:endParaRPr lang="en-US" sz="270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648200" y="1524000"/>
            <a:ext cx="5334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 </a:t>
            </a:r>
            <a:r>
              <a:rPr lang="en-US"/>
              <a:t>X</a:t>
            </a: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4800600" y="16002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Text Box 29"/>
          <p:cNvSpPr txBox="1">
            <a:spLocks noChangeArrowheads="1"/>
          </p:cNvSpPr>
          <p:nvPr/>
        </p:nvSpPr>
        <p:spPr bwMode="auto">
          <a:xfrm>
            <a:off x="381000" y="4343400"/>
            <a:ext cx="32766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The test statistic is:</a:t>
            </a:r>
          </a:p>
        </p:txBody>
      </p:sp>
      <p:graphicFrame>
        <p:nvGraphicFramePr>
          <p:cNvPr id="3074" name="Object 30">
            <a:hlinkClick r:id="" action="ppaction://ole?verb=0"/>
          </p:cNvPr>
          <p:cNvGraphicFramePr>
            <a:graphicFrameLocks/>
          </p:cNvGraphicFramePr>
          <p:nvPr/>
        </p:nvGraphicFramePr>
        <p:xfrm>
          <a:off x="695325" y="4770438"/>
          <a:ext cx="3073400" cy="1511300"/>
        </p:xfrm>
        <a:graphic>
          <a:graphicData uri="http://schemas.openxmlformats.org/presentationml/2006/ole">
            <p:oleObj spid="_x0000_s3074" name="Equation" r:id="rId3" imgW="977760" imgH="634680" progId="Equation.3">
              <p:embed/>
            </p:oleObj>
          </a:graphicData>
        </a:graphic>
      </p:graphicFrame>
      <p:sp>
        <p:nvSpPr>
          <p:cNvPr id="3081" name="Freeform 31"/>
          <p:cNvSpPr>
            <a:spLocks/>
          </p:cNvSpPr>
          <p:nvPr/>
        </p:nvSpPr>
        <p:spPr bwMode="auto">
          <a:xfrm>
            <a:off x="228600" y="3276600"/>
            <a:ext cx="3962400" cy="3352800"/>
          </a:xfrm>
          <a:custGeom>
            <a:avLst/>
            <a:gdLst>
              <a:gd name="T0" fmla="*/ 2147483647 w 2784"/>
              <a:gd name="T1" fmla="*/ 0 h 2208"/>
              <a:gd name="T2" fmla="*/ 2147483647 w 2784"/>
              <a:gd name="T3" fmla="*/ 2147483647 h 2208"/>
              <a:gd name="T4" fmla="*/ 0 w 2784"/>
              <a:gd name="T5" fmla="*/ 2147483647 h 2208"/>
              <a:gd name="T6" fmla="*/ 0 w 2784"/>
              <a:gd name="T7" fmla="*/ 0 h 2208"/>
              <a:gd name="T8" fmla="*/ 2147483647 w 2784"/>
              <a:gd name="T9" fmla="*/ 0 h 22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84"/>
              <a:gd name="T16" fmla="*/ 0 h 2208"/>
              <a:gd name="T17" fmla="*/ 2784 w 2784"/>
              <a:gd name="T18" fmla="*/ 2208 h 22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84" h="2208">
                <a:moveTo>
                  <a:pt x="2784" y="0"/>
                </a:moveTo>
                <a:lnTo>
                  <a:pt x="2784" y="2208"/>
                </a:lnTo>
                <a:lnTo>
                  <a:pt x="0" y="2208"/>
                </a:lnTo>
                <a:lnTo>
                  <a:pt x="0" y="0"/>
                </a:lnTo>
                <a:lnTo>
                  <a:pt x="2784" y="0"/>
                </a:lnTo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32"/>
          <p:cNvSpPr>
            <a:spLocks noChangeShapeType="1"/>
          </p:cNvSpPr>
          <p:nvPr/>
        </p:nvSpPr>
        <p:spPr bwMode="auto">
          <a:xfrm>
            <a:off x="4800600" y="29718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3" name="Freeform 34"/>
          <p:cNvSpPr>
            <a:spLocks/>
          </p:cNvSpPr>
          <p:nvPr/>
        </p:nvSpPr>
        <p:spPr bwMode="auto">
          <a:xfrm>
            <a:off x="3733800" y="2133600"/>
            <a:ext cx="1981200" cy="914400"/>
          </a:xfrm>
          <a:custGeom>
            <a:avLst/>
            <a:gdLst>
              <a:gd name="T0" fmla="*/ 0 w 1115"/>
              <a:gd name="T1" fmla="*/ 2147483647 h 514"/>
              <a:gd name="T2" fmla="*/ 2147483647 w 1115"/>
              <a:gd name="T3" fmla="*/ 2147483647 h 514"/>
              <a:gd name="T4" fmla="*/ 2147483647 w 1115"/>
              <a:gd name="T5" fmla="*/ 0 h 514"/>
              <a:gd name="T6" fmla="*/ 0 w 1115"/>
              <a:gd name="T7" fmla="*/ 0 h 514"/>
              <a:gd name="T8" fmla="*/ 0 w 1115"/>
              <a:gd name="T9" fmla="*/ 2147483647 h 5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5"/>
              <a:gd name="T16" fmla="*/ 0 h 514"/>
              <a:gd name="T17" fmla="*/ 1115 w 1115"/>
              <a:gd name="T18" fmla="*/ 514 h 5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5" h="514">
                <a:moveTo>
                  <a:pt x="0" y="513"/>
                </a:moveTo>
                <a:lnTo>
                  <a:pt x="1114" y="513"/>
                </a:lnTo>
                <a:lnTo>
                  <a:pt x="1114" y="0"/>
                </a:lnTo>
                <a:lnTo>
                  <a:pt x="0" y="0"/>
                </a:lnTo>
                <a:lnTo>
                  <a:pt x="0" y="513"/>
                </a:lnTo>
              </a:path>
            </a:pathLst>
          </a:custGeom>
          <a:solidFill>
            <a:srgbClr val="C7DAF7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Rectangle 35"/>
          <p:cNvSpPr>
            <a:spLocks noChangeArrowheads="1"/>
          </p:cNvSpPr>
          <p:nvPr/>
        </p:nvSpPr>
        <p:spPr bwMode="auto">
          <a:xfrm>
            <a:off x="2362200" y="3505200"/>
            <a:ext cx="148748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l-GR" sz="2400" b="1">
                <a:cs typeface="Arial" charset="0"/>
                <a:sym typeface="Symbol" pitchFamily="18" charset="2"/>
              </a:rPr>
              <a:t>σ</a:t>
            </a:r>
            <a:r>
              <a:rPr lang="en-US" sz="2400" b="1">
                <a:sym typeface="Symbol" pitchFamily="18" charset="2"/>
              </a:rPr>
              <a:t> Known</a:t>
            </a:r>
          </a:p>
        </p:txBody>
      </p:sp>
      <p:sp>
        <p:nvSpPr>
          <p:cNvPr id="3085" name="Line 37"/>
          <p:cNvSpPr>
            <a:spLocks noChangeShapeType="1"/>
          </p:cNvSpPr>
          <p:nvPr/>
        </p:nvSpPr>
        <p:spPr bwMode="auto">
          <a:xfrm>
            <a:off x="3124200" y="32004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6" name="Line 38"/>
          <p:cNvSpPr>
            <a:spLocks noChangeShapeType="1"/>
          </p:cNvSpPr>
          <p:nvPr/>
        </p:nvSpPr>
        <p:spPr bwMode="auto">
          <a:xfrm>
            <a:off x="3124200" y="3200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7" name="Line 39"/>
          <p:cNvSpPr>
            <a:spLocks noChangeShapeType="1"/>
          </p:cNvSpPr>
          <p:nvPr/>
        </p:nvSpPr>
        <p:spPr bwMode="auto">
          <a:xfrm>
            <a:off x="6553200" y="3200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8" name="Rectangle 40"/>
          <p:cNvSpPr>
            <a:spLocks noChangeArrowheads="1"/>
          </p:cNvSpPr>
          <p:nvPr/>
        </p:nvSpPr>
        <p:spPr bwMode="auto">
          <a:xfrm>
            <a:off x="5638800" y="3505200"/>
            <a:ext cx="184308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l-GR" sz="2400" b="1">
                <a:sym typeface="Symbol" pitchFamily="18" charset="2"/>
              </a:rPr>
              <a:t>σ</a:t>
            </a:r>
            <a:r>
              <a:rPr lang="en-US" sz="2400" b="1">
                <a:sym typeface="Symbol" pitchFamily="18" charset="2"/>
              </a:rPr>
              <a:t> Unknown</a:t>
            </a:r>
          </a:p>
        </p:txBody>
      </p:sp>
      <p:sp>
        <p:nvSpPr>
          <p:cNvPr id="3089" name="Rectangle 41"/>
          <p:cNvSpPr>
            <a:spLocks noChangeArrowheads="1"/>
          </p:cNvSpPr>
          <p:nvPr/>
        </p:nvSpPr>
        <p:spPr bwMode="auto">
          <a:xfrm>
            <a:off x="3276600" y="2133600"/>
            <a:ext cx="2743200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b="1">
                <a:sym typeface="Symbol" pitchFamily="18" charset="2"/>
              </a:rPr>
              <a:t>Hypothesis </a:t>
            </a:r>
          </a:p>
          <a:p>
            <a:pPr algn="ctr" eaLnBrk="0" hangingPunct="0"/>
            <a:r>
              <a:rPr lang="en-US" sz="2400" b="1">
                <a:sym typeface="Symbol" pitchFamily="18" charset="2"/>
              </a:rPr>
              <a:t>Tests for </a:t>
            </a:r>
          </a:p>
        </p:txBody>
      </p:sp>
      <p:sp>
        <p:nvSpPr>
          <p:cNvPr id="3090" name="Freeform 42"/>
          <p:cNvSpPr>
            <a:spLocks/>
          </p:cNvSpPr>
          <p:nvPr/>
        </p:nvSpPr>
        <p:spPr bwMode="auto">
          <a:xfrm>
            <a:off x="2133600" y="3429000"/>
            <a:ext cx="1819275" cy="914400"/>
          </a:xfrm>
          <a:custGeom>
            <a:avLst/>
            <a:gdLst>
              <a:gd name="T0" fmla="*/ 0 w 1068"/>
              <a:gd name="T1" fmla="*/ 2147483647 h 429"/>
              <a:gd name="T2" fmla="*/ 2147483647 w 1068"/>
              <a:gd name="T3" fmla="*/ 2147483647 h 429"/>
              <a:gd name="T4" fmla="*/ 2147483647 w 1068"/>
              <a:gd name="T5" fmla="*/ 0 h 429"/>
              <a:gd name="T6" fmla="*/ 0 w 1068"/>
              <a:gd name="T7" fmla="*/ 0 h 429"/>
              <a:gd name="T8" fmla="*/ 0 w 1068"/>
              <a:gd name="T9" fmla="*/ 2147483647 h 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8"/>
              <a:gd name="T16" fmla="*/ 0 h 429"/>
              <a:gd name="T17" fmla="*/ 1068 w 1068"/>
              <a:gd name="T18" fmla="*/ 429 h 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8" h="429">
                <a:moveTo>
                  <a:pt x="0" y="428"/>
                </a:moveTo>
                <a:lnTo>
                  <a:pt x="1067" y="428"/>
                </a:lnTo>
                <a:lnTo>
                  <a:pt x="1067" y="0"/>
                </a:lnTo>
                <a:lnTo>
                  <a:pt x="0" y="0"/>
                </a:lnTo>
                <a:lnTo>
                  <a:pt x="0" y="428"/>
                </a:lnTo>
              </a:path>
            </a:pathLst>
          </a:custGeom>
          <a:solidFill>
            <a:srgbClr val="FDE0BD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1" name="Rectangle 43"/>
          <p:cNvSpPr>
            <a:spLocks noChangeArrowheads="1"/>
          </p:cNvSpPr>
          <p:nvPr/>
        </p:nvSpPr>
        <p:spPr bwMode="auto">
          <a:xfrm>
            <a:off x="2286000" y="3505200"/>
            <a:ext cx="14636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1">
                <a:sym typeface="Symbol" pitchFamily="18" charset="2"/>
              </a:rPr>
              <a:t> Known</a:t>
            </a:r>
          </a:p>
        </p:txBody>
      </p:sp>
      <p:sp>
        <p:nvSpPr>
          <p:cNvPr id="3092" name="Freeform 44"/>
          <p:cNvSpPr>
            <a:spLocks/>
          </p:cNvSpPr>
          <p:nvPr/>
        </p:nvSpPr>
        <p:spPr bwMode="auto">
          <a:xfrm>
            <a:off x="5410200" y="3429000"/>
            <a:ext cx="2057400" cy="914400"/>
          </a:xfrm>
          <a:custGeom>
            <a:avLst/>
            <a:gdLst>
              <a:gd name="T0" fmla="*/ 0 w 1241"/>
              <a:gd name="T1" fmla="*/ 2147483647 h 436"/>
              <a:gd name="T2" fmla="*/ 2147483647 w 1241"/>
              <a:gd name="T3" fmla="*/ 2147483647 h 436"/>
              <a:gd name="T4" fmla="*/ 2147483647 w 1241"/>
              <a:gd name="T5" fmla="*/ 0 h 436"/>
              <a:gd name="T6" fmla="*/ 0 w 1241"/>
              <a:gd name="T7" fmla="*/ 0 h 436"/>
              <a:gd name="T8" fmla="*/ 0 w 1241"/>
              <a:gd name="T9" fmla="*/ 2147483647 h 4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1"/>
              <a:gd name="T16" fmla="*/ 0 h 436"/>
              <a:gd name="T17" fmla="*/ 1241 w 1241"/>
              <a:gd name="T18" fmla="*/ 436 h 4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1" h="436">
                <a:moveTo>
                  <a:pt x="0" y="435"/>
                </a:moveTo>
                <a:lnTo>
                  <a:pt x="1240" y="435"/>
                </a:lnTo>
                <a:lnTo>
                  <a:pt x="1240" y="0"/>
                </a:lnTo>
                <a:lnTo>
                  <a:pt x="0" y="0"/>
                </a:lnTo>
                <a:lnTo>
                  <a:pt x="0" y="435"/>
                </a:lnTo>
              </a:path>
            </a:pathLst>
          </a:custGeom>
          <a:solidFill>
            <a:srgbClr val="C7DAF7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" name="Rectangle 45"/>
          <p:cNvSpPr>
            <a:spLocks noChangeArrowheads="1"/>
          </p:cNvSpPr>
          <p:nvPr/>
        </p:nvSpPr>
        <p:spPr bwMode="auto">
          <a:xfrm>
            <a:off x="5562600" y="3505200"/>
            <a:ext cx="18192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1">
                <a:sym typeface="Symbol" pitchFamily="18" charset="2"/>
              </a:rPr>
              <a:t> Unknown</a:t>
            </a:r>
          </a:p>
        </p:txBody>
      </p:sp>
      <p:sp>
        <p:nvSpPr>
          <p:cNvPr id="3094" name="Text Box 46"/>
          <p:cNvSpPr txBox="1">
            <a:spLocks noChangeArrowheads="1"/>
          </p:cNvSpPr>
          <p:nvPr/>
        </p:nvSpPr>
        <p:spPr bwMode="auto">
          <a:xfrm>
            <a:off x="2362200" y="38608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(Z test)</a:t>
            </a:r>
          </a:p>
        </p:txBody>
      </p:sp>
      <p:sp>
        <p:nvSpPr>
          <p:cNvPr id="3095" name="Text Box 47"/>
          <p:cNvSpPr txBox="1">
            <a:spLocks noChangeArrowheads="1"/>
          </p:cNvSpPr>
          <p:nvPr/>
        </p:nvSpPr>
        <p:spPr bwMode="auto">
          <a:xfrm>
            <a:off x="5810250" y="38862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(t test)</a:t>
            </a: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A541FDDD-BCA2-4EC3-936B-579190F1877E}" type="slidenum">
              <a:rPr lang="en-US"/>
              <a:pPr/>
              <a:t>2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Objectives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752600"/>
            <a:ext cx="7848600" cy="4532313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b="1" smtClean="0"/>
              <a:t>In this chapter, you learn:</a:t>
            </a:r>
            <a:r>
              <a:rPr lang="en-US" sz="2400" smtClean="0"/>
              <a:t> </a:t>
            </a:r>
          </a:p>
          <a:p>
            <a:pPr eaLnBrk="1" hangingPunct="1">
              <a:spcBef>
                <a:spcPct val="40000"/>
              </a:spcBef>
              <a:buSzPct val="80000"/>
            </a:pPr>
            <a:r>
              <a:rPr lang="en-US" sz="2400" smtClean="0"/>
              <a:t>The basic principles of hypothesis testing</a:t>
            </a:r>
          </a:p>
          <a:p>
            <a:pPr eaLnBrk="1" hangingPunct="1">
              <a:spcBef>
                <a:spcPct val="40000"/>
              </a:spcBef>
              <a:buSzPct val="80000"/>
            </a:pPr>
            <a:r>
              <a:rPr lang="en-US" sz="2400" smtClean="0"/>
              <a:t>How to use hypothesis testing to test a mean or proportion</a:t>
            </a:r>
          </a:p>
          <a:p>
            <a:pPr eaLnBrk="1" hangingPunct="1">
              <a:spcBef>
                <a:spcPct val="40000"/>
              </a:spcBef>
              <a:buSzPct val="80000"/>
            </a:pPr>
            <a:r>
              <a:rPr lang="en-US" sz="2400" smtClean="0"/>
              <a:t>The assumptions of each hypothesis-testing procedure, how to evaluate them, and the consequences if they are seriously violated</a:t>
            </a:r>
          </a:p>
          <a:p>
            <a:pPr eaLnBrk="1" hangingPunct="1">
              <a:spcBef>
                <a:spcPct val="40000"/>
              </a:spcBef>
              <a:buSzPct val="80000"/>
            </a:pPr>
            <a:r>
              <a:rPr lang="en-US" sz="2400" smtClean="0"/>
              <a:t>How to avoid the pitfalls involved in hypothesis testing</a:t>
            </a:r>
          </a:p>
          <a:p>
            <a:pPr eaLnBrk="1" hangingPunct="1">
              <a:spcBef>
                <a:spcPct val="40000"/>
              </a:spcBef>
              <a:buSzPct val="80000"/>
            </a:pPr>
            <a:r>
              <a:rPr lang="en-US" sz="2400" smtClean="0"/>
              <a:t>The ethical issues involved in hypothesis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3BBC1987-E3D7-4579-8BD4-4F34729AFC11}" type="slidenum">
              <a:rPr lang="en-US"/>
              <a:pPr/>
              <a:t>20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7793038" cy="10668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mtClean="0"/>
              <a:t>Critical Value </a:t>
            </a:r>
            <a:br>
              <a:rPr lang="en-US" smtClean="0"/>
            </a:br>
            <a:r>
              <a:rPr lang="en-US" smtClean="0"/>
              <a:t>Approach to Testing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752600"/>
            <a:ext cx="8077200" cy="4495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mtClean="0">
                <a:solidFill>
                  <a:schemeClr val="folHlink"/>
                </a:solidFill>
              </a:rPr>
              <a:t>For a two-tail test for the mean, </a:t>
            </a:r>
            <a:r>
              <a:rPr lang="el-GR" smtClean="0">
                <a:solidFill>
                  <a:schemeClr val="folHlink"/>
                </a:solidFill>
                <a:sym typeface="Symbol" pitchFamily="18" charset="2"/>
              </a:rPr>
              <a:t>σ</a:t>
            </a:r>
            <a:r>
              <a:rPr lang="en-US" smtClean="0">
                <a:solidFill>
                  <a:schemeClr val="folHlink"/>
                </a:solidFill>
                <a:sym typeface="Symbol" pitchFamily="18" charset="2"/>
              </a:rPr>
              <a:t> known:</a:t>
            </a:r>
            <a:endParaRPr lang="en-US" smtClean="0">
              <a:solidFill>
                <a:schemeClr val="folHlink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Convert sample statistic (    ) to test statistic (Z</a:t>
            </a:r>
            <a:r>
              <a:rPr lang="en-US" baseline="-25000" smtClean="0"/>
              <a:t>STAT</a:t>
            </a:r>
            <a:r>
              <a:rPr lang="en-US" smtClean="0"/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Determine the critical Z values for a specified</a:t>
            </a:r>
            <a:br>
              <a:rPr lang="en-US" smtClean="0"/>
            </a:br>
            <a:r>
              <a:rPr lang="en-US" smtClean="0"/>
              <a:t>level of significance  </a:t>
            </a:r>
            <a:r>
              <a:rPr lang="en-US" b="1" smtClean="0">
                <a:sym typeface="Symbol" pitchFamily="18" charset="2"/>
              </a:rPr>
              <a:t></a:t>
            </a:r>
            <a:r>
              <a:rPr lang="en-US" smtClean="0"/>
              <a:t>  from a table or computer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>
                <a:solidFill>
                  <a:srgbClr val="FF3300"/>
                </a:solidFill>
              </a:rPr>
              <a:t>Decision Rule:</a:t>
            </a:r>
            <a:r>
              <a:rPr lang="en-US" smtClean="0"/>
              <a:t> If the test statistic falls in the rejection region, reject H</a:t>
            </a:r>
            <a:r>
              <a:rPr lang="en-US" baseline="-25000" smtClean="0"/>
              <a:t>0</a:t>
            </a:r>
            <a:r>
              <a:rPr lang="en-US" smtClean="0"/>
              <a:t> ;  otherwise do not reject H</a:t>
            </a:r>
            <a:r>
              <a:rPr lang="en-US" baseline="-25000" smtClean="0"/>
              <a:t>0</a:t>
            </a:r>
            <a:r>
              <a:rPr lang="en-US" sz="3200" smtClean="0"/>
              <a:t>  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181600" y="2362200"/>
          <a:ext cx="342900" cy="457200"/>
        </p:xfrm>
        <a:graphic>
          <a:graphicData uri="http://schemas.openxmlformats.org/presentationml/2006/ole">
            <p:oleObj spid="_x0000_s4098" name="Equation" r:id="rId3" imgW="152280" imgH="203040" progId="Equation.3">
              <p:embed/>
            </p:oleObj>
          </a:graphicData>
        </a:graphic>
      </p:graphicFrame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633D8148-C88C-4E62-9942-31D1E58963B3}" type="slidenum">
              <a:rPr lang="en-US"/>
              <a:pPr/>
              <a:t>21</a:t>
            </a:fld>
            <a:endParaRPr lang="en-US"/>
          </a:p>
        </p:txBody>
      </p:sp>
      <p:sp>
        <p:nvSpPr>
          <p:cNvPr id="3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5181600" y="4495800"/>
            <a:ext cx="1524000" cy="304800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Do not reject H</a:t>
            </a:r>
            <a:r>
              <a:rPr lang="en-US" sz="1400" baseline="-25000"/>
              <a:t>0</a:t>
            </a:r>
          </a:p>
        </p:txBody>
      </p:sp>
      <p:sp>
        <p:nvSpPr>
          <p:cNvPr id="39939" name="Text Box 5"/>
          <p:cNvSpPr txBox="1">
            <a:spLocks noChangeArrowheads="1"/>
          </p:cNvSpPr>
          <p:nvPr/>
        </p:nvSpPr>
        <p:spPr bwMode="auto">
          <a:xfrm>
            <a:off x="7467600" y="4495800"/>
            <a:ext cx="990600" cy="304800"/>
          </a:xfrm>
          <a:prstGeom prst="rect">
            <a:avLst/>
          </a:prstGeom>
          <a:solidFill>
            <a:srgbClr val="FAFEB4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39940" name="Text Box 6"/>
          <p:cNvSpPr txBox="1">
            <a:spLocks noChangeArrowheads="1"/>
          </p:cNvSpPr>
          <p:nvPr/>
        </p:nvSpPr>
        <p:spPr bwMode="auto">
          <a:xfrm>
            <a:off x="3352800" y="4495800"/>
            <a:ext cx="990600" cy="304800"/>
          </a:xfrm>
          <a:prstGeom prst="rect">
            <a:avLst/>
          </a:prstGeom>
          <a:solidFill>
            <a:srgbClr val="FAFEB4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39941" name="Freeform 7"/>
          <p:cNvSpPr>
            <a:spLocks/>
          </p:cNvSpPr>
          <p:nvPr/>
        </p:nvSpPr>
        <p:spPr bwMode="auto">
          <a:xfrm flipH="1">
            <a:off x="7391400" y="3810000"/>
            <a:ext cx="842963" cy="228600"/>
          </a:xfrm>
          <a:custGeom>
            <a:avLst/>
            <a:gdLst>
              <a:gd name="T0" fmla="*/ 2147483647 w 582"/>
              <a:gd name="T1" fmla="*/ 2147483647 h 183"/>
              <a:gd name="T2" fmla="*/ 0 w 582"/>
              <a:gd name="T3" fmla="*/ 2147483647 h 183"/>
              <a:gd name="T4" fmla="*/ 2147483647 w 582"/>
              <a:gd name="T5" fmla="*/ 2147483647 h 183"/>
              <a:gd name="T6" fmla="*/ 2147483647 w 582"/>
              <a:gd name="T7" fmla="*/ 2147483647 h 183"/>
              <a:gd name="T8" fmla="*/ 2147483647 w 582"/>
              <a:gd name="T9" fmla="*/ 2147483647 h 183"/>
              <a:gd name="T10" fmla="*/ 2147483647 w 582"/>
              <a:gd name="T11" fmla="*/ 0 h 183"/>
              <a:gd name="T12" fmla="*/ 2147483647 w 582"/>
              <a:gd name="T13" fmla="*/ 2147483647 h 183"/>
              <a:gd name="T14" fmla="*/ 2147483647 w 582"/>
              <a:gd name="T15" fmla="*/ 2147483647 h 183"/>
              <a:gd name="T16" fmla="*/ 2147483647 w 582"/>
              <a:gd name="T17" fmla="*/ 2147483647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2"/>
              <a:gd name="T28" fmla="*/ 0 h 183"/>
              <a:gd name="T29" fmla="*/ 582 w 582"/>
              <a:gd name="T30" fmla="*/ 183 h 1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2" h="183">
                <a:moveTo>
                  <a:pt x="9" y="177"/>
                </a:moveTo>
                <a:lnTo>
                  <a:pt x="0" y="132"/>
                </a:lnTo>
                <a:lnTo>
                  <a:pt x="258" y="114"/>
                </a:lnTo>
                <a:lnTo>
                  <a:pt x="423" y="66"/>
                </a:lnTo>
                <a:lnTo>
                  <a:pt x="504" y="48"/>
                </a:lnTo>
                <a:lnTo>
                  <a:pt x="582" y="0"/>
                </a:lnTo>
                <a:lnTo>
                  <a:pt x="582" y="183"/>
                </a:lnTo>
                <a:lnTo>
                  <a:pt x="9" y="182"/>
                </a:lnTo>
                <a:lnTo>
                  <a:pt x="9" y="177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42" name="Rectangle 8"/>
          <p:cNvSpPr>
            <a:spLocks noChangeArrowheads="1"/>
          </p:cNvSpPr>
          <p:nvPr/>
        </p:nvSpPr>
        <p:spPr bwMode="auto">
          <a:xfrm>
            <a:off x="457200" y="1828800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300"/>
              <a:t>There are two cutoff values </a:t>
            </a:r>
            <a:r>
              <a:rPr lang="en-US" sz="2300">
                <a:solidFill>
                  <a:schemeClr val="folHlink"/>
                </a:solidFill>
              </a:rPr>
              <a:t>(critical values)</a:t>
            </a:r>
            <a:r>
              <a:rPr lang="en-US" sz="2300"/>
              <a:t>, defining the regions of rejection   </a:t>
            </a:r>
          </a:p>
        </p:txBody>
      </p:sp>
      <p:sp>
        <p:nvSpPr>
          <p:cNvPr id="39943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Two-Tail Tests</a:t>
            </a:r>
          </a:p>
        </p:txBody>
      </p:sp>
      <p:sp>
        <p:nvSpPr>
          <p:cNvPr id="39944" name="Freeform 10"/>
          <p:cNvSpPr>
            <a:spLocks/>
          </p:cNvSpPr>
          <p:nvPr/>
        </p:nvSpPr>
        <p:spPr bwMode="auto">
          <a:xfrm>
            <a:off x="3505200" y="3810000"/>
            <a:ext cx="833438" cy="228600"/>
          </a:xfrm>
          <a:custGeom>
            <a:avLst/>
            <a:gdLst>
              <a:gd name="T0" fmla="*/ 2147483647 w 582"/>
              <a:gd name="T1" fmla="*/ 2147483647 h 183"/>
              <a:gd name="T2" fmla="*/ 0 w 582"/>
              <a:gd name="T3" fmla="*/ 2147483647 h 183"/>
              <a:gd name="T4" fmla="*/ 2147483647 w 582"/>
              <a:gd name="T5" fmla="*/ 2147483647 h 183"/>
              <a:gd name="T6" fmla="*/ 2147483647 w 582"/>
              <a:gd name="T7" fmla="*/ 2147483647 h 183"/>
              <a:gd name="T8" fmla="*/ 2147483647 w 582"/>
              <a:gd name="T9" fmla="*/ 2147483647 h 183"/>
              <a:gd name="T10" fmla="*/ 2147483647 w 582"/>
              <a:gd name="T11" fmla="*/ 0 h 183"/>
              <a:gd name="T12" fmla="*/ 2147483647 w 582"/>
              <a:gd name="T13" fmla="*/ 2147483647 h 183"/>
              <a:gd name="T14" fmla="*/ 2147483647 w 582"/>
              <a:gd name="T15" fmla="*/ 2147483647 h 183"/>
              <a:gd name="T16" fmla="*/ 2147483647 w 582"/>
              <a:gd name="T17" fmla="*/ 2147483647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2"/>
              <a:gd name="T28" fmla="*/ 0 h 183"/>
              <a:gd name="T29" fmla="*/ 582 w 582"/>
              <a:gd name="T30" fmla="*/ 183 h 1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2" h="183">
                <a:moveTo>
                  <a:pt x="9" y="177"/>
                </a:moveTo>
                <a:lnTo>
                  <a:pt x="0" y="132"/>
                </a:lnTo>
                <a:lnTo>
                  <a:pt x="258" y="114"/>
                </a:lnTo>
                <a:lnTo>
                  <a:pt x="423" y="66"/>
                </a:lnTo>
                <a:lnTo>
                  <a:pt x="504" y="48"/>
                </a:lnTo>
                <a:lnTo>
                  <a:pt x="582" y="0"/>
                </a:lnTo>
                <a:lnTo>
                  <a:pt x="582" y="183"/>
                </a:lnTo>
                <a:lnTo>
                  <a:pt x="9" y="182"/>
                </a:lnTo>
                <a:lnTo>
                  <a:pt x="9" y="177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45" name="Freeform 11"/>
          <p:cNvSpPr>
            <a:spLocks/>
          </p:cNvSpPr>
          <p:nvPr/>
        </p:nvSpPr>
        <p:spPr bwMode="auto">
          <a:xfrm>
            <a:off x="3581400" y="26670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46" name="Freeform 12"/>
          <p:cNvSpPr>
            <a:spLocks/>
          </p:cNvSpPr>
          <p:nvPr/>
        </p:nvSpPr>
        <p:spPr bwMode="auto">
          <a:xfrm>
            <a:off x="5943600" y="26670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47" name="Line 13"/>
          <p:cNvSpPr>
            <a:spLocks noChangeShapeType="1"/>
          </p:cNvSpPr>
          <p:nvPr/>
        </p:nvSpPr>
        <p:spPr bwMode="auto">
          <a:xfrm>
            <a:off x="3352800" y="40386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4"/>
          <p:cNvSpPr>
            <a:spLocks noChangeShapeType="1"/>
          </p:cNvSpPr>
          <p:nvPr/>
        </p:nvSpPr>
        <p:spPr bwMode="auto">
          <a:xfrm>
            <a:off x="3581400" y="35052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Rectangle 15"/>
          <p:cNvSpPr>
            <a:spLocks noChangeArrowheads="1"/>
          </p:cNvSpPr>
          <p:nvPr/>
        </p:nvSpPr>
        <p:spPr bwMode="auto">
          <a:xfrm flipH="1">
            <a:off x="3200400" y="3048000"/>
            <a:ext cx="7620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ym typeface="Symbol" pitchFamily="18" charset="2"/>
              </a:rPr>
              <a:t></a:t>
            </a:r>
            <a:r>
              <a:rPr lang="en-US"/>
              <a:t>/2</a:t>
            </a:r>
          </a:p>
        </p:txBody>
      </p:sp>
      <p:sp>
        <p:nvSpPr>
          <p:cNvPr id="39950" name="Line 16"/>
          <p:cNvSpPr>
            <a:spLocks noChangeShapeType="1"/>
          </p:cNvSpPr>
          <p:nvPr/>
        </p:nvSpPr>
        <p:spPr bwMode="auto">
          <a:xfrm>
            <a:off x="5943600" y="2667000"/>
            <a:ext cx="0" cy="1371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1" name="Line 17"/>
          <p:cNvSpPr>
            <a:spLocks noChangeShapeType="1"/>
          </p:cNvSpPr>
          <p:nvPr/>
        </p:nvSpPr>
        <p:spPr bwMode="auto">
          <a:xfrm>
            <a:off x="4343400" y="4038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Text Box 18"/>
          <p:cNvSpPr txBox="1">
            <a:spLocks noChangeArrowheads="1"/>
          </p:cNvSpPr>
          <p:nvPr/>
        </p:nvSpPr>
        <p:spPr bwMode="auto">
          <a:xfrm>
            <a:off x="3962400" y="4784725"/>
            <a:ext cx="6858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-Z</a:t>
            </a:r>
            <a:r>
              <a:rPr lang="el-GR" sz="2000" baseline="-25000">
                <a:cs typeface="Arial" charset="0"/>
              </a:rPr>
              <a:t>α</a:t>
            </a:r>
            <a:r>
              <a:rPr lang="en-US" sz="2000" baseline="-25000">
                <a:cs typeface="Arial" charset="0"/>
              </a:rPr>
              <a:t>/2</a:t>
            </a:r>
            <a:endParaRPr lang="el-GR" sz="2000" baseline="-25000">
              <a:cs typeface="Arial" charset="0"/>
            </a:endParaRPr>
          </a:p>
        </p:txBody>
      </p:sp>
      <p:sp>
        <p:nvSpPr>
          <p:cNvPr id="39953" name="Line 19"/>
          <p:cNvSpPr>
            <a:spLocks noChangeShapeType="1"/>
          </p:cNvSpPr>
          <p:nvPr/>
        </p:nvSpPr>
        <p:spPr bwMode="auto">
          <a:xfrm>
            <a:off x="4343400" y="4495800"/>
            <a:ext cx="3048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22"/>
          <p:cNvSpPr>
            <a:spLocks noChangeShapeType="1"/>
          </p:cNvSpPr>
          <p:nvPr/>
        </p:nvSpPr>
        <p:spPr bwMode="auto">
          <a:xfrm>
            <a:off x="3200400" y="44958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Text Box 26"/>
          <p:cNvSpPr txBox="1">
            <a:spLocks noChangeArrowheads="1"/>
          </p:cNvSpPr>
          <p:nvPr/>
        </p:nvSpPr>
        <p:spPr bwMode="auto">
          <a:xfrm>
            <a:off x="5715000" y="4814888"/>
            <a:ext cx="457200" cy="3667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0</a:t>
            </a:r>
            <a:endParaRPr lang="el-GR" sz="1800" baseline="-25000">
              <a:cs typeface="Arial" charset="0"/>
            </a:endParaRPr>
          </a:p>
        </p:txBody>
      </p:sp>
      <p:sp>
        <p:nvSpPr>
          <p:cNvPr id="39956" name="Rectangle 28"/>
          <p:cNvSpPr>
            <a:spLocks noChangeArrowheads="1"/>
          </p:cNvSpPr>
          <p:nvPr/>
        </p:nvSpPr>
        <p:spPr bwMode="auto">
          <a:xfrm>
            <a:off x="5029200" y="1600200"/>
            <a:ext cx="1676400" cy="9017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8000"/>
                </a:solidFill>
              </a:rPr>
              <a:t>H</a:t>
            </a:r>
            <a:r>
              <a:rPr lang="en-US" sz="2400" b="1" baseline="-25000">
                <a:solidFill>
                  <a:srgbClr val="008000"/>
                </a:solidFill>
              </a:rPr>
              <a:t>0</a:t>
            </a:r>
            <a:r>
              <a:rPr lang="en-US" sz="2400" b="1">
                <a:solidFill>
                  <a:srgbClr val="008000"/>
                </a:solidFill>
              </a:rPr>
              <a:t>: </a:t>
            </a:r>
            <a:r>
              <a:rPr lang="el-GR" sz="2400" b="1">
                <a:solidFill>
                  <a:srgbClr val="008000"/>
                </a:solidFill>
              </a:rPr>
              <a:t>μ</a:t>
            </a:r>
            <a:r>
              <a:rPr lang="en-US" sz="2400" b="1">
                <a:solidFill>
                  <a:srgbClr val="008000"/>
                </a:solidFill>
              </a:rPr>
              <a:t> = 30    H</a:t>
            </a:r>
            <a:r>
              <a:rPr lang="en-US" sz="2400" b="1" baseline="-25000">
                <a:solidFill>
                  <a:srgbClr val="008000"/>
                </a:solidFill>
              </a:rPr>
              <a:t>1</a:t>
            </a:r>
            <a:r>
              <a:rPr lang="en-US" sz="2400" b="1">
                <a:solidFill>
                  <a:srgbClr val="008000"/>
                </a:solidFill>
              </a:rPr>
              <a:t>: </a:t>
            </a:r>
            <a:r>
              <a:rPr lang="el-GR" sz="2400" b="1">
                <a:solidFill>
                  <a:srgbClr val="008000"/>
                </a:solidFill>
              </a:rPr>
              <a:t>μ</a:t>
            </a:r>
            <a:r>
              <a:rPr lang="en-US" sz="2400" b="1">
                <a:solidFill>
                  <a:srgbClr val="008000"/>
                </a:solidFill>
              </a:rPr>
              <a:t> </a:t>
            </a:r>
            <a:r>
              <a:rPr lang="en-US" sz="2400" b="1">
                <a:solidFill>
                  <a:srgbClr val="008000"/>
                </a:solidFill>
                <a:latin typeface="Symbol" pitchFamily="18" charset="2"/>
              </a:rPr>
              <a:t>¹</a:t>
            </a:r>
            <a:r>
              <a:rPr lang="en-US" sz="2400" b="1">
                <a:solidFill>
                  <a:srgbClr val="008000"/>
                </a:solidFill>
              </a:rPr>
              <a:t> 30</a:t>
            </a:r>
          </a:p>
        </p:txBody>
      </p:sp>
      <p:sp>
        <p:nvSpPr>
          <p:cNvPr id="39957" name="Text Box 29"/>
          <p:cNvSpPr txBox="1">
            <a:spLocks noChangeArrowheads="1"/>
          </p:cNvSpPr>
          <p:nvPr/>
        </p:nvSpPr>
        <p:spPr bwMode="auto">
          <a:xfrm>
            <a:off x="7010400" y="4784725"/>
            <a:ext cx="7620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+Z</a:t>
            </a:r>
            <a:r>
              <a:rPr lang="el-GR" sz="2000" baseline="-25000">
                <a:cs typeface="Arial" charset="0"/>
              </a:rPr>
              <a:t>α</a:t>
            </a:r>
            <a:r>
              <a:rPr lang="en-US" sz="2000" baseline="-25000">
                <a:cs typeface="Arial" charset="0"/>
              </a:rPr>
              <a:t>/2</a:t>
            </a:r>
            <a:endParaRPr lang="el-GR" sz="2000" baseline="-25000">
              <a:cs typeface="Arial" charset="0"/>
            </a:endParaRPr>
          </a:p>
        </p:txBody>
      </p:sp>
      <p:sp>
        <p:nvSpPr>
          <p:cNvPr id="39958" name="Line 32"/>
          <p:cNvSpPr>
            <a:spLocks noChangeShapeType="1"/>
          </p:cNvSpPr>
          <p:nvPr/>
        </p:nvSpPr>
        <p:spPr bwMode="auto">
          <a:xfrm>
            <a:off x="7391400" y="4038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9" name="Line 33"/>
          <p:cNvSpPr>
            <a:spLocks noChangeShapeType="1"/>
          </p:cNvSpPr>
          <p:nvPr/>
        </p:nvSpPr>
        <p:spPr bwMode="auto">
          <a:xfrm>
            <a:off x="7391400" y="44958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0" name="Line 34"/>
          <p:cNvSpPr>
            <a:spLocks noChangeShapeType="1"/>
          </p:cNvSpPr>
          <p:nvPr/>
        </p:nvSpPr>
        <p:spPr bwMode="auto">
          <a:xfrm flipH="1">
            <a:off x="7543800" y="3505200"/>
            <a:ext cx="30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1" name="Rectangle 43"/>
          <p:cNvSpPr>
            <a:spLocks noChangeArrowheads="1"/>
          </p:cNvSpPr>
          <p:nvPr/>
        </p:nvSpPr>
        <p:spPr bwMode="auto">
          <a:xfrm flipH="1">
            <a:off x="7772400" y="3048000"/>
            <a:ext cx="7620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ym typeface="Symbol" pitchFamily="18" charset="2"/>
              </a:rPr>
              <a:t></a:t>
            </a:r>
            <a:r>
              <a:rPr lang="en-US"/>
              <a:t>/2</a:t>
            </a:r>
          </a:p>
        </p:txBody>
      </p:sp>
      <p:sp>
        <p:nvSpPr>
          <p:cNvPr id="39962" name="Rectangle 44"/>
          <p:cNvSpPr>
            <a:spLocks noChangeArrowheads="1"/>
          </p:cNvSpPr>
          <p:nvPr/>
        </p:nvSpPr>
        <p:spPr bwMode="auto">
          <a:xfrm>
            <a:off x="3581400" y="5410200"/>
            <a:ext cx="144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300">
                <a:solidFill>
                  <a:schemeClr val="folHlink"/>
                </a:solidFill>
              </a:rPr>
              <a:t>	Lower critical value</a:t>
            </a:r>
            <a:endParaRPr lang="en-US" sz="2300"/>
          </a:p>
        </p:txBody>
      </p:sp>
      <p:sp>
        <p:nvSpPr>
          <p:cNvPr id="39963" name="Rectangle 45"/>
          <p:cNvSpPr>
            <a:spLocks noChangeArrowheads="1"/>
          </p:cNvSpPr>
          <p:nvPr/>
        </p:nvSpPr>
        <p:spPr bwMode="auto">
          <a:xfrm>
            <a:off x="6629400" y="548640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300">
                <a:solidFill>
                  <a:schemeClr val="folHlink"/>
                </a:solidFill>
              </a:rPr>
              <a:t>	Upper critical value</a:t>
            </a:r>
            <a:endParaRPr lang="en-US" sz="2300"/>
          </a:p>
        </p:txBody>
      </p:sp>
      <p:sp>
        <p:nvSpPr>
          <p:cNvPr id="39964" name="Text Box 46"/>
          <p:cNvSpPr txBox="1">
            <a:spLocks noChangeArrowheads="1"/>
          </p:cNvSpPr>
          <p:nvPr/>
        </p:nvSpPr>
        <p:spPr bwMode="auto">
          <a:xfrm>
            <a:off x="5715000" y="4052888"/>
            <a:ext cx="457200" cy="3667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30</a:t>
            </a:r>
            <a:endParaRPr lang="el-GR" sz="1800" baseline="-25000">
              <a:cs typeface="Arial" charset="0"/>
            </a:endParaRPr>
          </a:p>
        </p:txBody>
      </p:sp>
      <p:sp>
        <p:nvSpPr>
          <p:cNvPr id="39965" name="Text Box 47"/>
          <p:cNvSpPr txBox="1">
            <a:spLocks noChangeArrowheads="1"/>
          </p:cNvSpPr>
          <p:nvPr/>
        </p:nvSpPr>
        <p:spPr bwMode="auto">
          <a:xfrm>
            <a:off x="8382000" y="4662488"/>
            <a:ext cx="4572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Z</a:t>
            </a:r>
            <a:endParaRPr lang="el-GR" sz="2400" baseline="-25000">
              <a:cs typeface="Arial" charset="0"/>
            </a:endParaRPr>
          </a:p>
        </p:txBody>
      </p:sp>
      <p:sp>
        <p:nvSpPr>
          <p:cNvPr id="39966" name="Text Box 48"/>
          <p:cNvSpPr txBox="1">
            <a:spLocks noChangeArrowheads="1"/>
          </p:cNvSpPr>
          <p:nvPr/>
        </p:nvSpPr>
        <p:spPr bwMode="auto">
          <a:xfrm>
            <a:off x="8382000" y="3962400"/>
            <a:ext cx="4572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X</a:t>
            </a:r>
            <a:endParaRPr lang="el-GR" sz="2400" baseline="-25000">
              <a:cs typeface="Arial" charset="0"/>
            </a:endParaRPr>
          </a:p>
        </p:txBody>
      </p:sp>
      <p:sp>
        <p:nvSpPr>
          <p:cNvPr id="39967" name="Line 49"/>
          <p:cNvSpPr>
            <a:spLocks noChangeShapeType="1"/>
          </p:cNvSpPr>
          <p:nvPr/>
        </p:nvSpPr>
        <p:spPr bwMode="auto">
          <a:xfrm>
            <a:off x="8534400" y="40386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8" name="Line 50"/>
          <p:cNvSpPr>
            <a:spLocks noChangeShapeType="1"/>
          </p:cNvSpPr>
          <p:nvPr/>
        </p:nvSpPr>
        <p:spPr bwMode="auto">
          <a:xfrm flipV="1">
            <a:off x="4343400" y="5181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9" name="Line 51"/>
          <p:cNvSpPr>
            <a:spLocks noChangeShapeType="1"/>
          </p:cNvSpPr>
          <p:nvPr/>
        </p:nvSpPr>
        <p:spPr bwMode="auto">
          <a:xfrm flipV="1">
            <a:off x="7391400" y="5181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71" name="Rectangle 36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B18C761A-349F-4F31-A147-C24FDD12CA15}" type="slidenum">
              <a:rPr lang="en-US"/>
              <a:pPr/>
              <a:t>22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609600"/>
            <a:ext cx="7793038" cy="76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6 Steps in </a:t>
            </a:r>
            <a:br>
              <a:rPr lang="en-US" smtClean="0"/>
            </a:br>
            <a:r>
              <a:rPr lang="en-US" smtClean="0"/>
              <a:t>Hypothesis Testing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828800"/>
            <a:ext cx="8077200" cy="4724400"/>
          </a:xfrm>
        </p:spPr>
        <p:txBody>
          <a:bodyPr/>
          <a:lstStyle/>
          <a:p>
            <a:pPr marL="533400" indent="-533400" eaLnBrk="1" hangingPunct="1">
              <a:spcBef>
                <a:spcPct val="30000"/>
              </a:spcBef>
              <a:buFont typeface="Wingdings" pitchFamily="2" charset="2"/>
              <a:buAutoNum type="arabicPeriod"/>
            </a:pPr>
            <a:r>
              <a:rPr lang="en-US" smtClean="0"/>
              <a:t>State the null hypothesis, H</a:t>
            </a:r>
            <a:r>
              <a:rPr lang="en-US" baseline="-25000" smtClean="0"/>
              <a:t>0</a:t>
            </a:r>
            <a:r>
              <a:rPr lang="en-US" smtClean="0"/>
              <a:t> and the alternative hypothesis, H</a:t>
            </a:r>
            <a:r>
              <a:rPr lang="en-US" baseline="-25000" smtClean="0"/>
              <a:t>1</a:t>
            </a:r>
          </a:p>
          <a:p>
            <a:pPr marL="533400" indent="-533400" eaLnBrk="1" hangingPunct="1">
              <a:spcBef>
                <a:spcPct val="30000"/>
              </a:spcBef>
              <a:buFont typeface="Wingdings" pitchFamily="2" charset="2"/>
              <a:buAutoNum type="arabicPeriod"/>
            </a:pPr>
            <a:r>
              <a:rPr lang="en-US" smtClean="0"/>
              <a:t>Choose the level of significance, </a:t>
            </a:r>
            <a:r>
              <a:rPr lang="el-GR" smtClean="0">
                <a:cs typeface="Arial" charset="0"/>
                <a:sym typeface="Symbol" pitchFamily="18" charset="2"/>
              </a:rPr>
              <a:t></a:t>
            </a:r>
            <a:r>
              <a:rPr lang="en-US" smtClean="0">
                <a:cs typeface="Arial" charset="0"/>
              </a:rPr>
              <a:t>, and the sample size, n</a:t>
            </a:r>
          </a:p>
          <a:p>
            <a:pPr marL="533400" indent="-533400" eaLnBrk="1" hangingPunct="1">
              <a:spcBef>
                <a:spcPct val="30000"/>
              </a:spcBef>
              <a:buFont typeface="Wingdings" pitchFamily="2" charset="2"/>
              <a:buAutoNum type="arabicPeriod"/>
            </a:pPr>
            <a:r>
              <a:rPr lang="en-US" smtClean="0">
                <a:cs typeface="Arial" charset="0"/>
              </a:rPr>
              <a:t>Determine the appropriate test statistic and sampling distribution</a:t>
            </a:r>
          </a:p>
          <a:p>
            <a:pPr marL="533400" indent="-533400" eaLnBrk="1" hangingPunct="1">
              <a:spcBef>
                <a:spcPct val="30000"/>
              </a:spcBef>
              <a:buFont typeface="Wingdings" pitchFamily="2" charset="2"/>
              <a:buAutoNum type="arabicPeriod"/>
            </a:pPr>
            <a:r>
              <a:rPr lang="en-US" smtClean="0"/>
              <a:t>Determine the critical values that divide the rejection and nonrejection regions</a:t>
            </a:r>
          </a:p>
        </p:txBody>
      </p:sp>
      <p:sp>
        <p:nvSpPr>
          <p:cNvPr id="40965" name="Rectangle 6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6E9CB6DD-B687-40FE-AE4F-68B8650475D5}" type="slidenum">
              <a:rPr lang="en-US"/>
              <a:pPr/>
              <a:t>23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609600"/>
            <a:ext cx="7793038" cy="76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6 Steps in </a:t>
            </a:r>
            <a:br>
              <a:rPr lang="en-US" smtClean="0"/>
            </a:br>
            <a:r>
              <a:rPr lang="en-US" smtClean="0"/>
              <a:t>Hypothesis Testing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828800"/>
            <a:ext cx="8077200" cy="4724400"/>
          </a:xfrm>
        </p:spPr>
        <p:txBody>
          <a:bodyPr/>
          <a:lstStyle/>
          <a:p>
            <a:pPr marL="533400" indent="-533400" eaLnBrk="1" hangingPunct="1">
              <a:spcBef>
                <a:spcPct val="30000"/>
              </a:spcBef>
              <a:buFont typeface="Wingdings" pitchFamily="2" charset="2"/>
              <a:buAutoNum type="arabicPeriod" startAt="5"/>
            </a:pPr>
            <a:r>
              <a:rPr lang="en-US" smtClean="0"/>
              <a:t>Collect data and compute the value of the test statistic</a:t>
            </a:r>
          </a:p>
          <a:p>
            <a:pPr marL="533400" indent="-533400" eaLnBrk="1" hangingPunct="1">
              <a:spcBef>
                <a:spcPct val="30000"/>
              </a:spcBef>
              <a:buFont typeface="Wingdings" pitchFamily="2" charset="2"/>
              <a:buAutoNum type="arabicPeriod" startAt="5"/>
            </a:pPr>
            <a:r>
              <a:rPr lang="en-US" smtClean="0">
                <a:cs typeface="Arial" charset="0"/>
              </a:rPr>
              <a:t>Make the statistical decision</a:t>
            </a:r>
            <a:r>
              <a:rPr lang="en-US" smtClean="0"/>
              <a:t> and state the managerial conclusion.  If the test statistic falls into the nonrejection region, do not reject the null hypothesis </a:t>
            </a:r>
            <a:r>
              <a:rPr lang="en-US" smtClean="0">
                <a:cs typeface="Arial" charset="0"/>
              </a:rPr>
              <a:t>H</a:t>
            </a:r>
            <a:r>
              <a:rPr lang="en-US" baseline="-25000" smtClean="0">
                <a:cs typeface="Arial" charset="0"/>
              </a:rPr>
              <a:t>0</a:t>
            </a:r>
            <a:r>
              <a:rPr lang="en-US" smtClean="0">
                <a:cs typeface="Arial" charset="0"/>
              </a:rPr>
              <a:t>. </a:t>
            </a:r>
            <a:r>
              <a:rPr lang="en-US" smtClean="0"/>
              <a:t>If the test statistic falls into the rejection region, reject the null hypothesis</a:t>
            </a:r>
            <a:r>
              <a:rPr lang="en-US" smtClean="0">
                <a:cs typeface="Arial" charset="0"/>
              </a:rPr>
              <a:t>.  Express the managerial conclusion</a:t>
            </a:r>
            <a:r>
              <a:rPr lang="en-US" smtClean="0"/>
              <a:t> in the context of the problem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41990" name="Rectangle 7"/>
          <p:cNvSpPr>
            <a:spLocks noChangeArrowheads="1"/>
          </p:cNvSpPr>
          <p:nvPr/>
        </p:nvSpPr>
        <p:spPr bwMode="auto">
          <a:xfrm>
            <a:off x="7772400" y="6858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73A82C92-DF50-4B6A-B021-48379F9AE2E7}" type="slidenum">
              <a:rPr lang="en-US"/>
              <a:pPr/>
              <a:t>24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7467600" cy="762000"/>
          </a:xfrm>
        </p:spPr>
        <p:txBody>
          <a:bodyPr/>
          <a:lstStyle/>
          <a:p>
            <a:pPr eaLnBrk="1" hangingPunct="1"/>
            <a:r>
              <a:rPr lang="en-US" smtClean="0"/>
              <a:t>Hypothesis Testing Example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838200" y="1600200"/>
            <a:ext cx="7543800" cy="1295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990600" y="1524000"/>
            <a:ext cx="7315200" cy="95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Test the claim that the true mean diameter of a manufactured bolt is 30mm.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2971800" y="2355850"/>
            <a:ext cx="3049588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chemeClr val="bg2"/>
                </a:solidFill>
              </a:rPr>
              <a:t>(Assume </a:t>
            </a:r>
            <a:r>
              <a:rPr lang="el-GR" b="1">
                <a:solidFill>
                  <a:schemeClr val="bg2"/>
                </a:solidFill>
                <a:cs typeface="Arial" charset="0"/>
                <a:sym typeface="Arial" charset="0"/>
              </a:rPr>
              <a:t>σ</a:t>
            </a:r>
            <a:r>
              <a:rPr lang="en-US" b="1">
                <a:solidFill>
                  <a:schemeClr val="bg2"/>
                </a:solidFill>
                <a:sym typeface="Arial" charset="0"/>
              </a:rPr>
              <a:t> = 0.8)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609600" y="3124200"/>
            <a:ext cx="7543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/>
              <a:t>1.	  State the appropriate null and alternative</a:t>
            </a:r>
          </a:p>
          <a:p>
            <a:pPr marL="320675" indent="-320675" defTabSz="852488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/>
              <a:t>		  hypotheses</a:t>
            </a:r>
          </a:p>
          <a:p>
            <a:pPr marL="693738" lvl="1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400">
                <a:solidFill>
                  <a:schemeClr val="folHlink"/>
                </a:solidFill>
              </a:rPr>
              <a:t>H</a:t>
            </a:r>
            <a:r>
              <a:rPr lang="en-US" sz="2400" baseline="-25000">
                <a:solidFill>
                  <a:schemeClr val="folHlink"/>
                </a:solidFill>
              </a:rPr>
              <a:t>0</a:t>
            </a:r>
            <a:r>
              <a:rPr lang="en-US" sz="2400">
                <a:solidFill>
                  <a:schemeClr val="folHlink"/>
                </a:solidFill>
              </a:rPr>
              <a:t>: </a:t>
            </a:r>
            <a:r>
              <a:rPr lang="el-GR" sz="24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μ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 = 30      H</a:t>
            </a:r>
            <a:r>
              <a:rPr lang="en-US" sz="2400" baseline="-25000">
                <a:solidFill>
                  <a:schemeClr val="folHlink"/>
                </a:solidFill>
                <a:sym typeface="Symbol" pitchFamily="18" charset="2"/>
              </a:rPr>
              <a:t>1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: </a:t>
            </a:r>
            <a:r>
              <a:rPr lang="el-GR" sz="24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μ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 </a:t>
            </a:r>
            <a:r>
              <a:rPr lang="en-US" sz="24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≠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 30    (This is a two-tail test)</a:t>
            </a: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/>
              <a:t>2.   Specify the desired level of significance and the sample size</a:t>
            </a:r>
          </a:p>
          <a:p>
            <a:pPr marL="693738" lvl="1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400">
                <a:solidFill>
                  <a:schemeClr val="folHlink"/>
                </a:solidFill>
              </a:rPr>
              <a:t>Suppose that 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</a:t>
            </a:r>
            <a:r>
              <a:rPr lang="en-US" sz="2400">
                <a:solidFill>
                  <a:schemeClr val="folHlink"/>
                </a:solidFill>
              </a:rPr>
              <a:t> = 0.05 and n = 100 are chosen for this test</a:t>
            </a:r>
          </a:p>
        </p:txBody>
      </p:sp>
      <p:sp>
        <p:nvSpPr>
          <p:cNvPr id="43016" name="Rectangle 10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pic>
        <p:nvPicPr>
          <p:cNvPr id="43017" name="Picture 3" descr="C:\Documents and Settings\schurpj\Local Settings\Temporary Internet Files\Content.IE5\LPEFQR5X\MPj0401144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5486400"/>
            <a:ext cx="7921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153D0ED8-6C44-4B76-8D89-11A10140A45D}" type="slidenum">
              <a:rPr lang="en-US"/>
              <a:pPr/>
              <a:t>25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graphicFrame>
        <p:nvGraphicFramePr>
          <p:cNvPr id="5122" name="Object 10">
            <a:hlinkClick r:id="" action="ppaction://ole?verb=0"/>
          </p:cNvPr>
          <p:cNvGraphicFramePr>
            <a:graphicFrameLocks/>
          </p:cNvGraphicFramePr>
          <p:nvPr/>
        </p:nvGraphicFramePr>
        <p:xfrm>
          <a:off x="581025" y="5334000"/>
          <a:ext cx="6918325" cy="1103313"/>
        </p:xfrm>
        <a:graphic>
          <a:graphicData uri="http://schemas.openxmlformats.org/presentationml/2006/ole">
            <p:oleObj spid="_x0000_s5122" name="Equation" r:id="rId3" imgW="3022560" imgH="647640" progId="Equation.3">
              <p:embed/>
            </p:oleObj>
          </a:graphicData>
        </a:graphic>
      </p:graphicFrame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7315200" cy="762000"/>
          </a:xfrm>
        </p:spPr>
        <p:txBody>
          <a:bodyPr/>
          <a:lstStyle/>
          <a:p>
            <a:pPr eaLnBrk="1" hangingPunct="1"/>
            <a:r>
              <a:rPr lang="en-US" smtClean="0"/>
              <a:t>Hypothesis Testing Example</a:t>
            </a: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609600" y="1828800"/>
            <a:ext cx="7543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/>
              <a:t>3.	  Determine the appropriate technique</a:t>
            </a:r>
          </a:p>
          <a:p>
            <a:pPr marL="693738" lvl="1" indent="-268288" defTabSz="852488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l-GR" sz="2400">
                <a:solidFill>
                  <a:schemeClr val="folHlink"/>
                </a:solidFill>
                <a:cs typeface="Arial" charset="0"/>
              </a:rPr>
              <a:t>σ</a:t>
            </a:r>
            <a:r>
              <a:rPr lang="en-US" sz="2400">
                <a:solidFill>
                  <a:schemeClr val="folHlink"/>
                </a:solidFill>
                <a:cs typeface="Arial" charset="0"/>
              </a:rPr>
              <a:t> is assumed known so this is a Z test</a:t>
            </a:r>
            <a:r>
              <a:rPr lang="en-US" sz="2000"/>
              <a:t>.</a:t>
            </a:r>
          </a:p>
          <a:p>
            <a:pPr marL="320675" indent="-320675" defTabSz="852488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/>
              <a:t>4.	  Determine the critical values</a:t>
            </a:r>
          </a:p>
          <a:p>
            <a:pPr marL="693738" lvl="1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400">
                <a:solidFill>
                  <a:schemeClr val="folHlink"/>
                </a:solidFill>
              </a:rPr>
              <a:t>For 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</a:t>
            </a:r>
            <a:r>
              <a:rPr lang="en-US" sz="2400">
                <a:solidFill>
                  <a:schemeClr val="folHlink"/>
                </a:solidFill>
              </a:rPr>
              <a:t> = 0.05 the critical Z values are </a:t>
            </a:r>
            <a:r>
              <a:rPr lang="en-US" sz="2400">
                <a:solidFill>
                  <a:schemeClr val="folHlink"/>
                </a:solidFill>
                <a:cs typeface="Arial" charset="0"/>
              </a:rPr>
              <a:t>±1.96</a:t>
            </a: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/>
              <a:t>5.</a:t>
            </a:r>
            <a:r>
              <a:rPr lang="en-US" sz="2400">
                <a:solidFill>
                  <a:schemeClr val="folHlink"/>
                </a:solidFill>
              </a:rPr>
              <a:t>   </a:t>
            </a:r>
            <a:r>
              <a:rPr lang="en-US" sz="2400"/>
              <a:t>Collect the data and compute the test statistic</a:t>
            </a:r>
          </a:p>
          <a:p>
            <a:pPr marL="693738" lvl="1" indent="-268288" defTabSz="852488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400">
                <a:solidFill>
                  <a:schemeClr val="folHlink"/>
                </a:solidFill>
              </a:rPr>
              <a:t>Suppose the sample results are </a:t>
            </a:r>
          </a:p>
          <a:p>
            <a:pPr marL="693738" lvl="1" indent="-268288" defTabSz="852488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400">
                <a:solidFill>
                  <a:schemeClr val="folHlink"/>
                </a:solidFill>
              </a:rPr>
              <a:t>	n = 100,   X = 29.84  (</a:t>
            </a:r>
            <a:r>
              <a:rPr lang="el-GR" sz="24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σ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 = 0.8 is assumed known)</a:t>
            </a:r>
          </a:p>
          <a:p>
            <a:pPr marL="693738" lvl="1" indent="-268288" defTabSz="852488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400">
                <a:solidFill>
                  <a:srgbClr val="FF3300"/>
                </a:solidFill>
                <a:sym typeface="Symbol" pitchFamily="18" charset="2"/>
              </a:rPr>
              <a:t>So the test statistic is:</a:t>
            </a:r>
            <a:endParaRPr lang="en-US" sz="2400">
              <a:solidFill>
                <a:srgbClr val="FF3300"/>
              </a:solidFill>
            </a:endParaRP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>
            <a:off x="2743200" y="4343400"/>
            <a:ext cx="2286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129" name="Rectangle 10"/>
          <p:cNvSpPr>
            <a:spLocks noChangeArrowheads="1"/>
          </p:cNvSpPr>
          <p:nvPr/>
        </p:nvSpPr>
        <p:spPr bwMode="auto">
          <a:xfrm>
            <a:off x="7772400" y="762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pic>
        <p:nvPicPr>
          <p:cNvPr id="5130" name="Picture 3" descr="C:\Documents and Settings\schurpj\Local Settings\Temporary Internet Files\Content.IE5\LPEFQR5X\MPj04011440000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5334000"/>
            <a:ext cx="7921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D6EF5843-21A5-4D68-88EF-B7F83ECC8B8C}" type="slidenum">
              <a:rPr lang="en-US"/>
              <a:pPr/>
              <a:t>26</a:t>
            </a:fld>
            <a:endParaRPr lang="en-US"/>
          </a:p>
        </p:txBody>
      </p:sp>
      <p:sp>
        <p:nvSpPr>
          <p:cNvPr id="3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6082" name="Freeform 22"/>
          <p:cNvSpPr>
            <a:spLocks/>
          </p:cNvSpPr>
          <p:nvPr/>
        </p:nvSpPr>
        <p:spPr bwMode="auto">
          <a:xfrm flipH="1">
            <a:off x="7005638" y="3352800"/>
            <a:ext cx="842962" cy="228600"/>
          </a:xfrm>
          <a:custGeom>
            <a:avLst/>
            <a:gdLst>
              <a:gd name="T0" fmla="*/ 2147483647 w 582"/>
              <a:gd name="T1" fmla="*/ 2147483647 h 183"/>
              <a:gd name="T2" fmla="*/ 0 w 582"/>
              <a:gd name="T3" fmla="*/ 2147483647 h 183"/>
              <a:gd name="T4" fmla="*/ 2147483647 w 582"/>
              <a:gd name="T5" fmla="*/ 2147483647 h 183"/>
              <a:gd name="T6" fmla="*/ 2147483647 w 582"/>
              <a:gd name="T7" fmla="*/ 2147483647 h 183"/>
              <a:gd name="T8" fmla="*/ 2147483647 w 582"/>
              <a:gd name="T9" fmla="*/ 2147483647 h 183"/>
              <a:gd name="T10" fmla="*/ 2147483647 w 582"/>
              <a:gd name="T11" fmla="*/ 0 h 183"/>
              <a:gd name="T12" fmla="*/ 2147483647 w 582"/>
              <a:gd name="T13" fmla="*/ 2147483647 h 183"/>
              <a:gd name="T14" fmla="*/ 2147483647 w 582"/>
              <a:gd name="T15" fmla="*/ 2147483647 h 183"/>
              <a:gd name="T16" fmla="*/ 2147483647 w 582"/>
              <a:gd name="T17" fmla="*/ 2147483647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2"/>
              <a:gd name="T28" fmla="*/ 0 h 183"/>
              <a:gd name="T29" fmla="*/ 582 w 582"/>
              <a:gd name="T30" fmla="*/ 183 h 1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2" h="183">
                <a:moveTo>
                  <a:pt x="9" y="177"/>
                </a:moveTo>
                <a:lnTo>
                  <a:pt x="0" y="132"/>
                </a:lnTo>
                <a:lnTo>
                  <a:pt x="258" y="114"/>
                </a:lnTo>
                <a:lnTo>
                  <a:pt x="423" y="66"/>
                </a:lnTo>
                <a:lnTo>
                  <a:pt x="504" y="48"/>
                </a:lnTo>
                <a:lnTo>
                  <a:pt x="582" y="0"/>
                </a:lnTo>
                <a:lnTo>
                  <a:pt x="582" y="183"/>
                </a:lnTo>
                <a:lnTo>
                  <a:pt x="9" y="182"/>
                </a:lnTo>
                <a:lnTo>
                  <a:pt x="9" y="177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2895600" y="3810000"/>
            <a:ext cx="990600" cy="304800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4795838" y="3810000"/>
            <a:ext cx="1524000" cy="304800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Do not reject H</a:t>
            </a:r>
            <a:r>
              <a:rPr lang="en-US" sz="1400" baseline="-25000"/>
              <a:t>0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676400"/>
            <a:ext cx="8077200" cy="75565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2400" smtClean="0"/>
              <a:t>6. 	Is the test statistic in the rejection region?</a:t>
            </a:r>
          </a:p>
        </p:txBody>
      </p:sp>
      <p:sp>
        <p:nvSpPr>
          <p:cNvPr id="46086" name="Freeform 6"/>
          <p:cNvSpPr>
            <a:spLocks/>
          </p:cNvSpPr>
          <p:nvPr/>
        </p:nvSpPr>
        <p:spPr bwMode="auto">
          <a:xfrm>
            <a:off x="3119438" y="3352800"/>
            <a:ext cx="833437" cy="228600"/>
          </a:xfrm>
          <a:custGeom>
            <a:avLst/>
            <a:gdLst>
              <a:gd name="T0" fmla="*/ 2147483647 w 582"/>
              <a:gd name="T1" fmla="*/ 2147483647 h 183"/>
              <a:gd name="T2" fmla="*/ 0 w 582"/>
              <a:gd name="T3" fmla="*/ 2147483647 h 183"/>
              <a:gd name="T4" fmla="*/ 2147483647 w 582"/>
              <a:gd name="T5" fmla="*/ 2147483647 h 183"/>
              <a:gd name="T6" fmla="*/ 2147483647 w 582"/>
              <a:gd name="T7" fmla="*/ 2147483647 h 183"/>
              <a:gd name="T8" fmla="*/ 2147483647 w 582"/>
              <a:gd name="T9" fmla="*/ 2147483647 h 183"/>
              <a:gd name="T10" fmla="*/ 2147483647 w 582"/>
              <a:gd name="T11" fmla="*/ 0 h 183"/>
              <a:gd name="T12" fmla="*/ 2147483647 w 582"/>
              <a:gd name="T13" fmla="*/ 2147483647 h 183"/>
              <a:gd name="T14" fmla="*/ 2147483647 w 582"/>
              <a:gd name="T15" fmla="*/ 2147483647 h 183"/>
              <a:gd name="T16" fmla="*/ 2147483647 w 582"/>
              <a:gd name="T17" fmla="*/ 2147483647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2"/>
              <a:gd name="T28" fmla="*/ 0 h 183"/>
              <a:gd name="T29" fmla="*/ 582 w 582"/>
              <a:gd name="T30" fmla="*/ 183 h 1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2" h="183">
                <a:moveTo>
                  <a:pt x="9" y="177"/>
                </a:moveTo>
                <a:lnTo>
                  <a:pt x="0" y="132"/>
                </a:lnTo>
                <a:lnTo>
                  <a:pt x="258" y="114"/>
                </a:lnTo>
                <a:lnTo>
                  <a:pt x="423" y="66"/>
                </a:lnTo>
                <a:lnTo>
                  <a:pt x="504" y="48"/>
                </a:lnTo>
                <a:lnTo>
                  <a:pt x="582" y="0"/>
                </a:lnTo>
                <a:lnTo>
                  <a:pt x="582" y="183"/>
                </a:lnTo>
                <a:lnTo>
                  <a:pt x="9" y="182"/>
                </a:lnTo>
                <a:lnTo>
                  <a:pt x="9" y="177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087" name="Freeform 7"/>
          <p:cNvSpPr>
            <a:spLocks/>
          </p:cNvSpPr>
          <p:nvPr/>
        </p:nvSpPr>
        <p:spPr bwMode="auto">
          <a:xfrm>
            <a:off x="3195638" y="22098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088" name="Freeform 8"/>
          <p:cNvSpPr>
            <a:spLocks/>
          </p:cNvSpPr>
          <p:nvPr/>
        </p:nvSpPr>
        <p:spPr bwMode="auto">
          <a:xfrm>
            <a:off x="5557838" y="22098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2967038" y="35814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3195638" y="30480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 flipH="1">
            <a:off x="2286000" y="2667000"/>
            <a:ext cx="16002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ym typeface="Symbol" pitchFamily="18" charset="2"/>
              </a:rPr>
              <a:t>/2 </a:t>
            </a:r>
            <a:r>
              <a:rPr lang="en-US" sz="2000"/>
              <a:t>= 0.025</a:t>
            </a:r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5557838" y="2209800"/>
            <a:ext cx="0" cy="1371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3962400" y="35814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971800" y="4191000"/>
            <a:ext cx="1676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-Z</a:t>
            </a:r>
            <a:r>
              <a:rPr lang="el-GR" sz="2000" b="1" baseline="-25000">
                <a:cs typeface="Arial" charset="0"/>
              </a:rPr>
              <a:t>α</a:t>
            </a:r>
            <a:r>
              <a:rPr lang="en-US" sz="2000" b="1" baseline="-25000">
                <a:cs typeface="Arial" charset="0"/>
              </a:rPr>
              <a:t>/2 </a:t>
            </a:r>
            <a:r>
              <a:rPr lang="en-US" sz="2000" b="1">
                <a:cs typeface="Arial" charset="0"/>
              </a:rPr>
              <a:t>=  -1.96</a:t>
            </a:r>
            <a:endParaRPr lang="el-GR" sz="2000" b="1">
              <a:cs typeface="Arial" charset="0"/>
            </a:endParaRP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3957638" y="3810000"/>
            <a:ext cx="3048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2814638" y="38100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5334000" y="4191000"/>
            <a:ext cx="4572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0</a:t>
            </a:r>
            <a:endParaRPr lang="el-GR" sz="1800" baseline="-25000">
              <a:cs typeface="Arial" charset="0"/>
            </a:endParaRP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228600" y="3657600"/>
            <a:ext cx="2286000" cy="193675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Reject H</a:t>
            </a:r>
            <a:r>
              <a:rPr lang="en-US" sz="2400" baseline="-25000">
                <a:solidFill>
                  <a:schemeClr val="folHlink"/>
                </a:solidFill>
                <a:sym typeface="Symbol" pitchFamily="18" charset="2"/>
              </a:rPr>
              <a:t>0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 if  Z</a:t>
            </a:r>
            <a:r>
              <a:rPr lang="en-US" sz="2400" baseline="-25000">
                <a:solidFill>
                  <a:schemeClr val="folHlink"/>
                </a:solidFill>
                <a:sym typeface="Symbol" pitchFamily="18" charset="2"/>
              </a:rPr>
              <a:t>STAT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 &lt; -1.96 or Z</a:t>
            </a:r>
            <a:r>
              <a:rPr lang="en-US" sz="2400" baseline="-25000">
                <a:solidFill>
                  <a:schemeClr val="folHlink"/>
                </a:solidFill>
                <a:sym typeface="Symbol" pitchFamily="18" charset="2"/>
              </a:rPr>
              <a:t>STAT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 &gt; 1.96;  otherwise do not reject H</a:t>
            </a:r>
            <a:r>
              <a:rPr lang="en-US" sz="2400" baseline="-25000">
                <a:solidFill>
                  <a:schemeClr val="folHlink"/>
                </a:solidFill>
                <a:sym typeface="Symbol" pitchFamily="18" charset="2"/>
              </a:rPr>
              <a:t>0</a:t>
            </a:r>
          </a:p>
        </p:txBody>
      </p:sp>
      <p:sp>
        <p:nvSpPr>
          <p:cNvPr id="46099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-152400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Hypothesis Testing Example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46101" name="Line 23"/>
          <p:cNvSpPr>
            <a:spLocks noChangeShapeType="1"/>
          </p:cNvSpPr>
          <p:nvPr/>
        </p:nvSpPr>
        <p:spPr bwMode="auto">
          <a:xfrm flipH="1">
            <a:off x="7462838" y="3048000"/>
            <a:ext cx="461962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Rectangle 24"/>
          <p:cNvSpPr>
            <a:spLocks noChangeArrowheads="1"/>
          </p:cNvSpPr>
          <p:nvPr/>
        </p:nvSpPr>
        <p:spPr bwMode="auto">
          <a:xfrm flipH="1">
            <a:off x="7162800" y="2667000"/>
            <a:ext cx="16002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ym typeface="Symbol" pitchFamily="18" charset="2"/>
              </a:rPr>
              <a:t>/2 = 0.025</a:t>
            </a:r>
            <a:endParaRPr lang="en-US" sz="2000"/>
          </a:p>
        </p:txBody>
      </p:sp>
      <p:sp>
        <p:nvSpPr>
          <p:cNvPr id="46103" name="Text Box 25"/>
          <p:cNvSpPr txBox="1">
            <a:spLocks noChangeArrowheads="1"/>
          </p:cNvSpPr>
          <p:nvPr/>
        </p:nvSpPr>
        <p:spPr bwMode="auto">
          <a:xfrm>
            <a:off x="7158038" y="3810000"/>
            <a:ext cx="990600" cy="304800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46104" name="Line 26"/>
          <p:cNvSpPr>
            <a:spLocks noChangeShapeType="1"/>
          </p:cNvSpPr>
          <p:nvPr/>
        </p:nvSpPr>
        <p:spPr bwMode="auto">
          <a:xfrm>
            <a:off x="7005638" y="38100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Line 27"/>
          <p:cNvSpPr>
            <a:spLocks noChangeShapeType="1"/>
          </p:cNvSpPr>
          <p:nvPr/>
        </p:nvSpPr>
        <p:spPr bwMode="auto">
          <a:xfrm>
            <a:off x="7010400" y="35814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6" name="Text Box 28"/>
          <p:cNvSpPr txBox="1">
            <a:spLocks noChangeArrowheads="1"/>
          </p:cNvSpPr>
          <p:nvPr/>
        </p:nvSpPr>
        <p:spPr bwMode="auto">
          <a:xfrm>
            <a:off x="6019800" y="4191000"/>
            <a:ext cx="17526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+Z</a:t>
            </a:r>
            <a:r>
              <a:rPr lang="el-GR" sz="2000" b="1" baseline="-25000">
                <a:cs typeface="Arial" charset="0"/>
              </a:rPr>
              <a:t>α</a:t>
            </a:r>
            <a:r>
              <a:rPr lang="en-US" sz="2000" b="1" baseline="-25000">
                <a:cs typeface="Arial" charset="0"/>
              </a:rPr>
              <a:t>/2 </a:t>
            </a:r>
            <a:r>
              <a:rPr lang="en-US" sz="2000" b="1">
                <a:cs typeface="Arial" charset="0"/>
              </a:rPr>
              <a:t>= +1.96</a:t>
            </a:r>
            <a:endParaRPr lang="el-GR" sz="2000" b="1">
              <a:cs typeface="Arial" charset="0"/>
            </a:endParaRPr>
          </a:p>
        </p:txBody>
      </p:sp>
      <p:sp>
        <p:nvSpPr>
          <p:cNvPr id="46107" name="Text Box 29"/>
          <p:cNvSpPr txBox="1">
            <a:spLocks noChangeArrowheads="1"/>
          </p:cNvSpPr>
          <p:nvPr/>
        </p:nvSpPr>
        <p:spPr bwMode="auto">
          <a:xfrm>
            <a:off x="2743200" y="5181600"/>
            <a:ext cx="4648200" cy="1206500"/>
          </a:xfrm>
          <a:prstGeom prst="rect">
            <a:avLst/>
          </a:prstGeom>
          <a:solidFill>
            <a:srgbClr val="C7DA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ym typeface="Symbol" pitchFamily="18" charset="2"/>
              </a:rPr>
              <a:t>Here, Z</a:t>
            </a:r>
            <a:r>
              <a:rPr lang="en-US" sz="2400" baseline="-25000">
                <a:sym typeface="Symbol" pitchFamily="18" charset="2"/>
              </a:rPr>
              <a:t>STAT</a:t>
            </a:r>
            <a:r>
              <a:rPr lang="en-US" sz="2400">
                <a:sym typeface="Symbol" pitchFamily="18" charset="2"/>
              </a:rPr>
              <a:t> = -2.0 &lt; -1.96, so the test statistic is in the rejection region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46108" name="Oval 30"/>
          <p:cNvSpPr>
            <a:spLocks noChangeArrowheads="1"/>
          </p:cNvSpPr>
          <p:nvPr/>
        </p:nvSpPr>
        <p:spPr bwMode="auto">
          <a:xfrm>
            <a:off x="4572000" y="5029200"/>
            <a:ext cx="838200" cy="685800"/>
          </a:xfrm>
          <a:prstGeom prst="ellips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9" name="Line 31"/>
          <p:cNvSpPr>
            <a:spLocks noChangeShapeType="1"/>
          </p:cNvSpPr>
          <p:nvPr/>
        </p:nvSpPr>
        <p:spPr bwMode="auto">
          <a:xfrm>
            <a:off x="3810000" y="4724400"/>
            <a:ext cx="1143000" cy="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10" name="Line 32"/>
          <p:cNvSpPr>
            <a:spLocks noChangeShapeType="1"/>
          </p:cNvSpPr>
          <p:nvPr/>
        </p:nvSpPr>
        <p:spPr bwMode="auto">
          <a:xfrm>
            <a:off x="4953000" y="4724400"/>
            <a:ext cx="0" cy="3048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11" name="Line 33"/>
          <p:cNvSpPr>
            <a:spLocks noChangeShapeType="1"/>
          </p:cNvSpPr>
          <p:nvPr/>
        </p:nvSpPr>
        <p:spPr bwMode="auto">
          <a:xfrm flipV="1">
            <a:off x="3810000" y="3581400"/>
            <a:ext cx="0" cy="11430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13" name="Rectangle 35"/>
          <p:cNvSpPr>
            <a:spLocks noChangeArrowheads="1"/>
          </p:cNvSpPr>
          <p:nvPr/>
        </p:nvSpPr>
        <p:spPr bwMode="auto">
          <a:xfrm>
            <a:off x="7772400" y="838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pic>
        <p:nvPicPr>
          <p:cNvPr id="46114" name="Picture 3" descr="C:\Documents and Settings\schurpj\Local Settings\Temporary Internet Files\Content.IE5\LPEFQR5X\MPj0401144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334000"/>
            <a:ext cx="7921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6EE58D02-F608-4933-A782-7BCCEA8F8DD6}" type="slidenum">
              <a:rPr lang="en-US"/>
              <a:pPr/>
              <a:t>27</a:t>
            </a:fld>
            <a:endParaRPr lang="en-US"/>
          </a:p>
        </p:txBody>
      </p:sp>
      <p:sp>
        <p:nvSpPr>
          <p:cNvPr id="3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505200" y="4648200"/>
            <a:ext cx="609600" cy="381000"/>
          </a:xfrm>
          <a:prstGeom prst="rect">
            <a:avLst/>
          </a:prstGeom>
          <a:solidFill>
            <a:srgbClr val="C7DAF7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Text Box 17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600200"/>
            <a:ext cx="8077200" cy="6715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sz="2400" smtClean="0"/>
              <a:t>6  (continued).  Reach a decision and interpret the result</a:t>
            </a:r>
          </a:p>
        </p:txBody>
      </p:sp>
      <p:sp>
        <p:nvSpPr>
          <p:cNvPr id="47108" name="Text Box 18"/>
          <p:cNvSpPr txBox="1">
            <a:spLocks noChangeArrowheads="1"/>
          </p:cNvSpPr>
          <p:nvPr/>
        </p:nvSpPr>
        <p:spPr bwMode="auto">
          <a:xfrm>
            <a:off x="3505200" y="4648200"/>
            <a:ext cx="6858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  <a:cs typeface="Arial" charset="0"/>
              </a:rPr>
              <a:t>-2.0</a:t>
            </a:r>
            <a:endParaRPr lang="el-GR" sz="2000" b="1">
              <a:solidFill>
                <a:schemeClr val="folHlink"/>
              </a:solidFill>
              <a:cs typeface="Arial" charset="0"/>
            </a:endParaRPr>
          </a:p>
        </p:txBody>
      </p:sp>
      <p:sp>
        <p:nvSpPr>
          <p:cNvPr id="47109" name="Text Box 20"/>
          <p:cNvSpPr txBox="1">
            <a:spLocks noChangeArrowheads="1"/>
          </p:cNvSpPr>
          <p:nvPr/>
        </p:nvSpPr>
        <p:spPr bwMode="auto">
          <a:xfrm>
            <a:off x="304800" y="5105400"/>
            <a:ext cx="7696200" cy="12065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</a:rPr>
              <a:t>Since  Z</a:t>
            </a:r>
            <a:r>
              <a:rPr lang="en-US" sz="2400" baseline="-25000">
                <a:solidFill>
                  <a:schemeClr val="folHlink"/>
                </a:solidFill>
              </a:rPr>
              <a:t>STAT</a:t>
            </a:r>
            <a:r>
              <a:rPr lang="en-US" sz="2400">
                <a:solidFill>
                  <a:schemeClr val="folHlink"/>
                </a:solidFill>
              </a:rPr>
              <a:t> = -2.0 &lt; -1.96, </a:t>
            </a:r>
            <a:r>
              <a:rPr lang="en-US" sz="2400" u="sng">
                <a:solidFill>
                  <a:schemeClr val="folHlink"/>
                </a:solidFill>
              </a:rPr>
              <a:t>reject the null hypothesis</a:t>
            </a:r>
            <a:r>
              <a:rPr lang="en-US" sz="2400"/>
              <a:t>  and conclude there is sufficient evidence that the mean diameter of a manufactured bolt is not equal to 30 </a:t>
            </a:r>
          </a:p>
        </p:txBody>
      </p:sp>
      <p:sp>
        <p:nvSpPr>
          <p:cNvPr id="47110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-304800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Hypothesis Testing Example</a:t>
            </a:r>
          </a:p>
        </p:txBody>
      </p:sp>
      <p:sp>
        <p:nvSpPr>
          <p:cNvPr id="47111" name="Text Box 22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47112" name="Freeform 25"/>
          <p:cNvSpPr>
            <a:spLocks/>
          </p:cNvSpPr>
          <p:nvPr/>
        </p:nvSpPr>
        <p:spPr bwMode="auto">
          <a:xfrm flipH="1">
            <a:off x="7005638" y="3352800"/>
            <a:ext cx="842962" cy="228600"/>
          </a:xfrm>
          <a:custGeom>
            <a:avLst/>
            <a:gdLst>
              <a:gd name="T0" fmla="*/ 2147483647 w 582"/>
              <a:gd name="T1" fmla="*/ 2147483647 h 183"/>
              <a:gd name="T2" fmla="*/ 0 w 582"/>
              <a:gd name="T3" fmla="*/ 2147483647 h 183"/>
              <a:gd name="T4" fmla="*/ 2147483647 w 582"/>
              <a:gd name="T5" fmla="*/ 2147483647 h 183"/>
              <a:gd name="T6" fmla="*/ 2147483647 w 582"/>
              <a:gd name="T7" fmla="*/ 2147483647 h 183"/>
              <a:gd name="T8" fmla="*/ 2147483647 w 582"/>
              <a:gd name="T9" fmla="*/ 2147483647 h 183"/>
              <a:gd name="T10" fmla="*/ 2147483647 w 582"/>
              <a:gd name="T11" fmla="*/ 0 h 183"/>
              <a:gd name="T12" fmla="*/ 2147483647 w 582"/>
              <a:gd name="T13" fmla="*/ 2147483647 h 183"/>
              <a:gd name="T14" fmla="*/ 2147483647 w 582"/>
              <a:gd name="T15" fmla="*/ 2147483647 h 183"/>
              <a:gd name="T16" fmla="*/ 2147483647 w 582"/>
              <a:gd name="T17" fmla="*/ 2147483647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2"/>
              <a:gd name="T28" fmla="*/ 0 h 183"/>
              <a:gd name="T29" fmla="*/ 582 w 582"/>
              <a:gd name="T30" fmla="*/ 183 h 1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2" h="183">
                <a:moveTo>
                  <a:pt x="9" y="177"/>
                </a:moveTo>
                <a:lnTo>
                  <a:pt x="0" y="132"/>
                </a:lnTo>
                <a:lnTo>
                  <a:pt x="258" y="114"/>
                </a:lnTo>
                <a:lnTo>
                  <a:pt x="423" y="66"/>
                </a:lnTo>
                <a:lnTo>
                  <a:pt x="504" y="48"/>
                </a:lnTo>
                <a:lnTo>
                  <a:pt x="582" y="0"/>
                </a:lnTo>
                <a:lnTo>
                  <a:pt x="582" y="183"/>
                </a:lnTo>
                <a:lnTo>
                  <a:pt x="9" y="182"/>
                </a:lnTo>
                <a:lnTo>
                  <a:pt x="9" y="177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7113" name="Text Box 26"/>
          <p:cNvSpPr txBox="1">
            <a:spLocks noChangeArrowheads="1"/>
          </p:cNvSpPr>
          <p:nvPr/>
        </p:nvSpPr>
        <p:spPr bwMode="auto">
          <a:xfrm>
            <a:off x="2895600" y="3810000"/>
            <a:ext cx="990600" cy="304800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47114" name="Text Box 27"/>
          <p:cNvSpPr txBox="1">
            <a:spLocks noChangeArrowheads="1"/>
          </p:cNvSpPr>
          <p:nvPr/>
        </p:nvSpPr>
        <p:spPr bwMode="auto">
          <a:xfrm>
            <a:off x="4795838" y="3810000"/>
            <a:ext cx="1524000" cy="304800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Do not reject H</a:t>
            </a:r>
            <a:r>
              <a:rPr lang="en-US" sz="1400" baseline="-25000"/>
              <a:t>0</a:t>
            </a:r>
          </a:p>
        </p:txBody>
      </p:sp>
      <p:sp>
        <p:nvSpPr>
          <p:cNvPr id="47115" name="Freeform 28"/>
          <p:cNvSpPr>
            <a:spLocks/>
          </p:cNvSpPr>
          <p:nvPr/>
        </p:nvSpPr>
        <p:spPr bwMode="auto">
          <a:xfrm>
            <a:off x="3119438" y="3352800"/>
            <a:ext cx="833437" cy="228600"/>
          </a:xfrm>
          <a:custGeom>
            <a:avLst/>
            <a:gdLst>
              <a:gd name="T0" fmla="*/ 2147483647 w 582"/>
              <a:gd name="T1" fmla="*/ 2147483647 h 183"/>
              <a:gd name="T2" fmla="*/ 0 w 582"/>
              <a:gd name="T3" fmla="*/ 2147483647 h 183"/>
              <a:gd name="T4" fmla="*/ 2147483647 w 582"/>
              <a:gd name="T5" fmla="*/ 2147483647 h 183"/>
              <a:gd name="T6" fmla="*/ 2147483647 w 582"/>
              <a:gd name="T7" fmla="*/ 2147483647 h 183"/>
              <a:gd name="T8" fmla="*/ 2147483647 w 582"/>
              <a:gd name="T9" fmla="*/ 2147483647 h 183"/>
              <a:gd name="T10" fmla="*/ 2147483647 w 582"/>
              <a:gd name="T11" fmla="*/ 0 h 183"/>
              <a:gd name="T12" fmla="*/ 2147483647 w 582"/>
              <a:gd name="T13" fmla="*/ 2147483647 h 183"/>
              <a:gd name="T14" fmla="*/ 2147483647 w 582"/>
              <a:gd name="T15" fmla="*/ 2147483647 h 183"/>
              <a:gd name="T16" fmla="*/ 2147483647 w 582"/>
              <a:gd name="T17" fmla="*/ 2147483647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2"/>
              <a:gd name="T28" fmla="*/ 0 h 183"/>
              <a:gd name="T29" fmla="*/ 582 w 582"/>
              <a:gd name="T30" fmla="*/ 183 h 1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2" h="183">
                <a:moveTo>
                  <a:pt x="9" y="177"/>
                </a:moveTo>
                <a:lnTo>
                  <a:pt x="0" y="132"/>
                </a:lnTo>
                <a:lnTo>
                  <a:pt x="258" y="114"/>
                </a:lnTo>
                <a:lnTo>
                  <a:pt x="423" y="66"/>
                </a:lnTo>
                <a:lnTo>
                  <a:pt x="504" y="48"/>
                </a:lnTo>
                <a:lnTo>
                  <a:pt x="582" y="0"/>
                </a:lnTo>
                <a:lnTo>
                  <a:pt x="582" y="183"/>
                </a:lnTo>
                <a:lnTo>
                  <a:pt x="9" y="182"/>
                </a:lnTo>
                <a:lnTo>
                  <a:pt x="9" y="177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7116" name="Freeform 29"/>
          <p:cNvSpPr>
            <a:spLocks/>
          </p:cNvSpPr>
          <p:nvPr/>
        </p:nvSpPr>
        <p:spPr bwMode="auto">
          <a:xfrm>
            <a:off x="3195638" y="22098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7117" name="Freeform 30"/>
          <p:cNvSpPr>
            <a:spLocks/>
          </p:cNvSpPr>
          <p:nvPr/>
        </p:nvSpPr>
        <p:spPr bwMode="auto">
          <a:xfrm>
            <a:off x="5557838" y="22098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7118" name="Line 31"/>
          <p:cNvSpPr>
            <a:spLocks noChangeShapeType="1"/>
          </p:cNvSpPr>
          <p:nvPr/>
        </p:nvSpPr>
        <p:spPr bwMode="auto">
          <a:xfrm>
            <a:off x="2967038" y="35814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Line 32"/>
          <p:cNvSpPr>
            <a:spLocks noChangeShapeType="1"/>
          </p:cNvSpPr>
          <p:nvPr/>
        </p:nvSpPr>
        <p:spPr bwMode="auto">
          <a:xfrm>
            <a:off x="3195638" y="30480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Rectangle 33"/>
          <p:cNvSpPr>
            <a:spLocks noChangeArrowheads="1"/>
          </p:cNvSpPr>
          <p:nvPr/>
        </p:nvSpPr>
        <p:spPr bwMode="auto">
          <a:xfrm flipH="1">
            <a:off x="2587625" y="2667000"/>
            <a:ext cx="137636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ym typeface="Symbol" pitchFamily="18" charset="2"/>
              </a:rPr>
              <a:t> </a:t>
            </a:r>
            <a:r>
              <a:rPr lang="en-US" sz="2000"/>
              <a:t>= 0.05/2</a:t>
            </a:r>
          </a:p>
        </p:txBody>
      </p:sp>
      <p:sp>
        <p:nvSpPr>
          <p:cNvPr id="47121" name="Line 34"/>
          <p:cNvSpPr>
            <a:spLocks noChangeShapeType="1"/>
          </p:cNvSpPr>
          <p:nvPr/>
        </p:nvSpPr>
        <p:spPr bwMode="auto">
          <a:xfrm>
            <a:off x="5557838" y="2209800"/>
            <a:ext cx="0" cy="1371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7122" name="Line 35"/>
          <p:cNvSpPr>
            <a:spLocks noChangeShapeType="1"/>
          </p:cNvSpPr>
          <p:nvPr/>
        </p:nvSpPr>
        <p:spPr bwMode="auto">
          <a:xfrm>
            <a:off x="3962400" y="35814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Text Box 36"/>
          <p:cNvSpPr txBox="1">
            <a:spLocks noChangeArrowheads="1"/>
          </p:cNvSpPr>
          <p:nvPr/>
        </p:nvSpPr>
        <p:spPr bwMode="auto">
          <a:xfrm>
            <a:off x="2895600" y="4191000"/>
            <a:ext cx="17526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-Z</a:t>
            </a:r>
            <a:r>
              <a:rPr lang="el-GR" sz="2000" b="1" baseline="-25000">
                <a:cs typeface="Arial" charset="0"/>
              </a:rPr>
              <a:t>α</a:t>
            </a:r>
            <a:r>
              <a:rPr lang="en-US" sz="2000" b="1" baseline="-25000">
                <a:cs typeface="Arial" charset="0"/>
              </a:rPr>
              <a:t>/2 </a:t>
            </a:r>
            <a:r>
              <a:rPr lang="en-US" sz="2000" b="1">
                <a:cs typeface="Arial" charset="0"/>
              </a:rPr>
              <a:t>=   -1.96</a:t>
            </a:r>
            <a:endParaRPr lang="el-GR" sz="2000" b="1">
              <a:cs typeface="Arial" charset="0"/>
            </a:endParaRPr>
          </a:p>
        </p:txBody>
      </p:sp>
      <p:sp>
        <p:nvSpPr>
          <p:cNvPr id="47124" name="Line 37"/>
          <p:cNvSpPr>
            <a:spLocks noChangeShapeType="1"/>
          </p:cNvSpPr>
          <p:nvPr/>
        </p:nvSpPr>
        <p:spPr bwMode="auto">
          <a:xfrm>
            <a:off x="3957638" y="3810000"/>
            <a:ext cx="3048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Line 38"/>
          <p:cNvSpPr>
            <a:spLocks noChangeShapeType="1"/>
          </p:cNvSpPr>
          <p:nvPr/>
        </p:nvSpPr>
        <p:spPr bwMode="auto">
          <a:xfrm>
            <a:off x="2814638" y="38100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Text Box 39"/>
          <p:cNvSpPr txBox="1">
            <a:spLocks noChangeArrowheads="1"/>
          </p:cNvSpPr>
          <p:nvPr/>
        </p:nvSpPr>
        <p:spPr bwMode="auto">
          <a:xfrm>
            <a:off x="5334000" y="4191000"/>
            <a:ext cx="4572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0</a:t>
            </a:r>
            <a:endParaRPr lang="el-GR" sz="1800" baseline="-25000">
              <a:cs typeface="Arial" charset="0"/>
            </a:endParaRPr>
          </a:p>
        </p:txBody>
      </p:sp>
      <p:sp>
        <p:nvSpPr>
          <p:cNvPr id="47127" name="Line 40"/>
          <p:cNvSpPr>
            <a:spLocks noChangeShapeType="1"/>
          </p:cNvSpPr>
          <p:nvPr/>
        </p:nvSpPr>
        <p:spPr bwMode="auto">
          <a:xfrm flipH="1">
            <a:off x="7462838" y="3048000"/>
            <a:ext cx="461962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Rectangle 41"/>
          <p:cNvSpPr>
            <a:spLocks noChangeArrowheads="1"/>
          </p:cNvSpPr>
          <p:nvPr/>
        </p:nvSpPr>
        <p:spPr bwMode="auto">
          <a:xfrm flipH="1">
            <a:off x="7315200" y="2667000"/>
            <a:ext cx="1371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ym typeface="Symbol" pitchFamily="18" charset="2"/>
              </a:rPr>
              <a:t> </a:t>
            </a:r>
            <a:r>
              <a:rPr lang="en-US" sz="2000"/>
              <a:t>= 0.05/2</a:t>
            </a:r>
          </a:p>
        </p:txBody>
      </p:sp>
      <p:sp>
        <p:nvSpPr>
          <p:cNvPr id="47129" name="Text Box 42"/>
          <p:cNvSpPr txBox="1">
            <a:spLocks noChangeArrowheads="1"/>
          </p:cNvSpPr>
          <p:nvPr/>
        </p:nvSpPr>
        <p:spPr bwMode="auto">
          <a:xfrm>
            <a:off x="7158038" y="3810000"/>
            <a:ext cx="990600" cy="304800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47130" name="Line 43"/>
          <p:cNvSpPr>
            <a:spLocks noChangeShapeType="1"/>
          </p:cNvSpPr>
          <p:nvPr/>
        </p:nvSpPr>
        <p:spPr bwMode="auto">
          <a:xfrm>
            <a:off x="7005638" y="38100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1" name="Line 44"/>
          <p:cNvSpPr>
            <a:spLocks noChangeShapeType="1"/>
          </p:cNvSpPr>
          <p:nvPr/>
        </p:nvSpPr>
        <p:spPr bwMode="auto">
          <a:xfrm>
            <a:off x="7010400" y="35814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2" name="Text Box 45"/>
          <p:cNvSpPr txBox="1">
            <a:spLocks noChangeArrowheads="1"/>
          </p:cNvSpPr>
          <p:nvPr/>
        </p:nvSpPr>
        <p:spPr bwMode="auto">
          <a:xfrm>
            <a:off x="6096000" y="4191000"/>
            <a:ext cx="1671638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+Z</a:t>
            </a:r>
            <a:r>
              <a:rPr lang="el-GR" sz="2000" b="1" baseline="-25000">
                <a:cs typeface="Arial" charset="0"/>
              </a:rPr>
              <a:t>α</a:t>
            </a:r>
            <a:r>
              <a:rPr lang="en-US" sz="2000" b="1" baseline="-25000">
                <a:cs typeface="Arial" charset="0"/>
              </a:rPr>
              <a:t>/2</a:t>
            </a:r>
            <a:r>
              <a:rPr lang="en-US" sz="2000" b="1">
                <a:cs typeface="Arial" charset="0"/>
              </a:rPr>
              <a:t>= +1.96</a:t>
            </a:r>
            <a:endParaRPr lang="el-GR" sz="2000" b="1">
              <a:cs typeface="Arial" charset="0"/>
            </a:endParaRPr>
          </a:p>
        </p:txBody>
      </p:sp>
      <p:sp>
        <p:nvSpPr>
          <p:cNvPr id="47133" name="Line 19"/>
          <p:cNvSpPr>
            <a:spLocks noChangeShapeType="1"/>
          </p:cNvSpPr>
          <p:nvPr/>
        </p:nvSpPr>
        <p:spPr bwMode="auto">
          <a:xfrm flipV="1">
            <a:off x="3810000" y="3657600"/>
            <a:ext cx="0" cy="990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5" name="Rectangle 33"/>
          <p:cNvSpPr>
            <a:spLocks noChangeArrowheads="1"/>
          </p:cNvSpPr>
          <p:nvPr/>
        </p:nvSpPr>
        <p:spPr bwMode="auto">
          <a:xfrm>
            <a:off x="7772400" y="762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pic>
        <p:nvPicPr>
          <p:cNvPr id="47136" name="Picture 3" descr="C:\Documents and Settings\schurpj\Local Settings\Temporary Internet Files\Content.IE5\LPEFQR5X\MPj0401144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99438" y="5562600"/>
            <a:ext cx="7921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099E8690-1603-4B0F-BDC0-AEDFC0E55C09}" type="slidenum">
              <a:rPr lang="en-US"/>
              <a:pPr/>
              <a:t>28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p-Value Approach to Testing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828800"/>
            <a:ext cx="7696200" cy="41910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smtClean="0"/>
              <a:t>p-value: Probability of obtaining a test statistic equal to or more extreme than the observed sample value </a:t>
            </a:r>
            <a:r>
              <a:rPr lang="en-US" smtClean="0">
                <a:solidFill>
                  <a:schemeClr val="folHlink"/>
                </a:solidFill>
              </a:rPr>
              <a:t>given H</a:t>
            </a:r>
            <a:r>
              <a:rPr lang="en-US" baseline="-25000" smtClean="0">
                <a:solidFill>
                  <a:schemeClr val="folHlink"/>
                </a:solidFill>
              </a:rPr>
              <a:t>0</a:t>
            </a:r>
            <a:r>
              <a:rPr lang="en-US" smtClean="0">
                <a:solidFill>
                  <a:schemeClr val="folHlink"/>
                </a:solidFill>
              </a:rPr>
              <a:t> is true</a:t>
            </a:r>
          </a:p>
          <a:p>
            <a:pPr lvl="1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smtClean="0"/>
              <a:t>The p-value is also called the observed level of significance</a:t>
            </a: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smtClean="0"/>
              <a:t>It is the smallest value of  </a:t>
            </a:r>
            <a:r>
              <a:rPr lang="en-US" b="1" smtClean="0">
                <a:sym typeface="Symbol" pitchFamily="18" charset="2"/>
              </a:rPr>
              <a:t></a:t>
            </a:r>
            <a:r>
              <a:rPr lang="en-US" smtClean="0"/>
              <a:t>  for which H</a:t>
            </a:r>
            <a:r>
              <a:rPr lang="en-US" baseline="-25000" smtClean="0"/>
              <a:t>0</a:t>
            </a:r>
            <a:r>
              <a:rPr lang="en-US" smtClean="0"/>
              <a:t> can be rejected </a:t>
            </a:r>
          </a:p>
        </p:txBody>
      </p:sp>
      <p:sp>
        <p:nvSpPr>
          <p:cNvPr id="48133" name="Rectangle 6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D681B4B7-B042-4D00-8C31-F37D447C711B}" type="slidenum">
              <a:rPr lang="en-US"/>
              <a:pPr/>
              <a:t>29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9154" name="Rectangle 8"/>
          <p:cNvSpPr>
            <a:spLocks noChangeArrowheads="1"/>
          </p:cNvSpPr>
          <p:nvPr/>
        </p:nvSpPr>
        <p:spPr bwMode="auto">
          <a:xfrm>
            <a:off x="1447800" y="4876800"/>
            <a:ext cx="6248400" cy="6858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Rectangle 2"/>
          <p:cNvSpPr>
            <a:spLocks noChangeArrowheads="1"/>
          </p:cNvSpPr>
          <p:nvPr/>
        </p:nvSpPr>
        <p:spPr bwMode="auto">
          <a:xfrm>
            <a:off x="1143000" y="2362200"/>
            <a:ext cx="6172200" cy="13716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7793038" cy="762000"/>
          </a:xfrm>
        </p:spPr>
        <p:txBody>
          <a:bodyPr/>
          <a:lstStyle/>
          <a:p>
            <a:pPr eaLnBrk="1" hangingPunct="1"/>
            <a:r>
              <a:rPr lang="en-US" sz="3600" smtClean="0"/>
              <a:t>p-Value Approach to Testing:</a:t>
            </a:r>
            <a:br>
              <a:rPr lang="en-US" sz="3600" smtClean="0"/>
            </a:br>
            <a:r>
              <a:rPr lang="en-US" sz="3600" smtClean="0"/>
              <a:t>Interpreting the p-value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752600"/>
            <a:ext cx="7772400" cy="4303713"/>
          </a:xfrm>
        </p:spPr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 smtClean="0"/>
              <a:t>Compare the </a:t>
            </a:r>
            <a:r>
              <a:rPr lang="en-US" smtClean="0">
                <a:solidFill>
                  <a:schemeClr val="folHlink"/>
                </a:solidFill>
              </a:rPr>
              <a:t>p-value</a:t>
            </a:r>
            <a:r>
              <a:rPr lang="en-US" smtClean="0"/>
              <a:t> with  </a:t>
            </a:r>
            <a:r>
              <a:rPr lang="en-US" b="1" smtClean="0">
                <a:solidFill>
                  <a:schemeClr val="folHlink"/>
                </a:solidFill>
                <a:sym typeface="Symbol" pitchFamily="18" charset="2"/>
              </a:rPr>
              <a:t>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sz="2700" smtClean="0"/>
              <a:t>If   p-value  </a:t>
            </a:r>
            <a:r>
              <a:rPr lang="en-US" sz="2700" smtClean="0">
                <a:sym typeface="Symbol" pitchFamily="18" charset="2"/>
              </a:rPr>
              <a:t>&lt;  </a:t>
            </a:r>
            <a:r>
              <a:rPr lang="en-US" sz="2700" b="1" smtClean="0">
                <a:sym typeface="Symbol" pitchFamily="18" charset="2"/>
              </a:rPr>
              <a:t></a:t>
            </a:r>
            <a:r>
              <a:rPr lang="en-US" sz="2700" smtClean="0">
                <a:sym typeface="Symbol" pitchFamily="18" charset="2"/>
              </a:rPr>
              <a:t> </a:t>
            </a:r>
            <a:r>
              <a:rPr lang="en-US" sz="2700" smtClean="0"/>
              <a:t>,  reject H</a:t>
            </a:r>
            <a:r>
              <a:rPr lang="en-US" sz="2700" baseline="-25000" smtClean="0"/>
              <a:t>0</a:t>
            </a:r>
            <a:endParaRPr lang="en-US" sz="2700" smtClean="0"/>
          </a:p>
          <a:p>
            <a:pPr lvl="1" eaLnBrk="1" hangingPunct="1">
              <a:spcBef>
                <a:spcPct val="60000"/>
              </a:spcBef>
            </a:pPr>
            <a:r>
              <a:rPr lang="en-US" sz="2700" smtClean="0"/>
              <a:t>If   p-value  </a:t>
            </a:r>
            <a:r>
              <a:rPr lang="en-US" sz="2700" b="1" smtClean="0">
                <a:sym typeface="Symbol" pitchFamily="18" charset="2"/>
              </a:rPr>
              <a:t></a:t>
            </a:r>
            <a:r>
              <a:rPr lang="en-US" sz="2700" smtClean="0"/>
              <a:t>  </a:t>
            </a:r>
            <a:r>
              <a:rPr lang="en-US" sz="2700" b="1" smtClean="0">
                <a:sym typeface="Symbol" pitchFamily="18" charset="2"/>
              </a:rPr>
              <a:t></a:t>
            </a:r>
            <a:r>
              <a:rPr lang="en-US" sz="2700" smtClean="0"/>
              <a:t> ,  do not reject H</a:t>
            </a:r>
            <a:r>
              <a:rPr lang="en-US" sz="2700" baseline="-25000" smtClean="0"/>
              <a:t>0</a:t>
            </a:r>
          </a:p>
          <a:p>
            <a:pPr lvl="1" eaLnBrk="1" hangingPunct="1">
              <a:spcBef>
                <a:spcPct val="60000"/>
              </a:spcBef>
            </a:pPr>
            <a:endParaRPr lang="en-US" sz="2700" baseline="-25000" smtClean="0"/>
          </a:p>
          <a:p>
            <a:pPr eaLnBrk="1" hangingPunct="1">
              <a:spcBef>
                <a:spcPct val="60000"/>
              </a:spcBef>
            </a:pPr>
            <a:r>
              <a:rPr lang="en-US" sz="3200" smtClean="0"/>
              <a:t>Remember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sz="2800" smtClean="0"/>
              <a:t>If the p-value is low then H</a:t>
            </a:r>
            <a:r>
              <a:rPr lang="en-US" sz="2800" baseline="-25000" smtClean="0"/>
              <a:t>0</a:t>
            </a:r>
            <a:r>
              <a:rPr lang="en-US" sz="2800" smtClean="0"/>
              <a:t> must go </a:t>
            </a:r>
          </a:p>
        </p:txBody>
      </p:sp>
      <p:sp>
        <p:nvSpPr>
          <p:cNvPr id="49159" name="Rectangle 8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EFD6AE7F-0265-49C0-8808-8F80E4435A0C}" type="slidenum">
              <a:rPr lang="en-US"/>
              <a:pPr/>
              <a:t>3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 Hypothesis?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752600"/>
            <a:ext cx="8077200" cy="44196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z="3100" smtClean="0"/>
              <a:t>A hypothesis is a claim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3100" smtClean="0"/>
              <a:t>	(assertion) about a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3100" smtClean="0"/>
              <a:t>	population parameter: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US" sz="2300" smtClean="0"/>
          </a:p>
          <a:p>
            <a:pPr lvl="1" eaLnBrk="1" hangingPunct="1"/>
            <a:r>
              <a:rPr lang="en-US" sz="2700" smtClean="0">
                <a:solidFill>
                  <a:schemeClr val="folHlink"/>
                </a:solidFill>
              </a:rPr>
              <a:t>population mean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700" smtClean="0"/>
          </a:p>
          <a:p>
            <a:pPr lvl="1" eaLnBrk="1" hangingPunct="1"/>
            <a:endParaRPr lang="en-US" sz="2700" smtClean="0"/>
          </a:p>
          <a:p>
            <a:pPr lvl="1" eaLnBrk="1" hangingPunct="1"/>
            <a:r>
              <a:rPr lang="en-US" sz="2700" smtClean="0">
                <a:solidFill>
                  <a:schemeClr val="folHlink"/>
                </a:solidFill>
              </a:rPr>
              <a:t>population proportion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1524000" y="3962400"/>
            <a:ext cx="6629400" cy="828675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Example:  The mean monthly cell phone bill in this city is  </a:t>
            </a:r>
            <a:r>
              <a:rPr lang="el-GR" sz="2400" b="1">
                <a:cs typeface="Arial" charset="0"/>
                <a:sym typeface="Symbol" pitchFamily="18" charset="2"/>
              </a:rPr>
              <a:t>μ</a:t>
            </a:r>
            <a:r>
              <a:rPr lang="en-US" sz="2400" b="1">
                <a:sym typeface="Symbol" pitchFamily="18" charset="2"/>
              </a:rPr>
              <a:t> =</a:t>
            </a:r>
            <a:r>
              <a:rPr lang="en-US" sz="2400" b="1"/>
              <a:t> $42</a:t>
            </a:r>
          </a:p>
        </p:txBody>
      </p:sp>
      <p:pic>
        <p:nvPicPr>
          <p:cNvPr id="92165" name="Picture 5" descr="j01741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1524000"/>
            <a:ext cx="2260600" cy="224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1524000" y="5486400"/>
            <a:ext cx="6629400" cy="828675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Example:  The proportion of adults in this city with cell phones is  </a:t>
            </a:r>
            <a:r>
              <a:rPr lang="el-GR" sz="2400" b="1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="1"/>
              <a:t> = 0.68</a:t>
            </a:r>
          </a:p>
        </p:txBody>
      </p:sp>
      <p:sp>
        <p:nvSpPr>
          <p:cNvPr id="92168" name="Rectangle 9"/>
          <p:cNvSpPr>
            <a:spLocks noChangeArrowheads="1"/>
          </p:cNvSpPr>
          <p:nvPr/>
        </p:nvSpPr>
        <p:spPr bwMode="auto">
          <a:xfrm>
            <a:off x="7696200" y="9906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59688386-698E-4791-B5AE-FD902DE1E8CB}" type="slidenum">
              <a:rPr lang="en-US"/>
              <a:pPr/>
              <a:t>30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609600"/>
            <a:ext cx="7793038" cy="76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The 5 Step p-value approach to</a:t>
            </a:r>
            <a:br>
              <a:rPr lang="en-US" smtClean="0"/>
            </a:br>
            <a:r>
              <a:rPr lang="en-US" smtClean="0"/>
              <a:t>Hypothesis Testing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828800"/>
            <a:ext cx="8077200" cy="47244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AutoNum type="arabicPeriod"/>
            </a:pPr>
            <a:r>
              <a:rPr lang="en-US" sz="2200" smtClean="0"/>
              <a:t>State the null hypothesis, H</a:t>
            </a:r>
            <a:r>
              <a:rPr lang="en-US" sz="2200" baseline="-20000" smtClean="0"/>
              <a:t>0</a:t>
            </a:r>
            <a:r>
              <a:rPr lang="en-US" sz="2200" smtClean="0"/>
              <a:t> and the alternative hypothesis, H</a:t>
            </a:r>
            <a:r>
              <a:rPr lang="en-US" sz="2200" baseline="-25000" smtClean="0"/>
              <a:t>1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AutoNum type="arabicPeriod"/>
            </a:pPr>
            <a:endParaRPr lang="en-US" sz="1200" baseline="-25000" smtClean="0"/>
          </a:p>
          <a:p>
            <a:pPr marL="533400" indent="-533400"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AutoNum type="arabicPeriod"/>
            </a:pPr>
            <a:r>
              <a:rPr lang="en-US" sz="2200" smtClean="0"/>
              <a:t>Choose the level of significance, </a:t>
            </a:r>
            <a:r>
              <a:rPr lang="el-GR" sz="2200" smtClean="0">
                <a:cs typeface="Arial" charset="0"/>
                <a:sym typeface="Symbol" pitchFamily="18" charset="2"/>
              </a:rPr>
              <a:t></a:t>
            </a:r>
            <a:r>
              <a:rPr lang="en-US" sz="2200" smtClean="0">
                <a:cs typeface="Arial" charset="0"/>
              </a:rPr>
              <a:t>, and the sample size, n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AutoNum type="arabicPeriod"/>
            </a:pPr>
            <a:endParaRPr lang="en-US" sz="1200" smtClean="0">
              <a:cs typeface="Arial" charset="0"/>
            </a:endParaRPr>
          </a:p>
          <a:p>
            <a:pPr marL="533400" indent="-533400"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AutoNum type="arabicPeriod"/>
            </a:pPr>
            <a:r>
              <a:rPr lang="en-US" sz="2200" smtClean="0">
                <a:cs typeface="Arial" charset="0"/>
              </a:rPr>
              <a:t>Determine the appropriate test statistic and sampling distribution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AutoNum type="arabicPeriod"/>
            </a:pPr>
            <a:endParaRPr lang="en-US" sz="1200" smtClean="0">
              <a:cs typeface="Arial" charset="0"/>
            </a:endParaRPr>
          </a:p>
          <a:p>
            <a:pPr marL="533400" indent="-533400"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AutoNum type="arabicPeriod"/>
            </a:pPr>
            <a:r>
              <a:rPr lang="en-US" sz="2200" smtClean="0"/>
              <a:t>Collect data and compute the value of the test statistic and the p-value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AutoNum type="arabicPeriod"/>
            </a:pPr>
            <a:endParaRPr lang="en-US" sz="1000" smtClean="0"/>
          </a:p>
          <a:p>
            <a:pPr marL="533400" indent="-533400"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AutoNum type="arabicPeriod"/>
            </a:pPr>
            <a:r>
              <a:rPr lang="en-US" sz="2200" smtClean="0">
                <a:cs typeface="Arial" charset="0"/>
              </a:rPr>
              <a:t>Make the statistical decision</a:t>
            </a:r>
            <a:r>
              <a:rPr lang="en-US" sz="2200" smtClean="0"/>
              <a:t> and state the managerial conclusion.  If the p-value is &lt; </a:t>
            </a:r>
            <a:r>
              <a:rPr lang="el-GR" sz="2200" smtClean="0">
                <a:cs typeface="Arial" charset="0"/>
              </a:rPr>
              <a:t>α</a:t>
            </a:r>
            <a:r>
              <a:rPr lang="en-US" sz="2200" smtClean="0">
                <a:cs typeface="Arial" charset="0"/>
              </a:rPr>
              <a:t> then reject</a:t>
            </a:r>
            <a:r>
              <a:rPr lang="en-US" sz="2200" smtClean="0"/>
              <a:t> </a:t>
            </a:r>
            <a:r>
              <a:rPr lang="en-US" sz="2200" smtClean="0">
                <a:cs typeface="Arial" charset="0"/>
              </a:rPr>
              <a:t>H</a:t>
            </a:r>
            <a:r>
              <a:rPr lang="en-US" sz="2200" baseline="-20000" smtClean="0">
                <a:cs typeface="Arial" charset="0"/>
              </a:rPr>
              <a:t>0</a:t>
            </a:r>
            <a:r>
              <a:rPr lang="en-US" sz="2200" smtClean="0">
                <a:cs typeface="Arial" charset="0"/>
              </a:rPr>
              <a:t>, otherwise do not reject H</a:t>
            </a:r>
            <a:r>
              <a:rPr lang="en-US" sz="2200" baseline="-20000" smtClean="0">
                <a:cs typeface="Arial" charset="0"/>
              </a:rPr>
              <a:t>0</a:t>
            </a:r>
            <a:r>
              <a:rPr lang="en-US" sz="2200" smtClean="0">
                <a:cs typeface="Arial" charset="0"/>
              </a:rPr>
              <a:t>.  State the managerial conclusion</a:t>
            </a:r>
            <a:r>
              <a:rPr lang="en-US" sz="2200" smtClean="0"/>
              <a:t> in the context of the problem</a:t>
            </a:r>
          </a:p>
        </p:txBody>
      </p:sp>
      <p:sp>
        <p:nvSpPr>
          <p:cNvPr id="50181" name="Rectangle 6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811E9AC6-3BA9-46E7-B346-80B4BEAABAA9}" type="slidenum">
              <a:rPr lang="en-US"/>
              <a:pPr/>
              <a:t>31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7467600" cy="762000"/>
          </a:xfrm>
        </p:spPr>
        <p:txBody>
          <a:bodyPr/>
          <a:lstStyle/>
          <a:p>
            <a:pPr eaLnBrk="1" hangingPunct="1"/>
            <a:r>
              <a:rPr lang="en-US" sz="3600" smtClean="0"/>
              <a:t>p-value Hypothesis Testing Example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990600" y="1600200"/>
            <a:ext cx="7162800" cy="1295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14400" y="1524000"/>
            <a:ext cx="7239000" cy="95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Test the claim that the true mean diameter of a manufactured bolt is 30mm.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2971800" y="2355850"/>
            <a:ext cx="3049588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chemeClr val="bg2"/>
                </a:solidFill>
              </a:rPr>
              <a:t>(Assume </a:t>
            </a:r>
            <a:r>
              <a:rPr lang="el-GR" b="1">
                <a:solidFill>
                  <a:schemeClr val="bg2"/>
                </a:solidFill>
                <a:cs typeface="Arial" charset="0"/>
                <a:sym typeface="Arial" charset="0"/>
              </a:rPr>
              <a:t>σ</a:t>
            </a:r>
            <a:r>
              <a:rPr lang="en-US" b="1">
                <a:solidFill>
                  <a:schemeClr val="bg2"/>
                </a:solidFill>
                <a:sym typeface="Arial" charset="0"/>
              </a:rPr>
              <a:t> = 0.8)</a:t>
            </a: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609600" y="3124200"/>
            <a:ext cx="7543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/>
              <a:t>1.	  State the appropriate null and alternative</a:t>
            </a:r>
          </a:p>
          <a:p>
            <a:pPr marL="320675" indent="-320675" defTabSz="852488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/>
              <a:t>		  hypotheses</a:t>
            </a:r>
          </a:p>
          <a:p>
            <a:pPr marL="693738" lvl="1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400">
                <a:solidFill>
                  <a:schemeClr val="folHlink"/>
                </a:solidFill>
              </a:rPr>
              <a:t>H</a:t>
            </a:r>
            <a:r>
              <a:rPr lang="en-US" sz="2400" baseline="-25000">
                <a:solidFill>
                  <a:schemeClr val="folHlink"/>
                </a:solidFill>
              </a:rPr>
              <a:t>0</a:t>
            </a:r>
            <a:r>
              <a:rPr lang="en-US" sz="2400">
                <a:solidFill>
                  <a:schemeClr val="folHlink"/>
                </a:solidFill>
              </a:rPr>
              <a:t>: </a:t>
            </a:r>
            <a:r>
              <a:rPr lang="el-GR" sz="24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μ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 = 30      H</a:t>
            </a:r>
            <a:r>
              <a:rPr lang="en-US" sz="2400" baseline="-25000">
                <a:solidFill>
                  <a:schemeClr val="folHlink"/>
                </a:solidFill>
                <a:sym typeface="Symbol" pitchFamily="18" charset="2"/>
              </a:rPr>
              <a:t>1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: </a:t>
            </a:r>
            <a:r>
              <a:rPr lang="el-GR" sz="24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μ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 </a:t>
            </a:r>
            <a:r>
              <a:rPr lang="en-US" sz="24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≠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 30    (This is a two-tail test)</a:t>
            </a: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/>
              <a:t>2.   Specify the desired level of significance and the sample size</a:t>
            </a:r>
          </a:p>
          <a:p>
            <a:pPr marL="693738" lvl="1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400">
                <a:solidFill>
                  <a:schemeClr val="folHlink"/>
                </a:solidFill>
              </a:rPr>
              <a:t>Suppose that 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</a:t>
            </a:r>
            <a:r>
              <a:rPr lang="en-US" sz="2400">
                <a:solidFill>
                  <a:schemeClr val="folHlink"/>
                </a:solidFill>
              </a:rPr>
              <a:t> = 0.05 and n = 100 are chosen for this test</a:t>
            </a:r>
          </a:p>
        </p:txBody>
      </p:sp>
      <p:sp>
        <p:nvSpPr>
          <p:cNvPr id="51208" name="Rectangle 10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pic>
        <p:nvPicPr>
          <p:cNvPr id="51209" name="Picture 3" descr="C:\Documents and Settings\schurpj\Local Settings\Temporary Internet Files\Content.IE5\LPEFQR5X\MPj0401144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334000"/>
            <a:ext cx="7921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1100A0EF-4165-4398-9397-CECBB49C08DA}" type="slidenum">
              <a:rPr lang="en-US"/>
              <a:pPr/>
              <a:t>32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graphicFrame>
        <p:nvGraphicFramePr>
          <p:cNvPr id="614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2488" y="4997450"/>
          <a:ext cx="6916737" cy="1103313"/>
        </p:xfrm>
        <a:graphic>
          <a:graphicData uri="http://schemas.openxmlformats.org/presentationml/2006/ole">
            <p:oleObj spid="_x0000_s6146" name="Equation" r:id="rId3" imgW="3022560" imgH="647640" progId="Equation.3">
              <p:embed/>
            </p:oleObj>
          </a:graphicData>
        </a:graphic>
      </p:graphicFrame>
      <p:sp>
        <p:nvSpPr>
          <p:cNvPr id="614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7315200" cy="762000"/>
          </a:xfrm>
        </p:spPr>
        <p:txBody>
          <a:bodyPr/>
          <a:lstStyle/>
          <a:p>
            <a:pPr eaLnBrk="1" hangingPunct="1"/>
            <a:r>
              <a:rPr lang="en-US" sz="3600" smtClean="0"/>
              <a:t>p-value Hypothesis Testing Example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609600" y="1828800"/>
            <a:ext cx="7543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/>
              <a:t>3.	 Determine the appropriate technique</a:t>
            </a:r>
          </a:p>
          <a:p>
            <a:pPr marL="693738" lvl="1" indent="-268288" defTabSz="852488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l-GR" sz="2400">
                <a:solidFill>
                  <a:schemeClr val="folHlink"/>
                </a:solidFill>
                <a:cs typeface="Arial" charset="0"/>
              </a:rPr>
              <a:t>σ</a:t>
            </a:r>
            <a:r>
              <a:rPr lang="en-US" sz="2400">
                <a:solidFill>
                  <a:schemeClr val="folHlink"/>
                </a:solidFill>
                <a:cs typeface="Arial" charset="0"/>
              </a:rPr>
              <a:t> is assumed known so this is a Z test</a:t>
            </a:r>
            <a:r>
              <a:rPr lang="en-US" sz="2000"/>
              <a:t>.</a:t>
            </a:r>
            <a:endParaRPr lang="en-US" sz="2400">
              <a:solidFill>
                <a:schemeClr val="folHlink"/>
              </a:solidFill>
              <a:cs typeface="Arial" charset="0"/>
            </a:endParaRP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/>
              <a:t>4.</a:t>
            </a:r>
            <a:r>
              <a:rPr lang="en-US" sz="2400">
                <a:solidFill>
                  <a:schemeClr val="folHlink"/>
                </a:solidFill>
              </a:rPr>
              <a:t> </a:t>
            </a:r>
            <a:r>
              <a:rPr lang="en-US" sz="2400"/>
              <a:t>Collect the data, compute the test statistic and the p-value</a:t>
            </a:r>
          </a:p>
          <a:p>
            <a:pPr marL="693738" lvl="1" indent="-268288" defTabSz="852488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400">
                <a:solidFill>
                  <a:schemeClr val="folHlink"/>
                </a:solidFill>
              </a:rPr>
              <a:t>Suppose the sample results are </a:t>
            </a:r>
          </a:p>
          <a:p>
            <a:pPr marL="693738" lvl="1" indent="-268288" defTabSz="852488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400">
                <a:solidFill>
                  <a:schemeClr val="folHlink"/>
                </a:solidFill>
              </a:rPr>
              <a:t>	n = 100,   X = 29.84  (</a:t>
            </a:r>
            <a:r>
              <a:rPr lang="el-GR" sz="24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σ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 = 0.8 is assumed known)</a:t>
            </a:r>
          </a:p>
          <a:p>
            <a:pPr marL="693738" lvl="1" indent="-268288" defTabSz="852488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400">
                <a:solidFill>
                  <a:srgbClr val="FF3300"/>
                </a:solidFill>
                <a:sym typeface="Symbol" pitchFamily="18" charset="2"/>
              </a:rPr>
              <a:t>So the test statistic is:</a:t>
            </a:r>
            <a:endParaRPr lang="en-US" sz="2400">
              <a:solidFill>
                <a:srgbClr val="FF3300"/>
              </a:solidFill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2676525" y="3922713"/>
            <a:ext cx="3048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7772400" y="762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pic>
        <p:nvPicPr>
          <p:cNvPr id="6154" name="Picture 3" descr="C:\Documents and Settings\schurpj\Local Settings\Temporary Internet Files\Content.IE5\LPEFQR5X\MPj04011440000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5334000"/>
            <a:ext cx="7921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84B9FA01-85C1-4837-AFAB-E14332F80277}" type="slidenum">
              <a:rPr lang="en-US"/>
              <a:pPr/>
              <a:t>33</a:t>
            </a:fld>
            <a:endParaRPr lang="en-US"/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427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28600"/>
            <a:ext cx="8001000" cy="990600"/>
          </a:xfrm>
        </p:spPr>
        <p:txBody>
          <a:bodyPr/>
          <a:lstStyle/>
          <a:p>
            <a:pPr eaLnBrk="1" hangingPunct="1"/>
            <a:r>
              <a:rPr lang="en-US" sz="3600" smtClean="0"/>
              <a:t>p-Value Hypothesis Testing Example:</a:t>
            </a:r>
            <a:br>
              <a:rPr lang="en-US" sz="3600" smtClean="0"/>
            </a:br>
            <a:r>
              <a:rPr lang="en-US" sz="3600" smtClean="0"/>
              <a:t>Calculating the p-value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600200"/>
            <a:ext cx="8077200" cy="45323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4. (continued)  Calculate the p-value.</a:t>
            </a:r>
          </a:p>
          <a:p>
            <a:pPr lvl="1" eaLnBrk="1" hangingPunct="1"/>
            <a:r>
              <a:rPr lang="en-US" sz="2000" smtClean="0"/>
              <a:t>How likely is it to get a Z</a:t>
            </a:r>
            <a:r>
              <a:rPr lang="en-US" sz="2000" baseline="-20000" smtClean="0"/>
              <a:t>STAT</a:t>
            </a:r>
            <a:r>
              <a:rPr lang="en-US" sz="2000" smtClean="0"/>
              <a:t> of -2 (or something further from the mean (0), in either direction) if H</a:t>
            </a:r>
            <a:r>
              <a:rPr lang="en-US" sz="2000" baseline="-25000" smtClean="0"/>
              <a:t>0</a:t>
            </a:r>
            <a:r>
              <a:rPr lang="en-US" sz="2000" smtClean="0"/>
              <a:t> is true</a:t>
            </a:r>
            <a:r>
              <a:rPr lang="en-US" sz="2000" smtClean="0">
                <a:sym typeface="Symbol" pitchFamily="18" charset="2"/>
              </a:rPr>
              <a:t>?</a:t>
            </a:r>
          </a:p>
          <a:p>
            <a:pPr lvl="2" eaLnBrk="1" hangingPunct="1"/>
            <a:endParaRPr lang="en-US" sz="1800" smtClean="0">
              <a:sym typeface="Symbol" pitchFamily="18" charset="2"/>
            </a:endParaRPr>
          </a:p>
        </p:txBody>
      </p:sp>
      <p:sp>
        <p:nvSpPr>
          <p:cNvPr id="54276" name="Rectangle 37"/>
          <p:cNvSpPr>
            <a:spLocks noChangeArrowheads="1"/>
          </p:cNvSpPr>
          <p:nvPr/>
        </p:nvSpPr>
        <p:spPr bwMode="auto">
          <a:xfrm flipH="1">
            <a:off x="2362200" y="5791200"/>
            <a:ext cx="4572000" cy="393700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  <a:sym typeface="Symbol" pitchFamily="18" charset="2"/>
              </a:rPr>
              <a:t>p-value </a:t>
            </a:r>
            <a:r>
              <a:rPr lang="en-US" sz="2000" b="1">
                <a:solidFill>
                  <a:schemeClr val="folHlink"/>
                </a:solidFill>
              </a:rPr>
              <a:t>= 0.0228 + 0.0228 = 0.0456</a:t>
            </a:r>
          </a:p>
        </p:txBody>
      </p:sp>
      <p:sp>
        <p:nvSpPr>
          <p:cNvPr id="54277" name="Freeform 39"/>
          <p:cNvSpPr>
            <a:spLocks/>
          </p:cNvSpPr>
          <p:nvPr/>
        </p:nvSpPr>
        <p:spPr bwMode="auto">
          <a:xfrm flipH="1">
            <a:off x="5942013" y="4289425"/>
            <a:ext cx="915987" cy="285750"/>
          </a:xfrm>
          <a:custGeom>
            <a:avLst/>
            <a:gdLst>
              <a:gd name="T0" fmla="*/ 2147483647 w 575"/>
              <a:gd name="T1" fmla="*/ 2147483647 h 180"/>
              <a:gd name="T2" fmla="*/ 0 w 575"/>
              <a:gd name="T3" fmla="*/ 2147483647 h 180"/>
              <a:gd name="T4" fmla="*/ 2147483647 w 575"/>
              <a:gd name="T5" fmla="*/ 2147483647 h 180"/>
              <a:gd name="T6" fmla="*/ 2147483647 w 575"/>
              <a:gd name="T7" fmla="*/ 2147483647 h 180"/>
              <a:gd name="T8" fmla="*/ 2147483647 w 575"/>
              <a:gd name="T9" fmla="*/ 2147483647 h 180"/>
              <a:gd name="T10" fmla="*/ 2147483647 w 575"/>
              <a:gd name="T11" fmla="*/ 0 h 180"/>
              <a:gd name="T12" fmla="*/ 2147483647 w 575"/>
              <a:gd name="T13" fmla="*/ 2147483647 h 180"/>
              <a:gd name="T14" fmla="*/ 2147483647 w 575"/>
              <a:gd name="T15" fmla="*/ 2147483647 h 180"/>
              <a:gd name="T16" fmla="*/ 2147483647 w 575"/>
              <a:gd name="T17" fmla="*/ 2147483647 h 1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5"/>
              <a:gd name="T28" fmla="*/ 0 h 180"/>
              <a:gd name="T29" fmla="*/ 575 w 575"/>
              <a:gd name="T30" fmla="*/ 180 h 18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5" h="180">
                <a:moveTo>
                  <a:pt x="8" y="173"/>
                </a:moveTo>
                <a:lnTo>
                  <a:pt x="0" y="138"/>
                </a:lnTo>
                <a:lnTo>
                  <a:pt x="60" y="124"/>
                </a:lnTo>
                <a:lnTo>
                  <a:pt x="236" y="120"/>
                </a:lnTo>
                <a:lnTo>
                  <a:pt x="428" y="68"/>
                </a:lnTo>
                <a:lnTo>
                  <a:pt x="575" y="0"/>
                </a:lnTo>
                <a:lnTo>
                  <a:pt x="575" y="180"/>
                </a:lnTo>
                <a:lnTo>
                  <a:pt x="8" y="177"/>
                </a:lnTo>
                <a:lnTo>
                  <a:pt x="8" y="173"/>
                </a:lnTo>
              </a:path>
            </a:pathLst>
          </a:custGeom>
          <a:solidFill>
            <a:srgbClr val="33CC33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78" name="Rectangle 3"/>
          <p:cNvSpPr>
            <a:spLocks noChangeArrowheads="1"/>
          </p:cNvSpPr>
          <p:nvPr/>
        </p:nvSpPr>
        <p:spPr bwMode="auto">
          <a:xfrm flipH="1">
            <a:off x="304800" y="3581400"/>
            <a:ext cx="26670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P(Z &lt; -2.0) = 0.0228</a:t>
            </a:r>
          </a:p>
        </p:txBody>
      </p:sp>
      <p:sp>
        <p:nvSpPr>
          <p:cNvPr id="54279" name="Freeform 7"/>
          <p:cNvSpPr>
            <a:spLocks/>
          </p:cNvSpPr>
          <p:nvPr/>
        </p:nvSpPr>
        <p:spPr bwMode="auto">
          <a:xfrm>
            <a:off x="2133600" y="4289425"/>
            <a:ext cx="912813" cy="285750"/>
          </a:xfrm>
          <a:custGeom>
            <a:avLst/>
            <a:gdLst>
              <a:gd name="T0" fmla="*/ 2147483647 w 575"/>
              <a:gd name="T1" fmla="*/ 2147483647 h 180"/>
              <a:gd name="T2" fmla="*/ 0 w 575"/>
              <a:gd name="T3" fmla="*/ 2147483647 h 180"/>
              <a:gd name="T4" fmla="*/ 2147483647 w 575"/>
              <a:gd name="T5" fmla="*/ 2147483647 h 180"/>
              <a:gd name="T6" fmla="*/ 2147483647 w 575"/>
              <a:gd name="T7" fmla="*/ 2147483647 h 180"/>
              <a:gd name="T8" fmla="*/ 2147483647 w 575"/>
              <a:gd name="T9" fmla="*/ 2147483647 h 180"/>
              <a:gd name="T10" fmla="*/ 2147483647 w 575"/>
              <a:gd name="T11" fmla="*/ 0 h 180"/>
              <a:gd name="T12" fmla="*/ 2147483647 w 575"/>
              <a:gd name="T13" fmla="*/ 2147483647 h 180"/>
              <a:gd name="T14" fmla="*/ 2147483647 w 575"/>
              <a:gd name="T15" fmla="*/ 2147483647 h 180"/>
              <a:gd name="T16" fmla="*/ 2147483647 w 575"/>
              <a:gd name="T17" fmla="*/ 2147483647 h 1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5"/>
              <a:gd name="T28" fmla="*/ 0 h 180"/>
              <a:gd name="T29" fmla="*/ 575 w 575"/>
              <a:gd name="T30" fmla="*/ 180 h 18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5" h="180">
                <a:moveTo>
                  <a:pt x="8" y="173"/>
                </a:moveTo>
                <a:lnTo>
                  <a:pt x="0" y="138"/>
                </a:lnTo>
                <a:lnTo>
                  <a:pt x="60" y="124"/>
                </a:lnTo>
                <a:lnTo>
                  <a:pt x="236" y="120"/>
                </a:lnTo>
                <a:lnTo>
                  <a:pt x="428" y="68"/>
                </a:lnTo>
                <a:lnTo>
                  <a:pt x="575" y="0"/>
                </a:lnTo>
                <a:lnTo>
                  <a:pt x="575" y="180"/>
                </a:lnTo>
                <a:lnTo>
                  <a:pt x="8" y="177"/>
                </a:lnTo>
                <a:lnTo>
                  <a:pt x="8" y="173"/>
                </a:lnTo>
              </a:path>
            </a:pathLst>
          </a:custGeom>
          <a:solidFill>
            <a:srgbClr val="33CC33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80" name="Freeform 8"/>
          <p:cNvSpPr>
            <a:spLocks/>
          </p:cNvSpPr>
          <p:nvPr/>
        </p:nvSpPr>
        <p:spPr bwMode="auto">
          <a:xfrm>
            <a:off x="2209800" y="2819400"/>
            <a:ext cx="2362200" cy="1676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81" name="Freeform 9"/>
          <p:cNvSpPr>
            <a:spLocks/>
          </p:cNvSpPr>
          <p:nvPr/>
        </p:nvSpPr>
        <p:spPr bwMode="auto">
          <a:xfrm>
            <a:off x="4572000" y="2819400"/>
            <a:ext cx="2209800" cy="1676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1981200" y="4572000"/>
            <a:ext cx="487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2"/>
          <p:cNvSpPr>
            <a:spLocks noChangeShapeType="1"/>
          </p:cNvSpPr>
          <p:nvPr/>
        </p:nvSpPr>
        <p:spPr bwMode="auto">
          <a:xfrm>
            <a:off x="4572000" y="2819400"/>
            <a:ext cx="0" cy="1752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4" name="Text Box 17"/>
          <p:cNvSpPr txBox="1">
            <a:spLocks noChangeArrowheads="1"/>
          </p:cNvSpPr>
          <p:nvPr/>
        </p:nvSpPr>
        <p:spPr bwMode="auto">
          <a:xfrm>
            <a:off x="4343400" y="4724400"/>
            <a:ext cx="4572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/>
              <a:t>0</a:t>
            </a:r>
            <a:endParaRPr lang="el-GR" sz="2000" b="1" baseline="-25000">
              <a:cs typeface="Arial" charset="0"/>
            </a:endParaRPr>
          </a:p>
        </p:txBody>
      </p:sp>
      <p:sp>
        <p:nvSpPr>
          <p:cNvPr id="54285" name="Text Box 18"/>
          <p:cNvSpPr txBox="1">
            <a:spLocks noChangeArrowheads="1"/>
          </p:cNvSpPr>
          <p:nvPr/>
        </p:nvSpPr>
        <p:spPr bwMode="auto">
          <a:xfrm>
            <a:off x="2743200" y="5334000"/>
            <a:ext cx="6858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  <a:cs typeface="Arial" charset="0"/>
              </a:rPr>
              <a:t>-2.0</a:t>
            </a:r>
            <a:endParaRPr lang="el-GR" sz="2000" b="1">
              <a:solidFill>
                <a:schemeClr val="folHlink"/>
              </a:solidFill>
              <a:cs typeface="Arial" charset="0"/>
            </a:endParaRPr>
          </a:p>
        </p:txBody>
      </p:sp>
      <p:sp>
        <p:nvSpPr>
          <p:cNvPr id="54286" name="Line 19"/>
          <p:cNvSpPr>
            <a:spLocks noChangeShapeType="1"/>
          </p:cNvSpPr>
          <p:nvPr/>
        </p:nvSpPr>
        <p:spPr bwMode="auto">
          <a:xfrm flipV="1">
            <a:off x="3048000" y="4953000"/>
            <a:ext cx="0" cy="4572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23"/>
          <p:cNvSpPr>
            <a:spLocks noChangeShapeType="1"/>
          </p:cNvSpPr>
          <p:nvPr/>
        </p:nvSpPr>
        <p:spPr bwMode="auto">
          <a:xfrm>
            <a:off x="3048000" y="3733800"/>
            <a:ext cx="0" cy="12192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25"/>
          <p:cNvSpPr>
            <a:spLocks noChangeShapeType="1"/>
          </p:cNvSpPr>
          <p:nvPr/>
        </p:nvSpPr>
        <p:spPr bwMode="auto">
          <a:xfrm flipH="1">
            <a:off x="1828800" y="4038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Text Box 27"/>
          <p:cNvSpPr txBox="1">
            <a:spLocks noChangeArrowheads="1"/>
          </p:cNvSpPr>
          <p:nvPr/>
        </p:nvSpPr>
        <p:spPr bwMode="auto">
          <a:xfrm>
            <a:off x="6781800" y="4648200"/>
            <a:ext cx="4572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/>
              <a:t>Z</a:t>
            </a:r>
            <a:endParaRPr lang="el-GR" sz="2000" b="1" baseline="-25000">
              <a:cs typeface="Arial" charset="0"/>
            </a:endParaRPr>
          </a:p>
        </p:txBody>
      </p:sp>
      <p:sp>
        <p:nvSpPr>
          <p:cNvPr id="54290" name="Text Box 29"/>
          <p:cNvSpPr txBox="1">
            <a:spLocks noChangeArrowheads="1"/>
          </p:cNvSpPr>
          <p:nvPr/>
        </p:nvSpPr>
        <p:spPr bwMode="auto">
          <a:xfrm>
            <a:off x="5715000" y="5334000"/>
            <a:ext cx="6858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  <a:cs typeface="Arial" charset="0"/>
              </a:rPr>
              <a:t>2.0</a:t>
            </a:r>
            <a:endParaRPr lang="el-GR" sz="2000" b="1">
              <a:solidFill>
                <a:schemeClr val="folHlink"/>
              </a:solidFill>
              <a:cs typeface="Arial" charset="0"/>
            </a:endParaRPr>
          </a:p>
        </p:txBody>
      </p:sp>
      <p:sp>
        <p:nvSpPr>
          <p:cNvPr id="54291" name="Rectangle 38"/>
          <p:cNvSpPr>
            <a:spLocks noChangeArrowheads="1"/>
          </p:cNvSpPr>
          <p:nvPr/>
        </p:nvSpPr>
        <p:spPr bwMode="auto">
          <a:xfrm flipH="1">
            <a:off x="6019800" y="3505200"/>
            <a:ext cx="26670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P(Z &gt; 2.0) = 0.0228</a:t>
            </a:r>
          </a:p>
        </p:txBody>
      </p:sp>
      <p:sp>
        <p:nvSpPr>
          <p:cNvPr id="54292" name="Line 40"/>
          <p:cNvSpPr>
            <a:spLocks noChangeShapeType="1"/>
          </p:cNvSpPr>
          <p:nvPr/>
        </p:nvSpPr>
        <p:spPr bwMode="auto">
          <a:xfrm>
            <a:off x="5943600" y="3733800"/>
            <a:ext cx="0" cy="12192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Line 41"/>
          <p:cNvSpPr>
            <a:spLocks noChangeShapeType="1"/>
          </p:cNvSpPr>
          <p:nvPr/>
        </p:nvSpPr>
        <p:spPr bwMode="auto">
          <a:xfrm>
            <a:off x="5943600" y="397827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Line 47"/>
          <p:cNvSpPr>
            <a:spLocks noChangeShapeType="1"/>
          </p:cNvSpPr>
          <p:nvPr/>
        </p:nvSpPr>
        <p:spPr bwMode="auto">
          <a:xfrm flipV="1">
            <a:off x="5943600" y="4968875"/>
            <a:ext cx="0" cy="4572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6" name="Rectangle 26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pic>
        <p:nvPicPr>
          <p:cNvPr id="54297" name="Picture 3" descr="C:\Documents and Settings\schurpj\Local Settings\Temporary Internet Files\Content.IE5\LPEFQR5X\MPj0401144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334000"/>
            <a:ext cx="7921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ACB37D49-3AAF-49F3-AE40-B81B4DC3D89E}" type="slidenum">
              <a:rPr lang="en-US"/>
              <a:pPr/>
              <a:t>34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5298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676400"/>
            <a:ext cx="8077200" cy="42672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5. Is the p-value &lt; </a:t>
            </a:r>
            <a:r>
              <a:rPr lang="el-GR" smtClean="0">
                <a:cs typeface="Arial" charset="0"/>
              </a:rPr>
              <a:t>α</a:t>
            </a:r>
            <a:r>
              <a:rPr lang="en-US" smtClean="0"/>
              <a:t>?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mtClean="0"/>
              <a:t>Since p-value = 0.0456 &lt; </a:t>
            </a:r>
            <a:r>
              <a:rPr lang="el-GR" smtClean="0">
                <a:cs typeface="Arial" charset="0"/>
              </a:rPr>
              <a:t>α</a:t>
            </a:r>
            <a:r>
              <a:rPr lang="en-US" smtClean="0">
                <a:cs typeface="Arial" charset="0"/>
              </a:rPr>
              <a:t> = 0.05 Reject H</a:t>
            </a:r>
            <a:r>
              <a:rPr lang="en-US" baseline="-20000" smtClean="0">
                <a:cs typeface="Arial" charset="0"/>
              </a:rPr>
              <a:t>0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cs typeface="Arial" charset="0"/>
              </a:rPr>
              <a:t>5. (continued)  State the managerial conclusion in the context of the situation.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000" smtClean="0">
                <a:cs typeface="Arial" charset="0"/>
              </a:rPr>
              <a:t>There is sufficient evidence to conclude the average diameter of a manufactured bolt is not equal to 30mm.</a:t>
            </a:r>
            <a:endParaRPr lang="el-GR" sz="2000" smtClean="0">
              <a:cs typeface="Arial" charset="0"/>
            </a:endParaRPr>
          </a:p>
        </p:txBody>
      </p:sp>
      <p:sp>
        <p:nvSpPr>
          <p:cNvPr id="55299" name="Rectangle 1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p-value Hypothesis Testing Example</a:t>
            </a:r>
          </a:p>
        </p:txBody>
      </p:sp>
      <p:sp>
        <p:nvSpPr>
          <p:cNvPr id="55300" name="Text Box 20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55302" name="Rectangle 8"/>
          <p:cNvSpPr>
            <a:spLocks noChangeArrowheads="1"/>
          </p:cNvSpPr>
          <p:nvPr/>
        </p:nvSpPr>
        <p:spPr bwMode="auto">
          <a:xfrm>
            <a:off x="7772400" y="762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pic>
        <p:nvPicPr>
          <p:cNvPr id="55303" name="Picture 3" descr="C:\Documents and Settings\schurpj\Local Settings\Temporary Internet Files\Content.IE5\LPEFQR5X\MPj0401144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334000"/>
            <a:ext cx="7921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B3081854-3901-4825-8228-4B73C02BA4FF}" type="slidenum">
              <a:rPr lang="en-US"/>
              <a:pPr/>
              <a:t>35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743200" y="4114800"/>
            <a:ext cx="3733800" cy="6096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914400" y="228600"/>
            <a:ext cx="82296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>
                <a:solidFill>
                  <a:schemeClr val="tx2"/>
                </a:solidFill>
              </a:rPr>
              <a:t>Connection Between Two Tail Tests and Confidence Intervals</a:t>
            </a: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304800" y="1752600"/>
            <a:ext cx="8382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>
                <a:solidFill>
                  <a:schemeClr val="bg2"/>
                </a:solidFill>
              </a:rPr>
              <a:t>For</a:t>
            </a:r>
            <a:r>
              <a:rPr lang="en-US" sz="1800">
                <a:solidFill>
                  <a:schemeClr val="bg2"/>
                </a:solidFill>
              </a:rPr>
              <a:t> </a:t>
            </a:r>
            <a:r>
              <a:rPr lang="en-US" sz="1000">
                <a:solidFill>
                  <a:schemeClr val="bg2"/>
                </a:solidFill>
              </a:rPr>
              <a:t> </a:t>
            </a:r>
            <a:r>
              <a:rPr lang="en-US">
                <a:solidFill>
                  <a:schemeClr val="bg2"/>
                </a:solidFill>
              </a:rPr>
              <a:t>X = 29.84,  </a:t>
            </a:r>
            <a:r>
              <a:rPr lang="el-GR">
                <a:cs typeface="Arial" charset="0"/>
              </a:rPr>
              <a:t>σ</a:t>
            </a:r>
            <a:r>
              <a:rPr lang="en-US"/>
              <a:t> = 0.8  and  n = 100</a:t>
            </a:r>
            <a:r>
              <a:rPr lang="en-US">
                <a:solidFill>
                  <a:schemeClr val="bg2"/>
                </a:solidFill>
              </a:rPr>
              <a:t>, the </a:t>
            </a:r>
            <a:r>
              <a:rPr lang="en-US"/>
              <a:t>95%</a:t>
            </a:r>
            <a:r>
              <a:rPr lang="en-US">
                <a:solidFill>
                  <a:schemeClr val="bg2"/>
                </a:solidFill>
              </a:rPr>
              <a:t> confidence interval is: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>
              <a:solidFill>
                <a:schemeClr val="bg2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400">
              <a:solidFill>
                <a:schemeClr val="folHlink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>
                <a:solidFill>
                  <a:schemeClr val="bg2"/>
                </a:solidFill>
              </a:rPr>
              <a:t>                  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>
                <a:solidFill>
                  <a:schemeClr val="bg2"/>
                </a:solidFill>
              </a:rPr>
              <a:t>                         </a:t>
            </a:r>
            <a:r>
              <a:rPr lang="en-US"/>
              <a:t>29.6832 ≤ </a:t>
            </a:r>
            <a:r>
              <a:rPr lang="el-GR"/>
              <a:t>μ</a:t>
            </a:r>
            <a:r>
              <a:rPr lang="en-US"/>
              <a:t> </a:t>
            </a:r>
            <a:r>
              <a:rPr lang="el-GR"/>
              <a:t>≤</a:t>
            </a:r>
            <a:r>
              <a:rPr lang="en-US"/>
              <a:t> 29.9968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>
              <a:solidFill>
                <a:schemeClr val="bg2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400">
                <a:solidFill>
                  <a:schemeClr val="bg2"/>
                </a:solidFill>
              </a:rPr>
              <a:t>Since this interval does not contain the hypothesized mean (</a:t>
            </a:r>
            <a:r>
              <a:rPr lang="en-US" sz="2400">
                <a:solidFill>
                  <a:srgbClr val="FF3300"/>
                </a:solidFill>
              </a:rPr>
              <a:t>30</a:t>
            </a:r>
            <a:r>
              <a:rPr lang="en-US" sz="2400">
                <a:solidFill>
                  <a:schemeClr val="bg2"/>
                </a:solidFill>
              </a:rPr>
              <a:t>), we reject the null hypothesis at </a:t>
            </a:r>
            <a:r>
              <a:rPr lang="en-US" sz="2400" b="1">
                <a:solidFill>
                  <a:schemeClr val="bg2"/>
                </a:solidFill>
                <a:sym typeface="Symbol" pitchFamily="18" charset="2"/>
              </a:rPr>
              <a:t></a:t>
            </a:r>
            <a:r>
              <a:rPr lang="en-US" sz="2400">
                <a:solidFill>
                  <a:schemeClr val="bg2"/>
                </a:solidFill>
                <a:sym typeface="Symbol" pitchFamily="18" charset="2"/>
              </a:rPr>
              <a:t> = 0.05</a:t>
            </a:r>
            <a:endParaRPr lang="en-US" sz="3200"/>
          </a:p>
        </p:txBody>
      </p:sp>
      <p:sp>
        <p:nvSpPr>
          <p:cNvPr id="7174" name="Line 9"/>
          <p:cNvSpPr>
            <a:spLocks noChangeShapeType="1"/>
          </p:cNvSpPr>
          <p:nvPr/>
        </p:nvSpPr>
        <p:spPr bwMode="auto">
          <a:xfrm>
            <a:off x="1371600" y="1828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70" name="Object 10"/>
          <p:cNvGraphicFramePr>
            <a:graphicFrameLocks noChangeAspect="1"/>
          </p:cNvGraphicFramePr>
          <p:nvPr/>
        </p:nvGraphicFramePr>
        <p:xfrm>
          <a:off x="1389063" y="2959100"/>
          <a:ext cx="6135687" cy="901700"/>
        </p:xfrm>
        <a:graphic>
          <a:graphicData uri="http://schemas.openxmlformats.org/presentationml/2006/ole">
            <p:oleObj spid="_x0000_s7170" name="Equation" r:id="rId4" imgW="2933640" imgH="431640" progId="Equation.3">
              <p:embed/>
            </p:oleObj>
          </a:graphicData>
        </a:graphic>
      </p:graphicFrame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7772400" y="1366838"/>
            <a:ext cx="12573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pic>
        <p:nvPicPr>
          <p:cNvPr id="7177" name="Picture 3" descr="C:\Documents and Settings\schurpj\Local Settings\Temporary Internet Files\Content.IE5\LPEFQR5X\MPj04011440000[1]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53400" y="5562600"/>
            <a:ext cx="7921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BB4AA429-8F46-40CE-8276-009E958D1772}" type="slidenum">
              <a:rPr lang="en-US"/>
              <a:pPr/>
              <a:t>36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 You Ever Truly Know </a:t>
            </a:r>
            <a:r>
              <a:rPr lang="el-GR" smtClean="0">
                <a:cs typeface="Arial" charset="0"/>
              </a:rPr>
              <a:t>σ</a:t>
            </a:r>
            <a:r>
              <a:rPr lang="en-US" smtClean="0">
                <a:cs typeface="Arial" charset="0"/>
              </a:rPr>
              <a:t>?</a:t>
            </a:r>
            <a:endParaRPr lang="el-GR" smtClean="0">
              <a:cs typeface="Arial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Probably not!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In virtually all real world business situations, </a:t>
            </a:r>
            <a:r>
              <a:rPr lang="el-GR" sz="2400" smtClean="0">
                <a:cs typeface="Arial" charset="0"/>
              </a:rPr>
              <a:t>σ</a:t>
            </a:r>
            <a:r>
              <a:rPr lang="en-US" sz="2400" smtClean="0">
                <a:cs typeface="Arial" charset="0"/>
              </a:rPr>
              <a:t> is not known.</a:t>
            </a:r>
          </a:p>
          <a:p>
            <a:pPr eaLnBrk="1" hangingPunct="1"/>
            <a:endParaRPr lang="en-US" sz="2400" smtClean="0">
              <a:cs typeface="Arial" charset="0"/>
            </a:endParaRPr>
          </a:p>
          <a:p>
            <a:pPr eaLnBrk="1" hangingPunct="1"/>
            <a:r>
              <a:rPr lang="en-US" sz="2400" smtClean="0"/>
              <a:t>If there is a situation where </a:t>
            </a:r>
            <a:r>
              <a:rPr lang="el-GR" sz="2400" smtClean="0">
                <a:cs typeface="Arial" charset="0"/>
              </a:rPr>
              <a:t>σ</a:t>
            </a:r>
            <a:r>
              <a:rPr lang="en-US" sz="2400" smtClean="0">
                <a:cs typeface="Arial" charset="0"/>
              </a:rPr>
              <a:t> is known then µ is also known (since to calculate </a:t>
            </a:r>
            <a:r>
              <a:rPr lang="el-GR" sz="2400" smtClean="0">
                <a:cs typeface="Arial" charset="0"/>
              </a:rPr>
              <a:t>σ</a:t>
            </a:r>
            <a:r>
              <a:rPr lang="en-US" sz="2400" smtClean="0">
                <a:cs typeface="Arial" charset="0"/>
              </a:rPr>
              <a:t> you need to know µ.)</a:t>
            </a:r>
          </a:p>
          <a:p>
            <a:pPr eaLnBrk="1" hangingPunct="1"/>
            <a:endParaRPr lang="en-US" sz="2400" smtClean="0">
              <a:cs typeface="Arial" charset="0"/>
            </a:endParaRPr>
          </a:p>
          <a:p>
            <a:pPr eaLnBrk="1" hangingPunct="1"/>
            <a:r>
              <a:rPr lang="en-US" sz="2400" smtClean="0">
                <a:cs typeface="Arial" charset="0"/>
              </a:rPr>
              <a:t>If you truly know µ there would be no need to gather a sample to estimate it.</a:t>
            </a:r>
          </a:p>
          <a:p>
            <a:pPr eaLnBrk="1" hangingPunct="1"/>
            <a:endParaRPr lang="en-US" sz="2400" smtClean="0">
              <a:cs typeface="Arial" charset="0"/>
            </a:endParaRPr>
          </a:p>
        </p:txBody>
      </p:sp>
      <p:sp>
        <p:nvSpPr>
          <p:cNvPr id="59397" name="Rectangle 6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D85D9561-2090-4DA0-AC7C-3C7C6AEDB5E4}" type="slidenum">
              <a:rPr lang="en-US"/>
              <a:pPr/>
              <a:t>37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Hypothesis Testing: </a:t>
            </a:r>
            <a:br>
              <a:rPr lang="en-US" smtClean="0"/>
            </a:br>
            <a:r>
              <a:rPr lang="el-GR" smtClean="0">
                <a:cs typeface="Arial" charset="0"/>
              </a:rPr>
              <a:t>σ</a:t>
            </a:r>
            <a:r>
              <a:rPr lang="en-US" smtClean="0">
                <a:cs typeface="Arial" charset="0"/>
              </a:rPr>
              <a:t> Unknown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382000" cy="42799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If the population standard deviation is unknown, you instead use the sample standard deviation S.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Because of this change, you use the t distribution instead of the Z distribution to test the null hypothesis about the mean.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When using the t distribution you must assume the population you are sampling from follows a normal distribution.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All other steps, concepts, and conclusions are the same.</a:t>
            </a:r>
          </a:p>
        </p:txBody>
      </p:sp>
      <p:sp>
        <p:nvSpPr>
          <p:cNvPr id="60421" name="Rectangle 6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19B2D34E-4EA8-4FDA-9132-B4175BE85E4F}" type="slidenum">
              <a:rPr lang="en-US"/>
              <a:pPr/>
              <a:t>38</a:t>
            </a:fld>
            <a:endParaRPr lang="en-US"/>
          </a:p>
        </p:txBody>
      </p:sp>
      <p:sp>
        <p:nvSpPr>
          <p:cNvPr id="6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t Test of Hypothesis for the Mean (</a:t>
            </a:r>
            <a:r>
              <a:rPr lang="el-GR" smtClean="0">
                <a:cs typeface="Arial" charset="0"/>
              </a:rPr>
              <a:t>σ</a:t>
            </a:r>
            <a:r>
              <a:rPr lang="en-US" smtClean="0">
                <a:cs typeface="Arial" charset="0"/>
              </a:rPr>
              <a:t> Unknown)</a:t>
            </a:r>
            <a:endParaRPr lang="el-GR" smtClean="0">
              <a:cs typeface="Arial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800600" y="4343400"/>
            <a:ext cx="32766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The test statistic is:</a:t>
            </a:r>
          </a:p>
        </p:txBody>
      </p:sp>
      <p:sp>
        <p:nvSpPr>
          <p:cNvPr id="8200" name="Freeform 9"/>
          <p:cNvSpPr>
            <a:spLocks/>
          </p:cNvSpPr>
          <p:nvPr/>
        </p:nvSpPr>
        <p:spPr bwMode="auto">
          <a:xfrm>
            <a:off x="4648200" y="3276600"/>
            <a:ext cx="4191000" cy="3352800"/>
          </a:xfrm>
          <a:custGeom>
            <a:avLst/>
            <a:gdLst>
              <a:gd name="T0" fmla="*/ 2147483647 w 2784"/>
              <a:gd name="T1" fmla="*/ 0 h 2208"/>
              <a:gd name="T2" fmla="*/ 2147483647 w 2784"/>
              <a:gd name="T3" fmla="*/ 2147483647 h 2208"/>
              <a:gd name="T4" fmla="*/ 0 w 2784"/>
              <a:gd name="T5" fmla="*/ 2147483647 h 2208"/>
              <a:gd name="T6" fmla="*/ 0 w 2784"/>
              <a:gd name="T7" fmla="*/ 0 h 2208"/>
              <a:gd name="T8" fmla="*/ 2147483647 w 2784"/>
              <a:gd name="T9" fmla="*/ 0 h 22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84"/>
              <a:gd name="T16" fmla="*/ 0 h 2208"/>
              <a:gd name="T17" fmla="*/ 2784 w 2784"/>
              <a:gd name="T18" fmla="*/ 2208 h 22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84" h="2208">
                <a:moveTo>
                  <a:pt x="2784" y="0"/>
                </a:moveTo>
                <a:lnTo>
                  <a:pt x="2784" y="2208"/>
                </a:lnTo>
                <a:lnTo>
                  <a:pt x="0" y="2208"/>
                </a:lnTo>
                <a:lnTo>
                  <a:pt x="0" y="0"/>
                </a:lnTo>
                <a:lnTo>
                  <a:pt x="2784" y="0"/>
                </a:lnTo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10"/>
          <p:cNvSpPr>
            <a:spLocks noChangeShapeType="1"/>
          </p:cNvSpPr>
          <p:nvPr/>
        </p:nvSpPr>
        <p:spPr bwMode="auto">
          <a:xfrm>
            <a:off x="4800600" y="29718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02" name="Freeform 12"/>
          <p:cNvSpPr>
            <a:spLocks/>
          </p:cNvSpPr>
          <p:nvPr/>
        </p:nvSpPr>
        <p:spPr bwMode="auto">
          <a:xfrm>
            <a:off x="3733800" y="2133600"/>
            <a:ext cx="1981200" cy="914400"/>
          </a:xfrm>
          <a:custGeom>
            <a:avLst/>
            <a:gdLst>
              <a:gd name="T0" fmla="*/ 0 w 1115"/>
              <a:gd name="T1" fmla="*/ 2147483647 h 514"/>
              <a:gd name="T2" fmla="*/ 2147483647 w 1115"/>
              <a:gd name="T3" fmla="*/ 2147483647 h 514"/>
              <a:gd name="T4" fmla="*/ 2147483647 w 1115"/>
              <a:gd name="T5" fmla="*/ 0 h 514"/>
              <a:gd name="T6" fmla="*/ 0 w 1115"/>
              <a:gd name="T7" fmla="*/ 0 h 514"/>
              <a:gd name="T8" fmla="*/ 0 w 1115"/>
              <a:gd name="T9" fmla="*/ 2147483647 h 5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5"/>
              <a:gd name="T16" fmla="*/ 0 h 514"/>
              <a:gd name="T17" fmla="*/ 1115 w 1115"/>
              <a:gd name="T18" fmla="*/ 514 h 5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5" h="514">
                <a:moveTo>
                  <a:pt x="0" y="513"/>
                </a:moveTo>
                <a:lnTo>
                  <a:pt x="1114" y="513"/>
                </a:lnTo>
                <a:lnTo>
                  <a:pt x="1114" y="0"/>
                </a:lnTo>
                <a:lnTo>
                  <a:pt x="0" y="0"/>
                </a:lnTo>
                <a:lnTo>
                  <a:pt x="0" y="513"/>
                </a:lnTo>
              </a:path>
            </a:pathLst>
          </a:custGeom>
          <a:solidFill>
            <a:srgbClr val="C7DAF7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Line 15"/>
          <p:cNvSpPr>
            <a:spLocks noChangeShapeType="1"/>
          </p:cNvSpPr>
          <p:nvPr/>
        </p:nvSpPr>
        <p:spPr bwMode="auto">
          <a:xfrm>
            <a:off x="3124200" y="32004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04" name="Line 16"/>
          <p:cNvSpPr>
            <a:spLocks noChangeShapeType="1"/>
          </p:cNvSpPr>
          <p:nvPr/>
        </p:nvSpPr>
        <p:spPr bwMode="auto">
          <a:xfrm>
            <a:off x="3124200" y="3200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05" name="Line 17"/>
          <p:cNvSpPr>
            <a:spLocks noChangeShapeType="1"/>
          </p:cNvSpPr>
          <p:nvPr/>
        </p:nvSpPr>
        <p:spPr bwMode="auto">
          <a:xfrm>
            <a:off x="6553200" y="3200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06" name="Rectangle 19"/>
          <p:cNvSpPr>
            <a:spLocks noChangeArrowheads="1"/>
          </p:cNvSpPr>
          <p:nvPr/>
        </p:nvSpPr>
        <p:spPr bwMode="auto">
          <a:xfrm>
            <a:off x="3276600" y="2133600"/>
            <a:ext cx="2743200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b="1">
                <a:sym typeface="Symbol" pitchFamily="18" charset="2"/>
              </a:rPr>
              <a:t>Hypothesis </a:t>
            </a:r>
          </a:p>
          <a:p>
            <a:pPr algn="ctr" eaLnBrk="0" hangingPunct="0"/>
            <a:r>
              <a:rPr lang="en-US" sz="2400" b="1">
                <a:sym typeface="Symbol" pitchFamily="18" charset="2"/>
              </a:rPr>
              <a:t>Tests for </a:t>
            </a:r>
          </a:p>
        </p:txBody>
      </p:sp>
      <p:sp>
        <p:nvSpPr>
          <p:cNvPr id="8207" name="Rectangle 20"/>
          <p:cNvSpPr>
            <a:spLocks noChangeArrowheads="1"/>
          </p:cNvSpPr>
          <p:nvPr/>
        </p:nvSpPr>
        <p:spPr bwMode="auto">
          <a:xfrm>
            <a:off x="2362200" y="3505200"/>
            <a:ext cx="148748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l-GR" sz="2400" b="1">
                <a:cs typeface="Arial" charset="0"/>
                <a:sym typeface="Symbol" pitchFamily="18" charset="2"/>
              </a:rPr>
              <a:t>σ</a:t>
            </a:r>
            <a:r>
              <a:rPr lang="en-US" sz="2400" b="1">
                <a:sym typeface="Symbol" pitchFamily="18" charset="2"/>
              </a:rPr>
              <a:t> Known</a:t>
            </a:r>
          </a:p>
        </p:txBody>
      </p:sp>
      <p:sp>
        <p:nvSpPr>
          <p:cNvPr id="8208" name="Line 21"/>
          <p:cNvSpPr>
            <a:spLocks noChangeShapeType="1"/>
          </p:cNvSpPr>
          <p:nvPr/>
        </p:nvSpPr>
        <p:spPr bwMode="auto">
          <a:xfrm>
            <a:off x="3124200" y="32004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09" name="Line 22"/>
          <p:cNvSpPr>
            <a:spLocks noChangeShapeType="1"/>
          </p:cNvSpPr>
          <p:nvPr/>
        </p:nvSpPr>
        <p:spPr bwMode="auto">
          <a:xfrm>
            <a:off x="3124200" y="3200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10" name="Line 23"/>
          <p:cNvSpPr>
            <a:spLocks noChangeShapeType="1"/>
          </p:cNvSpPr>
          <p:nvPr/>
        </p:nvSpPr>
        <p:spPr bwMode="auto">
          <a:xfrm>
            <a:off x="6553200" y="3200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11" name="Rectangle 24"/>
          <p:cNvSpPr>
            <a:spLocks noChangeArrowheads="1"/>
          </p:cNvSpPr>
          <p:nvPr/>
        </p:nvSpPr>
        <p:spPr bwMode="auto">
          <a:xfrm>
            <a:off x="5638800" y="3505200"/>
            <a:ext cx="184308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l-GR" sz="2400" b="1">
                <a:sym typeface="Symbol" pitchFamily="18" charset="2"/>
              </a:rPr>
              <a:t>σ</a:t>
            </a:r>
            <a:r>
              <a:rPr lang="en-US" sz="2400" b="1">
                <a:sym typeface="Symbol" pitchFamily="18" charset="2"/>
              </a:rPr>
              <a:t> Unknown</a:t>
            </a:r>
          </a:p>
        </p:txBody>
      </p:sp>
      <p:sp>
        <p:nvSpPr>
          <p:cNvPr id="8212" name="Freeform 25"/>
          <p:cNvSpPr>
            <a:spLocks/>
          </p:cNvSpPr>
          <p:nvPr/>
        </p:nvSpPr>
        <p:spPr bwMode="auto">
          <a:xfrm>
            <a:off x="2133600" y="3429000"/>
            <a:ext cx="1819275" cy="914400"/>
          </a:xfrm>
          <a:custGeom>
            <a:avLst/>
            <a:gdLst>
              <a:gd name="T0" fmla="*/ 0 w 1068"/>
              <a:gd name="T1" fmla="*/ 2147483647 h 429"/>
              <a:gd name="T2" fmla="*/ 2147483647 w 1068"/>
              <a:gd name="T3" fmla="*/ 2147483647 h 429"/>
              <a:gd name="T4" fmla="*/ 2147483647 w 1068"/>
              <a:gd name="T5" fmla="*/ 0 h 429"/>
              <a:gd name="T6" fmla="*/ 0 w 1068"/>
              <a:gd name="T7" fmla="*/ 0 h 429"/>
              <a:gd name="T8" fmla="*/ 0 w 1068"/>
              <a:gd name="T9" fmla="*/ 2147483647 h 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8"/>
              <a:gd name="T16" fmla="*/ 0 h 429"/>
              <a:gd name="T17" fmla="*/ 1068 w 1068"/>
              <a:gd name="T18" fmla="*/ 429 h 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8" h="429">
                <a:moveTo>
                  <a:pt x="0" y="428"/>
                </a:moveTo>
                <a:lnTo>
                  <a:pt x="1067" y="428"/>
                </a:lnTo>
                <a:lnTo>
                  <a:pt x="1067" y="0"/>
                </a:lnTo>
                <a:lnTo>
                  <a:pt x="0" y="0"/>
                </a:lnTo>
                <a:lnTo>
                  <a:pt x="0" y="428"/>
                </a:lnTo>
              </a:path>
            </a:pathLst>
          </a:custGeom>
          <a:solidFill>
            <a:srgbClr val="C7DAF7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3" name="Rectangle 26"/>
          <p:cNvSpPr>
            <a:spLocks noChangeArrowheads="1"/>
          </p:cNvSpPr>
          <p:nvPr/>
        </p:nvSpPr>
        <p:spPr bwMode="auto">
          <a:xfrm>
            <a:off x="2286000" y="3505200"/>
            <a:ext cx="14636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1">
                <a:sym typeface="Symbol" pitchFamily="18" charset="2"/>
              </a:rPr>
              <a:t> Known</a:t>
            </a:r>
          </a:p>
        </p:txBody>
      </p:sp>
      <p:sp>
        <p:nvSpPr>
          <p:cNvPr id="8214" name="Freeform 27"/>
          <p:cNvSpPr>
            <a:spLocks/>
          </p:cNvSpPr>
          <p:nvPr/>
        </p:nvSpPr>
        <p:spPr bwMode="auto">
          <a:xfrm>
            <a:off x="5410200" y="3429000"/>
            <a:ext cx="2057400" cy="914400"/>
          </a:xfrm>
          <a:custGeom>
            <a:avLst/>
            <a:gdLst>
              <a:gd name="T0" fmla="*/ 0 w 1241"/>
              <a:gd name="T1" fmla="*/ 2147483647 h 436"/>
              <a:gd name="T2" fmla="*/ 2147483647 w 1241"/>
              <a:gd name="T3" fmla="*/ 2147483647 h 436"/>
              <a:gd name="T4" fmla="*/ 2147483647 w 1241"/>
              <a:gd name="T5" fmla="*/ 0 h 436"/>
              <a:gd name="T6" fmla="*/ 0 w 1241"/>
              <a:gd name="T7" fmla="*/ 0 h 436"/>
              <a:gd name="T8" fmla="*/ 0 w 1241"/>
              <a:gd name="T9" fmla="*/ 2147483647 h 4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1"/>
              <a:gd name="T16" fmla="*/ 0 h 436"/>
              <a:gd name="T17" fmla="*/ 1241 w 1241"/>
              <a:gd name="T18" fmla="*/ 436 h 4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1" h="436">
                <a:moveTo>
                  <a:pt x="0" y="435"/>
                </a:moveTo>
                <a:lnTo>
                  <a:pt x="1240" y="435"/>
                </a:lnTo>
                <a:lnTo>
                  <a:pt x="1240" y="0"/>
                </a:lnTo>
                <a:lnTo>
                  <a:pt x="0" y="0"/>
                </a:lnTo>
                <a:lnTo>
                  <a:pt x="0" y="435"/>
                </a:lnTo>
              </a:path>
            </a:pathLst>
          </a:custGeom>
          <a:solidFill>
            <a:srgbClr val="FDE0BD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Rectangle 28"/>
          <p:cNvSpPr>
            <a:spLocks noChangeArrowheads="1"/>
          </p:cNvSpPr>
          <p:nvPr/>
        </p:nvSpPr>
        <p:spPr bwMode="auto">
          <a:xfrm>
            <a:off x="5562600" y="3505200"/>
            <a:ext cx="18192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1">
                <a:sym typeface="Symbol" pitchFamily="18" charset="2"/>
              </a:rPr>
              <a:t> Unknown</a:t>
            </a:r>
          </a:p>
        </p:txBody>
      </p:sp>
      <p:sp>
        <p:nvSpPr>
          <p:cNvPr id="8216" name="Text Box 29"/>
          <p:cNvSpPr txBox="1">
            <a:spLocks noChangeArrowheads="1"/>
          </p:cNvSpPr>
          <p:nvPr/>
        </p:nvSpPr>
        <p:spPr bwMode="auto">
          <a:xfrm>
            <a:off x="2362200" y="38608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(Z test)</a:t>
            </a:r>
          </a:p>
        </p:txBody>
      </p:sp>
      <p:sp>
        <p:nvSpPr>
          <p:cNvPr id="8217" name="Text Box 30"/>
          <p:cNvSpPr txBox="1">
            <a:spLocks noChangeArrowheads="1"/>
          </p:cNvSpPr>
          <p:nvPr/>
        </p:nvSpPr>
        <p:spPr bwMode="auto">
          <a:xfrm>
            <a:off x="5810250" y="38862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(t test)</a:t>
            </a:r>
          </a:p>
        </p:txBody>
      </p:sp>
      <p:sp>
        <p:nvSpPr>
          <p:cNvPr id="8218" name="Rectangle 32"/>
          <p:cNvSpPr>
            <a:spLocks noChangeArrowheads="1"/>
          </p:cNvSpPr>
          <p:nvPr/>
        </p:nvSpPr>
        <p:spPr bwMode="auto">
          <a:xfrm>
            <a:off x="990600" y="228600"/>
            <a:ext cx="77930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>
              <a:lnSpc>
                <a:spcPct val="80000"/>
              </a:lnSpc>
            </a:pPr>
            <a:r>
              <a:rPr lang="en-US" sz="4000">
                <a:solidFill>
                  <a:schemeClr val="tx2"/>
                </a:solidFill>
              </a:rPr>
              <a:t>t Test of Hypothesis for the Mean (</a:t>
            </a:r>
            <a:r>
              <a:rPr lang="el-GR" sz="4000">
                <a:solidFill>
                  <a:schemeClr val="tx2"/>
                </a:solidFill>
                <a:cs typeface="Arial" charset="0"/>
              </a:rPr>
              <a:t>σ</a:t>
            </a:r>
            <a:r>
              <a:rPr lang="en-US" sz="4000">
                <a:solidFill>
                  <a:schemeClr val="tx2"/>
                </a:solidFill>
                <a:cs typeface="Arial" charset="0"/>
              </a:rPr>
              <a:t> Unknown)</a:t>
            </a:r>
            <a:endParaRPr lang="el-GR" sz="400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8219" name="Rectangle 33"/>
          <p:cNvSpPr>
            <a:spLocks noChangeArrowheads="1"/>
          </p:cNvSpPr>
          <p:nvPr/>
        </p:nvSpPr>
        <p:spPr bwMode="auto">
          <a:xfrm>
            <a:off x="381000" y="1524000"/>
            <a:ext cx="84582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700"/>
              <a:t>Convert sample statistic (     ) to a  t</a:t>
            </a:r>
            <a:r>
              <a:rPr lang="en-US" sz="2700" baseline="-25000"/>
              <a:t>STAT</a:t>
            </a:r>
            <a:r>
              <a:rPr lang="en-US" sz="2700"/>
              <a:t>  </a:t>
            </a:r>
            <a:r>
              <a:rPr lang="en-US" sz="2700">
                <a:solidFill>
                  <a:schemeClr val="folHlink"/>
                </a:solidFill>
              </a:rPr>
              <a:t>test statistic</a:t>
            </a:r>
            <a:r>
              <a:rPr lang="en-US" sz="2700"/>
              <a:t> </a:t>
            </a:r>
          </a:p>
          <a:p>
            <a:pPr marL="320675" indent="-320675" defTabSz="852488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700"/>
              <a:t> </a:t>
            </a: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700"/>
          </a:p>
        </p:txBody>
      </p:sp>
      <p:sp>
        <p:nvSpPr>
          <p:cNvPr id="8220" name="Text Box 36"/>
          <p:cNvSpPr txBox="1">
            <a:spLocks noChangeArrowheads="1"/>
          </p:cNvSpPr>
          <p:nvPr/>
        </p:nvSpPr>
        <p:spPr bwMode="auto">
          <a:xfrm>
            <a:off x="4800600" y="4343400"/>
            <a:ext cx="32766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The test statistic is:</a:t>
            </a:r>
          </a:p>
        </p:txBody>
      </p:sp>
      <p:sp>
        <p:nvSpPr>
          <p:cNvPr id="8221" name="Freeform 38"/>
          <p:cNvSpPr>
            <a:spLocks/>
          </p:cNvSpPr>
          <p:nvPr/>
        </p:nvSpPr>
        <p:spPr bwMode="auto">
          <a:xfrm>
            <a:off x="4648200" y="3276600"/>
            <a:ext cx="4191000" cy="3352800"/>
          </a:xfrm>
          <a:custGeom>
            <a:avLst/>
            <a:gdLst>
              <a:gd name="T0" fmla="*/ 2147483647 w 2784"/>
              <a:gd name="T1" fmla="*/ 0 h 2208"/>
              <a:gd name="T2" fmla="*/ 2147483647 w 2784"/>
              <a:gd name="T3" fmla="*/ 2147483647 h 2208"/>
              <a:gd name="T4" fmla="*/ 0 w 2784"/>
              <a:gd name="T5" fmla="*/ 2147483647 h 2208"/>
              <a:gd name="T6" fmla="*/ 0 w 2784"/>
              <a:gd name="T7" fmla="*/ 0 h 2208"/>
              <a:gd name="T8" fmla="*/ 2147483647 w 2784"/>
              <a:gd name="T9" fmla="*/ 0 h 22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84"/>
              <a:gd name="T16" fmla="*/ 0 h 2208"/>
              <a:gd name="T17" fmla="*/ 2784 w 2784"/>
              <a:gd name="T18" fmla="*/ 2208 h 22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84" h="2208">
                <a:moveTo>
                  <a:pt x="2784" y="0"/>
                </a:moveTo>
                <a:lnTo>
                  <a:pt x="2784" y="2208"/>
                </a:lnTo>
                <a:lnTo>
                  <a:pt x="0" y="2208"/>
                </a:lnTo>
                <a:lnTo>
                  <a:pt x="0" y="0"/>
                </a:lnTo>
                <a:lnTo>
                  <a:pt x="2784" y="0"/>
                </a:lnTo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Line 39"/>
          <p:cNvSpPr>
            <a:spLocks noChangeShapeType="1"/>
          </p:cNvSpPr>
          <p:nvPr/>
        </p:nvSpPr>
        <p:spPr bwMode="auto">
          <a:xfrm>
            <a:off x="4800600" y="29718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23" name="Freeform 40"/>
          <p:cNvSpPr>
            <a:spLocks/>
          </p:cNvSpPr>
          <p:nvPr/>
        </p:nvSpPr>
        <p:spPr bwMode="auto">
          <a:xfrm>
            <a:off x="3733800" y="2133600"/>
            <a:ext cx="1981200" cy="914400"/>
          </a:xfrm>
          <a:custGeom>
            <a:avLst/>
            <a:gdLst>
              <a:gd name="T0" fmla="*/ 0 w 1115"/>
              <a:gd name="T1" fmla="*/ 2147483647 h 514"/>
              <a:gd name="T2" fmla="*/ 2147483647 w 1115"/>
              <a:gd name="T3" fmla="*/ 2147483647 h 514"/>
              <a:gd name="T4" fmla="*/ 2147483647 w 1115"/>
              <a:gd name="T5" fmla="*/ 0 h 514"/>
              <a:gd name="T6" fmla="*/ 0 w 1115"/>
              <a:gd name="T7" fmla="*/ 0 h 514"/>
              <a:gd name="T8" fmla="*/ 0 w 1115"/>
              <a:gd name="T9" fmla="*/ 2147483647 h 5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5"/>
              <a:gd name="T16" fmla="*/ 0 h 514"/>
              <a:gd name="T17" fmla="*/ 1115 w 1115"/>
              <a:gd name="T18" fmla="*/ 514 h 5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5" h="514">
                <a:moveTo>
                  <a:pt x="0" y="513"/>
                </a:moveTo>
                <a:lnTo>
                  <a:pt x="1114" y="513"/>
                </a:lnTo>
                <a:lnTo>
                  <a:pt x="1114" y="0"/>
                </a:lnTo>
                <a:lnTo>
                  <a:pt x="0" y="0"/>
                </a:lnTo>
                <a:lnTo>
                  <a:pt x="0" y="513"/>
                </a:lnTo>
              </a:path>
            </a:pathLst>
          </a:custGeom>
          <a:solidFill>
            <a:srgbClr val="C7DAF7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Line 41"/>
          <p:cNvSpPr>
            <a:spLocks noChangeShapeType="1"/>
          </p:cNvSpPr>
          <p:nvPr/>
        </p:nvSpPr>
        <p:spPr bwMode="auto">
          <a:xfrm>
            <a:off x="3124200" y="32004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25" name="Line 42"/>
          <p:cNvSpPr>
            <a:spLocks noChangeShapeType="1"/>
          </p:cNvSpPr>
          <p:nvPr/>
        </p:nvSpPr>
        <p:spPr bwMode="auto">
          <a:xfrm>
            <a:off x="3124200" y="3200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26" name="Line 43"/>
          <p:cNvSpPr>
            <a:spLocks noChangeShapeType="1"/>
          </p:cNvSpPr>
          <p:nvPr/>
        </p:nvSpPr>
        <p:spPr bwMode="auto">
          <a:xfrm>
            <a:off x="6553200" y="3200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27" name="Rectangle 44"/>
          <p:cNvSpPr>
            <a:spLocks noChangeArrowheads="1"/>
          </p:cNvSpPr>
          <p:nvPr/>
        </p:nvSpPr>
        <p:spPr bwMode="auto">
          <a:xfrm>
            <a:off x="3276600" y="2133600"/>
            <a:ext cx="2743200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b="1">
                <a:sym typeface="Symbol" pitchFamily="18" charset="2"/>
              </a:rPr>
              <a:t>Hypothesis </a:t>
            </a:r>
          </a:p>
          <a:p>
            <a:pPr algn="ctr" eaLnBrk="0" hangingPunct="0"/>
            <a:r>
              <a:rPr lang="en-US" sz="2400" b="1">
                <a:sym typeface="Symbol" pitchFamily="18" charset="2"/>
              </a:rPr>
              <a:t>Tests for </a:t>
            </a:r>
          </a:p>
        </p:txBody>
      </p:sp>
      <p:sp>
        <p:nvSpPr>
          <p:cNvPr id="8228" name="Rectangle 45"/>
          <p:cNvSpPr>
            <a:spLocks noChangeArrowheads="1"/>
          </p:cNvSpPr>
          <p:nvPr/>
        </p:nvSpPr>
        <p:spPr bwMode="auto">
          <a:xfrm>
            <a:off x="2362200" y="3505200"/>
            <a:ext cx="148748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l-GR" sz="2400" b="1">
                <a:cs typeface="Arial" charset="0"/>
                <a:sym typeface="Symbol" pitchFamily="18" charset="2"/>
              </a:rPr>
              <a:t>σ</a:t>
            </a:r>
            <a:r>
              <a:rPr lang="en-US" sz="2400" b="1">
                <a:sym typeface="Symbol" pitchFamily="18" charset="2"/>
              </a:rPr>
              <a:t> Known</a:t>
            </a:r>
          </a:p>
        </p:txBody>
      </p:sp>
      <p:sp>
        <p:nvSpPr>
          <p:cNvPr id="8229" name="Line 46"/>
          <p:cNvSpPr>
            <a:spLocks noChangeShapeType="1"/>
          </p:cNvSpPr>
          <p:nvPr/>
        </p:nvSpPr>
        <p:spPr bwMode="auto">
          <a:xfrm>
            <a:off x="3124200" y="32004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30" name="Line 47"/>
          <p:cNvSpPr>
            <a:spLocks noChangeShapeType="1"/>
          </p:cNvSpPr>
          <p:nvPr/>
        </p:nvSpPr>
        <p:spPr bwMode="auto">
          <a:xfrm>
            <a:off x="3124200" y="3200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31" name="Line 48"/>
          <p:cNvSpPr>
            <a:spLocks noChangeShapeType="1"/>
          </p:cNvSpPr>
          <p:nvPr/>
        </p:nvSpPr>
        <p:spPr bwMode="auto">
          <a:xfrm>
            <a:off x="6553200" y="3200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32" name="Rectangle 49"/>
          <p:cNvSpPr>
            <a:spLocks noChangeArrowheads="1"/>
          </p:cNvSpPr>
          <p:nvPr/>
        </p:nvSpPr>
        <p:spPr bwMode="auto">
          <a:xfrm>
            <a:off x="5638800" y="3505200"/>
            <a:ext cx="184308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l-GR" sz="2400" b="1">
                <a:sym typeface="Symbol" pitchFamily="18" charset="2"/>
              </a:rPr>
              <a:t>σ</a:t>
            </a:r>
            <a:r>
              <a:rPr lang="en-US" sz="2400" b="1">
                <a:sym typeface="Symbol" pitchFamily="18" charset="2"/>
              </a:rPr>
              <a:t> Unknown</a:t>
            </a:r>
          </a:p>
        </p:txBody>
      </p:sp>
      <p:sp>
        <p:nvSpPr>
          <p:cNvPr id="8233" name="Freeform 50"/>
          <p:cNvSpPr>
            <a:spLocks/>
          </p:cNvSpPr>
          <p:nvPr/>
        </p:nvSpPr>
        <p:spPr bwMode="auto">
          <a:xfrm>
            <a:off x="2133600" y="3429000"/>
            <a:ext cx="1819275" cy="914400"/>
          </a:xfrm>
          <a:custGeom>
            <a:avLst/>
            <a:gdLst>
              <a:gd name="T0" fmla="*/ 0 w 1068"/>
              <a:gd name="T1" fmla="*/ 2147483647 h 429"/>
              <a:gd name="T2" fmla="*/ 2147483647 w 1068"/>
              <a:gd name="T3" fmla="*/ 2147483647 h 429"/>
              <a:gd name="T4" fmla="*/ 2147483647 w 1068"/>
              <a:gd name="T5" fmla="*/ 0 h 429"/>
              <a:gd name="T6" fmla="*/ 0 w 1068"/>
              <a:gd name="T7" fmla="*/ 0 h 429"/>
              <a:gd name="T8" fmla="*/ 0 w 1068"/>
              <a:gd name="T9" fmla="*/ 2147483647 h 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8"/>
              <a:gd name="T16" fmla="*/ 0 h 429"/>
              <a:gd name="T17" fmla="*/ 1068 w 1068"/>
              <a:gd name="T18" fmla="*/ 429 h 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8" h="429">
                <a:moveTo>
                  <a:pt x="0" y="428"/>
                </a:moveTo>
                <a:lnTo>
                  <a:pt x="1067" y="428"/>
                </a:lnTo>
                <a:lnTo>
                  <a:pt x="1067" y="0"/>
                </a:lnTo>
                <a:lnTo>
                  <a:pt x="0" y="0"/>
                </a:lnTo>
                <a:lnTo>
                  <a:pt x="0" y="428"/>
                </a:lnTo>
              </a:path>
            </a:pathLst>
          </a:custGeom>
          <a:solidFill>
            <a:srgbClr val="C7DAF7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4" name="Rectangle 51"/>
          <p:cNvSpPr>
            <a:spLocks noChangeArrowheads="1"/>
          </p:cNvSpPr>
          <p:nvPr/>
        </p:nvSpPr>
        <p:spPr bwMode="auto">
          <a:xfrm>
            <a:off x="2286000" y="3505200"/>
            <a:ext cx="14636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1">
                <a:sym typeface="Symbol" pitchFamily="18" charset="2"/>
              </a:rPr>
              <a:t> Known</a:t>
            </a:r>
          </a:p>
        </p:txBody>
      </p:sp>
      <p:sp>
        <p:nvSpPr>
          <p:cNvPr id="8235" name="Freeform 52"/>
          <p:cNvSpPr>
            <a:spLocks/>
          </p:cNvSpPr>
          <p:nvPr/>
        </p:nvSpPr>
        <p:spPr bwMode="auto">
          <a:xfrm>
            <a:off x="5410200" y="3429000"/>
            <a:ext cx="2057400" cy="914400"/>
          </a:xfrm>
          <a:custGeom>
            <a:avLst/>
            <a:gdLst>
              <a:gd name="T0" fmla="*/ 0 w 1241"/>
              <a:gd name="T1" fmla="*/ 2147483647 h 436"/>
              <a:gd name="T2" fmla="*/ 2147483647 w 1241"/>
              <a:gd name="T3" fmla="*/ 2147483647 h 436"/>
              <a:gd name="T4" fmla="*/ 2147483647 w 1241"/>
              <a:gd name="T5" fmla="*/ 0 h 436"/>
              <a:gd name="T6" fmla="*/ 0 w 1241"/>
              <a:gd name="T7" fmla="*/ 0 h 436"/>
              <a:gd name="T8" fmla="*/ 0 w 1241"/>
              <a:gd name="T9" fmla="*/ 2147483647 h 4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1"/>
              <a:gd name="T16" fmla="*/ 0 h 436"/>
              <a:gd name="T17" fmla="*/ 1241 w 1241"/>
              <a:gd name="T18" fmla="*/ 436 h 4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1" h="436">
                <a:moveTo>
                  <a:pt x="0" y="435"/>
                </a:moveTo>
                <a:lnTo>
                  <a:pt x="1240" y="435"/>
                </a:lnTo>
                <a:lnTo>
                  <a:pt x="1240" y="0"/>
                </a:lnTo>
                <a:lnTo>
                  <a:pt x="0" y="0"/>
                </a:lnTo>
                <a:lnTo>
                  <a:pt x="0" y="435"/>
                </a:lnTo>
              </a:path>
            </a:pathLst>
          </a:custGeom>
          <a:solidFill>
            <a:srgbClr val="FDE0BD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6" name="Rectangle 53"/>
          <p:cNvSpPr>
            <a:spLocks noChangeArrowheads="1"/>
          </p:cNvSpPr>
          <p:nvPr/>
        </p:nvSpPr>
        <p:spPr bwMode="auto">
          <a:xfrm>
            <a:off x="5562600" y="3505200"/>
            <a:ext cx="18192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1">
                <a:sym typeface="Symbol" pitchFamily="18" charset="2"/>
              </a:rPr>
              <a:t> Unknown</a:t>
            </a:r>
          </a:p>
        </p:txBody>
      </p:sp>
      <p:sp>
        <p:nvSpPr>
          <p:cNvPr id="8237" name="Text Box 54"/>
          <p:cNvSpPr txBox="1">
            <a:spLocks noChangeArrowheads="1"/>
          </p:cNvSpPr>
          <p:nvPr/>
        </p:nvSpPr>
        <p:spPr bwMode="auto">
          <a:xfrm>
            <a:off x="2362200" y="38608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(Z test)</a:t>
            </a:r>
          </a:p>
        </p:txBody>
      </p:sp>
      <p:sp>
        <p:nvSpPr>
          <p:cNvPr id="8238" name="Text Box 55"/>
          <p:cNvSpPr txBox="1">
            <a:spLocks noChangeArrowheads="1"/>
          </p:cNvSpPr>
          <p:nvPr/>
        </p:nvSpPr>
        <p:spPr bwMode="auto">
          <a:xfrm>
            <a:off x="5810250" y="38862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(t test)</a:t>
            </a:r>
          </a:p>
        </p:txBody>
      </p:sp>
      <p:sp>
        <p:nvSpPr>
          <p:cNvPr id="8239" name="Text Box 57"/>
          <p:cNvSpPr txBox="1">
            <a:spLocks noChangeArrowheads="1"/>
          </p:cNvSpPr>
          <p:nvPr/>
        </p:nvSpPr>
        <p:spPr bwMode="auto">
          <a:xfrm>
            <a:off x="4572000" y="1524000"/>
            <a:ext cx="5334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 </a:t>
            </a:r>
            <a:r>
              <a:rPr lang="en-US"/>
              <a:t>X</a:t>
            </a:r>
          </a:p>
        </p:txBody>
      </p:sp>
      <p:sp>
        <p:nvSpPr>
          <p:cNvPr id="8240" name="Line 58"/>
          <p:cNvSpPr>
            <a:spLocks noChangeShapeType="1"/>
          </p:cNvSpPr>
          <p:nvPr/>
        </p:nvSpPr>
        <p:spPr bwMode="auto">
          <a:xfrm>
            <a:off x="4724400" y="16002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41" name="Group 80"/>
          <p:cNvGrpSpPr>
            <a:grpSpLocks/>
          </p:cNvGrpSpPr>
          <p:nvPr/>
        </p:nvGrpSpPr>
        <p:grpSpPr bwMode="auto">
          <a:xfrm>
            <a:off x="2133600" y="2133600"/>
            <a:ext cx="6705600" cy="4495800"/>
            <a:chOff x="1344" y="1344"/>
            <a:chExt cx="4224" cy="2832"/>
          </a:xfrm>
        </p:grpSpPr>
        <p:sp>
          <p:nvSpPr>
            <p:cNvPr id="8244" name="Text Box 59"/>
            <p:cNvSpPr txBox="1">
              <a:spLocks noChangeArrowheads="1"/>
            </p:cNvSpPr>
            <p:nvPr/>
          </p:nvSpPr>
          <p:spPr bwMode="auto">
            <a:xfrm>
              <a:off x="3024" y="2736"/>
              <a:ext cx="2064" cy="28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The test statistic is:</a:t>
              </a:r>
            </a:p>
          </p:txBody>
        </p:sp>
        <p:graphicFrame>
          <p:nvGraphicFramePr>
            <p:cNvPr id="8196" name="Object 60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648" y="3120"/>
            <a:ext cx="1319" cy="952"/>
          </p:xfrm>
          <a:graphic>
            <a:graphicData uri="http://schemas.openxmlformats.org/presentationml/2006/ole">
              <p:oleObj spid="_x0000_s8196" name="Equation" r:id="rId3" imgW="939600" imgH="634680" progId="Equation.3">
                <p:embed/>
              </p:oleObj>
            </a:graphicData>
          </a:graphic>
        </p:graphicFrame>
        <p:sp>
          <p:nvSpPr>
            <p:cNvPr id="8245" name="Freeform 61"/>
            <p:cNvSpPr>
              <a:spLocks/>
            </p:cNvSpPr>
            <p:nvPr/>
          </p:nvSpPr>
          <p:spPr bwMode="auto">
            <a:xfrm>
              <a:off x="2928" y="2064"/>
              <a:ext cx="2640" cy="2112"/>
            </a:xfrm>
            <a:custGeom>
              <a:avLst/>
              <a:gdLst>
                <a:gd name="T0" fmla="*/ 2374 w 2784"/>
                <a:gd name="T1" fmla="*/ 0 h 2208"/>
                <a:gd name="T2" fmla="*/ 2374 w 2784"/>
                <a:gd name="T3" fmla="*/ 1932 h 2208"/>
                <a:gd name="T4" fmla="*/ 0 w 2784"/>
                <a:gd name="T5" fmla="*/ 1932 h 2208"/>
                <a:gd name="T6" fmla="*/ 0 w 2784"/>
                <a:gd name="T7" fmla="*/ 0 h 2208"/>
                <a:gd name="T8" fmla="*/ 2374 w 2784"/>
                <a:gd name="T9" fmla="*/ 0 h 22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84"/>
                <a:gd name="T16" fmla="*/ 0 h 2208"/>
                <a:gd name="T17" fmla="*/ 2784 w 2784"/>
                <a:gd name="T18" fmla="*/ 2208 h 22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84" h="2208">
                  <a:moveTo>
                    <a:pt x="2784" y="0"/>
                  </a:moveTo>
                  <a:lnTo>
                    <a:pt x="2784" y="2208"/>
                  </a:lnTo>
                  <a:lnTo>
                    <a:pt x="0" y="2208"/>
                  </a:lnTo>
                  <a:lnTo>
                    <a:pt x="0" y="0"/>
                  </a:lnTo>
                  <a:lnTo>
                    <a:pt x="2784" y="0"/>
                  </a:lnTo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6" name="Line 62"/>
            <p:cNvSpPr>
              <a:spLocks noChangeShapeType="1"/>
            </p:cNvSpPr>
            <p:nvPr/>
          </p:nvSpPr>
          <p:spPr bwMode="auto">
            <a:xfrm>
              <a:off x="3024" y="1872"/>
              <a:ext cx="1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47" name="Freeform 63"/>
            <p:cNvSpPr>
              <a:spLocks/>
            </p:cNvSpPr>
            <p:nvPr/>
          </p:nvSpPr>
          <p:spPr bwMode="auto">
            <a:xfrm>
              <a:off x="2352" y="1344"/>
              <a:ext cx="1248" cy="576"/>
            </a:xfrm>
            <a:custGeom>
              <a:avLst/>
              <a:gdLst>
                <a:gd name="T0" fmla="*/ 0 w 1115"/>
                <a:gd name="T1" fmla="*/ 722 h 514"/>
                <a:gd name="T2" fmla="*/ 1563 w 1115"/>
                <a:gd name="T3" fmla="*/ 722 h 514"/>
                <a:gd name="T4" fmla="*/ 1563 w 1115"/>
                <a:gd name="T5" fmla="*/ 0 h 514"/>
                <a:gd name="T6" fmla="*/ 0 w 1115"/>
                <a:gd name="T7" fmla="*/ 0 h 514"/>
                <a:gd name="T8" fmla="*/ 0 w 1115"/>
                <a:gd name="T9" fmla="*/ 722 h 5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5"/>
                <a:gd name="T16" fmla="*/ 0 h 514"/>
                <a:gd name="T17" fmla="*/ 1115 w 1115"/>
                <a:gd name="T18" fmla="*/ 514 h 5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5" h="514">
                  <a:moveTo>
                    <a:pt x="0" y="513"/>
                  </a:moveTo>
                  <a:lnTo>
                    <a:pt x="1114" y="513"/>
                  </a:lnTo>
                  <a:lnTo>
                    <a:pt x="1114" y="0"/>
                  </a:lnTo>
                  <a:lnTo>
                    <a:pt x="0" y="0"/>
                  </a:lnTo>
                  <a:lnTo>
                    <a:pt x="0" y="513"/>
                  </a:lnTo>
                </a:path>
              </a:pathLst>
            </a:custGeom>
            <a:solidFill>
              <a:srgbClr val="C7DAF7"/>
            </a:solidFill>
            <a:ln w="25400" cap="rnd">
              <a:solidFill>
                <a:srgbClr val="1A1A1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8" name="Line 64"/>
            <p:cNvSpPr>
              <a:spLocks noChangeShapeType="1"/>
            </p:cNvSpPr>
            <p:nvPr/>
          </p:nvSpPr>
          <p:spPr bwMode="auto">
            <a:xfrm>
              <a:off x="1968" y="2016"/>
              <a:ext cx="2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49" name="Line 65"/>
            <p:cNvSpPr>
              <a:spLocks noChangeShapeType="1"/>
            </p:cNvSpPr>
            <p:nvPr/>
          </p:nvSpPr>
          <p:spPr bwMode="auto">
            <a:xfrm>
              <a:off x="1968" y="2016"/>
              <a:ext cx="1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50" name="Line 66"/>
            <p:cNvSpPr>
              <a:spLocks noChangeShapeType="1"/>
            </p:cNvSpPr>
            <p:nvPr/>
          </p:nvSpPr>
          <p:spPr bwMode="auto">
            <a:xfrm>
              <a:off x="4128" y="2016"/>
              <a:ext cx="1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51" name="Rectangle 67"/>
            <p:cNvSpPr>
              <a:spLocks noChangeArrowheads="1"/>
            </p:cNvSpPr>
            <p:nvPr/>
          </p:nvSpPr>
          <p:spPr bwMode="auto">
            <a:xfrm>
              <a:off x="2064" y="1344"/>
              <a:ext cx="1728" cy="5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sz="2400" b="1">
                  <a:sym typeface="Symbol" pitchFamily="18" charset="2"/>
                </a:rPr>
                <a:t>Hypothesis </a:t>
              </a:r>
            </a:p>
            <a:p>
              <a:pPr algn="ctr" eaLnBrk="0" hangingPunct="0"/>
              <a:r>
                <a:rPr lang="en-US" sz="2400" b="1">
                  <a:sym typeface="Symbol" pitchFamily="18" charset="2"/>
                </a:rPr>
                <a:t>Tests for </a:t>
              </a:r>
            </a:p>
          </p:txBody>
        </p:sp>
        <p:sp>
          <p:nvSpPr>
            <p:cNvPr id="8252" name="Rectangle 68"/>
            <p:cNvSpPr>
              <a:spLocks noChangeArrowheads="1"/>
            </p:cNvSpPr>
            <p:nvPr/>
          </p:nvSpPr>
          <p:spPr bwMode="auto">
            <a:xfrm>
              <a:off x="1488" y="2208"/>
              <a:ext cx="937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l-GR" sz="2400" b="1">
                  <a:cs typeface="Arial" charset="0"/>
                  <a:sym typeface="Symbol" pitchFamily="18" charset="2"/>
                </a:rPr>
                <a:t>σ</a:t>
              </a:r>
              <a:r>
                <a:rPr lang="en-US" sz="2400" b="1">
                  <a:sym typeface="Symbol" pitchFamily="18" charset="2"/>
                </a:rPr>
                <a:t> Known</a:t>
              </a:r>
            </a:p>
          </p:txBody>
        </p:sp>
        <p:sp>
          <p:nvSpPr>
            <p:cNvPr id="8253" name="Line 69"/>
            <p:cNvSpPr>
              <a:spLocks noChangeShapeType="1"/>
            </p:cNvSpPr>
            <p:nvPr/>
          </p:nvSpPr>
          <p:spPr bwMode="auto">
            <a:xfrm>
              <a:off x="1968" y="2016"/>
              <a:ext cx="2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54" name="Line 70"/>
            <p:cNvSpPr>
              <a:spLocks noChangeShapeType="1"/>
            </p:cNvSpPr>
            <p:nvPr/>
          </p:nvSpPr>
          <p:spPr bwMode="auto">
            <a:xfrm>
              <a:off x="1968" y="2016"/>
              <a:ext cx="1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55" name="Line 71"/>
            <p:cNvSpPr>
              <a:spLocks noChangeShapeType="1"/>
            </p:cNvSpPr>
            <p:nvPr/>
          </p:nvSpPr>
          <p:spPr bwMode="auto">
            <a:xfrm>
              <a:off x="4128" y="2016"/>
              <a:ext cx="1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56" name="Rectangle 72"/>
            <p:cNvSpPr>
              <a:spLocks noChangeArrowheads="1"/>
            </p:cNvSpPr>
            <p:nvPr/>
          </p:nvSpPr>
          <p:spPr bwMode="auto">
            <a:xfrm>
              <a:off x="3552" y="2208"/>
              <a:ext cx="116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l-GR" sz="2400" b="1">
                  <a:sym typeface="Symbol" pitchFamily="18" charset="2"/>
                </a:rPr>
                <a:t>σ</a:t>
              </a:r>
              <a:r>
                <a:rPr lang="en-US" sz="2400" b="1">
                  <a:sym typeface="Symbol" pitchFamily="18" charset="2"/>
                </a:rPr>
                <a:t> Unknown</a:t>
              </a:r>
            </a:p>
          </p:txBody>
        </p:sp>
        <p:sp>
          <p:nvSpPr>
            <p:cNvPr id="8257" name="Freeform 73"/>
            <p:cNvSpPr>
              <a:spLocks/>
            </p:cNvSpPr>
            <p:nvPr/>
          </p:nvSpPr>
          <p:spPr bwMode="auto">
            <a:xfrm>
              <a:off x="1344" y="2160"/>
              <a:ext cx="1146" cy="576"/>
            </a:xfrm>
            <a:custGeom>
              <a:avLst/>
              <a:gdLst>
                <a:gd name="T0" fmla="*/ 0 w 1068"/>
                <a:gd name="T1" fmla="*/ 1037 h 429"/>
                <a:gd name="T2" fmla="*/ 1319 w 1068"/>
                <a:gd name="T3" fmla="*/ 1037 h 429"/>
                <a:gd name="T4" fmla="*/ 1319 w 1068"/>
                <a:gd name="T5" fmla="*/ 0 h 429"/>
                <a:gd name="T6" fmla="*/ 0 w 1068"/>
                <a:gd name="T7" fmla="*/ 0 h 429"/>
                <a:gd name="T8" fmla="*/ 0 w 1068"/>
                <a:gd name="T9" fmla="*/ 1037 h 4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68"/>
                <a:gd name="T16" fmla="*/ 0 h 429"/>
                <a:gd name="T17" fmla="*/ 1068 w 1068"/>
                <a:gd name="T18" fmla="*/ 429 h 4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68" h="429">
                  <a:moveTo>
                    <a:pt x="0" y="428"/>
                  </a:moveTo>
                  <a:lnTo>
                    <a:pt x="1067" y="428"/>
                  </a:lnTo>
                  <a:lnTo>
                    <a:pt x="1067" y="0"/>
                  </a:lnTo>
                  <a:lnTo>
                    <a:pt x="0" y="0"/>
                  </a:lnTo>
                  <a:lnTo>
                    <a:pt x="0" y="428"/>
                  </a:lnTo>
                </a:path>
              </a:pathLst>
            </a:custGeom>
            <a:solidFill>
              <a:srgbClr val="C7DAF7"/>
            </a:solidFill>
            <a:ln w="25400" cap="rnd">
              <a:solidFill>
                <a:srgbClr val="1A1A1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8" name="Rectangle 74"/>
            <p:cNvSpPr>
              <a:spLocks noChangeArrowheads="1"/>
            </p:cNvSpPr>
            <p:nvPr/>
          </p:nvSpPr>
          <p:spPr bwMode="auto">
            <a:xfrm>
              <a:off x="1440" y="2208"/>
              <a:ext cx="92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 b="1">
                  <a:sym typeface="Symbol" pitchFamily="18" charset="2"/>
                </a:rPr>
                <a:t> Known</a:t>
              </a:r>
            </a:p>
          </p:txBody>
        </p:sp>
        <p:sp>
          <p:nvSpPr>
            <p:cNvPr id="8259" name="Freeform 75"/>
            <p:cNvSpPr>
              <a:spLocks/>
            </p:cNvSpPr>
            <p:nvPr/>
          </p:nvSpPr>
          <p:spPr bwMode="auto">
            <a:xfrm>
              <a:off x="3408" y="2160"/>
              <a:ext cx="1296" cy="576"/>
            </a:xfrm>
            <a:custGeom>
              <a:avLst/>
              <a:gdLst>
                <a:gd name="T0" fmla="*/ 0 w 1241"/>
                <a:gd name="T1" fmla="*/ 1004 h 436"/>
                <a:gd name="T2" fmla="*/ 1412 w 1241"/>
                <a:gd name="T3" fmla="*/ 1004 h 436"/>
                <a:gd name="T4" fmla="*/ 1412 w 1241"/>
                <a:gd name="T5" fmla="*/ 0 h 436"/>
                <a:gd name="T6" fmla="*/ 0 w 1241"/>
                <a:gd name="T7" fmla="*/ 0 h 436"/>
                <a:gd name="T8" fmla="*/ 0 w 1241"/>
                <a:gd name="T9" fmla="*/ 1004 h 4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1"/>
                <a:gd name="T16" fmla="*/ 0 h 436"/>
                <a:gd name="T17" fmla="*/ 1241 w 1241"/>
                <a:gd name="T18" fmla="*/ 436 h 4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1" h="436">
                  <a:moveTo>
                    <a:pt x="0" y="435"/>
                  </a:moveTo>
                  <a:lnTo>
                    <a:pt x="1240" y="435"/>
                  </a:lnTo>
                  <a:lnTo>
                    <a:pt x="1240" y="0"/>
                  </a:lnTo>
                  <a:lnTo>
                    <a:pt x="0" y="0"/>
                  </a:lnTo>
                  <a:lnTo>
                    <a:pt x="0" y="435"/>
                  </a:lnTo>
                </a:path>
              </a:pathLst>
            </a:custGeom>
            <a:solidFill>
              <a:srgbClr val="FDE0BD"/>
            </a:solidFill>
            <a:ln w="25400" cap="rnd">
              <a:solidFill>
                <a:srgbClr val="1A1A1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60" name="Rectangle 76"/>
            <p:cNvSpPr>
              <a:spLocks noChangeArrowheads="1"/>
            </p:cNvSpPr>
            <p:nvPr/>
          </p:nvSpPr>
          <p:spPr bwMode="auto">
            <a:xfrm>
              <a:off x="3504" y="2208"/>
              <a:ext cx="1146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 b="1">
                  <a:sym typeface="Symbol" pitchFamily="18" charset="2"/>
                </a:rPr>
                <a:t> Unknown</a:t>
              </a:r>
            </a:p>
          </p:txBody>
        </p:sp>
        <p:sp>
          <p:nvSpPr>
            <p:cNvPr id="8261" name="Text Box 77"/>
            <p:cNvSpPr txBox="1">
              <a:spLocks noChangeArrowheads="1"/>
            </p:cNvSpPr>
            <p:nvPr/>
          </p:nvSpPr>
          <p:spPr bwMode="auto">
            <a:xfrm>
              <a:off x="1488" y="2432"/>
              <a:ext cx="7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/>
                <a:t>(Z test)</a:t>
              </a:r>
            </a:p>
          </p:txBody>
        </p:sp>
        <p:sp>
          <p:nvSpPr>
            <p:cNvPr id="8262" name="Text Box 78"/>
            <p:cNvSpPr txBox="1">
              <a:spLocks noChangeArrowheads="1"/>
            </p:cNvSpPr>
            <p:nvPr/>
          </p:nvSpPr>
          <p:spPr bwMode="auto">
            <a:xfrm>
              <a:off x="3660" y="2448"/>
              <a:ext cx="7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/>
                <a:t>(t test)</a:t>
              </a:r>
            </a:p>
          </p:txBody>
        </p:sp>
      </p:grpSp>
      <p:sp>
        <p:nvSpPr>
          <p:cNvPr id="8243" name="Rectangle 70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858293FE-A4A0-4793-88AB-F88389D94DBD}" type="slidenum">
              <a:rPr lang="en-US"/>
              <a:pPr/>
              <a:t>39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304800"/>
            <a:ext cx="7793038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Example: Two-Tail Test</a:t>
            </a:r>
            <a:br>
              <a:rPr lang="en-US" smtClean="0"/>
            </a:br>
            <a:r>
              <a:rPr lang="en-US" smtClean="0"/>
              <a:t>(</a:t>
            </a:r>
            <a:r>
              <a:rPr lang="en-US" smtClean="0">
                <a:sym typeface="Symbol" pitchFamily="18" charset="2"/>
              </a:rPr>
              <a:t> Unknown)</a:t>
            </a:r>
            <a:endParaRPr lang="en-US" i="1" smtClean="0">
              <a:sym typeface="Symbol" pitchFamily="18" charset="2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676400"/>
            <a:ext cx="5029200" cy="4648200"/>
          </a:xfrm>
          <a:solidFill>
            <a:srgbClr val="FDE0BD"/>
          </a:solidFill>
          <a:ln w="19050">
            <a:solidFill>
              <a:schemeClr val="tx1"/>
            </a:solidFill>
          </a:ln>
        </p:spPr>
        <p:txBody>
          <a:bodyPr lIns="90488" tIns="44450" rIns="90488" bIns="44450"/>
          <a:lstStyle/>
          <a:p>
            <a:pPr eaLnBrk="1" hangingPunct="1">
              <a:buFont typeface="Wingdings" pitchFamily="2" charset="2"/>
              <a:buNone/>
            </a:pPr>
            <a:r>
              <a:rPr lang="en-US" sz="2100" smtClean="0"/>
              <a:t>   </a:t>
            </a:r>
            <a:r>
              <a:rPr lang="en-US" smtClean="0"/>
              <a:t>The average cost of a hotel room in New York is said to be $168 per night.  To determine if this is true, a random sample of 25 hotels is taken and resulted in an X  of $172.50  and an S of $15.40. Test the appropriate hypotheses at </a:t>
            </a:r>
            <a:r>
              <a:rPr lang="en-US" smtClean="0">
                <a:sym typeface="Symbol" pitchFamily="18" charset="2"/>
              </a:rPr>
              <a:t></a:t>
            </a:r>
            <a:r>
              <a:rPr lang="en-US" smtClean="0"/>
              <a:t> = 0.05.</a:t>
            </a:r>
          </a:p>
          <a:p>
            <a:pPr eaLnBrk="1" hangingPunct="1">
              <a:buFont typeface="Wingdings" pitchFamily="2" charset="2"/>
              <a:buNone/>
            </a:pPr>
            <a:endParaRPr lang="en-US" sz="1400" smtClean="0"/>
          </a:p>
          <a:p>
            <a:pPr eaLnBrk="1" hangingPunct="1">
              <a:buFont typeface="Wingdings" pitchFamily="2" charset="2"/>
              <a:buNone/>
            </a:pPr>
            <a:r>
              <a:rPr lang="en-US" sz="1300" smtClean="0"/>
              <a:t>	</a:t>
            </a:r>
            <a:r>
              <a:rPr lang="en-US" sz="1400" smtClean="0"/>
              <a:t>(Assume the population distribution is normal)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6096000" y="4267200"/>
            <a:ext cx="2057400" cy="10477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n-US" b="1"/>
              <a:t>H</a:t>
            </a:r>
            <a:r>
              <a:rPr lang="en-US" b="1" baseline="-25000"/>
              <a:t>0</a:t>
            </a:r>
            <a:r>
              <a:rPr lang="en-US" b="1"/>
              <a:t>: </a:t>
            </a:r>
            <a:r>
              <a:rPr lang="el-GR" b="1">
                <a:cs typeface="Arial" charset="0"/>
              </a:rPr>
              <a:t>μ</a:t>
            </a:r>
            <a:r>
              <a:rPr lang="en-US" b="1">
                <a:latin typeface="Symbol" pitchFamily="18" charset="2"/>
              </a:rPr>
              <a:t> </a:t>
            </a:r>
            <a:r>
              <a:rPr lang="en-US" b="1"/>
              <a:t>= 168   H</a:t>
            </a:r>
            <a:r>
              <a:rPr lang="en-US" b="1" baseline="-25000"/>
              <a:t>1</a:t>
            </a:r>
            <a:r>
              <a:rPr lang="en-US" b="1"/>
              <a:t>: </a:t>
            </a:r>
            <a:r>
              <a:rPr lang="el-GR" b="1">
                <a:cs typeface="Arial" charset="0"/>
              </a:rPr>
              <a:t>μ</a:t>
            </a:r>
            <a:r>
              <a:rPr lang="en-US" b="1">
                <a:latin typeface="Symbol" pitchFamily="18" charset="2"/>
              </a:rPr>
              <a:t> ¹</a:t>
            </a:r>
            <a:r>
              <a:rPr lang="en-US" b="1"/>
              <a:t> 168</a:t>
            </a:r>
          </a:p>
        </p:txBody>
      </p:sp>
      <p:pic>
        <p:nvPicPr>
          <p:cNvPr id="63493" name="Picture 5" descr="j02120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1676400"/>
            <a:ext cx="2566988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4876800" y="38862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Rectangle 9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896DEA8A-5EF4-4491-88EF-569FAF010D99}" type="slidenum">
              <a:rPr lang="en-US"/>
              <a:pPr/>
              <a:t>4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1158875" y="2286000"/>
            <a:ext cx="7239000" cy="1143000"/>
          </a:xfrm>
          <a:prstGeom prst="rect">
            <a:avLst/>
          </a:prstGeom>
          <a:solidFill>
            <a:srgbClr val="FDE0B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Line 3"/>
          <p:cNvSpPr>
            <a:spLocks noChangeShapeType="1"/>
          </p:cNvSpPr>
          <p:nvPr/>
        </p:nvSpPr>
        <p:spPr bwMode="auto">
          <a:xfrm flipV="1">
            <a:off x="5638800" y="5257800"/>
            <a:ext cx="1371600" cy="990600"/>
          </a:xfrm>
          <a:prstGeom prst="line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Null Hypothesis, H</a:t>
            </a:r>
            <a:r>
              <a:rPr lang="en-US" baseline="-25000" smtClean="0"/>
              <a:t>0</a:t>
            </a:r>
          </a:p>
        </p:txBody>
      </p:sp>
      <p:sp>
        <p:nvSpPr>
          <p:cNvPr id="1033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676400"/>
            <a:ext cx="8077200" cy="4532313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3100" smtClean="0"/>
              <a:t>States the claim or assertion to be tested</a:t>
            </a:r>
          </a:p>
          <a:p>
            <a:pPr lvl="1"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sz="2700" smtClean="0">
                <a:solidFill>
                  <a:schemeClr val="folHlink"/>
                </a:solidFill>
              </a:rPr>
              <a:t>Example:</a:t>
            </a:r>
            <a:r>
              <a:rPr lang="en-US" sz="2700" smtClean="0"/>
              <a:t>  The average diameter of a manufactured bolt is 30mm    (                  )</a:t>
            </a:r>
          </a:p>
          <a:p>
            <a:pPr eaLnBrk="1" hangingPunct="1">
              <a:spcBef>
                <a:spcPct val="40000"/>
              </a:spcBef>
            </a:pPr>
            <a:r>
              <a:rPr lang="en-US" sz="3100" smtClean="0"/>
              <a:t>Is always about a population parameter,         not about a sample statistic</a:t>
            </a:r>
            <a:r>
              <a:rPr lang="en-US" sz="2700" smtClean="0"/>
              <a:t> </a:t>
            </a:r>
          </a:p>
        </p:txBody>
      </p:sp>
      <p:sp>
        <p:nvSpPr>
          <p:cNvPr id="1034" name="Oval 6"/>
          <p:cNvSpPr>
            <a:spLocks noChangeArrowheads="1"/>
          </p:cNvSpPr>
          <p:nvPr/>
        </p:nvSpPr>
        <p:spPr bwMode="auto">
          <a:xfrm>
            <a:off x="2057400" y="5029200"/>
            <a:ext cx="1981200" cy="1371600"/>
          </a:xfrm>
          <a:prstGeom prst="ellipse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Oval 7"/>
          <p:cNvSpPr>
            <a:spLocks noChangeArrowheads="1"/>
          </p:cNvSpPr>
          <p:nvPr/>
        </p:nvSpPr>
        <p:spPr bwMode="auto">
          <a:xfrm>
            <a:off x="5257800" y="5029200"/>
            <a:ext cx="1981200" cy="1371600"/>
          </a:xfrm>
          <a:prstGeom prst="ellipse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6246813" y="2895600"/>
          <a:ext cx="1711325" cy="560388"/>
        </p:xfrm>
        <a:graphic>
          <a:graphicData uri="http://schemas.openxmlformats.org/presentationml/2006/ole">
            <p:oleObj spid="_x0000_s1026" name="Equation" r:id="rId3" imgW="698400" imgH="228600" progId="Equation.3">
              <p:embed/>
            </p:oleObj>
          </a:graphicData>
        </a:graphic>
      </p:graphicFrame>
      <p:graphicFrame>
        <p:nvGraphicFramePr>
          <p:cNvPr id="1027" name="Object 9"/>
          <p:cNvGraphicFramePr>
            <a:graphicFrameLocks noChangeAspect="1"/>
          </p:cNvGraphicFramePr>
          <p:nvPr/>
        </p:nvGraphicFramePr>
        <p:xfrm>
          <a:off x="2192338" y="5410200"/>
          <a:ext cx="1711325" cy="560388"/>
        </p:xfrm>
        <a:graphic>
          <a:graphicData uri="http://schemas.openxmlformats.org/presentationml/2006/ole">
            <p:oleObj spid="_x0000_s1027" name="Equation" r:id="rId4" imgW="698400" imgH="228600" progId="Equation.3">
              <p:embed/>
            </p:oleObj>
          </a:graphicData>
        </a:graphic>
      </p:graphicFrame>
      <p:graphicFrame>
        <p:nvGraphicFramePr>
          <p:cNvPr id="1028" name="Object 10"/>
          <p:cNvGraphicFramePr>
            <a:graphicFrameLocks noChangeAspect="1"/>
          </p:cNvGraphicFramePr>
          <p:nvPr/>
        </p:nvGraphicFramePr>
        <p:xfrm>
          <a:off x="5378450" y="5334000"/>
          <a:ext cx="1773238" cy="622300"/>
        </p:xfrm>
        <a:graphic>
          <a:graphicData uri="http://schemas.openxmlformats.org/presentationml/2006/ole">
            <p:oleObj spid="_x0000_s1028" name="Equation" r:id="rId5" imgW="723600" imgH="253800" progId="Equation.3">
              <p:embed/>
            </p:oleObj>
          </a:graphicData>
        </a:graphic>
      </p:graphicFrame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pic>
        <p:nvPicPr>
          <p:cNvPr id="1038" name="Picture 3" descr="C:\Documents and Settings\schurpj\Local Settings\Temporary Internet Files\Content.IE5\LPEFQR5X\MPj04011440000[1]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72400" y="5334000"/>
            <a:ext cx="7921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FA8C05CD-FCF3-4998-B43E-8203A9DA9BD7}" type="slidenum">
              <a:rPr lang="en-US"/>
              <a:pPr/>
              <a:t>40</a:t>
            </a:fld>
            <a:endParaRPr lang="en-US"/>
          </a:p>
        </p:txBody>
      </p:sp>
      <p:sp>
        <p:nvSpPr>
          <p:cNvPr id="4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7467600" y="4495800"/>
            <a:ext cx="609600" cy="381000"/>
          </a:xfrm>
          <a:prstGeom prst="rect">
            <a:avLst/>
          </a:prstGeom>
          <a:solidFill>
            <a:srgbClr val="B5D7F9"/>
          </a:solidFill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7467600" y="3810000"/>
            <a:ext cx="990600" cy="228600"/>
          </a:xfrm>
          <a:prstGeom prst="rect">
            <a:avLst/>
          </a:prstGeom>
          <a:solidFill>
            <a:srgbClr val="FDDBE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4343400" y="3886200"/>
            <a:ext cx="1066800" cy="228600"/>
          </a:xfrm>
          <a:prstGeom prst="rect">
            <a:avLst/>
          </a:prstGeom>
          <a:solidFill>
            <a:srgbClr val="FDDBE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5"/>
          <p:cNvSpPr>
            <a:spLocks noChangeArrowheads="1"/>
          </p:cNvSpPr>
          <p:nvPr/>
        </p:nvSpPr>
        <p:spPr bwMode="auto">
          <a:xfrm>
            <a:off x="533400" y="4267200"/>
            <a:ext cx="2667000" cy="762000"/>
          </a:xfrm>
          <a:prstGeom prst="rect">
            <a:avLst/>
          </a:prstGeom>
          <a:solidFill>
            <a:srgbClr val="C7DAF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6"/>
          <p:cNvSpPr>
            <a:spLocks noChangeArrowheads="1"/>
          </p:cNvSpPr>
          <p:nvPr/>
        </p:nvSpPr>
        <p:spPr bwMode="auto">
          <a:xfrm>
            <a:off x="533400" y="5638800"/>
            <a:ext cx="2667000" cy="457200"/>
          </a:xfrm>
          <a:prstGeom prst="rect">
            <a:avLst/>
          </a:prstGeom>
          <a:solidFill>
            <a:srgbClr val="FDDBE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3124200"/>
            <a:ext cx="3276600" cy="32004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120000"/>
              </a:lnSpc>
              <a:spcBef>
                <a:spcPct val="40000"/>
              </a:spcBef>
              <a:buSzPct val="100000"/>
            </a:pPr>
            <a:r>
              <a:rPr lang="en-US" sz="2400" b="1" smtClean="0">
                <a:latin typeface="Symbol" pitchFamily="18" charset="2"/>
              </a:rPr>
              <a:t>a </a:t>
            </a:r>
            <a:r>
              <a:rPr lang="en-US" sz="2300" smtClean="0"/>
              <a:t>= </a:t>
            </a:r>
            <a:r>
              <a:rPr lang="en-US" sz="2300" b="1" smtClean="0"/>
              <a:t>0.05</a:t>
            </a:r>
          </a:p>
          <a:p>
            <a:pPr eaLnBrk="1" hangingPunct="1">
              <a:spcBef>
                <a:spcPct val="40000"/>
              </a:spcBef>
              <a:buSzPct val="100000"/>
            </a:pPr>
            <a:r>
              <a:rPr lang="en-US" sz="2300" b="1" smtClean="0"/>
              <a:t>n</a:t>
            </a:r>
            <a:r>
              <a:rPr lang="en-US" sz="2300" b="1" i="1" smtClean="0"/>
              <a:t> </a:t>
            </a:r>
            <a:r>
              <a:rPr lang="en-US" sz="2300" b="1" smtClean="0"/>
              <a:t>= 25, df = 25-1=24</a:t>
            </a:r>
          </a:p>
          <a:p>
            <a:pPr eaLnBrk="1" hangingPunct="1">
              <a:spcBef>
                <a:spcPct val="40000"/>
              </a:spcBef>
              <a:buSzPct val="100000"/>
            </a:pPr>
            <a:r>
              <a:rPr lang="en-US" sz="2300" b="1" smtClean="0">
                <a:sym typeface="Symbol" pitchFamily="18" charset="2"/>
              </a:rPr>
              <a:t> is unknown, so </a:t>
            </a:r>
          </a:p>
          <a:p>
            <a:pPr eaLnBrk="1" hangingPunct="1">
              <a:lnSpc>
                <a:spcPct val="70000"/>
              </a:lnSpc>
              <a:spcBef>
                <a:spcPct val="40000"/>
              </a:spcBef>
              <a:buSzPct val="100000"/>
              <a:buFont typeface="Wingdings" pitchFamily="2" charset="2"/>
              <a:buNone/>
            </a:pPr>
            <a:r>
              <a:rPr lang="en-US" sz="2300" b="1" smtClean="0">
                <a:sym typeface="Symbol" pitchFamily="18" charset="2"/>
              </a:rPr>
              <a:t>    use a </a:t>
            </a:r>
            <a:r>
              <a:rPr lang="en-US" sz="2300" b="1" smtClean="0">
                <a:solidFill>
                  <a:schemeClr val="hlink"/>
                </a:solidFill>
                <a:sym typeface="Symbol" pitchFamily="18" charset="2"/>
              </a:rPr>
              <a:t>t statistic</a:t>
            </a:r>
          </a:p>
          <a:p>
            <a:pPr eaLnBrk="1" hangingPunct="1">
              <a:spcBef>
                <a:spcPct val="40000"/>
              </a:spcBef>
              <a:buSzPct val="100000"/>
            </a:pPr>
            <a:r>
              <a:rPr lang="en-US" sz="2300" b="1" smtClean="0"/>
              <a:t>Critical Value: </a:t>
            </a:r>
          </a:p>
          <a:p>
            <a:pPr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sz="2300" b="1" smtClean="0"/>
              <a:t>     </a:t>
            </a:r>
            <a:r>
              <a:rPr lang="en-US" sz="2300" b="1" smtClean="0">
                <a:cs typeface="Arial" charset="0"/>
              </a:rPr>
              <a:t>±</a:t>
            </a:r>
            <a:r>
              <a:rPr lang="en-US" sz="2300" b="1" smtClean="0"/>
              <a:t>t</a:t>
            </a:r>
            <a:r>
              <a:rPr lang="en-US" sz="2300" b="1" baseline="-25000" smtClean="0"/>
              <a:t>24,0.025 </a:t>
            </a:r>
            <a:r>
              <a:rPr lang="en-US" sz="2300" b="1" smtClean="0"/>
              <a:t>= ± 2.0639</a:t>
            </a:r>
            <a:endParaRPr lang="en-US" sz="2300" smtClean="0"/>
          </a:p>
        </p:txBody>
      </p:sp>
      <p:sp>
        <p:nvSpPr>
          <p:cNvPr id="9226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381000"/>
            <a:ext cx="73834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Example Solution: </a:t>
            </a:r>
            <a:br>
              <a:rPr lang="en-US" smtClean="0"/>
            </a:br>
            <a:r>
              <a:rPr lang="en-US" smtClean="0"/>
              <a:t>Two-Tail t Test</a:t>
            </a:r>
          </a:p>
        </p:txBody>
      </p:sp>
      <p:sp>
        <p:nvSpPr>
          <p:cNvPr id="9227" name="Rectangle 9"/>
          <p:cNvSpPr>
            <a:spLocks noChangeArrowheads="1"/>
          </p:cNvSpPr>
          <p:nvPr/>
        </p:nvSpPr>
        <p:spPr bwMode="auto">
          <a:xfrm>
            <a:off x="3276600" y="5638800"/>
            <a:ext cx="5562600" cy="708025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/>
              <a:t>Do not reject H</a:t>
            </a:r>
            <a:r>
              <a:rPr lang="en-US" sz="2000" b="1" baseline="-20000"/>
              <a:t>0</a:t>
            </a:r>
            <a:r>
              <a:rPr lang="en-US" sz="2000" b="1"/>
              <a:t>:</a:t>
            </a:r>
            <a:r>
              <a:rPr lang="en-US" sz="2000"/>
              <a:t> insufficient evidence that true mean cost is different than $168</a:t>
            </a:r>
          </a:p>
        </p:txBody>
      </p:sp>
      <p:sp>
        <p:nvSpPr>
          <p:cNvPr id="9228" name="Text Box 10"/>
          <p:cNvSpPr txBox="1">
            <a:spLocks noChangeArrowheads="1"/>
          </p:cNvSpPr>
          <p:nvPr/>
        </p:nvSpPr>
        <p:spPr bwMode="auto">
          <a:xfrm>
            <a:off x="7924800" y="3276600"/>
            <a:ext cx="990600" cy="304800"/>
          </a:xfrm>
          <a:prstGeom prst="rect">
            <a:avLst/>
          </a:prstGeom>
          <a:solidFill>
            <a:srgbClr val="FAFEB4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9229" name="Text Box 11"/>
          <p:cNvSpPr txBox="1">
            <a:spLocks noChangeArrowheads="1"/>
          </p:cNvSpPr>
          <p:nvPr/>
        </p:nvSpPr>
        <p:spPr bwMode="auto">
          <a:xfrm>
            <a:off x="3733800" y="3276600"/>
            <a:ext cx="990600" cy="304800"/>
          </a:xfrm>
          <a:prstGeom prst="rect">
            <a:avLst/>
          </a:prstGeom>
          <a:solidFill>
            <a:srgbClr val="FAFEB4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9230" name="Freeform 12"/>
          <p:cNvSpPr>
            <a:spLocks/>
          </p:cNvSpPr>
          <p:nvPr/>
        </p:nvSpPr>
        <p:spPr bwMode="auto">
          <a:xfrm flipH="1">
            <a:off x="7848600" y="2819400"/>
            <a:ext cx="842963" cy="228600"/>
          </a:xfrm>
          <a:custGeom>
            <a:avLst/>
            <a:gdLst>
              <a:gd name="T0" fmla="*/ 2147483647 w 582"/>
              <a:gd name="T1" fmla="*/ 2147483647 h 183"/>
              <a:gd name="T2" fmla="*/ 0 w 582"/>
              <a:gd name="T3" fmla="*/ 2147483647 h 183"/>
              <a:gd name="T4" fmla="*/ 2147483647 w 582"/>
              <a:gd name="T5" fmla="*/ 2147483647 h 183"/>
              <a:gd name="T6" fmla="*/ 2147483647 w 582"/>
              <a:gd name="T7" fmla="*/ 2147483647 h 183"/>
              <a:gd name="T8" fmla="*/ 2147483647 w 582"/>
              <a:gd name="T9" fmla="*/ 2147483647 h 183"/>
              <a:gd name="T10" fmla="*/ 2147483647 w 582"/>
              <a:gd name="T11" fmla="*/ 0 h 183"/>
              <a:gd name="T12" fmla="*/ 2147483647 w 582"/>
              <a:gd name="T13" fmla="*/ 2147483647 h 183"/>
              <a:gd name="T14" fmla="*/ 2147483647 w 582"/>
              <a:gd name="T15" fmla="*/ 2147483647 h 183"/>
              <a:gd name="T16" fmla="*/ 2147483647 w 582"/>
              <a:gd name="T17" fmla="*/ 2147483647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2"/>
              <a:gd name="T28" fmla="*/ 0 h 183"/>
              <a:gd name="T29" fmla="*/ 582 w 582"/>
              <a:gd name="T30" fmla="*/ 183 h 1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2" h="183">
                <a:moveTo>
                  <a:pt x="9" y="177"/>
                </a:moveTo>
                <a:lnTo>
                  <a:pt x="0" y="132"/>
                </a:lnTo>
                <a:lnTo>
                  <a:pt x="258" y="114"/>
                </a:lnTo>
                <a:lnTo>
                  <a:pt x="423" y="66"/>
                </a:lnTo>
                <a:lnTo>
                  <a:pt x="504" y="48"/>
                </a:lnTo>
                <a:lnTo>
                  <a:pt x="582" y="0"/>
                </a:lnTo>
                <a:lnTo>
                  <a:pt x="582" y="183"/>
                </a:lnTo>
                <a:lnTo>
                  <a:pt x="9" y="182"/>
                </a:lnTo>
                <a:lnTo>
                  <a:pt x="9" y="177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31" name="Freeform 13"/>
          <p:cNvSpPr>
            <a:spLocks/>
          </p:cNvSpPr>
          <p:nvPr/>
        </p:nvSpPr>
        <p:spPr bwMode="auto">
          <a:xfrm>
            <a:off x="3962400" y="2819400"/>
            <a:ext cx="833438" cy="228600"/>
          </a:xfrm>
          <a:custGeom>
            <a:avLst/>
            <a:gdLst>
              <a:gd name="T0" fmla="*/ 2147483647 w 582"/>
              <a:gd name="T1" fmla="*/ 2147483647 h 183"/>
              <a:gd name="T2" fmla="*/ 0 w 582"/>
              <a:gd name="T3" fmla="*/ 2147483647 h 183"/>
              <a:gd name="T4" fmla="*/ 2147483647 w 582"/>
              <a:gd name="T5" fmla="*/ 2147483647 h 183"/>
              <a:gd name="T6" fmla="*/ 2147483647 w 582"/>
              <a:gd name="T7" fmla="*/ 2147483647 h 183"/>
              <a:gd name="T8" fmla="*/ 2147483647 w 582"/>
              <a:gd name="T9" fmla="*/ 2147483647 h 183"/>
              <a:gd name="T10" fmla="*/ 2147483647 w 582"/>
              <a:gd name="T11" fmla="*/ 0 h 183"/>
              <a:gd name="T12" fmla="*/ 2147483647 w 582"/>
              <a:gd name="T13" fmla="*/ 2147483647 h 183"/>
              <a:gd name="T14" fmla="*/ 2147483647 w 582"/>
              <a:gd name="T15" fmla="*/ 2147483647 h 183"/>
              <a:gd name="T16" fmla="*/ 2147483647 w 582"/>
              <a:gd name="T17" fmla="*/ 2147483647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2"/>
              <a:gd name="T28" fmla="*/ 0 h 183"/>
              <a:gd name="T29" fmla="*/ 582 w 582"/>
              <a:gd name="T30" fmla="*/ 183 h 1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2" h="183">
                <a:moveTo>
                  <a:pt x="9" y="177"/>
                </a:moveTo>
                <a:lnTo>
                  <a:pt x="0" y="132"/>
                </a:lnTo>
                <a:lnTo>
                  <a:pt x="258" y="114"/>
                </a:lnTo>
                <a:lnTo>
                  <a:pt x="423" y="66"/>
                </a:lnTo>
                <a:lnTo>
                  <a:pt x="504" y="48"/>
                </a:lnTo>
                <a:lnTo>
                  <a:pt x="582" y="0"/>
                </a:lnTo>
                <a:lnTo>
                  <a:pt x="582" y="183"/>
                </a:lnTo>
                <a:lnTo>
                  <a:pt x="9" y="182"/>
                </a:lnTo>
                <a:lnTo>
                  <a:pt x="9" y="177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32" name="Freeform 14"/>
          <p:cNvSpPr>
            <a:spLocks/>
          </p:cNvSpPr>
          <p:nvPr/>
        </p:nvSpPr>
        <p:spPr bwMode="auto">
          <a:xfrm>
            <a:off x="4038600" y="16764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33" name="Freeform 15"/>
          <p:cNvSpPr>
            <a:spLocks/>
          </p:cNvSpPr>
          <p:nvPr/>
        </p:nvSpPr>
        <p:spPr bwMode="auto">
          <a:xfrm>
            <a:off x="6400800" y="16764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34" name="Line 16"/>
          <p:cNvSpPr>
            <a:spLocks noChangeShapeType="1"/>
          </p:cNvSpPr>
          <p:nvPr/>
        </p:nvSpPr>
        <p:spPr bwMode="auto">
          <a:xfrm>
            <a:off x="3810000" y="30480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Line 17"/>
          <p:cNvSpPr>
            <a:spLocks noChangeShapeType="1"/>
          </p:cNvSpPr>
          <p:nvPr/>
        </p:nvSpPr>
        <p:spPr bwMode="auto">
          <a:xfrm>
            <a:off x="4038600" y="25146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18"/>
          <p:cNvSpPr>
            <a:spLocks noChangeArrowheads="1"/>
          </p:cNvSpPr>
          <p:nvPr/>
        </p:nvSpPr>
        <p:spPr bwMode="auto">
          <a:xfrm flipH="1">
            <a:off x="3352800" y="2133600"/>
            <a:ext cx="12192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Symbol" pitchFamily="18" charset="2"/>
              </a:rPr>
              <a:t>a</a:t>
            </a:r>
            <a:r>
              <a:rPr lang="en-US" sz="2000"/>
              <a:t>/2=.025</a:t>
            </a:r>
          </a:p>
        </p:txBody>
      </p:sp>
      <p:sp>
        <p:nvSpPr>
          <p:cNvPr id="9237" name="Line 19"/>
          <p:cNvSpPr>
            <a:spLocks noChangeShapeType="1"/>
          </p:cNvSpPr>
          <p:nvPr/>
        </p:nvSpPr>
        <p:spPr bwMode="auto">
          <a:xfrm>
            <a:off x="6400800" y="1676400"/>
            <a:ext cx="0" cy="1371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38" name="Line 20"/>
          <p:cNvSpPr>
            <a:spLocks noChangeShapeType="1"/>
          </p:cNvSpPr>
          <p:nvPr/>
        </p:nvSpPr>
        <p:spPr bwMode="auto">
          <a:xfrm>
            <a:off x="4800600" y="3124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1"/>
          <p:cNvSpPr txBox="1">
            <a:spLocks noChangeArrowheads="1"/>
          </p:cNvSpPr>
          <p:nvPr/>
        </p:nvSpPr>
        <p:spPr bwMode="auto">
          <a:xfrm>
            <a:off x="4419600" y="3429000"/>
            <a:ext cx="1295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-t</a:t>
            </a:r>
            <a:r>
              <a:rPr lang="en-US" sz="2000" baseline="-25000"/>
              <a:t> 24,</a:t>
            </a:r>
            <a:r>
              <a:rPr lang="en-US" sz="2000" baseline="-25000">
                <a:cs typeface="Arial" charset="0"/>
              </a:rPr>
              <a:t>0.025</a:t>
            </a:r>
            <a:endParaRPr lang="el-GR" sz="2000" baseline="-25000">
              <a:cs typeface="Arial" charset="0"/>
            </a:endParaRPr>
          </a:p>
        </p:txBody>
      </p:sp>
      <p:sp>
        <p:nvSpPr>
          <p:cNvPr id="9240" name="Line 22"/>
          <p:cNvSpPr>
            <a:spLocks noChangeShapeType="1"/>
          </p:cNvSpPr>
          <p:nvPr/>
        </p:nvSpPr>
        <p:spPr bwMode="auto">
          <a:xfrm>
            <a:off x="4800600" y="3276600"/>
            <a:ext cx="3048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Text Box 23"/>
          <p:cNvSpPr txBox="1">
            <a:spLocks noChangeArrowheads="1"/>
          </p:cNvSpPr>
          <p:nvPr/>
        </p:nvSpPr>
        <p:spPr bwMode="auto">
          <a:xfrm>
            <a:off x="5562600" y="3276600"/>
            <a:ext cx="1524000" cy="304800"/>
          </a:xfrm>
          <a:prstGeom prst="rect">
            <a:avLst/>
          </a:prstGeom>
          <a:solidFill>
            <a:srgbClr val="FAFEB4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Do not reject H</a:t>
            </a:r>
            <a:r>
              <a:rPr lang="en-US" sz="1400" baseline="-25000"/>
              <a:t>0</a:t>
            </a:r>
          </a:p>
        </p:txBody>
      </p:sp>
      <p:sp>
        <p:nvSpPr>
          <p:cNvPr id="9242" name="Line 24"/>
          <p:cNvSpPr>
            <a:spLocks noChangeShapeType="1"/>
          </p:cNvSpPr>
          <p:nvPr/>
        </p:nvSpPr>
        <p:spPr bwMode="auto">
          <a:xfrm>
            <a:off x="3657600" y="32766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5"/>
          <p:cNvSpPr txBox="1">
            <a:spLocks noChangeArrowheads="1"/>
          </p:cNvSpPr>
          <p:nvPr/>
        </p:nvSpPr>
        <p:spPr bwMode="auto">
          <a:xfrm>
            <a:off x="6172200" y="3505200"/>
            <a:ext cx="4572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0</a:t>
            </a:r>
            <a:endParaRPr lang="el-GR" sz="1800" baseline="-25000">
              <a:cs typeface="Arial" charset="0"/>
            </a:endParaRPr>
          </a:p>
        </p:txBody>
      </p:sp>
      <p:sp>
        <p:nvSpPr>
          <p:cNvPr id="9244" name="Line 27"/>
          <p:cNvSpPr>
            <a:spLocks noChangeShapeType="1"/>
          </p:cNvSpPr>
          <p:nvPr/>
        </p:nvSpPr>
        <p:spPr bwMode="auto">
          <a:xfrm>
            <a:off x="7848600" y="3124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Line 28"/>
          <p:cNvSpPr>
            <a:spLocks noChangeShapeType="1"/>
          </p:cNvSpPr>
          <p:nvPr/>
        </p:nvSpPr>
        <p:spPr bwMode="auto">
          <a:xfrm>
            <a:off x="7848600" y="32766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Line 29"/>
          <p:cNvSpPr>
            <a:spLocks noChangeShapeType="1"/>
          </p:cNvSpPr>
          <p:nvPr/>
        </p:nvSpPr>
        <p:spPr bwMode="auto">
          <a:xfrm flipH="1">
            <a:off x="8001000" y="2514600"/>
            <a:ext cx="30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30"/>
          <p:cNvSpPr>
            <a:spLocks noChangeArrowheads="1"/>
          </p:cNvSpPr>
          <p:nvPr/>
        </p:nvSpPr>
        <p:spPr bwMode="auto">
          <a:xfrm flipH="1">
            <a:off x="7696200" y="2133600"/>
            <a:ext cx="12192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Symbol" pitchFamily="18" charset="2"/>
              </a:rPr>
              <a:t>a</a:t>
            </a:r>
            <a:r>
              <a:rPr lang="en-US" sz="2000"/>
              <a:t>/2=.025</a:t>
            </a:r>
          </a:p>
        </p:txBody>
      </p:sp>
      <p:sp>
        <p:nvSpPr>
          <p:cNvPr id="9248" name="Rectangle 31"/>
          <p:cNvSpPr>
            <a:spLocks noChangeArrowheads="1"/>
          </p:cNvSpPr>
          <p:nvPr/>
        </p:nvSpPr>
        <p:spPr bwMode="auto">
          <a:xfrm flipH="1">
            <a:off x="4343400" y="3810000"/>
            <a:ext cx="12192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-2.0639</a:t>
            </a:r>
          </a:p>
        </p:txBody>
      </p:sp>
      <p:sp>
        <p:nvSpPr>
          <p:cNvPr id="9249" name="Rectangle 32"/>
          <p:cNvSpPr>
            <a:spLocks noChangeArrowheads="1"/>
          </p:cNvSpPr>
          <p:nvPr/>
        </p:nvSpPr>
        <p:spPr bwMode="auto">
          <a:xfrm flipH="1">
            <a:off x="7467600" y="3733800"/>
            <a:ext cx="12192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2.0639</a:t>
            </a:r>
          </a:p>
        </p:txBody>
      </p:sp>
      <p:graphicFrame>
        <p:nvGraphicFramePr>
          <p:cNvPr id="9218" name="Object 33">
            <a:hlinkClick r:id="" action="ppaction://ole?verb=0"/>
          </p:cNvPr>
          <p:cNvGraphicFramePr>
            <a:graphicFrameLocks/>
          </p:cNvGraphicFramePr>
          <p:nvPr/>
        </p:nvGraphicFramePr>
        <p:xfrm>
          <a:off x="3590925" y="4371975"/>
          <a:ext cx="4492625" cy="950913"/>
        </p:xfrm>
        <a:graphic>
          <a:graphicData uri="http://schemas.openxmlformats.org/presentationml/2006/ole">
            <p:oleObj spid="_x0000_s9218" name="Equation" r:id="rId3" imgW="2323800" imgH="609480" progId="Equation.3">
              <p:embed/>
            </p:oleObj>
          </a:graphicData>
        </a:graphic>
      </p:graphicFrame>
      <p:sp>
        <p:nvSpPr>
          <p:cNvPr id="9250" name="Rectangle 34"/>
          <p:cNvSpPr>
            <a:spLocks noChangeArrowheads="1"/>
          </p:cNvSpPr>
          <p:nvPr/>
        </p:nvSpPr>
        <p:spPr bwMode="auto">
          <a:xfrm flipH="1">
            <a:off x="6858000" y="3886200"/>
            <a:ext cx="7620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1.46</a:t>
            </a:r>
          </a:p>
        </p:txBody>
      </p:sp>
      <p:sp>
        <p:nvSpPr>
          <p:cNvPr id="9251" name="Line 35"/>
          <p:cNvSpPr>
            <a:spLocks noChangeShapeType="1"/>
          </p:cNvSpPr>
          <p:nvPr/>
        </p:nvSpPr>
        <p:spPr bwMode="auto">
          <a:xfrm flipV="1">
            <a:off x="7239000" y="3276600"/>
            <a:ext cx="0" cy="6096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Line 36"/>
          <p:cNvSpPr>
            <a:spLocks noChangeShapeType="1"/>
          </p:cNvSpPr>
          <p:nvPr/>
        </p:nvSpPr>
        <p:spPr bwMode="auto">
          <a:xfrm>
            <a:off x="3200400" y="47244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533400" y="1905000"/>
            <a:ext cx="2057400" cy="10477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n-US" b="1"/>
              <a:t>H</a:t>
            </a:r>
            <a:r>
              <a:rPr lang="en-US" b="1" baseline="-25000"/>
              <a:t>0</a:t>
            </a:r>
            <a:r>
              <a:rPr lang="en-US" b="1"/>
              <a:t>: </a:t>
            </a:r>
            <a:r>
              <a:rPr lang="el-GR" b="1">
                <a:cs typeface="Arial" charset="0"/>
              </a:rPr>
              <a:t>μ</a:t>
            </a:r>
            <a:r>
              <a:rPr lang="en-US" b="1">
                <a:latin typeface="Symbol" pitchFamily="18" charset="2"/>
              </a:rPr>
              <a:t> </a:t>
            </a:r>
            <a:r>
              <a:rPr lang="en-US" b="1"/>
              <a:t>= 168   H</a:t>
            </a:r>
            <a:r>
              <a:rPr lang="en-US" b="1" baseline="-25000"/>
              <a:t>1</a:t>
            </a:r>
            <a:r>
              <a:rPr lang="en-US" b="1"/>
              <a:t>: </a:t>
            </a:r>
            <a:r>
              <a:rPr lang="el-GR" b="1">
                <a:cs typeface="Arial" charset="0"/>
              </a:rPr>
              <a:t>μ</a:t>
            </a:r>
            <a:r>
              <a:rPr lang="en-US" b="1">
                <a:latin typeface="Symbol" pitchFamily="18" charset="2"/>
              </a:rPr>
              <a:t> ¹</a:t>
            </a:r>
            <a:r>
              <a:rPr lang="en-US" b="1"/>
              <a:t> 168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7467600" y="3352800"/>
            <a:ext cx="10668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t</a:t>
            </a:r>
            <a:r>
              <a:rPr lang="en-US" sz="2000" baseline="-25000"/>
              <a:t> 24,</a:t>
            </a:r>
            <a:r>
              <a:rPr lang="en-US" sz="2000" baseline="-25000">
                <a:cs typeface="Arial" charset="0"/>
              </a:rPr>
              <a:t>0.025</a:t>
            </a:r>
            <a:endParaRPr lang="el-GR" sz="2000" baseline="-25000">
              <a:cs typeface="Arial" charset="0"/>
            </a:endParaRPr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6D66C2DB-7587-4B6B-97AC-C7474ECDD9A8}" type="slidenum">
              <a:rPr lang="en-US"/>
              <a:pPr/>
              <a:t>41</a:t>
            </a:fld>
            <a:endParaRPr lang="en-US"/>
          </a:p>
        </p:txBody>
      </p:sp>
      <p:sp>
        <p:nvSpPr>
          <p:cNvPr id="11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Example Two-Tail t Test Using A  p-value from Excel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9600" y="1828800"/>
            <a:ext cx="8001000" cy="1371600"/>
          </a:xfrm>
        </p:spPr>
        <p:txBody>
          <a:bodyPr/>
          <a:lstStyle/>
          <a:p>
            <a:pPr eaLnBrk="1" hangingPunct="1"/>
            <a:r>
              <a:rPr lang="en-US" sz="2400" smtClean="0"/>
              <a:t>Since this is a t-test we cannot calculate the p-value without some calculation aid.</a:t>
            </a:r>
          </a:p>
          <a:p>
            <a:pPr eaLnBrk="1" hangingPunct="1"/>
            <a:r>
              <a:rPr lang="en-US" sz="2400" smtClean="0"/>
              <a:t>The Excel output below does this:</a:t>
            </a:r>
          </a:p>
        </p:txBody>
      </p:sp>
      <p:graphicFrame>
        <p:nvGraphicFramePr>
          <p:cNvPr id="10242" name="Object 285"/>
          <p:cNvGraphicFramePr>
            <a:graphicFrameLocks noChangeAspect="1"/>
          </p:cNvGraphicFramePr>
          <p:nvPr>
            <p:ph sz="half" idx="4294967295"/>
          </p:nvPr>
        </p:nvGraphicFramePr>
        <p:xfrm>
          <a:off x="2667000" y="3048000"/>
          <a:ext cx="5638800" cy="3363913"/>
        </p:xfrm>
        <a:graphic>
          <a:graphicData uri="http://schemas.openxmlformats.org/presentationml/2006/ole">
            <p:oleObj spid="_x0000_s10242" name="Worksheet" r:id="rId3" imgW="5282234" imgH="3151754" progId="Excel.Sheet.8">
              <p:embed/>
            </p:oleObj>
          </a:graphicData>
        </a:graphic>
      </p:graphicFrame>
      <p:sp>
        <p:nvSpPr>
          <p:cNvPr id="10246" name="Oval 287"/>
          <p:cNvSpPr>
            <a:spLocks noChangeArrowheads="1"/>
          </p:cNvSpPr>
          <p:nvPr/>
        </p:nvSpPr>
        <p:spPr bwMode="auto">
          <a:xfrm>
            <a:off x="5029200" y="5867400"/>
            <a:ext cx="609600" cy="228600"/>
          </a:xfrm>
          <a:prstGeom prst="ellips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Text Box 288"/>
          <p:cNvSpPr txBox="1">
            <a:spLocks noChangeArrowheads="1"/>
          </p:cNvSpPr>
          <p:nvPr/>
        </p:nvSpPr>
        <p:spPr bwMode="auto">
          <a:xfrm>
            <a:off x="228600" y="5486400"/>
            <a:ext cx="2097088" cy="641350"/>
          </a:xfrm>
          <a:prstGeom prst="rect">
            <a:avLst/>
          </a:prstGeom>
          <a:solidFill>
            <a:srgbClr val="FDDBE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/>
              <a:t>p-value &gt; </a:t>
            </a:r>
            <a:r>
              <a:rPr lang="el-GR" sz="1800">
                <a:cs typeface="Arial" charset="0"/>
              </a:rPr>
              <a:t>α</a:t>
            </a:r>
            <a:endParaRPr lang="en-US" sz="1800">
              <a:cs typeface="Arial" charset="0"/>
            </a:endParaRPr>
          </a:p>
          <a:p>
            <a:pPr algn="ctr"/>
            <a:r>
              <a:rPr lang="en-US" sz="1800">
                <a:cs typeface="Arial" charset="0"/>
              </a:rPr>
              <a:t>So do not reject H</a:t>
            </a:r>
            <a:r>
              <a:rPr lang="en-US" sz="1800" baseline="-20000">
                <a:cs typeface="Arial" charset="0"/>
              </a:rPr>
              <a:t>0</a:t>
            </a:r>
            <a:endParaRPr lang="el-GR" sz="1800" baseline="-20000">
              <a:cs typeface="Arial" charset="0"/>
            </a:endParaRPr>
          </a:p>
        </p:txBody>
      </p:sp>
      <p:sp>
        <p:nvSpPr>
          <p:cNvPr id="10248" name="Line 289"/>
          <p:cNvSpPr>
            <a:spLocks noChangeShapeType="1"/>
          </p:cNvSpPr>
          <p:nvPr/>
        </p:nvSpPr>
        <p:spPr bwMode="auto">
          <a:xfrm>
            <a:off x="5257800" y="6096000"/>
            <a:ext cx="0" cy="3810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9" name="Line 290"/>
          <p:cNvSpPr>
            <a:spLocks noChangeShapeType="1"/>
          </p:cNvSpPr>
          <p:nvPr/>
        </p:nvSpPr>
        <p:spPr bwMode="auto">
          <a:xfrm flipH="1" flipV="1">
            <a:off x="1905000" y="6172200"/>
            <a:ext cx="3352800" cy="3048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AAF05389-2425-42C3-A0E2-47B3C77695AD}" type="slidenum">
              <a:rPr lang="en-US"/>
              <a:pPr/>
              <a:t>42</a:t>
            </a:fld>
            <a:endParaRPr lang="en-US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2743200" y="4114800"/>
            <a:ext cx="3429000" cy="6096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685800" y="152400"/>
            <a:ext cx="82296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>
                <a:solidFill>
                  <a:schemeClr val="tx2"/>
                </a:solidFill>
              </a:rPr>
              <a:t>Connection of Two Tail Tests to Confidence Intervals</a:t>
            </a:r>
          </a:p>
        </p:txBody>
      </p:sp>
      <p:graphicFrame>
        <p:nvGraphicFramePr>
          <p:cNvPr id="1126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276600" y="3124200"/>
          <a:ext cx="1066800" cy="762000"/>
        </p:xfrm>
        <a:graphic>
          <a:graphicData uri="http://schemas.openxmlformats.org/presentationml/2006/ole">
            <p:oleObj spid="_x0000_s11266" name="Equation" r:id="rId4" imgW="1066680" imgH="761760" progId="Equation.3">
              <p:embed/>
            </p:oleObj>
          </a:graphicData>
        </a:graphic>
      </p:graphicFrame>
      <p:graphicFrame>
        <p:nvGraphicFramePr>
          <p:cNvPr id="11267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7772400" y="3124200"/>
          <a:ext cx="1066800" cy="750888"/>
        </p:xfrm>
        <a:graphic>
          <a:graphicData uri="http://schemas.openxmlformats.org/presentationml/2006/ole">
            <p:oleObj spid="_x0000_s11267" name="Equation" r:id="rId5" imgW="1066680" imgH="750600" progId="Equation.3">
              <p:embed/>
            </p:oleObj>
          </a:graphicData>
        </a:graphic>
      </p:graphicFrame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04800" y="1752600"/>
            <a:ext cx="8382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>
                <a:solidFill>
                  <a:schemeClr val="bg2"/>
                </a:solidFill>
              </a:rPr>
              <a:t>For </a:t>
            </a:r>
            <a:r>
              <a:rPr lang="en-US" sz="1000">
                <a:solidFill>
                  <a:schemeClr val="bg2"/>
                </a:solidFill>
              </a:rPr>
              <a:t> </a:t>
            </a:r>
            <a:r>
              <a:rPr lang="en-US">
                <a:solidFill>
                  <a:schemeClr val="bg2"/>
                </a:solidFill>
              </a:rPr>
              <a:t>X = 172.5,  </a:t>
            </a:r>
            <a:r>
              <a:rPr lang="en-US"/>
              <a:t>S = 15.40  and  n = 25</a:t>
            </a:r>
            <a:r>
              <a:rPr lang="en-US">
                <a:solidFill>
                  <a:schemeClr val="bg2"/>
                </a:solidFill>
              </a:rPr>
              <a:t>, the </a:t>
            </a:r>
            <a:r>
              <a:rPr lang="en-US"/>
              <a:t>95%</a:t>
            </a:r>
            <a:r>
              <a:rPr lang="en-US">
                <a:solidFill>
                  <a:schemeClr val="bg2"/>
                </a:solidFill>
              </a:rPr>
              <a:t> confidence interval for </a:t>
            </a:r>
            <a:r>
              <a:rPr lang="en-US">
                <a:solidFill>
                  <a:schemeClr val="bg2"/>
                </a:solidFill>
                <a:cs typeface="Arial" charset="0"/>
              </a:rPr>
              <a:t>µ </a:t>
            </a:r>
            <a:r>
              <a:rPr lang="en-US">
                <a:solidFill>
                  <a:schemeClr val="bg2"/>
                </a:solidFill>
              </a:rPr>
              <a:t>is: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>
              <a:solidFill>
                <a:schemeClr val="bg2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>
                <a:solidFill>
                  <a:schemeClr val="folHlink"/>
                </a:solidFill>
              </a:rPr>
              <a:t>172.5  - (2.0639) 15.4/   25    to   172.5  + (2.0639) 15.4/   25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>
                <a:solidFill>
                  <a:schemeClr val="bg2"/>
                </a:solidFill>
              </a:rPr>
              <a:t>                  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>
                <a:solidFill>
                  <a:schemeClr val="bg2"/>
                </a:solidFill>
              </a:rPr>
              <a:t>                         </a:t>
            </a:r>
            <a:r>
              <a:rPr lang="en-US"/>
              <a:t>166.14 ≤ </a:t>
            </a:r>
            <a:r>
              <a:rPr lang="el-GR"/>
              <a:t>μ</a:t>
            </a:r>
            <a:r>
              <a:rPr lang="en-US"/>
              <a:t> </a:t>
            </a:r>
            <a:r>
              <a:rPr lang="el-GR"/>
              <a:t>≤</a:t>
            </a:r>
            <a:r>
              <a:rPr lang="en-US"/>
              <a:t> 178.86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>
              <a:solidFill>
                <a:schemeClr val="bg2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400">
                <a:solidFill>
                  <a:schemeClr val="bg2"/>
                </a:solidFill>
              </a:rPr>
              <a:t>Since this interval contains the Hypothesized mean (</a:t>
            </a:r>
            <a:r>
              <a:rPr lang="en-US" sz="2400">
                <a:solidFill>
                  <a:srgbClr val="FF3300"/>
                </a:solidFill>
              </a:rPr>
              <a:t>168</a:t>
            </a:r>
            <a:r>
              <a:rPr lang="en-US" sz="2400">
                <a:solidFill>
                  <a:schemeClr val="bg2"/>
                </a:solidFill>
              </a:rPr>
              <a:t>), we do not reject the null hypothesis at </a:t>
            </a:r>
            <a:r>
              <a:rPr lang="en-US" sz="2400" b="1">
                <a:solidFill>
                  <a:schemeClr val="bg2"/>
                </a:solidFill>
                <a:sym typeface="Symbol" pitchFamily="18" charset="2"/>
              </a:rPr>
              <a:t></a:t>
            </a:r>
            <a:r>
              <a:rPr lang="en-US" sz="2400">
                <a:solidFill>
                  <a:schemeClr val="bg2"/>
                </a:solidFill>
                <a:sym typeface="Symbol" pitchFamily="18" charset="2"/>
              </a:rPr>
              <a:t> = 0.05</a:t>
            </a:r>
            <a:endParaRPr lang="en-US" sz="3200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81000" y="3124200"/>
            <a:ext cx="3733800" cy="5334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800600" y="3124200"/>
            <a:ext cx="3810000" cy="5334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1371600" y="1828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43B13DB1-3C96-4E86-986B-8FE88AA1A85C}" type="slidenum">
              <a:rPr lang="en-US"/>
              <a:pPr/>
              <a:t>43</a:t>
            </a:fld>
            <a:endParaRPr lang="en-US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One-Tail Tests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828800"/>
            <a:ext cx="7543800" cy="1103313"/>
          </a:xfrm>
        </p:spPr>
        <p:txBody>
          <a:bodyPr/>
          <a:lstStyle/>
          <a:p>
            <a:pPr eaLnBrk="1" hangingPunct="1"/>
            <a:r>
              <a:rPr lang="en-US" smtClean="0"/>
              <a:t>In many cases, the alternative hypothesis focuses on a particular direction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1066800" y="3352800"/>
            <a:ext cx="1524000" cy="93821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8000"/>
                </a:solidFill>
              </a:rPr>
              <a:t>H</a:t>
            </a:r>
            <a:r>
              <a:rPr lang="en-US" sz="2400" b="1" baseline="-25000">
                <a:solidFill>
                  <a:srgbClr val="008000"/>
                </a:solidFill>
              </a:rPr>
              <a:t>0</a:t>
            </a:r>
            <a:r>
              <a:rPr lang="en-US" sz="2400" b="1">
                <a:solidFill>
                  <a:srgbClr val="008000"/>
                </a:solidFill>
              </a:rPr>
              <a:t>: </a:t>
            </a:r>
            <a:r>
              <a:rPr lang="el-GR" sz="2400" b="1">
                <a:solidFill>
                  <a:srgbClr val="008000"/>
                </a:solidFill>
                <a:cs typeface="Arial" charset="0"/>
              </a:rPr>
              <a:t>μ</a:t>
            </a:r>
            <a:r>
              <a:rPr lang="en-US" sz="2400" b="1">
                <a:solidFill>
                  <a:srgbClr val="008000"/>
                </a:solidFill>
              </a:rPr>
              <a:t> </a:t>
            </a:r>
            <a:r>
              <a:rPr lang="en-US" sz="2400" b="1">
                <a:solidFill>
                  <a:srgbClr val="008000"/>
                </a:solidFill>
                <a:cs typeface="Arial" charset="0"/>
              </a:rPr>
              <a:t>≥</a:t>
            </a:r>
            <a:r>
              <a:rPr lang="en-US" sz="2400" b="1">
                <a:solidFill>
                  <a:srgbClr val="008000"/>
                </a:solidFill>
              </a:rPr>
              <a:t> 3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8000"/>
                </a:solidFill>
              </a:rPr>
              <a:t>H</a:t>
            </a:r>
            <a:r>
              <a:rPr lang="en-US" sz="2400" b="1" baseline="-25000">
                <a:solidFill>
                  <a:srgbClr val="008000"/>
                </a:solidFill>
              </a:rPr>
              <a:t>1</a:t>
            </a:r>
            <a:r>
              <a:rPr lang="en-US" sz="2400" b="1">
                <a:solidFill>
                  <a:srgbClr val="008000"/>
                </a:solidFill>
              </a:rPr>
              <a:t>: </a:t>
            </a:r>
            <a:r>
              <a:rPr lang="el-GR" sz="2400" b="1">
                <a:solidFill>
                  <a:srgbClr val="008000"/>
                </a:solidFill>
                <a:cs typeface="Arial" charset="0"/>
              </a:rPr>
              <a:t>μ</a:t>
            </a:r>
            <a:r>
              <a:rPr lang="en-US" sz="2400" b="1">
                <a:solidFill>
                  <a:srgbClr val="008000"/>
                </a:solidFill>
              </a:rPr>
              <a:t> &lt; 3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066800" y="4800600"/>
            <a:ext cx="1600200" cy="93821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8000"/>
                </a:solidFill>
              </a:rPr>
              <a:t>H</a:t>
            </a:r>
            <a:r>
              <a:rPr lang="en-US" sz="2400" b="1" baseline="-25000">
                <a:solidFill>
                  <a:srgbClr val="008000"/>
                </a:solidFill>
              </a:rPr>
              <a:t>0</a:t>
            </a:r>
            <a:r>
              <a:rPr lang="en-US" sz="2400" b="1">
                <a:solidFill>
                  <a:srgbClr val="008000"/>
                </a:solidFill>
              </a:rPr>
              <a:t>: </a:t>
            </a:r>
            <a:r>
              <a:rPr lang="el-GR" sz="2400" b="1">
                <a:solidFill>
                  <a:srgbClr val="008000"/>
                </a:solidFill>
              </a:rPr>
              <a:t>μ</a:t>
            </a:r>
            <a:r>
              <a:rPr lang="en-US" sz="2400" b="1">
                <a:solidFill>
                  <a:srgbClr val="008000"/>
                </a:solidFill>
              </a:rPr>
              <a:t> </a:t>
            </a:r>
            <a:r>
              <a:rPr lang="en-US" sz="2400" b="1">
                <a:solidFill>
                  <a:srgbClr val="008000"/>
                </a:solidFill>
                <a:cs typeface="Arial" charset="0"/>
              </a:rPr>
              <a:t>≤</a:t>
            </a:r>
            <a:r>
              <a:rPr lang="en-US" sz="2400" b="1">
                <a:solidFill>
                  <a:srgbClr val="008000"/>
                </a:solidFill>
              </a:rPr>
              <a:t> 3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8000"/>
                </a:solidFill>
              </a:rPr>
              <a:t>H</a:t>
            </a:r>
            <a:r>
              <a:rPr lang="en-US" sz="2400" b="1" baseline="-25000">
                <a:solidFill>
                  <a:srgbClr val="008000"/>
                </a:solidFill>
              </a:rPr>
              <a:t>1</a:t>
            </a:r>
            <a:r>
              <a:rPr lang="en-US" sz="2400" b="1">
                <a:solidFill>
                  <a:srgbClr val="008000"/>
                </a:solidFill>
              </a:rPr>
              <a:t>: </a:t>
            </a:r>
            <a:r>
              <a:rPr lang="el-GR" sz="2400" b="1">
                <a:solidFill>
                  <a:srgbClr val="008000"/>
                </a:solidFill>
                <a:cs typeface="Arial" charset="0"/>
              </a:rPr>
              <a:t>μ</a:t>
            </a:r>
            <a:r>
              <a:rPr lang="en-US" sz="2400" b="1">
                <a:solidFill>
                  <a:srgbClr val="008000"/>
                </a:solidFill>
              </a:rPr>
              <a:t> &gt; 3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3429000" y="3200400"/>
            <a:ext cx="5181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This is a </a:t>
            </a:r>
            <a:r>
              <a:rPr lang="en-US" sz="2400">
                <a:solidFill>
                  <a:srgbClr val="FF3300"/>
                </a:solidFill>
              </a:rPr>
              <a:t>lower</a:t>
            </a:r>
            <a:r>
              <a:rPr lang="en-US" sz="2400"/>
              <a:t>-tail test since the alternative hypothesis is focused on the lower tail below the mean of 3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3429000" y="4724400"/>
            <a:ext cx="5257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This is an </a:t>
            </a:r>
            <a:r>
              <a:rPr lang="en-US" sz="2400">
                <a:solidFill>
                  <a:srgbClr val="FF3300"/>
                </a:solidFill>
              </a:rPr>
              <a:t>upper</a:t>
            </a:r>
            <a:r>
              <a:rPr lang="en-US" sz="2400"/>
              <a:t>-tail test since the alternative hypothesis is focused on the upper tail above the mean of 3</a:t>
            </a:r>
          </a:p>
        </p:txBody>
      </p:sp>
      <p:sp>
        <p:nvSpPr>
          <p:cNvPr id="71688" name="AutoShape 8"/>
          <p:cNvSpPr>
            <a:spLocks noChangeArrowheads="1"/>
          </p:cNvSpPr>
          <p:nvPr/>
        </p:nvSpPr>
        <p:spPr bwMode="auto">
          <a:xfrm>
            <a:off x="2819400" y="37338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AutoShape 9"/>
          <p:cNvSpPr>
            <a:spLocks noChangeArrowheads="1"/>
          </p:cNvSpPr>
          <p:nvPr/>
        </p:nvSpPr>
        <p:spPr bwMode="auto">
          <a:xfrm>
            <a:off x="2819400" y="51816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1" name="Rectangle 12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D4165871-7ADE-4F1F-A521-594A8363D28F}" type="slidenum">
              <a:rPr lang="en-US"/>
              <a:pPr/>
              <a:t>44</a:t>
            </a:fld>
            <a:endParaRPr lang="en-US"/>
          </a:p>
        </p:txBody>
      </p:sp>
      <p:sp>
        <p:nvSpPr>
          <p:cNvPr id="2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3657600" y="4191000"/>
            <a:ext cx="990600" cy="304800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5562600" y="4191000"/>
            <a:ext cx="1524000" cy="304800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Do not reject H</a:t>
            </a:r>
            <a:r>
              <a:rPr lang="en-US" sz="1400" baseline="-25000"/>
              <a:t>0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304800" y="1905000"/>
            <a:ext cx="3352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lnSpc>
                <a:spcPct val="120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400"/>
              <a:t>There is only one critical value, since the rejection area is in only one tail</a:t>
            </a: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Lower-Tail Tests</a:t>
            </a:r>
          </a:p>
        </p:txBody>
      </p:sp>
      <p:sp>
        <p:nvSpPr>
          <p:cNvPr id="72710" name="Freeform 6"/>
          <p:cNvSpPr>
            <a:spLocks/>
          </p:cNvSpPr>
          <p:nvPr/>
        </p:nvSpPr>
        <p:spPr bwMode="auto">
          <a:xfrm>
            <a:off x="3886200" y="3733800"/>
            <a:ext cx="833438" cy="228600"/>
          </a:xfrm>
          <a:custGeom>
            <a:avLst/>
            <a:gdLst>
              <a:gd name="T0" fmla="*/ 2147483647 w 582"/>
              <a:gd name="T1" fmla="*/ 2147483647 h 183"/>
              <a:gd name="T2" fmla="*/ 0 w 582"/>
              <a:gd name="T3" fmla="*/ 2147483647 h 183"/>
              <a:gd name="T4" fmla="*/ 2147483647 w 582"/>
              <a:gd name="T5" fmla="*/ 2147483647 h 183"/>
              <a:gd name="T6" fmla="*/ 2147483647 w 582"/>
              <a:gd name="T7" fmla="*/ 2147483647 h 183"/>
              <a:gd name="T8" fmla="*/ 2147483647 w 582"/>
              <a:gd name="T9" fmla="*/ 2147483647 h 183"/>
              <a:gd name="T10" fmla="*/ 2147483647 w 582"/>
              <a:gd name="T11" fmla="*/ 0 h 183"/>
              <a:gd name="T12" fmla="*/ 2147483647 w 582"/>
              <a:gd name="T13" fmla="*/ 2147483647 h 183"/>
              <a:gd name="T14" fmla="*/ 2147483647 w 582"/>
              <a:gd name="T15" fmla="*/ 2147483647 h 183"/>
              <a:gd name="T16" fmla="*/ 2147483647 w 582"/>
              <a:gd name="T17" fmla="*/ 2147483647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2"/>
              <a:gd name="T28" fmla="*/ 0 h 183"/>
              <a:gd name="T29" fmla="*/ 582 w 582"/>
              <a:gd name="T30" fmla="*/ 183 h 1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2" h="183">
                <a:moveTo>
                  <a:pt x="9" y="177"/>
                </a:moveTo>
                <a:lnTo>
                  <a:pt x="0" y="132"/>
                </a:lnTo>
                <a:lnTo>
                  <a:pt x="258" y="114"/>
                </a:lnTo>
                <a:lnTo>
                  <a:pt x="423" y="66"/>
                </a:lnTo>
                <a:lnTo>
                  <a:pt x="504" y="48"/>
                </a:lnTo>
                <a:lnTo>
                  <a:pt x="582" y="0"/>
                </a:lnTo>
                <a:lnTo>
                  <a:pt x="582" y="183"/>
                </a:lnTo>
                <a:lnTo>
                  <a:pt x="9" y="182"/>
                </a:lnTo>
                <a:lnTo>
                  <a:pt x="9" y="177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2711" name="Freeform 7"/>
          <p:cNvSpPr>
            <a:spLocks/>
          </p:cNvSpPr>
          <p:nvPr/>
        </p:nvSpPr>
        <p:spPr bwMode="auto">
          <a:xfrm>
            <a:off x="3962400" y="25908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2712" name="Freeform 8"/>
          <p:cNvSpPr>
            <a:spLocks/>
          </p:cNvSpPr>
          <p:nvPr/>
        </p:nvSpPr>
        <p:spPr bwMode="auto">
          <a:xfrm>
            <a:off x="6324600" y="25908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3733800" y="39624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4191000" y="35052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5" name="Rectangle 11"/>
          <p:cNvSpPr>
            <a:spLocks noChangeArrowheads="1"/>
          </p:cNvSpPr>
          <p:nvPr/>
        </p:nvSpPr>
        <p:spPr bwMode="auto">
          <a:xfrm flipH="1">
            <a:off x="3886200" y="3048000"/>
            <a:ext cx="530225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Symbol" pitchFamily="18" charset="2"/>
              </a:rPr>
              <a:t>a</a:t>
            </a:r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6324600" y="2590800"/>
            <a:ext cx="0" cy="1371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17" name="Line 13"/>
          <p:cNvSpPr>
            <a:spLocks noChangeShapeType="1"/>
          </p:cNvSpPr>
          <p:nvPr/>
        </p:nvSpPr>
        <p:spPr bwMode="auto">
          <a:xfrm>
            <a:off x="4724400" y="4038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4191000" y="4419600"/>
            <a:ext cx="12192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-Z</a:t>
            </a:r>
            <a:r>
              <a:rPr lang="el-GR" sz="2000" baseline="-20000">
                <a:cs typeface="Arial" charset="0"/>
              </a:rPr>
              <a:t>α</a:t>
            </a:r>
            <a:r>
              <a:rPr lang="en-US" sz="2000">
                <a:cs typeface="Arial" charset="0"/>
              </a:rPr>
              <a:t> or -t</a:t>
            </a:r>
            <a:r>
              <a:rPr lang="el-GR" sz="2000" baseline="-20000">
                <a:cs typeface="Arial" charset="0"/>
              </a:rPr>
              <a:t>α</a:t>
            </a:r>
            <a:endParaRPr lang="el-GR" sz="2000" baseline="-25000">
              <a:cs typeface="Arial" charset="0"/>
            </a:endParaRPr>
          </a:p>
        </p:txBody>
      </p:sp>
      <p:sp>
        <p:nvSpPr>
          <p:cNvPr id="72719" name="Line 15"/>
          <p:cNvSpPr>
            <a:spLocks noChangeShapeType="1"/>
          </p:cNvSpPr>
          <p:nvPr/>
        </p:nvSpPr>
        <p:spPr bwMode="auto">
          <a:xfrm>
            <a:off x="4724400" y="41910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0" name="Line 18"/>
          <p:cNvSpPr>
            <a:spLocks noChangeShapeType="1"/>
          </p:cNvSpPr>
          <p:nvPr/>
        </p:nvSpPr>
        <p:spPr bwMode="auto">
          <a:xfrm>
            <a:off x="3581400" y="41910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1" name="Text Box 22"/>
          <p:cNvSpPr txBox="1">
            <a:spLocks noChangeArrowheads="1"/>
          </p:cNvSpPr>
          <p:nvPr/>
        </p:nvSpPr>
        <p:spPr bwMode="auto">
          <a:xfrm>
            <a:off x="6096000" y="4419600"/>
            <a:ext cx="4572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0</a:t>
            </a:r>
            <a:endParaRPr lang="el-GR" sz="1800" baseline="-25000">
              <a:cs typeface="Arial" charset="0"/>
            </a:endParaRPr>
          </a:p>
        </p:txBody>
      </p:sp>
      <p:sp>
        <p:nvSpPr>
          <p:cNvPr id="72722" name="Text Box 23"/>
          <p:cNvSpPr txBox="1">
            <a:spLocks noChangeArrowheads="1"/>
          </p:cNvSpPr>
          <p:nvPr/>
        </p:nvSpPr>
        <p:spPr bwMode="auto">
          <a:xfrm>
            <a:off x="6096000" y="4860925"/>
            <a:ext cx="533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>
                <a:cs typeface="Arial" charset="0"/>
                <a:sym typeface="Symbol" pitchFamily="18" charset="2"/>
              </a:rPr>
              <a:t>μ</a:t>
            </a:r>
            <a:endParaRPr lang="el-GR" sz="2000" baseline="-25000">
              <a:cs typeface="Arial" charset="0"/>
            </a:endParaRPr>
          </a:p>
        </p:txBody>
      </p:sp>
      <p:sp>
        <p:nvSpPr>
          <p:cNvPr id="72723" name="Rectangle 24"/>
          <p:cNvSpPr>
            <a:spLocks noChangeArrowheads="1"/>
          </p:cNvSpPr>
          <p:nvPr/>
        </p:nvSpPr>
        <p:spPr bwMode="auto">
          <a:xfrm>
            <a:off x="5562600" y="1524000"/>
            <a:ext cx="1524000" cy="93821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8000"/>
                </a:solidFill>
              </a:rPr>
              <a:t>H</a:t>
            </a:r>
            <a:r>
              <a:rPr lang="en-US" sz="2400" b="1" baseline="-25000">
                <a:solidFill>
                  <a:srgbClr val="008000"/>
                </a:solidFill>
              </a:rPr>
              <a:t>0</a:t>
            </a:r>
            <a:r>
              <a:rPr lang="en-US" sz="2400" b="1">
                <a:solidFill>
                  <a:srgbClr val="008000"/>
                </a:solidFill>
              </a:rPr>
              <a:t>: </a:t>
            </a:r>
            <a:r>
              <a:rPr lang="el-GR" sz="2400" b="1">
                <a:solidFill>
                  <a:srgbClr val="008000"/>
                </a:solidFill>
                <a:cs typeface="Arial" charset="0"/>
              </a:rPr>
              <a:t>μ</a:t>
            </a:r>
            <a:r>
              <a:rPr lang="en-US" sz="2400" b="1">
                <a:solidFill>
                  <a:srgbClr val="008000"/>
                </a:solidFill>
              </a:rPr>
              <a:t> </a:t>
            </a:r>
            <a:r>
              <a:rPr lang="en-US" sz="2400" b="1">
                <a:solidFill>
                  <a:srgbClr val="008000"/>
                </a:solidFill>
                <a:cs typeface="Arial" charset="0"/>
              </a:rPr>
              <a:t>≥</a:t>
            </a:r>
            <a:r>
              <a:rPr lang="en-US" sz="2400" b="1">
                <a:solidFill>
                  <a:srgbClr val="008000"/>
                </a:solidFill>
              </a:rPr>
              <a:t> 3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8000"/>
                </a:solidFill>
              </a:rPr>
              <a:t>H</a:t>
            </a:r>
            <a:r>
              <a:rPr lang="en-US" sz="2400" b="1" baseline="-25000">
                <a:solidFill>
                  <a:srgbClr val="008000"/>
                </a:solidFill>
              </a:rPr>
              <a:t>1</a:t>
            </a:r>
            <a:r>
              <a:rPr lang="en-US" sz="2400" b="1">
                <a:solidFill>
                  <a:srgbClr val="008000"/>
                </a:solidFill>
              </a:rPr>
              <a:t>: </a:t>
            </a:r>
            <a:r>
              <a:rPr lang="el-GR" sz="2400" b="1">
                <a:solidFill>
                  <a:srgbClr val="008000"/>
                </a:solidFill>
                <a:cs typeface="Arial" charset="0"/>
              </a:rPr>
              <a:t>μ</a:t>
            </a:r>
            <a:r>
              <a:rPr lang="en-US" sz="2400" b="1">
                <a:solidFill>
                  <a:srgbClr val="008000"/>
                </a:solidFill>
              </a:rPr>
              <a:t> &lt; 3</a:t>
            </a:r>
          </a:p>
        </p:txBody>
      </p:sp>
      <p:sp>
        <p:nvSpPr>
          <p:cNvPr id="72724" name="Text Box 27"/>
          <p:cNvSpPr txBox="1">
            <a:spLocks noChangeArrowheads="1"/>
          </p:cNvSpPr>
          <p:nvPr/>
        </p:nvSpPr>
        <p:spPr bwMode="auto">
          <a:xfrm>
            <a:off x="8077200" y="4267200"/>
            <a:ext cx="9906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/>
              <a:t>Z or t</a:t>
            </a:r>
            <a:endParaRPr lang="el-GR" sz="2000" b="1" baseline="-25000">
              <a:cs typeface="Arial" charset="0"/>
            </a:endParaRPr>
          </a:p>
        </p:txBody>
      </p:sp>
      <p:sp>
        <p:nvSpPr>
          <p:cNvPr id="72725" name="Text Box 28"/>
          <p:cNvSpPr txBox="1">
            <a:spLocks noChangeArrowheads="1"/>
          </p:cNvSpPr>
          <p:nvPr/>
        </p:nvSpPr>
        <p:spPr bwMode="auto">
          <a:xfrm>
            <a:off x="8534400" y="4860925"/>
            <a:ext cx="533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/>
              <a:t>X</a:t>
            </a:r>
            <a:endParaRPr lang="el-GR" sz="2000" b="1" baseline="-25000">
              <a:cs typeface="Arial" charset="0"/>
            </a:endParaRPr>
          </a:p>
        </p:txBody>
      </p:sp>
      <p:sp>
        <p:nvSpPr>
          <p:cNvPr id="72726" name="Line 29"/>
          <p:cNvSpPr>
            <a:spLocks noChangeShapeType="1"/>
          </p:cNvSpPr>
          <p:nvPr/>
        </p:nvSpPr>
        <p:spPr bwMode="auto">
          <a:xfrm>
            <a:off x="8686800" y="4876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27" name="Text Box 30"/>
          <p:cNvSpPr txBox="1">
            <a:spLocks noChangeArrowheads="1"/>
          </p:cNvSpPr>
          <p:nvPr/>
        </p:nvSpPr>
        <p:spPr bwMode="auto">
          <a:xfrm>
            <a:off x="3962400" y="5486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</a:rPr>
              <a:t>Critical value</a:t>
            </a:r>
          </a:p>
        </p:txBody>
      </p:sp>
      <p:sp>
        <p:nvSpPr>
          <p:cNvPr id="72728" name="Line 31"/>
          <p:cNvSpPr>
            <a:spLocks noChangeShapeType="1"/>
          </p:cNvSpPr>
          <p:nvPr/>
        </p:nvSpPr>
        <p:spPr bwMode="auto">
          <a:xfrm flipV="1">
            <a:off x="4800600" y="4800600"/>
            <a:ext cx="0" cy="533400"/>
          </a:xfrm>
          <a:prstGeom prst="line">
            <a:avLst/>
          </a:prstGeom>
          <a:noFill/>
          <a:ln w="28575">
            <a:solidFill>
              <a:schemeClr val="folHlink"/>
            </a:solidFill>
            <a:miter lim="800000"/>
            <a:headEnd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30" name="Rectangle 27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95E33266-51B5-45D1-ACD0-86296EED6731}" type="slidenum">
              <a:rPr lang="en-US"/>
              <a:pPr/>
              <a:t>45</a:t>
            </a:fld>
            <a:endParaRPr lang="en-US"/>
          </a:p>
        </p:txBody>
      </p:sp>
      <p:sp>
        <p:nvSpPr>
          <p:cNvPr id="2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7010400" y="4419600"/>
            <a:ext cx="990600" cy="304800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4724400" y="4419600"/>
            <a:ext cx="1524000" cy="304800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Do not reject H</a:t>
            </a:r>
            <a:r>
              <a:rPr lang="en-US" sz="1400" baseline="-25000"/>
              <a:t>0</a:t>
            </a:r>
          </a:p>
        </p:txBody>
      </p:sp>
      <p:sp>
        <p:nvSpPr>
          <p:cNvPr id="73732" name="Freeform 5"/>
          <p:cNvSpPr>
            <a:spLocks/>
          </p:cNvSpPr>
          <p:nvPr/>
        </p:nvSpPr>
        <p:spPr bwMode="auto">
          <a:xfrm flipH="1">
            <a:off x="6934200" y="3962400"/>
            <a:ext cx="842963" cy="228600"/>
          </a:xfrm>
          <a:custGeom>
            <a:avLst/>
            <a:gdLst>
              <a:gd name="T0" fmla="*/ 2147483647 w 582"/>
              <a:gd name="T1" fmla="*/ 2147483647 h 183"/>
              <a:gd name="T2" fmla="*/ 0 w 582"/>
              <a:gd name="T3" fmla="*/ 2147483647 h 183"/>
              <a:gd name="T4" fmla="*/ 2147483647 w 582"/>
              <a:gd name="T5" fmla="*/ 2147483647 h 183"/>
              <a:gd name="T6" fmla="*/ 2147483647 w 582"/>
              <a:gd name="T7" fmla="*/ 2147483647 h 183"/>
              <a:gd name="T8" fmla="*/ 2147483647 w 582"/>
              <a:gd name="T9" fmla="*/ 2147483647 h 183"/>
              <a:gd name="T10" fmla="*/ 2147483647 w 582"/>
              <a:gd name="T11" fmla="*/ 0 h 183"/>
              <a:gd name="T12" fmla="*/ 2147483647 w 582"/>
              <a:gd name="T13" fmla="*/ 2147483647 h 183"/>
              <a:gd name="T14" fmla="*/ 2147483647 w 582"/>
              <a:gd name="T15" fmla="*/ 2147483647 h 183"/>
              <a:gd name="T16" fmla="*/ 2147483647 w 582"/>
              <a:gd name="T17" fmla="*/ 2147483647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2"/>
              <a:gd name="T28" fmla="*/ 0 h 183"/>
              <a:gd name="T29" fmla="*/ 582 w 582"/>
              <a:gd name="T30" fmla="*/ 183 h 1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2" h="183">
                <a:moveTo>
                  <a:pt x="9" y="177"/>
                </a:moveTo>
                <a:lnTo>
                  <a:pt x="0" y="132"/>
                </a:lnTo>
                <a:lnTo>
                  <a:pt x="258" y="114"/>
                </a:lnTo>
                <a:lnTo>
                  <a:pt x="423" y="66"/>
                </a:lnTo>
                <a:lnTo>
                  <a:pt x="504" y="48"/>
                </a:lnTo>
                <a:lnTo>
                  <a:pt x="582" y="0"/>
                </a:lnTo>
                <a:lnTo>
                  <a:pt x="582" y="183"/>
                </a:lnTo>
                <a:lnTo>
                  <a:pt x="9" y="182"/>
                </a:lnTo>
                <a:lnTo>
                  <a:pt x="9" y="177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3733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Upper-Tail Tests</a:t>
            </a:r>
          </a:p>
        </p:txBody>
      </p:sp>
      <p:sp>
        <p:nvSpPr>
          <p:cNvPr id="73734" name="Freeform 7"/>
          <p:cNvSpPr>
            <a:spLocks/>
          </p:cNvSpPr>
          <p:nvPr/>
        </p:nvSpPr>
        <p:spPr bwMode="auto">
          <a:xfrm>
            <a:off x="3124200" y="28194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3735" name="Freeform 8"/>
          <p:cNvSpPr>
            <a:spLocks/>
          </p:cNvSpPr>
          <p:nvPr/>
        </p:nvSpPr>
        <p:spPr bwMode="auto">
          <a:xfrm>
            <a:off x="5486400" y="28194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3736" name="Line 9"/>
          <p:cNvSpPr>
            <a:spLocks noChangeShapeType="1"/>
          </p:cNvSpPr>
          <p:nvPr/>
        </p:nvSpPr>
        <p:spPr bwMode="auto">
          <a:xfrm>
            <a:off x="2895600" y="41910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Line 10"/>
          <p:cNvSpPr>
            <a:spLocks noChangeShapeType="1"/>
          </p:cNvSpPr>
          <p:nvPr/>
        </p:nvSpPr>
        <p:spPr bwMode="auto">
          <a:xfrm flipH="1">
            <a:off x="7086600" y="35814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Rectangle 11"/>
          <p:cNvSpPr>
            <a:spLocks noChangeArrowheads="1"/>
          </p:cNvSpPr>
          <p:nvPr/>
        </p:nvSpPr>
        <p:spPr bwMode="auto">
          <a:xfrm flipH="1">
            <a:off x="7467600" y="3200400"/>
            <a:ext cx="530225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Symbol" pitchFamily="18" charset="2"/>
              </a:rPr>
              <a:t>a</a:t>
            </a:r>
          </a:p>
        </p:txBody>
      </p:sp>
      <p:sp>
        <p:nvSpPr>
          <p:cNvPr id="73739" name="Line 12"/>
          <p:cNvSpPr>
            <a:spLocks noChangeShapeType="1"/>
          </p:cNvSpPr>
          <p:nvPr/>
        </p:nvSpPr>
        <p:spPr bwMode="auto">
          <a:xfrm>
            <a:off x="5486400" y="2819400"/>
            <a:ext cx="0" cy="1371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0" name="Line 13"/>
          <p:cNvSpPr>
            <a:spLocks noChangeShapeType="1"/>
          </p:cNvSpPr>
          <p:nvPr/>
        </p:nvSpPr>
        <p:spPr bwMode="auto">
          <a:xfrm>
            <a:off x="6934200" y="4267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1" name="Line 14"/>
          <p:cNvSpPr>
            <a:spLocks noChangeShapeType="1"/>
          </p:cNvSpPr>
          <p:nvPr/>
        </p:nvSpPr>
        <p:spPr bwMode="auto">
          <a:xfrm>
            <a:off x="6934200" y="44196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2" name="Text Box 15"/>
          <p:cNvSpPr txBox="1">
            <a:spLocks noChangeArrowheads="1"/>
          </p:cNvSpPr>
          <p:nvPr/>
        </p:nvSpPr>
        <p:spPr bwMode="auto">
          <a:xfrm>
            <a:off x="6324600" y="4572000"/>
            <a:ext cx="11430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Z</a:t>
            </a:r>
            <a:r>
              <a:rPr lang="el-GR" sz="2000" baseline="-25000">
                <a:cs typeface="Arial" charset="0"/>
              </a:rPr>
              <a:t>α</a:t>
            </a:r>
            <a:r>
              <a:rPr lang="en-US" sz="2000" baseline="-25000">
                <a:cs typeface="Arial" charset="0"/>
              </a:rPr>
              <a:t> </a:t>
            </a:r>
            <a:r>
              <a:rPr lang="en-US" sz="2000">
                <a:cs typeface="Arial" charset="0"/>
              </a:rPr>
              <a:t>or t</a:t>
            </a:r>
            <a:r>
              <a:rPr lang="el-GR" sz="2000" baseline="-25000">
                <a:cs typeface="Arial" charset="0"/>
              </a:rPr>
              <a:t>α</a:t>
            </a:r>
          </a:p>
        </p:txBody>
      </p:sp>
      <p:sp>
        <p:nvSpPr>
          <p:cNvPr id="73743" name="Line 18"/>
          <p:cNvSpPr>
            <a:spLocks noChangeShapeType="1"/>
          </p:cNvSpPr>
          <p:nvPr/>
        </p:nvSpPr>
        <p:spPr bwMode="auto">
          <a:xfrm>
            <a:off x="3048000" y="4419600"/>
            <a:ext cx="388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4" name="Text Box 22"/>
          <p:cNvSpPr txBox="1">
            <a:spLocks noChangeArrowheads="1"/>
          </p:cNvSpPr>
          <p:nvPr/>
        </p:nvSpPr>
        <p:spPr bwMode="auto">
          <a:xfrm>
            <a:off x="5257800" y="4648200"/>
            <a:ext cx="4572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0</a:t>
            </a:r>
            <a:endParaRPr lang="el-GR" sz="1800" baseline="-25000">
              <a:cs typeface="Arial" charset="0"/>
            </a:endParaRPr>
          </a:p>
        </p:txBody>
      </p:sp>
      <p:sp>
        <p:nvSpPr>
          <p:cNvPr id="73745" name="Text Box 23"/>
          <p:cNvSpPr txBox="1">
            <a:spLocks noChangeArrowheads="1"/>
          </p:cNvSpPr>
          <p:nvPr/>
        </p:nvSpPr>
        <p:spPr bwMode="auto">
          <a:xfrm>
            <a:off x="5257800" y="5013325"/>
            <a:ext cx="533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>
                <a:cs typeface="Arial" charset="0"/>
                <a:sym typeface="Symbol" pitchFamily="18" charset="2"/>
              </a:rPr>
              <a:t>μ</a:t>
            </a:r>
            <a:endParaRPr lang="el-GR" sz="2000" baseline="-25000">
              <a:cs typeface="Arial" charset="0"/>
            </a:endParaRPr>
          </a:p>
        </p:txBody>
      </p:sp>
      <p:sp>
        <p:nvSpPr>
          <p:cNvPr id="73746" name="Rectangle 24"/>
          <p:cNvSpPr>
            <a:spLocks noChangeArrowheads="1"/>
          </p:cNvSpPr>
          <p:nvPr/>
        </p:nvSpPr>
        <p:spPr bwMode="auto">
          <a:xfrm>
            <a:off x="4724400" y="1752600"/>
            <a:ext cx="1600200" cy="93821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8000"/>
                </a:solidFill>
              </a:rPr>
              <a:t>H</a:t>
            </a:r>
            <a:r>
              <a:rPr lang="en-US" sz="2400" b="1" baseline="-25000">
                <a:solidFill>
                  <a:srgbClr val="008000"/>
                </a:solidFill>
              </a:rPr>
              <a:t>0</a:t>
            </a:r>
            <a:r>
              <a:rPr lang="en-US" sz="2400" b="1">
                <a:solidFill>
                  <a:srgbClr val="008000"/>
                </a:solidFill>
              </a:rPr>
              <a:t>: </a:t>
            </a:r>
            <a:r>
              <a:rPr lang="el-GR" sz="2400" b="1">
                <a:solidFill>
                  <a:srgbClr val="008000"/>
                </a:solidFill>
              </a:rPr>
              <a:t>μ</a:t>
            </a:r>
            <a:r>
              <a:rPr lang="en-US" sz="2400" b="1">
                <a:solidFill>
                  <a:srgbClr val="008000"/>
                </a:solidFill>
              </a:rPr>
              <a:t> </a:t>
            </a:r>
            <a:r>
              <a:rPr lang="en-US" sz="2400" b="1">
                <a:solidFill>
                  <a:srgbClr val="008000"/>
                </a:solidFill>
                <a:cs typeface="Arial" charset="0"/>
              </a:rPr>
              <a:t>≤</a:t>
            </a:r>
            <a:r>
              <a:rPr lang="en-US" sz="2400" b="1">
                <a:solidFill>
                  <a:srgbClr val="008000"/>
                </a:solidFill>
              </a:rPr>
              <a:t> 3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8000"/>
                </a:solidFill>
              </a:rPr>
              <a:t>H</a:t>
            </a:r>
            <a:r>
              <a:rPr lang="en-US" sz="2400" b="1" baseline="-25000">
                <a:solidFill>
                  <a:srgbClr val="008000"/>
                </a:solidFill>
              </a:rPr>
              <a:t>1</a:t>
            </a:r>
            <a:r>
              <a:rPr lang="en-US" sz="2400" b="1">
                <a:solidFill>
                  <a:srgbClr val="008000"/>
                </a:solidFill>
              </a:rPr>
              <a:t>: </a:t>
            </a:r>
            <a:r>
              <a:rPr lang="el-GR" sz="2400" b="1">
                <a:solidFill>
                  <a:srgbClr val="008000"/>
                </a:solidFill>
                <a:cs typeface="Arial" charset="0"/>
              </a:rPr>
              <a:t>μ</a:t>
            </a:r>
            <a:r>
              <a:rPr lang="en-US" sz="2400" b="1">
                <a:solidFill>
                  <a:srgbClr val="008000"/>
                </a:solidFill>
              </a:rPr>
              <a:t> &gt; 3</a:t>
            </a:r>
          </a:p>
        </p:txBody>
      </p:sp>
      <p:sp>
        <p:nvSpPr>
          <p:cNvPr id="73747" name="Rectangle 27"/>
          <p:cNvSpPr>
            <a:spLocks noChangeArrowheads="1"/>
          </p:cNvSpPr>
          <p:nvPr/>
        </p:nvSpPr>
        <p:spPr bwMode="auto">
          <a:xfrm>
            <a:off x="304800" y="1905000"/>
            <a:ext cx="3352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lnSpc>
                <a:spcPct val="120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400"/>
              <a:t>There is only one critical value, since the rejection area is in only one tail</a:t>
            </a:r>
          </a:p>
        </p:txBody>
      </p:sp>
      <p:sp>
        <p:nvSpPr>
          <p:cNvPr id="73748" name="Text Box 28"/>
          <p:cNvSpPr txBox="1">
            <a:spLocks noChangeArrowheads="1"/>
          </p:cNvSpPr>
          <p:nvPr/>
        </p:nvSpPr>
        <p:spPr bwMode="auto">
          <a:xfrm>
            <a:off x="6096000" y="5638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</a:rPr>
              <a:t>Critical value</a:t>
            </a:r>
          </a:p>
        </p:txBody>
      </p:sp>
      <p:sp>
        <p:nvSpPr>
          <p:cNvPr id="73749" name="Line 29"/>
          <p:cNvSpPr>
            <a:spLocks noChangeShapeType="1"/>
          </p:cNvSpPr>
          <p:nvPr/>
        </p:nvSpPr>
        <p:spPr bwMode="auto">
          <a:xfrm flipV="1">
            <a:off x="6934200" y="5105400"/>
            <a:ext cx="0" cy="533400"/>
          </a:xfrm>
          <a:prstGeom prst="line">
            <a:avLst/>
          </a:prstGeom>
          <a:noFill/>
          <a:ln w="28575">
            <a:solidFill>
              <a:schemeClr val="folHlink"/>
            </a:solidFill>
            <a:miter lim="800000"/>
            <a:headEnd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50" name="Text Box 30"/>
          <p:cNvSpPr txBox="1">
            <a:spLocks noChangeArrowheads="1"/>
          </p:cNvSpPr>
          <p:nvPr/>
        </p:nvSpPr>
        <p:spPr bwMode="auto">
          <a:xfrm>
            <a:off x="2362200" y="4495800"/>
            <a:ext cx="11430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/>
              <a:t>Z or t</a:t>
            </a:r>
            <a:endParaRPr lang="el-GR" sz="2000" b="1" baseline="-25000">
              <a:cs typeface="Arial" charset="0"/>
            </a:endParaRPr>
          </a:p>
        </p:txBody>
      </p:sp>
      <p:sp>
        <p:nvSpPr>
          <p:cNvPr id="73751" name="Text Box 31"/>
          <p:cNvSpPr txBox="1">
            <a:spLocks noChangeArrowheads="1"/>
          </p:cNvSpPr>
          <p:nvPr/>
        </p:nvSpPr>
        <p:spPr bwMode="auto">
          <a:xfrm>
            <a:off x="2590800" y="5089525"/>
            <a:ext cx="533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/>
              <a:t>X</a:t>
            </a:r>
            <a:endParaRPr lang="el-GR" sz="2000" b="1" baseline="-25000">
              <a:cs typeface="Arial" charset="0"/>
            </a:endParaRPr>
          </a:p>
        </p:txBody>
      </p:sp>
      <p:sp>
        <p:nvSpPr>
          <p:cNvPr id="73752" name="Text Box 32"/>
          <p:cNvSpPr txBox="1">
            <a:spLocks noChangeArrowheads="1"/>
          </p:cNvSpPr>
          <p:nvPr/>
        </p:nvSpPr>
        <p:spPr bwMode="auto">
          <a:xfrm>
            <a:off x="2590800" y="4800600"/>
            <a:ext cx="533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/>
              <a:t>_</a:t>
            </a:r>
            <a:endParaRPr lang="el-GR" sz="2000" b="1" baseline="-25000">
              <a:cs typeface="Arial" charset="0"/>
            </a:endParaRPr>
          </a:p>
        </p:txBody>
      </p:sp>
      <p:sp>
        <p:nvSpPr>
          <p:cNvPr id="73754" name="Rectangle 27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87DE64D2-D40E-4878-9E08-5AE73F95C724}" type="slidenum">
              <a:rPr lang="en-US"/>
              <a:pPr/>
              <a:t>46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1143000" y="1600200"/>
            <a:ext cx="7086600" cy="22860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2286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Example: Upper-Tail t Test </a:t>
            </a:r>
            <a:br>
              <a:rPr lang="en-US" smtClean="0"/>
            </a:br>
            <a:r>
              <a:rPr lang="en-US" smtClean="0"/>
              <a:t>for Mean  (</a:t>
            </a:r>
            <a:r>
              <a:rPr lang="en-US" smtClean="0">
                <a:sym typeface="Symbol" pitchFamily="18" charset="2"/>
              </a:rPr>
              <a:t></a:t>
            </a:r>
            <a:r>
              <a:rPr lang="en-US" smtClean="0"/>
              <a:t> unknown)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600200"/>
            <a:ext cx="7696200" cy="2517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  A phone industry manager thinks that customer monthly cell phone bills have increased, and now average over $52 per month.  The company wishes to test this claim.  (Assume </a:t>
            </a:r>
            <a:r>
              <a:rPr lang="en-US" smtClean="0">
                <a:sym typeface="Symbol" pitchFamily="18" charset="2"/>
              </a:rPr>
              <a:t>a normal population)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914400" y="4572000"/>
            <a:ext cx="7772400" cy="1538288"/>
          </a:xfrm>
          <a:prstGeom prst="rect">
            <a:avLst/>
          </a:prstGeom>
          <a:solidFill>
            <a:srgbClr val="C7DAF7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H</a:t>
            </a:r>
            <a:r>
              <a:rPr lang="en-US" sz="2400" baseline="-25000"/>
              <a:t>0</a:t>
            </a:r>
            <a:r>
              <a:rPr lang="en-US" sz="2400"/>
              <a:t>: </a:t>
            </a:r>
            <a:r>
              <a:rPr lang="el-GR" sz="2400">
                <a:cs typeface="Arial" charset="0"/>
                <a:sym typeface="Symbol" pitchFamily="18" charset="2"/>
              </a:rPr>
              <a:t>μ</a:t>
            </a:r>
            <a:r>
              <a:rPr lang="en-US" sz="2400">
                <a:sym typeface="Symbol" pitchFamily="18" charset="2"/>
              </a:rPr>
              <a:t> </a:t>
            </a:r>
            <a:r>
              <a:rPr lang="en-US" sz="2400">
                <a:cs typeface="Arial" charset="0"/>
                <a:sym typeface="Symbol" pitchFamily="18" charset="2"/>
              </a:rPr>
              <a:t>≤ 52     the average is not over $52 per month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/>
              <a:t>H</a:t>
            </a:r>
            <a:r>
              <a:rPr lang="en-US" sz="2400" baseline="-25000"/>
              <a:t>1</a:t>
            </a:r>
            <a:r>
              <a:rPr lang="en-US" sz="2400"/>
              <a:t>: </a:t>
            </a:r>
            <a:r>
              <a:rPr lang="el-GR" sz="2400">
                <a:cs typeface="Arial" charset="0"/>
                <a:sym typeface="Symbol" pitchFamily="18" charset="2"/>
              </a:rPr>
              <a:t>μ</a:t>
            </a:r>
            <a:r>
              <a:rPr lang="en-US" sz="2400">
                <a:sym typeface="Symbol" pitchFamily="18" charset="2"/>
              </a:rPr>
              <a:t> &gt; 52     the average </a:t>
            </a:r>
            <a:r>
              <a:rPr lang="en-US" sz="2400" b="1">
                <a:solidFill>
                  <a:schemeClr val="folHlink"/>
                </a:solidFill>
                <a:sym typeface="Symbol" pitchFamily="18" charset="2"/>
              </a:rPr>
              <a:t>is</a:t>
            </a:r>
            <a:r>
              <a:rPr lang="en-US" sz="2400">
                <a:sym typeface="Symbol" pitchFamily="18" charset="2"/>
              </a:rPr>
              <a:t> greater than $52 per month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sz="2400">
                <a:sym typeface="Symbol" pitchFamily="18" charset="2"/>
              </a:rPr>
              <a:t>		</a:t>
            </a:r>
            <a:r>
              <a:rPr lang="en-US" sz="2000">
                <a:sym typeface="Symbol" pitchFamily="18" charset="2"/>
              </a:rPr>
              <a:t>(i.e., sufficient evidence exists to support the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000">
                <a:sym typeface="Symbol" pitchFamily="18" charset="2"/>
              </a:rPr>
              <a:t>		manager’s claim)</a:t>
            </a:r>
            <a:endParaRPr lang="en-US" sz="2000">
              <a:cs typeface="Arial" charset="0"/>
              <a:sym typeface="Symbol" pitchFamily="18" charset="2"/>
            </a:endParaRP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762000" y="4114800"/>
            <a:ext cx="3097213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400">
                <a:solidFill>
                  <a:schemeClr val="folHlink"/>
                </a:solidFill>
              </a:rPr>
              <a:t>Form hypothesis test:</a:t>
            </a:r>
          </a:p>
        </p:txBody>
      </p:sp>
      <p:pic>
        <p:nvPicPr>
          <p:cNvPr id="74759" name="Picture 7" descr="j01741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3352800"/>
            <a:ext cx="1193800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61" name="Rectangle 10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EA1E6AFF-F424-4920-ADCC-37894813204F}" type="slidenum">
              <a:rPr lang="en-US"/>
              <a:pPr/>
              <a:t>47</a:t>
            </a:fld>
            <a:endParaRPr lang="en-US"/>
          </a:p>
        </p:txBody>
      </p:sp>
      <p:sp>
        <p:nvSpPr>
          <p:cNvPr id="2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5778" name="Rectangle 26"/>
          <p:cNvSpPr>
            <a:spLocks noChangeArrowheads="1"/>
          </p:cNvSpPr>
          <p:nvPr/>
        </p:nvSpPr>
        <p:spPr bwMode="auto">
          <a:xfrm>
            <a:off x="838200" y="2514600"/>
            <a:ext cx="3886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6400800" y="4648200"/>
            <a:ext cx="990600" cy="304800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75780" name="Text Box 3"/>
          <p:cNvSpPr txBox="1">
            <a:spLocks noChangeArrowheads="1"/>
          </p:cNvSpPr>
          <p:nvPr/>
        </p:nvSpPr>
        <p:spPr bwMode="auto">
          <a:xfrm>
            <a:off x="4038600" y="4648200"/>
            <a:ext cx="1524000" cy="304800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Do not reject H</a:t>
            </a:r>
            <a:r>
              <a:rPr lang="en-US" sz="1400" baseline="-25000"/>
              <a:t>0</a:t>
            </a:r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600200"/>
            <a:ext cx="8077200" cy="1930400"/>
          </a:xfrm>
        </p:spPr>
        <p:txBody>
          <a:bodyPr/>
          <a:lstStyle/>
          <a:p>
            <a:pPr eaLnBrk="1" hangingPunct="1"/>
            <a:r>
              <a:rPr lang="en-US" sz="2700" smtClean="0"/>
              <a:t>Suppose that </a:t>
            </a:r>
            <a:r>
              <a:rPr lang="en-US" sz="2700" smtClean="0">
                <a:sym typeface="Symbol" pitchFamily="18" charset="2"/>
              </a:rPr>
              <a:t> = 0.10 is chosen for this test and n = 25.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>
                <a:sym typeface="Symbol" pitchFamily="18" charset="2"/>
              </a:rPr>
              <a:t>Find the rejection region:</a:t>
            </a:r>
          </a:p>
        </p:txBody>
      </p:sp>
      <p:sp>
        <p:nvSpPr>
          <p:cNvPr id="75782" name="Freeform 6"/>
          <p:cNvSpPr>
            <a:spLocks/>
          </p:cNvSpPr>
          <p:nvPr/>
        </p:nvSpPr>
        <p:spPr bwMode="auto">
          <a:xfrm>
            <a:off x="5942013" y="4003675"/>
            <a:ext cx="1150937" cy="414338"/>
          </a:xfrm>
          <a:custGeom>
            <a:avLst/>
            <a:gdLst>
              <a:gd name="T0" fmla="*/ 2147483647 w 725"/>
              <a:gd name="T1" fmla="*/ 2147483647 h 261"/>
              <a:gd name="T2" fmla="*/ 2147483647 w 725"/>
              <a:gd name="T3" fmla="*/ 2147483647 h 261"/>
              <a:gd name="T4" fmla="*/ 2147483647 w 725"/>
              <a:gd name="T5" fmla="*/ 2147483647 h 261"/>
              <a:gd name="T6" fmla="*/ 2147483647 w 725"/>
              <a:gd name="T7" fmla="*/ 2147483647 h 261"/>
              <a:gd name="T8" fmla="*/ 2147483647 w 725"/>
              <a:gd name="T9" fmla="*/ 2147483647 h 261"/>
              <a:gd name="T10" fmla="*/ 0 w 725"/>
              <a:gd name="T11" fmla="*/ 0 h 261"/>
              <a:gd name="T12" fmla="*/ 0 w 725"/>
              <a:gd name="T13" fmla="*/ 2147483647 h 261"/>
              <a:gd name="T14" fmla="*/ 2147483647 w 725"/>
              <a:gd name="T15" fmla="*/ 2147483647 h 261"/>
              <a:gd name="T16" fmla="*/ 2147483647 w 725"/>
              <a:gd name="T17" fmla="*/ 2147483647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25"/>
              <a:gd name="T28" fmla="*/ 0 h 261"/>
              <a:gd name="T29" fmla="*/ 725 w 725"/>
              <a:gd name="T30" fmla="*/ 261 h 26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25" h="261">
                <a:moveTo>
                  <a:pt x="717" y="257"/>
                </a:moveTo>
                <a:lnTo>
                  <a:pt x="725" y="222"/>
                </a:lnTo>
                <a:lnTo>
                  <a:pt x="490" y="208"/>
                </a:lnTo>
                <a:lnTo>
                  <a:pt x="339" y="170"/>
                </a:lnTo>
                <a:lnTo>
                  <a:pt x="192" y="120"/>
                </a:lnTo>
                <a:lnTo>
                  <a:pt x="0" y="0"/>
                </a:lnTo>
                <a:lnTo>
                  <a:pt x="0" y="261"/>
                </a:lnTo>
                <a:lnTo>
                  <a:pt x="717" y="261"/>
                </a:lnTo>
                <a:lnTo>
                  <a:pt x="717" y="257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5783" name="Freeform 7"/>
          <p:cNvSpPr>
            <a:spLocks/>
          </p:cNvSpPr>
          <p:nvPr/>
        </p:nvSpPr>
        <p:spPr bwMode="auto">
          <a:xfrm>
            <a:off x="2438400" y="30480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5784" name="Freeform 8"/>
          <p:cNvSpPr>
            <a:spLocks/>
          </p:cNvSpPr>
          <p:nvPr/>
        </p:nvSpPr>
        <p:spPr bwMode="auto">
          <a:xfrm>
            <a:off x="4800600" y="30480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>
            <a:off x="2209800" y="44196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6" name="Line 10"/>
          <p:cNvSpPr>
            <a:spLocks noChangeShapeType="1"/>
          </p:cNvSpPr>
          <p:nvPr/>
        </p:nvSpPr>
        <p:spPr bwMode="auto">
          <a:xfrm flipH="1">
            <a:off x="6400800" y="38100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7" name="Rectangle 11"/>
          <p:cNvSpPr>
            <a:spLocks noChangeArrowheads="1"/>
          </p:cNvSpPr>
          <p:nvPr/>
        </p:nvSpPr>
        <p:spPr bwMode="auto">
          <a:xfrm flipH="1">
            <a:off x="6781800" y="3429000"/>
            <a:ext cx="13716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latin typeface="Symbol" pitchFamily="18" charset="2"/>
                <a:sym typeface="Symbol" pitchFamily="18" charset="2"/>
              </a:rPr>
              <a:t> </a:t>
            </a:r>
            <a:r>
              <a:rPr lang="en-US" sz="2400" b="1"/>
              <a:t>= 0.10</a:t>
            </a:r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>
            <a:off x="4800600" y="3048000"/>
            <a:ext cx="0" cy="1371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5943600" y="44958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>
            <a:off x="5943600" y="4648200"/>
            <a:ext cx="1600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1" name="Text Box 15"/>
          <p:cNvSpPr txBox="1">
            <a:spLocks noChangeArrowheads="1"/>
          </p:cNvSpPr>
          <p:nvPr/>
        </p:nvSpPr>
        <p:spPr bwMode="auto">
          <a:xfrm>
            <a:off x="5410200" y="4800600"/>
            <a:ext cx="11430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  <a:cs typeface="Arial" charset="0"/>
              </a:rPr>
              <a:t>1.318</a:t>
            </a:r>
            <a:endParaRPr lang="el-GR" sz="2000" b="1">
              <a:solidFill>
                <a:schemeClr val="folHlink"/>
              </a:solidFill>
              <a:cs typeface="Arial" charset="0"/>
            </a:endParaRPr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>
            <a:off x="2057400" y="4648200"/>
            <a:ext cx="388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4572000" y="4876800"/>
            <a:ext cx="4572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0</a:t>
            </a:r>
            <a:endParaRPr lang="el-GR" sz="1800" baseline="-25000">
              <a:cs typeface="Arial" charset="0"/>
            </a:endParaRPr>
          </a:p>
        </p:txBody>
      </p:sp>
      <p:sp>
        <p:nvSpPr>
          <p:cNvPr id="75794" name="Line 18"/>
          <p:cNvSpPr>
            <a:spLocks noChangeShapeType="1"/>
          </p:cNvSpPr>
          <p:nvPr/>
        </p:nvSpPr>
        <p:spPr bwMode="auto">
          <a:xfrm flipV="1">
            <a:off x="5943600" y="2743200"/>
            <a:ext cx="0" cy="1676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5" name="Line 19"/>
          <p:cNvSpPr>
            <a:spLocks noChangeShapeType="1"/>
          </p:cNvSpPr>
          <p:nvPr/>
        </p:nvSpPr>
        <p:spPr bwMode="auto">
          <a:xfrm>
            <a:off x="5943600" y="2895600"/>
            <a:ext cx="16764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6" name="Text Box 20"/>
          <p:cNvSpPr txBox="1">
            <a:spLocks noChangeArrowheads="1"/>
          </p:cNvSpPr>
          <p:nvPr/>
        </p:nvSpPr>
        <p:spPr bwMode="auto">
          <a:xfrm>
            <a:off x="6019800" y="2514600"/>
            <a:ext cx="15240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Reject H</a:t>
            </a:r>
            <a:r>
              <a:rPr lang="en-US" sz="2000" b="1" baseline="-250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4114800" y="5715000"/>
            <a:ext cx="3657600" cy="466725"/>
          </a:xfrm>
          <a:prstGeom prst="rect">
            <a:avLst/>
          </a:prstGeom>
          <a:solidFill>
            <a:srgbClr val="FDE0B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Reject H</a:t>
            </a:r>
            <a:r>
              <a:rPr lang="en-US" sz="2400" baseline="-25000"/>
              <a:t>0</a:t>
            </a:r>
            <a:r>
              <a:rPr lang="en-US" sz="2400"/>
              <a:t> if t</a:t>
            </a:r>
            <a:r>
              <a:rPr lang="en-US" sz="2400" baseline="-20000"/>
              <a:t>STAT</a:t>
            </a:r>
            <a:r>
              <a:rPr lang="en-US" sz="2400"/>
              <a:t> &gt; 1.318</a:t>
            </a:r>
          </a:p>
        </p:txBody>
      </p:sp>
      <p:sp>
        <p:nvSpPr>
          <p:cNvPr id="75798" name="Rectangle 22"/>
          <p:cNvSpPr>
            <a:spLocks noChangeArrowheads="1"/>
          </p:cNvSpPr>
          <p:nvPr/>
        </p:nvSpPr>
        <p:spPr bwMode="auto">
          <a:xfrm>
            <a:off x="1143000" y="0"/>
            <a:ext cx="77930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>
              <a:lnSpc>
                <a:spcPct val="80000"/>
              </a:lnSpc>
            </a:pPr>
            <a:r>
              <a:rPr lang="en-US" sz="4000">
                <a:solidFill>
                  <a:schemeClr val="tx2"/>
                </a:solidFill>
              </a:rPr>
              <a:t>Example: Find Rejection Region</a:t>
            </a:r>
          </a:p>
        </p:txBody>
      </p:sp>
      <p:sp>
        <p:nvSpPr>
          <p:cNvPr id="75799" name="Line 23"/>
          <p:cNvSpPr>
            <a:spLocks noChangeShapeType="1"/>
          </p:cNvSpPr>
          <p:nvPr/>
        </p:nvSpPr>
        <p:spPr bwMode="auto">
          <a:xfrm flipV="1">
            <a:off x="5943600" y="5257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0" name="Text Box 24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pic>
        <p:nvPicPr>
          <p:cNvPr id="75801" name="Picture 25" descr="j01741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029200"/>
            <a:ext cx="1193800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803" name="Rectangle 28"/>
          <p:cNvSpPr>
            <a:spLocks noChangeArrowheads="1"/>
          </p:cNvSpPr>
          <p:nvPr/>
        </p:nvSpPr>
        <p:spPr bwMode="auto">
          <a:xfrm>
            <a:off x="7772400" y="762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803D648B-F3C3-4DC5-951E-3892141D9916}" type="slidenum">
              <a:rPr lang="en-US"/>
              <a:pPr/>
              <a:t>48</a:t>
            </a:fld>
            <a:endParaRPr lang="en-US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7010400" y="4800600"/>
            <a:ext cx="990600" cy="533400"/>
          </a:xfrm>
          <a:prstGeom prst="rect">
            <a:avLst/>
          </a:prstGeom>
          <a:solidFill>
            <a:srgbClr val="C7DAF7"/>
          </a:solidFill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685800" y="2667000"/>
            <a:ext cx="7924800" cy="9906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76400"/>
            <a:ext cx="8153400" cy="2625725"/>
          </a:xfrm>
        </p:spPr>
        <p:txBody>
          <a:bodyPr>
            <a:spAutoFit/>
          </a:bodyPr>
          <a:lstStyle/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mtClean="0">
                <a:solidFill>
                  <a:schemeClr val="folHlink"/>
                </a:solidFill>
              </a:rPr>
              <a:t>Obtain sample and compute the test statistic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sz="1600" smtClean="0">
              <a:solidFill>
                <a:schemeClr val="folHlink"/>
              </a:solidFill>
            </a:endParaRPr>
          </a:p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mtClean="0"/>
              <a:t>Suppose a sample is taken with the following results:   </a:t>
            </a:r>
            <a:r>
              <a:rPr lang="en-US" smtClean="0">
                <a:solidFill>
                  <a:schemeClr val="folHlink"/>
                </a:solidFill>
              </a:rPr>
              <a:t>n = 25,  X = 53.1, and S = 10</a:t>
            </a:r>
            <a:r>
              <a:rPr lang="en-US" sz="3200" smtClean="0"/>
              <a:t> </a:t>
            </a:r>
          </a:p>
          <a:p>
            <a:pPr lvl="1" eaLnBrk="1" hangingPunct="1">
              <a:lnSpc>
                <a:spcPct val="120000"/>
              </a:lnSpc>
              <a:spcBef>
                <a:spcPct val="40000"/>
              </a:spcBef>
            </a:pPr>
            <a:r>
              <a:rPr lang="en-US" sz="2800" smtClean="0"/>
              <a:t>Then the test statistic is:</a:t>
            </a:r>
          </a:p>
        </p:txBody>
      </p:sp>
      <p:graphicFrame>
        <p:nvGraphicFramePr>
          <p:cNvPr id="12290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1847850" y="4437063"/>
          <a:ext cx="6162675" cy="1830387"/>
        </p:xfrm>
        <a:graphic>
          <a:graphicData uri="http://schemas.openxmlformats.org/presentationml/2006/ole">
            <p:oleObj spid="_x0000_s12290" name="Equation" r:id="rId3" imgW="2298600" imgH="634680" progId="Equation.3">
              <p:embed/>
            </p:oleObj>
          </a:graphicData>
        </a:graphic>
      </p:graphicFrame>
      <p:sp>
        <p:nvSpPr>
          <p:cNvPr id="12295" name="Line 6"/>
          <p:cNvSpPr>
            <a:spLocks noChangeShapeType="1"/>
          </p:cNvSpPr>
          <p:nvPr/>
        </p:nvSpPr>
        <p:spPr bwMode="auto">
          <a:xfrm>
            <a:off x="3810000" y="3124200"/>
            <a:ext cx="3048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-228600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Example: Test Statistic</a:t>
            </a: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pic>
        <p:nvPicPr>
          <p:cNvPr id="12298" name="Picture 9" descr="j017412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5029200"/>
            <a:ext cx="1193800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7772400" y="762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92F9A4BA-B27F-458B-B691-9222A3A589B8}" type="slidenum">
              <a:rPr lang="en-US"/>
              <a:pPr/>
              <a:t>49</a:t>
            </a:fld>
            <a:endParaRPr lang="en-US"/>
          </a:p>
        </p:txBody>
      </p:sp>
      <p:sp>
        <p:nvSpPr>
          <p:cNvPr id="29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6324600" y="4343400"/>
            <a:ext cx="990600" cy="304800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3505200" y="4343400"/>
            <a:ext cx="1524000" cy="304800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Do not reject H</a:t>
            </a:r>
            <a:r>
              <a:rPr lang="en-US" sz="1400" baseline="-25000"/>
              <a:t>0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4876800" y="4800600"/>
            <a:ext cx="1447800" cy="381000"/>
          </a:xfrm>
          <a:prstGeom prst="rect">
            <a:avLst/>
          </a:prstGeom>
          <a:solidFill>
            <a:srgbClr val="C7DAF7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Decision</a:t>
            </a:r>
          </a:p>
        </p:txBody>
      </p:sp>
      <p:sp>
        <p:nvSpPr>
          <p:cNvPr id="78854" name="Freeform 6"/>
          <p:cNvSpPr>
            <a:spLocks/>
          </p:cNvSpPr>
          <p:nvPr/>
        </p:nvSpPr>
        <p:spPr bwMode="auto">
          <a:xfrm>
            <a:off x="5865813" y="3698875"/>
            <a:ext cx="1150937" cy="414338"/>
          </a:xfrm>
          <a:custGeom>
            <a:avLst/>
            <a:gdLst>
              <a:gd name="T0" fmla="*/ 2147483647 w 725"/>
              <a:gd name="T1" fmla="*/ 2147483647 h 261"/>
              <a:gd name="T2" fmla="*/ 2147483647 w 725"/>
              <a:gd name="T3" fmla="*/ 2147483647 h 261"/>
              <a:gd name="T4" fmla="*/ 2147483647 w 725"/>
              <a:gd name="T5" fmla="*/ 2147483647 h 261"/>
              <a:gd name="T6" fmla="*/ 2147483647 w 725"/>
              <a:gd name="T7" fmla="*/ 2147483647 h 261"/>
              <a:gd name="T8" fmla="*/ 2147483647 w 725"/>
              <a:gd name="T9" fmla="*/ 2147483647 h 261"/>
              <a:gd name="T10" fmla="*/ 0 w 725"/>
              <a:gd name="T11" fmla="*/ 0 h 261"/>
              <a:gd name="T12" fmla="*/ 0 w 725"/>
              <a:gd name="T13" fmla="*/ 2147483647 h 261"/>
              <a:gd name="T14" fmla="*/ 2147483647 w 725"/>
              <a:gd name="T15" fmla="*/ 2147483647 h 261"/>
              <a:gd name="T16" fmla="*/ 2147483647 w 725"/>
              <a:gd name="T17" fmla="*/ 2147483647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25"/>
              <a:gd name="T28" fmla="*/ 0 h 261"/>
              <a:gd name="T29" fmla="*/ 725 w 725"/>
              <a:gd name="T30" fmla="*/ 261 h 26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25" h="261">
                <a:moveTo>
                  <a:pt x="717" y="257"/>
                </a:moveTo>
                <a:lnTo>
                  <a:pt x="725" y="222"/>
                </a:lnTo>
                <a:lnTo>
                  <a:pt x="490" y="208"/>
                </a:lnTo>
                <a:lnTo>
                  <a:pt x="339" y="170"/>
                </a:lnTo>
                <a:lnTo>
                  <a:pt x="192" y="120"/>
                </a:lnTo>
                <a:lnTo>
                  <a:pt x="0" y="0"/>
                </a:lnTo>
                <a:lnTo>
                  <a:pt x="0" y="261"/>
                </a:lnTo>
                <a:lnTo>
                  <a:pt x="717" y="261"/>
                </a:lnTo>
                <a:lnTo>
                  <a:pt x="717" y="257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8855" name="Freeform 7"/>
          <p:cNvSpPr>
            <a:spLocks/>
          </p:cNvSpPr>
          <p:nvPr/>
        </p:nvSpPr>
        <p:spPr bwMode="auto">
          <a:xfrm>
            <a:off x="2362200" y="27432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8856" name="Freeform 8"/>
          <p:cNvSpPr>
            <a:spLocks/>
          </p:cNvSpPr>
          <p:nvPr/>
        </p:nvSpPr>
        <p:spPr bwMode="auto">
          <a:xfrm>
            <a:off x="4724400" y="27432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8857" name="Line 9"/>
          <p:cNvSpPr>
            <a:spLocks noChangeShapeType="1"/>
          </p:cNvSpPr>
          <p:nvPr/>
        </p:nvSpPr>
        <p:spPr bwMode="auto">
          <a:xfrm>
            <a:off x="2133600" y="41148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 flipH="1">
            <a:off x="6324600" y="3505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9" name="Rectangle 11"/>
          <p:cNvSpPr>
            <a:spLocks noChangeArrowheads="1"/>
          </p:cNvSpPr>
          <p:nvPr/>
        </p:nvSpPr>
        <p:spPr bwMode="auto">
          <a:xfrm flipH="1">
            <a:off x="6705600" y="3124200"/>
            <a:ext cx="13716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Symbol" pitchFamily="18" charset="2"/>
                <a:sym typeface="Symbol" pitchFamily="18" charset="2"/>
              </a:rPr>
              <a:t></a:t>
            </a:r>
            <a:r>
              <a:rPr lang="en-US" sz="2400" b="1" i="1">
                <a:latin typeface="Symbol" pitchFamily="18" charset="2"/>
                <a:sym typeface="Symbol" pitchFamily="18" charset="2"/>
              </a:rPr>
              <a:t> </a:t>
            </a:r>
            <a:r>
              <a:rPr lang="en-US" sz="2400" b="1"/>
              <a:t>= 0.10</a:t>
            </a:r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>
            <a:off x="4724400" y="2743200"/>
            <a:ext cx="0" cy="1371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8861" name="Line 13"/>
          <p:cNvSpPr>
            <a:spLocks noChangeShapeType="1"/>
          </p:cNvSpPr>
          <p:nvPr/>
        </p:nvSpPr>
        <p:spPr bwMode="auto">
          <a:xfrm>
            <a:off x="5867400" y="4191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>
            <a:off x="5867400" y="4343400"/>
            <a:ext cx="1600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5410200" y="4419600"/>
            <a:ext cx="10668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  <a:cs typeface="Arial" charset="0"/>
              </a:rPr>
              <a:t>1.318</a:t>
            </a:r>
            <a:endParaRPr lang="el-GR" sz="2000" b="1">
              <a:solidFill>
                <a:schemeClr val="folHlink"/>
              </a:solidFill>
              <a:cs typeface="Arial" charset="0"/>
            </a:endParaRPr>
          </a:p>
        </p:txBody>
      </p:sp>
      <p:sp>
        <p:nvSpPr>
          <p:cNvPr id="78864" name="Line 16"/>
          <p:cNvSpPr>
            <a:spLocks noChangeShapeType="1"/>
          </p:cNvSpPr>
          <p:nvPr/>
        </p:nvSpPr>
        <p:spPr bwMode="auto">
          <a:xfrm>
            <a:off x="1981200" y="4343400"/>
            <a:ext cx="388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5" name="Text Box 17"/>
          <p:cNvSpPr txBox="1">
            <a:spLocks noChangeArrowheads="1"/>
          </p:cNvSpPr>
          <p:nvPr/>
        </p:nvSpPr>
        <p:spPr bwMode="auto">
          <a:xfrm>
            <a:off x="4495800" y="4572000"/>
            <a:ext cx="4572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0</a:t>
            </a:r>
            <a:endParaRPr lang="el-GR" sz="1800" baseline="-25000">
              <a:cs typeface="Arial" charset="0"/>
            </a:endParaRPr>
          </a:p>
        </p:txBody>
      </p:sp>
      <p:sp>
        <p:nvSpPr>
          <p:cNvPr id="78866" name="Line 18"/>
          <p:cNvSpPr>
            <a:spLocks noChangeShapeType="1"/>
          </p:cNvSpPr>
          <p:nvPr/>
        </p:nvSpPr>
        <p:spPr bwMode="auto">
          <a:xfrm flipV="1">
            <a:off x="5867400" y="2438400"/>
            <a:ext cx="0" cy="1676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7" name="Line 19"/>
          <p:cNvSpPr>
            <a:spLocks noChangeShapeType="1"/>
          </p:cNvSpPr>
          <p:nvPr/>
        </p:nvSpPr>
        <p:spPr bwMode="auto">
          <a:xfrm>
            <a:off x="5867400" y="2590800"/>
            <a:ext cx="16764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5943600" y="2209800"/>
            <a:ext cx="15240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Reject H</a:t>
            </a:r>
            <a:r>
              <a:rPr lang="en-US" sz="2000" b="1" baseline="-250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1676400" y="5270500"/>
            <a:ext cx="6477000" cy="12065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folHlink"/>
                </a:solidFill>
              </a:rPr>
              <a:t>Do not reject H</a:t>
            </a:r>
            <a:r>
              <a:rPr lang="en-US" sz="2400" b="1" baseline="-25000">
                <a:solidFill>
                  <a:schemeClr val="folHlink"/>
                </a:solidFill>
              </a:rPr>
              <a:t>0</a:t>
            </a:r>
            <a:r>
              <a:rPr lang="en-US" sz="2400" b="1">
                <a:solidFill>
                  <a:schemeClr val="folHlink"/>
                </a:solidFill>
              </a:rPr>
              <a:t> since t</a:t>
            </a:r>
            <a:r>
              <a:rPr lang="en-US" sz="2400" b="1" baseline="-20000">
                <a:solidFill>
                  <a:schemeClr val="folHlink"/>
                </a:solidFill>
              </a:rPr>
              <a:t>STAT</a:t>
            </a:r>
            <a:r>
              <a:rPr lang="en-US" sz="2400" b="1">
                <a:solidFill>
                  <a:schemeClr val="folHlink"/>
                </a:solidFill>
              </a:rPr>
              <a:t> = 0.55 </a:t>
            </a:r>
            <a:r>
              <a:rPr lang="en-US" sz="2400" b="1">
                <a:solidFill>
                  <a:schemeClr val="folHlink"/>
                </a:solidFill>
                <a:cs typeface="Arial" charset="0"/>
              </a:rPr>
              <a:t>≤</a:t>
            </a:r>
            <a:r>
              <a:rPr lang="en-US" sz="2400" b="1">
                <a:solidFill>
                  <a:schemeClr val="folHlink"/>
                </a:solidFill>
              </a:rPr>
              <a:t> 1.318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400"/>
              <a:t>       there is not sufficient evidence that the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sz="2400"/>
              <a:t>       mean bill is over $52</a:t>
            </a:r>
          </a:p>
        </p:txBody>
      </p:sp>
      <p:sp>
        <p:nvSpPr>
          <p:cNvPr id="78870" name="Line 22"/>
          <p:cNvSpPr>
            <a:spLocks noChangeShapeType="1"/>
          </p:cNvSpPr>
          <p:nvPr/>
        </p:nvSpPr>
        <p:spPr bwMode="auto">
          <a:xfrm flipV="1">
            <a:off x="5334000" y="4114800"/>
            <a:ext cx="0" cy="685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1" name="Text Box 23"/>
          <p:cNvSpPr txBox="1">
            <a:spLocks noChangeArrowheads="1"/>
          </p:cNvSpPr>
          <p:nvPr/>
        </p:nvSpPr>
        <p:spPr bwMode="auto">
          <a:xfrm>
            <a:off x="4724400" y="4800600"/>
            <a:ext cx="17526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t</a:t>
            </a:r>
            <a:r>
              <a:rPr lang="en-US" sz="2000" b="1" baseline="-20000">
                <a:solidFill>
                  <a:schemeClr val="folHlink"/>
                </a:solidFill>
              </a:rPr>
              <a:t>STAT</a:t>
            </a:r>
            <a:r>
              <a:rPr lang="en-US" sz="2000" b="1">
                <a:solidFill>
                  <a:schemeClr val="folHlink"/>
                </a:solidFill>
              </a:rPr>
              <a:t> </a:t>
            </a:r>
            <a:r>
              <a:rPr lang="en-US" sz="2000" b="1">
                <a:solidFill>
                  <a:schemeClr val="folHlink"/>
                </a:solidFill>
                <a:cs typeface="Arial" charset="0"/>
              </a:rPr>
              <a:t>= 0.55</a:t>
            </a:r>
            <a:endParaRPr lang="el-GR" sz="2000" b="1">
              <a:solidFill>
                <a:schemeClr val="folHlink"/>
              </a:solidFill>
              <a:cs typeface="Arial" charset="0"/>
            </a:endParaRPr>
          </a:p>
        </p:txBody>
      </p:sp>
      <p:sp>
        <p:nvSpPr>
          <p:cNvPr id="78872" name="Text Box 24"/>
          <p:cNvSpPr>
            <a:spLocks noGrp="1" noChangeArrowheads="1"/>
          </p:cNvSpPr>
          <p:nvPr>
            <p:ph type="body" idx="4294967295"/>
          </p:nvPr>
        </p:nvSpPr>
        <p:spPr>
          <a:xfrm>
            <a:off x="1295400" y="1600200"/>
            <a:ext cx="7315200" cy="671513"/>
          </a:xfrm>
        </p:spPr>
        <p:txBody>
          <a:bodyPr/>
          <a:lstStyle/>
          <a:p>
            <a:pPr marL="0" indent="0" defTabSz="914400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mtClean="0">
                <a:solidFill>
                  <a:schemeClr val="folHlink"/>
                </a:solidFill>
              </a:rPr>
              <a:t>Reach a decision and interpret the result:</a:t>
            </a:r>
          </a:p>
        </p:txBody>
      </p:sp>
      <p:sp>
        <p:nvSpPr>
          <p:cNvPr id="78873" name="Text Box 25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pic>
        <p:nvPicPr>
          <p:cNvPr id="78874" name="Picture 26" descr="j01741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029200"/>
            <a:ext cx="1193800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76" name="Rectangle 29"/>
          <p:cNvSpPr>
            <a:spLocks noChangeArrowheads="1"/>
          </p:cNvSpPr>
          <p:nvPr/>
        </p:nvSpPr>
        <p:spPr bwMode="auto">
          <a:xfrm>
            <a:off x="7772400" y="6858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94420231-393D-4B06-A2B6-FF0A18E37AA3}" type="slidenum">
              <a:rPr lang="en-US"/>
              <a:pPr/>
              <a:t>5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93038" cy="838200"/>
          </a:xfrm>
        </p:spPr>
        <p:txBody>
          <a:bodyPr/>
          <a:lstStyle/>
          <a:p>
            <a:pPr eaLnBrk="1" hangingPunct="1"/>
            <a:r>
              <a:rPr lang="en-US" smtClean="0"/>
              <a:t>The Null Hypothesis, H</a:t>
            </a:r>
            <a:r>
              <a:rPr lang="en-US" baseline="-25000" smtClean="0"/>
              <a:t>0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752600"/>
            <a:ext cx="8077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100" smtClean="0"/>
              <a:t>Begin with the assumption that the null hypothesis is true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100" smtClean="0"/>
              <a:t>Similar to the notion of innocent until</a:t>
            </a:r>
            <a:br>
              <a:rPr lang="en-US" sz="3100" smtClean="0"/>
            </a:br>
            <a:r>
              <a:rPr lang="en-US" sz="3100" smtClean="0"/>
              <a:t> proven guilty</a:t>
            </a:r>
          </a:p>
          <a:p>
            <a:pPr lvl="1" eaLnBrk="1" hangingPunct="1">
              <a:lnSpc>
                <a:spcPct val="90000"/>
              </a:lnSpc>
            </a:pPr>
            <a:endParaRPr lang="en-US" sz="3100" smtClean="0"/>
          </a:p>
          <a:p>
            <a:pPr eaLnBrk="1" hangingPunct="1">
              <a:lnSpc>
                <a:spcPct val="90000"/>
              </a:lnSpc>
            </a:pPr>
            <a:r>
              <a:rPr lang="en-US" sz="3100" smtClean="0"/>
              <a:t>Refers to the status quo or historical value</a:t>
            </a:r>
          </a:p>
          <a:p>
            <a:pPr eaLnBrk="1" hangingPunct="1">
              <a:lnSpc>
                <a:spcPct val="90000"/>
              </a:lnSpc>
            </a:pPr>
            <a:r>
              <a:rPr lang="en-US" sz="3100" smtClean="0"/>
              <a:t>Always contains “=“, or “≤”, or “≥” sign</a:t>
            </a:r>
          </a:p>
          <a:p>
            <a:pPr eaLnBrk="1" hangingPunct="1">
              <a:lnSpc>
                <a:spcPct val="90000"/>
              </a:lnSpc>
            </a:pPr>
            <a:r>
              <a:rPr lang="en-US" sz="3100" smtClean="0"/>
              <a:t>May or may not be rejected</a:t>
            </a:r>
          </a:p>
        </p:txBody>
      </p:sp>
      <p:graphicFrame>
        <p:nvGraphicFramePr>
          <p:cNvPr id="2050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4191000" y="3124200"/>
          <a:ext cx="1066800" cy="914400"/>
        </p:xfrm>
        <a:graphic>
          <a:graphicData uri="http://schemas.openxmlformats.org/presentationml/2006/ole">
            <p:oleObj spid="_x0000_s2050" name="Clip" r:id="rId3" imgW="1752480" imgH="1600200" progId="">
              <p:embed/>
            </p:oleObj>
          </a:graphicData>
        </a:graphic>
      </p:graphicFrame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7593013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00" y="838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98C4191F-207D-4717-B8C4-A780C25E5678}" type="slidenum">
              <a:rPr lang="en-US"/>
              <a:pPr/>
              <a:t>50</a:t>
            </a:fld>
            <a:endParaRPr lang="en-US"/>
          </a:p>
        </p:txBody>
      </p:sp>
      <p:sp>
        <p:nvSpPr>
          <p:cNvPr id="29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9600"/>
            <a:ext cx="7383463" cy="762000"/>
          </a:xfrm>
        </p:spPr>
        <p:txBody>
          <a:bodyPr/>
          <a:lstStyle/>
          <a:p>
            <a:pPr eaLnBrk="1" hangingPunct="1"/>
            <a:r>
              <a:rPr lang="en-US" smtClean="0"/>
              <a:t>Example:  Utilizing The p-value for The Test</a:t>
            </a:r>
            <a:endParaRPr lang="en-US" smtClean="0">
              <a:cs typeface="Arial" charset="0"/>
            </a:endParaRPr>
          </a:p>
        </p:txBody>
      </p:sp>
      <p:sp>
        <p:nvSpPr>
          <p:cNvPr id="79875" name="Text Box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8077200" cy="839788"/>
          </a:xfrm>
        </p:spPr>
        <p:txBody>
          <a:bodyPr lIns="91440" tIns="45720" rIns="91440" bIns="45720"/>
          <a:lstStyle/>
          <a:p>
            <a:pPr marL="173038" indent="-173038" defTabSz="914400" eaLnBrk="1" hangingPunct="1"/>
            <a:r>
              <a:rPr lang="en-US" sz="2400" smtClean="0"/>
              <a:t>Calculate the p-value and compare to </a:t>
            </a:r>
            <a:r>
              <a:rPr lang="en-US" sz="2400" b="1" smtClean="0">
                <a:sym typeface="Symbol" pitchFamily="18" charset="2"/>
              </a:rPr>
              <a:t> </a:t>
            </a:r>
            <a:r>
              <a:rPr lang="en-US" sz="2400" smtClean="0">
                <a:sym typeface="Symbol" pitchFamily="18" charset="2"/>
              </a:rPr>
              <a:t>(p-value below calculated using excel spreadsheet on next page)</a:t>
            </a:r>
            <a:r>
              <a:rPr lang="en-US" sz="2400" b="1" smtClean="0">
                <a:sym typeface="Symbol" pitchFamily="18" charset="2"/>
              </a:rPr>
              <a:t> </a:t>
            </a:r>
            <a:endParaRPr lang="el-GR" sz="2400" smtClean="0">
              <a:sym typeface="Symbol" pitchFamily="18" charset="2"/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5310188" y="4400550"/>
            <a:ext cx="863600" cy="517525"/>
          </a:xfrm>
          <a:prstGeom prst="rect">
            <a:avLst/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Reject H</a:t>
            </a:r>
            <a:r>
              <a:rPr lang="en-US" sz="1400" baseline="-25000">
                <a:latin typeface="Times New Roman" pitchFamily="18" charset="0"/>
              </a:rPr>
              <a:t>0</a:t>
            </a:r>
          </a:p>
        </p:txBody>
      </p:sp>
      <p:sp>
        <p:nvSpPr>
          <p:cNvPr id="79877" name="Freeform 5"/>
          <p:cNvSpPr>
            <a:spLocks/>
          </p:cNvSpPr>
          <p:nvPr/>
        </p:nvSpPr>
        <p:spPr bwMode="auto">
          <a:xfrm>
            <a:off x="4443413" y="3341688"/>
            <a:ext cx="1470025" cy="855662"/>
          </a:xfrm>
          <a:custGeom>
            <a:avLst/>
            <a:gdLst>
              <a:gd name="T0" fmla="*/ 2147483647 w 1062"/>
              <a:gd name="T1" fmla="*/ 2147483647 h 609"/>
              <a:gd name="T2" fmla="*/ 2147483647 w 1062"/>
              <a:gd name="T3" fmla="*/ 2147483647 h 609"/>
              <a:gd name="T4" fmla="*/ 2147483647 w 1062"/>
              <a:gd name="T5" fmla="*/ 2147483647 h 609"/>
              <a:gd name="T6" fmla="*/ 2147483647 w 1062"/>
              <a:gd name="T7" fmla="*/ 2147483647 h 609"/>
              <a:gd name="T8" fmla="*/ 2147483647 w 1062"/>
              <a:gd name="T9" fmla="*/ 2147483647 h 609"/>
              <a:gd name="T10" fmla="*/ 2147483647 w 1062"/>
              <a:gd name="T11" fmla="*/ 0 h 609"/>
              <a:gd name="T12" fmla="*/ 0 w 1062"/>
              <a:gd name="T13" fmla="*/ 2147483647 h 609"/>
              <a:gd name="T14" fmla="*/ 2147483647 w 1062"/>
              <a:gd name="T15" fmla="*/ 2147483647 h 609"/>
              <a:gd name="T16" fmla="*/ 2147483647 w 1062"/>
              <a:gd name="T17" fmla="*/ 2147483647 h 6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062"/>
              <a:gd name="T28" fmla="*/ 0 h 609"/>
              <a:gd name="T29" fmla="*/ 1062 w 1062"/>
              <a:gd name="T30" fmla="*/ 609 h 60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062" h="609">
                <a:moveTo>
                  <a:pt x="1054" y="605"/>
                </a:moveTo>
                <a:lnTo>
                  <a:pt x="1062" y="570"/>
                </a:lnTo>
                <a:lnTo>
                  <a:pt x="658" y="522"/>
                </a:lnTo>
                <a:lnTo>
                  <a:pt x="430" y="414"/>
                </a:lnTo>
                <a:lnTo>
                  <a:pt x="266" y="280"/>
                </a:lnTo>
                <a:lnTo>
                  <a:pt x="4" y="0"/>
                </a:lnTo>
                <a:lnTo>
                  <a:pt x="0" y="604"/>
                </a:lnTo>
                <a:lnTo>
                  <a:pt x="1054" y="609"/>
                </a:lnTo>
                <a:lnTo>
                  <a:pt x="1054" y="605"/>
                </a:lnTo>
              </a:path>
            </a:pathLst>
          </a:custGeom>
          <a:solidFill>
            <a:schemeClr val="accent2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78" name="Freeform 6"/>
          <p:cNvSpPr>
            <a:spLocks/>
          </p:cNvSpPr>
          <p:nvPr/>
        </p:nvSpPr>
        <p:spPr bwMode="auto">
          <a:xfrm>
            <a:off x="1855788" y="2986088"/>
            <a:ext cx="2058987" cy="1144587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79" name="Freeform 7"/>
          <p:cNvSpPr>
            <a:spLocks/>
          </p:cNvSpPr>
          <p:nvPr/>
        </p:nvSpPr>
        <p:spPr bwMode="auto">
          <a:xfrm>
            <a:off x="3914775" y="2986088"/>
            <a:ext cx="1927225" cy="1144587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1657350" y="4197350"/>
            <a:ext cx="44497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1" name="Rectangle 9"/>
          <p:cNvSpPr>
            <a:spLocks noChangeArrowheads="1"/>
          </p:cNvSpPr>
          <p:nvPr/>
        </p:nvSpPr>
        <p:spPr bwMode="auto">
          <a:xfrm flipH="1">
            <a:off x="5180013" y="3389313"/>
            <a:ext cx="1062037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  <a:sym typeface="Symbol" pitchFamily="18" charset="2"/>
              </a:rPr>
              <a:t></a:t>
            </a:r>
            <a:r>
              <a:rPr lang="en-US" sz="1800" b="1" i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1800" b="1">
                <a:latin typeface="Times New Roman" pitchFamily="18" charset="0"/>
              </a:rPr>
              <a:t>= .10</a:t>
            </a:r>
          </a:p>
        </p:txBody>
      </p:sp>
      <p:sp>
        <p:nvSpPr>
          <p:cNvPr id="79882" name="Line 10"/>
          <p:cNvSpPr>
            <a:spLocks noChangeShapeType="1"/>
          </p:cNvSpPr>
          <p:nvPr/>
        </p:nvSpPr>
        <p:spPr bwMode="auto">
          <a:xfrm>
            <a:off x="3914775" y="2986088"/>
            <a:ext cx="0" cy="12112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9883" name="Line 11"/>
          <p:cNvSpPr>
            <a:spLocks noChangeShapeType="1"/>
          </p:cNvSpPr>
          <p:nvPr/>
        </p:nvSpPr>
        <p:spPr bwMode="auto">
          <a:xfrm>
            <a:off x="4911725" y="4400550"/>
            <a:ext cx="13954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2852738" y="4400550"/>
            <a:ext cx="1328737" cy="517525"/>
          </a:xfrm>
          <a:prstGeom prst="rect">
            <a:avLst/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Do not reject H</a:t>
            </a:r>
            <a:r>
              <a:rPr lang="en-US" sz="1400" baseline="-25000">
                <a:latin typeface="Times New Roman" pitchFamily="18" charset="0"/>
              </a:rPr>
              <a:t>0</a:t>
            </a: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4513263" y="4467225"/>
            <a:ext cx="930275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cs typeface="Arial" charset="0"/>
              </a:rPr>
              <a:t>1.318</a:t>
            </a:r>
            <a:endParaRPr lang="el-GR" sz="2000" b="1">
              <a:cs typeface="Arial" charset="0"/>
            </a:endParaRP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>
            <a:off x="1524000" y="4400550"/>
            <a:ext cx="3387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3716338" y="4130675"/>
            <a:ext cx="398462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0</a:t>
            </a:r>
            <a:endParaRPr lang="el-GR" sz="1800" baseline="-25000">
              <a:cs typeface="Arial" charset="0"/>
            </a:endParaRPr>
          </a:p>
        </p:txBody>
      </p:sp>
      <p:sp>
        <p:nvSpPr>
          <p:cNvPr id="79888" name="Line 16"/>
          <p:cNvSpPr>
            <a:spLocks noChangeShapeType="1"/>
          </p:cNvSpPr>
          <p:nvPr/>
        </p:nvSpPr>
        <p:spPr bwMode="auto">
          <a:xfrm flipV="1">
            <a:off x="4911725" y="3255963"/>
            <a:ext cx="0" cy="9413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9" name="Line 17"/>
          <p:cNvSpPr>
            <a:spLocks noChangeShapeType="1"/>
          </p:cNvSpPr>
          <p:nvPr/>
        </p:nvSpPr>
        <p:spPr bwMode="auto">
          <a:xfrm>
            <a:off x="4911725" y="3457575"/>
            <a:ext cx="14620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4953000" y="3124200"/>
            <a:ext cx="1328738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Reject H</a:t>
            </a:r>
            <a:r>
              <a:rPr lang="en-US" sz="1800" b="1" baseline="-25000">
                <a:latin typeface="Times New Roman" pitchFamily="18" charset="0"/>
              </a:rPr>
              <a:t>0</a:t>
            </a:r>
          </a:p>
        </p:txBody>
      </p:sp>
      <p:sp>
        <p:nvSpPr>
          <p:cNvPr id="79891" name="Line 19"/>
          <p:cNvSpPr>
            <a:spLocks noChangeShapeType="1"/>
          </p:cNvSpPr>
          <p:nvPr/>
        </p:nvSpPr>
        <p:spPr bwMode="auto">
          <a:xfrm flipV="1">
            <a:off x="4446588" y="4197350"/>
            <a:ext cx="0" cy="60642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2" name="Text Box 20"/>
          <p:cNvSpPr txBox="1">
            <a:spLocks noChangeArrowheads="1"/>
          </p:cNvSpPr>
          <p:nvPr/>
        </p:nvSpPr>
        <p:spPr bwMode="auto">
          <a:xfrm>
            <a:off x="3810000" y="4876800"/>
            <a:ext cx="13716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t</a:t>
            </a:r>
            <a:r>
              <a:rPr lang="en-US" sz="2000" b="1" baseline="-25000">
                <a:latin typeface="Times New Roman" pitchFamily="18" charset="0"/>
              </a:rPr>
              <a:t>STAT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 b="1">
                <a:latin typeface="Times New Roman" pitchFamily="18" charset="0"/>
                <a:cs typeface="Arial" charset="0"/>
              </a:rPr>
              <a:t>= .55</a:t>
            </a:r>
            <a:endParaRPr lang="el-GR" sz="2000" b="1">
              <a:latin typeface="Times New Roman" pitchFamily="18" charset="0"/>
              <a:cs typeface="Arial" charset="0"/>
            </a:endParaRPr>
          </a:p>
        </p:txBody>
      </p:sp>
      <p:sp>
        <p:nvSpPr>
          <p:cNvPr id="79893" name="Line 22"/>
          <p:cNvSpPr>
            <a:spLocks noChangeShapeType="1"/>
          </p:cNvSpPr>
          <p:nvPr/>
        </p:nvSpPr>
        <p:spPr bwMode="auto">
          <a:xfrm flipV="1">
            <a:off x="4446588" y="2716213"/>
            <a:ext cx="0" cy="148113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4" name="Line 23"/>
          <p:cNvSpPr>
            <a:spLocks noChangeShapeType="1"/>
          </p:cNvSpPr>
          <p:nvPr/>
        </p:nvSpPr>
        <p:spPr bwMode="auto">
          <a:xfrm>
            <a:off x="4446588" y="2851150"/>
            <a:ext cx="1927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5" name="Rectangle 24"/>
          <p:cNvSpPr>
            <a:spLocks noChangeArrowheads="1"/>
          </p:cNvSpPr>
          <p:nvPr/>
        </p:nvSpPr>
        <p:spPr bwMode="auto">
          <a:xfrm flipH="1">
            <a:off x="4495800" y="2438400"/>
            <a:ext cx="1963738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  <a:sym typeface="Symbol" pitchFamily="18" charset="2"/>
              </a:rPr>
              <a:t>p-value </a:t>
            </a:r>
            <a:r>
              <a:rPr lang="en-US" sz="2000" b="1">
                <a:latin typeface="Times New Roman" pitchFamily="18" charset="0"/>
              </a:rPr>
              <a:t>= .2937</a:t>
            </a:r>
          </a:p>
        </p:txBody>
      </p:sp>
      <p:sp>
        <p:nvSpPr>
          <p:cNvPr id="79896" name="Line 25"/>
          <p:cNvSpPr>
            <a:spLocks noChangeShapeType="1"/>
          </p:cNvSpPr>
          <p:nvPr/>
        </p:nvSpPr>
        <p:spPr bwMode="auto">
          <a:xfrm>
            <a:off x="4911725" y="4265613"/>
            <a:ext cx="0" cy="269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7" name="Text Box 26"/>
          <p:cNvSpPr txBox="1">
            <a:spLocks noChangeArrowheads="1"/>
          </p:cNvSpPr>
          <p:nvPr/>
        </p:nvSpPr>
        <p:spPr bwMode="auto">
          <a:xfrm>
            <a:off x="1676400" y="5562600"/>
            <a:ext cx="6400800" cy="457200"/>
          </a:xfrm>
          <a:prstGeom prst="rect">
            <a:avLst/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Do not reject H</a:t>
            </a:r>
            <a:r>
              <a:rPr lang="en-US" sz="2400" b="1" baseline="-25000">
                <a:latin typeface="Times New Roman" pitchFamily="18" charset="0"/>
              </a:rPr>
              <a:t>0</a:t>
            </a:r>
            <a:r>
              <a:rPr lang="en-US" sz="2400" b="1">
                <a:latin typeface="Times New Roman" pitchFamily="18" charset="0"/>
              </a:rPr>
              <a:t> since p-value = .2937 </a:t>
            </a:r>
            <a:r>
              <a:rPr lang="en-US" sz="2400" b="1">
                <a:latin typeface="Times New Roman" pitchFamily="18" charset="0"/>
                <a:cs typeface="Arial" charset="0"/>
              </a:rPr>
              <a:t>&gt;</a:t>
            </a:r>
            <a:r>
              <a:rPr lang="en-US" sz="2400" b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  <a:sym typeface="Symbol" pitchFamily="18" charset="2"/>
              </a:rPr>
              <a:t> = .10</a:t>
            </a:r>
            <a:endParaRPr lang="en-US" sz="2400">
              <a:latin typeface="Times New Roman" pitchFamily="18" charset="0"/>
            </a:endParaRPr>
          </a:p>
        </p:txBody>
      </p:sp>
      <p:pic>
        <p:nvPicPr>
          <p:cNvPr id="79898" name="Picture 26" descr="j01741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029200"/>
            <a:ext cx="1193800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900" name="Rectangle 30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22CDE006-CBAE-4C03-ABC0-2A48BE59B048}" type="slidenum">
              <a:rPr lang="en-US"/>
              <a:pPr/>
              <a:t>51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Excel Spreadsheet Calculating The p-value for The Upper Tail t Test</a:t>
            </a:r>
          </a:p>
        </p:txBody>
      </p:sp>
      <p:graphicFrame>
        <p:nvGraphicFramePr>
          <p:cNvPr id="13314" name="Object 5"/>
          <p:cNvGraphicFramePr>
            <a:graphicFrameLocks noChangeAspect="1"/>
          </p:cNvGraphicFramePr>
          <p:nvPr>
            <p:ph idx="4294967295"/>
          </p:nvPr>
        </p:nvGraphicFramePr>
        <p:xfrm>
          <a:off x="649288" y="1828800"/>
          <a:ext cx="7997825" cy="4532313"/>
        </p:xfrm>
        <a:graphic>
          <a:graphicData uri="http://schemas.openxmlformats.org/presentationml/2006/ole">
            <p:oleObj spid="_x0000_s13314" name="Worksheet" r:id="rId3" imgW="5283673" imgH="2994562" progId="Excel.Sheet.8">
              <p:embed/>
            </p:oleObj>
          </a:graphicData>
        </a:graphic>
      </p:graphicFrame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39D8E9C5-D798-4421-B570-82CF59E15D15}" type="slidenum">
              <a:rPr lang="en-US"/>
              <a:pPr/>
              <a:t>52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eaLnBrk="1" hangingPunct="1"/>
            <a:r>
              <a:rPr lang="en-US" smtClean="0"/>
              <a:t>Hypothesis Tests for Proportions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865313"/>
            <a:ext cx="8077200" cy="4081462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mtClean="0"/>
              <a:t>Involves categorical variables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Two possible outcomes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mtClean="0"/>
              <a:t>Possesses characteristic of interest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mtClean="0"/>
              <a:t>Does not possess characteristic of interest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Fraction or proportion of the population in the category of interest is denoted by  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π</a:t>
            </a:r>
          </a:p>
        </p:txBody>
      </p:sp>
      <p:sp>
        <p:nvSpPr>
          <p:cNvPr id="82949" name="Rectangle 6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46497793-8491-49B5-A490-CB23D26FFC39}" type="slidenum">
              <a:rPr lang="en-US"/>
              <a:pPr/>
              <a:t>53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Proportions</a:t>
            </a:r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600200"/>
            <a:ext cx="8077200" cy="4953000"/>
          </a:xfrm>
        </p:spPr>
        <p:txBody>
          <a:bodyPr/>
          <a:lstStyle/>
          <a:p>
            <a:pPr eaLnBrk="1" hangingPunct="1"/>
            <a:r>
              <a:rPr lang="en-US" smtClean="0"/>
              <a:t>Sample proportion in the category of interest is denoted by p</a:t>
            </a:r>
            <a:endParaRPr lang="en-US" baseline="-25000" smtClean="0"/>
          </a:p>
          <a:p>
            <a:pPr eaLnBrk="1" hangingPunct="1"/>
            <a:endParaRPr lang="en-US" smtClean="0"/>
          </a:p>
          <a:p>
            <a:pPr lvl="1" eaLnBrk="1" hangingPunct="1"/>
            <a:r>
              <a:rPr lang="en-US" sz="2800" smtClean="0"/>
              <a:t> </a:t>
            </a:r>
          </a:p>
          <a:p>
            <a:pPr lvl="1" eaLnBrk="1" hangingPunct="1"/>
            <a:endParaRPr lang="en-US" sz="2800" smtClean="0"/>
          </a:p>
          <a:p>
            <a:pPr eaLnBrk="1" hangingPunct="1"/>
            <a:r>
              <a:rPr lang="en-US" smtClean="0"/>
              <a:t>When both  n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mtClean="0"/>
              <a:t> and  n(1-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mtClean="0"/>
              <a:t>)  are at least 5, p</a:t>
            </a:r>
            <a:r>
              <a:rPr lang="en-US" i="1" smtClean="0"/>
              <a:t> </a:t>
            </a:r>
            <a:r>
              <a:rPr lang="en-US" smtClean="0"/>
              <a:t>can be approximated by a normal distribution with mean and standard deviation</a:t>
            </a:r>
          </a:p>
          <a:p>
            <a:pPr lvl="1" eaLnBrk="1" hangingPunct="1"/>
            <a:r>
              <a:rPr lang="en-US" sz="2800" smtClean="0"/>
              <a:t> </a:t>
            </a:r>
          </a:p>
        </p:txBody>
      </p:sp>
      <p:graphicFrame>
        <p:nvGraphicFramePr>
          <p:cNvPr id="14338" name="Object 5"/>
          <p:cNvGraphicFramePr>
            <a:graphicFrameLocks noChangeAspect="1"/>
          </p:cNvGraphicFramePr>
          <p:nvPr/>
        </p:nvGraphicFramePr>
        <p:xfrm>
          <a:off x="1698625" y="2833688"/>
          <a:ext cx="6038850" cy="858837"/>
        </p:xfrm>
        <a:graphic>
          <a:graphicData uri="http://schemas.openxmlformats.org/presentationml/2006/ole">
            <p:oleObj spid="_x0000_s14338" name="Equation" r:id="rId3" imgW="2857320" imgH="406080" progId="Equation.3">
              <p:embed/>
            </p:oleObj>
          </a:graphicData>
        </a:graphic>
      </p:graphicFrame>
      <p:graphicFrame>
        <p:nvGraphicFramePr>
          <p:cNvPr id="14339" name="Object 6"/>
          <p:cNvGraphicFramePr>
            <a:graphicFrameLocks noChangeAspect="1"/>
          </p:cNvGraphicFramePr>
          <p:nvPr/>
        </p:nvGraphicFramePr>
        <p:xfrm>
          <a:off x="2074863" y="5649913"/>
          <a:ext cx="1189037" cy="488950"/>
        </p:xfrm>
        <a:graphic>
          <a:graphicData uri="http://schemas.openxmlformats.org/presentationml/2006/ole">
            <p:oleObj spid="_x0000_s14339" name="Equation" r:id="rId4" imgW="431640" imgH="177480" progId="Equation.3">
              <p:embed/>
            </p:oleObj>
          </a:graphicData>
        </a:graphic>
      </p:graphicFrame>
      <p:graphicFrame>
        <p:nvGraphicFramePr>
          <p:cNvPr id="14340" name="Object 7"/>
          <p:cNvGraphicFramePr>
            <a:graphicFrameLocks noChangeAspect="1"/>
          </p:cNvGraphicFramePr>
          <p:nvPr/>
        </p:nvGraphicFramePr>
        <p:xfrm>
          <a:off x="4695825" y="5410200"/>
          <a:ext cx="2286000" cy="1012825"/>
        </p:xfrm>
        <a:graphic>
          <a:graphicData uri="http://schemas.openxmlformats.org/presentationml/2006/ole">
            <p:oleObj spid="_x0000_s14340" name="Equation" r:id="rId5" imgW="1002960" imgH="444240" progId="Equation.3">
              <p:embed/>
            </p:oleObj>
          </a:graphicData>
        </a:graphic>
      </p:graphicFrame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7772400" y="6858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A7F75FB2-A82A-47D6-A394-FE4E3EE9975D}" type="slidenum">
              <a:rPr lang="en-US"/>
              <a:pPr/>
              <a:t>54</a:t>
            </a:fld>
            <a:endParaRPr lang="en-US"/>
          </a:p>
        </p:txBody>
      </p:sp>
      <p:sp>
        <p:nvSpPr>
          <p:cNvPr id="21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981200"/>
            <a:ext cx="3048000" cy="1828800"/>
          </a:xfrm>
        </p:spPr>
        <p:txBody>
          <a:bodyPr/>
          <a:lstStyle/>
          <a:p>
            <a:pPr eaLnBrk="1" hangingPunct="1"/>
            <a:r>
              <a:rPr lang="en-US" sz="2400" smtClean="0"/>
              <a:t>The sampling distribution of  p  is approximately normal, so the test statistic is a Z</a:t>
            </a:r>
            <a:r>
              <a:rPr lang="en-US" sz="2400" baseline="-25000" smtClean="0"/>
              <a:t>STAT</a:t>
            </a:r>
            <a:r>
              <a:rPr lang="en-US" sz="2400" smtClean="0"/>
              <a:t> value: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defTabSz="914400" eaLnBrk="1" hangingPunct="1"/>
            <a:r>
              <a:rPr lang="en-US" smtClean="0"/>
              <a:t>Hypothesis Tests for Proportions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585788" y="4230688"/>
          <a:ext cx="3259137" cy="1831975"/>
        </p:xfrm>
        <a:graphic>
          <a:graphicData uri="http://schemas.openxmlformats.org/presentationml/2006/ole">
            <p:oleObj spid="_x0000_s15362" name="Equation" r:id="rId3" imgW="1104840" imgH="622080" progId="Equation.3">
              <p:embed/>
            </p:oleObj>
          </a:graphicData>
        </a:graphic>
      </p:graphicFrame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6019800" y="3200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67" name="Freeform 6"/>
          <p:cNvSpPr>
            <a:spLocks/>
          </p:cNvSpPr>
          <p:nvPr/>
        </p:nvSpPr>
        <p:spPr bwMode="auto">
          <a:xfrm>
            <a:off x="4038600" y="3657600"/>
            <a:ext cx="1819275" cy="1371600"/>
          </a:xfrm>
          <a:custGeom>
            <a:avLst/>
            <a:gdLst>
              <a:gd name="T0" fmla="*/ 0 w 1068"/>
              <a:gd name="T1" fmla="*/ 2147483647 h 429"/>
              <a:gd name="T2" fmla="*/ 2147483647 w 1068"/>
              <a:gd name="T3" fmla="*/ 2147483647 h 429"/>
              <a:gd name="T4" fmla="*/ 2147483647 w 1068"/>
              <a:gd name="T5" fmla="*/ 0 h 429"/>
              <a:gd name="T6" fmla="*/ 0 w 1068"/>
              <a:gd name="T7" fmla="*/ 0 h 429"/>
              <a:gd name="T8" fmla="*/ 0 w 1068"/>
              <a:gd name="T9" fmla="*/ 2147483647 h 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8"/>
              <a:gd name="T16" fmla="*/ 0 h 429"/>
              <a:gd name="T17" fmla="*/ 1068 w 1068"/>
              <a:gd name="T18" fmla="*/ 429 h 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8" h="429">
                <a:moveTo>
                  <a:pt x="0" y="428"/>
                </a:moveTo>
                <a:lnTo>
                  <a:pt x="1067" y="428"/>
                </a:lnTo>
                <a:lnTo>
                  <a:pt x="1067" y="0"/>
                </a:lnTo>
                <a:lnTo>
                  <a:pt x="0" y="0"/>
                </a:lnTo>
                <a:lnTo>
                  <a:pt x="0" y="428"/>
                </a:lnTo>
              </a:path>
            </a:pathLst>
          </a:custGeom>
          <a:solidFill>
            <a:srgbClr val="FDE0BD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Freeform 7"/>
          <p:cNvSpPr>
            <a:spLocks/>
          </p:cNvSpPr>
          <p:nvPr/>
        </p:nvSpPr>
        <p:spPr bwMode="auto">
          <a:xfrm>
            <a:off x="5029200" y="2362200"/>
            <a:ext cx="1981200" cy="914400"/>
          </a:xfrm>
          <a:custGeom>
            <a:avLst/>
            <a:gdLst>
              <a:gd name="T0" fmla="*/ 0 w 1115"/>
              <a:gd name="T1" fmla="*/ 2147483647 h 514"/>
              <a:gd name="T2" fmla="*/ 2147483647 w 1115"/>
              <a:gd name="T3" fmla="*/ 2147483647 h 514"/>
              <a:gd name="T4" fmla="*/ 2147483647 w 1115"/>
              <a:gd name="T5" fmla="*/ 0 h 514"/>
              <a:gd name="T6" fmla="*/ 0 w 1115"/>
              <a:gd name="T7" fmla="*/ 0 h 514"/>
              <a:gd name="T8" fmla="*/ 0 w 1115"/>
              <a:gd name="T9" fmla="*/ 2147483647 h 5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5"/>
              <a:gd name="T16" fmla="*/ 0 h 514"/>
              <a:gd name="T17" fmla="*/ 1115 w 1115"/>
              <a:gd name="T18" fmla="*/ 514 h 5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5" h="514">
                <a:moveTo>
                  <a:pt x="0" y="513"/>
                </a:moveTo>
                <a:lnTo>
                  <a:pt x="1114" y="513"/>
                </a:lnTo>
                <a:lnTo>
                  <a:pt x="1114" y="0"/>
                </a:lnTo>
                <a:lnTo>
                  <a:pt x="0" y="0"/>
                </a:lnTo>
                <a:lnTo>
                  <a:pt x="0" y="513"/>
                </a:lnTo>
              </a:path>
            </a:pathLst>
          </a:custGeom>
          <a:solidFill>
            <a:srgbClr val="C7DAF7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4191000" y="3733800"/>
            <a:ext cx="1512888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n</a:t>
            </a:r>
            <a:r>
              <a:rPr lang="el-GR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π</a:t>
            </a:r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  5</a:t>
            </a:r>
          </a:p>
          <a:p>
            <a:pPr algn="ctr" eaLnBrk="0" hangingPunct="0"/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and</a:t>
            </a:r>
          </a:p>
          <a:p>
            <a:pPr algn="ctr" eaLnBrk="0" hangingPunct="0"/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n(1-</a:t>
            </a:r>
            <a:r>
              <a:rPr lang="el-GR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π</a:t>
            </a:r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)  5</a:t>
            </a:r>
          </a:p>
        </p:txBody>
      </p:sp>
      <p:sp>
        <p:nvSpPr>
          <p:cNvPr id="15370" name="Freeform 9"/>
          <p:cNvSpPr>
            <a:spLocks/>
          </p:cNvSpPr>
          <p:nvPr/>
        </p:nvSpPr>
        <p:spPr bwMode="auto">
          <a:xfrm>
            <a:off x="6400800" y="3657600"/>
            <a:ext cx="1828800" cy="1371600"/>
          </a:xfrm>
          <a:custGeom>
            <a:avLst/>
            <a:gdLst>
              <a:gd name="T0" fmla="*/ 0 w 1241"/>
              <a:gd name="T1" fmla="*/ 2147483647 h 436"/>
              <a:gd name="T2" fmla="*/ 2147483647 w 1241"/>
              <a:gd name="T3" fmla="*/ 2147483647 h 436"/>
              <a:gd name="T4" fmla="*/ 2147483647 w 1241"/>
              <a:gd name="T5" fmla="*/ 0 h 436"/>
              <a:gd name="T6" fmla="*/ 0 w 1241"/>
              <a:gd name="T7" fmla="*/ 0 h 436"/>
              <a:gd name="T8" fmla="*/ 0 w 1241"/>
              <a:gd name="T9" fmla="*/ 2147483647 h 4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1"/>
              <a:gd name="T16" fmla="*/ 0 h 436"/>
              <a:gd name="T17" fmla="*/ 1241 w 1241"/>
              <a:gd name="T18" fmla="*/ 436 h 4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1" h="436">
                <a:moveTo>
                  <a:pt x="0" y="435"/>
                </a:moveTo>
                <a:lnTo>
                  <a:pt x="1240" y="435"/>
                </a:lnTo>
                <a:lnTo>
                  <a:pt x="1240" y="0"/>
                </a:lnTo>
                <a:lnTo>
                  <a:pt x="0" y="0"/>
                </a:lnTo>
                <a:lnTo>
                  <a:pt x="0" y="435"/>
                </a:lnTo>
              </a:path>
            </a:pathLst>
          </a:custGeom>
          <a:solidFill>
            <a:srgbClr val="C7DAF7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10"/>
          <p:cNvSpPr>
            <a:spLocks noChangeArrowheads="1"/>
          </p:cNvSpPr>
          <p:nvPr/>
        </p:nvSpPr>
        <p:spPr bwMode="auto">
          <a:xfrm>
            <a:off x="6629400" y="5845175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1"/>
          <p:cNvSpPr>
            <a:spLocks noChangeShapeType="1"/>
          </p:cNvSpPr>
          <p:nvPr/>
        </p:nvSpPr>
        <p:spPr bwMode="auto">
          <a:xfrm>
            <a:off x="4724400" y="34290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73" name="Line 12"/>
          <p:cNvSpPr>
            <a:spLocks noChangeShapeType="1"/>
          </p:cNvSpPr>
          <p:nvPr/>
        </p:nvSpPr>
        <p:spPr bwMode="auto">
          <a:xfrm>
            <a:off x="4724400" y="3429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74" name="Line 13"/>
          <p:cNvSpPr>
            <a:spLocks noChangeShapeType="1"/>
          </p:cNvSpPr>
          <p:nvPr/>
        </p:nvSpPr>
        <p:spPr bwMode="auto">
          <a:xfrm>
            <a:off x="7315200" y="3429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75" name="Rectangle 14"/>
          <p:cNvSpPr>
            <a:spLocks noChangeArrowheads="1"/>
          </p:cNvSpPr>
          <p:nvPr/>
        </p:nvSpPr>
        <p:spPr bwMode="auto">
          <a:xfrm>
            <a:off x="4572000" y="2362200"/>
            <a:ext cx="2743200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Hypothesis </a:t>
            </a:r>
          </a:p>
          <a:p>
            <a:pPr algn="ctr" eaLnBrk="0" hangingPunct="0"/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Tests for  p</a:t>
            </a:r>
          </a:p>
        </p:txBody>
      </p:sp>
      <p:sp>
        <p:nvSpPr>
          <p:cNvPr id="15376" name="Rectangle 15"/>
          <p:cNvSpPr>
            <a:spLocks noChangeArrowheads="1"/>
          </p:cNvSpPr>
          <p:nvPr/>
        </p:nvSpPr>
        <p:spPr bwMode="auto">
          <a:xfrm>
            <a:off x="6562725" y="3733800"/>
            <a:ext cx="1524000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n</a:t>
            </a:r>
            <a:r>
              <a:rPr lang="el-GR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π</a:t>
            </a:r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 &lt; 5</a:t>
            </a:r>
          </a:p>
          <a:p>
            <a:pPr algn="ctr" eaLnBrk="0" hangingPunct="0"/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or</a:t>
            </a:r>
          </a:p>
          <a:p>
            <a:pPr algn="ctr" eaLnBrk="0" hangingPunct="0"/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n(1-</a:t>
            </a:r>
            <a:r>
              <a:rPr lang="el-GR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π</a:t>
            </a:r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) &lt; 5</a:t>
            </a:r>
          </a:p>
        </p:txBody>
      </p:sp>
      <p:sp>
        <p:nvSpPr>
          <p:cNvPr id="15377" name="Freeform 16"/>
          <p:cNvSpPr>
            <a:spLocks/>
          </p:cNvSpPr>
          <p:nvPr/>
        </p:nvSpPr>
        <p:spPr bwMode="auto">
          <a:xfrm>
            <a:off x="304800" y="1828800"/>
            <a:ext cx="5562600" cy="4419600"/>
          </a:xfrm>
          <a:custGeom>
            <a:avLst/>
            <a:gdLst>
              <a:gd name="T0" fmla="*/ 2147483647 w 3504"/>
              <a:gd name="T1" fmla="*/ 2147483647 h 2784"/>
              <a:gd name="T2" fmla="*/ 2147483647 w 3504"/>
              <a:gd name="T3" fmla="*/ 2147483647 h 2784"/>
              <a:gd name="T4" fmla="*/ 2147483647 w 3504"/>
              <a:gd name="T5" fmla="*/ 0 h 2784"/>
              <a:gd name="T6" fmla="*/ 0 w 3504"/>
              <a:gd name="T7" fmla="*/ 0 h 2784"/>
              <a:gd name="T8" fmla="*/ 0 w 3504"/>
              <a:gd name="T9" fmla="*/ 2147483647 h 2784"/>
              <a:gd name="T10" fmla="*/ 2147483647 w 3504"/>
              <a:gd name="T11" fmla="*/ 2147483647 h 2784"/>
              <a:gd name="T12" fmla="*/ 2147483647 w 3504"/>
              <a:gd name="T13" fmla="*/ 2147483647 h 2784"/>
              <a:gd name="T14" fmla="*/ 2147483647 w 3504"/>
              <a:gd name="T15" fmla="*/ 2147483647 h 2784"/>
              <a:gd name="T16" fmla="*/ 2147483647 w 3504"/>
              <a:gd name="T17" fmla="*/ 2147483647 h 27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504"/>
              <a:gd name="T28" fmla="*/ 0 h 2784"/>
              <a:gd name="T29" fmla="*/ 3504 w 3504"/>
              <a:gd name="T30" fmla="*/ 2784 h 278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504" h="2784">
                <a:moveTo>
                  <a:pt x="3408" y="1056"/>
                </a:moveTo>
                <a:lnTo>
                  <a:pt x="2400" y="1056"/>
                </a:lnTo>
                <a:lnTo>
                  <a:pt x="2400" y="0"/>
                </a:lnTo>
                <a:lnTo>
                  <a:pt x="0" y="0"/>
                </a:lnTo>
                <a:lnTo>
                  <a:pt x="0" y="2784"/>
                </a:lnTo>
                <a:lnTo>
                  <a:pt x="3504" y="2784"/>
                </a:lnTo>
                <a:lnTo>
                  <a:pt x="3504" y="1056"/>
                </a:lnTo>
                <a:lnTo>
                  <a:pt x="3360" y="1056"/>
                </a:lnTo>
                <a:lnTo>
                  <a:pt x="3408" y="1056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Text Box 17"/>
          <p:cNvSpPr txBox="1">
            <a:spLocks noChangeArrowheads="1"/>
          </p:cNvSpPr>
          <p:nvPr/>
        </p:nvSpPr>
        <p:spPr bwMode="auto">
          <a:xfrm>
            <a:off x="6858000" y="5410200"/>
            <a:ext cx="1828800" cy="720725"/>
          </a:xfrm>
          <a:prstGeom prst="rect">
            <a:avLst/>
          </a:prstGeom>
          <a:solidFill>
            <a:srgbClr val="F8DE9C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Not discussed in this chapter</a:t>
            </a:r>
          </a:p>
        </p:txBody>
      </p:sp>
      <p:sp>
        <p:nvSpPr>
          <p:cNvPr id="15379" name="Line 18"/>
          <p:cNvSpPr>
            <a:spLocks noChangeShapeType="1"/>
          </p:cNvSpPr>
          <p:nvPr/>
        </p:nvSpPr>
        <p:spPr bwMode="auto">
          <a:xfrm>
            <a:off x="7315200" y="5029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4CC4AA2A-65C9-4BC4-AAFA-EAB40EEA9204}" type="slidenum">
              <a:rPr lang="en-US"/>
              <a:pPr/>
              <a:t>55</a:t>
            </a:fld>
            <a:endParaRPr lang="en-US"/>
          </a:p>
        </p:txBody>
      </p:sp>
      <p:sp>
        <p:nvSpPr>
          <p:cNvPr id="21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981200"/>
            <a:ext cx="3048000" cy="1828800"/>
          </a:xfrm>
        </p:spPr>
        <p:txBody>
          <a:bodyPr/>
          <a:lstStyle/>
          <a:p>
            <a:pPr eaLnBrk="1" hangingPunct="1"/>
            <a:r>
              <a:rPr lang="en-US" sz="2400" smtClean="0"/>
              <a:t>An equivalent form to the last slide, but in terms of the number in the category of interest, X: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609600"/>
            <a:ext cx="7793038" cy="762000"/>
          </a:xfrm>
        </p:spPr>
        <p:txBody>
          <a:bodyPr/>
          <a:lstStyle/>
          <a:p>
            <a:pPr defTabSz="914400" eaLnBrk="1" hangingPunct="1">
              <a:lnSpc>
                <a:spcPct val="90000"/>
              </a:lnSpc>
            </a:pPr>
            <a:r>
              <a:rPr lang="en-US" sz="3600" smtClean="0"/>
              <a:t>Z Test for Proportion in Terms of Number in Category of Interest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381000" y="4857750"/>
          <a:ext cx="3519488" cy="1309688"/>
        </p:xfrm>
        <a:graphic>
          <a:graphicData uri="http://schemas.openxmlformats.org/presentationml/2006/ole">
            <p:oleObj spid="_x0000_s16386" name="Equation" r:id="rId3" imgW="1193760" imgH="444240" progId="Equation.3">
              <p:embed/>
            </p:oleObj>
          </a:graphicData>
        </a:graphic>
      </p:graphicFrame>
      <p:sp>
        <p:nvSpPr>
          <p:cNvPr id="16390" name="Line 5"/>
          <p:cNvSpPr>
            <a:spLocks noChangeShapeType="1"/>
          </p:cNvSpPr>
          <p:nvPr/>
        </p:nvSpPr>
        <p:spPr bwMode="auto">
          <a:xfrm>
            <a:off x="6019800" y="3200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1" name="Freeform 6"/>
          <p:cNvSpPr>
            <a:spLocks/>
          </p:cNvSpPr>
          <p:nvPr/>
        </p:nvSpPr>
        <p:spPr bwMode="auto">
          <a:xfrm>
            <a:off x="4038600" y="3657600"/>
            <a:ext cx="1819275" cy="1371600"/>
          </a:xfrm>
          <a:custGeom>
            <a:avLst/>
            <a:gdLst>
              <a:gd name="T0" fmla="*/ 0 w 1068"/>
              <a:gd name="T1" fmla="*/ 2147483647 h 429"/>
              <a:gd name="T2" fmla="*/ 2147483647 w 1068"/>
              <a:gd name="T3" fmla="*/ 2147483647 h 429"/>
              <a:gd name="T4" fmla="*/ 2147483647 w 1068"/>
              <a:gd name="T5" fmla="*/ 0 h 429"/>
              <a:gd name="T6" fmla="*/ 0 w 1068"/>
              <a:gd name="T7" fmla="*/ 0 h 429"/>
              <a:gd name="T8" fmla="*/ 0 w 1068"/>
              <a:gd name="T9" fmla="*/ 2147483647 h 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8"/>
              <a:gd name="T16" fmla="*/ 0 h 429"/>
              <a:gd name="T17" fmla="*/ 1068 w 1068"/>
              <a:gd name="T18" fmla="*/ 429 h 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8" h="429">
                <a:moveTo>
                  <a:pt x="0" y="428"/>
                </a:moveTo>
                <a:lnTo>
                  <a:pt x="1067" y="428"/>
                </a:lnTo>
                <a:lnTo>
                  <a:pt x="1067" y="0"/>
                </a:lnTo>
                <a:lnTo>
                  <a:pt x="0" y="0"/>
                </a:lnTo>
                <a:lnTo>
                  <a:pt x="0" y="428"/>
                </a:lnTo>
              </a:path>
            </a:pathLst>
          </a:custGeom>
          <a:solidFill>
            <a:srgbClr val="FDE0BD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Freeform 7"/>
          <p:cNvSpPr>
            <a:spLocks/>
          </p:cNvSpPr>
          <p:nvPr/>
        </p:nvSpPr>
        <p:spPr bwMode="auto">
          <a:xfrm>
            <a:off x="5029200" y="2362200"/>
            <a:ext cx="1981200" cy="914400"/>
          </a:xfrm>
          <a:custGeom>
            <a:avLst/>
            <a:gdLst>
              <a:gd name="T0" fmla="*/ 0 w 1115"/>
              <a:gd name="T1" fmla="*/ 2147483647 h 514"/>
              <a:gd name="T2" fmla="*/ 2147483647 w 1115"/>
              <a:gd name="T3" fmla="*/ 2147483647 h 514"/>
              <a:gd name="T4" fmla="*/ 2147483647 w 1115"/>
              <a:gd name="T5" fmla="*/ 0 h 514"/>
              <a:gd name="T6" fmla="*/ 0 w 1115"/>
              <a:gd name="T7" fmla="*/ 0 h 514"/>
              <a:gd name="T8" fmla="*/ 0 w 1115"/>
              <a:gd name="T9" fmla="*/ 2147483647 h 5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5"/>
              <a:gd name="T16" fmla="*/ 0 h 514"/>
              <a:gd name="T17" fmla="*/ 1115 w 1115"/>
              <a:gd name="T18" fmla="*/ 514 h 5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5" h="514">
                <a:moveTo>
                  <a:pt x="0" y="513"/>
                </a:moveTo>
                <a:lnTo>
                  <a:pt x="1114" y="513"/>
                </a:lnTo>
                <a:lnTo>
                  <a:pt x="1114" y="0"/>
                </a:lnTo>
                <a:lnTo>
                  <a:pt x="0" y="0"/>
                </a:lnTo>
                <a:lnTo>
                  <a:pt x="0" y="513"/>
                </a:lnTo>
              </a:path>
            </a:pathLst>
          </a:custGeom>
          <a:solidFill>
            <a:srgbClr val="C7DAF7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4367213" y="3733800"/>
            <a:ext cx="1176337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X  5</a:t>
            </a:r>
          </a:p>
          <a:p>
            <a:pPr algn="ctr" eaLnBrk="0" hangingPunct="0"/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and</a:t>
            </a:r>
          </a:p>
          <a:p>
            <a:pPr algn="ctr" eaLnBrk="0" hangingPunct="0"/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n-X  5</a:t>
            </a:r>
          </a:p>
        </p:txBody>
      </p:sp>
      <p:sp>
        <p:nvSpPr>
          <p:cNvPr id="16394" name="Freeform 9"/>
          <p:cNvSpPr>
            <a:spLocks/>
          </p:cNvSpPr>
          <p:nvPr/>
        </p:nvSpPr>
        <p:spPr bwMode="auto">
          <a:xfrm>
            <a:off x="6400800" y="3657600"/>
            <a:ext cx="1828800" cy="1371600"/>
          </a:xfrm>
          <a:custGeom>
            <a:avLst/>
            <a:gdLst>
              <a:gd name="T0" fmla="*/ 0 w 1241"/>
              <a:gd name="T1" fmla="*/ 2147483647 h 436"/>
              <a:gd name="T2" fmla="*/ 2147483647 w 1241"/>
              <a:gd name="T3" fmla="*/ 2147483647 h 436"/>
              <a:gd name="T4" fmla="*/ 2147483647 w 1241"/>
              <a:gd name="T5" fmla="*/ 0 h 436"/>
              <a:gd name="T6" fmla="*/ 0 w 1241"/>
              <a:gd name="T7" fmla="*/ 0 h 436"/>
              <a:gd name="T8" fmla="*/ 0 w 1241"/>
              <a:gd name="T9" fmla="*/ 2147483647 h 4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1"/>
              <a:gd name="T16" fmla="*/ 0 h 436"/>
              <a:gd name="T17" fmla="*/ 1241 w 1241"/>
              <a:gd name="T18" fmla="*/ 436 h 4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1" h="436">
                <a:moveTo>
                  <a:pt x="0" y="435"/>
                </a:moveTo>
                <a:lnTo>
                  <a:pt x="1240" y="435"/>
                </a:lnTo>
                <a:lnTo>
                  <a:pt x="1240" y="0"/>
                </a:lnTo>
                <a:lnTo>
                  <a:pt x="0" y="0"/>
                </a:lnTo>
                <a:lnTo>
                  <a:pt x="0" y="435"/>
                </a:lnTo>
              </a:path>
            </a:pathLst>
          </a:custGeom>
          <a:solidFill>
            <a:srgbClr val="C7DAF7"/>
          </a:solidFill>
          <a:ln w="25400" cap="rnd">
            <a:solidFill>
              <a:srgbClr val="1A1A1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Rectangle 10"/>
          <p:cNvSpPr>
            <a:spLocks noChangeArrowheads="1"/>
          </p:cNvSpPr>
          <p:nvPr/>
        </p:nvSpPr>
        <p:spPr bwMode="auto">
          <a:xfrm>
            <a:off x="6629400" y="5845175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1"/>
          <p:cNvSpPr>
            <a:spLocks noChangeShapeType="1"/>
          </p:cNvSpPr>
          <p:nvPr/>
        </p:nvSpPr>
        <p:spPr bwMode="auto">
          <a:xfrm>
            <a:off x="4724400" y="34290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7" name="Line 12"/>
          <p:cNvSpPr>
            <a:spLocks noChangeShapeType="1"/>
          </p:cNvSpPr>
          <p:nvPr/>
        </p:nvSpPr>
        <p:spPr bwMode="auto">
          <a:xfrm>
            <a:off x="4953000" y="3429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8" name="Line 13"/>
          <p:cNvSpPr>
            <a:spLocks noChangeShapeType="1"/>
          </p:cNvSpPr>
          <p:nvPr/>
        </p:nvSpPr>
        <p:spPr bwMode="auto">
          <a:xfrm>
            <a:off x="7315200" y="3429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9" name="Rectangle 14"/>
          <p:cNvSpPr>
            <a:spLocks noChangeArrowheads="1"/>
          </p:cNvSpPr>
          <p:nvPr/>
        </p:nvSpPr>
        <p:spPr bwMode="auto">
          <a:xfrm>
            <a:off x="4572000" y="2362200"/>
            <a:ext cx="2743200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Hypothesis </a:t>
            </a:r>
          </a:p>
          <a:p>
            <a:pPr algn="ctr" eaLnBrk="0" hangingPunct="0"/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Tests for  X</a:t>
            </a:r>
          </a:p>
        </p:txBody>
      </p:sp>
      <p:sp>
        <p:nvSpPr>
          <p:cNvPr id="16400" name="Rectangle 15"/>
          <p:cNvSpPr>
            <a:spLocks noChangeArrowheads="1"/>
          </p:cNvSpPr>
          <p:nvPr/>
        </p:nvSpPr>
        <p:spPr bwMode="auto">
          <a:xfrm>
            <a:off x="6731000" y="3733800"/>
            <a:ext cx="1187450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X &lt; 5</a:t>
            </a:r>
          </a:p>
          <a:p>
            <a:pPr algn="ctr" eaLnBrk="0" hangingPunct="0"/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or</a:t>
            </a:r>
          </a:p>
          <a:p>
            <a:pPr algn="ctr" eaLnBrk="0" hangingPunct="0"/>
            <a:r>
              <a:rPr lang="en-US" sz="2400" b="1">
                <a:solidFill>
                  <a:srgbClr val="000066"/>
                </a:solidFill>
                <a:sym typeface="Symbol" pitchFamily="18" charset="2"/>
              </a:rPr>
              <a:t>n-X &lt; 5</a:t>
            </a:r>
          </a:p>
        </p:txBody>
      </p:sp>
      <p:sp>
        <p:nvSpPr>
          <p:cNvPr id="16401" name="Freeform 16"/>
          <p:cNvSpPr>
            <a:spLocks/>
          </p:cNvSpPr>
          <p:nvPr/>
        </p:nvSpPr>
        <p:spPr bwMode="auto">
          <a:xfrm>
            <a:off x="304800" y="1828800"/>
            <a:ext cx="5562600" cy="4419600"/>
          </a:xfrm>
          <a:custGeom>
            <a:avLst/>
            <a:gdLst>
              <a:gd name="T0" fmla="*/ 2147483647 w 3504"/>
              <a:gd name="T1" fmla="*/ 2147483647 h 2784"/>
              <a:gd name="T2" fmla="*/ 2147483647 w 3504"/>
              <a:gd name="T3" fmla="*/ 2147483647 h 2784"/>
              <a:gd name="T4" fmla="*/ 2147483647 w 3504"/>
              <a:gd name="T5" fmla="*/ 0 h 2784"/>
              <a:gd name="T6" fmla="*/ 0 w 3504"/>
              <a:gd name="T7" fmla="*/ 0 h 2784"/>
              <a:gd name="T8" fmla="*/ 0 w 3504"/>
              <a:gd name="T9" fmla="*/ 2147483647 h 2784"/>
              <a:gd name="T10" fmla="*/ 2147483647 w 3504"/>
              <a:gd name="T11" fmla="*/ 2147483647 h 2784"/>
              <a:gd name="T12" fmla="*/ 2147483647 w 3504"/>
              <a:gd name="T13" fmla="*/ 2147483647 h 2784"/>
              <a:gd name="T14" fmla="*/ 2147483647 w 3504"/>
              <a:gd name="T15" fmla="*/ 2147483647 h 2784"/>
              <a:gd name="T16" fmla="*/ 2147483647 w 3504"/>
              <a:gd name="T17" fmla="*/ 2147483647 h 27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504"/>
              <a:gd name="T28" fmla="*/ 0 h 2784"/>
              <a:gd name="T29" fmla="*/ 3504 w 3504"/>
              <a:gd name="T30" fmla="*/ 2784 h 278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504" h="2784">
                <a:moveTo>
                  <a:pt x="3408" y="1056"/>
                </a:moveTo>
                <a:lnTo>
                  <a:pt x="2400" y="1056"/>
                </a:lnTo>
                <a:lnTo>
                  <a:pt x="2400" y="0"/>
                </a:lnTo>
                <a:lnTo>
                  <a:pt x="0" y="0"/>
                </a:lnTo>
                <a:lnTo>
                  <a:pt x="0" y="2784"/>
                </a:lnTo>
                <a:lnTo>
                  <a:pt x="3504" y="2784"/>
                </a:lnTo>
                <a:lnTo>
                  <a:pt x="3504" y="1056"/>
                </a:lnTo>
                <a:lnTo>
                  <a:pt x="3360" y="1056"/>
                </a:lnTo>
                <a:lnTo>
                  <a:pt x="3408" y="1056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Text Box 17"/>
          <p:cNvSpPr txBox="1">
            <a:spLocks noChangeArrowheads="1"/>
          </p:cNvSpPr>
          <p:nvPr/>
        </p:nvSpPr>
        <p:spPr bwMode="auto">
          <a:xfrm>
            <a:off x="6858000" y="5410200"/>
            <a:ext cx="1828800" cy="720725"/>
          </a:xfrm>
          <a:prstGeom prst="rect">
            <a:avLst/>
          </a:prstGeom>
          <a:solidFill>
            <a:srgbClr val="F8DE9C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Not discussed in this chapter</a:t>
            </a:r>
          </a:p>
        </p:txBody>
      </p:sp>
      <p:sp>
        <p:nvSpPr>
          <p:cNvPr id="16403" name="Line 18"/>
          <p:cNvSpPr>
            <a:spLocks noChangeShapeType="1"/>
          </p:cNvSpPr>
          <p:nvPr/>
        </p:nvSpPr>
        <p:spPr bwMode="auto">
          <a:xfrm>
            <a:off x="7315200" y="5029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76058A9B-FE3D-45A6-BD15-F3252C1F1220}" type="slidenum">
              <a:rPr lang="en-US"/>
              <a:pPr/>
              <a:t>56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381000"/>
            <a:ext cx="7793038" cy="762000"/>
          </a:xfrm>
        </p:spPr>
        <p:txBody>
          <a:bodyPr/>
          <a:lstStyle/>
          <a:p>
            <a:pPr eaLnBrk="1" hangingPunct="1"/>
            <a:r>
              <a:rPr lang="en-US" smtClean="0"/>
              <a:t>Example:  Z Test for Proportion</a:t>
            </a: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609600" y="5029200"/>
            <a:ext cx="413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868488"/>
            <a:ext cx="4343400" cy="4227512"/>
          </a:xfrm>
          <a:solidFill>
            <a:srgbClr val="FDE0BD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   A marketing company claims that it receives 8% responses from its mailing.  To test this claim, a random sample of 500 were surveyed  with 25 responses.  Test at the </a:t>
            </a:r>
            <a:r>
              <a:rPr lang="en-US" sz="2700" smtClean="0">
                <a:sym typeface="Symbol" pitchFamily="18" charset="2"/>
              </a:rPr>
              <a:t></a:t>
            </a:r>
            <a:r>
              <a:rPr lang="en-US" sz="2700" smtClean="0"/>
              <a:t> = 0.05 significance level.</a:t>
            </a: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5181600" y="4267200"/>
            <a:ext cx="3124200" cy="1514475"/>
          </a:xfrm>
          <a:prstGeom prst="rect">
            <a:avLst/>
          </a:prstGeom>
          <a:solidFill>
            <a:srgbClr val="C7DA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Check:  </a:t>
            </a:r>
          </a:p>
          <a:p>
            <a:pPr>
              <a:spcBef>
                <a:spcPct val="50000"/>
              </a:spcBef>
            </a:pPr>
            <a:r>
              <a:rPr lang="en-US" sz="2000"/>
              <a:t>     n</a:t>
            </a:r>
            <a:r>
              <a:rPr lang="en-US" sz="1000"/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000"/>
              <a:t> = (500)(.08) = 40</a:t>
            </a:r>
          </a:p>
          <a:p>
            <a:pPr>
              <a:spcBef>
                <a:spcPct val="50000"/>
              </a:spcBef>
            </a:pPr>
            <a:r>
              <a:rPr lang="en-US" sz="2000"/>
              <a:t>n(1-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000"/>
              <a:t>) = (500)(.92) = 460</a:t>
            </a:r>
          </a:p>
          <a:p>
            <a:pPr>
              <a:spcBef>
                <a:spcPct val="50000"/>
              </a:spcBef>
            </a:pPr>
            <a:endParaRPr lang="en-US" sz="800"/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8305800" y="4648200"/>
            <a:ext cx="685800" cy="7016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ym typeface="Wingdings" pitchFamily="2" charset="2"/>
              </a:rPr>
              <a:t></a:t>
            </a:r>
          </a:p>
        </p:txBody>
      </p:sp>
      <p:pic>
        <p:nvPicPr>
          <p:cNvPr id="90119" name="Picture 7" descr="j01964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828800"/>
            <a:ext cx="2590800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21" name="Rectangle 10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35CFF585-8361-4214-98D7-05623DBC624A}" type="slidenum">
              <a:rPr lang="en-US"/>
              <a:pPr/>
              <a:t>57</a:t>
            </a:fld>
            <a:endParaRPr lang="en-US"/>
          </a:p>
        </p:txBody>
      </p:sp>
      <p:sp>
        <p:nvSpPr>
          <p:cNvPr id="42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1066800" y="2819400"/>
            <a:ext cx="685800" cy="381000"/>
          </a:xfrm>
          <a:prstGeom prst="rect">
            <a:avLst/>
          </a:prstGeom>
          <a:solidFill>
            <a:srgbClr val="C7DAF7"/>
          </a:solidFill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Line 3"/>
          <p:cNvSpPr>
            <a:spLocks noChangeShapeType="1"/>
          </p:cNvSpPr>
          <p:nvPr/>
        </p:nvSpPr>
        <p:spPr bwMode="auto">
          <a:xfrm>
            <a:off x="2438400" y="4267200"/>
            <a:ext cx="0" cy="13716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8077200" y="2286000"/>
            <a:ext cx="1066800" cy="457200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762000" y="6019800"/>
            <a:ext cx="838200" cy="304800"/>
          </a:xfrm>
          <a:prstGeom prst="rect">
            <a:avLst/>
          </a:prstGeom>
          <a:solidFill>
            <a:srgbClr val="E4E4F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Rectangle 6"/>
          <p:cNvSpPr>
            <a:spLocks noChangeArrowheads="1"/>
          </p:cNvSpPr>
          <p:nvPr/>
        </p:nvSpPr>
        <p:spPr bwMode="auto">
          <a:xfrm>
            <a:off x="1600200" y="5715000"/>
            <a:ext cx="609600" cy="228600"/>
          </a:xfrm>
          <a:prstGeom prst="rect">
            <a:avLst/>
          </a:prstGeom>
          <a:solidFill>
            <a:srgbClr val="FDDBE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Rectangle 7"/>
          <p:cNvSpPr>
            <a:spLocks noChangeArrowheads="1"/>
          </p:cNvSpPr>
          <p:nvPr/>
        </p:nvSpPr>
        <p:spPr bwMode="auto">
          <a:xfrm>
            <a:off x="2962275" y="5721350"/>
            <a:ext cx="531813" cy="227013"/>
          </a:xfrm>
          <a:prstGeom prst="rect">
            <a:avLst/>
          </a:prstGeom>
          <a:solidFill>
            <a:srgbClr val="FDDBE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Rectangle 8"/>
          <p:cNvSpPr>
            <a:spLocks noChangeArrowheads="1"/>
          </p:cNvSpPr>
          <p:nvPr/>
        </p:nvSpPr>
        <p:spPr bwMode="auto">
          <a:xfrm>
            <a:off x="2667000" y="3733800"/>
            <a:ext cx="914400" cy="304800"/>
          </a:xfrm>
          <a:prstGeom prst="rect">
            <a:avLst/>
          </a:prstGeom>
          <a:solidFill>
            <a:srgbClr val="FDDBE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Freeform 9"/>
          <p:cNvSpPr>
            <a:spLocks/>
          </p:cNvSpPr>
          <p:nvPr/>
        </p:nvSpPr>
        <p:spPr bwMode="auto">
          <a:xfrm>
            <a:off x="3119438" y="5200650"/>
            <a:ext cx="698500" cy="442913"/>
          </a:xfrm>
          <a:custGeom>
            <a:avLst/>
            <a:gdLst>
              <a:gd name="T0" fmla="*/ 0 w 440"/>
              <a:gd name="T1" fmla="*/ 0 h 279"/>
              <a:gd name="T2" fmla="*/ 2147483647 w 440"/>
              <a:gd name="T3" fmla="*/ 2147483647 h 279"/>
              <a:gd name="T4" fmla="*/ 2147483647 w 440"/>
              <a:gd name="T5" fmla="*/ 2147483647 h 279"/>
              <a:gd name="T6" fmla="*/ 2147483647 w 440"/>
              <a:gd name="T7" fmla="*/ 2147483647 h 279"/>
              <a:gd name="T8" fmla="*/ 2147483647 w 440"/>
              <a:gd name="T9" fmla="*/ 2147483647 h 279"/>
              <a:gd name="T10" fmla="*/ 2147483647 w 440"/>
              <a:gd name="T11" fmla="*/ 2147483647 h 279"/>
              <a:gd name="T12" fmla="*/ 2147483647 w 440"/>
              <a:gd name="T13" fmla="*/ 2147483647 h 279"/>
              <a:gd name="T14" fmla="*/ 2147483647 w 440"/>
              <a:gd name="T15" fmla="*/ 2147483647 h 279"/>
              <a:gd name="T16" fmla="*/ 2147483647 w 440"/>
              <a:gd name="T17" fmla="*/ 2147483647 h 27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40"/>
              <a:gd name="T28" fmla="*/ 0 h 279"/>
              <a:gd name="T29" fmla="*/ 440 w 440"/>
              <a:gd name="T30" fmla="*/ 279 h 27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40" h="279">
                <a:moveTo>
                  <a:pt x="0" y="0"/>
                </a:moveTo>
                <a:lnTo>
                  <a:pt x="3" y="279"/>
                </a:lnTo>
                <a:lnTo>
                  <a:pt x="440" y="273"/>
                </a:lnTo>
                <a:lnTo>
                  <a:pt x="440" y="255"/>
                </a:lnTo>
                <a:lnTo>
                  <a:pt x="269" y="225"/>
                </a:lnTo>
                <a:lnTo>
                  <a:pt x="195" y="192"/>
                </a:lnTo>
                <a:lnTo>
                  <a:pt x="161" y="168"/>
                </a:lnTo>
                <a:lnTo>
                  <a:pt x="111" y="135"/>
                </a:lnTo>
                <a:lnTo>
                  <a:pt x="32" y="51"/>
                </a:lnTo>
              </a:path>
            </a:pathLst>
          </a:custGeom>
          <a:solidFill>
            <a:srgbClr val="C7DAF7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Rectangle 1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Z Test for Proportion: Solution</a:t>
            </a:r>
            <a:endParaRPr lang="en-US" i="1" smtClean="0"/>
          </a:p>
        </p:txBody>
      </p:sp>
      <p:sp>
        <p:nvSpPr>
          <p:cNvPr id="17421" name="Freeform 11"/>
          <p:cNvSpPr>
            <a:spLocks/>
          </p:cNvSpPr>
          <p:nvPr/>
        </p:nvSpPr>
        <p:spPr bwMode="auto">
          <a:xfrm>
            <a:off x="1066800" y="5224463"/>
            <a:ext cx="690563" cy="409575"/>
          </a:xfrm>
          <a:custGeom>
            <a:avLst/>
            <a:gdLst>
              <a:gd name="T0" fmla="*/ 2147483647 w 435"/>
              <a:gd name="T1" fmla="*/ 0 h 258"/>
              <a:gd name="T2" fmla="*/ 2147483647 w 435"/>
              <a:gd name="T3" fmla="*/ 2147483647 h 258"/>
              <a:gd name="T4" fmla="*/ 0 w 435"/>
              <a:gd name="T5" fmla="*/ 2147483647 h 258"/>
              <a:gd name="T6" fmla="*/ 0 w 435"/>
              <a:gd name="T7" fmla="*/ 2147483647 h 258"/>
              <a:gd name="T8" fmla="*/ 2147483647 w 435"/>
              <a:gd name="T9" fmla="*/ 2147483647 h 258"/>
              <a:gd name="T10" fmla="*/ 2147483647 w 435"/>
              <a:gd name="T11" fmla="*/ 2147483647 h 258"/>
              <a:gd name="T12" fmla="*/ 2147483647 w 435"/>
              <a:gd name="T13" fmla="*/ 2147483647 h 258"/>
              <a:gd name="T14" fmla="*/ 2147483647 w 435"/>
              <a:gd name="T15" fmla="*/ 2147483647 h 258"/>
              <a:gd name="T16" fmla="*/ 2147483647 w 435"/>
              <a:gd name="T17" fmla="*/ 2147483647 h 258"/>
              <a:gd name="T18" fmla="*/ 2147483647 w 435"/>
              <a:gd name="T19" fmla="*/ 2147483647 h 25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35"/>
              <a:gd name="T31" fmla="*/ 0 h 258"/>
              <a:gd name="T32" fmla="*/ 435 w 435"/>
              <a:gd name="T33" fmla="*/ 258 h 25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35" h="258">
                <a:moveTo>
                  <a:pt x="429" y="0"/>
                </a:moveTo>
                <a:lnTo>
                  <a:pt x="435" y="258"/>
                </a:lnTo>
                <a:lnTo>
                  <a:pt x="0" y="258"/>
                </a:lnTo>
                <a:lnTo>
                  <a:pt x="0" y="240"/>
                </a:lnTo>
                <a:lnTo>
                  <a:pt x="15" y="236"/>
                </a:lnTo>
                <a:lnTo>
                  <a:pt x="92" y="230"/>
                </a:lnTo>
                <a:lnTo>
                  <a:pt x="224" y="186"/>
                </a:lnTo>
                <a:lnTo>
                  <a:pt x="260" y="165"/>
                </a:lnTo>
                <a:lnTo>
                  <a:pt x="308" y="137"/>
                </a:lnTo>
                <a:lnTo>
                  <a:pt x="362" y="84"/>
                </a:lnTo>
              </a:path>
            </a:pathLst>
          </a:custGeom>
          <a:solidFill>
            <a:srgbClr val="C7DAF7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Rectangle 1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2743200"/>
            <a:ext cx="3848100" cy="990600"/>
          </a:xfrm>
        </p:spPr>
        <p:txBody>
          <a:bodyPr lIns="90488" tIns="44450" rIns="90488" bIns="44450"/>
          <a:lstStyle/>
          <a:p>
            <a:pPr marL="342900" indent="-342900" defTabSz="914400" eaLnBrk="1" hangingPunct="1">
              <a:buFont typeface="Wingdings" pitchFamily="2" charset="2"/>
              <a:buNone/>
            </a:pPr>
            <a:r>
              <a:rPr lang="en-US" sz="2400" b="1" smtClean="0">
                <a:latin typeface="Symbol" pitchFamily="18" charset="2"/>
              </a:rPr>
              <a:t>a</a:t>
            </a:r>
            <a:r>
              <a:rPr lang="en-US" sz="2400" b="1" smtClean="0"/>
              <a:t>  </a:t>
            </a:r>
            <a:r>
              <a:rPr lang="en-US" sz="2300" smtClean="0"/>
              <a:t>= 0.05   </a:t>
            </a:r>
          </a:p>
          <a:p>
            <a:pPr marL="342900" indent="-342900" defTabSz="914400" eaLnBrk="1" hangingPunct="1">
              <a:buFont typeface="Wingdings" pitchFamily="2" charset="2"/>
              <a:buNone/>
            </a:pPr>
            <a:r>
              <a:rPr lang="en-US" sz="2300" smtClean="0"/>
              <a:t>n = 500,   p  = 0.05</a:t>
            </a:r>
          </a:p>
        </p:txBody>
      </p:sp>
      <p:sp>
        <p:nvSpPr>
          <p:cNvPr id="17423" name="Rectangle 13"/>
          <p:cNvSpPr>
            <a:spLocks noChangeArrowheads="1"/>
          </p:cNvSpPr>
          <p:nvPr/>
        </p:nvSpPr>
        <p:spPr bwMode="auto">
          <a:xfrm>
            <a:off x="4943475" y="4041775"/>
            <a:ext cx="42005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Reject H</a:t>
            </a:r>
            <a:r>
              <a:rPr lang="en-US" sz="2400" baseline="-25000"/>
              <a:t>0</a:t>
            </a:r>
            <a:r>
              <a:rPr lang="en-US" sz="2400"/>
              <a:t> at </a:t>
            </a:r>
            <a:r>
              <a:rPr lang="en-US" sz="2400">
                <a:sym typeface="Symbol" pitchFamily="18" charset="2"/>
              </a:rPr>
              <a:t></a:t>
            </a:r>
            <a:r>
              <a:rPr lang="en-US" sz="2400"/>
              <a:t> = 0.05</a:t>
            </a:r>
          </a:p>
        </p:txBody>
      </p:sp>
      <p:sp>
        <p:nvSpPr>
          <p:cNvPr id="17424" name="Rectangle 14"/>
          <p:cNvSpPr>
            <a:spLocks noChangeArrowheads="1"/>
          </p:cNvSpPr>
          <p:nvPr/>
        </p:nvSpPr>
        <p:spPr bwMode="auto">
          <a:xfrm>
            <a:off x="457200" y="1676400"/>
            <a:ext cx="2209800" cy="103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n-US" b="1"/>
              <a:t>H</a:t>
            </a:r>
            <a:r>
              <a:rPr lang="en-US" b="1" baseline="-25000"/>
              <a:t>0</a:t>
            </a:r>
            <a:r>
              <a:rPr lang="en-US" b="1"/>
              <a:t>: </a:t>
            </a:r>
            <a:r>
              <a:rPr lang="el-GR" b="1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/>
              <a:t> = 0.08    H</a:t>
            </a:r>
            <a:r>
              <a:rPr lang="en-US" b="1" baseline="-25000"/>
              <a:t>1</a:t>
            </a:r>
            <a:r>
              <a:rPr lang="en-US" b="1"/>
              <a:t>: </a:t>
            </a:r>
            <a:r>
              <a:rPr lang="el-GR" b="1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/>
              <a:t> </a:t>
            </a:r>
            <a:r>
              <a:rPr lang="en-US" b="1">
                <a:latin typeface="Symbol" pitchFamily="18" charset="2"/>
              </a:rPr>
              <a:t>¹</a:t>
            </a:r>
            <a:r>
              <a:rPr lang="en-US" b="1"/>
              <a:t> 0.08</a:t>
            </a:r>
          </a:p>
        </p:txBody>
      </p:sp>
      <p:sp>
        <p:nvSpPr>
          <p:cNvPr id="17425" name="Rectangle 15"/>
          <p:cNvSpPr>
            <a:spLocks noChangeArrowheads="1"/>
          </p:cNvSpPr>
          <p:nvPr/>
        </p:nvSpPr>
        <p:spPr bwMode="auto">
          <a:xfrm>
            <a:off x="304800" y="3657600"/>
            <a:ext cx="3352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Critical Values: ± 1.96</a:t>
            </a:r>
          </a:p>
        </p:txBody>
      </p:sp>
      <p:sp>
        <p:nvSpPr>
          <p:cNvPr id="17426" name="Rectangle 16"/>
          <p:cNvSpPr>
            <a:spLocks noChangeArrowheads="1"/>
          </p:cNvSpPr>
          <p:nvPr/>
        </p:nvSpPr>
        <p:spPr bwMode="auto">
          <a:xfrm>
            <a:off x="4867275" y="1524000"/>
            <a:ext cx="3057525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Test Statistic:</a:t>
            </a:r>
          </a:p>
        </p:txBody>
      </p:sp>
      <p:sp>
        <p:nvSpPr>
          <p:cNvPr id="17427" name="Rectangle 17"/>
          <p:cNvSpPr>
            <a:spLocks noChangeArrowheads="1"/>
          </p:cNvSpPr>
          <p:nvPr/>
        </p:nvSpPr>
        <p:spPr bwMode="auto">
          <a:xfrm>
            <a:off x="4876800" y="3581400"/>
            <a:ext cx="2143125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Decision:</a:t>
            </a:r>
          </a:p>
        </p:txBody>
      </p:sp>
      <p:sp>
        <p:nvSpPr>
          <p:cNvPr id="17428" name="Rectangle 18"/>
          <p:cNvSpPr>
            <a:spLocks noChangeArrowheads="1"/>
          </p:cNvSpPr>
          <p:nvPr/>
        </p:nvSpPr>
        <p:spPr bwMode="auto">
          <a:xfrm>
            <a:off x="4876800" y="4572000"/>
            <a:ext cx="27432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Conclusion:</a:t>
            </a:r>
          </a:p>
        </p:txBody>
      </p:sp>
      <p:sp>
        <p:nvSpPr>
          <p:cNvPr id="17429" name="Freeform 19"/>
          <p:cNvSpPr>
            <a:spLocks/>
          </p:cNvSpPr>
          <p:nvPr/>
        </p:nvSpPr>
        <p:spPr bwMode="auto">
          <a:xfrm>
            <a:off x="1066800" y="4267200"/>
            <a:ext cx="1389063" cy="1338263"/>
          </a:xfrm>
          <a:custGeom>
            <a:avLst/>
            <a:gdLst>
              <a:gd name="T0" fmla="*/ 0 w 875"/>
              <a:gd name="T1" fmla="*/ 2147483647 h 843"/>
              <a:gd name="T2" fmla="*/ 2147483647 w 875"/>
              <a:gd name="T3" fmla="*/ 2147483647 h 843"/>
              <a:gd name="T4" fmla="*/ 2147483647 w 875"/>
              <a:gd name="T5" fmla="*/ 2147483647 h 843"/>
              <a:gd name="T6" fmla="*/ 2147483647 w 875"/>
              <a:gd name="T7" fmla="*/ 2147483647 h 843"/>
              <a:gd name="T8" fmla="*/ 2147483647 w 875"/>
              <a:gd name="T9" fmla="*/ 2147483647 h 843"/>
              <a:gd name="T10" fmla="*/ 2147483647 w 875"/>
              <a:gd name="T11" fmla="*/ 2147483647 h 843"/>
              <a:gd name="T12" fmla="*/ 2147483647 w 875"/>
              <a:gd name="T13" fmla="*/ 2147483647 h 843"/>
              <a:gd name="T14" fmla="*/ 2147483647 w 875"/>
              <a:gd name="T15" fmla="*/ 2147483647 h 843"/>
              <a:gd name="T16" fmla="*/ 2147483647 w 875"/>
              <a:gd name="T17" fmla="*/ 2147483647 h 843"/>
              <a:gd name="T18" fmla="*/ 2147483647 w 875"/>
              <a:gd name="T19" fmla="*/ 2147483647 h 843"/>
              <a:gd name="T20" fmla="*/ 2147483647 w 875"/>
              <a:gd name="T21" fmla="*/ 2147483647 h 843"/>
              <a:gd name="T22" fmla="*/ 2147483647 w 875"/>
              <a:gd name="T23" fmla="*/ 2147483647 h 843"/>
              <a:gd name="T24" fmla="*/ 2147483647 w 875"/>
              <a:gd name="T25" fmla="*/ 2147483647 h 843"/>
              <a:gd name="T26" fmla="*/ 2147483647 w 875"/>
              <a:gd name="T27" fmla="*/ 2147483647 h 843"/>
              <a:gd name="T28" fmla="*/ 2147483647 w 875"/>
              <a:gd name="T29" fmla="*/ 2147483647 h 843"/>
              <a:gd name="T30" fmla="*/ 2147483647 w 875"/>
              <a:gd name="T31" fmla="*/ 0 h 84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75"/>
              <a:gd name="T49" fmla="*/ 0 h 843"/>
              <a:gd name="T50" fmla="*/ 875 w 875"/>
              <a:gd name="T51" fmla="*/ 843 h 84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75" h="843">
                <a:moveTo>
                  <a:pt x="0" y="842"/>
                </a:moveTo>
                <a:lnTo>
                  <a:pt x="92" y="831"/>
                </a:lnTo>
                <a:lnTo>
                  <a:pt x="137" y="822"/>
                </a:lnTo>
                <a:lnTo>
                  <a:pt x="183" y="808"/>
                </a:lnTo>
                <a:lnTo>
                  <a:pt x="229" y="789"/>
                </a:lnTo>
                <a:lnTo>
                  <a:pt x="276" y="763"/>
                </a:lnTo>
                <a:lnTo>
                  <a:pt x="321" y="729"/>
                </a:lnTo>
                <a:lnTo>
                  <a:pt x="414" y="631"/>
                </a:lnTo>
                <a:lnTo>
                  <a:pt x="506" y="493"/>
                </a:lnTo>
                <a:lnTo>
                  <a:pt x="598" y="329"/>
                </a:lnTo>
                <a:lnTo>
                  <a:pt x="643" y="245"/>
                </a:lnTo>
                <a:lnTo>
                  <a:pt x="690" y="165"/>
                </a:lnTo>
                <a:lnTo>
                  <a:pt x="735" y="98"/>
                </a:lnTo>
                <a:lnTo>
                  <a:pt x="782" y="45"/>
                </a:lnTo>
                <a:lnTo>
                  <a:pt x="827" y="11"/>
                </a:lnTo>
                <a:lnTo>
                  <a:pt x="874" y="0"/>
                </a:lnTo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430" name="Freeform 20"/>
          <p:cNvSpPr>
            <a:spLocks/>
          </p:cNvSpPr>
          <p:nvPr/>
        </p:nvSpPr>
        <p:spPr bwMode="auto">
          <a:xfrm>
            <a:off x="2438400" y="4267200"/>
            <a:ext cx="1389063" cy="1338263"/>
          </a:xfrm>
          <a:custGeom>
            <a:avLst/>
            <a:gdLst>
              <a:gd name="T0" fmla="*/ 2147483647 w 875"/>
              <a:gd name="T1" fmla="*/ 2147483647 h 843"/>
              <a:gd name="T2" fmla="*/ 2147483647 w 875"/>
              <a:gd name="T3" fmla="*/ 2147483647 h 843"/>
              <a:gd name="T4" fmla="*/ 2147483647 w 875"/>
              <a:gd name="T5" fmla="*/ 2147483647 h 843"/>
              <a:gd name="T6" fmla="*/ 2147483647 w 875"/>
              <a:gd name="T7" fmla="*/ 2147483647 h 843"/>
              <a:gd name="T8" fmla="*/ 2147483647 w 875"/>
              <a:gd name="T9" fmla="*/ 2147483647 h 843"/>
              <a:gd name="T10" fmla="*/ 2147483647 w 875"/>
              <a:gd name="T11" fmla="*/ 2147483647 h 843"/>
              <a:gd name="T12" fmla="*/ 2147483647 w 875"/>
              <a:gd name="T13" fmla="*/ 2147483647 h 843"/>
              <a:gd name="T14" fmla="*/ 2147483647 w 875"/>
              <a:gd name="T15" fmla="*/ 2147483647 h 843"/>
              <a:gd name="T16" fmla="*/ 2147483647 w 875"/>
              <a:gd name="T17" fmla="*/ 2147483647 h 843"/>
              <a:gd name="T18" fmla="*/ 2147483647 w 875"/>
              <a:gd name="T19" fmla="*/ 2147483647 h 843"/>
              <a:gd name="T20" fmla="*/ 2147483647 w 875"/>
              <a:gd name="T21" fmla="*/ 2147483647 h 843"/>
              <a:gd name="T22" fmla="*/ 2147483647 w 875"/>
              <a:gd name="T23" fmla="*/ 2147483647 h 843"/>
              <a:gd name="T24" fmla="*/ 2147483647 w 875"/>
              <a:gd name="T25" fmla="*/ 2147483647 h 843"/>
              <a:gd name="T26" fmla="*/ 2147483647 w 875"/>
              <a:gd name="T27" fmla="*/ 2147483647 h 843"/>
              <a:gd name="T28" fmla="*/ 2147483647 w 875"/>
              <a:gd name="T29" fmla="*/ 2147483647 h 843"/>
              <a:gd name="T30" fmla="*/ 0 w 875"/>
              <a:gd name="T31" fmla="*/ 0 h 84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75"/>
              <a:gd name="T49" fmla="*/ 0 h 843"/>
              <a:gd name="T50" fmla="*/ 875 w 875"/>
              <a:gd name="T51" fmla="*/ 843 h 84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75" h="843">
                <a:moveTo>
                  <a:pt x="874" y="842"/>
                </a:moveTo>
                <a:lnTo>
                  <a:pt x="782" y="831"/>
                </a:lnTo>
                <a:lnTo>
                  <a:pt x="735" y="822"/>
                </a:lnTo>
                <a:lnTo>
                  <a:pt x="690" y="808"/>
                </a:lnTo>
                <a:lnTo>
                  <a:pt x="643" y="789"/>
                </a:lnTo>
                <a:lnTo>
                  <a:pt x="598" y="763"/>
                </a:lnTo>
                <a:lnTo>
                  <a:pt x="551" y="729"/>
                </a:lnTo>
                <a:lnTo>
                  <a:pt x="459" y="631"/>
                </a:lnTo>
                <a:lnTo>
                  <a:pt x="368" y="493"/>
                </a:lnTo>
                <a:lnTo>
                  <a:pt x="276" y="329"/>
                </a:lnTo>
                <a:lnTo>
                  <a:pt x="230" y="245"/>
                </a:lnTo>
                <a:lnTo>
                  <a:pt x="183" y="165"/>
                </a:lnTo>
                <a:lnTo>
                  <a:pt x="137" y="98"/>
                </a:lnTo>
                <a:lnTo>
                  <a:pt x="92" y="45"/>
                </a:lnTo>
                <a:lnTo>
                  <a:pt x="45" y="11"/>
                </a:lnTo>
                <a:lnTo>
                  <a:pt x="0" y="0"/>
                </a:lnTo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431" name="Line 21"/>
          <p:cNvSpPr>
            <a:spLocks noChangeShapeType="1"/>
          </p:cNvSpPr>
          <p:nvPr/>
        </p:nvSpPr>
        <p:spPr bwMode="auto">
          <a:xfrm flipH="1" flipV="1">
            <a:off x="3124200" y="4495800"/>
            <a:ext cx="0" cy="1143000"/>
          </a:xfrm>
          <a:prstGeom prst="line">
            <a:avLst/>
          </a:prstGeom>
          <a:noFill/>
          <a:ln w="12700">
            <a:solidFill>
              <a:schemeClr val="tx2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Rectangle 22"/>
          <p:cNvSpPr>
            <a:spLocks noChangeArrowheads="1"/>
          </p:cNvSpPr>
          <p:nvPr/>
        </p:nvSpPr>
        <p:spPr bwMode="auto">
          <a:xfrm>
            <a:off x="3733800" y="5486400"/>
            <a:ext cx="3333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i="1"/>
              <a:t>z</a:t>
            </a:r>
          </a:p>
        </p:txBody>
      </p:sp>
      <p:sp>
        <p:nvSpPr>
          <p:cNvPr id="17433" name="Rectangle 23"/>
          <p:cNvSpPr>
            <a:spLocks noChangeArrowheads="1"/>
          </p:cNvSpPr>
          <p:nvPr/>
        </p:nvSpPr>
        <p:spPr bwMode="auto">
          <a:xfrm>
            <a:off x="2286000" y="5638800"/>
            <a:ext cx="30797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0</a:t>
            </a:r>
          </a:p>
        </p:txBody>
      </p:sp>
      <p:sp>
        <p:nvSpPr>
          <p:cNvPr id="17434" name="Line 24"/>
          <p:cNvSpPr>
            <a:spLocks noChangeShapeType="1"/>
          </p:cNvSpPr>
          <p:nvPr/>
        </p:nvSpPr>
        <p:spPr bwMode="auto">
          <a:xfrm>
            <a:off x="3124200" y="4572000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Line 25"/>
          <p:cNvSpPr>
            <a:spLocks noChangeShapeType="1"/>
          </p:cNvSpPr>
          <p:nvPr/>
        </p:nvSpPr>
        <p:spPr bwMode="auto">
          <a:xfrm flipH="1">
            <a:off x="838200" y="4572000"/>
            <a:ext cx="9144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6" name="Rectangle 26"/>
          <p:cNvSpPr>
            <a:spLocks noChangeArrowheads="1"/>
          </p:cNvSpPr>
          <p:nvPr/>
        </p:nvSpPr>
        <p:spPr bwMode="auto">
          <a:xfrm>
            <a:off x="838200" y="4191000"/>
            <a:ext cx="10636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Reject</a:t>
            </a:r>
          </a:p>
        </p:txBody>
      </p:sp>
      <p:sp>
        <p:nvSpPr>
          <p:cNvPr id="17437" name="Rectangle 27"/>
          <p:cNvSpPr>
            <a:spLocks noChangeArrowheads="1"/>
          </p:cNvSpPr>
          <p:nvPr/>
        </p:nvSpPr>
        <p:spPr bwMode="auto">
          <a:xfrm>
            <a:off x="3048000" y="4191000"/>
            <a:ext cx="10636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Reject</a:t>
            </a:r>
          </a:p>
        </p:txBody>
      </p:sp>
      <p:sp>
        <p:nvSpPr>
          <p:cNvPr id="17438" name="Rectangle 28"/>
          <p:cNvSpPr>
            <a:spLocks noChangeArrowheads="1"/>
          </p:cNvSpPr>
          <p:nvPr/>
        </p:nvSpPr>
        <p:spPr bwMode="auto">
          <a:xfrm>
            <a:off x="3429000" y="4953000"/>
            <a:ext cx="6858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.025</a:t>
            </a:r>
          </a:p>
        </p:txBody>
      </p:sp>
      <p:sp>
        <p:nvSpPr>
          <p:cNvPr id="17439" name="Rectangle 29"/>
          <p:cNvSpPr>
            <a:spLocks noChangeArrowheads="1"/>
          </p:cNvSpPr>
          <p:nvPr/>
        </p:nvSpPr>
        <p:spPr bwMode="auto">
          <a:xfrm>
            <a:off x="762000" y="4953000"/>
            <a:ext cx="6858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.025</a:t>
            </a:r>
          </a:p>
        </p:txBody>
      </p:sp>
      <p:sp>
        <p:nvSpPr>
          <p:cNvPr id="17440" name="Line 30"/>
          <p:cNvSpPr>
            <a:spLocks noChangeShapeType="1"/>
          </p:cNvSpPr>
          <p:nvPr/>
        </p:nvSpPr>
        <p:spPr bwMode="auto">
          <a:xfrm>
            <a:off x="1371600" y="5257800"/>
            <a:ext cx="2286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1" name="Text Box 31"/>
          <p:cNvSpPr txBox="1">
            <a:spLocks noChangeArrowheads="1"/>
          </p:cNvSpPr>
          <p:nvPr/>
        </p:nvSpPr>
        <p:spPr bwMode="auto">
          <a:xfrm>
            <a:off x="2895600" y="5638800"/>
            <a:ext cx="628650" cy="366713"/>
          </a:xfrm>
          <a:prstGeom prst="rect">
            <a:avLst/>
          </a:prstGeom>
          <a:noFill/>
          <a:ln w="9525" cap="rnd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/>
              <a:t>1.96</a:t>
            </a:r>
          </a:p>
        </p:txBody>
      </p:sp>
      <p:sp>
        <p:nvSpPr>
          <p:cNvPr id="17442" name="Text Box 32"/>
          <p:cNvSpPr txBox="1">
            <a:spLocks noChangeArrowheads="1"/>
          </p:cNvSpPr>
          <p:nvPr/>
        </p:nvSpPr>
        <p:spPr bwMode="auto">
          <a:xfrm>
            <a:off x="762000" y="5943600"/>
            <a:ext cx="879475" cy="457200"/>
          </a:xfrm>
          <a:prstGeom prst="rect">
            <a:avLst/>
          </a:prstGeom>
          <a:noFill/>
          <a:ln w="9525" cap="rnd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-2.47</a:t>
            </a:r>
          </a:p>
        </p:txBody>
      </p:sp>
      <p:sp>
        <p:nvSpPr>
          <p:cNvPr id="17443" name="Rectangle 33"/>
          <p:cNvSpPr>
            <a:spLocks noChangeArrowheads="1"/>
          </p:cNvSpPr>
          <p:nvPr/>
        </p:nvSpPr>
        <p:spPr bwMode="auto">
          <a:xfrm>
            <a:off x="5029200" y="5105400"/>
            <a:ext cx="3429000" cy="15621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There is sufficient evidence to reject the company’s claim of 8% response rate.</a:t>
            </a:r>
          </a:p>
        </p:txBody>
      </p:sp>
      <p:sp>
        <p:nvSpPr>
          <p:cNvPr id="17444" name="Line 34"/>
          <p:cNvSpPr>
            <a:spLocks noChangeShapeType="1"/>
          </p:cNvSpPr>
          <p:nvPr/>
        </p:nvSpPr>
        <p:spPr bwMode="auto">
          <a:xfrm flipH="1">
            <a:off x="3276600" y="5334000"/>
            <a:ext cx="304800" cy="1524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445" name="Line 35"/>
          <p:cNvSpPr>
            <a:spLocks noChangeShapeType="1"/>
          </p:cNvSpPr>
          <p:nvPr/>
        </p:nvSpPr>
        <p:spPr bwMode="auto">
          <a:xfrm flipV="1">
            <a:off x="1371600" y="5638800"/>
            <a:ext cx="0" cy="381000"/>
          </a:xfrm>
          <a:prstGeom prst="line">
            <a:avLst/>
          </a:prstGeom>
          <a:noFill/>
          <a:ln w="57150">
            <a:solidFill>
              <a:schemeClr val="fol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7410" name="Object 36"/>
          <p:cNvGraphicFramePr>
            <a:graphicFrameLocks noChangeAspect="1"/>
          </p:cNvGraphicFramePr>
          <p:nvPr/>
        </p:nvGraphicFramePr>
        <p:xfrm>
          <a:off x="3403600" y="2111375"/>
          <a:ext cx="5745163" cy="1284288"/>
        </p:xfrm>
        <a:graphic>
          <a:graphicData uri="http://schemas.openxmlformats.org/presentationml/2006/ole">
            <p:oleObj spid="_x0000_s17410" name="Equation" r:id="rId3" imgW="2666880" imgH="596880" progId="Equation.3">
              <p:embed/>
            </p:oleObj>
          </a:graphicData>
        </a:graphic>
      </p:graphicFrame>
      <p:sp>
        <p:nvSpPr>
          <p:cNvPr id="17446" name="Line 37"/>
          <p:cNvSpPr>
            <a:spLocks noChangeShapeType="1"/>
          </p:cNvSpPr>
          <p:nvPr/>
        </p:nvSpPr>
        <p:spPr bwMode="auto">
          <a:xfrm>
            <a:off x="914400" y="5638800"/>
            <a:ext cx="297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Text Box 38"/>
          <p:cNvSpPr txBox="1">
            <a:spLocks noChangeArrowheads="1"/>
          </p:cNvSpPr>
          <p:nvPr/>
        </p:nvSpPr>
        <p:spPr bwMode="auto">
          <a:xfrm>
            <a:off x="1524000" y="5638800"/>
            <a:ext cx="704850" cy="366713"/>
          </a:xfrm>
          <a:prstGeom prst="rect">
            <a:avLst/>
          </a:prstGeom>
          <a:noFill/>
          <a:ln w="9525" cap="rnd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/>
              <a:t>-1.96</a:t>
            </a:r>
          </a:p>
        </p:txBody>
      </p:sp>
      <p:sp>
        <p:nvSpPr>
          <p:cNvPr id="17448" name="Line 39"/>
          <p:cNvSpPr>
            <a:spLocks noChangeShapeType="1"/>
          </p:cNvSpPr>
          <p:nvPr/>
        </p:nvSpPr>
        <p:spPr bwMode="auto">
          <a:xfrm flipH="1" flipV="1">
            <a:off x="1752600" y="4495800"/>
            <a:ext cx="0" cy="1143000"/>
          </a:xfrm>
          <a:prstGeom prst="line">
            <a:avLst/>
          </a:prstGeom>
          <a:noFill/>
          <a:ln w="12700">
            <a:solidFill>
              <a:schemeClr val="tx2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0" name="Rectangle 42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2ACC565E-4A54-4BFD-86FB-F14948E06747}" type="slidenum">
              <a:rPr lang="en-US"/>
              <a:pPr/>
              <a:t>58</a:t>
            </a:fld>
            <a:endParaRPr lang="en-US"/>
          </a:p>
        </p:txBody>
      </p:sp>
      <p:sp>
        <p:nvSpPr>
          <p:cNvPr id="41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2209800" y="2590800"/>
            <a:ext cx="1524000" cy="304800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Do not reject H</a:t>
            </a:r>
            <a:r>
              <a:rPr lang="en-US" sz="1400" baseline="-25000"/>
              <a:t>0</a:t>
            </a: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4038600" y="2743200"/>
            <a:ext cx="1524000" cy="366713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/>
              <a:t>Reject H</a:t>
            </a:r>
            <a:r>
              <a:rPr lang="en-US" sz="1800" b="1" baseline="-25000"/>
              <a:t>0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1000" y="2743200"/>
            <a:ext cx="1219200" cy="366713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/>
              <a:t>Reject H</a:t>
            </a:r>
            <a:r>
              <a:rPr lang="en-US" sz="1800" b="1" baseline="-25000"/>
              <a:t>0</a:t>
            </a:r>
          </a:p>
        </p:txBody>
      </p:sp>
      <p:sp>
        <p:nvSpPr>
          <p:cNvPr id="18439" name="Freeform 5"/>
          <p:cNvSpPr>
            <a:spLocks/>
          </p:cNvSpPr>
          <p:nvPr/>
        </p:nvSpPr>
        <p:spPr bwMode="auto">
          <a:xfrm flipH="1">
            <a:off x="457200" y="4419600"/>
            <a:ext cx="762000" cy="152400"/>
          </a:xfrm>
          <a:custGeom>
            <a:avLst/>
            <a:gdLst>
              <a:gd name="T0" fmla="*/ 0 w 432"/>
              <a:gd name="T1" fmla="*/ 0 h 96"/>
              <a:gd name="T2" fmla="*/ 0 w 432"/>
              <a:gd name="T3" fmla="*/ 2147483647 h 96"/>
              <a:gd name="T4" fmla="*/ 2147483647 w 432"/>
              <a:gd name="T5" fmla="*/ 2147483647 h 96"/>
              <a:gd name="T6" fmla="*/ 2147483647 w 432"/>
              <a:gd name="T7" fmla="*/ 2147483647 h 96"/>
              <a:gd name="T8" fmla="*/ 2147483647 w 432"/>
              <a:gd name="T9" fmla="*/ 2147483647 h 96"/>
              <a:gd name="T10" fmla="*/ 2147483647 w 432"/>
              <a:gd name="T11" fmla="*/ 2147483647 h 96"/>
              <a:gd name="T12" fmla="*/ 2147483647 w 432"/>
              <a:gd name="T13" fmla="*/ 0 h 96"/>
              <a:gd name="T14" fmla="*/ 0 w 432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2"/>
              <a:gd name="T25" fmla="*/ 0 h 96"/>
              <a:gd name="T26" fmla="*/ 432 w 432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2" h="96">
                <a:moveTo>
                  <a:pt x="0" y="0"/>
                </a:moveTo>
                <a:lnTo>
                  <a:pt x="0" y="96"/>
                </a:lnTo>
                <a:lnTo>
                  <a:pt x="432" y="96"/>
                </a:lnTo>
                <a:lnTo>
                  <a:pt x="432" y="48"/>
                </a:lnTo>
                <a:lnTo>
                  <a:pt x="336" y="48"/>
                </a:lnTo>
                <a:lnTo>
                  <a:pt x="240" y="48"/>
                </a:lnTo>
                <a:lnTo>
                  <a:pt x="48" y="0"/>
                </a:lnTo>
                <a:lnTo>
                  <a:pt x="0" y="0"/>
                </a:lnTo>
                <a:close/>
              </a:path>
            </a:pathLst>
          </a:custGeom>
          <a:solidFill>
            <a:srgbClr val="61F56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Freeform 6"/>
          <p:cNvSpPr>
            <a:spLocks/>
          </p:cNvSpPr>
          <p:nvPr/>
        </p:nvSpPr>
        <p:spPr bwMode="auto">
          <a:xfrm>
            <a:off x="4572000" y="4419600"/>
            <a:ext cx="685800" cy="152400"/>
          </a:xfrm>
          <a:custGeom>
            <a:avLst/>
            <a:gdLst>
              <a:gd name="T0" fmla="*/ 0 w 432"/>
              <a:gd name="T1" fmla="*/ 0 h 96"/>
              <a:gd name="T2" fmla="*/ 0 w 432"/>
              <a:gd name="T3" fmla="*/ 2147483647 h 96"/>
              <a:gd name="T4" fmla="*/ 2147483647 w 432"/>
              <a:gd name="T5" fmla="*/ 2147483647 h 96"/>
              <a:gd name="T6" fmla="*/ 2147483647 w 432"/>
              <a:gd name="T7" fmla="*/ 2147483647 h 96"/>
              <a:gd name="T8" fmla="*/ 2147483647 w 432"/>
              <a:gd name="T9" fmla="*/ 2147483647 h 96"/>
              <a:gd name="T10" fmla="*/ 2147483647 w 432"/>
              <a:gd name="T11" fmla="*/ 2147483647 h 96"/>
              <a:gd name="T12" fmla="*/ 2147483647 w 432"/>
              <a:gd name="T13" fmla="*/ 0 h 96"/>
              <a:gd name="T14" fmla="*/ 0 w 432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2"/>
              <a:gd name="T25" fmla="*/ 0 h 96"/>
              <a:gd name="T26" fmla="*/ 432 w 432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2" h="96">
                <a:moveTo>
                  <a:pt x="0" y="0"/>
                </a:moveTo>
                <a:lnTo>
                  <a:pt x="0" y="96"/>
                </a:lnTo>
                <a:lnTo>
                  <a:pt x="432" y="96"/>
                </a:lnTo>
                <a:lnTo>
                  <a:pt x="432" y="48"/>
                </a:lnTo>
                <a:lnTo>
                  <a:pt x="336" y="48"/>
                </a:lnTo>
                <a:lnTo>
                  <a:pt x="240" y="48"/>
                </a:lnTo>
                <a:lnTo>
                  <a:pt x="48" y="0"/>
                </a:lnTo>
                <a:lnTo>
                  <a:pt x="0" y="0"/>
                </a:lnTo>
                <a:close/>
              </a:path>
            </a:pathLst>
          </a:custGeom>
          <a:solidFill>
            <a:srgbClr val="61F56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Rectangle 7"/>
          <p:cNvSpPr>
            <a:spLocks noChangeArrowheads="1"/>
          </p:cNvSpPr>
          <p:nvPr/>
        </p:nvSpPr>
        <p:spPr bwMode="auto">
          <a:xfrm>
            <a:off x="7467600" y="4038600"/>
            <a:ext cx="990600" cy="381000"/>
          </a:xfrm>
          <a:prstGeom prst="rect">
            <a:avLst/>
          </a:prstGeom>
          <a:solidFill>
            <a:srgbClr val="C7DAF7"/>
          </a:solidFill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Freeform 8"/>
          <p:cNvSpPr>
            <a:spLocks/>
          </p:cNvSpPr>
          <p:nvPr/>
        </p:nvSpPr>
        <p:spPr bwMode="auto">
          <a:xfrm>
            <a:off x="533400" y="32004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Freeform 9"/>
          <p:cNvSpPr>
            <a:spLocks/>
          </p:cNvSpPr>
          <p:nvPr/>
        </p:nvSpPr>
        <p:spPr bwMode="auto">
          <a:xfrm>
            <a:off x="2895600" y="3200400"/>
            <a:ext cx="22860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Line 10"/>
          <p:cNvSpPr>
            <a:spLocks noChangeShapeType="1"/>
          </p:cNvSpPr>
          <p:nvPr/>
        </p:nvSpPr>
        <p:spPr bwMode="auto">
          <a:xfrm>
            <a:off x="304800" y="45720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Rectangle 11"/>
          <p:cNvSpPr>
            <a:spLocks noChangeArrowheads="1"/>
          </p:cNvSpPr>
          <p:nvPr/>
        </p:nvSpPr>
        <p:spPr bwMode="auto">
          <a:xfrm flipH="1">
            <a:off x="4114800" y="3124200"/>
            <a:ext cx="12954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Symbol" pitchFamily="18" charset="2"/>
                <a:sym typeface="Symbol" pitchFamily="18" charset="2"/>
              </a:rPr>
              <a:t></a:t>
            </a:r>
            <a:r>
              <a:rPr lang="en-US" sz="1800">
                <a:sym typeface="Symbol" pitchFamily="18" charset="2"/>
              </a:rPr>
              <a:t>/2</a:t>
            </a:r>
            <a:r>
              <a:rPr lang="en-US" sz="1800" i="1">
                <a:sym typeface="Symbol" pitchFamily="18" charset="2"/>
              </a:rPr>
              <a:t> </a:t>
            </a:r>
            <a:r>
              <a:rPr lang="en-US" sz="1800"/>
              <a:t>= .025</a:t>
            </a:r>
          </a:p>
        </p:txBody>
      </p:sp>
      <p:sp>
        <p:nvSpPr>
          <p:cNvPr id="18446" name="Line 12"/>
          <p:cNvSpPr>
            <a:spLocks noChangeShapeType="1"/>
          </p:cNvSpPr>
          <p:nvPr/>
        </p:nvSpPr>
        <p:spPr bwMode="auto">
          <a:xfrm>
            <a:off x="2895600" y="3200400"/>
            <a:ext cx="0" cy="1371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447" name="Text Box 13"/>
          <p:cNvSpPr txBox="1">
            <a:spLocks noChangeArrowheads="1"/>
          </p:cNvSpPr>
          <p:nvPr/>
        </p:nvSpPr>
        <p:spPr bwMode="auto">
          <a:xfrm>
            <a:off x="3505200" y="4572000"/>
            <a:ext cx="10668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cs typeface="Arial" charset="0"/>
              </a:rPr>
              <a:t>1.96</a:t>
            </a:r>
            <a:endParaRPr lang="el-GR" sz="2000" b="1">
              <a:cs typeface="Arial" charset="0"/>
            </a:endParaRPr>
          </a:p>
        </p:txBody>
      </p:sp>
      <p:sp>
        <p:nvSpPr>
          <p:cNvPr id="18448" name="Line 14"/>
          <p:cNvSpPr>
            <a:spLocks noChangeShapeType="1"/>
          </p:cNvSpPr>
          <p:nvPr/>
        </p:nvSpPr>
        <p:spPr bwMode="auto">
          <a:xfrm>
            <a:off x="1752600" y="2895600"/>
            <a:ext cx="2286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Text Box 15"/>
          <p:cNvSpPr txBox="1">
            <a:spLocks noChangeArrowheads="1"/>
          </p:cNvSpPr>
          <p:nvPr/>
        </p:nvSpPr>
        <p:spPr bwMode="auto">
          <a:xfrm>
            <a:off x="2667000" y="4495800"/>
            <a:ext cx="4572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0</a:t>
            </a:r>
            <a:endParaRPr lang="el-GR" sz="1800" baseline="-25000">
              <a:cs typeface="Arial" charset="0"/>
            </a:endParaRPr>
          </a:p>
        </p:txBody>
      </p:sp>
      <p:sp>
        <p:nvSpPr>
          <p:cNvPr id="18450" name="Line 16"/>
          <p:cNvSpPr>
            <a:spLocks noChangeShapeType="1"/>
          </p:cNvSpPr>
          <p:nvPr/>
        </p:nvSpPr>
        <p:spPr bwMode="auto">
          <a:xfrm flipV="1">
            <a:off x="4572000" y="3657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1" name="Line 17"/>
          <p:cNvSpPr>
            <a:spLocks noChangeShapeType="1"/>
          </p:cNvSpPr>
          <p:nvPr/>
        </p:nvSpPr>
        <p:spPr bwMode="auto">
          <a:xfrm>
            <a:off x="4038600" y="3124200"/>
            <a:ext cx="1600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2" name="Text Box 18"/>
          <p:cNvSpPr txBox="1">
            <a:spLocks noChangeArrowheads="1"/>
          </p:cNvSpPr>
          <p:nvPr/>
        </p:nvSpPr>
        <p:spPr bwMode="auto">
          <a:xfrm>
            <a:off x="685800" y="5257800"/>
            <a:ext cx="1295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Z </a:t>
            </a:r>
            <a:r>
              <a:rPr lang="en-US" sz="2000" b="1">
                <a:solidFill>
                  <a:schemeClr val="folHlink"/>
                </a:solidFill>
                <a:cs typeface="Arial" charset="0"/>
              </a:rPr>
              <a:t>= -2.47</a:t>
            </a:r>
            <a:endParaRPr lang="el-GR" sz="2000" b="1">
              <a:solidFill>
                <a:schemeClr val="folHlink"/>
              </a:solidFill>
              <a:cs typeface="Arial" charset="0"/>
            </a:endParaRPr>
          </a:p>
        </p:txBody>
      </p:sp>
      <p:sp>
        <p:nvSpPr>
          <p:cNvPr id="18453" name="Text Box 19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600200"/>
            <a:ext cx="7315200" cy="923925"/>
          </a:xfrm>
        </p:spPr>
        <p:txBody>
          <a:bodyPr/>
          <a:lstStyle/>
          <a:p>
            <a:pPr marL="0" indent="0" defTabSz="914400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700" smtClean="0">
                <a:solidFill>
                  <a:schemeClr val="folHlink"/>
                </a:solidFill>
              </a:rPr>
              <a:t>Calculate the p-value and compare to </a:t>
            </a:r>
            <a:r>
              <a:rPr lang="en-US" sz="2700" b="1" smtClean="0">
                <a:solidFill>
                  <a:schemeClr val="folHlink"/>
                </a:solidFill>
                <a:sym typeface="Symbol" pitchFamily="18" charset="2"/>
              </a:rPr>
              <a:t></a:t>
            </a:r>
          </a:p>
          <a:p>
            <a:pPr marL="0" indent="0" defTabSz="914400" eaLnBrk="1" hangingPunct="1">
              <a:lnSpc>
                <a:spcPct val="6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sz="1900" smtClean="0">
                <a:solidFill>
                  <a:schemeClr val="folHlink"/>
                </a:solidFill>
                <a:sym typeface="Symbol" pitchFamily="18" charset="2"/>
              </a:rPr>
              <a:t>  (For a two-tail test the p-value is always two-tail)</a:t>
            </a:r>
          </a:p>
        </p:txBody>
      </p:sp>
      <p:sp>
        <p:nvSpPr>
          <p:cNvPr id="18454" name="Text Box 20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graphicFrame>
        <p:nvGraphicFramePr>
          <p:cNvPr id="18434" name="Object 21"/>
          <p:cNvGraphicFramePr>
            <a:graphicFrameLocks noChangeAspect="1"/>
          </p:cNvGraphicFramePr>
          <p:nvPr/>
        </p:nvGraphicFramePr>
        <p:xfrm>
          <a:off x="5813425" y="3581400"/>
          <a:ext cx="3154363" cy="828675"/>
        </p:xfrm>
        <a:graphic>
          <a:graphicData uri="http://schemas.openxmlformats.org/presentationml/2006/ole">
            <p:oleObj spid="_x0000_s18434" name="Equation" r:id="rId3" imgW="1739880" imgH="457200" progId="Equation.3">
              <p:embed/>
            </p:oleObj>
          </a:graphicData>
        </a:graphic>
      </p:graphicFrame>
      <p:sp>
        <p:nvSpPr>
          <p:cNvPr id="18455" name="Line 22"/>
          <p:cNvSpPr>
            <a:spLocks noChangeShapeType="1"/>
          </p:cNvSpPr>
          <p:nvPr/>
        </p:nvSpPr>
        <p:spPr bwMode="auto">
          <a:xfrm flipV="1">
            <a:off x="4038600" y="2743200"/>
            <a:ext cx="0" cy="1828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Rectangle 23"/>
          <p:cNvSpPr>
            <a:spLocks noChangeArrowheads="1"/>
          </p:cNvSpPr>
          <p:nvPr/>
        </p:nvSpPr>
        <p:spPr bwMode="auto">
          <a:xfrm flipH="1">
            <a:off x="6248400" y="2743200"/>
            <a:ext cx="23622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  <a:sym typeface="Symbol" pitchFamily="18" charset="2"/>
              </a:rPr>
              <a:t>p-value </a:t>
            </a:r>
            <a:r>
              <a:rPr lang="en-US" sz="2000" b="1">
                <a:solidFill>
                  <a:schemeClr val="folHlink"/>
                </a:solidFill>
              </a:rPr>
              <a:t>= 0.0136:</a:t>
            </a:r>
          </a:p>
        </p:txBody>
      </p:sp>
      <p:sp>
        <p:nvSpPr>
          <p:cNvPr id="18457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-228600"/>
            <a:ext cx="7383462" cy="990600"/>
          </a:xfrm>
        </p:spPr>
        <p:txBody>
          <a:bodyPr/>
          <a:lstStyle/>
          <a:p>
            <a:pPr defTabSz="914400" eaLnBrk="1" hangingPunct="1"/>
            <a:r>
              <a:rPr lang="en-US" smtClean="0"/>
              <a:t>p-Value Solution</a:t>
            </a:r>
          </a:p>
        </p:txBody>
      </p:sp>
      <p:sp>
        <p:nvSpPr>
          <p:cNvPr id="18458" name="Text Box 25"/>
          <p:cNvSpPr txBox="1">
            <a:spLocks noChangeArrowheads="1"/>
          </p:cNvSpPr>
          <p:nvPr/>
        </p:nvSpPr>
        <p:spPr bwMode="auto">
          <a:xfrm>
            <a:off x="1524000" y="5791200"/>
            <a:ext cx="6324600" cy="47625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Reject H</a:t>
            </a:r>
            <a:r>
              <a:rPr lang="en-US" sz="2400" b="1" baseline="-25000"/>
              <a:t>0</a:t>
            </a:r>
            <a:r>
              <a:rPr lang="en-US" sz="2400" b="1"/>
              <a:t> since p-value = 0.0136 </a:t>
            </a:r>
            <a:r>
              <a:rPr lang="en-US" sz="2400" b="1">
                <a:cs typeface="Arial" charset="0"/>
              </a:rPr>
              <a:t>&lt;</a:t>
            </a:r>
            <a:r>
              <a:rPr lang="en-US" sz="2400" b="1"/>
              <a:t> </a:t>
            </a:r>
            <a:r>
              <a:rPr lang="en-US" sz="2400" b="1">
                <a:sym typeface="Symbol" pitchFamily="18" charset="2"/>
              </a:rPr>
              <a:t> = 0.05</a:t>
            </a:r>
            <a:endParaRPr lang="en-US" sz="2400"/>
          </a:p>
        </p:txBody>
      </p:sp>
      <p:sp>
        <p:nvSpPr>
          <p:cNvPr id="18459" name="Line 26"/>
          <p:cNvSpPr>
            <a:spLocks noChangeShapeType="1"/>
          </p:cNvSpPr>
          <p:nvPr/>
        </p:nvSpPr>
        <p:spPr bwMode="auto">
          <a:xfrm flipV="1">
            <a:off x="1219200" y="3657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0" name="Line 27"/>
          <p:cNvSpPr>
            <a:spLocks noChangeShapeType="1"/>
          </p:cNvSpPr>
          <p:nvPr/>
        </p:nvSpPr>
        <p:spPr bwMode="auto">
          <a:xfrm flipH="1">
            <a:off x="381000" y="3810000"/>
            <a:ext cx="8382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1" name="Line 28"/>
          <p:cNvSpPr>
            <a:spLocks noChangeShapeType="1"/>
          </p:cNvSpPr>
          <p:nvPr/>
        </p:nvSpPr>
        <p:spPr bwMode="auto">
          <a:xfrm flipV="1">
            <a:off x="1752600" y="2743200"/>
            <a:ext cx="0" cy="1828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2" name="Line 29"/>
          <p:cNvSpPr>
            <a:spLocks noChangeShapeType="1"/>
          </p:cNvSpPr>
          <p:nvPr/>
        </p:nvSpPr>
        <p:spPr bwMode="auto">
          <a:xfrm flipV="1">
            <a:off x="1219200" y="4572000"/>
            <a:ext cx="0" cy="685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3" name="Text Box 30"/>
          <p:cNvSpPr txBox="1">
            <a:spLocks noChangeArrowheads="1"/>
          </p:cNvSpPr>
          <p:nvPr/>
        </p:nvSpPr>
        <p:spPr bwMode="auto">
          <a:xfrm>
            <a:off x="4038600" y="5257800"/>
            <a:ext cx="1295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Z </a:t>
            </a:r>
            <a:r>
              <a:rPr lang="en-US" sz="2000" b="1">
                <a:solidFill>
                  <a:schemeClr val="folHlink"/>
                </a:solidFill>
                <a:cs typeface="Arial" charset="0"/>
              </a:rPr>
              <a:t>= 2.47</a:t>
            </a:r>
            <a:endParaRPr lang="el-GR" sz="2000" b="1">
              <a:solidFill>
                <a:schemeClr val="folHlink"/>
              </a:solidFill>
              <a:cs typeface="Arial" charset="0"/>
            </a:endParaRPr>
          </a:p>
        </p:txBody>
      </p:sp>
      <p:sp>
        <p:nvSpPr>
          <p:cNvPr id="18464" name="Line 31"/>
          <p:cNvSpPr>
            <a:spLocks noChangeShapeType="1"/>
          </p:cNvSpPr>
          <p:nvPr/>
        </p:nvSpPr>
        <p:spPr bwMode="auto">
          <a:xfrm flipV="1">
            <a:off x="4572000" y="4572000"/>
            <a:ext cx="0" cy="685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5" name="Text Box 32"/>
          <p:cNvSpPr txBox="1">
            <a:spLocks noChangeArrowheads="1"/>
          </p:cNvSpPr>
          <p:nvPr/>
        </p:nvSpPr>
        <p:spPr bwMode="auto">
          <a:xfrm>
            <a:off x="1295400" y="4572000"/>
            <a:ext cx="914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cs typeface="Arial" charset="0"/>
              </a:rPr>
              <a:t>-1.96</a:t>
            </a:r>
            <a:endParaRPr lang="el-GR" sz="2000" b="1">
              <a:cs typeface="Arial" charset="0"/>
            </a:endParaRPr>
          </a:p>
        </p:txBody>
      </p:sp>
      <p:sp>
        <p:nvSpPr>
          <p:cNvPr id="18466" name="Line 33"/>
          <p:cNvSpPr>
            <a:spLocks noChangeShapeType="1"/>
          </p:cNvSpPr>
          <p:nvPr/>
        </p:nvSpPr>
        <p:spPr bwMode="auto">
          <a:xfrm flipH="1">
            <a:off x="152400" y="3124200"/>
            <a:ext cx="1600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7" name="Rectangle 34"/>
          <p:cNvSpPr>
            <a:spLocks noChangeArrowheads="1"/>
          </p:cNvSpPr>
          <p:nvPr/>
        </p:nvSpPr>
        <p:spPr bwMode="auto">
          <a:xfrm flipH="1">
            <a:off x="381000" y="3124200"/>
            <a:ext cx="12954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Symbol" pitchFamily="18" charset="2"/>
                <a:sym typeface="Symbol" pitchFamily="18" charset="2"/>
              </a:rPr>
              <a:t></a:t>
            </a:r>
            <a:r>
              <a:rPr lang="en-US" sz="1800">
                <a:sym typeface="Symbol" pitchFamily="18" charset="2"/>
              </a:rPr>
              <a:t>/2</a:t>
            </a:r>
            <a:r>
              <a:rPr lang="en-US" sz="1800" i="1">
                <a:sym typeface="Symbol" pitchFamily="18" charset="2"/>
              </a:rPr>
              <a:t> </a:t>
            </a:r>
            <a:r>
              <a:rPr lang="en-US" sz="1800"/>
              <a:t>= .025</a:t>
            </a:r>
          </a:p>
        </p:txBody>
      </p:sp>
      <p:sp>
        <p:nvSpPr>
          <p:cNvPr id="18468" name="Line 35"/>
          <p:cNvSpPr>
            <a:spLocks noChangeShapeType="1"/>
          </p:cNvSpPr>
          <p:nvPr/>
        </p:nvSpPr>
        <p:spPr bwMode="auto">
          <a:xfrm>
            <a:off x="4572000" y="3810000"/>
            <a:ext cx="9144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9" name="Rectangle 36"/>
          <p:cNvSpPr>
            <a:spLocks noChangeArrowheads="1"/>
          </p:cNvSpPr>
          <p:nvPr/>
        </p:nvSpPr>
        <p:spPr bwMode="auto">
          <a:xfrm flipH="1">
            <a:off x="4572000" y="3810000"/>
            <a:ext cx="990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  <a:sym typeface="Symbol" pitchFamily="18" charset="2"/>
              </a:rPr>
              <a:t>0.0068</a:t>
            </a:r>
            <a:endParaRPr lang="en-US" sz="2000" b="1">
              <a:solidFill>
                <a:schemeClr val="folHlink"/>
              </a:solidFill>
            </a:endParaRPr>
          </a:p>
        </p:txBody>
      </p:sp>
      <p:sp>
        <p:nvSpPr>
          <p:cNvPr id="18470" name="Rectangle 37"/>
          <p:cNvSpPr>
            <a:spLocks noChangeArrowheads="1"/>
          </p:cNvSpPr>
          <p:nvPr/>
        </p:nvSpPr>
        <p:spPr bwMode="auto">
          <a:xfrm flipH="1">
            <a:off x="228600" y="3810000"/>
            <a:ext cx="990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  <a:sym typeface="Symbol" pitchFamily="18" charset="2"/>
              </a:rPr>
              <a:t>0.0068</a:t>
            </a:r>
            <a:endParaRPr lang="en-US" sz="2000" b="1">
              <a:solidFill>
                <a:schemeClr val="folHlink"/>
              </a:solidFill>
            </a:endParaRPr>
          </a:p>
        </p:txBody>
      </p:sp>
      <p:sp>
        <p:nvSpPr>
          <p:cNvPr id="18471" name="Rectangle 38"/>
          <p:cNvSpPr>
            <a:spLocks noChangeArrowheads="1"/>
          </p:cNvSpPr>
          <p:nvPr/>
        </p:nvSpPr>
        <p:spPr bwMode="auto">
          <a:xfrm>
            <a:off x="5715000" y="2667000"/>
            <a:ext cx="3276600" cy="19050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73" name="Rectangle 41"/>
          <p:cNvSpPr>
            <a:spLocks noChangeArrowheads="1"/>
          </p:cNvSpPr>
          <p:nvPr/>
        </p:nvSpPr>
        <p:spPr bwMode="auto">
          <a:xfrm>
            <a:off x="7772400" y="762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93FE595F-9F4D-4542-92AA-16477CA19FDC}" type="slidenum">
              <a:rPr lang="en-US"/>
              <a:pPr/>
              <a:t>59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381000"/>
            <a:ext cx="73834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Potential Pitfalls and </a:t>
            </a:r>
            <a:br>
              <a:rPr lang="en-US" smtClean="0"/>
            </a:br>
            <a:r>
              <a:rPr lang="en-US" smtClean="0"/>
              <a:t>Ethical Considerations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792288"/>
            <a:ext cx="8077200" cy="4532312"/>
          </a:xfrm>
        </p:spPr>
        <p:txBody>
          <a:bodyPr/>
          <a:lstStyle/>
          <a:p>
            <a:pPr eaLnBrk="1" hangingPunct="1">
              <a:spcBef>
                <a:spcPct val="25000"/>
              </a:spcBef>
            </a:pPr>
            <a:r>
              <a:rPr lang="en-US" sz="2400" smtClean="0"/>
              <a:t>Use randomly collected data to reduce selection biases</a:t>
            </a:r>
          </a:p>
          <a:p>
            <a:pPr eaLnBrk="1" hangingPunct="1">
              <a:spcBef>
                <a:spcPct val="25000"/>
              </a:spcBef>
            </a:pPr>
            <a:r>
              <a:rPr lang="en-US" sz="2400" smtClean="0"/>
              <a:t>Do not use human subjects without informed consent</a:t>
            </a:r>
          </a:p>
          <a:p>
            <a:pPr eaLnBrk="1" hangingPunct="1">
              <a:spcBef>
                <a:spcPct val="25000"/>
              </a:spcBef>
            </a:pPr>
            <a:r>
              <a:rPr lang="en-US" sz="2400" smtClean="0"/>
              <a:t>Choose the level of significance, </a:t>
            </a:r>
            <a:r>
              <a:rPr lang="el-GR" sz="2400" i="1" smtClean="0">
                <a:cs typeface="Arial" charset="0"/>
              </a:rPr>
              <a:t>α</a:t>
            </a:r>
            <a:r>
              <a:rPr lang="en-US" sz="2400" i="1" smtClean="0">
                <a:cs typeface="Arial" charset="0"/>
              </a:rPr>
              <a:t>,</a:t>
            </a:r>
            <a:r>
              <a:rPr lang="en-US" sz="2400" smtClean="0">
                <a:cs typeface="Arial" charset="0"/>
              </a:rPr>
              <a:t> and the type of test (one-tail or two-tail) before data collection</a:t>
            </a:r>
            <a:endParaRPr lang="el-GR" sz="2400" smtClean="0">
              <a:cs typeface="Arial" charset="0"/>
            </a:endParaRPr>
          </a:p>
          <a:p>
            <a:pPr eaLnBrk="1" hangingPunct="1">
              <a:spcBef>
                <a:spcPct val="25000"/>
              </a:spcBef>
            </a:pPr>
            <a:r>
              <a:rPr lang="en-US" sz="2400" smtClean="0"/>
              <a:t>Do not employ “data snooping” to choose between one-tail and two-tail test, or to determine the level of significance</a:t>
            </a:r>
          </a:p>
          <a:p>
            <a:pPr eaLnBrk="1" hangingPunct="1">
              <a:spcBef>
                <a:spcPct val="25000"/>
              </a:spcBef>
            </a:pPr>
            <a:r>
              <a:rPr lang="en-US" sz="2400" smtClean="0"/>
              <a:t>Do not practice “data cleansing” to hide observations that do not support a stated hypothesis</a:t>
            </a:r>
          </a:p>
          <a:p>
            <a:pPr eaLnBrk="1" hangingPunct="1">
              <a:spcBef>
                <a:spcPct val="25000"/>
              </a:spcBef>
            </a:pPr>
            <a:r>
              <a:rPr lang="en-US" sz="2400" smtClean="0"/>
              <a:t>Report all pertinent findings including both statistical significance and practical importance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1BBE8DFA-CAD6-4C78-94E7-47089BAC56F9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Alternative Hypothesis, H</a:t>
            </a:r>
            <a:r>
              <a:rPr lang="en-US" baseline="-25000" smtClean="0"/>
              <a:t>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676400"/>
            <a:ext cx="7391400" cy="4532313"/>
          </a:xfrm>
        </p:spPr>
        <p:txBody>
          <a:bodyPr/>
          <a:lstStyle/>
          <a:p>
            <a:pPr eaLnBrk="1" hangingPunct="1"/>
            <a:r>
              <a:rPr lang="en-US" smtClean="0"/>
              <a:t>Is the opposite of the null hypothesis</a:t>
            </a:r>
          </a:p>
          <a:p>
            <a:pPr lvl="1" eaLnBrk="1" hangingPunct="1"/>
            <a:r>
              <a:rPr lang="en-US" smtClean="0"/>
              <a:t>e.g., The average diameter of a manufactured bolt is not equal to 30mm  ( H</a:t>
            </a:r>
            <a:r>
              <a:rPr lang="en-US" baseline="-25000" smtClean="0"/>
              <a:t>1</a:t>
            </a:r>
            <a:r>
              <a:rPr lang="en-US" smtClean="0"/>
              <a:t>: </a:t>
            </a:r>
            <a:r>
              <a:rPr lang="el-GR" smtClean="0">
                <a:cs typeface="Arial" charset="0"/>
                <a:sym typeface="Symbol" pitchFamily="18" charset="2"/>
              </a:rPr>
              <a:t>μ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 smtClean="0">
                <a:cs typeface="Arial" charset="0"/>
                <a:sym typeface="Symbol" pitchFamily="18" charset="2"/>
              </a:rPr>
              <a:t>≠</a:t>
            </a:r>
            <a:r>
              <a:rPr lang="en-US" smtClean="0">
                <a:sym typeface="Symbol" pitchFamily="18" charset="2"/>
              </a:rPr>
              <a:t> 30 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Challenges the status quo</a:t>
            </a:r>
          </a:p>
          <a:p>
            <a:pPr eaLnBrk="1" hangingPunct="1"/>
            <a:r>
              <a:rPr lang="en-US" smtClean="0"/>
              <a:t>Never contains the </a:t>
            </a:r>
            <a:r>
              <a:rPr lang="en-US" sz="3100" smtClean="0"/>
              <a:t>“=“, or “≤”, or “≥” </a:t>
            </a:r>
            <a:r>
              <a:rPr lang="en-US" smtClean="0"/>
              <a:t>sign</a:t>
            </a:r>
          </a:p>
          <a:p>
            <a:pPr eaLnBrk="1" hangingPunct="1"/>
            <a:r>
              <a:rPr lang="en-US" smtClean="0"/>
              <a:t>May or may not be proven</a:t>
            </a:r>
          </a:p>
          <a:p>
            <a:pPr eaLnBrk="1" hangingPunct="1"/>
            <a:r>
              <a:rPr lang="en-US" smtClean="0"/>
              <a:t>Is generally the hypothesis that the researcher is trying to prove</a:t>
            </a: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pic>
        <p:nvPicPr>
          <p:cNvPr id="22534" name="Picture 3" descr="C:\Documents and Settings\schurpj\Local Settings\Temporary Internet Files\Content.IE5\LPEFQR5X\MPj0401144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334000"/>
            <a:ext cx="7921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7DEDDDC3-0A81-4148-B06D-E7266D700D36}" type="slidenum">
              <a:rPr lang="en-US"/>
              <a:pPr/>
              <a:t>60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mtClean="0"/>
              <a:t>Chapter Summary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8229600" cy="4114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40000"/>
              </a:spcBef>
            </a:pPr>
            <a:r>
              <a:rPr lang="en-US" sz="3200" smtClean="0"/>
              <a:t>Addressed hypothesis testing methodology</a:t>
            </a:r>
          </a:p>
          <a:p>
            <a:pPr eaLnBrk="1" hangingPunct="1">
              <a:lnSpc>
                <a:spcPct val="110000"/>
              </a:lnSpc>
              <a:spcBef>
                <a:spcPct val="40000"/>
              </a:spcBef>
            </a:pPr>
            <a:r>
              <a:rPr lang="en-US" sz="3200" smtClean="0"/>
              <a:t>Performed  Z  Test for the mean (</a:t>
            </a:r>
            <a:r>
              <a:rPr lang="el-GR" sz="3200" smtClean="0">
                <a:cs typeface="Arial" charset="0"/>
                <a:sym typeface="Symbol" pitchFamily="18" charset="2"/>
              </a:rPr>
              <a:t>σ</a:t>
            </a:r>
            <a:r>
              <a:rPr lang="en-US" sz="3200" smtClean="0"/>
              <a:t> known)</a:t>
            </a:r>
          </a:p>
          <a:p>
            <a:pPr eaLnBrk="1" hangingPunct="1">
              <a:lnSpc>
                <a:spcPct val="110000"/>
              </a:lnSpc>
              <a:spcBef>
                <a:spcPct val="40000"/>
              </a:spcBef>
            </a:pPr>
            <a:r>
              <a:rPr lang="en-US" sz="3200" smtClean="0"/>
              <a:t>Discussed  critical value and p–value  approaches to hypothesis testing</a:t>
            </a:r>
          </a:p>
          <a:p>
            <a:pPr eaLnBrk="1" hangingPunct="1">
              <a:lnSpc>
                <a:spcPct val="110000"/>
              </a:lnSpc>
              <a:spcBef>
                <a:spcPct val="40000"/>
              </a:spcBef>
            </a:pPr>
            <a:r>
              <a:rPr lang="en-US" sz="3200" smtClean="0"/>
              <a:t>Performed one-tail and two-tail tests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F12B1A19-9E36-4273-8F4B-BFA08946E773}" type="slidenum">
              <a:rPr lang="en-US"/>
              <a:pPr/>
              <a:t>61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mtClean="0"/>
              <a:t>Chapter Summary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865313"/>
            <a:ext cx="7924800" cy="3846512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40000"/>
              </a:spcBef>
            </a:pPr>
            <a:r>
              <a:rPr lang="en-US" sz="3200" smtClean="0"/>
              <a:t>Performed t test for the mean (</a:t>
            </a:r>
            <a:r>
              <a:rPr lang="el-GR" sz="3200" smtClean="0">
                <a:cs typeface="Arial" charset="0"/>
                <a:sym typeface="Symbol" pitchFamily="18" charset="2"/>
              </a:rPr>
              <a:t>σ</a:t>
            </a:r>
            <a:r>
              <a:rPr lang="en-US" sz="3200" smtClean="0"/>
              <a:t> unknown)</a:t>
            </a:r>
          </a:p>
          <a:p>
            <a:pPr eaLnBrk="1" hangingPunct="1">
              <a:lnSpc>
                <a:spcPct val="110000"/>
              </a:lnSpc>
              <a:spcBef>
                <a:spcPct val="40000"/>
              </a:spcBef>
            </a:pPr>
            <a:r>
              <a:rPr lang="en-US" sz="3200" smtClean="0"/>
              <a:t>Performed  Z  test for the proportion</a:t>
            </a:r>
          </a:p>
          <a:p>
            <a:pPr eaLnBrk="1" hangingPunct="1">
              <a:lnSpc>
                <a:spcPct val="110000"/>
              </a:lnSpc>
              <a:spcBef>
                <a:spcPct val="40000"/>
              </a:spcBef>
            </a:pPr>
            <a:r>
              <a:rPr lang="en-US" sz="3200" smtClean="0"/>
              <a:t>Discussed pitfalls and ethical issues</a:t>
            </a:r>
          </a:p>
        </p:txBody>
      </p:sp>
      <p:sp>
        <p:nvSpPr>
          <p:cNvPr id="96260" name="Text Box 5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9-</a:t>
            </a:r>
            <a:fld id="{4BA368F5-663E-4CF0-A802-1D89494C5D24}" type="slidenum">
              <a:rPr lang="en-US"/>
              <a:pPr/>
              <a:t>62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7281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smtClean="0">
                <a:solidFill>
                  <a:schemeClr val="folHlink"/>
                </a:solidFill>
              </a:rPr>
              <a:t>Statistics for Managers using Microsoft Excel</a:t>
            </a:r>
            <a:r>
              <a:rPr lang="en-US" sz="4100" smtClean="0">
                <a:solidFill>
                  <a:schemeClr val="folHlink"/>
                </a:solidFill>
              </a:rPr>
              <a:t/>
            </a:r>
            <a:br>
              <a:rPr lang="en-US" sz="4100" smtClean="0">
                <a:solidFill>
                  <a:schemeClr val="folHlink"/>
                </a:solidFill>
              </a:rPr>
            </a:br>
            <a:r>
              <a:rPr lang="en-US" sz="3600" smtClean="0">
                <a:solidFill>
                  <a:schemeClr val="folHlink"/>
                </a:solidFill>
              </a:rPr>
              <a:t>6</a:t>
            </a:r>
            <a:r>
              <a:rPr lang="en-US" sz="3600" baseline="30000" smtClean="0">
                <a:solidFill>
                  <a:schemeClr val="folHlink"/>
                </a:solidFill>
              </a:rPr>
              <a:t>th</a:t>
            </a:r>
            <a:r>
              <a:rPr lang="en-US" sz="3600" smtClean="0">
                <a:solidFill>
                  <a:schemeClr val="folHlink"/>
                </a:solidFill>
              </a:rPr>
              <a:t> Edition</a:t>
            </a:r>
            <a:br>
              <a:rPr lang="en-US" sz="3600" smtClean="0">
                <a:solidFill>
                  <a:schemeClr val="folHlink"/>
                </a:solidFill>
              </a:rPr>
            </a:br>
            <a:endParaRPr lang="en-US" smtClean="0"/>
          </a:p>
        </p:txBody>
      </p:sp>
      <p:sp>
        <p:nvSpPr>
          <p:cNvPr id="9728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6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500" b="1" smtClean="0"/>
              <a:t>Online Topic</a:t>
            </a:r>
          </a:p>
          <a:p>
            <a:pPr eaLnBrk="1" hangingPunct="1">
              <a:lnSpc>
                <a:spcPct val="90000"/>
              </a:lnSpc>
            </a:pPr>
            <a:endParaRPr lang="en-US" sz="3500" smtClean="0"/>
          </a:p>
          <a:p>
            <a:pPr eaLnBrk="1" hangingPunct="1">
              <a:lnSpc>
                <a:spcPct val="90000"/>
              </a:lnSpc>
            </a:pPr>
            <a:r>
              <a:rPr lang="en-US" sz="3500" smtClean="0"/>
              <a:t>Power of A Hypothesis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BA7894B9-1B52-49FA-A6DC-7634A8084253}" type="slidenum">
              <a:rPr lang="en-US"/>
              <a:pPr/>
              <a:t>63</a:t>
            </a:fld>
            <a:endParaRPr lang="en-US"/>
          </a:p>
        </p:txBody>
      </p:sp>
      <p:sp>
        <p:nvSpPr>
          <p:cNvPr id="29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8306" name="Freeform 26"/>
          <p:cNvSpPr>
            <a:spLocks/>
          </p:cNvSpPr>
          <p:nvPr/>
        </p:nvSpPr>
        <p:spPr bwMode="auto">
          <a:xfrm>
            <a:off x="1038225" y="3967163"/>
            <a:ext cx="3013075" cy="1366837"/>
          </a:xfrm>
          <a:custGeom>
            <a:avLst/>
            <a:gdLst>
              <a:gd name="T0" fmla="*/ 0 w 1898"/>
              <a:gd name="T1" fmla="*/ 2147483647 h 861"/>
              <a:gd name="T2" fmla="*/ 2147483647 w 1898"/>
              <a:gd name="T3" fmla="*/ 2147483647 h 861"/>
              <a:gd name="T4" fmla="*/ 2147483647 w 1898"/>
              <a:gd name="T5" fmla="*/ 2147483647 h 861"/>
              <a:gd name="T6" fmla="*/ 2147483647 w 1898"/>
              <a:gd name="T7" fmla="*/ 2147483647 h 861"/>
              <a:gd name="T8" fmla="*/ 2147483647 w 1898"/>
              <a:gd name="T9" fmla="*/ 2147483647 h 861"/>
              <a:gd name="T10" fmla="*/ 2147483647 w 1898"/>
              <a:gd name="T11" fmla="*/ 2147483647 h 861"/>
              <a:gd name="T12" fmla="*/ 2147483647 w 1898"/>
              <a:gd name="T13" fmla="*/ 2147483647 h 861"/>
              <a:gd name="T14" fmla="*/ 2147483647 w 1898"/>
              <a:gd name="T15" fmla="*/ 2147483647 h 861"/>
              <a:gd name="T16" fmla="*/ 2147483647 w 1898"/>
              <a:gd name="T17" fmla="*/ 2147483647 h 861"/>
              <a:gd name="T18" fmla="*/ 2147483647 w 1898"/>
              <a:gd name="T19" fmla="*/ 0 h 861"/>
              <a:gd name="T20" fmla="*/ 2147483647 w 1898"/>
              <a:gd name="T21" fmla="*/ 2147483647 h 861"/>
              <a:gd name="T22" fmla="*/ 2147483647 w 1898"/>
              <a:gd name="T23" fmla="*/ 2147483647 h 861"/>
              <a:gd name="T24" fmla="*/ 2147483647 w 1898"/>
              <a:gd name="T25" fmla="*/ 2147483647 h 861"/>
              <a:gd name="T26" fmla="*/ 2147483647 w 1898"/>
              <a:gd name="T27" fmla="*/ 2147483647 h 861"/>
              <a:gd name="T28" fmla="*/ 2147483647 w 1898"/>
              <a:gd name="T29" fmla="*/ 2147483647 h 86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898"/>
              <a:gd name="T46" fmla="*/ 0 h 861"/>
              <a:gd name="T47" fmla="*/ 1898 w 1898"/>
              <a:gd name="T48" fmla="*/ 861 h 86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898" h="861">
                <a:moveTo>
                  <a:pt x="0" y="855"/>
                </a:moveTo>
                <a:lnTo>
                  <a:pt x="3" y="816"/>
                </a:lnTo>
                <a:lnTo>
                  <a:pt x="405" y="765"/>
                </a:lnTo>
                <a:lnTo>
                  <a:pt x="549" y="720"/>
                </a:lnTo>
                <a:lnTo>
                  <a:pt x="915" y="435"/>
                </a:lnTo>
                <a:lnTo>
                  <a:pt x="1068" y="267"/>
                </a:lnTo>
                <a:lnTo>
                  <a:pt x="1125" y="213"/>
                </a:lnTo>
                <a:lnTo>
                  <a:pt x="1239" y="105"/>
                </a:lnTo>
                <a:lnTo>
                  <a:pt x="1395" y="15"/>
                </a:lnTo>
                <a:lnTo>
                  <a:pt x="1518" y="0"/>
                </a:lnTo>
                <a:lnTo>
                  <a:pt x="1650" y="48"/>
                </a:lnTo>
                <a:lnTo>
                  <a:pt x="1896" y="273"/>
                </a:lnTo>
                <a:lnTo>
                  <a:pt x="1898" y="861"/>
                </a:lnTo>
                <a:lnTo>
                  <a:pt x="1370" y="860"/>
                </a:lnTo>
                <a:lnTo>
                  <a:pt x="1370" y="856"/>
                </a:lnTo>
              </a:path>
            </a:pathLst>
          </a:custGeom>
          <a:solidFill>
            <a:srgbClr val="C3DBFF">
              <a:alpha val="50195"/>
            </a:srgbClr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07" name="Text Box 2"/>
          <p:cNvSpPr txBox="1">
            <a:spLocks noChangeArrowheads="1"/>
          </p:cNvSpPr>
          <p:nvPr/>
        </p:nvSpPr>
        <p:spPr bwMode="auto">
          <a:xfrm>
            <a:off x="2133600" y="5791200"/>
            <a:ext cx="1219200" cy="614363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Reject 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</a:pPr>
            <a:r>
              <a:rPr lang="en-US" sz="1800"/>
              <a:t>H</a:t>
            </a:r>
            <a:r>
              <a:rPr lang="en-US" sz="1800" baseline="-25000"/>
              <a:t>0</a:t>
            </a:r>
            <a:r>
              <a:rPr lang="en-US" sz="1800"/>
              <a:t>: </a:t>
            </a:r>
            <a:r>
              <a:rPr lang="el-GR" sz="1800">
                <a:cs typeface="Arial" charset="0"/>
                <a:sym typeface="Symbol" pitchFamily="18" charset="2"/>
              </a:rPr>
              <a:t>μ</a:t>
            </a:r>
            <a:r>
              <a:rPr lang="en-US" sz="1800">
                <a:sym typeface="Symbol" pitchFamily="18" charset="2"/>
              </a:rPr>
              <a:t>  52</a:t>
            </a:r>
          </a:p>
        </p:txBody>
      </p:sp>
      <p:sp>
        <p:nvSpPr>
          <p:cNvPr id="98308" name="Text Box 3"/>
          <p:cNvSpPr txBox="1">
            <a:spLocks noChangeArrowheads="1"/>
          </p:cNvSpPr>
          <p:nvPr/>
        </p:nvSpPr>
        <p:spPr bwMode="auto">
          <a:xfrm>
            <a:off x="4864100" y="5791200"/>
            <a:ext cx="1524000" cy="587375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Do not reject 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sz="1800"/>
              <a:t>H</a:t>
            </a:r>
            <a:r>
              <a:rPr lang="en-US" sz="1800" baseline="-25000"/>
              <a:t>0 </a:t>
            </a:r>
            <a:r>
              <a:rPr lang="en-US" sz="1800"/>
              <a:t>: </a:t>
            </a:r>
            <a:r>
              <a:rPr lang="el-GR" sz="1800">
                <a:cs typeface="Arial" charset="0"/>
                <a:sym typeface="Symbol" pitchFamily="18" charset="2"/>
              </a:rPr>
              <a:t>μ</a:t>
            </a:r>
            <a:r>
              <a:rPr lang="en-US" sz="1800">
                <a:sym typeface="Symbol" pitchFamily="18" charset="2"/>
              </a:rPr>
              <a:t>  52</a:t>
            </a:r>
          </a:p>
        </p:txBody>
      </p:sp>
      <p:sp>
        <p:nvSpPr>
          <p:cNvPr id="98309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Power of a Test</a:t>
            </a:r>
          </a:p>
        </p:txBody>
      </p:sp>
      <p:sp>
        <p:nvSpPr>
          <p:cNvPr id="98310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524000"/>
            <a:ext cx="7086600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folHlink"/>
                </a:solidFill>
              </a:rPr>
              <a:t>The power of the test is the</a:t>
            </a:r>
            <a:r>
              <a:rPr lang="en-US" sz="2400" b="1" smtClean="0"/>
              <a:t> </a:t>
            </a:r>
            <a:r>
              <a:rPr lang="en-US" sz="2400" b="1" smtClean="0">
                <a:solidFill>
                  <a:schemeClr val="folHlink"/>
                </a:solidFill>
              </a:rPr>
              <a:t>probability of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chemeClr val="folHlink"/>
                </a:solidFill>
              </a:rPr>
              <a:t>    correctly rejecting a false H</a:t>
            </a:r>
            <a:r>
              <a:rPr lang="en-US" sz="2400" b="1" baseline="-25000" smtClean="0">
                <a:solidFill>
                  <a:schemeClr val="folHlink"/>
                </a:solidFill>
              </a:rPr>
              <a:t>0</a:t>
            </a:r>
            <a:endParaRPr lang="en-US" sz="600" b="1" smtClean="0">
              <a:solidFill>
                <a:schemeClr val="folHlink"/>
              </a:solidFill>
            </a:endParaRPr>
          </a:p>
        </p:txBody>
      </p:sp>
      <p:sp>
        <p:nvSpPr>
          <p:cNvPr id="98311" name="Freeform 6"/>
          <p:cNvSpPr>
            <a:spLocks/>
          </p:cNvSpPr>
          <p:nvPr/>
        </p:nvSpPr>
        <p:spPr bwMode="auto">
          <a:xfrm>
            <a:off x="3187700" y="5105400"/>
            <a:ext cx="850900" cy="228600"/>
          </a:xfrm>
          <a:custGeom>
            <a:avLst/>
            <a:gdLst>
              <a:gd name="T0" fmla="*/ 2147483647 w 536"/>
              <a:gd name="T1" fmla="*/ 2147483647 h 144"/>
              <a:gd name="T2" fmla="*/ 0 w 536"/>
              <a:gd name="T3" fmla="*/ 2147483647 h 144"/>
              <a:gd name="T4" fmla="*/ 2147483647 w 536"/>
              <a:gd name="T5" fmla="*/ 2147483647 h 144"/>
              <a:gd name="T6" fmla="*/ 2147483647 w 536"/>
              <a:gd name="T7" fmla="*/ 2147483647 h 144"/>
              <a:gd name="T8" fmla="*/ 2147483647 w 536"/>
              <a:gd name="T9" fmla="*/ 2147483647 h 144"/>
              <a:gd name="T10" fmla="*/ 2147483647 w 536"/>
              <a:gd name="T11" fmla="*/ 0 h 144"/>
              <a:gd name="T12" fmla="*/ 2147483647 w 536"/>
              <a:gd name="T13" fmla="*/ 2147483647 h 144"/>
              <a:gd name="T14" fmla="*/ 2147483647 w 536"/>
              <a:gd name="T15" fmla="*/ 2147483647 h 144"/>
              <a:gd name="T16" fmla="*/ 2147483647 w 536"/>
              <a:gd name="T17" fmla="*/ 2147483647 h 14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144"/>
              <a:gd name="T29" fmla="*/ 536 w 536"/>
              <a:gd name="T30" fmla="*/ 144 h 14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144">
                <a:moveTo>
                  <a:pt x="8" y="139"/>
                </a:moveTo>
                <a:lnTo>
                  <a:pt x="0" y="104"/>
                </a:lnTo>
                <a:lnTo>
                  <a:pt x="233" y="90"/>
                </a:lnTo>
                <a:lnTo>
                  <a:pt x="382" y="52"/>
                </a:lnTo>
                <a:lnTo>
                  <a:pt x="455" y="38"/>
                </a:lnTo>
                <a:lnTo>
                  <a:pt x="535" y="0"/>
                </a:lnTo>
                <a:lnTo>
                  <a:pt x="536" y="144"/>
                </a:lnTo>
                <a:lnTo>
                  <a:pt x="8" y="143"/>
                </a:lnTo>
                <a:lnTo>
                  <a:pt x="8" y="139"/>
                </a:lnTo>
              </a:path>
            </a:pathLst>
          </a:custGeom>
          <a:solidFill>
            <a:schemeClr val="accent2">
              <a:alpha val="50195"/>
            </a:schemeClr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12" name="Freeform 7"/>
          <p:cNvSpPr>
            <a:spLocks/>
          </p:cNvSpPr>
          <p:nvPr/>
        </p:nvSpPr>
        <p:spPr bwMode="auto">
          <a:xfrm>
            <a:off x="3263900" y="39624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13" name="Freeform 8"/>
          <p:cNvSpPr>
            <a:spLocks/>
          </p:cNvSpPr>
          <p:nvPr/>
        </p:nvSpPr>
        <p:spPr bwMode="auto">
          <a:xfrm>
            <a:off x="5626100" y="39624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14" name="Line 9"/>
          <p:cNvSpPr>
            <a:spLocks noChangeShapeType="1"/>
          </p:cNvSpPr>
          <p:nvPr/>
        </p:nvSpPr>
        <p:spPr bwMode="auto">
          <a:xfrm>
            <a:off x="3035300" y="53340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5" name="Line 10"/>
          <p:cNvSpPr>
            <a:spLocks noChangeShapeType="1"/>
          </p:cNvSpPr>
          <p:nvPr/>
        </p:nvSpPr>
        <p:spPr bwMode="auto">
          <a:xfrm>
            <a:off x="5626100" y="3962400"/>
            <a:ext cx="0" cy="1371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8316" name="Line 11"/>
          <p:cNvSpPr>
            <a:spLocks noChangeShapeType="1"/>
          </p:cNvSpPr>
          <p:nvPr/>
        </p:nvSpPr>
        <p:spPr bwMode="auto">
          <a:xfrm>
            <a:off x="4038600" y="5638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7" name="Line 12"/>
          <p:cNvSpPr>
            <a:spLocks noChangeShapeType="1"/>
          </p:cNvSpPr>
          <p:nvPr/>
        </p:nvSpPr>
        <p:spPr bwMode="auto">
          <a:xfrm>
            <a:off x="4025900" y="57912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8" name="Freeform 13"/>
          <p:cNvSpPr>
            <a:spLocks/>
          </p:cNvSpPr>
          <p:nvPr/>
        </p:nvSpPr>
        <p:spPr bwMode="auto">
          <a:xfrm>
            <a:off x="1054100" y="39624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19" name="Freeform 14"/>
          <p:cNvSpPr>
            <a:spLocks/>
          </p:cNvSpPr>
          <p:nvPr/>
        </p:nvSpPr>
        <p:spPr bwMode="auto">
          <a:xfrm>
            <a:off x="3416300" y="39624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20" name="Line 15"/>
          <p:cNvSpPr>
            <a:spLocks noChangeShapeType="1"/>
          </p:cNvSpPr>
          <p:nvPr/>
        </p:nvSpPr>
        <p:spPr bwMode="auto">
          <a:xfrm>
            <a:off x="838200" y="5334000"/>
            <a:ext cx="624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1" name="Line 16"/>
          <p:cNvSpPr>
            <a:spLocks noChangeShapeType="1"/>
          </p:cNvSpPr>
          <p:nvPr/>
        </p:nvSpPr>
        <p:spPr bwMode="auto">
          <a:xfrm>
            <a:off x="3416300" y="3962400"/>
            <a:ext cx="0" cy="1371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8322" name="Line 17"/>
          <p:cNvSpPr>
            <a:spLocks noChangeShapeType="1"/>
          </p:cNvSpPr>
          <p:nvPr/>
        </p:nvSpPr>
        <p:spPr bwMode="auto">
          <a:xfrm flipH="1">
            <a:off x="762000" y="5791200"/>
            <a:ext cx="3263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3" name="Text Box 18"/>
          <p:cNvSpPr txBox="1">
            <a:spLocks noChangeArrowheads="1"/>
          </p:cNvSpPr>
          <p:nvPr/>
        </p:nvSpPr>
        <p:spPr bwMode="auto">
          <a:xfrm>
            <a:off x="5397500" y="5334000"/>
            <a:ext cx="5334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52</a:t>
            </a:r>
          </a:p>
        </p:txBody>
      </p:sp>
      <p:sp>
        <p:nvSpPr>
          <p:cNvPr id="98324" name="Text Box 19"/>
          <p:cNvSpPr txBox="1">
            <a:spLocks noChangeArrowheads="1"/>
          </p:cNvSpPr>
          <p:nvPr/>
        </p:nvSpPr>
        <p:spPr bwMode="auto">
          <a:xfrm>
            <a:off x="3111500" y="5334000"/>
            <a:ext cx="5334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50</a:t>
            </a:r>
          </a:p>
        </p:txBody>
      </p:sp>
      <p:sp>
        <p:nvSpPr>
          <p:cNvPr id="98325" name="Rectangle 20"/>
          <p:cNvSpPr>
            <a:spLocks noChangeArrowheads="1"/>
          </p:cNvSpPr>
          <p:nvPr/>
        </p:nvSpPr>
        <p:spPr bwMode="auto">
          <a:xfrm>
            <a:off x="1143000" y="2590800"/>
            <a:ext cx="6934200" cy="965200"/>
          </a:xfrm>
          <a:prstGeom prst="rect">
            <a:avLst/>
          </a:prstGeom>
          <a:solidFill>
            <a:srgbClr val="FFFFCC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/>
              <a:t>Suppose we correctly reject </a:t>
            </a:r>
            <a:r>
              <a:rPr lang="en-US" b="1">
                <a:solidFill>
                  <a:schemeClr val="hlink"/>
                </a:solidFill>
              </a:rPr>
              <a:t>H</a:t>
            </a:r>
            <a:r>
              <a:rPr lang="en-US" b="1" baseline="-25000">
                <a:solidFill>
                  <a:schemeClr val="hlink"/>
                </a:solidFill>
              </a:rPr>
              <a:t>0</a:t>
            </a:r>
            <a:r>
              <a:rPr lang="en-US" b="1">
                <a:solidFill>
                  <a:schemeClr val="hlink"/>
                </a:solidFill>
              </a:rPr>
              <a:t>: </a:t>
            </a:r>
            <a:r>
              <a:rPr lang="el-GR" b="1">
                <a:solidFill>
                  <a:schemeClr val="hlink"/>
                </a:solidFill>
                <a:cs typeface="Arial" charset="0"/>
                <a:sym typeface="Symbol" pitchFamily="18" charset="2"/>
              </a:rPr>
              <a:t>μ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  52</a:t>
            </a:r>
            <a:r>
              <a:rPr lang="en-US">
                <a:sym typeface="Symbol" pitchFamily="18" charset="2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>
                <a:sym typeface="Symbol" pitchFamily="18" charset="2"/>
              </a:rPr>
              <a:t>when in fact the true mean is </a:t>
            </a:r>
            <a:r>
              <a:rPr lang="el-GR" b="1">
                <a:solidFill>
                  <a:schemeClr val="folHlink"/>
                </a:solidFill>
                <a:cs typeface="Arial" charset="0"/>
                <a:sym typeface="Symbol" pitchFamily="18" charset="2"/>
              </a:rPr>
              <a:t>μ</a:t>
            </a:r>
            <a:r>
              <a:rPr lang="en-US" b="1">
                <a:solidFill>
                  <a:schemeClr val="folHlink"/>
                </a:solidFill>
                <a:sym typeface="Symbol" pitchFamily="18" charset="2"/>
              </a:rPr>
              <a:t> = 50</a:t>
            </a:r>
          </a:p>
        </p:txBody>
      </p:sp>
      <p:sp>
        <p:nvSpPr>
          <p:cNvPr id="98326" name="Line 21"/>
          <p:cNvSpPr>
            <a:spLocks noChangeShapeType="1"/>
          </p:cNvSpPr>
          <p:nvPr/>
        </p:nvSpPr>
        <p:spPr bwMode="auto">
          <a:xfrm>
            <a:off x="3200400" y="4876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7" name="Rectangle 22"/>
          <p:cNvSpPr>
            <a:spLocks noChangeArrowheads="1"/>
          </p:cNvSpPr>
          <p:nvPr/>
        </p:nvSpPr>
        <p:spPr bwMode="auto">
          <a:xfrm flipH="1">
            <a:off x="2895600" y="4495800"/>
            <a:ext cx="3810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ym typeface="Symbol" pitchFamily="18" charset="2"/>
              </a:rPr>
              <a:t></a:t>
            </a:r>
            <a:endParaRPr lang="en-US" sz="2400"/>
          </a:p>
        </p:txBody>
      </p:sp>
      <p:sp>
        <p:nvSpPr>
          <p:cNvPr id="98328" name="Line 23"/>
          <p:cNvSpPr>
            <a:spLocks noChangeShapeType="1"/>
          </p:cNvSpPr>
          <p:nvPr/>
        </p:nvSpPr>
        <p:spPr bwMode="auto">
          <a:xfrm flipV="1">
            <a:off x="4038600" y="5105400"/>
            <a:ext cx="0" cy="5334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9" name="Rectangle 24"/>
          <p:cNvSpPr>
            <a:spLocks noChangeArrowheads="1"/>
          </p:cNvSpPr>
          <p:nvPr/>
        </p:nvSpPr>
        <p:spPr bwMode="auto">
          <a:xfrm flipH="1">
            <a:off x="990600" y="3962400"/>
            <a:ext cx="1219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ym typeface="Symbol" pitchFamily="18" charset="2"/>
              </a:rPr>
              <a:t>Power = 1-</a:t>
            </a:r>
            <a:r>
              <a:rPr lang="el-GR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β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330" name="Line 25"/>
          <p:cNvSpPr>
            <a:spLocks noChangeShapeType="1"/>
          </p:cNvSpPr>
          <p:nvPr/>
        </p:nvSpPr>
        <p:spPr bwMode="auto">
          <a:xfrm>
            <a:off x="1905000" y="4648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2" name="Rectangle 29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17E2FC5E-B4C0-4593-9C06-6068A9F91E30}" type="slidenum">
              <a:rPr lang="en-US"/>
              <a:pPr/>
              <a:t>64</a:t>
            </a:fld>
            <a:endParaRPr lang="en-US"/>
          </a:p>
        </p:txBody>
      </p:sp>
      <p:sp>
        <p:nvSpPr>
          <p:cNvPr id="32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9330" name="Freeform 28"/>
          <p:cNvSpPr>
            <a:spLocks/>
          </p:cNvSpPr>
          <p:nvPr/>
        </p:nvSpPr>
        <p:spPr bwMode="auto">
          <a:xfrm>
            <a:off x="4040188" y="4524375"/>
            <a:ext cx="1589087" cy="962025"/>
          </a:xfrm>
          <a:custGeom>
            <a:avLst/>
            <a:gdLst>
              <a:gd name="T0" fmla="*/ 2147483647 w 1001"/>
              <a:gd name="T1" fmla="*/ 2147483647 h 606"/>
              <a:gd name="T2" fmla="*/ 2147483647 w 1001"/>
              <a:gd name="T3" fmla="*/ 2147483647 h 606"/>
              <a:gd name="T4" fmla="*/ 2147483647 w 1001"/>
              <a:gd name="T5" fmla="*/ 2147483647 h 606"/>
              <a:gd name="T6" fmla="*/ 2147483647 w 1001"/>
              <a:gd name="T7" fmla="*/ 2147483647 h 606"/>
              <a:gd name="T8" fmla="*/ 2147483647 w 1001"/>
              <a:gd name="T9" fmla="*/ 2147483647 h 606"/>
              <a:gd name="T10" fmla="*/ 2147483647 w 1001"/>
              <a:gd name="T11" fmla="*/ 0 h 606"/>
              <a:gd name="T12" fmla="*/ 0 w 1001"/>
              <a:gd name="T13" fmla="*/ 2147483647 h 606"/>
              <a:gd name="T14" fmla="*/ 2147483647 w 1001"/>
              <a:gd name="T15" fmla="*/ 2147483647 h 606"/>
              <a:gd name="T16" fmla="*/ 2147483647 w 1001"/>
              <a:gd name="T17" fmla="*/ 2147483647 h 60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001"/>
              <a:gd name="T28" fmla="*/ 0 h 606"/>
              <a:gd name="T29" fmla="*/ 1001 w 1001"/>
              <a:gd name="T30" fmla="*/ 606 h 60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001" h="606">
                <a:moveTo>
                  <a:pt x="476" y="601"/>
                </a:moveTo>
                <a:lnTo>
                  <a:pt x="1001" y="603"/>
                </a:lnTo>
                <a:lnTo>
                  <a:pt x="995" y="567"/>
                </a:lnTo>
                <a:lnTo>
                  <a:pt x="680" y="519"/>
                </a:lnTo>
                <a:lnTo>
                  <a:pt x="395" y="396"/>
                </a:lnTo>
                <a:lnTo>
                  <a:pt x="2" y="0"/>
                </a:lnTo>
                <a:lnTo>
                  <a:pt x="0" y="606"/>
                </a:lnTo>
                <a:lnTo>
                  <a:pt x="476" y="605"/>
                </a:lnTo>
                <a:lnTo>
                  <a:pt x="476" y="601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9331" name="Text Box 2"/>
          <p:cNvSpPr txBox="1">
            <a:spLocks noChangeArrowheads="1"/>
          </p:cNvSpPr>
          <p:nvPr/>
        </p:nvSpPr>
        <p:spPr bwMode="auto">
          <a:xfrm>
            <a:off x="2895600" y="5943600"/>
            <a:ext cx="990600" cy="496888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</a:pPr>
            <a:r>
              <a:rPr lang="en-US" sz="1400"/>
              <a:t>H</a:t>
            </a:r>
            <a:r>
              <a:rPr lang="en-US" sz="1400" baseline="-25000"/>
              <a:t>0</a:t>
            </a:r>
            <a:r>
              <a:rPr lang="en-US" sz="1400"/>
              <a:t>: </a:t>
            </a:r>
            <a:r>
              <a:rPr lang="en-US" sz="1400">
                <a:sym typeface="Symbol" pitchFamily="18" charset="2"/>
              </a:rPr>
              <a:t>  52</a:t>
            </a:r>
          </a:p>
        </p:txBody>
      </p:sp>
      <p:sp>
        <p:nvSpPr>
          <p:cNvPr id="99332" name="Text Box 3"/>
          <p:cNvSpPr txBox="1">
            <a:spLocks noChangeArrowheads="1"/>
          </p:cNvSpPr>
          <p:nvPr/>
        </p:nvSpPr>
        <p:spPr bwMode="auto">
          <a:xfrm>
            <a:off x="4876800" y="5943600"/>
            <a:ext cx="1524000" cy="474663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Do not reject 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sz="1400"/>
              <a:t>H</a:t>
            </a:r>
            <a:r>
              <a:rPr lang="en-US" sz="1400" baseline="-25000"/>
              <a:t>0 </a:t>
            </a:r>
            <a:r>
              <a:rPr lang="en-US" sz="1400"/>
              <a:t>: </a:t>
            </a:r>
            <a:r>
              <a:rPr lang="en-US" sz="1400">
                <a:sym typeface="Symbol" pitchFamily="18" charset="2"/>
              </a:rPr>
              <a:t>  52</a:t>
            </a:r>
          </a:p>
        </p:txBody>
      </p:sp>
      <p:sp>
        <p:nvSpPr>
          <p:cNvPr id="99333" name="Line 4"/>
          <p:cNvSpPr>
            <a:spLocks noChangeShapeType="1"/>
          </p:cNvSpPr>
          <p:nvPr/>
        </p:nvSpPr>
        <p:spPr bwMode="auto">
          <a:xfrm>
            <a:off x="2057400" y="3962400"/>
            <a:ext cx="609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4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 II Error</a:t>
            </a:r>
          </a:p>
        </p:txBody>
      </p:sp>
      <p:sp>
        <p:nvSpPr>
          <p:cNvPr id="99335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828800"/>
            <a:ext cx="8077200" cy="1343025"/>
          </a:xfrm>
        </p:spPr>
        <p:txBody>
          <a:bodyPr/>
          <a:lstStyle/>
          <a:p>
            <a:pPr eaLnBrk="1" hangingPunct="1"/>
            <a:r>
              <a:rPr lang="en-US" sz="2700" smtClean="0"/>
              <a:t>Suppose we do not reject </a:t>
            </a:r>
            <a:r>
              <a:rPr lang="en-US" sz="2700" smtClean="0">
                <a:solidFill>
                  <a:schemeClr val="hlink"/>
                </a:solidFill>
              </a:rPr>
              <a:t>H</a:t>
            </a:r>
            <a:r>
              <a:rPr lang="en-US" sz="2700" baseline="-25000" smtClean="0">
                <a:solidFill>
                  <a:schemeClr val="hlink"/>
                </a:solidFill>
              </a:rPr>
              <a:t>0</a:t>
            </a:r>
            <a:r>
              <a:rPr lang="en-US" sz="2700" smtClean="0">
                <a:solidFill>
                  <a:schemeClr val="hlink"/>
                </a:solidFill>
              </a:rPr>
              <a:t>: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chemeClr val="hlink"/>
                </a:solidFill>
                <a:sym typeface="Symbol" pitchFamily="18" charset="2"/>
              </a:rPr>
              <a:t>  52</a:t>
            </a:r>
            <a:r>
              <a:rPr lang="en-US" smtClean="0">
                <a:sym typeface="Symbol" pitchFamily="18" charset="2"/>
              </a:rPr>
              <a:t> when in fact the true mean is </a:t>
            </a:r>
            <a:r>
              <a:rPr lang="en-US" smtClean="0">
                <a:solidFill>
                  <a:schemeClr val="folHlink"/>
                </a:solidFill>
                <a:sym typeface="Symbol" pitchFamily="18" charset="2"/>
              </a:rPr>
              <a:t> = 50</a:t>
            </a:r>
            <a:endParaRPr lang="en-US" smtClean="0">
              <a:sym typeface="Symbol" pitchFamily="18" charset="2"/>
            </a:endParaRPr>
          </a:p>
        </p:txBody>
      </p:sp>
      <p:sp>
        <p:nvSpPr>
          <p:cNvPr id="99336" name="Freeform 7"/>
          <p:cNvSpPr>
            <a:spLocks/>
          </p:cNvSpPr>
          <p:nvPr/>
        </p:nvSpPr>
        <p:spPr bwMode="auto">
          <a:xfrm>
            <a:off x="3200400" y="5257800"/>
            <a:ext cx="833438" cy="228600"/>
          </a:xfrm>
          <a:custGeom>
            <a:avLst/>
            <a:gdLst>
              <a:gd name="T0" fmla="*/ 2147483647 w 582"/>
              <a:gd name="T1" fmla="*/ 2147483647 h 183"/>
              <a:gd name="T2" fmla="*/ 0 w 582"/>
              <a:gd name="T3" fmla="*/ 2147483647 h 183"/>
              <a:gd name="T4" fmla="*/ 2147483647 w 582"/>
              <a:gd name="T5" fmla="*/ 2147483647 h 183"/>
              <a:gd name="T6" fmla="*/ 2147483647 w 582"/>
              <a:gd name="T7" fmla="*/ 2147483647 h 183"/>
              <a:gd name="T8" fmla="*/ 2147483647 w 582"/>
              <a:gd name="T9" fmla="*/ 2147483647 h 183"/>
              <a:gd name="T10" fmla="*/ 2147483647 w 582"/>
              <a:gd name="T11" fmla="*/ 0 h 183"/>
              <a:gd name="T12" fmla="*/ 2147483647 w 582"/>
              <a:gd name="T13" fmla="*/ 2147483647 h 183"/>
              <a:gd name="T14" fmla="*/ 2147483647 w 582"/>
              <a:gd name="T15" fmla="*/ 2147483647 h 183"/>
              <a:gd name="T16" fmla="*/ 2147483647 w 582"/>
              <a:gd name="T17" fmla="*/ 2147483647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2"/>
              <a:gd name="T28" fmla="*/ 0 h 183"/>
              <a:gd name="T29" fmla="*/ 582 w 582"/>
              <a:gd name="T30" fmla="*/ 183 h 1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2" h="183">
                <a:moveTo>
                  <a:pt x="9" y="177"/>
                </a:moveTo>
                <a:lnTo>
                  <a:pt x="0" y="132"/>
                </a:lnTo>
                <a:lnTo>
                  <a:pt x="258" y="114"/>
                </a:lnTo>
                <a:lnTo>
                  <a:pt x="423" y="66"/>
                </a:lnTo>
                <a:lnTo>
                  <a:pt x="504" y="48"/>
                </a:lnTo>
                <a:lnTo>
                  <a:pt x="582" y="0"/>
                </a:lnTo>
                <a:lnTo>
                  <a:pt x="582" y="183"/>
                </a:lnTo>
                <a:lnTo>
                  <a:pt x="9" y="182"/>
                </a:lnTo>
                <a:lnTo>
                  <a:pt x="9" y="177"/>
                </a:lnTo>
              </a:path>
            </a:pathLst>
          </a:custGeom>
          <a:solidFill>
            <a:schemeClr val="accent2">
              <a:alpha val="50195"/>
            </a:schemeClr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9337" name="Freeform 8"/>
          <p:cNvSpPr>
            <a:spLocks/>
          </p:cNvSpPr>
          <p:nvPr/>
        </p:nvSpPr>
        <p:spPr bwMode="auto">
          <a:xfrm>
            <a:off x="3276600" y="41148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9338" name="Freeform 9"/>
          <p:cNvSpPr>
            <a:spLocks/>
          </p:cNvSpPr>
          <p:nvPr/>
        </p:nvSpPr>
        <p:spPr bwMode="auto">
          <a:xfrm>
            <a:off x="5638800" y="41148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9339" name="Line 10"/>
          <p:cNvSpPr>
            <a:spLocks noChangeShapeType="1"/>
          </p:cNvSpPr>
          <p:nvPr/>
        </p:nvSpPr>
        <p:spPr bwMode="auto">
          <a:xfrm>
            <a:off x="3048000" y="54864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0" name="Line 11"/>
          <p:cNvSpPr>
            <a:spLocks noChangeShapeType="1"/>
          </p:cNvSpPr>
          <p:nvPr/>
        </p:nvSpPr>
        <p:spPr bwMode="auto">
          <a:xfrm>
            <a:off x="5638800" y="4114800"/>
            <a:ext cx="0" cy="1371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9341" name="Line 12"/>
          <p:cNvSpPr>
            <a:spLocks noChangeShapeType="1"/>
          </p:cNvSpPr>
          <p:nvPr/>
        </p:nvSpPr>
        <p:spPr bwMode="auto">
          <a:xfrm>
            <a:off x="4038600" y="5791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2" name="Line 13"/>
          <p:cNvSpPr>
            <a:spLocks noChangeShapeType="1"/>
          </p:cNvSpPr>
          <p:nvPr/>
        </p:nvSpPr>
        <p:spPr bwMode="auto">
          <a:xfrm>
            <a:off x="4038600" y="59436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3" name="Freeform 14"/>
          <p:cNvSpPr>
            <a:spLocks/>
          </p:cNvSpPr>
          <p:nvPr/>
        </p:nvSpPr>
        <p:spPr bwMode="auto">
          <a:xfrm>
            <a:off x="1066800" y="41148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9344" name="Freeform 15"/>
          <p:cNvSpPr>
            <a:spLocks/>
          </p:cNvSpPr>
          <p:nvPr/>
        </p:nvSpPr>
        <p:spPr bwMode="auto">
          <a:xfrm>
            <a:off x="3429000" y="41148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9345" name="Line 16"/>
          <p:cNvSpPr>
            <a:spLocks noChangeShapeType="1"/>
          </p:cNvSpPr>
          <p:nvPr/>
        </p:nvSpPr>
        <p:spPr bwMode="auto">
          <a:xfrm>
            <a:off x="914400" y="5486400"/>
            <a:ext cx="617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6" name="Line 17"/>
          <p:cNvSpPr>
            <a:spLocks noChangeShapeType="1"/>
          </p:cNvSpPr>
          <p:nvPr/>
        </p:nvSpPr>
        <p:spPr bwMode="auto">
          <a:xfrm>
            <a:off x="3429000" y="4114800"/>
            <a:ext cx="0" cy="1371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9347" name="Line 18"/>
          <p:cNvSpPr>
            <a:spLocks noChangeShapeType="1"/>
          </p:cNvSpPr>
          <p:nvPr/>
        </p:nvSpPr>
        <p:spPr bwMode="auto">
          <a:xfrm flipH="1">
            <a:off x="2590800" y="5943600"/>
            <a:ext cx="1447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8" name="Text Box 19"/>
          <p:cNvSpPr txBox="1">
            <a:spLocks noChangeArrowheads="1"/>
          </p:cNvSpPr>
          <p:nvPr/>
        </p:nvSpPr>
        <p:spPr bwMode="auto">
          <a:xfrm>
            <a:off x="5410200" y="5486400"/>
            <a:ext cx="5334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52</a:t>
            </a:r>
          </a:p>
        </p:txBody>
      </p:sp>
      <p:sp>
        <p:nvSpPr>
          <p:cNvPr id="99349" name="Text Box 20"/>
          <p:cNvSpPr txBox="1">
            <a:spLocks noChangeArrowheads="1"/>
          </p:cNvSpPr>
          <p:nvPr/>
        </p:nvSpPr>
        <p:spPr bwMode="auto">
          <a:xfrm>
            <a:off x="3124200" y="5486400"/>
            <a:ext cx="5334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50</a:t>
            </a:r>
          </a:p>
        </p:txBody>
      </p:sp>
      <p:sp>
        <p:nvSpPr>
          <p:cNvPr id="99350" name="Line 21"/>
          <p:cNvSpPr>
            <a:spLocks noChangeShapeType="1"/>
          </p:cNvSpPr>
          <p:nvPr/>
        </p:nvSpPr>
        <p:spPr bwMode="auto">
          <a:xfrm flipV="1">
            <a:off x="4038600" y="3200400"/>
            <a:ext cx="0" cy="3124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1" name="Line 22"/>
          <p:cNvSpPr>
            <a:spLocks noChangeShapeType="1"/>
          </p:cNvSpPr>
          <p:nvPr/>
        </p:nvSpPr>
        <p:spPr bwMode="auto">
          <a:xfrm>
            <a:off x="4038600" y="3886200"/>
            <a:ext cx="388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2" name="Text Box 23"/>
          <p:cNvSpPr txBox="1">
            <a:spLocks noChangeArrowheads="1"/>
          </p:cNvSpPr>
          <p:nvPr/>
        </p:nvSpPr>
        <p:spPr bwMode="auto">
          <a:xfrm>
            <a:off x="228600" y="3276600"/>
            <a:ext cx="3124200" cy="720725"/>
          </a:xfrm>
          <a:prstGeom prst="rect">
            <a:avLst/>
          </a:prstGeom>
          <a:solidFill>
            <a:srgbClr val="FFFFCC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This is the true distribution of  X  </a:t>
            </a:r>
            <a:r>
              <a:rPr lang="en-US" sz="2000" b="1">
                <a:solidFill>
                  <a:schemeClr val="folHlink"/>
                </a:solidFill>
              </a:rPr>
              <a:t>if </a:t>
            </a:r>
            <a:r>
              <a:rPr lang="en-US" sz="2000" b="1">
                <a:solidFill>
                  <a:schemeClr val="folHlink"/>
                </a:solidFill>
                <a:sym typeface="Symbol" pitchFamily="18" charset="2"/>
              </a:rPr>
              <a:t> = 50</a:t>
            </a:r>
          </a:p>
        </p:txBody>
      </p:sp>
      <p:sp>
        <p:nvSpPr>
          <p:cNvPr id="99353" name="Line 24"/>
          <p:cNvSpPr>
            <a:spLocks noChangeShapeType="1"/>
          </p:cNvSpPr>
          <p:nvPr/>
        </p:nvSpPr>
        <p:spPr bwMode="auto">
          <a:xfrm>
            <a:off x="1981200" y="36576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4" name="Text Box 25"/>
          <p:cNvSpPr txBox="1">
            <a:spLocks noChangeArrowheads="1"/>
          </p:cNvSpPr>
          <p:nvPr/>
        </p:nvSpPr>
        <p:spPr bwMode="auto">
          <a:xfrm>
            <a:off x="4267200" y="3048000"/>
            <a:ext cx="3505200" cy="720725"/>
          </a:xfrm>
          <a:prstGeom prst="rect">
            <a:avLst/>
          </a:prstGeom>
          <a:solidFill>
            <a:srgbClr val="E1FF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This is the range of </a:t>
            </a:r>
            <a:r>
              <a:rPr lang="en-US" sz="1200"/>
              <a:t> </a:t>
            </a:r>
            <a:r>
              <a:rPr lang="en-US" sz="2000"/>
              <a:t>X where H</a:t>
            </a:r>
            <a:r>
              <a:rPr lang="en-US" sz="2000" baseline="-25000"/>
              <a:t>0</a:t>
            </a:r>
            <a:r>
              <a:rPr lang="en-US" sz="2000"/>
              <a:t> is </a:t>
            </a:r>
            <a:r>
              <a:rPr lang="en-US" sz="2000" b="1"/>
              <a:t>not rejected</a:t>
            </a:r>
            <a:endParaRPr lang="en-US" sz="2000" b="1">
              <a:sym typeface="Symbol" pitchFamily="18" charset="2"/>
            </a:endParaRPr>
          </a:p>
        </p:txBody>
      </p:sp>
      <p:sp>
        <p:nvSpPr>
          <p:cNvPr id="99355" name="Line 26"/>
          <p:cNvSpPr>
            <a:spLocks noChangeShapeType="1"/>
          </p:cNvSpPr>
          <p:nvPr/>
        </p:nvSpPr>
        <p:spPr bwMode="auto">
          <a:xfrm>
            <a:off x="6629400" y="31242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6" name="Rectangle 29"/>
          <p:cNvSpPr>
            <a:spLocks noChangeArrowheads="1"/>
          </p:cNvSpPr>
          <p:nvPr/>
        </p:nvSpPr>
        <p:spPr bwMode="auto">
          <a:xfrm flipH="1">
            <a:off x="6477000" y="4114800"/>
            <a:ext cx="19050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ym typeface="Symbol" pitchFamily="18" charset="2"/>
              </a:rPr>
              <a:t>Prob. of type II error  = </a:t>
            </a:r>
            <a:r>
              <a:rPr lang="el-GR" sz="2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β</a:t>
            </a:r>
            <a:endParaRPr lang="el-GR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357" name="Line 30"/>
          <p:cNvSpPr>
            <a:spLocks noChangeShapeType="1"/>
          </p:cNvSpPr>
          <p:nvPr/>
        </p:nvSpPr>
        <p:spPr bwMode="auto">
          <a:xfrm flipH="1">
            <a:off x="4648200" y="4648200"/>
            <a:ext cx="1828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9" name="Rectangle 32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4F8D15A5-4C6B-4915-8320-DF4B78D0EEA2}" type="slidenum">
              <a:rPr lang="en-US"/>
              <a:pPr/>
              <a:t>65</a:t>
            </a:fld>
            <a:endParaRPr lang="en-US"/>
          </a:p>
        </p:txBody>
      </p:sp>
      <p:sp>
        <p:nvSpPr>
          <p:cNvPr id="31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2895600" y="5943600"/>
            <a:ext cx="990600" cy="496888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</a:pPr>
            <a:r>
              <a:rPr lang="en-US" sz="1400"/>
              <a:t>H</a:t>
            </a:r>
            <a:r>
              <a:rPr lang="en-US" sz="1400" baseline="-25000"/>
              <a:t>0</a:t>
            </a:r>
            <a:r>
              <a:rPr lang="en-US" sz="1400"/>
              <a:t>: </a:t>
            </a:r>
            <a:r>
              <a:rPr lang="el-GR" sz="1400">
                <a:cs typeface="Arial" charset="0"/>
                <a:sym typeface="Symbol" pitchFamily="18" charset="2"/>
              </a:rPr>
              <a:t>μ</a:t>
            </a:r>
            <a:r>
              <a:rPr lang="en-US" sz="1400">
                <a:sym typeface="Symbol" pitchFamily="18" charset="2"/>
              </a:rPr>
              <a:t>  52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4876800" y="5943600"/>
            <a:ext cx="1524000" cy="474663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Do not reject 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sz="1400"/>
              <a:t>H</a:t>
            </a:r>
            <a:r>
              <a:rPr lang="en-US" sz="1400" baseline="-25000"/>
              <a:t>0 </a:t>
            </a:r>
            <a:r>
              <a:rPr lang="en-US" sz="1400"/>
              <a:t>: </a:t>
            </a:r>
            <a:r>
              <a:rPr lang="el-GR" sz="1400">
                <a:cs typeface="Arial" charset="0"/>
                <a:sym typeface="Symbol" pitchFamily="18" charset="2"/>
              </a:rPr>
              <a:t>μ</a:t>
            </a:r>
            <a:r>
              <a:rPr lang="en-US" sz="1400">
                <a:sym typeface="Symbol" pitchFamily="18" charset="2"/>
              </a:rPr>
              <a:t>  52</a:t>
            </a:r>
          </a:p>
        </p:txBody>
      </p:sp>
      <p:sp>
        <p:nvSpPr>
          <p:cNvPr id="100356" name="Freeform 4"/>
          <p:cNvSpPr>
            <a:spLocks/>
          </p:cNvSpPr>
          <p:nvPr/>
        </p:nvSpPr>
        <p:spPr bwMode="auto">
          <a:xfrm>
            <a:off x="4038600" y="4495800"/>
            <a:ext cx="1676400" cy="990600"/>
          </a:xfrm>
          <a:custGeom>
            <a:avLst/>
            <a:gdLst>
              <a:gd name="T0" fmla="*/ 0 w 1056"/>
              <a:gd name="T1" fmla="*/ 2147483647 h 624"/>
              <a:gd name="T2" fmla="*/ 0 w 1056"/>
              <a:gd name="T3" fmla="*/ 0 h 624"/>
              <a:gd name="T4" fmla="*/ 2147483647 w 1056"/>
              <a:gd name="T5" fmla="*/ 2147483647 h 624"/>
              <a:gd name="T6" fmla="*/ 2147483647 w 1056"/>
              <a:gd name="T7" fmla="*/ 2147483647 h 624"/>
              <a:gd name="T8" fmla="*/ 2147483647 w 1056"/>
              <a:gd name="T9" fmla="*/ 2147483647 h 624"/>
              <a:gd name="T10" fmla="*/ 2147483647 w 1056"/>
              <a:gd name="T11" fmla="*/ 2147483647 h 624"/>
              <a:gd name="T12" fmla="*/ 2147483647 w 1056"/>
              <a:gd name="T13" fmla="*/ 2147483647 h 624"/>
              <a:gd name="T14" fmla="*/ 2147483647 w 1056"/>
              <a:gd name="T15" fmla="*/ 2147483647 h 624"/>
              <a:gd name="T16" fmla="*/ 2147483647 w 1056"/>
              <a:gd name="T17" fmla="*/ 2147483647 h 624"/>
              <a:gd name="T18" fmla="*/ 2147483647 w 1056"/>
              <a:gd name="T19" fmla="*/ 2147483647 h 624"/>
              <a:gd name="T20" fmla="*/ 2147483647 w 1056"/>
              <a:gd name="T21" fmla="*/ 2147483647 h 624"/>
              <a:gd name="T22" fmla="*/ 2147483647 w 1056"/>
              <a:gd name="T23" fmla="*/ 2147483647 h 624"/>
              <a:gd name="T24" fmla="*/ 2147483647 w 1056"/>
              <a:gd name="T25" fmla="*/ 2147483647 h 624"/>
              <a:gd name="T26" fmla="*/ 0 w 1056"/>
              <a:gd name="T27" fmla="*/ 2147483647 h 62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056"/>
              <a:gd name="T43" fmla="*/ 0 h 624"/>
              <a:gd name="T44" fmla="*/ 1056 w 1056"/>
              <a:gd name="T45" fmla="*/ 624 h 62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056" h="624">
                <a:moveTo>
                  <a:pt x="0" y="624"/>
                </a:moveTo>
                <a:lnTo>
                  <a:pt x="0" y="0"/>
                </a:lnTo>
                <a:lnTo>
                  <a:pt x="94" y="126"/>
                </a:lnTo>
                <a:lnTo>
                  <a:pt x="160" y="192"/>
                </a:lnTo>
                <a:lnTo>
                  <a:pt x="264" y="298"/>
                </a:lnTo>
                <a:lnTo>
                  <a:pt x="354" y="378"/>
                </a:lnTo>
                <a:lnTo>
                  <a:pt x="448" y="434"/>
                </a:lnTo>
                <a:lnTo>
                  <a:pt x="528" y="480"/>
                </a:lnTo>
                <a:lnTo>
                  <a:pt x="668" y="530"/>
                </a:lnTo>
                <a:lnTo>
                  <a:pt x="820" y="562"/>
                </a:lnTo>
                <a:lnTo>
                  <a:pt x="912" y="576"/>
                </a:lnTo>
                <a:lnTo>
                  <a:pt x="1056" y="576"/>
                </a:lnTo>
                <a:lnTo>
                  <a:pt x="1056" y="624"/>
                </a:lnTo>
                <a:lnTo>
                  <a:pt x="0" y="624"/>
                </a:lnTo>
                <a:close/>
              </a:path>
            </a:pathLst>
          </a:custGeom>
          <a:solidFill>
            <a:srgbClr val="61F56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 II Error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828800"/>
            <a:ext cx="8077200" cy="1174750"/>
          </a:xfrm>
        </p:spPr>
        <p:txBody>
          <a:bodyPr/>
          <a:lstStyle/>
          <a:p>
            <a:pPr eaLnBrk="1" hangingPunct="1"/>
            <a:r>
              <a:rPr lang="en-US" sz="2700" smtClean="0"/>
              <a:t>Suppose we do not reject </a:t>
            </a:r>
            <a:r>
              <a:rPr lang="en-US" sz="2700" smtClean="0">
                <a:solidFill>
                  <a:schemeClr val="hlink"/>
                </a:solidFill>
              </a:rPr>
              <a:t>H</a:t>
            </a:r>
            <a:r>
              <a:rPr lang="en-US" sz="2700" baseline="-25000" smtClean="0">
                <a:solidFill>
                  <a:schemeClr val="hlink"/>
                </a:solidFill>
              </a:rPr>
              <a:t>0</a:t>
            </a:r>
            <a:r>
              <a:rPr lang="en-US" sz="2700" smtClean="0">
                <a:solidFill>
                  <a:schemeClr val="hlink"/>
                </a:solidFill>
              </a:rPr>
              <a:t>: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l-GR" smtClean="0">
                <a:solidFill>
                  <a:schemeClr val="hlink"/>
                </a:solidFill>
                <a:cs typeface="Arial" charset="0"/>
                <a:sym typeface="Symbol" pitchFamily="18" charset="2"/>
              </a:rPr>
              <a:t>μ</a:t>
            </a:r>
            <a:r>
              <a:rPr lang="en-US" smtClean="0">
                <a:solidFill>
                  <a:schemeClr val="hlink"/>
                </a:solidFill>
                <a:sym typeface="Symbol" pitchFamily="18" charset="2"/>
              </a:rPr>
              <a:t>  52</a:t>
            </a:r>
            <a:r>
              <a:rPr lang="en-US" smtClean="0">
                <a:sym typeface="Symbol" pitchFamily="18" charset="2"/>
              </a:rPr>
              <a:t> when in fact the true mean is </a:t>
            </a:r>
            <a:r>
              <a:rPr lang="el-GR" smtClean="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μ</a:t>
            </a:r>
            <a:r>
              <a:rPr lang="en-US" smtClean="0">
                <a:solidFill>
                  <a:schemeClr val="folHlink"/>
                </a:solidFill>
                <a:sym typeface="Symbol" pitchFamily="18" charset="2"/>
              </a:rPr>
              <a:t> = 50</a:t>
            </a:r>
            <a:endParaRPr lang="en-US" smtClean="0">
              <a:sym typeface="Symbol" pitchFamily="18" charset="2"/>
            </a:endParaRPr>
          </a:p>
        </p:txBody>
      </p:sp>
      <p:sp>
        <p:nvSpPr>
          <p:cNvPr id="100359" name="Freeform 8"/>
          <p:cNvSpPr>
            <a:spLocks/>
          </p:cNvSpPr>
          <p:nvPr/>
        </p:nvSpPr>
        <p:spPr bwMode="auto">
          <a:xfrm>
            <a:off x="3276600" y="41148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0360" name="Freeform 9"/>
          <p:cNvSpPr>
            <a:spLocks/>
          </p:cNvSpPr>
          <p:nvPr/>
        </p:nvSpPr>
        <p:spPr bwMode="auto">
          <a:xfrm>
            <a:off x="5638800" y="41148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0361" name="Line 10"/>
          <p:cNvSpPr>
            <a:spLocks noChangeShapeType="1"/>
          </p:cNvSpPr>
          <p:nvPr/>
        </p:nvSpPr>
        <p:spPr bwMode="auto">
          <a:xfrm>
            <a:off x="3048000" y="54864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2" name="Line 11"/>
          <p:cNvSpPr>
            <a:spLocks noChangeShapeType="1"/>
          </p:cNvSpPr>
          <p:nvPr/>
        </p:nvSpPr>
        <p:spPr bwMode="auto">
          <a:xfrm>
            <a:off x="3276600" y="49530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3" name="Rectangle 12"/>
          <p:cNvSpPr>
            <a:spLocks noChangeArrowheads="1"/>
          </p:cNvSpPr>
          <p:nvPr/>
        </p:nvSpPr>
        <p:spPr bwMode="auto">
          <a:xfrm flipH="1">
            <a:off x="2895600" y="4648200"/>
            <a:ext cx="3810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ym typeface="Symbol" pitchFamily="18" charset="2"/>
              </a:rPr>
              <a:t></a:t>
            </a:r>
            <a:endParaRPr lang="en-US" sz="2000"/>
          </a:p>
        </p:txBody>
      </p:sp>
      <p:sp>
        <p:nvSpPr>
          <p:cNvPr id="100364" name="Line 13"/>
          <p:cNvSpPr>
            <a:spLocks noChangeShapeType="1"/>
          </p:cNvSpPr>
          <p:nvPr/>
        </p:nvSpPr>
        <p:spPr bwMode="auto">
          <a:xfrm>
            <a:off x="5638800" y="4114800"/>
            <a:ext cx="0" cy="1371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0365" name="Line 14"/>
          <p:cNvSpPr>
            <a:spLocks noChangeShapeType="1"/>
          </p:cNvSpPr>
          <p:nvPr/>
        </p:nvSpPr>
        <p:spPr bwMode="auto">
          <a:xfrm>
            <a:off x="4038600" y="5791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6" name="Line 15"/>
          <p:cNvSpPr>
            <a:spLocks noChangeShapeType="1"/>
          </p:cNvSpPr>
          <p:nvPr/>
        </p:nvSpPr>
        <p:spPr bwMode="auto">
          <a:xfrm>
            <a:off x="4038600" y="59436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7" name="Freeform 16"/>
          <p:cNvSpPr>
            <a:spLocks/>
          </p:cNvSpPr>
          <p:nvPr/>
        </p:nvSpPr>
        <p:spPr bwMode="auto">
          <a:xfrm>
            <a:off x="1066800" y="41148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0368" name="Freeform 17"/>
          <p:cNvSpPr>
            <a:spLocks/>
          </p:cNvSpPr>
          <p:nvPr/>
        </p:nvSpPr>
        <p:spPr bwMode="auto">
          <a:xfrm>
            <a:off x="3429000" y="41148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0369" name="Line 18"/>
          <p:cNvSpPr>
            <a:spLocks noChangeShapeType="1"/>
          </p:cNvSpPr>
          <p:nvPr/>
        </p:nvSpPr>
        <p:spPr bwMode="auto">
          <a:xfrm>
            <a:off x="914400" y="5486400"/>
            <a:ext cx="617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0" name="Line 19"/>
          <p:cNvSpPr>
            <a:spLocks noChangeShapeType="1"/>
          </p:cNvSpPr>
          <p:nvPr/>
        </p:nvSpPr>
        <p:spPr bwMode="auto">
          <a:xfrm>
            <a:off x="3429000" y="4114800"/>
            <a:ext cx="0" cy="1371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0371" name="Line 20"/>
          <p:cNvSpPr>
            <a:spLocks noChangeShapeType="1"/>
          </p:cNvSpPr>
          <p:nvPr/>
        </p:nvSpPr>
        <p:spPr bwMode="auto">
          <a:xfrm flipH="1">
            <a:off x="2590800" y="5943600"/>
            <a:ext cx="1447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2" name="Text Box 21"/>
          <p:cNvSpPr txBox="1">
            <a:spLocks noChangeArrowheads="1"/>
          </p:cNvSpPr>
          <p:nvPr/>
        </p:nvSpPr>
        <p:spPr bwMode="auto">
          <a:xfrm>
            <a:off x="5410200" y="5486400"/>
            <a:ext cx="5334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52</a:t>
            </a:r>
          </a:p>
        </p:txBody>
      </p:sp>
      <p:sp>
        <p:nvSpPr>
          <p:cNvPr id="100373" name="Text Box 22"/>
          <p:cNvSpPr txBox="1">
            <a:spLocks noChangeArrowheads="1"/>
          </p:cNvSpPr>
          <p:nvPr/>
        </p:nvSpPr>
        <p:spPr bwMode="auto">
          <a:xfrm>
            <a:off x="3124200" y="5486400"/>
            <a:ext cx="5334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50</a:t>
            </a:r>
          </a:p>
        </p:txBody>
      </p:sp>
      <p:sp>
        <p:nvSpPr>
          <p:cNvPr id="100374" name="Line 23"/>
          <p:cNvSpPr>
            <a:spLocks noChangeShapeType="1"/>
          </p:cNvSpPr>
          <p:nvPr/>
        </p:nvSpPr>
        <p:spPr bwMode="auto">
          <a:xfrm>
            <a:off x="6019800" y="33528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5" name="Rectangle 24"/>
          <p:cNvSpPr>
            <a:spLocks noChangeArrowheads="1"/>
          </p:cNvSpPr>
          <p:nvPr/>
        </p:nvSpPr>
        <p:spPr bwMode="auto">
          <a:xfrm flipH="1">
            <a:off x="4953000" y="4572000"/>
            <a:ext cx="3810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cs typeface="Arial" charset="0"/>
                <a:sym typeface="Symbol" pitchFamily="18" charset="2"/>
              </a:rPr>
              <a:t>β</a:t>
            </a:r>
          </a:p>
        </p:txBody>
      </p:sp>
      <p:sp>
        <p:nvSpPr>
          <p:cNvPr id="100376" name="Line 25"/>
          <p:cNvSpPr>
            <a:spLocks noChangeShapeType="1"/>
          </p:cNvSpPr>
          <p:nvPr/>
        </p:nvSpPr>
        <p:spPr bwMode="auto">
          <a:xfrm flipH="1">
            <a:off x="4495800" y="4876800"/>
            <a:ext cx="4572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7" name="Line 26"/>
          <p:cNvSpPr>
            <a:spLocks noChangeShapeType="1"/>
          </p:cNvSpPr>
          <p:nvPr/>
        </p:nvSpPr>
        <p:spPr bwMode="auto">
          <a:xfrm flipV="1">
            <a:off x="4038600" y="3200400"/>
            <a:ext cx="0" cy="3124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8" name="Text Box 27"/>
          <p:cNvSpPr txBox="1">
            <a:spLocks noChangeArrowheads="1"/>
          </p:cNvSpPr>
          <p:nvPr/>
        </p:nvSpPr>
        <p:spPr bwMode="auto">
          <a:xfrm>
            <a:off x="4191000" y="3276600"/>
            <a:ext cx="47244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ym typeface="Symbol" pitchFamily="18" charset="2"/>
              </a:rPr>
              <a:t>Here, </a:t>
            </a:r>
            <a:r>
              <a:rPr lang="el-GR" sz="2400">
                <a:cs typeface="Arial" charset="0"/>
                <a:sym typeface="Symbol" pitchFamily="18" charset="2"/>
              </a:rPr>
              <a:t>β</a:t>
            </a:r>
            <a:r>
              <a:rPr lang="en-US" sz="2400">
                <a:sym typeface="Symbol" pitchFamily="18" charset="2"/>
              </a:rPr>
              <a:t> = P( X  cutoff ) 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if </a:t>
            </a:r>
            <a:r>
              <a:rPr lang="el-GR" sz="24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μ</a:t>
            </a:r>
            <a:r>
              <a:rPr lang="en-US" sz="2400">
                <a:solidFill>
                  <a:schemeClr val="folHlink"/>
                </a:solidFill>
                <a:sym typeface="Symbol" pitchFamily="18" charset="2"/>
              </a:rPr>
              <a:t> = 50</a:t>
            </a:r>
          </a:p>
        </p:txBody>
      </p:sp>
      <p:sp>
        <p:nvSpPr>
          <p:cNvPr id="100379" name="Text Box 28"/>
          <p:cNvSpPr txBox="1">
            <a:spLocks noChangeArrowheads="1"/>
          </p:cNvSpPr>
          <p:nvPr/>
        </p:nvSpPr>
        <p:spPr bwMode="auto">
          <a:xfrm>
            <a:off x="7543800" y="1219200"/>
            <a:ext cx="1474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  <a:latin typeface="Tahoma" pitchFamily="34" charset="0"/>
              </a:rPr>
              <a:t>(continued)</a:t>
            </a:r>
          </a:p>
        </p:txBody>
      </p:sp>
      <p:sp>
        <p:nvSpPr>
          <p:cNvPr id="100380" name="Freeform 29"/>
          <p:cNvSpPr>
            <a:spLocks/>
          </p:cNvSpPr>
          <p:nvPr/>
        </p:nvSpPr>
        <p:spPr bwMode="auto">
          <a:xfrm>
            <a:off x="3200400" y="5257800"/>
            <a:ext cx="833438" cy="228600"/>
          </a:xfrm>
          <a:custGeom>
            <a:avLst/>
            <a:gdLst>
              <a:gd name="T0" fmla="*/ 2147483647 w 582"/>
              <a:gd name="T1" fmla="*/ 2147483647 h 183"/>
              <a:gd name="T2" fmla="*/ 0 w 582"/>
              <a:gd name="T3" fmla="*/ 2147483647 h 183"/>
              <a:gd name="T4" fmla="*/ 2147483647 w 582"/>
              <a:gd name="T5" fmla="*/ 2147483647 h 183"/>
              <a:gd name="T6" fmla="*/ 2147483647 w 582"/>
              <a:gd name="T7" fmla="*/ 2147483647 h 183"/>
              <a:gd name="T8" fmla="*/ 2147483647 w 582"/>
              <a:gd name="T9" fmla="*/ 2147483647 h 183"/>
              <a:gd name="T10" fmla="*/ 2147483647 w 582"/>
              <a:gd name="T11" fmla="*/ 0 h 183"/>
              <a:gd name="T12" fmla="*/ 2147483647 w 582"/>
              <a:gd name="T13" fmla="*/ 2147483647 h 183"/>
              <a:gd name="T14" fmla="*/ 2147483647 w 582"/>
              <a:gd name="T15" fmla="*/ 2147483647 h 183"/>
              <a:gd name="T16" fmla="*/ 2147483647 w 582"/>
              <a:gd name="T17" fmla="*/ 2147483647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2"/>
              <a:gd name="T28" fmla="*/ 0 h 183"/>
              <a:gd name="T29" fmla="*/ 582 w 582"/>
              <a:gd name="T30" fmla="*/ 183 h 1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2" h="183">
                <a:moveTo>
                  <a:pt x="9" y="177"/>
                </a:moveTo>
                <a:lnTo>
                  <a:pt x="0" y="132"/>
                </a:lnTo>
                <a:lnTo>
                  <a:pt x="258" y="114"/>
                </a:lnTo>
                <a:lnTo>
                  <a:pt x="423" y="66"/>
                </a:lnTo>
                <a:lnTo>
                  <a:pt x="504" y="48"/>
                </a:lnTo>
                <a:lnTo>
                  <a:pt x="582" y="0"/>
                </a:lnTo>
                <a:lnTo>
                  <a:pt x="582" y="183"/>
                </a:lnTo>
                <a:lnTo>
                  <a:pt x="9" y="182"/>
                </a:lnTo>
                <a:lnTo>
                  <a:pt x="9" y="177"/>
                </a:lnTo>
              </a:path>
            </a:pathLst>
          </a:custGeom>
          <a:solidFill>
            <a:schemeClr val="accent2">
              <a:alpha val="50195"/>
            </a:schemeClr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0382" name="Rectangle 31"/>
          <p:cNvSpPr>
            <a:spLocks noChangeArrowheads="1"/>
          </p:cNvSpPr>
          <p:nvPr/>
        </p:nvSpPr>
        <p:spPr bwMode="auto">
          <a:xfrm>
            <a:off x="7772400" y="762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60C40D36-B587-40EE-B5ED-4FB82846BC2C}" type="slidenum">
              <a:rPr lang="en-US"/>
              <a:pPr/>
              <a:t>66</a:t>
            </a:fld>
            <a:endParaRPr lang="en-US"/>
          </a:p>
        </p:txBody>
      </p:sp>
      <p:sp>
        <p:nvSpPr>
          <p:cNvPr id="3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2895600" y="5943600"/>
            <a:ext cx="990600" cy="496888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</a:pPr>
            <a:r>
              <a:rPr lang="en-US" sz="1400"/>
              <a:t>H</a:t>
            </a:r>
            <a:r>
              <a:rPr lang="en-US" sz="1400" baseline="-25000"/>
              <a:t>0</a:t>
            </a:r>
            <a:r>
              <a:rPr lang="en-US" sz="1400"/>
              <a:t>: </a:t>
            </a:r>
            <a:r>
              <a:rPr lang="el-GR" sz="1400">
                <a:cs typeface="Arial" charset="0"/>
                <a:sym typeface="Symbol" pitchFamily="18" charset="2"/>
              </a:rPr>
              <a:t>μ</a:t>
            </a:r>
            <a:r>
              <a:rPr lang="en-US" sz="1400">
                <a:sym typeface="Symbol" pitchFamily="18" charset="2"/>
              </a:rPr>
              <a:t>  52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4876800" y="5943600"/>
            <a:ext cx="1524000" cy="474663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Do not reject 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sz="1400"/>
              <a:t>H</a:t>
            </a:r>
            <a:r>
              <a:rPr lang="en-US" sz="1400" baseline="-25000"/>
              <a:t>0 </a:t>
            </a:r>
            <a:r>
              <a:rPr lang="en-US" sz="1400"/>
              <a:t>: </a:t>
            </a:r>
            <a:r>
              <a:rPr lang="el-GR" sz="1400">
                <a:cs typeface="Arial" charset="0"/>
                <a:sym typeface="Symbol" pitchFamily="18" charset="2"/>
              </a:rPr>
              <a:t>μ</a:t>
            </a:r>
            <a:r>
              <a:rPr lang="en-US" sz="1400">
                <a:sym typeface="Symbol" pitchFamily="18" charset="2"/>
              </a:rPr>
              <a:t>  52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4572000" y="3581400"/>
            <a:ext cx="4343400" cy="457200"/>
          </a:xfrm>
          <a:prstGeom prst="rect">
            <a:avLst/>
          </a:prstGeom>
          <a:solidFill>
            <a:srgbClr val="E1FF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Freeform 5"/>
          <p:cNvSpPr>
            <a:spLocks/>
          </p:cNvSpPr>
          <p:nvPr/>
        </p:nvSpPr>
        <p:spPr bwMode="auto">
          <a:xfrm>
            <a:off x="4038600" y="4495800"/>
            <a:ext cx="1676400" cy="990600"/>
          </a:xfrm>
          <a:custGeom>
            <a:avLst/>
            <a:gdLst>
              <a:gd name="T0" fmla="*/ 0 w 1056"/>
              <a:gd name="T1" fmla="*/ 2147483647 h 624"/>
              <a:gd name="T2" fmla="*/ 0 w 1056"/>
              <a:gd name="T3" fmla="*/ 0 h 624"/>
              <a:gd name="T4" fmla="*/ 2147483647 w 1056"/>
              <a:gd name="T5" fmla="*/ 2147483647 h 624"/>
              <a:gd name="T6" fmla="*/ 2147483647 w 1056"/>
              <a:gd name="T7" fmla="*/ 2147483647 h 624"/>
              <a:gd name="T8" fmla="*/ 2147483647 w 1056"/>
              <a:gd name="T9" fmla="*/ 2147483647 h 624"/>
              <a:gd name="T10" fmla="*/ 2147483647 w 1056"/>
              <a:gd name="T11" fmla="*/ 2147483647 h 624"/>
              <a:gd name="T12" fmla="*/ 2147483647 w 1056"/>
              <a:gd name="T13" fmla="*/ 2147483647 h 624"/>
              <a:gd name="T14" fmla="*/ 2147483647 w 1056"/>
              <a:gd name="T15" fmla="*/ 2147483647 h 624"/>
              <a:gd name="T16" fmla="*/ 2147483647 w 1056"/>
              <a:gd name="T17" fmla="*/ 2147483647 h 624"/>
              <a:gd name="T18" fmla="*/ 2147483647 w 1056"/>
              <a:gd name="T19" fmla="*/ 2147483647 h 624"/>
              <a:gd name="T20" fmla="*/ 2147483647 w 1056"/>
              <a:gd name="T21" fmla="*/ 2147483647 h 624"/>
              <a:gd name="T22" fmla="*/ 2147483647 w 1056"/>
              <a:gd name="T23" fmla="*/ 2147483647 h 624"/>
              <a:gd name="T24" fmla="*/ 2147483647 w 1056"/>
              <a:gd name="T25" fmla="*/ 2147483647 h 624"/>
              <a:gd name="T26" fmla="*/ 0 w 1056"/>
              <a:gd name="T27" fmla="*/ 2147483647 h 62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056"/>
              <a:gd name="T43" fmla="*/ 0 h 624"/>
              <a:gd name="T44" fmla="*/ 1056 w 1056"/>
              <a:gd name="T45" fmla="*/ 624 h 62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056" h="624">
                <a:moveTo>
                  <a:pt x="0" y="624"/>
                </a:moveTo>
                <a:lnTo>
                  <a:pt x="0" y="0"/>
                </a:lnTo>
                <a:lnTo>
                  <a:pt x="94" y="126"/>
                </a:lnTo>
                <a:lnTo>
                  <a:pt x="160" y="192"/>
                </a:lnTo>
                <a:lnTo>
                  <a:pt x="264" y="298"/>
                </a:lnTo>
                <a:lnTo>
                  <a:pt x="354" y="378"/>
                </a:lnTo>
                <a:lnTo>
                  <a:pt x="448" y="434"/>
                </a:lnTo>
                <a:lnTo>
                  <a:pt x="528" y="480"/>
                </a:lnTo>
                <a:lnTo>
                  <a:pt x="668" y="530"/>
                </a:lnTo>
                <a:lnTo>
                  <a:pt x="820" y="562"/>
                </a:lnTo>
                <a:lnTo>
                  <a:pt x="912" y="576"/>
                </a:lnTo>
                <a:lnTo>
                  <a:pt x="1056" y="576"/>
                </a:lnTo>
                <a:lnTo>
                  <a:pt x="1056" y="624"/>
                </a:lnTo>
                <a:lnTo>
                  <a:pt x="0" y="624"/>
                </a:lnTo>
                <a:close/>
              </a:path>
            </a:pathLst>
          </a:custGeom>
          <a:solidFill>
            <a:srgbClr val="61F56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600200"/>
            <a:ext cx="8077200" cy="671513"/>
          </a:xfrm>
        </p:spPr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Suppose n = 64 , </a:t>
            </a:r>
            <a:r>
              <a:rPr lang="el-GR" smtClean="0">
                <a:cs typeface="Arial" charset="0"/>
                <a:sym typeface="Symbol" pitchFamily="18" charset="2"/>
              </a:rPr>
              <a:t>σ</a:t>
            </a:r>
            <a:r>
              <a:rPr lang="en-US" smtClean="0">
                <a:sym typeface="Symbol" pitchFamily="18" charset="2"/>
              </a:rPr>
              <a:t> = 6 , and  = .05</a:t>
            </a:r>
          </a:p>
        </p:txBody>
      </p:sp>
      <p:sp>
        <p:nvSpPr>
          <p:cNvPr id="19465" name="Freeform 8"/>
          <p:cNvSpPr>
            <a:spLocks/>
          </p:cNvSpPr>
          <p:nvPr/>
        </p:nvSpPr>
        <p:spPr bwMode="auto">
          <a:xfrm>
            <a:off x="3276600" y="41148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466" name="Freeform 9"/>
          <p:cNvSpPr>
            <a:spLocks/>
          </p:cNvSpPr>
          <p:nvPr/>
        </p:nvSpPr>
        <p:spPr bwMode="auto">
          <a:xfrm>
            <a:off x="5638800" y="41148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Line 10"/>
          <p:cNvSpPr>
            <a:spLocks noChangeShapeType="1"/>
          </p:cNvSpPr>
          <p:nvPr/>
        </p:nvSpPr>
        <p:spPr bwMode="auto">
          <a:xfrm>
            <a:off x="3048000" y="54864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1"/>
          <p:cNvSpPr>
            <a:spLocks noChangeShapeType="1"/>
          </p:cNvSpPr>
          <p:nvPr/>
        </p:nvSpPr>
        <p:spPr bwMode="auto">
          <a:xfrm>
            <a:off x="3276600" y="49530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Rectangle 12"/>
          <p:cNvSpPr>
            <a:spLocks noChangeArrowheads="1"/>
          </p:cNvSpPr>
          <p:nvPr/>
        </p:nvSpPr>
        <p:spPr bwMode="auto">
          <a:xfrm flipH="1">
            <a:off x="2895600" y="4648200"/>
            <a:ext cx="3810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ym typeface="Symbol" pitchFamily="18" charset="2"/>
              </a:rPr>
              <a:t></a:t>
            </a:r>
            <a:endParaRPr lang="en-US" sz="2000"/>
          </a:p>
        </p:txBody>
      </p:sp>
      <p:sp>
        <p:nvSpPr>
          <p:cNvPr id="19470" name="Line 13"/>
          <p:cNvSpPr>
            <a:spLocks noChangeShapeType="1"/>
          </p:cNvSpPr>
          <p:nvPr/>
        </p:nvSpPr>
        <p:spPr bwMode="auto">
          <a:xfrm>
            <a:off x="5638800" y="4114800"/>
            <a:ext cx="0" cy="1371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71" name="Line 14"/>
          <p:cNvSpPr>
            <a:spLocks noChangeShapeType="1"/>
          </p:cNvSpPr>
          <p:nvPr/>
        </p:nvSpPr>
        <p:spPr bwMode="auto">
          <a:xfrm>
            <a:off x="4038600" y="5791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15"/>
          <p:cNvSpPr>
            <a:spLocks noChangeShapeType="1"/>
          </p:cNvSpPr>
          <p:nvPr/>
        </p:nvSpPr>
        <p:spPr bwMode="auto">
          <a:xfrm>
            <a:off x="4038600" y="59436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Freeform 16"/>
          <p:cNvSpPr>
            <a:spLocks/>
          </p:cNvSpPr>
          <p:nvPr/>
        </p:nvSpPr>
        <p:spPr bwMode="auto">
          <a:xfrm>
            <a:off x="1066800" y="41148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474" name="Freeform 17"/>
          <p:cNvSpPr>
            <a:spLocks/>
          </p:cNvSpPr>
          <p:nvPr/>
        </p:nvSpPr>
        <p:spPr bwMode="auto">
          <a:xfrm>
            <a:off x="3429000" y="41148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475" name="Line 18"/>
          <p:cNvSpPr>
            <a:spLocks noChangeShapeType="1"/>
          </p:cNvSpPr>
          <p:nvPr/>
        </p:nvSpPr>
        <p:spPr bwMode="auto">
          <a:xfrm>
            <a:off x="3429000" y="4114800"/>
            <a:ext cx="0" cy="1371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76" name="Line 19"/>
          <p:cNvSpPr>
            <a:spLocks noChangeShapeType="1"/>
          </p:cNvSpPr>
          <p:nvPr/>
        </p:nvSpPr>
        <p:spPr bwMode="auto">
          <a:xfrm flipH="1">
            <a:off x="2590800" y="5943600"/>
            <a:ext cx="1447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Text Box 20"/>
          <p:cNvSpPr txBox="1">
            <a:spLocks noChangeArrowheads="1"/>
          </p:cNvSpPr>
          <p:nvPr/>
        </p:nvSpPr>
        <p:spPr bwMode="auto">
          <a:xfrm>
            <a:off x="5410200" y="5486400"/>
            <a:ext cx="5334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52</a:t>
            </a:r>
          </a:p>
        </p:txBody>
      </p:sp>
      <p:sp>
        <p:nvSpPr>
          <p:cNvPr id="19478" name="Text Box 21"/>
          <p:cNvSpPr txBox="1">
            <a:spLocks noChangeArrowheads="1"/>
          </p:cNvSpPr>
          <p:nvPr/>
        </p:nvSpPr>
        <p:spPr bwMode="auto">
          <a:xfrm>
            <a:off x="3124200" y="5486400"/>
            <a:ext cx="5334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50</a:t>
            </a:r>
          </a:p>
        </p:txBody>
      </p:sp>
      <p:sp>
        <p:nvSpPr>
          <p:cNvPr id="19479" name="Line 22"/>
          <p:cNvSpPr>
            <a:spLocks noChangeShapeType="1"/>
          </p:cNvSpPr>
          <p:nvPr/>
        </p:nvSpPr>
        <p:spPr bwMode="auto">
          <a:xfrm>
            <a:off x="6019800" y="36576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0" name="Line 23"/>
          <p:cNvSpPr>
            <a:spLocks noChangeShapeType="1"/>
          </p:cNvSpPr>
          <p:nvPr/>
        </p:nvSpPr>
        <p:spPr bwMode="auto">
          <a:xfrm flipH="1">
            <a:off x="4495800" y="4038600"/>
            <a:ext cx="533400" cy="1219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Line 24"/>
          <p:cNvSpPr>
            <a:spLocks noChangeShapeType="1"/>
          </p:cNvSpPr>
          <p:nvPr/>
        </p:nvSpPr>
        <p:spPr bwMode="auto">
          <a:xfrm flipV="1">
            <a:off x="4038600" y="3581400"/>
            <a:ext cx="0" cy="2743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2" name="Text Box 25"/>
          <p:cNvSpPr txBox="1">
            <a:spLocks noChangeArrowheads="1"/>
          </p:cNvSpPr>
          <p:nvPr/>
        </p:nvSpPr>
        <p:spPr bwMode="auto">
          <a:xfrm>
            <a:off x="4572000" y="3581400"/>
            <a:ext cx="43434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ym typeface="Symbol" pitchFamily="18" charset="2"/>
              </a:rPr>
              <a:t>So </a:t>
            </a:r>
            <a:r>
              <a:rPr lang="el-GR" sz="2400">
                <a:cs typeface="Arial" charset="0"/>
                <a:sym typeface="Symbol" pitchFamily="18" charset="2"/>
              </a:rPr>
              <a:t>β</a:t>
            </a:r>
            <a:r>
              <a:rPr lang="en-US" sz="2400">
                <a:sym typeface="Symbol" pitchFamily="18" charset="2"/>
              </a:rPr>
              <a:t> = P( x  50.766 ) if </a:t>
            </a:r>
            <a:r>
              <a:rPr lang="el-GR" sz="2400">
                <a:cs typeface="Arial" charset="0"/>
                <a:sym typeface="Symbol" pitchFamily="18" charset="2"/>
              </a:rPr>
              <a:t>μ</a:t>
            </a:r>
            <a:r>
              <a:rPr lang="en-US" sz="2400">
                <a:sym typeface="Symbol" pitchFamily="18" charset="2"/>
              </a:rPr>
              <a:t> = 50</a:t>
            </a:r>
          </a:p>
        </p:txBody>
      </p:sp>
      <p:sp>
        <p:nvSpPr>
          <p:cNvPr id="19483" name="Rectangle 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 </a:t>
            </a:r>
            <a:r>
              <a:rPr lang="el-GR" smtClean="0">
                <a:cs typeface="Arial" charset="0"/>
                <a:sym typeface="Symbol" pitchFamily="18" charset="2"/>
              </a:rPr>
              <a:t>β</a:t>
            </a:r>
          </a:p>
        </p:txBody>
      </p:sp>
      <p:graphicFrame>
        <p:nvGraphicFramePr>
          <p:cNvPr id="19458" name="Object 27"/>
          <p:cNvGraphicFramePr>
            <a:graphicFrameLocks noChangeAspect="1"/>
          </p:cNvGraphicFramePr>
          <p:nvPr/>
        </p:nvGraphicFramePr>
        <p:xfrm>
          <a:off x="355600" y="2286000"/>
          <a:ext cx="8393113" cy="1046163"/>
        </p:xfrm>
        <a:graphic>
          <a:graphicData uri="http://schemas.openxmlformats.org/presentationml/2006/ole">
            <p:oleObj spid="_x0000_s19458" name="Equation" r:id="rId3" imgW="3365280" imgH="419040" progId="Equation.3">
              <p:embed/>
            </p:oleObj>
          </a:graphicData>
        </a:graphic>
      </p:graphicFrame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3200400" y="3810000"/>
            <a:ext cx="8382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 flipV="1">
            <a:off x="3200400" y="3352800"/>
            <a:ext cx="0" cy="4572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457200" y="2971800"/>
            <a:ext cx="1524000" cy="3048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(for H</a:t>
            </a:r>
            <a:r>
              <a:rPr lang="en-US" sz="1400" baseline="-25000"/>
              <a:t>0 </a:t>
            </a:r>
            <a:r>
              <a:rPr lang="en-US" sz="1400"/>
              <a:t>: </a:t>
            </a:r>
            <a:r>
              <a:rPr lang="el-GR" sz="1400">
                <a:cs typeface="Arial" charset="0"/>
                <a:sym typeface="Symbol" pitchFamily="18" charset="2"/>
              </a:rPr>
              <a:t>μ</a:t>
            </a:r>
            <a:r>
              <a:rPr lang="en-US" sz="1400">
                <a:sym typeface="Symbol" pitchFamily="18" charset="2"/>
              </a:rPr>
              <a:t>  52)</a:t>
            </a:r>
          </a:p>
        </p:txBody>
      </p:sp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7467600" y="2438400"/>
            <a:ext cx="1219200" cy="609600"/>
          </a:xfrm>
          <a:prstGeom prst="rect">
            <a:avLst/>
          </a:prstGeom>
          <a:noFill/>
          <a:ln w="28575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3657600" y="5486400"/>
            <a:ext cx="914400" cy="366713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50.766</a:t>
            </a:r>
          </a:p>
        </p:txBody>
      </p:sp>
      <p:sp>
        <p:nvSpPr>
          <p:cNvPr id="19489" name="Line 33"/>
          <p:cNvSpPr>
            <a:spLocks noChangeShapeType="1"/>
          </p:cNvSpPr>
          <p:nvPr/>
        </p:nvSpPr>
        <p:spPr bwMode="auto">
          <a:xfrm>
            <a:off x="914400" y="5486400"/>
            <a:ext cx="617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Freeform 34"/>
          <p:cNvSpPr>
            <a:spLocks/>
          </p:cNvSpPr>
          <p:nvPr/>
        </p:nvSpPr>
        <p:spPr bwMode="auto">
          <a:xfrm>
            <a:off x="3200400" y="5257800"/>
            <a:ext cx="833438" cy="228600"/>
          </a:xfrm>
          <a:custGeom>
            <a:avLst/>
            <a:gdLst>
              <a:gd name="T0" fmla="*/ 2147483647 w 582"/>
              <a:gd name="T1" fmla="*/ 2147483647 h 183"/>
              <a:gd name="T2" fmla="*/ 0 w 582"/>
              <a:gd name="T3" fmla="*/ 2147483647 h 183"/>
              <a:gd name="T4" fmla="*/ 2147483647 w 582"/>
              <a:gd name="T5" fmla="*/ 2147483647 h 183"/>
              <a:gd name="T6" fmla="*/ 2147483647 w 582"/>
              <a:gd name="T7" fmla="*/ 2147483647 h 183"/>
              <a:gd name="T8" fmla="*/ 2147483647 w 582"/>
              <a:gd name="T9" fmla="*/ 2147483647 h 183"/>
              <a:gd name="T10" fmla="*/ 2147483647 w 582"/>
              <a:gd name="T11" fmla="*/ 0 h 183"/>
              <a:gd name="T12" fmla="*/ 2147483647 w 582"/>
              <a:gd name="T13" fmla="*/ 2147483647 h 183"/>
              <a:gd name="T14" fmla="*/ 2147483647 w 582"/>
              <a:gd name="T15" fmla="*/ 2147483647 h 183"/>
              <a:gd name="T16" fmla="*/ 2147483647 w 582"/>
              <a:gd name="T17" fmla="*/ 2147483647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2"/>
              <a:gd name="T28" fmla="*/ 0 h 183"/>
              <a:gd name="T29" fmla="*/ 582 w 582"/>
              <a:gd name="T30" fmla="*/ 183 h 1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2" h="183">
                <a:moveTo>
                  <a:pt x="9" y="177"/>
                </a:moveTo>
                <a:lnTo>
                  <a:pt x="0" y="132"/>
                </a:lnTo>
                <a:lnTo>
                  <a:pt x="258" y="114"/>
                </a:lnTo>
                <a:lnTo>
                  <a:pt x="423" y="66"/>
                </a:lnTo>
                <a:lnTo>
                  <a:pt x="504" y="48"/>
                </a:lnTo>
                <a:lnTo>
                  <a:pt x="582" y="0"/>
                </a:lnTo>
                <a:lnTo>
                  <a:pt x="582" y="183"/>
                </a:lnTo>
                <a:lnTo>
                  <a:pt x="9" y="182"/>
                </a:lnTo>
                <a:lnTo>
                  <a:pt x="9" y="177"/>
                </a:lnTo>
              </a:path>
            </a:pathLst>
          </a:custGeom>
          <a:solidFill>
            <a:schemeClr val="accent2">
              <a:alpha val="50195"/>
            </a:schemeClr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2BCB5223-441C-4FFB-9F79-0AB5AF9A9458}" type="slidenum">
              <a:rPr lang="en-US"/>
              <a:pPr/>
              <a:t>67</a:t>
            </a:fld>
            <a:endParaRPr lang="en-US"/>
          </a:p>
        </p:txBody>
      </p:sp>
      <p:sp>
        <p:nvSpPr>
          <p:cNvPr id="3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2895600" y="5943600"/>
            <a:ext cx="990600" cy="496888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Reject 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</a:pPr>
            <a:r>
              <a:rPr lang="en-US" sz="1400"/>
              <a:t>H</a:t>
            </a:r>
            <a:r>
              <a:rPr lang="en-US" sz="1400" baseline="-25000"/>
              <a:t>0</a:t>
            </a:r>
            <a:r>
              <a:rPr lang="en-US" sz="1400"/>
              <a:t>: </a:t>
            </a:r>
            <a:r>
              <a:rPr lang="el-GR" sz="1400">
                <a:cs typeface="Arial" charset="0"/>
                <a:sym typeface="Symbol" pitchFamily="18" charset="2"/>
              </a:rPr>
              <a:t>μ</a:t>
            </a:r>
            <a:r>
              <a:rPr lang="en-US" sz="1400">
                <a:sym typeface="Symbol" pitchFamily="18" charset="2"/>
              </a:rPr>
              <a:t>  52</a:t>
            </a: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4876800" y="5943600"/>
            <a:ext cx="1524000" cy="474663"/>
          </a:xfrm>
          <a:prstGeom prst="rect">
            <a:avLst/>
          </a:prstGeom>
          <a:solidFill>
            <a:srgbClr val="FFFFA7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Do not reject 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sz="1400"/>
              <a:t>H</a:t>
            </a:r>
            <a:r>
              <a:rPr lang="en-US" sz="1400" baseline="-25000"/>
              <a:t>0 </a:t>
            </a:r>
            <a:r>
              <a:rPr lang="en-US" sz="1400"/>
              <a:t>: </a:t>
            </a:r>
            <a:r>
              <a:rPr lang="el-GR" sz="1400">
                <a:cs typeface="Arial" charset="0"/>
                <a:sym typeface="Symbol" pitchFamily="18" charset="2"/>
              </a:rPr>
              <a:t>μ</a:t>
            </a:r>
            <a:r>
              <a:rPr lang="en-US" sz="1400">
                <a:sym typeface="Symbol" pitchFamily="18" charset="2"/>
              </a:rPr>
              <a:t>  52</a:t>
            </a: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700088" y="2405063"/>
          <a:ext cx="8139112" cy="1119187"/>
        </p:xfrm>
        <a:graphic>
          <a:graphicData uri="http://schemas.openxmlformats.org/presentationml/2006/ole">
            <p:oleObj spid="_x0000_s20482" name="Equation" r:id="rId3" imgW="4622760" imgH="660240" progId="Equation.3">
              <p:embed/>
            </p:oleObj>
          </a:graphicData>
        </a:graphic>
      </p:graphicFrame>
      <p:sp>
        <p:nvSpPr>
          <p:cNvPr id="20486" name="Freeform 5"/>
          <p:cNvSpPr>
            <a:spLocks/>
          </p:cNvSpPr>
          <p:nvPr/>
        </p:nvSpPr>
        <p:spPr bwMode="auto">
          <a:xfrm>
            <a:off x="4038600" y="4495800"/>
            <a:ext cx="1676400" cy="990600"/>
          </a:xfrm>
          <a:custGeom>
            <a:avLst/>
            <a:gdLst>
              <a:gd name="T0" fmla="*/ 0 w 1056"/>
              <a:gd name="T1" fmla="*/ 2147483647 h 624"/>
              <a:gd name="T2" fmla="*/ 0 w 1056"/>
              <a:gd name="T3" fmla="*/ 0 h 624"/>
              <a:gd name="T4" fmla="*/ 2147483647 w 1056"/>
              <a:gd name="T5" fmla="*/ 2147483647 h 624"/>
              <a:gd name="T6" fmla="*/ 2147483647 w 1056"/>
              <a:gd name="T7" fmla="*/ 2147483647 h 624"/>
              <a:gd name="T8" fmla="*/ 2147483647 w 1056"/>
              <a:gd name="T9" fmla="*/ 2147483647 h 624"/>
              <a:gd name="T10" fmla="*/ 2147483647 w 1056"/>
              <a:gd name="T11" fmla="*/ 2147483647 h 624"/>
              <a:gd name="T12" fmla="*/ 2147483647 w 1056"/>
              <a:gd name="T13" fmla="*/ 2147483647 h 624"/>
              <a:gd name="T14" fmla="*/ 2147483647 w 1056"/>
              <a:gd name="T15" fmla="*/ 2147483647 h 624"/>
              <a:gd name="T16" fmla="*/ 2147483647 w 1056"/>
              <a:gd name="T17" fmla="*/ 2147483647 h 624"/>
              <a:gd name="T18" fmla="*/ 2147483647 w 1056"/>
              <a:gd name="T19" fmla="*/ 2147483647 h 624"/>
              <a:gd name="T20" fmla="*/ 2147483647 w 1056"/>
              <a:gd name="T21" fmla="*/ 2147483647 h 624"/>
              <a:gd name="T22" fmla="*/ 2147483647 w 1056"/>
              <a:gd name="T23" fmla="*/ 2147483647 h 624"/>
              <a:gd name="T24" fmla="*/ 2147483647 w 1056"/>
              <a:gd name="T25" fmla="*/ 2147483647 h 624"/>
              <a:gd name="T26" fmla="*/ 0 w 1056"/>
              <a:gd name="T27" fmla="*/ 2147483647 h 62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056"/>
              <a:gd name="T43" fmla="*/ 0 h 624"/>
              <a:gd name="T44" fmla="*/ 1056 w 1056"/>
              <a:gd name="T45" fmla="*/ 624 h 62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056" h="624">
                <a:moveTo>
                  <a:pt x="0" y="624"/>
                </a:moveTo>
                <a:lnTo>
                  <a:pt x="0" y="0"/>
                </a:lnTo>
                <a:lnTo>
                  <a:pt x="94" y="126"/>
                </a:lnTo>
                <a:lnTo>
                  <a:pt x="160" y="192"/>
                </a:lnTo>
                <a:lnTo>
                  <a:pt x="264" y="298"/>
                </a:lnTo>
                <a:lnTo>
                  <a:pt x="354" y="378"/>
                </a:lnTo>
                <a:lnTo>
                  <a:pt x="448" y="434"/>
                </a:lnTo>
                <a:lnTo>
                  <a:pt x="528" y="480"/>
                </a:lnTo>
                <a:lnTo>
                  <a:pt x="668" y="530"/>
                </a:lnTo>
                <a:lnTo>
                  <a:pt x="820" y="562"/>
                </a:lnTo>
                <a:lnTo>
                  <a:pt x="912" y="576"/>
                </a:lnTo>
                <a:lnTo>
                  <a:pt x="1056" y="576"/>
                </a:lnTo>
                <a:lnTo>
                  <a:pt x="1056" y="624"/>
                </a:lnTo>
                <a:lnTo>
                  <a:pt x="0" y="624"/>
                </a:lnTo>
                <a:close/>
              </a:path>
            </a:pathLst>
          </a:custGeom>
          <a:solidFill>
            <a:srgbClr val="61F56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752600"/>
            <a:ext cx="8077200" cy="671513"/>
          </a:xfrm>
        </p:spPr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Suppose n = 64 , </a:t>
            </a:r>
            <a:r>
              <a:rPr lang="el-GR" smtClean="0">
                <a:cs typeface="Arial" charset="0"/>
                <a:sym typeface="Symbol" pitchFamily="18" charset="2"/>
              </a:rPr>
              <a:t>σ</a:t>
            </a:r>
            <a:r>
              <a:rPr lang="en-US" smtClean="0">
                <a:sym typeface="Symbol" pitchFamily="18" charset="2"/>
              </a:rPr>
              <a:t> = 6 , and  = 0.05</a:t>
            </a:r>
          </a:p>
        </p:txBody>
      </p:sp>
      <p:sp>
        <p:nvSpPr>
          <p:cNvPr id="20488" name="Freeform 8"/>
          <p:cNvSpPr>
            <a:spLocks/>
          </p:cNvSpPr>
          <p:nvPr/>
        </p:nvSpPr>
        <p:spPr bwMode="auto">
          <a:xfrm>
            <a:off x="3276600" y="41148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Freeform 9"/>
          <p:cNvSpPr>
            <a:spLocks/>
          </p:cNvSpPr>
          <p:nvPr/>
        </p:nvSpPr>
        <p:spPr bwMode="auto">
          <a:xfrm>
            <a:off x="5638800" y="41148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048000" y="54864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3"/>
          <p:cNvSpPr>
            <a:spLocks noChangeShapeType="1"/>
          </p:cNvSpPr>
          <p:nvPr/>
        </p:nvSpPr>
        <p:spPr bwMode="auto">
          <a:xfrm>
            <a:off x="5638800" y="4114800"/>
            <a:ext cx="0" cy="1371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492" name="Line 14"/>
          <p:cNvSpPr>
            <a:spLocks noChangeShapeType="1"/>
          </p:cNvSpPr>
          <p:nvPr/>
        </p:nvSpPr>
        <p:spPr bwMode="auto">
          <a:xfrm>
            <a:off x="4038600" y="5791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5"/>
          <p:cNvSpPr>
            <a:spLocks noChangeShapeType="1"/>
          </p:cNvSpPr>
          <p:nvPr/>
        </p:nvSpPr>
        <p:spPr bwMode="auto">
          <a:xfrm>
            <a:off x="4038600" y="59436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Freeform 16"/>
          <p:cNvSpPr>
            <a:spLocks/>
          </p:cNvSpPr>
          <p:nvPr/>
        </p:nvSpPr>
        <p:spPr bwMode="auto">
          <a:xfrm>
            <a:off x="1066800" y="41148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2147483647 w 600"/>
              <a:gd name="T3" fmla="*/ 2147483647 h 576"/>
              <a:gd name="T4" fmla="*/ 2147483647 w 600"/>
              <a:gd name="T5" fmla="*/ 2147483647 h 576"/>
              <a:gd name="T6" fmla="*/ 2147483647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2147483647 h 576"/>
              <a:gd name="T18" fmla="*/ 2147483647 w 600"/>
              <a:gd name="T19" fmla="*/ 2147483647 h 576"/>
              <a:gd name="T20" fmla="*/ 2147483647 w 600"/>
              <a:gd name="T21" fmla="*/ 2147483647 h 576"/>
              <a:gd name="T22" fmla="*/ 2147483647 w 600"/>
              <a:gd name="T23" fmla="*/ 2147483647 h 576"/>
              <a:gd name="T24" fmla="*/ 2147483647 w 600"/>
              <a:gd name="T25" fmla="*/ 2147483647 h 576"/>
              <a:gd name="T26" fmla="*/ 2147483647 w 600"/>
              <a:gd name="T27" fmla="*/ 2147483647 h 576"/>
              <a:gd name="T28" fmla="*/ 2147483647 w 600"/>
              <a:gd name="T29" fmla="*/ 2147483647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495" name="Freeform 17"/>
          <p:cNvSpPr>
            <a:spLocks/>
          </p:cNvSpPr>
          <p:nvPr/>
        </p:nvSpPr>
        <p:spPr bwMode="auto">
          <a:xfrm>
            <a:off x="3429000" y="41148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2147483647 h 576"/>
              <a:gd name="T18" fmla="*/ 2147483647 w 576"/>
              <a:gd name="T19" fmla="*/ 2147483647 h 576"/>
              <a:gd name="T20" fmla="*/ 2147483647 w 576"/>
              <a:gd name="T21" fmla="*/ 2147483647 h 576"/>
              <a:gd name="T22" fmla="*/ 2147483647 w 576"/>
              <a:gd name="T23" fmla="*/ 2147483647 h 576"/>
              <a:gd name="T24" fmla="*/ 2147483647 w 576"/>
              <a:gd name="T25" fmla="*/ 2147483647 h 576"/>
              <a:gd name="T26" fmla="*/ 2147483647 w 576"/>
              <a:gd name="T27" fmla="*/ 2147483647 h 576"/>
              <a:gd name="T28" fmla="*/ 2147483647 w 576"/>
              <a:gd name="T29" fmla="*/ 2147483647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496" name="Line 19"/>
          <p:cNvSpPr>
            <a:spLocks noChangeShapeType="1"/>
          </p:cNvSpPr>
          <p:nvPr/>
        </p:nvSpPr>
        <p:spPr bwMode="auto">
          <a:xfrm>
            <a:off x="3429000" y="4114800"/>
            <a:ext cx="0" cy="1371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497" name="Line 20"/>
          <p:cNvSpPr>
            <a:spLocks noChangeShapeType="1"/>
          </p:cNvSpPr>
          <p:nvPr/>
        </p:nvSpPr>
        <p:spPr bwMode="auto">
          <a:xfrm flipH="1">
            <a:off x="2590800" y="5943600"/>
            <a:ext cx="1447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Text Box 21"/>
          <p:cNvSpPr txBox="1">
            <a:spLocks noChangeArrowheads="1"/>
          </p:cNvSpPr>
          <p:nvPr/>
        </p:nvSpPr>
        <p:spPr bwMode="auto">
          <a:xfrm>
            <a:off x="5410200" y="5486400"/>
            <a:ext cx="5334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52</a:t>
            </a:r>
          </a:p>
        </p:txBody>
      </p:sp>
      <p:sp>
        <p:nvSpPr>
          <p:cNvPr id="20499" name="Text Box 22"/>
          <p:cNvSpPr txBox="1">
            <a:spLocks noChangeArrowheads="1"/>
          </p:cNvSpPr>
          <p:nvPr/>
        </p:nvSpPr>
        <p:spPr bwMode="auto">
          <a:xfrm>
            <a:off x="3124200" y="5486400"/>
            <a:ext cx="5334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50</a:t>
            </a:r>
          </a:p>
        </p:txBody>
      </p:sp>
      <p:sp>
        <p:nvSpPr>
          <p:cNvPr id="20500" name="Line 23"/>
          <p:cNvSpPr>
            <a:spLocks noChangeShapeType="1"/>
          </p:cNvSpPr>
          <p:nvPr/>
        </p:nvSpPr>
        <p:spPr bwMode="auto">
          <a:xfrm flipV="1">
            <a:off x="4038600" y="3962400"/>
            <a:ext cx="0" cy="2362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81000"/>
            <a:ext cx="7383463" cy="990600"/>
          </a:xfrm>
        </p:spPr>
        <p:txBody>
          <a:bodyPr/>
          <a:lstStyle/>
          <a:p>
            <a:pPr eaLnBrk="1" hangingPunct="1"/>
            <a:r>
              <a:rPr lang="en-US" sz="3600" smtClean="0"/>
              <a:t>Calculating  </a:t>
            </a:r>
            <a:r>
              <a:rPr lang="el-GR" sz="3600" smtClean="0">
                <a:cs typeface="Arial" charset="0"/>
                <a:sym typeface="Symbol" pitchFamily="18" charset="2"/>
              </a:rPr>
              <a:t>β</a:t>
            </a:r>
            <a:r>
              <a:rPr lang="en-US" sz="3600" smtClean="0">
                <a:cs typeface="Arial" charset="0"/>
                <a:sym typeface="Symbol" pitchFamily="18" charset="2"/>
              </a:rPr>
              <a:t> and </a:t>
            </a:r>
            <a:br>
              <a:rPr lang="en-US" sz="3600" smtClean="0">
                <a:cs typeface="Arial" charset="0"/>
                <a:sym typeface="Symbol" pitchFamily="18" charset="2"/>
              </a:rPr>
            </a:br>
            <a:r>
              <a:rPr lang="en-US" sz="3600" smtClean="0">
                <a:cs typeface="Arial" charset="0"/>
                <a:sym typeface="Symbol" pitchFamily="18" charset="2"/>
              </a:rPr>
              <a:t>Power of the test</a:t>
            </a:r>
            <a:endParaRPr lang="el-GR" sz="3600" smtClean="0">
              <a:cs typeface="Arial" charset="0"/>
              <a:sym typeface="Symbol" pitchFamily="18" charset="2"/>
            </a:endParaRPr>
          </a:p>
        </p:txBody>
      </p:sp>
      <p:sp>
        <p:nvSpPr>
          <p:cNvPr id="20502" name="Line 25"/>
          <p:cNvSpPr>
            <a:spLocks noChangeShapeType="1"/>
          </p:cNvSpPr>
          <p:nvPr/>
        </p:nvSpPr>
        <p:spPr bwMode="auto">
          <a:xfrm flipH="1">
            <a:off x="4495800" y="4800600"/>
            <a:ext cx="2514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Text Box 26"/>
          <p:cNvSpPr txBox="1">
            <a:spLocks noChangeArrowheads="1"/>
          </p:cNvSpPr>
          <p:nvPr/>
        </p:nvSpPr>
        <p:spPr bwMode="auto">
          <a:xfrm>
            <a:off x="7543800" y="1219200"/>
            <a:ext cx="1474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  <a:latin typeface="Tahoma" pitchFamily="34" charset="0"/>
              </a:rPr>
              <a:t>(continued)</a:t>
            </a:r>
          </a:p>
        </p:txBody>
      </p:sp>
      <p:sp>
        <p:nvSpPr>
          <p:cNvPr id="20504" name="Rectangle 27"/>
          <p:cNvSpPr>
            <a:spLocks noChangeArrowheads="1"/>
          </p:cNvSpPr>
          <p:nvPr/>
        </p:nvSpPr>
        <p:spPr bwMode="auto">
          <a:xfrm>
            <a:off x="7924800" y="2743200"/>
            <a:ext cx="914400" cy="457200"/>
          </a:xfrm>
          <a:prstGeom prst="rect">
            <a:avLst/>
          </a:prstGeom>
          <a:noFill/>
          <a:ln w="28575" algn="ctr">
            <a:solidFill>
              <a:srgbClr val="61F56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Text Box 28"/>
          <p:cNvSpPr txBox="1">
            <a:spLocks noChangeArrowheads="1"/>
          </p:cNvSpPr>
          <p:nvPr/>
        </p:nvSpPr>
        <p:spPr bwMode="auto">
          <a:xfrm>
            <a:off x="7010400" y="3962400"/>
            <a:ext cx="1905000" cy="1168400"/>
          </a:xfrm>
          <a:prstGeom prst="rect">
            <a:avLst/>
          </a:prstGeom>
          <a:solidFill>
            <a:srgbClr val="FFFFD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Probability of type II error: </a:t>
            </a:r>
          </a:p>
          <a:p>
            <a:pPr>
              <a:spcBef>
                <a:spcPct val="50000"/>
              </a:spcBef>
            </a:pPr>
            <a:r>
              <a:rPr lang="en-US" sz="2000" b="1">
                <a:cs typeface="Arial" charset="0"/>
                <a:sym typeface="Symbol" pitchFamily="18" charset="2"/>
              </a:rPr>
              <a:t>   </a:t>
            </a:r>
            <a:r>
              <a:rPr lang="el-GR" sz="2000" b="1">
                <a:cs typeface="Arial" charset="0"/>
                <a:sym typeface="Symbol" pitchFamily="18" charset="2"/>
              </a:rPr>
              <a:t>β</a:t>
            </a:r>
            <a:r>
              <a:rPr lang="en-US" sz="2000" b="1">
                <a:sym typeface="Symbol" pitchFamily="18" charset="2"/>
              </a:rPr>
              <a:t> = 0.1539</a:t>
            </a:r>
          </a:p>
        </p:txBody>
      </p:sp>
      <p:sp>
        <p:nvSpPr>
          <p:cNvPr id="20506" name="Freeform 29"/>
          <p:cNvSpPr>
            <a:spLocks/>
          </p:cNvSpPr>
          <p:nvPr/>
        </p:nvSpPr>
        <p:spPr bwMode="auto">
          <a:xfrm>
            <a:off x="1038225" y="4119563"/>
            <a:ext cx="3013075" cy="1366837"/>
          </a:xfrm>
          <a:custGeom>
            <a:avLst/>
            <a:gdLst>
              <a:gd name="T0" fmla="*/ 0 w 1898"/>
              <a:gd name="T1" fmla="*/ 2147483647 h 861"/>
              <a:gd name="T2" fmla="*/ 2147483647 w 1898"/>
              <a:gd name="T3" fmla="*/ 2147483647 h 861"/>
              <a:gd name="T4" fmla="*/ 2147483647 w 1898"/>
              <a:gd name="T5" fmla="*/ 2147483647 h 861"/>
              <a:gd name="T6" fmla="*/ 2147483647 w 1898"/>
              <a:gd name="T7" fmla="*/ 2147483647 h 861"/>
              <a:gd name="T8" fmla="*/ 2147483647 w 1898"/>
              <a:gd name="T9" fmla="*/ 2147483647 h 861"/>
              <a:gd name="T10" fmla="*/ 2147483647 w 1898"/>
              <a:gd name="T11" fmla="*/ 2147483647 h 861"/>
              <a:gd name="T12" fmla="*/ 2147483647 w 1898"/>
              <a:gd name="T13" fmla="*/ 2147483647 h 861"/>
              <a:gd name="T14" fmla="*/ 2147483647 w 1898"/>
              <a:gd name="T15" fmla="*/ 2147483647 h 861"/>
              <a:gd name="T16" fmla="*/ 2147483647 w 1898"/>
              <a:gd name="T17" fmla="*/ 2147483647 h 861"/>
              <a:gd name="T18" fmla="*/ 2147483647 w 1898"/>
              <a:gd name="T19" fmla="*/ 0 h 861"/>
              <a:gd name="T20" fmla="*/ 2147483647 w 1898"/>
              <a:gd name="T21" fmla="*/ 2147483647 h 861"/>
              <a:gd name="T22" fmla="*/ 2147483647 w 1898"/>
              <a:gd name="T23" fmla="*/ 2147483647 h 861"/>
              <a:gd name="T24" fmla="*/ 2147483647 w 1898"/>
              <a:gd name="T25" fmla="*/ 2147483647 h 861"/>
              <a:gd name="T26" fmla="*/ 2147483647 w 1898"/>
              <a:gd name="T27" fmla="*/ 2147483647 h 861"/>
              <a:gd name="T28" fmla="*/ 2147483647 w 1898"/>
              <a:gd name="T29" fmla="*/ 2147483647 h 86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898"/>
              <a:gd name="T46" fmla="*/ 0 h 861"/>
              <a:gd name="T47" fmla="*/ 1898 w 1898"/>
              <a:gd name="T48" fmla="*/ 861 h 86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898" h="861">
                <a:moveTo>
                  <a:pt x="0" y="855"/>
                </a:moveTo>
                <a:lnTo>
                  <a:pt x="3" y="816"/>
                </a:lnTo>
                <a:lnTo>
                  <a:pt x="405" y="765"/>
                </a:lnTo>
                <a:lnTo>
                  <a:pt x="549" y="720"/>
                </a:lnTo>
                <a:lnTo>
                  <a:pt x="915" y="435"/>
                </a:lnTo>
                <a:lnTo>
                  <a:pt x="1068" y="267"/>
                </a:lnTo>
                <a:lnTo>
                  <a:pt x="1125" y="213"/>
                </a:lnTo>
                <a:lnTo>
                  <a:pt x="1239" y="105"/>
                </a:lnTo>
                <a:lnTo>
                  <a:pt x="1395" y="15"/>
                </a:lnTo>
                <a:lnTo>
                  <a:pt x="1518" y="0"/>
                </a:lnTo>
                <a:lnTo>
                  <a:pt x="1650" y="48"/>
                </a:lnTo>
                <a:lnTo>
                  <a:pt x="1896" y="273"/>
                </a:lnTo>
                <a:lnTo>
                  <a:pt x="1898" y="861"/>
                </a:lnTo>
                <a:lnTo>
                  <a:pt x="1370" y="860"/>
                </a:lnTo>
                <a:lnTo>
                  <a:pt x="1370" y="856"/>
                </a:lnTo>
              </a:path>
            </a:pathLst>
          </a:custGeom>
          <a:solidFill>
            <a:srgbClr val="C3DBFF">
              <a:alpha val="50195"/>
            </a:srgbClr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Rectangle 30"/>
          <p:cNvSpPr>
            <a:spLocks noChangeArrowheads="1"/>
          </p:cNvSpPr>
          <p:nvPr/>
        </p:nvSpPr>
        <p:spPr bwMode="auto">
          <a:xfrm flipH="1">
            <a:off x="838200" y="3876675"/>
            <a:ext cx="1295400" cy="1076325"/>
          </a:xfrm>
          <a:prstGeom prst="rect">
            <a:avLst/>
          </a:prstGeom>
          <a:solidFill>
            <a:srgbClr val="FFFFCC">
              <a:alpha val="69019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10000"/>
              </a:spcBef>
            </a:pPr>
            <a:r>
              <a:rPr lang="en-US" sz="2000" b="1">
                <a:sym typeface="Symbol" pitchFamily="18" charset="2"/>
              </a:rPr>
              <a:t>Power </a:t>
            </a:r>
          </a:p>
          <a:p>
            <a:pPr eaLnBrk="0" hangingPunct="0">
              <a:spcBef>
                <a:spcPct val="10000"/>
              </a:spcBef>
            </a:pPr>
            <a:r>
              <a:rPr lang="en-US" sz="2000" b="1">
                <a:sym typeface="Symbol" pitchFamily="18" charset="2"/>
              </a:rPr>
              <a:t>= 1 - </a:t>
            </a:r>
            <a:r>
              <a:rPr lang="el-GR" sz="2000" b="1">
                <a:cs typeface="Arial" charset="0"/>
                <a:sym typeface="Symbol" pitchFamily="18" charset="2"/>
              </a:rPr>
              <a:t>β</a:t>
            </a:r>
            <a:r>
              <a:rPr lang="en-US" sz="2000" b="1">
                <a:cs typeface="Times New Roman" pitchFamily="18" charset="0"/>
                <a:sym typeface="Symbol" pitchFamily="18" charset="2"/>
              </a:rPr>
              <a:t> </a:t>
            </a:r>
          </a:p>
          <a:p>
            <a:pPr eaLnBrk="0" hangingPunct="0">
              <a:spcBef>
                <a:spcPct val="10000"/>
              </a:spcBef>
            </a:pPr>
            <a:r>
              <a:rPr lang="en-US" sz="2000" b="1">
                <a:cs typeface="Times New Roman" pitchFamily="18" charset="0"/>
                <a:sym typeface="Symbol" pitchFamily="18" charset="2"/>
              </a:rPr>
              <a:t>= 0.8461</a:t>
            </a:r>
            <a:endParaRPr lang="el-GR" sz="2000" b="1">
              <a:cs typeface="Times New Roman" pitchFamily="18" charset="0"/>
            </a:endParaRPr>
          </a:p>
        </p:txBody>
      </p:sp>
      <p:sp>
        <p:nvSpPr>
          <p:cNvPr id="20508" name="Line 31"/>
          <p:cNvSpPr>
            <a:spLocks noChangeShapeType="1"/>
          </p:cNvSpPr>
          <p:nvPr/>
        </p:nvSpPr>
        <p:spPr bwMode="auto">
          <a:xfrm>
            <a:off x="2133600" y="4876800"/>
            <a:ext cx="533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9" name="Line 32"/>
          <p:cNvSpPr>
            <a:spLocks noChangeShapeType="1"/>
          </p:cNvSpPr>
          <p:nvPr/>
        </p:nvSpPr>
        <p:spPr bwMode="auto">
          <a:xfrm flipH="1">
            <a:off x="8534400" y="32004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Text Box 33"/>
          <p:cNvSpPr txBox="1">
            <a:spLocks noChangeArrowheads="1"/>
          </p:cNvSpPr>
          <p:nvPr/>
        </p:nvSpPr>
        <p:spPr bwMode="auto">
          <a:xfrm>
            <a:off x="3657600" y="5486400"/>
            <a:ext cx="914400" cy="366713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50.766</a:t>
            </a:r>
          </a:p>
        </p:txBody>
      </p:sp>
      <p:sp>
        <p:nvSpPr>
          <p:cNvPr id="20511" name="Line 18"/>
          <p:cNvSpPr>
            <a:spLocks noChangeShapeType="1"/>
          </p:cNvSpPr>
          <p:nvPr/>
        </p:nvSpPr>
        <p:spPr bwMode="auto">
          <a:xfrm>
            <a:off x="914400" y="5486400"/>
            <a:ext cx="617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Text Box 34"/>
          <p:cNvSpPr txBox="1">
            <a:spLocks noChangeArrowheads="1"/>
          </p:cNvSpPr>
          <p:nvPr/>
        </p:nvSpPr>
        <p:spPr bwMode="auto">
          <a:xfrm>
            <a:off x="152400" y="5546725"/>
            <a:ext cx="2286000" cy="108267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The probability of correctly rejecting a false null hypothesis is 0.8641</a:t>
            </a:r>
          </a:p>
        </p:txBody>
      </p:sp>
      <p:sp>
        <p:nvSpPr>
          <p:cNvPr id="20513" name="Line 35"/>
          <p:cNvSpPr>
            <a:spLocks noChangeShapeType="1"/>
          </p:cNvSpPr>
          <p:nvPr/>
        </p:nvSpPr>
        <p:spPr bwMode="auto">
          <a:xfrm flipH="1">
            <a:off x="533400" y="4724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14" name="Line 36"/>
          <p:cNvSpPr>
            <a:spLocks noChangeShapeType="1"/>
          </p:cNvSpPr>
          <p:nvPr/>
        </p:nvSpPr>
        <p:spPr bwMode="auto">
          <a:xfrm>
            <a:off x="533400" y="4724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7772400" y="762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214772D2-2A6B-4EF3-B2D0-9EDD87FAD576}" type="slidenum">
              <a:rPr lang="en-US"/>
              <a:pPr/>
              <a:t>68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Power of the Test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905000"/>
            <a:ext cx="8077200" cy="4532313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Conclusions regarding the power of the test:</a:t>
            </a:r>
          </a:p>
          <a:p>
            <a:pPr marL="533400" indent="-533400" eaLnBrk="1" hangingPunct="1"/>
            <a:endParaRPr lang="en-US" sz="1200" smtClean="0"/>
          </a:p>
          <a:p>
            <a:pPr marL="882650" lvl="1" indent="-457200" eaLnBrk="1" hangingPunct="1">
              <a:buFont typeface="Wingdings" pitchFamily="2" charset="2"/>
              <a:buAutoNum type="arabicPeriod"/>
            </a:pPr>
            <a:r>
              <a:rPr lang="en-US" smtClean="0"/>
              <a:t>A one-tail test is more powerful than a two-tail test</a:t>
            </a:r>
          </a:p>
          <a:p>
            <a:pPr marL="882650" lvl="1" indent="-457200" eaLnBrk="1" hangingPunct="1">
              <a:buFont typeface="Wingdings" pitchFamily="2" charset="2"/>
              <a:buAutoNum type="arabicPeriod"/>
            </a:pPr>
            <a:r>
              <a:rPr lang="en-US" smtClean="0"/>
              <a:t>An increase in the level of significance (</a:t>
            </a:r>
            <a:r>
              <a:rPr lang="en-US" smtClean="0">
                <a:sym typeface="Symbol" pitchFamily="18" charset="2"/>
              </a:rPr>
              <a:t>) results in an increase in power</a:t>
            </a:r>
          </a:p>
          <a:p>
            <a:pPr marL="882650" lvl="1" indent="-457200" eaLnBrk="1" hangingPunct="1">
              <a:buFont typeface="Wingdings" pitchFamily="2" charset="2"/>
              <a:buAutoNum type="arabicPeriod"/>
            </a:pPr>
            <a:r>
              <a:rPr lang="en-US" smtClean="0">
                <a:sym typeface="Symbol" pitchFamily="18" charset="2"/>
              </a:rPr>
              <a:t>An increase in the sample size results in an increase in power</a:t>
            </a:r>
          </a:p>
          <a:p>
            <a:pPr marL="882650" lvl="1" indent="-457200" eaLnBrk="1" hangingPunct="1">
              <a:buFont typeface="Wingdings" pitchFamily="2" charset="2"/>
              <a:buAutoNum type="arabicPeriod"/>
            </a:pPr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A21C2807-828E-4F82-AE87-145FEB4A120B}" type="slidenum">
              <a:rPr lang="en-US"/>
              <a:pPr/>
              <a:t>69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mtClean="0"/>
              <a:t>Online Topic Summary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865313"/>
            <a:ext cx="7924800" cy="3846512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40000"/>
              </a:spcBef>
            </a:pPr>
            <a:r>
              <a:rPr lang="en-US" sz="3200" smtClean="0"/>
              <a:t>Examined how to calculate and interpret the power of a hypothesis test.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EC924EA4-C79B-4AC5-9BDA-750D0C1324BE}" type="slidenum">
              <a:rPr lang="en-US"/>
              <a:pPr/>
              <a:t>7</a:t>
            </a:fld>
            <a:endParaRPr lang="en-US"/>
          </a:p>
        </p:txBody>
      </p:sp>
      <p:sp>
        <p:nvSpPr>
          <p:cNvPr id="7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Hypothesis Testing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828800"/>
            <a:ext cx="8077200" cy="1511300"/>
          </a:xfrm>
        </p:spPr>
        <p:txBody>
          <a:bodyPr/>
          <a:lstStyle/>
          <a:p>
            <a:pPr eaLnBrk="1" hangingPunct="1"/>
            <a:r>
              <a:rPr lang="en-US" sz="2400" smtClean="0"/>
              <a:t>Claim: The population mean age is 50.</a:t>
            </a:r>
          </a:p>
          <a:p>
            <a:pPr lvl="1" eaLnBrk="1" hangingPunct="1"/>
            <a:r>
              <a:rPr lang="en-US" sz="2000" smtClean="0"/>
              <a:t>H</a:t>
            </a:r>
            <a:r>
              <a:rPr lang="en-US" sz="2000" baseline="-25000" smtClean="0"/>
              <a:t>0</a:t>
            </a:r>
            <a:r>
              <a:rPr lang="en-US" sz="2000" smtClean="0"/>
              <a:t>: </a:t>
            </a:r>
            <a:r>
              <a:rPr lang="el-GR" sz="2000" smtClean="0">
                <a:cs typeface="Times New Roman" pitchFamily="18" charset="0"/>
              </a:rPr>
              <a:t>μ</a:t>
            </a:r>
            <a:r>
              <a:rPr lang="en-US" sz="2000" smtClean="0">
                <a:cs typeface="Times New Roman" pitchFamily="18" charset="0"/>
              </a:rPr>
              <a:t> = 50, 	H</a:t>
            </a:r>
            <a:r>
              <a:rPr lang="en-US" sz="2000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: </a:t>
            </a:r>
            <a:r>
              <a:rPr lang="el-GR" sz="2000" smtClean="0">
                <a:cs typeface="Times New Roman" pitchFamily="18" charset="0"/>
              </a:rPr>
              <a:t>μ</a:t>
            </a:r>
            <a:r>
              <a:rPr lang="en-US" sz="2000" smtClean="0">
                <a:cs typeface="Times New Roman" pitchFamily="18" charset="0"/>
              </a:rPr>
              <a:t> ≠ 50</a:t>
            </a:r>
          </a:p>
          <a:p>
            <a:pPr eaLnBrk="1" hangingPunct="1"/>
            <a:r>
              <a:rPr lang="en-US" sz="2400" smtClean="0">
                <a:cs typeface="Times New Roman" pitchFamily="18" charset="0"/>
              </a:rPr>
              <a:t>Sample the population and find sample mean.</a:t>
            </a:r>
            <a:endParaRPr lang="el-GR" sz="2400" smtClean="0">
              <a:cs typeface="Times New Roman" pitchFamily="18" charset="0"/>
            </a:endParaRPr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1295400" y="4038600"/>
            <a:ext cx="7221538" cy="903288"/>
            <a:chOff x="480" y="2160"/>
            <a:chExt cx="4549" cy="569"/>
          </a:xfrm>
        </p:grpSpPr>
        <p:grpSp>
          <p:nvGrpSpPr>
            <p:cNvPr id="23575" name="Group 5"/>
            <p:cNvGrpSpPr>
              <a:grpSpLocks/>
            </p:cNvGrpSpPr>
            <p:nvPr/>
          </p:nvGrpSpPr>
          <p:grpSpPr bwMode="auto">
            <a:xfrm>
              <a:off x="480" y="2160"/>
              <a:ext cx="2245" cy="569"/>
              <a:chOff x="2905" y="1393"/>
              <a:chExt cx="2245" cy="569"/>
            </a:xfrm>
          </p:grpSpPr>
          <p:sp>
            <p:nvSpPr>
              <p:cNvPr id="23601" name="Freeform 6"/>
              <p:cNvSpPr>
                <a:spLocks/>
              </p:cNvSpPr>
              <p:nvPr/>
            </p:nvSpPr>
            <p:spPr bwMode="auto">
              <a:xfrm>
                <a:off x="3769" y="1393"/>
                <a:ext cx="230" cy="569"/>
              </a:xfrm>
              <a:custGeom>
                <a:avLst/>
                <a:gdLst>
                  <a:gd name="T0" fmla="*/ 130 w 230"/>
                  <a:gd name="T1" fmla="*/ 552 h 569"/>
                  <a:gd name="T2" fmla="*/ 153 w 230"/>
                  <a:gd name="T3" fmla="*/ 568 h 569"/>
                  <a:gd name="T4" fmla="*/ 171 w 230"/>
                  <a:gd name="T5" fmla="*/ 564 h 569"/>
                  <a:gd name="T6" fmla="*/ 184 w 230"/>
                  <a:gd name="T7" fmla="*/ 539 h 569"/>
                  <a:gd name="T8" fmla="*/ 184 w 230"/>
                  <a:gd name="T9" fmla="*/ 168 h 569"/>
                  <a:gd name="T10" fmla="*/ 189 w 230"/>
                  <a:gd name="T11" fmla="*/ 161 h 569"/>
                  <a:gd name="T12" fmla="*/ 195 w 230"/>
                  <a:gd name="T13" fmla="*/ 168 h 569"/>
                  <a:gd name="T14" fmla="*/ 197 w 230"/>
                  <a:gd name="T15" fmla="*/ 327 h 569"/>
                  <a:gd name="T16" fmla="*/ 212 w 230"/>
                  <a:gd name="T17" fmla="*/ 336 h 569"/>
                  <a:gd name="T18" fmla="*/ 227 w 230"/>
                  <a:gd name="T19" fmla="*/ 327 h 569"/>
                  <a:gd name="T20" fmla="*/ 229 w 230"/>
                  <a:gd name="T21" fmla="*/ 140 h 569"/>
                  <a:gd name="T22" fmla="*/ 221 w 230"/>
                  <a:gd name="T23" fmla="*/ 122 h 569"/>
                  <a:gd name="T24" fmla="*/ 17 w 230"/>
                  <a:gd name="T25" fmla="*/ 120 h 569"/>
                  <a:gd name="T26" fmla="*/ 2 w 230"/>
                  <a:gd name="T27" fmla="*/ 130 h 569"/>
                  <a:gd name="T28" fmla="*/ 0 w 230"/>
                  <a:gd name="T29" fmla="*/ 320 h 569"/>
                  <a:gd name="T30" fmla="*/ 8 w 230"/>
                  <a:gd name="T31" fmla="*/ 334 h 569"/>
                  <a:gd name="T32" fmla="*/ 26 w 230"/>
                  <a:gd name="T33" fmla="*/ 334 h 569"/>
                  <a:gd name="T34" fmla="*/ 34 w 230"/>
                  <a:gd name="T35" fmla="*/ 320 h 569"/>
                  <a:gd name="T36" fmla="*/ 36 w 230"/>
                  <a:gd name="T37" fmla="*/ 163 h 569"/>
                  <a:gd name="T38" fmla="*/ 44 w 230"/>
                  <a:gd name="T39" fmla="*/ 163 h 569"/>
                  <a:gd name="T40" fmla="*/ 46 w 230"/>
                  <a:gd name="T41" fmla="*/ 331 h 569"/>
                  <a:gd name="T42" fmla="*/ 48 w 230"/>
                  <a:gd name="T43" fmla="*/ 552 h 569"/>
                  <a:gd name="T44" fmla="*/ 71 w 230"/>
                  <a:gd name="T45" fmla="*/ 568 h 569"/>
                  <a:gd name="T46" fmla="*/ 91 w 230"/>
                  <a:gd name="T47" fmla="*/ 564 h 569"/>
                  <a:gd name="T48" fmla="*/ 104 w 230"/>
                  <a:gd name="T49" fmla="*/ 539 h 569"/>
                  <a:gd name="T50" fmla="*/ 106 w 230"/>
                  <a:gd name="T51" fmla="*/ 334 h 569"/>
                  <a:gd name="T52" fmla="*/ 123 w 230"/>
                  <a:gd name="T53" fmla="*/ 334 h 569"/>
                  <a:gd name="T54" fmla="*/ 127 w 230"/>
                  <a:gd name="T55" fmla="*/ 539 h 569"/>
                  <a:gd name="T56" fmla="*/ 67 w 230"/>
                  <a:gd name="T57" fmla="*/ 34 h 569"/>
                  <a:gd name="T58" fmla="*/ 90 w 230"/>
                  <a:gd name="T59" fmla="*/ 7 h 569"/>
                  <a:gd name="T60" fmla="*/ 123 w 230"/>
                  <a:gd name="T61" fmla="*/ 0 h 569"/>
                  <a:gd name="T62" fmla="*/ 155 w 230"/>
                  <a:gd name="T63" fmla="*/ 19 h 569"/>
                  <a:gd name="T64" fmla="*/ 165 w 230"/>
                  <a:gd name="T65" fmla="*/ 52 h 569"/>
                  <a:gd name="T66" fmla="*/ 155 w 230"/>
                  <a:gd name="T67" fmla="*/ 89 h 569"/>
                  <a:gd name="T68" fmla="*/ 123 w 230"/>
                  <a:gd name="T69" fmla="*/ 106 h 569"/>
                  <a:gd name="T70" fmla="*/ 90 w 230"/>
                  <a:gd name="T71" fmla="*/ 100 h 569"/>
                  <a:gd name="T72" fmla="*/ 67 w 230"/>
                  <a:gd name="T73" fmla="*/ 72 h 569"/>
                  <a:gd name="T74" fmla="*/ 127 w 230"/>
                  <a:gd name="T75" fmla="*/ 539 h 5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30"/>
                  <a:gd name="T115" fmla="*/ 0 h 569"/>
                  <a:gd name="T116" fmla="*/ 230 w 230"/>
                  <a:gd name="T117" fmla="*/ 569 h 56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30" h="569">
                    <a:moveTo>
                      <a:pt x="127" y="539"/>
                    </a:moveTo>
                    <a:lnTo>
                      <a:pt x="130" y="552"/>
                    </a:lnTo>
                    <a:lnTo>
                      <a:pt x="139" y="564"/>
                    </a:lnTo>
                    <a:lnTo>
                      <a:pt x="153" y="568"/>
                    </a:lnTo>
                    <a:lnTo>
                      <a:pt x="158" y="568"/>
                    </a:lnTo>
                    <a:lnTo>
                      <a:pt x="171" y="564"/>
                    </a:lnTo>
                    <a:lnTo>
                      <a:pt x="181" y="552"/>
                    </a:lnTo>
                    <a:lnTo>
                      <a:pt x="184" y="539"/>
                    </a:lnTo>
                    <a:lnTo>
                      <a:pt x="184" y="331"/>
                    </a:lnTo>
                    <a:lnTo>
                      <a:pt x="184" y="168"/>
                    </a:lnTo>
                    <a:lnTo>
                      <a:pt x="186" y="163"/>
                    </a:lnTo>
                    <a:lnTo>
                      <a:pt x="189" y="161"/>
                    </a:lnTo>
                    <a:lnTo>
                      <a:pt x="193" y="163"/>
                    </a:lnTo>
                    <a:lnTo>
                      <a:pt x="195" y="168"/>
                    </a:lnTo>
                    <a:lnTo>
                      <a:pt x="195" y="320"/>
                    </a:lnTo>
                    <a:lnTo>
                      <a:pt x="197" y="327"/>
                    </a:lnTo>
                    <a:lnTo>
                      <a:pt x="203" y="334"/>
                    </a:lnTo>
                    <a:lnTo>
                      <a:pt x="212" y="336"/>
                    </a:lnTo>
                    <a:lnTo>
                      <a:pt x="221" y="334"/>
                    </a:lnTo>
                    <a:lnTo>
                      <a:pt x="227" y="327"/>
                    </a:lnTo>
                    <a:lnTo>
                      <a:pt x="229" y="320"/>
                    </a:lnTo>
                    <a:lnTo>
                      <a:pt x="229" y="140"/>
                    </a:lnTo>
                    <a:lnTo>
                      <a:pt x="227" y="130"/>
                    </a:lnTo>
                    <a:lnTo>
                      <a:pt x="221" y="122"/>
                    </a:lnTo>
                    <a:lnTo>
                      <a:pt x="212" y="120"/>
                    </a:lnTo>
                    <a:lnTo>
                      <a:pt x="17" y="120"/>
                    </a:lnTo>
                    <a:lnTo>
                      <a:pt x="8" y="122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0" y="320"/>
                    </a:lnTo>
                    <a:lnTo>
                      <a:pt x="2" y="327"/>
                    </a:lnTo>
                    <a:lnTo>
                      <a:pt x="8" y="334"/>
                    </a:lnTo>
                    <a:lnTo>
                      <a:pt x="17" y="336"/>
                    </a:lnTo>
                    <a:lnTo>
                      <a:pt x="26" y="334"/>
                    </a:lnTo>
                    <a:lnTo>
                      <a:pt x="32" y="327"/>
                    </a:lnTo>
                    <a:lnTo>
                      <a:pt x="34" y="320"/>
                    </a:lnTo>
                    <a:lnTo>
                      <a:pt x="34" y="168"/>
                    </a:lnTo>
                    <a:lnTo>
                      <a:pt x="36" y="163"/>
                    </a:lnTo>
                    <a:lnTo>
                      <a:pt x="42" y="161"/>
                    </a:lnTo>
                    <a:lnTo>
                      <a:pt x="44" y="163"/>
                    </a:lnTo>
                    <a:lnTo>
                      <a:pt x="46" y="168"/>
                    </a:lnTo>
                    <a:lnTo>
                      <a:pt x="46" y="331"/>
                    </a:lnTo>
                    <a:lnTo>
                      <a:pt x="46" y="539"/>
                    </a:lnTo>
                    <a:lnTo>
                      <a:pt x="48" y="552"/>
                    </a:lnTo>
                    <a:lnTo>
                      <a:pt x="58" y="564"/>
                    </a:lnTo>
                    <a:lnTo>
                      <a:pt x="71" y="568"/>
                    </a:lnTo>
                    <a:lnTo>
                      <a:pt x="78" y="568"/>
                    </a:lnTo>
                    <a:lnTo>
                      <a:pt x="91" y="564"/>
                    </a:lnTo>
                    <a:lnTo>
                      <a:pt x="100" y="552"/>
                    </a:lnTo>
                    <a:lnTo>
                      <a:pt x="104" y="539"/>
                    </a:lnTo>
                    <a:lnTo>
                      <a:pt x="104" y="342"/>
                    </a:lnTo>
                    <a:lnTo>
                      <a:pt x="106" y="334"/>
                    </a:lnTo>
                    <a:lnTo>
                      <a:pt x="115" y="331"/>
                    </a:lnTo>
                    <a:lnTo>
                      <a:pt x="123" y="334"/>
                    </a:lnTo>
                    <a:lnTo>
                      <a:pt x="127" y="342"/>
                    </a:lnTo>
                    <a:lnTo>
                      <a:pt x="127" y="539"/>
                    </a:lnTo>
                    <a:lnTo>
                      <a:pt x="64" y="52"/>
                    </a:lnTo>
                    <a:lnTo>
                      <a:pt x="67" y="34"/>
                    </a:lnTo>
                    <a:lnTo>
                      <a:pt x="76" y="19"/>
                    </a:lnTo>
                    <a:lnTo>
                      <a:pt x="90" y="7"/>
                    </a:lnTo>
                    <a:lnTo>
                      <a:pt x="106" y="0"/>
                    </a:lnTo>
                    <a:lnTo>
                      <a:pt x="123" y="0"/>
                    </a:lnTo>
                    <a:lnTo>
                      <a:pt x="139" y="7"/>
                    </a:lnTo>
                    <a:lnTo>
                      <a:pt x="155" y="19"/>
                    </a:lnTo>
                    <a:lnTo>
                      <a:pt x="161" y="34"/>
                    </a:lnTo>
                    <a:lnTo>
                      <a:pt x="165" y="52"/>
                    </a:lnTo>
                    <a:lnTo>
                      <a:pt x="161" y="72"/>
                    </a:lnTo>
                    <a:lnTo>
                      <a:pt x="155" y="89"/>
                    </a:lnTo>
                    <a:lnTo>
                      <a:pt x="139" y="100"/>
                    </a:lnTo>
                    <a:lnTo>
                      <a:pt x="123" y="106"/>
                    </a:lnTo>
                    <a:lnTo>
                      <a:pt x="106" y="106"/>
                    </a:lnTo>
                    <a:lnTo>
                      <a:pt x="90" y="100"/>
                    </a:lnTo>
                    <a:lnTo>
                      <a:pt x="76" y="89"/>
                    </a:lnTo>
                    <a:lnTo>
                      <a:pt x="67" y="72"/>
                    </a:lnTo>
                    <a:lnTo>
                      <a:pt x="64" y="52"/>
                    </a:lnTo>
                    <a:lnTo>
                      <a:pt x="127" y="539"/>
                    </a:lnTo>
                  </a:path>
                </a:pathLst>
              </a:custGeom>
              <a:solidFill>
                <a:srgbClr val="3366FF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2" name="Freeform 7"/>
              <p:cNvSpPr>
                <a:spLocks/>
              </p:cNvSpPr>
              <p:nvPr/>
            </p:nvSpPr>
            <p:spPr bwMode="auto">
              <a:xfrm>
                <a:off x="3769" y="1515"/>
                <a:ext cx="230" cy="447"/>
              </a:xfrm>
              <a:custGeom>
                <a:avLst/>
                <a:gdLst>
                  <a:gd name="T0" fmla="*/ 127 w 230"/>
                  <a:gd name="T1" fmla="*/ 418 h 447"/>
                  <a:gd name="T2" fmla="*/ 130 w 230"/>
                  <a:gd name="T3" fmla="*/ 430 h 447"/>
                  <a:gd name="T4" fmla="*/ 139 w 230"/>
                  <a:gd name="T5" fmla="*/ 442 h 447"/>
                  <a:gd name="T6" fmla="*/ 153 w 230"/>
                  <a:gd name="T7" fmla="*/ 446 h 447"/>
                  <a:gd name="T8" fmla="*/ 158 w 230"/>
                  <a:gd name="T9" fmla="*/ 446 h 447"/>
                  <a:gd name="T10" fmla="*/ 171 w 230"/>
                  <a:gd name="T11" fmla="*/ 442 h 447"/>
                  <a:gd name="T12" fmla="*/ 181 w 230"/>
                  <a:gd name="T13" fmla="*/ 430 h 447"/>
                  <a:gd name="T14" fmla="*/ 184 w 230"/>
                  <a:gd name="T15" fmla="*/ 418 h 447"/>
                  <a:gd name="T16" fmla="*/ 184 w 230"/>
                  <a:gd name="T17" fmla="*/ 210 h 447"/>
                  <a:gd name="T18" fmla="*/ 184 w 230"/>
                  <a:gd name="T19" fmla="*/ 47 h 447"/>
                  <a:gd name="T20" fmla="*/ 186 w 230"/>
                  <a:gd name="T21" fmla="*/ 42 h 447"/>
                  <a:gd name="T22" fmla="*/ 189 w 230"/>
                  <a:gd name="T23" fmla="*/ 40 h 447"/>
                  <a:gd name="T24" fmla="*/ 193 w 230"/>
                  <a:gd name="T25" fmla="*/ 42 h 447"/>
                  <a:gd name="T26" fmla="*/ 195 w 230"/>
                  <a:gd name="T27" fmla="*/ 47 h 447"/>
                  <a:gd name="T28" fmla="*/ 195 w 230"/>
                  <a:gd name="T29" fmla="*/ 198 h 447"/>
                  <a:gd name="T30" fmla="*/ 197 w 230"/>
                  <a:gd name="T31" fmla="*/ 206 h 447"/>
                  <a:gd name="T32" fmla="*/ 203 w 230"/>
                  <a:gd name="T33" fmla="*/ 213 h 447"/>
                  <a:gd name="T34" fmla="*/ 212 w 230"/>
                  <a:gd name="T35" fmla="*/ 215 h 447"/>
                  <a:gd name="T36" fmla="*/ 221 w 230"/>
                  <a:gd name="T37" fmla="*/ 213 h 447"/>
                  <a:gd name="T38" fmla="*/ 227 w 230"/>
                  <a:gd name="T39" fmla="*/ 206 h 447"/>
                  <a:gd name="T40" fmla="*/ 229 w 230"/>
                  <a:gd name="T41" fmla="*/ 198 h 447"/>
                  <a:gd name="T42" fmla="*/ 229 w 230"/>
                  <a:gd name="T43" fmla="*/ 20 h 447"/>
                  <a:gd name="T44" fmla="*/ 227 w 230"/>
                  <a:gd name="T45" fmla="*/ 10 h 447"/>
                  <a:gd name="T46" fmla="*/ 221 w 230"/>
                  <a:gd name="T47" fmla="*/ 2 h 447"/>
                  <a:gd name="T48" fmla="*/ 212 w 230"/>
                  <a:gd name="T49" fmla="*/ 0 h 447"/>
                  <a:gd name="T50" fmla="*/ 17 w 230"/>
                  <a:gd name="T51" fmla="*/ 0 h 447"/>
                  <a:gd name="T52" fmla="*/ 8 w 230"/>
                  <a:gd name="T53" fmla="*/ 2 h 447"/>
                  <a:gd name="T54" fmla="*/ 2 w 230"/>
                  <a:gd name="T55" fmla="*/ 10 h 447"/>
                  <a:gd name="T56" fmla="*/ 0 w 230"/>
                  <a:gd name="T57" fmla="*/ 20 h 447"/>
                  <a:gd name="T58" fmla="*/ 0 w 230"/>
                  <a:gd name="T59" fmla="*/ 198 h 447"/>
                  <a:gd name="T60" fmla="*/ 2 w 230"/>
                  <a:gd name="T61" fmla="*/ 206 h 447"/>
                  <a:gd name="T62" fmla="*/ 8 w 230"/>
                  <a:gd name="T63" fmla="*/ 213 h 447"/>
                  <a:gd name="T64" fmla="*/ 17 w 230"/>
                  <a:gd name="T65" fmla="*/ 215 h 447"/>
                  <a:gd name="T66" fmla="*/ 26 w 230"/>
                  <a:gd name="T67" fmla="*/ 213 h 447"/>
                  <a:gd name="T68" fmla="*/ 32 w 230"/>
                  <a:gd name="T69" fmla="*/ 206 h 447"/>
                  <a:gd name="T70" fmla="*/ 34 w 230"/>
                  <a:gd name="T71" fmla="*/ 198 h 447"/>
                  <a:gd name="T72" fmla="*/ 34 w 230"/>
                  <a:gd name="T73" fmla="*/ 47 h 447"/>
                  <a:gd name="T74" fmla="*/ 36 w 230"/>
                  <a:gd name="T75" fmla="*/ 42 h 447"/>
                  <a:gd name="T76" fmla="*/ 42 w 230"/>
                  <a:gd name="T77" fmla="*/ 40 h 447"/>
                  <a:gd name="T78" fmla="*/ 44 w 230"/>
                  <a:gd name="T79" fmla="*/ 42 h 447"/>
                  <a:gd name="T80" fmla="*/ 46 w 230"/>
                  <a:gd name="T81" fmla="*/ 47 h 447"/>
                  <a:gd name="T82" fmla="*/ 46 w 230"/>
                  <a:gd name="T83" fmla="*/ 210 h 447"/>
                  <a:gd name="T84" fmla="*/ 46 w 230"/>
                  <a:gd name="T85" fmla="*/ 418 h 447"/>
                  <a:gd name="T86" fmla="*/ 48 w 230"/>
                  <a:gd name="T87" fmla="*/ 430 h 447"/>
                  <a:gd name="T88" fmla="*/ 58 w 230"/>
                  <a:gd name="T89" fmla="*/ 442 h 447"/>
                  <a:gd name="T90" fmla="*/ 71 w 230"/>
                  <a:gd name="T91" fmla="*/ 446 h 447"/>
                  <a:gd name="T92" fmla="*/ 78 w 230"/>
                  <a:gd name="T93" fmla="*/ 446 h 447"/>
                  <a:gd name="T94" fmla="*/ 91 w 230"/>
                  <a:gd name="T95" fmla="*/ 442 h 447"/>
                  <a:gd name="T96" fmla="*/ 100 w 230"/>
                  <a:gd name="T97" fmla="*/ 430 h 447"/>
                  <a:gd name="T98" fmla="*/ 104 w 230"/>
                  <a:gd name="T99" fmla="*/ 418 h 447"/>
                  <a:gd name="T100" fmla="*/ 104 w 230"/>
                  <a:gd name="T101" fmla="*/ 221 h 447"/>
                  <a:gd name="T102" fmla="*/ 106 w 230"/>
                  <a:gd name="T103" fmla="*/ 213 h 447"/>
                  <a:gd name="T104" fmla="*/ 115 w 230"/>
                  <a:gd name="T105" fmla="*/ 210 h 447"/>
                  <a:gd name="T106" fmla="*/ 123 w 230"/>
                  <a:gd name="T107" fmla="*/ 213 h 447"/>
                  <a:gd name="T108" fmla="*/ 127 w 230"/>
                  <a:gd name="T109" fmla="*/ 221 h 447"/>
                  <a:gd name="T110" fmla="*/ 127 w 230"/>
                  <a:gd name="T111" fmla="*/ 418 h 4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30"/>
                  <a:gd name="T169" fmla="*/ 0 h 447"/>
                  <a:gd name="T170" fmla="*/ 230 w 230"/>
                  <a:gd name="T171" fmla="*/ 447 h 44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30" h="447">
                    <a:moveTo>
                      <a:pt x="127" y="418"/>
                    </a:moveTo>
                    <a:lnTo>
                      <a:pt x="130" y="430"/>
                    </a:lnTo>
                    <a:lnTo>
                      <a:pt x="139" y="442"/>
                    </a:lnTo>
                    <a:lnTo>
                      <a:pt x="153" y="446"/>
                    </a:lnTo>
                    <a:lnTo>
                      <a:pt x="158" y="446"/>
                    </a:lnTo>
                    <a:lnTo>
                      <a:pt x="171" y="442"/>
                    </a:lnTo>
                    <a:lnTo>
                      <a:pt x="181" y="430"/>
                    </a:lnTo>
                    <a:lnTo>
                      <a:pt x="184" y="418"/>
                    </a:lnTo>
                    <a:lnTo>
                      <a:pt x="184" y="210"/>
                    </a:lnTo>
                    <a:lnTo>
                      <a:pt x="184" y="47"/>
                    </a:lnTo>
                    <a:lnTo>
                      <a:pt x="186" y="42"/>
                    </a:lnTo>
                    <a:lnTo>
                      <a:pt x="189" y="40"/>
                    </a:lnTo>
                    <a:lnTo>
                      <a:pt x="193" y="42"/>
                    </a:lnTo>
                    <a:lnTo>
                      <a:pt x="195" y="47"/>
                    </a:lnTo>
                    <a:lnTo>
                      <a:pt x="195" y="198"/>
                    </a:lnTo>
                    <a:lnTo>
                      <a:pt x="197" y="206"/>
                    </a:lnTo>
                    <a:lnTo>
                      <a:pt x="203" y="213"/>
                    </a:lnTo>
                    <a:lnTo>
                      <a:pt x="212" y="215"/>
                    </a:lnTo>
                    <a:lnTo>
                      <a:pt x="221" y="213"/>
                    </a:lnTo>
                    <a:lnTo>
                      <a:pt x="227" y="206"/>
                    </a:lnTo>
                    <a:lnTo>
                      <a:pt x="229" y="198"/>
                    </a:lnTo>
                    <a:lnTo>
                      <a:pt x="229" y="20"/>
                    </a:lnTo>
                    <a:lnTo>
                      <a:pt x="227" y="10"/>
                    </a:lnTo>
                    <a:lnTo>
                      <a:pt x="221" y="2"/>
                    </a:lnTo>
                    <a:lnTo>
                      <a:pt x="212" y="0"/>
                    </a:lnTo>
                    <a:lnTo>
                      <a:pt x="17" y="0"/>
                    </a:lnTo>
                    <a:lnTo>
                      <a:pt x="8" y="2"/>
                    </a:lnTo>
                    <a:lnTo>
                      <a:pt x="2" y="10"/>
                    </a:lnTo>
                    <a:lnTo>
                      <a:pt x="0" y="20"/>
                    </a:lnTo>
                    <a:lnTo>
                      <a:pt x="0" y="198"/>
                    </a:lnTo>
                    <a:lnTo>
                      <a:pt x="2" y="206"/>
                    </a:lnTo>
                    <a:lnTo>
                      <a:pt x="8" y="213"/>
                    </a:lnTo>
                    <a:lnTo>
                      <a:pt x="17" y="215"/>
                    </a:lnTo>
                    <a:lnTo>
                      <a:pt x="26" y="213"/>
                    </a:lnTo>
                    <a:lnTo>
                      <a:pt x="32" y="206"/>
                    </a:lnTo>
                    <a:lnTo>
                      <a:pt x="34" y="198"/>
                    </a:lnTo>
                    <a:lnTo>
                      <a:pt x="34" y="47"/>
                    </a:lnTo>
                    <a:lnTo>
                      <a:pt x="36" y="42"/>
                    </a:lnTo>
                    <a:lnTo>
                      <a:pt x="42" y="40"/>
                    </a:lnTo>
                    <a:lnTo>
                      <a:pt x="44" y="42"/>
                    </a:lnTo>
                    <a:lnTo>
                      <a:pt x="46" y="47"/>
                    </a:lnTo>
                    <a:lnTo>
                      <a:pt x="46" y="210"/>
                    </a:lnTo>
                    <a:lnTo>
                      <a:pt x="46" y="418"/>
                    </a:lnTo>
                    <a:lnTo>
                      <a:pt x="48" y="430"/>
                    </a:lnTo>
                    <a:lnTo>
                      <a:pt x="58" y="442"/>
                    </a:lnTo>
                    <a:lnTo>
                      <a:pt x="71" y="446"/>
                    </a:lnTo>
                    <a:lnTo>
                      <a:pt x="78" y="446"/>
                    </a:lnTo>
                    <a:lnTo>
                      <a:pt x="91" y="442"/>
                    </a:lnTo>
                    <a:lnTo>
                      <a:pt x="100" y="430"/>
                    </a:lnTo>
                    <a:lnTo>
                      <a:pt x="104" y="418"/>
                    </a:lnTo>
                    <a:lnTo>
                      <a:pt x="104" y="221"/>
                    </a:lnTo>
                    <a:lnTo>
                      <a:pt x="106" y="213"/>
                    </a:lnTo>
                    <a:lnTo>
                      <a:pt x="115" y="210"/>
                    </a:lnTo>
                    <a:lnTo>
                      <a:pt x="123" y="213"/>
                    </a:lnTo>
                    <a:lnTo>
                      <a:pt x="127" y="221"/>
                    </a:lnTo>
                    <a:lnTo>
                      <a:pt x="127" y="418"/>
                    </a:lnTo>
                  </a:path>
                </a:pathLst>
              </a:custGeom>
              <a:solidFill>
                <a:srgbClr val="3366FF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3" name="Freeform 8"/>
              <p:cNvSpPr>
                <a:spLocks/>
              </p:cNvSpPr>
              <p:nvPr/>
            </p:nvSpPr>
            <p:spPr bwMode="auto">
              <a:xfrm>
                <a:off x="3835" y="1393"/>
                <a:ext cx="98" cy="100"/>
              </a:xfrm>
              <a:custGeom>
                <a:avLst/>
                <a:gdLst>
                  <a:gd name="T0" fmla="*/ 0 w 98"/>
                  <a:gd name="T1" fmla="*/ 49 h 100"/>
                  <a:gd name="T2" fmla="*/ 3 w 98"/>
                  <a:gd name="T3" fmla="*/ 31 h 100"/>
                  <a:gd name="T4" fmla="*/ 12 w 98"/>
                  <a:gd name="T5" fmla="*/ 18 h 100"/>
                  <a:gd name="T6" fmla="*/ 25 w 98"/>
                  <a:gd name="T7" fmla="*/ 6 h 100"/>
                  <a:gd name="T8" fmla="*/ 41 w 98"/>
                  <a:gd name="T9" fmla="*/ 0 h 100"/>
                  <a:gd name="T10" fmla="*/ 56 w 98"/>
                  <a:gd name="T11" fmla="*/ 0 h 100"/>
                  <a:gd name="T12" fmla="*/ 72 w 98"/>
                  <a:gd name="T13" fmla="*/ 6 h 100"/>
                  <a:gd name="T14" fmla="*/ 87 w 98"/>
                  <a:gd name="T15" fmla="*/ 18 h 100"/>
                  <a:gd name="T16" fmla="*/ 93 w 98"/>
                  <a:gd name="T17" fmla="*/ 31 h 100"/>
                  <a:gd name="T18" fmla="*/ 97 w 98"/>
                  <a:gd name="T19" fmla="*/ 49 h 100"/>
                  <a:gd name="T20" fmla="*/ 93 w 98"/>
                  <a:gd name="T21" fmla="*/ 68 h 100"/>
                  <a:gd name="T22" fmla="*/ 87 w 98"/>
                  <a:gd name="T23" fmla="*/ 83 h 100"/>
                  <a:gd name="T24" fmla="*/ 72 w 98"/>
                  <a:gd name="T25" fmla="*/ 93 h 100"/>
                  <a:gd name="T26" fmla="*/ 56 w 98"/>
                  <a:gd name="T27" fmla="*/ 99 h 100"/>
                  <a:gd name="T28" fmla="*/ 41 w 98"/>
                  <a:gd name="T29" fmla="*/ 99 h 100"/>
                  <a:gd name="T30" fmla="*/ 25 w 98"/>
                  <a:gd name="T31" fmla="*/ 93 h 100"/>
                  <a:gd name="T32" fmla="*/ 12 w 98"/>
                  <a:gd name="T33" fmla="*/ 83 h 100"/>
                  <a:gd name="T34" fmla="*/ 3 w 98"/>
                  <a:gd name="T35" fmla="*/ 68 h 100"/>
                  <a:gd name="T36" fmla="*/ 0 w 98"/>
                  <a:gd name="T37" fmla="*/ 49 h 1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8"/>
                  <a:gd name="T58" fmla="*/ 0 h 100"/>
                  <a:gd name="T59" fmla="*/ 98 w 98"/>
                  <a:gd name="T60" fmla="*/ 100 h 10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8" h="100">
                    <a:moveTo>
                      <a:pt x="0" y="49"/>
                    </a:moveTo>
                    <a:lnTo>
                      <a:pt x="3" y="31"/>
                    </a:lnTo>
                    <a:lnTo>
                      <a:pt x="12" y="18"/>
                    </a:lnTo>
                    <a:lnTo>
                      <a:pt x="25" y="6"/>
                    </a:lnTo>
                    <a:lnTo>
                      <a:pt x="41" y="0"/>
                    </a:lnTo>
                    <a:lnTo>
                      <a:pt x="56" y="0"/>
                    </a:lnTo>
                    <a:lnTo>
                      <a:pt x="72" y="6"/>
                    </a:lnTo>
                    <a:lnTo>
                      <a:pt x="87" y="18"/>
                    </a:lnTo>
                    <a:lnTo>
                      <a:pt x="93" y="31"/>
                    </a:lnTo>
                    <a:lnTo>
                      <a:pt x="97" y="49"/>
                    </a:lnTo>
                    <a:lnTo>
                      <a:pt x="93" y="68"/>
                    </a:lnTo>
                    <a:lnTo>
                      <a:pt x="87" y="83"/>
                    </a:lnTo>
                    <a:lnTo>
                      <a:pt x="72" y="93"/>
                    </a:lnTo>
                    <a:lnTo>
                      <a:pt x="56" y="99"/>
                    </a:lnTo>
                    <a:lnTo>
                      <a:pt x="41" y="99"/>
                    </a:lnTo>
                    <a:lnTo>
                      <a:pt x="25" y="93"/>
                    </a:lnTo>
                    <a:lnTo>
                      <a:pt x="12" y="83"/>
                    </a:lnTo>
                    <a:lnTo>
                      <a:pt x="3" y="68"/>
                    </a:lnTo>
                    <a:lnTo>
                      <a:pt x="0" y="49"/>
                    </a:lnTo>
                  </a:path>
                </a:pathLst>
              </a:custGeom>
              <a:noFill/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4" name="Freeform 9"/>
              <p:cNvSpPr>
                <a:spLocks/>
              </p:cNvSpPr>
              <p:nvPr/>
            </p:nvSpPr>
            <p:spPr bwMode="auto">
              <a:xfrm>
                <a:off x="3193" y="1393"/>
                <a:ext cx="230" cy="569"/>
              </a:xfrm>
              <a:custGeom>
                <a:avLst/>
                <a:gdLst>
                  <a:gd name="T0" fmla="*/ 130 w 230"/>
                  <a:gd name="T1" fmla="*/ 552 h 569"/>
                  <a:gd name="T2" fmla="*/ 153 w 230"/>
                  <a:gd name="T3" fmla="*/ 568 h 569"/>
                  <a:gd name="T4" fmla="*/ 171 w 230"/>
                  <a:gd name="T5" fmla="*/ 564 h 569"/>
                  <a:gd name="T6" fmla="*/ 184 w 230"/>
                  <a:gd name="T7" fmla="*/ 539 h 569"/>
                  <a:gd name="T8" fmla="*/ 184 w 230"/>
                  <a:gd name="T9" fmla="*/ 168 h 569"/>
                  <a:gd name="T10" fmla="*/ 189 w 230"/>
                  <a:gd name="T11" fmla="*/ 161 h 569"/>
                  <a:gd name="T12" fmla="*/ 195 w 230"/>
                  <a:gd name="T13" fmla="*/ 168 h 569"/>
                  <a:gd name="T14" fmla="*/ 197 w 230"/>
                  <a:gd name="T15" fmla="*/ 327 h 569"/>
                  <a:gd name="T16" fmla="*/ 212 w 230"/>
                  <a:gd name="T17" fmla="*/ 336 h 569"/>
                  <a:gd name="T18" fmla="*/ 227 w 230"/>
                  <a:gd name="T19" fmla="*/ 327 h 569"/>
                  <a:gd name="T20" fmla="*/ 229 w 230"/>
                  <a:gd name="T21" fmla="*/ 140 h 569"/>
                  <a:gd name="T22" fmla="*/ 221 w 230"/>
                  <a:gd name="T23" fmla="*/ 122 h 569"/>
                  <a:gd name="T24" fmla="*/ 17 w 230"/>
                  <a:gd name="T25" fmla="*/ 120 h 569"/>
                  <a:gd name="T26" fmla="*/ 2 w 230"/>
                  <a:gd name="T27" fmla="*/ 130 h 569"/>
                  <a:gd name="T28" fmla="*/ 0 w 230"/>
                  <a:gd name="T29" fmla="*/ 320 h 569"/>
                  <a:gd name="T30" fmla="*/ 8 w 230"/>
                  <a:gd name="T31" fmla="*/ 334 h 569"/>
                  <a:gd name="T32" fmla="*/ 26 w 230"/>
                  <a:gd name="T33" fmla="*/ 334 h 569"/>
                  <a:gd name="T34" fmla="*/ 34 w 230"/>
                  <a:gd name="T35" fmla="*/ 320 h 569"/>
                  <a:gd name="T36" fmla="*/ 36 w 230"/>
                  <a:gd name="T37" fmla="*/ 163 h 569"/>
                  <a:gd name="T38" fmla="*/ 44 w 230"/>
                  <a:gd name="T39" fmla="*/ 163 h 569"/>
                  <a:gd name="T40" fmla="*/ 46 w 230"/>
                  <a:gd name="T41" fmla="*/ 331 h 569"/>
                  <a:gd name="T42" fmla="*/ 48 w 230"/>
                  <a:gd name="T43" fmla="*/ 552 h 569"/>
                  <a:gd name="T44" fmla="*/ 71 w 230"/>
                  <a:gd name="T45" fmla="*/ 568 h 569"/>
                  <a:gd name="T46" fmla="*/ 91 w 230"/>
                  <a:gd name="T47" fmla="*/ 564 h 569"/>
                  <a:gd name="T48" fmla="*/ 104 w 230"/>
                  <a:gd name="T49" fmla="*/ 539 h 569"/>
                  <a:gd name="T50" fmla="*/ 106 w 230"/>
                  <a:gd name="T51" fmla="*/ 334 h 569"/>
                  <a:gd name="T52" fmla="*/ 123 w 230"/>
                  <a:gd name="T53" fmla="*/ 334 h 569"/>
                  <a:gd name="T54" fmla="*/ 127 w 230"/>
                  <a:gd name="T55" fmla="*/ 539 h 569"/>
                  <a:gd name="T56" fmla="*/ 68 w 230"/>
                  <a:gd name="T57" fmla="*/ 34 h 569"/>
                  <a:gd name="T58" fmla="*/ 90 w 230"/>
                  <a:gd name="T59" fmla="*/ 7 h 569"/>
                  <a:gd name="T60" fmla="*/ 123 w 230"/>
                  <a:gd name="T61" fmla="*/ 0 h 569"/>
                  <a:gd name="T62" fmla="*/ 155 w 230"/>
                  <a:gd name="T63" fmla="*/ 19 h 569"/>
                  <a:gd name="T64" fmla="*/ 165 w 230"/>
                  <a:gd name="T65" fmla="*/ 52 h 569"/>
                  <a:gd name="T66" fmla="*/ 155 w 230"/>
                  <a:gd name="T67" fmla="*/ 89 h 569"/>
                  <a:gd name="T68" fmla="*/ 123 w 230"/>
                  <a:gd name="T69" fmla="*/ 106 h 569"/>
                  <a:gd name="T70" fmla="*/ 90 w 230"/>
                  <a:gd name="T71" fmla="*/ 100 h 569"/>
                  <a:gd name="T72" fmla="*/ 68 w 230"/>
                  <a:gd name="T73" fmla="*/ 72 h 569"/>
                  <a:gd name="T74" fmla="*/ 127 w 230"/>
                  <a:gd name="T75" fmla="*/ 539 h 5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30"/>
                  <a:gd name="T115" fmla="*/ 0 h 569"/>
                  <a:gd name="T116" fmla="*/ 230 w 230"/>
                  <a:gd name="T117" fmla="*/ 569 h 56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30" h="569">
                    <a:moveTo>
                      <a:pt x="127" y="539"/>
                    </a:moveTo>
                    <a:lnTo>
                      <a:pt x="130" y="552"/>
                    </a:lnTo>
                    <a:lnTo>
                      <a:pt x="139" y="564"/>
                    </a:lnTo>
                    <a:lnTo>
                      <a:pt x="153" y="568"/>
                    </a:lnTo>
                    <a:lnTo>
                      <a:pt x="158" y="568"/>
                    </a:lnTo>
                    <a:lnTo>
                      <a:pt x="171" y="564"/>
                    </a:lnTo>
                    <a:lnTo>
                      <a:pt x="181" y="552"/>
                    </a:lnTo>
                    <a:lnTo>
                      <a:pt x="184" y="539"/>
                    </a:lnTo>
                    <a:lnTo>
                      <a:pt x="184" y="331"/>
                    </a:lnTo>
                    <a:lnTo>
                      <a:pt x="184" y="168"/>
                    </a:lnTo>
                    <a:lnTo>
                      <a:pt x="186" y="163"/>
                    </a:lnTo>
                    <a:lnTo>
                      <a:pt x="189" y="161"/>
                    </a:lnTo>
                    <a:lnTo>
                      <a:pt x="193" y="163"/>
                    </a:lnTo>
                    <a:lnTo>
                      <a:pt x="195" y="168"/>
                    </a:lnTo>
                    <a:lnTo>
                      <a:pt x="195" y="320"/>
                    </a:lnTo>
                    <a:lnTo>
                      <a:pt x="197" y="327"/>
                    </a:lnTo>
                    <a:lnTo>
                      <a:pt x="203" y="334"/>
                    </a:lnTo>
                    <a:lnTo>
                      <a:pt x="212" y="336"/>
                    </a:lnTo>
                    <a:lnTo>
                      <a:pt x="221" y="334"/>
                    </a:lnTo>
                    <a:lnTo>
                      <a:pt x="227" y="327"/>
                    </a:lnTo>
                    <a:lnTo>
                      <a:pt x="229" y="320"/>
                    </a:lnTo>
                    <a:lnTo>
                      <a:pt x="229" y="140"/>
                    </a:lnTo>
                    <a:lnTo>
                      <a:pt x="227" y="130"/>
                    </a:lnTo>
                    <a:lnTo>
                      <a:pt x="221" y="122"/>
                    </a:lnTo>
                    <a:lnTo>
                      <a:pt x="212" y="120"/>
                    </a:lnTo>
                    <a:lnTo>
                      <a:pt x="17" y="120"/>
                    </a:lnTo>
                    <a:lnTo>
                      <a:pt x="8" y="122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0" y="320"/>
                    </a:lnTo>
                    <a:lnTo>
                      <a:pt x="2" y="327"/>
                    </a:lnTo>
                    <a:lnTo>
                      <a:pt x="8" y="334"/>
                    </a:lnTo>
                    <a:lnTo>
                      <a:pt x="17" y="336"/>
                    </a:lnTo>
                    <a:lnTo>
                      <a:pt x="26" y="334"/>
                    </a:lnTo>
                    <a:lnTo>
                      <a:pt x="32" y="327"/>
                    </a:lnTo>
                    <a:lnTo>
                      <a:pt x="34" y="320"/>
                    </a:lnTo>
                    <a:lnTo>
                      <a:pt x="34" y="168"/>
                    </a:lnTo>
                    <a:lnTo>
                      <a:pt x="36" y="163"/>
                    </a:lnTo>
                    <a:lnTo>
                      <a:pt x="42" y="161"/>
                    </a:lnTo>
                    <a:lnTo>
                      <a:pt x="44" y="163"/>
                    </a:lnTo>
                    <a:lnTo>
                      <a:pt x="46" y="168"/>
                    </a:lnTo>
                    <a:lnTo>
                      <a:pt x="46" y="331"/>
                    </a:lnTo>
                    <a:lnTo>
                      <a:pt x="46" y="539"/>
                    </a:lnTo>
                    <a:lnTo>
                      <a:pt x="48" y="552"/>
                    </a:lnTo>
                    <a:lnTo>
                      <a:pt x="58" y="564"/>
                    </a:lnTo>
                    <a:lnTo>
                      <a:pt x="71" y="568"/>
                    </a:lnTo>
                    <a:lnTo>
                      <a:pt x="78" y="568"/>
                    </a:lnTo>
                    <a:lnTo>
                      <a:pt x="91" y="564"/>
                    </a:lnTo>
                    <a:lnTo>
                      <a:pt x="100" y="552"/>
                    </a:lnTo>
                    <a:lnTo>
                      <a:pt x="104" y="539"/>
                    </a:lnTo>
                    <a:lnTo>
                      <a:pt x="104" y="342"/>
                    </a:lnTo>
                    <a:lnTo>
                      <a:pt x="106" y="334"/>
                    </a:lnTo>
                    <a:lnTo>
                      <a:pt x="115" y="331"/>
                    </a:lnTo>
                    <a:lnTo>
                      <a:pt x="123" y="334"/>
                    </a:lnTo>
                    <a:lnTo>
                      <a:pt x="127" y="342"/>
                    </a:lnTo>
                    <a:lnTo>
                      <a:pt x="127" y="539"/>
                    </a:lnTo>
                    <a:lnTo>
                      <a:pt x="64" y="52"/>
                    </a:lnTo>
                    <a:lnTo>
                      <a:pt x="68" y="34"/>
                    </a:lnTo>
                    <a:lnTo>
                      <a:pt x="76" y="19"/>
                    </a:lnTo>
                    <a:lnTo>
                      <a:pt x="90" y="7"/>
                    </a:lnTo>
                    <a:lnTo>
                      <a:pt x="106" y="0"/>
                    </a:lnTo>
                    <a:lnTo>
                      <a:pt x="123" y="0"/>
                    </a:lnTo>
                    <a:lnTo>
                      <a:pt x="139" y="7"/>
                    </a:lnTo>
                    <a:lnTo>
                      <a:pt x="155" y="19"/>
                    </a:lnTo>
                    <a:lnTo>
                      <a:pt x="161" y="34"/>
                    </a:lnTo>
                    <a:lnTo>
                      <a:pt x="165" y="52"/>
                    </a:lnTo>
                    <a:lnTo>
                      <a:pt x="161" y="72"/>
                    </a:lnTo>
                    <a:lnTo>
                      <a:pt x="155" y="89"/>
                    </a:lnTo>
                    <a:lnTo>
                      <a:pt x="139" y="100"/>
                    </a:lnTo>
                    <a:lnTo>
                      <a:pt x="123" y="106"/>
                    </a:lnTo>
                    <a:lnTo>
                      <a:pt x="106" y="106"/>
                    </a:lnTo>
                    <a:lnTo>
                      <a:pt x="90" y="100"/>
                    </a:lnTo>
                    <a:lnTo>
                      <a:pt x="76" y="89"/>
                    </a:lnTo>
                    <a:lnTo>
                      <a:pt x="68" y="72"/>
                    </a:lnTo>
                    <a:lnTo>
                      <a:pt x="64" y="52"/>
                    </a:lnTo>
                    <a:lnTo>
                      <a:pt x="127" y="539"/>
                    </a:lnTo>
                  </a:path>
                </a:pathLst>
              </a:custGeom>
              <a:solidFill>
                <a:srgbClr val="00B7A5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5" name="Freeform 10"/>
              <p:cNvSpPr>
                <a:spLocks/>
              </p:cNvSpPr>
              <p:nvPr/>
            </p:nvSpPr>
            <p:spPr bwMode="auto">
              <a:xfrm>
                <a:off x="3193" y="1515"/>
                <a:ext cx="230" cy="447"/>
              </a:xfrm>
              <a:custGeom>
                <a:avLst/>
                <a:gdLst>
                  <a:gd name="T0" fmla="*/ 127 w 230"/>
                  <a:gd name="T1" fmla="*/ 418 h 447"/>
                  <a:gd name="T2" fmla="*/ 130 w 230"/>
                  <a:gd name="T3" fmla="*/ 430 h 447"/>
                  <a:gd name="T4" fmla="*/ 139 w 230"/>
                  <a:gd name="T5" fmla="*/ 442 h 447"/>
                  <a:gd name="T6" fmla="*/ 153 w 230"/>
                  <a:gd name="T7" fmla="*/ 446 h 447"/>
                  <a:gd name="T8" fmla="*/ 158 w 230"/>
                  <a:gd name="T9" fmla="*/ 446 h 447"/>
                  <a:gd name="T10" fmla="*/ 171 w 230"/>
                  <a:gd name="T11" fmla="*/ 442 h 447"/>
                  <a:gd name="T12" fmla="*/ 181 w 230"/>
                  <a:gd name="T13" fmla="*/ 430 h 447"/>
                  <a:gd name="T14" fmla="*/ 184 w 230"/>
                  <a:gd name="T15" fmla="*/ 418 h 447"/>
                  <a:gd name="T16" fmla="*/ 184 w 230"/>
                  <a:gd name="T17" fmla="*/ 210 h 447"/>
                  <a:gd name="T18" fmla="*/ 184 w 230"/>
                  <a:gd name="T19" fmla="*/ 47 h 447"/>
                  <a:gd name="T20" fmla="*/ 186 w 230"/>
                  <a:gd name="T21" fmla="*/ 42 h 447"/>
                  <a:gd name="T22" fmla="*/ 189 w 230"/>
                  <a:gd name="T23" fmla="*/ 40 h 447"/>
                  <a:gd name="T24" fmla="*/ 193 w 230"/>
                  <a:gd name="T25" fmla="*/ 42 h 447"/>
                  <a:gd name="T26" fmla="*/ 195 w 230"/>
                  <a:gd name="T27" fmla="*/ 47 h 447"/>
                  <a:gd name="T28" fmla="*/ 195 w 230"/>
                  <a:gd name="T29" fmla="*/ 198 h 447"/>
                  <a:gd name="T30" fmla="*/ 197 w 230"/>
                  <a:gd name="T31" fmla="*/ 206 h 447"/>
                  <a:gd name="T32" fmla="*/ 203 w 230"/>
                  <a:gd name="T33" fmla="*/ 213 h 447"/>
                  <a:gd name="T34" fmla="*/ 212 w 230"/>
                  <a:gd name="T35" fmla="*/ 215 h 447"/>
                  <a:gd name="T36" fmla="*/ 221 w 230"/>
                  <a:gd name="T37" fmla="*/ 213 h 447"/>
                  <a:gd name="T38" fmla="*/ 227 w 230"/>
                  <a:gd name="T39" fmla="*/ 206 h 447"/>
                  <a:gd name="T40" fmla="*/ 229 w 230"/>
                  <a:gd name="T41" fmla="*/ 198 h 447"/>
                  <a:gd name="T42" fmla="*/ 229 w 230"/>
                  <a:gd name="T43" fmla="*/ 20 h 447"/>
                  <a:gd name="T44" fmla="*/ 227 w 230"/>
                  <a:gd name="T45" fmla="*/ 10 h 447"/>
                  <a:gd name="T46" fmla="*/ 221 w 230"/>
                  <a:gd name="T47" fmla="*/ 2 h 447"/>
                  <a:gd name="T48" fmla="*/ 212 w 230"/>
                  <a:gd name="T49" fmla="*/ 0 h 447"/>
                  <a:gd name="T50" fmla="*/ 17 w 230"/>
                  <a:gd name="T51" fmla="*/ 0 h 447"/>
                  <a:gd name="T52" fmla="*/ 8 w 230"/>
                  <a:gd name="T53" fmla="*/ 2 h 447"/>
                  <a:gd name="T54" fmla="*/ 2 w 230"/>
                  <a:gd name="T55" fmla="*/ 10 h 447"/>
                  <a:gd name="T56" fmla="*/ 0 w 230"/>
                  <a:gd name="T57" fmla="*/ 20 h 447"/>
                  <a:gd name="T58" fmla="*/ 0 w 230"/>
                  <a:gd name="T59" fmla="*/ 198 h 447"/>
                  <a:gd name="T60" fmla="*/ 2 w 230"/>
                  <a:gd name="T61" fmla="*/ 206 h 447"/>
                  <a:gd name="T62" fmla="*/ 8 w 230"/>
                  <a:gd name="T63" fmla="*/ 213 h 447"/>
                  <a:gd name="T64" fmla="*/ 17 w 230"/>
                  <a:gd name="T65" fmla="*/ 215 h 447"/>
                  <a:gd name="T66" fmla="*/ 26 w 230"/>
                  <a:gd name="T67" fmla="*/ 213 h 447"/>
                  <a:gd name="T68" fmla="*/ 32 w 230"/>
                  <a:gd name="T69" fmla="*/ 206 h 447"/>
                  <a:gd name="T70" fmla="*/ 34 w 230"/>
                  <a:gd name="T71" fmla="*/ 198 h 447"/>
                  <a:gd name="T72" fmla="*/ 34 w 230"/>
                  <a:gd name="T73" fmla="*/ 47 h 447"/>
                  <a:gd name="T74" fmla="*/ 36 w 230"/>
                  <a:gd name="T75" fmla="*/ 42 h 447"/>
                  <a:gd name="T76" fmla="*/ 42 w 230"/>
                  <a:gd name="T77" fmla="*/ 40 h 447"/>
                  <a:gd name="T78" fmla="*/ 44 w 230"/>
                  <a:gd name="T79" fmla="*/ 42 h 447"/>
                  <a:gd name="T80" fmla="*/ 46 w 230"/>
                  <a:gd name="T81" fmla="*/ 47 h 447"/>
                  <a:gd name="T82" fmla="*/ 46 w 230"/>
                  <a:gd name="T83" fmla="*/ 210 h 447"/>
                  <a:gd name="T84" fmla="*/ 46 w 230"/>
                  <a:gd name="T85" fmla="*/ 418 h 447"/>
                  <a:gd name="T86" fmla="*/ 48 w 230"/>
                  <a:gd name="T87" fmla="*/ 430 h 447"/>
                  <a:gd name="T88" fmla="*/ 58 w 230"/>
                  <a:gd name="T89" fmla="*/ 442 h 447"/>
                  <a:gd name="T90" fmla="*/ 71 w 230"/>
                  <a:gd name="T91" fmla="*/ 446 h 447"/>
                  <a:gd name="T92" fmla="*/ 78 w 230"/>
                  <a:gd name="T93" fmla="*/ 446 h 447"/>
                  <a:gd name="T94" fmla="*/ 91 w 230"/>
                  <a:gd name="T95" fmla="*/ 442 h 447"/>
                  <a:gd name="T96" fmla="*/ 100 w 230"/>
                  <a:gd name="T97" fmla="*/ 430 h 447"/>
                  <a:gd name="T98" fmla="*/ 104 w 230"/>
                  <a:gd name="T99" fmla="*/ 418 h 447"/>
                  <a:gd name="T100" fmla="*/ 104 w 230"/>
                  <a:gd name="T101" fmla="*/ 221 h 447"/>
                  <a:gd name="T102" fmla="*/ 106 w 230"/>
                  <a:gd name="T103" fmla="*/ 213 h 447"/>
                  <a:gd name="T104" fmla="*/ 115 w 230"/>
                  <a:gd name="T105" fmla="*/ 210 h 447"/>
                  <a:gd name="T106" fmla="*/ 123 w 230"/>
                  <a:gd name="T107" fmla="*/ 213 h 447"/>
                  <a:gd name="T108" fmla="*/ 127 w 230"/>
                  <a:gd name="T109" fmla="*/ 221 h 447"/>
                  <a:gd name="T110" fmla="*/ 127 w 230"/>
                  <a:gd name="T111" fmla="*/ 418 h 4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30"/>
                  <a:gd name="T169" fmla="*/ 0 h 447"/>
                  <a:gd name="T170" fmla="*/ 230 w 230"/>
                  <a:gd name="T171" fmla="*/ 447 h 44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30" h="447">
                    <a:moveTo>
                      <a:pt x="127" y="418"/>
                    </a:moveTo>
                    <a:lnTo>
                      <a:pt x="130" y="430"/>
                    </a:lnTo>
                    <a:lnTo>
                      <a:pt x="139" y="442"/>
                    </a:lnTo>
                    <a:lnTo>
                      <a:pt x="153" y="446"/>
                    </a:lnTo>
                    <a:lnTo>
                      <a:pt x="158" y="446"/>
                    </a:lnTo>
                    <a:lnTo>
                      <a:pt x="171" y="442"/>
                    </a:lnTo>
                    <a:lnTo>
                      <a:pt x="181" y="430"/>
                    </a:lnTo>
                    <a:lnTo>
                      <a:pt x="184" y="418"/>
                    </a:lnTo>
                    <a:lnTo>
                      <a:pt x="184" y="210"/>
                    </a:lnTo>
                    <a:lnTo>
                      <a:pt x="184" y="47"/>
                    </a:lnTo>
                    <a:lnTo>
                      <a:pt x="186" y="42"/>
                    </a:lnTo>
                    <a:lnTo>
                      <a:pt x="189" y="40"/>
                    </a:lnTo>
                    <a:lnTo>
                      <a:pt x="193" y="42"/>
                    </a:lnTo>
                    <a:lnTo>
                      <a:pt x="195" y="47"/>
                    </a:lnTo>
                    <a:lnTo>
                      <a:pt x="195" y="198"/>
                    </a:lnTo>
                    <a:lnTo>
                      <a:pt x="197" y="206"/>
                    </a:lnTo>
                    <a:lnTo>
                      <a:pt x="203" y="213"/>
                    </a:lnTo>
                    <a:lnTo>
                      <a:pt x="212" y="215"/>
                    </a:lnTo>
                    <a:lnTo>
                      <a:pt x="221" y="213"/>
                    </a:lnTo>
                    <a:lnTo>
                      <a:pt x="227" y="206"/>
                    </a:lnTo>
                    <a:lnTo>
                      <a:pt x="229" y="198"/>
                    </a:lnTo>
                    <a:lnTo>
                      <a:pt x="229" y="20"/>
                    </a:lnTo>
                    <a:lnTo>
                      <a:pt x="227" y="10"/>
                    </a:lnTo>
                    <a:lnTo>
                      <a:pt x="221" y="2"/>
                    </a:lnTo>
                    <a:lnTo>
                      <a:pt x="212" y="0"/>
                    </a:lnTo>
                    <a:lnTo>
                      <a:pt x="17" y="0"/>
                    </a:lnTo>
                    <a:lnTo>
                      <a:pt x="8" y="2"/>
                    </a:lnTo>
                    <a:lnTo>
                      <a:pt x="2" y="10"/>
                    </a:lnTo>
                    <a:lnTo>
                      <a:pt x="0" y="20"/>
                    </a:lnTo>
                    <a:lnTo>
                      <a:pt x="0" y="198"/>
                    </a:lnTo>
                    <a:lnTo>
                      <a:pt x="2" y="206"/>
                    </a:lnTo>
                    <a:lnTo>
                      <a:pt x="8" y="213"/>
                    </a:lnTo>
                    <a:lnTo>
                      <a:pt x="17" y="215"/>
                    </a:lnTo>
                    <a:lnTo>
                      <a:pt x="26" y="213"/>
                    </a:lnTo>
                    <a:lnTo>
                      <a:pt x="32" y="206"/>
                    </a:lnTo>
                    <a:lnTo>
                      <a:pt x="34" y="198"/>
                    </a:lnTo>
                    <a:lnTo>
                      <a:pt x="34" y="47"/>
                    </a:lnTo>
                    <a:lnTo>
                      <a:pt x="36" y="42"/>
                    </a:lnTo>
                    <a:lnTo>
                      <a:pt x="42" y="40"/>
                    </a:lnTo>
                    <a:lnTo>
                      <a:pt x="44" y="42"/>
                    </a:lnTo>
                    <a:lnTo>
                      <a:pt x="46" y="47"/>
                    </a:lnTo>
                    <a:lnTo>
                      <a:pt x="46" y="210"/>
                    </a:lnTo>
                    <a:lnTo>
                      <a:pt x="46" y="418"/>
                    </a:lnTo>
                    <a:lnTo>
                      <a:pt x="48" y="430"/>
                    </a:lnTo>
                    <a:lnTo>
                      <a:pt x="58" y="442"/>
                    </a:lnTo>
                    <a:lnTo>
                      <a:pt x="71" y="446"/>
                    </a:lnTo>
                    <a:lnTo>
                      <a:pt x="78" y="446"/>
                    </a:lnTo>
                    <a:lnTo>
                      <a:pt x="91" y="442"/>
                    </a:lnTo>
                    <a:lnTo>
                      <a:pt x="100" y="430"/>
                    </a:lnTo>
                    <a:lnTo>
                      <a:pt x="104" y="418"/>
                    </a:lnTo>
                    <a:lnTo>
                      <a:pt x="104" y="221"/>
                    </a:lnTo>
                    <a:lnTo>
                      <a:pt x="106" y="213"/>
                    </a:lnTo>
                    <a:lnTo>
                      <a:pt x="115" y="210"/>
                    </a:lnTo>
                    <a:lnTo>
                      <a:pt x="123" y="213"/>
                    </a:lnTo>
                    <a:lnTo>
                      <a:pt x="127" y="221"/>
                    </a:lnTo>
                    <a:lnTo>
                      <a:pt x="127" y="418"/>
                    </a:lnTo>
                  </a:path>
                </a:pathLst>
              </a:custGeom>
              <a:solidFill>
                <a:srgbClr val="00A898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6" name="Freeform 11"/>
              <p:cNvSpPr>
                <a:spLocks/>
              </p:cNvSpPr>
              <p:nvPr/>
            </p:nvSpPr>
            <p:spPr bwMode="auto">
              <a:xfrm>
                <a:off x="3259" y="1393"/>
                <a:ext cx="98" cy="100"/>
              </a:xfrm>
              <a:custGeom>
                <a:avLst/>
                <a:gdLst>
                  <a:gd name="T0" fmla="*/ 0 w 98"/>
                  <a:gd name="T1" fmla="*/ 49 h 100"/>
                  <a:gd name="T2" fmla="*/ 4 w 98"/>
                  <a:gd name="T3" fmla="*/ 31 h 100"/>
                  <a:gd name="T4" fmla="*/ 12 w 98"/>
                  <a:gd name="T5" fmla="*/ 18 h 100"/>
                  <a:gd name="T6" fmla="*/ 25 w 98"/>
                  <a:gd name="T7" fmla="*/ 6 h 100"/>
                  <a:gd name="T8" fmla="*/ 41 w 98"/>
                  <a:gd name="T9" fmla="*/ 0 h 100"/>
                  <a:gd name="T10" fmla="*/ 56 w 98"/>
                  <a:gd name="T11" fmla="*/ 0 h 100"/>
                  <a:gd name="T12" fmla="*/ 72 w 98"/>
                  <a:gd name="T13" fmla="*/ 6 h 100"/>
                  <a:gd name="T14" fmla="*/ 87 w 98"/>
                  <a:gd name="T15" fmla="*/ 18 h 100"/>
                  <a:gd name="T16" fmla="*/ 93 w 98"/>
                  <a:gd name="T17" fmla="*/ 31 h 100"/>
                  <a:gd name="T18" fmla="*/ 97 w 98"/>
                  <a:gd name="T19" fmla="*/ 49 h 100"/>
                  <a:gd name="T20" fmla="*/ 93 w 98"/>
                  <a:gd name="T21" fmla="*/ 68 h 100"/>
                  <a:gd name="T22" fmla="*/ 87 w 98"/>
                  <a:gd name="T23" fmla="*/ 83 h 100"/>
                  <a:gd name="T24" fmla="*/ 72 w 98"/>
                  <a:gd name="T25" fmla="*/ 93 h 100"/>
                  <a:gd name="T26" fmla="*/ 56 w 98"/>
                  <a:gd name="T27" fmla="*/ 99 h 100"/>
                  <a:gd name="T28" fmla="*/ 41 w 98"/>
                  <a:gd name="T29" fmla="*/ 99 h 100"/>
                  <a:gd name="T30" fmla="*/ 25 w 98"/>
                  <a:gd name="T31" fmla="*/ 93 h 100"/>
                  <a:gd name="T32" fmla="*/ 12 w 98"/>
                  <a:gd name="T33" fmla="*/ 83 h 100"/>
                  <a:gd name="T34" fmla="*/ 4 w 98"/>
                  <a:gd name="T35" fmla="*/ 68 h 100"/>
                  <a:gd name="T36" fmla="*/ 0 w 98"/>
                  <a:gd name="T37" fmla="*/ 49 h 1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8"/>
                  <a:gd name="T58" fmla="*/ 0 h 100"/>
                  <a:gd name="T59" fmla="*/ 98 w 98"/>
                  <a:gd name="T60" fmla="*/ 100 h 10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8" h="100">
                    <a:moveTo>
                      <a:pt x="0" y="49"/>
                    </a:moveTo>
                    <a:lnTo>
                      <a:pt x="4" y="31"/>
                    </a:lnTo>
                    <a:lnTo>
                      <a:pt x="12" y="18"/>
                    </a:lnTo>
                    <a:lnTo>
                      <a:pt x="25" y="6"/>
                    </a:lnTo>
                    <a:lnTo>
                      <a:pt x="41" y="0"/>
                    </a:lnTo>
                    <a:lnTo>
                      <a:pt x="56" y="0"/>
                    </a:lnTo>
                    <a:lnTo>
                      <a:pt x="72" y="6"/>
                    </a:lnTo>
                    <a:lnTo>
                      <a:pt x="87" y="18"/>
                    </a:lnTo>
                    <a:lnTo>
                      <a:pt x="93" y="31"/>
                    </a:lnTo>
                    <a:lnTo>
                      <a:pt x="97" y="49"/>
                    </a:lnTo>
                    <a:lnTo>
                      <a:pt x="93" y="68"/>
                    </a:lnTo>
                    <a:lnTo>
                      <a:pt x="87" y="83"/>
                    </a:lnTo>
                    <a:lnTo>
                      <a:pt x="72" y="93"/>
                    </a:lnTo>
                    <a:lnTo>
                      <a:pt x="56" y="99"/>
                    </a:lnTo>
                    <a:lnTo>
                      <a:pt x="41" y="99"/>
                    </a:lnTo>
                    <a:lnTo>
                      <a:pt x="25" y="93"/>
                    </a:lnTo>
                    <a:lnTo>
                      <a:pt x="12" y="83"/>
                    </a:lnTo>
                    <a:lnTo>
                      <a:pt x="4" y="68"/>
                    </a:lnTo>
                    <a:lnTo>
                      <a:pt x="0" y="49"/>
                    </a:lnTo>
                  </a:path>
                </a:pathLst>
              </a:custGeom>
              <a:solidFill>
                <a:srgbClr val="00A898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7" name="Freeform 12"/>
              <p:cNvSpPr>
                <a:spLocks/>
              </p:cNvSpPr>
              <p:nvPr/>
            </p:nvSpPr>
            <p:spPr bwMode="auto">
              <a:xfrm>
                <a:off x="4345" y="1393"/>
                <a:ext cx="229" cy="569"/>
              </a:xfrm>
              <a:custGeom>
                <a:avLst/>
                <a:gdLst>
                  <a:gd name="T0" fmla="*/ 130 w 229"/>
                  <a:gd name="T1" fmla="*/ 552 h 569"/>
                  <a:gd name="T2" fmla="*/ 153 w 229"/>
                  <a:gd name="T3" fmla="*/ 568 h 569"/>
                  <a:gd name="T4" fmla="*/ 171 w 229"/>
                  <a:gd name="T5" fmla="*/ 564 h 569"/>
                  <a:gd name="T6" fmla="*/ 184 w 229"/>
                  <a:gd name="T7" fmla="*/ 539 h 569"/>
                  <a:gd name="T8" fmla="*/ 184 w 229"/>
                  <a:gd name="T9" fmla="*/ 168 h 569"/>
                  <a:gd name="T10" fmla="*/ 189 w 229"/>
                  <a:gd name="T11" fmla="*/ 161 h 569"/>
                  <a:gd name="T12" fmla="*/ 195 w 229"/>
                  <a:gd name="T13" fmla="*/ 168 h 569"/>
                  <a:gd name="T14" fmla="*/ 197 w 229"/>
                  <a:gd name="T15" fmla="*/ 327 h 569"/>
                  <a:gd name="T16" fmla="*/ 212 w 229"/>
                  <a:gd name="T17" fmla="*/ 336 h 569"/>
                  <a:gd name="T18" fmla="*/ 227 w 229"/>
                  <a:gd name="T19" fmla="*/ 327 h 569"/>
                  <a:gd name="T20" fmla="*/ 228 w 229"/>
                  <a:gd name="T21" fmla="*/ 140 h 569"/>
                  <a:gd name="T22" fmla="*/ 221 w 229"/>
                  <a:gd name="T23" fmla="*/ 122 h 569"/>
                  <a:gd name="T24" fmla="*/ 17 w 229"/>
                  <a:gd name="T25" fmla="*/ 120 h 569"/>
                  <a:gd name="T26" fmla="*/ 2 w 229"/>
                  <a:gd name="T27" fmla="*/ 130 h 569"/>
                  <a:gd name="T28" fmla="*/ 0 w 229"/>
                  <a:gd name="T29" fmla="*/ 320 h 569"/>
                  <a:gd name="T30" fmla="*/ 8 w 229"/>
                  <a:gd name="T31" fmla="*/ 334 h 569"/>
                  <a:gd name="T32" fmla="*/ 26 w 229"/>
                  <a:gd name="T33" fmla="*/ 334 h 569"/>
                  <a:gd name="T34" fmla="*/ 34 w 229"/>
                  <a:gd name="T35" fmla="*/ 320 h 569"/>
                  <a:gd name="T36" fmla="*/ 36 w 229"/>
                  <a:gd name="T37" fmla="*/ 163 h 569"/>
                  <a:gd name="T38" fmla="*/ 44 w 229"/>
                  <a:gd name="T39" fmla="*/ 163 h 569"/>
                  <a:gd name="T40" fmla="*/ 46 w 229"/>
                  <a:gd name="T41" fmla="*/ 331 h 569"/>
                  <a:gd name="T42" fmla="*/ 48 w 229"/>
                  <a:gd name="T43" fmla="*/ 552 h 569"/>
                  <a:gd name="T44" fmla="*/ 71 w 229"/>
                  <a:gd name="T45" fmla="*/ 568 h 569"/>
                  <a:gd name="T46" fmla="*/ 91 w 229"/>
                  <a:gd name="T47" fmla="*/ 564 h 569"/>
                  <a:gd name="T48" fmla="*/ 104 w 229"/>
                  <a:gd name="T49" fmla="*/ 539 h 569"/>
                  <a:gd name="T50" fmla="*/ 106 w 229"/>
                  <a:gd name="T51" fmla="*/ 334 h 569"/>
                  <a:gd name="T52" fmla="*/ 123 w 229"/>
                  <a:gd name="T53" fmla="*/ 334 h 569"/>
                  <a:gd name="T54" fmla="*/ 127 w 229"/>
                  <a:gd name="T55" fmla="*/ 539 h 569"/>
                  <a:gd name="T56" fmla="*/ 67 w 229"/>
                  <a:gd name="T57" fmla="*/ 34 h 569"/>
                  <a:gd name="T58" fmla="*/ 89 w 229"/>
                  <a:gd name="T59" fmla="*/ 7 h 569"/>
                  <a:gd name="T60" fmla="*/ 123 w 229"/>
                  <a:gd name="T61" fmla="*/ 0 h 569"/>
                  <a:gd name="T62" fmla="*/ 155 w 229"/>
                  <a:gd name="T63" fmla="*/ 19 h 569"/>
                  <a:gd name="T64" fmla="*/ 165 w 229"/>
                  <a:gd name="T65" fmla="*/ 52 h 569"/>
                  <a:gd name="T66" fmla="*/ 155 w 229"/>
                  <a:gd name="T67" fmla="*/ 89 h 569"/>
                  <a:gd name="T68" fmla="*/ 123 w 229"/>
                  <a:gd name="T69" fmla="*/ 106 h 569"/>
                  <a:gd name="T70" fmla="*/ 89 w 229"/>
                  <a:gd name="T71" fmla="*/ 100 h 569"/>
                  <a:gd name="T72" fmla="*/ 67 w 229"/>
                  <a:gd name="T73" fmla="*/ 72 h 569"/>
                  <a:gd name="T74" fmla="*/ 127 w 229"/>
                  <a:gd name="T75" fmla="*/ 539 h 5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29"/>
                  <a:gd name="T115" fmla="*/ 0 h 569"/>
                  <a:gd name="T116" fmla="*/ 229 w 229"/>
                  <a:gd name="T117" fmla="*/ 569 h 56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29" h="569">
                    <a:moveTo>
                      <a:pt x="127" y="539"/>
                    </a:moveTo>
                    <a:lnTo>
                      <a:pt x="130" y="552"/>
                    </a:lnTo>
                    <a:lnTo>
                      <a:pt x="139" y="564"/>
                    </a:lnTo>
                    <a:lnTo>
                      <a:pt x="153" y="568"/>
                    </a:lnTo>
                    <a:lnTo>
                      <a:pt x="158" y="568"/>
                    </a:lnTo>
                    <a:lnTo>
                      <a:pt x="171" y="564"/>
                    </a:lnTo>
                    <a:lnTo>
                      <a:pt x="181" y="552"/>
                    </a:lnTo>
                    <a:lnTo>
                      <a:pt x="184" y="539"/>
                    </a:lnTo>
                    <a:lnTo>
                      <a:pt x="184" y="331"/>
                    </a:lnTo>
                    <a:lnTo>
                      <a:pt x="184" y="168"/>
                    </a:lnTo>
                    <a:lnTo>
                      <a:pt x="185" y="163"/>
                    </a:lnTo>
                    <a:lnTo>
                      <a:pt x="189" y="161"/>
                    </a:lnTo>
                    <a:lnTo>
                      <a:pt x="193" y="163"/>
                    </a:lnTo>
                    <a:lnTo>
                      <a:pt x="195" y="168"/>
                    </a:lnTo>
                    <a:lnTo>
                      <a:pt x="195" y="320"/>
                    </a:lnTo>
                    <a:lnTo>
                      <a:pt x="197" y="327"/>
                    </a:lnTo>
                    <a:lnTo>
                      <a:pt x="203" y="334"/>
                    </a:lnTo>
                    <a:lnTo>
                      <a:pt x="212" y="336"/>
                    </a:lnTo>
                    <a:lnTo>
                      <a:pt x="221" y="334"/>
                    </a:lnTo>
                    <a:lnTo>
                      <a:pt x="227" y="327"/>
                    </a:lnTo>
                    <a:lnTo>
                      <a:pt x="228" y="320"/>
                    </a:lnTo>
                    <a:lnTo>
                      <a:pt x="228" y="140"/>
                    </a:lnTo>
                    <a:lnTo>
                      <a:pt x="227" y="130"/>
                    </a:lnTo>
                    <a:lnTo>
                      <a:pt x="221" y="122"/>
                    </a:lnTo>
                    <a:lnTo>
                      <a:pt x="212" y="120"/>
                    </a:lnTo>
                    <a:lnTo>
                      <a:pt x="17" y="120"/>
                    </a:lnTo>
                    <a:lnTo>
                      <a:pt x="8" y="122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0" y="320"/>
                    </a:lnTo>
                    <a:lnTo>
                      <a:pt x="2" y="327"/>
                    </a:lnTo>
                    <a:lnTo>
                      <a:pt x="8" y="334"/>
                    </a:lnTo>
                    <a:lnTo>
                      <a:pt x="17" y="336"/>
                    </a:lnTo>
                    <a:lnTo>
                      <a:pt x="26" y="334"/>
                    </a:lnTo>
                    <a:lnTo>
                      <a:pt x="32" y="327"/>
                    </a:lnTo>
                    <a:lnTo>
                      <a:pt x="34" y="320"/>
                    </a:lnTo>
                    <a:lnTo>
                      <a:pt x="34" y="168"/>
                    </a:lnTo>
                    <a:lnTo>
                      <a:pt x="36" y="163"/>
                    </a:lnTo>
                    <a:lnTo>
                      <a:pt x="42" y="161"/>
                    </a:lnTo>
                    <a:lnTo>
                      <a:pt x="44" y="163"/>
                    </a:lnTo>
                    <a:lnTo>
                      <a:pt x="46" y="168"/>
                    </a:lnTo>
                    <a:lnTo>
                      <a:pt x="46" y="331"/>
                    </a:lnTo>
                    <a:lnTo>
                      <a:pt x="46" y="539"/>
                    </a:lnTo>
                    <a:lnTo>
                      <a:pt x="48" y="552"/>
                    </a:lnTo>
                    <a:lnTo>
                      <a:pt x="58" y="564"/>
                    </a:lnTo>
                    <a:lnTo>
                      <a:pt x="71" y="568"/>
                    </a:lnTo>
                    <a:lnTo>
                      <a:pt x="78" y="568"/>
                    </a:lnTo>
                    <a:lnTo>
                      <a:pt x="91" y="564"/>
                    </a:lnTo>
                    <a:lnTo>
                      <a:pt x="100" y="552"/>
                    </a:lnTo>
                    <a:lnTo>
                      <a:pt x="104" y="539"/>
                    </a:lnTo>
                    <a:lnTo>
                      <a:pt x="104" y="342"/>
                    </a:lnTo>
                    <a:lnTo>
                      <a:pt x="106" y="334"/>
                    </a:lnTo>
                    <a:lnTo>
                      <a:pt x="115" y="331"/>
                    </a:lnTo>
                    <a:lnTo>
                      <a:pt x="123" y="334"/>
                    </a:lnTo>
                    <a:lnTo>
                      <a:pt x="127" y="342"/>
                    </a:lnTo>
                    <a:lnTo>
                      <a:pt x="127" y="539"/>
                    </a:lnTo>
                    <a:lnTo>
                      <a:pt x="64" y="52"/>
                    </a:lnTo>
                    <a:lnTo>
                      <a:pt x="67" y="34"/>
                    </a:lnTo>
                    <a:lnTo>
                      <a:pt x="76" y="19"/>
                    </a:lnTo>
                    <a:lnTo>
                      <a:pt x="89" y="7"/>
                    </a:lnTo>
                    <a:lnTo>
                      <a:pt x="106" y="0"/>
                    </a:lnTo>
                    <a:lnTo>
                      <a:pt x="123" y="0"/>
                    </a:lnTo>
                    <a:lnTo>
                      <a:pt x="139" y="7"/>
                    </a:lnTo>
                    <a:lnTo>
                      <a:pt x="155" y="19"/>
                    </a:lnTo>
                    <a:lnTo>
                      <a:pt x="161" y="34"/>
                    </a:lnTo>
                    <a:lnTo>
                      <a:pt x="165" y="52"/>
                    </a:lnTo>
                    <a:lnTo>
                      <a:pt x="161" y="72"/>
                    </a:lnTo>
                    <a:lnTo>
                      <a:pt x="155" y="89"/>
                    </a:lnTo>
                    <a:lnTo>
                      <a:pt x="139" y="100"/>
                    </a:lnTo>
                    <a:lnTo>
                      <a:pt x="123" y="106"/>
                    </a:lnTo>
                    <a:lnTo>
                      <a:pt x="106" y="106"/>
                    </a:lnTo>
                    <a:lnTo>
                      <a:pt x="89" y="100"/>
                    </a:lnTo>
                    <a:lnTo>
                      <a:pt x="76" y="89"/>
                    </a:lnTo>
                    <a:lnTo>
                      <a:pt x="67" y="72"/>
                    </a:lnTo>
                    <a:lnTo>
                      <a:pt x="64" y="52"/>
                    </a:lnTo>
                    <a:lnTo>
                      <a:pt x="127" y="539"/>
                    </a:lnTo>
                  </a:path>
                </a:pathLst>
              </a:custGeom>
              <a:solidFill>
                <a:srgbClr val="00B7A5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8" name="Freeform 13"/>
              <p:cNvSpPr>
                <a:spLocks/>
              </p:cNvSpPr>
              <p:nvPr/>
            </p:nvSpPr>
            <p:spPr bwMode="auto">
              <a:xfrm>
                <a:off x="4345" y="1515"/>
                <a:ext cx="229" cy="447"/>
              </a:xfrm>
              <a:custGeom>
                <a:avLst/>
                <a:gdLst>
                  <a:gd name="T0" fmla="*/ 127 w 229"/>
                  <a:gd name="T1" fmla="*/ 418 h 447"/>
                  <a:gd name="T2" fmla="*/ 130 w 229"/>
                  <a:gd name="T3" fmla="*/ 430 h 447"/>
                  <a:gd name="T4" fmla="*/ 139 w 229"/>
                  <a:gd name="T5" fmla="*/ 442 h 447"/>
                  <a:gd name="T6" fmla="*/ 153 w 229"/>
                  <a:gd name="T7" fmla="*/ 446 h 447"/>
                  <a:gd name="T8" fmla="*/ 158 w 229"/>
                  <a:gd name="T9" fmla="*/ 446 h 447"/>
                  <a:gd name="T10" fmla="*/ 171 w 229"/>
                  <a:gd name="T11" fmla="*/ 442 h 447"/>
                  <a:gd name="T12" fmla="*/ 181 w 229"/>
                  <a:gd name="T13" fmla="*/ 430 h 447"/>
                  <a:gd name="T14" fmla="*/ 184 w 229"/>
                  <a:gd name="T15" fmla="*/ 418 h 447"/>
                  <a:gd name="T16" fmla="*/ 184 w 229"/>
                  <a:gd name="T17" fmla="*/ 210 h 447"/>
                  <a:gd name="T18" fmla="*/ 184 w 229"/>
                  <a:gd name="T19" fmla="*/ 47 h 447"/>
                  <a:gd name="T20" fmla="*/ 185 w 229"/>
                  <a:gd name="T21" fmla="*/ 42 h 447"/>
                  <a:gd name="T22" fmla="*/ 189 w 229"/>
                  <a:gd name="T23" fmla="*/ 40 h 447"/>
                  <a:gd name="T24" fmla="*/ 193 w 229"/>
                  <a:gd name="T25" fmla="*/ 42 h 447"/>
                  <a:gd name="T26" fmla="*/ 195 w 229"/>
                  <a:gd name="T27" fmla="*/ 47 h 447"/>
                  <a:gd name="T28" fmla="*/ 195 w 229"/>
                  <a:gd name="T29" fmla="*/ 198 h 447"/>
                  <a:gd name="T30" fmla="*/ 197 w 229"/>
                  <a:gd name="T31" fmla="*/ 206 h 447"/>
                  <a:gd name="T32" fmla="*/ 203 w 229"/>
                  <a:gd name="T33" fmla="*/ 213 h 447"/>
                  <a:gd name="T34" fmla="*/ 212 w 229"/>
                  <a:gd name="T35" fmla="*/ 215 h 447"/>
                  <a:gd name="T36" fmla="*/ 221 w 229"/>
                  <a:gd name="T37" fmla="*/ 213 h 447"/>
                  <a:gd name="T38" fmla="*/ 227 w 229"/>
                  <a:gd name="T39" fmla="*/ 206 h 447"/>
                  <a:gd name="T40" fmla="*/ 228 w 229"/>
                  <a:gd name="T41" fmla="*/ 198 h 447"/>
                  <a:gd name="T42" fmla="*/ 228 w 229"/>
                  <a:gd name="T43" fmla="*/ 20 h 447"/>
                  <a:gd name="T44" fmla="*/ 227 w 229"/>
                  <a:gd name="T45" fmla="*/ 10 h 447"/>
                  <a:gd name="T46" fmla="*/ 221 w 229"/>
                  <a:gd name="T47" fmla="*/ 2 h 447"/>
                  <a:gd name="T48" fmla="*/ 212 w 229"/>
                  <a:gd name="T49" fmla="*/ 0 h 447"/>
                  <a:gd name="T50" fmla="*/ 17 w 229"/>
                  <a:gd name="T51" fmla="*/ 0 h 447"/>
                  <a:gd name="T52" fmla="*/ 8 w 229"/>
                  <a:gd name="T53" fmla="*/ 2 h 447"/>
                  <a:gd name="T54" fmla="*/ 2 w 229"/>
                  <a:gd name="T55" fmla="*/ 10 h 447"/>
                  <a:gd name="T56" fmla="*/ 0 w 229"/>
                  <a:gd name="T57" fmla="*/ 20 h 447"/>
                  <a:gd name="T58" fmla="*/ 0 w 229"/>
                  <a:gd name="T59" fmla="*/ 198 h 447"/>
                  <a:gd name="T60" fmla="*/ 2 w 229"/>
                  <a:gd name="T61" fmla="*/ 206 h 447"/>
                  <a:gd name="T62" fmla="*/ 8 w 229"/>
                  <a:gd name="T63" fmla="*/ 213 h 447"/>
                  <a:gd name="T64" fmla="*/ 17 w 229"/>
                  <a:gd name="T65" fmla="*/ 215 h 447"/>
                  <a:gd name="T66" fmla="*/ 26 w 229"/>
                  <a:gd name="T67" fmla="*/ 213 h 447"/>
                  <a:gd name="T68" fmla="*/ 32 w 229"/>
                  <a:gd name="T69" fmla="*/ 206 h 447"/>
                  <a:gd name="T70" fmla="*/ 34 w 229"/>
                  <a:gd name="T71" fmla="*/ 198 h 447"/>
                  <a:gd name="T72" fmla="*/ 34 w 229"/>
                  <a:gd name="T73" fmla="*/ 47 h 447"/>
                  <a:gd name="T74" fmla="*/ 36 w 229"/>
                  <a:gd name="T75" fmla="*/ 42 h 447"/>
                  <a:gd name="T76" fmla="*/ 42 w 229"/>
                  <a:gd name="T77" fmla="*/ 40 h 447"/>
                  <a:gd name="T78" fmla="*/ 44 w 229"/>
                  <a:gd name="T79" fmla="*/ 42 h 447"/>
                  <a:gd name="T80" fmla="*/ 46 w 229"/>
                  <a:gd name="T81" fmla="*/ 47 h 447"/>
                  <a:gd name="T82" fmla="*/ 46 w 229"/>
                  <a:gd name="T83" fmla="*/ 210 h 447"/>
                  <a:gd name="T84" fmla="*/ 46 w 229"/>
                  <a:gd name="T85" fmla="*/ 418 h 447"/>
                  <a:gd name="T86" fmla="*/ 48 w 229"/>
                  <a:gd name="T87" fmla="*/ 430 h 447"/>
                  <a:gd name="T88" fmla="*/ 58 w 229"/>
                  <a:gd name="T89" fmla="*/ 442 h 447"/>
                  <a:gd name="T90" fmla="*/ 71 w 229"/>
                  <a:gd name="T91" fmla="*/ 446 h 447"/>
                  <a:gd name="T92" fmla="*/ 78 w 229"/>
                  <a:gd name="T93" fmla="*/ 446 h 447"/>
                  <a:gd name="T94" fmla="*/ 91 w 229"/>
                  <a:gd name="T95" fmla="*/ 442 h 447"/>
                  <a:gd name="T96" fmla="*/ 100 w 229"/>
                  <a:gd name="T97" fmla="*/ 430 h 447"/>
                  <a:gd name="T98" fmla="*/ 104 w 229"/>
                  <a:gd name="T99" fmla="*/ 418 h 447"/>
                  <a:gd name="T100" fmla="*/ 104 w 229"/>
                  <a:gd name="T101" fmla="*/ 221 h 447"/>
                  <a:gd name="T102" fmla="*/ 106 w 229"/>
                  <a:gd name="T103" fmla="*/ 213 h 447"/>
                  <a:gd name="T104" fmla="*/ 115 w 229"/>
                  <a:gd name="T105" fmla="*/ 210 h 447"/>
                  <a:gd name="T106" fmla="*/ 123 w 229"/>
                  <a:gd name="T107" fmla="*/ 213 h 447"/>
                  <a:gd name="T108" fmla="*/ 127 w 229"/>
                  <a:gd name="T109" fmla="*/ 221 h 447"/>
                  <a:gd name="T110" fmla="*/ 127 w 229"/>
                  <a:gd name="T111" fmla="*/ 418 h 4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29"/>
                  <a:gd name="T169" fmla="*/ 0 h 447"/>
                  <a:gd name="T170" fmla="*/ 229 w 229"/>
                  <a:gd name="T171" fmla="*/ 447 h 44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29" h="447">
                    <a:moveTo>
                      <a:pt x="127" y="418"/>
                    </a:moveTo>
                    <a:lnTo>
                      <a:pt x="130" y="430"/>
                    </a:lnTo>
                    <a:lnTo>
                      <a:pt x="139" y="442"/>
                    </a:lnTo>
                    <a:lnTo>
                      <a:pt x="153" y="446"/>
                    </a:lnTo>
                    <a:lnTo>
                      <a:pt x="158" y="446"/>
                    </a:lnTo>
                    <a:lnTo>
                      <a:pt x="171" y="442"/>
                    </a:lnTo>
                    <a:lnTo>
                      <a:pt x="181" y="430"/>
                    </a:lnTo>
                    <a:lnTo>
                      <a:pt x="184" y="418"/>
                    </a:lnTo>
                    <a:lnTo>
                      <a:pt x="184" y="210"/>
                    </a:lnTo>
                    <a:lnTo>
                      <a:pt x="184" y="47"/>
                    </a:lnTo>
                    <a:lnTo>
                      <a:pt x="185" y="42"/>
                    </a:lnTo>
                    <a:lnTo>
                      <a:pt x="189" y="40"/>
                    </a:lnTo>
                    <a:lnTo>
                      <a:pt x="193" y="42"/>
                    </a:lnTo>
                    <a:lnTo>
                      <a:pt x="195" y="47"/>
                    </a:lnTo>
                    <a:lnTo>
                      <a:pt x="195" y="198"/>
                    </a:lnTo>
                    <a:lnTo>
                      <a:pt x="197" y="206"/>
                    </a:lnTo>
                    <a:lnTo>
                      <a:pt x="203" y="213"/>
                    </a:lnTo>
                    <a:lnTo>
                      <a:pt x="212" y="215"/>
                    </a:lnTo>
                    <a:lnTo>
                      <a:pt x="221" y="213"/>
                    </a:lnTo>
                    <a:lnTo>
                      <a:pt x="227" y="206"/>
                    </a:lnTo>
                    <a:lnTo>
                      <a:pt x="228" y="198"/>
                    </a:lnTo>
                    <a:lnTo>
                      <a:pt x="228" y="20"/>
                    </a:lnTo>
                    <a:lnTo>
                      <a:pt x="227" y="10"/>
                    </a:lnTo>
                    <a:lnTo>
                      <a:pt x="221" y="2"/>
                    </a:lnTo>
                    <a:lnTo>
                      <a:pt x="212" y="0"/>
                    </a:lnTo>
                    <a:lnTo>
                      <a:pt x="17" y="0"/>
                    </a:lnTo>
                    <a:lnTo>
                      <a:pt x="8" y="2"/>
                    </a:lnTo>
                    <a:lnTo>
                      <a:pt x="2" y="10"/>
                    </a:lnTo>
                    <a:lnTo>
                      <a:pt x="0" y="20"/>
                    </a:lnTo>
                    <a:lnTo>
                      <a:pt x="0" y="198"/>
                    </a:lnTo>
                    <a:lnTo>
                      <a:pt x="2" y="206"/>
                    </a:lnTo>
                    <a:lnTo>
                      <a:pt x="8" y="213"/>
                    </a:lnTo>
                    <a:lnTo>
                      <a:pt x="17" y="215"/>
                    </a:lnTo>
                    <a:lnTo>
                      <a:pt x="26" y="213"/>
                    </a:lnTo>
                    <a:lnTo>
                      <a:pt x="32" y="206"/>
                    </a:lnTo>
                    <a:lnTo>
                      <a:pt x="34" y="198"/>
                    </a:lnTo>
                    <a:lnTo>
                      <a:pt x="34" y="47"/>
                    </a:lnTo>
                    <a:lnTo>
                      <a:pt x="36" y="42"/>
                    </a:lnTo>
                    <a:lnTo>
                      <a:pt x="42" y="40"/>
                    </a:lnTo>
                    <a:lnTo>
                      <a:pt x="44" y="42"/>
                    </a:lnTo>
                    <a:lnTo>
                      <a:pt x="46" y="47"/>
                    </a:lnTo>
                    <a:lnTo>
                      <a:pt x="46" y="210"/>
                    </a:lnTo>
                    <a:lnTo>
                      <a:pt x="46" y="418"/>
                    </a:lnTo>
                    <a:lnTo>
                      <a:pt x="48" y="430"/>
                    </a:lnTo>
                    <a:lnTo>
                      <a:pt x="58" y="442"/>
                    </a:lnTo>
                    <a:lnTo>
                      <a:pt x="71" y="446"/>
                    </a:lnTo>
                    <a:lnTo>
                      <a:pt x="78" y="446"/>
                    </a:lnTo>
                    <a:lnTo>
                      <a:pt x="91" y="442"/>
                    </a:lnTo>
                    <a:lnTo>
                      <a:pt x="100" y="430"/>
                    </a:lnTo>
                    <a:lnTo>
                      <a:pt x="104" y="418"/>
                    </a:lnTo>
                    <a:lnTo>
                      <a:pt x="104" y="221"/>
                    </a:lnTo>
                    <a:lnTo>
                      <a:pt x="106" y="213"/>
                    </a:lnTo>
                    <a:lnTo>
                      <a:pt x="115" y="210"/>
                    </a:lnTo>
                    <a:lnTo>
                      <a:pt x="123" y="213"/>
                    </a:lnTo>
                    <a:lnTo>
                      <a:pt x="127" y="221"/>
                    </a:lnTo>
                    <a:lnTo>
                      <a:pt x="127" y="418"/>
                    </a:lnTo>
                  </a:path>
                </a:pathLst>
              </a:custGeom>
              <a:solidFill>
                <a:srgbClr val="00A898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9" name="Freeform 14"/>
              <p:cNvSpPr>
                <a:spLocks/>
              </p:cNvSpPr>
              <p:nvPr/>
            </p:nvSpPr>
            <p:spPr bwMode="auto">
              <a:xfrm>
                <a:off x="4411" y="1393"/>
                <a:ext cx="98" cy="100"/>
              </a:xfrm>
              <a:custGeom>
                <a:avLst/>
                <a:gdLst>
                  <a:gd name="T0" fmla="*/ 0 w 98"/>
                  <a:gd name="T1" fmla="*/ 49 h 100"/>
                  <a:gd name="T2" fmla="*/ 3 w 98"/>
                  <a:gd name="T3" fmla="*/ 31 h 100"/>
                  <a:gd name="T4" fmla="*/ 12 w 98"/>
                  <a:gd name="T5" fmla="*/ 18 h 100"/>
                  <a:gd name="T6" fmla="*/ 24 w 98"/>
                  <a:gd name="T7" fmla="*/ 6 h 100"/>
                  <a:gd name="T8" fmla="*/ 41 w 98"/>
                  <a:gd name="T9" fmla="*/ 0 h 100"/>
                  <a:gd name="T10" fmla="*/ 56 w 98"/>
                  <a:gd name="T11" fmla="*/ 0 h 100"/>
                  <a:gd name="T12" fmla="*/ 72 w 98"/>
                  <a:gd name="T13" fmla="*/ 6 h 100"/>
                  <a:gd name="T14" fmla="*/ 87 w 98"/>
                  <a:gd name="T15" fmla="*/ 18 h 100"/>
                  <a:gd name="T16" fmla="*/ 93 w 98"/>
                  <a:gd name="T17" fmla="*/ 31 h 100"/>
                  <a:gd name="T18" fmla="*/ 97 w 98"/>
                  <a:gd name="T19" fmla="*/ 49 h 100"/>
                  <a:gd name="T20" fmla="*/ 93 w 98"/>
                  <a:gd name="T21" fmla="*/ 68 h 100"/>
                  <a:gd name="T22" fmla="*/ 87 w 98"/>
                  <a:gd name="T23" fmla="*/ 83 h 100"/>
                  <a:gd name="T24" fmla="*/ 72 w 98"/>
                  <a:gd name="T25" fmla="*/ 93 h 100"/>
                  <a:gd name="T26" fmla="*/ 56 w 98"/>
                  <a:gd name="T27" fmla="*/ 99 h 100"/>
                  <a:gd name="T28" fmla="*/ 41 w 98"/>
                  <a:gd name="T29" fmla="*/ 99 h 100"/>
                  <a:gd name="T30" fmla="*/ 24 w 98"/>
                  <a:gd name="T31" fmla="*/ 93 h 100"/>
                  <a:gd name="T32" fmla="*/ 12 w 98"/>
                  <a:gd name="T33" fmla="*/ 83 h 100"/>
                  <a:gd name="T34" fmla="*/ 3 w 98"/>
                  <a:gd name="T35" fmla="*/ 68 h 100"/>
                  <a:gd name="T36" fmla="*/ 0 w 98"/>
                  <a:gd name="T37" fmla="*/ 49 h 1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8"/>
                  <a:gd name="T58" fmla="*/ 0 h 100"/>
                  <a:gd name="T59" fmla="*/ 98 w 98"/>
                  <a:gd name="T60" fmla="*/ 100 h 10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8" h="100">
                    <a:moveTo>
                      <a:pt x="0" y="49"/>
                    </a:moveTo>
                    <a:lnTo>
                      <a:pt x="3" y="31"/>
                    </a:lnTo>
                    <a:lnTo>
                      <a:pt x="12" y="18"/>
                    </a:lnTo>
                    <a:lnTo>
                      <a:pt x="24" y="6"/>
                    </a:lnTo>
                    <a:lnTo>
                      <a:pt x="41" y="0"/>
                    </a:lnTo>
                    <a:lnTo>
                      <a:pt x="56" y="0"/>
                    </a:lnTo>
                    <a:lnTo>
                      <a:pt x="72" y="6"/>
                    </a:lnTo>
                    <a:lnTo>
                      <a:pt x="87" y="18"/>
                    </a:lnTo>
                    <a:lnTo>
                      <a:pt x="93" y="31"/>
                    </a:lnTo>
                    <a:lnTo>
                      <a:pt x="97" y="49"/>
                    </a:lnTo>
                    <a:lnTo>
                      <a:pt x="93" y="68"/>
                    </a:lnTo>
                    <a:lnTo>
                      <a:pt x="87" y="83"/>
                    </a:lnTo>
                    <a:lnTo>
                      <a:pt x="72" y="93"/>
                    </a:lnTo>
                    <a:lnTo>
                      <a:pt x="56" y="99"/>
                    </a:lnTo>
                    <a:lnTo>
                      <a:pt x="41" y="99"/>
                    </a:lnTo>
                    <a:lnTo>
                      <a:pt x="24" y="93"/>
                    </a:lnTo>
                    <a:lnTo>
                      <a:pt x="12" y="83"/>
                    </a:lnTo>
                    <a:lnTo>
                      <a:pt x="3" y="68"/>
                    </a:lnTo>
                    <a:lnTo>
                      <a:pt x="0" y="49"/>
                    </a:lnTo>
                  </a:path>
                </a:pathLst>
              </a:custGeom>
              <a:solidFill>
                <a:srgbClr val="00A898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0" name="Freeform 15"/>
              <p:cNvSpPr>
                <a:spLocks/>
              </p:cNvSpPr>
              <p:nvPr/>
            </p:nvSpPr>
            <p:spPr bwMode="auto">
              <a:xfrm>
                <a:off x="2905" y="1393"/>
                <a:ext cx="230" cy="569"/>
              </a:xfrm>
              <a:custGeom>
                <a:avLst/>
                <a:gdLst>
                  <a:gd name="T0" fmla="*/ 130 w 230"/>
                  <a:gd name="T1" fmla="*/ 552 h 569"/>
                  <a:gd name="T2" fmla="*/ 153 w 230"/>
                  <a:gd name="T3" fmla="*/ 568 h 569"/>
                  <a:gd name="T4" fmla="*/ 171 w 230"/>
                  <a:gd name="T5" fmla="*/ 564 h 569"/>
                  <a:gd name="T6" fmla="*/ 184 w 230"/>
                  <a:gd name="T7" fmla="*/ 539 h 569"/>
                  <a:gd name="T8" fmla="*/ 184 w 230"/>
                  <a:gd name="T9" fmla="*/ 168 h 569"/>
                  <a:gd name="T10" fmla="*/ 189 w 230"/>
                  <a:gd name="T11" fmla="*/ 161 h 569"/>
                  <a:gd name="T12" fmla="*/ 195 w 230"/>
                  <a:gd name="T13" fmla="*/ 168 h 569"/>
                  <a:gd name="T14" fmla="*/ 197 w 230"/>
                  <a:gd name="T15" fmla="*/ 327 h 569"/>
                  <a:gd name="T16" fmla="*/ 212 w 230"/>
                  <a:gd name="T17" fmla="*/ 336 h 569"/>
                  <a:gd name="T18" fmla="*/ 227 w 230"/>
                  <a:gd name="T19" fmla="*/ 327 h 569"/>
                  <a:gd name="T20" fmla="*/ 229 w 230"/>
                  <a:gd name="T21" fmla="*/ 140 h 569"/>
                  <a:gd name="T22" fmla="*/ 221 w 230"/>
                  <a:gd name="T23" fmla="*/ 122 h 569"/>
                  <a:gd name="T24" fmla="*/ 17 w 230"/>
                  <a:gd name="T25" fmla="*/ 120 h 569"/>
                  <a:gd name="T26" fmla="*/ 2 w 230"/>
                  <a:gd name="T27" fmla="*/ 130 h 569"/>
                  <a:gd name="T28" fmla="*/ 0 w 230"/>
                  <a:gd name="T29" fmla="*/ 320 h 569"/>
                  <a:gd name="T30" fmla="*/ 8 w 230"/>
                  <a:gd name="T31" fmla="*/ 334 h 569"/>
                  <a:gd name="T32" fmla="*/ 26 w 230"/>
                  <a:gd name="T33" fmla="*/ 334 h 569"/>
                  <a:gd name="T34" fmla="*/ 34 w 230"/>
                  <a:gd name="T35" fmla="*/ 320 h 569"/>
                  <a:gd name="T36" fmla="*/ 36 w 230"/>
                  <a:gd name="T37" fmla="*/ 163 h 569"/>
                  <a:gd name="T38" fmla="*/ 44 w 230"/>
                  <a:gd name="T39" fmla="*/ 163 h 569"/>
                  <a:gd name="T40" fmla="*/ 46 w 230"/>
                  <a:gd name="T41" fmla="*/ 331 h 569"/>
                  <a:gd name="T42" fmla="*/ 48 w 230"/>
                  <a:gd name="T43" fmla="*/ 552 h 569"/>
                  <a:gd name="T44" fmla="*/ 71 w 230"/>
                  <a:gd name="T45" fmla="*/ 568 h 569"/>
                  <a:gd name="T46" fmla="*/ 91 w 230"/>
                  <a:gd name="T47" fmla="*/ 564 h 569"/>
                  <a:gd name="T48" fmla="*/ 104 w 230"/>
                  <a:gd name="T49" fmla="*/ 539 h 569"/>
                  <a:gd name="T50" fmla="*/ 106 w 230"/>
                  <a:gd name="T51" fmla="*/ 334 h 569"/>
                  <a:gd name="T52" fmla="*/ 123 w 230"/>
                  <a:gd name="T53" fmla="*/ 334 h 569"/>
                  <a:gd name="T54" fmla="*/ 127 w 230"/>
                  <a:gd name="T55" fmla="*/ 539 h 569"/>
                  <a:gd name="T56" fmla="*/ 68 w 230"/>
                  <a:gd name="T57" fmla="*/ 34 h 569"/>
                  <a:gd name="T58" fmla="*/ 90 w 230"/>
                  <a:gd name="T59" fmla="*/ 7 h 569"/>
                  <a:gd name="T60" fmla="*/ 123 w 230"/>
                  <a:gd name="T61" fmla="*/ 0 h 569"/>
                  <a:gd name="T62" fmla="*/ 155 w 230"/>
                  <a:gd name="T63" fmla="*/ 19 h 569"/>
                  <a:gd name="T64" fmla="*/ 165 w 230"/>
                  <a:gd name="T65" fmla="*/ 52 h 569"/>
                  <a:gd name="T66" fmla="*/ 155 w 230"/>
                  <a:gd name="T67" fmla="*/ 89 h 569"/>
                  <a:gd name="T68" fmla="*/ 123 w 230"/>
                  <a:gd name="T69" fmla="*/ 106 h 569"/>
                  <a:gd name="T70" fmla="*/ 90 w 230"/>
                  <a:gd name="T71" fmla="*/ 100 h 569"/>
                  <a:gd name="T72" fmla="*/ 68 w 230"/>
                  <a:gd name="T73" fmla="*/ 72 h 569"/>
                  <a:gd name="T74" fmla="*/ 127 w 230"/>
                  <a:gd name="T75" fmla="*/ 539 h 5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30"/>
                  <a:gd name="T115" fmla="*/ 0 h 569"/>
                  <a:gd name="T116" fmla="*/ 230 w 230"/>
                  <a:gd name="T117" fmla="*/ 569 h 56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30" h="569">
                    <a:moveTo>
                      <a:pt x="127" y="539"/>
                    </a:moveTo>
                    <a:lnTo>
                      <a:pt x="130" y="552"/>
                    </a:lnTo>
                    <a:lnTo>
                      <a:pt x="139" y="564"/>
                    </a:lnTo>
                    <a:lnTo>
                      <a:pt x="153" y="568"/>
                    </a:lnTo>
                    <a:lnTo>
                      <a:pt x="158" y="568"/>
                    </a:lnTo>
                    <a:lnTo>
                      <a:pt x="171" y="564"/>
                    </a:lnTo>
                    <a:lnTo>
                      <a:pt x="181" y="552"/>
                    </a:lnTo>
                    <a:lnTo>
                      <a:pt x="184" y="539"/>
                    </a:lnTo>
                    <a:lnTo>
                      <a:pt x="184" y="331"/>
                    </a:lnTo>
                    <a:lnTo>
                      <a:pt x="184" y="168"/>
                    </a:lnTo>
                    <a:lnTo>
                      <a:pt x="186" y="163"/>
                    </a:lnTo>
                    <a:lnTo>
                      <a:pt x="189" y="161"/>
                    </a:lnTo>
                    <a:lnTo>
                      <a:pt x="193" y="163"/>
                    </a:lnTo>
                    <a:lnTo>
                      <a:pt x="195" y="168"/>
                    </a:lnTo>
                    <a:lnTo>
                      <a:pt x="195" y="320"/>
                    </a:lnTo>
                    <a:lnTo>
                      <a:pt x="197" y="327"/>
                    </a:lnTo>
                    <a:lnTo>
                      <a:pt x="203" y="334"/>
                    </a:lnTo>
                    <a:lnTo>
                      <a:pt x="212" y="336"/>
                    </a:lnTo>
                    <a:lnTo>
                      <a:pt x="221" y="334"/>
                    </a:lnTo>
                    <a:lnTo>
                      <a:pt x="227" y="327"/>
                    </a:lnTo>
                    <a:lnTo>
                      <a:pt x="229" y="320"/>
                    </a:lnTo>
                    <a:lnTo>
                      <a:pt x="229" y="140"/>
                    </a:lnTo>
                    <a:lnTo>
                      <a:pt x="227" y="130"/>
                    </a:lnTo>
                    <a:lnTo>
                      <a:pt x="221" y="122"/>
                    </a:lnTo>
                    <a:lnTo>
                      <a:pt x="212" y="120"/>
                    </a:lnTo>
                    <a:lnTo>
                      <a:pt x="17" y="120"/>
                    </a:lnTo>
                    <a:lnTo>
                      <a:pt x="8" y="122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0" y="320"/>
                    </a:lnTo>
                    <a:lnTo>
                      <a:pt x="2" y="327"/>
                    </a:lnTo>
                    <a:lnTo>
                      <a:pt x="8" y="334"/>
                    </a:lnTo>
                    <a:lnTo>
                      <a:pt x="17" y="336"/>
                    </a:lnTo>
                    <a:lnTo>
                      <a:pt x="26" y="334"/>
                    </a:lnTo>
                    <a:lnTo>
                      <a:pt x="32" y="327"/>
                    </a:lnTo>
                    <a:lnTo>
                      <a:pt x="34" y="320"/>
                    </a:lnTo>
                    <a:lnTo>
                      <a:pt x="34" y="168"/>
                    </a:lnTo>
                    <a:lnTo>
                      <a:pt x="36" y="163"/>
                    </a:lnTo>
                    <a:lnTo>
                      <a:pt x="42" y="161"/>
                    </a:lnTo>
                    <a:lnTo>
                      <a:pt x="44" y="163"/>
                    </a:lnTo>
                    <a:lnTo>
                      <a:pt x="46" y="168"/>
                    </a:lnTo>
                    <a:lnTo>
                      <a:pt x="46" y="331"/>
                    </a:lnTo>
                    <a:lnTo>
                      <a:pt x="46" y="539"/>
                    </a:lnTo>
                    <a:lnTo>
                      <a:pt x="48" y="552"/>
                    </a:lnTo>
                    <a:lnTo>
                      <a:pt x="58" y="564"/>
                    </a:lnTo>
                    <a:lnTo>
                      <a:pt x="71" y="568"/>
                    </a:lnTo>
                    <a:lnTo>
                      <a:pt x="78" y="568"/>
                    </a:lnTo>
                    <a:lnTo>
                      <a:pt x="91" y="564"/>
                    </a:lnTo>
                    <a:lnTo>
                      <a:pt x="100" y="552"/>
                    </a:lnTo>
                    <a:lnTo>
                      <a:pt x="104" y="539"/>
                    </a:lnTo>
                    <a:lnTo>
                      <a:pt x="104" y="342"/>
                    </a:lnTo>
                    <a:lnTo>
                      <a:pt x="106" y="334"/>
                    </a:lnTo>
                    <a:lnTo>
                      <a:pt x="115" y="331"/>
                    </a:lnTo>
                    <a:lnTo>
                      <a:pt x="123" y="334"/>
                    </a:lnTo>
                    <a:lnTo>
                      <a:pt x="127" y="342"/>
                    </a:lnTo>
                    <a:lnTo>
                      <a:pt x="127" y="539"/>
                    </a:lnTo>
                    <a:lnTo>
                      <a:pt x="64" y="52"/>
                    </a:lnTo>
                    <a:lnTo>
                      <a:pt x="68" y="34"/>
                    </a:lnTo>
                    <a:lnTo>
                      <a:pt x="76" y="19"/>
                    </a:lnTo>
                    <a:lnTo>
                      <a:pt x="90" y="7"/>
                    </a:lnTo>
                    <a:lnTo>
                      <a:pt x="106" y="0"/>
                    </a:lnTo>
                    <a:lnTo>
                      <a:pt x="123" y="0"/>
                    </a:lnTo>
                    <a:lnTo>
                      <a:pt x="139" y="7"/>
                    </a:lnTo>
                    <a:lnTo>
                      <a:pt x="155" y="19"/>
                    </a:lnTo>
                    <a:lnTo>
                      <a:pt x="161" y="34"/>
                    </a:lnTo>
                    <a:lnTo>
                      <a:pt x="165" y="52"/>
                    </a:lnTo>
                    <a:lnTo>
                      <a:pt x="161" y="72"/>
                    </a:lnTo>
                    <a:lnTo>
                      <a:pt x="155" y="89"/>
                    </a:lnTo>
                    <a:lnTo>
                      <a:pt x="139" y="100"/>
                    </a:lnTo>
                    <a:lnTo>
                      <a:pt x="123" y="106"/>
                    </a:lnTo>
                    <a:lnTo>
                      <a:pt x="106" y="106"/>
                    </a:lnTo>
                    <a:lnTo>
                      <a:pt x="90" y="100"/>
                    </a:lnTo>
                    <a:lnTo>
                      <a:pt x="76" y="89"/>
                    </a:lnTo>
                    <a:lnTo>
                      <a:pt x="68" y="72"/>
                    </a:lnTo>
                    <a:lnTo>
                      <a:pt x="64" y="52"/>
                    </a:lnTo>
                    <a:lnTo>
                      <a:pt x="127" y="539"/>
                    </a:lnTo>
                  </a:path>
                </a:pathLst>
              </a:custGeom>
              <a:solidFill>
                <a:srgbClr val="3366FF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1" name="Freeform 16"/>
              <p:cNvSpPr>
                <a:spLocks/>
              </p:cNvSpPr>
              <p:nvPr/>
            </p:nvSpPr>
            <p:spPr bwMode="auto">
              <a:xfrm>
                <a:off x="2905" y="1515"/>
                <a:ext cx="230" cy="447"/>
              </a:xfrm>
              <a:custGeom>
                <a:avLst/>
                <a:gdLst>
                  <a:gd name="T0" fmla="*/ 127 w 230"/>
                  <a:gd name="T1" fmla="*/ 418 h 447"/>
                  <a:gd name="T2" fmla="*/ 130 w 230"/>
                  <a:gd name="T3" fmla="*/ 430 h 447"/>
                  <a:gd name="T4" fmla="*/ 139 w 230"/>
                  <a:gd name="T5" fmla="*/ 442 h 447"/>
                  <a:gd name="T6" fmla="*/ 153 w 230"/>
                  <a:gd name="T7" fmla="*/ 446 h 447"/>
                  <a:gd name="T8" fmla="*/ 158 w 230"/>
                  <a:gd name="T9" fmla="*/ 446 h 447"/>
                  <a:gd name="T10" fmla="*/ 171 w 230"/>
                  <a:gd name="T11" fmla="*/ 442 h 447"/>
                  <a:gd name="T12" fmla="*/ 181 w 230"/>
                  <a:gd name="T13" fmla="*/ 430 h 447"/>
                  <a:gd name="T14" fmla="*/ 184 w 230"/>
                  <a:gd name="T15" fmla="*/ 418 h 447"/>
                  <a:gd name="T16" fmla="*/ 184 w 230"/>
                  <a:gd name="T17" fmla="*/ 210 h 447"/>
                  <a:gd name="T18" fmla="*/ 184 w 230"/>
                  <a:gd name="T19" fmla="*/ 47 h 447"/>
                  <a:gd name="T20" fmla="*/ 186 w 230"/>
                  <a:gd name="T21" fmla="*/ 42 h 447"/>
                  <a:gd name="T22" fmla="*/ 189 w 230"/>
                  <a:gd name="T23" fmla="*/ 40 h 447"/>
                  <a:gd name="T24" fmla="*/ 193 w 230"/>
                  <a:gd name="T25" fmla="*/ 42 h 447"/>
                  <a:gd name="T26" fmla="*/ 195 w 230"/>
                  <a:gd name="T27" fmla="*/ 47 h 447"/>
                  <a:gd name="T28" fmla="*/ 195 w 230"/>
                  <a:gd name="T29" fmla="*/ 198 h 447"/>
                  <a:gd name="T30" fmla="*/ 197 w 230"/>
                  <a:gd name="T31" fmla="*/ 206 h 447"/>
                  <a:gd name="T32" fmla="*/ 203 w 230"/>
                  <a:gd name="T33" fmla="*/ 213 h 447"/>
                  <a:gd name="T34" fmla="*/ 212 w 230"/>
                  <a:gd name="T35" fmla="*/ 215 h 447"/>
                  <a:gd name="T36" fmla="*/ 221 w 230"/>
                  <a:gd name="T37" fmla="*/ 213 h 447"/>
                  <a:gd name="T38" fmla="*/ 227 w 230"/>
                  <a:gd name="T39" fmla="*/ 206 h 447"/>
                  <a:gd name="T40" fmla="*/ 229 w 230"/>
                  <a:gd name="T41" fmla="*/ 198 h 447"/>
                  <a:gd name="T42" fmla="*/ 229 w 230"/>
                  <a:gd name="T43" fmla="*/ 20 h 447"/>
                  <a:gd name="T44" fmla="*/ 227 w 230"/>
                  <a:gd name="T45" fmla="*/ 10 h 447"/>
                  <a:gd name="T46" fmla="*/ 221 w 230"/>
                  <a:gd name="T47" fmla="*/ 2 h 447"/>
                  <a:gd name="T48" fmla="*/ 212 w 230"/>
                  <a:gd name="T49" fmla="*/ 0 h 447"/>
                  <a:gd name="T50" fmla="*/ 17 w 230"/>
                  <a:gd name="T51" fmla="*/ 0 h 447"/>
                  <a:gd name="T52" fmla="*/ 8 w 230"/>
                  <a:gd name="T53" fmla="*/ 2 h 447"/>
                  <a:gd name="T54" fmla="*/ 2 w 230"/>
                  <a:gd name="T55" fmla="*/ 10 h 447"/>
                  <a:gd name="T56" fmla="*/ 0 w 230"/>
                  <a:gd name="T57" fmla="*/ 20 h 447"/>
                  <a:gd name="T58" fmla="*/ 0 w 230"/>
                  <a:gd name="T59" fmla="*/ 198 h 447"/>
                  <a:gd name="T60" fmla="*/ 2 w 230"/>
                  <a:gd name="T61" fmla="*/ 206 h 447"/>
                  <a:gd name="T62" fmla="*/ 8 w 230"/>
                  <a:gd name="T63" fmla="*/ 213 h 447"/>
                  <a:gd name="T64" fmla="*/ 17 w 230"/>
                  <a:gd name="T65" fmla="*/ 215 h 447"/>
                  <a:gd name="T66" fmla="*/ 26 w 230"/>
                  <a:gd name="T67" fmla="*/ 213 h 447"/>
                  <a:gd name="T68" fmla="*/ 32 w 230"/>
                  <a:gd name="T69" fmla="*/ 206 h 447"/>
                  <a:gd name="T70" fmla="*/ 34 w 230"/>
                  <a:gd name="T71" fmla="*/ 198 h 447"/>
                  <a:gd name="T72" fmla="*/ 34 w 230"/>
                  <a:gd name="T73" fmla="*/ 47 h 447"/>
                  <a:gd name="T74" fmla="*/ 36 w 230"/>
                  <a:gd name="T75" fmla="*/ 42 h 447"/>
                  <a:gd name="T76" fmla="*/ 42 w 230"/>
                  <a:gd name="T77" fmla="*/ 40 h 447"/>
                  <a:gd name="T78" fmla="*/ 44 w 230"/>
                  <a:gd name="T79" fmla="*/ 42 h 447"/>
                  <a:gd name="T80" fmla="*/ 46 w 230"/>
                  <a:gd name="T81" fmla="*/ 47 h 447"/>
                  <a:gd name="T82" fmla="*/ 46 w 230"/>
                  <a:gd name="T83" fmla="*/ 210 h 447"/>
                  <a:gd name="T84" fmla="*/ 46 w 230"/>
                  <a:gd name="T85" fmla="*/ 418 h 447"/>
                  <a:gd name="T86" fmla="*/ 48 w 230"/>
                  <a:gd name="T87" fmla="*/ 430 h 447"/>
                  <a:gd name="T88" fmla="*/ 58 w 230"/>
                  <a:gd name="T89" fmla="*/ 442 h 447"/>
                  <a:gd name="T90" fmla="*/ 71 w 230"/>
                  <a:gd name="T91" fmla="*/ 446 h 447"/>
                  <a:gd name="T92" fmla="*/ 78 w 230"/>
                  <a:gd name="T93" fmla="*/ 446 h 447"/>
                  <a:gd name="T94" fmla="*/ 91 w 230"/>
                  <a:gd name="T95" fmla="*/ 442 h 447"/>
                  <a:gd name="T96" fmla="*/ 100 w 230"/>
                  <a:gd name="T97" fmla="*/ 430 h 447"/>
                  <a:gd name="T98" fmla="*/ 104 w 230"/>
                  <a:gd name="T99" fmla="*/ 418 h 447"/>
                  <a:gd name="T100" fmla="*/ 104 w 230"/>
                  <a:gd name="T101" fmla="*/ 221 h 447"/>
                  <a:gd name="T102" fmla="*/ 106 w 230"/>
                  <a:gd name="T103" fmla="*/ 213 h 447"/>
                  <a:gd name="T104" fmla="*/ 115 w 230"/>
                  <a:gd name="T105" fmla="*/ 210 h 447"/>
                  <a:gd name="T106" fmla="*/ 123 w 230"/>
                  <a:gd name="T107" fmla="*/ 213 h 447"/>
                  <a:gd name="T108" fmla="*/ 127 w 230"/>
                  <a:gd name="T109" fmla="*/ 221 h 447"/>
                  <a:gd name="T110" fmla="*/ 127 w 230"/>
                  <a:gd name="T111" fmla="*/ 418 h 4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30"/>
                  <a:gd name="T169" fmla="*/ 0 h 447"/>
                  <a:gd name="T170" fmla="*/ 230 w 230"/>
                  <a:gd name="T171" fmla="*/ 447 h 44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30" h="447">
                    <a:moveTo>
                      <a:pt x="127" y="418"/>
                    </a:moveTo>
                    <a:lnTo>
                      <a:pt x="130" y="430"/>
                    </a:lnTo>
                    <a:lnTo>
                      <a:pt x="139" y="442"/>
                    </a:lnTo>
                    <a:lnTo>
                      <a:pt x="153" y="446"/>
                    </a:lnTo>
                    <a:lnTo>
                      <a:pt x="158" y="446"/>
                    </a:lnTo>
                    <a:lnTo>
                      <a:pt x="171" y="442"/>
                    </a:lnTo>
                    <a:lnTo>
                      <a:pt x="181" y="430"/>
                    </a:lnTo>
                    <a:lnTo>
                      <a:pt x="184" y="418"/>
                    </a:lnTo>
                    <a:lnTo>
                      <a:pt x="184" y="210"/>
                    </a:lnTo>
                    <a:lnTo>
                      <a:pt x="184" y="47"/>
                    </a:lnTo>
                    <a:lnTo>
                      <a:pt x="186" y="42"/>
                    </a:lnTo>
                    <a:lnTo>
                      <a:pt x="189" y="40"/>
                    </a:lnTo>
                    <a:lnTo>
                      <a:pt x="193" y="42"/>
                    </a:lnTo>
                    <a:lnTo>
                      <a:pt x="195" y="47"/>
                    </a:lnTo>
                    <a:lnTo>
                      <a:pt x="195" y="198"/>
                    </a:lnTo>
                    <a:lnTo>
                      <a:pt x="197" y="206"/>
                    </a:lnTo>
                    <a:lnTo>
                      <a:pt x="203" y="213"/>
                    </a:lnTo>
                    <a:lnTo>
                      <a:pt x="212" y="215"/>
                    </a:lnTo>
                    <a:lnTo>
                      <a:pt x="221" y="213"/>
                    </a:lnTo>
                    <a:lnTo>
                      <a:pt x="227" y="206"/>
                    </a:lnTo>
                    <a:lnTo>
                      <a:pt x="229" y="198"/>
                    </a:lnTo>
                    <a:lnTo>
                      <a:pt x="229" y="20"/>
                    </a:lnTo>
                    <a:lnTo>
                      <a:pt x="227" y="10"/>
                    </a:lnTo>
                    <a:lnTo>
                      <a:pt x="221" y="2"/>
                    </a:lnTo>
                    <a:lnTo>
                      <a:pt x="212" y="0"/>
                    </a:lnTo>
                    <a:lnTo>
                      <a:pt x="17" y="0"/>
                    </a:lnTo>
                    <a:lnTo>
                      <a:pt x="8" y="2"/>
                    </a:lnTo>
                    <a:lnTo>
                      <a:pt x="2" y="10"/>
                    </a:lnTo>
                    <a:lnTo>
                      <a:pt x="0" y="20"/>
                    </a:lnTo>
                    <a:lnTo>
                      <a:pt x="0" y="198"/>
                    </a:lnTo>
                    <a:lnTo>
                      <a:pt x="2" y="206"/>
                    </a:lnTo>
                    <a:lnTo>
                      <a:pt x="8" y="213"/>
                    </a:lnTo>
                    <a:lnTo>
                      <a:pt x="17" y="215"/>
                    </a:lnTo>
                    <a:lnTo>
                      <a:pt x="26" y="213"/>
                    </a:lnTo>
                    <a:lnTo>
                      <a:pt x="32" y="206"/>
                    </a:lnTo>
                    <a:lnTo>
                      <a:pt x="34" y="198"/>
                    </a:lnTo>
                    <a:lnTo>
                      <a:pt x="34" y="47"/>
                    </a:lnTo>
                    <a:lnTo>
                      <a:pt x="36" y="42"/>
                    </a:lnTo>
                    <a:lnTo>
                      <a:pt x="42" y="40"/>
                    </a:lnTo>
                    <a:lnTo>
                      <a:pt x="44" y="42"/>
                    </a:lnTo>
                    <a:lnTo>
                      <a:pt x="46" y="47"/>
                    </a:lnTo>
                    <a:lnTo>
                      <a:pt x="46" y="210"/>
                    </a:lnTo>
                    <a:lnTo>
                      <a:pt x="46" y="418"/>
                    </a:lnTo>
                    <a:lnTo>
                      <a:pt x="48" y="430"/>
                    </a:lnTo>
                    <a:lnTo>
                      <a:pt x="58" y="442"/>
                    </a:lnTo>
                    <a:lnTo>
                      <a:pt x="71" y="446"/>
                    </a:lnTo>
                    <a:lnTo>
                      <a:pt x="78" y="446"/>
                    </a:lnTo>
                    <a:lnTo>
                      <a:pt x="91" y="442"/>
                    </a:lnTo>
                    <a:lnTo>
                      <a:pt x="100" y="430"/>
                    </a:lnTo>
                    <a:lnTo>
                      <a:pt x="104" y="418"/>
                    </a:lnTo>
                    <a:lnTo>
                      <a:pt x="104" y="221"/>
                    </a:lnTo>
                    <a:lnTo>
                      <a:pt x="106" y="213"/>
                    </a:lnTo>
                    <a:lnTo>
                      <a:pt x="115" y="210"/>
                    </a:lnTo>
                    <a:lnTo>
                      <a:pt x="123" y="213"/>
                    </a:lnTo>
                    <a:lnTo>
                      <a:pt x="127" y="221"/>
                    </a:lnTo>
                    <a:lnTo>
                      <a:pt x="127" y="418"/>
                    </a:lnTo>
                  </a:path>
                </a:pathLst>
              </a:custGeom>
              <a:noFill/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2" name="Freeform 17"/>
              <p:cNvSpPr>
                <a:spLocks/>
              </p:cNvSpPr>
              <p:nvPr/>
            </p:nvSpPr>
            <p:spPr bwMode="auto">
              <a:xfrm>
                <a:off x="2971" y="1393"/>
                <a:ext cx="98" cy="100"/>
              </a:xfrm>
              <a:custGeom>
                <a:avLst/>
                <a:gdLst>
                  <a:gd name="T0" fmla="*/ 0 w 98"/>
                  <a:gd name="T1" fmla="*/ 49 h 100"/>
                  <a:gd name="T2" fmla="*/ 4 w 98"/>
                  <a:gd name="T3" fmla="*/ 31 h 100"/>
                  <a:gd name="T4" fmla="*/ 12 w 98"/>
                  <a:gd name="T5" fmla="*/ 18 h 100"/>
                  <a:gd name="T6" fmla="*/ 25 w 98"/>
                  <a:gd name="T7" fmla="*/ 6 h 100"/>
                  <a:gd name="T8" fmla="*/ 41 w 98"/>
                  <a:gd name="T9" fmla="*/ 0 h 100"/>
                  <a:gd name="T10" fmla="*/ 56 w 98"/>
                  <a:gd name="T11" fmla="*/ 0 h 100"/>
                  <a:gd name="T12" fmla="*/ 72 w 98"/>
                  <a:gd name="T13" fmla="*/ 6 h 100"/>
                  <a:gd name="T14" fmla="*/ 87 w 98"/>
                  <a:gd name="T15" fmla="*/ 18 h 100"/>
                  <a:gd name="T16" fmla="*/ 93 w 98"/>
                  <a:gd name="T17" fmla="*/ 31 h 100"/>
                  <a:gd name="T18" fmla="*/ 97 w 98"/>
                  <a:gd name="T19" fmla="*/ 49 h 100"/>
                  <a:gd name="T20" fmla="*/ 93 w 98"/>
                  <a:gd name="T21" fmla="*/ 68 h 100"/>
                  <a:gd name="T22" fmla="*/ 87 w 98"/>
                  <a:gd name="T23" fmla="*/ 83 h 100"/>
                  <a:gd name="T24" fmla="*/ 72 w 98"/>
                  <a:gd name="T25" fmla="*/ 93 h 100"/>
                  <a:gd name="T26" fmla="*/ 56 w 98"/>
                  <a:gd name="T27" fmla="*/ 99 h 100"/>
                  <a:gd name="T28" fmla="*/ 41 w 98"/>
                  <a:gd name="T29" fmla="*/ 99 h 100"/>
                  <a:gd name="T30" fmla="*/ 25 w 98"/>
                  <a:gd name="T31" fmla="*/ 93 h 100"/>
                  <a:gd name="T32" fmla="*/ 12 w 98"/>
                  <a:gd name="T33" fmla="*/ 83 h 100"/>
                  <a:gd name="T34" fmla="*/ 4 w 98"/>
                  <a:gd name="T35" fmla="*/ 68 h 100"/>
                  <a:gd name="T36" fmla="*/ 0 w 98"/>
                  <a:gd name="T37" fmla="*/ 49 h 1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8"/>
                  <a:gd name="T58" fmla="*/ 0 h 100"/>
                  <a:gd name="T59" fmla="*/ 98 w 98"/>
                  <a:gd name="T60" fmla="*/ 100 h 10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8" h="100">
                    <a:moveTo>
                      <a:pt x="0" y="49"/>
                    </a:moveTo>
                    <a:lnTo>
                      <a:pt x="4" y="31"/>
                    </a:lnTo>
                    <a:lnTo>
                      <a:pt x="12" y="18"/>
                    </a:lnTo>
                    <a:lnTo>
                      <a:pt x="25" y="6"/>
                    </a:lnTo>
                    <a:lnTo>
                      <a:pt x="41" y="0"/>
                    </a:lnTo>
                    <a:lnTo>
                      <a:pt x="56" y="0"/>
                    </a:lnTo>
                    <a:lnTo>
                      <a:pt x="72" y="6"/>
                    </a:lnTo>
                    <a:lnTo>
                      <a:pt x="87" y="18"/>
                    </a:lnTo>
                    <a:lnTo>
                      <a:pt x="93" y="31"/>
                    </a:lnTo>
                    <a:lnTo>
                      <a:pt x="97" y="49"/>
                    </a:lnTo>
                    <a:lnTo>
                      <a:pt x="93" y="68"/>
                    </a:lnTo>
                    <a:lnTo>
                      <a:pt x="87" y="83"/>
                    </a:lnTo>
                    <a:lnTo>
                      <a:pt x="72" y="93"/>
                    </a:lnTo>
                    <a:lnTo>
                      <a:pt x="56" y="99"/>
                    </a:lnTo>
                    <a:lnTo>
                      <a:pt x="41" y="99"/>
                    </a:lnTo>
                    <a:lnTo>
                      <a:pt x="25" y="93"/>
                    </a:lnTo>
                    <a:lnTo>
                      <a:pt x="12" y="83"/>
                    </a:lnTo>
                    <a:lnTo>
                      <a:pt x="4" y="68"/>
                    </a:lnTo>
                    <a:lnTo>
                      <a:pt x="0" y="49"/>
                    </a:lnTo>
                  </a:path>
                </a:pathLst>
              </a:custGeom>
              <a:noFill/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3" name="Freeform 18"/>
              <p:cNvSpPr>
                <a:spLocks/>
              </p:cNvSpPr>
              <p:nvPr/>
            </p:nvSpPr>
            <p:spPr bwMode="auto">
              <a:xfrm>
                <a:off x="3481" y="1393"/>
                <a:ext cx="230" cy="569"/>
              </a:xfrm>
              <a:custGeom>
                <a:avLst/>
                <a:gdLst>
                  <a:gd name="T0" fmla="*/ 130 w 230"/>
                  <a:gd name="T1" fmla="*/ 552 h 569"/>
                  <a:gd name="T2" fmla="*/ 153 w 230"/>
                  <a:gd name="T3" fmla="*/ 568 h 569"/>
                  <a:gd name="T4" fmla="*/ 171 w 230"/>
                  <a:gd name="T5" fmla="*/ 564 h 569"/>
                  <a:gd name="T6" fmla="*/ 184 w 230"/>
                  <a:gd name="T7" fmla="*/ 539 h 569"/>
                  <a:gd name="T8" fmla="*/ 184 w 230"/>
                  <a:gd name="T9" fmla="*/ 168 h 569"/>
                  <a:gd name="T10" fmla="*/ 189 w 230"/>
                  <a:gd name="T11" fmla="*/ 161 h 569"/>
                  <a:gd name="T12" fmla="*/ 195 w 230"/>
                  <a:gd name="T13" fmla="*/ 168 h 569"/>
                  <a:gd name="T14" fmla="*/ 197 w 230"/>
                  <a:gd name="T15" fmla="*/ 327 h 569"/>
                  <a:gd name="T16" fmla="*/ 212 w 230"/>
                  <a:gd name="T17" fmla="*/ 336 h 569"/>
                  <a:gd name="T18" fmla="*/ 227 w 230"/>
                  <a:gd name="T19" fmla="*/ 327 h 569"/>
                  <a:gd name="T20" fmla="*/ 229 w 230"/>
                  <a:gd name="T21" fmla="*/ 140 h 569"/>
                  <a:gd name="T22" fmla="*/ 221 w 230"/>
                  <a:gd name="T23" fmla="*/ 122 h 569"/>
                  <a:gd name="T24" fmla="*/ 17 w 230"/>
                  <a:gd name="T25" fmla="*/ 120 h 569"/>
                  <a:gd name="T26" fmla="*/ 2 w 230"/>
                  <a:gd name="T27" fmla="*/ 130 h 569"/>
                  <a:gd name="T28" fmla="*/ 0 w 230"/>
                  <a:gd name="T29" fmla="*/ 320 h 569"/>
                  <a:gd name="T30" fmla="*/ 8 w 230"/>
                  <a:gd name="T31" fmla="*/ 334 h 569"/>
                  <a:gd name="T32" fmla="*/ 26 w 230"/>
                  <a:gd name="T33" fmla="*/ 334 h 569"/>
                  <a:gd name="T34" fmla="*/ 34 w 230"/>
                  <a:gd name="T35" fmla="*/ 320 h 569"/>
                  <a:gd name="T36" fmla="*/ 36 w 230"/>
                  <a:gd name="T37" fmla="*/ 163 h 569"/>
                  <a:gd name="T38" fmla="*/ 44 w 230"/>
                  <a:gd name="T39" fmla="*/ 163 h 569"/>
                  <a:gd name="T40" fmla="*/ 46 w 230"/>
                  <a:gd name="T41" fmla="*/ 331 h 569"/>
                  <a:gd name="T42" fmla="*/ 48 w 230"/>
                  <a:gd name="T43" fmla="*/ 552 h 569"/>
                  <a:gd name="T44" fmla="*/ 71 w 230"/>
                  <a:gd name="T45" fmla="*/ 568 h 569"/>
                  <a:gd name="T46" fmla="*/ 91 w 230"/>
                  <a:gd name="T47" fmla="*/ 564 h 569"/>
                  <a:gd name="T48" fmla="*/ 104 w 230"/>
                  <a:gd name="T49" fmla="*/ 539 h 569"/>
                  <a:gd name="T50" fmla="*/ 106 w 230"/>
                  <a:gd name="T51" fmla="*/ 334 h 569"/>
                  <a:gd name="T52" fmla="*/ 123 w 230"/>
                  <a:gd name="T53" fmla="*/ 334 h 569"/>
                  <a:gd name="T54" fmla="*/ 127 w 230"/>
                  <a:gd name="T55" fmla="*/ 539 h 569"/>
                  <a:gd name="T56" fmla="*/ 68 w 230"/>
                  <a:gd name="T57" fmla="*/ 34 h 569"/>
                  <a:gd name="T58" fmla="*/ 90 w 230"/>
                  <a:gd name="T59" fmla="*/ 7 h 569"/>
                  <a:gd name="T60" fmla="*/ 123 w 230"/>
                  <a:gd name="T61" fmla="*/ 0 h 569"/>
                  <a:gd name="T62" fmla="*/ 155 w 230"/>
                  <a:gd name="T63" fmla="*/ 19 h 569"/>
                  <a:gd name="T64" fmla="*/ 165 w 230"/>
                  <a:gd name="T65" fmla="*/ 52 h 569"/>
                  <a:gd name="T66" fmla="*/ 155 w 230"/>
                  <a:gd name="T67" fmla="*/ 89 h 569"/>
                  <a:gd name="T68" fmla="*/ 123 w 230"/>
                  <a:gd name="T69" fmla="*/ 106 h 569"/>
                  <a:gd name="T70" fmla="*/ 90 w 230"/>
                  <a:gd name="T71" fmla="*/ 100 h 569"/>
                  <a:gd name="T72" fmla="*/ 68 w 230"/>
                  <a:gd name="T73" fmla="*/ 72 h 569"/>
                  <a:gd name="T74" fmla="*/ 127 w 230"/>
                  <a:gd name="T75" fmla="*/ 539 h 5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30"/>
                  <a:gd name="T115" fmla="*/ 0 h 569"/>
                  <a:gd name="T116" fmla="*/ 230 w 230"/>
                  <a:gd name="T117" fmla="*/ 569 h 56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30" h="569">
                    <a:moveTo>
                      <a:pt x="127" y="539"/>
                    </a:moveTo>
                    <a:lnTo>
                      <a:pt x="130" y="552"/>
                    </a:lnTo>
                    <a:lnTo>
                      <a:pt x="139" y="564"/>
                    </a:lnTo>
                    <a:lnTo>
                      <a:pt x="153" y="568"/>
                    </a:lnTo>
                    <a:lnTo>
                      <a:pt x="158" y="568"/>
                    </a:lnTo>
                    <a:lnTo>
                      <a:pt x="171" y="564"/>
                    </a:lnTo>
                    <a:lnTo>
                      <a:pt x="181" y="552"/>
                    </a:lnTo>
                    <a:lnTo>
                      <a:pt x="184" y="539"/>
                    </a:lnTo>
                    <a:lnTo>
                      <a:pt x="184" y="331"/>
                    </a:lnTo>
                    <a:lnTo>
                      <a:pt x="184" y="168"/>
                    </a:lnTo>
                    <a:lnTo>
                      <a:pt x="186" y="163"/>
                    </a:lnTo>
                    <a:lnTo>
                      <a:pt x="189" y="161"/>
                    </a:lnTo>
                    <a:lnTo>
                      <a:pt x="193" y="163"/>
                    </a:lnTo>
                    <a:lnTo>
                      <a:pt x="195" y="168"/>
                    </a:lnTo>
                    <a:lnTo>
                      <a:pt x="195" y="320"/>
                    </a:lnTo>
                    <a:lnTo>
                      <a:pt x="197" y="327"/>
                    </a:lnTo>
                    <a:lnTo>
                      <a:pt x="203" y="334"/>
                    </a:lnTo>
                    <a:lnTo>
                      <a:pt x="212" y="336"/>
                    </a:lnTo>
                    <a:lnTo>
                      <a:pt x="221" y="334"/>
                    </a:lnTo>
                    <a:lnTo>
                      <a:pt x="227" y="327"/>
                    </a:lnTo>
                    <a:lnTo>
                      <a:pt x="229" y="320"/>
                    </a:lnTo>
                    <a:lnTo>
                      <a:pt x="229" y="140"/>
                    </a:lnTo>
                    <a:lnTo>
                      <a:pt x="227" y="130"/>
                    </a:lnTo>
                    <a:lnTo>
                      <a:pt x="221" y="122"/>
                    </a:lnTo>
                    <a:lnTo>
                      <a:pt x="212" y="120"/>
                    </a:lnTo>
                    <a:lnTo>
                      <a:pt x="17" y="120"/>
                    </a:lnTo>
                    <a:lnTo>
                      <a:pt x="8" y="122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0" y="320"/>
                    </a:lnTo>
                    <a:lnTo>
                      <a:pt x="2" y="327"/>
                    </a:lnTo>
                    <a:lnTo>
                      <a:pt x="8" y="334"/>
                    </a:lnTo>
                    <a:lnTo>
                      <a:pt x="17" y="336"/>
                    </a:lnTo>
                    <a:lnTo>
                      <a:pt x="26" y="334"/>
                    </a:lnTo>
                    <a:lnTo>
                      <a:pt x="32" y="327"/>
                    </a:lnTo>
                    <a:lnTo>
                      <a:pt x="34" y="320"/>
                    </a:lnTo>
                    <a:lnTo>
                      <a:pt x="34" y="168"/>
                    </a:lnTo>
                    <a:lnTo>
                      <a:pt x="36" y="163"/>
                    </a:lnTo>
                    <a:lnTo>
                      <a:pt x="42" y="161"/>
                    </a:lnTo>
                    <a:lnTo>
                      <a:pt x="44" y="163"/>
                    </a:lnTo>
                    <a:lnTo>
                      <a:pt x="46" y="168"/>
                    </a:lnTo>
                    <a:lnTo>
                      <a:pt x="46" y="331"/>
                    </a:lnTo>
                    <a:lnTo>
                      <a:pt x="46" y="539"/>
                    </a:lnTo>
                    <a:lnTo>
                      <a:pt x="48" y="552"/>
                    </a:lnTo>
                    <a:lnTo>
                      <a:pt x="58" y="564"/>
                    </a:lnTo>
                    <a:lnTo>
                      <a:pt x="71" y="568"/>
                    </a:lnTo>
                    <a:lnTo>
                      <a:pt x="78" y="568"/>
                    </a:lnTo>
                    <a:lnTo>
                      <a:pt x="91" y="564"/>
                    </a:lnTo>
                    <a:lnTo>
                      <a:pt x="100" y="552"/>
                    </a:lnTo>
                    <a:lnTo>
                      <a:pt x="104" y="539"/>
                    </a:lnTo>
                    <a:lnTo>
                      <a:pt x="104" y="342"/>
                    </a:lnTo>
                    <a:lnTo>
                      <a:pt x="106" y="334"/>
                    </a:lnTo>
                    <a:lnTo>
                      <a:pt x="115" y="331"/>
                    </a:lnTo>
                    <a:lnTo>
                      <a:pt x="123" y="334"/>
                    </a:lnTo>
                    <a:lnTo>
                      <a:pt x="127" y="342"/>
                    </a:lnTo>
                    <a:lnTo>
                      <a:pt x="127" y="539"/>
                    </a:lnTo>
                    <a:lnTo>
                      <a:pt x="64" y="52"/>
                    </a:lnTo>
                    <a:lnTo>
                      <a:pt x="68" y="34"/>
                    </a:lnTo>
                    <a:lnTo>
                      <a:pt x="76" y="19"/>
                    </a:lnTo>
                    <a:lnTo>
                      <a:pt x="90" y="7"/>
                    </a:lnTo>
                    <a:lnTo>
                      <a:pt x="106" y="0"/>
                    </a:lnTo>
                    <a:lnTo>
                      <a:pt x="123" y="0"/>
                    </a:lnTo>
                    <a:lnTo>
                      <a:pt x="139" y="7"/>
                    </a:lnTo>
                    <a:lnTo>
                      <a:pt x="155" y="19"/>
                    </a:lnTo>
                    <a:lnTo>
                      <a:pt x="161" y="34"/>
                    </a:lnTo>
                    <a:lnTo>
                      <a:pt x="165" y="52"/>
                    </a:lnTo>
                    <a:lnTo>
                      <a:pt x="161" y="72"/>
                    </a:lnTo>
                    <a:lnTo>
                      <a:pt x="155" y="89"/>
                    </a:lnTo>
                    <a:lnTo>
                      <a:pt x="139" y="100"/>
                    </a:lnTo>
                    <a:lnTo>
                      <a:pt x="123" y="106"/>
                    </a:lnTo>
                    <a:lnTo>
                      <a:pt x="106" y="106"/>
                    </a:lnTo>
                    <a:lnTo>
                      <a:pt x="90" y="100"/>
                    </a:lnTo>
                    <a:lnTo>
                      <a:pt x="76" y="89"/>
                    </a:lnTo>
                    <a:lnTo>
                      <a:pt x="68" y="72"/>
                    </a:lnTo>
                    <a:lnTo>
                      <a:pt x="64" y="52"/>
                    </a:lnTo>
                    <a:lnTo>
                      <a:pt x="127" y="539"/>
                    </a:lnTo>
                  </a:path>
                </a:pathLst>
              </a:custGeom>
              <a:solidFill>
                <a:srgbClr val="00B7A5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4" name="Freeform 19"/>
              <p:cNvSpPr>
                <a:spLocks/>
              </p:cNvSpPr>
              <p:nvPr/>
            </p:nvSpPr>
            <p:spPr bwMode="auto">
              <a:xfrm>
                <a:off x="3481" y="1515"/>
                <a:ext cx="230" cy="447"/>
              </a:xfrm>
              <a:custGeom>
                <a:avLst/>
                <a:gdLst>
                  <a:gd name="T0" fmla="*/ 127 w 230"/>
                  <a:gd name="T1" fmla="*/ 418 h 447"/>
                  <a:gd name="T2" fmla="*/ 130 w 230"/>
                  <a:gd name="T3" fmla="*/ 430 h 447"/>
                  <a:gd name="T4" fmla="*/ 139 w 230"/>
                  <a:gd name="T5" fmla="*/ 442 h 447"/>
                  <a:gd name="T6" fmla="*/ 153 w 230"/>
                  <a:gd name="T7" fmla="*/ 446 h 447"/>
                  <a:gd name="T8" fmla="*/ 158 w 230"/>
                  <a:gd name="T9" fmla="*/ 446 h 447"/>
                  <a:gd name="T10" fmla="*/ 171 w 230"/>
                  <a:gd name="T11" fmla="*/ 442 h 447"/>
                  <a:gd name="T12" fmla="*/ 181 w 230"/>
                  <a:gd name="T13" fmla="*/ 430 h 447"/>
                  <a:gd name="T14" fmla="*/ 184 w 230"/>
                  <a:gd name="T15" fmla="*/ 418 h 447"/>
                  <a:gd name="T16" fmla="*/ 184 w 230"/>
                  <a:gd name="T17" fmla="*/ 210 h 447"/>
                  <a:gd name="T18" fmla="*/ 184 w 230"/>
                  <a:gd name="T19" fmla="*/ 47 h 447"/>
                  <a:gd name="T20" fmla="*/ 186 w 230"/>
                  <a:gd name="T21" fmla="*/ 42 h 447"/>
                  <a:gd name="T22" fmla="*/ 189 w 230"/>
                  <a:gd name="T23" fmla="*/ 40 h 447"/>
                  <a:gd name="T24" fmla="*/ 193 w 230"/>
                  <a:gd name="T25" fmla="*/ 42 h 447"/>
                  <a:gd name="T26" fmla="*/ 195 w 230"/>
                  <a:gd name="T27" fmla="*/ 47 h 447"/>
                  <a:gd name="T28" fmla="*/ 195 w 230"/>
                  <a:gd name="T29" fmla="*/ 198 h 447"/>
                  <a:gd name="T30" fmla="*/ 197 w 230"/>
                  <a:gd name="T31" fmla="*/ 206 h 447"/>
                  <a:gd name="T32" fmla="*/ 203 w 230"/>
                  <a:gd name="T33" fmla="*/ 213 h 447"/>
                  <a:gd name="T34" fmla="*/ 212 w 230"/>
                  <a:gd name="T35" fmla="*/ 215 h 447"/>
                  <a:gd name="T36" fmla="*/ 221 w 230"/>
                  <a:gd name="T37" fmla="*/ 213 h 447"/>
                  <a:gd name="T38" fmla="*/ 227 w 230"/>
                  <a:gd name="T39" fmla="*/ 206 h 447"/>
                  <a:gd name="T40" fmla="*/ 229 w 230"/>
                  <a:gd name="T41" fmla="*/ 198 h 447"/>
                  <a:gd name="T42" fmla="*/ 229 w 230"/>
                  <a:gd name="T43" fmla="*/ 20 h 447"/>
                  <a:gd name="T44" fmla="*/ 227 w 230"/>
                  <a:gd name="T45" fmla="*/ 10 h 447"/>
                  <a:gd name="T46" fmla="*/ 221 w 230"/>
                  <a:gd name="T47" fmla="*/ 2 h 447"/>
                  <a:gd name="T48" fmla="*/ 212 w 230"/>
                  <a:gd name="T49" fmla="*/ 0 h 447"/>
                  <a:gd name="T50" fmla="*/ 17 w 230"/>
                  <a:gd name="T51" fmla="*/ 0 h 447"/>
                  <a:gd name="T52" fmla="*/ 8 w 230"/>
                  <a:gd name="T53" fmla="*/ 2 h 447"/>
                  <a:gd name="T54" fmla="*/ 2 w 230"/>
                  <a:gd name="T55" fmla="*/ 10 h 447"/>
                  <a:gd name="T56" fmla="*/ 0 w 230"/>
                  <a:gd name="T57" fmla="*/ 20 h 447"/>
                  <a:gd name="T58" fmla="*/ 0 w 230"/>
                  <a:gd name="T59" fmla="*/ 198 h 447"/>
                  <a:gd name="T60" fmla="*/ 2 w 230"/>
                  <a:gd name="T61" fmla="*/ 206 h 447"/>
                  <a:gd name="T62" fmla="*/ 8 w 230"/>
                  <a:gd name="T63" fmla="*/ 213 h 447"/>
                  <a:gd name="T64" fmla="*/ 17 w 230"/>
                  <a:gd name="T65" fmla="*/ 215 h 447"/>
                  <a:gd name="T66" fmla="*/ 26 w 230"/>
                  <a:gd name="T67" fmla="*/ 213 h 447"/>
                  <a:gd name="T68" fmla="*/ 32 w 230"/>
                  <a:gd name="T69" fmla="*/ 206 h 447"/>
                  <a:gd name="T70" fmla="*/ 34 w 230"/>
                  <a:gd name="T71" fmla="*/ 198 h 447"/>
                  <a:gd name="T72" fmla="*/ 34 w 230"/>
                  <a:gd name="T73" fmla="*/ 47 h 447"/>
                  <a:gd name="T74" fmla="*/ 36 w 230"/>
                  <a:gd name="T75" fmla="*/ 42 h 447"/>
                  <a:gd name="T76" fmla="*/ 42 w 230"/>
                  <a:gd name="T77" fmla="*/ 40 h 447"/>
                  <a:gd name="T78" fmla="*/ 44 w 230"/>
                  <a:gd name="T79" fmla="*/ 42 h 447"/>
                  <a:gd name="T80" fmla="*/ 46 w 230"/>
                  <a:gd name="T81" fmla="*/ 47 h 447"/>
                  <a:gd name="T82" fmla="*/ 46 w 230"/>
                  <a:gd name="T83" fmla="*/ 210 h 447"/>
                  <a:gd name="T84" fmla="*/ 46 w 230"/>
                  <a:gd name="T85" fmla="*/ 418 h 447"/>
                  <a:gd name="T86" fmla="*/ 48 w 230"/>
                  <a:gd name="T87" fmla="*/ 430 h 447"/>
                  <a:gd name="T88" fmla="*/ 58 w 230"/>
                  <a:gd name="T89" fmla="*/ 442 h 447"/>
                  <a:gd name="T90" fmla="*/ 71 w 230"/>
                  <a:gd name="T91" fmla="*/ 446 h 447"/>
                  <a:gd name="T92" fmla="*/ 78 w 230"/>
                  <a:gd name="T93" fmla="*/ 446 h 447"/>
                  <a:gd name="T94" fmla="*/ 91 w 230"/>
                  <a:gd name="T95" fmla="*/ 442 h 447"/>
                  <a:gd name="T96" fmla="*/ 100 w 230"/>
                  <a:gd name="T97" fmla="*/ 430 h 447"/>
                  <a:gd name="T98" fmla="*/ 104 w 230"/>
                  <a:gd name="T99" fmla="*/ 418 h 447"/>
                  <a:gd name="T100" fmla="*/ 104 w 230"/>
                  <a:gd name="T101" fmla="*/ 221 h 447"/>
                  <a:gd name="T102" fmla="*/ 106 w 230"/>
                  <a:gd name="T103" fmla="*/ 213 h 447"/>
                  <a:gd name="T104" fmla="*/ 115 w 230"/>
                  <a:gd name="T105" fmla="*/ 210 h 447"/>
                  <a:gd name="T106" fmla="*/ 123 w 230"/>
                  <a:gd name="T107" fmla="*/ 213 h 447"/>
                  <a:gd name="T108" fmla="*/ 127 w 230"/>
                  <a:gd name="T109" fmla="*/ 221 h 447"/>
                  <a:gd name="T110" fmla="*/ 127 w 230"/>
                  <a:gd name="T111" fmla="*/ 418 h 4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30"/>
                  <a:gd name="T169" fmla="*/ 0 h 447"/>
                  <a:gd name="T170" fmla="*/ 230 w 230"/>
                  <a:gd name="T171" fmla="*/ 447 h 44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30" h="447">
                    <a:moveTo>
                      <a:pt x="127" y="418"/>
                    </a:moveTo>
                    <a:lnTo>
                      <a:pt x="130" y="430"/>
                    </a:lnTo>
                    <a:lnTo>
                      <a:pt x="139" y="442"/>
                    </a:lnTo>
                    <a:lnTo>
                      <a:pt x="153" y="446"/>
                    </a:lnTo>
                    <a:lnTo>
                      <a:pt x="158" y="446"/>
                    </a:lnTo>
                    <a:lnTo>
                      <a:pt x="171" y="442"/>
                    </a:lnTo>
                    <a:lnTo>
                      <a:pt x="181" y="430"/>
                    </a:lnTo>
                    <a:lnTo>
                      <a:pt x="184" y="418"/>
                    </a:lnTo>
                    <a:lnTo>
                      <a:pt x="184" y="210"/>
                    </a:lnTo>
                    <a:lnTo>
                      <a:pt x="184" y="47"/>
                    </a:lnTo>
                    <a:lnTo>
                      <a:pt x="186" y="42"/>
                    </a:lnTo>
                    <a:lnTo>
                      <a:pt x="189" y="40"/>
                    </a:lnTo>
                    <a:lnTo>
                      <a:pt x="193" y="42"/>
                    </a:lnTo>
                    <a:lnTo>
                      <a:pt x="195" y="47"/>
                    </a:lnTo>
                    <a:lnTo>
                      <a:pt x="195" y="198"/>
                    </a:lnTo>
                    <a:lnTo>
                      <a:pt x="197" y="206"/>
                    </a:lnTo>
                    <a:lnTo>
                      <a:pt x="203" y="213"/>
                    </a:lnTo>
                    <a:lnTo>
                      <a:pt x="212" y="215"/>
                    </a:lnTo>
                    <a:lnTo>
                      <a:pt x="221" y="213"/>
                    </a:lnTo>
                    <a:lnTo>
                      <a:pt x="227" y="206"/>
                    </a:lnTo>
                    <a:lnTo>
                      <a:pt x="229" y="198"/>
                    </a:lnTo>
                    <a:lnTo>
                      <a:pt x="229" y="20"/>
                    </a:lnTo>
                    <a:lnTo>
                      <a:pt x="227" y="10"/>
                    </a:lnTo>
                    <a:lnTo>
                      <a:pt x="221" y="2"/>
                    </a:lnTo>
                    <a:lnTo>
                      <a:pt x="212" y="0"/>
                    </a:lnTo>
                    <a:lnTo>
                      <a:pt x="17" y="0"/>
                    </a:lnTo>
                    <a:lnTo>
                      <a:pt x="8" y="2"/>
                    </a:lnTo>
                    <a:lnTo>
                      <a:pt x="2" y="10"/>
                    </a:lnTo>
                    <a:lnTo>
                      <a:pt x="0" y="20"/>
                    </a:lnTo>
                    <a:lnTo>
                      <a:pt x="0" y="198"/>
                    </a:lnTo>
                    <a:lnTo>
                      <a:pt x="2" y="206"/>
                    </a:lnTo>
                    <a:lnTo>
                      <a:pt x="8" y="213"/>
                    </a:lnTo>
                    <a:lnTo>
                      <a:pt x="17" y="215"/>
                    </a:lnTo>
                    <a:lnTo>
                      <a:pt x="26" y="213"/>
                    </a:lnTo>
                    <a:lnTo>
                      <a:pt x="32" y="206"/>
                    </a:lnTo>
                    <a:lnTo>
                      <a:pt x="34" y="198"/>
                    </a:lnTo>
                    <a:lnTo>
                      <a:pt x="34" y="47"/>
                    </a:lnTo>
                    <a:lnTo>
                      <a:pt x="36" y="42"/>
                    </a:lnTo>
                    <a:lnTo>
                      <a:pt x="42" y="40"/>
                    </a:lnTo>
                    <a:lnTo>
                      <a:pt x="44" y="42"/>
                    </a:lnTo>
                    <a:lnTo>
                      <a:pt x="46" y="47"/>
                    </a:lnTo>
                    <a:lnTo>
                      <a:pt x="46" y="210"/>
                    </a:lnTo>
                    <a:lnTo>
                      <a:pt x="46" y="418"/>
                    </a:lnTo>
                    <a:lnTo>
                      <a:pt x="48" y="430"/>
                    </a:lnTo>
                    <a:lnTo>
                      <a:pt x="58" y="442"/>
                    </a:lnTo>
                    <a:lnTo>
                      <a:pt x="71" y="446"/>
                    </a:lnTo>
                    <a:lnTo>
                      <a:pt x="78" y="446"/>
                    </a:lnTo>
                    <a:lnTo>
                      <a:pt x="91" y="442"/>
                    </a:lnTo>
                    <a:lnTo>
                      <a:pt x="100" y="430"/>
                    </a:lnTo>
                    <a:lnTo>
                      <a:pt x="104" y="418"/>
                    </a:lnTo>
                    <a:lnTo>
                      <a:pt x="104" y="221"/>
                    </a:lnTo>
                    <a:lnTo>
                      <a:pt x="106" y="213"/>
                    </a:lnTo>
                    <a:lnTo>
                      <a:pt x="115" y="210"/>
                    </a:lnTo>
                    <a:lnTo>
                      <a:pt x="123" y="213"/>
                    </a:lnTo>
                    <a:lnTo>
                      <a:pt x="127" y="221"/>
                    </a:lnTo>
                    <a:lnTo>
                      <a:pt x="127" y="418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5" name="Freeform 20"/>
              <p:cNvSpPr>
                <a:spLocks/>
              </p:cNvSpPr>
              <p:nvPr/>
            </p:nvSpPr>
            <p:spPr bwMode="auto">
              <a:xfrm>
                <a:off x="3547" y="1393"/>
                <a:ext cx="98" cy="100"/>
              </a:xfrm>
              <a:custGeom>
                <a:avLst/>
                <a:gdLst>
                  <a:gd name="T0" fmla="*/ 0 w 98"/>
                  <a:gd name="T1" fmla="*/ 49 h 100"/>
                  <a:gd name="T2" fmla="*/ 4 w 98"/>
                  <a:gd name="T3" fmla="*/ 31 h 100"/>
                  <a:gd name="T4" fmla="*/ 12 w 98"/>
                  <a:gd name="T5" fmla="*/ 18 h 100"/>
                  <a:gd name="T6" fmla="*/ 25 w 98"/>
                  <a:gd name="T7" fmla="*/ 6 h 100"/>
                  <a:gd name="T8" fmla="*/ 41 w 98"/>
                  <a:gd name="T9" fmla="*/ 0 h 100"/>
                  <a:gd name="T10" fmla="*/ 56 w 98"/>
                  <a:gd name="T11" fmla="*/ 0 h 100"/>
                  <a:gd name="T12" fmla="*/ 72 w 98"/>
                  <a:gd name="T13" fmla="*/ 6 h 100"/>
                  <a:gd name="T14" fmla="*/ 87 w 98"/>
                  <a:gd name="T15" fmla="*/ 18 h 100"/>
                  <a:gd name="T16" fmla="*/ 93 w 98"/>
                  <a:gd name="T17" fmla="*/ 31 h 100"/>
                  <a:gd name="T18" fmla="*/ 97 w 98"/>
                  <a:gd name="T19" fmla="*/ 49 h 100"/>
                  <a:gd name="T20" fmla="*/ 93 w 98"/>
                  <a:gd name="T21" fmla="*/ 68 h 100"/>
                  <a:gd name="T22" fmla="*/ 87 w 98"/>
                  <a:gd name="T23" fmla="*/ 83 h 100"/>
                  <a:gd name="T24" fmla="*/ 72 w 98"/>
                  <a:gd name="T25" fmla="*/ 93 h 100"/>
                  <a:gd name="T26" fmla="*/ 56 w 98"/>
                  <a:gd name="T27" fmla="*/ 99 h 100"/>
                  <a:gd name="T28" fmla="*/ 41 w 98"/>
                  <a:gd name="T29" fmla="*/ 99 h 100"/>
                  <a:gd name="T30" fmla="*/ 25 w 98"/>
                  <a:gd name="T31" fmla="*/ 93 h 100"/>
                  <a:gd name="T32" fmla="*/ 12 w 98"/>
                  <a:gd name="T33" fmla="*/ 83 h 100"/>
                  <a:gd name="T34" fmla="*/ 4 w 98"/>
                  <a:gd name="T35" fmla="*/ 68 h 100"/>
                  <a:gd name="T36" fmla="*/ 0 w 98"/>
                  <a:gd name="T37" fmla="*/ 49 h 1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8"/>
                  <a:gd name="T58" fmla="*/ 0 h 100"/>
                  <a:gd name="T59" fmla="*/ 98 w 98"/>
                  <a:gd name="T60" fmla="*/ 100 h 10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8" h="100">
                    <a:moveTo>
                      <a:pt x="0" y="49"/>
                    </a:moveTo>
                    <a:lnTo>
                      <a:pt x="4" y="31"/>
                    </a:lnTo>
                    <a:lnTo>
                      <a:pt x="12" y="18"/>
                    </a:lnTo>
                    <a:lnTo>
                      <a:pt x="25" y="6"/>
                    </a:lnTo>
                    <a:lnTo>
                      <a:pt x="41" y="0"/>
                    </a:lnTo>
                    <a:lnTo>
                      <a:pt x="56" y="0"/>
                    </a:lnTo>
                    <a:lnTo>
                      <a:pt x="72" y="6"/>
                    </a:lnTo>
                    <a:lnTo>
                      <a:pt x="87" y="18"/>
                    </a:lnTo>
                    <a:lnTo>
                      <a:pt x="93" y="31"/>
                    </a:lnTo>
                    <a:lnTo>
                      <a:pt x="97" y="49"/>
                    </a:lnTo>
                    <a:lnTo>
                      <a:pt x="93" y="68"/>
                    </a:lnTo>
                    <a:lnTo>
                      <a:pt x="87" y="83"/>
                    </a:lnTo>
                    <a:lnTo>
                      <a:pt x="72" y="93"/>
                    </a:lnTo>
                    <a:lnTo>
                      <a:pt x="56" y="99"/>
                    </a:lnTo>
                    <a:lnTo>
                      <a:pt x="41" y="99"/>
                    </a:lnTo>
                    <a:lnTo>
                      <a:pt x="25" y="93"/>
                    </a:lnTo>
                    <a:lnTo>
                      <a:pt x="12" y="83"/>
                    </a:lnTo>
                    <a:lnTo>
                      <a:pt x="4" y="68"/>
                    </a:lnTo>
                    <a:lnTo>
                      <a:pt x="0" y="49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6" name="Freeform 21"/>
              <p:cNvSpPr>
                <a:spLocks/>
              </p:cNvSpPr>
              <p:nvPr/>
            </p:nvSpPr>
            <p:spPr bwMode="auto">
              <a:xfrm>
                <a:off x="4057" y="1393"/>
                <a:ext cx="229" cy="569"/>
              </a:xfrm>
              <a:custGeom>
                <a:avLst/>
                <a:gdLst>
                  <a:gd name="T0" fmla="*/ 130 w 229"/>
                  <a:gd name="T1" fmla="*/ 552 h 569"/>
                  <a:gd name="T2" fmla="*/ 153 w 229"/>
                  <a:gd name="T3" fmla="*/ 568 h 569"/>
                  <a:gd name="T4" fmla="*/ 171 w 229"/>
                  <a:gd name="T5" fmla="*/ 564 h 569"/>
                  <a:gd name="T6" fmla="*/ 184 w 229"/>
                  <a:gd name="T7" fmla="*/ 539 h 569"/>
                  <a:gd name="T8" fmla="*/ 184 w 229"/>
                  <a:gd name="T9" fmla="*/ 168 h 569"/>
                  <a:gd name="T10" fmla="*/ 189 w 229"/>
                  <a:gd name="T11" fmla="*/ 161 h 569"/>
                  <a:gd name="T12" fmla="*/ 195 w 229"/>
                  <a:gd name="T13" fmla="*/ 168 h 569"/>
                  <a:gd name="T14" fmla="*/ 197 w 229"/>
                  <a:gd name="T15" fmla="*/ 327 h 569"/>
                  <a:gd name="T16" fmla="*/ 212 w 229"/>
                  <a:gd name="T17" fmla="*/ 336 h 569"/>
                  <a:gd name="T18" fmla="*/ 227 w 229"/>
                  <a:gd name="T19" fmla="*/ 327 h 569"/>
                  <a:gd name="T20" fmla="*/ 228 w 229"/>
                  <a:gd name="T21" fmla="*/ 140 h 569"/>
                  <a:gd name="T22" fmla="*/ 221 w 229"/>
                  <a:gd name="T23" fmla="*/ 122 h 569"/>
                  <a:gd name="T24" fmla="*/ 17 w 229"/>
                  <a:gd name="T25" fmla="*/ 120 h 569"/>
                  <a:gd name="T26" fmla="*/ 2 w 229"/>
                  <a:gd name="T27" fmla="*/ 130 h 569"/>
                  <a:gd name="T28" fmla="*/ 0 w 229"/>
                  <a:gd name="T29" fmla="*/ 320 h 569"/>
                  <a:gd name="T30" fmla="*/ 8 w 229"/>
                  <a:gd name="T31" fmla="*/ 334 h 569"/>
                  <a:gd name="T32" fmla="*/ 26 w 229"/>
                  <a:gd name="T33" fmla="*/ 334 h 569"/>
                  <a:gd name="T34" fmla="*/ 34 w 229"/>
                  <a:gd name="T35" fmla="*/ 320 h 569"/>
                  <a:gd name="T36" fmla="*/ 36 w 229"/>
                  <a:gd name="T37" fmla="*/ 163 h 569"/>
                  <a:gd name="T38" fmla="*/ 44 w 229"/>
                  <a:gd name="T39" fmla="*/ 163 h 569"/>
                  <a:gd name="T40" fmla="*/ 46 w 229"/>
                  <a:gd name="T41" fmla="*/ 331 h 569"/>
                  <a:gd name="T42" fmla="*/ 48 w 229"/>
                  <a:gd name="T43" fmla="*/ 552 h 569"/>
                  <a:gd name="T44" fmla="*/ 71 w 229"/>
                  <a:gd name="T45" fmla="*/ 568 h 569"/>
                  <a:gd name="T46" fmla="*/ 91 w 229"/>
                  <a:gd name="T47" fmla="*/ 564 h 569"/>
                  <a:gd name="T48" fmla="*/ 104 w 229"/>
                  <a:gd name="T49" fmla="*/ 539 h 569"/>
                  <a:gd name="T50" fmla="*/ 106 w 229"/>
                  <a:gd name="T51" fmla="*/ 334 h 569"/>
                  <a:gd name="T52" fmla="*/ 123 w 229"/>
                  <a:gd name="T53" fmla="*/ 334 h 569"/>
                  <a:gd name="T54" fmla="*/ 127 w 229"/>
                  <a:gd name="T55" fmla="*/ 539 h 569"/>
                  <a:gd name="T56" fmla="*/ 67 w 229"/>
                  <a:gd name="T57" fmla="*/ 34 h 569"/>
                  <a:gd name="T58" fmla="*/ 90 w 229"/>
                  <a:gd name="T59" fmla="*/ 7 h 569"/>
                  <a:gd name="T60" fmla="*/ 123 w 229"/>
                  <a:gd name="T61" fmla="*/ 0 h 569"/>
                  <a:gd name="T62" fmla="*/ 155 w 229"/>
                  <a:gd name="T63" fmla="*/ 19 h 569"/>
                  <a:gd name="T64" fmla="*/ 165 w 229"/>
                  <a:gd name="T65" fmla="*/ 52 h 569"/>
                  <a:gd name="T66" fmla="*/ 155 w 229"/>
                  <a:gd name="T67" fmla="*/ 89 h 569"/>
                  <a:gd name="T68" fmla="*/ 123 w 229"/>
                  <a:gd name="T69" fmla="*/ 106 h 569"/>
                  <a:gd name="T70" fmla="*/ 90 w 229"/>
                  <a:gd name="T71" fmla="*/ 100 h 569"/>
                  <a:gd name="T72" fmla="*/ 67 w 229"/>
                  <a:gd name="T73" fmla="*/ 72 h 569"/>
                  <a:gd name="T74" fmla="*/ 127 w 229"/>
                  <a:gd name="T75" fmla="*/ 539 h 5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29"/>
                  <a:gd name="T115" fmla="*/ 0 h 569"/>
                  <a:gd name="T116" fmla="*/ 229 w 229"/>
                  <a:gd name="T117" fmla="*/ 569 h 56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29" h="569">
                    <a:moveTo>
                      <a:pt x="127" y="539"/>
                    </a:moveTo>
                    <a:lnTo>
                      <a:pt x="130" y="552"/>
                    </a:lnTo>
                    <a:lnTo>
                      <a:pt x="139" y="564"/>
                    </a:lnTo>
                    <a:lnTo>
                      <a:pt x="153" y="568"/>
                    </a:lnTo>
                    <a:lnTo>
                      <a:pt x="158" y="568"/>
                    </a:lnTo>
                    <a:lnTo>
                      <a:pt x="171" y="564"/>
                    </a:lnTo>
                    <a:lnTo>
                      <a:pt x="181" y="552"/>
                    </a:lnTo>
                    <a:lnTo>
                      <a:pt x="184" y="539"/>
                    </a:lnTo>
                    <a:lnTo>
                      <a:pt x="184" y="331"/>
                    </a:lnTo>
                    <a:lnTo>
                      <a:pt x="184" y="168"/>
                    </a:lnTo>
                    <a:lnTo>
                      <a:pt x="185" y="163"/>
                    </a:lnTo>
                    <a:lnTo>
                      <a:pt x="189" y="161"/>
                    </a:lnTo>
                    <a:lnTo>
                      <a:pt x="193" y="163"/>
                    </a:lnTo>
                    <a:lnTo>
                      <a:pt x="195" y="168"/>
                    </a:lnTo>
                    <a:lnTo>
                      <a:pt x="195" y="320"/>
                    </a:lnTo>
                    <a:lnTo>
                      <a:pt x="197" y="327"/>
                    </a:lnTo>
                    <a:lnTo>
                      <a:pt x="203" y="334"/>
                    </a:lnTo>
                    <a:lnTo>
                      <a:pt x="212" y="336"/>
                    </a:lnTo>
                    <a:lnTo>
                      <a:pt x="221" y="334"/>
                    </a:lnTo>
                    <a:lnTo>
                      <a:pt x="227" y="327"/>
                    </a:lnTo>
                    <a:lnTo>
                      <a:pt x="228" y="320"/>
                    </a:lnTo>
                    <a:lnTo>
                      <a:pt x="228" y="140"/>
                    </a:lnTo>
                    <a:lnTo>
                      <a:pt x="227" y="130"/>
                    </a:lnTo>
                    <a:lnTo>
                      <a:pt x="221" y="122"/>
                    </a:lnTo>
                    <a:lnTo>
                      <a:pt x="212" y="120"/>
                    </a:lnTo>
                    <a:lnTo>
                      <a:pt x="17" y="120"/>
                    </a:lnTo>
                    <a:lnTo>
                      <a:pt x="8" y="122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0" y="320"/>
                    </a:lnTo>
                    <a:lnTo>
                      <a:pt x="2" y="327"/>
                    </a:lnTo>
                    <a:lnTo>
                      <a:pt x="8" y="334"/>
                    </a:lnTo>
                    <a:lnTo>
                      <a:pt x="17" y="336"/>
                    </a:lnTo>
                    <a:lnTo>
                      <a:pt x="26" y="334"/>
                    </a:lnTo>
                    <a:lnTo>
                      <a:pt x="32" y="327"/>
                    </a:lnTo>
                    <a:lnTo>
                      <a:pt x="34" y="320"/>
                    </a:lnTo>
                    <a:lnTo>
                      <a:pt x="34" y="168"/>
                    </a:lnTo>
                    <a:lnTo>
                      <a:pt x="36" y="163"/>
                    </a:lnTo>
                    <a:lnTo>
                      <a:pt x="42" y="161"/>
                    </a:lnTo>
                    <a:lnTo>
                      <a:pt x="44" y="163"/>
                    </a:lnTo>
                    <a:lnTo>
                      <a:pt x="46" y="168"/>
                    </a:lnTo>
                    <a:lnTo>
                      <a:pt x="46" y="331"/>
                    </a:lnTo>
                    <a:lnTo>
                      <a:pt x="46" y="539"/>
                    </a:lnTo>
                    <a:lnTo>
                      <a:pt x="48" y="552"/>
                    </a:lnTo>
                    <a:lnTo>
                      <a:pt x="58" y="564"/>
                    </a:lnTo>
                    <a:lnTo>
                      <a:pt x="71" y="568"/>
                    </a:lnTo>
                    <a:lnTo>
                      <a:pt x="78" y="568"/>
                    </a:lnTo>
                    <a:lnTo>
                      <a:pt x="91" y="564"/>
                    </a:lnTo>
                    <a:lnTo>
                      <a:pt x="100" y="552"/>
                    </a:lnTo>
                    <a:lnTo>
                      <a:pt x="104" y="539"/>
                    </a:lnTo>
                    <a:lnTo>
                      <a:pt x="104" y="342"/>
                    </a:lnTo>
                    <a:lnTo>
                      <a:pt x="106" y="334"/>
                    </a:lnTo>
                    <a:lnTo>
                      <a:pt x="115" y="331"/>
                    </a:lnTo>
                    <a:lnTo>
                      <a:pt x="123" y="334"/>
                    </a:lnTo>
                    <a:lnTo>
                      <a:pt x="127" y="342"/>
                    </a:lnTo>
                    <a:lnTo>
                      <a:pt x="127" y="539"/>
                    </a:lnTo>
                    <a:lnTo>
                      <a:pt x="64" y="52"/>
                    </a:lnTo>
                    <a:lnTo>
                      <a:pt x="67" y="34"/>
                    </a:lnTo>
                    <a:lnTo>
                      <a:pt x="76" y="19"/>
                    </a:lnTo>
                    <a:lnTo>
                      <a:pt x="90" y="7"/>
                    </a:lnTo>
                    <a:lnTo>
                      <a:pt x="106" y="0"/>
                    </a:lnTo>
                    <a:lnTo>
                      <a:pt x="123" y="0"/>
                    </a:lnTo>
                    <a:lnTo>
                      <a:pt x="139" y="7"/>
                    </a:lnTo>
                    <a:lnTo>
                      <a:pt x="155" y="19"/>
                    </a:lnTo>
                    <a:lnTo>
                      <a:pt x="161" y="34"/>
                    </a:lnTo>
                    <a:lnTo>
                      <a:pt x="165" y="52"/>
                    </a:lnTo>
                    <a:lnTo>
                      <a:pt x="161" y="72"/>
                    </a:lnTo>
                    <a:lnTo>
                      <a:pt x="155" y="89"/>
                    </a:lnTo>
                    <a:lnTo>
                      <a:pt x="139" y="100"/>
                    </a:lnTo>
                    <a:lnTo>
                      <a:pt x="123" y="106"/>
                    </a:lnTo>
                    <a:lnTo>
                      <a:pt x="106" y="106"/>
                    </a:lnTo>
                    <a:lnTo>
                      <a:pt x="90" y="100"/>
                    </a:lnTo>
                    <a:lnTo>
                      <a:pt x="76" y="89"/>
                    </a:lnTo>
                    <a:lnTo>
                      <a:pt x="67" y="72"/>
                    </a:lnTo>
                    <a:lnTo>
                      <a:pt x="64" y="52"/>
                    </a:lnTo>
                    <a:lnTo>
                      <a:pt x="127" y="539"/>
                    </a:lnTo>
                  </a:path>
                </a:pathLst>
              </a:custGeom>
              <a:solidFill>
                <a:srgbClr val="3366FF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7" name="Freeform 22"/>
              <p:cNvSpPr>
                <a:spLocks/>
              </p:cNvSpPr>
              <p:nvPr/>
            </p:nvSpPr>
            <p:spPr bwMode="auto">
              <a:xfrm>
                <a:off x="4057" y="1515"/>
                <a:ext cx="229" cy="447"/>
              </a:xfrm>
              <a:custGeom>
                <a:avLst/>
                <a:gdLst>
                  <a:gd name="T0" fmla="*/ 127 w 229"/>
                  <a:gd name="T1" fmla="*/ 418 h 447"/>
                  <a:gd name="T2" fmla="*/ 130 w 229"/>
                  <a:gd name="T3" fmla="*/ 430 h 447"/>
                  <a:gd name="T4" fmla="*/ 139 w 229"/>
                  <a:gd name="T5" fmla="*/ 442 h 447"/>
                  <a:gd name="T6" fmla="*/ 153 w 229"/>
                  <a:gd name="T7" fmla="*/ 446 h 447"/>
                  <a:gd name="T8" fmla="*/ 158 w 229"/>
                  <a:gd name="T9" fmla="*/ 446 h 447"/>
                  <a:gd name="T10" fmla="*/ 171 w 229"/>
                  <a:gd name="T11" fmla="*/ 442 h 447"/>
                  <a:gd name="T12" fmla="*/ 181 w 229"/>
                  <a:gd name="T13" fmla="*/ 430 h 447"/>
                  <a:gd name="T14" fmla="*/ 184 w 229"/>
                  <a:gd name="T15" fmla="*/ 418 h 447"/>
                  <a:gd name="T16" fmla="*/ 184 w 229"/>
                  <a:gd name="T17" fmla="*/ 210 h 447"/>
                  <a:gd name="T18" fmla="*/ 184 w 229"/>
                  <a:gd name="T19" fmla="*/ 47 h 447"/>
                  <a:gd name="T20" fmla="*/ 185 w 229"/>
                  <a:gd name="T21" fmla="*/ 42 h 447"/>
                  <a:gd name="T22" fmla="*/ 189 w 229"/>
                  <a:gd name="T23" fmla="*/ 40 h 447"/>
                  <a:gd name="T24" fmla="*/ 193 w 229"/>
                  <a:gd name="T25" fmla="*/ 42 h 447"/>
                  <a:gd name="T26" fmla="*/ 195 w 229"/>
                  <a:gd name="T27" fmla="*/ 47 h 447"/>
                  <a:gd name="T28" fmla="*/ 195 w 229"/>
                  <a:gd name="T29" fmla="*/ 198 h 447"/>
                  <a:gd name="T30" fmla="*/ 197 w 229"/>
                  <a:gd name="T31" fmla="*/ 206 h 447"/>
                  <a:gd name="T32" fmla="*/ 203 w 229"/>
                  <a:gd name="T33" fmla="*/ 213 h 447"/>
                  <a:gd name="T34" fmla="*/ 212 w 229"/>
                  <a:gd name="T35" fmla="*/ 215 h 447"/>
                  <a:gd name="T36" fmla="*/ 221 w 229"/>
                  <a:gd name="T37" fmla="*/ 213 h 447"/>
                  <a:gd name="T38" fmla="*/ 227 w 229"/>
                  <a:gd name="T39" fmla="*/ 206 h 447"/>
                  <a:gd name="T40" fmla="*/ 228 w 229"/>
                  <a:gd name="T41" fmla="*/ 198 h 447"/>
                  <a:gd name="T42" fmla="*/ 228 w 229"/>
                  <a:gd name="T43" fmla="*/ 20 h 447"/>
                  <a:gd name="T44" fmla="*/ 227 w 229"/>
                  <a:gd name="T45" fmla="*/ 10 h 447"/>
                  <a:gd name="T46" fmla="*/ 221 w 229"/>
                  <a:gd name="T47" fmla="*/ 2 h 447"/>
                  <a:gd name="T48" fmla="*/ 212 w 229"/>
                  <a:gd name="T49" fmla="*/ 0 h 447"/>
                  <a:gd name="T50" fmla="*/ 17 w 229"/>
                  <a:gd name="T51" fmla="*/ 0 h 447"/>
                  <a:gd name="T52" fmla="*/ 8 w 229"/>
                  <a:gd name="T53" fmla="*/ 2 h 447"/>
                  <a:gd name="T54" fmla="*/ 2 w 229"/>
                  <a:gd name="T55" fmla="*/ 10 h 447"/>
                  <a:gd name="T56" fmla="*/ 0 w 229"/>
                  <a:gd name="T57" fmla="*/ 20 h 447"/>
                  <a:gd name="T58" fmla="*/ 0 w 229"/>
                  <a:gd name="T59" fmla="*/ 198 h 447"/>
                  <a:gd name="T60" fmla="*/ 2 w 229"/>
                  <a:gd name="T61" fmla="*/ 206 h 447"/>
                  <a:gd name="T62" fmla="*/ 8 w 229"/>
                  <a:gd name="T63" fmla="*/ 213 h 447"/>
                  <a:gd name="T64" fmla="*/ 17 w 229"/>
                  <a:gd name="T65" fmla="*/ 215 h 447"/>
                  <a:gd name="T66" fmla="*/ 26 w 229"/>
                  <a:gd name="T67" fmla="*/ 213 h 447"/>
                  <a:gd name="T68" fmla="*/ 32 w 229"/>
                  <a:gd name="T69" fmla="*/ 206 h 447"/>
                  <a:gd name="T70" fmla="*/ 34 w 229"/>
                  <a:gd name="T71" fmla="*/ 198 h 447"/>
                  <a:gd name="T72" fmla="*/ 34 w 229"/>
                  <a:gd name="T73" fmla="*/ 47 h 447"/>
                  <a:gd name="T74" fmla="*/ 36 w 229"/>
                  <a:gd name="T75" fmla="*/ 42 h 447"/>
                  <a:gd name="T76" fmla="*/ 42 w 229"/>
                  <a:gd name="T77" fmla="*/ 40 h 447"/>
                  <a:gd name="T78" fmla="*/ 44 w 229"/>
                  <a:gd name="T79" fmla="*/ 42 h 447"/>
                  <a:gd name="T80" fmla="*/ 46 w 229"/>
                  <a:gd name="T81" fmla="*/ 47 h 447"/>
                  <a:gd name="T82" fmla="*/ 46 w 229"/>
                  <a:gd name="T83" fmla="*/ 210 h 447"/>
                  <a:gd name="T84" fmla="*/ 46 w 229"/>
                  <a:gd name="T85" fmla="*/ 418 h 447"/>
                  <a:gd name="T86" fmla="*/ 48 w 229"/>
                  <a:gd name="T87" fmla="*/ 430 h 447"/>
                  <a:gd name="T88" fmla="*/ 58 w 229"/>
                  <a:gd name="T89" fmla="*/ 442 h 447"/>
                  <a:gd name="T90" fmla="*/ 71 w 229"/>
                  <a:gd name="T91" fmla="*/ 446 h 447"/>
                  <a:gd name="T92" fmla="*/ 78 w 229"/>
                  <a:gd name="T93" fmla="*/ 446 h 447"/>
                  <a:gd name="T94" fmla="*/ 91 w 229"/>
                  <a:gd name="T95" fmla="*/ 442 h 447"/>
                  <a:gd name="T96" fmla="*/ 100 w 229"/>
                  <a:gd name="T97" fmla="*/ 430 h 447"/>
                  <a:gd name="T98" fmla="*/ 104 w 229"/>
                  <a:gd name="T99" fmla="*/ 418 h 447"/>
                  <a:gd name="T100" fmla="*/ 104 w 229"/>
                  <a:gd name="T101" fmla="*/ 221 h 447"/>
                  <a:gd name="T102" fmla="*/ 106 w 229"/>
                  <a:gd name="T103" fmla="*/ 213 h 447"/>
                  <a:gd name="T104" fmla="*/ 115 w 229"/>
                  <a:gd name="T105" fmla="*/ 210 h 447"/>
                  <a:gd name="T106" fmla="*/ 123 w 229"/>
                  <a:gd name="T107" fmla="*/ 213 h 447"/>
                  <a:gd name="T108" fmla="*/ 127 w 229"/>
                  <a:gd name="T109" fmla="*/ 221 h 447"/>
                  <a:gd name="T110" fmla="*/ 127 w 229"/>
                  <a:gd name="T111" fmla="*/ 418 h 4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29"/>
                  <a:gd name="T169" fmla="*/ 0 h 447"/>
                  <a:gd name="T170" fmla="*/ 229 w 229"/>
                  <a:gd name="T171" fmla="*/ 447 h 44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29" h="447">
                    <a:moveTo>
                      <a:pt x="127" y="418"/>
                    </a:moveTo>
                    <a:lnTo>
                      <a:pt x="130" y="430"/>
                    </a:lnTo>
                    <a:lnTo>
                      <a:pt x="139" y="442"/>
                    </a:lnTo>
                    <a:lnTo>
                      <a:pt x="153" y="446"/>
                    </a:lnTo>
                    <a:lnTo>
                      <a:pt x="158" y="446"/>
                    </a:lnTo>
                    <a:lnTo>
                      <a:pt x="171" y="442"/>
                    </a:lnTo>
                    <a:lnTo>
                      <a:pt x="181" y="430"/>
                    </a:lnTo>
                    <a:lnTo>
                      <a:pt x="184" y="418"/>
                    </a:lnTo>
                    <a:lnTo>
                      <a:pt x="184" y="210"/>
                    </a:lnTo>
                    <a:lnTo>
                      <a:pt x="184" y="47"/>
                    </a:lnTo>
                    <a:lnTo>
                      <a:pt x="185" y="42"/>
                    </a:lnTo>
                    <a:lnTo>
                      <a:pt x="189" y="40"/>
                    </a:lnTo>
                    <a:lnTo>
                      <a:pt x="193" y="42"/>
                    </a:lnTo>
                    <a:lnTo>
                      <a:pt x="195" y="47"/>
                    </a:lnTo>
                    <a:lnTo>
                      <a:pt x="195" y="198"/>
                    </a:lnTo>
                    <a:lnTo>
                      <a:pt x="197" y="206"/>
                    </a:lnTo>
                    <a:lnTo>
                      <a:pt x="203" y="213"/>
                    </a:lnTo>
                    <a:lnTo>
                      <a:pt x="212" y="215"/>
                    </a:lnTo>
                    <a:lnTo>
                      <a:pt x="221" y="213"/>
                    </a:lnTo>
                    <a:lnTo>
                      <a:pt x="227" y="206"/>
                    </a:lnTo>
                    <a:lnTo>
                      <a:pt x="228" y="198"/>
                    </a:lnTo>
                    <a:lnTo>
                      <a:pt x="228" y="20"/>
                    </a:lnTo>
                    <a:lnTo>
                      <a:pt x="227" y="10"/>
                    </a:lnTo>
                    <a:lnTo>
                      <a:pt x="221" y="2"/>
                    </a:lnTo>
                    <a:lnTo>
                      <a:pt x="212" y="0"/>
                    </a:lnTo>
                    <a:lnTo>
                      <a:pt x="17" y="0"/>
                    </a:lnTo>
                    <a:lnTo>
                      <a:pt x="8" y="2"/>
                    </a:lnTo>
                    <a:lnTo>
                      <a:pt x="2" y="10"/>
                    </a:lnTo>
                    <a:lnTo>
                      <a:pt x="0" y="20"/>
                    </a:lnTo>
                    <a:lnTo>
                      <a:pt x="0" y="198"/>
                    </a:lnTo>
                    <a:lnTo>
                      <a:pt x="2" y="206"/>
                    </a:lnTo>
                    <a:lnTo>
                      <a:pt x="8" y="213"/>
                    </a:lnTo>
                    <a:lnTo>
                      <a:pt x="17" y="215"/>
                    </a:lnTo>
                    <a:lnTo>
                      <a:pt x="26" y="213"/>
                    </a:lnTo>
                    <a:lnTo>
                      <a:pt x="32" y="206"/>
                    </a:lnTo>
                    <a:lnTo>
                      <a:pt x="34" y="198"/>
                    </a:lnTo>
                    <a:lnTo>
                      <a:pt x="34" y="47"/>
                    </a:lnTo>
                    <a:lnTo>
                      <a:pt x="36" y="42"/>
                    </a:lnTo>
                    <a:lnTo>
                      <a:pt x="42" y="40"/>
                    </a:lnTo>
                    <a:lnTo>
                      <a:pt x="44" y="42"/>
                    </a:lnTo>
                    <a:lnTo>
                      <a:pt x="46" y="47"/>
                    </a:lnTo>
                    <a:lnTo>
                      <a:pt x="46" y="210"/>
                    </a:lnTo>
                    <a:lnTo>
                      <a:pt x="46" y="418"/>
                    </a:lnTo>
                    <a:lnTo>
                      <a:pt x="48" y="430"/>
                    </a:lnTo>
                    <a:lnTo>
                      <a:pt x="58" y="442"/>
                    </a:lnTo>
                    <a:lnTo>
                      <a:pt x="71" y="446"/>
                    </a:lnTo>
                    <a:lnTo>
                      <a:pt x="78" y="446"/>
                    </a:lnTo>
                    <a:lnTo>
                      <a:pt x="91" y="442"/>
                    </a:lnTo>
                    <a:lnTo>
                      <a:pt x="100" y="430"/>
                    </a:lnTo>
                    <a:lnTo>
                      <a:pt x="104" y="418"/>
                    </a:lnTo>
                    <a:lnTo>
                      <a:pt x="104" y="221"/>
                    </a:lnTo>
                    <a:lnTo>
                      <a:pt x="106" y="213"/>
                    </a:lnTo>
                    <a:lnTo>
                      <a:pt x="115" y="210"/>
                    </a:lnTo>
                    <a:lnTo>
                      <a:pt x="123" y="213"/>
                    </a:lnTo>
                    <a:lnTo>
                      <a:pt x="127" y="221"/>
                    </a:lnTo>
                    <a:lnTo>
                      <a:pt x="127" y="418"/>
                    </a:lnTo>
                  </a:path>
                </a:pathLst>
              </a:custGeom>
              <a:noFill/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8" name="Freeform 23"/>
              <p:cNvSpPr>
                <a:spLocks/>
              </p:cNvSpPr>
              <p:nvPr/>
            </p:nvSpPr>
            <p:spPr bwMode="auto">
              <a:xfrm>
                <a:off x="4123" y="1393"/>
                <a:ext cx="98" cy="100"/>
              </a:xfrm>
              <a:custGeom>
                <a:avLst/>
                <a:gdLst>
                  <a:gd name="T0" fmla="*/ 0 w 98"/>
                  <a:gd name="T1" fmla="*/ 49 h 100"/>
                  <a:gd name="T2" fmla="*/ 3 w 98"/>
                  <a:gd name="T3" fmla="*/ 31 h 100"/>
                  <a:gd name="T4" fmla="*/ 12 w 98"/>
                  <a:gd name="T5" fmla="*/ 18 h 100"/>
                  <a:gd name="T6" fmla="*/ 25 w 98"/>
                  <a:gd name="T7" fmla="*/ 6 h 100"/>
                  <a:gd name="T8" fmla="*/ 41 w 98"/>
                  <a:gd name="T9" fmla="*/ 0 h 100"/>
                  <a:gd name="T10" fmla="*/ 56 w 98"/>
                  <a:gd name="T11" fmla="*/ 0 h 100"/>
                  <a:gd name="T12" fmla="*/ 72 w 98"/>
                  <a:gd name="T13" fmla="*/ 6 h 100"/>
                  <a:gd name="T14" fmla="*/ 87 w 98"/>
                  <a:gd name="T15" fmla="*/ 18 h 100"/>
                  <a:gd name="T16" fmla="*/ 93 w 98"/>
                  <a:gd name="T17" fmla="*/ 31 h 100"/>
                  <a:gd name="T18" fmla="*/ 97 w 98"/>
                  <a:gd name="T19" fmla="*/ 49 h 100"/>
                  <a:gd name="T20" fmla="*/ 93 w 98"/>
                  <a:gd name="T21" fmla="*/ 68 h 100"/>
                  <a:gd name="T22" fmla="*/ 87 w 98"/>
                  <a:gd name="T23" fmla="*/ 83 h 100"/>
                  <a:gd name="T24" fmla="*/ 72 w 98"/>
                  <a:gd name="T25" fmla="*/ 93 h 100"/>
                  <a:gd name="T26" fmla="*/ 56 w 98"/>
                  <a:gd name="T27" fmla="*/ 99 h 100"/>
                  <a:gd name="T28" fmla="*/ 41 w 98"/>
                  <a:gd name="T29" fmla="*/ 99 h 100"/>
                  <a:gd name="T30" fmla="*/ 25 w 98"/>
                  <a:gd name="T31" fmla="*/ 93 h 100"/>
                  <a:gd name="T32" fmla="*/ 12 w 98"/>
                  <a:gd name="T33" fmla="*/ 83 h 100"/>
                  <a:gd name="T34" fmla="*/ 3 w 98"/>
                  <a:gd name="T35" fmla="*/ 68 h 100"/>
                  <a:gd name="T36" fmla="*/ 0 w 98"/>
                  <a:gd name="T37" fmla="*/ 49 h 1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8"/>
                  <a:gd name="T58" fmla="*/ 0 h 100"/>
                  <a:gd name="T59" fmla="*/ 98 w 98"/>
                  <a:gd name="T60" fmla="*/ 100 h 10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8" h="100">
                    <a:moveTo>
                      <a:pt x="0" y="49"/>
                    </a:moveTo>
                    <a:lnTo>
                      <a:pt x="3" y="31"/>
                    </a:lnTo>
                    <a:lnTo>
                      <a:pt x="12" y="18"/>
                    </a:lnTo>
                    <a:lnTo>
                      <a:pt x="25" y="6"/>
                    </a:lnTo>
                    <a:lnTo>
                      <a:pt x="41" y="0"/>
                    </a:lnTo>
                    <a:lnTo>
                      <a:pt x="56" y="0"/>
                    </a:lnTo>
                    <a:lnTo>
                      <a:pt x="72" y="6"/>
                    </a:lnTo>
                    <a:lnTo>
                      <a:pt x="87" y="18"/>
                    </a:lnTo>
                    <a:lnTo>
                      <a:pt x="93" y="31"/>
                    </a:lnTo>
                    <a:lnTo>
                      <a:pt x="97" y="49"/>
                    </a:lnTo>
                    <a:lnTo>
                      <a:pt x="93" y="68"/>
                    </a:lnTo>
                    <a:lnTo>
                      <a:pt x="87" y="83"/>
                    </a:lnTo>
                    <a:lnTo>
                      <a:pt x="72" y="93"/>
                    </a:lnTo>
                    <a:lnTo>
                      <a:pt x="56" y="99"/>
                    </a:lnTo>
                    <a:lnTo>
                      <a:pt x="41" y="99"/>
                    </a:lnTo>
                    <a:lnTo>
                      <a:pt x="25" y="93"/>
                    </a:lnTo>
                    <a:lnTo>
                      <a:pt x="12" y="83"/>
                    </a:lnTo>
                    <a:lnTo>
                      <a:pt x="3" y="68"/>
                    </a:lnTo>
                    <a:lnTo>
                      <a:pt x="0" y="49"/>
                    </a:lnTo>
                  </a:path>
                </a:pathLst>
              </a:custGeom>
              <a:noFill/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9" name="Freeform 24"/>
              <p:cNvSpPr>
                <a:spLocks/>
              </p:cNvSpPr>
              <p:nvPr/>
            </p:nvSpPr>
            <p:spPr bwMode="auto">
              <a:xfrm>
                <a:off x="4633" y="1393"/>
                <a:ext cx="229" cy="569"/>
              </a:xfrm>
              <a:custGeom>
                <a:avLst/>
                <a:gdLst>
                  <a:gd name="T0" fmla="*/ 130 w 229"/>
                  <a:gd name="T1" fmla="*/ 552 h 569"/>
                  <a:gd name="T2" fmla="*/ 153 w 229"/>
                  <a:gd name="T3" fmla="*/ 568 h 569"/>
                  <a:gd name="T4" fmla="*/ 171 w 229"/>
                  <a:gd name="T5" fmla="*/ 564 h 569"/>
                  <a:gd name="T6" fmla="*/ 184 w 229"/>
                  <a:gd name="T7" fmla="*/ 539 h 569"/>
                  <a:gd name="T8" fmla="*/ 184 w 229"/>
                  <a:gd name="T9" fmla="*/ 168 h 569"/>
                  <a:gd name="T10" fmla="*/ 189 w 229"/>
                  <a:gd name="T11" fmla="*/ 161 h 569"/>
                  <a:gd name="T12" fmla="*/ 195 w 229"/>
                  <a:gd name="T13" fmla="*/ 168 h 569"/>
                  <a:gd name="T14" fmla="*/ 197 w 229"/>
                  <a:gd name="T15" fmla="*/ 327 h 569"/>
                  <a:gd name="T16" fmla="*/ 212 w 229"/>
                  <a:gd name="T17" fmla="*/ 336 h 569"/>
                  <a:gd name="T18" fmla="*/ 227 w 229"/>
                  <a:gd name="T19" fmla="*/ 327 h 569"/>
                  <a:gd name="T20" fmla="*/ 228 w 229"/>
                  <a:gd name="T21" fmla="*/ 140 h 569"/>
                  <a:gd name="T22" fmla="*/ 221 w 229"/>
                  <a:gd name="T23" fmla="*/ 122 h 569"/>
                  <a:gd name="T24" fmla="*/ 17 w 229"/>
                  <a:gd name="T25" fmla="*/ 120 h 569"/>
                  <a:gd name="T26" fmla="*/ 2 w 229"/>
                  <a:gd name="T27" fmla="*/ 130 h 569"/>
                  <a:gd name="T28" fmla="*/ 0 w 229"/>
                  <a:gd name="T29" fmla="*/ 320 h 569"/>
                  <a:gd name="T30" fmla="*/ 8 w 229"/>
                  <a:gd name="T31" fmla="*/ 334 h 569"/>
                  <a:gd name="T32" fmla="*/ 26 w 229"/>
                  <a:gd name="T33" fmla="*/ 334 h 569"/>
                  <a:gd name="T34" fmla="*/ 34 w 229"/>
                  <a:gd name="T35" fmla="*/ 320 h 569"/>
                  <a:gd name="T36" fmla="*/ 36 w 229"/>
                  <a:gd name="T37" fmla="*/ 163 h 569"/>
                  <a:gd name="T38" fmla="*/ 44 w 229"/>
                  <a:gd name="T39" fmla="*/ 163 h 569"/>
                  <a:gd name="T40" fmla="*/ 46 w 229"/>
                  <a:gd name="T41" fmla="*/ 331 h 569"/>
                  <a:gd name="T42" fmla="*/ 48 w 229"/>
                  <a:gd name="T43" fmla="*/ 552 h 569"/>
                  <a:gd name="T44" fmla="*/ 71 w 229"/>
                  <a:gd name="T45" fmla="*/ 568 h 569"/>
                  <a:gd name="T46" fmla="*/ 91 w 229"/>
                  <a:gd name="T47" fmla="*/ 564 h 569"/>
                  <a:gd name="T48" fmla="*/ 104 w 229"/>
                  <a:gd name="T49" fmla="*/ 539 h 569"/>
                  <a:gd name="T50" fmla="*/ 106 w 229"/>
                  <a:gd name="T51" fmla="*/ 334 h 569"/>
                  <a:gd name="T52" fmla="*/ 123 w 229"/>
                  <a:gd name="T53" fmla="*/ 334 h 569"/>
                  <a:gd name="T54" fmla="*/ 127 w 229"/>
                  <a:gd name="T55" fmla="*/ 539 h 569"/>
                  <a:gd name="T56" fmla="*/ 67 w 229"/>
                  <a:gd name="T57" fmla="*/ 34 h 569"/>
                  <a:gd name="T58" fmla="*/ 89 w 229"/>
                  <a:gd name="T59" fmla="*/ 7 h 569"/>
                  <a:gd name="T60" fmla="*/ 123 w 229"/>
                  <a:gd name="T61" fmla="*/ 0 h 569"/>
                  <a:gd name="T62" fmla="*/ 155 w 229"/>
                  <a:gd name="T63" fmla="*/ 19 h 569"/>
                  <a:gd name="T64" fmla="*/ 165 w 229"/>
                  <a:gd name="T65" fmla="*/ 52 h 569"/>
                  <a:gd name="T66" fmla="*/ 155 w 229"/>
                  <a:gd name="T67" fmla="*/ 89 h 569"/>
                  <a:gd name="T68" fmla="*/ 123 w 229"/>
                  <a:gd name="T69" fmla="*/ 106 h 569"/>
                  <a:gd name="T70" fmla="*/ 89 w 229"/>
                  <a:gd name="T71" fmla="*/ 100 h 569"/>
                  <a:gd name="T72" fmla="*/ 67 w 229"/>
                  <a:gd name="T73" fmla="*/ 72 h 569"/>
                  <a:gd name="T74" fmla="*/ 127 w 229"/>
                  <a:gd name="T75" fmla="*/ 539 h 5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29"/>
                  <a:gd name="T115" fmla="*/ 0 h 569"/>
                  <a:gd name="T116" fmla="*/ 229 w 229"/>
                  <a:gd name="T117" fmla="*/ 569 h 56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29" h="569">
                    <a:moveTo>
                      <a:pt x="127" y="539"/>
                    </a:moveTo>
                    <a:lnTo>
                      <a:pt x="130" y="552"/>
                    </a:lnTo>
                    <a:lnTo>
                      <a:pt x="139" y="564"/>
                    </a:lnTo>
                    <a:lnTo>
                      <a:pt x="153" y="568"/>
                    </a:lnTo>
                    <a:lnTo>
                      <a:pt x="158" y="568"/>
                    </a:lnTo>
                    <a:lnTo>
                      <a:pt x="171" y="564"/>
                    </a:lnTo>
                    <a:lnTo>
                      <a:pt x="181" y="552"/>
                    </a:lnTo>
                    <a:lnTo>
                      <a:pt x="184" y="539"/>
                    </a:lnTo>
                    <a:lnTo>
                      <a:pt x="184" y="331"/>
                    </a:lnTo>
                    <a:lnTo>
                      <a:pt x="184" y="168"/>
                    </a:lnTo>
                    <a:lnTo>
                      <a:pt x="185" y="163"/>
                    </a:lnTo>
                    <a:lnTo>
                      <a:pt x="189" y="161"/>
                    </a:lnTo>
                    <a:lnTo>
                      <a:pt x="193" y="163"/>
                    </a:lnTo>
                    <a:lnTo>
                      <a:pt x="195" y="168"/>
                    </a:lnTo>
                    <a:lnTo>
                      <a:pt x="195" y="320"/>
                    </a:lnTo>
                    <a:lnTo>
                      <a:pt x="197" y="327"/>
                    </a:lnTo>
                    <a:lnTo>
                      <a:pt x="203" y="334"/>
                    </a:lnTo>
                    <a:lnTo>
                      <a:pt x="212" y="336"/>
                    </a:lnTo>
                    <a:lnTo>
                      <a:pt x="221" y="334"/>
                    </a:lnTo>
                    <a:lnTo>
                      <a:pt x="227" y="327"/>
                    </a:lnTo>
                    <a:lnTo>
                      <a:pt x="228" y="320"/>
                    </a:lnTo>
                    <a:lnTo>
                      <a:pt x="228" y="140"/>
                    </a:lnTo>
                    <a:lnTo>
                      <a:pt x="227" y="130"/>
                    </a:lnTo>
                    <a:lnTo>
                      <a:pt x="221" y="122"/>
                    </a:lnTo>
                    <a:lnTo>
                      <a:pt x="212" y="120"/>
                    </a:lnTo>
                    <a:lnTo>
                      <a:pt x="17" y="120"/>
                    </a:lnTo>
                    <a:lnTo>
                      <a:pt x="8" y="122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0" y="320"/>
                    </a:lnTo>
                    <a:lnTo>
                      <a:pt x="2" y="327"/>
                    </a:lnTo>
                    <a:lnTo>
                      <a:pt x="8" y="334"/>
                    </a:lnTo>
                    <a:lnTo>
                      <a:pt x="17" y="336"/>
                    </a:lnTo>
                    <a:lnTo>
                      <a:pt x="26" y="334"/>
                    </a:lnTo>
                    <a:lnTo>
                      <a:pt x="32" y="327"/>
                    </a:lnTo>
                    <a:lnTo>
                      <a:pt x="34" y="320"/>
                    </a:lnTo>
                    <a:lnTo>
                      <a:pt x="34" y="168"/>
                    </a:lnTo>
                    <a:lnTo>
                      <a:pt x="36" y="163"/>
                    </a:lnTo>
                    <a:lnTo>
                      <a:pt x="42" y="161"/>
                    </a:lnTo>
                    <a:lnTo>
                      <a:pt x="44" y="163"/>
                    </a:lnTo>
                    <a:lnTo>
                      <a:pt x="46" y="168"/>
                    </a:lnTo>
                    <a:lnTo>
                      <a:pt x="46" y="331"/>
                    </a:lnTo>
                    <a:lnTo>
                      <a:pt x="46" y="539"/>
                    </a:lnTo>
                    <a:lnTo>
                      <a:pt x="48" y="552"/>
                    </a:lnTo>
                    <a:lnTo>
                      <a:pt x="58" y="564"/>
                    </a:lnTo>
                    <a:lnTo>
                      <a:pt x="71" y="568"/>
                    </a:lnTo>
                    <a:lnTo>
                      <a:pt x="78" y="568"/>
                    </a:lnTo>
                    <a:lnTo>
                      <a:pt x="91" y="564"/>
                    </a:lnTo>
                    <a:lnTo>
                      <a:pt x="100" y="552"/>
                    </a:lnTo>
                    <a:lnTo>
                      <a:pt x="104" y="539"/>
                    </a:lnTo>
                    <a:lnTo>
                      <a:pt x="104" y="342"/>
                    </a:lnTo>
                    <a:lnTo>
                      <a:pt x="106" y="334"/>
                    </a:lnTo>
                    <a:lnTo>
                      <a:pt x="115" y="331"/>
                    </a:lnTo>
                    <a:lnTo>
                      <a:pt x="123" y="334"/>
                    </a:lnTo>
                    <a:lnTo>
                      <a:pt x="127" y="342"/>
                    </a:lnTo>
                    <a:lnTo>
                      <a:pt x="127" y="539"/>
                    </a:lnTo>
                    <a:lnTo>
                      <a:pt x="64" y="52"/>
                    </a:lnTo>
                    <a:lnTo>
                      <a:pt x="67" y="34"/>
                    </a:lnTo>
                    <a:lnTo>
                      <a:pt x="76" y="19"/>
                    </a:lnTo>
                    <a:lnTo>
                      <a:pt x="89" y="7"/>
                    </a:lnTo>
                    <a:lnTo>
                      <a:pt x="106" y="0"/>
                    </a:lnTo>
                    <a:lnTo>
                      <a:pt x="123" y="0"/>
                    </a:lnTo>
                    <a:lnTo>
                      <a:pt x="139" y="7"/>
                    </a:lnTo>
                    <a:lnTo>
                      <a:pt x="155" y="19"/>
                    </a:lnTo>
                    <a:lnTo>
                      <a:pt x="161" y="34"/>
                    </a:lnTo>
                    <a:lnTo>
                      <a:pt x="165" y="52"/>
                    </a:lnTo>
                    <a:lnTo>
                      <a:pt x="161" y="72"/>
                    </a:lnTo>
                    <a:lnTo>
                      <a:pt x="155" y="89"/>
                    </a:lnTo>
                    <a:lnTo>
                      <a:pt x="139" y="100"/>
                    </a:lnTo>
                    <a:lnTo>
                      <a:pt x="123" y="106"/>
                    </a:lnTo>
                    <a:lnTo>
                      <a:pt x="106" y="106"/>
                    </a:lnTo>
                    <a:lnTo>
                      <a:pt x="89" y="100"/>
                    </a:lnTo>
                    <a:lnTo>
                      <a:pt x="76" y="89"/>
                    </a:lnTo>
                    <a:lnTo>
                      <a:pt x="67" y="72"/>
                    </a:lnTo>
                    <a:lnTo>
                      <a:pt x="64" y="52"/>
                    </a:lnTo>
                    <a:lnTo>
                      <a:pt x="127" y="539"/>
                    </a:lnTo>
                  </a:path>
                </a:pathLst>
              </a:custGeom>
              <a:solidFill>
                <a:srgbClr val="3366FF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20" name="Freeform 25"/>
              <p:cNvSpPr>
                <a:spLocks/>
              </p:cNvSpPr>
              <p:nvPr/>
            </p:nvSpPr>
            <p:spPr bwMode="auto">
              <a:xfrm>
                <a:off x="4633" y="1515"/>
                <a:ext cx="229" cy="447"/>
              </a:xfrm>
              <a:custGeom>
                <a:avLst/>
                <a:gdLst>
                  <a:gd name="T0" fmla="*/ 127 w 229"/>
                  <a:gd name="T1" fmla="*/ 418 h 447"/>
                  <a:gd name="T2" fmla="*/ 130 w 229"/>
                  <a:gd name="T3" fmla="*/ 430 h 447"/>
                  <a:gd name="T4" fmla="*/ 139 w 229"/>
                  <a:gd name="T5" fmla="*/ 442 h 447"/>
                  <a:gd name="T6" fmla="*/ 153 w 229"/>
                  <a:gd name="T7" fmla="*/ 446 h 447"/>
                  <a:gd name="T8" fmla="*/ 158 w 229"/>
                  <a:gd name="T9" fmla="*/ 446 h 447"/>
                  <a:gd name="T10" fmla="*/ 171 w 229"/>
                  <a:gd name="T11" fmla="*/ 442 h 447"/>
                  <a:gd name="T12" fmla="*/ 181 w 229"/>
                  <a:gd name="T13" fmla="*/ 430 h 447"/>
                  <a:gd name="T14" fmla="*/ 184 w 229"/>
                  <a:gd name="T15" fmla="*/ 418 h 447"/>
                  <a:gd name="T16" fmla="*/ 184 w 229"/>
                  <a:gd name="T17" fmla="*/ 210 h 447"/>
                  <a:gd name="T18" fmla="*/ 184 w 229"/>
                  <a:gd name="T19" fmla="*/ 47 h 447"/>
                  <a:gd name="T20" fmla="*/ 185 w 229"/>
                  <a:gd name="T21" fmla="*/ 42 h 447"/>
                  <a:gd name="T22" fmla="*/ 189 w 229"/>
                  <a:gd name="T23" fmla="*/ 40 h 447"/>
                  <a:gd name="T24" fmla="*/ 193 w 229"/>
                  <a:gd name="T25" fmla="*/ 42 h 447"/>
                  <a:gd name="T26" fmla="*/ 195 w 229"/>
                  <a:gd name="T27" fmla="*/ 47 h 447"/>
                  <a:gd name="T28" fmla="*/ 195 w 229"/>
                  <a:gd name="T29" fmla="*/ 198 h 447"/>
                  <a:gd name="T30" fmla="*/ 197 w 229"/>
                  <a:gd name="T31" fmla="*/ 206 h 447"/>
                  <a:gd name="T32" fmla="*/ 203 w 229"/>
                  <a:gd name="T33" fmla="*/ 213 h 447"/>
                  <a:gd name="T34" fmla="*/ 212 w 229"/>
                  <a:gd name="T35" fmla="*/ 215 h 447"/>
                  <a:gd name="T36" fmla="*/ 221 w 229"/>
                  <a:gd name="T37" fmla="*/ 213 h 447"/>
                  <a:gd name="T38" fmla="*/ 227 w 229"/>
                  <a:gd name="T39" fmla="*/ 206 h 447"/>
                  <a:gd name="T40" fmla="*/ 228 w 229"/>
                  <a:gd name="T41" fmla="*/ 198 h 447"/>
                  <a:gd name="T42" fmla="*/ 228 w 229"/>
                  <a:gd name="T43" fmla="*/ 20 h 447"/>
                  <a:gd name="T44" fmla="*/ 227 w 229"/>
                  <a:gd name="T45" fmla="*/ 10 h 447"/>
                  <a:gd name="T46" fmla="*/ 221 w 229"/>
                  <a:gd name="T47" fmla="*/ 2 h 447"/>
                  <a:gd name="T48" fmla="*/ 212 w 229"/>
                  <a:gd name="T49" fmla="*/ 0 h 447"/>
                  <a:gd name="T50" fmla="*/ 17 w 229"/>
                  <a:gd name="T51" fmla="*/ 0 h 447"/>
                  <a:gd name="T52" fmla="*/ 8 w 229"/>
                  <a:gd name="T53" fmla="*/ 2 h 447"/>
                  <a:gd name="T54" fmla="*/ 2 w 229"/>
                  <a:gd name="T55" fmla="*/ 10 h 447"/>
                  <a:gd name="T56" fmla="*/ 0 w 229"/>
                  <a:gd name="T57" fmla="*/ 20 h 447"/>
                  <a:gd name="T58" fmla="*/ 0 w 229"/>
                  <a:gd name="T59" fmla="*/ 198 h 447"/>
                  <a:gd name="T60" fmla="*/ 2 w 229"/>
                  <a:gd name="T61" fmla="*/ 206 h 447"/>
                  <a:gd name="T62" fmla="*/ 8 w 229"/>
                  <a:gd name="T63" fmla="*/ 213 h 447"/>
                  <a:gd name="T64" fmla="*/ 17 w 229"/>
                  <a:gd name="T65" fmla="*/ 215 h 447"/>
                  <a:gd name="T66" fmla="*/ 26 w 229"/>
                  <a:gd name="T67" fmla="*/ 213 h 447"/>
                  <a:gd name="T68" fmla="*/ 32 w 229"/>
                  <a:gd name="T69" fmla="*/ 206 h 447"/>
                  <a:gd name="T70" fmla="*/ 34 w 229"/>
                  <a:gd name="T71" fmla="*/ 198 h 447"/>
                  <a:gd name="T72" fmla="*/ 34 w 229"/>
                  <a:gd name="T73" fmla="*/ 47 h 447"/>
                  <a:gd name="T74" fmla="*/ 36 w 229"/>
                  <a:gd name="T75" fmla="*/ 42 h 447"/>
                  <a:gd name="T76" fmla="*/ 42 w 229"/>
                  <a:gd name="T77" fmla="*/ 40 h 447"/>
                  <a:gd name="T78" fmla="*/ 44 w 229"/>
                  <a:gd name="T79" fmla="*/ 42 h 447"/>
                  <a:gd name="T80" fmla="*/ 46 w 229"/>
                  <a:gd name="T81" fmla="*/ 47 h 447"/>
                  <a:gd name="T82" fmla="*/ 46 w 229"/>
                  <a:gd name="T83" fmla="*/ 210 h 447"/>
                  <a:gd name="T84" fmla="*/ 46 w 229"/>
                  <a:gd name="T85" fmla="*/ 418 h 447"/>
                  <a:gd name="T86" fmla="*/ 48 w 229"/>
                  <a:gd name="T87" fmla="*/ 430 h 447"/>
                  <a:gd name="T88" fmla="*/ 58 w 229"/>
                  <a:gd name="T89" fmla="*/ 442 h 447"/>
                  <a:gd name="T90" fmla="*/ 71 w 229"/>
                  <a:gd name="T91" fmla="*/ 446 h 447"/>
                  <a:gd name="T92" fmla="*/ 78 w 229"/>
                  <a:gd name="T93" fmla="*/ 446 h 447"/>
                  <a:gd name="T94" fmla="*/ 91 w 229"/>
                  <a:gd name="T95" fmla="*/ 442 h 447"/>
                  <a:gd name="T96" fmla="*/ 100 w 229"/>
                  <a:gd name="T97" fmla="*/ 430 h 447"/>
                  <a:gd name="T98" fmla="*/ 104 w 229"/>
                  <a:gd name="T99" fmla="*/ 418 h 447"/>
                  <a:gd name="T100" fmla="*/ 104 w 229"/>
                  <a:gd name="T101" fmla="*/ 221 h 447"/>
                  <a:gd name="T102" fmla="*/ 106 w 229"/>
                  <a:gd name="T103" fmla="*/ 213 h 447"/>
                  <a:gd name="T104" fmla="*/ 115 w 229"/>
                  <a:gd name="T105" fmla="*/ 210 h 447"/>
                  <a:gd name="T106" fmla="*/ 123 w 229"/>
                  <a:gd name="T107" fmla="*/ 213 h 447"/>
                  <a:gd name="T108" fmla="*/ 127 w 229"/>
                  <a:gd name="T109" fmla="*/ 221 h 447"/>
                  <a:gd name="T110" fmla="*/ 127 w 229"/>
                  <a:gd name="T111" fmla="*/ 418 h 4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29"/>
                  <a:gd name="T169" fmla="*/ 0 h 447"/>
                  <a:gd name="T170" fmla="*/ 229 w 229"/>
                  <a:gd name="T171" fmla="*/ 447 h 44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29" h="447">
                    <a:moveTo>
                      <a:pt x="127" y="418"/>
                    </a:moveTo>
                    <a:lnTo>
                      <a:pt x="130" y="430"/>
                    </a:lnTo>
                    <a:lnTo>
                      <a:pt x="139" y="442"/>
                    </a:lnTo>
                    <a:lnTo>
                      <a:pt x="153" y="446"/>
                    </a:lnTo>
                    <a:lnTo>
                      <a:pt x="158" y="446"/>
                    </a:lnTo>
                    <a:lnTo>
                      <a:pt x="171" y="442"/>
                    </a:lnTo>
                    <a:lnTo>
                      <a:pt x="181" y="430"/>
                    </a:lnTo>
                    <a:lnTo>
                      <a:pt x="184" y="418"/>
                    </a:lnTo>
                    <a:lnTo>
                      <a:pt x="184" y="210"/>
                    </a:lnTo>
                    <a:lnTo>
                      <a:pt x="184" y="47"/>
                    </a:lnTo>
                    <a:lnTo>
                      <a:pt x="185" y="42"/>
                    </a:lnTo>
                    <a:lnTo>
                      <a:pt x="189" y="40"/>
                    </a:lnTo>
                    <a:lnTo>
                      <a:pt x="193" y="42"/>
                    </a:lnTo>
                    <a:lnTo>
                      <a:pt x="195" y="47"/>
                    </a:lnTo>
                    <a:lnTo>
                      <a:pt x="195" y="198"/>
                    </a:lnTo>
                    <a:lnTo>
                      <a:pt x="197" y="206"/>
                    </a:lnTo>
                    <a:lnTo>
                      <a:pt x="203" y="213"/>
                    </a:lnTo>
                    <a:lnTo>
                      <a:pt x="212" y="215"/>
                    </a:lnTo>
                    <a:lnTo>
                      <a:pt x="221" y="213"/>
                    </a:lnTo>
                    <a:lnTo>
                      <a:pt x="227" y="206"/>
                    </a:lnTo>
                    <a:lnTo>
                      <a:pt x="228" y="198"/>
                    </a:lnTo>
                    <a:lnTo>
                      <a:pt x="228" y="20"/>
                    </a:lnTo>
                    <a:lnTo>
                      <a:pt x="227" y="10"/>
                    </a:lnTo>
                    <a:lnTo>
                      <a:pt x="221" y="2"/>
                    </a:lnTo>
                    <a:lnTo>
                      <a:pt x="212" y="0"/>
                    </a:lnTo>
                    <a:lnTo>
                      <a:pt x="17" y="0"/>
                    </a:lnTo>
                    <a:lnTo>
                      <a:pt x="8" y="2"/>
                    </a:lnTo>
                    <a:lnTo>
                      <a:pt x="2" y="10"/>
                    </a:lnTo>
                    <a:lnTo>
                      <a:pt x="0" y="20"/>
                    </a:lnTo>
                    <a:lnTo>
                      <a:pt x="0" y="198"/>
                    </a:lnTo>
                    <a:lnTo>
                      <a:pt x="2" y="206"/>
                    </a:lnTo>
                    <a:lnTo>
                      <a:pt x="8" y="213"/>
                    </a:lnTo>
                    <a:lnTo>
                      <a:pt x="17" y="215"/>
                    </a:lnTo>
                    <a:lnTo>
                      <a:pt x="26" y="213"/>
                    </a:lnTo>
                    <a:lnTo>
                      <a:pt x="32" y="206"/>
                    </a:lnTo>
                    <a:lnTo>
                      <a:pt x="34" y="198"/>
                    </a:lnTo>
                    <a:lnTo>
                      <a:pt x="34" y="47"/>
                    </a:lnTo>
                    <a:lnTo>
                      <a:pt x="36" y="42"/>
                    </a:lnTo>
                    <a:lnTo>
                      <a:pt x="42" y="40"/>
                    </a:lnTo>
                    <a:lnTo>
                      <a:pt x="44" y="42"/>
                    </a:lnTo>
                    <a:lnTo>
                      <a:pt x="46" y="47"/>
                    </a:lnTo>
                    <a:lnTo>
                      <a:pt x="46" y="210"/>
                    </a:lnTo>
                    <a:lnTo>
                      <a:pt x="46" y="418"/>
                    </a:lnTo>
                    <a:lnTo>
                      <a:pt x="48" y="430"/>
                    </a:lnTo>
                    <a:lnTo>
                      <a:pt x="58" y="442"/>
                    </a:lnTo>
                    <a:lnTo>
                      <a:pt x="71" y="446"/>
                    </a:lnTo>
                    <a:lnTo>
                      <a:pt x="78" y="446"/>
                    </a:lnTo>
                    <a:lnTo>
                      <a:pt x="91" y="442"/>
                    </a:lnTo>
                    <a:lnTo>
                      <a:pt x="100" y="430"/>
                    </a:lnTo>
                    <a:lnTo>
                      <a:pt x="104" y="418"/>
                    </a:lnTo>
                    <a:lnTo>
                      <a:pt x="104" y="221"/>
                    </a:lnTo>
                    <a:lnTo>
                      <a:pt x="106" y="213"/>
                    </a:lnTo>
                    <a:lnTo>
                      <a:pt x="115" y="210"/>
                    </a:lnTo>
                    <a:lnTo>
                      <a:pt x="123" y="213"/>
                    </a:lnTo>
                    <a:lnTo>
                      <a:pt x="127" y="221"/>
                    </a:lnTo>
                    <a:lnTo>
                      <a:pt x="127" y="418"/>
                    </a:lnTo>
                  </a:path>
                </a:pathLst>
              </a:custGeom>
              <a:noFill/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21" name="Freeform 26"/>
              <p:cNvSpPr>
                <a:spLocks/>
              </p:cNvSpPr>
              <p:nvPr/>
            </p:nvSpPr>
            <p:spPr bwMode="auto">
              <a:xfrm>
                <a:off x="4699" y="1393"/>
                <a:ext cx="98" cy="100"/>
              </a:xfrm>
              <a:custGeom>
                <a:avLst/>
                <a:gdLst>
                  <a:gd name="T0" fmla="*/ 0 w 98"/>
                  <a:gd name="T1" fmla="*/ 49 h 100"/>
                  <a:gd name="T2" fmla="*/ 3 w 98"/>
                  <a:gd name="T3" fmla="*/ 31 h 100"/>
                  <a:gd name="T4" fmla="*/ 12 w 98"/>
                  <a:gd name="T5" fmla="*/ 18 h 100"/>
                  <a:gd name="T6" fmla="*/ 24 w 98"/>
                  <a:gd name="T7" fmla="*/ 6 h 100"/>
                  <a:gd name="T8" fmla="*/ 41 w 98"/>
                  <a:gd name="T9" fmla="*/ 0 h 100"/>
                  <a:gd name="T10" fmla="*/ 56 w 98"/>
                  <a:gd name="T11" fmla="*/ 0 h 100"/>
                  <a:gd name="T12" fmla="*/ 72 w 98"/>
                  <a:gd name="T13" fmla="*/ 6 h 100"/>
                  <a:gd name="T14" fmla="*/ 87 w 98"/>
                  <a:gd name="T15" fmla="*/ 18 h 100"/>
                  <a:gd name="T16" fmla="*/ 93 w 98"/>
                  <a:gd name="T17" fmla="*/ 31 h 100"/>
                  <a:gd name="T18" fmla="*/ 97 w 98"/>
                  <a:gd name="T19" fmla="*/ 49 h 100"/>
                  <a:gd name="T20" fmla="*/ 93 w 98"/>
                  <a:gd name="T21" fmla="*/ 68 h 100"/>
                  <a:gd name="T22" fmla="*/ 87 w 98"/>
                  <a:gd name="T23" fmla="*/ 83 h 100"/>
                  <a:gd name="T24" fmla="*/ 72 w 98"/>
                  <a:gd name="T25" fmla="*/ 93 h 100"/>
                  <a:gd name="T26" fmla="*/ 56 w 98"/>
                  <a:gd name="T27" fmla="*/ 99 h 100"/>
                  <a:gd name="T28" fmla="*/ 41 w 98"/>
                  <a:gd name="T29" fmla="*/ 99 h 100"/>
                  <a:gd name="T30" fmla="*/ 24 w 98"/>
                  <a:gd name="T31" fmla="*/ 93 h 100"/>
                  <a:gd name="T32" fmla="*/ 12 w 98"/>
                  <a:gd name="T33" fmla="*/ 83 h 100"/>
                  <a:gd name="T34" fmla="*/ 3 w 98"/>
                  <a:gd name="T35" fmla="*/ 68 h 100"/>
                  <a:gd name="T36" fmla="*/ 0 w 98"/>
                  <a:gd name="T37" fmla="*/ 49 h 1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8"/>
                  <a:gd name="T58" fmla="*/ 0 h 100"/>
                  <a:gd name="T59" fmla="*/ 98 w 98"/>
                  <a:gd name="T60" fmla="*/ 100 h 10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8" h="100">
                    <a:moveTo>
                      <a:pt x="0" y="49"/>
                    </a:moveTo>
                    <a:lnTo>
                      <a:pt x="3" y="31"/>
                    </a:lnTo>
                    <a:lnTo>
                      <a:pt x="12" y="18"/>
                    </a:lnTo>
                    <a:lnTo>
                      <a:pt x="24" y="6"/>
                    </a:lnTo>
                    <a:lnTo>
                      <a:pt x="41" y="0"/>
                    </a:lnTo>
                    <a:lnTo>
                      <a:pt x="56" y="0"/>
                    </a:lnTo>
                    <a:lnTo>
                      <a:pt x="72" y="6"/>
                    </a:lnTo>
                    <a:lnTo>
                      <a:pt x="87" y="18"/>
                    </a:lnTo>
                    <a:lnTo>
                      <a:pt x="93" y="31"/>
                    </a:lnTo>
                    <a:lnTo>
                      <a:pt x="97" y="49"/>
                    </a:lnTo>
                    <a:lnTo>
                      <a:pt x="93" y="68"/>
                    </a:lnTo>
                    <a:lnTo>
                      <a:pt x="87" y="83"/>
                    </a:lnTo>
                    <a:lnTo>
                      <a:pt x="72" y="93"/>
                    </a:lnTo>
                    <a:lnTo>
                      <a:pt x="56" y="99"/>
                    </a:lnTo>
                    <a:lnTo>
                      <a:pt x="41" y="99"/>
                    </a:lnTo>
                    <a:lnTo>
                      <a:pt x="24" y="93"/>
                    </a:lnTo>
                    <a:lnTo>
                      <a:pt x="12" y="83"/>
                    </a:lnTo>
                    <a:lnTo>
                      <a:pt x="3" y="68"/>
                    </a:lnTo>
                    <a:lnTo>
                      <a:pt x="0" y="49"/>
                    </a:lnTo>
                  </a:path>
                </a:pathLst>
              </a:custGeom>
              <a:noFill/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22" name="Freeform 27"/>
              <p:cNvSpPr>
                <a:spLocks/>
              </p:cNvSpPr>
              <p:nvPr/>
            </p:nvSpPr>
            <p:spPr bwMode="auto">
              <a:xfrm>
                <a:off x="4921" y="1393"/>
                <a:ext cx="229" cy="569"/>
              </a:xfrm>
              <a:custGeom>
                <a:avLst/>
                <a:gdLst>
                  <a:gd name="T0" fmla="*/ 130 w 229"/>
                  <a:gd name="T1" fmla="*/ 552 h 569"/>
                  <a:gd name="T2" fmla="*/ 153 w 229"/>
                  <a:gd name="T3" fmla="*/ 568 h 569"/>
                  <a:gd name="T4" fmla="*/ 171 w 229"/>
                  <a:gd name="T5" fmla="*/ 564 h 569"/>
                  <a:gd name="T6" fmla="*/ 184 w 229"/>
                  <a:gd name="T7" fmla="*/ 539 h 569"/>
                  <a:gd name="T8" fmla="*/ 184 w 229"/>
                  <a:gd name="T9" fmla="*/ 168 h 569"/>
                  <a:gd name="T10" fmla="*/ 189 w 229"/>
                  <a:gd name="T11" fmla="*/ 161 h 569"/>
                  <a:gd name="T12" fmla="*/ 195 w 229"/>
                  <a:gd name="T13" fmla="*/ 168 h 569"/>
                  <a:gd name="T14" fmla="*/ 197 w 229"/>
                  <a:gd name="T15" fmla="*/ 327 h 569"/>
                  <a:gd name="T16" fmla="*/ 212 w 229"/>
                  <a:gd name="T17" fmla="*/ 336 h 569"/>
                  <a:gd name="T18" fmla="*/ 227 w 229"/>
                  <a:gd name="T19" fmla="*/ 327 h 569"/>
                  <a:gd name="T20" fmla="*/ 228 w 229"/>
                  <a:gd name="T21" fmla="*/ 140 h 569"/>
                  <a:gd name="T22" fmla="*/ 221 w 229"/>
                  <a:gd name="T23" fmla="*/ 122 h 569"/>
                  <a:gd name="T24" fmla="*/ 17 w 229"/>
                  <a:gd name="T25" fmla="*/ 120 h 569"/>
                  <a:gd name="T26" fmla="*/ 2 w 229"/>
                  <a:gd name="T27" fmla="*/ 130 h 569"/>
                  <a:gd name="T28" fmla="*/ 0 w 229"/>
                  <a:gd name="T29" fmla="*/ 320 h 569"/>
                  <a:gd name="T30" fmla="*/ 8 w 229"/>
                  <a:gd name="T31" fmla="*/ 334 h 569"/>
                  <a:gd name="T32" fmla="*/ 26 w 229"/>
                  <a:gd name="T33" fmla="*/ 334 h 569"/>
                  <a:gd name="T34" fmla="*/ 34 w 229"/>
                  <a:gd name="T35" fmla="*/ 320 h 569"/>
                  <a:gd name="T36" fmla="*/ 36 w 229"/>
                  <a:gd name="T37" fmla="*/ 163 h 569"/>
                  <a:gd name="T38" fmla="*/ 44 w 229"/>
                  <a:gd name="T39" fmla="*/ 163 h 569"/>
                  <a:gd name="T40" fmla="*/ 46 w 229"/>
                  <a:gd name="T41" fmla="*/ 331 h 569"/>
                  <a:gd name="T42" fmla="*/ 48 w 229"/>
                  <a:gd name="T43" fmla="*/ 552 h 569"/>
                  <a:gd name="T44" fmla="*/ 71 w 229"/>
                  <a:gd name="T45" fmla="*/ 568 h 569"/>
                  <a:gd name="T46" fmla="*/ 91 w 229"/>
                  <a:gd name="T47" fmla="*/ 564 h 569"/>
                  <a:gd name="T48" fmla="*/ 104 w 229"/>
                  <a:gd name="T49" fmla="*/ 539 h 569"/>
                  <a:gd name="T50" fmla="*/ 106 w 229"/>
                  <a:gd name="T51" fmla="*/ 334 h 569"/>
                  <a:gd name="T52" fmla="*/ 123 w 229"/>
                  <a:gd name="T53" fmla="*/ 334 h 569"/>
                  <a:gd name="T54" fmla="*/ 127 w 229"/>
                  <a:gd name="T55" fmla="*/ 539 h 569"/>
                  <a:gd name="T56" fmla="*/ 67 w 229"/>
                  <a:gd name="T57" fmla="*/ 34 h 569"/>
                  <a:gd name="T58" fmla="*/ 89 w 229"/>
                  <a:gd name="T59" fmla="*/ 7 h 569"/>
                  <a:gd name="T60" fmla="*/ 123 w 229"/>
                  <a:gd name="T61" fmla="*/ 0 h 569"/>
                  <a:gd name="T62" fmla="*/ 155 w 229"/>
                  <a:gd name="T63" fmla="*/ 19 h 569"/>
                  <a:gd name="T64" fmla="*/ 165 w 229"/>
                  <a:gd name="T65" fmla="*/ 52 h 569"/>
                  <a:gd name="T66" fmla="*/ 155 w 229"/>
                  <a:gd name="T67" fmla="*/ 89 h 569"/>
                  <a:gd name="T68" fmla="*/ 123 w 229"/>
                  <a:gd name="T69" fmla="*/ 106 h 569"/>
                  <a:gd name="T70" fmla="*/ 89 w 229"/>
                  <a:gd name="T71" fmla="*/ 100 h 569"/>
                  <a:gd name="T72" fmla="*/ 67 w 229"/>
                  <a:gd name="T73" fmla="*/ 72 h 569"/>
                  <a:gd name="T74" fmla="*/ 127 w 229"/>
                  <a:gd name="T75" fmla="*/ 539 h 5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29"/>
                  <a:gd name="T115" fmla="*/ 0 h 569"/>
                  <a:gd name="T116" fmla="*/ 229 w 229"/>
                  <a:gd name="T117" fmla="*/ 569 h 56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29" h="569">
                    <a:moveTo>
                      <a:pt x="127" y="539"/>
                    </a:moveTo>
                    <a:lnTo>
                      <a:pt x="130" y="552"/>
                    </a:lnTo>
                    <a:lnTo>
                      <a:pt x="139" y="564"/>
                    </a:lnTo>
                    <a:lnTo>
                      <a:pt x="153" y="568"/>
                    </a:lnTo>
                    <a:lnTo>
                      <a:pt x="157" y="568"/>
                    </a:lnTo>
                    <a:lnTo>
                      <a:pt x="171" y="564"/>
                    </a:lnTo>
                    <a:lnTo>
                      <a:pt x="181" y="552"/>
                    </a:lnTo>
                    <a:lnTo>
                      <a:pt x="184" y="539"/>
                    </a:lnTo>
                    <a:lnTo>
                      <a:pt x="184" y="331"/>
                    </a:lnTo>
                    <a:lnTo>
                      <a:pt x="184" y="168"/>
                    </a:lnTo>
                    <a:lnTo>
                      <a:pt x="185" y="163"/>
                    </a:lnTo>
                    <a:lnTo>
                      <a:pt x="189" y="161"/>
                    </a:lnTo>
                    <a:lnTo>
                      <a:pt x="193" y="163"/>
                    </a:lnTo>
                    <a:lnTo>
                      <a:pt x="195" y="168"/>
                    </a:lnTo>
                    <a:lnTo>
                      <a:pt x="195" y="320"/>
                    </a:lnTo>
                    <a:lnTo>
                      <a:pt x="197" y="327"/>
                    </a:lnTo>
                    <a:lnTo>
                      <a:pt x="203" y="334"/>
                    </a:lnTo>
                    <a:lnTo>
                      <a:pt x="212" y="336"/>
                    </a:lnTo>
                    <a:lnTo>
                      <a:pt x="221" y="334"/>
                    </a:lnTo>
                    <a:lnTo>
                      <a:pt x="227" y="327"/>
                    </a:lnTo>
                    <a:lnTo>
                      <a:pt x="228" y="320"/>
                    </a:lnTo>
                    <a:lnTo>
                      <a:pt x="228" y="140"/>
                    </a:lnTo>
                    <a:lnTo>
                      <a:pt x="227" y="130"/>
                    </a:lnTo>
                    <a:lnTo>
                      <a:pt x="221" y="122"/>
                    </a:lnTo>
                    <a:lnTo>
                      <a:pt x="212" y="120"/>
                    </a:lnTo>
                    <a:lnTo>
                      <a:pt x="17" y="120"/>
                    </a:lnTo>
                    <a:lnTo>
                      <a:pt x="8" y="122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0" y="320"/>
                    </a:lnTo>
                    <a:lnTo>
                      <a:pt x="2" y="327"/>
                    </a:lnTo>
                    <a:lnTo>
                      <a:pt x="8" y="334"/>
                    </a:lnTo>
                    <a:lnTo>
                      <a:pt x="17" y="336"/>
                    </a:lnTo>
                    <a:lnTo>
                      <a:pt x="26" y="334"/>
                    </a:lnTo>
                    <a:lnTo>
                      <a:pt x="32" y="327"/>
                    </a:lnTo>
                    <a:lnTo>
                      <a:pt x="34" y="320"/>
                    </a:lnTo>
                    <a:lnTo>
                      <a:pt x="34" y="168"/>
                    </a:lnTo>
                    <a:lnTo>
                      <a:pt x="36" y="163"/>
                    </a:lnTo>
                    <a:lnTo>
                      <a:pt x="42" y="161"/>
                    </a:lnTo>
                    <a:lnTo>
                      <a:pt x="44" y="163"/>
                    </a:lnTo>
                    <a:lnTo>
                      <a:pt x="46" y="168"/>
                    </a:lnTo>
                    <a:lnTo>
                      <a:pt x="46" y="331"/>
                    </a:lnTo>
                    <a:lnTo>
                      <a:pt x="46" y="539"/>
                    </a:lnTo>
                    <a:lnTo>
                      <a:pt x="48" y="552"/>
                    </a:lnTo>
                    <a:lnTo>
                      <a:pt x="58" y="564"/>
                    </a:lnTo>
                    <a:lnTo>
                      <a:pt x="71" y="568"/>
                    </a:lnTo>
                    <a:lnTo>
                      <a:pt x="78" y="568"/>
                    </a:lnTo>
                    <a:lnTo>
                      <a:pt x="91" y="564"/>
                    </a:lnTo>
                    <a:lnTo>
                      <a:pt x="100" y="552"/>
                    </a:lnTo>
                    <a:lnTo>
                      <a:pt x="104" y="539"/>
                    </a:lnTo>
                    <a:lnTo>
                      <a:pt x="104" y="342"/>
                    </a:lnTo>
                    <a:lnTo>
                      <a:pt x="106" y="334"/>
                    </a:lnTo>
                    <a:lnTo>
                      <a:pt x="115" y="331"/>
                    </a:lnTo>
                    <a:lnTo>
                      <a:pt x="123" y="334"/>
                    </a:lnTo>
                    <a:lnTo>
                      <a:pt x="127" y="342"/>
                    </a:lnTo>
                    <a:lnTo>
                      <a:pt x="127" y="539"/>
                    </a:lnTo>
                    <a:lnTo>
                      <a:pt x="64" y="52"/>
                    </a:lnTo>
                    <a:lnTo>
                      <a:pt x="67" y="34"/>
                    </a:lnTo>
                    <a:lnTo>
                      <a:pt x="76" y="19"/>
                    </a:lnTo>
                    <a:lnTo>
                      <a:pt x="89" y="7"/>
                    </a:lnTo>
                    <a:lnTo>
                      <a:pt x="106" y="0"/>
                    </a:lnTo>
                    <a:lnTo>
                      <a:pt x="123" y="0"/>
                    </a:lnTo>
                    <a:lnTo>
                      <a:pt x="139" y="7"/>
                    </a:lnTo>
                    <a:lnTo>
                      <a:pt x="155" y="19"/>
                    </a:lnTo>
                    <a:lnTo>
                      <a:pt x="161" y="34"/>
                    </a:lnTo>
                    <a:lnTo>
                      <a:pt x="165" y="52"/>
                    </a:lnTo>
                    <a:lnTo>
                      <a:pt x="161" y="72"/>
                    </a:lnTo>
                    <a:lnTo>
                      <a:pt x="155" y="89"/>
                    </a:lnTo>
                    <a:lnTo>
                      <a:pt x="139" y="100"/>
                    </a:lnTo>
                    <a:lnTo>
                      <a:pt x="123" y="106"/>
                    </a:lnTo>
                    <a:lnTo>
                      <a:pt x="106" y="106"/>
                    </a:lnTo>
                    <a:lnTo>
                      <a:pt x="89" y="100"/>
                    </a:lnTo>
                    <a:lnTo>
                      <a:pt x="76" y="89"/>
                    </a:lnTo>
                    <a:lnTo>
                      <a:pt x="67" y="72"/>
                    </a:lnTo>
                    <a:lnTo>
                      <a:pt x="64" y="52"/>
                    </a:lnTo>
                    <a:lnTo>
                      <a:pt x="127" y="539"/>
                    </a:lnTo>
                  </a:path>
                </a:pathLst>
              </a:custGeom>
              <a:solidFill>
                <a:srgbClr val="00FFFF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23" name="Freeform 28"/>
              <p:cNvSpPr>
                <a:spLocks/>
              </p:cNvSpPr>
              <p:nvPr/>
            </p:nvSpPr>
            <p:spPr bwMode="auto">
              <a:xfrm>
                <a:off x="4921" y="1515"/>
                <a:ext cx="229" cy="447"/>
              </a:xfrm>
              <a:custGeom>
                <a:avLst/>
                <a:gdLst>
                  <a:gd name="T0" fmla="*/ 127 w 229"/>
                  <a:gd name="T1" fmla="*/ 418 h 447"/>
                  <a:gd name="T2" fmla="*/ 130 w 229"/>
                  <a:gd name="T3" fmla="*/ 430 h 447"/>
                  <a:gd name="T4" fmla="*/ 139 w 229"/>
                  <a:gd name="T5" fmla="*/ 442 h 447"/>
                  <a:gd name="T6" fmla="*/ 153 w 229"/>
                  <a:gd name="T7" fmla="*/ 446 h 447"/>
                  <a:gd name="T8" fmla="*/ 157 w 229"/>
                  <a:gd name="T9" fmla="*/ 446 h 447"/>
                  <a:gd name="T10" fmla="*/ 171 w 229"/>
                  <a:gd name="T11" fmla="*/ 442 h 447"/>
                  <a:gd name="T12" fmla="*/ 181 w 229"/>
                  <a:gd name="T13" fmla="*/ 430 h 447"/>
                  <a:gd name="T14" fmla="*/ 184 w 229"/>
                  <a:gd name="T15" fmla="*/ 418 h 447"/>
                  <a:gd name="T16" fmla="*/ 184 w 229"/>
                  <a:gd name="T17" fmla="*/ 210 h 447"/>
                  <a:gd name="T18" fmla="*/ 184 w 229"/>
                  <a:gd name="T19" fmla="*/ 47 h 447"/>
                  <a:gd name="T20" fmla="*/ 185 w 229"/>
                  <a:gd name="T21" fmla="*/ 42 h 447"/>
                  <a:gd name="T22" fmla="*/ 189 w 229"/>
                  <a:gd name="T23" fmla="*/ 40 h 447"/>
                  <a:gd name="T24" fmla="*/ 193 w 229"/>
                  <a:gd name="T25" fmla="*/ 42 h 447"/>
                  <a:gd name="T26" fmla="*/ 195 w 229"/>
                  <a:gd name="T27" fmla="*/ 47 h 447"/>
                  <a:gd name="T28" fmla="*/ 195 w 229"/>
                  <a:gd name="T29" fmla="*/ 198 h 447"/>
                  <a:gd name="T30" fmla="*/ 197 w 229"/>
                  <a:gd name="T31" fmla="*/ 206 h 447"/>
                  <a:gd name="T32" fmla="*/ 203 w 229"/>
                  <a:gd name="T33" fmla="*/ 213 h 447"/>
                  <a:gd name="T34" fmla="*/ 212 w 229"/>
                  <a:gd name="T35" fmla="*/ 215 h 447"/>
                  <a:gd name="T36" fmla="*/ 221 w 229"/>
                  <a:gd name="T37" fmla="*/ 213 h 447"/>
                  <a:gd name="T38" fmla="*/ 227 w 229"/>
                  <a:gd name="T39" fmla="*/ 206 h 447"/>
                  <a:gd name="T40" fmla="*/ 228 w 229"/>
                  <a:gd name="T41" fmla="*/ 198 h 447"/>
                  <a:gd name="T42" fmla="*/ 228 w 229"/>
                  <a:gd name="T43" fmla="*/ 20 h 447"/>
                  <a:gd name="T44" fmla="*/ 227 w 229"/>
                  <a:gd name="T45" fmla="*/ 10 h 447"/>
                  <a:gd name="T46" fmla="*/ 221 w 229"/>
                  <a:gd name="T47" fmla="*/ 2 h 447"/>
                  <a:gd name="T48" fmla="*/ 212 w 229"/>
                  <a:gd name="T49" fmla="*/ 0 h 447"/>
                  <a:gd name="T50" fmla="*/ 17 w 229"/>
                  <a:gd name="T51" fmla="*/ 0 h 447"/>
                  <a:gd name="T52" fmla="*/ 8 w 229"/>
                  <a:gd name="T53" fmla="*/ 2 h 447"/>
                  <a:gd name="T54" fmla="*/ 2 w 229"/>
                  <a:gd name="T55" fmla="*/ 10 h 447"/>
                  <a:gd name="T56" fmla="*/ 0 w 229"/>
                  <a:gd name="T57" fmla="*/ 20 h 447"/>
                  <a:gd name="T58" fmla="*/ 0 w 229"/>
                  <a:gd name="T59" fmla="*/ 198 h 447"/>
                  <a:gd name="T60" fmla="*/ 2 w 229"/>
                  <a:gd name="T61" fmla="*/ 206 h 447"/>
                  <a:gd name="T62" fmla="*/ 8 w 229"/>
                  <a:gd name="T63" fmla="*/ 213 h 447"/>
                  <a:gd name="T64" fmla="*/ 17 w 229"/>
                  <a:gd name="T65" fmla="*/ 215 h 447"/>
                  <a:gd name="T66" fmla="*/ 26 w 229"/>
                  <a:gd name="T67" fmla="*/ 213 h 447"/>
                  <a:gd name="T68" fmla="*/ 32 w 229"/>
                  <a:gd name="T69" fmla="*/ 206 h 447"/>
                  <a:gd name="T70" fmla="*/ 34 w 229"/>
                  <a:gd name="T71" fmla="*/ 198 h 447"/>
                  <a:gd name="T72" fmla="*/ 34 w 229"/>
                  <a:gd name="T73" fmla="*/ 47 h 447"/>
                  <a:gd name="T74" fmla="*/ 36 w 229"/>
                  <a:gd name="T75" fmla="*/ 42 h 447"/>
                  <a:gd name="T76" fmla="*/ 42 w 229"/>
                  <a:gd name="T77" fmla="*/ 40 h 447"/>
                  <a:gd name="T78" fmla="*/ 44 w 229"/>
                  <a:gd name="T79" fmla="*/ 42 h 447"/>
                  <a:gd name="T80" fmla="*/ 46 w 229"/>
                  <a:gd name="T81" fmla="*/ 47 h 447"/>
                  <a:gd name="T82" fmla="*/ 46 w 229"/>
                  <a:gd name="T83" fmla="*/ 210 h 447"/>
                  <a:gd name="T84" fmla="*/ 46 w 229"/>
                  <a:gd name="T85" fmla="*/ 418 h 447"/>
                  <a:gd name="T86" fmla="*/ 48 w 229"/>
                  <a:gd name="T87" fmla="*/ 430 h 447"/>
                  <a:gd name="T88" fmla="*/ 58 w 229"/>
                  <a:gd name="T89" fmla="*/ 442 h 447"/>
                  <a:gd name="T90" fmla="*/ 71 w 229"/>
                  <a:gd name="T91" fmla="*/ 446 h 447"/>
                  <a:gd name="T92" fmla="*/ 78 w 229"/>
                  <a:gd name="T93" fmla="*/ 446 h 447"/>
                  <a:gd name="T94" fmla="*/ 91 w 229"/>
                  <a:gd name="T95" fmla="*/ 442 h 447"/>
                  <a:gd name="T96" fmla="*/ 100 w 229"/>
                  <a:gd name="T97" fmla="*/ 430 h 447"/>
                  <a:gd name="T98" fmla="*/ 104 w 229"/>
                  <a:gd name="T99" fmla="*/ 418 h 447"/>
                  <a:gd name="T100" fmla="*/ 104 w 229"/>
                  <a:gd name="T101" fmla="*/ 221 h 447"/>
                  <a:gd name="T102" fmla="*/ 106 w 229"/>
                  <a:gd name="T103" fmla="*/ 213 h 447"/>
                  <a:gd name="T104" fmla="*/ 115 w 229"/>
                  <a:gd name="T105" fmla="*/ 210 h 447"/>
                  <a:gd name="T106" fmla="*/ 123 w 229"/>
                  <a:gd name="T107" fmla="*/ 213 h 447"/>
                  <a:gd name="T108" fmla="*/ 127 w 229"/>
                  <a:gd name="T109" fmla="*/ 221 h 447"/>
                  <a:gd name="T110" fmla="*/ 127 w 229"/>
                  <a:gd name="T111" fmla="*/ 418 h 4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29"/>
                  <a:gd name="T169" fmla="*/ 0 h 447"/>
                  <a:gd name="T170" fmla="*/ 229 w 229"/>
                  <a:gd name="T171" fmla="*/ 447 h 44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29" h="447">
                    <a:moveTo>
                      <a:pt x="127" y="418"/>
                    </a:moveTo>
                    <a:lnTo>
                      <a:pt x="130" y="430"/>
                    </a:lnTo>
                    <a:lnTo>
                      <a:pt x="139" y="442"/>
                    </a:lnTo>
                    <a:lnTo>
                      <a:pt x="153" y="446"/>
                    </a:lnTo>
                    <a:lnTo>
                      <a:pt x="157" y="446"/>
                    </a:lnTo>
                    <a:lnTo>
                      <a:pt x="171" y="442"/>
                    </a:lnTo>
                    <a:lnTo>
                      <a:pt x="181" y="430"/>
                    </a:lnTo>
                    <a:lnTo>
                      <a:pt x="184" y="418"/>
                    </a:lnTo>
                    <a:lnTo>
                      <a:pt x="184" y="210"/>
                    </a:lnTo>
                    <a:lnTo>
                      <a:pt x="184" y="47"/>
                    </a:lnTo>
                    <a:lnTo>
                      <a:pt x="185" y="42"/>
                    </a:lnTo>
                    <a:lnTo>
                      <a:pt x="189" y="40"/>
                    </a:lnTo>
                    <a:lnTo>
                      <a:pt x="193" y="42"/>
                    </a:lnTo>
                    <a:lnTo>
                      <a:pt x="195" y="47"/>
                    </a:lnTo>
                    <a:lnTo>
                      <a:pt x="195" y="198"/>
                    </a:lnTo>
                    <a:lnTo>
                      <a:pt x="197" y="206"/>
                    </a:lnTo>
                    <a:lnTo>
                      <a:pt x="203" y="213"/>
                    </a:lnTo>
                    <a:lnTo>
                      <a:pt x="212" y="215"/>
                    </a:lnTo>
                    <a:lnTo>
                      <a:pt x="221" y="213"/>
                    </a:lnTo>
                    <a:lnTo>
                      <a:pt x="227" y="206"/>
                    </a:lnTo>
                    <a:lnTo>
                      <a:pt x="228" y="198"/>
                    </a:lnTo>
                    <a:lnTo>
                      <a:pt x="228" y="20"/>
                    </a:lnTo>
                    <a:lnTo>
                      <a:pt x="227" y="10"/>
                    </a:lnTo>
                    <a:lnTo>
                      <a:pt x="221" y="2"/>
                    </a:lnTo>
                    <a:lnTo>
                      <a:pt x="212" y="0"/>
                    </a:lnTo>
                    <a:lnTo>
                      <a:pt x="17" y="0"/>
                    </a:lnTo>
                    <a:lnTo>
                      <a:pt x="8" y="2"/>
                    </a:lnTo>
                    <a:lnTo>
                      <a:pt x="2" y="10"/>
                    </a:lnTo>
                    <a:lnTo>
                      <a:pt x="0" y="20"/>
                    </a:lnTo>
                    <a:lnTo>
                      <a:pt x="0" y="198"/>
                    </a:lnTo>
                    <a:lnTo>
                      <a:pt x="2" y="206"/>
                    </a:lnTo>
                    <a:lnTo>
                      <a:pt x="8" y="213"/>
                    </a:lnTo>
                    <a:lnTo>
                      <a:pt x="17" y="215"/>
                    </a:lnTo>
                    <a:lnTo>
                      <a:pt x="26" y="213"/>
                    </a:lnTo>
                    <a:lnTo>
                      <a:pt x="32" y="206"/>
                    </a:lnTo>
                    <a:lnTo>
                      <a:pt x="34" y="198"/>
                    </a:lnTo>
                    <a:lnTo>
                      <a:pt x="34" y="47"/>
                    </a:lnTo>
                    <a:lnTo>
                      <a:pt x="36" y="42"/>
                    </a:lnTo>
                    <a:lnTo>
                      <a:pt x="42" y="40"/>
                    </a:lnTo>
                    <a:lnTo>
                      <a:pt x="44" y="42"/>
                    </a:lnTo>
                    <a:lnTo>
                      <a:pt x="46" y="47"/>
                    </a:lnTo>
                    <a:lnTo>
                      <a:pt x="46" y="210"/>
                    </a:lnTo>
                    <a:lnTo>
                      <a:pt x="46" y="418"/>
                    </a:lnTo>
                    <a:lnTo>
                      <a:pt x="48" y="430"/>
                    </a:lnTo>
                    <a:lnTo>
                      <a:pt x="58" y="442"/>
                    </a:lnTo>
                    <a:lnTo>
                      <a:pt x="71" y="446"/>
                    </a:lnTo>
                    <a:lnTo>
                      <a:pt x="78" y="446"/>
                    </a:lnTo>
                    <a:lnTo>
                      <a:pt x="91" y="442"/>
                    </a:lnTo>
                    <a:lnTo>
                      <a:pt x="100" y="430"/>
                    </a:lnTo>
                    <a:lnTo>
                      <a:pt x="104" y="418"/>
                    </a:lnTo>
                    <a:lnTo>
                      <a:pt x="104" y="221"/>
                    </a:lnTo>
                    <a:lnTo>
                      <a:pt x="106" y="213"/>
                    </a:lnTo>
                    <a:lnTo>
                      <a:pt x="115" y="210"/>
                    </a:lnTo>
                    <a:lnTo>
                      <a:pt x="123" y="213"/>
                    </a:lnTo>
                    <a:lnTo>
                      <a:pt x="127" y="221"/>
                    </a:lnTo>
                    <a:lnTo>
                      <a:pt x="127" y="418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24" name="Freeform 29"/>
              <p:cNvSpPr>
                <a:spLocks/>
              </p:cNvSpPr>
              <p:nvPr/>
            </p:nvSpPr>
            <p:spPr bwMode="auto">
              <a:xfrm>
                <a:off x="4992" y="1393"/>
                <a:ext cx="93" cy="95"/>
              </a:xfrm>
              <a:custGeom>
                <a:avLst/>
                <a:gdLst>
                  <a:gd name="T0" fmla="*/ 0 w 98"/>
                  <a:gd name="T1" fmla="*/ 43 h 100"/>
                  <a:gd name="T2" fmla="*/ 3 w 98"/>
                  <a:gd name="T3" fmla="*/ 27 h 100"/>
                  <a:gd name="T4" fmla="*/ 9 w 98"/>
                  <a:gd name="T5" fmla="*/ 15 h 100"/>
                  <a:gd name="T6" fmla="*/ 21 w 98"/>
                  <a:gd name="T7" fmla="*/ 6 h 100"/>
                  <a:gd name="T8" fmla="*/ 35 w 98"/>
                  <a:gd name="T9" fmla="*/ 0 h 100"/>
                  <a:gd name="T10" fmla="*/ 47 w 98"/>
                  <a:gd name="T11" fmla="*/ 0 h 100"/>
                  <a:gd name="T12" fmla="*/ 62 w 98"/>
                  <a:gd name="T13" fmla="*/ 6 h 100"/>
                  <a:gd name="T14" fmla="*/ 75 w 98"/>
                  <a:gd name="T15" fmla="*/ 15 h 100"/>
                  <a:gd name="T16" fmla="*/ 80 w 98"/>
                  <a:gd name="T17" fmla="*/ 27 h 100"/>
                  <a:gd name="T18" fmla="*/ 83 w 98"/>
                  <a:gd name="T19" fmla="*/ 43 h 100"/>
                  <a:gd name="T20" fmla="*/ 80 w 98"/>
                  <a:gd name="T21" fmla="*/ 59 h 100"/>
                  <a:gd name="T22" fmla="*/ 75 w 98"/>
                  <a:gd name="T23" fmla="*/ 71 h 100"/>
                  <a:gd name="T24" fmla="*/ 62 w 98"/>
                  <a:gd name="T25" fmla="*/ 80 h 100"/>
                  <a:gd name="T26" fmla="*/ 47 w 98"/>
                  <a:gd name="T27" fmla="*/ 85 h 100"/>
                  <a:gd name="T28" fmla="*/ 35 w 98"/>
                  <a:gd name="T29" fmla="*/ 85 h 100"/>
                  <a:gd name="T30" fmla="*/ 21 w 98"/>
                  <a:gd name="T31" fmla="*/ 80 h 100"/>
                  <a:gd name="T32" fmla="*/ 9 w 98"/>
                  <a:gd name="T33" fmla="*/ 71 h 100"/>
                  <a:gd name="T34" fmla="*/ 3 w 98"/>
                  <a:gd name="T35" fmla="*/ 59 h 100"/>
                  <a:gd name="T36" fmla="*/ 0 w 98"/>
                  <a:gd name="T37" fmla="*/ 43 h 1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8"/>
                  <a:gd name="T58" fmla="*/ 0 h 100"/>
                  <a:gd name="T59" fmla="*/ 98 w 98"/>
                  <a:gd name="T60" fmla="*/ 100 h 10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8" h="100">
                    <a:moveTo>
                      <a:pt x="0" y="49"/>
                    </a:moveTo>
                    <a:lnTo>
                      <a:pt x="3" y="31"/>
                    </a:lnTo>
                    <a:lnTo>
                      <a:pt x="12" y="18"/>
                    </a:lnTo>
                    <a:lnTo>
                      <a:pt x="24" y="6"/>
                    </a:lnTo>
                    <a:lnTo>
                      <a:pt x="41" y="0"/>
                    </a:lnTo>
                    <a:lnTo>
                      <a:pt x="56" y="0"/>
                    </a:lnTo>
                    <a:lnTo>
                      <a:pt x="72" y="6"/>
                    </a:lnTo>
                    <a:lnTo>
                      <a:pt x="87" y="18"/>
                    </a:lnTo>
                    <a:lnTo>
                      <a:pt x="93" y="31"/>
                    </a:lnTo>
                    <a:lnTo>
                      <a:pt x="97" y="49"/>
                    </a:lnTo>
                    <a:lnTo>
                      <a:pt x="93" y="68"/>
                    </a:lnTo>
                    <a:lnTo>
                      <a:pt x="87" y="83"/>
                    </a:lnTo>
                    <a:lnTo>
                      <a:pt x="72" y="93"/>
                    </a:lnTo>
                    <a:lnTo>
                      <a:pt x="56" y="99"/>
                    </a:lnTo>
                    <a:lnTo>
                      <a:pt x="41" y="99"/>
                    </a:lnTo>
                    <a:lnTo>
                      <a:pt x="24" y="93"/>
                    </a:lnTo>
                    <a:lnTo>
                      <a:pt x="12" y="83"/>
                    </a:lnTo>
                    <a:lnTo>
                      <a:pt x="3" y="68"/>
                    </a:lnTo>
                    <a:lnTo>
                      <a:pt x="0" y="49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76" name="Group 30"/>
            <p:cNvGrpSpPr>
              <a:grpSpLocks/>
            </p:cNvGrpSpPr>
            <p:nvPr/>
          </p:nvGrpSpPr>
          <p:grpSpPr bwMode="auto">
            <a:xfrm>
              <a:off x="2784" y="2160"/>
              <a:ext cx="2245" cy="569"/>
              <a:chOff x="2905" y="1393"/>
              <a:chExt cx="2245" cy="569"/>
            </a:xfrm>
          </p:grpSpPr>
          <p:sp>
            <p:nvSpPr>
              <p:cNvPr id="23577" name="Freeform 31"/>
              <p:cNvSpPr>
                <a:spLocks/>
              </p:cNvSpPr>
              <p:nvPr/>
            </p:nvSpPr>
            <p:spPr bwMode="auto">
              <a:xfrm>
                <a:off x="3769" y="1393"/>
                <a:ext cx="230" cy="569"/>
              </a:xfrm>
              <a:custGeom>
                <a:avLst/>
                <a:gdLst>
                  <a:gd name="T0" fmla="*/ 130 w 230"/>
                  <a:gd name="T1" fmla="*/ 552 h 569"/>
                  <a:gd name="T2" fmla="*/ 153 w 230"/>
                  <a:gd name="T3" fmla="*/ 568 h 569"/>
                  <a:gd name="T4" fmla="*/ 171 w 230"/>
                  <a:gd name="T5" fmla="*/ 564 h 569"/>
                  <a:gd name="T6" fmla="*/ 184 w 230"/>
                  <a:gd name="T7" fmla="*/ 539 h 569"/>
                  <a:gd name="T8" fmla="*/ 184 w 230"/>
                  <a:gd name="T9" fmla="*/ 168 h 569"/>
                  <a:gd name="T10" fmla="*/ 189 w 230"/>
                  <a:gd name="T11" fmla="*/ 161 h 569"/>
                  <a:gd name="T12" fmla="*/ 195 w 230"/>
                  <a:gd name="T13" fmla="*/ 168 h 569"/>
                  <a:gd name="T14" fmla="*/ 197 w 230"/>
                  <a:gd name="T15" fmla="*/ 327 h 569"/>
                  <a:gd name="T16" fmla="*/ 212 w 230"/>
                  <a:gd name="T17" fmla="*/ 336 h 569"/>
                  <a:gd name="T18" fmla="*/ 227 w 230"/>
                  <a:gd name="T19" fmla="*/ 327 h 569"/>
                  <a:gd name="T20" fmla="*/ 229 w 230"/>
                  <a:gd name="T21" fmla="*/ 140 h 569"/>
                  <a:gd name="T22" fmla="*/ 221 w 230"/>
                  <a:gd name="T23" fmla="*/ 122 h 569"/>
                  <a:gd name="T24" fmla="*/ 17 w 230"/>
                  <a:gd name="T25" fmla="*/ 120 h 569"/>
                  <a:gd name="T26" fmla="*/ 2 w 230"/>
                  <a:gd name="T27" fmla="*/ 130 h 569"/>
                  <a:gd name="T28" fmla="*/ 0 w 230"/>
                  <a:gd name="T29" fmla="*/ 320 h 569"/>
                  <a:gd name="T30" fmla="*/ 8 w 230"/>
                  <a:gd name="T31" fmla="*/ 334 h 569"/>
                  <a:gd name="T32" fmla="*/ 26 w 230"/>
                  <a:gd name="T33" fmla="*/ 334 h 569"/>
                  <a:gd name="T34" fmla="*/ 34 w 230"/>
                  <a:gd name="T35" fmla="*/ 320 h 569"/>
                  <a:gd name="T36" fmla="*/ 36 w 230"/>
                  <a:gd name="T37" fmla="*/ 163 h 569"/>
                  <a:gd name="T38" fmla="*/ 44 w 230"/>
                  <a:gd name="T39" fmla="*/ 163 h 569"/>
                  <a:gd name="T40" fmla="*/ 46 w 230"/>
                  <a:gd name="T41" fmla="*/ 331 h 569"/>
                  <a:gd name="T42" fmla="*/ 48 w 230"/>
                  <a:gd name="T43" fmla="*/ 552 h 569"/>
                  <a:gd name="T44" fmla="*/ 71 w 230"/>
                  <a:gd name="T45" fmla="*/ 568 h 569"/>
                  <a:gd name="T46" fmla="*/ 91 w 230"/>
                  <a:gd name="T47" fmla="*/ 564 h 569"/>
                  <a:gd name="T48" fmla="*/ 104 w 230"/>
                  <a:gd name="T49" fmla="*/ 539 h 569"/>
                  <a:gd name="T50" fmla="*/ 106 w 230"/>
                  <a:gd name="T51" fmla="*/ 334 h 569"/>
                  <a:gd name="T52" fmla="*/ 123 w 230"/>
                  <a:gd name="T53" fmla="*/ 334 h 569"/>
                  <a:gd name="T54" fmla="*/ 127 w 230"/>
                  <a:gd name="T55" fmla="*/ 539 h 569"/>
                  <a:gd name="T56" fmla="*/ 67 w 230"/>
                  <a:gd name="T57" fmla="*/ 34 h 569"/>
                  <a:gd name="T58" fmla="*/ 90 w 230"/>
                  <a:gd name="T59" fmla="*/ 7 h 569"/>
                  <a:gd name="T60" fmla="*/ 123 w 230"/>
                  <a:gd name="T61" fmla="*/ 0 h 569"/>
                  <a:gd name="T62" fmla="*/ 155 w 230"/>
                  <a:gd name="T63" fmla="*/ 19 h 569"/>
                  <a:gd name="T64" fmla="*/ 165 w 230"/>
                  <a:gd name="T65" fmla="*/ 52 h 569"/>
                  <a:gd name="T66" fmla="*/ 155 w 230"/>
                  <a:gd name="T67" fmla="*/ 89 h 569"/>
                  <a:gd name="T68" fmla="*/ 123 w 230"/>
                  <a:gd name="T69" fmla="*/ 106 h 569"/>
                  <a:gd name="T70" fmla="*/ 90 w 230"/>
                  <a:gd name="T71" fmla="*/ 100 h 569"/>
                  <a:gd name="T72" fmla="*/ 67 w 230"/>
                  <a:gd name="T73" fmla="*/ 72 h 569"/>
                  <a:gd name="T74" fmla="*/ 127 w 230"/>
                  <a:gd name="T75" fmla="*/ 539 h 5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30"/>
                  <a:gd name="T115" fmla="*/ 0 h 569"/>
                  <a:gd name="T116" fmla="*/ 230 w 230"/>
                  <a:gd name="T117" fmla="*/ 569 h 56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30" h="569">
                    <a:moveTo>
                      <a:pt x="127" y="539"/>
                    </a:moveTo>
                    <a:lnTo>
                      <a:pt x="130" y="552"/>
                    </a:lnTo>
                    <a:lnTo>
                      <a:pt x="139" y="564"/>
                    </a:lnTo>
                    <a:lnTo>
                      <a:pt x="153" y="568"/>
                    </a:lnTo>
                    <a:lnTo>
                      <a:pt x="158" y="568"/>
                    </a:lnTo>
                    <a:lnTo>
                      <a:pt x="171" y="564"/>
                    </a:lnTo>
                    <a:lnTo>
                      <a:pt x="181" y="552"/>
                    </a:lnTo>
                    <a:lnTo>
                      <a:pt x="184" y="539"/>
                    </a:lnTo>
                    <a:lnTo>
                      <a:pt x="184" y="331"/>
                    </a:lnTo>
                    <a:lnTo>
                      <a:pt x="184" y="168"/>
                    </a:lnTo>
                    <a:lnTo>
                      <a:pt x="186" y="163"/>
                    </a:lnTo>
                    <a:lnTo>
                      <a:pt x="189" y="161"/>
                    </a:lnTo>
                    <a:lnTo>
                      <a:pt x="193" y="163"/>
                    </a:lnTo>
                    <a:lnTo>
                      <a:pt x="195" y="168"/>
                    </a:lnTo>
                    <a:lnTo>
                      <a:pt x="195" y="320"/>
                    </a:lnTo>
                    <a:lnTo>
                      <a:pt x="197" y="327"/>
                    </a:lnTo>
                    <a:lnTo>
                      <a:pt x="203" y="334"/>
                    </a:lnTo>
                    <a:lnTo>
                      <a:pt x="212" y="336"/>
                    </a:lnTo>
                    <a:lnTo>
                      <a:pt x="221" y="334"/>
                    </a:lnTo>
                    <a:lnTo>
                      <a:pt x="227" y="327"/>
                    </a:lnTo>
                    <a:lnTo>
                      <a:pt x="229" y="320"/>
                    </a:lnTo>
                    <a:lnTo>
                      <a:pt x="229" y="140"/>
                    </a:lnTo>
                    <a:lnTo>
                      <a:pt x="227" y="130"/>
                    </a:lnTo>
                    <a:lnTo>
                      <a:pt x="221" y="122"/>
                    </a:lnTo>
                    <a:lnTo>
                      <a:pt x="212" y="120"/>
                    </a:lnTo>
                    <a:lnTo>
                      <a:pt x="17" y="120"/>
                    </a:lnTo>
                    <a:lnTo>
                      <a:pt x="8" y="122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0" y="320"/>
                    </a:lnTo>
                    <a:lnTo>
                      <a:pt x="2" y="327"/>
                    </a:lnTo>
                    <a:lnTo>
                      <a:pt x="8" y="334"/>
                    </a:lnTo>
                    <a:lnTo>
                      <a:pt x="17" y="336"/>
                    </a:lnTo>
                    <a:lnTo>
                      <a:pt x="26" y="334"/>
                    </a:lnTo>
                    <a:lnTo>
                      <a:pt x="32" y="327"/>
                    </a:lnTo>
                    <a:lnTo>
                      <a:pt x="34" y="320"/>
                    </a:lnTo>
                    <a:lnTo>
                      <a:pt x="34" y="168"/>
                    </a:lnTo>
                    <a:lnTo>
                      <a:pt x="36" y="163"/>
                    </a:lnTo>
                    <a:lnTo>
                      <a:pt x="42" y="161"/>
                    </a:lnTo>
                    <a:lnTo>
                      <a:pt x="44" y="163"/>
                    </a:lnTo>
                    <a:lnTo>
                      <a:pt x="46" y="168"/>
                    </a:lnTo>
                    <a:lnTo>
                      <a:pt x="46" y="331"/>
                    </a:lnTo>
                    <a:lnTo>
                      <a:pt x="46" y="539"/>
                    </a:lnTo>
                    <a:lnTo>
                      <a:pt x="48" y="552"/>
                    </a:lnTo>
                    <a:lnTo>
                      <a:pt x="58" y="564"/>
                    </a:lnTo>
                    <a:lnTo>
                      <a:pt x="71" y="568"/>
                    </a:lnTo>
                    <a:lnTo>
                      <a:pt x="78" y="568"/>
                    </a:lnTo>
                    <a:lnTo>
                      <a:pt x="91" y="564"/>
                    </a:lnTo>
                    <a:lnTo>
                      <a:pt x="100" y="552"/>
                    </a:lnTo>
                    <a:lnTo>
                      <a:pt x="104" y="539"/>
                    </a:lnTo>
                    <a:lnTo>
                      <a:pt x="104" y="342"/>
                    </a:lnTo>
                    <a:lnTo>
                      <a:pt x="106" y="334"/>
                    </a:lnTo>
                    <a:lnTo>
                      <a:pt x="115" y="331"/>
                    </a:lnTo>
                    <a:lnTo>
                      <a:pt x="123" y="334"/>
                    </a:lnTo>
                    <a:lnTo>
                      <a:pt x="127" y="342"/>
                    </a:lnTo>
                    <a:lnTo>
                      <a:pt x="127" y="539"/>
                    </a:lnTo>
                    <a:lnTo>
                      <a:pt x="64" y="52"/>
                    </a:lnTo>
                    <a:lnTo>
                      <a:pt x="67" y="34"/>
                    </a:lnTo>
                    <a:lnTo>
                      <a:pt x="76" y="19"/>
                    </a:lnTo>
                    <a:lnTo>
                      <a:pt x="90" y="7"/>
                    </a:lnTo>
                    <a:lnTo>
                      <a:pt x="106" y="0"/>
                    </a:lnTo>
                    <a:lnTo>
                      <a:pt x="123" y="0"/>
                    </a:lnTo>
                    <a:lnTo>
                      <a:pt x="139" y="7"/>
                    </a:lnTo>
                    <a:lnTo>
                      <a:pt x="155" y="19"/>
                    </a:lnTo>
                    <a:lnTo>
                      <a:pt x="161" y="34"/>
                    </a:lnTo>
                    <a:lnTo>
                      <a:pt x="165" y="52"/>
                    </a:lnTo>
                    <a:lnTo>
                      <a:pt x="161" y="72"/>
                    </a:lnTo>
                    <a:lnTo>
                      <a:pt x="155" y="89"/>
                    </a:lnTo>
                    <a:lnTo>
                      <a:pt x="139" y="100"/>
                    </a:lnTo>
                    <a:lnTo>
                      <a:pt x="123" y="106"/>
                    </a:lnTo>
                    <a:lnTo>
                      <a:pt x="106" y="106"/>
                    </a:lnTo>
                    <a:lnTo>
                      <a:pt x="90" y="100"/>
                    </a:lnTo>
                    <a:lnTo>
                      <a:pt x="76" y="89"/>
                    </a:lnTo>
                    <a:lnTo>
                      <a:pt x="67" y="72"/>
                    </a:lnTo>
                    <a:lnTo>
                      <a:pt x="64" y="52"/>
                    </a:lnTo>
                    <a:lnTo>
                      <a:pt x="127" y="539"/>
                    </a:lnTo>
                  </a:path>
                </a:pathLst>
              </a:custGeom>
              <a:solidFill>
                <a:srgbClr val="3366FF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8" name="Freeform 32"/>
              <p:cNvSpPr>
                <a:spLocks/>
              </p:cNvSpPr>
              <p:nvPr/>
            </p:nvSpPr>
            <p:spPr bwMode="auto">
              <a:xfrm>
                <a:off x="3769" y="1515"/>
                <a:ext cx="230" cy="447"/>
              </a:xfrm>
              <a:custGeom>
                <a:avLst/>
                <a:gdLst>
                  <a:gd name="T0" fmla="*/ 127 w 230"/>
                  <a:gd name="T1" fmla="*/ 418 h 447"/>
                  <a:gd name="T2" fmla="*/ 130 w 230"/>
                  <a:gd name="T3" fmla="*/ 430 h 447"/>
                  <a:gd name="T4" fmla="*/ 139 w 230"/>
                  <a:gd name="T5" fmla="*/ 442 h 447"/>
                  <a:gd name="T6" fmla="*/ 153 w 230"/>
                  <a:gd name="T7" fmla="*/ 446 h 447"/>
                  <a:gd name="T8" fmla="*/ 158 w 230"/>
                  <a:gd name="T9" fmla="*/ 446 h 447"/>
                  <a:gd name="T10" fmla="*/ 171 w 230"/>
                  <a:gd name="T11" fmla="*/ 442 h 447"/>
                  <a:gd name="T12" fmla="*/ 181 w 230"/>
                  <a:gd name="T13" fmla="*/ 430 h 447"/>
                  <a:gd name="T14" fmla="*/ 184 w 230"/>
                  <a:gd name="T15" fmla="*/ 418 h 447"/>
                  <a:gd name="T16" fmla="*/ 184 w 230"/>
                  <a:gd name="T17" fmla="*/ 210 h 447"/>
                  <a:gd name="T18" fmla="*/ 184 w 230"/>
                  <a:gd name="T19" fmla="*/ 47 h 447"/>
                  <a:gd name="T20" fmla="*/ 186 w 230"/>
                  <a:gd name="T21" fmla="*/ 42 h 447"/>
                  <a:gd name="T22" fmla="*/ 189 w 230"/>
                  <a:gd name="T23" fmla="*/ 40 h 447"/>
                  <a:gd name="T24" fmla="*/ 193 w 230"/>
                  <a:gd name="T25" fmla="*/ 42 h 447"/>
                  <a:gd name="T26" fmla="*/ 195 w 230"/>
                  <a:gd name="T27" fmla="*/ 47 h 447"/>
                  <a:gd name="T28" fmla="*/ 195 w 230"/>
                  <a:gd name="T29" fmla="*/ 198 h 447"/>
                  <a:gd name="T30" fmla="*/ 197 w 230"/>
                  <a:gd name="T31" fmla="*/ 206 h 447"/>
                  <a:gd name="T32" fmla="*/ 203 w 230"/>
                  <a:gd name="T33" fmla="*/ 213 h 447"/>
                  <a:gd name="T34" fmla="*/ 212 w 230"/>
                  <a:gd name="T35" fmla="*/ 215 h 447"/>
                  <a:gd name="T36" fmla="*/ 221 w 230"/>
                  <a:gd name="T37" fmla="*/ 213 h 447"/>
                  <a:gd name="T38" fmla="*/ 227 w 230"/>
                  <a:gd name="T39" fmla="*/ 206 h 447"/>
                  <a:gd name="T40" fmla="*/ 229 w 230"/>
                  <a:gd name="T41" fmla="*/ 198 h 447"/>
                  <a:gd name="T42" fmla="*/ 229 w 230"/>
                  <a:gd name="T43" fmla="*/ 20 h 447"/>
                  <a:gd name="T44" fmla="*/ 227 w 230"/>
                  <a:gd name="T45" fmla="*/ 10 h 447"/>
                  <a:gd name="T46" fmla="*/ 221 w 230"/>
                  <a:gd name="T47" fmla="*/ 2 h 447"/>
                  <a:gd name="T48" fmla="*/ 212 w 230"/>
                  <a:gd name="T49" fmla="*/ 0 h 447"/>
                  <a:gd name="T50" fmla="*/ 17 w 230"/>
                  <a:gd name="T51" fmla="*/ 0 h 447"/>
                  <a:gd name="T52" fmla="*/ 8 w 230"/>
                  <a:gd name="T53" fmla="*/ 2 h 447"/>
                  <a:gd name="T54" fmla="*/ 2 w 230"/>
                  <a:gd name="T55" fmla="*/ 10 h 447"/>
                  <a:gd name="T56" fmla="*/ 0 w 230"/>
                  <a:gd name="T57" fmla="*/ 20 h 447"/>
                  <a:gd name="T58" fmla="*/ 0 w 230"/>
                  <a:gd name="T59" fmla="*/ 198 h 447"/>
                  <a:gd name="T60" fmla="*/ 2 w 230"/>
                  <a:gd name="T61" fmla="*/ 206 h 447"/>
                  <a:gd name="T62" fmla="*/ 8 w 230"/>
                  <a:gd name="T63" fmla="*/ 213 h 447"/>
                  <a:gd name="T64" fmla="*/ 17 w 230"/>
                  <a:gd name="T65" fmla="*/ 215 h 447"/>
                  <a:gd name="T66" fmla="*/ 26 w 230"/>
                  <a:gd name="T67" fmla="*/ 213 h 447"/>
                  <a:gd name="T68" fmla="*/ 32 w 230"/>
                  <a:gd name="T69" fmla="*/ 206 h 447"/>
                  <a:gd name="T70" fmla="*/ 34 w 230"/>
                  <a:gd name="T71" fmla="*/ 198 h 447"/>
                  <a:gd name="T72" fmla="*/ 34 w 230"/>
                  <a:gd name="T73" fmla="*/ 47 h 447"/>
                  <a:gd name="T74" fmla="*/ 36 w 230"/>
                  <a:gd name="T75" fmla="*/ 42 h 447"/>
                  <a:gd name="T76" fmla="*/ 42 w 230"/>
                  <a:gd name="T77" fmla="*/ 40 h 447"/>
                  <a:gd name="T78" fmla="*/ 44 w 230"/>
                  <a:gd name="T79" fmla="*/ 42 h 447"/>
                  <a:gd name="T80" fmla="*/ 46 w 230"/>
                  <a:gd name="T81" fmla="*/ 47 h 447"/>
                  <a:gd name="T82" fmla="*/ 46 w 230"/>
                  <a:gd name="T83" fmla="*/ 210 h 447"/>
                  <a:gd name="T84" fmla="*/ 46 w 230"/>
                  <a:gd name="T85" fmla="*/ 418 h 447"/>
                  <a:gd name="T86" fmla="*/ 48 w 230"/>
                  <a:gd name="T87" fmla="*/ 430 h 447"/>
                  <a:gd name="T88" fmla="*/ 58 w 230"/>
                  <a:gd name="T89" fmla="*/ 442 h 447"/>
                  <a:gd name="T90" fmla="*/ 71 w 230"/>
                  <a:gd name="T91" fmla="*/ 446 h 447"/>
                  <a:gd name="T92" fmla="*/ 78 w 230"/>
                  <a:gd name="T93" fmla="*/ 446 h 447"/>
                  <a:gd name="T94" fmla="*/ 91 w 230"/>
                  <a:gd name="T95" fmla="*/ 442 h 447"/>
                  <a:gd name="T96" fmla="*/ 100 w 230"/>
                  <a:gd name="T97" fmla="*/ 430 h 447"/>
                  <a:gd name="T98" fmla="*/ 104 w 230"/>
                  <a:gd name="T99" fmla="*/ 418 h 447"/>
                  <a:gd name="T100" fmla="*/ 104 w 230"/>
                  <a:gd name="T101" fmla="*/ 221 h 447"/>
                  <a:gd name="T102" fmla="*/ 106 w 230"/>
                  <a:gd name="T103" fmla="*/ 213 h 447"/>
                  <a:gd name="T104" fmla="*/ 115 w 230"/>
                  <a:gd name="T105" fmla="*/ 210 h 447"/>
                  <a:gd name="T106" fmla="*/ 123 w 230"/>
                  <a:gd name="T107" fmla="*/ 213 h 447"/>
                  <a:gd name="T108" fmla="*/ 127 w 230"/>
                  <a:gd name="T109" fmla="*/ 221 h 447"/>
                  <a:gd name="T110" fmla="*/ 127 w 230"/>
                  <a:gd name="T111" fmla="*/ 418 h 4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30"/>
                  <a:gd name="T169" fmla="*/ 0 h 447"/>
                  <a:gd name="T170" fmla="*/ 230 w 230"/>
                  <a:gd name="T171" fmla="*/ 447 h 44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30" h="447">
                    <a:moveTo>
                      <a:pt x="127" y="418"/>
                    </a:moveTo>
                    <a:lnTo>
                      <a:pt x="130" y="430"/>
                    </a:lnTo>
                    <a:lnTo>
                      <a:pt x="139" y="442"/>
                    </a:lnTo>
                    <a:lnTo>
                      <a:pt x="153" y="446"/>
                    </a:lnTo>
                    <a:lnTo>
                      <a:pt x="158" y="446"/>
                    </a:lnTo>
                    <a:lnTo>
                      <a:pt x="171" y="442"/>
                    </a:lnTo>
                    <a:lnTo>
                      <a:pt x="181" y="430"/>
                    </a:lnTo>
                    <a:lnTo>
                      <a:pt x="184" y="418"/>
                    </a:lnTo>
                    <a:lnTo>
                      <a:pt x="184" y="210"/>
                    </a:lnTo>
                    <a:lnTo>
                      <a:pt x="184" y="47"/>
                    </a:lnTo>
                    <a:lnTo>
                      <a:pt x="186" y="42"/>
                    </a:lnTo>
                    <a:lnTo>
                      <a:pt x="189" y="40"/>
                    </a:lnTo>
                    <a:lnTo>
                      <a:pt x="193" y="42"/>
                    </a:lnTo>
                    <a:lnTo>
                      <a:pt x="195" y="47"/>
                    </a:lnTo>
                    <a:lnTo>
                      <a:pt x="195" y="198"/>
                    </a:lnTo>
                    <a:lnTo>
                      <a:pt x="197" y="206"/>
                    </a:lnTo>
                    <a:lnTo>
                      <a:pt x="203" y="213"/>
                    </a:lnTo>
                    <a:lnTo>
                      <a:pt x="212" y="215"/>
                    </a:lnTo>
                    <a:lnTo>
                      <a:pt x="221" y="213"/>
                    </a:lnTo>
                    <a:lnTo>
                      <a:pt x="227" y="206"/>
                    </a:lnTo>
                    <a:lnTo>
                      <a:pt x="229" y="198"/>
                    </a:lnTo>
                    <a:lnTo>
                      <a:pt x="229" y="20"/>
                    </a:lnTo>
                    <a:lnTo>
                      <a:pt x="227" y="10"/>
                    </a:lnTo>
                    <a:lnTo>
                      <a:pt x="221" y="2"/>
                    </a:lnTo>
                    <a:lnTo>
                      <a:pt x="212" y="0"/>
                    </a:lnTo>
                    <a:lnTo>
                      <a:pt x="17" y="0"/>
                    </a:lnTo>
                    <a:lnTo>
                      <a:pt x="8" y="2"/>
                    </a:lnTo>
                    <a:lnTo>
                      <a:pt x="2" y="10"/>
                    </a:lnTo>
                    <a:lnTo>
                      <a:pt x="0" y="20"/>
                    </a:lnTo>
                    <a:lnTo>
                      <a:pt x="0" y="198"/>
                    </a:lnTo>
                    <a:lnTo>
                      <a:pt x="2" y="206"/>
                    </a:lnTo>
                    <a:lnTo>
                      <a:pt x="8" y="213"/>
                    </a:lnTo>
                    <a:lnTo>
                      <a:pt x="17" y="215"/>
                    </a:lnTo>
                    <a:lnTo>
                      <a:pt x="26" y="213"/>
                    </a:lnTo>
                    <a:lnTo>
                      <a:pt x="32" y="206"/>
                    </a:lnTo>
                    <a:lnTo>
                      <a:pt x="34" y="198"/>
                    </a:lnTo>
                    <a:lnTo>
                      <a:pt x="34" y="47"/>
                    </a:lnTo>
                    <a:lnTo>
                      <a:pt x="36" y="42"/>
                    </a:lnTo>
                    <a:lnTo>
                      <a:pt x="42" y="40"/>
                    </a:lnTo>
                    <a:lnTo>
                      <a:pt x="44" y="42"/>
                    </a:lnTo>
                    <a:lnTo>
                      <a:pt x="46" y="47"/>
                    </a:lnTo>
                    <a:lnTo>
                      <a:pt x="46" y="210"/>
                    </a:lnTo>
                    <a:lnTo>
                      <a:pt x="46" y="418"/>
                    </a:lnTo>
                    <a:lnTo>
                      <a:pt x="48" y="430"/>
                    </a:lnTo>
                    <a:lnTo>
                      <a:pt x="58" y="442"/>
                    </a:lnTo>
                    <a:lnTo>
                      <a:pt x="71" y="446"/>
                    </a:lnTo>
                    <a:lnTo>
                      <a:pt x="78" y="446"/>
                    </a:lnTo>
                    <a:lnTo>
                      <a:pt x="91" y="442"/>
                    </a:lnTo>
                    <a:lnTo>
                      <a:pt x="100" y="430"/>
                    </a:lnTo>
                    <a:lnTo>
                      <a:pt x="104" y="418"/>
                    </a:lnTo>
                    <a:lnTo>
                      <a:pt x="104" y="221"/>
                    </a:lnTo>
                    <a:lnTo>
                      <a:pt x="106" y="213"/>
                    </a:lnTo>
                    <a:lnTo>
                      <a:pt x="115" y="210"/>
                    </a:lnTo>
                    <a:lnTo>
                      <a:pt x="123" y="213"/>
                    </a:lnTo>
                    <a:lnTo>
                      <a:pt x="127" y="221"/>
                    </a:lnTo>
                    <a:lnTo>
                      <a:pt x="127" y="418"/>
                    </a:lnTo>
                  </a:path>
                </a:pathLst>
              </a:custGeom>
              <a:solidFill>
                <a:srgbClr val="3366FF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9" name="Freeform 33"/>
              <p:cNvSpPr>
                <a:spLocks/>
              </p:cNvSpPr>
              <p:nvPr/>
            </p:nvSpPr>
            <p:spPr bwMode="auto">
              <a:xfrm>
                <a:off x="3835" y="1393"/>
                <a:ext cx="98" cy="100"/>
              </a:xfrm>
              <a:custGeom>
                <a:avLst/>
                <a:gdLst>
                  <a:gd name="T0" fmla="*/ 0 w 98"/>
                  <a:gd name="T1" fmla="*/ 49 h 100"/>
                  <a:gd name="T2" fmla="*/ 3 w 98"/>
                  <a:gd name="T3" fmla="*/ 31 h 100"/>
                  <a:gd name="T4" fmla="*/ 12 w 98"/>
                  <a:gd name="T5" fmla="*/ 18 h 100"/>
                  <a:gd name="T6" fmla="*/ 25 w 98"/>
                  <a:gd name="T7" fmla="*/ 6 h 100"/>
                  <a:gd name="T8" fmla="*/ 41 w 98"/>
                  <a:gd name="T9" fmla="*/ 0 h 100"/>
                  <a:gd name="T10" fmla="*/ 56 w 98"/>
                  <a:gd name="T11" fmla="*/ 0 h 100"/>
                  <a:gd name="T12" fmla="*/ 72 w 98"/>
                  <a:gd name="T13" fmla="*/ 6 h 100"/>
                  <a:gd name="T14" fmla="*/ 87 w 98"/>
                  <a:gd name="T15" fmla="*/ 18 h 100"/>
                  <a:gd name="T16" fmla="*/ 93 w 98"/>
                  <a:gd name="T17" fmla="*/ 31 h 100"/>
                  <a:gd name="T18" fmla="*/ 97 w 98"/>
                  <a:gd name="T19" fmla="*/ 49 h 100"/>
                  <a:gd name="T20" fmla="*/ 93 w 98"/>
                  <a:gd name="T21" fmla="*/ 68 h 100"/>
                  <a:gd name="T22" fmla="*/ 87 w 98"/>
                  <a:gd name="T23" fmla="*/ 83 h 100"/>
                  <a:gd name="T24" fmla="*/ 72 w 98"/>
                  <a:gd name="T25" fmla="*/ 93 h 100"/>
                  <a:gd name="T26" fmla="*/ 56 w 98"/>
                  <a:gd name="T27" fmla="*/ 99 h 100"/>
                  <a:gd name="T28" fmla="*/ 41 w 98"/>
                  <a:gd name="T29" fmla="*/ 99 h 100"/>
                  <a:gd name="T30" fmla="*/ 25 w 98"/>
                  <a:gd name="T31" fmla="*/ 93 h 100"/>
                  <a:gd name="T32" fmla="*/ 12 w 98"/>
                  <a:gd name="T33" fmla="*/ 83 h 100"/>
                  <a:gd name="T34" fmla="*/ 3 w 98"/>
                  <a:gd name="T35" fmla="*/ 68 h 100"/>
                  <a:gd name="T36" fmla="*/ 0 w 98"/>
                  <a:gd name="T37" fmla="*/ 49 h 1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8"/>
                  <a:gd name="T58" fmla="*/ 0 h 100"/>
                  <a:gd name="T59" fmla="*/ 98 w 98"/>
                  <a:gd name="T60" fmla="*/ 100 h 10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8" h="100">
                    <a:moveTo>
                      <a:pt x="0" y="49"/>
                    </a:moveTo>
                    <a:lnTo>
                      <a:pt x="3" y="31"/>
                    </a:lnTo>
                    <a:lnTo>
                      <a:pt x="12" y="18"/>
                    </a:lnTo>
                    <a:lnTo>
                      <a:pt x="25" y="6"/>
                    </a:lnTo>
                    <a:lnTo>
                      <a:pt x="41" y="0"/>
                    </a:lnTo>
                    <a:lnTo>
                      <a:pt x="56" y="0"/>
                    </a:lnTo>
                    <a:lnTo>
                      <a:pt x="72" y="6"/>
                    </a:lnTo>
                    <a:lnTo>
                      <a:pt x="87" y="18"/>
                    </a:lnTo>
                    <a:lnTo>
                      <a:pt x="93" y="31"/>
                    </a:lnTo>
                    <a:lnTo>
                      <a:pt x="97" y="49"/>
                    </a:lnTo>
                    <a:lnTo>
                      <a:pt x="93" y="68"/>
                    </a:lnTo>
                    <a:lnTo>
                      <a:pt x="87" y="83"/>
                    </a:lnTo>
                    <a:lnTo>
                      <a:pt x="72" y="93"/>
                    </a:lnTo>
                    <a:lnTo>
                      <a:pt x="56" y="99"/>
                    </a:lnTo>
                    <a:lnTo>
                      <a:pt x="41" y="99"/>
                    </a:lnTo>
                    <a:lnTo>
                      <a:pt x="25" y="93"/>
                    </a:lnTo>
                    <a:lnTo>
                      <a:pt x="12" y="83"/>
                    </a:lnTo>
                    <a:lnTo>
                      <a:pt x="3" y="68"/>
                    </a:lnTo>
                    <a:lnTo>
                      <a:pt x="0" y="49"/>
                    </a:lnTo>
                  </a:path>
                </a:pathLst>
              </a:custGeom>
              <a:noFill/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0" name="Freeform 34"/>
              <p:cNvSpPr>
                <a:spLocks/>
              </p:cNvSpPr>
              <p:nvPr/>
            </p:nvSpPr>
            <p:spPr bwMode="auto">
              <a:xfrm>
                <a:off x="3193" y="1393"/>
                <a:ext cx="230" cy="569"/>
              </a:xfrm>
              <a:custGeom>
                <a:avLst/>
                <a:gdLst>
                  <a:gd name="T0" fmla="*/ 130 w 230"/>
                  <a:gd name="T1" fmla="*/ 552 h 569"/>
                  <a:gd name="T2" fmla="*/ 153 w 230"/>
                  <a:gd name="T3" fmla="*/ 568 h 569"/>
                  <a:gd name="T4" fmla="*/ 171 w 230"/>
                  <a:gd name="T5" fmla="*/ 564 h 569"/>
                  <a:gd name="T6" fmla="*/ 184 w 230"/>
                  <a:gd name="T7" fmla="*/ 539 h 569"/>
                  <a:gd name="T8" fmla="*/ 184 w 230"/>
                  <a:gd name="T9" fmla="*/ 168 h 569"/>
                  <a:gd name="T10" fmla="*/ 189 w 230"/>
                  <a:gd name="T11" fmla="*/ 161 h 569"/>
                  <a:gd name="T12" fmla="*/ 195 w 230"/>
                  <a:gd name="T13" fmla="*/ 168 h 569"/>
                  <a:gd name="T14" fmla="*/ 197 w 230"/>
                  <a:gd name="T15" fmla="*/ 327 h 569"/>
                  <a:gd name="T16" fmla="*/ 212 w 230"/>
                  <a:gd name="T17" fmla="*/ 336 h 569"/>
                  <a:gd name="T18" fmla="*/ 227 w 230"/>
                  <a:gd name="T19" fmla="*/ 327 h 569"/>
                  <a:gd name="T20" fmla="*/ 229 w 230"/>
                  <a:gd name="T21" fmla="*/ 140 h 569"/>
                  <a:gd name="T22" fmla="*/ 221 w 230"/>
                  <a:gd name="T23" fmla="*/ 122 h 569"/>
                  <a:gd name="T24" fmla="*/ 17 w 230"/>
                  <a:gd name="T25" fmla="*/ 120 h 569"/>
                  <a:gd name="T26" fmla="*/ 2 w 230"/>
                  <a:gd name="T27" fmla="*/ 130 h 569"/>
                  <a:gd name="T28" fmla="*/ 0 w 230"/>
                  <a:gd name="T29" fmla="*/ 320 h 569"/>
                  <a:gd name="T30" fmla="*/ 8 w 230"/>
                  <a:gd name="T31" fmla="*/ 334 h 569"/>
                  <a:gd name="T32" fmla="*/ 26 w 230"/>
                  <a:gd name="T33" fmla="*/ 334 h 569"/>
                  <a:gd name="T34" fmla="*/ 34 w 230"/>
                  <a:gd name="T35" fmla="*/ 320 h 569"/>
                  <a:gd name="T36" fmla="*/ 36 w 230"/>
                  <a:gd name="T37" fmla="*/ 163 h 569"/>
                  <a:gd name="T38" fmla="*/ 44 w 230"/>
                  <a:gd name="T39" fmla="*/ 163 h 569"/>
                  <a:gd name="T40" fmla="*/ 46 w 230"/>
                  <a:gd name="T41" fmla="*/ 331 h 569"/>
                  <a:gd name="T42" fmla="*/ 48 w 230"/>
                  <a:gd name="T43" fmla="*/ 552 h 569"/>
                  <a:gd name="T44" fmla="*/ 71 w 230"/>
                  <a:gd name="T45" fmla="*/ 568 h 569"/>
                  <a:gd name="T46" fmla="*/ 91 w 230"/>
                  <a:gd name="T47" fmla="*/ 564 h 569"/>
                  <a:gd name="T48" fmla="*/ 104 w 230"/>
                  <a:gd name="T49" fmla="*/ 539 h 569"/>
                  <a:gd name="T50" fmla="*/ 106 w 230"/>
                  <a:gd name="T51" fmla="*/ 334 h 569"/>
                  <a:gd name="T52" fmla="*/ 123 w 230"/>
                  <a:gd name="T53" fmla="*/ 334 h 569"/>
                  <a:gd name="T54" fmla="*/ 127 w 230"/>
                  <a:gd name="T55" fmla="*/ 539 h 569"/>
                  <a:gd name="T56" fmla="*/ 68 w 230"/>
                  <a:gd name="T57" fmla="*/ 34 h 569"/>
                  <a:gd name="T58" fmla="*/ 90 w 230"/>
                  <a:gd name="T59" fmla="*/ 7 h 569"/>
                  <a:gd name="T60" fmla="*/ 123 w 230"/>
                  <a:gd name="T61" fmla="*/ 0 h 569"/>
                  <a:gd name="T62" fmla="*/ 155 w 230"/>
                  <a:gd name="T63" fmla="*/ 19 h 569"/>
                  <a:gd name="T64" fmla="*/ 165 w 230"/>
                  <a:gd name="T65" fmla="*/ 52 h 569"/>
                  <a:gd name="T66" fmla="*/ 155 w 230"/>
                  <a:gd name="T67" fmla="*/ 89 h 569"/>
                  <a:gd name="T68" fmla="*/ 123 w 230"/>
                  <a:gd name="T69" fmla="*/ 106 h 569"/>
                  <a:gd name="T70" fmla="*/ 90 w 230"/>
                  <a:gd name="T71" fmla="*/ 100 h 569"/>
                  <a:gd name="T72" fmla="*/ 68 w 230"/>
                  <a:gd name="T73" fmla="*/ 72 h 569"/>
                  <a:gd name="T74" fmla="*/ 127 w 230"/>
                  <a:gd name="T75" fmla="*/ 539 h 5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30"/>
                  <a:gd name="T115" fmla="*/ 0 h 569"/>
                  <a:gd name="T116" fmla="*/ 230 w 230"/>
                  <a:gd name="T117" fmla="*/ 569 h 56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30" h="569">
                    <a:moveTo>
                      <a:pt x="127" y="539"/>
                    </a:moveTo>
                    <a:lnTo>
                      <a:pt x="130" y="552"/>
                    </a:lnTo>
                    <a:lnTo>
                      <a:pt x="139" y="564"/>
                    </a:lnTo>
                    <a:lnTo>
                      <a:pt x="153" y="568"/>
                    </a:lnTo>
                    <a:lnTo>
                      <a:pt x="158" y="568"/>
                    </a:lnTo>
                    <a:lnTo>
                      <a:pt x="171" y="564"/>
                    </a:lnTo>
                    <a:lnTo>
                      <a:pt x="181" y="552"/>
                    </a:lnTo>
                    <a:lnTo>
                      <a:pt x="184" y="539"/>
                    </a:lnTo>
                    <a:lnTo>
                      <a:pt x="184" y="331"/>
                    </a:lnTo>
                    <a:lnTo>
                      <a:pt x="184" y="168"/>
                    </a:lnTo>
                    <a:lnTo>
                      <a:pt x="186" y="163"/>
                    </a:lnTo>
                    <a:lnTo>
                      <a:pt x="189" y="161"/>
                    </a:lnTo>
                    <a:lnTo>
                      <a:pt x="193" y="163"/>
                    </a:lnTo>
                    <a:lnTo>
                      <a:pt x="195" y="168"/>
                    </a:lnTo>
                    <a:lnTo>
                      <a:pt x="195" y="320"/>
                    </a:lnTo>
                    <a:lnTo>
                      <a:pt x="197" y="327"/>
                    </a:lnTo>
                    <a:lnTo>
                      <a:pt x="203" y="334"/>
                    </a:lnTo>
                    <a:lnTo>
                      <a:pt x="212" y="336"/>
                    </a:lnTo>
                    <a:lnTo>
                      <a:pt x="221" y="334"/>
                    </a:lnTo>
                    <a:lnTo>
                      <a:pt x="227" y="327"/>
                    </a:lnTo>
                    <a:lnTo>
                      <a:pt x="229" y="320"/>
                    </a:lnTo>
                    <a:lnTo>
                      <a:pt x="229" y="140"/>
                    </a:lnTo>
                    <a:lnTo>
                      <a:pt x="227" y="130"/>
                    </a:lnTo>
                    <a:lnTo>
                      <a:pt x="221" y="122"/>
                    </a:lnTo>
                    <a:lnTo>
                      <a:pt x="212" y="120"/>
                    </a:lnTo>
                    <a:lnTo>
                      <a:pt x="17" y="120"/>
                    </a:lnTo>
                    <a:lnTo>
                      <a:pt x="8" y="122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0" y="320"/>
                    </a:lnTo>
                    <a:lnTo>
                      <a:pt x="2" y="327"/>
                    </a:lnTo>
                    <a:lnTo>
                      <a:pt x="8" y="334"/>
                    </a:lnTo>
                    <a:lnTo>
                      <a:pt x="17" y="336"/>
                    </a:lnTo>
                    <a:lnTo>
                      <a:pt x="26" y="334"/>
                    </a:lnTo>
                    <a:lnTo>
                      <a:pt x="32" y="327"/>
                    </a:lnTo>
                    <a:lnTo>
                      <a:pt x="34" y="320"/>
                    </a:lnTo>
                    <a:lnTo>
                      <a:pt x="34" y="168"/>
                    </a:lnTo>
                    <a:lnTo>
                      <a:pt x="36" y="163"/>
                    </a:lnTo>
                    <a:lnTo>
                      <a:pt x="42" y="161"/>
                    </a:lnTo>
                    <a:lnTo>
                      <a:pt x="44" y="163"/>
                    </a:lnTo>
                    <a:lnTo>
                      <a:pt x="46" y="168"/>
                    </a:lnTo>
                    <a:lnTo>
                      <a:pt x="46" y="331"/>
                    </a:lnTo>
                    <a:lnTo>
                      <a:pt x="46" y="539"/>
                    </a:lnTo>
                    <a:lnTo>
                      <a:pt x="48" y="552"/>
                    </a:lnTo>
                    <a:lnTo>
                      <a:pt x="58" y="564"/>
                    </a:lnTo>
                    <a:lnTo>
                      <a:pt x="71" y="568"/>
                    </a:lnTo>
                    <a:lnTo>
                      <a:pt x="78" y="568"/>
                    </a:lnTo>
                    <a:lnTo>
                      <a:pt x="91" y="564"/>
                    </a:lnTo>
                    <a:lnTo>
                      <a:pt x="100" y="552"/>
                    </a:lnTo>
                    <a:lnTo>
                      <a:pt x="104" y="539"/>
                    </a:lnTo>
                    <a:lnTo>
                      <a:pt x="104" y="342"/>
                    </a:lnTo>
                    <a:lnTo>
                      <a:pt x="106" y="334"/>
                    </a:lnTo>
                    <a:lnTo>
                      <a:pt x="115" y="331"/>
                    </a:lnTo>
                    <a:lnTo>
                      <a:pt x="123" y="334"/>
                    </a:lnTo>
                    <a:lnTo>
                      <a:pt x="127" y="342"/>
                    </a:lnTo>
                    <a:lnTo>
                      <a:pt x="127" y="539"/>
                    </a:lnTo>
                    <a:lnTo>
                      <a:pt x="64" y="52"/>
                    </a:lnTo>
                    <a:lnTo>
                      <a:pt x="68" y="34"/>
                    </a:lnTo>
                    <a:lnTo>
                      <a:pt x="76" y="19"/>
                    </a:lnTo>
                    <a:lnTo>
                      <a:pt x="90" y="7"/>
                    </a:lnTo>
                    <a:lnTo>
                      <a:pt x="106" y="0"/>
                    </a:lnTo>
                    <a:lnTo>
                      <a:pt x="123" y="0"/>
                    </a:lnTo>
                    <a:lnTo>
                      <a:pt x="139" y="7"/>
                    </a:lnTo>
                    <a:lnTo>
                      <a:pt x="155" y="19"/>
                    </a:lnTo>
                    <a:lnTo>
                      <a:pt x="161" y="34"/>
                    </a:lnTo>
                    <a:lnTo>
                      <a:pt x="165" y="52"/>
                    </a:lnTo>
                    <a:lnTo>
                      <a:pt x="161" y="72"/>
                    </a:lnTo>
                    <a:lnTo>
                      <a:pt x="155" y="89"/>
                    </a:lnTo>
                    <a:lnTo>
                      <a:pt x="139" y="100"/>
                    </a:lnTo>
                    <a:lnTo>
                      <a:pt x="123" y="106"/>
                    </a:lnTo>
                    <a:lnTo>
                      <a:pt x="106" y="106"/>
                    </a:lnTo>
                    <a:lnTo>
                      <a:pt x="90" y="100"/>
                    </a:lnTo>
                    <a:lnTo>
                      <a:pt x="76" y="89"/>
                    </a:lnTo>
                    <a:lnTo>
                      <a:pt x="68" y="72"/>
                    </a:lnTo>
                    <a:lnTo>
                      <a:pt x="64" y="52"/>
                    </a:lnTo>
                    <a:lnTo>
                      <a:pt x="127" y="539"/>
                    </a:lnTo>
                  </a:path>
                </a:pathLst>
              </a:custGeom>
              <a:solidFill>
                <a:srgbClr val="00B7A5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1" name="Freeform 35"/>
              <p:cNvSpPr>
                <a:spLocks/>
              </p:cNvSpPr>
              <p:nvPr/>
            </p:nvSpPr>
            <p:spPr bwMode="auto">
              <a:xfrm>
                <a:off x="3193" y="1515"/>
                <a:ext cx="230" cy="447"/>
              </a:xfrm>
              <a:custGeom>
                <a:avLst/>
                <a:gdLst>
                  <a:gd name="T0" fmla="*/ 127 w 230"/>
                  <a:gd name="T1" fmla="*/ 418 h 447"/>
                  <a:gd name="T2" fmla="*/ 130 w 230"/>
                  <a:gd name="T3" fmla="*/ 430 h 447"/>
                  <a:gd name="T4" fmla="*/ 139 w 230"/>
                  <a:gd name="T5" fmla="*/ 442 h 447"/>
                  <a:gd name="T6" fmla="*/ 153 w 230"/>
                  <a:gd name="T7" fmla="*/ 446 h 447"/>
                  <a:gd name="T8" fmla="*/ 158 w 230"/>
                  <a:gd name="T9" fmla="*/ 446 h 447"/>
                  <a:gd name="T10" fmla="*/ 171 w 230"/>
                  <a:gd name="T11" fmla="*/ 442 h 447"/>
                  <a:gd name="T12" fmla="*/ 181 w 230"/>
                  <a:gd name="T13" fmla="*/ 430 h 447"/>
                  <a:gd name="T14" fmla="*/ 184 w 230"/>
                  <a:gd name="T15" fmla="*/ 418 h 447"/>
                  <a:gd name="T16" fmla="*/ 184 w 230"/>
                  <a:gd name="T17" fmla="*/ 210 h 447"/>
                  <a:gd name="T18" fmla="*/ 184 w 230"/>
                  <a:gd name="T19" fmla="*/ 47 h 447"/>
                  <a:gd name="T20" fmla="*/ 186 w 230"/>
                  <a:gd name="T21" fmla="*/ 42 h 447"/>
                  <a:gd name="T22" fmla="*/ 189 w 230"/>
                  <a:gd name="T23" fmla="*/ 40 h 447"/>
                  <a:gd name="T24" fmla="*/ 193 w 230"/>
                  <a:gd name="T25" fmla="*/ 42 h 447"/>
                  <a:gd name="T26" fmla="*/ 195 w 230"/>
                  <a:gd name="T27" fmla="*/ 47 h 447"/>
                  <a:gd name="T28" fmla="*/ 195 w 230"/>
                  <a:gd name="T29" fmla="*/ 198 h 447"/>
                  <a:gd name="T30" fmla="*/ 197 w 230"/>
                  <a:gd name="T31" fmla="*/ 206 h 447"/>
                  <a:gd name="T32" fmla="*/ 203 w 230"/>
                  <a:gd name="T33" fmla="*/ 213 h 447"/>
                  <a:gd name="T34" fmla="*/ 212 w 230"/>
                  <a:gd name="T35" fmla="*/ 215 h 447"/>
                  <a:gd name="T36" fmla="*/ 221 w 230"/>
                  <a:gd name="T37" fmla="*/ 213 h 447"/>
                  <a:gd name="T38" fmla="*/ 227 w 230"/>
                  <a:gd name="T39" fmla="*/ 206 h 447"/>
                  <a:gd name="T40" fmla="*/ 229 w 230"/>
                  <a:gd name="T41" fmla="*/ 198 h 447"/>
                  <a:gd name="T42" fmla="*/ 229 w 230"/>
                  <a:gd name="T43" fmla="*/ 20 h 447"/>
                  <a:gd name="T44" fmla="*/ 227 w 230"/>
                  <a:gd name="T45" fmla="*/ 10 h 447"/>
                  <a:gd name="T46" fmla="*/ 221 w 230"/>
                  <a:gd name="T47" fmla="*/ 2 h 447"/>
                  <a:gd name="T48" fmla="*/ 212 w 230"/>
                  <a:gd name="T49" fmla="*/ 0 h 447"/>
                  <a:gd name="T50" fmla="*/ 17 w 230"/>
                  <a:gd name="T51" fmla="*/ 0 h 447"/>
                  <a:gd name="T52" fmla="*/ 8 w 230"/>
                  <a:gd name="T53" fmla="*/ 2 h 447"/>
                  <a:gd name="T54" fmla="*/ 2 w 230"/>
                  <a:gd name="T55" fmla="*/ 10 h 447"/>
                  <a:gd name="T56" fmla="*/ 0 w 230"/>
                  <a:gd name="T57" fmla="*/ 20 h 447"/>
                  <a:gd name="T58" fmla="*/ 0 w 230"/>
                  <a:gd name="T59" fmla="*/ 198 h 447"/>
                  <a:gd name="T60" fmla="*/ 2 w 230"/>
                  <a:gd name="T61" fmla="*/ 206 h 447"/>
                  <a:gd name="T62" fmla="*/ 8 w 230"/>
                  <a:gd name="T63" fmla="*/ 213 h 447"/>
                  <a:gd name="T64" fmla="*/ 17 w 230"/>
                  <a:gd name="T65" fmla="*/ 215 h 447"/>
                  <a:gd name="T66" fmla="*/ 26 w 230"/>
                  <a:gd name="T67" fmla="*/ 213 h 447"/>
                  <a:gd name="T68" fmla="*/ 32 w 230"/>
                  <a:gd name="T69" fmla="*/ 206 h 447"/>
                  <a:gd name="T70" fmla="*/ 34 w 230"/>
                  <a:gd name="T71" fmla="*/ 198 h 447"/>
                  <a:gd name="T72" fmla="*/ 34 w 230"/>
                  <a:gd name="T73" fmla="*/ 47 h 447"/>
                  <a:gd name="T74" fmla="*/ 36 w 230"/>
                  <a:gd name="T75" fmla="*/ 42 h 447"/>
                  <a:gd name="T76" fmla="*/ 42 w 230"/>
                  <a:gd name="T77" fmla="*/ 40 h 447"/>
                  <a:gd name="T78" fmla="*/ 44 w 230"/>
                  <a:gd name="T79" fmla="*/ 42 h 447"/>
                  <a:gd name="T80" fmla="*/ 46 w 230"/>
                  <a:gd name="T81" fmla="*/ 47 h 447"/>
                  <a:gd name="T82" fmla="*/ 46 w 230"/>
                  <a:gd name="T83" fmla="*/ 210 h 447"/>
                  <a:gd name="T84" fmla="*/ 46 w 230"/>
                  <a:gd name="T85" fmla="*/ 418 h 447"/>
                  <a:gd name="T86" fmla="*/ 48 w 230"/>
                  <a:gd name="T87" fmla="*/ 430 h 447"/>
                  <a:gd name="T88" fmla="*/ 58 w 230"/>
                  <a:gd name="T89" fmla="*/ 442 h 447"/>
                  <a:gd name="T90" fmla="*/ 71 w 230"/>
                  <a:gd name="T91" fmla="*/ 446 h 447"/>
                  <a:gd name="T92" fmla="*/ 78 w 230"/>
                  <a:gd name="T93" fmla="*/ 446 h 447"/>
                  <a:gd name="T94" fmla="*/ 91 w 230"/>
                  <a:gd name="T95" fmla="*/ 442 h 447"/>
                  <a:gd name="T96" fmla="*/ 100 w 230"/>
                  <a:gd name="T97" fmla="*/ 430 h 447"/>
                  <a:gd name="T98" fmla="*/ 104 w 230"/>
                  <a:gd name="T99" fmla="*/ 418 h 447"/>
                  <a:gd name="T100" fmla="*/ 104 w 230"/>
                  <a:gd name="T101" fmla="*/ 221 h 447"/>
                  <a:gd name="T102" fmla="*/ 106 w 230"/>
                  <a:gd name="T103" fmla="*/ 213 h 447"/>
                  <a:gd name="T104" fmla="*/ 115 w 230"/>
                  <a:gd name="T105" fmla="*/ 210 h 447"/>
                  <a:gd name="T106" fmla="*/ 123 w 230"/>
                  <a:gd name="T107" fmla="*/ 213 h 447"/>
                  <a:gd name="T108" fmla="*/ 127 w 230"/>
                  <a:gd name="T109" fmla="*/ 221 h 447"/>
                  <a:gd name="T110" fmla="*/ 127 w 230"/>
                  <a:gd name="T111" fmla="*/ 418 h 4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30"/>
                  <a:gd name="T169" fmla="*/ 0 h 447"/>
                  <a:gd name="T170" fmla="*/ 230 w 230"/>
                  <a:gd name="T171" fmla="*/ 447 h 44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30" h="447">
                    <a:moveTo>
                      <a:pt x="127" y="418"/>
                    </a:moveTo>
                    <a:lnTo>
                      <a:pt x="130" y="430"/>
                    </a:lnTo>
                    <a:lnTo>
                      <a:pt x="139" y="442"/>
                    </a:lnTo>
                    <a:lnTo>
                      <a:pt x="153" y="446"/>
                    </a:lnTo>
                    <a:lnTo>
                      <a:pt x="158" y="446"/>
                    </a:lnTo>
                    <a:lnTo>
                      <a:pt x="171" y="442"/>
                    </a:lnTo>
                    <a:lnTo>
                      <a:pt x="181" y="430"/>
                    </a:lnTo>
                    <a:lnTo>
                      <a:pt x="184" y="418"/>
                    </a:lnTo>
                    <a:lnTo>
                      <a:pt x="184" y="210"/>
                    </a:lnTo>
                    <a:lnTo>
                      <a:pt x="184" y="47"/>
                    </a:lnTo>
                    <a:lnTo>
                      <a:pt x="186" y="42"/>
                    </a:lnTo>
                    <a:lnTo>
                      <a:pt x="189" y="40"/>
                    </a:lnTo>
                    <a:lnTo>
                      <a:pt x="193" y="42"/>
                    </a:lnTo>
                    <a:lnTo>
                      <a:pt x="195" y="47"/>
                    </a:lnTo>
                    <a:lnTo>
                      <a:pt x="195" y="198"/>
                    </a:lnTo>
                    <a:lnTo>
                      <a:pt x="197" y="206"/>
                    </a:lnTo>
                    <a:lnTo>
                      <a:pt x="203" y="213"/>
                    </a:lnTo>
                    <a:lnTo>
                      <a:pt x="212" y="215"/>
                    </a:lnTo>
                    <a:lnTo>
                      <a:pt x="221" y="213"/>
                    </a:lnTo>
                    <a:lnTo>
                      <a:pt x="227" y="206"/>
                    </a:lnTo>
                    <a:lnTo>
                      <a:pt x="229" y="198"/>
                    </a:lnTo>
                    <a:lnTo>
                      <a:pt x="229" y="20"/>
                    </a:lnTo>
                    <a:lnTo>
                      <a:pt x="227" y="10"/>
                    </a:lnTo>
                    <a:lnTo>
                      <a:pt x="221" y="2"/>
                    </a:lnTo>
                    <a:lnTo>
                      <a:pt x="212" y="0"/>
                    </a:lnTo>
                    <a:lnTo>
                      <a:pt x="17" y="0"/>
                    </a:lnTo>
                    <a:lnTo>
                      <a:pt x="8" y="2"/>
                    </a:lnTo>
                    <a:lnTo>
                      <a:pt x="2" y="10"/>
                    </a:lnTo>
                    <a:lnTo>
                      <a:pt x="0" y="20"/>
                    </a:lnTo>
                    <a:lnTo>
                      <a:pt x="0" y="198"/>
                    </a:lnTo>
                    <a:lnTo>
                      <a:pt x="2" y="206"/>
                    </a:lnTo>
                    <a:lnTo>
                      <a:pt x="8" y="213"/>
                    </a:lnTo>
                    <a:lnTo>
                      <a:pt x="17" y="215"/>
                    </a:lnTo>
                    <a:lnTo>
                      <a:pt x="26" y="213"/>
                    </a:lnTo>
                    <a:lnTo>
                      <a:pt x="32" y="206"/>
                    </a:lnTo>
                    <a:lnTo>
                      <a:pt x="34" y="198"/>
                    </a:lnTo>
                    <a:lnTo>
                      <a:pt x="34" y="47"/>
                    </a:lnTo>
                    <a:lnTo>
                      <a:pt x="36" y="42"/>
                    </a:lnTo>
                    <a:lnTo>
                      <a:pt x="42" y="40"/>
                    </a:lnTo>
                    <a:lnTo>
                      <a:pt x="44" y="42"/>
                    </a:lnTo>
                    <a:lnTo>
                      <a:pt x="46" y="47"/>
                    </a:lnTo>
                    <a:lnTo>
                      <a:pt x="46" y="210"/>
                    </a:lnTo>
                    <a:lnTo>
                      <a:pt x="46" y="418"/>
                    </a:lnTo>
                    <a:lnTo>
                      <a:pt x="48" y="430"/>
                    </a:lnTo>
                    <a:lnTo>
                      <a:pt x="58" y="442"/>
                    </a:lnTo>
                    <a:lnTo>
                      <a:pt x="71" y="446"/>
                    </a:lnTo>
                    <a:lnTo>
                      <a:pt x="78" y="446"/>
                    </a:lnTo>
                    <a:lnTo>
                      <a:pt x="91" y="442"/>
                    </a:lnTo>
                    <a:lnTo>
                      <a:pt x="100" y="430"/>
                    </a:lnTo>
                    <a:lnTo>
                      <a:pt x="104" y="418"/>
                    </a:lnTo>
                    <a:lnTo>
                      <a:pt x="104" y="221"/>
                    </a:lnTo>
                    <a:lnTo>
                      <a:pt x="106" y="213"/>
                    </a:lnTo>
                    <a:lnTo>
                      <a:pt x="115" y="210"/>
                    </a:lnTo>
                    <a:lnTo>
                      <a:pt x="123" y="213"/>
                    </a:lnTo>
                    <a:lnTo>
                      <a:pt x="127" y="221"/>
                    </a:lnTo>
                    <a:lnTo>
                      <a:pt x="127" y="418"/>
                    </a:lnTo>
                  </a:path>
                </a:pathLst>
              </a:custGeom>
              <a:solidFill>
                <a:srgbClr val="00A898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2" name="Freeform 36"/>
              <p:cNvSpPr>
                <a:spLocks/>
              </p:cNvSpPr>
              <p:nvPr/>
            </p:nvSpPr>
            <p:spPr bwMode="auto">
              <a:xfrm>
                <a:off x="3259" y="1393"/>
                <a:ext cx="98" cy="100"/>
              </a:xfrm>
              <a:custGeom>
                <a:avLst/>
                <a:gdLst>
                  <a:gd name="T0" fmla="*/ 0 w 98"/>
                  <a:gd name="T1" fmla="*/ 49 h 100"/>
                  <a:gd name="T2" fmla="*/ 4 w 98"/>
                  <a:gd name="T3" fmla="*/ 31 h 100"/>
                  <a:gd name="T4" fmla="*/ 12 w 98"/>
                  <a:gd name="T5" fmla="*/ 18 h 100"/>
                  <a:gd name="T6" fmla="*/ 25 w 98"/>
                  <a:gd name="T7" fmla="*/ 6 h 100"/>
                  <a:gd name="T8" fmla="*/ 41 w 98"/>
                  <a:gd name="T9" fmla="*/ 0 h 100"/>
                  <a:gd name="T10" fmla="*/ 56 w 98"/>
                  <a:gd name="T11" fmla="*/ 0 h 100"/>
                  <a:gd name="T12" fmla="*/ 72 w 98"/>
                  <a:gd name="T13" fmla="*/ 6 h 100"/>
                  <a:gd name="T14" fmla="*/ 87 w 98"/>
                  <a:gd name="T15" fmla="*/ 18 h 100"/>
                  <a:gd name="T16" fmla="*/ 93 w 98"/>
                  <a:gd name="T17" fmla="*/ 31 h 100"/>
                  <a:gd name="T18" fmla="*/ 97 w 98"/>
                  <a:gd name="T19" fmla="*/ 49 h 100"/>
                  <a:gd name="T20" fmla="*/ 93 w 98"/>
                  <a:gd name="T21" fmla="*/ 68 h 100"/>
                  <a:gd name="T22" fmla="*/ 87 w 98"/>
                  <a:gd name="T23" fmla="*/ 83 h 100"/>
                  <a:gd name="T24" fmla="*/ 72 w 98"/>
                  <a:gd name="T25" fmla="*/ 93 h 100"/>
                  <a:gd name="T26" fmla="*/ 56 w 98"/>
                  <a:gd name="T27" fmla="*/ 99 h 100"/>
                  <a:gd name="T28" fmla="*/ 41 w 98"/>
                  <a:gd name="T29" fmla="*/ 99 h 100"/>
                  <a:gd name="T30" fmla="*/ 25 w 98"/>
                  <a:gd name="T31" fmla="*/ 93 h 100"/>
                  <a:gd name="T32" fmla="*/ 12 w 98"/>
                  <a:gd name="T33" fmla="*/ 83 h 100"/>
                  <a:gd name="T34" fmla="*/ 4 w 98"/>
                  <a:gd name="T35" fmla="*/ 68 h 100"/>
                  <a:gd name="T36" fmla="*/ 0 w 98"/>
                  <a:gd name="T37" fmla="*/ 49 h 1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8"/>
                  <a:gd name="T58" fmla="*/ 0 h 100"/>
                  <a:gd name="T59" fmla="*/ 98 w 98"/>
                  <a:gd name="T60" fmla="*/ 100 h 10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8" h="100">
                    <a:moveTo>
                      <a:pt x="0" y="49"/>
                    </a:moveTo>
                    <a:lnTo>
                      <a:pt x="4" y="31"/>
                    </a:lnTo>
                    <a:lnTo>
                      <a:pt x="12" y="18"/>
                    </a:lnTo>
                    <a:lnTo>
                      <a:pt x="25" y="6"/>
                    </a:lnTo>
                    <a:lnTo>
                      <a:pt x="41" y="0"/>
                    </a:lnTo>
                    <a:lnTo>
                      <a:pt x="56" y="0"/>
                    </a:lnTo>
                    <a:lnTo>
                      <a:pt x="72" y="6"/>
                    </a:lnTo>
                    <a:lnTo>
                      <a:pt x="87" y="18"/>
                    </a:lnTo>
                    <a:lnTo>
                      <a:pt x="93" y="31"/>
                    </a:lnTo>
                    <a:lnTo>
                      <a:pt x="97" y="49"/>
                    </a:lnTo>
                    <a:lnTo>
                      <a:pt x="93" y="68"/>
                    </a:lnTo>
                    <a:lnTo>
                      <a:pt x="87" y="83"/>
                    </a:lnTo>
                    <a:lnTo>
                      <a:pt x="72" y="93"/>
                    </a:lnTo>
                    <a:lnTo>
                      <a:pt x="56" y="99"/>
                    </a:lnTo>
                    <a:lnTo>
                      <a:pt x="41" y="99"/>
                    </a:lnTo>
                    <a:lnTo>
                      <a:pt x="25" y="93"/>
                    </a:lnTo>
                    <a:lnTo>
                      <a:pt x="12" y="83"/>
                    </a:lnTo>
                    <a:lnTo>
                      <a:pt x="4" y="68"/>
                    </a:lnTo>
                    <a:lnTo>
                      <a:pt x="0" y="49"/>
                    </a:lnTo>
                  </a:path>
                </a:pathLst>
              </a:custGeom>
              <a:solidFill>
                <a:srgbClr val="00A898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3" name="Freeform 37"/>
              <p:cNvSpPr>
                <a:spLocks/>
              </p:cNvSpPr>
              <p:nvPr/>
            </p:nvSpPr>
            <p:spPr bwMode="auto">
              <a:xfrm>
                <a:off x="4345" y="1393"/>
                <a:ext cx="229" cy="569"/>
              </a:xfrm>
              <a:custGeom>
                <a:avLst/>
                <a:gdLst>
                  <a:gd name="T0" fmla="*/ 130 w 229"/>
                  <a:gd name="T1" fmla="*/ 552 h 569"/>
                  <a:gd name="T2" fmla="*/ 153 w 229"/>
                  <a:gd name="T3" fmla="*/ 568 h 569"/>
                  <a:gd name="T4" fmla="*/ 171 w 229"/>
                  <a:gd name="T5" fmla="*/ 564 h 569"/>
                  <a:gd name="T6" fmla="*/ 184 w 229"/>
                  <a:gd name="T7" fmla="*/ 539 h 569"/>
                  <a:gd name="T8" fmla="*/ 184 w 229"/>
                  <a:gd name="T9" fmla="*/ 168 h 569"/>
                  <a:gd name="T10" fmla="*/ 189 w 229"/>
                  <a:gd name="T11" fmla="*/ 161 h 569"/>
                  <a:gd name="T12" fmla="*/ 195 w 229"/>
                  <a:gd name="T13" fmla="*/ 168 h 569"/>
                  <a:gd name="T14" fmla="*/ 197 w 229"/>
                  <a:gd name="T15" fmla="*/ 327 h 569"/>
                  <a:gd name="T16" fmla="*/ 212 w 229"/>
                  <a:gd name="T17" fmla="*/ 336 h 569"/>
                  <a:gd name="T18" fmla="*/ 227 w 229"/>
                  <a:gd name="T19" fmla="*/ 327 h 569"/>
                  <a:gd name="T20" fmla="*/ 228 w 229"/>
                  <a:gd name="T21" fmla="*/ 140 h 569"/>
                  <a:gd name="T22" fmla="*/ 221 w 229"/>
                  <a:gd name="T23" fmla="*/ 122 h 569"/>
                  <a:gd name="T24" fmla="*/ 17 w 229"/>
                  <a:gd name="T25" fmla="*/ 120 h 569"/>
                  <a:gd name="T26" fmla="*/ 2 w 229"/>
                  <a:gd name="T27" fmla="*/ 130 h 569"/>
                  <a:gd name="T28" fmla="*/ 0 w 229"/>
                  <a:gd name="T29" fmla="*/ 320 h 569"/>
                  <a:gd name="T30" fmla="*/ 8 w 229"/>
                  <a:gd name="T31" fmla="*/ 334 h 569"/>
                  <a:gd name="T32" fmla="*/ 26 w 229"/>
                  <a:gd name="T33" fmla="*/ 334 h 569"/>
                  <a:gd name="T34" fmla="*/ 34 w 229"/>
                  <a:gd name="T35" fmla="*/ 320 h 569"/>
                  <a:gd name="T36" fmla="*/ 36 w 229"/>
                  <a:gd name="T37" fmla="*/ 163 h 569"/>
                  <a:gd name="T38" fmla="*/ 44 w 229"/>
                  <a:gd name="T39" fmla="*/ 163 h 569"/>
                  <a:gd name="T40" fmla="*/ 46 w 229"/>
                  <a:gd name="T41" fmla="*/ 331 h 569"/>
                  <a:gd name="T42" fmla="*/ 48 w 229"/>
                  <a:gd name="T43" fmla="*/ 552 h 569"/>
                  <a:gd name="T44" fmla="*/ 71 w 229"/>
                  <a:gd name="T45" fmla="*/ 568 h 569"/>
                  <a:gd name="T46" fmla="*/ 91 w 229"/>
                  <a:gd name="T47" fmla="*/ 564 h 569"/>
                  <a:gd name="T48" fmla="*/ 104 w 229"/>
                  <a:gd name="T49" fmla="*/ 539 h 569"/>
                  <a:gd name="T50" fmla="*/ 106 w 229"/>
                  <a:gd name="T51" fmla="*/ 334 h 569"/>
                  <a:gd name="T52" fmla="*/ 123 w 229"/>
                  <a:gd name="T53" fmla="*/ 334 h 569"/>
                  <a:gd name="T54" fmla="*/ 127 w 229"/>
                  <a:gd name="T55" fmla="*/ 539 h 569"/>
                  <a:gd name="T56" fmla="*/ 67 w 229"/>
                  <a:gd name="T57" fmla="*/ 34 h 569"/>
                  <a:gd name="T58" fmla="*/ 89 w 229"/>
                  <a:gd name="T59" fmla="*/ 7 h 569"/>
                  <a:gd name="T60" fmla="*/ 123 w 229"/>
                  <a:gd name="T61" fmla="*/ 0 h 569"/>
                  <a:gd name="T62" fmla="*/ 155 w 229"/>
                  <a:gd name="T63" fmla="*/ 19 h 569"/>
                  <a:gd name="T64" fmla="*/ 165 w 229"/>
                  <a:gd name="T65" fmla="*/ 52 h 569"/>
                  <a:gd name="T66" fmla="*/ 155 w 229"/>
                  <a:gd name="T67" fmla="*/ 89 h 569"/>
                  <a:gd name="T68" fmla="*/ 123 w 229"/>
                  <a:gd name="T69" fmla="*/ 106 h 569"/>
                  <a:gd name="T70" fmla="*/ 89 w 229"/>
                  <a:gd name="T71" fmla="*/ 100 h 569"/>
                  <a:gd name="T72" fmla="*/ 67 w 229"/>
                  <a:gd name="T73" fmla="*/ 72 h 569"/>
                  <a:gd name="T74" fmla="*/ 127 w 229"/>
                  <a:gd name="T75" fmla="*/ 539 h 5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29"/>
                  <a:gd name="T115" fmla="*/ 0 h 569"/>
                  <a:gd name="T116" fmla="*/ 229 w 229"/>
                  <a:gd name="T117" fmla="*/ 569 h 56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29" h="569">
                    <a:moveTo>
                      <a:pt x="127" y="539"/>
                    </a:moveTo>
                    <a:lnTo>
                      <a:pt x="130" y="552"/>
                    </a:lnTo>
                    <a:lnTo>
                      <a:pt x="139" y="564"/>
                    </a:lnTo>
                    <a:lnTo>
                      <a:pt x="153" y="568"/>
                    </a:lnTo>
                    <a:lnTo>
                      <a:pt x="158" y="568"/>
                    </a:lnTo>
                    <a:lnTo>
                      <a:pt x="171" y="564"/>
                    </a:lnTo>
                    <a:lnTo>
                      <a:pt x="181" y="552"/>
                    </a:lnTo>
                    <a:lnTo>
                      <a:pt x="184" y="539"/>
                    </a:lnTo>
                    <a:lnTo>
                      <a:pt x="184" y="331"/>
                    </a:lnTo>
                    <a:lnTo>
                      <a:pt x="184" y="168"/>
                    </a:lnTo>
                    <a:lnTo>
                      <a:pt x="185" y="163"/>
                    </a:lnTo>
                    <a:lnTo>
                      <a:pt x="189" y="161"/>
                    </a:lnTo>
                    <a:lnTo>
                      <a:pt x="193" y="163"/>
                    </a:lnTo>
                    <a:lnTo>
                      <a:pt x="195" y="168"/>
                    </a:lnTo>
                    <a:lnTo>
                      <a:pt x="195" y="320"/>
                    </a:lnTo>
                    <a:lnTo>
                      <a:pt x="197" y="327"/>
                    </a:lnTo>
                    <a:lnTo>
                      <a:pt x="203" y="334"/>
                    </a:lnTo>
                    <a:lnTo>
                      <a:pt x="212" y="336"/>
                    </a:lnTo>
                    <a:lnTo>
                      <a:pt x="221" y="334"/>
                    </a:lnTo>
                    <a:lnTo>
                      <a:pt x="227" y="327"/>
                    </a:lnTo>
                    <a:lnTo>
                      <a:pt x="228" y="320"/>
                    </a:lnTo>
                    <a:lnTo>
                      <a:pt x="228" y="140"/>
                    </a:lnTo>
                    <a:lnTo>
                      <a:pt x="227" y="130"/>
                    </a:lnTo>
                    <a:lnTo>
                      <a:pt x="221" y="122"/>
                    </a:lnTo>
                    <a:lnTo>
                      <a:pt x="212" y="120"/>
                    </a:lnTo>
                    <a:lnTo>
                      <a:pt x="17" y="120"/>
                    </a:lnTo>
                    <a:lnTo>
                      <a:pt x="8" y="122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0" y="320"/>
                    </a:lnTo>
                    <a:lnTo>
                      <a:pt x="2" y="327"/>
                    </a:lnTo>
                    <a:lnTo>
                      <a:pt x="8" y="334"/>
                    </a:lnTo>
                    <a:lnTo>
                      <a:pt x="17" y="336"/>
                    </a:lnTo>
                    <a:lnTo>
                      <a:pt x="26" y="334"/>
                    </a:lnTo>
                    <a:lnTo>
                      <a:pt x="32" y="327"/>
                    </a:lnTo>
                    <a:lnTo>
                      <a:pt x="34" y="320"/>
                    </a:lnTo>
                    <a:lnTo>
                      <a:pt x="34" y="168"/>
                    </a:lnTo>
                    <a:lnTo>
                      <a:pt x="36" y="163"/>
                    </a:lnTo>
                    <a:lnTo>
                      <a:pt x="42" y="161"/>
                    </a:lnTo>
                    <a:lnTo>
                      <a:pt x="44" y="163"/>
                    </a:lnTo>
                    <a:lnTo>
                      <a:pt x="46" y="168"/>
                    </a:lnTo>
                    <a:lnTo>
                      <a:pt x="46" y="331"/>
                    </a:lnTo>
                    <a:lnTo>
                      <a:pt x="46" y="539"/>
                    </a:lnTo>
                    <a:lnTo>
                      <a:pt x="48" y="552"/>
                    </a:lnTo>
                    <a:lnTo>
                      <a:pt x="58" y="564"/>
                    </a:lnTo>
                    <a:lnTo>
                      <a:pt x="71" y="568"/>
                    </a:lnTo>
                    <a:lnTo>
                      <a:pt x="78" y="568"/>
                    </a:lnTo>
                    <a:lnTo>
                      <a:pt x="91" y="564"/>
                    </a:lnTo>
                    <a:lnTo>
                      <a:pt x="100" y="552"/>
                    </a:lnTo>
                    <a:lnTo>
                      <a:pt x="104" y="539"/>
                    </a:lnTo>
                    <a:lnTo>
                      <a:pt x="104" y="342"/>
                    </a:lnTo>
                    <a:lnTo>
                      <a:pt x="106" y="334"/>
                    </a:lnTo>
                    <a:lnTo>
                      <a:pt x="115" y="331"/>
                    </a:lnTo>
                    <a:lnTo>
                      <a:pt x="123" y="334"/>
                    </a:lnTo>
                    <a:lnTo>
                      <a:pt x="127" y="342"/>
                    </a:lnTo>
                    <a:lnTo>
                      <a:pt x="127" y="539"/>
                    </a:lnTo>
                    <a:lnTo>
                      <a:pt x="64" y="52"/>
                    </a:lnTo>
                    <a:lnTo>
                      <a:pt x="67" y="34"/>
                    </a:lnTo>
                    <a:lnTo>
                      <a:pt x="76" y="19"/>
                    </a:lnTo>
                    <a:lnTo>
                      <a:pt x="89" y="7"/>
                    </a:lnTo>
                    <a:lnTo>
                      <a:pt x="106" y="0"/>
                    </a:lnTo>
                    <a:lnTo>
                      <a:pt x="123" y="0"/>
                    </a:lnTo>
                    <a:lnTo>
                      <a:pt x="139" y="7"/>
                    </a:lnTo>
                    <a:lnTo>
                      <a:pt x="155" y="19"/>
                    </a:lnTo>
                    <a:lnTo>
                      <a:pt x="161" y="34"/>
                    </a:lnTo>
                    <a:lnTo>
                      <a:pt x="165" y="52"/>
                    </a:lnTo>
                    <a:lnTo>
                      <a:pt x="161" y="72"/>
                    </a:lnTo>
                    <a:lnTo>
                      <a:pt x="155" y="89"/>
                    </a:lnTo>
                    <a:lnTo>
                      <a:pt x="139" y="100"/>
                    </a:lnTo>
                    <a:lnTo>
                      <a:pt x="123" y="106"/>
                    </a:lnTo>
                    <a:lnTo>
                      <a:pt x="106" y="106"/>
                    </a:lnTo>
                    <a:lnTo>
                      <a:pt x="89" y="100"/>
                    </a:lnTo>
                    <a:lnTo>
                      <a:pt x="76" y="89"/>
                    </a:lnTo>
                    <a:lnTo>
                      <a:pt x="67" y="72"/>
                    </a:lnTo>
                    <a:lnTo>
                      <a:pt x="64" y="52"/>
                    </a:lnTo>
                    <a:lnTo>
                      <a:pt x="127" y="539"/>
                    </a:lnTo>
                  </a:path>
                </a:pathLst>
              </a:custGeom>
              <a:solidFill>
                <a:srgbClr val="00B7A5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4" name="Freeform 38"/>
              <p:cNvSpPr>
                <a:spLocks/>
              </p:cNvSpPr>
              <p:nvPr/>
            </p:nvSpPr>
            <p:spPr bwMode="auto">
              <a:xfrm>
                <a:off x="4345" y="1515"/>
                <a:ext cx="229" cy="447"/>
              </a:xfrm>
              <a:custGeom>
                <a:avLst/>
                <a:gdLst>
                  <a:gd name="T0" fmla="*/ 127 w 229"/>
                  <a:gd name="T1" fmla="*/ 418 h 447"/>
                  <a:gd name="T2" fmla="*/ 130 w 229"/>
                  <a:gd name="T3" fmla="*/ 430 h 447"/>
                  <a:gd name="T4" fmla="*/ 139 w 229"/>
                  <a:gd name="T5" fmla="*/ 442 h 447"/>
                  <a:gd name="T6" fmla="*/ 153 w 229"/>
                  <a:gd name="T7" fmla="*/ 446 h 447"/>
                  <a:gd name="T8" fmla="*/ 158 w 229"/>
                  <a:gd name="T9" fmla="*/ 446 h 447"/>
                  <a:gd name="T10" fmla="*/ 171 w 229"/>
                  <a:gd name="T11" fmla="*/ 442 h 447"/>
                  <a:gd name="T12" fmla="*/ 181 w 229"/>
                  <a:gd name="T13" fmla="*/ 430 h 447"/>
                  <a:gd name="T14" fmla="*/ 184 w 229"/>
                  <a:gd name="T15" fmla="*/ 418 h 447"/>
                  <a:gd name="T16" fmla="*/ 184 w 229"/>
                  <a:gd name="T17" fmla="*/ 210 h 447"/>
                  <a:gd name="T18" fmla="*/ 184 w 229"/>
                  <a:gd name="T19" fmla="*/ 47 h 447"/>
                  <a:gd name="T20" fmla="*/ 185 w 229"/>
                  <a:gd name="T21" fmla="*/ 42 h 447"/>
                  <a:gd name="T22" fmla="*/ 189 w 229"/>
                  <a:gd name="T23" fmla="*/ 40 h 447"/>
                  <a:gd name="T24" fmla="*/ 193 w 229"/>
                  <a:gd name="T25" fmla="*/ 42 h 447"/>
                  <a:gd name="T26" fmla="*/ 195 w 229"/>
                  <a:gd name="T27" fmla="*/ 47 h 447"/>
                  <a:gd name="T28" fmla="*/ 195 w 229"/>
                  <a:gd name="T29" fmla="*/ 198 h 447"/>
                  <a:gd name="T30" fmla="*/ 197 w 229"/>
                  <a:gd name="T31" fmla="*/ 206 h 447"/>
                  <a:gd name="T32" fmla="*/ 203 w 229"/>
                  <a:gd name="T33" fmla="*/ 213 h 447"/>
                  <a:gd name="T34" fmla="*/ 212 w 229"/>
                  <a:gd name="T35" fmla="*/ 215 h 447"/>
                  <a:gd name="T36" fmla="*/ 221 w 229"/>
                  <a:gd name="T37" fmla="*/ 213 h 447"/>
                  <a:gd name="T38" fmla="*/ 227 w 229"/>
                  <a:gd name="T39" fmla="*/ 206 h 447"/>
                  <a:gd name="T40" fmla="*/ 228 w 229"/>
                  <a:gd name="T41" fmla="*/ 198 h 447"/>
                  <a:gd name="T42" fmla="*/ 228 w 229"/>
                  <a:gd name="T43" fmla="*/ 20 h 447"/>
                  <a:gd name="T44" fmla="*/ 227 w 229"/>
                  <a:gd name="T45" fmla="*/ 10 h 447"/>
                  <a:gd name="T46" fmla="*/ 221 w 229"/>
                  <a:gd name="T47" fmla="*/ 2 h 447"/>
                  <a:gd name="T48" fmla="*/ 212 w 229"/>
                  <a:gd name="T49" fmla="*/ 0 h 447"/>
                  <a:gd name="T50" fmla="*/ 17 w 229"/>
                  <a:gd name="T51" fmla="*/ 0 h 447"/>
                  <a:gd name="T52" fmla="*/ 8 w 229"/>
                  <a:gd name="T53" fmla="*/ 2 h 447"/>
                  <a:gd name="T54" fmla="*/ 2 w 229"/>
                  <a:gd name="T55" fmla="*/ 10 h 447"/>
                  <a:gd name="T56" fmla="*/ 0 w 229"/>
                  <a:gd name="T57" fmla="*/ 20 h 447"/>
                  <a:gd name="T58" fmla="*/ 0 w 229"/>
                  <a:gd name="T59" fmla="*/ 198 h 447"/>
                  <a:gd name="T60" fmla="*/ 2 w 229"/>
                  <a:gd name="T61" fmla="*/ 206 h 447"/>
                  <a:gd name="T62" fmla="*/ 8 w 229"/>
                  <a:gd name="T63" fmla="*/ 213 h 447"/>
                  <a:gd name="T64" fmla="*/ 17 w 229"/>
                  <a:gd name="T65" fmla="*/ 215 h 447"/>
                  <a:gd name="T66" fmla="*/ 26 w 229"/>
                  <a:gd name="T67" fmla="*/ 213 h 447"/>
                  <a:gd name="T68" fmla="*/ 32 w 229"/>
                  <a:gd name="T69" fmla="*/ 206 h 447"/>
                  <a:gd name="T70" fmla="*/ 34 w 229"/>
                  <a:gd name="T71" fmla="*/ 198 h 447"/>
                  <a:gd name="T72" fmla="*/ 34 w 229"/>
                  <a:gd name="T73" fmla="*/ 47 h 447"/>
                  <a:gd name="T74" fmla="*/ 36 w 229"/>
                  <a:gd name="T75" fmla="*/ 42 h 447"/>
                  <a:gd name="T76" fmla="*/ 42 w 229"/>
                  <a:gd name="T77" fmla="*/ 40 h 447"/>
                  <a:gd name="T78" fmla="*/ 44 w 229"/>
                  <a:gd name="T79" fmla="*/ 42 h 447"/>
                  <a:gd name="T80" fmla="*/ 46 w 229"/>
                  <a:gd name="T81" fmla="*/ 47 h 447"/>
                  <a:gd name="T82" fmla="*/ 46 w 229"/>
                  <a:gd name="T83" fmla="*/ 210 h 447"/>
                  <a:gd name="T84" fmla="*/ 46 w 229"/>
                  <a:gd name="T85" fmla="*/ 418 h 447"/>
                  <a:gd name="T86" fmla="*/ 48 w 229"/>
                  <a:gd name="T87" fmla="*/ 430 h 447"/>
                  <a:gd name="T88" fmla="*/ 58 w 229"/>
                  <a:gd name="T89" fmla="*/ 442 h 447"/>
                  <a:gd name="T90" fmla="*/ 71 w 229"/>
                  <a:gd name="T91" fmla="*/ 446 h 447"/>
                  <a:gd name="T92" fmla="*/ 78 w 229"/>
                  <a:gd name="T93" fmla="*/ 446 h 447"/>
                  <a:gd name="T94" fmla="*/ 91 w 229"/>
                  <a:gd name="T95" fmla="*/ 442 h 447"/>
                  <a:gd name="T96" fmla="*/ 100 w 229"/>
                  <a:gd name="T97" fmla="*/ 430 h 447"/>
                  <a:gd name="T98" fmla="*/ 104 w 229"/>
                  <a:gd name="T99" fmla="*/ 418 h 447"/>
                  <a:gd name="T100" fmla="*/ 104 w 229"/>
                  <a:gd name="T101" fmla="*/ 221 h 447"/>
                  <a:gd name="T102" fmla="*/ 106 w 229"/>
                  <a:gd name="T103" fmla="*/ 213 h 447"/>
                  <a:gd name="T104" fmla="*/ 115 w 229"/>
                  <a:gd name="T105" fmla="*/ 210 h 447"/>
                  <a:gd name="T106" fmla="*/ 123 w 229"/>
                  <a:gd name="T107" fmla="*/ 213 h 447"/>
                  <a:gd name="T108" fmla="*/ 127 w 229"/>
                  <a:gd name="T109" fmla="*/ 221 h 447"/>
                  <a:gd name="T110" fmla="*/ 127 w 229"/>
                  <a:gd name="T111" fmla="*/ 418 h 4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29"/>
                  <a:gd name="T169" fmla="*/ 0 h 447"/>
                  <a:gd name="T170" fmla="*/ 229 w 229"/>
                  <a:gd name="T171" fmla="*/ 447 h 44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29" h="447">
                    <a:moveTo>
                      <a:pt x="127" y="418"/>
                    </a:moveTo>
                    <a:lnTo>
                      <a:pt x="130" y="430"/>
                    </a:lnTo>
                    <a:lnTo>
                      <a:pt x="139" y="442"/>
                    </a:lnTo>
                    <a:lnTo>
                      <a:pt x="153" y="446"/>
                    </a:lnTo>
                    <a:lnTo>
                      <a:pt x="158" y="446"/>
                    </a:lnTo>
                    <a:lnTo>
                      <a:pt x="171" y="442"/>
                    </a:lnTo>
                    <a:lnTo>
                      <a:pt x="181" y="430"/>
                    </a:lnTo>
                    <a:lnTo>
                      <a:pt x="184" y="418"/>
                    </a:lnTo>
                    <a:lnTo>
                      <a:pt x="184" y="210"/>
                    </a:lnTo>
                    <a:lnTo>
                      <a:pt x="184" y="47"/>
                    </a:lnTo>
                    <a:lnTo>
                      <a:pt x="185" y="42"/>
                    </a:lnTo>
                    <a:lnTo>
                      <a:pt x="189" y="40"/>
                    </a:lnTo>
                    <a:lnTo>
                      <a:pt x="193" y="42"/>
                    </a:lnTo>
                    <a:lnTo>
                      <a:pt x="195" y="47"/>
                    </a:lnTo>
                    <a:lnTo>
                      <a:pt x="195" y="198"/>
                    </a:lnTo>
                    <a:lnTo>
                      <a:pt x="197" y="206"/>
                    </a:lnTo>
                    <a:lnTo>
                      <a:pt x="203" y="213"/>
                    </a:lnTo>
                    <a:lnTo>
                      <a:pt x="212" y="215"/>
                    </a:lnTo>
                    <a:lnTo>
                      <a:pt x="221" y="213"/>
                    </a:lnTo>
                    <a:lnTo>
                      <a:pt x="227" y="206"/>
                    </a:lnTo>
                    <a:lnTo>
                      <a:pt x="228" y="198"/>
                    </a:lnTo>
                    <a:lnTo>
                      <a:pt x="228" y="20"/>
                    </a:lnTo>
                    <a:lnTo>
                      <a:pt x="227" y="10"/>
                    </a:lnTo>
                    <a:lnTo>
                      <a:pt x="221" y="2"/>
                    </a:lnTo>
                    <a:lnTo>
                      <a:pt x="212" y="0"/>
                    </a:lnTo>
                    <a:lnTo>
                      <a:pt x="17" y="0"/>
                    </a:lnTo>
                    <a:lnTo>
                      <a:pt x="8" y="2"/>
                    </a:lnTo>
                    <a:lnTo>
                      <a:pt x="2" y="10"/>
                    </a:lnTo>
                    <a:lnTo>
                      <a:pt x="0" y="20"/>
                    </a:lnTo>
                    <a:lnTo>
                      <a:pt x="0" y="198"/>
                    </a:lnTo>
                    <a:lnTo>
                      <a:pt x="2" y="206"/>
                    </a:lnTo>
                    <a:lnTo>
                      <a:pt x="8" y="213"/>
                    </a:lnTo>
                    <a:lnTo>
                      <a:pt x="17" y="215"/>
                    </a:lnTo>
                    <a:lnTo>
                      <a:pt x="26" y="213"/>
                    </a:lnTo>
                    <a:lnTo>
                      <a:pt x="32" y="206"/>
                    </a:lnTo>
                    <a:lnTo>
                      <a:pt x="34" y="198"/>
                    </a:lnTo>
                    <a:lnTo>
                      <a:pt x="34" y="47"/>
                    </a:lnTo>
                    <a:lnTo>
                      <a:pt x="36" y="42"/>
                    </a:lnTo>
                    <a:lnTo>
                      <a:pt x="42" y="40"/>
                    </a:lnTo>
                    <a:lnTo>
                      <a:pt x="44" y="42"/>
                    </a:lnTo>
                    <a:lnTo>
                      <a:pt x="46" y="47"/>
                    </a:lnTo>
                    <a:lnTo>
                      <a:pt x="46" y="210"/>
                    </a:lnTo>
                    <a:lnTo>
                      <a:pt x="46" y="418"/>
                    </a:lnTo>
                    <a:lnTo>
                      <a:pt x="48" y="430"/>
                    </a:lnTo>
                    <a:lnTo>
                      <a:pt x="58" y="442"/>
                    </a:lnTo>
                    <a:lnTo>
                      <a:pt x="71" y="446"/>
                    </a:lnTo>
                    <a:lnTo>
                      <a:pt x="78" y="446"/>
                    </a:lnTo>
                    <a:lnTo>
                      <a:pt x="91" y="442"/>
                    </a:lnTo>
                    <a:lnTo>
                      <a:pt x="100" y="430"/>
                    </a:lnTo>
                    <a:lnTo>
                      <a:pt x="104" y="418"/>
                    </a:lnTo>
                    <a:lnTo>
                      <a:pt x="104" y="221"/>
                    </a:lnTo>
                    <a:lnTo>
                      <a:pt x="106" y="213"/>
                    </a:lnTo>
                    <a:lnTo>
                      <a:pt x="115" y="210"/>
                    </a:lnTo>
                    <a:lnTo>
                      <a:pt x="123" y="213"/>
                    </a:lnTo>
                    <a:lnTo>
                      <a:pt x="127" y="221"/>
                    </a:lnTo>
                    <a:lnTo>
                      <a:pt x="127" y="418"/>
                    </a:lnTo>
                  </a:path>
                </a:pathLst>
              </a:custGeom>
              <a:solidFill>
                <a:srgbClr val="00A898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5" name="Freeform 39"/>
              <p:cNvSpPr>
                <a:spLocks/>
              </p:cNvSpPr>
              <p:nvPr/>
            </p:nvSpPr>
            <p:spPr bwMode="auto">
              <a:xfrm>
                <a:off x="4411" y="1393"/>
                <a:ext cx="98" cy="100"/>
              </a:xfrm>
              <a:custGeom>
                <a:avLst/>
                <a:gdLst>
                  <a:gd name="T0" fmla="*/ 0 w 98"/>
                  <a:gd name="T1" fmla="*/ 49 h 100"/>
                  <a:gd name="T2" fmla="*/ 3 w 98"/>
                  <a:gd name="T3" fmla="*/ 31 h 100"/>
                  <a:gd name="T4" fmla="*/ 12 w 98"/>
                  <a:gd name="T5" fmla="*/ 18 h 100"/>
                  <a:gd name="T6" fmla="*/ 24 w 98"/>
                  <a:gd name="T7" fmla="*/ 6 h 100"/>
                  <a:gd name="T8" fmla="*/ 41 w 98"/>
                  <a:gd name="T9" fmla="*/ 0 h 100"/>
                  <a:gd name="T10" fmla="*/ 56 w 98"/>
                  <a:gd name="T11" fmla="*/ 0 h 100"/>
                  <a:gd name="T12" fmla="*/ 72 w 98"/>
                  <a:gd name="T13" fmla="*/ 6 h 100"/>
                  <a:gd name="T14" fmla="*/ 87 w 98"/>
                  <a:gd name="T15" fmla="*/ 18 h 100"/>
                  <a:gd name="T16" fmla="*/ 93 w 98"/>
                  <a:gd name="T17" fmla="*/ 31 h 100"/>
                  <a:gd name="T18" fmla="*/ 97 w 98"/>
                  <a:gd name="T19" fmla="*/ 49 h 100"/>
                  <a:gd name="T20" fmla="*/ 93 w 98"/>
                  <a:gd name="T21" fmla="*/ 68 h 100"/>
                  <a:gd name="T22" fmla="*/ 87 w 98"/>
                  <a:gd name="T23" fmla="*/ 83 h 100"/>
                  <a:gd name="T24" fmla="*/ 72 w 98"/>
                  <a:gd name="T25" fmla="*/ 93 h 100"/>
                  <a:gd name="T26" fmla="*/ 56 w 98"/>
                  <a:gd name="T27" fmla="*/ 99 h 100"/>
                  <a:gd name="T28" fmla="*/ 41 w 98"/>
                  <a:gd name="T29" fmla="*/ 99 h 100"/>
                  <a:gd name="T30" fmla="*/ 24 w 98"/>
                  <a:gd name="T31" fmla="*/ 93 h 100"/>
                  <a:gd name="T32" fmla="*/ 12 w 98"/>
                  <a:gd name="T33" fmla="*/ 83 h 100"/>
                  <a:gd name="T34" fmla="*/ 3 w 98"/>
                  <a:gd name="T35" fmla="*/ 68 h 100"/>
                  <a:gd name="T36" fmla="*/ 0 w 98"/>
                  <a:gd name="T37" fmla="*/ 49 h 1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8"/>
                  <a:gd name="T58" fmla="*/ 0 h 100"/>
                  <a:gd name="T59" fmla="*/ 98 w 98"/>
                  <a:gd name="T60" fmla="*/ 100 h 10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8" h="100">
                    <a:moveTo>
                      <a:pt x="0" y="49"/>
                    </a:moveTo>
                    <a:lnTo>
                      <a:pt x="3" y="31"/>
                    </a:lnTo>
                    <a:lnTo>
                      <a:pt x="12" y="18"/>
                    </a:lnTo>
                    <a:lnTo>
                      <a:pt x="24" y="6"/>
                    </a:lnTo>
                    <a:lnTo>
                      <a:pt x="41" y="0"/>
                    </a:lnTo>
                    <a:lnTo>
                      <a:pt x="56" y="0"/>
                    </a:lnTo>
                    <a:lnTo>
                      <a:pt x="72" y="6"/>
                    </a:lnTo>
                    <a:lnTo>
                      <a:pt x="87" y="18"/>
                    </a:lnTo>
                    <a:lnTo>
                      <a:pt x="93" y="31"/>
                    </a:lnTo>
                    <a:lnTo>
                      <a:pt x="97" y="49"/>
                    </a:lnTo>
                    <a:lnTo>
                      <a:pt x="93" y="68"/>
                    </a:lnTo>
                    <a:lnTo>
                      <a:pt x="87" y="83"/>
                    </a:lnTo>
                    <a:lnTo>
                      <a:pt x="72" y="93"/>
                    </a:lnTo>
                    <a:lnTo>
                      <a:pt x="56" y="99"/>
                    </a:lnTo>
                    <a:lnTo>
                      <a:pt x="41" y="99"/>
                    </a:lnTo>
                    <a:lnTo>
                      <a:pt x="24" y="93"/>
                    </a:lnTo>
                    <a:lnTo>
                      <a:pt x="12" y="83"/>
                    </a:lnTo>
                    <a:lnTo>
                      <a:pt x="3" y="68"/>
                    </a:lnTo>
                    <a:lnTo>
                      <a:pt x="0" y="49"/>
                    </a:lnTo>
                  </a:path>
                </a:pathLst>
              </a:custGeom>
              <a:solidFill>
                <a:srgbClr val="00A898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6" name="Freeform 40"/>
              <p:cNvSpPr>
                <a:spLocks/>
              </p:cNvSpPr>
              <p:nvPr/>
            </p:nvSpPr>
            <p:spPr bwMode="auto">
              <a:xfrm>
                <a:off x="2905" y="1393"/>
                <a:ext cx="230" cy="569"/>
              </a:xfrm>
              <a:custGeom>
                <a:avLst/>
                <a:gdLst>
                  <a:gd name="T0" fmla="*/ 130 w 230"/>
                  <a:gd name="T1" fmla="*/ 552 h 569"/>
                  <a:gd name="T2" fmla="*/ 153 w 230"/>
                  <a:gd name="T3" fmla="*/ 568 h 569"/>
                  <a:gd name="T4" fmla="*/ 171 w 230"/>
                  <a:gd name="T5" fmla="*/ 564 h 569"/>
                  <a:gd name="T6" fmla="*/ 184 w 230"/>
                  <a:gd name="T7" fmla="*/ 539 h 569"/>
                  <a:gd name="T8" fmla="*/ 184 w 230"/>
                  <a:gd name="T9" fmla="*/ 168 h 569"/>
                  <a:gd name="T10" fmla="*/ 189 w 230"/>
                  <a:gd name="T11" fmla="*/ 161 h 569"/>
                  <a:gd name="T12" fmla="*/ 195 w 230"/>
                  <a:gd name="T13" fmla="*/ 168 h 569"/>
                  <a:gd name="T14" fmla="*/ 197 w 230"/>
                  <a:gd name="T15" fmla="*/ 327 h 569"/>
                  <a:gd name="T16" fmla="*/ 212 w 230"/>
                  <a:gd name="T17" fmla="*/ 336 h 569"/>
                  <a:gd name="T18" fmla="*/ 227 w 230"/>
                  <a:gd name="T19" fmla="*/ 327 h 569"/>
                  <a:gd name="T20" fmla="*/ 229 w 230"/>
                  <a:gd name="T21" fmla="*/ 140 h 569"/>
                  <a:gd name="T22" fmla="*/ 221 w 230"/>
                  <a:gd name="T23" fmla="*/ 122 h 569"/>
                  <a:gd name="T24" fmla="*/ 17 w 230"/>
                  <a:gd name="T25" fmla="*/ 120 h 569"/>
                  <a:gd name="T26" fmla="*/ 2 w 230"/>
                  <a:gd name="T27" fmla="*/ 130 h 569"/>
                  <a:gd name="T28" fmla="*/ 0 w 230"/>
                  <a:gd name="T29" fmla="*/ 320 h 569"/>
                  <a:gd name="T30" fmla="*/ 8 w 230"/>
                  <a:gd name="T31" fmla="*/ 334 h 569"/>
                  <a:gd name="T32" fmla="*/ 26 w 230"/>
                  <a:gd name="T33" fmla="*/ 334 h 569"/>
                  <a:gd name="T34" fmla="*/ 34 w 230"/>
                  <a:gd name="T35" fmla="*/ 320 h 569"/>
                  <a:gd name="T36" fmla="*/ 36 w 230"/>
                  <a:gd name="T37" fmla="*/ 163 h 569"/>
                  <a:gd name="T38" fmla="*/ 44 w 230"/>
                  <a:gd name="T39" fmla="*/ 163 h 569"/>
                  <a:gd name="T40" fmla="*/ 46 w 230"/>
                  <a:gd name="T41" fmla="*/ 331 h 569"/>
                  <a:gd name="T42" fmla="*/ 48 w 230"/>
                  <a:gd name="T43" fmla="*/ 552 h 569"/>
                  <a:gd name="T44" fmla="*/ 71 w 230"/>
                  <a:gd name="T45" fmla="*/ 568 h 569"/>
                  <a:gd name="T46" fmla="*/ 91 w 230"/>
                  <a:gd name="T47" fmla="*/ 564 h 569"/>
                  <a:gd name="T48" fmla="*/ 104 w 230"/>
                  <a:gd name="T49" fmla="*/ 539 h 569"/>
                  <a:gd name="T50" fmla="*/ 106 w 230"/>
                  <a:gd name="T51" fmla="*/ 334 h 569"/>
                  <a:gd name="T52" fmla="*/ 123 w 230"/>
                  <a:gd name="T53" fmla="*/ 334 h 569"/>
                  <a:gd name="T54" fmla="*/ 127 w 230"/>
                  <a:gd name="T55" fmla="*/ 539 h 569"/>
                  <a:gd name="T56" fmla="*/ 68 w 230"/>
                  <a:gd name="T57" fmla="*/ 34 h 569"/>
                  <a:gd name="T58" fmla="*/ 90 w 230"/>
                  <a:gd name="T59" fmla="*/ 7 h 569"/>
                  <a:gd name="T60" fmla="*/ 123 w 230"/>
                  <a:gd name="T61" fmla="*/ 0 h 569"/>
                  <a:gd name="T62" fmla="*/ 155 w 230"/>
                  <a:gd name="T63" fmla="*/ 19 h 569"/>
                  <a:gd name="T64" fmla="*/ 165 w 230"/>
                  <a:gd name="T65" fmla="*/ 52 h 569"/>
                  <a:gd name="T66" fmla="*/ 155 w 230"/>
                  <a:gd name="T67" fmla="*/ 89 h 569"/>
                  <a:gd name="T68" fmla="*/ 123 w 230"/>
                  <a:gd name="T69" fmla="*/ 106 h 569"/>
                  <a:gd name="T70" fmla="*/ 90 w 230"/>
                  <a:gd name="T71" fmla="*/ 100 h 569"/>
                  <a:gd name="T72" fmla="*/ 68 w 230"/>
                  <a:gd name="T73" fmla="*/ 72 h 569"/>
                  <a:gd name="T74" fmla="*/ 127 w 230"/>
                  <a:gd name="T75" fmla="*/ 539 h 5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30"/>
                  <a:gd name="T115" fmla="*/ 0 h 569"/>
                  <a:gd name="T116" fmla="*/ 230 w 230"/>
                  <a:gd name="T117" fmla="*/ 569 h 56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30" h="569">
                    <a:moveTo>
                      <a:pt x="127" y="539"/>
                    </a:moveTo>
                    <a:lnTo>
                      <a:pt x="130" y="552"/>
                    </a:lnTo>
                    <a:lnTo>
                      <a:pt x="139" y="564"/>
                    </a:lnTo>
                    <a:lnTo>
                      <a:pt x="153" y="568"/>
                    </a:lnTo>
                    <a:lnTo>
                      <a:pt x="158" y="568"/>
                    </a:lnTo>
                    <a:lnTo>
                      <a:pt x="171" y="564"/>
                    </a:lnTo>
                    <a:lnTo>
                      <a:pt x="181" y="552"/>
                    </a:lnTo>
                    <a:lnTo>
                      <a:pt x="184" y="539"/>
                    </a:lnTo>
                    <a:lnTo>
                      <a:pt x="184" y="331"/>
                    </a:lnTo>
                    <a:lnTo>
                      <a:pt x="184" y="168"/>
                    </a:lnTo>
                    <a:lnTo>
                      <a:pt x="186" y="163"/>
                    </a:lnTo>
                    <a:lnTo>
                      <a:pt x="189" y="161"/>
                    </a:lnTo>
                    <a:lnTo>
                      <a:pt x="193" y="163"/>
                    </a:lnTo>
                    <a:lnTo>
                      <a:pt x="195" y="168"/>
                    </a:lnTo>
                    <a:lnTo>
                      <a:pt x="195" y="320"/>
                    </a:lnTo>
                    <a:lnTo>
                      <a:pt x="197" y="327"/>
                    </a:lnTo>
                    <a:lnTo>
                      <a:pt x="203" y="334"/>
                    </a:lnTo>
                    <a:lnTo>
                      <a:pt x="212" y="336"/>
                    </a:lnTo>
                    <a:lnTo>
                      <a:pt x="221" y="334"/>
                    </a:lnTo>
                    <a:lnTo>
                      <a:pt x="227" y="327"/>
                    </a:lnTo>
                    <a:lnTo>
                      <a:pt x="229" y="320"/>
                    </a:lnTo>
                    <a:lnTo>
                      <a:pt x="229" y="140"/>
                    </a:lnTo>
                    <a:lnTo>
                      <a:pt x="227" y="130"/>
                    </a:lnTo>
                    <a:lnTo>
                      <a:pt x="221" y="122"/>
                    </a:lnTo>
                    <a:lnTo>
                      <a:pt x="212" y="120"/>
                    </a:lnTo>
                    <a:lnTo>
                      <a:pt x="17" y="120"/>
                    </a:lnTo>
                    <a:lnTo>
                      <a:pt x="8" y="122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0" y="320"/>
                    </a:lnTo>
                    <a:lnTo>
                      <a:pt x="2" y="327"/>
                    </a:lnTo>
                    <a:lnTo>
                      <a:pt x="8" y="334"/>
                    </a:lnTo>
                    <a:lnTo>
                      <a:pt x="17" y="336"/>
                    </a:lnTo>
                    <a:lnTo>
                      <a:pt x="26" y="334"/>
                    </a:lnTo>
                    <a:lnTo>
                      <a:pt x="32" y="327"/>
                    </a:lnTo>
                    <a:lnTo>
                      <a:pt x="34" y="320"/>
                    </a:lnTo>
                    <a:lnTo>
                      <a:pt x="34" y="168"/>
                    </a:lnTo>
                    <a:lnTo>
                      <a:pt x="36" y="163"/>
                    </a:lnTo>
                    <a:lnTo>
                      <a:pt x="42" y="161"/>
                    </a:lnTo>
                    <a:lnTo>
                      <a:pt x="44" y="163"/>
                    </a:lnTo>
                    <a:lnTo>
                      <a:pt x="46" y="168"/>
                    </a:lnTo>
                    <a:lnTo>
                      <a:pt x="46" y="331"/>
                    </a:lnTo>
                    <a:lnTo>
                      <a:pt x="46" y="539"/>
                    </a:lnTo>
                    <a:lnTo>
                      <a:pt x="48" y="552"/>
                    </a:lnTo>
                    <a:lnTo>
                      <a:pt x="58" y="564"/>
                    </a:lnTo>
                    <a:lnTo>
                      <a:pt x="71" y="568"/>
                    </a:lnTo>
                    <a:lnTo>
                      <a:pt x="78" y="568"/>
                    </a:lnTo>
                    <a:lnTo>
                      <a:pt x="91" y="564"/>
                    </a:lnTo>
                    <a:lnTo>
                      <a:pt x="100" y="552"/>
                    </a:lnTo>
                    <a:lnTo>
                      <a:pt x="104" y="539"/>
                    </a:lnTo>
                    <a:lnTo>
                      <a:pt x="104" y="342"/>
                    </a:lnTo>
                    <a:lnTo>
                      <a:pt x="106" y="334"/>
                    </a:lnTo>
                    <a:lnTo>
                      <a:pt x="115" y="331"/>
                    </a:lnTo>
                    <a:lnTo>
                      <a:pt x="123" y="334"/>
                    </a:lnTo>
                    <a:lnTo>
                      <a:pt x="127" y="342"/>
                    </a:lnTo>
                    <a:lnTo>
                      <a:pt x="127" y="539"/>
                    </a:lnTo>
                    <a:lnTo>
                      <a:pt x="64" y="52"/>
                    </a:lnTo>
                    <a:lnTo>
                      <a:pt x="68" y="34"/>
                    </a:lnTo>
                    <a:lnTo>
                      <a:pt x="76" y="19"/>
                    </a:lnTo>
                    <a:lnTo>
                      <a:pt x="90" y="7"/>
                    </a:lnTo>
                    <a:lnTo>
                      <a:pt x="106" y="0"/>
                    </a:lnTo>
                    <a:lnTo>
                      <a:pt x="123" y="0"/>
                    </a:lnTo>
                    <a:lnTo>
                      <a:pt x="139" y="7"/>
                    </a:lnTo>
                    <a:lnTo>
                      <a:pt x="155" y="19"/>
                    </a:lnTo>
                    <a:lnTo>
                      <a:pt x="161" y="34"/>
                    </a:lnTo>
                    <a:lnTo>
                      <a:pt x="165" y="52"/>
                    </a:lnTo>
                    <a:lnTo>
                      <a:pt x="161" y="72"/>
                    </a:lnTo>
                    <a:lnTo>
                      <a:pt x="155" y="89"/>
                    </a:lnTo>
                    <a:lnTo>
                      <a:pt x="139" y="100"/>
                    </a:lnTo>
                    <a:lnTo>
                      <a:pt x="123" y="106"/>
                    </a:lnTo>
                    <a:lnTo>
                      <a:pt x="106" y="106"/>
                    </a:lnTo>
                    <a:lnTo>
                      <a:pt x="90" y="100"/>
                    </a:lnTo>
                    <a:lnTo>
                      <a:pt x="76" y="89"/>
                    </a:lnTo>
                    <a:lnTo>
                      <a:pt x="68" y="72"/>
                    </a:lnTo>
                    <a:lnTo>
                      <a:pt x="64" y="52"/>
                    </a:lnTo>
                    <a:lnTo>
                      <a:pt x="127" y="539"/>
                    </a:lnTo>
                  </a:path>
                </a:pathLst>
              </a:custGeom>
              <a:solidFill>
                <a:srgbClr val="3366FF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7" name="Freeform 41"/>
              <p:cNvSpPr>
                <a:spLocks/>
              </p:cNvSpPr>
              <p:nvPr/>
            </p:nvSpPr>
            <p:spPr bwMode="auto">
              <a:xfrm>
                <a:off x="2905" y="1515"/>
                <a:ext cx="230" cy="447"/>
              </a:xfrm>
              <a:custGeom>
                <a:avLst/>
                <a:gdLst>
                  <a:gd name="T0" fmla="*/ 127 w 230"/>
                  <a:gd name="T1" fmla="*/ 418 h 447"/>
                  <a:gd name="T2" fmla="*/ 130 w 230"/>
                  <a:gd name="T3" fmla="*/ 430 h 447"/>
                  <a:gd name="T4" fmla="*/ 139 w 230"/>
                  <a:gd name="T5" fmla="*/ 442 h 447"/>
                  <a:gd name="T6" fmla="*/ 153 w 230"/>
                  <a:gd name="T7" fmla="*/ 446 h 447"/>
                  <a:gd name="T8" fmla="*/ 158 w 230"/>
                  <a:gd name="T9" fmla="*/ 446 h 447"/>
                  <a:gd name="T10" fmla="*/ 171 w 230"/>
                  <a:gd name="T11" fmla="*/ 442 h 447"/>
                  <a:gd name="T12" fmla="*/ 181 w 230"/>
                  <a:gd name="T13" fmla="*/ 430 h 447"/>
                  <a:gd name="T14" fmla="*/ 184 w 230"/>
                  <a:gd name="T15" fmla="*/ 418 h 447"/>
                  <a:gd name="T16" fmla="*/ 184 w 230"/>
                  <a:gd name="T17" fmla="*/ 210 h 447"/>
                  <a:gd name="T18" fmla="*/ 184 w 230"/>
                  <a:gd name="T19" fmla="*/ 47 h 447"/>
                  <a:gd name="T20" fmla="*/ 186 w 230"/>
                  <a:gd name="T21" fmla="*/ 42 h 447"/>
                  <a:gd name="T22" fmla="*/ 189 w 230"/>
                  <a:gd name="T23" fmla="*/ 40 h 447"/>
                  <a:gd name="T24" fmla="*/ 193 w 230"/>
                  <a:gd name="T25" fmla="*/ 42 h 447"/>
                  <a:gd name="T26" fmla="*/ 195 w 230"/>
                  <a:gd name="T27" fmla="*/ 47 h 447"/>
                  <a:gd name="T28" fmla="*/ 195 w 230"/>
                  <a:gd name="T29" fmla="*/ 198 h 447"/>
                  <a:gd name="T30" fmla="*/ 197 w 230"/>
                  <a:gd name="T31" fmla="*/ 206 h 447"/>
                  <a:gd name="T32" fmla="*/ 203 w 230"/>
                  <a:gd name="T33" fmla="*/ 213 h 447"/>
                  <a:gd name="T34" fmla="*/ 212 w 230"/>
                  <a:gd name="T35" fmla="*/ 215 h 447"/>
                  <a:gd name="T36" fmla="*/ 221 w 230"/>
                  <a:gd name="T37" fmla="*/ 213 h 447"/>
                  <a:gd name="T38" fmla="*/ 227 w 230"/>
                  <a:gd name="T39" fmla="*/ 206 h 447"/>
                  <a:gd name="T40" fmla="*/ 229 w 230"/>
                  <a:gd name="T41" fmla="*/ 198 h 447"/>
                  <a:gd name="T42" fmla="*/ 229 w 230"/>
                  <a:gd name="T43" fmla="*/ 20 h 447"/>
                  <a:gd name="T44" fmla="*/ 227 w 230"/>
                  <a:gd name="T45" fmla="*/ 10 h 447"/>
                  <a:gd name="T46" fmla="*/ 221 w 230"/>
                  <a:gd name="T47" fmla="*/ 2 h 447"/>
                  <a:gd name="T48" fmla="*/ 212 w 230"/>
                  <a:gd name="T49" fmla="*/ 0 h 447"/>
                  <a:gd name="T50" fmla="*/ 17 w 230"/>
                  <a:gd name="T51" fmla="*/ 0 h 447"/>
                  <a:gd name="T52" fmla="*/ 8 w 230"/>
                  <a:gd name="T53" fmla="*/ 2 h 447"/>
                  <a:gd name="T54" fmla="*/ 2 w 230"/>
                  <a:gd name="T55" fmla="*/ 10 h 447"/>
                  <a:gd name="T56" fmla="*/ 0 w 230"/>
                  <a:gd name="T57" fmla="*/ 20 h 447"/>
                  <a:gd name="T58" fmla="*/ 0 w 230"/>
                  <a:gd name="T59" fmla="*/ 198 h 447"/>
                  <a:gd name="T60" fmla="*/ 2 w 230"/>
                  <a:gd name="T61" fmla="*/ 206 h 447"/>
                  <a:gd name="T62" fmla="*/ 8 w 230"/>
                  <a:gd name="T63" fmla="*/ 213 h 447"/>
                  <a:gd name="T64" fmla="*/ 17 w 230"/>
                  <a:gd name="T65" fmla="*/ 215 h 447"/>
                  <a:gd name="T66" fmla="*/ 26 w 230"/>
                  <a:gd name="T67" fmla="*/ 213 h 447"/>
                  <a:gd name="T68" fmla="*/ 32 w 230"/>
                  <a:gd name="T69" fmla="*/ 206 h 447"/>
                  <a:gd name="T70" fmla="*/ 34 w 230"/>
                  <a:gd name="T71" fmla="*/ 198 h 447"/>
                  <a:gd name="T72" fmla="*/ 34 w 230"/>
                  <a:gd name="T73" fmla="*/ 47 h 447"/>
                  <a:gd name="T74" fmla="*/ 36 w 230"/>
                  <a:gd name="T75" fmla="*/ 42 h 447"/>
                  <a:gd name="T76" fmla="*/ 42 w 230"/>
                  <a:gd name="T77" fmla="*/ 40 h 447"/>
                  <a:gd name="T78" fmla="*/ 44 w 230"/>
                  <a:gd name="T79" fmla="*/ 42 h 447"/>
                  <a:gd name="T80" fmla="*/ 46 w 230"/>
                  <a:gd name="T81" fmla="*/ 47 h 447"/>
                  <a:gd name="T82" fmla="*/ 46 w 230"/>
                  <a:gd name="T83" fmla="*/ 210 h 447"/>
                  <a:gd name="T84" fmla="*/ 46 w 230"/>
                  <a:gd name="T85" fmla="*/ 418 h 447"/>
                  <a:gd name="T86" fmla="*/ 48 w 230"/>
                  <a:gd name="T87" fmla="*/ 430 h 447"/>
                  <a:gd name="T88" fmla="*/ 58 w 230"/>
                  <a:gd name="T89" fmla="*/ 442 h 447"/>
                  <a:gd name="T90" fmla="*/ 71 w 230"/>
                  <a:gd name="T91" fmla="*/ 446 h 447"/>
                  <a:gd name="T92" fmla="*/ 78 w 230"/>
                  <a:gd name="T93" fmla="*/ 446 h 447"/>
                  <a:gd name="T94" fmla="*/ 91 w 230"/>
                  <a:gd name="T95" fmla="*/ 442 h 447"/>
                  <a:gd name="T96" fmla="*/ 100 w 230"/>
                  <a:gd name="T97" fmla="*/ 430 h 447"/>
                  <a:gd name="T98" fmla="*/ 104 w 230"/>
                  <a:gd name="T99" fmla="*/ 418 h 447"/>
                  <a:gd name="T100" fmla="*/ 104 w 230"/>
                  <a:gd name="T101" fmla="*/ 221 h 447"/>
                  <a:gd name="T102" fmla="*/ 106 w 230"/>
                  <a:gd name="T103" fmla="*/ 213 h 447"/>
                  <a:gd name="T104" fmla="*/ 115 w 230"/>
                  <a:gd name="T105" fmla="*/ 210 h 447"/>
                  <a:gd name="T106" fmla="*/ 123 w 230"/>
                  <a:gd name="T107" fmla="*/ 213 h 447"/>
                  <a:gd name="T108" fmla="*/ 127 w 230"/>
                  <a:gd name="T109" fmla="*/ 221 h 447"/>
                  <a:gd name="T110" fmla="*/ 127 w 230"/>
                  <a:gd name="T111" fmla="*/ 418 h 4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30"/>
                  <a:gd name="T169" fmla="*/ 0 h 447"/>
                  <a:gd name="T170" fmla="*/ 230 w 230"/>
                  <a:gd name="T171" fmla="*/ 447 h 44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30" h="447">
                    <a:moveTo>
                      <a:pt x="127" y="418"/>
                    </a:moveTo>
                    <a:lnTo>
                      <a:pt x="130" y="430"/>
                    </a:lnTo>
                    <a:lnTo>
                      <a:pt x="139" y="442"/>
                    </a:lnTo>
                    <a:lnTo>
                      <a:pt x="153" y="446"/>
                    </a:lnTo>
                    <a:lnTo>
                      <a:pt x="158" y="446"/>
                    </a:lnTo>
                    <a:lnTo>
                      <a:pt x="171" y="442"/>
                    </a:lnTo>
                    <a:lnTo>
                      <a:pt x="181" y="430"/>
                    </a:lnTo>
                    <a:lnTo>
                      <a:pt x="184" y="418"/>
                    </a:lnTo>
                    <a:lnTo>
                      <a:pt x="184" y="210"/>
                    </a:lnTo>
                    <a:lnTo>
                      <a:pt x="184" y="47"/>
                    </a:lnTo>
                    <a:lnTo>
                      <a:pt x="186" y="42"/>
                    </a:lnTo>
                    <a:lnTo>
                      <a:pt x="189" y="40"/>
                    </a:lnTo>
                    <a:lnTo>
                      <a:pt x="193" y="42"/>
                    </a:lnTo>
                    <a:lnTo>
                      <a:pt x="195" y="47"/>
                    </a:lnTo>
                    <a:lnTo>
                      <a:pt x="195" y="198"/>
                    </a:lnTo>
                    <a:lnTo>
                      <a:pt x="197" y="206"/>
                    </a:lnTo>
                    <a:lnTo>
                      <a:pt x="203" y="213"/>
                    </a:lnTo>
                    <a:lnTo>
                      <a:pt x="212" y="215"/>
                    </a:lnTo>
                    <a:lnTo>
                      <a:pt x="221" y="213"/>
                    </a:lnTo>
                    <a:lnTo>
                      <a:pt x="227" y="206"/>
                    </a:lnTo>
                    <a:lnTo>
                      <a:pt x="229" y="198"/>
                    </a:lnTo>
                    <a:lnTo>
                      <a:pt x="229" y="20"/>
                    </a:lnTo>
                    <a:lnTo>
                      <a:pt x="227" y="10"/>
                    </a:lnTo>
                    <a:lnTo>
                      <a:pt x="221" y="2"/>
                    </a:lnTo>
                    <a:lnTo>
                      <a:pt x="212" y="0"/>
                    </a:lnTo>
                    <a:lnTo>
                      <a:pt x="17" y="0"/>
                    </a:lnTo>
                    <a:lnTo>
                      <a:pt x="8" y="2"/>
                    </a:lnTo>
                    <a:lnTo>
                      <a:pt x="2" y="10"/>
                    </a:lnTo>
                    <a:lnTo>
                      <a:pt x="0" y="20"/>
                    </a:lnTo>
                    <a:lnTo>
                      <a:pt x="0" y="198"/>
                    </a:lnTo>
                    <a:lnTo>
                      <a:pt x="2" y="206"/>
                    </a:lnTo>
                    <a:lnTo>
                      <a:pt x="8" y="213"/>
                    </a:lnTo>
                    <a:lnTo>
                      <a:pt x="17" y="215"/>
                    </a:lnTo>
                    <a:lnTo>
                      <a:pt x="26" y="213"/>
                    </a:lnTo>
                    <a:lnTo>
                      <a:pt x="32" y="206"/>
                    </a:lnTo>
                    <a:lnTo>
                      <a:pt x="34" y="198"/>
                    </a:lnTo>
                    <a:lnTo>
                      <a:pt x="34" y="47"/>
                    </a:lnTo>
                    <a:lnTo>
                      <a:pt x="36" y="42"/>
                    </a:lnTo>
                    <a:lnTo>
                      <a:pt x="42" y="40"/>
                    </a:lnTo>
                    <a:lnTo>
                      <a:pt x="44" y="42"/>
                    </a:lnTo>
                    <a:lnTo>
                      <a:pt x="46" y="47"/>
                    </a:lnTo>
                    <a:lnTo>
                      <a:pt x="46" y="210"/>
                    </a:lnTo>
                    <a:lnTo>
                      <a:pt x="46" y="418"/>
                    </a:lnTo>
                    <a:lnTo>
                      <a:pt x="48" y="430"/>
                    </a:lnTo>
                    <a:lnTo>
                      <a:pt x="58" y="442"/>
                    </a:lnTo>
                    <a:lnTo>
                      <a:pt x="71" y="446"/>
                    </a:lnTo>
                    <a:lnTo>
                      <a:pt x="78" y="446"/>
                    </a:lnTo>
                    <a:lnTo>
                      <a:pt x="91" y="442"/>
                    </a:lnTo>
                    <a:lnTo>
                      <a:pt x="100" y="430"/>
                    </a:lnTo>
                    <a:lnTo>
                      <a:pt x="104" y="418"/>
                    </a:lnTo>
                    <a:lnTo>
                      <a:pt x="104" y="221"/>
                    </a:lnTo>
                    <a:lnTo>
                      <a:pt x="106" y="213"/>
                    </a:lnTo>
                    <a:lnTo>
                      <a:pt x="115" y="210"/>
                    </a:lnTo>
                    <a:lnTo>
                      <a:pt x="123" y="213"/>
                    </a:lnTo>
                    <a:lnTo>
                      <a:pt x="127" y="221"/>
                    </a:lnTo>
                    <a:lnTo>
                      <a:pt x="127" y="418"/>
                    </a:lnTo>
                  </a:path>
                </a:pathLst>
              </a:custGeom>
              <a:noFill/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8" name="Freeform 42"/>
              <p:cNvSpPr>
                <a:spLocks/>
              </p:cNvSpPr>
              <p:nvPr/>
            </p:nvSpPr>
            <p:spPr bwMode="auto">
              <a:xfrm>
                <a:off x="2971" y="1393"/>
                <a:ext cx="98" cy="100"/>
              </a:xfrm>
              <a:custGeom>
                <a:avLst/>
                <a:gdLst>
                  <a:gd name="T0" fmla="*/ 0 w 98"/>
                  <a:gd name="T1" fmla="*/ 49 h 100"/>
                  <a:gd name="T2" fmla="*/ 4 w 98"/>
                  <a:gd name="T3" fmla="*/ 31 h 100"/>
                  <a:gd name="T4" fmla="*/ 12 w 98"/>
                  <a:gd name="T5" fmla="*/ 18 h 100"/>
                  <a:gd name="T6" fmla="*/ 25 w 98"/>
                  <a:gd name="T7" fmla="*/ 6 h 100"/>
                  <a:gd name="T8" fmla="*/ 41 w 98"/>
                  <a:gd name="T9" fmla="*/ 0 h 100"/>
                  <a:gd name="T10" fmla="*/ 56 w 98"/>
                  <a:gd name="T11" fmla="*/ 0 h 100"/>
                  <a:gd name="T12" fmla="*/ 72 w 98"/>
                  <a:gd name="T13" fmla="*/ 6 h 100"/>
                  <a:gd name="T14" fmla="*/ 87 w 98"/>
                  <a:gd name="T15" fmla="*/ 18 h 100"/>
                  <a:gd name="T16" fmla="*/ 93 w 98"/>
                  <a:gd name="T17" fmla="*/ 31 h 100"/>
                  <a:gd name="T18" fmla="*/ 97 w 98"/>
                  <a:gd name="T19" fmla="*/ 49 h 100"/>
                  <a:gd name="T20" fmla="*/ 93 w 98"/>
                  <a:gd name="T21" fmla="*/ 68 h 100"/>
                  <a:gd name="T22" fmla="*/ 87 w 98"/>
                  <a:gd name="T23" fmla="*/ 83 h 100"/>
                  <a:gd name="T24" fmla="*/ 72 w 98"/>
                  <a:gd name="T25" fmla="*/ 93 h 100"/>
                  <a:gd name="T26" fmla="*/ 56 w 98"/>
                  <a:gd name="T27" fmla="*/ 99 h 100"/>
                  <a:gd name="T28" fmla="*/ 41 w 98"/>
                  <a:gd name="T29" fmla="*/ 99 h 100"/>
                  <a:gd name="T30" fmla="*/ 25 w 98"/>
                  <a:gd name="T31" fmla="*/ 93 h 100"/>
                  <a:gd name="T32" fmla="*/ 12 w 98"/>
                  <a:gd name="T33" fmla="*/ 83 h 100"/>
                  <a:gd name="T34" fmla="*/ 4 w 98"/>
                  <a:gd name="T35" fmla="*/ 68 h 100"/>
                  <a:gd name="T36" fmla="*/ 0 w 98"/>
                  <a:gd name="T37" fmla="*/ 49 h 1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8"/>
                  <a:gd name="T58" fmla="*/ 0 h 100"/>
                  <a:gd name="T59" fmla="*/ 98 w 98"/>
                  <a:gd name="T60" fmla="*/ 100 h 10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8" h="100">
                    <a:moveTo>
                      <a:pt x="0" y="49"/>
                    </a:moveTo>
                    <a:lnTo>
                      <a:pt x="4" y="31"/>
                    </a:lnTo>
                    <a:lnTo>
                      <a:pt x="12" y="18"/>
                    </a:lnTo>
                    <a:lnTo>
                      <a:pt x="25" y="6"/>
                    </a:lnTo>
                    <a:lnTo>
                      <a:pt x="41" y="0"/>
                    </a:lnTo>
                    <a:lnTo>
                      <a:pt x="56" y="0"/>
                    </a:lnTo>
                    <a:lnTo>
                      <a:pt x="72" y="6"/>
                    </a:lnTo>
                    <a:lnTo>
                      <a:pt x="87" y="18"/>
                    </a:lnTo>
                    <a:lnTo>
                      <a:pt x="93" y="31"/>
                    </a:lnTo>
                    <a:lnTo>
                      <a:pt x="97" y="49"/>
                    </a:lnTo>
                    <a:lnTo>
                      <a:pt x="93" y="68"/>
                    </a:lnTo>
                    <a:lnTo>
                      <a:pt x="87" y="83"/>
                    </a:lnTo>
                    <a:lnTo>
                      <a:pt x="72" y="93"/>
                    </a:lnTo>
                    <a:lnTo>
                      <a:pt x="56" y="99"/>
                    </a:lnTo>
                    <a:lnTo>
                      <a:pt x="41" y="99"/>
                    </a:lnTo>
                    <a:lnTo>
                      <a:pt x="25" y="93"/>
                    </a:lnTo>
                    <a:lnTo>
                      <a:pt x="12" y="83"/>
                    </a:lnTo>
                    <a:lnTo>
                      <a:pt x="4" y="68"/>
                    </a:lnTo>
                    <a:lnTo>
                      <a:pt x="0" y="49"/>
                    </a:lnTo>
                  </a:path>
                </a:pathLst>
              </a:custGeom>
              <a:noFill/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9" name="Freeform 43"/>
              <p:cNvSpPr>
                <a:spLocks/>
              </p:cNvSpPr>
              <p:nvPr/>
            </p:nvSpPr>
            <p:spPr bwMode="auto">
              <a:xfrm>
                <a:off x="3481" y="1393"/>
                <a:ext cx="230" cy="569"/>
              </a:xfrm>
              <a:custGeom>
                <a:avLst/>
                <a:gdLst>
                  <a:gd name="T0" fmla="*/ 130 w 230"/>
                  <a:gd name="T1" fmla="*/ 552 h 569"/>
                  <a:gd name="T2" fmla="*/ 153 w 230"/>
                  <a:gd name="T3" fmla="*/ 568 h 569"/>
                  <a:gd name="T4" fmla="*/ 171 w 230"/>
                  <a:gd name="T5" fmla="*/ 564 h 569"/>
                  <a:gd name="T6" fmla="*/ 184 w 230"/>
                  <a:gd name="T7" fmla="*/ 539 h 569"/>
                  <a:gd name="T8" fmla="*/ 184 w 230"/>
                  <a:gd name="T9" fmla="*/ 168 h 569"/>
                  <a:gd name="T10" fmla="*/ 189 w 230"/>
                  <a:gd name="T11" fmla="*/ 161 h 569"/>
                  <a:gd name="T12" fmla="*/ 195 w 230"/>
                  <a:gd name="T13" fmla="*/ 168 h 569"/>
                  <a:gd name="T14" fmla="*/ 197 w 230"/>
                  <a:gd name="T15" fmla="*/ 327 h 569"/>
                  <a:gd name="T16" fmla="*/ 212 w 230"/>
                  <a:gd name="T17" fmla="*/ 336 h 569"/>
                  <a:gd name="T18" fmla="*/ 227 w 230"/>
                  <a:gd name="T19" fmla="*/ 327 h 569"/>
                  <a:gd name="T20" fmla="*/ 229 w 230"/>
                  <a:gd name="T21" fmla="*/ 140 h 569"/>
                  <a:gd name="T22" fmla="*/ 221 w 230"/>
                  <a:gd name="T23" fmla="*/ 122 h 569"/>
                  <a:gd name="T24" fmla="*/ 17 w 230"/>
                  <a:gd name="T25" fmla="*/ 120 h 569"/>
                  <a:gd name="T26" fmla="*/ 2 w 230"/>
                  <a:gd name="T27" fmla="*/ 130 h 569"/>
                  <a:gd name="T28" fmla="*/ 0 w 230"/>
                  <a:gd name="T29" fmla="*/ 320 h 569"/>
                  <a:gd name="T30" fmla="*/ 8 w 230"/>
                  <a:gd name="T31" fmla="*/ 334 h 569"/>
                  <a:gd name="T32" fmla="*/ 26 w 230"/>
                  <a:gd name="T33" fmla="*/ 334 h 569"/>
                  <a:gd name="T34" fmla="*/ 34 w 230"/>
                  <a:gd name="T35" fmla="*/ 320 h 569"/>
                  <a:gd name="T36" fmla="*/ 36 w 230"/>
                  <a:gd name="T37" fmla="*/ 163 h 569"/>
                  <a:gd name="T38" fmla="*/ 44 w 230"/>
                  <a:gd name="T39" fmla="*/ 163 h 569"/>
                  <a:gd name="T40" fmla="*/ 46 w 230"/>
                  <a:gd name="T41" fmla="*/ 331 h 569"/>
                  <a:gd name="T42" fmla="*/ 48 w 230"/>
                  <a:gd name="T43" fmla="*/ 552 h 569"/>
                  <a:gd name="T44" fmla="*/ 71 w 230"/>
                  <a:gd name="T45" fmla="*/ 568 h 569"/>
                  <a:gd name="T46" fmla="*/ 91 w 230"/>
                  <a:gd name="T47" fmla="*/ 564 h 569"/>
                  <a:gd name="T48" fmla="*/ 104 w 230"/>
                  <a:gd name="T49" fmla="*/ 539 h 569"/>
                  <a:gd name="T50" fmla="*/ 106 w 230"/>
                  <a:gd name="T51" fmla="*/ 334 h 569"/>
                  <a:gd name="T52" fmla="*/ 123 w 230"/>
                  <a:gd name="T53" fmla="*/ 334 h 569"/>
                  <a:gd name="T54" fmla="*/ 127 w 230"/>
                  <a:gd name="T55" fmla="*/ 539 h 569"/>
                  <a:gd name="T56" fmla="*/ 68 w 230"/>
                  <a:gd name="T57" fmla="*/ 34 h 569"/>
                  <a:gd name="T58" fmla="*/ 90 w 230"/>
                  <a:gd name="T59" fmla="*/ 7 h 569"/>
                  <a:gd name="T60" fmla="*/ 123 w 230"/>
                  <a:gd name="T61" fmla="*/ 0 h 569"/>
                  <a:gd name="T62" fmla="*/ 155 w 230"/>
                  <a:gd name="T63" fmla="*/ 19 h 569"/>
                  <a:gd name="T64" fmla="*/ 165 w 230"/>
                  <a:gd name="T65" fmla="*/ 52 h 569"/>
                  <a:gd name="T66" fmla="*/ 155 w 230"/>
                  <a:gd name="T67" fmla="*/ 89 h 569"/>
                  <a:gd name="T68" fmla="*/ 123 w 230"/>
                  <a:gd name="T69" fmla="*/ 106 h 569"/>
                  <a:gd name="T70" fmla="*/ 90 w 230"/>
                  <a:gd name="T71" fmla="*/ 100 h 569"/>
                  <a:gd name="T72" fmla="*/ 68 w 230"/>
                  <a:gd name="T73" fmla="*/ 72 h 569"/>
                  <a:gd name="T74" fmla="*/ 127 w 230"/>
                  <a:gd name="T75" fmla="*/ 539 h 5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30"/>
                  <a:gd name="T115" fmla="*/ 0 h 569"/>
                  <a:gd name="T116" fmla="*/ 230 w 230"/>
                  <a:gd name="T117" fmla="*/ 569 h 56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30" h="569">
                    <a:moveTo>
                      <a:pt x="127" y="539"/>
                    </a:moveTo>
                    <a:lnTo>
                      <a:pt x="130" y="552"/>
                    </a:lnTo>
                    <a:lnTo>
                      <a:pt x="139" y="564"/>
                    </a:lnTo>
                    <a:lnTo>
                      <a:pt x="153" y="568"/>
                    </a:lnTo>
                    <a:lnTo>
                      <a:pt x="158" y="568"/>
                    </a:lnTo>
                    <a:lnTo>
                      <a:pt x="171" y="564"/>
                    </a:lnTo>
                    <a:lnTo>
                      <a:pt x="181" y="552"/>
                    </a:lnTo>
                    <a:lnTo>
                      <a:pt x="184" y="539"/>
                    </a:lnTo>
                    <a:lnTo>
                      <a:pt x="184" y="331"/>
                    </a:lnTo>
                    <a:lnTo>
                      <a:pt x="184" y="168"/>
                    </a:lnTo>
                    <a:lnTo>
                      <a:pt x="186" y="163"/>
                    </a:lnTo>
                    <a:lnTo>
                      <a:pt x="189" y="161"/>
                    </a:lnTo>
                    <a:lnTo>
                      <a:pt x="193" y="163"/>
                    </a:lnTo>
                    <a:lnTo>
                      <a:pt x="195" y="168"/>
                    </a:lnTo>
                    <a:lnTo>
                      <a:pt x="195" y="320"/>
                    </a:lnTo>
                    <a:lnTo>
                      <a:pt x="197" y="327"/>
                    </a:lnTo>
                    <a:lnTo>
                      <a:pt x="203" y="334"/>
                    </a:lnTo>
                    <a:lnTo>
                      <a:pt x="212" y="336"/>
                    </a:lnTo>
                    <a:lnTo>
                      <a:pt x="221" y="334"/>
                    </a:lnTo>
                    <a:lnTo>
                      <a:pt x="227" y="327"/>
                    </a:lnTo>
                    <a:lnTo>
                      <a:pt x="229" y="320"/>
                    </a:lnTo>
                    <a:lnTo>
                      <a:pt x="229" y="140"/>
                    </a:lnTo>
                    <a:lnTo>
                      <a:pt x="227" y="130"/>
                    </a:lnTo>
                    <a:lnTo>
                      <a:pt x="221" y="122"/>
                    </a:lnTo>
                    <a:lnTo>
                      <a:pt x="212" y="120"/>
                    </a:lnTo>
                    <a:lnTo>
                      <a:pt x="17" y="120"/>
                    </a:lnTo>
                    <a:lnTo>
                      <a:pt x="8" y="122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0" y="320"/>
                    </a:lnTo>
                    <a:lnTo>
                      <a:pt x="2" y="327"/>
                    </a:lnTo>
                    <a:lnTo>
                      <a:pt x="8" y="334"/>
                    </a:lnTo>
                    <a:lnTo>
                      <a:pt x="17" y="336"/>
                    </a:lnTo>
                    <a:lnTo>
                      <a:pt x="26" y="334"/>
                    </a:lnTo>
                    <a:lnTo>
                      <a:pt x="32" y="327"/>
                    </a:lnTo>
                    <a:lnTo>
                      <a:pt x="34" y="320"/>
                    </a:lnTo>
                    <a:lnTo>
                      <a:pt x="34" y="168"/>
                    </a:lnTo>
                    <a:lnTo>
                      <a:pt x="36" y="163"/>
                    </a:lnTo>
                    <a:lnTo>
                      <a:pt x="42" y="161"/>
                    </a:lnTo>
                    <a:lnTo>
                      <a:pt x="44" y="163"/>
                    </a:lnTo>
                    <a:lnTo>
                      <a:pt x="46" y="168"/>
                    </a:lnTo>
                    <a:lnTo>
                      <a:pt x="46" y="331"/>
                    </a:lnTo>
                    <a:lnTo>
                      <a:pt x="46" y="539"/>
                    </a:lnTo>
                    <a:lnTo>
                      <a:pt x="48" y="552"/>
                    </a:lnTo>
                    <a:lnTo>
                      <a:pt x="58" y="564"/>
                    </a:lnTo>
                    <a:lnTo>
                      <a:pt x="71" y="568"/>
                    </a:lnTo>
                    <a:lnTo>
                      <a:pt x="78" y="568"/>
                    </a:lnTo>
                    <a:lnTo>
                      <a:pt x="91" y="564"/>
                    </a:lnTo>
                    <a:lnTo>
                      <a:pt x="100" y="552"/>
                    </a:lnTo>
                    <a:lnTo>
                      <a:pt x="104" y="539"/>
                    </a:lnTo>
                    <a:lnTo>
                      <a:pt x="104" y="342"/>
                    </a:lnTo>
                    <a:lnTo>
                      <a:pt x="106" y="334"/>
                    </a:lnTo>
                    <a:lnTo>
                      <a:pt x="115" y="331"/>
                    </a:lnTo>
                    <a:lnTo>
                      <a:pt x="123" y="334"/>
                    </a:lnTo>
                    <a:lnTo>
                      <a:pt x="127" y="342"/>
                    </a:lnTo>
                    <a:lnTo>
                      <a:pt x="127" y="539"/>
                    </a:lnTo>
                    <a:lnTo>
                      <a:pt x="64" y="52"/>
                    </a:lnTo>
                    <a:lnTo>
                      <a:pt x="68" y="34"/>
                    </a:lnTo>
                    <a:lnTo>
                      <a:pt x="76" y="19"/>
                    </a:lnTo>
                    <a:lnTo>
                      <a:pt x="90" y="7"/>
                    </a:lnTo>
                    <a:lnTo>
                      <a:pt x="106" y="0"/>
                    </a:lnTo>
                    <a:lnTo>
                      <a:pt x="123" y="0"/>
                    </a:lnTo>
                    <a:lnTo>
                      <a:pt x="139" y="7"/>
                    </a:lnTo>
                    <a:lnTo>
                      <a:pt x="155" y="19"/>
                    </a:lnTo>
                    <a:lnTo>
                      <a:pt x="161" y="34"/>
                    </a:lnTo>
                    <a:lnTo>
                      <a:pt x="165" y="52"/>
                    </a:lnTo>
                    <a:lnTo>
                      <a:pt x="161" y="72"/>
                    </a:lnTo>
                    <a:lnTo>
                      <a:pt x="155" y="89"/>
                    </a:lnTo>
                    <a:lnTo>
                      <a:pt x="139" y="100"/>
                    </a:lnTo>
                    <a:lnTo>
                      <a:pt x="123" y="106"/>
                    </a:lnTo>
                    <a:lnTo>
                      <a:pt x="106" y="106"/>
                    </a:lnTo>
                    <a:lnTo>
                      <a:pt x="90" y="100"/>
                    </a:lnTo>
                    <a:lnTo>
                      <a:pt x="76" y="89"/>
                    </a:lnTo>
                    <a:lnTo>
                      <a:pt x="68" y="72"/>
                    </a:lnTo>
                    <a:lnTo>
                      <a:pt x="64" y="52"/>
                    </a:lnTo>
                    <a:lnTo>
                      <a:pt x="127" y="539"/>
                    </a:lnTo>
                  </a:path>
                </a:pathLst>
              </a:custGeom>
              <a:solidFill>
                <a:srgbClr val="00B7A5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0" name="Freeform 44"/>
              <p:cNvSpPr>
                <a:spLocks/>
              </p:cNvSpPr>
              <p:nvPr/>
            </p:nvSpPr>
            <p:spPr bwMode="auto">
              <a:xfrm>
                <a:off x="3481" y="1515"/>
                <a:ext cx="230" cy="447"/>
              </a:xfrm>
              <a:custGeom>
                <a:avLst/>
                <a:gdLst>
                  <a:gd name="T0" fmla="*/ 127 w 230"/>
                  <a:gd name="T1" fmla="*/ 418 h 447"/>
                  <a:gd name="T2" fmla="*/ 130 w 230"/>
                  <a:gd name="T3" fmla="*/ 430 h 447"/>
                  <a:gd name="T4" fmla="*/ 139 w 230"/>
                  <a:gd name="T5" fmla="*/ 442 h 447"/>
                  <a:gd name="T6" fmla="*/ 153 w 230"/>
                  <a:gd name="T7" fmla="*/ 446 h 447"/>
                  <a:gd name="T8" fmla="*/ 158 w 230"/>
                  <a:gd name="T9" fmla="*/ 446 h 447"/>
                  <a:gd name="T10" fmla="*/ 171 w 230"/>
                  <a:gd name="T11" fmla="*/ 442 h 447"/>
                  <a:gd name="T12" fmla="*/ 181 w 230"/>
                  <a:gd name="T13" fmla="*/ 430 h 447"/>
                  <a:gd name="T14" fmla="*/ 184 w 230"/>
                  <a:gd name="T15" fmla="*/ 418 h 447"/>
                  <a:gd name="T16" fmla="*/ 184 w 230"/>
                  <a:gd name="T17" fmla="*/ 210 h 447"/>
                  <a:gd name="T18" fmla="*/ 184 w 230"/>
                  <a:gd name="T19" fmla="*/ 47 h 447"/>
                  <a:gd name="T20" fmla="*/ 186 w 230"/>
                  <a:gd name="T21" fmla="*/ 42 h 447"/>
                  <a:gd name="T22" fmla="*/ 189 w 230"/>
                  <a:gd name="T23" fmla="*/ 40 h 447"/>
                  <a:gd name="T24" fmla="*/ 193 w 230"/>
                  <a:gd name="T25" fmla="*/ 42 h 447"/>
                  <a:gd name="T26" fmla="*/ 195 w 230"/>
                  <a:gd name="T27" fmla="*/ 47 h 447"/>
                  <a:gd name="T28" fmla="*/ 195 w 230"/>
                  <a:gd name="T29" fmla="*/ 198 h 447"/>
                  <a:gd name="T30" fmla="*/ 197 w 230"/>
                  <a:gd name="T31" fmla="*/ 206 h 447"/>
                  <a:gd name="T32" fmla="*/ 203 w 230"/>
                  <a:gd name="T33" fmla="*/ 213 h 447"/>
                  <a:gd name="T34" fmla="*/ 212 w 230"/>
                  <a:gd name="T35" fmla="*/ 215 h 447"/>
                  <a:gd name="T36" fmla="*/ 221 w 230"/>
                  <a:gd name="T37" fmla="*/ 213 h 447"/>
                  <a:gd name="T38" fmla="*/ 227 w 230"/>
                  <a:gd name="T39" fmla="*/ 206 h 447"/>
                  <a:gd name="T40" fmla="*/ 229 w 230"/>
                  <a:gd name="T41" fmla="*/ 198 h 447"/>
                  <a:gd name="T42" fmla="*/ 229 w 230"/>
                  <a:gd name="T43" fmla="*/ 20 h 447"/>
                  <a:gd name="T44" fmla="*/ 227 w 230"/>
                  <a:gd name="T45" fmla="*/ 10 h 447"/>
                  <a:gd name="T46" fmla="*/ 221 w 230"/>
                  <a:gd name="T47" fmla="*/ 2 h 447"/>
                  <a:gd name="T48" fmla="*/ 212 w 230"/>
                  <a:gd name="T49" fmla="*/ 0 h 447"/>
                  <a:gd name="T50" fmla="*/ 17 w 230"/>
                  <a:gd name="T51" fmla="*/ 0 h 447"/>
                  <a:gd name="T52" fmla="*/ 8 w 230"/>
                  <a:gd name="T53" fmla="*/ 2 h 447"/>
                  <a:gd name="T54" fmla="*/ 2 w 230"/>
                  <a:gd name="T55" fmla="*/ 10 h 447"/>
                  <a:gd name="T56" fmla="*/ 0 w 230"/>
                  <a:gd name="T57" fmla="*/ 20 h 447"/>
                  <a:gd name="T58" fmla="*/ 0 w 230"/>
                  <a:gd name="T59" fmla="*/ 198 h 447"/>
                  <a:gd name="T60" fmla="*/ 2 w 230"/>
                  <a:gd name="T61" fmla="*/ 206 h 447"/>
                  <a:gd name="T62" fmla="*/ 8 w 230"/>
                  <a:gd name="T63" fmla="*/ 213 h 447"/>
                  <a:gd name="T64" fmla="*/ 17 w 230"/>
                  <a:gd name="T65" fmla="*/ 215 h 447"/>
                  <a:gd name="T66" fmla="*/ 26 w 230"/>
                  <a:gd name="T67" fmla="*/ 213 h 447"/>
                  <a:gd name="T68" fmla="*/ 32 w 230"/>
                  <a:gd name="T69" fmla="*/ 206 h 447"/>
                  <a:gd name="T70" fmla="*/ 34 w 230"/>
                  <a:gd name="T71" fmla="*/ 198 h 447"/>
                  <a:gd name="T72" fmla="*/ 34 w 230"/>
                  <a:gd name="T73" fmla="*/ 47 h 447"/>
                  <a:gd name="T74" fmla="*/ 36 w 230"/>
                  <a:gd name="T75" fmla="*/ 42 h 447"/>
                  <a:gd name="T76" fmla="*/ 42 w 230"/>
                  <a:gd name="T77" fmla="*/ 40 h 447"/>
                  <a:gd name="T78" fmla="*/ 44 w 230"/>
                  <a:gd name="T79" fmla="*/ 42 h 447"/>
                  <a:gd name="T80" fmla="*/ 46 w 230"/>
                  <a:gd name="T81" fmla="*/ 47 h 447"/>
                  <a:gd name="T82" fmla="*/ 46 w 230"/>
                  <a:gd name="T83" fmla="*/ 210 h 447"/>
                  <a:gd name="T84" fmla="*/ 46 w 230"/>
                  <a:gd name="T85" fmla="*/ 418 h 447"/>
                  <a:gd name="T86" fmla="*/ 48 w 230"/>
                  <a:gd name="T87" fmla="*/ 430 h 447"/>
                  <a:gd name="T88" fmla="*/ 58 w 230"/>
                  <a:gd name="T89" fmla="*/ 442 h 447"/>
                  <a:gd name="T90" fmla="*/ 71 w 230"/>
                  <a:gd name="T91" fmla="*/ 446 h 447"/>
                  <a:gd name="T92" fmla="*/ 78 w 230"/>
                  <a:gd name="T93" fmla="*/ 446 h 447"/>
                  <a:gd name="T94" fmla="*/ 91 w 230"/>
                  <a:gd name="T95" fmla="*/ 442 h 447"/>
                  <a:gd name="T96" fmla="*/ 100 w 230"/>
                  <a:gd name="T97" fmla="*/ 430 h 447"/>
                  <a:gd name="T98" fmla="*/ 104 w 230"/>
                  <a:gd name="T99" fmla="*/ 418 h 447"/>
                  <a:gd name="T100" fmla="*/ 104 w 230"/>
                  <a:gd name="T101" fmla="*/ 221 h 447"/>
                  <a:gd name="T102" fmla="*/ 106 w 230"/>
                  <a:gd name="T103" fmla="*/ 213 h 447"/>
                  <a:gd name="T104" fmla="*/ 115 w 230"/>
                  <a:gd name="T105" fmla="*/ 210 h 447"/>
                  <a:gd name="T106" fmla="*/ 123 w 230"/>
                  <a:gd name="T107" fmla="*/ 213 h 447"/>
                  <a:gd name="T108" fmla="*/ 127 w 230"/>
                  <a:gd name="T109" fmla="*/ 221 h 447"/>
                  <a:gd name="T110" fmla="*/ 127 w 230"/>
                  <a:gd name="T111" fmla="*/ 418 h 4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30"/>
                  <a:gd name="T169" fmla="*/ 0 h 447"/>
                  <a:gd name="T170" fmla="*/ 230 w 230"/>
                  <a:gd name="T171" fmla="*/ 447 h 44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30" h="447">
                    <a:moveTo>
                      <a:pt x="127" y="418"/>
                    </a:moveTo>
                    <a:lnTo>
                      <a:pt x="130" y="430"/>
                    </a:lnTo>
                    <a:lnTo>
                      <a:pt x="139" y="442"/>
                    </a:lnTo>
                    <a:lnTo>
                      <a:pt x="153" y="446"/>
                    </a:lnTo>
                    <a:lnTo>
                      <a:pt x="158" y="446"/>
                    </a:lnTo>
                    <a:lnTo>
                      <a:pt x="171" y="442"/>
                    </a:lnTo>
                    <a:lnTo>
                      <a:pt x="181" y="430"/>
                    </a:lnTo>
                    <a:lnTo>
                      <a:pt x="184" y="418"/>
                    </a:lnTo>
                    <a:lnTo>
                      <a:pt x="184" y="210"/>
                    </a:lnTo>
                    <a:lnTo>
                      <a:pt x="184" y="47"/>
                    </a:lnTo>
                    <a:lnTo>
                      <a:pt x="186" y="42"/>
                    </a:lnTo>
                    <a:lnTo>
                      <a:pt x="189" y="40"/>
                    </a:lnTo>
                    <a:lnTo>
                      <a:pt x="193" y="42"/>
                    </a:lnTo>
                    <a:lnTo>
                      <a:pt x="195" y="47"/>
                    </a:lnTo>
                    <a:lnTo>
                      <a:pt x="195" y="198"/>
                    </a:lnTo>
                    <a:lnTo>
                      <a:pt x="197" y="206"/>
                    </a:lnTo>
                    <a:lnTo>
                      <a:pt x="203" y="213"/>
                    </a:lnTo>
                    <a:lnTo>
                      <a:pt x="212" y="215"/>
                    </a:lnTo>
                    <a:lnTo>
                      <a:pt x="221" y="213"/>
                    </a:lnTo>
                    <a:lnTo>
                      <a:pt x="227" y="206"/>
                    </a:lnTo>
                    <a:lnTo>
                      <a:pt x="229" y="198"/>
                    </a:lnTo>
                    <a:lnTo>
                      <a:pt x="229" y="20"/>
                    </a:lnTo>
                    <a:lnTo>
                      <a:pt x="227" y="10"/>
                    </a:lnTo>
                    <a:lnTo>
                      <a:pt x="221" y="2"/>
                    </a:lnTo>
                    <a:lnTo>
                      <a:pt x="212" y="0"/>
                    </a:lnTo>
                    <a:lnTo>
                      <a:pt x="17" y="0"/>
                    </a:lnTo>
                    <a:lnTo>
                      <a:pt x="8" y="2"/>
                    </a:lnTo>
                    <a:lnTo>
                      <a:pt x="2" y="10"/>
                    </a:lnTo>
                    <a:lnTo>
                      <a:pt x="0" y="20"/>
                    </a:lnTo>
                    <a:lnTo>
                      <a:pt x="0" y="198"/>
                    </a:lnTo>
                    <a:lnTo>
                      <a:pt x="2" y="206"/>
                    </a:lnTo>
                    <a:lnTo>
                      <a:pt x="8" y="213"/>
                    </a:lnTo>
                    <a:lnTo>
                      <a:pt x="17" y="215"/>
                    </a:lnTo>
                    <a:lnTo>
                      <a:pt x="26" y="213"/>
                    </a:lnTo>
                    <a:lnTo>
                      <a:pt x="32" y="206"/>
                    </a:lnTo>
                    <a:lnTo>
                      <a:pt x="34" y="198"/>
                    </a:lnTo>
                    <a:lnTo>
                      <a:pt x="34" y="47"/>
                    </a:lnTo>
                    <a:lnTo>
                      <a:pt x="36" y="42"/>
                    </a:lnTo>
                    <a:lnTo>
                      <a:pt x="42" y="40"/>
                    </a:lnTo>
                    <a:lnTo>
                      <a:pt x="44" y="42"/>
                    </a:lnTo>
                    <a:lnTo>
                      <a:pt x="46" y="47"/>
                    </a:lnTo>
                    <a:lnTo>
                      <a:pt x="46" y="210"/>
                    </a:lnTo>
                    <a:lnTo>
                      <a:pt x="46" y="418"/>
                    </a:lnTo>
                    <a:lnTo>
                      <a:pt x="48" y="430"/>
                    </a:lnTo>
                    <a:lnTo>
                      <a:pt x="58" y="442"/>
                    </a:lnTo>
                    <a:lnTo>
                      <a:pt x="71" y="446"/>
                    </a:lnTo>
                    <a:lnTo>
                      <a:pt x="78" y="446"/>
                    </a:lnTo>
                    <a:lnTo>
                      <a:pt x="91" y="442"/>
                    </a:lnTo>
                    <a:lnTo>
                      <a:pt x="100" y="430"/>
                    </a:lnTo>
                    <a:lnTo>
                      <a:pt x="104" y="418"/>
                    </a:lnTo>
                    <a:lnTo>
                      <a:pt x="104" y="221"/>
                    </a:lnTo>
                    <a:lnTo>
                      <a:pt x="106" y="213"/>
                    </a:lnTo>
                    <a:lnTo>
                      <a:pt x="115" y="210"/>
                    </a:lnTo>
                    <a:lnTo>
                      <a:pt x="123" y="213"/>
                    </a:lnTo>
                    <a:lnTo>
                      <a:pt x="127" y="221"/>
                    </a:lnTo>
                    <a:lnTo>
                      <a:pt x="127" y="418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1" name="Freeform 45"/>
              <p:cNvSpPr>
                <a:spLocks/>
              </p:cNvSpPr>
              <p:nvPr/>
            </p:nvSpPr>
            <p:spPr bwMode="auto">
              <a:xfrm>
                <a:off x="3547" y="1393"/>
                <a:ext cx="98" cy="100"/>
              </a:xfrm>
              <a:custGeom>
                <a:avLst/>
                <a:gdLst>
                  <a:gd name="T0" fmla="*/ 0 w 98"/>
                  <a:gd name="T1" fmla="*/ 49 h 100"/>
                  <a:gd name="T2" fmla="*/ 4 w 98"/>
                  <a:gd name="T3" fmla="*/ 31 h 100"/>
                  <a:gd name="T4" fmla="*/ 12 w 98"/>
                  <a:gd name="T5" fmla="*/ 18 h 100"/>
                  <a:gd name="T6" fmla="*/ 25 w 98"/>
                  <a:gd name="T7" fmla="*/ 6 h 100"/>
                  <a:gd name="T8" fmla="*/ 41 w 98"/>
                  <a:gd name="T9" fmla="*/ 0 h 100"/>
                  <a:gd name="T10" fmla="*/ 56 w 98"/>
                  <a:gd name="T11" fmla="*/ 0 h 100"/>
                  <a:gd name="T12" fmla="*/ 72 w 98"/>
                  <a:gd name="T13" fmla="*/ 6 h 100"/>
                  <a:gd name="T14" fmla="*/ 87 w 98"/>
                  <a:gd name="T15" fmla="*/ 18 h 100"/>
                  <a:gd name="T16" fmla="*/ 93 w 98"/>
                  <a:gd name="T17" fmla="*/ 31 h 100"/>
                  <a:gd name="T18" fmla="*/ 97 w 98"/>
                  <a:gd name="T19" fmla="*/ 49 h 100"/>
                  <a:gd name="T20" fmla="*/ 93 w 98"/>
                  <a:gd name="T21" fmla="*/ 68 h 100"/>
                  <a:gd name="T22" fmla="*/ 87 w 98"/>
                  <a:gd name="T23" fmla="*/ 83 h 100"/>
                  <a:gd name="T24" fmla="*/ 72 w 98"/>
                  <a:gd name="T25" fmla="*/ 93 h 100"/>
                  <a:gd name="T26" fmla="*/ 56 w 98"/>
                  <a:gd name="T27" fmla="*/ 99 h 100"/>
                  <a:gd name="T28" fmla="*/ 41 w 98"/>
                  <a:gd name="T29" fmla="*/ 99 h 100"/>
                  <a:gd name="T30" fmla="*/ 25 w 98"/>
                  <a:gd name="T31" fmla="*/ 93 h 100"/>
                  <a:gd name="T32" fmla="*/ 12 w 98"/>
                  <a:gd name="T33" fmla="*/ 83 h 100"/>
                  <a:gd name="T34" fmla="*/ 4 w 98"/>
                  <a:gd name="T35" fmla="*/ 68 h 100"/>
                  <a:gd name="T36" fmla="*/ 0 w 98"/>
                  <a:gd name="T37" fmla="*/ 49 h 1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8"/>
                  <a:gd name="T58" fmla="*/ 0 h 100"/>
                  <a:gd name="T59" fmla="*/ 98 w 98"/>
                  <a:gd name="T60" fmla="*/ 100 h 10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8" h="100">
                    <a:moveTo>
                      <a:pt x="0" y="49"/>
                    </a:moveTo>
                    <a:lnTo>
                      <a:pt x="4" y="31"/>
                    </a:lnTo>
                    <a:lnTo>
                      <a:pt x="12" y="18"/>
                    </a:lnTo>
                    <a:lnTo>
                      <a:pt x="25" y="6"/>
                    </a:lnTo>
                    <a:lnTo>
                      <a:pt x="41" y="0"/>
                    </a:lnTo>
                    <a:lnTo>
                      <a:pt x="56" y="0"/>
                    </a:lnTo>
                    <a:lnTo>
                      <a:pt x="72" y="6"/>
                    </a:lnTo>
                    <a:lnTo>
                      <a:pt x="87" y="18"/>
                    </a:lnTo>
                    <a:lnTo>
                      <a:pt x="93" y="31"/>
                    </a:lnTo>
                    <a:lnTo>
                      <a:pt x="97" y="49"/>
                    </a:lnTo>
                    <a:lnTo>
                      <a:pt x="93" y="68"/>
                    </a:lnTo>
                    <a:lnTo>
                      <a:pt x="87" y="83"/>
                    </a:lnTo>
                    <a:lnTo>
                      <a:pt x="72" y="93"/>
                    </a:lnTo>
                    <a:lnTo>
                      <a:pt x="56" y="99"/>
                    </a:lnTo>
                    <a:lnTo>
                      <a:pt x="41" y="99"/>
                    </a:lnTo>
                    <a:lnTo>
                      <a:pt x="25" y="93"/>
                    </a:lnTo>
                    <a:lnTo>
                      <a:pt x="12" y="83"/>
                    </a:lnTo>
                    <a:lnTo>
                      <a:pt x="4" y="68"/>
                    </a:lnTo>
                    <a:lnTo>
                      <a:pt x="0" y="49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2" name="Freeform 46"/>
              <p:cNvSpPr>
                <a:spLocks/>
              </p:cNvSpPr>
              <p:nvPr/>
            </p:nvSpPr>
            <p:spPr bwMode="auto">
              <a:xfrm>
                <a:off x="4057" y="1393"/>
                <a:ext cx="229" cy="569"/>
              </a:xfrm>
              <a:custGeom>
                <a:avLst/>
                <a:gdLst>
                  <a:gd name="T0" fmla="*/ 130 w 229"/>
                  <a:gd name="T1" fmla="*/ 552 h 569"/>
                  <a:gd name="T2" fmla="*/ 153 w 229"/>
                  <a:gd name="T3" fmla="*/ 568 h 569"/>
                  <a:gd name="T4" fmla="*/ 171 w 229"/>
                  <a:gd name="T5" fmla="*/ 564 h 569"/>
                  <a:gd name="T6" fmla="*/ 184 w 229"/>
                  <a:gd name="T7" fmla="*/ 539 h 569"/>
                  <a:gd name="T8" fmla="*/ 184 w 229"/>
                  <a:gd name="T9" fmla="*/ 168 h 569"/>
                  <a:gd name="T10" fmla="*/ 189 w 229"/>
                  <a:gd name="T11" fmla="*/ 161 h 569"/>
                  <a:gd name="T12" fmla="*/ 195 w 229"/>
                  <a:gd name="T13" fmla="*/ 168 h 569"/>
                  <a:gd name="T14" fmla="*/ 197 w 229"/>
                  <a:gd name="T15" fmla="*/ 327 h 569"/>
                  <a:gd name="T16" fmla="*/ 212 w 229"/>
                  <a:gd name="T17" fmla="*/ 336 h 569"/>
                  <a:gd name="T18" fmla="*/ 227 w 229"/>
                  <a:gd name="T19" fmla="*/ 327 h 569"/>
                  <a:gd name="T20" fmla="*/ 228 w 229"/>
                  <a:gd name="T21" fmla="*/ 140 h 569"/>
                  <a:gd name="T22" fmla="*/ 221 w 229"/>
                  <a:gd name="T23" fmla="*/ 122 h 569"/>
                  <a:gd name="T24" fmla="*/ 17 w 229"/>
                  <a:gd name="T25" fmla="*/ 120 h 569"/>
                  <a:gd name="T26" fmla="*/ 2 w 229"/>
                  <a:gd name="T27" fmla="*/ 130 h 569"/>
                  <a:gd name="T28" fmla="*/ 0 w 229"/>
                  <a:gd name="T29" fmla="*/ 320 h 569"/>
                  <a:gd name="T30" fmla="*/ 8 w 229"/>
                  <a:gd name="T31" fmla="*/ 334 h 569"/>
                  <a:gd name="T32" fmla="*/ 26 w 229"/>
                  <a:gd name="T33" fmla="*/ 334 h 569"/>
                  <a:gd name="T34" fmla="*/ 34 w 229"/>
                  <a:gd name="T35" fmla="*/ 320 h 569"/>
                  <a:gd name="T36" fmla="*/ 36 w 229"/>
                  <a:gd name="T37" fmla="*/ 163 h 569"/>
                  <a:gd name="T38" fmla="*/ 44 w 229"/>
                  <a:gd name="T39" fmla="*/ 163 h 569"/>
                  <a:gd name="T40" fmla="*/ 46 w 229"/>
                  <a:gd name="T41" fmla="*/ 331 h 569"/>
                  <a:gd name="T42" fmla="*/ 48 w 229"/>
                  <a:gd name="T43" fmla="*/ 552 h 569"/>
                  <a:gd name="T44" fmla="*/ 71 w 229"/>
                  <a:gd name="T45" fmla="*/ 568 h 569"/>
                  <a:gd name="T46" fmla="*/ 91 w 229"/>
                  <a:gd name="T47" fmla="*/ 564 h 569"/>
                  <a:gd name="T48" fmla="*/ 104 w 229"/>
                  <a:gd name="T49" fmla="*/ 539 h 569"/>
                  <a:gd name="T50" fmla="*/ 106 w 229"/>
                  <a:gd name="T51" fmla="*/ 334 h 569"/>
                  <a:gd name="T52" fmla="*/ 123 w 229"/>
                  <a:gd name="T53" fmla="*/ 334 h 569"/>
                  <a:gd name="T54" fmla="*/ 127 w 229"/>
                  <a:gd name="T55" fmla="*/ 539 h 569"/>
                  <a:gd name="T56" fmla="*/ 67 w 229"/>
                  <a:gd name="T57" fmla="*/ 34 h 569"/>
                  <a:gd name="T58" fmla="*/ 90 w 229"/>
                  <a:gd name="T59" fmla="*/ 7 h 569"/>
                  <a:gd name="T60" fmla="*/ 123 w 229"/>
                  <a:gd name="T61" fmla="*/ 0 h 569"/>
                  <a:gd name="T62" fmla="*/ 155 w 229"/>
                  <a:gd name="T63" fmla="*/ 19 h 569"/>
                  <a:gd name="T64" fmla="*/ 165 w 229"/>
                  <a:gd name="T65" fmla="*/ 52 h 569"/>
                  <a:gd name="T66" fmla="*/ 155 w 229"/>
                  <a:gd name="T67" fmla="*/ 89 h 569"/>
                  <a:gd name="T68" fmla="*/ 123 w 229"/>
                  <a:gd name="T69" fmla="*/ 106 h 569"/>
                  <a:gd name="T70" fmla="*/ 90 w 229"/>
                  <a:gd name="T71" fmla="*/ 100 h 569"/>
                  <a:gd name="T72" fmla="*/ 67 w 229"/>
                  <a:gd name="T73" fmla="*/ 72 h 569"/>
                  <a:gd name="T74" fmla="*/ 127 w 229"/>
                  <a:gd name="T75" fmla="*/ 539 h 5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29"/>
                  <a:gd name="T115" fmla="*/ 0 h 569"/>
                  <a:gd name="T116" fmla="*/ 229 w 229"/>
                  <a:gd name="T117" fmla="*/ 569 h 56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29" h="569">
                    <a:moveTo>
                      <a:pt x="127" y="539"/>
                    </a:moveTo>
                    <a:lnTo>
                      <a:pt x="130" y="552"/>
                    </a:lnTo>
                    <a:lnTo>
                      <a:pt x="139" y="564"/>
                    </a:lnTo>
                    <a:lnTo>
                      <a:pt x="153" y="568"/>
                    </a:lnTo>
                    <a:lnTo>
                      <a:pt x="158" y="568"/>
                    </a:lnTo>
                    <a:lnTo>
                      <a:pt x="171" y="564"/>
                    </a:lnTo>
                    <a:lnTo>
                      <a:pt x="181" y="552"/>
                    </a:lnTo>
                    <a:lnTo>
                      <a:pt x="184" y="539"/>
                    </a:lnTo>
                    <a:lnTo>
                      <a:pt x="184" y="331"/>
                    </a:lnTo>
                    <a:lnTo>
                      <a:pt x="184" y="168"/>
                    </a:lnTo>
                    <a:lnTo>
                      <a:pt x="185" y="163"/>
                    </a:lnTo>
                    <a:lnTo>
                      <a:pt x="189" y="161"/>
                    </a:lnTo>
                    <a:lnTo>
                      <a:pt x="193" y="163"/>
                    </a:lnTo>
                    <a:lnTo>
                      <a:pt x="195" y="168"/>
                    </a:lnTo>
                    <a:lnTo>
                      <a:pt x="195" y="320"/>
                    </a:lnTo>
                    <a:lnTo>
                      <a:pt x="197" y="327"/>
                    </a:lnTo>
                    <a:lnTo>
                      <a:pt x="203" y="334"/>
                    </a:lnTo>
                    <a:lnTo>
                      <a:pt x="212" y="336"/>
                    </a:lnTo>
                    <a:lnTo>
                      <a:pt x="221" y="334"/>
                    </a:lnTo>
                    <a:lnTo>
                      <a:pt x="227" y="327"/>
                    </a:lnTo>
                    <a:lnTo>
                      <a:pt x="228" y="320"/>
                    </a:lnTo>
                    <a:lnTo>
                      <a:pt x="228" y="140"/>
                    </a:lnTo>
                    <a:lnTo>
                      <a:pt x="227" y="130"/>
                    </a:lnTo>
                    <a:lnTo>
                      <a:pt x="221" y="122"/>
                    </a:lnTo>
                    <a:lnTo>
                      <a:pt x="212" y="120"/>
                    </a:lnTo>
                    <a:lnTo>
                      <a:pt x="17" y="120"/>
                    </a:lnTo>
                    <a:lnTo>
                      <a:pt x="8" y="122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0" y="320"/>
                    </a:lnTo>
                    <a:lnTo>
                      <a:pt x="2" y="327"/>
                    </a:lnTo>
                    <a:lnTo>
                      <a:pt x="8" y="334"/>
                    </a:lnTo>
                    <a:lnTo>
                      <a:pt x="17" y="336"/>
                    </a:lnTo>
                    <a:lnTo>
                      <a:pt x="26" y="334"/>
                    </a:lnTo>
                    <a:lnTo>
                      <a:pt x="32" y="327"/>
                    </a:lnTo>
                    <a:lnTo>
                      <a:pt x="34" y="320"/>
                    </a:lnTo>
                    <a:lnTo>
                      <a:pt x="34" y="168"/>
                    </a:lnTo>
                    <a:lnTo>
                      <a:pt x="36" y="163"/>
                    </a:lnTo>
                    <a:lnTo>
                      <a:pt x="42" y="161"/>
                    </a:lnTo>
                    <a:lnTo>
                      <a:pt x="44" y="163"/>
                    </a:lnTo>
                    <a:lnTo>
                      <a:pt x="46" y="168"/>
                    </a:lnTo>
                    <a:lnTo>
                      <a:pt x="46" y="331"/>
                    </a:lnTo>
                    <a:lnTo>
                      <a:pt x="46" y="539"/>
                    </a:lnTo>
                    <a:lnTo>
                      <a:pt x="48" y="552"/>
                    </a:lnTo>
                    <a:lnTo>
                      <a:pt x="58" y="564"/>
                    </a:lnTo>
                    <a:lnTo>
                      <a:pt x="71" y="568"/>
                    </a:lnTo>
                    <a:lnTo>
                      <a:pt x="78" y="568"/>
                    </a:lnTo>
                    <a:lnTo>
                      <a:pt x="91" y="564"/>
                    </a:lnTo>
                    <a:lnTo>
                      <a:pt x="100" y="552"/>
                    </a:lnTo>
                    <a:lnTo>
                      <a:pt x="104" y="539"/>
                    </a:lnTo>
                    <a:lnTo>
                      <a:pt x="104" y="342"/>
                    </a:lnTo>
                    <a:lnTo>
                      <a:pt x="106" y="334"/>
                    </a:lnTo>
                    <a:lnTo>
                      <a:pt x="115" y="331"/>
                    </a:lnTo>
                    <a:lnTo>
                      <a:pt x="123" y="334"/>
                    </a:lnTo>
                    <a:lnTo>
                      <a:pt x="127" y="342"/>
                    </a:lnTo>
                    <a:lnTo>
                      <a:pt x="127" y="539"/>
                    </a:lnTo>
                    <a:lnTo>
                      <a:pt x="64" y="52"/>
                    </a:lnTo>
                    <a:lnTo>
                      <a:pt x="67" y="34"/>
                    </a:lnTo>
                    <a:lnTo>
                      <a:pt x="76" y="19"/>
                    </a:lnTo>
                    <a:lnTo>
                      <a:pt x="90" y="7"/>
                    </a:lnTo>
                    <a:lnTo>
                      <a:pt x="106" y="0"/>
                    </a:lnTo>
                    <a:lnTo>
                      <a:pt x="123" y="0"/>
                    </a:lnTo>
                    <a:lnTo>
                      <a:pt x="139" y="7"/>
                    </a:lnTo>
                    <a:lnTo>
                      <a:pt x="155" y="19"/>
                    </a:lnTo>
                    <a:lnTo>
                      <a:pt x="161" y="34"/>
                    </a:lnTo>
                    <a:lnTo>
                      <a:pt x="165" y="52"/>
                    </a:lnTo>
                    <a:lnTo>
                      <a:pt x="161" y="72"/>
                    </a:lnTo>
                    <a:lnTo>
                      <a:pt x="155" y="89"/>
                    </a:lnTo>
                    <a:lnTo>
                      <a:pt x="139" y="100"/>
                    </a:lnTo>
                    <a:lnTo>
                      <a:pt x="123" y="106"/>
                    </a:lnTo>
                    <a:lnTo>
                      <a:pt x="106" y="106"/>
                    </a:lnTo>
                    <a:lnTo>
                      <a:pt x="90" y="100"/>
                    </a:lnTo>
                    <a:lnTo>
                      <a:pt x="76" y="89"/>
                    </a:lnTo>
                    <a:lnTo>
                      <a:pt x="67" y="72"/>
                    </a:lnTo>
                    <a:lnTo>
                      <a:pt x="64" y="52"/>
                    </a:lnTo>
                    <a:lnTo>
                      <a:pt x="127" y="539"/>
                    </a:lnTo>
                  </a:path>
                </a:pathLst>
              </a:custGeom>
              <a:solidFill>
                <a:srgbClr val="3366FF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3" name="Freeform 47"/>
              <p:cNvSpPr>
                <a:spLocks/>
              </p:cNvSpPr>
              <p:nvPr/>
            </p:nvSpPr>
            <p:spPr bwMode="auto">
              <a:xfrm>
                <a:off x="4057" y="1515"/>
                <a:ext cx="229" cy="447"/>
              </a:xfrm>
              <a:custGeom>
                <a:avLst/>
                <a:gdLst>
                  <a:gd name="T0" fmla="*/ 127 w 229"/>
                  <a:gd name="T1" fmla="*/ 418 h 447"/>
                  <a:gd name="T2" fmla="*/ 130 w 229"/>
                  <a:gd name="T3" fmla="*/ 430 h 447"/>
                  <a:gd name="T4" fmla="*/ 139 w 229"/>
                  <a:gd name="T5" fmla="*/ 442 h 447"/>
                  <a:gd name="T6" fmla="*/ 153 w 229"/>
                  <a:gd name="T7" fmla="*/ 446 h 447"/>
                  <a:gd name="T8" fmla="*/ 158 w 229"/>
                  <a:gd name="T9" fmla="*/ 446 h 447"/>
                  <a:gd name="T10" fmla="*/ 171 w 229"/>
                  <a:gd name="T11" fmla="*/ 442 h 447"/>
                  <a:gd name="T12" fmla="*/ 181 w 229"/>
                  <a:gd name="T13" fmla="*/ 430 h 447"/>
                  <a:gd name="T14" fmla="*/ 184 w 229"/>
                  <a:gd name="T15" fmla="*/ 418 h 447"/>
                  <a:gd name="T16" fmla="*/ 184 w 229"/>
                  <a:gd name="T17" fmla="*/ 210 h 447"/>
                  <a:gd name="T18" fmla="*/ 184 w 229"/>
                  <a:gd name="T19" fmla="*/ 47 h 447"/>
                  <a:gd name="T20" fmla="*/ 185 w 229"/>
                  <a:gd name="T21" fmla="*/ 42 h 447"/>
                  <a:gd name="T22" fmla="*/ 189 w 229"/>
                  <a:gd name="T23" fmla="*/ 40 h 447"/>
                  <a:gd name="T24" fmla="*/ 193 w 229"/>
                  <a:gd name="T25" fmla="*/ 42 h 447"/>
                  <a:gd name="T26" fmla="*/ 195 w 229"/>
                  <a:gd name="T27" fmla="*/ 47 h 447"/>
                  <a:gd name="T28" fmla="*/ 195 w 229"/>
                  <a:gd name="T29" fmla="*/ 198 h 447"/>
                  <a:gd name="T30" fmla="*/ 197 w 229"/>
                  <a:gd name="T31" fmla="*/ 206 h 447"/>
                  <a:gd name="T32" fmla="*/ 203 w 229"/>
                  <a:gd name="T33" fmla="*/ 213 h 447"/>
                  <a:gd name="T34" fmla="*/ 212 w 229"/>
                  <a:gd name="T35" fmla="*/ 215 h 447"/>
                  <a:gd name="T36" fmla="*/ 221 w 229"/>
                  <a:gd name="T37" fmla="*/ 213 h 447"/>
                  <a:gd name="T38" fmla="*/ 227 w 229"/>
                  <a:gd name="T39" fmla="*/ 206 h 447"/>
                  <a:gd name="T40" fmla="*/ 228 w 229"/>
                  <a:gd name="T41" fmla="*/ 198 h 447"/>
                  <a:gd name="T42" fmla="*/ 228 w 229"/>
                  <a:gd name="T43" fmla="*/ 20 h 447"/>
                  <a:gd name="T44" fmla="*/ 227 w 229"/>
                  <a:gd name="T45" fmla="*/ 10 h 447"/>
                  <a:gd name="T46" fmla="*/ 221 w 229"/>
                  <a:gd name="T47" fmla="*/ 2 h 447"/>
                  <a:gd name="T48" fmla="*/ 212 w 229"/>
                  <a:gd name="T49" fmla="*/ 0 h 447"/>
                  <a:gd name="T50" fmla="*/ 17 w 229"/>
                  <a:gd name="T51" fmla="*/ 0 h 447"/>
                  <a:gd name="T52" fmla="*/ 8 w 229"/>
                  <a:gd name="T53" fmla="*/ 2 h 447"/>
                  <a:gd name="T54" fmla="*/ 2 w 229"/>
                  <a:gd name="T55" fmla="*/ 10 h 447"/>
                  <a:gd name="T56" fmla="*/ 0 w 229"/>
                  <a:gd name="T57" fmla="*/ 20 h 447"/>
                  <a:gd name="T58" fmla="*/ 0 w 229"/>
                  <a:gd name="T59" fmla="*/ 198 h 447"/>
                  <a:gd name="T60" fmla="*/ 2 w 229"/>
                  <a:gd name="T61" fmla="*/ 206 h 447"/>
                  <a:gd name="T62" fmla="*/ 8 w 229"/>
                  <a:gd name="T63" fmla="*/ 213 h 447"/>
                  <a:gd name="T64" fmla="*/ 17 w 229"/>
                  <a:gd name="T65" fmla="*/ 215 h 447"/>
                  <a:gd name="T66" fmla="*/ 26 w 229"/>
                  <a:gd name="T67" fmla="*/ 213 h 447"/>
                  <a:gd name="T68" fmla="*/ 32 w 229"/>
                  <a:gd name="T69" fmla="*/ 206 h 447"/>
                  <a:gd name="T70" fmla="*/ 34 w 229"/>
                  <a:gd name="T71" fmla="*/ 198 h 447"/>
                  <a:gd name="T72" fmla="*/ 34 w 229"/>
                  <a:gd name="T73" fmla="*/ 47 h 447"/>
                  <a:gd name="T74" fmla="*/ 36 w 229"/>
                  <a:gd name="T75" fmla="*/ 42 h 447"/>
                  <a:gd name="T76" fmla="*/ 42 w 229"/>
                  <a:gd name="T77" fmla="*/ 40 h 447"/>
                  <a:gd name="T78" fmla="*/ 44 w 229"/>
                  <a:gd name="T79" fmla="*/ 42 h 447"/>
                  <a:gd name="T80" fmla="*/ 46 w 229"/>
                  <a:gd name="T81" fmla="*/ 47 h 447"/>
                  <a:gd name="T82" fmla="*/ 46 w 229"/>
                  <a:gd name="T83" fmla="*/ 210 h 447"/>
                  <a:gd name="T84" fmla="*/ 46 w 229"/>
                  <a:gd name="T85" fmla="*/ 418 h 447"/>
                  <a:gd name="T86" fmla="*/ 48 w 229"/>
                  <a:gd name="T87" fmla="*/ 430 h 447"/>
                  <a:gd name="T88" fmla="*/ 58 w 229"/>
                  <a:gd name="T89" fmla="*/ 442 h 447"/>
                  <a:gd name="T90" fmla="*/ 71 w 229"/>
                  <a:gd name="T91" fmla="*/ 446 h 447"/>
                  <a:gd name="T92" fmla="*/ 78 w 229"/>
                  <a:gd name="T93" fmla="*/ 446 h 447"/>
                  <a:gd name="T94" fmla="*/ 91 w 229"/>
                  <a:gd name="T95" fmla="*/ 442 h 447"/>
                  <a:gd name="T96" fmla="*/ 100 w 229"/>
                  <a:gd name="T97" fmla="*/ 430 h 447"/>
                  <a:gd name="T98" fmla="*/ 104 w 229"/>
                  <a:gd name="T99" fmla="*/ 418 h 447"/>
                  <a:gd name="T100" fmla="*/ 104 w 229"/>
                  <a:gd name="T101" fmla="*/ 221 h 447"/>
                  <a:gd name="T102" fmla="*/ 106 w 229"/>
                  <a:gd name="T103" fmla="*/ 213 h 447"/>
                  <a:gd name="T104" fmla="*/ 115 w 229"/>
                  <a:gd name="T105" fmla="*/ 210 h 447"/>
                  <a:gd name="T106" fmla="*/ 123 w 229"/>
                  <a:gd name="T107" fmla="*/ 213 h 447"/>
                  <a:gd name="T108" fmla="*/ 127 w 229"/>
                  <a:gd name="T109" fmla="*/ 221 h 447"/>
                  <a:gd name="T110" fmla="*/ 127 w 229"/>
                  <a:gd name="T111" fmla="*/ 418 h 4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29"/>
                  <a:gd name="T169" fmla="*/ 0 h 447"/>
                  <a:gd name="T170" fmla="*/ 229 w 229"/>
                  <a:gd name="T171" fmla="*/ 447 h 44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29" h="447">
                    <a:moveTo>
                      <a:pt x="127" y="418"/>
                    </a:moveTo>
                    <a:lnTo>
                      <a:pt x="130" y="430"/>
                    </a:lnTo>
                    <a:lnTo>
                      <a:pt x="139" y="442"/>
                    </a:lnTo>
                    <a:lnTo>
                      <a:pt x="153" y="446"/>
                    </a:lnTo>
                    <a:lnTo>
                      <a:pt x="158" y="446"/>
                    </a:lnTo>
                    <a:lnTo>
                      <a:pt x="171" y="442"/>
                    </a:lnTo>
                    <a:lnTo>
                      <a:pt x="181" y="430"/>
                    </a:lnTo>
                    <a:lnTo>
                      <a:pt x="184" y="418"/>
                    </a:lnTo>
                    <a:lnTo>
                      <a:pt x="184" y="210"/>
                    </a:lnTo>
                    <a:lnTo>
                      <a:pt x="184" y="47"/>
                    </a:lnTo>
                    <a:lnTo>
                      <a:pt x="185" y="42"/>
                    </a:lnTo>
                    <a:lnTo>
                      <a:pt x="189" y="40"/>
                    </a:lnTo>
                    <a:lnTo>
                      <a:pt x="193" y="42"/>
                    </a:lnTo>
                    <a:lnTo>
                      <a:pt x="195" y="47"/>
                    </a:lnTo>
                    <a:lnTo>
                      <a:pt x="195" y="198"/>
                    </a:lnTo>
                    <a:lnTo>
                      <a:pt x="197" y="206"/>
                    </a:lnTo>
                    <a:lnTo>
                      <a:pt x="203" y="213"/>
                    </a:lnTo>
                    <a:lnTo>
                      <a:pt x="212" y="215"/>
                    </a:lnTo>
                    <a:lnTo>
                      <a:pt x="221" y="213"/>
                    </a:lnTo>
                    <a:lnTo>
                      <a:pt x="227" y="206"/>
                    </a:lnTo>
                    <a:lnTo>
                      <a:pt x="228" y="198"/>
                    </a:lnTo>
                    <a:lnTo>
                      <a:pt x="228" y="20"/>
                    </a:lnTo>
                    <a:lnTo>
                      <a:pt x="227" y="10"/>
                    </a:lnTo>
                    <a:lnTo>
                      <a:pt x="221" y="2"/>
                    </a:lnTo>
                    <a:lnTo>
                      <a:pt x="212" y="0"/>
                    </a:lnTo>
                    <a:lnTo>
                      <a:pt x="17" y="0"/>
                    </a:lnTo>
                    <a:lnTo>
                      <a:pt x="8" y="2"/>
                    </a:lnTo>
                    <a:lnTo>
                      <a:pt x="2" y="10"/>
                    </a:lnTo>
                    <a:lnTo>
                      <a:pt x="0" y="20"/>
                    </a:lnTo>
                    <a:lnTo>
                      <a:pt x="0" y="198"/>
                    </a:lnTo>
                    <a:lnTo>
                      <a:pt x="2" y="206"/>
                    </a:lnTo>
                    <a:lnTo>
                      <a:pt x="8" y="213"/>
                    </a:lnTo>
                    <a:lnTo>
                      <a:pt x="17" y="215"/>
                    </a:lnTo>
                    <a:lnTo>
                      <a:pt x="26" y="213"/>
                    </a:lnTo>
                    <a:lnTo>
                      <a:pt x="32" y="206"/>
                    </a:lnTo>
                    <a:lnTo>
                      <a:pt x="34" y="198"/>
                    </a:lnTo>
                    <a:lnTo>
                      <a:pt x="34" y="47"/>
                    </a:lnTo>
                    <a:lnTo>
                      <a:pt x="36" y="42"/>
                    </a:lnTo>
                    <a:lnTo>
                      <a:pt x="42" y="40"/>
                    </a:lnTo>
                    <a:lnTo>
                      <a:pt x="44" y="42"/>
                    </a:lnTo>
                    <a:lnTo>
                      <a:pt x="46" y="47"/>
                    </a:lnTo>
                    <a:lnTo>
                      <a:pt x="46" y="210"/>
                    </a:lnTo>
                    <a:lnTo>
                      <a:pt x="46" y="418"/>
                    </a:lnTo>
                    <a:lnTo>
                      <a:pt x="48" y="430"/>
                    </a:lnTo>
                    <a:lnTo>
                      <a:pt x="58" y="442"/>
                    </a:lnTo>
                    <a:lnTo>
                      <a:pt x="71" y="446"/>
                    </a:lnTo>
                    <a:lnTo>
                      <a:pt x="78" y="446"/>
                    </a:lnTo>
                    <a:lnTo>
                      <a:pt x="91" y="442"/>
                    </a:lnTo>
                    <a:lnTo>
                      <a:pt x="100" y="430"/>
                    </a:lnTo>
                    <a:lnTo>
                      <a:pt x="104" y="418"/>
                    </a:lnTo>
                    <a:lnTo>
                      <a:pt x="104" y="221"/>
                    </a:lnTo>
                    <a:lnTo>
                      <a:pt x="106" y="213"/>
                    </a:lnTo>
                    <a:lnTo>
                      <a:pt x="115" y="210"/>
                    </a:lnTo>
                    <a:lnTo>
                      <a:pt x="123" y="213"/>
                    </a:lnTo>
                    <a:lnTo>
                      <a:pt x="127" y="221"/>
                    </a:lnTo>
                    <a:lnTo>
                      <a:pt x="127" y="418"/>
                    </a:lnTo>
                  </a:path>
                </a:pathLst>
              </a:custGeom>
              <a:noFill/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4" name="Freeform 48"/>
              <p:cNvSpPr>
                <a:spLocks/>
              </p:cNvSpPr>
              <p:nvPr/>
            </p:nvSpPr>
            <p:spPr bwMode="auto">
              <a:xfrm>
                <a:off x="4123" y="1393"/>
                <a:ext cx="98" cy="100"/>
              </a:xfrm>
              <a:custGeom>
                <a:avLst/>
                <a:gdLst>
                  <a:gd name="T0" fmla="*/ 0 w 98"/>
                  <a:gd name="T1" fmla="*/ 49 h 100"/>
                  <a:gd name="T2" fmla="*/ 3 w 98"/>
                  <a:gd name="T3" fmla="*/ 31 h 100"/>
                  <a:gd name="T4" fmla="*/ 12 w 98"/>
                  <a:gd name="T5" fmla="*/ 18 h 100"/>
                  <a:gd name="T6" fmla="*/ 25 w 98"/>
                  <a:gd name="T7" fmla="*/ 6 h 100"/>
                  <a:gd name="T8" fmla="*/ 41 w 98"/>
                  <a:gd name="T9" fmla="*/ 0 h 100"/>
                  <a:gd name="T10" fmla="*/ 56 w 98"/>
                  <a:gd name="T11" fmla="*/ 0 h 100"/>
                  <a:gd name="T12" fmla="*/ 72 w 98"/>
                  <a:gd name="T13" fmla="*/ 6 h 100"/>
                  <a:gd name="T14" fmla="*/ 87 w 98"/>
                  <a:gd name="T15" fmla="*/ 18 h 100"/>
                  <a:gd name="T16" fmla="*/ 93 w 98"/>
                  <a:gd name="T17" fmla="*/ 31 h 100"/>
                  <a:gd name="T18" fmla="*/ 97 w 98"/>
                  <a:gd name="T19" fmla="*/ 49 h 100"/>
                  <a:gd name="T20" fmla="*/ 93 w 98"/>
                  <a:gd name="T21" fmla="*/ 68 h 100"/>
                  <a:gd name="T22" fmla="*/ 87 w 98"/>
                  <a:gd name="T23" fmla="*/ 83 h 100"/>
                  <a:gd name="T24" fmla="*/ 72 w 98"/>
                  <a:gd name="T25" fmla="*/ 93 h 100"/>
                  <a:gd name="T26" fmla="*/ 56 w 98"/>
                  <a:gd name="T27" fmla="*/ 99 h 100"/>
                  <a:gd name="T28" fmla="*/ 41 w 98"/>
                  <a:gd name="T29" fmla="*/ 99 h 100"/>
                  <a:gd name="T30" fmla="*/ 25 w 98"/>
                  <a:gd name="T31" fmla="*/ 93 h 100"/>
                  <a:gd name="T32" fmla="*/ 12 w 98"/>
                  <a:gd name="T33" fmla="*/ 83 h 100"/>
                  <a:gd name="T34" fmla="*/ 3 w 98"/>
                  <a:gd name="T35" fmla="*/ 68 h 100"/>
                  <a:gd name="T36" fmla="*/ 0 w 98"/>
                  <a:gd name="T37" fmla="*/ 49 h 1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8"/>
                  <a:gd name="T58" fmla="*/ 0 h 100"/>
                  <a:gd name="T59" fmla="*/ 98 w 98"/>
                  <a:gd name="T60" fmla="*/ 100 h 10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8" h="100">
                    <a:moveTo>
                      <a:pt x="0" y="49"/>
                    </a:moveTo>
                    <a:lnTo>
                      <a:pt x="3" y="31"/>
                    </a:lnTo>
                    <a:lnTo>
                      <a:pt x="12" y="18"/>
                    </a:lnTo>
                    <a:lnTo>
                      <a:pt x="25" y="6"/>
                    </a:lnTo>
                    <a:lnTo>
                      <a:pt x="41" y="0"/>
                    </a:lnTo>
                    <a:lnTo>
                      <a:pt x="56" y="0"/>
                    </a:lnTo>
                    <a:lnTo>
                      <a:pt x="72" y="6"/>
                    </a:lnTo>
                    <a:lnTo>
                      <a:pt x="87" y="18"/>
                    </a:lnTo>
                    <a:lnTo>
                      <a:pt x="93" y="31"/>
                    </a:lnTo>
                    <a:lnTo>
                      <a:pt x="97" y="49"/>
                    </a:lnTo>
                    <a:lnTo>
                      <a:pt x="93" y="68"/>
                    </a:lnTo>
                    <a:lnTo>
                      <a:pt x="87" y="83"/>
                    </a:lnTo>
                    <a:lnTo>
                      <a:pt x="72" y="93"/>
                    </a:lnTo>
                    <a:lnTo>
                      <a:pt x="56" y="99"/>
                    </a:lnTo>
                    <a:lnTo>
                      <a:pt x="41" y="99"/>
                    </a:lnTo>
                    <a:lnTo>
                      <a:pt x="25" y="93"/>
                    </a:lnTo>
                    <a:lnTo>
                      <a:pt x="12" y="83"/>
                    </a:lnTo>
                    <a:lnTo>
                      <a:pt x="3" y="68"/>
                    </a:lnTo>
                    <a:lnTo>
                      <a:pt x="0" y="49"/>
                    </a:lnTo>
                  </a:path>
                </a:pathLst>
              </a:custGeom>
              <a:noFill/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5" name="Freeform 49"/>
              <p:cNvSpPr>
                <a:spLocks/>
              </p:cNvSpPr>
              <p:nvPr/>
            </p:nvSpPr>
            <p:spPr bwMode="auto">
              <a:xfrm>
                <a:off x="4633" y="1393"/>
                <a:ext cx="229" cy="569"/>
              </a:xfrm>
              <a:custGeom>
                <a:avLst/>
                <a:gdLst>
                  <a:gd name="T0" fmla="*/ 130 w 229"/>
                  <a:gd name="T1" fmla="*/ 552 h 569"/>
                  <a:gd name="T2" fmla="*/ 153 w 229"/>
                  <a:gd name="T3" fmla="*/ 568 h 569"/>
                  <a:gd name="T4" fmla="*/ 171 w 229"/>
                  <a:gd name="T5" fmla="*/ 564 h 569"/>
                  <a:gd name="T6" fmla="*/ 184 w 229"/>
                  <a:gd name="T7" fmla="*/ 539 h 569"/>
                  <a:gd name="T8" fmla="*/ 184 w 229"/>
                  <a:gd name="T9" fmla="*/ 168 h 569"/>
                  <a:gd name="T10" fmla="*/ 189 w 229"/>
                  <a:gd name="T11" fmla="*/ 161 h 569"/>
                  <a:gd name="T12" fmla="*/ 195 w 229"/>
                  <a:gd name="T13" fmla="*/ 168 h 569"/>
                  <a:gd name="T14" fmla="*/ 197 w 229"/>
                  <a:gd name="T15" fmla="*/ 327 h 569"/>
                  <a:gd name="T16" fmla="*/ 212 w 229"/>
                  <a:gd name="T17" fmla="*/ 336 h 569"/>
                  <a:gd name="T18" fmla="*/ 227 w 229"/>
                  <a:gd name="T19" fmla="*/ 327 h 569"/>
                  <a:gd name="T20" fmla="*/ 228 w 229"/>
                  <a:gd name="T21" fmla="*/ 140 h 569"/>
                  <a:gd name="T22" fmla="*/ 221 w 229"/>
                  <a:gd name="T23" fmla="*/ 122 h 569"/>
                  <a:gd name="T24" fmla="*/ 17 w 229"/>
                  <a:gd name="T25" fmla="*/ 120 h 569"/>
                  <a:gd name="T26" fmla="*/ 2 w 229"/>
                  <a:gd name="T27" fmla="*/ 130 h 569"/>
                  <a:gd name="T28" fmla="*/ 0 w 229"/>
                  <a:gd name="T29" fmla="*/ 320 h 569"/>
                  <a:gd name="T30" fmla="*/ 8 w 229"/>
                  <a:gd name="T31" fmla="*/ 334 h 569"/>
                  <a:gd name="T32" fmla="*/ 26 w 229"/>
                  <a:gd name="T33" fmla="*/ 334 h 569"/>
                  <a:gd name="T34" fmla="*/ 34 w 229"/>
                  <a:gd name="T35" fmla="*/ 320 h 569"/>
                  <a:gd name="T36" fmla="*/ 36 w 229"/>
                  <a:gd name="T37" fmla="*/ 163 h 569"/>
                  <a:gd name="T38" fmla="*/ 44 w 229"/>
                  <a:gd name="T39" fmla="*/ 163 h 569"/>
                  <a:gd name="T40" fmla="*/ 46 w 229"/>
                  <a:gd name="T41" fmla="*/ 331 h 569"/>
                  <a:gd name="T42" fmla="*/ 48 w 229"/>
                  <a:gd name="T43" fmla="*/ 552 h 569"/>
                  <a:gd name="T44" fmla="*/ 71 w 229"/>
                  <a:gd name="T45" fmla="*/ 568 h 569"/>
                  <a:gd name="T46" fmla="*/ 91 w 229"/>
                  <a:gd name="T47" fmla="*/ 564 h 569"/>
                  <a:gd name="T48" fmla="*/ 104 w 229"/>
                  <a:gd name="T49" fmla="*/ 539 h 569"/>
                  <a:gd name="T50" fmla="*/ 106 w 229"/>
                  <a:gd name="T51" fmla="*/ 334 h 569"/>
                  <a:gd name="T52" fmla="*/ 123 w 229"/>
                  <a:gd name="T53" fmla="*/ 334 h 569"/>
                  <a:gd name="T54" fmla="*/ 127 w 229"/>
                  <a:gd name="T55" fmla="*/ 539 h 569"/>
                  <a:gd name="T56" fmla="*/ 67 w 229"/>
                  <a:gd name="T57" fmla="*/ 34 h 569"/>
                  <a:gd name="T58" fmla="*/ 89 w 229"/>
                  <a:gd name="T59" fmla="*/ 7 h 569"/>
                  <a:gd name="T60" fmla="*/ 123 w 229"/>
                  <a:gd name="T61" fmla="*/ 0 h 569"/>
                  <a:gd name="T62" fmla="*/ 155 w 229"/>
                  <a:gd name="T63" fmla="*/ 19 h 569"/>
                  <a:gd name="T64" fmla="*/ 165 w 229"/>
                  <a:gd name="T65" fmla="*/ 52 h 569"/>
                  <a:gd name="T66" fmla="*/ 155 w 229"/>
                  <a:gd name="T67" fmla="*/ 89 h 569"/>
                  <a:gd name="T68" fmla="*/ 123 w 229"/>
                  <a:gd name="T69" fmla="*/ 106 h 569"/>
                  <a:gd name="T70" fmla="*/ 89 w 229"/>
                  <a:gd name="T71" fmla="*/ 100 h 569"/>
                  <a:gd name="T72" fmla="*/ 67 w 229"/>
                  <a:gd name="T73" fmla="*/ 72 h 569"/>
                  <a:gd name="T74" fmla="*/ 127 w 229"/>
                  <a:gd name="T75" fmla="*/ 539 h 5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29"/>
                  <a:gd name="T115" fmla="*/ 0 h 569"/>
                  <a:gd name="T116" fmla="*/ 229 w 229"/>
                  <a:gd name="T117" fmla="*/ 569 h 56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29" h="569">
                    <a:moveTo>
                      <a:pt x="127" y="539"/>
                    </a:moveTo>
                    <a:lnTo>
                      <a:pt x="130" y="552"/>
                    </a:lnTo>
                    <a:lnTo>
                      <a:pt x="139" y="564"/>
                    </a:lnTo>
                    <a:lnTo>
                      <a:pt x="153" y="568"/>
                    </a:lnTo>
                    <a:lnTo>
                      <a:pt x="158" y="568"/>
                    </a:lnTo>
                    <a:lnTo>
                      <a:pt x="171" y="564"/>
                    </a:lnTo>
                    <a:lnTo>
                      <a:pt x="181" y="552"/>
                    </a:lnTo>
                    <a:lnTo>
                      <a:pt x="184" y="539"/>
                    </a:lnTo>
                    <a:lnTo>
                      <a:pt x="184" y="331"/>
                    </a:lnTo>
                    <a:lnTo>
                      <a:pt x="184" y="168"/>
                    </a:lnTo>
                    <a:lnTo>
                      <a:pt x="185" y="163"/>
                    </a:lnTo>
                    <a:lnTo>
                      <a:pt x="189" y="161"/>
                    </a:lnTo>
                    <a:lnTo>
                      <a:pt x="193" y="163"/>
                    </a:lnTo>
                    <a:lnTo>
                      <a:pt x="195" y="168"/>
                    </a:lnTo>
                    <a:lnTo>
                      <a:pt x="195" y="320"/>
                    </a:lnTo>
                    <a:lnTo>
                      <a:pt x="197" y="327"/>
                    </a:lnTo>
                    <a:lnTo>
                      <a:pt x="203" y="334"/>
                    </a:lnTo>
                    <a:lnTo>
                      <a:pt x="212" y="336"/>
                    </a:lnTo>
                    <a:lnTo>
                      <a:pt x="221" y="334"/>
                    </a:lnTo>
                    <a:lnTo>
                      <a:pt x="227" y="327"/>
                    </a:lnTo>
                    <a:lnTo>
                      <a:pt x="228" y="320"/>
                    </a:lnTo>
                    <a:lnTo>
                      <a:pt x="228" y="140"/>
                    </a:lnTo>
                    <a:lnTo>
                      <a:pt x="227" y="130"/>
                    </a:lnTo>
                    <a:lnTo>
                      <a:pt x="221" y="122"/>
                    </a:lnTo>
                    <a:lnTo>
                      <a:pt x="212" y="120"/>
                    </a:lnTo>
                    <a:lnTo>
                      <a:pt x="17" y="120"/>
                    </a:lnTo>
                    <a:lnTo>
                      <a:pt x="8" y="122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0" y="320"/>
                    </a:lnTo>
                    <a:lnTo>
                      <a:pt x="2" y="327"/>
                    </a:lnTo>
                    <a:lnTo>
                      <a:pt x="8" y="334"/>
                    </a:lnTo>
                    <a:lnTo>
                      <a:pt x="17" y="336"/>
                    </a:lnTo>
                    <a:lnTo>
                      <a:pt x="26" y="334"/>
                    </a:lnTo>
                    <a:lnTo>
                      <a:pt x="32" y="327"/>
                    </a:lnTo>
                    <a:lnTo>
                      <a:pt x="34" y="320"/>
                    </a:lnTo>
                    <a:lnTo>
                      <a:pt x="34" y="168"/>
                    </a:lnTo>
                    <a:lnTo>
                      <a:pt x="36" y="163"/>
                    </a:lnTo>
                    <a:lnTo>
                      <a:pt x="42" y="161"/>
                    </a:lnTo>
                    <a:lnTo>
                      <a:pt x="44" y="163"/>
                    </a:lnTo>
                    <a:lnTo>
                      <a:pt x="46" y="168"/>
                    </a:lnTo>
                    <a:lnTo>
                      <a:pt x="46" y="331"/>
                    </a:lnTo>
                    <a:lnTo>
                      <a:pt x="46" y="539"/>
                    </a:lnTo>
                    <a:lnTo>
                      <a:pt x="48" y="552"/>
                    </a:lnTo>
                    <a:lnTo>
                      <a:pt x="58" y="564"/>
                    </a:lnTo>
                    <a:lnTo>
                      <a:pt x="71" y="568"/>
                    </a:lnTo>
                    <a:lnTo>
                      <a:pt x="78" y="568"/>
                    </a:lnTo>
                    <a:lnTo>
                      <a:pt x="91" y="564"/>
                    </a:lnTo>
                    <a:lnTo>
                      <a:pt x="100" y="552"/>
                    </a:lnTo>
                    <a:lnTo>
                      <a:pt x="104" y="539"/>
                    </a:lnTo>
                    <a:lnTo>
                      <a:pt x="104" y="342"/>
                    </a:lnTo>
                    <a:lnTo>
                      <a:pt x="106" y="334"/>
                    </a:lnTo>
                    <a:lnTo>
                      <a:pt x="115" y="331"/>
                    </a:lnTo>
                    <a:lnTo>
                      <a:pt x="123" y="334"/>
                    </a:lnTo>
                    <a:lnTo>
                      <a:pt x="127" y="342"/>
                    </a:lnTo>
                    <a:lnTo>
                      <a:pt x="127" y="539"/>
                    </a:lnTo>
                    <a:lnTo>
                      <a:pt x="64" y="52"/>
                    </a:lnTo>
                    <a:lnTo>
                      <a:pt x="67" y="34"/>
                    </a:lnTo>
                    <a:lnTo>
                      <a:pt x="76" y="19"/>
                    </a:lnTo>
                    <a:lnTo>
                      <a:pt x="89" y="7"/>
                    </a:lnTo>
                    <a:lnTo>
                      <a:pt x="106" y="0"/>
                    </a:lnTo>
                    <a:lnTo>
                      <a:pt x="123" y="0"/>
                    </a:lnTo>
                    <a:lnTo>
                      <a:pt x="139" y="7"/>
                    </a:lnTo>
                    <a:lnTo>
                      <a:pt x="155" y="19"/>
                    </a:lnTo>
                    <a:lnTo>
                      <a:pt x="161" y="34"/>
                    </a:lnTo>
                    <a:lnTo>
                      <a:pt x="165" y="52"/>
                    </a:lnTo>
                    <a:lnTo>
                      <a:pt x="161" y="72"/>
                    </a:lnTo>
                    <a:lnTo>
                      <a:pt x="155" y="89"/>
                    </a:lnTo>
                    <a:lnTo>
                      <a:pt x="139" y="100"/>
                    </a:lnTo>
                    <a:lnTo>
                      <a:pt x="123" y="106"/>
                    </a:lnTo>
                    <a:lnTo>
                      <a:pt x="106" y="106"/>
                    </a:lnTo>
                    <a:lnTo>
                      <a:pt x="89" y="100"/>
                    </a:lnTo>
                    <a:lnTo>
                      <a:pt x="76" y="89"/>
                    </a:lnTo>
                    <a:lnTo>
                      <a:pt x="67" y="72"/>
                    </a:lnTo>
                    <a:lnTo>
                      <a:pt x="64" y="52"/>
                    </a:lnTo>
                    <a:lnTo>
                      <a:pt x="127" y="539"/>
                    </a:lnTo>
                  </a:path>
                </a:pathLst>
              </a:custGeom>
              <a:solidFill>
                <a:srgbClr val="3366FF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6" name="Freeform 50"/>
              <p:cNvSpPr>
                <a:spLocks/>
              </p:cNvSpPr>
              <p:nvPr/>
            </p:nvSpPr>
            <p:spPr bwMode="auto">
              <a:xfrm>
                <a:off x="4633" y="1515"/>
                <a:ext cx="229" cy="447"/>
              </a:xfrm>
              <a:custGeom>
                <a:avLst/>
                <a:gdLst>
                  <a:gd name="T0" fmla="*/ 127 w 229"/>
                  <a:gd name="T1" fmla="*/ 418 h 447"/>
                  <a:gd name="T2" fmla="*/ 130 w 229"/>
                  <a:gd name="T3" fmla="*/ 430 h 447"/>
                  <a:gd name="T4" fmla="*/ 139 w 229"/>
                  <a:gd name="T5" fmla="*/ 442 h 447"/>
                  <a:gd name="T6" fmla="*/ 153 w 229"/>
                  <a:gd name="T7" fmla="*/ 446 h 447"/>
                  <a:gd name="T8" fmla="*/ 158 w 229"/>
                  <a:gd name="T9" fmla="*/ 446 h 447"/>
                  <a:gd name="T10" fmla="*/ 171 w 229"/>
                  <a:gd name="T11" fmla="*/ 442 h 447"/>
                  <a:gd name="T12" fmla="*/ 181 w 229"/>
                  <a:gd name="T13" fmla="*/ 430 h 447"/>
                  <a:gd name="T14" fmla="*/ 184 w 229"/>
                  <a:gd name="T15" fmla="*/ 418 h 447"/>
                  <a:gd name="T16" fmla="*/ 184 w 229"/>
                  <a:gd name="T17" fmla="*/ 210 h 447"/>
                  <a:gd name="T18" fmla="*/ 184 w 229"/>
                  <a:gd name="T19" fmla="*/ 47 h 447"/>
                  <a:gd name="T20" fmla="*/ 185 w 229"/>
                  <a:gd name="T21" fmla="*/ 42 h 447"/>
                  <a:gd name="T22" fmla="*/ 189 w 229"/>
                  <a:gd name="T23" fmla="*/ 40 h 447"/>
                  <a:gd name="T24" fmla="*/ 193 w 229"/>
                  <a:gd name="T25" fmla="*/ 42 h 447"/>
                  <a:gd name="T26" fmla="*/ 195 w 229"/>
                  <a:gd name="T27" fmla="*/ 47 h 447"/>
                  <a:gd name="T28" fmla="*/ 195 w 229"/>
                  <a:gd name="T29" fmla="*/ 198 h 447"/>
                  <a:gd name="T30" fmla="*/ 197 w 229"/>
                  <a:gd name="T31" fmla="*/ 206 h 447"/>
                  <a:gd name="T32" fmla="*/ 203 w 229"/>
                  <a:gd name="T33" fmla="*/ 213 h 447"/>
                  <a:gd name="T34" fmla="*/ 212 w 229"/>
                  <a:gd name="T35" fmla="*/ 215 h 447"/>
                  <a:gd name="T36" fmla="*/ 221 w 229"/>
                  <a:gd name="T37" fmla="*/ 213 h 447"/>
                  <a:gd name="T38" fmla="*/ 227 w 229"/>
                  <a:gd name="T39" fmla="*/ 206 h 447"/>
                  <a:gd name="T40" fmla="*/ 228 w 229"/>
                  <a:gd name="T41" fmla="*/ 198 h 447"/>
                  <a:gd name="T42" fmla="*/ 228 w 229"/>
                  <a:gd name="T43" fmla="*/ 20 h 447"/>
                  <a:gd name="T44" fmla="*/ 227 w 229"/>
                  <a:gd name="T45" fmla="*/ 10 h 447"/>
                  <a:gd name="T46" fmla="*/ 221 w 229"/>
                  <a:gd name="T47" fmla="*/ 2 h 447"/>
                  <a:gd name="T48" fmla="*/ 212 w 229"/>
                  <a:gd name="T49" fmla="*/ 0 h 447"/>
                  <a:gd name="T50" fmla="*/ 17 w 229"/>
                  <a:gd name="T51" fmla="*/ 0 h 447"/>
                  <a:gd name="T52" fmla="*/ 8 w 229"/>
                  <a:gd name="T53" fmla="*/ 2 h 447"/>
                  <a:gd name="T54" fmla="*/ 2 w 229"/>
                  <a:gd name="T55" fmla="*/ 10 h 447"/>
                  <a:gd name="T56" fmla="*/ 0 w 229"/>
                  <a:gd name="T57" fmla="*/ 20 h 447"/>
                  <a:gd name="T58" fmla="*/ 0 w 229"/>
                  <a:gd name="T59" fmla="*/ 198 h 447"/>
                  <a:gd name="T60" fmla="*/ 2 w 229"/>
                  <a:gd name="T61" fmla="*/ 206 h 447"/>
                  <a:gd name="T62" fmla="*/ 8 w 229"/>
                  <a:gd name="T63" fmla="*/ 213 h 447"/>
                  <a:gd name="T64" fmla="*/ 17 w 229"/>
                  <a:gd name="T65" fmla="*/ 215 h 447"/>
                  <a:gd name="T66" fmla="*/ 26 w 229"/>
                  <a:gd name="T67" fmla="*/ 213 h 447"/>
                  <a:gd name="T68" fmla="*/ 32 w 229"/>
                  <a:gd name="T69" fmla="*/ 206 h 447"/>
                  <a:gd name="T70" fmla="*/ 34 w 229"/>
                  <a:gd name="T71" fmla="*/ 198 h 447"/>
                  <a:gd name="T72" fmla="*/ 34 w 229"/>
                  <a:gd name="T73" fmla="*/ 47 h 447"/>
                  <a:gd name="T74" fmla="*/ 36 w 229"/>
                  <a:gd name="T75" fmla="*/ 42 h 447"/>
                  <a:gd name="T76" fmla="*/ 42 w 229"/>
                  <a:gd name="T77" fmla="*/ 40 h 447"/>
                  <a:gd name="T78" fmla="*/ 44 w 229"/>
                  <a:gd name="T79" fmla="*/ 42 h 447"/>
                  <a:gd name="T80" fmla="*/ 46 w 229"/>
                  <a:gd name="T81" fmla="*/ 47 h 447"/>
                  <a:gd name="T82" fmla="*/ 46 w 229"/>
                  <a:gd name="T83" fmla="*/ 210 h 447"/>
                  <a:gd name="T84" fmla="*/ 46 w 229"/>
                  <a:gd name="T85" fmla="*/ 418 h 447"/>
                  <a:gd name="T86" fmla="*/ 48 w 229"/>
                  <a:gd name="T87" fmla="*/ 430 h 447"/>
                  <a:gd name="T88" fmla="*/ 58 w 229"/>
                  <a:gd name="T89" fmla="*/ 442 h 447"/>
                  <a:gd name="T90" fmla="*/ 71 w 229"/>
                  <a:gd name="T91" fmla="*/ 446 h 447"/>
                  <a:gd name="T92" fmla="*/ 78 w 229"/>
                  <a:gd name="T93" fmla="*/ 446 h 447"/>
                  <a:gd name="T94" fmla="*/ 91 w 229"/>
                  <a:gd name="T95" fmla="*/ 442 h 447"/>
                  <a:gd name="T96" fmla="*/ 100 w 229"/>
                  <a:gd name="T97" fmla="*/ 430 h 447"/>
                  <a:gd name="T98" fmla="*/ 104 w 229"/>
                  <a:gd name="T99" fmla="*/ 418 h 447"/>
                  <a:gd name="T100" fmla="*/ 104 w 229"/>
                  <a:gd name="T101" fmla="*/ 221 h 447"/>
                  <a:gd name="T102" fmla="*/ 106 w 229"/>
                  <a:gd name="T103" fmla="*/ 213 h 447"/>
                  <a:gd name="T104" fmla="*/ 115 w 229"/>
                  <a:gd name="T105" fmla="*/ 210 h 447"/>
                  <a:gd name="T106" fmla="*/ 123 w 229"/>
                  <a:gd name="T107" fmla="*/ 213 h 447"/>
                  <a:gd name="T108" fmla="*/ 127 w 229"/>
                  <a:gd name="T109" fmla="*/ 221 h 447"/>
                  <a:gd name="T110" fmla="*/ 127 w 229"/>
                  <a:gd name="T111" fmla="*/ 418 h 4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29"/>
                  <a:gd name="T169" fmla="*/ 0 h 447"/>
                  <a:gd name="T170" fmla="*/ 229 w 229"/>
                  <a:gd name="T171" fmla="*/ 447 h 44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29" h="447">
                    <a:moveTo>
                      <a:pt x="127" y="418"/>
                    </a:moveTo>
                    <a:lnTo>
                      <a:pt x="130" y="430"/>
                    </a:lnTo>
                    <a:lnTo>
                      <a:pt x="139" y="442"/>
                    </a:lnTo>
                    <a:lnTo>
                      <a:pt x="153" y="446"/>
                    </a:lnTo>
                    <a:lnTo>
                      <a:pt x="158" y="446"/>
                    </a:lnTo>
                    <a:lnTo>
                      <a:pt x="171" y="442"/>
                    </a:lnTo>
                    <a:lnTo>
                      <a:pt x="181" y="430"/>
                    </a:lnTo>
                    <a:lnTo>
                      <a:pt x="184" y="418"/>
                    </a:lnTo>
                    <a:lnTo>
                      <a:pt x="184" y="210"/>
                    </a:lnTo>
                    <a:lnTo>
                      <a:pt x="184" y="47"/>
                    </a:lnTo>
                    <a:lnTo>
                      <a:pt x="185" y="42"/>
                    </a:lnTo>
                    <a:lnTo>
                      <a:pt x="189" y="40"/>
                    </a:lnTo>
                    <a:lnTo>
                      <a:pt x="193" y="42"/>
                    </a:lnTo>
                    <a:lnTo>
                      <a:pt x="195" y="47"/>
                    </a:lnTo>
                    <a:lnTo>
                      <a:pt x="195" y="198"/>
                    </a:lnTo>
                    <a:lnTo>
                      <a:pt x="197" y="206"/>
                    </a:lnTo>
                    <a:lnTo>
                      <a:pt x="203" y="213"/>
                    </a:lnTo>
                    <a:lnTo>
                      <a:pt x="212" y="215"/>
                    </a:lnTo>
                    <a:lnTo>
                      <a:pt x="221" y="213"/>
                    </a:lnTo>
                    <a:lnTo>
                      <a:pt x="227" y="206"/>
                    </a:lnTo>
                    <a:lnTo>
                      <a:pt x="228" y="198"/>
                    </a:lnTo>
                    <a:lnTo>
                      <a:pt x="228" y="20"/>
                    </a:lnTo>
                    <a:lnTo>
                      <a:pt x="227" y="10"/>
                    </a:lnTo>
                    <a:lnTo>
                      <a:pt x="221" y="2"/>
                    </a:lnTo>
                    <a:lnTo>
                      <a:pt x="212" y="0"/>
                    </a:lnTo>
                    <a:lnTo>
                      <a:pt x="17" y="0"/>
                    </a:lnTo>
                    <a:lnTo>
                      <a:pt x="8" y="2"/>
                    </a:lnTo>
                    <a:lnTo>
                      <a:pt x="2" y="10"/>
                    </a:lnTo>
                    <a:lnTo>
                      <a:pt x="0" y="20"/>
                    </a:lnTo>
                    <a:lnTo>
                      <a:pt x="0" y="198"/>
                    </a:lnTo>
                    <a:lnTo>
                      <a:pt x="2" y="206"/>
                    </a:lnTo>
                    <a:lnTo>
                      <a:pt x="8" y="213"/>
                    </a:lnTo>
                    <a:lnTo>
                      <a:pt x="17" y="215"/>
                    </a:lnTo>
                    <a:lnTo>
                      <a:pt x="26" y="213"/>
                    </a:lnTo>
                    <a:lnTo>
                      <a:pt x="32" y="206"/>
                    </a:lnTo>
                    <a:lnTo>
                      <a:pt x="34" y="198"/>
                    </a:lnTo>
                    <a:lnTo>
                      <a:pt x="34" y="47"/>
                    </a:lnTo>
                    <a:lnTo>
                      <a:pt x="36" y="42"/>
                    </a:lnTo>
                    <a:lnTo>
                      <a:pt x="42" y="40"/>
                    </a:lnTo>
                    <a:lnTo>
                      <a:pt x="44" y="42"/>
                    </a:lnTo>
                    <a:lnTo>
                      <a:pt x="46" y="47"/>
                    </a:lnTo>
                    <a:lnTo>
                      <a:pt x="46" y="210"/>
                    </a:lnTo>
                    <a:lnTo>
                      <a:pt x="46" y="418"/>
                    </a:lnTo>
                    <a:lnTo>
                      <a:pt x="48" y="430"/>
                    </a:lnTo>
                    <a:lnTo>
                      <a:pt x="58" y="442"/>
                    </a:lnTo>
                    <a:lnTo>
                      <a:pt x="71" y="446"/>
                    </a:lnTo>
                    <a:lnTo>
                      <a:pt x="78" y="446"/>
                    </a:lnTo>
                    <a:lnTo>
                      <a:pt x="91" y="442"/>
                    </a:lnTo>
                    <a:lnTo>
                      <a:pt x="100" y="430"/>
                    </a:lnTo>
                    <a:lnTo>
                      <a:pt x="104" y="418"/>
                    </a:lnTo>
                    <a:lnTo>
                      <a:pt x="104" y="221"/>
                    </a:lnTo>
                    <a:lnTo>
                      <a:pt x="106" y="213"/>
                    </a:lnTo>
                    <a:lnTo>
                      <a:pt x="115" y="210"/>
                    </a:lnTo>
                    <a:lnTo>
                      <a:pt x="123" y="213"/>
                    </a:lnTo>
                    <a:lnTo>
                      <a:pt x="127" y="221"/>
                    </a:lnTo>
                    <a:lnTo>
                      <a:pt x="127" y="418"/>
                    </a:lnTo>
                  </a:path>
                </a:pathLst>
              </a:custGeom>
              <a:noFill/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7" name="Freeform 51"/>
              <p:cNvSpPr>
                <a:spLocks/>
              </p:cNvSpPr>
              <p:nvPr/>
            </p:nvSpPr>
            <p:spPr bwMode="auto">
              <a:xfrm>
                <a:off x="4699" y="1393"/>
                <a:ext cx="98" cy="100"/>
              </a:xfrm>
              <a:custGeom>
                <a:avLst/>
                <a:gdLst>
                  <a:gd name="T0" fmla="*/ 0 w 98"/>
                  <a:gd name="T1" fmla="*/ 49 h 100"/>
                  <a:gd name="T2" fmla="*/ 3 w 98"/>
                  <a:gd name="T3" fmla="*/ 31 h 100"/>
                  <a:gd name="T4" fmla="*/ 12 w 98"/>
                  <a:gd name="T5" fmla="*/ 18 h 100"/>
                  <a:gd name="T6" fmla="*/ 24 w 98"/>
                  <a:gd name="T7" fmla="*/ 6 h 100"/>
                  <a:gd name="T8" fmla="*/ 41 w 98"/>
                  <a:gd name="T9" fmla="*/ 0 h 100"/>
                  <a:gd name="T10" fmla="*/ 56 w 98"/>
                  <a:gd name="T11" fmla="*/ 0 h 100"/>
                  <a:gd name="T12" fmla="*/ 72 w 98"/>
                  <a:gd name="T13" fmla="*/ 6 h 100"/>
                  <a:gd name="T14" fmla="*/ 87 w 98"/>
                  <a:gd name="T15" fmla="*/ 18 h 100"/>
                  <a:gd name="T16" fmla="*/ 93 w 98"/>
                  <a:gd name="T17" fmla="*/ 31 h 100"/>
                  <a:gd name="T18" fmla="*/ 97 w 98"/>
                  <a:gd name="T19" fmla="*/ 49 h 100"/>
                  <a:gd name="T20" fmla="*/ 93 w 98"/>
                  <a:gd name="T21" fmla="*/ 68 h 100"/>
                  <a:gd name="T22" fmla="*/ 87 w 98"/>
                  <a:gd name="T23" fmla="*/ 83 h 100"/>
                  <a:gd name="T24" fmla="*/ 72 w 98"/>
                  <a:gd name="T25" fmla="*/ 93 h 100"/>
                  <a:gd name="T26" fmla="*/ 56 w 98"/>
                  <a:gd name="T27" fmla="*/ 99 h 100"/>
                  <a:gd name="T28" fmla="*/ 41 w 98"/>
                  <a:gd name="T29" fmla="*/ 99 h 100"/>
                  <a:gd name="T30" fmla="*/ 24 w 98"/>
                  <a:gd name="T31" fmla="*/ 93 h 100"/>
                  <a:gd name="T32" fmla="*/ 12 w 98"/>
                  <a:gd name="T33" fmla="*/ 83 h 100"/>
                  <a:gd name="T34" fmla="*/ 3 w 98"/>
                  <a:gd name="T35" fmla="*/ 68 h 100"/>
                  <a:gd name="T36" fmla="*/ 0 w 98"/>
                  <a:gd name="T37" fmla="*/ 49 h 1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8"/>
                  <a:gd name="T58" fmla="*/ 0 h 100"/>
                  <a:gd name="T59" fmla="*/ 98 w 98"/>
                  <a:gd name="T60" fmla="*/ 100 h 10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8" h="100">
                    <a:moveTo>
                      <a:pt x="0" y="49"/>
                    </a:moveTo>
                    <a:lnTo>
                      <a:pt x="3" y="31"/>
                    </a:lnTo>
                    <a:lnTo>
                      <a:pt x="12" y="18"/>
                    </a:lnTo>
                    <a:lnTo>
                      <a:pt x="24" y="6"/>
                    </a:lnTo>
                    <a:lnTo>
                      <a:pt x="41" y="0"/>
                    </a:lnTo>
                    <a:lnTo>
                      <a:pt x="56" y="0"/>
                    </a:lnTo>
                    <a:lnTo>
                      <a:pt x="72" y="6"/>
                    </a:lnTo>
                    <a:lnTo>
                      <a:pt x="87" y="18"/>
                    </a:lnTo>
                    <a:lnTo>
                      <a:pt x="93" y="31"/>
                    </a:lnTo>
                    <a:lnTo>
                      <a:pt x="97" y="49"/>
                    </a:lnTo>
                    <a:lnTo>
                      <a:pt x="93" y="68"/>
                    </a:lnTo>
                    <a:lnTo>
                      <a:pt x="87" y="83"/>
                    </a:lnTo>
                    <a:lnTo>
                      <a:pt x="72" y="93"/>
                    </a:lnTo>
                    <a:lnTo>
                      <a:pt x="56" y="99"/>
                    </a:lnTo>
                    <a:lnTo>
                      <a:pt x="41" y="99"/>
                    </a:lnTo>
                    <a:lnTo>
                      <a:pt x="24" y="93"/>
                    </a:lnTo>
                    <a:lnTo>
                      <a:pt x="12" y="83"/>
                    </a:lnTo>
                    <a:lnTo>
                      <a:pt x="3" y="68"/>
                    </a:lnTo>
                    <a:lnTo>
                      <a:pt x="0" y="49"/>
                    </a:lnTo>
                  </a:path>
                </a:pathLst>
              </a:custGeom>
              <a:noFill/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8" name="Freeform 52"/>
              <p:cNvSpPr>
                <a:spLocks/>
              </p:cNvSpPr>
              <p:nvPr/>
            </p:nvSpPr>
            <p:spPr bwMode="auto">
              <a:xfrm>
                <a:off x="4921" y="1393"/>
                <a:ext cx="229" cy="569"/>
              </a:xfrm>
              <a:custGeom>
                <a:avLst/>
                <a:gdLst>
                  <a:gd name="T0" fmla="*/ 130 w 229"/>
                  <a:gd name="T1" fmla="*/ 552 h 569"/>
                  <a:gd name="T2" fmla="*/ 153 w 229"/>
                  <a:gd name="T3" fmla="*/ 568 h 569"/>
                  <a:gd name="T4" fmla="*/ 171 w 229"/>
                  <a:gd name="T5" fmla="*/ 564 h 569"/>
                  <a:gd name="T6" fmla="*/ 184 w 229"/>
                  <a:gd name="T7" fmla="*/ 539 h 569"/>
                  <a:gd name="T8" fmla="*/ 184 w 229"/>
                  <a:gd name="T9" fmla="*/ 168 h 569"/>
                  <a:gd name="T10" fmla="*/ 189 w 229"/>
                  <a:gd name="T11" fmla="*/ 161 h 569"/>
                  <a:gd name="T12" fmla="*/ 195 w 229"/>
                  <a:gd name="T13" fmla="*/ 168 h 569"/>
                  <a:gd name="T14" fmla="*/ 197 w 229"/>
                  <a:gd name="T15" fmla="*/ 327 h 569"/>
                  <a:gd name="T16" fmla="*/ 212 w 229"/>
                  <a:gd name="T17" fmla="*/ 336 h 569"/>
                  <a:gd name="T18" fmla="*/ 227 w 229"/>
                  <a:gd name="T19" fmla="*/ 327 h 569"/>
                  <a:gd name="T20" fmla="*/ 228 w 229"/>
                  <a:gd name="T21" fmla="*/ 140 h 569"/>
                  <a:gd name="T22" fmla="*/ 221 w 229"/>
                  <a:gd name="T23" fmla="*/ 122 h 569"/>
                  <a:gd name="T24" fmla="*/ 17 w 229"/>
                  <a:gd name="T25" fmla="*/ 120 h 569"/>
                  <a:gd name="T26" fmla="*/ 2 w 229"/>
                  <a:gd name="T27" fmla="*/ 130 h 569"/>
                  <a:gd name="T28" fmla="*/ 0 w 229"/>
                  <a:gd name="T29" fmla="*/ 320 h 569"/>
                  <a:gd name="T30" fmla="*/ 8 w 229"/>
                  <a:gd name="T31" fmla="*/ 334 h 569"/>
                  <a:gd name="T32" fmla="*/ 26 w 229"/>
                  <a:gd name="T33" fmla="*/ 334 h 569"/>
                  <a:gd name="T34" fmla="*/ 34 w 229"/>
                  <a:gd name="T35" fmla="*/ 320 h 569"/>
                  <a:gd name="T36" fmla="*/ 36 w 229"/>
                  <a:gd name="T37" fmla="*/ 163 h 569"/>
                  <a:gd name="T38" fmla="*/ 44 w 229"/>
                  <a:gd name="T39" fmla="*/ 163 h 569"/>
                  <a:gd name="T40" fmla="*/ 46 w 229"/>
                  <a:gd name="T41" fmla="*/ 331 h 569"/>
                  <a:gd name="T42" fmla="*/ 48 w 229"/>
                  <a:gd name="T43" fmla="*/ 552 h 569"/>
                  <a:gd name="T44" fmla="*/ 71 w 229"/>
                  <a:gd name="T45" fmla="*/ 568 h 569"/>
                  <a:gd name="T46" fmla="*/ 91 w 229"/>
                  <a:gd name="T47" fmla="*/ 564 h 569"/>
                  <a:gd name="T48" fmla="*/ 104 w 229"/>
                  <a:gd name="T49" fmla="*/ 539 h 569"/>
                  <a:gd name="T50" fmla="*/ 106 w 229"/>
                  <a:gd name="T51" fmla="*/ 334 h 569"/>
                  <a:gd name="T52" fmla="*/ 123 w 229"/>
                  <a:gd name="T53" fmla="*/ 334 h 569"/>
                  <a:gd name="T54" fmla="*/ 127 w 229"/>
                  <a:gd name="T55" fmla="*/ 539 h 569"/>
                  <a:gd name="T56" fmla="*/ 67 w 229"/>
                  <a:gd name="T57" fmla="*/ 34 h 569"/>
                  <a:gd name="T58" fmla="*/ 89 w 229"/>
                  <a:gd name="T59" fmla="*/ 7 h 569"/>
                  <a:gd name="T60" fmla="*/ 123 w 229"/>
                  <a:gd name="T61" fmla="*/ 0 h 569"/>
                  <a:gd name="T62" fmla="*/ 155 w 229"/>
                  <a:gd name="T63" fmla="*/ 19 h 569"/>
                  <a:gd name="T64" fmla="*/ 165 w 229"/>
                  <a:gd name="T65" fmla="*/ 52 h 569"/>
                  <a:gd name="T66" fmla="*/ 155 w 229"/>
                  <a:gd name="T67" fmla="*/ 89 h 569"/>
                  <a:gd name="T68" fmla="*/ 123 w 229"/>
                  <a:gd name="T69" fmla="*/ 106 h 569"/>
                  <a:gd name="T70" fmla="*/ 89 w 229"/>
                  <a:gd name="T71" fmla="*/ 100 h 569"/>
                  <a:gd name="T72" fmla="*/ 67 w 229"/>
                  <a:gd name="T73" fmla="*/ 72 h 569"/>
                  <a:gd name="T74" fmla="*/ 127 w 229"/>
                  <a:gd name="T75" fmla="*/ 539 h 5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29"/>
                  <a:gd name="T115" fmla="*/ 0 h 569"/>
                  <a:gd name="T116" fmla="*/ 229 w 229"/>
                  <a:gd name="T117" fmla="*/ 569 h 56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29" h="569">
                    <a:moveTo>
                      <a:pt x="127" y="539"/>
                    </a:moveTo>
                    <a:lnTo>
                      <a:pt x="130" y="552"/>
                    </a:lnTo>
                    <a:lnTo>
                      <a:pt x="139" y="564"/>
                    </a:lnTo>
                    <a:lnTo>
                      <a:pt x="153" y="568"/>
                    </a:lnTo>
                    <a:lnTo>
                      <a:pt x="157" y="568"/>
                    </a:lnTo>
                    <a:lnTo>
                      <a:pt x="171" y="564"/>
                    </a:lnTo>
                    <a:lnTo>
                      <a:pt x="181" y="552"/>
                    </a:lnTo>
                    <a:lnTo>
                      <a:pt x="184" y="539"/>
                    </a:lnTo>
                    <a:lnTo>
                      <a:pt x="184" y="331"/>
                    </a:lnTo>
                    <a:lnTo>
                      <a:pt x="184" y="168"/>
                    </a:lnTo>
                    <a:lnTo>
                      <a:pt x="185" y="163"/>
                    </a:lnTo>
                    <a:lnTo>
                      <a:pt x="189" y="161"/>
                    </a:lnTo>
                    <a:lnTo>
                      <a:pt x="193" y="163"/>
                    </a:lnTo>
                    <a:lnTo>
                      <a:pt x="195" y="168"/>
                    </a:lnTo>
                    <a:lnTo>
                      <a:pt x="195" y="320"/>
                    </a:lnTo>
                    <a:lnTo>
                      <a:pt x="197" y="327"/>
                    </a:lnTo>
                    <a:lnTo>
                      <a:pt x="203" y="334"/>
                    </a:lnTo>
                    <a:lnTo>
                      <a:pt x="212" y="336"/>
                    </a:lnTo>
                    <a:lnTo>
                      <a:pt x="221" y="334"/>
                    </a:lnTo>
                    <a:lnTo>
                      <a:pt x="227" y="327"/>
                    </a:lnTo>
                    <a:lnTo>
                      <a:pt x="228" y="320"/>
                    </a:lnTo>
                    <a:lnTo>
                      <a:pt x="228" y="140"/>
                    </a:lnTo>
                    <a:lnTo>
                      <a:pt x="227" y="130"/>
                    </a:lnTo>
                    <a:lnTo>
                      <a:pt x="221" y="122"/>
                    </a:lnTo>
                    <a:lnTo>
                      <a:pt x="212" y="120"/>
                    </a:lnTo>
                    <a:lnTo>
                      <a:pt x="17" y="120"/>
                    </a:lnTo>
                    <a:lnTo>
                      <a:pt x="8" y="122"/>
                    </a:lnTo>
                    <a:lnTo>
                      <a:pt x="2" y="130"/>
                    </a:lnTo>
                    <a:lnTo>
                      <a:pt x="0" y="140"/>
                    </a:lnTo>
                    <a:lnTo>
                      <a:pt x="0" y="320"/>
                    </a:lnTo>
                    <a:lnTo>
                      <a:pt x="2" y="327"/>
                    </a:lnTo>
                    <a:lnTo>
                      <a:pt x="8" y="334"/>
                    </a:lnTo>
                    <a:lnTo>
                      <a:pt x="17" y="336"/>
                    </a:lnTo>
                    <a:lnTo>
                      <a:pt x="26" y="334"/>
                    </a:lnTo>
                    <a:lnTo>
                      <a:pt x="32" y="327"/>
                    </a:lnTo>
                    <a:lnTo>
                      <a:pt x="34" y="320"/>
                    </a:lnTo>
                    <a:lnTo>
                      <a:pt x="34" y="168"/>
                    </a:lnTo>
                    <a:lnTo>
                      <a:pt x="36" y="163"/>
                    </a:lnTo>
                    <a:lnTo>
                      <a:pt x="42" y="161"/>
                    </a:lnTo>
                    <a:lnTo>
                      <a:pt x="44" y="163"/>
                    </a:lnTo>
                    <a:lnTo>
                      <a:pt x="46" y="168"/>
                    </a:lnTo>
                    <a:lnTo>
                      <a:pt x="46" y="331"/>
                    </a:lnTo>
                    <a:lnTo>
                      <a:pt x="46" y="539"/>
                    </a:lnTo>
                    <a:lnTo>
                      <a:pt x="48" y="552"/>
                    </a:lnTo>
                    <a:lnTo>
                      <a:pt x="58" y="564"/>
                    </a:lnTo>
                    <a:lnTo>
                      <a:pt x="71" y="568"/>
                    </a:lnTo>
                    <a:lnTo>
                      <a:pt x="78" y="568"/>
                    </a:lnTo>
                    <a:lnTo>
                      <a:pt x="91" y="564"/>
                    </a:lnTo>
                    <a:lnTo>
                      <a:pt x="100" y="552"/>
                    </a:lnTo>
                    <a:lnTo>
                      <a:pt x="104" y="539"/>
                    </a:lnTo>
                    <a:lnTo>
                      <a:pt x="104" y="342"/>
                    </a:lnTo>
                    <a:lnTo>
                      <a:pt x="106" y="334"/>
                    </a:lnTo>
                    <a:lnTo>
                      <a:pt x="115" y="331"/>
                    </a:lnTo>
                    <a:lnTo>
                      <a:pt x="123" y="334"/>
                    </a:lnTo>
                    <a:lnTo>
                      <a:pt x="127" y="342"/>
                    </a:lnTo>
                    <a:lnTo>
                      <a:pt x="127" y="539"/>
                    </a:lnTo>
                    <a:lnTo>
                      <a:pt x="64" y="52"/>
                    </a:lnTo>
                    <a:lnTo>
                      <a:pt x="67" y="34"/>
                    </a:lnTo>
                    <a:lnTo>
                      <a:pt x="76" y="19"/>
                    </a:lnTo>
                    <a:lnTo>
                      <a:pt x="89" y="7"/>
                    </a:lnTo>
                    <a:lnTo>
                      <a:pt x="106" y="0"/>
                    </a:lnTo>
                    <a:lnTo>
                      <a:pt x="123" y="0"/>
                    </a:lnTo>
                    <a:lnTo>
                      <a:pt x="139" y="7"/>
                    </a:lnTo>
                    <a:lnTo>
                      <a:pt x="155" y="19"/>
                    </a:lnTo>
                    <a:lnTo>
                      <a:pt x="161" y="34"/>
                    </a:lnTo>
                    <a:lnTo>
                      <a:pt x="165" y="52"/>
                    </a:lnTo>
                    <a:lnTo>
                      <a:pt x="161" y="72"/>
                    </a:lnTo>
                    <a:lnTo>
                      <a:pt x="155" y="89"/>
                    </a:lnTo>
                    <a:lnTo>
                      <a:pt x="139" y="100"/>
                    </a:lnTo>
                    <a:lnTo>
                      <a:pt x="123" y="106"/>
                    </a:lnTo>
                    <a:lnTo>
                      <a:pt x="106" y="106"/>
                    </a:lnTo>
                    <a:lnTo>
                      <a:pt x="89" y="100"/>
                    </a:lnTo>
                    <a:lnTo>
                      <a:pt x="76" y="89"/>
                    </a:lnTo>
                    <a:lnTo>
                      <a:pt x="67" y="72"/>
                    </a:lnTo>
                    <a:lnTo>
                      <a:pt x="64" y="52"/>
                    </a:lnTo>
                    <a:lnTo>
                      <a:pt x="127" y="539"/>
                    </a:lnTo>
                  </a:path>
                </a:pathLst>
              </a:custGeom>
              <a:solidFill>
                <a:srgbClr val="00FFFF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9" name="Freeform 53"/>
              <p:cNvSpPr>
                <a:spLocks/>
              </p:cNvSpPr>
              <p:nvPr/>
            </p:nvSpPr>
            <p:spPr bwMode="auto">
              <a:xfrm>
                <a:off x="4921" y="1515"/>
                <a:ext cx="229" cy="447"/>
              </a:xfrm>
              <a:custGeom>
                <a:avLst/>
                <a:gdLst>
                  <a:gd name="T0" fmla="*/ 127 w 229"/>
                  <a:gd name="T1" fmla="*/ 418 h 447"/>
                  <a:gd name="T2" fmla="*/ 130 w 229"/>
                  <a:gd name="T3" fmla="*/ 430 h 447"/>
                  <a:gd name="T4" fmla="*/ 139 w 229"/>
                  <a:gd name="T5" fmla="*/ 442 h 447"/>
                  <a:gd name="T6" fmla="*/ 153 w 229"/>
                  <a:gd name="T7" fmla="*/ 446 h 447"/>
                  <a:gd name="T8" fmla="*/ 157 w 229"/>
                  <a:gd name="T9" fmla="*/ 446 h 447"/>
                  <a:gd name="T10" fmla="*/ 171 w 229"/>
                  <a:gd name="T11" fmla="*/ 442 h 447"/>
                  <a:gd name="T12" fmla="*/ 181 w 229"/>
                  <a:gd name="T13" fmla="*/ 430 h 447"/>
                  <a:gd name="T14" fmla="*/ 184 w 229"/>
                  <a:gd name="T15" fmla="*/ 418 h 447"/>
                  <a:gd name="T16" fmla="*/ 184 w 229"/>
                  <a:gd name="T17" fmla="*/ 210 h 447"/>
                  <a:gd name="T18" fmla="*/ 184 w 229"/>
                  <a:gd name="T19" fmla="*/ 47 h 447"/>
                  <a:gd name="T20" fmla="*/ 185 w 229"/>
                  <a:gd name="T21" fmla="*/ 42 h 447"/>
                  <a:gd name="T22" fmla="*/ 189 w 229"/>
                  <a:gd name="T23" fmla="*/ 40 h 447"/>
                  <a:gd name="T24" fmla="*/ 193 w 229"/>
                  <a:gd name="T25" fmla="*/ 42 h 447"/>
                  <a:gd name="T26" fmla="*/ 195 w 229"/>
                  <a:gd name="T27" fmla="*/ 47 h 447"/>
                  <a:gd name="T28" fmla="*/ 195 w 229"/>
                  <a:gd name="T29" fmla="*/ 198 h 447"/>
                  <a:gd name="T30" fmla="*/ 197 w 229"/>
                  <a:gd name="T31" fmla="*/ 206 h 447"/>
                  <a:gd name="T32" fmla="*/ 203 w 229"/>
                  <a:gd name="T33" fmla="*/ 213 h 447"/>
                  <a:gd name="T34" fmla="*/ 212 w 229"/>
                  <a:gd name="T35" fmla="*/ 215 h 447"/>
                  <a:gd name="T36" fmla="*/ 221 w 229"/>
                  <a:gd name="T37" fmla="*/ 213 h 447"/>
                  <a:gd name="T38" fmla="*/ 227 w 229"/>
                  <a:gd name="T39" fmla="*/ 206 h 447"/>
                  <a:gd name="T40" fmla="*/ 228 w 229"/>
                  <a:gd name="T41" fmla="*/ 198 h 447"/>
                  <a:gd name="T42" fmla="*/ 228 w 229"/>
                  <a:gd name="T43" fmla="*/ 20 h 447"/>
                  <a:gd name="T44" fmla="*/ 227 w 229"/>
                  <a:gd name="T45" fmla="*/ 10 h 447"/>
                  <a:gd name="T46" fmla="*/ 221 w 229"/>
                  <a:gd name="T47" fmla="*/ 2 h 447"/>
                  <a:gd name="T48" fmla="*/ 212 w 229"/>
                  <a:gd name="T49" fmla="*/ 0 h 447"/>
                  <a:gd name="T50" fmla="*/ 17 w 229"/>
                  <a:gd name="T51" fmla="*/ 0 h 447"/>
                  <a:gd name="T52" fmla="*/ 8 w 229"/>
                  <a:gd name="T53" fmla="*/ 2 h 447"/>
                  <a:gd name="T54" fmla="*/ 2 w 229"/>
                  <a:gd name="T55" fmla="*/ 10 h 447"/>
                  <a:gd name="T56" fmla="*/ 0 w 229"/>
                  <a:gd name="T57" fmla="*/ 20 h 447"/>
                  <a:gd name="T58" fmla="*/ 0 w 229"/>
                  <a:gd name="T59" fmla="*/ 198 h 447"/>
                  <a:gd name="T60" fmla="*/ 2 w 229"/>
                  <a:gd name="T61" fmla="*/ 206 h 447"/>
                  <a:gd name="T62" fmla="*/ 8 w 229"/>
                  <a:gd name="T63" fmla="*/ 213 h 447"/>
                  <a:gd name="T64" fmla="*/ 17 w 229"/>
                  <a:gd name="T65" fmla="*/ 215 h 447"/>
                  <a:gd name="T66" fmla="*/ 26 w 229"/>
                  <a:gd name="T67" fmla="*/ 213 h 447"/>
                  <a:gd name="T68" fmla="*/ 32 w 229"/>
                  <a:gd name="T69" fmla="*/ 206 h 447"/>
                  <a:gd name="T70" fmla="*/ 34 w 229"/>
                  <a:gd name="T71" fmla="*/ 198 h 447"/>
                  <a:gd name="T72" fmla="*/ 34 w 229"/>
                  <a:gd name="T73" fmla="*/ 47 h 447"/>
                  <a:gd name="T74" fmla="*/ 36 w 229"/>
                  <a:gd name="T75" fmla="*/ 42 h 447"/>
                  <a:gd name="T76" fmla="*/ 42 w 229"/>
                  <a:gd name="T77" fmla="*/ 40 h 447"/>
                  <a:gd name="T78" fmla="*/ 44 w 229"/>
                  <a:gd name="T79" fmla="*/ 42 h 447"/>
                  <a:gd name="T80" fmla="*/ 46 w 229"/>
                  <a:gd name="T81" fmla="*/ 47 h 447"/>
                  <a:gd name="T82" fmla="*/ 46 w 229"/>
                  <a:gd name="T83" fmla="*/ 210 h 447"/>
                  <a:gd name="T84" fmla="*/ 46 w 229"/>
                  <a:gd name="T85" fmla="*/ 418 h 447"/>
                  <a:gd name="T86" fmla="*/ 48 w 229"/>
                  <a:gd name="T87" fmla="*/ 430 h 447"/>
                  <a:gd name="T88" fmla="*/ 58 w 229"/>
                  <a:gd name="T89" fmla="*/ 442 h 447"/>
                  <a:gd name="T90" fmla="*/ 71 w 229"/>
                  <a:gd name="T91" fmla="*/ 446 h 447"/>
                  <a:gd name="T92" fmla="*/ 78 w 229"/>
                  <a:gd name="T93" fmla="*/ 446 h 447"/>
                  <a:gd name="T94" fmla="*/ 91 w 229"/>
                  <a:gd name="T95" fmla="*/ 442 h 447"/>
                  <a:gd name="T96" fmla="*/ 100 w 229"/>
                  <a:gd name="T97" fmla="*/ 430 h 447"/>
                  <a:gd name="T98" fmla="*/ 104 w 229"/>
                  <a:gd name="T99" fmla="*/ 418 h 447"/>
                  <a:gd name="T100" fmla="*/ 104 w 229"/>
                  <a:gd name="T101" fmla="*/ 221 h 447"/>
                  <a:gd name="T102" fmla="*/ 106 w 229"/>
                  <a:gd name="T103" fmla="*/ 213 h 447"/>
                  <a:gd name="T104" fmla="*/ 115 w 229"/>
                  <a:gd name="T105" fmla="*/ 210 h 447"/>
                  <a:gd name="T106" fmla="*/ 123 w 229"/>
                  <a:gd name="T107" fmla="*/ 213 h 447"/>
                  <a:gd name="T108" fmla="*/ 127 w 229"/>
                  <a:gd name="T109" fmla="*/ 221 h 447"/>
                  <a:gd name="T110" fmla="*/ 127 w 229"/>
                  <a:gd name="T111" fmla="*/ 418 h 4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29"/>
                  <a:gd name="T169" fmla="*/ 0 h 447"/>
                  <a:gd name="T170" fmla="*/ 229 w 229"/>
                  <a:gd name="T171" fmla="*/ 447 h 44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29" h="447">
                    <a:moveTo>
                      <a:pt x="127" y="418"/>
                    </a:moveTo>
                    <a:lnTo>
                      <a:pt x="130" y="430"/>
                    </a:lnTo>
                    <a:lnTo>
                      <a:pt x="139" y="442"/>
                    </a:lnTo>
                    <a:lnTo>
                      <a:pt x="153" y="446"/>
                    </a:lnTo>
                    <a:lnTo>
                      <a:pt x="157" y="446"/>
                    </a:lnTo>
                    <a:lnTo>
                      <a:pt x="171" y="442"/>
                    </a:lnTo>
                    <a:lnTo>
                      <a:pt x="181" y="430"/>
                    </a:lnTo>
                    <a:lnTo>
                      <a:pt x="184" y="418"/>
                    </a:lnTo>
                    <a:lnTo>
                      <a:pt x="184" y="210"/>
                    </a:lnTo>
                    <a:lnTo>
                      <a:pt x="184" y="47"/>
                    </a:lnTo>
                    <a:lnTo>
                      <a:pt x="185" y="42"/>
                    </a:lnTo>
                    <a:lnTo>
                      <a:pt x="189" y="40"/>
                    </a:lnTo>
                    <a:lnTo>
                      <a:pt x="193" y="42"/>
                    </a:lnTo>
                    <a:lnTo>
                      <a:pt x="195" y="47"/>
                    </a:lnTo>
                    <a:lnTo>
                      <a:pt x="195" y="198"/>
                    </a:lnTo>
                    <a:lnTo>
                      <a:pt x="197" y="206"/>
                    </a:lnTo>
                    <a:lnTo>
                      <a:pt x="203" y="213"/>
                    </a:lnTo>
                    <a:lnTo>
                      <a:pt x="212" y="215"/>
                    </a:lnTo>
                    <a:lnTo>
                      <a:pt x="221" y="213"/>
                    </a:lnTo>
                    <a:lnTo>
                      <a:pt x="227" y="206"/>
                    </a:lnTo>
                    <a:lnTo>
                      <a:pt x="228" y="198"/>
                    </a:lnTo>
                    <a:lnTo>
                      <a:pt x="228" y="20"/>
                    </a:lnTo>
                    <a:lnTo>
                      <a:pt x="227" y="10"/>
                    </a:lnTo>
                    <a:lnTo>
                      <a:pt x="221" y="2"/>
                    </a:lnTo>
                    <a:lnTo>
                      <a:pt x="212" y="0"/>
                    </a:lnTo>
                    <a:lnTo>
                      <a:pt x="17" y="0"/>
                    </a:lnTo>
                    <a:lnTo>
                      <a:pt x="8" y="2"/>
                    </a:lnTo>
                    <a:lnTo>
                      <a:pt x="2" y="10"/>
                    </a:lnTo>
                    <a:lnTo>
                      <a:pt x="0" y="20"/>
                    </a:lnTo>
                    <a:lnTo>
                      <a:pt x="0" y="198"/>
                    </a:lnTo>
                    <a:lnTo>
                      <a:pt x="2" y="206"/>
                    </a:lnTo>
                    <a:lnTo>
                      <a:pt x="8" y="213"/>
                    </a:lnTo>
                    <a:lnTo>
                      <a:pt x="17" y="215"/>
                    </a:lnTo>
                    <a:lnTo>
                      <a:pt x="26" y="213"/>
                    </a:lnTo>
                    <a:lnTo>
                      <a:pt x="32" y="206"/>
                    </a:lnTo>
                    <a:lnTo>
                      <a:pt x="34" y="198"/>
                    </a:lnTo>
                    <a:lnTo>
                      <a:pt x="34" y="47"/>
                    </a:lnTo>
                    <a:lnTo>
                      <a:pt x="36" y="42"/>
                    </a:lnTo>
                    <a:lnTo>
                      <a:pt x="42" y="40"/>
                    </a:lnTo>
                    <a:lnTo>
                      <a:pt x="44" y="42"/>
                    </a:lnTo>
                    <a:lnTo>
                      <a:pt x="46" y="47"/>
                    </a:lnTo>
                    <a:lnTo>
                      <a:pt x="46" y="210"/>
                    </a:lnTo>
                    <a:lnTo>
                      <a:pt x="46" y="418"/>
                    </a:lnTo>
                    <a:lnTo>
                      <a:pt x="48" y="430"/>
                    </a:lnTo>
                    <a:lnTo>
                      <a:pt x="58" y="442"/>
                    </a:lnTo>
                    <a:lnTo>
                      <a:pt x="71" y="446"/>
                    </a:lnTo>
                    <a:lnTo>
                      <a:pt x="78" y="446"/>
                    </a:lnTo>
                    <a:lnTo>
                      <a:pt x="91" y="442"/>
                    </a:lnTo>
                    <a:lnTo>
                      <a:pt x="100" y="430"/>
                    </a:lnTo>
                    <a:lnTo>
                      <a:pt x="104" y="418"/>
                    </a:lnTo>
                    <a:lnTo>
                      <a:pt x="104" y="221"/>
                    </a:lnTo>
                    <a:lnTo>
                      <a:pt x="106" y="213"/>
                    </a:lnTo>
                    <a:lnTo>
                      <a:pt x="115" y="210"/>
                    </a:lnTo>
                    <a:lnTo>
                      <a:pt x="123" y="213"/>
                    </a:lnTo>
                    <a:lnTo>
                      <a:pt x="127" y="221"/>
                    </a:lnTo>
                    <a:lnTo>
                      <a:pt x="127" y="418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0" name="Freeform 54"/>
              <p:cNvSpPr>
                <a:spLocks/>
              </p:cNvSpPr>
              <p:nvPr/>
            </p:nvSpPr>
            <p:spPr bwMode="auto">
              <a:xfrm>
                <a:off x="4992" y="1393"/>
                <a:ext cx="93" cy="95"/>
              </a:xfrm>
              <a:custGeom>
                <a:avLst/>
                <a:gdLst>
                  <a:gd name="T0" fmla="*/ 0 w 98"/>
                  <a:gd name="T1" fmla="*/ 43 h 100"/>
                  <a:gd name="T2" fmla="*/ 3 w 98"/>
                  <a:gd name="T3" fmla="*/ 27 h 100"/>
                  <a:gd name="T4" fmla="*/ 9 w 98"/>
                  <a:gd name="T5" fmla="*/ 15 h 100"/>
                  <a:gd name="T6" fmla="*/ 21 w 98"/>
                  <a:gd name="T7" fmla="*/ 6 h 100"/>
                  <a:gd name="T8" fmla="*/ 35 w 98"/>
                  <a:gd name="T9" fmla="*/ 0 h 100"/>
                  <a:gd name="T10" fmla="*/ 47 w 98"/>
                  <a:gd name="T11" fmla="*/ 0 h 100"/>
                  <a:gd name="T12" fmla="*/ 62 w 98"/>
                  <a:gd name="T13" fmla="*/ 6 h 100"/>
                  <a:gd name="T14" fmla="*/ 75 w 98"/>
                  <a:gd name="T15" fmla="*/ 15 h 100"/>
                  <a:gd name="T16" fmla="*/ 80 w 98"/>
                  <a:gd name="T17" fmla="*/ 27 h 100"/>
                  <a:gd name="T18" fmla="*/ 83 w 98"/>
                  <a:gd name="T19" fmla="*/ 43 h 100"/>
                  <a:gd name="T20" fmla="*/ 80 w 98"/>
                  <a:gd name="T21" fmla="*/ 59 h 100"/>
                  <a:gd name="T22" fmla="*/ 75 w 98"/>
                  <a:gd name="T23" fmla="*/ 71 h 100"/>
                  <a:gd name="T24" fmla="*/ 62 w 98"/>
                  <a:gd name="T25" fmla="*/ 80 h 100"/>
                  <a:gd name="T26" fmla="*/ 47 w 98"/>
                  <a:gd name="T27" fmla="*/ 85 h 100"/>
                  <a:gd name="T28" fmla="*/ 35 w 98"/>
                  <a:gd name="T29" fmla="*/ 85 h 100"/>
                  <a:gd name="T30" fmla="*/ 21 w 98"/>
                  <a:gd name="T31" fmla="*/ 80 h 100"/>
                  <a:gd name="T32" fmla="*/ 9 w 98"/>
                  <a:gd name="T33" fmla="*/ 71 h 100"/>
                  <a:gd name="T34" fmla="*/ 3 w 98"/>
                  <a:gd name="T35" fmla="*/ 59 h 100"/>
                  <a:gd name="T36" fmla="*/ 0 w 98"/>
                  <a:gd name="T37" fmla="*/ 43 h 1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8"/>
                  <a:gd name="T58" fmla="*/ 0 h 100"/>
                  <a:gd name="T59" fmla="*/ 98 w 98"/>
                  <a:gd name="T60" fmla="*/ 100 h 10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8" h="100">
                    <a:moveTo>
                      <a:pt x="0" y="49"/>
                    </a:moveTo>
                    <a:lnTo>
                      <a:pt x="3" y="31"/>
                    </a:lnTo>
                    <a:lnTo>
                      <a:pt x="12" y="18"/>
                    </a:lnTo>
                    <a:lnTo>
                      <a:pt x="24" y="6"/>
                    </a:lnTo>
                    <a:lnTo>
                      <a:pt x="41" y="0"/>
                    </a:lnTo>
                    <a:lnTo>
                      <a:pt x="56" y="0"/>
                    </a:lnTo>
                    <a:lnTo>
                      <a:pt x="72" y="6"/>
                    </a:lnTo>
                    <a:lnTo>
                      <a:pt x="87" y="18"/>
                    </a:lnTo>
                    <a:lnTo>
                      <a:pt x="93" y="31"/>
                    </a:lnTo>
                    <a:lnTo>
                      <a:pt x="97" y="49"/>
                    </a:lnTo>
                    <a:lnTo>
                      <a:pt x="93" y="68"/>
                    </a:lnTo>
                    <a:lnTo>
                      <a:pt x="87" y="83"/>
                    </a:lnTo>
                    <a:lnTo>
                      <a:pt x="72" y="93"/>
                    </a:lnTo>
                    <a:lnTo>
                      <a:pt x="56" y="99"/>
                    </a:lnTo>
                    <a:lnTo>
                      <a:pt x="41" y="99"/>
                    </a:lnTo>
                    <a:lnTo>
                      <a:pt x="24" y="93"/>
                    </a:lnTo>
                    <a:lnTo>
                      <a:pt x="12" y="83"/>
                    </a:lnTo>
                    <a:lnTo>
                      <a:pt x="3" y="68"/>
                    </a:lnTo>
                    <a:lnTo>
                      <a:pt x="0" y="49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3557" name="Text Box 55"/>
          <p:cNvSpPr txBox="1">
            <a:spLocks noChangeArrowheads="1"/>
          </p:cNvSpPr>
          <p:nvPr/>
        </p:nvSpPr>
        <p:spPr bwMode="auto">
          <a:xfrm>
            <a:off x="4419600" y="3505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Population</a:t>
            </a:r>
          </a:p>
        </p:txBody>
      </p:sp>
      <p:grpSp>
        <p:nvGrpSpPr>
          <p:cNvPr id="23558" name="Group 56"/>
          <p:cNvGrpSpPr>
            <a:grpSpLocks/>
          </p:cNvGrpSpPr>
          <p:nvPr/>
        </p:nvGrpSpPr>
        <p:grpSpPr bwMode="auto">
          <a:xfrm>
            <a:off x="5562600" y="5334000"/>
            <a:ext cx="2192338" cy="904875"/>
            <a:chOff x="1968" y="3285"/>
            <a:chExt cx="1381" cy="570"/>
          </a:xfrm>
        </p:grpSpPr>
        <p:sp>
          <p:nvSpPr>
            <p:cNvPr id="23563" name="Freeform 57"/>
            <p:cNvSpPr>
              <a:spLocks/>
            </p:cNvSpPr>
            <p:nvPr/>
          </p:nvSpPr>
          <p:spPr bwMode="auto">
            <a:xfrm>
              <a:off x="2256" y="3408"/>
              <a:ext cx="230" cy="446"/>
            </a:xfrm>
            <a:custGeom>
              <a:avLst/>
              <a:gdLst>
                <a:gd name="T0" fmla="*/ 127 w 230"/>
                <a:gd name="T1" fmla="*/ 417 h 446"/>
                <a:gd name="T2" fmla="*/ 129 w 230"/>
                <a:gd name="T3" fmla="*/ 430 h 446"/>
                <a:gd name="T4" fmla="*/ 137 w 230"/>
                <a:gd name="T5" fmla="*/ 442 h 446"/>
                <a:gd name="T6" fmla="*/ 151 w 230"/>
                <a:gd name="T7" fmla="*/ 445 h 446"/>
                <a:gd name="T8" fmla="*/ 158 w 230"/>
                <a:gd name="T9" fmla="*/ 445 h 446"/>
                <a:gd name="T10" fmla="*/ 171 w 230"/>
                <a:gd name="T11" fmla="*/ 442 h 446"/>
                <a:gd name="T12" fmla="*/ 181 w 230"/>
                <a:gd name="T13" fmla="*/ 430 h 446"/>
                <a:gd name="T14" fmla="*/ 184 w 230"/>
                <a:gd name="T15" fmla="*/ 417 h 446"/>
                <a:gd name="T16" fmla="*/ 184 w 230"/>
                <a:gd name="T17" fmla="*/ 209 h 446"/>
                <a:gd name="T18" fmla="*/ 184 w 230"/>
                <a:gd name="T19" fmla="*/ 47 h 446"/>
                <a:gd name="T20" fmla="*/ 184 w 230"/>
                <a:gd name="T21" fmla="*/ 42 h 446"/>
                <a:gd name="T22" fmla="*/ 189 w 230"/>
                <a:gd name="T23" fmla="*/ 40 h 446"/>
                <a:gd name="T24" fmla="*/ 193 w 230"/>
                <a:gd name="T25" fmla="*/ 42 h 446"/>
                <a:gd name="T26" fmla="*/ 195 w 230"/>
                <a:gd name="T27" fmla="*/ 47 h 446"/>
                <a:gd name="T28" fmla="*/ 195 w 230"/>
                <a:gd name="T29" fmla="*/ 198 h 446"/>
                <a:gd name="T30" fmla="*/ 197 w 230"/>
                <a:gd name="T31" fmla="*/ 206 h 446"/>
                <a:gd name="T32" fmla="*/ 203 w 230"/>
                <a:gd name="T33" fmla="*/ 213 h 446"/>
                <a:gd name="T34" fmla="*/ 212 w 230"/>
                <a:gd name="T35" fmla="*/ 215 h 446"/>
                <a:gd name="T36" fmla="*/ 221 w 230"/>
                <a:gd name="T37" fmla="*/ 213 h 446"/>
                <a:gd name="T38" fmla="*/ 227 w 230"/>
                <a:gd name="T39" fmla="*/ 206 h 446"/>
                <a:gd name="T40" fmla="*/ 229 w 230"/>
                <a:gd name="T41" fmla="*/ 198 h 446"/>
                <a:gd name="T42" fmla="*/ 229 w 230"/>
                <a:gd name="T43" fmla="*/ 19 h 446"/>
                <a:gd name="T44" fmla="*/ 227 w 230"/>
                <a:gd name="T45" fmla="*/ 10 h 446"/>
                <a:gd name="T46" fmla="*/ 221 w 230"/>
                <a:gd name="T47" fmla="*/ 2 h 446"/>
                <a:gd name="T48" fmla="*/ 212 w 230"/>
                <a:gd name="T49" fmla="*/ 0 h 446"/>
                <a:gd name="T50" fmla="*/ 17 w 230"/>
                <a:gd name="T51" fmla="*/ 0 h 446"/>
                <a:gd name="T52" fmla="*/ 8 w 230"/>
                <a:gd name="T53" fmla="*/ 2 h 446"/>
                <a:gd name="T54" fmla="*/ 2 w 230"/>
                <a:gd name="T55" fmla="*/ 10 h 446"/>
                <a:gd name="T56" fmla="*/ 0 w 230"/>
                <a:gd name="T57" fmla="*/ 19 h 446"/>
                <a:gd name="T58" fmla="*/ 0 w 230"/>
                <a:gd name="T59" fmla="*/ 198 h 446"/>
                <a:gd name="T60" fmla="*/ 2 w 230"/>
                <a:gd name="T61" fmla="*/ 206 h 446"/>
                <a:gd name="T62" fmla="*/ 8 w 230"/>
                <a:gd name="T63" fmla="*/ 213 h 446"/>
                <a:gd name="T64" fmla="*/ 17 w 230"/>
                <a:gd name="T65" fmla="*/ 215 h 446"/>
                <a:gd name="T66" fmla="*/ 26 w 230"/>
                <a:gd name="T67" fmla="*/ 213 h 446"/>
                <a:gd name="T68" fmla="*/ 32 w 230"/>
                <a:gd name="T69" fmla="*/ 206 h 446"/>
                <a:gd name="T70" fmla="*/ 34 w 230"/>
                <a:gd name="T71" fmla="*/ 198 h 446"/>
                <a:gd name="T72" fmla="*/ 34 w 230"/>
                <a:gd name="T73" fmla="*/ 47 h 446"/>
                <a:gd name="T74" fmla="*/ 36 w 230"/>
                <a:gd name="T75" fmla="*/ 42 h 446"/>
                <a:gd name="T76" fmla="*/ 40 w 230"/>
                <a:gd name="T77" fmla="*/ 40 h 446"/>
                <a:gd name="T78" fmla="*/ 44 w 230"/>
                <a:gd name="T79" fmla="*/ 42 h 446"/>
                <a:gd name="T80" fmla="*/ 44 w 230"/>
                <a:gd name="T81" fmla="*/ 47 h 446"/>
                <a:gd name="T82" fmla="*/ 44 w 230"/>
                <a:gd name="T83" fmla="*/ 209 h 446"/>
                <a:gd name="T84" fmla="*/ 44 w 230"/>
                <a:gd name="T85" fmla="*/ 417 h 446"/>
                <a:gd name="T86" fmla="*/ 48 w 230"/>
                <a:gd name="T87" fmla="*/ 430 h 446"/>
                <a:gd name="T88" fmla="*/ 58 w 230"/>
                <a:gd name="T89" fmla="*/ 442 h 446"/>
                <a:gd name="T90" fmla="*/ 71 w 230"/>
                <a:gd name="T91" fmla="*/ 445 h 446"/>
                <a:gd name="T92" fmla="*/ 78 w 230"/>
                <a:gd name="T93" fmla="*/ 445 h 446"/>
                <a:gd name="T94" fmla="*/ 91 w 230"/>
                <a:gd name="T95" fmla="*/ 442 h 446"/>
                <a:gd name="T96" fmla="*/ 100 w 230"/>
                <a:gd name="T97" fmla="*/ 430 h 446"/>
                <a:gd name="T98" fmla="*/ 102 w 230"/>
                <a:gd name="T99" fmla="*/ 417 h 446"/>
                <a:gd name="T100" fmla="*/ 102 w 230"/>
                <a:gd name="T101" fmla="*/ 221 h 446"/>
                <a:gd name="T102" fmla="*/ 106 w 230"/>
                <a:gd name="T103" fmla="*/ 213 h 446"/>
                <a:gd name="T104" fmla="*/ 114 w 230"/>
                <a:gd name="T105" fmla="*/ 209 h 446"/>
                <a:gd name="T106" fmla="*/ 123 w 230"/>
                <a:gd name="T107" fmla="*/ 213 h 446"/>
                <a:gd name="T108" fmla="*/ 127 w 230"/>
                <a:gd name="T109" fmla="*/ 221 h 446"/>
                <a:gd name="T110" fmla="*/ 127 w 230"/>
                <a:gd name="T111" fmla="*/ 417 h 44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30"/>
                <a:gd name="T169" fmla="*/ 0 h 446"/>
                <a:gd name="T170" fmla="*/ 230 w 230"/>
                <a:gd name="T171" fmla="*/ 446 h 44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30" h="446">
                  <a:moveTo>
                    <a:pt x="127" y="417"/>
                  </a:moveTo>
                  <a:lnTo>
                    <a:pt x="129" y="430"/>
                  </a:lnTo>
                  <a:lnTo>
                    <a:pt x="137" y="442"/>
                  </a:lnTo>
                  <a:lnTo>
                    <a:pt x="151" y="445"/>
                  </a:lnTo>
                  <a:lnTo>
                    <a:pt x="158" y="445"/>
                  </a:lnTo>
                  <a:lnTo>
                    <a:pt x="171" y="442"/>
                  </a:lnTo>
                  <a:lnTo>
                    <a:pt x="181" y="430"/>
                  </a:lnTo>
                  <a:lnTo>
                    <a:pt x="184" y="417"/>
                  </a:lnTo>
                  <a:lnTo>
                    <a:pt x="184" y="209"/>
                  </a:lnTo>
                  <a:lnTo>
                    <a:pt x="184" y="47"/>
                  </a:lnTo>
                  <a:lnTo>
                    <a:pt x="184" y="42"/>
                  </a:lnTo>
                  <a:lnTo>
                    <a:pt x="189" y="40"/>
                  </a:lnTo>
                  <a:lnTo>
                    <a:pt x="193" y="42"/>
                  </a:lnTo>
                  <a:lnTo>
                    <a:pt x="195" y="47"/>
                  </a:lnTo>
                  <a:lnTo>
                    <a:pt x="195" y="198"/>
                  </a:lnTo>
                  <a:lnTo>
                    <a:pt x="197" y="206"/>
                  </a:lnTo>
                  <a:lnTo>
                    <a:pt x="203" y="213"/>
                  </a:lnTo>
                  <a:lnTo>
                    <a:pt x="212" y="215"/>
                  </a:lnTo>
                  <a:lnTo>
                    <a:pt x="221" y="213"/>
                  </a:lnTo>
                  <a:lnTo>
                    <a:pt x="227" y="206"/>
                  </a:lnTo>
                  <a:lnTo>
                    <a:pt x="229" y="198"/>
                  </a:lnTo>
                  <a:lnTo>
                    <a:pt x="229" y="19"/>
                  </a:lnTo>
                  <a:lnTo>
                    <a:pt x="227" y="10"/>
                  </a:lnTo>
                  <a:lnTo>
                    <a:pt x="221" y="2"/>
                  </a:lnTo>
                  <a:lnTo>
                    <a:pt x="212" y="0"/>
                  </a:lnTo>
                  <a:lnTo>
                    <a:pt x="17" y="0"/>
                  </a:lnTo>
                  <a:lnTo>
                    <a:pt x="8" y="2"/>
                  </a:lnTo>
                  <a:lnTo>
                    <a:pt x="2" y="10"/>
                  </a:lnTo>
                  <a:lnTo>
                    <a:pt x="0" y="19"/>
                  </a:lnTo>
                  <a:lnTo>
                    <a:pt x="0" y="198"/>
                  </a:lnTo>
                  <a:lnTo>
                    <a:pt x="2" y="206"/>
                  </a:lnTo>
                  <a:lnTo>
                    <a:pt x="8" y="213"/>
                  </a:lnTo>
                  <a:lnTo>
                    <a:pt x="17" y="215"/>
                  </a:lnTo>
                  <a:lnTo>
                    <a:pt x="26" y="213"/>
                  </a:lnTo>
                  <a:lnTo>
                    <a:pt x="32" y="206"/>
                  </a:lnTo>
                  <a:lnTo>
                    <a:pt x="34" y="198"/>
                  </a:lnTo>
                  <a:lnTo>
                    <a:pt x="34" y="47"/>
                  </a:lnTo>
                  <a:lnTo>
                    <a:pt x="36" y="42"/>
                  </a:lnTo>
                  <a:lnTo>
                    <a:pt x="40" y="40"/>
                  </a:lnTo>
                  <a:lnTo>
                    <a:pt x="44" y="42"/>
                  </a:lnTo>
                  <a:lnTo>
                    <a:pt x="44" y="47"/>
                  </a:lnTo>
                  <a:lnTo>
                    <a:pt x="44" y="209"/>
                  </a:lnTo>
                  <a:lnTo>
                    <a:pt x="44" y="417"/>
                  </a:lnTo>
                  <a:lnTo>
                    <a:pt x="48" y="430"/>
                  </a:lnTo>
                  <a:lnTo>
                    <a:pt x="58" y="442"/>
                  </a:lnTo>
                  <a:lnTo>
                    <a:pt x="71" y="445"/>
                  </a:lnTo>
                  <a:lnTo>
                    <a:pt x="78" y="445"/>
                  </a:lnTo>
                  <a:lnTo>
                    <a:pt x="91" y="442"/>
                  </a:lnTo>
                  <a:lnTo>
                    <a:pt x="100" y="430"/>
                  </a:lnTo>
                  <a:lnTo>
                    <a:pt x="102" y="417"/>
                  </a:lnTo>
                  <a:lnTo>
                    <a:pt x="102" y="221"/>
                  </a:lnTo>
                  <a:lnTo>
                    <a:pt x="106" y="213"/>
                  </a:lnTo>
                  <a:lnTo>
                    <a:pt x="114" y="209"/>
                  </a:lnTo>
                  <a:lnTo>
                    <a:pt x="123" y="213"/>
                  </a:lnTo>
                  <a:lnTo>
                    <a:pt x="127" y="221"/>
                  </a:lnTo>
                  <a:lnTo>
                    <a:pt x="127" y="417"/>
                  </a:lnTo>
                </a:path>
              </a:pathLst>
            </a:custGeom>
            <a:solidFill>
              <a:srgbClr val="00A898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Freeform 58"/>
            <p:cNvSpPr>
              <a:spLocks/>
            </p:cNvSpPr>
            <p:nvPr/>
          </p:nvSpPr>
          <p:spPr bwMode="auto">
            <a:xfrm>
              <a:off x="2322" y="3285"/>
              <a:ext cx="98" cy="101"/>
            </a:xfrm>
            <a:custGeom>
              <a:avLst/>
              <a:gdLst>
                <a:gd name="T0" fmla="*/ 0 w 98"/>
                <a:gd name="T1" fmla="*/ 50 h 101"/>
                <a:gd name="T2" fmla="*/ 4 w 98"/>
                <a:gd name="T3" fmla="*/ 32 h 101"/>
                <a:gd name="T4" fmla="*/ 10 w 98"/>
                <a:gd name="T5" fmla="*/ 19 h 101"/>
                <a:gd name="T6" fmla="*/ 25 w 98"/>
                <a:gd name="T7" fmla="*/ 7 h 101"/>
                <a:gd name="T8" fmla="*/ 41 w 98"/>
                <a:gd name="T9" fmla="*/ 0 h 101"/>
                <a:gd name="T10" fmla="*/ 56 w 98"/>
                <a:gd name="T11" fmla="*/ 0 h 101"/>
                <a:gd name="T12" fmla="*/ 72 w 98"/>
                <a:gd name="T13" fmla="*/ 7 h 101"/>
                <a:gd name="T14" fmla="*/ 85 w 98"/>
                <a:gd name="T15" fmla="*/ 19 h 101"/>
                <a:gd name="T16" fmla="*/ 93 w 98"/>
                <a:gd name="T17" fmla="*/ 32 h 101"/>
                <a:gd name="T18" fmla="*/ 97 w 98"/>
                <a:gd name="T19" fmla="*/ 50 h 101"/>
                <a:gd name="T20" fmla="*/ 93 w 98"/>
                <a:gd name="T21" fmla="*/ 68 h 101"/>
                <a:gd name="T22" fmla="*/ 85 w 98"/>
                <a:gd name="T23" fmla="*/ 84 h 101"/>
                <a:gd name="T24" fmla="*/ 72 w 98"/>
                <a:gd name="T25" fmla="*/ 94 h 101"/>
                <a:gd name="T26" fmla="*/ 56 w 98"/>
                <a:gd name="T27" fmla="*/ 100 h 101"/>
                <a:gd name="T28" fmla="*/ 41 w 98"/>
                <a:gd name="T29" fmla="*/ 100 h 101"/>
                <a:gd name="T30" fmla="*/ 25 w 98"/>
                <a:gd name="T31" fmla="*/ 94 h 101"/>
                <a:gd name="T32" fmla="*/ 10 w 98"/>
                <a:gd name="T33" fmla="*/ 84 h 101"/>
                <a:gd name="T34" fmla="*/ 4 w 98"/>
                <a:gd name="T35" fmla="*/ 68 h 101"/>
                <a:gd name="T36" fmla="*/ 0 w 98"/>
                <a:gd name="T37" fmla="*/ 50 h 10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8"/>
                <a:gd name="T58" fmla="*/ 0 h 101"/>
                <a:gd name="T59" fmla="*/ 98 w 98"/>
                <a:gd name="T60" fmla="*/ 101 h 10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8" h="101">
                  <a:moveTo>
                    <a:pt x="0" y="50"/>
                  </a:moveTo>
                  <a:lnTo>
                    <a:pt x="4" y="32"/>
                  </a:lnTo>
                  <a:lnTo>
                    <a:pt x="10" y="19"/>
                  </a:lnTo>
                  <a:lnTo>
                    <a:pt x="25" y="7"/>
                  </a:lnTo>
                  <a:lnTo>
                    <a:pt x="41" y="0"/>
                  </a:lnTo>
                  <a:lnTo>
                    <a:pt x="56" y="0"/>
                  </a:lnTo>
                  <a:lnTo>
                    <a:pt x="72" y="7"/>
                  </a:lnTo>
                  <a:lnTo>
                    <a:pt x="85" y="19"/>
                  </a:lnTo>
                  <a:lnTo>
                    <a:pt x="93" y="32"/>
                  </a:lnTo>
                  <a:lnTo>
                    <a:pt x="97" y="50"/>
                  </a:lnTo>
                  <a:lnTo>
                    <a:pt x="93" y="68"/>
                  </a:lnTo>
                  <a:lnTo>
                    <a:pt x="85" y="84"/>
                  </a:lnTo>
                  <a:lnTo>
                    <a:pt x="72" y="94"/>
                  </a:lnTo>
                  <a:lnTo>
                    <a:pt x="56" y="100"/>
                  </a:lnTo>
                  <a:lnTo>
                    <a:pt x="41" y="100"/>
                  </a:lnTo>
                  <a:lnTo>
                    <a:pt x="25" y="94"/>
                  </a:lnTo>
                  <a:lnTo>
                    <a:pt x="10" y="84"/>
                  </a:lnTo>
                  <a:lnTo>
                    <a:pt x="4" y="68"/>
                  </a:lnTo>
                  <a:lnTo>
                    <a:pt x="0" y="50"/>
                  </a:lnTo>
                </a:path>
              </a:pathLst>
            </a:custGeom>
            <a:solidFill>
              <a:srgbClr val="00A898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Freeform 59"/>
            <p:cNvSpPr>
              <a:spLocks/>
            </p:cNvSpPr>
            <p:nvPr/>
          </p:nvSpPr>
          <p:spPr bwMode="auto">
            <a:xfrm>
              <a:off x="2544" y="3408"/>
              <a:ext cx="230" cy="446"/>
            </a:xfrm>
            <a:custGeom>
              <a:avLst/>
              <a:gdLst>
                <a:gd name="T0" fmla="*/ 127 w 230"/>
                <a:gd name="T1" fmla="*/ 417 h 446"/>
                <a:gd name="T2" fmla="*/ 129 w 230"/>
                <a:gd name="T3" fmla="*/ 430 h 446"/>
                <a:gd name="T4" fmla="*/ 137 w 230"/>
                <a:gd name="T5" fmla="*/ 442 h 446"/>
                <a:gd name="T6" fmla="*/ 151 w 230"/>
                <a:gd name="T7" fmla="*/ 445 h 446"/>
                <a:gd name="T8" fmla="*/ 158 w 230"/>
                <a:gd name="T9" fmla="*/ 445 h 446"/>
                <a:gd name="T10" fmla="*/ 171 w 230"/>
                <a:gd name="T11" fmla="*/ 442 h 446"/>
                <a:gd name="T12" fmla="*/ 181 w 230"/>
                <a:gd name="T13" fmla="*/ 430 h 446"/>
                <a:gd name="T14" fmla="*/ 184 w 230"/>
                <a:gd name="T15" fmla="*/ 417 h 446"/>
                <a:gd name="T16" fmla="*/ 184 w 230"/>
                <a:gd name="T17" fmla="*/ 209 h 446"/>
                <a:gd name="T18" fmla="*/ 184 w 230"/>
                <a:gd name="T19" fmla="*/ 47 h 446"/>
                <a:gd name="T20" fmla="*/ 184 w 230"/>
                <a:gd name="T21" fmla="*/ 42 h 446"/>
                <a:gd name="T22" fmla="*/ 189 w 230"/>
                <a:gd name="T23" fmla="*/ 40 h 446"/>
                <a:gd name="T24" fmla="*/ 193 w 230"/>
                <a:gd name="T25" fmla="*/ 42 h 446"/>
                <a:gd name="T26" fmla="*/ 195 w 230"/>
                <a:gd name="T27" fmla="*/ 47 h 446"/>
                <a:gd name="T28" fmla="*/ 195 w 230"/>
                <a:gd name="T29" fmla="*/ 198 h 446"/>
                <a:gd name="T30" fmla="*/ 197 w 230"/>
                <a:gd name="T31" fmla="*/ 206 h 446"/>
                <a:gd name="T32" fmla="*/ 203 w 230"/>
                <a:gd name="T33" fmla="*/ 213 h 446"/>
                <a:gd name="T34" fmla="*/ 212 w 230"/>
                <a:gd name="T35" fmla="*/ 215 h 446"/>
                <a:gd name="T36" fmla="*/ 221 w 230"/>
                <a:gd name="T37" fmla="*/ 213 h 446"/>
                <a:gd name="T38" fmla="*/ 227 w 230"/>
                <a:gd name="T39" fmla="*/ 206 h 446"/>
                <a:gd name="T40" fmla="*/ 229 w 230"/>
                <a:gd name="T41" fmla="*/ 198 h 446"/>
                <a:gd name="T42" fmla="*/ 229 w 230"/>
                <a:gd name="T43" fmla="*/ 19 h 446"/>
                <a:gd name="T44" fmla="*/ 227 w 230"/>
                <a:gd name="T45" fmla="*/ 10 h 446"/>
                <a:gd name="T46" fmla="*/ 221 w 230"/>
                <a:gd name="T47" fmla="*/ 2 h 446"/>
                <a:gd name="T48" fmla="*/ 212 w 230"/>
                <a:gd name="T49" fmla="*/ 0 h 446"/>
                <a:gd name="T50" fmla="*/ 17 w 230"/>
                <a:gd name="T51" fmla="*/ 0 h 446"/>
                <a:gd name="T52" fmla="*/ 8 w 230"/>
                <a:gd name="T53" fmla="*/ 2 h 446"/>
                <a:gd name="T54" fmla="*/ 2 w 230"/>
                <a:gd name="T55" fmla="*/ 10 h 446"/>
                <a:gd name="T56" fmla="*/ 0 w 230"/>
                <a:gd name="T57" fmla="*/ 19 h 446"/>
                <a:gd name="T58" fmla="*/ 0 w 230"/>
                <a:gd name="T59" fmla="*/ 198 h 446"/>
                <a:gd name="T60" fmla="*/ 2 w 230"/>
                <a:gd name="T61" fmla="*/ 206 h 446"/>
                <a:gd name="T62" fmla="*/ 8 w 230"/>
                <a:gd name="T63" fmla="*/ 213 h 446"/>
                <a:gd name="T64" fmla="*/ 17 w 230"/>
                <a:gd name="T65" fmla="*/ 215 h 446"/>
                <a:gd name="T66" fmla="*/ 26 w 230"/>
                <a:gd name="T67" fmla="*/ 213 h 446"/>
                <a:gd name="T68" fmla="*/ 32 w 230"/>
                <a:gd name="T69" fmla="*/ 206 h 446"/>
                <a:gd name="T70" fmla="*/ 34 w 230"/>
                <a:gd name="T71" fmla="*/ 198 h 446"/>
                <a:gd name="T72" fmla="*/ 34 w 230"/>
                <a:gd name="T73" fmla="*/ 47 h 446"/>
                <a:gd name="T74" fmla="*/ 36 w 230"/>
                <a:gd name="T75" fmla="*/ 42 h 446"/>
                <a:gd name="T76" fmla="*/ 40 w 230"/>
                <a:gd name="T77" fmla="*/ 40 h 446"/>
                <a:gd name="T78" fmla="*/ 44 w 230"/>
                <a:gd name="T79" fmla="*/ 42 h 446"/>
                <a:gd name="T80" fmla="*/ 44 w 230"/>
                <a:gd name="T81" fmla="*/ 47 h 446"/>
                <a:gd name="T82" fmla="*/ 44 w 230"/>
                <a:gd name="T83" fmla="*/ 209 h 446"/>
                <a:gd name="T84" fmla="*/ 44 w 230"/>
                <a:gd name="T85" fmla="*/ 417 h 446"/>
                <a:gd name="T86" fmla="*/ 48 w 230"/>
                <a:gd name="T87" fmla="*/ 430 h 446"/>
                <a:gd name="T88" fmla="*/ 58 w 230"/>
                <a:gd name="T89" fmla="*/ 442 h 446"/>
                <a:gd name="T90" fmla="*/ 71 w 230"/>
                <a:gd name="T91" fmla="*/ 445 h 446"/>
                <a:gd name="T92" fmla="*/ 78 w 230"/>
                <a:gd name="T93" fmla="*/ 445 h 446"/>
                <a:gd name="T94" fmla="*/ 91 w 230"/>
                <a:gd name="T95" fmla="*/ 442 h 446"/>
                <a:gd name="T96" fmla="*/ 100 w 230"/>
                <a:gd name="T97" fmla="*/ 430 h 446"/>
                <a:gd name="T98" fmla="*/ 102 w 230"/>
                <a:gd name="T99" fmla="*/ 417 h 446"/>
                <a:gd name="T100" fmla="*/ 102 w 230"/>
                <a:gd name="T101" fmla="*/ 221 h 446"/>
                <a:gd name="T102" fmla="*/ 106 w 230"/>
                <a:gd name="T103" fmla="*/ 213 h 446"/>
                <a:gd name="T104" fmla="*/ 113 w 230"/>
                <a:gd name="T105" fmla="*/ 209 h 446"/>
                <a:gd name="T106" fmla="*/ 123 w 230"/>
                <a:gd name="T107" fmla="*/ 213 h 446"/>
                <a:gd name="T108" fmla="*/ 127 w 230"/>
                <a:gd name="T109" fmla="*/ 221 h 446"/>
                <a:gd name="T110" fmla="*/ 127 w 230"/>
                <a:gd name="T111" fmla="*/ 417 h 44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30"/>
                <a:gd name="T169" fmla="*/ 0 h 446"/>
                <a:gd name="T170" fmla="*/ 230 w 230"/>
                <a:gd name="T171" fmla="*/ 446 h 44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30" h="446">
                  <a:moveTo>
                    <a:pt x="127" y="417"/>
                  </a:moveTo>
                  <a:lnTo>
                    <a:pt x="129" y="430"/>
                  </a:lnTo>
                  <a:lnTo>
                    <a:pt x="137" y="442"/>
                  </a:lnTo>
                  <a:lnTo>
                    <a:pt x="151" y="445"/>
                  </a:lnTo>
                  <a:lnTo>
                    <a:pt x="158" y="445"/>
                  </a:lnTo>
                  <a:lnTo>
                    <a:pt x="171" y="442"/>
                  </a:lnTo>
                  <a:lnTo>
                    <a:pt x="181" y="430"/>
                  </a:lnTo>
                  <a:lnTo>
                    <a:pt x="184" y="417"/>
                  </a:lnTo>
                  <a:lnTo>
                    <a:pt x="184" y="209"/>
                  </a:lnTo>
                  <a:lnTo>
                    <a:pt x="184" y="47"/>
                  </a:lnTo>
                  <a:lnTo>
                    <a:pt x="184" y="42"/>
                  </a:lnTo>
                  <a:lnTo>
                    <a:pt x="189" y="40"/>
                  </a:lnTo>
                  <a:lnTo>
                    <a:pt x="193" y="42"/>
                  </a:lnTo>
                  <a:lnTo>
                    <a:pt x="195" y="47"/>
                  </a:lnTo>
                  <a:lnTo>
                    <a:pt x="195" y="198"/>
                  </a:lnTo>
                  <a:lnTo>
                    <a:pt x="197" y="206"/>
                  </a:lnTo>
                  <a:lnTo>
                    <a:pt x="203" y="213"/>
                  </a:lnTo>
                  <a:lnTo>
                    <a:pt x="212" y="215"/>
                  </a:lnTo>
                  <a:lnTo>
                    <a:pt x="221" y="213"/>
                  </a:lnTo>
                  <a:lnTo>
                    <a:pt x="227" y="206"/>
                  </a:lnTo>
                  <a:lnTo>
                    <a:pt x="229" y="198"/>
                  </a:lnTo>
                  <a:lnTo>
                    <a:pt x="229" y="19"/>
                  </a:lnTo>
                  <a:lnTo>
                    <a:pt x="227" y="10"/>
                  </a:lnTo>
                  <a:lnTo>
                    <a:pt x="221" y="2"/>
                  </a:lnTo>
                  <a:lnTo>
                    <a:pt x="212" y="0"/>
                  </a:lnTo>
                  <a:lnTo>
                    <a:pt x="17" y="0"/>
                  </a:lnTo>
                  <a:lnTo>
                    <a:pt x="8" y="2"/>
                  </a:lnTo>
                  <a:lnTo>
                    <a:pt x="2" y="10"/>
                  </a:lnTo>
                  <a:lnTo>
                    <a:pt x="0" y="19"/>
                  </a:lnTo>
                  <a:lnTo>
                    <a:pt x="0" y="198"/>
                  </a:lnTo>
                  <a:lnTo>
                    <a:pt x="2" y="206"/>
                  </a:lnTo>
                  <a:lnTo>
                    <a:pt x="8" y="213"/>
                  </a:lnTo>
                  <a:lnTo>
                    <a:pt x="17" y="215"/>
                  </a:lnTo>
                  <a:lnTo>
                    <a:pt x="26" y="213"/>
                  </a:lnTo>
                  <a:lnTo>
                    <a:pt x="32" y="206"/>
                  </a:lnTo>
                  <a:lnTo>
                    <a:pt x="34" y="198"/>
                  </a:lnTo>
                  <a:lnTo>
                    <a:pt x="34" y="47"/>
                  </a:lnTo>
                  <a:lnTo>
                    <a:pt x="36" y="42"/>
                  </a:lnTo>
                  <a:lnTo>
                    <a:pt x="40" y="40"/>
                  </a:lnTo>
                  <a:lnTo>
                    <a:pt x="44" y="42"/>
                  </a:lnTo>
                  <a:lnTo>
                    <a:pt x="44" y="47"/>
                  </a:lnTo>
                  <a:lnTo>
                    <a:pt x="44" y="209"/>
                  </a:lnTo>
                  <a:lnTo>
                    <a:pt x="44" y="417"/>
                  </a:lnTo>
                  <a:lnTo>
                    <a:pt x="48" y="430"/>
                  </a:lnTo>
                  <a:lnTo>
                    <a:pt x="58" y="442"/>
                  </a:lnTo>
                  <a:lnTo>
                    <a:pt x="71" y="445"/>
                  </a:lnTo>
                  <a:lnTo>
                    <a:pt x="78" y="445"/>
                  </a:lnTo>
                  <a:lnTo>
                    <a:pt x="91" y="442"/>
                  </a:lnTo>
                  <a:lnTo>
                    <a:pt x="100" y="430"/>
                  </a:lnTo>
                  <a:lnTo>
                    <a:pt x="102" y="417"/>
                  </a:lnTo>
                  <a:lnTo>
                    <a:pt x="102" y="221"/>
                  </a:lnTo>
                  <a:lnTo>
                    <a:pt x="106" y="213"/>
                  </a:lnTo>
                  <a:lnTo>
                    <a:pt x="113" y="209"/>
                  </a:lnTo>
                  <a:lnTo>
                    <a:pt x="123" y="213"/>
                  </a:lnTo>
                  <a:lnTo>
                    <a:pt x="127" y="221"/>
                  </a:lnTo>
                  <a:lnTo>
                    <a:pt x="127" y="417"/>
                  </a:lnTo>
                </a:path>
              </a:pathLst>
            </a:custGeom>
            <a:solidFill>
              <a:srgbClr val="00A898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6" name="Freeform 60"/>
            <p:cNvSpPr>
              <a:spLocks/>
            </p:cNvSpPr>
            <p:nvPr/>
          </p:nvSpPr>
          <p:spPr bwMode="auto">
            <a:xfrm>
              <a:off x="2610" y="3285"/>
              <a:ext cx="98" cy="101"/>
            </a:xfrm>
            <a:custGeom>
              <a:avLst/>
              <a:gdLst>
                <a:gd name="T0" fmla="*/ 0 w 98"/>
                <a:gd name="T1" fmla="*/ 50 h 101"/>
                <a:gd name="T2" fmla="*/ 3 w 98"/>
                <a:gd name="T3" fmla="*/ 32 h 101"/>
                <a:gd name="T4" fmla="*/ 10 w 98"/>
                <a:gd name="T5" fmla="*/ 19 h 101"/>
                <a:gd name="T6" fmla="*/ 25 w 98"/>
                <a:gd name="T7" fmla="*/ 7 h 101"/>
                <a:gd name="T8" fmla="*/ 41 w 98"/>
                <a:gd name="T9" fmla="*/ 0 h 101"/>
                <a:gd name="T10" fmla="*/ 56 w 98"/>
                <a:gd name="T11" fmla="*/ 0 h 101"/>
                <a:gd name="T12" fmla="*/ 72 w 98"/>
                <a:gd name="T13" fmla="*/ 7 h 101"/>
                <a:gd name="T14" fmla="*/ 85 w 98"/>
                <a:gd name="T15" fmla="*/ 19 h 101"/>
                <a:gd name="T16" fmla="*/ 93 w 98"/>
                <a:gd name="T17" fmla="*/ 32 h 101"/>
                <a:gd name="T18" fmla="*/ 97 w 98"/>
                <a:gd name="T19" fmla="*/ 50 h 101"/>
                <a:gd name="T20" fmla="*/ 93 w 98"/>
                <a:gd name="T21" fmla="*/ 68 h 101"/>
                <a:gd name="T22" fmla="*/ 85 w 98"/>
                <a:gd name="T23" fmla="*/ 84 h 101"/>
                <a:gd name="T24" fmla="*/ 72 w 98"/>
                <a:gd name="T25" fmla="*/ 94 h 101"/>
                <a:gd name="T26" fmla="*/ 56 w 98"/>
                <a:gd name="T27" fmla="*/ 100 h 101"/>
                <a:gd name="T28" fmla="*/ 41 w 98"/>
                <a:gd name="T29" fmla="*/ 100 h 101"/>
                <a:gd name="T30" fmla="*/ 25 w 98"/>
                <a:gd name="T31" fmla="*/ 94 h 101"/>
                <a:gd name="T32" fmla="*/ 10 w 98"/>
                <a:gd name="T33" fmla="*/ 84 h 101"/>
                <a:gd name="T34" fmla="*/ 3 w 98"/>
                <a:gd name="T35" fmla="*/ 68 h 101"/>
                <a:gd name="T36" fmla="*/ 0 w 98"/>
                <a:gd name="T37" fmla="*/ 50 h 10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8"/>
                <a:gd name="T58" fmla="*/ 0 h 101"/>
                <a:gd name="T59" fmla="*/ 98 w 98"/>
                <a:gd name="T60" fmla="*/ 101 h 10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8" h="101">
                  <a:moveTo>
                    <a:pt x="0" y="50"/>
                  </a:moveTo>
                  <a:lnTo>
                    <a:pt x="3" y="32"/>
                  </a:lnTo>
                  <a:lnTo>
                    <a:pt x="10" y="19"/>
                  </a:lnTo>
                  <a:lnTo>
                    <a:pt x="25" y="7"/>
                  </a:lnTo>
                  <a:lnTo>
                    <a:pt x="41" y="0"/>
                  </a:lnTo>
                  <a:lnTo>
                    <a:pt x="56" y="0"/>
                  </a:lnTo>
                  <a:lnTo>
                    <a:pt x="72" y="7"/>
                  </a:lnTo>
                  <a:lnTo>
                    <a:pt x="85" y="19"/>
                  </a:lnTo>
                  <a:lnTo>
                    <a:pt x="93" y="32"/>
                  </a:lnTo>
                  <a:lnTo>
                    <a:pt x="97" y="50"/>
                  </a:lnTo>
                  <a:lnTo>
                    <a:pt x="93" y="68"/>
                  </a:lnTo>
                  <a:lnTo>
                    <a:pt x="85" y="84"/>
                  </a:lnTo>
                  <a:lnTo>
                    <a:pt x="72" y="94"/>
                  </a:lnTo>
                  <a:lnTo>
                    <a:pt x="56" y="100"/>
                  </a:lnTo>
                  <a:lnTo>
                    <a:pt x="41" y="100"/>
                  </a:lnTo>
                  <a:lnTo>
                    <a:pt x="25" y="94"/>
                  </a:lnTo>
                  <a:lnTo>
                    <a:pt x="10" y="84"/>
                  </a:lnTo>
                  <a:lnTo>
                    <a:pt x="3" y="68"/>
                  </a:lnTo>
                  <a:lnTo>
                    <a:pt x="0" y="50"/>
                  </a:lnTo>
                </a:path>
              </a:pathLst>
            </a:custGeom>
            <a:solidFill>
              <a:srgbClr val="00A898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Freeform 61"/>
            <p:cNvSpPr>
              <a:spLocks/>
            </p:cNvSpPr>
            <p:nvPr/>
          </p:nvSpPr>
          <p:spPr bwMode="auto">
            <a:xfrm>
              <a:off x="2832" y="3408"/>
              <a:ext cx="230" cy="446"/>
            </a:xfrm>
            <a:custGeom>
              <a:avLst/>
              <a:gdLst>
                <a:gd name="T0" fmla="*/ 127 w 230"/>
                <a:gd name="T1" fmla="*/ 417 h 446"/>
                <a:gd name="T2" fmla="*/ 129 w 230"/>
                <a:gd name="T3" fmla="*/ 430 h 446"/>
                <a:gd name="T4" fmla="*/ 137 w 230"/>
                <a:gd name="T5" fmla="*/ 442 h 446"/>
                <a:gd name="T6" fmla="*/ 151 w 230"/>
                <a:gd name="T7" fmla="*/ 445 h 446"/>
                <a:gd name="T8" fmla="*/ 158 w 230"/>
                <a:gd name="T9" fmla="*/ 445 h 446"/>
                <a:gd name="T10" fmla="*/ 171 w 230"/>
                <a:gd name="T11" fmla="*/ 442 h 446"/>
                <a:gd name="T12" fmla="*/ 181 w 230"/>
                <a:gd name="T13" fmla="*/ 430 h 446"/>
                <a:gd name="T14" fmla="*/ 184 w 230"/>
                <a:gd name="T15" fmla="*/ 417 h 446"/>
                <a:gd name="T16" fmla="*/ 184 w 230"/>
                <a:gd name="T17" fmla="*/ 209 h 446"/>
                <a:gd name="T18" fmla="*/ 184 w 230"/>
                <a:gd name="T19" fmla="*/ 47 h 446"/>
                <a:gd name="T20" fmla="*/ 184 w 230"/>
                <a:gd name="T21" fmla="*/ 42 h 446"/>
                <a:gd name="T22" fmla="*/ 189 w 230"/>
                <a:gd name="T23" fmla="*/ 40 h 446"/>
                <a:gd name="T24" fmla="*/ 193 w 230"/>
                <a:gd name="T25" fmla="*/ 42 h 446"/>
                <a:gd name="T26" fmla="*/ 195 w 230"/>
                <a:gd name="T27" fmla="*/ 47 h 446"/>
                <a:gd name="T28" fmla="*/ 195 w 230"/>
                <a:gd name="T29" fmla="*/ 198 h 446"/>
                <a:gd name="T30" fmla="*/ 197 w 230"/>
                <a:gd name="T31" fmla="*/ 206 h 446"/>
                <a:gd name="T32" fmla="*/ 203 w 230"/>
                <a:gd name="T33" fmla="*/ 213 h 446"/>
                <a:gd name="T34" fmla="*/ 212 w 230"/>
                <a:gd name="T35" fmla="*/ 215 h 446"/>
                <a:gd name="T36" fmla="*/ 221 w 230"/>
                <a:gd name="T37" fmla="*/ 213 h 446"/>
                <a:gd name="T38" fmla="*/ 227 w 230"/>
                <a:gd name="T39" fmla="*/ 206 h 446"/>
                <a:gd name="T40" fmla="*/ 229 w 230"/>
                <a:gd name="T41" fmla="*/ 198 h 446"/>
                <a:gd name="T42" fmla="*/ 229 w 230"/>
                <a:gd name="T43" fmla="*/ 19 h 446"/>
                <a:gd name="T44" fmla="*/ 227 w 230"/>
                <a:gd name="T45" fmla="*/ 10 h 446"/>
                <a:gd name="T46" fmla="*/ 221 w 230"/>
                <a:gd name="T47" fmla="*/ 2 h 446"/>
                <a:gd name="T48" fmla="*/ 212 w 230"/>
                <a:gd name="T49" fmla="*/ 0 h 446"/>
                <a:gd name="T50" fmla="*/ 17 w 230"/>
                <a:gd name="T51" fmla="*/ 0 h 446"/>
                <a:gd name="T52" fmla="*/ 8 w 230"/>
                <a:gd name="T53" fmla="*/ 2 h 446"/>
                <a:gd name="T54" fmla="*/ 2 w 230"/>
                <a:gd name="T55" fmla="*/ 10 h 446"/>
                <a:gd name="T56" fmla="*/ 0 w 230"/>
                <a:gd name="T57" fmla="*/ 19 h 446"/>
                <a:gd name="T58" fmla="*/ 0 w 230"/>
                <a:gd name="T59" fmla="*/ 198 h 446"/>
                <a:gd name="T60" fmla="*/ 2 w 230"/>
                <a:gd name="T61" fmla="*/ 206 h 446"/>
                <a:gd name="T62" fmla="*/ 8 w 230"/>
                <a:gd name="T63" fmla="*/ 213 h 446"/>
                <a:gd name="T64" fmla="*/ 17 w 230"/>
                <a:gd name="T65" fmla="*/ 215 h 446"/>
                <a:gd name="T66" fmla="*/ 26 w 230"/>
                <a:gd name="T67" fmla="*/ 213 h 446"/>
                <a:gd name="T68" fmla="*/ 32 w 230"/>
                <a:gd name="T69" fmla="*/ 206 h 446"/>
                <a:gd name="T70" fmla="*/ 34 w 230"/>
                <a:gd name="T71" fmla="*/ 198 h 446"/>
                <a:gd name="T72" fmla="*/ 34 w 230"/>
                <a:gd name="T73" fmla="*/ 47 h 446"/>
                <a:gd name="T74" fmla="*/ 36 w 230"/>
                <a:gd name="T75" fmla="*/ 42 h 446"/>
                <a:gd name="T76" fmla="*/ 40 w 230"/>
                <a:gd name="T77" fmla="*/ 40 h 446"/>
                <a:gd name="T78" fmla="*/ 44 w 230"/>
                <a:gd name="T79" fmla="*/ 42 h 446"/>
                <a:gd name="T80" fmla="*/ 44 w 230"/>
                <a:gd name="T81" fmla="*/ 47 h 446"/>
                <a:gd name="T82" fmla="*/ 44 w 230"/>
                <a:gd name="T83" fmla="*/ 209 h 446"/>
                <a:gd name="T84" fmla="*/ 44 w 230"/>
                <a:gd name="T85" fmla="*/ 417 h 446"/>
                <a:gd name="T86" fmla="*/ 48 w 230"/>
                <a:gd name="T87" fmla="*/ 430 h 446"/>
                <a:gd name="T88" fmla="*/ 58 w 230"/>
                <a:gd name="T89" fmla="*/ 442 h 446"/>
                <a:gd name="T90" fmla="*/ 71 w 230"/>
                <a:gd name="T91" fmla="*/ 445 h 446"/>
                <a:gd name="T92" fmla="*/ 78 w 230"/>
                <a:gd name="T93" fmla="*/ 445 h 446"/>
                <a:gd name="T94" fmla="*/ 91 w 230"/>
                <a:gd name="T95" fmla="*/ 442 h 446"/>
                <a:gd name="T96" fmla="*/ 100 w 230"/>
                <a:gd name="T97" fmla="*/ 430 h 446"/>
                <a:gd name="T98" fmla="*/ 102 w 230"/>
                <a:gd name="T99" fmla="*/ 417 h 446"/>
                <a:gd name="T100" fmla="*/ 102 w 230"/>
                <a:gd name="T101" fmla="*/ 221 h 446"/>
                <a:gd name="T102" fmla="*/ 106 w 230"/>
                <a:gd name="T103" fmla="*/ 213 h 446"/>
                <a:gd name="T104" fmla="*/ 113 w 230"/>
                <a:gd name="T105" fmla="*/ 209 h 446"/>
                <a:gd name="T106" fmla="*/ 123 w 230"/>
                <a:gd name="T107" fmla="*/ 213 h 446"/>
                <a:gd name="T108" fmla="*/ 127 w 230"/>
                <a:gd name="T109" fmla="*/ 221 h 446"/>
                <a:gd name="T110" fmla="*/ 127 w 230"/>
                <a:gd name="T111" fmla="*/ 417 h 44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30"/>
                <a:gd name="T169" fmla="*/ 0 h 446"/>
                <a:gd name="T170" fmla="*/ 230 w 230"/>
                <a:gd name="T171" fmla="*/ 446 h 44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30" h="446">
                  <a:moveTo>
                    <a:pt x="127" y="417"/>
                  </a:moveTo>
                  <a:lnTo>
                    <a:pt x="129" y="430"/>
                  </a:lnTo>
                  <a:lnTo>
                    <a:pt x="137" y="442"/>
                  </a:lnTo>
                  <a:lnTo>
                    <a:pt x="151" y="445"/>
                  </a:lnTo>
                  <a:lnTo>
                    <a:pt x="158" y="445"/>
                  </a:lnTo>
                  <a:lnTo>
                    <a:pt x="171" y="442"/>
                  </a:lnTo>
                  <a:lnTo>
                    <a:pt x="181" y="430"/>
                  </a:lnTo>
                  <a:lnTo>
                    <a:pt x="184" y="417"/>
                  </a:lnTo>
                  <a:lnTo>
                    <a:pt x="184" y="209"/>
                  </a:lnTo>
                  <a:lnTo>
                    <a:pt x="184" y="47"/>
                  </a:lnTo>
                  <a:lnTo>
                    <a:pt x="184" y="42"/>
                  </a:lnTo>
                  <a:lnTo>
                    <a:pt x="189" y="40"/>
                  </a:lnTo>
                  <a:lnTo>
                    <a:pt x="193" y="42"/>
                  </a:lnTo>
                  <a:lnTo>
                    <a:pt x="195" y="47"/>
                  </a:lnTo>
                  <a:lnTo>
                    <a:pt x="195" y="198"/>
                  </a:lnTo>
                  <a:lnTo>
                    <a:pt x="197" y="206"/>
                  </a:lnTo>
                  <a:lnTo>
                    <a:pt x="203" y="213"/>
                  </a:lnTo>
                  <a:lnTo>
                    <a:pt x="212" y="215"/>
                  </a:lnTo>
                  <a:lnTo>
                    <a:pt x="221" y="213"/>
                  </a:lnTo>
                  <a:lnTo>
                    <a:pt x="227" y="206"/>
                  </a:lnTo>
                  <a:lnTo>
                    <a:pt x="229" y="198"/>
                  </a:lnTo>
                  <a:lnTo>
                    <a:pt x="229" y="19"/>
                  </a:lnTo>
                  <a:lnTo>
                    <a:pt x="227" y="10"/>
                  </a:lnTo>
                  <a:lnTo>
                    <a:pt x="221" y="2"/>
                  </a:lnTo>
                  <a:lnTo>
                    <a:pt x="212" y="0"/>
                  </a:lnTo>
                  <a:lnTo>
                    <a:pt x="17" y="0"/>
                  </a:lnTo>
                  <a:lnTo>
                    <a:pt x="8" y="2"/>
                  </a:lnTo>
                  <a:lnTo>
                    <a:pt x="2" y="10"/>
                  </a:lnTo>
                  <a:lnTo>
                    <a:pt x="0" y="19"/>
                  </a:lnTo>
                  <a:lnTo>
                    <a:pt x="0" y="198"/>
                  </a:lnTo>
                  <a:lnTo>
                    <a:pt x="2" y="206"/>
                  </a:lnTo>
                  <a:lnTo>
                    <a:pt x="8" y="213"/>
                  </a:lnTo>
                  <a:lnTo>
                    <a:pt x="17" y="215"/>
                  </a:lnTo>
                  <a:lnTo>
                    <a:pt x="26" y="213"/>
                  </a:lnTo>
                  <a:lnTo>
                    <a:pt x="32" y="206"/>
                  </a:lnTo>
                  <a:lnTo>
                    <a:pt x="34" y="198"/>
                  </a:lnTo>
                  <a:lnTo>
                    <a:pt x="34" y="47"/>
                  </a:lnTo>
                  <a:lnTo>
                    <a:pt x="36" y="42"/>
                  </a:lnTo>
                  <a:lnTo>
                    <a:pt x="40" y="40"/>
                  </a:lnTo>
                  <a:lnTo>
                    <a:pt x="44" y="42"/>
                  </a:lnTo>
                  <a:lnTo>
                    <a:pt x="44" y="47"/>
                  </a:lnTo>
                  <a:lnTo>
                    <a:pt x="44" y="209"/>
                  </a:lnTo>
                  <a:lnTo>
                    <a:pt x="44" y="417"/>
                  </a:lnTo>
                  <a:lnTo>
                    <a:pt x="48" y="430"/>
                  </a:lnTo>
                  <a:lnTo>
                    <a:pt x="58" y="442"/>
                  </a:lnTo>
                  <a:lnTo>
                    <a:pt x="71" y="445"/>
                  </a:lnTo>
                  <a:lnTo>
                    <a:pt x="78" y="445"/>
                  </a:lnTo>
                  <a:lnTo>
                    <a:pt x="91" y="442"/>
                  </a:lnTo>
                  <a:lnTo>
                    <a:pt x="100" y="430"/>
                  </a:lnTo>
                  <a:lnTo>
                    <a:pt x="102" y="417"/>
                  </a:lnTo>
                  <a:lnTo>
                    <a:pt x="102" y="221"/>
                  </a:lnTo>
                  <a:lnTo>
                    <a:pt x="106" y="213"/>
                  </a:lnTo>
                  <a:lnTo>
                    <a:pt x="113" y="209"/>
                  </a:lnTo>
                  <a:lnTo>
                    <a:pt x="123" y="213"/>
                  </a:lnTo>
                  <a:lnTo>
                    <a:pt x="127" y="221"/>
                  </a:lnTo>
                  <a:lnTo>
                    <a:pt x="127" y="417"/>
                  </a:lnTo>
                </a:path>
              </a:pathLst>
            </a:custGeom>
            <a:solidFill>
              <a:srgbClr val="0000FF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Freeform 62"/>
            <p:cNvSpPr>
              <a:spLocks/>
            </p:cNvSpPr>
            <p:nvPr/>
          </p:nvSpPr>
          <p:spPr bwMode="auto">
            <a:xfrm>
              <a:off x="2898" y="3285"/>
              <a:ext cx="98" cy="101"/>
            </a:xfrm>
            <a:custGeom>
              <a:avLst/>
              <a:gdLst>
                <a:gd name="T0" fmla="*/ 0 w 98"/>
                <a:gd name="T1" fmla="*/ 50 h 101"/>
                <a:gd name="T2" fmla="*/ 3 w 98"/>
                <a:gd name="T3" fmla="*/ 32 h 101"/>
                <a:gd name="T4" fmla="*/ 10 w 98"/>
                <a:gd name="T5" fmla="*/ 19 h 101"/>
                <a:gd name="T6" fmla="*/ 25 w 98"/>
                <a:gd name="T7" fmla="*/ 7 h 101"/>
                <a:gd name="T8" fmla="*/ 41 w 98"/>
                <a:gd name="T9" fmla="*/ 0 h 101"/>
                <a:gd name="T10" fmla="*/ 56 w 98"/>
                <a:gd name="T11" fmla="*/ 0 h 101"/>
                <a:gd name="T12" fmla="*/ 72 w 98"/>
                <a:gd name="T13" fmla="*/ 7 h 101"/>
                <a:gd name="T14" fmla="*/ 85 w 98"/>
                <a:gd name="T15" fmla="*/ 19 h 101"/>
                <a:gd name="T16" fmla="*/ 93 w 98"/>
                <a:gd name="T17" fmla="*/ 32 h 101"/>
                <a:gd name="T18" fmla="*/ 97 w 98"/>
                <a:gd name="T19" fmla="*/ 50 h 101"/>
                <a:gd name="T20" fmla="*/ 93 w 98"/>
                <a:gd name="T21" fmla="*/ 68 h 101"/>
                <a:gd name="T22" fmla="*/ 85 w 98"/>
                <a:gd name="T23" fmla="*/ 84 h 101"/>
                <a:gd name="T24" fmla="*/ 72 w 98"/>
                <a:gd name="T25" fmla="*/ 94 h 101"/>
                <a:gd name="T26" fmla="*/ 56 w 98"/>
                <a:gd name="T27" fmla="*/ 100 h 101"/>
                <a:gd name="T28" fmla="*/ 41 w 98"/>
                <a:gd name="T29" fmla="*/ 100 h 101"/>
                <a:gd name="T30" fmla="*/ 25 w 98"/>
                <a:gd name="T31" fmla="*/ 94 h 101"/>
                <a:gd name="T32" fmla="*/ 10 w 98"/>
                <a:gd name="T33" fmla="*/ 84 h 101"/>
                <a:gd name="T34" fmla="*/ 3 w 98"/>
                <a:gd name="T35" fmla="*/ 68 h 101"/>
                <a:gd name="T36" fmla="*/ 0 w 98"/>
                <a:gd name="T37" fmla="*/ 50 h 10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8"/>
                <a:gd name="T58" fmla="*/ 0 h 101"/>
                <a:gd name="T59" fmla="*/ 98 w 98"/>
                <a:gd name="T60" fmla="*/ 101 h 10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8" h="101">
                  <a:moveTo>
                    <a:pt x="0" y="50"/>
                  </a:moveTo>
                  <a:lnTo>
                    <a:pt x="3" y="32"/>
                  </a:lnTo>
                  <a:lnTo>
                    <a:pt x="10" y="19"/>
                  </a:lnTo>
                  <a:lnTo>
                    <a:pt x="25" y="7"/>
                  </a:lnTo>
                  <a:lnTo>
                    <a:pt x="41" y="0"/>
                  </a:lnTo>
                  <a:lnTo>
                    <a:pt x="56" y="0"/>
                  </a:lnTo>
                  <a:lnTo>
                    <a:pt x="72" y="7"/>
                  </a:lnTo>
                  <a:lnTo>
                    <a:pt x="85" y="19"/>
                  </a:lnTo>
                  <a:lnTo>
                    <a:pt x="93" y="32"/>
                  </a:lnTo>
                  <a:lnTo>
                    <a:pt x="97" y="50"/>
                  </a:lnTo>
                  <a:lnTo>
                    <a:pt x="93" y="68"/>
                  </a:lnTo>
                  <a:lnTo>
                    <a:pt x="85" y="84"/>
                  </a:lnTo>
                  <a:lnTo>
                    <a:pt x="72" y="94"/>
                  </a:lnTo>
                  <a:lnTo>
                    <a:pt x="56" y="100"/>
                  </a:lnTo>
                  <a:lnTo>
                    <a:pt x="41" y="100"/>
                  </a:lnTo>
                  <a:lnTo>
                    <a:pt x="25" y="94"/>
                  </a:lnTo>
                  <a:lnTo>
                    <a:pt x="10" y="84"/>
                  </a:lnTo>
                  <a:lnTo>
                    <a:pt x="3" y="68"/>
                  </a:lnTo>
                  <a:lnTo>
                    <a:pt x="0" y="50"/>
                  </a:lnTo>
                </a:path>
              </a:pathLst>
            </a:custGeom>
            <a:solidFill>
              <a:srgbClr val="0000FF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Freeform 63"/>
            <p:cNvSpPr>
              <a:spLocks/>
            </p:cNvSpPr>
            <p:nvPr/>
          </p:nvSpPr>
          <p:spPr bwMode="auto">
            <a:xfrm>
              <a:off x="3120" y="3408"/>
              <a:ext cx="229" cy="446"/>
            </a:xfrm>
            <a:custGeom>
              <a:avLst/>
              <a:gdLst>
                <a:gd name="T0" fmla="*/ 127 w 229"/>
                <a:gd name="T1" fmla="*/ 417 h 446"/>
                <a:gd name="T2" fmla="*/ 128 w 229"/>
                <a:gd name="T3" fmla="*/ 430 h 446"/>
                <a:gd name="T4" fmla="*/ 137 w 229"/>
                <a:gd name="T5" fmla="*/ 442 h 446"/>
                <a:gd name="T6" fmla="*/ 151 w 229"/>
                <a:gd name="T7" fmla="*/ 445 h 446"/>
                <a:gd name="T8" fmla="*/ 158 w 229"/>
                <a:gd name="T9" fmla="*/ 445 h 446"/>
                <a:gd name="T10" fmla="*/ 171 w 229"/>
                <a:gd name="T11" fmla="*/ 442 h 446"/>
                <a:gd name="T12" fmla="*/ 181 w 229"/>
                <a:gd name="T13" fmla="*/ 430 h 446"/>
                <a:gd name="T14" fmla="*/ 184 w 229"/>
                <a:gd name="T15" fmla="*/ 417 h 446"/>
                <a:gd name="T16" fmla="*/ 184 w 229"/>
                <a:gd name="T17" fmla="*/ 209 h 446"/>
                <a:gd name="T18" fmla="*/ 184 w 229"/>
                <a:gd name="T19" fmla="*/ 47 h 446"/>
                <a:gd name="T20" fmla="*/ 184 w 229"/>
                <a:gd name="T21" fmla="*/ 42 h 446"/>
                <a:gd name="T22" fmla="*/ 189 w 229"/>
                <a:gd name="T23" fmla="*/ 40 h 446"/>
                <a:gd name="T24" fmla="*/ 193 w 229"/>
                <a:gd name="T25" fmla="*/ 42 h 446"/>
                <a:gd name="T26" fmla="*/ 195 w 229"/>
                <a:gd name="T27" fmla="*/ 47 h 446"/>
                <a:gd name="T28" fmla="*/ 195 w 229"/>
                <a:gd name="T29" fmla="*/ 198 h 446"/>
                <a:gd name="T30" fmla="*/ 197 w 229"/>
                <a:gd name="T31" fmla="*/ 206 h 446"/>
                <a:gd name="T32" fmla="*/ 203 w 229"/>
                <a:gd name="T33" fmla="*/ 213 h 446"/>
                <a:gd name="T34" fmla="*/ 212 w 229"/>
                <a:gd name="T35" fmla="*/ 215 h 446"/>
                <a:gd name="T36" fmla="*/ 221 w 229"/>
                <a:gd name="T37" fmla="*/ 213 h 446"/>
                <a:gd name="T38" fmla="*/ 227 w 229"/>
                <a:gd name="T39" fmla="*/ 206 h 446"/>
                <a:gd name="T40" fmla="*/ 228 w 229"/>
                <a:gd name="T41" fmla="*/ 198 h 446"/>
                <a:gd name="T42" fmla="*/ 228 w 229"/>
                <a:gd name="T43" fmla="*/ 19 h 446"/>
                <a:gd name="T44" fmla="*/ 227 w 229"/>
                <a:gd name="T45" fmla="*/ 10 h 446"/>
                <a:gd name="T46" fmla="*/ 221 w 229"/>
                <a:gd name="T47" fmla="*/ 2 h 446"/>
                <a:gd name="T48" fmla="*/ 212 w 229"/>
                <a:gd name="T49" fmla="*/ 0 h 446"/>
                <a:gd name="T50" fmla="*/ 17 w 229"/>
                <a:gd name="T51" fmla="*/ 0 h 446"/>
                <a:gd name="T52" fmla="*/ 8 w 229"/>
                <a:gd name="T53" fmla="*/ 2 h 446"/>
                <a:gd name="T54" fmla="*/ 2 w 229"/>
                <a:gd name="T55" fmla="*/ 10 h 446"/>
                <a:gd name="T56" fmla="*/ 0 w 229"/>
                <a:gd name="T57" fmla="*/ 19 h 446"/>
                <a:gd name="T58" fmla="*/ 0 w 229"/>
                <a:gd name="T59" fmla="*/ 198 h 446"/>
                <a:gd name="T60" fmla="*/ 2 w 229"/>
                <a:gd name="T61" fmla="*/ 206 h 446"/>
                <a:gd name="T62" fmla="*/ 8 w 229"/>
                <a:gd name="T63" fmla="*/ 213 h 446"/>
                <a:gd name="T64" fmla="*/ 17 w 229"/>
                <a:gd name="T65" fmla="*/ 215 h 446"/>
                <a:gd name="T66" fmla="*/ 26 w 229"/>
                <a:gd name="T67" fmla="*/ 213 h 446"/>
                <a:gd name="T68" fmla="*/ 32 w 229"/>
                <a:gd name="T69" fmla="*/ 206 h 446"/>
                <a:gd name="T70" fmla="*/ 34 w 229"/>
                <a:gd name="T71" fmla="*/ 198 h 446"/>
                <a:gd name="T72" fmla="*/ 34 w 229"/>
                <a:gd name="T73" fmla="*/ 47 h 446"/>
                <a:gd name="T74" fmla="*/ 36 w 229"/>
                <a:gd name="T75" fmla="*/ 42 h 446"/>
                <a:gd name="T76" fmla="*/ 40 w 229"/>
                <a:gd name="T77" fmla="*/ 40 h 446"/>
                <a:gd name="T78" fmla="*/ 44 w 229"/>
                <a:gd name="T79" fmla="*/ 42 h 446"/>
                <a:gd name="T80" fmla="*/ 44 w 229"/>
                <a:gd name="T81" fmla="*/ 47 h 446"/>
                <a:gd name="T82" fmla="*/ 44 w 229"/>
                <a:gd name="T83" fmla="*/ 209 h 446"/>
                <a:gd name="T84" fmla="*/ 44 w 229"/>
                <a:gd name="T85" fmla="*/ 417 h 446"/>
                <a:gd name="T86" fmla="*/ 48 w 229"/>
                <a:gd name="T87" fmla="*/ 430 h 446"/>
                <a:gd name="T88" fmla="*/ 58 w 229"/>
                <a:gd name="T89" fmla="*/ 442 h 446"/>
                <a:gd name="T90" fmla="*/ 71 w 229"/>
                <a:gd name="T91" fmla="*/ 445 h 446"/>
                <a:gd name="T92" fmla="*/ 78 w 229"/>
                <a:gd name="T93" fmla="*/ 445 h 446"/>
                <a:gd name="T94" fmla="*/ 91 w 229"/>
                <a:gd name="T95" fmla="*/ 442 h 446"/>
                <a:gd name="T96" fmla="*/ 100 w 229"/>
                <a:gd name="T97" fmla="*/ 430 h 446"/>
                <a:gd name="T98" fmla="*/ 102 w 229"/>
                <a:gd name="T99" fmla="*/ 417 h 446"/>
                <a:gd name="T100" fmla="*/ 102 w 229"/>
                <a:gd name="T101" fmla="*/ 221 h 446"/>
                <a:gd name="T102" fmla="*/ 106 w 229"/>
                <a:gd name="T103" fmla="*/ 213 h 446"/>
                <a:gd name="T104" fmla="*/ 113 w 229"/>
                <a:gd name="T105" fmla="*/ 209 h 446"/>
                <a:gd name="T106" fmla="*/ 123 w 229"/>
                <a:gd name="T107" fmla="*/ 213 h 446"/>
                <a:gd name="T108" fmla="*/ 127 w 229"/>
                <a:gd name="T109" fmla="*/ 221 h 446"/>
                <a:gd name="T110" fmla="*/ 127 w 229"/>
                <a:gd name="T111" fmla="*/ 417 h 44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29"/>
                <a:gd name="T169" fmla="*/ 0 h 446"/>
                <a:gd name="T170" fmla="*/ 229 w 229"/>
                <a:gd name="T171" fmla="*/ 446 h 44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29" h="446">
                  <a:moveTo>
                    <a:pt x="127" y="417"/>
                  </a:moveTo>
                  <a:lnTo>
                    <a:pt x="128" y="430"/>
                  </a:lnTo>
                  <a:lnTo>
                    <a:pt x="137" y="442"/>
                  </a:lnTo>
                  <a:lnTo>
                    <a:pt x="151" y="445"/>
                  </a:lnTo>
                  <a:lnTo>
                    <a:pt x="158" y="445"/>
                  </a:lnTo>
                  <a:lnTo>
                    <a:pt x="171" y="442"/>
                  </a:lnTo>
                  <a:lnTo>
                    <a:pt x="181" y="430"/>
                  </a:lnTo>
                  <a:lnTo>
                    <a:pt x="184" y="417"/>
                  </a:lnTo>
                  <a:lnTo>
                    <a:pt x="184" y="209"/>
                  </a:lnTo>
                  <a:lnTo>
                    <a:pt x="184" y="47"/>
                  </a:lnTo>
                  <a:lnTo>
                    <a:pt x="184" y="42"/>
                  </a:lnTo>
                  <a:lnTo>
                    <a:pt x="189" y="40"/>
                  </a:lnTo>
                  <a:lnTo>
                    <a:pt x="193" y="42"/>
                  </a:lnTo>
                  <a:lnTo>
                    <a:pt x="195" y="47"/>
                  </a:lnTo>
                  <a:lnTo>
                    <a:pt x="195" y="198"/>
                  </a:lnTo>
                  <a:lnTo>
                    <a:pt x="197" y="206"/>
                  </a:lnTo>
                  <a:lnTo>
                    <a:pt x="203" y="213"/>
                  </a:lnTo>
                  <a:lnTo>
                    <a:pt x="212" y="215"/>
                  </a:lnTo>
                  <a:lnTo>
                    <a:pt x="221" y="213"/>
                  </a:lnTo>
                  <a:lnTo>
                    <a:pt x="227" y="206"/>
                  </a:lnTo>
                  <a:lnTo>
                    <a:pt x="228" y="198"/>
                  </a:lnTo>
                  <a:lnTo>
                    <a:pt x="228" y="19"/>
                  </a:lnTo>
                  <a:lnTo>
                    <a:pt x="227" y="10"/>
                  </a:lnTo>
                  <a:lnTo>
                    <a:pt x="221" y="2"/>
                  </a:lnTo>
                  <a:lnTo>
                    <a:pt x="212" y="0"/>
                  </a:lnTo>
                  <a:lnTo>
                    <a:pt x="17" y="0"/>
                  </a:lnTo>
                  <a:lnTo>
                    <a:pt x="8" y="2"/>
                  </a:lnTo>
                  <a:lnTo>
                    <a:pt x="2" y="10"/>
                  </a:lnTo>
                  <a:lnTo>
                    <a:pt x="0" y="19"/>
                  </a:lnTo>
                  <a:lnTo>
                    <a:pt x="0" y="198"/>
                  </a:lnTo>
                  <a:lnTo>
                    <a:pt x="2" y="206"/>
                  </a:lnTo>
                  <a:lnTo>
                    <a:pt x="8" y="213"/>
                  </a:lnTo>
                  <a:lnTo>
                    <a:pt x="17" y="215"/>
                  </a:lnTo>
                  <a:lnTo>
                    <a:pt x="26" y="213"/>
                  </a:lnTo>
                  <a:lnTo>
                    <a:pt x="32" y="206"/>
                  </a:lnTo>
                  <a:lnTo>
                    <a:pt x="34" y="198"/>
                  </a:lnTo>
                  <a:lnTo>
                    <a:pt x="34" y="47"/>
                  </a:lnTo>
                  <a:lnTo>
                    <a:pt x="36" y="42"/>
                  </a:lnTo>
                  <a:lnTo>
                    <a:pt x="40" y="40"/>
                  </a:lnTo>
                  <a:lnTo>
                    <a:pt x="44" y="42"/>
                  </a:lnTo>
                  <a:lnTo>
                    <a:pt x="44" y="47"/>
                  </a:lnTo>
                  <a:lnTo>
                    <a:pt x="44" y="209"/>
                  </a:lnTo>
                  <a:lnTo>
                    <a:pt x="44" y="417"/>
                  </a:lnTo>
                  <a:lnTo>
                    <a:pt x="48" y="430"/>
                  </a:lnTo>
                  <a:lnTo>
                    <a:pt x="58" y="442"/>
                  </a:lnTo>
                  <a:lnTo>
                    <a:pt x="71" y="445"/>
                  </a:lnTo>
                  <a:lnTo>
                    <a:pt x="78" y="445"/>
                  </a:lnTo>
                  <a:lnTo>
                    <a:pt x="91" y="442"/>
                  </a:lnTo>
                  <a:lnTo>
                    <a:pt x="100" y="430"/>
                  </a:lnTo>
                  <a:lnTo>
                    <a:pt x="102" y="417"/>
                  </a:lnTo>
                  <a:lnTo>
                    <a:pt x="102" y="221"/>
                  </a:lnTo>
                  <a:lnTo>
                    <a:pt x="106" y="213"/>
                  </a:lnTo>
                  <a:lnTo>
                    <a:pt x="113" y="209"/>
                  </a:lnTo>
                  <a:lnTo>
                    <a:pt x="123" y="213"/>
                  </a:lnTo>
                  <a:lnTo>
                    <a:pt x="127" y="221"/>
                  </a:lnTo>
                  <a:lnTo>
                    <a:pt x="127" y="417"/>
                  </a:lnTo>
                </a:path>
              </a:pathLst>
            </a:custGeom>
            <a:solidFill>
              <a:schemeClr val="tx2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Freeform 64"/>
            <p:cNvSpPr>
              <a:spLocks/>
            </p:cNvSpPr>
            <p:nvPr/>
          </p:nvSpPr>
          <p:spPr bwMode="auto">
            <a:xfrm>
              <a:off x="3186" y="3285"/>
              <a:ext cx="98" cy="101"/>
            </a:xfrm>
            <a:custGeom>
              <a:avLst/>
              <a:gdLst>
                <a:gd name="T0" fmla="*/ 0 w 98"/>
                <a:gd name="T1" fmla="*/ 50 h 101"/>
                <a:gd name="T2" fmla="*/ 3 w 98"/>
                <a:gd name="T3" fmla="*/ 32 h 101"/>
                <a:gd name="T4" fmla="*/ 10 w 98"/>
                <a:gd name="T5" fmla="*/ 19 h 101"/>
                <a:gd name="T6" fmla="*/ 24 w 98"/>
                <a:gd name="T7" fmla="*/ 7 h 101"/>
                <a:gd name="T8" fmla="*/ 41 w 98"/>
                <a:gd name="T9" fmla="*/ 0 h 101"/>
                <a:gd name="T10" fmla="*/ 56 w 98"/>
                <a:gd name="T11" fmla="*/ 0 h 101"/>
                <a:gd name="T12" fmla="*/ 72 w 98"/>
                <a:gd name="T13" fmla="*/ 7 h 101"/>
                <a:gd name="T14" fmla="*/ 85 w 98"/>
                <a:gd name="T15" fmla="*/ 19 h 101"/>
                <a:gd name="T16" fmla="*/ 93 w 98"/>
                <a:gd name="T17" fmla="*/ 32 h 101"/>
                <a:gd name="T18" fmla="*/ 97 w 98"/>
                <a:gd name="T19" fmla="*/ 50 h 101"/>
                <a:gd name="T20" fmla="*/ 93 w 98"/>
                <a:gd name="T21" fmla="*/ 68 h 101"/>
                <a:gd name="T22" fmla="*/ 85 w 98"/>
                <a:gd name="T23" fmla="*/ 84 h 101"/>
                <a:gd name="T24" fmla="*/ 72 w 98"/>
                <a:gd name="T25" fmla="*/ 94 h 101"/>
                <a:gd name="T26" fmla="*/ 56 w 98"/>
                <a:gd name="T27" fmla="*/ 100 h 101"/>
                <a:gd name="T28" fmla="*/ 41 w 98"/>
                <a:gd name="T29" fmla="*/ 100 h 101"/>
                <a:gd name="T30" fmla="*/ 24 w 98"/>
                <a:gd name="T31" fmla="*/ 94 h 101"/>
                <a:gd name="T32" fmla="*/ 10 w 98"/>
                <a:gd name="T33" fmla="*/ 84 h 101"/>
                <a:gd name="T34" fmla="*/ 3 w 98"/>
                <a:gd name="T35" fmla="*/ 68 h 101"/>
                <a:gd name="T36" fmla="*/ 0 w 98"/>
                <a:gd name="T37" fmla="*/ 50 h 10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8"/>
                <a:gd name="T58" fmla="*/ 0 h 101"/>
                <a:gd name="T59" fmla="*/ 98 w 98"/>
                <a:gd name="T60" fmla="*/ 101 h 10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8" h="101">
                  <a:moveTo>
                    <a:pt x="0" y="50"/>
                  </a:moveTo>
                  <a:lnTo>
                    <a:pt x="3" y="32"/>
                  </a:lnTo>
                  <a:lnTo>
                    <a:pt x="10" y="19"/>
                  </a:lnTo>
                  <a:lnTo>
                    <a:pt x="24" y="7"/>
                  </a:lnTo>
                  <a:lnTo>
                    <a:pt x="41" y="0"/>
                  </a:lnTo>
                  <a:lnTo>
                    <a:pt x="56" y="0"/>
                  </a:lnTo>
                  <a:lnTo>
                    <a:pt x="72" y="7"/>
                  </a:lnTo>
                  <a:lnTo>
                    <a:pt x="85" y="19"/>
                  </a:lnTo>
                  <a:lnTo>
                    <a:pt x="93" y="32"/>
                  </a:lnTo>
                  <a:lnTo>
                    <a:pt x="97" y="50"/>
                  </a:lnTo>
                  <a:lnTo>
                    <a:pt x="93" y="68"/>
                  </a:lnTo>
                  <a:lnTo>
                    <a:pt x="85" y="84"/>
                  </a:lnTo>
                  <a:lnTo>
                    <a:pt x="72" y="94"/>
                  </a:lnTo>
                  <a:lnTo>
                    <a:pt x="56" y="100"/>
                  </a:lnTo>
                  <a:lnTo>
                    <a:pt x="41" y="100"/>
                  </a:lnTo>
                  <a:lnTo>
                    <a:pt x="24" y="94"/>
                  </a:lnTo>
                  <a:lnTo>
                    <a:pt x="10" y="84"/>
                  </a:lnTo>
                  <a:lnTo>
                    <a:pt x="3" y="68"/>
                  </a:lnTo>
                  <a:lnTo>
                    <a:pt x="0" y="50"/>
                  </a:lnTo>
                </a:path>
              </a:pathLst>
            </a:custGeom>
            <a:solidFill>
              <a:schemeClr val="tx2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Freeform 65"/>
            <p:cNvSpPr>
              <a:spLocks/>
            </p:cNvSpPr>
            <p:nvPr/>
          </p:nvSpPr>
          <p:spPr bwMode="auto">
            <a:xfrm>
              <a:off x="1968" y="3408"/>
              <a:ext cx="229" cy="447"/>
            </a:xfrm>
            <a:custGeom>
              <a:avLst/>
              <a:gdLst>
                <a:gd name="T0" fmla="*/ 127 w 229"/>
                <a:gd name="T1" fmla="*/ 418 h 447"/>
                <a:gd name="T2" fmla="*/ 130 w 229"/>
                <a:gd name="T3" fmla="*/ 430 h 447"/>
                <a:gd name="T4" fmla="*/ 139 w 229"/>
                <a:gd name="T5" fmla="*/ 442 h 447"/>
                <a:gd name="T6" fmla="*/ 153 w 229"/>
                <a:gd name="T7" fmla="*/ 446 h 447"/>
                <a:gd name="T8" fmla="*/ 158 w 229"/>
                <a:gd name="T9" fmla="*/ 446 h 447"/>
                <a:gd name="T10" fmla="*/ 171 w 229"/>
                <a:gd name="T11" fmla="*/ 442 h 447"/>
                <a:gd name="T12" fmla="*/ 181 w 229"/>
                <a:gd name="T13" fmla="*/ 430 h 447"/>
                <a:gd name="T14" fmla="*/ 184 w 229"/>
                <a:gd name="T15" fmla="*/ 418 h 447"/>
                <a:gd name="T16" fmla="*/ 184 w 229"/>
                <a:gd name="T17" fmla="*/ 210 h 447"/>
                <a:gd name="T18" fmla="*/ 184 w 229"/>
                <a:gd name="T19" fmla="*/ 47 h 447"/>
                <a:gd name="T20" fmla="*/ 185 w 229"/>
                <a:gd name="T21" fmla="*/ 42 h 447"/>
                <a:gd name="T22" fmla="*/ 189 w 229"/>
                <a:gd name="T23" fmla="*/ 40 h 447"/>
                <a:gd name="T24" fmla="*/ 193 w 229"/>
                <a:gd name="T25" fmla="*/ 42 h 447"/>
                <a:gd name="T26" fmla="*/ 195 w 229"/>
                <a:gd name="T27" fmla="*/ 47 h 447"/>
                <a:gd name="T28" fmla="*/ 195 w 229"/>
                <a:gd name="T29" fmla="*/ 198 h 447"/>
                <a:gd name="T30" fmla="*/ 197 w 229"/>
                <a:gd name="T31" fmla="*/ 206 h 447"/>
                <a:gd name="T32" fmla="*/ 203 w 229"/>
                <a:gd name="T33" fmla="*/ 213 h 447"/>
                <a:gd name="T34" fmla="*/ 212 w 229"/>
                <a:gd name="T35" fmla="*/ 215 h 447"/>
                <a:gd name="T36" fmla="*/ 221 w 229"/>
                <a:gd name="T37" fmla="*/ 213 h 447"/>
                <a:gd name="T38" fmla="*/ 227 w 229"/>
                <a:gd name="T39" fmla="*/ 206 h 447"/>
                <a:gd name="T40" fmla="*/ 228 w 229"/>
                <a:gd name="T41" fmla="*/ 198 h 447"/>
                <a:gd name="T42" fmla="*/ 228 w 229"/>
                <a:gd name="T43" fmla="*/ 20 h 447"/>
                <a:gd name="T44" fmla="*/ 227 w 229"/>
                <a:gd name="T45" fmla="*/ 10 h 447"/>
                <a:gd name="T46" fmla="*/ 221 w 229"/>
                <a:gd name="T47" fmla="*/ 2 h 447"/>
                <a:gd name="T48" fmla="*/ 212 w 229"/>
                <a:gd name="T49" fmla="*/ 0 h 447"/>
                <a:gd name="T50" fmla="*/ 17 w 229"/>
                <a:gd name="T51" fmla="*/ 0 h 447"/>
                <a:gd name="T52" fmla="*/ 8 w 229"/>
                <a:gd name="T53" fmla="*/ 2 h 447"/>
                <a:gd name="T54" fmla="*/ 2 w 229"/>
                <a:gd name="T55" fmla="*/ 10 h 447"/>
                <a:gd name="T56" fmla="*/ 0 w 229"/>
                <a:gd name="T57" fmla="*/ 20 h 447"/>
                <a:gd name="T58" fmla="*/ 0 w 229"/>
                <a:gd name="T59" fmla="*/ 198 h 447"/>
                <a:gd name="T60" fmla="*/ 2 w 229"/>
                <a:gd name="T61" fmla="*/ 206 h 447"/>
                <a:gd name="T62" fmla="*/ 8 w 229"/>
                <a:gd name="T63" fmla="*/ 213 h 447"/>
                <a:gd name="T64" fmla="*/ 17 w 229"/>
                <a:gd name="T65" fmla="*/ 215 h 447"/>
                <a:gd name="T66" fmla="*/ 26 w 229"/>
                <a:gd name="T67" fmla="*/ 213 h 447"/>
                <a:gd name="T68" fmla="*/ 32 w 229"/>
                <a:gd name="T69" fmla="*/ 206 h 447"/>
                <a:gd name="T70" fmla="*/ 34 w 229"/>
                <a:gd name="T71" fmla="*/ 198 h 447"/>
                <a:gd name="T72" fmla="*/ 34 w 229"/>
                <a:gd name="T73" fmla="*/ 47 h 447"/>
                <a:gd name="T74" fmla="*/ 36 w 229"/>
                <a:gd name="T75" fmla="*/ 42 h 447"/>
                <a:gd name="T76" fmla="*/ 42 w 229"/>
                <a:gd name="T77" fmla="*/ 40 h 447"/>
                <a:gd name="T78" fmla="*/ 44 w 229"/>
                <a:gd name="T79" fmla="*/ 42 h 447"/>
                <a:gd name="T80" fmla="*/ 46 w 229"/>
                <a:gd name="T81" fmla="*/ 47 h 447"/>
                <a:gd name="T82" fmla="*/ 46 w 229"/>
                <a:gd name="T83" fmla="*/ 210 h 447"/>
                <a:gd name="T84" fmla="*/ 46 w 229"/>
                <a:gd name="T85" fmla="*/ 418 h 447"/>
                <a:gd name="T86" fmla="*/ 48 w 229"/>
                <a:gd name="T87" fmla="*/ 430 h 447"/>
                <a:gd name="T88" fmla="*/ 58 w 229"/>
                <a:gd name="T89" fmla="*/ 442 h 447"/>
                <a:gd name="T90" fmla="*/ 71 w 229"/>
                <a:gd name="T91" fmla="*/ 446 h 447"/>
                <a:gd name="T92" fmla="*/ 78 w 229"/>
                <a:gd name="T93" fmla="*/ 446 h 447"/>
                <a:gd name="T94" fmla="*/ 91 w 229"/>
                <a:gd name="T95" fmla="*/ 442 h 447"/>
                <a:gd name="T96" fmla="*/ 100 w 229"/>
                <a:gd name="T97" fmla="*/ 430 h 447"/>
                <a:gd name="T98" fmla="*/ 104 w 229"/>
                <a:gd name="T99" fmla="*/ 418 h 447"/>
                <a:gd name="T100" fmla="*/ 104 w 229"/>
                <a:gd name="T101" fmla="*/ 221 h 447"/>
                <a:gd name="T102" fmla="*/ 106 w 229"/>
                <a:gd name="T103" fmla="*/ 213 h 447"/>
                <a:gd name="T104" fmla="*/ 115 w 229"/>
                <a:gd name="T105" fmla="*/ 210 h 447"/>
                <a:gd name="T106" fmla="*/ 123 w 229"/>
                <a:gd name="T107" fmla="*/ 213 h 447"/>
                <a:gd name="T108" fmla="*/ 127 w 229"/>
                <a:gd name="T109" fmla="*/ 221 h 447"/>
                <a:gd name="T110" fmla="*/ 127 w 229"/>
                <a:gd name="T111" fmla="*/ 418 h 44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29"/>
                <a:gd name="T169" fmla="*/ 0 h 447"/>
                <a:gd name="T170" fmla="*/ 229 w 229"/>
                <a:gd name="T171" fmla="*/ 447 h 44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29" h="447">
                  <a:moveTo>
                    <a:pt x="127" y="418"/>
                  </a:moveTo>
                  <a:lnTo>
                    <a:pt x="130" y="430"/>
                  </a:lnTo>
                  <a:lnTo>
                    <a:pt x="139" y="442"/>
                  </a:lnTo>
                  <a:lnTo>
                    <a:pt x="153" y="446"/>
                  </a:lnTo>
                  <a:lnTo>
                    <a:pt x="158" y="446"/>
                  </a:lnTo>
                  <a:lnTo>
                    <a:pt x="171" y="442"/>
                  </a:lnTo>
                  <a:lnTo>
                    <a:pt x="181" y="430"/>
                  </a:lnTo>
                  <a:lnTo>
                    <a:pt x="184" y="418"/>
                  </a:lnTo>
                  <a:lnTo>
                    <a:pt x="184" y="210"/>
                  </a:lnTo>
                  <a:lnTo>
                    <a:pt x="184" y="47"/>
                  </a:lnTo>
                  <a:lnTo>
                    <a:pt x="185" y="42"/>
                  </a:lnTo>
                  <a:lnTo>
                    <a:pt x="189" y="40"/>
                  </a:lnTo>
                  <a:lnTo>
                    <a:pt x="193" y="42"/>
                  </a:lnTo>
                  <a:lnTo>
                    <a:pt x="195" y="47"/>
                  </a:lnTo>
                  <a:lnTo>
                    <a:pt x="195" y="198"/>
                  </a:lnTo>
                  <a:lnTo>
                    <a:pt x="197" y="206"/>
                  </a:lnTo>
                  <a:lnTo>
                    <a:pt x="203" y="213"/>
                  </a:lnTo>
                  <a:lnTo>
                    <a:pt x="212" y="215"/>
                  </a:lnTo>
                  <a:lnTo>
                    <a:pt x="221" y="213"/>
                  </a:lnTo>
                  <a:lnTo>
                    <a:pt x="227" y="206"/>
                  </a:lnTo>
                  <a:lnTo>
                    <a:pt x="228" y="198"/>
                  </a:lnTo>
                  <a:lnTo>
                    <a:pt x="228" y="20"/>
                  </a:lnTo>
                  <a:lnTo>
                    <a:pt x="227" y="10"/>
                  </a:lnTo>
                  <a:lnTo>
                    <a:pt x="221" y="2"/>
                  </a:lnTo>
                  <a:lnTo>
                    <a:pt x="212" y="0"/>
                  </a:lnTo>
                  <a:lnTo>
                    <a:pt x="17" y="0"/>
                  </a:lnTo>
                  <a:lnTo>
                    <a:pt x="8" y="2"/>
                  </a:lnTo>
                  <a:lnTo>
                    <a:pt x="2" y="10"/>
                  </a:lnTo>
                  <a:lnTo>
                    <a:pt x="0" y="20"/>
                  </a:lnTo>
                  <a:lnTo>
                    <a:pt x="0" y="198"/>
                  </a:lnTo>
                  <a:lnTo>
                    <a:pt x="2" y="206"/>
                  </a:lnTo>
                  <a:lnTo>
                    <a:pt x="8" y="213"/>
                  </a:lnTo>
                  <a:lnTo>
                    <a:pt x="17" y="215"/>
                  </a:lnTo>
                  <a:lnTo>
                    <a:pt x="26" y="213"/>
                  </a:lnTo>
                  <a:lnTo>
                    <a:pt x="32" y="206"/>
                  </a:lnTo>
                  <a:lnTo>
                    <a:pt x="34" y="198"/>
                  </a:lnTo>
                  <a:lnTo>
                    <a:pt x="34" y="47"/>
                  </a:lnTo>
                  <a:lnTo>
                    <a:pt x="36" y="42"/>
                  </a:lnTo>
                  <a:lnTo>
                    <a:pt x="42" y="40"/>
                  </a:lnTo>
                  <a:lnTo>
                    <a:pt x="44" y="42"/>
                  </a:lnTo>
                  <a:lnTo>
                    <a:pt x="46" y="47"/>
                  </a:lnTo>
                  <a:lnTo>
                    <a:pt x="46" y="210"/>
                  </a:lnTo>
                  <a:lnTo>
                    <a:pt x="46" y="418"/>
                  </a:lnTo>
                  <a:lnTo>
                    <a:pt x="48" y="430"/>
                  </a:lnTo>
                  <a:lnTo>
                    <a:pt x="58" y="442"/>
                  </a:lnTo>
                  <a:lnTo>
                    <a:pt x="71" y="446"/>
                  </a:lnTo>
                  <a:lnTo>
                    <a:pt x="78" y="446"/>
                  </a:lnTo>
                  <a:lnTo>
                    <a:pt x="91" y="442"/>
                  </a:lnTo>
                  <a:lnTo>
                    <a:pt x="100" y="430"/>
                  </a:lnTo>
                  <a:lnTo>
                    <a:pt x="104" y="418"/>
                  </a:lnTo>
                  <a:lnTo>
                    <a:pt x="104" y="221"/>
                  </a:lnTo>
                  <a:lnTo>
                    <a:pt x="106" y="213"/>
                  </a:lnTo>
                  <a:lnTo>
                    <a:pt x="115" y="210"/>
                  </a:lnTo>
                  <a:lnTo>
                    <a:pt x="123" y="213"/>
                  </a:lnTo>
                  <a:lnTo>
                    <a:pt x="127" y="221"/>
                  </a:lnTo>
                  <a:lnTo>
                    <a:pt x="127" y="418"/>
                  </a:lnTo>
                </a:path>
              </a:pathLst>
            </a:custGeom>
            <a:noFill/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Freeform 66"/>
            <p:cNvSpPr>
              <a:spLocks/>
            </p:cNvSpPr>
            <p:nvPr/>
          </p:nvSpPr>
          <p:spPr bwMode="auto">
            <a:xfrm>
              <a:off x="2034" y="3286"/>
              <a:ext cx="98" cy="100"/>
            </a:xfrm>
            <a:custGeom>
              <a:avLst/>
              <a:gdLst>
                <a:gd name="T0" fmla="*/ 0 w 98"/>
                <a:gd name="T1" fmla="*/ 49 h 100"/>
                <a:gd name="T2" fmla="*/ 3 w 98"/>
                <a:gd name="T3" fmla="*/ 31 h 100"/>
                <a:gd name="T4" fmla="*/ 12 w 98"/>
                <a:gd name="T5" fmla="*/ 18 h 100"/>
                <a:gd name="T6" fmla="*/ 25 w 98"/>
                <a:gd name="T7" fmla="*/ 6 h 100"/>
                <a:gd name="T8" fmla="*/ 41 w 98"/>
                <a:gd name="T9" fmla="*/ 0 h 100"/>
                <a:gd name="T10" fmla="*/ 56 w 98"/>
                <a:gd name="T11" fmla="*/ 0 h 100"/>
                <a:gd name="T12" fmla="*/ 72 w 98"/>
                <a:gd name="T13" fmla="*/ 6 h 100"/>
                <a:gd name="T14" fmla="*/ 87 w 98"/>
                <a:gd name="T15" fmla="*/ 18 h 100"/>
                <a:gd name="T16" fmla="*/ 93 w 98"/>
                <a:gd name="T17" fmla="*/ 31 h 100"/>
                <a:gd name="T18" fmla="*/ 97 w 98"/>
                <a:gd name="T19" fmla="*/ 49 h 100"/>
                <a:gd name="T20" fmla="*/ 93 w 98"/>
                <a:gd name="T21" fmla="*/ 68 h 100"/>
                <a:gd name="T22" fmla="*/ 87 w 98"/>
                <a:gd name="T23" fmla="*/ 83 h 100"/>
                <a:gd name="T24" fmla="*/ 72 w 98"/>
                <a:gd name="T25" fmla="*/ 93 h 100"/>
                <a:gd name="T26" fmla="*/ 56 w 98"/>
                <a:gd name="T27" fmla="*/ 99 h 100"/>
                <a:gd name="T28" fmla="*/ 41 w 98"/>
                <a:gd name="T29" fmla="*/ 99 h 100"/>
                <a:gd name="T30" fmla="*/ 25 w 98"/>
                <a:gd name="T31" fmla="*/ 93 h 100"/>
                <a:gd name="T32" fmla="*/ 12 w 98"/>
                <a:gd name="T33" fmla="*/ 83 h 100"/>
                <a:gd name="T34" fmla="*/ 3 w 98"/>
                <a:gd name="T35" fmla="*/ 68 h 100"/>
                <a:gd name="T36" fmla="*/ 0 w 98"/>
                <a:gd name="T37" fmla="*/ 49 h 10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8"/>
                <a:gd name="T58" fmla="*/ 0 h 100"/>
                <a:gd name="T59" fmla="*/ 98 w 98"/>
                <a:gd name="T60" fmla="*/ 100 h 10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8" h="100">
                  <a:moveTo>
                    <a:pt x="0" y="49"/>
                  </a:moveTo>
                  <a:lnTo>
                    <a:pt x="3" y="31"/>
                  </a:lnTo>
                  <a:lnTo>
                    <a:pt x="12" y="18"/>
                  </a:lnTo>
                  <a:lnTo>
                    <a:pt x="25" y="6"/>
                  </a:lnTo>
                  <a:lnTo>
                    <a:pt x="41" y="0"/>
                  </a:lnTo>
                  <a:lnTo>
                    <a:pt x="56" y="0"/>
                  </a:lnTo>
                  <a:lnTo>
                    <a:pt x="72" y="6"/>
                  </a:lnTo>
                  <a:lnTo>
                    <a:pt x="87" y="18"/>
                  </a:lnTo>
                  <a:lnTo>
                    <a:pt x="93" y="31"/>
                  </a:lnTo>
                  <a:lnTo>
                    <a:pt x="97" y="49"/>
                  </a:lnTo>
                  <a:lnTo>
                    <a:pt x="93" y="68"/>
                  </a:lnTo>
                  <a:lnTo>
                    <a:pt x="87" y="83"/>
                  </a:lnTo>
                  <a:lnTo>
                    <a:pt x="72" y="93"/>
                  </a:lnTo>
                  <a:lnTo>
                    <a:pt x="56" y="99"/>
                  </a:lnTo>
                  <a:lnTo>
                    <a:pt x="41" y="99"/>
                  </a:lnTo>
                  <a:lnTo>
                    <a:pt x="25" y="93"/>
                  </a:lnTo>
                  <a:lnTo>
                    <a:pt x="12" y="83"/>
                  </a:lnTo>
                  <a:lnTo>
                    <a:pt x="3" y="68"/>
                  </a:lnTo>
                  <a:lnTo>
                    <a:pt x="0" y="49"/>
                  </a:lnTo>
                </a:path>
              </a:pathLst>
            </a:custGeom>
            <a:noFill/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Freeform 67"/>
            <p:cNvSpPr>
              <a:spLocks/>
            </p:cNvSpPr>
            <p:nvPr/>
          </p:nvSpPr>
          <p:spPr bwMode="auto">
            <a:xfrm>
              <a:off x="1968" y="3408"/>
              <a:ext cx="229" cy="447"/>
            </a:xfrm>
            <a:custGeom>
              <a:avLst/>
              <a:gdLst>
                <a:gd name="T0" fmla="*/ 127 w 229"/>
                <a:gd name="T1" fmla="*/ 418 h 447"/>
                <a:gd name="T2" fmla="*/ 130 w 229"/>
                <a:gd name="T3" fmla="*/ 430 h 447"/>
                <a:gd name="T4" fmla="*/ 139 w 229"/>
                <a:gd name="T5" fmla="*/ 442 h 447"/>
                <a:gd name="T6" fmla="*/ 153 w 229"/>
                <a:gd name="T7" fmla="*/ 446 h 447"/>
                <a:gd name="T8" fmla="*/ 158 w 229"/>
                <a:gd name="T9" fmla="*/ 446 h 447"/>
                <a:gd name="T10" fmla="*/ 171 w 229"/>
                <a:gd name="T11" fmla="*/ 442 h 447"/>
                <a:gd name="T12" fmla="*/ 181 w 229"/>
                <a:gd name="T13" fmla="*/ 430 h 447"/>
                <a:gd name="T14" fmla="*/ 184 w 229"/>
                <a:gd name="T15" fmla="*/ 418 h 447"/>
                <a:gd name="T16" fmla="*/ 184 w 229"/>
                <a:gd name="T17" fmla="*/ 210 h 447"/>
                <a:gd name="T18" fmla="*/ 184 w 229"/>
                <a:gd name="T19" fmla="*/ 47 h 447"/>
                <a:gd name="T20" fmla="*/ 185 w 229"/>
                <a:gd name="T21" fmla="*/ 42 h 447"/>
                <a:gd name="T22" fmla="*/ 189 w 229"/>
                <a:gd name="T23" fmla="*/ 40 h 447"/>
                <a:gd name="T24" fmla="*/ 193 w 229"/>
                <a:gd name="T25" fmla="*/ 42 h 447"/>
                <a:gd name="T26" fmla="*/ 195 w 229"/>
                <a:gd name="T27" fmla="*/ 47 h 447"/>
                <a:gd name="T28" fmla="*/ 195 w 229"/>
                <a:gd name="T29" fmla="*/ 198 h 447"/>
                <a:gd name="T30" fmla="*/ 197 w 229"/>
                <a:gd name="T31" fmla="*/ 206 h 447"/>
                <a:gd name="T32" fmla="*/ 203 w 229"/>
                <a:gd name="T33" fmla="*/ 213 h 447"/>
                <a:gd name="T34" fmla="*/ 212 w 229"/>
                <a:gd name="T35" fmla="*/ 215 h 447"/>
                <a:gd name="T36" fmla="*/ 221 w 229"/>
                <a:gd name="T37" fmla="*/ 213 h 447"/>
                <a:gd name="T38" fmla="*/ 227 w 229"/>
                <a:gd name="T39" fmla="*/ 206 h 447"/>
                <a:gd name="T40" fmla="*/ 228 w 229"/>
                <a:gd name="T41" fmla="*/ 198 h 447"/>
                <a:gd name="T42" fmla="*/ 228 w 229"/>
                <a:gd name="T43" fmla="*/ 20 h 447"/>
                <a:gd name="T44" fmla="*/ 227 w 229"/>
                <a:gd name="T45" fmla="*/ 10 h 447"/>
                <a:gd name="T46" fmla="*/ 221 w 229"/>
                <a:gd name="T47" fmla="*/ 2 h 447"/>
                <a:gd name="T48" fmla="*/ 212 w 229"/>
                <a:gd name="T49" fmla="*/ 0 h 447"/>
                <a:gd name="T50" fmla="*/ 17 w 229"/>
                <a:gd name="T51" fmla="*/ 0 h 447"/>
                <a:gd name="T52" fmla="*/ 8 w 229"/>
                <a:gd name="T53" fmla="*/ 2 h 447"/>
                <a:gd name="T54" fmla="*/ 2 w 229"/>
                <a:gd name="T55" fmla="*/ 10 h 447"/>
                <a:gd name="T56" fmla="*/ 0 w 229"/>
                <a:gd name="T57" fmla="*/ 20 h 447"/>
                <a:gd name="T58" fmla="*/ 0 w 229"/>
                <a:gd name="T59" fmla="*/ 198 h 447"/>
                <a:gd name="T60" fmla="*/ 2 w 229"/>
                <a:gd name="T61" fmla="*/ 206 h 447"/>
                <a:gd name="T62" fmla="*/ 8 w 229"/>
                <a:gd name="T63" fmla="*/ 213 h 447"/>
                <a:gd name="T64" fmla="*/ 17 w 229"/>
                <a:gd name="T65" fmla="*/ 215 h 447"/>
                <a:gd name="T66" fmla="*/ 26 w 229"/>
                <a:gd name="T67" fmla="*/ 213 h 447"/>
                <a:gd name="T68" fmla="*/ 32 w 229"/>
                <a:gd name="T69" fmla="*/ 206 h 447"/>
                <a:gd name="T70" fmla="*/ 34 w 229"/>
                <a:gd name="T71" fmla="*/ 198 h 447"/>
                <a:gd name="T72" fmla="*/ 34 w 229"/>
                <a:gd name="T73" fmla="*/ 47 h 447"/>
                <a:gd name="T74" fmla="*/ 36 w 229"/>
                <a:gd name="T75" fmla="*/ 42 h 447"/>
                <a:gd name="T76" fmla="*/ 42 w 229"/>
                <a:gd name="T77" fmla="*/ 40 h 447"/>
                <a:gd name="T78" fmla="*/ 44 w 229"/>
                <a:gd name="T79" fmla="*/ 42 h 447"/>
                <a:gd name="T80" fmla="*/ 46 w 229"/>
                <a:gd name="T81" fmla="*/ 47 h 447"/>
                <a:gd name="T82" fmla="*/ 46 w 229"/>
                <a:gd name="T83" fmla="*/ 210 h 447"/>
                <a:gd name="T84" fmla="*/ 46 w 229"/>
                <a:gd name="T85" fmla="*/ 418 h 447"/>
                <a:gd name="T86" fmla="*/ 48 w 229"/>
                <a:gd name="T87" fmla="*/ 430 h 447"/>
                <a:gd name="T88" fmla="*/ 58 w 229"/>
                <a:gd name="T89" fmla="*/ 442 h 447"/>
                <a:gd name="T90" fmla="*/ 71 w 229"/>
                <a:gd name="T91" fmla="*/ 446 h 447"/>
                <a:gd name="T92" fmla="*/ 78 w 229"/>
                <a:gd name="T93" fmla="*/ 446 h 447"/>
                <a:gd name="T94" fmla="*/ 91 w 229"/>
                <a:gd name="T95" fmla="*/ 442 h 447"/>
                <a:gd name="T96" fmla="*/ 100 w 229"/>
                <a:gd name="T97" fmla="*/ 430 h 447"/>
                <a:gd name="T98" fmla="*/ 104 w 229"/>
                <a:gd name="T99" fmla="*/ 418 h 447"/>
                <a:gd name="T100" fmla="*/ 104 w 229"/>
                <a:gd name="T101" fmla="*/ 221 h 447"/>
                <a:gd name="T102" fmla="*/ 106 w 229"/>
                <a:gd name="T103" fmla="*/ 213 h 447"/>
                <a:gd name="T104" fmla="*/ 115 w 229"/>
                <a:gd name="T105" fmla="*/ 210 h 447"/>
                <a:gd name="T106" fmla="*/ 123 w 229"/>
                <a:gd name="T107" fmla="*/ 213 h 447"/>
                <a:gd name="T108" fmla="*/ 127 w 229"/>
                <a:gd name="T109" fmla="*/ 221 h 447"/>
                <a:gd name="T110" fmla="*/ 127 w 229"/>
                <a:gd name="T111" fmla="*/ 418 h 44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29"/>
                <a:gd name="T169" fmla="*/ 0 h 447"/>
                <a:gd name="T170" fmla="*/ 229 w 229"/>
                <a:gd name="T171" fmla="*/ 447 h 44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29" h="447">
                  <a:moveTo>
                    <a:pt x="127" y="418"/>
                  </a:moveTo>
                  <a:lnTo>
                    <a:pt x="130" y="430"/>
                  </a:lnTo>
                  <a:lnTo>
                    <a:pt x="139" y="442"/>
                  </a:lnTo>
                  <a:lnTo>
                    <a:pt x="153" y="446"/>
                  </a:lnTo>
                  <a:lnTo>
                    <a:pt x="158" y="446"/>
                  </a:lnTo>
                  <a:lnTo>
                    <a:pt x="171" y="442"/>
                  </a:lnTo>
                  <a:lnTo>
                    <a:pt x="181" y="430"/>
                  </a:lnTo>
                  <a:lnTo>
                    <a:pt x="184" y="418"/>
                  </a:lnTo>
                  <a:lnTo>
                    <a:pt x="184" y="210"/>
                  </a:lnTo>
                  <a:lnTo>
                    <a:pt x="184" y="47"/>
                  </a:lnTo>
                  <a:lnTo>
                    <a:pt x="185" y="42"/>
                  </a:lnTo>
                  <a:lnTo>
                    <a:pt x="189" y="40"/>
                  </a:lnTo>
                  <a:lnTo>
                    <a:pt x="193" y="42"/>
                  </a:lnTo>
                  <a:lnTo>
                    <a:pt x="195" y="47"/>
                  </a:lnTo>
                  <a:lnTo>
                    <a:pt x="195" y="198"/>
                  </a:lnTo>
                  <a:lnTo>
                    <a:pt x="197" y="206"/>
                  </a:lnTo>
                  <a:lnTo>
                    <a:pt x="203" y="213"/>
                  </a:lnTo>
                  <a:lnTo>
                    <a:pt x="212" y="215"/>
                  </a:lnTo>
                  <a:lnTo>
                    <a:pt x="221" y="213"/>
                  </a:lnTo>
                  <a:lnTo>
                    <a:pt x="227" y="206"/>
                  </a:lnTo>
                  <a:lnTo>
                    <a:pt x="228" y="198"/>
                  </a:lnTo>
                  <a:lnTo>
                    <a:pt x="228" y="20"/>
                  </a:lnTo>
                  <a:lnTo>
                    <a:pt x="227" y="10"/>
                  </a:lnTo>
                  <a:lnTo>
                    <a:pt x="221" y="2"/>
                  </a:lnTo>
                  <a:lnTo>
                    <a:pt x="212" y="0"/>
                  </a:lnTo>
                  <a:lnTo>
                    <a:pt x="17" y="0"/>
                  </a:lnTo>
                  <a:lnTo>
                    <a:pt x="8" y="2"/>
                  </a:lnTo>
                  <a:lnTo>
                    <a:pt x="2" y="10"/>
                  </a:lnTo>
                  <a:lnTo>
                    <a:pt x="0" y="20"/>
                  </a:lnTo>
                  <a:lnTo>
                    <a:pt x="0" y="198"/>
                  </a:lnTo>
                  <a:lnTo>
                    <a:pt x="2" y="206"/>
                  </a:lnTo>
                  <a:lnTo>
                    <a:pt x="8" y="213"/>
                  </a:lnTo>
                  <a:lnTo>
                    <a:pt x="17" y="215"/>
                  </a:lnTo>
                  <a:lnTo>
                    <a:pt x="26" y="213"/>
                  </a:lnTo>
                  <a:lnTo>
                    <a:pt x="32" y="206"/>
                  </a:lnTo>
                  <a:lnTo>
                    <a:pt x="34" y="198"/>
                  </a:lnTo>
                  <a:lnTo>
                    <a:pt x="34" y="47"/>
                  </a:lnTo>
                  <a:lnTo>
                    <a:pt x="36" y="42"/>
                  </a:lnTo>
                  <a:lnTo>
                    <a:pt x="42" y="40"/>
                  </a:lnTo>
                  <a:lnTo>
                    <a:pt x="44" y="42"/>
                  </a:lnTo>
                  <a:lnTo>
                    <a:pt x="46" y="47"/>
                  </a:lnTo>
                  <a:lnTo>
                    <a:pt x="46" y="210"/>
                  </a:lnTo>
                  <a:lnTo>
                    <a:pt x="46" y="418"/>
                  </a:lnTo>
                  <a:lnTo>
                    <a:pt x="48" y="430"/>
                  </a:lnTo>
                  <a:lnTo>
                    <a:pt x="58" y="442"/>
                  </a:lnTo>
                  <a:lnTo>
                    <a:pt x="71" y="446"/>
                  </a:lnTo>
                  <a:lnTo>
                    <a:pt x="78" y="446"/>
                  </a:lnTo>
                  <a:lnTo>
                    <a:pt x="91" y="442"/>
                  </a:lnTo>
                  <a:lnTo>
                    <a:pt x="100" y="430"/>
                  </a:lnTo>
                  <a:lnTo>
                    <a:pt x="104" y="418"/>
                  </a:lnTo>
                  <a:lnTo>
                    <a:pt x="104" y="221"/>
                  </a:lnTo>
                  <a:lnTo>
                    <a:pt x="106" y="213"/>
                  </a:lnTo>
                  <a:lnTo>
                    <a:pt x="115" y="210"/>
                  </a:lnTo>
                  <a:lnTo>
                    <a:pt x="123" y="213"/>
                  </a:lnTo>
                  <a:lnTo>
                    <a:pt x="127" y="221"/>
                  </a:lnTo>
                  <a:lnTo>
                    <a:pt x="127" y="418"/>
                  </a:lnTo>
                </a:path>
              </a:pathLst>
            </a:custGeom>
            <a:solidFill>
              <a:srgbClr val="0000FF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4" name="Freeform 68"/>
            <p:cNvSpPr>
              <a:spLocks/>
            </p:cNvSpPr>
            <p:nvPr/>
          </p:nvSpPr>
          <p:spPr bwMode="auto">
            <a:xfrm>
              <a:off x="2034" y="3286"/>
              <a:ext cx="98" cy="100"/>
            </a:xfrm>
            <a:custGeom>
              <a:avLst/>
              <a:gdLst>
                <a:gd name="T0" fmla="*/ 0 w 98"/>
                <a:gd name="T1" fmla="*/ 49 h 100"/>
                <a:gd name="T2" fmla="*/ 3 w 98"/>
                <a:gd name="T3" fmla="*/ 31 h 100"/>
                <a:gd name="T4" fmla="*/ 12 w 98"/>
                <a:gd name="T5" fmla="*/ 18 h 100"/>
                <a:gd name="T6" fmla="*/ 25 w 98"/>
                <a:gd name="T7" fmla="*/ 6 h 100"/>
                <a:gd name="T8" fmla="*/ 41 w 98"/>
                <a:gd name="T9" fmla="*/ 0 h 100"/>
                <a:gd name="T10" fmla="*/ 56 w 98"/>
                <a:gd name="T11" fmla="*/ 0 h 100"/>
                <a:gd name="T12" fmla="*/ 72 w 98"/>
                <a:gd name="T13" fmla="*/ 6 h 100"/>
                <a:gd name="T14" fmla="*/ 87 w 98"/>
                <a:gd name="T15" fmla="*/ 18 h 100"/>
                <a:gd name="T16" fmla="*/ 93 w 98"/>
                <a:gd name="T17" fmla="*/ 31 h 100"/>
                <a:gd name="T18" fmla="*/ 97 w 98"/>
                <a:gd name="T19" fmla="*/ 49 h 100"/>
                <a:gd name="T20" fmla="*/ 93 w 98"/>
                <a:gd name="T21" fmla="*/ 68 h 100"/>
                <a:gd name="T22" fmla="*/ 87 w 98"/>
                <a:gd name="T23" fmla="*/ 83 h 100"/>
                <a:gd name="T24" fmla="*/ 72 w 98"/>
                <a:gd name="T25" fmla="*/ 93 h 100"/>
                <a:gd name="T26" fmla="*/ 56 w 98"/>
                <a:gd name="T27" fmla="*/ 99 h 100"/>
                <a:gd name="T28" fmla="*/ 41 w 98"/>
                <a:gd name="T29" fmla="*/ 99 h 100"/>
                <a:gd name="T30" fmla="*/ 25 w 98"/>
                <a:gd name="T31" fmla="*/ 93 h 100"/>
                <a:gd name="T32" fmla="*/ 12 w 98"/>
                <a:gd name="T33" fmla="*/ 83 h 100"/>
                <a:gd name="T34" fmla="*/ 3 w 98"/>
                <a:gd name="T35" fmla="*/ 68 h 100"/>
                <a:gd name="T36" fmla="*/ 0 w 98"/>
                <a:gd name="T37" fmla="*/ 49 h 10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8"/>
                <a:gd name="T58" fmla="*/ 0 h 100"/>
                <a:gd name="T59" fmla="*/ 98 w 98"/>
                <a:gd name="T60" fmla="*/ 100 h 10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8" h="100">
                  <a:moveTo>
                    <a:pt x="0" y="49"/>
                  </a:moveTo>
                  <a:lnTo>
                    <a:pt x="3" y="31"/>
                  </a:lnTo>
                  <a:lnTo>
                    <a:pt x="12" y="18"/>
                  </a:lnTo>
                  <a:lnTo>
                    <a:pt x="25" y="6"/>
                  </a:lnTo>
                  <a:lnTo>
                    <a:pt x="41" y="0"/>
                  </a:lnTo>
                  <a:lnTo>
                    <a:pt x="56" y="0"/>
                  </a:lnTo>
                  <a:lnTo>
                    <a:pt x="72" y="6"/>
                  </a:lnTo>
                  <a:lnTo>
                    <a:pt x="87" y="18"/>
                  </a:lnTo>
                  <a:lnTo>
                    <a:pt x="93" y="31"/>
                  </a:lnTo>
                  <a:lnTo>
                    <a:pt x="97" y="49"/>
                  </a:lnTo>
                  <a:lnTo>
                    <a:pt x="93" y="68"/>
                  </a:lnTo>
                  <a:lnTo>
                    <a:pt x="87" y="83"/>
                  </a:lnTo>
                  <a:lnTo>
                    <a:pt x="72" y="93"/>
                  </a:lnTo>
                  <a:lnTo>
                    <a:pt x="56" y="99"/>
                  </a:lnTo>
                  <a:lnTo>
                    <a:pt x="41" y="99"/>
                  </a:lnTo>
                  <a:lnTo>
                    <a:pt x="25" y="93"/>
                  </a:lnTo>
                  <a:lnTo>
                    <a:pt x="12" y="83"/>
                  </a:lnTo>
                  <a:lnTo>
                    <a:pt x="3" y="68"/>
                  </a:lnTo>
                  <a:lnTo>
                    <a:pt x="0" y="49"/>
                  </a:lnTo>
                </a:path>
              </a:pathLst>
            </a:custGeom>
            <a:solidFill>
              <a:srgbClr val="3366FF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9" name="Text Box 69"/>
          <p:cNvSpPr txBox="1">
            <a:spLocks noChangeArrowheads="1"/>
          </p:cNvSpPr>
          <p:nvPr/>
        </p:nvSpPr>
        <p:spPr bwMode="auto">
          <a:xfrm>
            <a:off x="2209800" y="5486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Sample</a:t>
            </a:r>
          </a:p>
        </p:txBody>
      </p:sp>
      <p:sp>
        <p:nvSpPr>
          <p:cNvPr id="23560" name="Freeform 70"/>
          <p:cNvSpPr>
            <a:spLocks/>
          </p:cNvSpPr>
          <p:nvPr/>
        </p:nvSpPr>
        <p:spPr bwMode="auto">
          <a:xfrm>
            <a:off x="3810000" y="5410200"/>
            <a:ext cx="915988" cy="687388"/>
          </a:xfrm>
          <a:custGeom>
            <a:avLst/>
            <a:gdLst>
              <a:gd name="T0" fmla="*/ 0 w 577"/>
              <a:gd name="T1" fmla="*/ 2147483647 h 433"/>
              <a:gd name="T2" fmla="*/ 2147483647 w 577"/>
              <a:gd name="T3" fmla="*/ 2147483647 h 433"/>
              <a:gd name="T4" fmla="*/ 2147483647 w 577"/>
              <a:gd name="T5" fmla="*/ 0 h 433"/>
              <a:gd name="T6" fmla="*/ 2147483647 w 577"/>
              <a:gd name="T7" fmla="*/ 2147483647 h 433"/>
              <a:gd name="T8" fmla="*/ 2147483647 w 577"/>
              <a:gd name="T9" fmla="*/ 2147483647 h 433"/>
              <a:gd name="T10" fmla="*/ 2147483647 w 577"/>
              <a:gd name="T11" fmla="*/ 2147483647 h 433"/>
              <a:gd name="T12" fmla="*/ 0 w 577"/>
              <a:gd name="T13" fmla="*/ 2147483647 h 43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77"/>
              <a:gd name="T22" fmla="*/ 0 h 433"/>
              <a:gd name="T23" fmla="*/ 577 w 577"/>
              <a:gd name="T24" fmla="*/ 433 h 43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77" h="433">
                <a:moveTo>
                  <a:pt x="0" y="107"/>
                </a:moveTo>
                <a:lnTo>
                  <a:pt x="467" y="107"/>
                </a:lnTo>
                <a:lnTo>
                  <a:pt x="467" y="0"/>
                </a:lnTo>
                <a:lnTo>
                  <a:pt x="576" y="217"/>
                </a:lnTo>
                <a:lnTo>
                  <a:pt x="467" y="432"/>
                </a:lnTo>
                <a:lnTo>
                  <a:pt x="467" y="324"/>
                </a:lnTo>
                <a:lnTo>
                  <a:pt x="0" y="324"/>
                </a:lnTo>
              </a:path>
            </a:pathLst>
          </a:custGeom>
          <a:solidFill>
            <a:schemeClr val="bg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62" name="Rectangle 73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D1D92BFF-060D-48B6-8B7C-65248C0A0FFC}" type="slidenum">
              <a:rPr lang="en-US"/>
              <a:pPr/>
              <a:t>70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7524" name="AutoShape 4" descr="3287383400_2177562"/>
          <p:cNvSpPr>
            <a:spLocks noChangeAspect="1" noChangeArrowheads="1"/>
          </p:cNvSpPr>
          <p:nvPr/>
        </p:nvSpPr>
        <p:spPr bwMode="auto">
          <a:xfrm>
            <a:off x="1828800" y="3486150"/>
            <a:ext cx="5486400" cy="17145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07525" name="AutoShape 5" descr="3287383400_2177562"/>
          <p:cNvSpPr>
            <a:spLocks noChangeAspect="1" noChangeArrowheads="1"/>
          </p:cNvSpPr>
          <p:nvPr/>
        </p:nvSpPr>
        <p:spPr bwMode="auto">
          <a:xfrm>
            <a:off x="1828800" y="3486150"/>
            <a:ext cx="5486400" cy="17145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pic>
        <p:nvPicPr>
          <p:cNvPr id="107526" name="Picture 6" descr="copy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28800"/>
            <a:ext cx="9144000" cy="2857500"/>
          </a:xfrm>
          <a:prstGeom prst="rect">
            <a:avLst/>
          </a:prstGeom>
          <a:noFill/>
        </p:spPr>
      </p:pic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762000" y="4648200"/>
            <a:ext cx="8382000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All rights reserved. No part of this publication may be reproduced, stored in a retrieval system, or transmitted, in any form or by any means, electronic, mechanical, photocopying, recording, or otherwise, without the prior written permission of the publisher. </a:t>
            </a:r>
          </a:p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Printed in the United States of America.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3EC9CB7D-DAC0-4A50-AC0B-B3A83903A056}" type="slidenum">
              <a:rPr lang="en-US"/>
              <a:pPr/>
              <a:t>8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Hypothesis Testing Process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8001000" cy="4953000"/>
          </a:xfrm>
        </p:spPr>
        <p:txBody>
          <a:bodyPr/>
          <a:lstStyle/>
          <a:p>
            <a:pPr eaLnBrk="1" hangingPunct="1"/>
            <a:r>
              <a:rPr lang="en-US" sz="2600" smtClean="0"/>
              <a:t>Suppose the sample mean age was X = 20.</a:t>
            </a:r>
          </a:p>
          <a:p>
            <a:pPr eaLnBrk="1" hangingPunct="1"/>
            <a:endParaRPr lang="en-US" sz="1200" smtClean="0"/>
          </a:p>
          <a:p>
            <a:pPr eaLnBrk="1" hangingPunct="1"/>
            <a:r>
              <a:rPr lang="en-US" sz="2600" smtClean="0"/>
              <a:t>This is significantly lower than the claimed mean population age of 50.</a:t>
            </a:r>
          </a:p>
          <a:p>
            <a:pPr eaLnBrk="1" hangingPunct="1"/>
            <a:endParaRPr lang="en-US" sz="1200" smtClean="0"/>
          </a:p>
          <a:p>
            <a:pPr eaLnBrk="1" hangingPunct="1"/>
            <a:r>
              <a:rPr lang="en-US" altLang="ko-KR" sz="2400" smtClean="0">
                <a:ea typeface="굴림" charset="-127"/>
              </a:rPr>
              <a:t>If the null hypothesis were true, the probability of getting such a different sample mean would be very small, so you reject the null hypothesis </a:t>
            </a:r>
            <a:r>
              <a:rPr lang="en-US" sz="2600" smtClean="0"/>
              <a:t>.</a:t>
            </a:r>
          </a:p>
          <a:p>
            <a:pPr eaLnBrk="1" hangingPunct="1"/>
            <a:endParaRPr lang="en-US" sz="1200" smtClean="0"/>
          </a:p>
          <a:p>
            <a:pPr eaLnBrk="1" hangingPunct="1"/>
            <a:r>
              <a:rPr lang="en-US" sz="2400" smtClean="0"/>
              <a:t>In other words, getting a sample mean of 20 is so unlikely if the population mean was 50, you conclude that the population mean must not be 50.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6324600" y="1676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7010400" y="1066800"/>
            <a:ext cx="1968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24583" name="Rectangle 8"/>
          <p:cNvSpPr>
            <a:spLocks noChangeArrowheads="1"/>
          </p:cNvSpPr>
          <p:nvPr/>
        </p:nvSpPr>
        <p:spPr bwMode="auto">
          <a:xfrm>
            <a:off x="7620000" y="762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9-</a:t>
            </a:r>
            <a:fld id="{0885C493-599E-42D9-83F4-8A7C355FFB12}" type="slidenum">
              <a:rPr lang="en-US"/>
              <a:pPr/>
              <a:t>9</a:t>
            </a:fld>
            <a:endParaRPr lang="en-US"/>
          </a:p>
        </p:txBody>
      </p:sp>
      <p:sp>
        <p:nvSpPr>
          <p:cNvPr id="22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Hypothesis Testing Process</a:t>
            </a:r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 flipH="1" flipV="1">
            <a:off x="2209800" y="4724400"/>
            <a:ext cx="0" cy="3048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V="1">
            <a:off x="4876800" y="5181600"/>
            <a:ext cx="0" cy="5334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943600" y="2209800"/>
            <a:ext cx="2362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Sampling Distribution of X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038600" y="4343400"/>
            <a:ext cx="1524000" cy="7747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500" b="1"/>
              <a:t> </a:t>
            </a:r>
            <a:r>
              <a:rPr lang="el-GR" sz="2000" b="1">
                <a:latin typeface="Times New Roman" pitchFamily="18" charset="0"/>
                <a:cs typeface="Arial" charset="0"/>
                <a:sym typeface="Symbol" pitchFamily="18" charset="2"/>
              </a:rPr>
              <a:t>μ</a:t>
            </a:r>
            <a:r>
              <a:rPr lang="en-US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 b="1">
                <a:latin typeface="Times New Roman" pitchFamily="18" charset="0"/>
              </a:rPr>
              <a:t>= 50</a:t>
            </a:r>
          </a:p>
          <a:p>
            <a:pPr algn="ctr" eaLnBrk="0" hangingPunct="0"/>
            <a:r>
              <a:rPr lang="en-US" sz="2000" b="1">
                <a:latin typeface="Times New Roman" pitchFamily="18" charset="0"/>
              </a:rPr>
              <a:t>If</a:t>
            </a:r>
            <a:r>
              <a:rPr lang="en-US" sz="2000" b="1" i="1">
                <a:latin typeface="Times New Roman" pitchFamily="18" charset="0"/>
              </a:rPr>
              <a:t> </a:t>
            </a:r>
            <a:r>
              <a:rPr lang="en-US" sz="2000" b="1">
                <a:latin typeface="Times New Roman" pitchFamily="18" charset="0"/>
              </a:rPr>
              <a:t>H</a:t>
            </a:r>
            <a:r>
              <a:rPr lang="en-US" sz="2000" b="1" baseline="-25000">
                <a:latin typeface="Times New Roman" pitchFamily="18" charset="0"/>
              </a:rPr>
              <a:t>0</a:t>
            </a:r>
            <a:r>
              <a:rPr lang="en-US" sz="2000" b="1">
                <a:latin typeface="Times New Roman" pitchFamily="18" charset="0"/>
              </a:rPr>
              <a:t> is true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152400" y="4953000"/>
            <a:ext cx="2590800" cy="10033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If it is unlikely that you would get a sample mean of this value ...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705600" y="4800600"/>
            <a:ext cx="2286000" cy="10033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... then you reject the null hypothesis that </a:t>
            </a:r>
            <a:r>
              <a:rPr lang="el-GR" sz="2000">
                <a:latin typeface="Times New Roman" pitchFamily="18" charset="0"/>
                <a:cs typeface="Arial" charset="0"/>
                <a:sym typeface="Symbol" pitchFamily="18" charset="2"/>
              </a:rPr>
              <a:t>μ</a:t>
            </a:r>
            <a:r>
              <a:rPr lang="en-US" sz="2000">
                <a:latin typeface="Times New Roman" pitchFamily="18" charset="0"/>
              </a:rPr>
              <a:t> = 50.</a:t>
            </a:r>
          </a:p>
        </p:txBody>
      </p:sp>
      <p:sp>
        <p:nvSpPr>
          <p:cNvPr id="25609" name="Freeform 9"/>
          <p:cNvSpPr>
            <a:spLocks/>
          </p:cNvSpPr>
          <p:nvPr/>
        </p:nvSpPr>
        <p:spPr bwMode="auto">
          <a:xfrm>
            <a:off x="4724400" y="2362200"/>
            <a:ext cx="2667000" cy="1763713"/>
          </a:xfrm>
          <a:custGeom>
            <a:avLst/>
            <a:gdLst>
              <a:gd name="T0" fmla="*/ 2147483647 w 2002"/>
              <a:gd name="T1" fmla="*/ 2147483647 h 1927"/>
              <a:gd name="T2" fmla="*/ 2147483647 w 2002"/>
              <a:gd name="T3" fmla="*/ 2147483647 h 1927"/>
              <a:gd name="T4" fmla="*/ 2147483647 w 2002"/>
              <a:gd name="T5" fmla="*/ 2147483647 h 1927"/>
              <a:gd name="T6" fmla="*/ 2147483647 w 2002"/>
              <a:gd name="T7" fmla="*/ 2147483647 h 1927"/>
              <a:gd name="T8" fmla="*/ 2147483647 w 2002"/>
              <a:gd name="T9" fmla="*/ 2147483647 h 1927"/>
              <a:gd name="T10" fmla="*/ 2147483647 w 2002"/>
              <a:gd name="T11" fmla="*/ 2147483647 h 1927"/>
              <a:gd name="T12" fmla="*/ 2147483647 w 2002"/>
              <a:gd name="T13" fmla="*/ 2147483647 h 1927"/>
              <a:gd name="T14" fmla="*/ 2147483647 w 2002"/>
              <a:gd name="T15" fmla="*/ 2147483647 h 1927"/>
              <a:gd name="T16" fmla="*/ 2147483647 w 2002"/>
              <a:gd name="T17" fmla="*/ 2147483647 h 1927"/>
              <a:gd name="T18" fmla="*/ 2147483647 w 2002"/>
              <a:gd name="T19" fmla="*/ 2147483647 h 1927"/>
              <a:gd name="T20" fmla="*/ 2147483647 w 2002"/>
              <a:gd name="T21" fmla="*/ 2147483647 h 1927"/>
              <a:gd name="T22" fmla="*/ 2147483647 w 2002"/>
              <a:gd name="T23" fmla="*/ 2147483647 h 1927"/>
              <a:gd name="T24" fmla="*/ 2147483647 w 2002"/>
              <a:gd name="T25" fmla="*/ 2147483647 h 1927"/>
              <a:gd name="T26" fmla="*/ 2147483647 w 2002"/>
              <a:gd name="T27" fmla="*/ 2147483647 h 1927"/>
              <a:gd name="T28" fmla="*/ 2147483647 w 2002"/>
              <a:gd name="T29" fmla="*/ 2147483647 h 1927"/>
              <a:gd name="T30" fmla="*/ 0 w 2002"/>
              <a:gd name="T31" fmla="*/ 0 h 192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002"/>
              <a:gd name="T49" fmla="*/ 0 h 1927"/>
              <a:gd name="T50" fmla="*/ 2002 w 2002"/>
              <a:gd name="T51" fmla="*/ 1927 h 192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002" h="1927">
                <a:moveTo>
                  <a:pt x="2001" y="1926"/>
                </a:moveTo>
                <a:lnTo>
                  <a:pt x="1790" y="1902"/>
                </a:lnTo>
                <a:lnTo>
                  <a:pt x="1686" y="1881"/>
                </a:lnTo>
                <a:lnTo>
                  <a:pt x="1579" y="1849"/>
                </a:lnTo>
                <a:lnTo>
                  <a:pt x="1475" y="1806"/>
                </a:lnTo>
                <a:lnTo>
                  <a:pt x="1369" y="1747"/>
                </a:lnTo>
                <a:lnTo>
                  <a:pt x="1265" y="1667"/>
                </a:lnTo>
                <a:lnTo>
                  <a:pt x="1054" y="1443"/>
                </a:lnTo>
                <a:lnTo>
                  <a:pt x="843" y="1128"/>
                </a:lnTo>
                <a:lnTo>
                  <a:pt x="632" y="752"/>
                </a:lnTo>
                <a:lnTo>
                  <a:pt x="528" y="560"/>
                </a:lnTo>
                <a:lnTo>
                  <a:pt x="422" y="379"/>
                </a:lnTo>
                <a:lnTo>
                  <a:pt x="318" y="224"/>
                </a:lnTo>
                <a:lnTo>
                  <a:pt x="211" y="104"/>
                </a:lnTo>
                <a:lnTo>
                  <a:pt x="107" y="27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5610" name="Freeform 10"/>
          <p:cNvSpPr>
            <a:spLocks/>
          </p:cNvSpPr>
          <p:nvPr/>
        </p:nvSpPr>
        <p:spPr bwMode="auto">
          <a:xfrm>
            <a:off x="1981200" y="2362200"/>
            <a:ext cx="2719388" cy="1763713"/>
          </a:xfrm>
          <a:custGeom>
            <a:avLst/>
            <a:gdLst>
              <a:gd name="T0" fmla="*/ 0 w 2001"/>
              <a:gd name="T1" fmla="*/ 2147483647 h 1927"/>
              <a:gd name="T2" fmla="*/ 2147483647 w 2001"/>
              <a:gd name="T3" fmla="*/ 2147483647 h 1927"/>
              <a:gd name="T4" fmla="*/ 2147483647 w 2001"/>
              <a:gd name="T5" fmla="*/ 2147483647 h 1927"/>
              <a:gd name="T6" fmla="*/ 2147483647 w 2001"/>
              <a:gd name="T7" fmla="*/ 2147483647 h 1927"/>
              <a:gd name="T8" fmla="*/ 2147483647 w 2001"/>
              <a:gd name="T9" fmla="*/ 2147483647 h 1927"/>
              <a:gd name="T10" fmla="*/ 2147483647 w 2001"/>
              <a:gd name="T11" fmla="*/ 2147483647 h 1927"/>
              <a:gd name="T12" fmla="*/ 2147483647 w 2001"/>
              <a:gd name="T13" fmla="*/ 2147483647 h 1927"/>
              <a:gd name="T14" fmla="*/ 2147483647 w 2001"/>
              <a:gd name="T15" fmla="*/ 2147483647 h 1927"/>
              <a:gd name="T16" fmla="*/ 2147483647 w 2001"/>
              <a:gd name="T17" fmla="*/ 2147483647 h 1927"/>
              <a:gd name="T18" fmla="*/ 2147483647 w 2001"/>
              <a:gd name="T19" fmla="*/ 2147483647 h 1927"/>
              <a:gd name="T20" fmla="*/ 2147483647 w 2001"/>
              <a:gd name="T21" fmla="*/ 2147483647 h 1927"/>
              <a:gd name="T22" fmla="*/ 2147483647 w 2001"/>
              <a:gd name="T23" fmla="*/ 2147483647 h 1927"/>
              <a:gd name="T24" fmla="*/ 2147483647 w 2001"/>
              <a:gd name="T25" fmla="*/ 2147483647 h 1927"/>
              <a:gd name="T26" fmla="*/ 2147483647 w 2001"/>
              <a:gd name="T27" fmla="*/ 2147483647 h 1927"/>
              <a:gd name="T28" fmla="*/ 2147483647 w 2001"/>
              <a:gd name="T29" fmla="*/ 2147483647 h 1927"/>
              <a:gd name="T30" fmla="*/ 2147483647 w 2001"/>
              <a:gd name="T31" fmla="*/ 0 h 192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001"/>
              <a:gd name="T49" fmla="*/ 0 h 1927"/>
              <a:gd name="T50" fmla="*/ 2001 w 2001"/>
              <a:gd name="T51" fmla="*/ 1927 h 192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001" h="1927">
                <a:moveTo>
                  <a:pt x="0" y="1926"/>
                </a:moveTo>
                <a:lnTo>
                  <a:pt x="211" y="1902"/>
                </a:lnTo>
                <a:lnTo>
                  <a:pt x="317" y="1881"/>
                </a:lnTo>
                <a:lnTo>
                  <a:pt x="421" y="1849"/>
                </a:lnTo>
                <a:lnTo>
                  <a:pt x="525" y="1806"/>
                </a:lnTo>
                <a:lnTo>
                  <a:pt x="632" y="1747"/>
                </a:lnTo>
                <a:lnTo>
                  <a:pt x="736" y="1667"/>
                </a:lnTo>
                <a:lnTo>
                  <a:pt x="950" y="1443"/>
                </a:lnTo>
                <a:lnTo>
                  <a:pt x="1158" y="1128"/>
                </a:lnTo>
                <a:lnTo>
                  <a:pt x="1368" y="752"/>
                </a:lnTo>
                <a:lnTo>
                  <a:pt x="1475" y="560"/>
                </a:lnTo>
                <a:lnTo>
                  <a:pt x="1579" y="379"/>
                </a:lnTo>
                <a:lnTo>
                  <a:pt x="1686" y="224"/>
                </a:lnTo>
                <a:lnTo>
                  <a:pt x="1790" y="104"/>
                </a:lnTo>
                <a:lnTo>
                  <a:pt x="1896" y="27"/>
                </a:lnTo>
                <a:lnTo>
                  <a:pt x="2000" y="0"/>
                </a:lnTo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5611" name="Freeform 11"/>
          <p:cNvSpPr>
            <a:spLocks/>
          </p:cNvSpPr>
          <p:nvPr/>
        </p:nvSpPr>
        <p:spPr bwMode="auto">
          <a:xfrm>
            <a:off x="1752600" y="4267200"/>
            <a:ext cx="5943600" cy="3175"/>
          </a:xfrm>
          <a:custGeom>
            <a:avLst/>
            <a:gdLst>
              <a:gd name="T0" fmla="*/ 2147483647 w 3744"/>
              <a:gd name="T1" fmla="*/ 2147483647 h 2"/>
              <a:gd name="T2" fmla="*/ 0 w 3744"/>
              <a:gd name="T3" fmla="*/ 0 h 2"/>
              <a:gd name="T4" fmla="*/ 2147483647 w 3744"/>
              <a:gd name="T5" fmla="*/ 0 h 2"/>
              <a:gd name="T6" fmla="*/ 0 60000 65536"/>
              <a:gd name="T7" fmla="*/ 0 60000 65536"/>
              <a:gd name="T8" fmla="*/ 0 60000 65536"/>
              <a:gd name="T9" fmla="*/ 0 w 3744"/>
              <a:gd name="T10" fmla="*/ 0 h 2"/>
              <a:gd name="T11" fmla="*/ 3744 w 3744"/>
              <a:gd name="T12" fmla="*/ 2 h 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4" h="2">
                <a:moveTo>
                  <a:pt x="6" y="2"/>
                </a:moveTo>
                <a:lnTo>
                  <a:pt x="0" y="0"/>
                </a:lnTo>
                <a:lnTo>
                  <a:pt x="3744" y="0"/>
                </a:lnTo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1981200" y="4343400"/>
            <a:ext cx="5334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20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3124200" y="5562600"/>
            <a:ext cx="3352800" cy="6985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... When in fact this were</a:t>
            </a:r>
            <a:br>
              <a:rPr lang="en-US" sz="2000">
                <a:latin typeface="Times New Roman" pitchFamily="18" charset="0"/>
              </a:rPr>
            </a:br>
            <a:r>
              <a:rPr lang="en-US" sz="2000">
                <a:latin typeface="Times New Roman" pitchFamily="18" charset="0"/>
              </a:rPr>
              <a:t> the population mean…</a:t>
            </a:r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5562600" y="152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724400" y="2362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V="1">
            <a:off x="7924800" y="2667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7696200" y="4178300"/>
            <a:ext cx="5334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X</a:t>
            </a:r>
          </a:p>
        </p:txBody>
      </p:sp>
      <p:sp>
        <p:nvSpPr>
          <p:cNvPr id="25618" name="Freeform 18"/>
          <p:cNvSpPr>
            <a:spLocks/>
          </p:cNvSpPr>
          <p:nvPr/>
        </p:nvSpPr>
        <p:spPr bwMode="auto">
          <a:xfrm>
            <a:off x="7800975" y="4248150"/>
            <a:ext cx="138113" cy="1588"/>
          </a:xfrm>
          <a:custGeom>
            <a:avLst/>
            <a:gdLst>
              <a:gd name="T0" fmla="*/ 0 w 87"/>
              <a:gd name="T1" fmla="*/ 0 h 1"/>
              <a:gd name="T2" fmla="*/ 2147483647 w 87"/>
              <a:gd name="T3" fmla="*/ 0 h 1"/>
              <a:gd name="T4" fmla="*/ 0 60000 65536"/>
              <a:gd name="T5" fmla="*/ 0 60000 65536"/>
              <a:gd name="T6" fmla="*/ 0 w 87"/>
              <a:gd name="T7" fmla="*/ 0 h 1"/>
              <a:gd name="T8" fmla="*/ 87 w 87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7" h="1">
                <a:moveTo>
                  <a:pt x="0" y="0"/>
                </a:moveTo>
                <a:lnTo>
                  <a:pt x="87" y="0"/>
                </a:lnTo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7010400" y="990600"/>
            <a:ext cx="1968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25621" name="Rectangle 22"/>
          <p:cNvSpPr>
            <a:spLocks noChangeArrowheads="1"/>
          </p:cNvSpPr>
          <p:nvPr/>
        </p:nvSpPr>
        <p:spPr bwMode="auto">
          <a:xfrm>
            <a:off x="7696200" y="6096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nHall1">
  <a:themeElements>
    <a:clrScheme name="PrenHall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PrenHall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nHall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2261</TotalTime>
  <Pages>20</Pages>
  <Words>3357</Words>
  <Application>Microsoft Office PowerPoint</Application>
  <PresentationFormat>On-screen Show (4:3)</PresentationFormat>
  <Paragraphs>703</Paragraphs>
  <Slides>70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70</vt:i4>
      </vt:variant>
    </vt:vector>
  </HeadingPairs>
  <TitlesOfParts>
    <vt:vector size="82" baseType="lpstr">
      <vt:lpstr>Arial</vt:lpstr>
      <vt:lpstr>Wingdings</vt:lpstr>
      <vt:lpstr>Symbol</vt:lpstr>
      <vt:lpstr>Times New Roman</vt:lpstr>
      <vt:lpstr>굴림</vt:lpstr>
      <vt:lpstr>Tahoma</vt:lpstr>
      <vt:lpstr>System</vt:lpstr>
      <vt:lpstr>PrenHall1</vt:lpstr>
      <vt:lpstr>PrenHall1</vt:lpstr>
      <vt:lpstr>Equation</vt:lpstr>
      <vt:lpstr>Clip</vt:lpstr>
      <vt:lpstr>Worksheet</vt:lpstr>
      <vt:lpstr>Statistics for Managers using Microsoft Excel 6th Edition </vt:lpstr>
      <vt:lpstr>Learning Objectives</vt:lpstr>
      <vt:lpstr>What is a Hypothesis?</vt:lpstr>
      <vt:lpstr>The Null Hypothesis, H0</vt:lpstr>
      <vt:lpstr>The Null Hypothesis, H0</vt:lpstr>
      <vt:lpstr>The Alternative Hypothesis, H1</vt:lpstr>
      <vt:lpstr>The Hypothesis Testing Process</vt:lpstr>
      <vt:lpstr>The Hypothesis Testing Process</vt:lpstr>
      <vt:lpstr>The Hypothesis Testing Process</vt:lpstr>
      <vt:lpstr>The Test Statistic and  Critical Values</vt:lpstr>
      <vt:lpstr>The Test Statistic and  Critical Values</vt:lpstr>
      <vt:lpstr>Possible Errors in Hypothesis Test Decision Making</vt:lpstr>
      <vt:lpstr>Possible Errors in Hypothesis Test Decision Making</vt:lpstr>
      <vt:lpstr>Possible Errors in Hypothesis Test Decision Making</vt:lpstr>
      <vt:lpstr>Type I &amp; II Error Relationship</vt:lpstr>
      <vt:lpstr>Factors Affecting Type II Error</vt:lpstr>
      <vt:lpstr>Level of Significance  and the Rejection Region</vt:lpstr>
      <vt:lpstr>Hypothesis Tests for the Mean</vt:lpstr>
      <vt:lpstr>Z Test of Hypothesis for the Mean (σ Known)</vt:lpstr>
      <vt:lpstr>Critical Value  Approach to Testing</vt:lpstr>
      <vt:lpstr>Two-Tail Tests</vt:lpstr>
      <vt:lpstr>6 Steps in  Hypothesis Testing</vt:lpstr>
      <vt:lpstr>6 Steps in  Hypothesis Testing</vt:lpstr>
      <vt:lpstr>Hypothesis Testing Example</vt:lpstr>
      <vt:lpstr>Hypothesis Testing Example</vt:lpstr>
      <vt:lpstr>Hypothesis Testing Example</vt:lpstr>
      <vt:lpstr>Hypothesis Testing Example</vt:lpstr>
      <vt:lpstr>p-Value Approach to Testing</vt:lpstr>
      <vt:lpstr>p-Value Approach to Testing: Interpreting the p-value</vt:lpstr>
      <vt:lpstr>The 5 Step p-value approach to Hypothesis Testing</vt:lpstr>
      <vt:lpstr>p-value Hypothesis Testing Example</vt:lpstr>
      <vt:lpstr>p-value Hypothesis Testing Example</vt:lpstr>
      <vt:lpstr>p-Value Hypothesis Testing Example: Calculating the p-value</vt:lpstr>
      <vt:lpstr>p-value Hypothesis Testing Example</vt:lpstr>
      <vt:lpstr>Slide 35</vt:lpstr>
      <vt:lpstr>Do You Ever Truly Know σ?</vt:lpstr>
      <vt:lpstr>Hypothesis Testing:  σ Unknown</vt:lpstr>
      <vt:lpstr>t Test of Hypothesis for the Mean (σ Unknown)</vt:lpstr>
      <vt:lpstr>Example: Two-Tail Test ( Unknown)</vt:lpstr>
      <vt:lpstr>Example Solution:  Two-Tail t Test</vt:lpstr>
      <vt:lpstr>Example Two-Tail t Test Using A  p-value from Excel</vt:lpstr>
      <vt:lpstr>Slide 42</vt:lpstr>
      <vt:lpstr>One-Tail Tests</vt:lpstr>
      <vt:lpstr>Lower-Tail Tests</vt:lpstr>
      <vt:lpstr>Upper-Tail Tests</vt:lpstr>
      <vt:lpstr>Example: Upper-Tail t Test  for Mean  ( unknown)</vt:lpstr>
      <vt:lpstr>Slide 47</vt:lpstr>
      <vt:lpstr>Example: Test Statistic</vt:lpstr>
      <vt:lpstr>Example: Decision</vt:lpstr>
      <vt:lpstr>Example:  Utilizing The p-value for The Test</vt:lpstr>
      <vt:lpstr>Excel Spreadsheet Calculating The p-value for The Upper Tail t Test</vt:lpstr>
      <vt:lpstr>Hypothesis Tests for Proportions</vt:lpstr>
      <vt:lpstr>Proportions</vt:lpstr>
      <vt:lpstr>Hypothesis Tests for Proportions</vt:lpstr>
      <vt:lpstr>Z Test for Proportion in Terms of Number in Category of Interest</vt:lpstr>
      <vt:lpstr>Example:  Z Test for Proportion</vt:lpstr>
      <vt:lpstr>Z Test for Proportion: Solution</vt:lpstr>
      <vt:lpstr>p-Value Solution</vt:lpstr>
      <vt:lpstr>Potential Pitfalls and  Ethical Considerations</vt:lpstr>
      <vt:lpstr>Chapter Summary</vt:lpstr>
      <vt:lpstr>Chapter Summary</vt:lpstr>
      <vt:lpstr>Statistics for Managers using Microsoft Excel 6th Edition </vt:lpstr>
      <vt:lpstr>The Power of a Test</vt:lpstr>
      <vt:lpstr>Type II Error</vt:lpstr>
      <vt:lpstr>Type II Error</vt:lpstr>
      <vt:lpstr>Calculating  β</vt:lpstr>
      <vt:lpstr>Calculating  β and  Power of the test</vt:lpstr>
      <vt:lpstr>Power of the Test</vt:lpstr>
      <vt:lpstr>Online Topic Summary</vt:lpstr>
      <vt:lpstr>Slide 70</vt:lpstr>
    </vt:vector>
  </TitlesOfParts>
  <Company>University of San Diego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Business Statistics, 10/e</dc:title>
  <dc:subject>Chapter  9</dc:subject>
  <dc:creator>Dirk Yandell</dc:creator>
  <cp:keywords/>
  <dc:description/>
  <cp:lastModifiedBy>UMURRM2</cp:lastModifiedBy>
  <cp:revision>132</cp:revision>
  <cp:lastPrinted>1998-11-22T23:37:53Z</cp:lastPrinted>
  <dcterms:created xsi:type="dcterms:W3CDTF">2001-01-28T19:15:53Z</dcterms:created>
  <dcterms:modified xsi:type="dcterms:W3CDTF">2010-03-17T14:52:11Z</dcterms:modified>
</cp:coreProperties>
</file>