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75"/>
  </p:notesMasterIdLst>
  <p:handoutMasterIdLst>
    <p:handoutMasterId r:id="rId76"/>
  </p:handoutMasterIdLst>
  <p:sldIdLst>
    <p:sldId id="260" r:id="rId2"/>
    <p:sldId id="289" r:id="rId3"/>
    <p:sldId id="352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57" r:id="rId12"/>
    <p:sldId id="358" r:id="rId13"/>
    <p:sldId id="359" r:id="rId14"/>
    <p:sldId id="360" r:id="rId15"/>
    <p:sldId id="364" r:id="rId16"/>
    <p:sldId id="362" r:id="rId17"/>
    <p:sldId id="363" r:id="rId18"/>
    <p:sldId id="365" r:id="rId19"/>
    <p:sldId id="366" r:id="rId20"/>
    <p:sldId id="368" r:id="rId21"/>
    <p:sldId id="367" r:id="rId22"/>
    <p:sldId id="369" r:id="rId23"/>
    <p:sldId id="370" r:id="rId24"/>
    <p:sldId id="371" r:id="rId25"/>
    <p:sldId id="372" r:id="rId26"/>
    <p:sldId id="373" r:id="rId27"/>
    <p:sldId id="403" r:id="rId28"/>
    <p:sldId id="374" r:id="rId29"/>
    <p:sldId id="375" r:id="rId30"/>
    <p:sldId id="376" r:id="rId31"/>
    <p:sldId id="401" r:id="rId32"/>
    <p:sldId id="278" r:id="rId33"/>
    <p:sldId id="402" r:id="rId34"/>
    <p:sldId id="404" r:id="rId35"/>
    <p:sldId id="377" r:id="rId36"/>
    <p:sldId id="378" r:id="rId37"/>
    <p:sldId id="400" r:id="rId38"/>
    <p:sldId id="299" r:id="rId39"/>
    <p:sldId id="300" r:id="rId40"/>
    <p:sldId id="384" r:id="rId41"/>
    <p:sldId id="301" r:id="rId42"/>
    <p:sldId id="351" r:id="rId43"/>
    <p:sldId id="306" r:id="rId44"/>
    <p:sldId id="307" r:id="rId45"/>
    <p:sldId id="385" r:id="rId46"/>
    <p:sldId id="387" r:id="rId47"/>
    <p:sldId id="399" r:id="rId48"/>
    <p:sldId id="328" r:id="rId49"/>
    <p:sldId id="329" r:id="rId50"/>
    <p:sldId id="330" r:id="rId51"/>
    <p:sldId id="380" r:id="rId52"/>
    <p:sldId id="322" r:id="rId53"/>
    <p:sldId id="314" r:id="rId54"/>
    <p:sldId id="315" r:id="rId55"/>
    <p:sldId id="381" r:id="rId56"/>
    <p:sldId id="324" r:id="rId57"/>
    <p:sldId id="325" r:id="rId58"/>
    <p:sldId id="382" r:id="rId59"/>
    <p:sldId id="326" r:id="rId60"/>
    <p:sldId id="339" r:id="rId61"/>
    <p:sldId id="343" r:id="rId62"/>
    <p:sldId id="281" r:id="rId63"/>
    <p:sldId id="282" r:id="rId64"/>
    <p:sldId id="283" r:id="rId65"/>
    <p:sldId id="405" r:id="rId66"/>
    <p:sldId id="391" r:id="rId67"/>
    <p:sldId id="389" r:id="rId68"/>
    <p:sldId id="390" r:id="rId69"/>
    <p:sldId id="284" r:id="rId70"/>
    <p:sldId id="288" r:id="rId71"/>
    <p:sldId id="285" r:id="rId72"/>
    <p:sldId id="287" r:id="rId73"/>
    <p:sldId id="406" r:id="rId74"/>
  </p:sldIdLst>
  <p:sldSz cx="9144000" cy="6858000" type="screen4x3"/>
  <p:notesSz cx="6858000" cy="9144000"/>
  <p:embeddedFontLst>
    <p:embeddedFont>
      <p:font typeface="MT Extra" pitchFamily="18" charset="2"/>
      <p:regular r:id="rId7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DE0BD"/>
    <a:srgbClr val="B9B9ED"/>
    <a:srgbClr val="FFFF99"/>
    <a:srgbClr val="F4C7C6"/>
    <a:srgbClr val="FF6699"/>
    <a:srgbClr val="FF99FF"/>
    <a:srgbClr val="CCECFF"/>
    <a:srgbClr val="CBDD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20" autoAdjust="0"/>
    <p:restoredTop sz="94660"/>
  </p:normalViewPr>
  <p:slideViewPr>
    <p:cSldViewPr>
      <p:cViewPr varScale="1">
        <p:scale>
          <a:sx n="102" d="100"/>
          <a:sy n="102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0" y="-2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3		 3-</a:t>
            </a:r>
            <a:fld id="{9460F24A-C249-4307-8610-7A41995AD2F3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3		3-</a:t>
            </a:r>
            <a:fld id="{18FA90BD-3A03-4B95-9B7F-4C1343F1A074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DF8DF7B-7419-48FC-82E6-AB4EE158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553200"/>
            <a:ext cx="5562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90E137A-8612-4A45-8D77-9D0D26BD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0B5E1A-9260-4358-A4CF-829DE7D7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1483D8B-875E-428C-817C-00ECF7180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9F1810-F073-4A3F-AC1E-DB8F44C2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4B21BAB-BF0D-4361-8690-0FAC8DDD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CC8DED2-81FA-4FE9-B78A-37673E01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F407E1B-71A7-4A66-B567-BAB0924C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C639AD4-E200-4BFF-8081-DDAD2583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B6C9B74-CC6F-4CEB-94B0-D569F42C8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80489D-3E0E-44F3-9946-16D58DF33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3D6AE78-76F8-485F-80BA-89424A158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DF394C3-A46E-4987-B20B-86ADAB72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66855E7-3DA6-440A-B523-26DFA26CB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3-</a:t>
            </a:r>
            <a:fld id="{E7CFC06F-45F6-4049-A61F-3CCF1C04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22535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166920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6922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3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4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5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6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7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4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Copyright ©2011 Pearson Education, Inc. publishing as Prentice 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9CDBB1C-B137-4CAC-8130-DA0C9658A0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88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22883" name="Rectangle 6"/>
          <p:cNvSpPr>
            <a:spLocks noChangeArrowheads="1"/>
          </p:cNvSpPr>
          <p:nvPr/>
        </p:nvSpPr>
        <p:spPr bwMode="auto">
          <a:xfrm>
            <a:off x="1371600" y="3581400"/>
            <a:ext cx="708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Chapter 3</a:t>
            </a:r>
          </a:p>
          <a:p>
            <a:pPr algn="ctr"/>
            <a:endParaRPr lang="en-US" sz="3600"/>
          </a:p>
          <a:p>
            <a:pPr algn="ctr"/>
            <a:r>
              <a:rPr lang="en-US" sz="3600"/>
              <a:t>Numerical Descriptive Measures</a:t>
            </a:r>
          </a:p>
        </p:txBody>
      </p:sp>
      <p:sp>
        <p:nvSpPr>
          <p:cNvPr id="122884" name="Rectangle 11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Statistics for Managers using Microsoft Excel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6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A47B12B-A94D-485A-9176-04575EF46C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Which Measure to Choose?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</a:t>
            </a:r>
            <a:r>
              <a:rPr lang="en-US" b="1" smtClean="0">
                <a:latin typeface="Times New Roman" pitchFamily="18" charset="0"/>
              </a:rPr>
              <a:t> mean</a:t>
            </a:r>
            <a:r>
              <a:rPr lang="en-US" smtClean="0">
                <a:latin typeface="Times New Roman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In some situations it makes sense to report both the </a:t>
            </a:r>
            <a:r>
              <a:rPr lang="en-US" b="1" smtClean="0">
                <a:latin typeface="Times New Roman" pitchFamily="18" charset="0"/>
              </a:rPr>
              <a:t>mean</a:t>
            </a:r>
            <a:r>
              <a:rPr lang="en-US" smtClean="0">
                <a:latin typeface="Times New Roman" pitchFamily="18" charset="0"/>
              </a:rPr>
              <a:t> and 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E49F95C-969A-4F14-A796-888748E681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64462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Measure of Central Tendency For The Rate Of Change Of A Variable Over Time:</a:t>
            </a:r>
            <a:br>
              <a:rPr lang="en-US" sz="2400" smtClean="0"/>
            </a:br>
            <a:r>
              <a:rPr lang="en-US" sz="2400" smtClean="0"/>
              <a:t>The Geometric Mean &amp; The Geometric Rate of Return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Geometric mean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Used to measure the rate of change of a variable over time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Geometric mean rate of return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Measures the status of an investment over time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Where R</a:t>
            </a:r>
            <a:r>
              <a:rPr lang="en-US" sz="2100" baseline="-25000" smtClean="0">
                <a:latin typeface="Times New Roman" pitchFamily="18" charset="0"/>
              </a:rPr>
              <a:t>i</a:t>
            </a:r>
            <a:r>
              <a:rPr lang="en-US" sz="2100" smtClean="0">
                <a:latin typeface="Times New Roman" pitchFamily="18" charset="0"/>
              </a:rPr>
              <a:t> is the rate of return in time period i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2743200"/>
          <a:ext cx="4872038" cy="723900"/>
        </p:xfrm>
        <a:graphic>
          <a:graphicData uri="http://schemas.openxmlformats.org/presentationml/2006/ole">
            <p:oleObj spid="_x0000_s4098" name="Equation" r:id="rId3" imgW="1625400" imgH="2412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400175" y="4514850"/>
          <a:ext cx="6584950" cy="587375"/>
        </p:xfrm>
        <a:graphic>
          <a:graphicData uri="http://schemas.openxmlformats.org/presentationml/2006/ole">
            <p:oleObj spid="_x0000_s4099" name="Equation" r:id="rId4" imgW="2730240" imgH="241200" progId="Equation.3">
              <p:embed/>
            </p:oleObj>
          </a:graphicData>
        </a:graphic>
      </p:graphicFrame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BF7D386-54B2-43F5-8A49-CBF81D9681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Geometric Mean Rate of Return:  Example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20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An investment of $100,000 declined to $50,000 at the end of year one and rebounded to $100,000 at end of year two: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The overall two-year return is zero, since it started and ended at the same level.</a:t>
            </a:r>
          </a:p>
        </p:txBody>
      </p:sp>
      <p:grpSp>
        <p:nvGrpSpPr>
          <p:cNvPr id="5128" name="Group 5"/>
          <p:cNvGrpSpPr>
            <a:grpSpLocks/>
          </p:cNvGrpSpPr>
          <p:nvPr/>
        </p:nvGrpSpPr>
        <p:grpSpPr bwMode="auto">
          <a:xfrm>
            <a:off x="1295400" y="3200400"/>
            <a:ext cx="7105650" cy="1789113"/>
            <a:chOff x="720" y="2160"/>
            <a:chExt cx="4620" cy="1225"/>
          </a:xfrm>
        </p:grpSpPr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720" y="2160"/>
            <a:ext cx="4620" cy="335"/>
          </p:xfrm>
          <a:graphic>
            <a:graphicData uri="http://schemas.openxmlformats.org/presentationml/2006/ole">
              <p:oleObj spid="_x0000_s5122" name="Equation" r:id="rId3" imgW="3136680" imgH="228600" progId="Equation.3">
                <p:embed/>
              </p:oleObj>
            </a:graphicData>
          </a:graphic>
        </p:graphicFrame>
        <p:sp>
          <p:nvSpPr>
            <p:cNvPr id="5130" name="AutoShape 7"/>
            <p:cNvSpPr>
              <a:spLocks/>
            </p:cNvSpPr>
            <p:nvPr/>
          </p:nvSpPr>
          <p:spPr bwMode="auto">
            <a:xfrm rot="-5400000">
              <a:off x="1944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AutoShape 8"/>
            <p:cNvSpPr>
              <a:spLocks/>
            </p:cNvSpPr>
            <p:nvPr/>
          </p:nvSpPr>
          <p:spPr bwMode="auto">
            <a:xfrm rot="-5400000">
              <a:off x="4008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1440" y="3072"/>
              <a:ext cx="364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 decrease               100% increase</a:t>
              </a:r>
            </a:p>
          </p:txBody>
        </p:sp>
      </p:grp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FAB40A2-49EF-4239-9014-5E09B93E66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9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The Geometric Mean Rate of Return:  Example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7239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Use the 1-year returns to compute the arithmetic mean and the geometric mean: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19350" y="3433763"/>
          <a:ext cx="2613025" cy="587375"/>
        </p:xfrm>
        <a:graphic>
          <a:graphicData uri="http://schemas.openxmlformats.org/presentationml/2006/ole">
            <p:oleObj spid="_x0000_s6146" name="Equation" r:id="rId3" imgW="1752480" imgH="393480" progId="Equation.3">
              <p:embed/>
            </p:oleObj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Arithmetic mean rate of return: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228600" y="48768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Geometric mean rate of return: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152650" y="4876800"/>
          <a:ext cx="4705350" cy="1419225"/>
        </p:xfrm>
        <a:graphic>
          <a:graphicData uri="http://schemas.openxmlformats.org/presentationml/2006/ole">
            <p:oleObj spid="_x0000_s6147" name="Equation" r:id="rId4" imgW="2946240" imgH="888840" progId="Equation.3">
              <p:embed/>
            </p:oleObj>
          </a:graphicData>
        </a:graphic>
      </p:graphicFrame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6705600" y="3429000"/>
            <a:ext cx="2244725" cy="3968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Misleading result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7086600" y="4953000"/>
            <a:ext cx="1905000" cy="13112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More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representative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result</a:t>
            </a: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7620000" y="1533525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56E3CE1-F7DB-499E-B132-C43B519F270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73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Summary</a:t>
            </a:r>
          </a:p>
        </p:txBody>
      </p:sp>
      <p:sp>
        <p:nvSpPr>
          <p:cNvPr id="7175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7464425" y="2960688"/>
            <a:ext cx="4763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Central Tendency</a:t>
            </a:r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Arithmetic Mean</a:t>
            </a: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2949575" y="3378200"/>
            <a:ext cx="11620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Median</a:t>
            </a: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4668838" y="3376613"/>
            <a:ext cx="1093787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Mode</a:t>
            </a: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6372225" y="3376613"/>
            <a:ext cx="2055813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Geometric Mean</a:t>
            </a:r>
          </a:p>
        </p:txBody>
      </p:sp>
      <p:sp>
        <p:nvSpPr>
          <p:cNvPr id="7183" name="Line 11"/>
          <p:cNvSpPr>
            <a:spLocks noChangeShapeType="1"/>
          </p:cNvSpPr>
          <p:nvPr/>
        </p:nvSpPr>
        <p:spPr bwMode="auto">
          <a:xfrm>
            <a:off x="520858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3"/>
          <p:cNvSpPr>
            <a:spLocks noChangeShapeType="1"/>
          </p:cNvSpPr>
          <p:nvPr/>
        </p:nvSpPr>
        <p:spPr bwMode="auto">
          <a:xfrm>
            <a:off x="35639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4"/>
          <p:cNvSpPr>
            <a:spLocks noChangeShapeType="1"/>
          </p:cNvSpPr>
          <p:nvPr/>
        </p:nvSpPr>
        <p:spPr bwMode="auto">
          <a:xfrm>
            <a:off x="2673350" y="4418013"/>
            <a:ext cx="153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Oval 15"/>
          <p:cNvSpPr>
            <a:spLocks noChangeArrowheads="1"/>
          </p:cNvSpPr>
          <p:nvPr/>
        </p:nvSpPr>
        <p:spPr bwMode="auto">
          <a:xfrm>
            <a:off x="2703513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16"/>
          <p:cNvSpPr>
            <a:spLocks noChangeArrowheads="1"/>
          </p:cNvSpPr>
          <p:nvPr/>
        </p:nvSpPr>
        <p:spPr bwMode="auto">
          <a:xfrm>
            <a:off x="33893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17"/>
          <p:cNvSpPr>
            <a:spLocks noChangeArrowheads="1"/>
          </p:cNvSpPr>
          <p:nvPr/>
        </p:nvSpPr>
        <p:spPr bwMode="auto">
          <a:xfrm>
            <a:off x="3594100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18"/>
          <p:cNvSpPr>
            <a:spLocks noChangeArrowheads="1"/>
          </p:cNvSpPr>
          <p:nvPr/>
        </p:nvSpPr>
        <p:spPr bwMode="auto">
          <a:xfrm>
            <a:off x="28860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19"/>
          <p:cNvSpPr>
            <a:spLocks noChangeArrowheads="1"/>
          </p:cNvSpPr>
          <p:nvPr/>
        </p:nvSpPr>
        <p:spPr bwMode="auto">
          <a:xfrm>
            <a:off x="37322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20"/>
          <p:cNvSpPr>
            <a:spLocks noChangeArrowheads="1"/>
          </p:cNvSpPr>
          <p:nvPr/>
        </p:nvSpPr>
        <p:spPr bwMode="auto">
          <a:xfrm>
            <a:off x="3184525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AutoShape 21"/>
          <p:cNvSpPr>
            <a:spLocks noChangeArrowheads="1"/>
          </p:cNvSpPr>
          <p:nvPr/>
        </p:nvSpPr>
        <p:spPr bwMode="auto">
          <a:xfrm rot="-5400000">
            <a:off x="314880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22"/>
          <p:cNvSpPr>
            <a:spLocks noChangeArrowheads="1"/>
          </p:cNvSpPr>
          <p:nvPr/>
        </p:nvSpPr>
        <p:spPr bwMode="auto">
          <a:xfrm>
            <a:off x="3981450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3"/>
          <p:cNvSpPr>
            <a:spLocks noChangeArrowheads="1"/>
          </p:cNvSpPr>
          <p:nvPr/>
        </p:nvSpPr>
        <p:spPr bwMode="auto">
          <a:xfrm>
            <a:off x="2886075" y="4002088"/>
            <a:ext cx="136525" cy="1381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4"/>
          <p:cNvSpPr>
            <a:spLocks noChangeArrowheads="1"/>
          </p:cNvSpPr>
          <p:nvPr/>
        </p:nvSpPr>
        <p:spPr bwMode="auto">
          <a:xfrm>
            <a:off x="2886075" y="4140200"/>
            <a:ext cx="136525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Line 25"/>
          <p:cNvSpPr>
            <a:spLocks noChangeShapeType="1"/>
          </p:cNvSpPr>
          <p:nvPr/>
        </p:nvSpPr>
        <p:spPr bwMode="auto">
          <a:xfrm>
            <a:off x="4567238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Oval 26"/>
          <p:cNvSpPr>
            <a:spLocks noChangeArrowheads="1"/>
          </p:cNvSpPr>
          <p:nvPr/>
        </p:nvSpPr>
        <p:spPr bwMode="auto">
          <a:xfrm>
            <a:off x="4598988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27"/>
          <p:cNvSpPr>
            <a:spLocks noChangeArrowheads="1"/>
          </p:cNvSpPr>
          <p:nvPr/>
        </p:nvSpPr>
        <p:spPr bwMode="auto">
          <a:xfrm>
            <a:off x="5283200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28"/>
          <p:cNvSpPr>
            <a:spLocks noChangeArrowheads="1"/>
          </p:cNvSpPr>
          <p:nvPr/>
        </p:nvSpPr>
        <p:spPr bwMode="auto">
          <a:xfrm>
            <a:off x="54895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Oval 29"/>
          <p:cNvSpPr>
            <a:spLocks noChangeArrowheads="1"/>
          </p:cNvSpPr>
          <p:nvPr/>
        </p:nvSpPr>
        <p:spPr bwMode="auto">
          <a:xfrm>
            <a:off x="4779963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Oval 30"/>
          <p:cNvSpPr>
            <a:spLocks noChangeArrowheads="1"/>
          </p:cNvSpPr>
          <p:nvPr/>
        </p:nvSpPr>
        <p:spPr bwMode="auto">
          <a:xfrm>
            <a:off x="5626100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Oval 31"/>
          <p:cNvSpPr>
            <a:spLocks noChangeArrowheads="1"/>
          </p:cNvSpPr>
          <p:nvPr/>
        </p:nvSpPr>
        <p:spPr bwMode="auto">
          <a:xfrm>
            <a:off x="50784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AutoShape 32"/>
          <p:cNvSpPr>
            <a:spLocks noChangeArrowheads="1"/>
          </p:cNvSpPr>
          <p:nvPr/>
        </p:nvSpPr>
        <p:spPr bwMode="auto">
          <a:xfrm rot="-5400000">
            <a:off x="476805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3"/>
          <p:cNvSpPr>
            <a:spLocks noChangeArrowheads="1"/>
          </p:cNvSpPr>
          <p:nvPr/>
        </p:nvSpPr>
        <p:spPr bwMode="auto">
          <a:xfrm>
            <a:off x="5875338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4"/>
          <p:cNvSpPr>
            <a:spLocks noChangeArrowheads="1"/>
          </p:cNvSpPr>
          <p:nvPr/>
        </p:nvSpPr>
        <p:spPr bwMode="auto">
          <a:xfrm>
            <a:off x="4779963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5"/>
          <p:cNvSpPr>
            <a:spLocks noChangeArrowheads="1"/>
          </p:cNvSpPr>
          <p:nvPr/>
        </p:nvSpPr>
        <p:spPr bwMode="auto">
          <a:xfrm>
            <a:off x="4779963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6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p:oleObj spid="_x0000_s7170" name="Equation" r:id="rId3" imgW="672840" imgH="609480" progId="Equation.3">
              <p:embed/>
            </p:oleObj>
          </a:graphicData>
        </a:graphic>
      </p:graphicFrame>
      <p:graphicFrame>
        <p:nvGraphicFramePr>
          <p:cNvPr id="7171" name="Object 37"/>
          <p:cNvGraphicFramePr>
            <a:graphicFrameLocks noChangeAspect="1"/>
          </p:cNvGraphicFramePr>
          <p:nvPr/>
        </p:nvGraphicFramePr>
        <p:xfrm>
          <a:off x="6334125" y="4210050"/>
          <a:ext cx="2505075" cy="365125"/>
        </p:xfrm>
        <a:graphic>
          <a:graphicData uri="http://schemas.openxmlformats.org/presentationml/2006/ole">
            <p:oleObj spid="_x0000_s7171" name="Equation" r:id="rId4" imgW="1676160" imgH="241200" progId="Equation.3">
              <p:embed/>
            </p:oleObj>
          </a:graphicData>
        </a:graphic>
      </p:graphicFrame>
      <p:sp>
        <p:nvSpPr>
          <p:cNvPr id="7208" name="Text Box 38"/>
          <p:cNvSpPr txBox="1">
            <a:spLocks noChangeArrowheads="1"/>
          </p:cNvSpPr>
          <p:nvPr/>
        </p:nvSpPr>
        <p:spPr bwMode="auto">
          <a:xfrm>
            <a:off x="2362200" y="4902200"/>
            <a:ext cx="182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Middle value in the ordered array</a:t>
            </a:r>
          </a:p>
        </p:txBody>
      </p:sp>
      <p:sp>
        <p:nvSpPr>
          <p:cNvPr id="7209" name="Text Box 39"/>
          <p:cNvSpPr txBox="1">
            <a:spLocks noChangeArrowheads="1"/>
          </p:cNvSpPr>
          <p:nvPr/>
        </p:nvSpPr>
        <p:spPr bwMode="auto">
          <a:xfrm>
            <a:off x="4529138" y="4902200"/>
            <a:ext cx="15081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Most frequently observed value</a:t>
            </a:r>
          </a:p>
        </p:txBody>
      </p:sp>
      <p:sp>
        <p:nvSpPr>
          <p:cNvPr id="7210" name="Text Box 40"/>
          <p:cNvSpPr txBox="1">
            <a:spLocks noChangeArrowheads="1"/>
          </p:cNvSpPr>
          <p:nvPr/>
        </p:nvSpPr>
        <p:spPr bwMode="auto">
          <a:xfrm>
            <a:off x="6858000" y="49530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Rate of change of</a:t>
            </a:r>
          </a:p>
          <a:p>
            <a:r>
              <a:rPr lang="en-US" sz="2000"/>
              <a:t>a variable over time</a:t>
            </a:r>
          </a:p>
        </p:txBody>
      </p:sp>
      <p:sp>
        <p:nvSpPr>
          <p:cNvPr id="7211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C46E013-C562-478F-BAB5-BC2452704A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pic>
        <p:nvPicPr>
          <p:cNvPr id="39939" name="Picture 2" descr="normal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00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181600" y="5943600"/>
            <a:ext cx="2362200" cy="7112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Same center,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different variation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39942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Measures of variation give information on the </a:t>
            </a:r>
            <a:r>
              <a:rPr lang="en-US" b="1">
                <a:solidFill>
                  <a:schemeClr val="folHlink"/>
                </a:solidFill>
              </a:rPr>
              <a:t>spread </a:t>
            </a:r>
            <a:r>
              <a:rPr lang="en-US"/>
              <a:t>or</a:t>
            </a:r>
            <a:r>
              <a:rPr lang="en-US" b="1">
                <a:solidFill>
                  <a:schemeClr val="folHlink"/>
                </a:solidFill>
              </a:rPr>
              <a:t> variability</a:t>
            </a:r>
            <a:r>
              <a:rPr lang="en-US"/>
              <a:t> or </a:t>
            </a:r>
            <a:r>
              <a:rPr lang="en-US" b="1">
                <a:solidFill>
                  <a:schemeClr val="folHlink"/>
                </a:solidFill>
              </a:rPr>
              <a:t>dispersion</a:t>
            </a:r>
            <a:r>
              <a:rPr lang="en-US"/>
              <a:t> of the data values.</a:t>
            </a:r>
            <a:br>
              <a:rPr lang="en-US"/>
            </a:br>
            <a:endParaRPr lang="en-US"/>
          </a:p>
        </p:txBody>
      </p:sp>
      <p:grpSp>
        <p:nvGrpSpPr>
          <p:cNvPr id="39943" name="Group 23"/>
          <p:cNvGrpSpPr>
            <a:grpSpLocks/>
          </p:cNvGrpSpPr>
          <p:nvPr/>
        </p:nvGrpSpPr>
        <p:grpSpPr bwMode="auto">
          <a:xfrm>
            <a:off x="381000" y="1676400"/>
            <a:ext cx="8380413" cy="1701800"/>
            <a:chOff x="144" y="1056"/>
            <a:chExt cx="5279" cy="1072"/>
          </a:xfrm>
        </p:grpSpPr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Variation</a:t>
              </a:r>
            </a:p>
          </p:txBody>
        </p:sp>
        <p:grpSp>
          <p:nvGrpSpPr>
            <p:cNvPr id="39948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39957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Standard Deviation</a:t>
                </a:r>
              </a:p>
            </p:txBody>
          </p:sp>
        </p:grpSp>
        <p:sp>
          <p:nvSpPr>
            <p:cNvPr id="39949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Coefficient of Variation</a:t>
              </a:r>
            </a:p>
          </p:txBody>
        </p:sp>
        <p:grpSp>
          <p:nvGrpSpPr>
            <p:cNvPr id="39951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39955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Range</a:t>
                </a:r>
              </a:p>
            </p:txBody>
          </p:sp>
        </p:grpSp>
        <p:grpSp>
          <p:nvGrpSpPr>
            <p:cNvPr id="39952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39953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Variance</a:t>
                </a: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4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3B6EE36-BFF0-49F3-BCF9-5B4DFF25B2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Range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Simplest measure of variation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Difference between the largest and the smallest values:</a:t>
            </a:r>
            <a:endParaRPr lang="en-US" smtClean="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Range = X</a:t>
            </a:r>
            <a:r>
              <a:rPr lang="en-US" sz="2800" baseline="-25000">
                <a:latin typeface="Times New Roman" pitchFamily="18" charset="0"/>
              </a:rPr>
              <a:t>largest</a:t>
            </a:r>
            <a:r>
              <a:rPr lang="en-US" sz="2800">
                <a:latin typeface="Times New Roman" pitchFamily="18" charset="0"/>
              </a:rPr>
              <a:t> –  X</a:t>
            </a:r>
            <a:r>
              <a:rPr lang="en-US" sz="2800" baseline="-25000">
                <a:latin typeface="Times New Roman" pitchFamily="18" charset="0"/>
              </a:rPr>
              <a:t>smallest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baseline="-25000">
              <a:latin typeface="Times New Roman" pitchFamily="18" charset="0"/>
            </a:endParaRP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0   1   2   3   4   5   6   7   8   9   10   11   12    13   14   </a:t>
            </a:r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Range = 13 - 1 = 12</a:t>
            </a:r>
            <a:endParaRPr lang="en-US"/>
          </a:p>
        </p:txBody>
      </p:sp>
      <p:sp>
        <p:nvSpPr>
          <p:cNvPr id="40986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Example:</a:t>
            </a:r>
          </a:p>
        </p:txBody>
      </p:sp>
      <p:sp>
        <p:nvSpPr>
          <p:cNvPr id="40988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6FF2FD0-8746-46E5-BDA2-11313BB9A8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Why The Range Can Be Misleading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Ignores the way in which data are distributed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Sensitive to outliers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7     8     9     10    11    12</a:t>
            </a:r>
          </a:p>
        </p:txBody>
      </p: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7     8     9    10     11    12</a:t>
            </a:r>
          </a:p>
        </p:txBody>
      </p:sp>
      <p:sp>
        <p:nvSpPr>
          <p:cNvPr id="42000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1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120</a:t>
            </a:r>
          </a:p>
        </p:txBody>
      </p:sp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5 - 1 = 4</a:t>
            </a:r>
          </a:p>
        </p:txBody>
      </p:sp>
      <p:sp>
        <p:nvSpPr>
          <p:cNvPr id="42013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120 - 1 = 119</a:t>
            </a:r>
          </a:p>
        </p:txBody>
      </p:sp>
      <p:sp>
        <p:nvSpPr>
          <p:cNvPr id="42014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629760C-C1ED-46AD-949A-4282DD7697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7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(approximately)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Sample Variance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72000" y="3048000"/>
          <a:ext cx="3373438" cy="1800225"/>
        </p:xfrm>
        <a:graphic>
          <a:graphicData uri="http://schemas.openxmlformats.org/presentationml/2006/ole">
            <p:oleObj spid="_x0000_s8194" name="Equation" r:id="rId3" imgW="1143000" imgH="609480" progId="Equation.3">
              <p:embed/>
            </p:oleObj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=  arithmetic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sample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p:oleObj spid="_x0000_s8195" name="Equation" r:id="rId4" imgW="152280" imgH="203040" progId="Equation.3">
              <p:embed/>
            </p:oleObj>
          </a:graphicData>
        </a:graphic>
      </p:graphicFrame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B6A13C1-228A-49EC-A33B-DA24CCCA80D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2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Sample Standard Deviation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p:oleObj spid="_x0000_s9218" name="Equation" r:id="rId3" imgW="1180800" imgH="660240" progId="Equation.3">
              <p:embed/>
            </p:oleObj>
          </a:graphicData>
        </a:graphic>
      </p:graphicFrame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63A9462-6F96-4FB8-A06D-E67B03D1F50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493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b="1" smtClean="0"/>
              <a:t>In this chapter, you learn: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describe the properties of central tendency, variation, and shape in numerical data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calculate descriptive summary measures for a population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construct and interpret a boxplot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calculate the covariance and the coefficient of correlation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mtClean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D65F33D-7FE9-4930-83B6-92055A1B586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Standard Deviation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104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Steps for Computing Standard Deviation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CF62AF0-31BE-469D-BA55-515622A3F0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Sample Standard Deviation:</a:t>
            </a:r>
            <a:br>
              <a:rPr lang="en-US" sz="3200" smtClean="0"/>
            </a:br>
            <a:r>
              <a:rPr lang="en-US" sz="3200" smtClean="0"/>
              <a:t>Calculation Example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Sample </a:t>
            </a:r>
            <a:br>
              <a:rPr lang="en-US" b="1"/>
            </a:br>
            <a:r>
              <a:rPr lang="en-US" b="1"/>
              <a:t>Data  (X</a:t>
            </a:r>
            <a:r>
              <a:rPr lang="en-US" b="1" baseline="-25000"/>
              <a:t>i</a:t>
            </a:r>
            <a:r>
              <a:rPr lang="en-US" b="1"/>
              <a:t>) :     </a:t>
            </a:r>
            <a:r>
              <a:rPr lang="en-US" b="1">
                <a:solidFill>
                  <a:schemeClr val="folHlink"/>
                </a:solidFill>
              </a:rPr>
              <a:t>10     12     14     15    17    18    18    24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 n = 8            Mean = X = 16</a:t>
            </a: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2743200" y="58674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3219450"/>
          <a:ext cx="7602538" cy="3257550"/>
        </p:xfrm>
        <a:graphic>
          <a:graphicData uri="http://schemas.openxmlformats.org/presentationml/2006/ole">
            <p:oleObj spid="_x0000_s10242" name="Equation" r:id="rId3" imgW="3568680" imgH="1854000" progId="Equation.3">
              <p:embed/>
            </p:oleObj>
          </a:graphicData>
        </a:graphic>
      </p:graphicFrame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4572000" y="56388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measure of the “average” scatter around the mean</a:t>
            </a:r>
          </a:p>
        </p:txBody>
      </p:sp>
      <p:sp>
        <p:nvSpPr>
          <p:cNvPr id="10252" name="AutoShape 10"/>
          <p:cNvSpPr>
            <a:spLocks noChangeArrowheads="1"/>
          </p:cNvSpPr>
          <p:nvPr/>
        </p:nvSpPr>
        <p:spPr bwMode="auto">
          <a:xfrm>
            <a:off x="3962400" y="6019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FBB4F4F-F5F2-41D3-B404-523B4DCE058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26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graphicFrame>
        <p:nvGraphicFramePr>
          <p:cNvPr id="1126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p:oleObj spid="_x0000_s11266" name="Equation" r:id="rId3" imgW="428400" imgH="542880" progId="Equation.DSMT4">
              <p:embed/>
            </p:oleObj>
          </a:graphicData>
        </a:graphic>
      </p:graphicFrame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3.338</a:t>
            </a:r>
            <a:r>
              <a:rPr lang="en-US" sz="2800">
                <a:latin typeface="Times New Roman" pitchFamily="18" charset="0"/>
              </a:rPr>
              <a:t>         </a:t>
            </a:r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B</a:t>
            </a:r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A</a:t>
            </a:r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0.926</a:t>
            </a:r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95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4.570</a:t>
            </a:r>
          </a:p>
        </p:txBody>
      </p:sp>
      <p:sp>
        <p:nvSpPr>
          <p:cNvPr id="11305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C</a:t>
            </a:r>
          </a:p>
        </p:txBody>
      </p:sp>
      <p:sp>
        <p:nvSpPr>
          <p:cNvPr id="11306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F71225F-F429-4720-A097-35738AEBB3A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pic>
        <p:nvPicPr>
          <p:cNvPr id="52228" name="Picture 3" descr="normal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Smaller standard deviation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Larger standard deviation</a:t>
            </a: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3C6D055-97D5-4303-A505-D49E00F7629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Summary Characteristics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None of these measures are ever negative.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0FD34DD-D592-41E6-B145-8A603E4178C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Coefficient of Variation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Measures </a:t>
            </a:r>
            <a:r>
              <a:rPr lang="en-US" smtClean="0">
                <a:solidFill>
                  <a:schemeClr val="folHlink"/>
                </a:solidFill>
              </a:rPr>
              <a:t>relative variation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Always in percentage (%)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Shows </a:t>
            </a:r>
            <a:r>
              <a:rPr lang="en-US" smtClean="0">
                <a:solidFill>
                  <a:schemeClr val="folHlink"/>
                </a:solidFill>
              </a:rPr>
              <a:t>variation relative to mean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Can be used to compare the variability of two or more sets of data measured in different units </a:t>
            </a:r>
          </a:p>
        </p:txBody>
      </p:sp>
      <p:graphicFrame>
        <p:nvGraphicFramePr>
          <p:cNvPr id="1229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p:oleObj spid="_x0000_s12290" name="Equation" r:id="rId3" imgW="1155600" imgH="482400" progId="Equation.3">
              <p:embed/>
            </p:oleObj>
          </a:graphicData>
        </a:graphic>
      </p:graphicFrame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33D4EF6-F98F-4926-AC6B-65BE644C256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317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B:</a:t>
            </a:r>
          </a:p>
          <a:p>
            <a:pPr lvl="1" eaLnBrk="1" hangingPunct="1"/>
            <a:r>
              <a:rPr lang="en-US" sz="2300" smtClean="0"/>
              <a:t>Average price last year = $100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Both stocks have the same standard deviation, but stock B is less variable relative to its price</a:t>
            </a:r>
          </a:p>
        </p:txBody>
      </p:sp>
      <p:sp>
        <p:nvSpPr>
          <p:cNvPr id="13321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p:oleObj spid="_x0000_s13314" name="Equation" r:id="rId3" imgW="2577960" imgH="482400" progId="Equation.3">
              <p:embed/>
            </p:oleObj>
          </a:graphicData>
        </a:graphic>
      </p:graphicFrame>
      <p:graphicFrame>
        <p:nvGraphicFramePr>
          <p:cNvPr id="13315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p:oleObj spid="_x0000_s13315" name="Equation" r:id="rId4" imgW="2577960" imgH="482400" progId="Equation.3">
              <p:embed/>
            </p:oleObj>
          </a:graphicData>
        </a:graphic>
      </p:graphicFrame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FFBF95E-439A-4A90-A7DD-DE4EE31910A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5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C:</a:t>
            </a:r>
          </a:p>
          <a:p>
            <a:pPr lvl="1" eaLnBrk="1" hangingPunct="1"/>
            <a:r>
              <a:rPr lang="en-US" sz="2300" smtClean="0"/>
              <a:t>Average price last year = $8</a:t>
            </a:r>
          </a:p>
          <a:p>
            <a:pPr lvl="1" eaLnBrk="1" hangingPunct="1"/>
            <a:r>
              <a:rPr lang="en-US" sz="2300" smtClean="0"/>
              <a:t>Standard deviation = $2</a:t>
            </a:r>
          </a:p>
        </p:txBody>
      </p:sp>
      <p:sp>
        <p:nvSpPr>
          <p:cNvPr id="87048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320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Stock C has a much smaller standard deviation but a much higher coefficient of variation</a:t>
            </a:r>
          </a:p>
        </p:txBody>
      </p:sp>
      <p:sp>
        <p:nvSpPr>
          <p:cNvPr id="87049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2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p:oleObj spid="_x0000_s87042" name="Equation" r:id="rId3" imgW="2577960" imgH="482400" progId="Equation.3">
              <p:embed/>
            </p:oleObj>
          </a:graphicData>
        </a:graphic>
      </p:graphicFrame>
      <p:graphicFrame>
        <p:nvGraphicFramePr>
          <p:cNvPr id="87043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p:oleObj spid="_x0000_s87043" name="Equation" r:id="rId4" imgW="2387520" imgH="482400" progId="Equation.3">
              <p:embed/>
            </p:oleObj>
          </a:graphicData>
        </a:graphic>
      </p:graphicFrame>
      <p:sp>
        <p:nvSpPr>
          <p:cNvPr id="87051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052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5B8205F-DAA2-4E2C-8FC8-54212C71164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806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To compute the Z</a:t>
            </a:r>
            <a:r>
              <a:rPr lang="en-US" sz="2400" b="1" smtClean="0">
                <a:latin typeface="Times New Roman" pitchFamily="18" charset="0"/>
              </a:rPr>
              <a:t>-score</a:t>
            </a:r>
            <a:r>
              <a:rPr lang="en-US" sz="2400" smtClean="0">
                <a:latin typeface="Times New Roman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data value is considered an extreme outlier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8806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91BDCA8-B5B6-42B5-892B-B0CBC53F8AD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4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where X represents the data value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X is the sample mean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S is the sample standard deviation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p:oleObj spid="_x0000_s14338" name="Equation" r:id="rId3" imgW="749300" imgH="419100" progId="Equation.3">
              <p:embed/>
            </p:oleObj>
          </a:graphicData>
        </a:graphic>
      </p:graphicFrame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17526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03E909A-9890-44B2-ABB6-A366E6C5F8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697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Definitions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central tendency</a:t>
            </a:r>
            <a:r>
              <a:rPr lang="en-US" smtClean="0">
                <a:latin typeface="Times New Roman" pitchFamily="18" charset="0"/>
              </a:rPr>
              <a:t> is the extent to which all the data values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variation</a:t>
            </a:r>
            <a:r>
              <a:rPr lang="en-US" smtClean="0">
                <a:latin typeface="Times New Roman" pitchFamily="18" charset="0"/>
              </a:rPr>
              <a:t> is the amount of dispersion or scattering of values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shape</a:t>
            </a:r>
            <a:r>
              <a:rPr lang="en-US" smtClean="0">
                <a:latin typeface="Times New Roman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126981" name="TextBox 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8718C5E-4B5C-4CB5-B78A-5359087987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36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Compute the Z-score for a test score of 620.</a:t>
            </a: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p:oleObj spid="_x0000_s15362" name="Equation" r:id="rId3" imgW="2260600" imgH="419100" progId="Equation.3">
              <p:embed/>
            </p:oleObj>
          </a:graphicData>
        </a:graphic>
      </p:graphicFrame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85000"/>
              <a:buFont typeface="Wingdings" pitchFamily="2" charset="2"/>
              <a:buNone/>
            </a:pPr>
            <a:r>
              <a:rPr lang="en-US">
                <a:latin typeface="Times New Roman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3133878-9E64-4F6F-A19E-EDAE73E2DC9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318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how data are distributed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Skewness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Measures the amount of asymmetry in a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Kurtosis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Measures the relative concentration of values in the center of a distribution as compared with the tails</a:t>
            </a:r>
          </a:p>
        </p:txBody>
      </p:sp>
      <p:sp>
        <p:nvSpPr>
          <p:cNvPr id="93189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4D27CC0-D28A-447C-B2AC-9B5AB848AB4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421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4211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(Skewness)</a:t>
            </a:r>
          </a:p>
        </p:txBody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the amount of asymmetry in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Symmetric or skewed</a:t>
            </a:r>
          </a:p>
        </p:txBody>
      </p:sp>
      <p:sp>
        <p:nvSpPr>
          <p:cNvPr id="94216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2147483647 w 285"/>
              <a:gd name="T1" fmla="*/ 2147483647 h 675"/>
              <a:gd name="T2" fmla="*/ 2147483647 w 285"/>
              <a:gd name="T3" fmla="*/ 2147483647 h 675"/>
              <a:gd name="T4" fmla="*/ 2147483647 w 285"/>
              <a:gd name="T5" fmla="*/ 2147483647 h 675"/>
              <a:gd name="T6" fmla="*/ 2147483647 w 285"/>
              <a:gd name="T7" fmla="*/ 2147483647 h 675"/>
              <a:gd name="T8" fmla="*/ 2147483647 w 285"/>
              <a:gd name="T9" fmla="*/ 2147483647 h 675"/>
              <a:gd name="T10" fmla="*/ 2147483647 w 285"/>
              <a:gd name="T11" fmla="*/ 2147483647 h 675"/>
              <a:gd name="T12" fmla="*/ 2147483647 w 285"/>
              <a:gd name="T13" fmla="*/ 2147483647 h 675"/>
              <a:gd name="T14" fmla="*/ 2147483647 w 285"/>
              <a:gd name="T15" fmla="*/ 2147483647 h 675"/>
              <a:gd name="T16" fmla="*/ 2147483647 w 285"/>
              <a:gd name="T17" fmla="*/ 2147483647 h 675"/>
              <a:gd name="T18" fmla="*/ 2147483647 w 285"/>
              <a:gd name="T19" fmla="*/ 2147483647 h 675"/>
              <a:gd name="T20" fmla="*/ 2147483647 w 285"/>
              <a:gd name="T21" fmla="*/ 2147483647 h 675"/>
              <a:gd name="T22" fmla="*/ 2147483647 w 285"/>
              <a:gd name="T23" fmla="*/ 2147483647 h 675"/>
              <a:gd name="T24" fmla="*/ 2147483647 w 285"/>
              <a:gd name="T25" fmla="*/ 2147483647 h 675"/>
              <a:gd name="T26" fmla="*/ 2147483647 w 285"/>
              <a:gd name="T27" fmla="*/ 2147483647 h 675"/>
              <a:gd name="T28" fmla="*/ 2147483647 w 285"/>
              <a:gd name="T29" fmla="*/ 2147483647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2147483647 h 675"/>
              <a:gd name="T2" fmla="*/ 2147483647 w 853"/>
              <a:gd name="T3" fmla="*/ 2147483647 h 675"/>
              <a:gd name="T4" fmla="*/ 2147483647 w 853"/>
              <a:gd name="T5" fmla="*/ 2147483647 h 675"/>
              <a:gd name="T6" fmla="*/ 2147483647 w 853"/>
              <a:gd name="T7" fmla="*/ 2147483647 h 675"/>
              <a:gd name="T8" fmla="*/ 2147483647 w 853"/>
              <a:gd name="T9" fmla="*/ 2147483647 h 675"/>
              <a:gd name="T10" fmla="*/ 2147483647 w 853"/>
              <a:gd name="T11" fmla="*/ 2147483647 h 675"/>
              <a:gd name="T12" fmla="*/ 2147483647 w 853"/>
              <a:gd name="T13" fmla="*/ 2147483647 h 675"/>
              <a:gd name="T14" fmla="*/ 2147483647 w 853"/>
              <a:gd name="T15" fmla="*/ 2147483647 h 675"/>
              <a:gd name="T16" fmla="*/ 2147483647 w 853"/>
              <a:gd name="T17" fmla="*/ 2147483647 h 675"/>
              <a:gd name="T18" fmla="*/ 2147483647 w 853"/>
              <a:gd name="T19" fmla="*/ 2147483647 h 675"/>
              <a:gd name="T20" fmla="*/ 2147483647 w 853"/>
              <a:gd name="T21" fmla="*/ 2147483647 h 675"/>
              <a:gd name="T22" fmla="*/ 2147483647 w 853"/>
              <a:gd name="T23" fmla="*/ 2147483647 h 675"/>
              <a:gd name="T24" fmla="*/ 2147483647 w 853"/>
              <a:gd name="T25" fmla="*/ 2147483647 h 675"/>
              <a:gd name="T26" fmla="*/ 2147483647 w 853"/>
              <a:gd name="T27" fmla="*/ 2147483647 h 675"/>
              <a:gd name="T28" fmla="*/ 2147483647 w 853"/>
              <a:gd name="T29" fmla="*/ 2147483647 h 675"/>
              <a:gd name="T30" fmla="*/ 2147483647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2147483647 w 570"/>
              <a:gd name="T1" fmla="*/ 2147483647 h 675"/>
              <a:gd name="T2" fmla="*/ 2147483647 w 570"/>
              <a:gd name="T3" fmla="*/ 2147483647 h 675"/>
              <a:gd name="T4" fmla="*/ 2147483647 w 570"/>
              <a:gd name="T5" fmla="*/ 2147483647 h 675"/>
              <a:gd name="T6" fmla="*/ 2147483647 w 570"/>
              <a:gd name="T7" fmla="*/ 2147483647 h 675"/>
              <a:gd name="T8" fmla="*/ 2147483647 w 570"/>
              <a:gd name="T9" fmla="*/ 2147483647 h 675"/>
              <a:gd name="T10" fmla="*/ 2147483647 w 570"/>
              <a:gd name="T11" fmla="*/ 2147483647 h 675"/>
              <a:gd name="T12" fmla="*/ 2147483647 w 570"/>
              <a:gd name="T13" fmla="*/ 2147483647 h 675"/>
              <a:gd name="T14" fmla="*/ 2147483647 w 570"/>
              <a:gd name="T15" fmla="*/ 2147483647 h 675"/>
              <a:gd name="T16" fmla="*/ 2147483647 w 570"/>
              <a:gd name="T17" fmla="*/ 2147483647 h 675"/>
              <a:gd name="T18" fmla="*/ 2147483647 w 570"/>
              <a:gd name="T19" fmla="*/ 2147483647 h 675"/>
              <a:gd name="T20" fmla="*/ 2147483647 w 570"/>
              <a:gd name="T21" fmla="*/ 2147483647 h 675"/>
              <a:gd name="T22" fmla="*/ 2147483647 w 570"/>
              <a:gd name="T23" fmla="*/ 2147483647 h 675"/>
              <a:gd name="T24" fmla="*/ 2147483647 w 570"/>
              <a:gd name="T25" fmla="*/ 2147483647 h 675"/>
              <a:gd name="T26" fmla="*/ 2147483647 w 570"/>
              <a:gd name="T27" fmla="*/ 2147483647 h 675"/>
              <a:gd name="T28" fmla="*/ 2147483647 w 570"/>
              <a:gd name="T29" fmla="*/ 2147483647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2147483647 h 675"/>
              <a:gd name="T2" fmla="*/ 2147483647 w 569"/>
              <a:gd name="T3" fmla="*/ 2147483647 h 675"/>
              <a:gd name="T4" fmla="*/ 2147483647 w 569"/>
              <a:gd name="T5" fmla="*/ 2147483647 h 675"/>
              <a:gd name="T6" fmla="*/ 2147483647 w 569"/>
              <a:gd name="T7" fmla="*/ 2147483647 h 675"/>
              <a:gd name="T8" fmla="*/ 2147483647 w 569"/>
              <a:gd name="T9" fmla="*/ 2147483647 h 675"/>
              <a:gd name="T10" fmla="*/ 2147483647 w 569"/>
              <a:gd name="T11" fmla="*/ 2147483647 h 675"/>
              <a:gd name="T12" fmla="*/ 2147483647 w 569"/>
              <a:gd name="T13" fmla="*/ 2147483647 h 675"/>
              <a:gd name="T14" fmla="*/ 2147483647 w 569"/>
              <a:gd name="T15" fmla="*/ 2147483647 h 675"/>
              <a:gd name="T16" fmla="*/ 2147483647 w 569"/>
              <a:gd name="T17" fmla="*/ 2147483647 h 675"/>
              <a:gd name="T18" fmla="*/ 2147483647 w 569"/>
              <a:gd name="T19" fmla="*/ 2147483647 h 675"/>
              <a:gd name="T20" fmla="*/ 2147483647 w 569"/>
              <a:gd name="T21" fmla="*/ 2147483647 h 675"/>
              <a:gd name="T22" fmla="*/ 2147483647 w 569"/>
              <a:gd name="T23" fmla="*/ 2147483647 h 675"/>
              <a:gd name="T24" fmla="*/ 2147483647 w 569"/>
              <a:gd name="T25" fmla="*/ 2147483647 h 675"/>
              <a:gd name="T26" fmla="*/ 2147483647 w 569"/>
              <a:gd name="T27" fmla="*/ 2147483647 h 675"/>
              <a:gd name="T28" fmla="*/ 2147483647 w 569"/>
              <a:gd name="T29" fmla="*/ 2147483647 h 675"/>
              <a:gd name="T30" fmla="*/ 2147483647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483647 w 853"/>
              <a:gd name="T1" fmla="*/ 2147483647 h 675"/>
              <a:gd name="T2" fmla="*/ 2147483647 w 853"/>
              <a:gd name="T3" fmla="*/ 2147483647 h 675"/>
              <a:gd name="T4" fmla="*/ 2147483647 w 853"/>
              <a:gd name="T5" fmla="*/ 2147483647 h 675"/>
              <a:gd name="T6" fmla="*/ 2147483647 w 853"/>
              <a:gd name="T7" fmla="*/ 2147483647 h 675"/>
              <a:gd name="T8" fmla="*/ 2147483647 w 853"/>
              <a:gd name="T9" fmla="*/ 2147483647 h 675"/>
              <a:gd name="T10" fmla="*/ 2147483647 w 853"/>
              <a:gd name="T11" fmla="*/ 2147483647 h 675"/>
              <a:gd name="T12" fmla="*/ 2147483647 w 853"/>
              <a:gd name="T13" fmla="*/ 2147483647 h 675"/>
              <a:gd name="T14" fmla="*/ 2147483647 w 853"/>
              <a:gd name="T15" fmla="*/ 2147483647 h 675"/>
              <a:gd name="T16" fmla="*/ 2147483647 w 853"/>
              <a:gd name="T17" fmla="*/ 2147483647 h 675"/>
              <a:gd name="T18" fmla="*/ 2147483647 w 853"/>
              <a:gd name="T19" fmla="*/ 2147483647 h 675"/>
              <a:gd name="T20" fmla="*/ 2147483647 w 853"/>
              <a:gd name="T21" fmla="*/ 2147483647 h 675"/>
              <a:gd name="T22" fmla="*/ 2147483647 w 853"/>
              <a:gd name="T23" fmla="*/ 2147483647 h 675"/>
              <a:gd name="T24" fmla="*/ 2147483647 w 853"/>
              <a:gd name="T25" fmla="*/ 2147483647 h 675"/>
              <a:gd name="T26" fmla="*/ 2147483647 w 853"/>
              <a:gd name="T27" fmla="*/ 2147483647 h 675"/>
              <a:gd name="T28" fmla="*/ 2147483647 w 853"/>
              <a:gd name="T29" fmla="*/ 2147483647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2147483647 h 675"/>
              <a:gd name="T2" fmla="*/ 2147483647 w 285"/>
              <a:gd name="T3" fmla="*/ 2147483647 h 675"/>
              <a:gd name="T4" fmla="*/ 2147483647 w 285"/>
              <a:gd name="T5" fmla="*/ 2147483647 h 675"/>
              <a:gd name="T6" fmla="*/ 2147483647 w 285"/>
              <a:gd name="T7" fmla="*/ 2147483647 h 675"/>
              <a:gd name="T8" fmla="*/ 2147483647 w 285"/>
              <a:gd name="T9" fmla="*/ 2147483647 h 675"/>
              <a:gd name="T10" fmla="*/ 2147483647 w 285"/>
              <a:gd name="T11" fmla="*/ 2147483647 h 675"/>
              <a:gd name="T12" fmla="*/ 2147483647 w 285"/>
              <a:gd name="T13" fmla="*/ 2147483647 h 675"/>
              <a:gd name="T14" fmla="*/ 2147483647 w 285"/>
              <a:gd name="T15" fmla="*/ 2147483647 h 675"/>
              <a:gd name="T16" fmla="*/ 2147483647 w 285"/>
              <a:gd name="T17" fmla="*/ 2147483647 h 675"/>
              <a:gd name="T18" fmla="*/ 2147483647 w 285"/>
              <a:gd name="T19" fmla="*/ 2147483647 h 675"/>
              <a:gd name="T20" fmla="*/ 2147483647 w 285"/>
              <a:gd name="T21" fmla="*/ 2147483647 h 675"/>
              <a:gd name="T22" fmla="*/ 2147483647 w 285"/>
              <a:gd name="T23" fmla="*/ 2147483647 h 675"/>
              <a:gd name="T24" fmla="*/ 2147483647 w 285"/>
              <a:gd name="T25" fmla="*/ 2147483647 h 675"/>
              <a:gd name="T26" fmla="*/ 2147483647 w 285"/>
              <a:gd name="T27" fmla="*/ 2147483647 h 675"/>
              <a:gd name="T28" fmla="*/ 2147483647 w 285"/>
              <a:gd name="T29" fmla="*/ 2147483647 h 675"/>
              <a:gd name="T30" fmla="*/ 2147483647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Rectangle 10"/>
          <p:cNvSpPr>
            <a:spLocks noChangeArrowheads="1"/>
          </p:cNvSpPr>
          <p:nvPr/>
        </p:nvSpPr>
        <p:spPr bwMode="auto">
          <a:xfrm>
            <a:off x="36576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=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94223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4224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3"/>
          <p:cNvSpPr>
            <a:spLocks noChangeArrowheads="1"/>
          </p:cNvSpPr>
          <p:nvPr/>
        </p:nvSpPr>
        <p:spPr bwMode="auto">
          <a:xfrm>
            <a:off x="7620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&lt;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2000" b="1">
              <a:solidFill>
                <a:srgbClr val="FF00FF"/>
              </a:solidFill>
            </a:endParaRPr>
          </a:p>
        </p:txBody>
      </p:sp>
      <p:sp>
        <p:nvSpPr>
          <p:cNvPr id="94226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15"/>
          <p:cNvSpPr>
            <a:spLocks noChangeArrowheads="1"/>
          </p:cNvSpPr>
          <p:nvPr/>
        </p:nvSpPr>
        <p:spPr bwMode="auto">
          <a:xfrm>
            <a:off x="6477000" y="3505200"/>
            <a:ext cx="20558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FF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Median &lt; </a:t>
            </a:r>
            <a:r>
              <a:rPr lang="en-US" sz="2000" b="1">
                <a:solidFill>
                  <a:schemeClr val="tx2"/>
                </a:solidFill>
              </a:rPr>
              <a:t>Mean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94228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Right-Skewed</a:t>
            </a:r>
          </a:p>
        </p:txBody>
      </p:sp>
      <p:sp>
        <p:nvSpPr>
          <p:cNvPr id="94242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Left-Skewed</a:t>
            </a:r>
          </a:p>
        </p:txBody>
      </p:sp>
      <p:sp>
        <p:nvSpPr>
          <p:cNvPr id="94243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Symmetric</a:t>
            </a:r>
          </a:p>
        </p:txBody>
      </p:sp>
      <p:sp>
        <p:nvSpPr>
          <p:cNvPr id="94244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4245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Skewness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4246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CD4B206-8B0E-4540-9345-ED2D2CC63E8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523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5235" name="Rectangle 45"/>
          <p:cNvSpPr>
            <a:spLocks noChangeArrowheads="1"/>
          </p:cNvSpPr>
          <p:nvPr/>
        </p:nvSpPr>
        <p:spPr bwMode="auto">
          <a:xfrm>
            <a:off x="60960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46"/>
          <p:cNvSpPr>
            <a:spLocks noChangeArrowheads="1"/>
          </p:cNvSpPr>
          <p:nvPr/>
        </p:nvSpPr>
        <p:spPr bwMode="auto">
          <a:xfrm>
            <a:off x="1524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44"/>
          <p:cNvSpPr>
            <a:spLocks noChangeArrowheads="1"/>
          </p:cNvSpPr>
          <p:nvPr/>
        </p:nvSpPr>
        <p:spPr bwMode="auto">
          <a:xfrm>
            <a:off x="31242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(Kurtosis)</a:t>
            </a:r>
          </a:p>
        </p:txBody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relative concentration of values in the center as compared to the tails</a:t>
            </a:r>
          </a:p>
        </p:txBody>
      </p:sp>
      <p:sp>
        <p:nvSpPr>
          <p:cNvPr id="95240" name="Freeform 6"/>
          <p:cNvSpPr>
            <a:spLocks/>
          </p:cNvSpPr>
          <p:nvPr/>
        </p:nvSpPr>
        <p:spPr bwMode="auto">
          <a:xfrm>
            <a:off x="4559300" y="4057650"/>
            <a:ext cx="904875" cy="1071563"/>
          </a:xfrm>
          <a:custGeom>
            <a:avLst/>
            <a:gdLst>
              <a:gd name="T0" fmla="*/ 2147483647 w 570"/>
              <a:gd name="T1" fmla="*/ 2147483647 h 675"/>
              <a:gd name="T2" fmla="*/ 2147483647 w 570"/>
              <a:gd name="T3" fmla="*/ 2147483647 h 675"/>
              <a:gd name="T4" fmla="*/ 2147483647 w 570"/>
              <a:gd name="T5" fmla="*/ 2147483647 h 675"/>
              <a:gd name="T6" fmla="*/ 2147483647 w 570"/>
              <a:gd name="T7" fmla="*/ 2147483647 h 675"/>
              <a:gd name="T8" fmla="*/ 2147483647 w 570"/>
              <a:gd name="T9" fmla="*/ 2147483647 h 675"/>
              <a:gd name="T10" fmla="*/ 2147483647 w 570"/>
              <a:gd name="T11" fmla="*/ 2147483647 h 675"/>
              <a:gd name="T12" fmla="*/ 2147483647 w 570"/>
              <a:gd name="T13" fmla="*/ 2147483647 h 675"/>
              <a:gd name="T14" fmla="*/ 2147483647 w 570"/>
              <a:gd name="T15" fmla="*/ 2147483647 h 675"/>
              <a:gd name="T16" fmla="*/ 2147483647 w 570"/>
              <a:gd name="T17" fmla="*/ 2147483647 h 675"/>
              <a:gd name="T18" fmla="*/ 2147483647 w 570"/>
              <a:gd name="T19" fmla="*/ 2147483647 h 675"/>
              <a:gd name="T20" fmla="*/ 2147483647 w 570"/>
              <a:gd name="T21" fmla="*/ 2147483647 h 675"/>
              <a:gd name="T22" fmla="*/ 2147483647 w 570"/>
              <a:gd name="T23" fmla="*/ 2147483647 h 675"/>
              <a:gd name="T24" fmla="*/ 2147483647 w 570"/>
              <a:gd name="T25" fmla="*/ 2147483647 h 675"/>
              <a:gd name="T26" fmla="*/ 2147483647 w 570"/>
              <a:gd name="T27" fmla="*/ 2147483647 h 675"/>
              <a:gd name="T28" fmla="*/ 2147483647 w 570"/>
              <a:gd name="T29" fmla="*/ 2147483647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Freeform 7"/>
          <p:cNvSpPr>
            <a:spLocks/>
          </p:cNvSpPr>
          <p:nvPr/>
        </p:nvSpPr>
        <p:spPr bwMode="auto">
          <a:xfrm>
            <a:off x="3657600" y="4057650"/>
            <a:ext cx="903288" cy="1071563"/>
          </a:xfrm>
          <a:custGeom>
            <a:avLst/>
            <a:gdLst>
              <a:gd name="T0" fmla="*/ 0 w 569"/>
              <a:gd name="T1" fmla="*/ 2147483647 h 675"/>
              <a:gd name="T2" fmla="*/ 2147483647 w 569"/>
              <a:gd name="T3" fmla="*/ 2147483647 h 675"/>
              <a:gd name="T4" fmla="*/ 2147483647 w 569"/>
              <a:gd name="T5" fmla="*/ 2147483647 h 675"/>
              <a:gd name="T6" fmla="*/ 2147483647 w 569"/>
              <a:gd name="T7" fmla="*/ 2147483647 h 675"/>
              <a:gd name="T8" fmla="*/ 2147483647 w 569"/>
              <a:gd name="T9" fmla="*/ 2147483647 h 675"/>
              <a:gd name="T10" fmla="*/ 2147483647 w 569"/>
              <a:gd name="T11" fmla="*/ 2147483647 h 675"/>
              <a:gd name="T12" fmla="*/ 2147483647 w 569"/>
              <a:gd name="T13" fmla="*/ 2147483647 h 675"/>
              <a:gd name="T14" fmla="*/ 2147483647 w 569"/>
              <a:gd name="T15" fmla="*/ 2147483647 h 675"/>
              <a:gd name="T16" fmla="*/ 2147483647 w 569"/>
              <a:gd name="T17" fmla="*/ 2147483647 h 675"/>
              <a:gd name="T18" fmla="*/ 2147483647 w 569"/>
              <a:gd name="T19" fmla="*/ 2147483647 h 675"/>
              <a:gd name="T20" fmla="*/ 2147483647 w 569"/>
              <a:gd name="T21" fmla="*/ 2147483647 h 675"/>
              <a:gd name="T22" fmla="*/ 2147483647 w 569"/>
              <a:gd name="T23" fmla="*/ 2147483647 h 675"/>
              <a:gd name="T24" fmla="*/ 2147483647 w 569"/>
              <a:gd name="T25" fmla="*/ 2147483647 h 675"/>
              <a:gd name="T26" fmla="*/ 2147483647 w 569"/>
              <a:gd name="T27" fmla="*/ 2147483647 h 675"/>
              <a:gd name="T28" fmla="*/ 2147483647 w 569"/>
              <a:gd name="T29" fmla="*/ 2147483647 h 675"/>
              <a:gd name="T30" fmla="*/ 2147483647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4"/>
          <p:cNvSpPr>
            <a:spLocks noChangeArrowheads="1"/>
          </p:cNvSpPr>
          <p:nvPr/>
        </p:nvSpPr>
        <p:spPr bwMode="auto">
          <a:xfrm>
            <a:off x="2393950" y="39036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Line 26"/>
          <p:cNvSpPr>
            <a:spLocks noChangeShapeType="1"/>
          </p:cNvSpPr>
          <p:nvPr/>
        </p:nvSpPr>
        <p:spPr bwMode="auto">
          <a:xfrm>
            <a:off x="3581400" y="51816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Rectangle 28"/>
          <p:cNvSpPr>
            <a:spLocks noChangeArrowheads="1"/>
          </p:cNvSpPr>
          <p:nvPr/>
        </p:nvSpPr>
        <p:spPr bwMode="auto">
          <a:xfrm>
            <a:off x="4467225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Line 29"/>
          <p:cNvSpPr>
            <a:spLocks noChangeShapeType="1"/>
          </p:cNvSpPr>
          <p:nvPr/>
        </p:nvSpPr>
        <p:spPr bwMode="auto">
          <a:xfrm>
            <a:off x="6629400" y="51816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31"/>
          <p:cNvSpPr>
            <a:spLocks noChangeArrowheads="1"/>
          </p:cNvSpPr>
          <p:nvPr/>
        </p:nvSpPr>
        <p:spPr bwMode="auto">
          <a:xfrm>
            <a:off x="7553325" y="52181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Line 32"/>
          <p:cNvSpPr>
            <a:spLocks noChangeShapeType="1"/>
          </p:cNvSpPr>
          <p:nvPr/>
        </p:nvSpPr>
        <p:spPr bwMode="auto">
          <a:xfrm>
            <a:off x="685800" y="51816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Rectangle 34"/>
          <p:cNvSpPr>
            <a:spLocks noChangeArrowheads="1"/>
          </p:cNvSpPr>
          <p:nvPr/>
        </p:nvSpPr>
        <p:spPr bwMode="auto">
          <a:xfrm>
            <a:off x="1547813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Rectangle 41"/>
          <p:cNvSpPr>
            <a:spLocks noChangeArrowheads="1"/>
          </p:cNvSpPr>
          <p:nvPr/>
        </p:nvSpPr>
        <p:spPr bwMode="auto">
          <a:xfrm>
            <a:off x="6172200" y="3048000"/>
            <a:ext cx="27797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Sharper Peak</a:t>
            </a:r>
          </a:p>
          <a:p>
            <a:pPr algn="ctr" eaLnBrk="0" hangingPunct="0"/>
            <a:r>
              <a:rPr lang="en-US" b="1"/>
              <a:t>Than Bell-Shaped</a:t>
            </a:r>
          </a:p>
        </p:txBody>
      </p:sp>
      <p:sp>
        <p:nvSpPr>
          <p:cNvPr id="95253" name="Rectangle 42"/>
          <p:cNvSpPr>
            <a:spLocks noChangeArrowheads="1"/>
          </p:cNvSpPr>
          <p:nvPr/>
        </p:nvSpPr>
        <p:spPr bwMode="auto">
          <a:xfrm>
            <a:off x="603250" y="3054350"/>
            <a:ext cx="196056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Flatter Than</a:t>
            </a:r>
          </a:p>
          <a:p>
            <a:pPr algn="ctr" eaLnBrk="0" hangingPunct="0"/>
            <a:r>
              <a:rPr lang="en-US" b="1"/>
              <a:t>Bell-Shaped</a:t>
            </a:r>
          </a:p>
        </p:txBody>
      </p:sp>
      <p:sp>
        <p:nvSpPr>
          <p:cNvPr id="95254" name="Rectangle 43"/>
          <p:cNvSpPr>
            <a:spLocks noChangeArrowheads="1"/>
          </p:cNvSpPr>
          <p:nvPr/>
        </p:nvSpPr>
        <p:spPr bwMode="auto">
          <a:xfrm>
            <a:off x="3581400" y="3048000"/>
            <a:ext cx="1960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Bell-Shaped</a:t>
            </a:r>
          </a:p>
        </p:txBody>
      </p:sp>
      <p:sp>
        <p:nvSpPr>
          <p:cNvPr id="95255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5256" name="TextBox 37"/>
          <p:cNvSpPr txBox="1">
            <a:spLocks noChangeArrowheads="1"/>
          </p:cNvSpPr>
          <p:nvPr/>
        </p:nvSpPr>
        <p:spPr bwMode="auto">
          <a:xfrm>
            <a:off x="152400" y="5638800"/>
            <a:ext cx="122555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Kurtosis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5257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  <p:cxnSp>
        <p:nvCxnSpPr>
          <p:cNvPr id="95258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609601" y="4800600"/>
            <a:ext cx="7620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59" name="Straight Connector 44"/>
          <p:cNvCxnSpPr>
            <a:cxnSpLocks noChangeShapeType="1"/>
          </p:cNvCxnSpPr>
          <p:nvPr/>
        </p:nvCxnSpPr>
        <p:spPr bwMode="auto">
          <a:xfrm rot="10800000" flipV="1">
            <a:off x="990600" y="4419600"/>
            <a:ext cx="9906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0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1600994" y="4799806"/>
            <a:ext cx="762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1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66675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2" name="Straight Connector 51"/>
          <p:cNvCxnSpPr>
            <a:cxnSpLocks noChangeShapeType="1"/>
          </p:cNvCxnSpPr>
          <p:nvPr/>
        </p:nvCxnSpPr>
        <p:spPr bwMode="auto">
          <a:xfrm rot="16200000" flipV="1">
            <a:off x="72009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E40633D-2D08-40F2-8DF4-98B6B6CBB81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625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Functions</a:t>
            </a:r>
          </a:p>
        </p:txBody>
      </p:sp>
      <p:sp>
        <p:nvSpPr>
          <p:cNvPr id="96260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2"/>
          <a:srcRect t="15343" r="66667" b="53333"/>
          <a:stretch>
            <a:fillRect/>
          </a:stretch>
        </p:blipFill>
        <p:spPr bwMode="auto">
          <a:xfrm>
            <a:off x="609600" y="1676400"/>
            <a:ext cx="8056563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E482088-2513-4E62-849A-70E8A7E6D50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728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Data Analysis Tool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505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 Analysis.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Descriptive Statistics and click OK.</a:t>
            </a:r>
          </a:p>
        </p:txBody>
      </p:sp>
      <p:pic>
        <p:nvPicPr>
          <p:cNvPr id="97285" name="Picture 11"/>
          <p:cNvPicPr>
            <a:picLocks noChangeAspect="1" noChangeArrowheads="1"/>
          </p:cNvPicPr>
          <p:nvPr/>
        </p:nvPicPr>
        <p:blipFill>
          <a:blip r:embed="rId2"/>
          <a:srcRect r="77083" b="70000"/>
          <a:stretch>
            <a:fillRect/>
          </a:stretch>
        </p:blipFill>
        <p:spPr bwMode="auto">
          <a:xfrm>
            <a:off x="228600" y="1828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2"/>
          <p:cNvPicPr>
            <a:picLocks noChangeAspect="1" noChangeArrowheads="1"/>
          </p:cNvPicPr>
          <p:nvPr/>
        </p:nvPicPr>
        <p:blipFill>
          <a:blip r:embed="rId3"/>
          <a:srcRect r="23973" b="63171"/>
          <a:stretch>
            <a:fillRect/>
          </a:stretch>
        </p:blipFill>
        <p:spPr bwMode="auto">
          <a:xfrm>
            <a:off x="95250" y="3886200"/>
            <a:ext cx="89614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Line 6"/>
          <p:cNvSpPr>
            <a:spLocks noChangeShapeType="1"/>
          </p:cNvSpPr>
          <p:nvPr/>
        </p:nvSpPr>
        <p:spPr bwMode="auto">
          <a:xfrm flipH="1">
            <a:off x="2667000" y="1981200"/>
            <a:ext cx="2667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8534400" y="2514600"/>
            <a:ext cx="76200" cy="1752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 flipH="1">
            <a:off x="2590800" y="3124200"/>
            <a:ext cx="2590800" cy="266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9FF85B7-3B3F-49D7-9E76-E27C01017B9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830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Descriptive Stats Using Microsoft Excel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251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4. Enter the cell range.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5. Check the Summary Statistics box.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6. Click OK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98309" name="Picture 9"/>
          <p:cNvPicPr>
            <a:picLocks noChangeAspect="1" noChangeArrowheads="1"/>
          </p:cNvPicPr>
          <p:nvPr/>
        </p:nvPicPr>
        <p:blipFill>
          <a:blip r:embed="rId2"/>
          <a:srcRect t="15207" r="67014" b="47221"/>
          <a:stretch>
            <a:fillRect/>
          </a:stretch>
        </p:blipFill>
        <p:spPr bwMode="auto">
          <a:xfrm>
            <a:off x="3429000" y="1905000"/>
            <a:ext cx="5565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Line 5"/>
          <p:cNvSpPr>
            <a:spLocks noChangeShapeType="1"/>
          </p:cNvSpPr>
          <p:nvPr/>
        </p:nvSpPr>
        <p:spPr bwMode="auto">
          <a:xfrm>
            <a:off x="1676400" y="2819400"/>
            <a:ext cx="472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>
            <a:off x="1828800" y="3733800"/>
            <a:ext cx="28956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F7FBBC0-0E7C-4B1C-9D95-A7B9D5B166E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933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28600"/>
            <a:ext cx="5775325" cy="990600"/>
          </a:xfrm>
        </p:spPr>
        <p:txBody>
          <a:bodyPr/>
          <a:lstStyle/>
          <a:p>
            <a:pPr defTabSz="914400"/>
            <a:r>
              <a:rPr lang="en-US" smtClean="0"/>
              <a:t>Excel output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254000" y="1600200"/>
            <a:ext cx="39957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Microsoft Excel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descriptive statistics output,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using the house price data:</a:t>
            </a: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2057400" cy="2397125"/>
          </a:xfrm>
          <a:prstGeom prst="rect">
            <a:avLst/>
          </a:prstGeom>
          <a:solidFill>
            <a:srgbClr val="CBDDF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House Prices: </a:t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       $2,000,000</a:t>
            </a:r>
          </a:p>
          <a:p>
            <a:pPr eaLnBrk="0" hangingPunct="0"/>
            <a:r>
              <a:rPr lang="en-US" sz="2000" b="1"/>
              <a:t>            500,000</a:t>
            </a:r>
            <a:br>
              <a:rPr lang="en-US" sz="2000" b="1"/>
            </a:br>
            <a:r>
              <a:rPr lang="en-US" sz="2000" b="1"/>
              <a:t>            300,000</a:t>
            </a:r>
            <a:br>
              <a:rPr lang="en-US" sz="2000" b="1"/>
            </a:br>
            <a:r>
              <a:rPr lang="en-US" sz="2000" b="1"/>
              <a:t>            100,000</a:t>
            </a:r>
            <a:br>
              <a:rPr lang="en-US" sz="2000" b="1"/>
            </a:br>
            <a:r>
              <a:rPr lang="en-US" sz="2000" b="1"/>
              <a:t>            100,000</a:t>
            </a:r>
          </a:p>
          <a:p>
            <a:pPr eaLnBrk="0" hangingPunct="0"/>
            <a:endParaRPr lang="en-US" sz="1000" b="1"/>
          </a:p>
        </p:txBody>
      </p:sp>
      <p:pic>
        <p:nvPicPr>
          <p:cNvPr id="99334" name="Picture 15"/>
          <p:cNvPicPr>
            <a:picLocks noChangeAspect="1" noChangeArrowheads="1"/>
          </p:cNvPicPr>
          <p:nvPr/>
        </p:nvPicPr>
        <p:blipFill>
          <a:blip r:embed="rId3"/>
          <a:srcRect t="15868" r="85417" b="53333"/>
          <a:stretch>
            <a:fillRect/>
          </a:stretch>
        </p:blipFill>
        <p:spPr bwMode="auto">
          <a:xfrm>
            <a:off x="5105400" y="1600200"/>
            <a:ext cx="2438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F835DE2-FDB0-4CD0-BBEB-A050B75BD37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Quartile Measures</a:t>
            </a: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sz="2400" smtClean="0"/>
              <a:t>Quartiles split the ranked data into 4 segments with an equal number of values per segment</a:t>
            </a:r>
          </a:p>
        </p:txBody>
      </p:sp>
      <p:grpSp>
        <p:nvGrpSpPr>
          <p:cNvPr id="101381" name="Group 26"/>
          <p:cNvGrpSpPr>
            <a:grpSpLocks/>
          </p:cNvGrpSpPr>
          <p:nvPr/>
        </p:nvGrpSpPr>
        <p:grpSpPr bwMode="auto">
          <a:xfrm>
            <a:off x="1752600" y="2667000"/>
            <a:ext cx="1219200" cy="457200"/>
            <a:chOff x="1008" y="1776"/>
            <a:chExt cx="768" cy="288"/>
          </a:xfrm>
        </p:grpSpPr>
        <p:sp>
          <p:nvSpPr>
            <p:cNvPr id="101399" name="Rectangle 6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Rectangle 10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1382" name="AutoShape 15"/>
          <p:cNvSpPr>
            <a:spLocks noChangeArrowheads="1"/>
          </p:cNvSpPr>
          <p:nvPr/>
        </p:nvSpPr>
        <p:spPr bwMode="auto">
          <a:xfrm rot="-5400000">
            <a:off x="28575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The first quartile, Q</a:t>
            </a:r>
            <a:r>
              <a:rPr lang="en-US" sz="2300" baseline="-25000">
                <a:solidFill>
                  <a:schemeClr val="folHlink"/>
                </a:solidFill>
              </a:rPr>
              <a:t>1</a:t>
            </a:r>
            <a:r>
              <a:rPr lang="en-US" sz="2300">
                <a:solidFill>
                  <a:schemeClr val="folHlink"/>
                </a:solidFill>
              </a:rPr>
              <a:t>, is the value for which 25% of the observations are smaller and 75% are larger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Q</a:t>
            </a:r>
            <a:r>
              <a:rPr lang="en-US" sz="2300" baseline="-25000">
                <a:solidFill>
                  <a:schemeClr val="folHlink"/>
                </a:solidFill>
              </a:rPr>
              <a:t>2</a:t>
            </a:r>
            <a:r>
              <a:rPr lang="en-US" sz="2300">
                <a:solidFill>
                  <a:schemeClr val="folHlink"/>
                </a:solidFill>
              </a:rPr>
              <a:t> is the same as the median (50% of the observations are smaller and 50% are larger)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Only 25% of the observations are greater than the third quartile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300">
              <a:solidFill>
                <a:schemeClr val="folHlink"/>
              </a:solidFill>
            </a:endParaRPr>
          </a:p>
        </p:txBody>
      </p:sp>
      <p:sp>
        <p:nvSpPr>
          <p:cNvPr id="101384" name="AutoShape 18"/>
          <p:cNvSpPr>
            <a:spLocks noChangeArrowheads="1"/>
          </p:cNvSpPr>
          <p:nvPr/>
        </p:nvSpPr>
        <p:spPr bwMode="auto">
          <a:xfrm rot="-5400000">
            <a:off x="40767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AutoShape 19"/>
          <p:cNvSpPr>
            <a:spLocks noChangeArrowheads="1"/>
          </p:cNvSpPr>
          <p:nvPr/>
        </p:nvSpPr>
        <p:spPr bwMode="auto">
          <a:xfrm rot="-5400000">
            <a:off x="52959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Q1</a:t>
            </a:r>
          </a:p>
        </p:txBody>
      </p:sp>
      <p:sp>
        <p:nvSpPr>
          <p:cNvPr id="101387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Q2</a:t>
            </a:r>
          </a:p>
        </p:txBody>
      </p:sp>
      <p:sp>
        <p:nvSpPr>
          <p:cNvPr id="101388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Q3</a:t>
            </a:r>
          </a:p>
        </p:txBody>
      </p:sp>
      <p:grpSp>
        <p:nvGrpSpPr>
          <p:cNvPr id="101389" name="Group 27"/>
          <p:cNvGrpSpPr>
            <a:grpSpLocks/>
          </p:cNvGrpSpPr>
          <p:nvPr/>
        </p:nvGrpSpPr>
        <p:grpSpPr bwMode="auto">
          <a:xfrm>
            <a:off x="2971800" y="2667000"/>
            <a:ext cx="1219200" cy="457200"/>
            <a:chOff x="1008" y="1776"/>
            <a:chExt cx="768" cy="288"/>
          </a:xfrm>
        </p:grpSpPr>
        <p:sp>
          <p:nvSpPr>
            <p:cNvPr id="101397" name="Rectangle 28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Rectangle 29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1390" name="Group 30"/>
          <p:cNvGrpSpPr>
            <a:grpSpLocks/>
          </p:cNvGrpSpPr>
          <p:nvPr/>
        </p:nvGrpSpPr>
        <p:grpSpPr bwMode="auto">
          <a:xfrm>
            <a:off x="4191000" y="2667000"/>
            <a:ext cx="1219200" cy="457200"/>
            <a:chOff x="1008" y="1776"/>
            <a:chExt cx="768" cy="288"/>
          </a:xfrm>
        </p:grpSpPr>
        <p:sp>
          <p:nvSpPr>
            <p:cNvPr id="101395" name="Rectangle 31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Rectangle 32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1391" name="Group 33"/>
          <p:cNvGrpSpPr>
            <a:grpSpLocks/>
          </p:cNvGrpSpPr>
          <p:nvPr/>
        </p:nvGrpSpPr>
        <p:grpSpPr bwMode="auto">
          <a:xfrm>
            <a:off x="5410200" y="2667000"/>
            <a:ext cx="1219200" cy="457200"/>
            <a:chOff x="1008" y="1776"/>
            <a:chExt cx="768" cy="288"/>
          </a:xfrm>
        </p:grpSpPr>
        <p:sp>
          <p:nvSpPr>
            <p:cNvPr id="101393" name="Rectangle 34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Rectangle 35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1392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BA8FAEF-D601-41A8-BEC9-A72CCAEF7EF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0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2"/>
                </a:solidFill>
              </a:rPr>
              <a:t>Find a quartile by determining the value in the appropriate position in the ranked data, where</a:t>
            </a:r>
          </a:p>
          <a:p>
            <a:pPr eaLnBrk="0" hangingPunct="0"/>
            <a:endParaRPr lang="en-US">
              <a:solidFill>
                <a:schemeClr val="bg2"/>
              </a:solidFill>
            </a:endParaRPr>
          </a:p>
          <a:p>
            <a:pPr eaLnBrk="0" hangingPunct="0"/>
            <a:r>
              <a:rPr lang="en-US">
                <a:solidFill>
                  <a:schemeClr val="bg2"/>
                </a:solidFill>
              </a:rPr>
              <a:t>  First quartile position: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(n+1)/4    </a:t>
            </a:r>
            <a:r>
              <a:rPr lang="en-US"/>
              <a:t>ranked value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Second quartile position: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(n+1)/2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folHlink"/>
              </a:solidFill>
            </a:endParaRPr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Third quartile position:</a:t>
            </a:r>
            <a:r>
              <a:rPr lang="en-US"/>
              <a:t>   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3(n+1)/4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50000"/>
              </a:lnSpc>
            </a:pPr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US"/>
              <a:t>		  </a:t>
            </a:r>
            <a:r>
              <a:rPr lang="en-US">
                <a:solidFill>
                  <a:schemeClr val="bg2"/>
                </a:solidFill>
              </a:rPr>
              <a:t>where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n</a:t>
            </a:r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is the number of observed values</a:t>
            </a:r>
          </a:p>
        </p:txBody>
      </p:sp>
      <p:sp>
        <p:nvSpPr>
          <p:cNvPr id="102405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C8B5105-4818-42F3-914B-88801B4A985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The arithmetic mean (often just called the “mean”) is the most common measure of central tendency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For a sample of size n: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size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p:oleObj spid="_x0000_s1026" name="Equation" r:id="rId3" imgW="1930320" imgH="609480" progId="Equation.3">
              <p:embed/>
            </p:oleObj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Observed values</a:t>
            </a: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i</a:t>
            </a:r>
            <a:r>
              <a:rPr lang="en-US" baseline="30000"/>
              <a:t>th</a:t>
            </a:r>
            <a:r>
              <a:rPr lang="en-US"/>
              <a:t> value</a:t>
            </a:r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Pronounced x-bar</a:t>
            </a:r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A8565D6-F216-4F54-8796-29A472C36BC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342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Calculation Rules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calculating the ranked position use the following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whole number then it is the ranked position to use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10342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93BE7B2-6030-42B4-AA72-0C65A1AB8F6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445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4572000" y="4953000"/>
            <a:ext cx="16002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2743200" y="3657600"/>
            <a:ext cx="29718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17"/>
          <p:cNvSpPr>
            <a:spLocks noChangeArrowheads="1"/>
          </p:cNvSpPr>
          <p:nvPr/>
        </p:nvSpPr>
        <p:spPr bwMode="auto">
          <a:xfrm>
            <a:off x="533400" y="3276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is in the</a:t>
            </a:r>
            <a:r>
              <a:rPr lang="en-US" sz="1900"/>
              <a:t>  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</a:t>
            </a:r>
            <a:r>
              <a:rPr lang="en-US"/>
              <a:t>so use the value half way between the 2</a:t>
            </a:r>
            <a:r>
              <a:rPr lang="en-US" baseline="30000"/>
              <a:t>nd</a:t>
            </a:r>
            <a:r>
              <a:rPr lang="en-US"/>
              <a:t> and 3</a:t>
            </a:r>
            <a:r>
              <a:rPr lang="en-US" baseline="30000"/>
              <a:t>rd</a:t>
            </a:r>
            <a:r>
              <a:rPr lang="en-US"/>
              <a:t> values,</a:t>
            </a:r>
          </a:p>
          <a:p>
            <a:pPr marL="320675" indent="-320675" defTabSz="852488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12.5</a:t>
            </a:r>
          </a:p>
        </p:txBody>
      </p:sp>
      <p:sp>
        <p:nvSpPr>
          <p:cNvPr id="1044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4455" name="Rectangle 14"/>
          <p:cNvSpPr>
            <a:spLocks noChangeArrowheads="1"/>
          </p:cNvSpPr>
          <p:nvPr/>
        </p:nvSpPr>
        <p:spPr bwMode="auto">
          <a:xfrm>
            <a:off x="457200" y="16764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4456" name="AutoShape 25"/>
          <p:cNvSpPr>
            <a:spLocks noChangeArrowheads="1"/>
          </p:cNvSpPr>
          <p:nvPr/>
        </p:nvSpPr>
        <p:spPr bwMode="auto">
          <a:xfrm rot="-5400000">
            <a:off x="5143500" y="3086100"/>
            <a:ext cx="609600" cy="228600"/>
          </a:xfrm>
          <a:prstGeom prst="rightArrow">
            <a:avLst>
              <a:gd name="adj1" fmla="val 51398"/>
              <a:gd name="adj2" fmla="val 714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27"/>
          <p:cNvSpPr>
            <a:spLocks noChangeArrowheads="1"/>
          </p:cNvSpPr>
          <p:nvPr/>
        </p:nvSpPr>
        <p:spPr bwMode="auto">
          <a:xfrm>
            <a:off x="1828800" y="57912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4458" name="TextBox 11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62B11B8-ACDB-4F89-9171-4C0973714CC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547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1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(12+13)/2 = 12.5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 b="1">
              <a:solidFill>
                <a:schemeClr val="folHlink"/>
              </a:solidFill>
            </a:endParaRP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2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(9+1)/2 = 5</a:t>
            </a:r>
            <a:r>
              <a:rPr lang="en-US" baseline="30000">
                <a:solidFill>
                  <a:schemeClr val="folHlink"/>
                </a:solidFill>
              </a:rPr>
              <a:t>th</a:t>
            </a:r>
            <a:r>
              <a:rPr lang="en-US">
                <a:solidFill>
                  <a:schemeClr val="folHlink"/>
                </a:solidFill>
              </a:rPr>
              <a:t>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median = 16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/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3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3(9+1)/4 = 7.5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(18+21)/2 = 19.5</a:t>
            </a:r>
          </a:p>
        </p:txBody>
      </p:sp>
      <p:sp>
        <p:nvSpPr>
          <p:cNvPr id="105476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Quartile Measures</a:t>
            </a:r>
            <a:br>
              <a:rPr lang="en-US" sz="3600" smtClean="0"/>
            </a:br>
            <a:r>
              <a:rPr lang="en-US" sz="3600" smtClean="0"/>
              <a:t>Calculating The Quartiles:  Example</a:t>
            </a: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5478" name="Rectangle 11"/>
          <p:cNvSpPr>
            <a:spLocks noChangeArrowheads="1"/>
          </p:cNvSpPr>
          <p:nvPr/>
        </p:nvSpPr>
        <p:spPr bwMode="auto">
          <a:xfrm>
            <a:off x="1524000" y="57150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5479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FB367B1-4120-47BB-8E1B-834F657F99A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649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The Interquartile Range (IQR)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smtClean="0"/>
              <a:t>The IQR is Q</a:t>
            </a:r>
            <a:r>
              <a:rPr lang="en-US" sz="2400" baseline="-25000" smtClean="0"/>
              <a:t>3</a:t>
            </a:r>
            <a:r>
              <a:rPr lang="en-US" sz="2400" smtClean="0"/>
              <a:t> – Q</a:t>
            </a:r>
            <a:r>
              <a:rPr lang="en-US" sz="2400" baseline="-25000" smtClean="0"/>
              <a:t>1</a:t>
            </a:r>
            <a:r>
              <a:rPr lang="en-US" sz="2400" smtClean="0"/>
              <a:t> and measures the spread in the middle 50% of the data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The IQR is also called the midspread because it covers the middle 50% of the data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The IQR is a measure of variability that is not influenced by outliers or extreme values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Measures like Q</a:t>
            </a:r>
            <a:r>
              <a:rPr lang="en-US" sz="2400" baseline="-25000" smtClean="0"/>
              <a:t>1</a:t>
            </a:r>
            <a:r>
              <a:rPr lang="en-US" sz="2400" smtClean="0"/>
              <a:t>, Q</a:t>
            </a:r>
            <a:r>
              <a:rPr lang="en-US" sz="2400" baseline="-25000" smtClean="0"/>
              <a:t>3</a:t>
            </a:r>
            <a:r>
              <a:rPr lang="en-US" sz="2400" smtClean="0"/>
              <a:t>, and IQR that are not influenced by outliers are called resistant measures</a:t>
            </a:r>
            <a:endParaRPr lang="en-US" sz="2400" baseline="-25000" smtClean="0"/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06501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B24A318-F16D-4EFC-BCC5-A4B43E990DB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892175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Calculating The Interquartile Range</a:t>
            </a:r>
          </a:p>
        </p:txBody>
      </p:sp>
      <p:sp>
        <p:nvSpPr>
          <p:cNvPr id="107524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2147483647 h 318"/>
              <a:gd name="T2" fmla="*/ 2147483647 w 1585"/>
              <a:gd name="T3" fmla="*/ 2147483647 h 318"/>
              <a:gd name="T4" fmla="*/ 2147483647 w 1585"/>
              <a:gd name="T5" fmla="*/ 0 h 318"/>
              <a:gd name="T6" fmla="*/ 0 w 1585"/>
              <a:gd name="T7" fmla="*/ 0 h 318"/>
              <a:gd name="T8" fmla="*/ 0 w 1585"/>
              <a:gd name="T9" fmla="*/ 2147483647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Median</a:t>
            </a:r>
          </a:p>
          <a:p>
            <a:pPr algn="ctr" eaLnBrk="0" hangingPunct="0"/>
            <a:r>
              <a:rPr lang="en-US"/>
              <a:t>(Q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7528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07533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maximum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7534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minimum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7537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3</a:t>
            </a:r>
          </a:p>
        </p:txBody>
      </p:sp>
      <p:sp>
        <p:nvSpPr>
          <p:cNvPr id="107540" name="Rectangle 19"/>
          <p:cNvSpPr>
            <a:spLocks noChangeArrowheads="1"/>
          </p:cNvSpPr>
          <p:nvPr/>
        </p:nvSpPr>
        <p:spPr bwMode="auto">
          <a:xfrm>
            <a:off x="1066800" y="20574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Example:</a:t>
            </a:r>
          </a:p>
        </p:txBody>
      </p:sp>
      <p:sp>
        <p:nvSpPr>
          <p:cNvPr id="107541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25%                 25%               25%          25%</a:t>
            </a:r>
          </a:p>
        </p:txBody>
      </p:sp>
      <p:sp>
        <p:nvSpPr>
          <p:cNvPr id="107542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12                     30                 45           57            70</a:t>
            </a:r>
          </a:p>
        </p:txBody>
      </p:sp>
      <p:sp>
        <p:nvSpPr>
          <p:cNvPr id="107543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Interquartile range </a:t>
            </a:r>
          </a:p>
          <a:p>
            <a:r>
              <a:rPr lang="en-US">
                <a:solidFill>
                  <a:schemeClr val="folHlink"/>
                </a:solidFill>
              </a:rPr>
              <a:t>   = 57 – 30 = 27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107546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F771276-90C5-49BA-87B2-70D7D13C85A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854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Five Number Summary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smallest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First Quartile (Q</a:t>
            </a:r>
            <a:r>
              <a:rPr lang="en-US" sz="2700" baseline="-25000" smtClean="0">
                <a:latin typeface="Times New Roman" pitchFamily="18" charset="0"/>
              </a:rPr>
              <a:t>1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Median (Q</a:t>
            </a:r>
            <a:r>
              <a:rPr lang="en-US" sz="2700" baseline="-25000" smtClean="0">
                <a:latin typeface="Times New Roman" pitchFamily="18" charset="0"/>
              </a:rPr>
              <a:t>2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Third Quartile (Q</a:t>
            </a:r>
            <a:r>
              <a:rPr lang="en-US" sz="2700" baseline="-25000" smtClean="0">
                <a:latin typeface="Times New Roman" pitchFamily="18" charset="0"/>
              </a:rPr>
              <a:t>3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largest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2700" smtClean="0">
              <a:latin typeface="Times New Roman" pitchFamily="18" charset="0"/>
            </a:endParaRPr>
          </a:p>
        </p:txBody>
      </p:sp>
      <p:sp>
        <p:nvSpPr>
          <p:cNvPr id="10854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0DDAA07-AF32-4873-8615-3F5A7A6F725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957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Relationships among the five-number summary and distribution shape</a:t>
            </a:r>
          </a:p>
        </p:txBody>
      </p:sp>
      <p:graphicFrame>
        <p:nvGraphicFramePr>
          <p:cNvPr id="210974" name="Group 30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45085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Left-Skewed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Right-Skewed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94" name="TextBox 6"/>
          <p:cNvSpPr txBox="1">
            <a:spLocks noChangeArrowheads="1"/>
          </p:cNvSpPr>
          <p:nvPr/>
        </p:nvSpPr>
        <p:spPr bwMode="auto">
          <a:xfrm>
            <a:off x="75438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CAB9BD2-E17E-4B9F-B05D-F0332D39FA5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10595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Number Summary and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0597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The Boxplot</a:t>
            </a:r>
            <a:r>
              <a:rPr lang="en-US" smtClean="0"/>
              <a:t>: A Graphical display of the data based on the five-number summary: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  <a:r>
              <a:rPr lang="en-US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X</a:t>
            </a:r>
            <a:r>
              <a:rPr lang="en-US" baseline="-25000">
                <a:solidFill>
                  <a:schemeClr val="folHlink"/>
                </a:solidFill>
              </a:rPr>
              <a:t>smallest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1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Median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3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  </a:t>
            </a:r>
            <a:r>
              <a:rPr lang="en-US">
                <a:solidFill>
                  <a:schemeClr val="folHlink"/>
                </a:solidFill>
              </a:rPr>
              <a:t> X</a:t>
            </a:r>
            <a:r>
              <a:rPr lang="en-US" baseline="-25000">
                <a:solidFill>
                  <a:schemeClr val="folHlink"/>
                </a:solidFill>
              </a:rPr>
              <a:t>largest</a:t>
            </a: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   25% of data                 25%             25%        25% of data</a:t>
            </a:r>
          </a:p>
          <a:p>
            <a:r>
              <a:rPr lang="en-US" sz="1800"/>
              <a:t>		        of data          of data	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604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0605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0606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0607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	             Q</a:t>
            </a:r>
            <a:r>
              <a:rPr lang="en-US" baseline="-25000"/>
              <a:t>1</a:t>
            </a:r>
            <a:r>
              <a:rPr lang="en-US"/>
              <a:t>	  Median      Q</a:t>
            </a:r>
            <a:r>
              <a:rPr lang="en-US" baseline="-25000"/>
              <a:t>3</a:t>
            </a:r>
            <a:r>
              <a:rPr lang="en-US"/>
              <a:t>	    X</a:t>
            </a:r>
            <a:r>
              <a:rPr lang="en-US" baseline="-25000"/>
              <a:t>largest</a:t>
            </a:r>
          </a:p>
        </p:txBody>
      </p:sp>
      <p:sp>
        <p:nvSpPr>
          <p:cNvPr id="110608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79B5306-4E3D-4D9F-BE56-6EFA1C5BD87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58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Five Number Summary:</a:t>
            </a:r>
            <a:br>
              <a:rPr lang="en-US" smtClean="0"/>
            </a:br>
            <a:r>
              <a:rPr lang="en-US" smtClean="0"/>
              <a:t>Shape of Boxplots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If data are symmetric around the median then the box and central line are centered between the endpoints</a:t>
            </a:r>
            <a:endParaRPr lang="en-US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A Boxplot can be shown in either a vertical or horizontal orientation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905000" y="2947988"/>
          <a:ext cx="5410200" cy="1319212"/>
        </p:xfrm>
        <a:graphic>
          <a:graphicData uri="http://schemas.openxmlformats.org/presentationml/2006/ole">
            <p:oleObj spid="_x0000_s24578" name="Drawing" r:id="rId3" imgW="8134200" imgH="1981080" progId="">
              <p:embed/>
            </p:oleObj>
          </a:graphicData>
        </a:graphic>
      </p:graphicFrame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    Median      Q</a:t>
            </a:r>
            <a:r>
              <a:rPr lang="en-US" baseline="-25000"/>
              <a:t>3</a:t>
            </a:r>
            <a:r>
              <a:rPr lang="en-US"/>
              <a:t>      X</a:t>
            </a:r>
            <a:r>
              <a:rPr lang="en-US" baseline="-25000"/>
              <a:t>largest</a:t>
            </a:r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1524000" y="2971800"/>
            <a:ext cx="609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1558193-172E-485F-8480-5930337FCCA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366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Distribution Shape and 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6188075" y="1981200"/>
            <a:ext cx="27082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Right-Skewed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381000" y="1981200"/>
            <a:ext cx="24368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Left-Skewed</a:t>
            </a:r>
          </a:p>
        </p:txBody>
      </p:sp>
      <p:sp>
        <p:nvSpPr>
          <p:cNvPr id="113670" name="Rectangle 5"/>
          <p:cNvSpPr>
            <a:spLocks noChangeArrowheads="1"/>
          </p:cNvSpPr>
          <p:nvPr/>
        </p:nvSpPr>
        <p:spPr bwMode="auto">
          <a:xfrm>
            <a:off x="3581400" y="198120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Symmetric</a:t>
            </a:r>
          </a:p>
        </p:txBody>
      </p:sp>
      <p:sp>
        <p:nvSpPr>
          <p:cNvPr id="113671" name="Line 6"/>
          <p:cNvSpPr>
            <a:spLocks noChangeShapeType="1"/>
          </p:cNvSpPr>
          <p:nvPr/>
        </p:nvSpPr>
        <p:spPr bwMode="auto">
          <a:xfrm>
            <a:off x="6705600" y="3360738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Line 7"/>
          <p:cNvSpPr>
            <a:spLocks noChangeShapeType="1"/>
          </p:cNvSpPr>
          <p:nvPr/>
        </p:nvSpPr>
        <p:spPr bwMode="auto">
          <a:xfrm>
            <a:off x="6934200" y="2819400"/>
            <a:ext cx="0" cy="1143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Line 8"/>
          <p:cNvSpPr>
            <a:spLocks noChangeShapeType="1"/>
          </p:cNvSpPr>
          <p:nvPr/>
        </p:nvSpPr>
        <p:spPr bwMode="auto">
          <a:xfrm>
            <a:off x="7648575" y="3808413"/>
            <a:ext cx="0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9"/>
          <p:cNvSpPr>
            <a:spLocks noChangeShapeType="1"/>
          </p:cNvSpPr>
          <p:nvPr/>
        </p:nvSpPr>
        <p:spPr bwMode="auto">
          <a:xfrm>
            <a:off x="2209800" y="3055938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0"/>
          <p:cNvSpPr>
            <a:spLocks noChangeShapeType="1"/>
          </p:cNvSpPr>
          <p:nvPr/>
        </p:nvSpPr>
        <p:spPr bwMode="auto">
          <a:xfrm>
            <a:off x="1905000" y="2979738"/>
            <a:ext cx="0" cy="990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Line 11"/>
          <p:cNvSpPr>
            <a:spLocks noChangeShapeType="1"/>
          </p:cNvSpPr>
          <p:nvPr/>
        </p:nvSpPr>
        <p:spPr bwMode="auto">
          <a:xfrm>
            <a:off x="1295400" y="3733800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 flipH="1">
            <a:off x="4495800" y="2751138"/>
            <a:ext cx="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Line 13"/>
          <p:cNvSpPr>
            <a:spLocks noChangeShapeType="1"/>
          </p:cNvSpPr>
          <p:nvPr/>
        </p:nvSpPr>
        <p:spPr bwMode="auto">
          <a:xfrm>
            <a:off x="4191000" y="3208338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>
            <a:off x="4800600" y="3208338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Freeform 15"/>
          <p:cNvSpPr>
            <a:spLocks/>
          </p:cNvSpPr>
          <p:nvPr/>
        </p:nvSpPr>
        <p:spPr bwMode="auto">
          <a:xfrm>
            <a:off x="2133600" y="2827338"/>
            <a:ext cx="461963" cy="1098550"/>
          </a:xfrm>
          <a:custGeom>
            <a:avLst/>
            <a:gdLst>
              <a:gd name="T0" fmla="*/ 2147483647 w 291"/>
              <a:gd name="T1" fmla="*/ 2147483647 h 692"/>
              <a:gd name="T2" fmla="*/ 2147483647 w 291"/>
              <a:gd name="T3" fmla="*/ 2147483647 h 692"/>
              <a:gd name="T4" fmla="*/ 2147483647 w 291"/>
              <a:gd name="T5" fmla="*/ 2147483647 h 692"/>
              <a:gd name="T6" fmla="*/ 2147483647 w 291"/>
              <a:gd name="T7" fmla="*/ 2147483647 h 692"/>
              <a:gd name="T8" fmla="*/ 2147483647 w 291"/>
              <a:gd name="T9" fmla="*/ 2147483647 h 692"/>
              <a:gd name="T10" fmla="*/ 2147483647 w 291"/>
              <a:gd name="T11" fmla="*/ 2147483647 h 692"/>
              <a:gd name="T12" fmla="*/ 2147483647 w 291"/>
              <a:gd name="T13" fmla="*/ 2147483647 h 692"/>
              <a:gd name="T14" fmla="*/ 2147483647 w 291"/>
              <a:gd name="T15" fmla="*/ 2147483647 h 692"/>
              <a:gd name="T16" fmla="*/ 2147483647 w 291"/>
              <a:gd name="T17" fmla="*/ 2147483647 h 692"/>
              <a:gd name="T18" fmla="*/ 2147483647 w 291"/>
              <a:gd name="T19" fmla="*/ 2147483647 h 692"/>
              <a:gd name="T20" fmla="*/ 2147483647 w 291"/>
              <a:gd name="T21" fmla="*/ 2147483647 h 692"/>
              <a:gd name="T22" fmla="*/ 2147483647 w 291"/>
              <a:gd name="T23" fmla="*/ 2147483647 h 692"/>
              <a:gd name="T24" fmla="*/ 2147483647 w 291"/>
              <a:gd name="T25" fmla="*/ 2147483647 h 692"/>
              <a:gd name="T26" fmla="*/ 2147483647 w 291"/>
              <a:gd name="T27" fmla="*/ 2147483647 h 692"/>
              <a:gd name="T28" fmla="*/ 2147483647 w 291"/>
              <a:gd name="T29" fmla="*/ 2147483647 h 692"/>
              <a:gd name="T30" fmla="*/ 0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290" y="691"/>
                </a:moveTo>
                <a:lnTo>
                  <a:pt x="259" y="684"/>
                </a:lnTo>
                <a:lnTo>
                  <a:pt x="243" y="676"/>
                </a:lnTo>
                <a:lnTo>
                  <a:pt x="230" y="664"/>
                </a:lnTo>
                <a:lnTo>
                  <a:pt x="214" y="649"/>
                </a:lnTo>
                <a:lnTo>
                  <a:pt x="199" y="627"/>
                </a:lnTo>
                <a:lnTo>
                  <a:pt x="183" y="598"/>
                </a:lnTo>
                <a:lnTo>
                  <a:pt x="153" y="519"/>
                </a:lnTo>
                <a:lnTo>
                  <a:pt x="122" y="406"/>
                </a:lnTo>
                <a:lnTo>
                  <a:pt x="93" y="270"/>
                </a:lnTo>
                <a:lnTo>
                  <a:pt x="77" y="202"/>
                </a:lnTo>
                <a:lnTo>
                  <a:pt x="62" y="136"/>
                </a:lnTo>
                <a:lnTo>
                  <a:pt x="46" y="80"/>
                </a:lnTo>
                <a:lnTo>
                  <a:pt x="31" y="37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1" name="Freeform 16"/>
          <p:cNvSpPr>
            <a:spLocks/>
          </p:cNvSpPr>
          <p:nvPr/>
        </p:nvSpPr>
        <p:spPr bwMode="auto">
          <a:xfrm>
            <a:off x="685800" y="2827338"/>
            <a:ext cx="1460500" cy="1098550"/>
          </a:xfrm>
          <a:custGeom>
            <a:avLst/>
            <a:gdLst>
              <a:gd name="T0" fmla="*/ 0 w 872"/>
              <a:gd name="T1" fmla="*/ 2147483647 h 692"/>
              <a:gd name="T2" fmla="*/ 2147483647 w 872"/>
              <a:gd name="T3" fmla="*/ 2147483647 h 692"/>
              <a:gd name="T4" fmla="*/ 2147483647 w 872"/>
              <a:gd name="T5" fmla="*/ 2147483647 h 692"/>
              <a:gd name="T6" fmla="*/ 2147483647 w 872"/>
              <a:gd name="T7" fmla="*/ 2147483647 h 692"/>
              <a:gd name="T8" fmla="*/ 2147483647 w 872"/>
              <a:gd name="T9" fmla="*/ 2147483647 h 692"/>
              <a:gd name="T10" fmla="*/ 2147483647 w 872"/>
              <a:gd name="T11" fmla="*/ 2147483647 h 692"/>
              <a:gd name="T12" fmla="*/ 2147483647 w 872"/>
              <a:gd name="T13" fmla="*/ 2147483647 h 692"/>
              <a:gd name="T14" fmla="*/ 2147483647 w 872"/>
              <a:gd name="T15" fmla="*/ 2147483647 h 692"/>
              <a:gd name="T16" fmla="*/ 2147483647 w 872"/>
              <a:gd name="T17" fmla="*/ 2147483647 h 692"/>
              <a:gd name="T18" fmla="*/ 2147483647 w 872"/>
              <a:gd name="T19" fmla="*/ 2147483647 h 692"/>
              <a:gd name="T20" fmla="*/ 2147483647 w 872"/>
              <a:gd name="T21" fmla="*/ 2147483647 h 692"/>
              <a:gd name="T22" fmla="*/ 2147483647 w 872"/>
              <a:gd name="T23" fmla="*/ 2147483647 h 692"/>
              <a:gd name="T24" fmla="*/ 2147483647 w 872"/>
              <a:gd name="T25" fmla="*/ 2147483647 h 692"/>
              <a:gd name="T26" fmla="*/ 2147483647 w 872"/>
              <a:gd name="T27" fmla="*/ 2147483647 h 692"/>
              <a:gd name="T28" fmla="*/ 2147483647 w 872"/>
              <a:gd name="T29" fmla="*/ 2147483647 h 692"/>
              <a:gd name="T30" fmla="*/ 2147483647 w 872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692"/>
              <a:gd name="T50" fmla="*/ 872 w 872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692">
                <a:moveTo>
                  <a:pt x="0" y="691"/>
                </a:moveTo>
                <a:lnTo>
                  <a:pt x="93" y="684"/>
                </a:lnTo>
                <a:lnTo>
                  <a:pt x="138" y="676"/>
                </a:lnTo>
                <a:lnTo>
                  <a:pt x="184" y="664"/>
                </a:lnTo>
                <a:lnTo>
                  <a:pt x="230" y="649"/>
                </a:lnTo>
                <a:lnTo>
                  <a:pt x="275" y="627"/>
                </a:lnTo>
                <a:lnTo>
                  <a:pt x="321" y="598"/>
                </a:lnTo>
                <a:lnTo>
                  <a:pt x="412" y="519"/>
                </a:lnTo>
                <a:lnTo>
                  <a:pt x="505" y="406"/>
                </a:lnTo>
                <a:lnTo>
                  <a:pt x="596" y="270"/>
                </a:lnTo>
                <a:lnTo>
                  <a:pt x="642" y="202"/>
                </a:lnTo>
                <a:lnTo>
                  <a:pt x="689" y="136"/>
                </a:lnTo>
                <a:lnTo>
                  <a:pt x="733" y="80"/>
                </a:lnTo>
                <a:lnTo>
                  <a:pt x="780" y="37"/>
                </a:lnTo>
                <a:lnTo>
                  <a:pt x="826" y="10"/>
                </a:lnTo>
                <a:lnTo>
                  <a:pt x="871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2" name="Freeform 17"/>
          <p:cNvSpPr>
            <a:spLocks/>
          </p:cNvSpPr>
          <p:nvPr/>
        </p:nvSpPr>
        <p:spPr bwMode="auto">
          <a:xfrm>
            <a:off x="4495800" y="2751138"/>
            <a:ext cx="914400" cy="1143000"/>
          </a:xfrm>
          <a:custGeom>
            <a:avLst/>
            <a:gdLst>
              <a:gd name="T0" fmla="*/ 2147483647 w 399"/>
              <a:gd name="T1" fmla="*/ 2147483647 h 692"/>
              <a:gd name="T2" fmla="*/ 2147483647 w 399"/>
              <a:gd name="T3" fmla="*/ 2147483647 h 692"/>
              <a:gd name="T4" fmla="*/ 2147483647 w 399"/>
              <a:gd name="T5" fmla="*/ 2147483647 h 692"/>
              <a:gd name="T6" fmla="*/ 2147483647 w 399"/>
              <a:gd name="T7" fmla="*/ 2147483647 h 692"/>
              <a:gd name="T8" fmla="*/ 2147483647 w 399"/>
              <a:gd name="T9" fmla="*/ 2147483647 h 692"/>
              <a:gd name="T10" fmla="*/ 2147483647 w 399"/>
              <a:gd name="T11" fmla="*/ 2147483647 h 692"/>
              <a:gd name="T12" fmla="*/ 2147483647 w 399"/>
              <a:gd name="T13" fmla="*/ 2147483647 h 692"/>
              <a:gd name="T14" fmla="*/ 2147483647 w 399"/>
              <a:gd name="T15" fmla="*/ 2147483647 h 692"/>
              <a:gd name="T16" fmla="*/ 2147483647 w 399"/>
              <a:gd name="T17" fmla="*/ 2147483647 h 692"/>
              <a:gd name="T18" fmla="*/ 2147483647 w 399"/>
              <a:gd name="T19" fmla="*/ 2147483647 h 692"/>
              <a:gd name="T20" fmla="*/ 2147483647 w 399"/>
              <a:gd name="T21" fmla="*/ 2147483647 h 692"/>
              <a:gd name="T22" fmla="*/ 2147483647 w 399"/>
              <a:gd name="T23" fmla="*/ 2147483647 h 692"/>
              <a:gd name="T24" fmla="*/ 2147483647 w 399"/>
              <a:gd name="T25" fmla="*/ 2147483647 h 692"/>
              <a:gd name="T26" fmla="*/ 2147483647 w 399"/>
              <a:gd name="T27" fmla="*/ 2147483647 h 692"/>
              <a:gd name="T28" fmla="*/ 2147483647 w 399"/>
              <a:gd name="T29" fmla="*/ 2147483647 h 692"/>
              <a:gd name="T30" fmla="*/ 0 w 399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9"/>
              <a:gd name="T49" fmla="*/ 0 h 692"/>
              <a:gd name="T50" fmla="*/ 399 w 399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9" h="692">
                <a:moveTo>
                  <a:pt x="398" y="691"/>
                </a:moveTo>
                <a:lnTo>
                  <a:pt x="356" y="684"/>
                </a:lnTo>
                <a:lnTo>
                  <a:pt x="335" y="676"/>
                </a:lnTo>
                <a:lnTo>
                  <a:pt x="315" y="664"/>
                </a:lnTo>
                <a:lnTo>
                  <a:pt x="294" y="649"/>
                </a:lnTo>
                <a:lnTo>
                  <a:pt x="273" y="627"/>
                </a:lnTo>
                <a:lnTo>
                  <a:pt x="251" y="598"/>
                </a:lnTo>
                <a:lnTo>
                  <a:pt x="209" y="519"/>
                </a:lnTo>
                <a:lnTo>
                  <a:pt x="168" y="406"/>
                </a:lnTo>
                <a:lnTo>
                  <a:pt x="126" y="270"/>
                </a:lnTo>
                <a:lnTo>
                  <a:pt x="104" y="202"/>
                </a:lnTo>
                <a:lnTo>
                  <a:pt x="83" y="136"/>
                </a:lnTo>
                <a:lnTo>
                  <a:pt x="62" y="80"/>
                </a:lnTo>
                <a:lnTo>
                  <a:pt x="41" y="37"/>
                </a:lnTo>
                <a:lnTo>
                  <a:pt x="21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Freeform 18"/>
          <p:cNvSpPr>
            <a:spLocks/>
          </p:cNvSpPr>
          <p:nvPr/>
        </p:nvSpPr>
        <p:spPr bwMode="auto">
          <a:xfrm>
            <a:off x="3581400" y="2751138"/>
            <a:ext cx="892175" cy="1143000"/>
          </a:xfrm>
          <a:custGeom>
            <a:avLst/>
            <a:gdLst>
              <a:gd name="T0" fmla="*/ 0 w 401"/>
              <a:gd name="T1" fmla="*/ 2147483647 h 692"/>
              <a:gd name="T2" fmla="*/ 2147483647 w 401"/>
              <a:gd name="T3" fmla="*/ 2147483647 h 692"/>
              <a:gd name="T4" fmla="*/ 2147483647 w 401"/>
              <a:gd name="T5" fmla="*/ 2147483647 h 692"/>
              <a:gd name="T6" fmla="*/ 2147483647 w 401"/>
              <a:gd name="T7" fmla="*/ 2147483647 h 692"/>
              <a:gd name="T8" fmla="*/ 2147483647 w 401"/>
              <a:gd name="T9" fmla="*/ 2147483647 h 692"/>
              <a:gd name="T10" fmla="*/ 2147483647 w 401"/>
              <a:gd name="T11" fmla="*/ 2147483647 h 692"/>
              <a:gd name="T12" fmla="*/ 2147483647 w 401"/>
              <a:gd name="T13" fmla="*/ 2147483647 h 692"/>
              <a:gd name="T14" fmla="*/ 2147483647 w 401"/>
              <a:gd name="T15" fmla="*/ 2147483647 h 692"/>
              <a:gd name="T16" fmla="*/ 2147483647 w 401"/>
              <a:gd name="T17" fmla="*/ 2147483647 h 692"/>
              <a:gd name="T18" fmla="*/ 2147483647 w 401"/>
              <a:gd name="T19" fmla="*/ 2147483647 h 692"/>
              <a:gd name="T20" fmla="*/ 2147483647 w 401"/>
              <a:gd name="T21" fmla="*/ 2147483647 h 692"/>
              <a:gd name="T22" fmla="*/ 2147483647 w 401"/>
              <a:gd name="T23" fmla="*/ 2147483647 h 692"/>
              <a:gd name="T24" fmla="*/ 2147483647 w 401"/>
              <a:gd name="T25" fmla="*/ 2147483647 h 692"/>
              <a:gd name="T26" fmla="*/ 2147483647 w 401"/>
              <a:gd name="T27" fmla="*/ 2147483647 h 692"/>
              <a:gd name="T28" fmla="*/ 2147483647 w 401"/>
              <a:gd name="T29" fmla="*/ 2147483647 h 692"/>
              <a:gd name="T30" fmla="*/ 2147483647 w 40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692"/>
              <a:gd name="T50" fmla="*/ 401 w 40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692">
                <a:moveTo>
                  <a:pt x="0" y="691"/>
                </a:moveTo>
                <a:lnTo>
                  <a:pt x="42" y="684"/>
                </a:lnTo>
                <a:lnTo>
                  <a:pt x="63" y="676"/>
                </a:lnTo>
                <a:lnTo>
                  <a:pt x="85" y="664"/>
                </a:lnTo>
                <a:lnTo>
                  <a:pt x="106" y="649"/>
                </a:lnTo>
                <a:lnTo>
                  <a:pt x="127" y="627"/>
                </a:lnTo>
                <a:lnTo>
                  <a:pt x="147" y="598"/>
                </a:lnTo>
                <a:lnTo>
                  <a:pt x="189" y="519"/>
                </a:lnTo>
                <a:lnTo>
                  <a:pt x="232" y="406"/>
                </a:lnTo>
                <a:lnTo>
                  <a:pt x="274" y="270"/>
                </a:lnTo>
                <a:lnTo>
                  <a:pt x="294" y="202"/>
                </a:lnTo>
                <a:lnTo>
                  <a:pt x="315" y="136"/>
                </a:lnTo>
                <a:lnTo>
                  <a:pt x="336" y="80"/>
                </a:lnTo>
                <a:lnTo>
                  <a:pt x="357" y="37"/>
                </a:lnTo>
                <a:lnTo>
                  <a:pt x="379" y="10"/>
                </a:lnTo>
                <a:lnTo>
                  <a:pt x="40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4" name="Line 19"/>
          <p:cNvSpPr>
            <a:spLocks noChangeShapeType="1"/>
          </p:cNvSpPr>
          <p:nvPr/>
        </p:nvSpPr>
        <p:spPr bwMode="auto">
          <a:xfrm>
            <a:off x="6858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Freeform 20"/>
          <p:cNvSpPr>
            <a:spLocks/>
          </p:cNvSpPr>
          <p:nvPr/>
        </p:nvSpPr>
        <p:spPr bwMode="auto">
          <a:xfrm>
            <a:off x="6843713" y="2797175"/>
            <a:ext cx="1462087" cy="1098550"/>
          </a:xfrm>
          <a:custGeom>
            <a:avLst/>
            <a:gdLst>
              <a:gd name="T0" fmla="*/ 2147483647 w 871"/>
              <a:gd name="T1" fmla="*/ 2147483647 h 692"/>
              <a:gd name="T2" fmla="*/ 2147483647 w 871"/>
              <a:gd name="T3" fmla="*/ 2147483647 h 692"/>
              <a:gd name="T4" fmla="*/ 2147483647 w 871"/>
              <a:gd name="T5" fmla="*/ 2147483647 h 692"/>
              <a:gd name="T6" fmla="*/ 2147483647 w 871"/>
              <a:gd name="T7" fmla="*/ 2147483647 h 692"/>
              <a:gd name="T8" fmla="*/ 2147483647 w 871"/>
              <a:gd name="T9" fmla="*/ 2147483647 h 692"/>
              <a:gd name="T10" fmla="*/ 2147483647 w 871"/>
              <a:gd name="T11" fmla="*/ 2147483647 h 692"/>
              <a:gd name="T12" fmla="*/ 2147483647 w 871"/>
              <a:gd name="T13" fmla="*/ 2147483647 h 692"/>
              <a:gd name="T14" fmla="*/ 2147483647 w 871"/>
              <a:gd name="T15" fmla="*/ 2147483647 h 692"/>
              <a:gd name="T16" fmla="*/ 2147483647 w 871"/>
              <a:gd name="T17" fmla="*/ 2147483647 h 692"/>
              <a:gd name="T18" fmla="*/ 2147483647 w 871"/>
              <a:gd name="T19" fmla="*/ 2147483647 h 692"/>
              <a:gd name="T20" fmla="*/ 2147483647 w 871"/>
              <a:gd name="T21" fmla="*/ 2147483647 h 692"/>
              <a:gd name="T22" fmla="*/ 2147483647 w 871"/>
              <a:gd name="T23" fmla="*/ 2147483647 h 692"/>
              <a:gd name="T24" fmla="*/ 2147483647 w 871"/>
              <a:gd name="T25" fmla="*/ 2147483647 h 692"/>
              <a:gd name="T26" fmla="*/ 2147483647 w 871"/>
              <a:gd name="T27" fmla="*/ 2147483647 h 692"/>
              <a:gd name="T28" fmla="*/ 2147483647 w 871"/>
              <a:gd name="T29" fmla="*/ 2147483647 h 692"/>
              <a:gd name="T30" fmla="*/ 0 w 87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1"/>
              <a:gd name="T49" fmla="*/ 0 h 692"/>
              <a:gd name="T50" fmla="*/ 871 w 87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1" h="692">
                <a:moveTo>
                  <a:pt x="870" y="691"/>
                </a:moveTo>
                <a:lnTo>
                  <a:pt x="777" y="684"/>
                </a:lnTo>
                <a:lnTo>
                  <a:pt x="733" y="676"/>
                </a:lnTo>
                <a:lnTo>
                  <a:pt x="686" y="664"/>
                </a:lnTo>
                <a:lnTo>
                  <a:pt x="640" y="649"/>
                </a:lnTo>
                <a:lnTo>
                  <a:pt x="596" y="627"/>
                </a:lnTo>
                <a:lnTo>
                  <a:pt x="549" y="598"/>
                </a:lnTo>
                <a:lnTo>
                  <a:pt x="456" y="519"/>
                </a:lnTo>
                <a:lnTo>
                  <a:pt x="365" y="406"/>
                </a:lnTo>
                <a:lnTo>
                  <a:pt x="274" y="270"/>
                </a:lnTo>
                <a:lnTo>
                  <a:pt x="228" y="202"/>
                </a:lnTo>
                <a:lnTo>
                  <a:pt x="182" y="136"/>
                </a:lnTo>
                <a:lnTo>
                  <a:pt x="137" y="80"/>
                </a:lnTo>
                <a:lnTo>
                  <a:pt x="91" y="37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6" name="Freeform 21"/>
          <p:cNvSpPr>
            <a:spLocks/>
          </p:cNvSpPr>
          <p:nvPr/>
        </p:nvSpPr>
        <p:spPr bwMode="auto">
          <a:xfrm>
            <a:off x="6383338" y="2797175"/>
            <a:ext cx="461962" cy="1098550"/>
          </a:xfrm>
          <a:custGeom>
            <a:avLst/>
            <a:gdLst>
              <a:gd name="T0" fmla="*/ 0 w 291"/>
              <a:gd name="T1" fmla="*/ 2147483647 h 692"/>
              <a:gd name="T2" fmla="*/ 2147483647 w 291"/>
              <a:gd name="T3" fmla="*/ 2147483647 h 692"/>
              <a:gd name="T4" fmla="*/ 2147483647 w 291"/>
              <a:gd name="T5" fmla="*/ 2147483647 h 692"/>
              <a:gd name="T6" fmla="*/ 2147483647 w 291"/>
              <a:gd name="T7" fmla="*/ 2147483647 h 692"/>
              <a:gd name="T8" fmla="*/ 2147483647 w 291"/>
              <a:gd name="T9" fmla="*/ 2147483647 h 692"/>
              <a:gd name="T10" fmla="*/ 2147483647 w 291"/>
              <a:gd name="T11" fmla="*/ 2147483647 h 692"/>
              <a:gd name="T12" fmla="*/ 2147483647 w 291"/>
              <a:gd name="T13" fmla="*/ 2147483647 h 692"/>
              <a:gd name="T14" fmla="*/ 2147483647 w 291"/>
              <a:gd name="T15" fmla="*/ 2147483647 h 692"/>
              <a:gd name="T16" fmla="*/ 2147483647 w 291"/>
              <a:gd name="T17" fmla="*/ 2147483647 h 692"/>
              <a:gd name="T18" fmla="*/ 2147483647 w 291"/>
              <a:gd name="T19" fmla="*/ 2147483647 h 692"/>
              <a:gd name="T20" fmla="*/ 2147483647 w 291"/>
              <a:gd name="T21" fmla="*/ 2147483647 h 692"/>
              <a:gd name="T22" fmla="*/ 2147483647 w 291"/>
              <a:gd name="T23" fmla="*/ 2147483647 h 692"/>
              <a:gd name="T24" fmla="*/ 2147483647 w 291"/>
              <a:gd name="T25" fmla="*/ 2147483647 h 692"/>
              <a:gd name="T26" fmla="*/ 2147483647 w 291"/>
              <a:gd name="T27" fmla="*/ 2147483647 h 692"/>
              <a:gd name="T28" fmla="*/ 2147483647 w 291"/>
              <a:gd name="T29" fmla="*/ 2147483647 h 692"/>
              <a:gd name="T30" fmla="*/ 2147483647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0" y="691"/>
                </a:moveTo>
                <a:lnTo>
                  <a:pt x="29" y="684"/>
                </a:lnTo>
                <a:lnTo>
                  <a:pt x="44" y="676"/>
                </a:lnTo>
                <a:lnTo>
                  <a:pt x="60" y="664"/>
                </a:lnTo>
                <a:lnTo>
                  <a:pt x="75" y="649"/>
                </a:lnTo>
                <a:lnTo>
                  <a:pt x="90" y="627"/>
                </a:lnTo>
                <a:lnTo>
                  <a:pt x="106" y="598"/>
                </a:lnTo>
                <a:lnTo>
                  <a:pt x="137" y="519"/>
                </a:lnTo>
                <a:lnTo>
                  <a:pt x="168" y="406"/>
                </a:lnTo>
                <a:lnTo>
                  <a:pt x="197" y="270"/>
                </a:lnTo>
                <a:lnTo>
                  <a:pt x="212" y="202"/>
                </a:lnTo>
                <a:lnTo>
                  <a:pt x="228" y="136"/>
                </a:lnTo>
                <a:lnTo>
                  <a:pt x="243" y="80"/>
                </a:lnTo>
                <a:lnTo>
                  <a:pt x="259" y="37"/>
                </a:lnTo>
                <a:lnTo>
                  <a:pt x="274" y="10"/>
                </a:lnTo>
                <a:lnTo>
                  <a:pt x="29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7" name="Freeform 22"/>
          <p:cNvSpPr>
            <a:spLocks/>
          </p:cNvSpPr>
          <p:nvPr/>
        </p:nvSpPr>
        <p:spPr bwMode="auto">
          <a:xfrm>
            <a:off x="1295400" y="5113338"/>
            <a:ext cx="990600" cy="463550"/>
          </a:xfrm>
          <a:custGeom>
            <a:avLst/>
            <a:gdLst>
              <a:gd name="T0" fmla="*/ 0 w 655"/>
              <a:gd name="T1" fmla="*/ 2147483647 h 292"/>
              <a:gd name="T2" fmla="*/ 2147483647 w 655"/>
              <a:gd name="T3" fmla="*/ 2147483647 h 292"/>
              <a:gd name="T4" fmla="*/ 2147483647 w 655"/>
              <a:gd name="T5" fmla="*/ 0 h 292"/>
              <a:gd name="T6" fmla="*/ 0 w 655"/>
              <a:gd name="T7" fmla="*/ 0 h 292"/>
              <a:gd name="T8" fmla="*/ 0 w 655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8" name="Line 23"/>
          <p:cNvSpPr>
            <a:spLocks noChangeShapeType="1"/>
          </p:cNvSpPr>
          <p:nvPr/>
        </p:nvSpPr>
        <p:spPr bwMode="auto">
          <a:xfrm>
            <a:off x="1981200" y="512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Line 24"/>
          <p:cNvSpPr>
            <a:spLocks noChangeShapeType="1"/>
          </p:cNvSpPr>
          <p:nvPr/>
        </p:nvSpPr>
        <p:spPr bwMode="auto">
          <a:xfrm flipV="1">
            <a:off x="2286000" y="5351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Freeform 25"/>
          <p:cNvSpPr>
            <a:spLocks/>
          </p:cNvSpPr>
          <p:nvPr/>
        </p:nvSpPr>
        <p:spPr bwMode="auto">
          <a:xfrm>
            <a:off x="4267200" y="5113338"/>
            <a:ext cx="609600" cy="457200"/>
          </a:xfrm>
          <a:custGeom>
            <a:avLst/>
            <a:gdLst>
              <a:gd name="T0" fmla="*/ 0 w 288"/>
              <a:gd name="T1" fmla="*/ 2147483647 h 292"/>
              <a:gd name="T2" fmla="*/ 2147483647 w 288"/>
              <a:gd name="T3" fmla="*/ 2147483647 h 292"/>
              <a:gd name="T4" fmla="*/ 2147483647 w 288"/>
              <a:gd name="T5" fmla="*/ 0 h 292"/>
              <a:gd name="T6" fmla="*/ 0 w 288"/>
              <a:gd name="T7" fmla="*/ 0 h 292"/>
              <a:gd name="T8" fmla="*/ 0 w 288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1" name="Freeform 26"/>
          <p:cNvSpPr>
            <a:spLocks/>
          </p:cNvSpPr>
          <p:nvPr/>
        </p:nvSpPr>
        <p:spPr bwMode="auto">
          <a:xfrm>
            <a:off x="6705600" y="5113338"/>
            <a:ext cx="762000" cy="457200"/>
          </a:xfrm>
          <a:custGeom>
            <a:avLst/>
            <a:gdLst>
              <a:gd name="T0" fmla="*/ 0 w 653"/>
              <a:gd name="T1" fmla="*/ 2147483647 h 292"/>
              <a:gd name="T2" fmla="*/ 2147483647 w 653"/>
              <a:gd name="T3" fmla="*/ 2147483647 h 292"/>
              <a:gd name="T4" fmla="*/ 2147483647 w 653"/>
              <a:gd name="T5" fmla="*/ 0 h 292"/>
              <a:gd name="T6" fmla="*/ 0 w 653"/>
              <a:gd name="T7" fmla="*/ 0 h 292"/>
              <a:gd name="T8" fmla="*/ 0 w 653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2" name="Line 27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3" name="Line 28"/>
          <p:cNvSpPr>
            <a:spLocks noChangeShapeType="1"/>
          </p:cNvSpPr>
          <p:nvPr/>
        </p:nvSpPr>
        <p:spPr bwMode="auto">
          <a:xfrm>
            <a:off x="685800" y="5351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4" name="Line 29"/>
          <p:cNvSpPr>
            <a:spLocks noChangeShapeType="1"/>
          </p:cNvSpPr>
          <p:nvPr/>
        </p:nvSpPr>
        <p:spPr bwMode="auto">
          <a:xfrm flipH="1">
            <a:off x="6400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Line 30"/>
          <p:cNvSpPr>
            <a:spLocks noChangeShapeType="1"/>
          </p:cNvSpPr>
          <p:nvPr/>
        </p:nvSpPr>
        <p:spPr bwMode="auto">
          <a:xfrm>
            <a:off x="36576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Line 31"/>
          <p:cNvSpPr>
            <a:spLocks noChangeShapeType="1"/>
          </p:cNvSpPr>
          <p:nvPr/>
        </p:nvSpPr>
        <p:spPr bwMode="auto">
          <a:xfrm flipV="1">
            <a:off x="4876800" y="53419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32"/>
          <p:cNvSpPr>
            <a:spLocks noChangeShapeType="1"/>
          </p:cNvSpPr>
          <p:nvPr/>
        </p:nvSpPr>
        <p:spPr bwMode="auto">
          <a:xfrm flipV="1">
            <a:off x="7467600" y="533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Line 33"/>
          <p:cNvSpPr>
            <a:spLocks noChangeShapeType="1"/>
          </p:cNvSpPr>
          <p:nvPr/>
        </p:nvSpPr>
        <p:spPr bwMode="auto">
          <a:xfrm flipV="1">
            <a:off x="6400800" y="53419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9" name="Line 34"/>
          <p:cNvSpPr>
            <a:spLocks noChangeShapeType="1"/>
          </p:cNvSpPr>
          <p:nvPr/>
        </p:nvSpPr>
        <p:spPr bwMode="auto">
          <a:xfrm>
            <a:off x="4572000" y="5113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0" name="Line 35"/>
          <p:cNvSpPr>
            <a:spLocks noChangeShapeType="1"/>
          </p:cNvSpPr>
          <p:nvPr/>
        </p:nvSpPr>
        <p:spPr bwMode="auto">
          <a:xfrm>
            <a:off x="7467600" y="3513138"/>
            <a:ext cx="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1" name="Line 36"/>
          <p:cNvSpPr>
            <a:spLocks noChangeShapeType="1"/>
          </p:cNvSpPr>
          <p:nvPr/>
        </p:nvSpPr>
        <p:spPr bwMode="auto">
          <a:xfrm flipH="1">
            <a:off x="8305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2" name="Line 37"/>
          <p:cNvSpPr>
            <a:spLocks noChangeShapeType="1"/>
          </p:cNvSpPr>
          <p:nvPr/>
        </p:nvSpPr>
        <p:spPr bwMode="auto">
          <a:xfrm flipH="1">
            <a:off x="54864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3" name="Line 38"/>
          <p:cNvSpPr>
            <a:spLocks noChangeShapeType="1"/>
          </p:cNvSpPr>
          <p:nvPr/>
        </p:nvSpPr>
        <p:spPr bwMode="auto">
          <a:xfrm flipH="1">
            <a:off x="36576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4" name="Line 39"/>
          <p:cNvSpPr>
            <a:spLocks noChangeShapeType="1"/>
          </p:cNvSpPr>
          <p:nvPr/>
        </p:nvSpPr>
        <p:spPr bwMode="auto">
          <a:xfrm flipH="1">
            <a:off x="2590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5" name="Line 40"/>
          <p:cNvSpPr>
            <a:spLocks noChangeShapeType="1"/>
          </p:cNvSpPr>
          <p:nvPr/>
        </p:nvSpPr>
        <p:spPr bwMode="auto">
          <a:xfrm flipH="1">
            <a:off x="685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41"/>
          <p:cNvSpPr>
            <a:spLocks noChangeShapeType="1"/>
          </p:cNvSpPr>
          <p:nvPr/>
        </p:nvSpPr>
        <p:spPr bwMode="auto">
          <a:xfrm>
            <a:off x="3505200" y="3970338"/>
            <a:ext cx="19399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Line 42"/>
          <p:cNvSpPr>
            <a:spLocks noChangeShapeType="1"/>
          </p:cNvSpPr>
          <p:nvPr/>
        </p:nvSpPr>
        <p:spPr bwMode="auto">
          <a:xfrm>
            <a:off x="62484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8" name="Text Box 43"/>
          <p:cNvSpPr txBox="1">
            <a:spLocks noChangeArrowheads="1"/>
          </p:cNvSpPr>
          <p:nvPr/>
        </p:nvSpPr>
        <p:spPr bwMode="auto">
          <a:xfrm>
            <a:off x="9144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09" name="Text Box 44"/>
          <p:cNvSpPr txBox="1">
            <a:spLocks noChangeArrowheads="1"/>
          </p:cNvSpPr>
          <p:nvPr/>
        </p:nvSpPr>
        <p:spPr bwMode="auto">
          <a:xfrm>
            <a:off x="1600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0" name="Text Box 45"/>
          <p:cNvSpPr txBox="1">
            <a:spLocks noChangeArrowheads="1"/>
          </p:cNvSpPr>
          <p:nvPr/>
        </p:nvSpPr>
        <p:spPr bwMode="auto">
          <a:xfrm>
            <a:off x="1981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1" name="Text Box 46"/>
          <p:cNvSpPr txBox="1">
            <a:spLocks noChangeArrowheads="1"/>
          </p:cNvSpPr>
          <p:nvPr/>
        </p:nvSpPr>
        <p:spPr bwMode="auto">
          <a:xfrm>
            <a:off x="3886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12" name="Text Box 47"/>
          <p:cNvSpPr txBox="1">
            <a:spLocks noChangeArrowheads="1"/>
          </p:cNvSpPr>
          <p:nvPr/>
        </p:nvSpPr>
        <p:spPr bwMode="auto">
          <a:xfrm>
            <a:off x="4267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3" name="Text Box 48"/>
          <p:cNvSpPr txBox="1">
            <a:spLocks noChangeArrowheads="1"/>
          </p:cNvSpPr>
          <p:nvPr/>
        </p:nvSpPr>
        <p:spPr bwMode="auto">
          <a:xfrm>
            <a:off x="4648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4" name="Text Box 49"/>
          <p:cNvSpPr txBox="1">
            <a:spLocks noChangeArrowheads="1"/>
          </p:cNvSpPr>
          <p:nvPr/>
        </p:nvSpPr>
        <p:spPr bwMode="auto">
          <a:xfrm>
            <a:off x="64008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15" name="Text Box 50"/>
          <p:cNvSpPr txBox="1">
            <a:spLocks noChangeArrowheads="1"/>
          </p:cNvSpPr>
          <p:nvPr/>
        </p:nvSpPr>
        <p:spPr bwMode="auto">
          <a:xfrm>
            <a:off x="68580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6" name="Text Box 51"/>
          <p:cNvSpPr txBox="1">
            <a:spLocks noChangeArrowheads="1"/>
          </p:cNvSpPr>
          <p:nvPr/>
        </p:nvSpPr>
        <p:spPr bwMode="auto">
          <a:xfrm>
            <a:off x="73152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7" name="TextBox 5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9A3F2ED-DC48-4746-B5F8-B463D0804E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The most common measure of central tendency</a:t>
            </a:r>
          </a:p>
          <a:p>
            <a:pPr eaLnBrk="1" hangingPunct="1"/>
            <a:r>
              <a:rPr lang="en-US" sz="2400" smtClean="0"/>
              <a:t>Mean = sum of values divided by the number of values</a:t>
            </a:r>
          </a:p>
          <a:p>
            <a:pPr eaLnBrk="1" hangingPunct="1"/>
            <a:r>
              <a:rPr lang="en-US" sz="2400" smtClean="0"/>
              <a:t>Affected by extreme values (outliers)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2057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0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13</a:t>
            </a:r>
          </a:p>
        </p:txBody>
      </p:sp>
      <p:sp>
        <p:nvSpPr>
          <p:cNvPr id="2067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9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14</a:t>
            </a:r>
          </a:p>
        </p:txBody>
      </p:sp>
      <p:graphicFrame>
        <p:nvGraphicFramePr>
          <p:cNvPr id="2050" name="Object 25"/>
          <p:cNvGraphicFramePr>
            <a:graphicFrameLocks noChangeAspect="1"/>
          </p:cNvGraphicFramePr>
          <p:nvPr/>
        </p:nvGraphicFramePr>
        <p:xfrm>
          <a:off x="381000" y="5486400"/>
          <a:ext cx="3494088" cy="731838"/>
        </p:xfrm>
        <a:graphic>
          <a:graphicData uri="http://schemas.openxmlformats.org/presentationml/2006/ole">
            <p:oleObj spid="_x0000_s2050" name="Equation" r:id="rId3" imgW="1879560" imgH="393480" progId="Equation.3">
              <p:embed/>
            </p:oleObj>
          </a:graphicData>
        </a:graphic>
      </p:graphicFrame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4953000" y="5410200"/>
          <a:ext cx="3541713" cy="731838"/>
        </p:xfrm>
        <a:graphic>
          <a:graphicData uri="http://schemas.openxmlformats.org/presentationml/2006/ole">
            <p:oleObj spid="_x0000_s2051" name="Equation" r:id="rId4" imgW="1904760" imgH="393480" progId="Equation.3">
              <p:embed/>
            </p:oleObj>
          </a:graphicData>
        </a:graphic>
      </p:graphicFrame>
      <p:cxnSp>
        <p:nvCxnSpPr>
          <p:cNvPr id="2075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76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77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1E79C37-9F3E-46E9-B08A-F7D8DA50680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560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Boxplot Example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356100"/>
          </a:xfrm>
        </p:spPr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smtClean="0"/>
              <a:t>Below is a Boxplot for the following data:</a:t>
            </a:r>
          </a:p>
          <a:p>
            <a:pPr marL="342900" indent="-342900" defTabSz="914400" eaLnBrk="1" hangingPunct="1">
              <a:buFont typeface="Wingdings" pitchFamily="2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/>
            <a:endParaRPr lang="en-US" sz="1400" smtClean="0"/>
          </a:p>
          <a:p>
            <a:pPr marL="342900" indent="-342900" defTabSz="914400" eaLnBrk="1" hangingPunct="1"/>
            <a:r>
              <a:rPr lang="en-US" smtClean="0"/>
              <a:t>The data are right skewed, as the plot depicts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914400" y="3657600"/>
          <a:ext cx="7086600" cy="2363788"/>
        </p:xfrm>
        <a:graphic>
          <a:graphicData uri="http://schemas.openxmlformats.org/presentationml/2006/ole">
            <p:oleObj spid="_x0000_s25602" name="Drawing" r:id="rId3" imgW="6334200" imgH="2571840" progId="">
              <p:embed/>
            </p:oleObj>
          </a:graphicData>
        </a:graphic>
      </p:graphicFrame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0   2  3   5                                                              27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609600" y="2743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 baseline="-25000">
                <a:solidFill>
                  <a:srgbClr val="0000FF"/>
                </a:solidFill>
              </a:rPr>
              <a:t>smallest</a:t>
            </a:r>
            <a:r>
              <a:rPr lang="en-US" b="1">
                <a:solidFill>
                  <a:srgbClr val="0000FF"/>
                </a:solidFill>
              </a:rPr>
              <a:t>    Q</a:t>
            </a:r>
            <a:r>
              <a:rPr lang="en-US" b="1" baseline="-25000">
                <a:solidFill>
                  <a:srgbClr val="0000FF"/>
                </a:solidFill>
              </a:rPr>
              <a:t>1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3 </a:t>
            </a:r>
            <a:r>
              <a:rPr lang="en-US" b="1">
                <a:solidFill>
                  <a:srgbClr val="0000FF"/>
                </a:solidFill>
              </a:rPr>
              <a:t>        X</a:t>
            </a:r>
            <a:r>
              <a:rPr lang="en-US" b="1" baseline="-25000">
                <a:solidFill>
                  <a:srgbClr val="0000FF"/>
                </a:solidFill>
              </a:rPr>
              <a:t>largest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5609" name="Oval 7"/>
          <p:cNvSpPr>
            <a:spLocks noChangeArrowheads="1"/>
          </p:cNvSpPr>
          <p:nvPr/>
        </p:nvSpPr>
        <p:spPr bwMode="auto">
          <a:xfrm>
            <a:off x="685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9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0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7391400" y="3200400"/>
            <a:ext cx="6858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12BE5F3-BEC2-49DE-8A77-1F7B6787AFF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673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Numerical Descriptive Measures for a Population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Descriptive statistics discussed previously described a </a:t>
            </a:r>
            <a:r>
              <a:rPr lang="en-US" sz="2400" i="1" smtClean="0">
                <a:latin typeface="Times New Roman" pitchFamily="18" charset="0"/>
              </a:rPr>
              <a:t>sample</a:t>
            </a:r>
            <a:r>
              <a:rPr lang="en-US" sz="2400" smtClean="0">
                <a:latin typeface="Times New Roman" pitchFamily="18" charset="0"/>
              </a:rPr>
              <a:t>, not the </a:t>
            </a:r>
            <a:r>
              <a:rPr lang="en-US" sz="2400" i="1" smtClean="0">
                <a:latin typeface="Times New Roman" pitchFamily="18" charset="0"/>
              </a:rPr>
              <a:t>population</a:t>
            </a:r>
            <a:r>
              <a:rPr lang="en-US" sz="2400" smtClean="0"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Summary measures describing a population, called </a:t>
            </a:r>
            <a:r>
              <a:rPr lang="en-US" sz="2400" b="1" smtClean="0">
                <a:latin typeface="Times New Roman" pitchFamily="18" charset="0"/>
              </a:rPr>
              <a:t>parameters</a:t>
            </a:r>
            <a:r>
              <a:rPr lang="en-US" sz="2400" smtClean="0">
                <a:latin typeface="Times New Roman" pitchFamily="18" charset="0"/>
              </a:rPr>
              <a:t>, are denoted with Greek letters.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E3AFA7C-E045-4073-B48A-8379B14FB35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38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Numerical Descriptive Measures </a:t>
            </a:r>
            <a:br>
              <a:rPr lang="en-US" sz="3600" smtClean="0"/>
            </a:br>
            <a:r>
              <a:rPr lang="en-US" sz="3600" smtClean="0"/>
              <a:t>for a Population:  The mean </a:t>
            </a:r>
            <a:r>
              <a:rPr lang="en-US" sz="3600" smtClean="0">
                <a:cs typeface="Arial" charset="0"/>
              </a:rPr>
              <a:t>µ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chemeClr val="folHlink"/>
                </a:solidFill>
              </a:rPr>
              <a:t>population mean</a:t>
            </a:r>
            <a:r>
              <a:rPr lang="en-US" smtClean="0"/>
              <a:t> is the sum of the values in the population divided by the population size, N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p:oleObj spid="_x0000_s16386" name="Equation" r:id="rId3" imgW="1917360" imgH="609480" progId="Equation.3">
              <p:embed/>
            </p:oleObj>
          </a:graphicData>
        </a:graphic>
      </p:graphicFrame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26670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cs typeface="Arial" charset="0"/>
              </a:rPr>
              <a:t>μ</a:t>
            </a:r>
            <a:r>
              <a:rPr lang="en-US" sz="2000"/>
              <a:t>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90D7376-6AD3-4A5A-9A01-26D4297E435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Numerical Descriptive Measures For A Population:  The Variance </a:t>
            </a:r>
            <a:r>
              <a:rPr lang="el-GR" sz="3600" smtClean="0">
                <a:cs typeface="Arial" charset="0"/>
              </a:rPr>
              <a:t>σ</a:t>
            </a:r>
            <a:r>
              <a:rPr lang="en-US" sz="3600" baseline="30000" smtClean="0">
                <a:cs typeface="Arial" charset="0"/>
              </a:rPr>
              <a:t>2</a:t>
            </a:r>
            <a:endParaRPr lang="el-GR" sz="3600" baseline="30000" smtClean="0"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p:oleObj spid="_x0000_s17410" name="Equation" r:id="rId3" imgW="1104840" imgH="609480" progId="Equation.3">
              <p:embed/>
            </p:oleObj>
          </a:graphicData>
        </a:graphic>
      </p:graphicFrame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590800" y="5089525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cs typeface="Arial" charset="0"/>
              </a:rPr>
              <a:t>μ</a:t>
            </a:r>
            <a:r>
              <a:rPr lang="en-US" sz="2000"/>
              <a:t> 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43EFF54-4D32-421F-B4F8-ACEFB6FBAC3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843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Numerical Descriptive Measures For A Population:  The Standard Deviation </a:t>
            </a:r>
            <a:r>
              <a:rPr lang="el-GR" sz="3200" smtClean="0">
                <a:cs typeface="Arial" charset="0"/>
              </a:rPr>
              <a:t>σ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population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p:oleObj spid="_x0000_s18434" name="Equation" r:id="rId3" imgW="1155600" imgH="660240" progId="Equation.3">
              <p:embed/>
            </p:oleObj>
          </a:graphicData>
        </a:graphic>
      </p:graphicFrame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FE594E1-D10D-48BE-A682-D1C25FCAE59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9465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1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89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6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p:oleObj spid="_x0000_s19458" name="Equation" r:id="rId3" imgW="177569" imgH="202936" progId="Equation.3">
              <p:embed/>
            </p:oleObj>
          </a:graphicData>
        </a:graphic>
      </p:graphicFrame>
      <p:sp>
        <p:nvSpPr>
          <p:cNvPr id="19490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28"/>
          <p:cNvGraphicFramePr>
            <a:graphicFrameLocks noChangeAspect="1"/>
          </p:cNvGraphicFramePr>
          <p:nvPr/>
        </p:nvGraphicFramePr>
        <p:xfrm>
          <a:off x="6629400" y="4267200"/>
          <a:ext cx="457200" cy="457200"/>
        </p:xfrm>
        <a:graphic>
          <a:graphicData uri="http://schemas.openxmlformats.org/presentationml/2006/ole">
            <p:oleObj spid="_x0000_s19459" name="Equation" r:id="rId4" imgW="203024" imgH="203024" progId="Equation.3">
              <p:embed/>
            </p:oleObj>
          </a:graphicData>
        </a:graphic>
      </p:graphicFrame>
      <p:sp>
        <p:nvSpPr>
          <p:cNvPr id="19491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0" name="Object 30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p:oleObj spid="_x0000_s19460" name="Equation" r:id="rId5" imgW="139579" imgH="177646" progId="Equation.3">
              <p:embed/>
            </p:oleObj>
          </a:graphicData>
        </a:graphic>
      </p:graphicFrame>
      <p:sp>
        <p:nvSpPr>
          <p:cNvPr id="19492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2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p:oleObj spid="_x0000_s19461" name="Equation" r:id="rId6" imgW="152268" imgH="164957" progId="Equation.3">
              <p:embed/>
            </p:oleObj>
          </a:graphicData>
        </a:graphic>
      </p:graphicFrame>
      <p:sp>
        <p:nvSpPr>
          <p:cNvPr id="19493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2" name="Object 34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p:oleObj spid="_x0000_s19462" name="Equation" r:id="rId7" imgW="215713" imgH="203024" progId="Equation.3">
              <p:embed/>
            </p:oleObj>
          </a:graphicData>
        </a:graphic>
      </p:graphicFrame>
      <p:sp>
        <p:nvSpPr>
          <p:cNvPr id="19494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3" name="Object 36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p:oleObj spid="_x0000_s19463" name="Equation" r:id="rId8" imgW="152334" imgH="139639" progId="Equation.3">
              <p:embed/>
            </p:oleObj>
          </a:graphicData>
        </a:graphic>
      </p:graphicFrame>
      <p:sp>
        <p:nvSpPr>
          <p:cNvPr id="19495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0D67793-B4EE-4731-94A7-0FEA36ACCB2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48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0487" name="Line 2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3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2433638"/>
          </a:xfrm>
        </p:spPr>
        <p:txBody>
          <a:bodyPr/>
          <a:lstStyle/>
          <a:p>
            <a:pPr eaLnBrk="1" hangingPunct="1"/>
            <a:r>
              <a:rPr lang="en-US" smtClean="0"/>
              <a:t>The empirical rule approximates the variation of data in a bell-shaped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Approximately </a:t>
            </a:r>
            <a:r>
              <a:rPr lang="en-US" smtClean="0">
                <a:solidFill>
                  <a:schemeClr val="folHlink"/>
                </a:solidFill>
              </a:rPr>
              <a:t>68%</a:t>
            </a:r>
            <a:r>
              <a:rPr lang="en-US" smtClean="0"/>
              <a:t> of the data in a bell shaped distribution is within 1 standard deviation of the mean or 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2667000" y="3581400"/>
          <a:ext cx="1212850" cy="495300"/>
        </p:xfrm>
        <a:graphic>
          <a:graphicData uri="http://schemas.openxmlformats.org/presentationml/2006/ole">
            <p:oleObj spid="_x0000_s20482" name="Equation" r:id="rId3" imgW="495000" imgH="203040" progId="Equation.3">
              <p:embed/>
            </p:oleObj>
          </a:graphicData>
        </a:graphic>
      </p:graphicFrame>
      <p:sp>
        <p:nvSpPr>
          <p:cNvPr id="20491" name="Freeform 7"/>
          <p:cNvSpPr>
            <a:spLocks/>
          </p:cNvSpPr>
          <p:nvPr/>
        </p:nvSpPr>
        <p:spPr bwMode="auto">
          <a:xfrm>
            <a:off x="4572000" y="40386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7 w 534"/>
              <a:gd name="T3" fmla="*/ 2147483647 h 947"/>
              <a:gd name="T4" fmla="*/ 2147483647 w 534"/>
              <a:gd name="T5" fmla="*/ 2147483647 h 947"/>
              <a:gd name="T6" fmla="*/ 2147483647 w 534"/>
              <a:gd name="T7" fmla="*/ 2147483647 h 947"/>
              <a:gd name="T8" fmla="*/ 2147483647 w 534"/>
              <a:gd name="T9" fmla="*/ 2147483647 h 947"/>
              <a:gd name="T10" fmla="*/ 2147483647 w 534"/>
              <a:gd name="T11" fmla="*/ 2147483647 h 947"/>
              <a:gd name="T12" fmla="*/ 2147483647 w 534"/>
              <a:gd name="T13" fmla="*/ 2147483647 h 947"/>
              <a:gd name="T14" fmla="*/ 2147483647 w 534"/>
              <a:gd name="T15" fmla="*/ 2147483647 h 947"/>
              <a:gd name="T16" fmla="*/ 0 w 534"/>
              <a:gd name="T17" fmla="*/ 2147483647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8"/>
          <p:cNvSpPr>
            <a:spLocks/>
          </p:cNvSpPr>
          <p:nvPr/>
        </p:nvSpPr>
        <p:spPr bwMode="auto">
          <a:xfrm>
            <a:off x="3743325" y="4044950"/>
            <a:ext cx="838200" cy="1497013"/>
          </a:xfrm>
          <a:custGeom>
            <a:avLst/>
            <a:gdLst>
              <a:gd name="T0" fmla="*/ 2147483647 w 528"/>
              <a:gd name="T1" fmla="*/ 2147483647 h 1338"/>
              <a:gd name="T2" fmla="*/ 2147483647 w 528"/>
              <a:gd name="T3" fmla="*/ 2147483647 h 1338"/>
              <a:gd name="T4" fmla="*/ 2147483647 w 528"/>
              <a:gd name="T5" fmla="*/ 2147483647 h 1338"/>
              <a:gd name="T6" fmla="*/ 2147483647 w 528"/>
              <a:gd name="T7" fmla="*/ 2147483647 h 1338"/>
              <a:gd name="T8" fmla="*/ 2147483647 w 528"/>
              <a:gd name="T9" fmla="*/ 2147483647 h 1338"/>
              <a:gd name="T10" fmla="*/ 2147483647 w 528"/>
              <a:gd name="T11" fmla="*/ 2147483647 h 1338"/>
              <a:gd name="T12" fmla="*/ 0 w 528"/>
              <a:gd name="T13" fmla="*/ 2147483647 h 1338"/>
              <a:gd name="T14" fmla="*/ 0 w 528"/>
              <a:gd name="T15" fmla="*/ 2147483647 h 1338"/>
              <a:gd name="T16" fmla="*/ 2147483647 w 528"/>
              <a:gd name="T17" fmla="*/ 2147483647 h 1338"/>
              <a:gd name="T18" fmla="*/ 2147483647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4214813" y="3643313"/>
            <a:ext cx="250825" cy="8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2286000" y="55419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0483" name="Object 13"/>
          <p:cNvGraphicFramePr>
            <a:graphicFrameLocks noChangeAspect="1"/>
          </p:cNvGraphicFramePr>
          <p:nvPr/>
        </p:nvGraphicFramePr>
        <p:xfrm>
          <a:off x="4487863" y="5521325"/>
          <a:ext cx="274637" cy="384175"/>
        </p:xfrm>
        <a:graphic>
          <a:graphicData uri="http://schemas.openxmlformats.org/presentationml/2006/ole">
            <p:oleObj spid="_x0000_s20483" name="Equation" r:id="rId4" imgW="126720" imgH="177480" progId="Equation.3">
              <p:embed/>
            </p:oleObj>
          </a:graphicData>
        </a:graphic>
      </p:graphicFrame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flipH="1">
            <a:off x="3810000" y="62277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5105400" y="62277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4191000" y="4703763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68%</a:t>
            </a:r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>
            <a:off x="4572000" y="40386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0484" name="Object 20"/>
          <p:cNvGraphicFramePr>
            <a:graphicFrameLocks noChangeAspect="1"/>
          </p:cNvGraphicFramePr>
          <p:nvPr/>
        </p:nvGraphicFramePr>
        <p:xfrm>
          <a:off x="4105275" y="6026150"/>
          <a:ext cx="933450" cy="441325"/>
        </p:xfrm>
        <a:graphic>
          <a:graphicData uri="http://schemas.openxmlformats.org/presentationml/2006/ole">
            <p:oleObj spid="_x0000_s20484" name="Equation" r:id="rId5" imgW="431640" imgH="203040" progId="Equation.3">
              <p:embed/>
            </p:oleObj>
          </a:graphicData>
        </a:graphic>
      </p:graphicFrame>
      <p:sp>
        <p:nvSpPr>
          <p:cNvPr id="20501" name="Freeform 21"/>
          <p:cNvSpPr>
            <a:spLocks/>
          </p:cNvSpPr>
          <p:nvPr/>
        </p:nvSpPr>
        <p:spPr bwMode="auto">
          <a:xfrm>
            <a:off x="2362200" y="4017963"/>
            <a:ext cx="2232025" cy="145256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4572000" y="4017963"/>
            <a:ext cx="2227263" cy="145256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CC1205F-DE5F-4D67-A6AB-5D6389F55F56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1509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1510" name="Freeform 2"/>
          <p:cNvSpPr>
            <a:spLocks/>
          </p:cNvSpPr>
          <p:nvPr/>
        </p:nvSpPr>
        <p:spPr bwMode="auto">
          <a:xfrm>
            <a:off x="6859588" y="4178300"/>
            <a:ext cx="1512887" cy="1660525"/>
          </a:xfrm>
          <a:custGeom>
            <a:avLst/>
            <a:gdLst>
              <a:gd name="T0" fmla="*/ 0 w 953"/>
              <a:gd name="T1" fmla="*/ 2147483647 h 1046"/>
              <a:gd name="T2" fmla="*/ 0 w 953"/>
              <a:gd name="T3" fmla="*/ 0 h 1046"/>
              <a:gd name="T4" fmla="*/ 2147483647 w 953"/>
              <a:gd name="T5" fmla="*/ 2147483647 h 1046"/>
              <a:gd name="T6" fmla="*/ 2147483647 w 953"/>
              <a:gd name="T7" fmla="*/ 2147483647 h 1046"/>
              <a:gd name="T8" fmla="*/ 2147483647 w 953"/>
              <a:gd name="T9" fmla="*/ 2147483647 h 1046"/>
              <a:gd name="T10" fmla="*/ 2147483647 w 953"/>
              <a:gd name="T11" fmla="*/ 2147483647 h 1046"/>
              <a:gd name="T12" fmla="*/ 2147483647 w 953"/>
              <a:gd name="T13" fmla="*/ 2147483647 h 1046"/>
              <a:gd name="T14" fmla="*/ 2147483647 w 953"/>
              <a:gd name="T15" fmla="*/ 2147483647 h 1046"/>
              <a:gd name="T16" fmla="*/ 2147483647 w 953"/>
              <a:gd name="T17" fmla="*/ 2147483647 h 1046"/>
              <a:gd name="T18" fmla="*/ 2147483647 w 953"/>
              <a:gd name="T19" fmla="*/ 2147483647 h 1046"/>
              <a:gd name="T20" fmla="*/ 2147483647 w 953"/>
              <a:gd name="T21" fmla="*/ 2147483647 h 1046"/>
              <a:gd name="T22" fmla="*/ 2147483647 w 953"/>
              <a:gd name="T23" fmla="*/ 2147483647 h 1046"/>
              <a:gd name="T24" fmla="*/ 2147483647 w 953"/>
              <a:gd name="T25" fmla="*/ 2147483647 h 1046"/>
              <a:gd name="T26" fmla="*/ 2147483647 w 953"/>
              <a:gd name="T27" fmla="*/ 2147483647 h 1046"/>
              <a:gd name="T28" fmla="*/ 0 w 953"/>
              <a:gd name="T29" fmla="*/ 2147483647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3"/>
          <p:cNvSpPr>
            <a:spLocks/>
          </p:cNvSpPr>
          <p:nvPr/>
        </p:nvSpPr>
        <p:spPr bwMode="auto">
          <a:xfrm>
            <a:off x="2286000" y="4286250"/>
            <a:ext cx="1076325" cy="1638300"/>
          </a:xfrm>
          <a:custGeom>
            <a:avLst/>
            <a:gdLst>
              <a:gd name="T0" fmla="*/ 0 w 678"/>
              <a:gd name="T1" fmla="*/ 2147483647 h 1032"/>
              <a:gd name="T2" fmla="*/ 0 w 678"/>
              <a:gd name="T3" fmla="*/ 0 h 1032"/>
              <a:gd name="T4" fmla="*/ 2147483647 w 678"/>
              <a:gd name="T5" fmla="*/ 2147483647 h 1032"/>
              <a:gd name="T6" fmla="*/ 2147483647 w 678"/>
              <a:gd name="T7" fmla="*/ 2147483647 h 1032"/>
              <a:gd name="T8" fmla="*/ 2147483647 w 678"/>
              <a:gd name="T9" fmla="*/ 2147483647 h 1032"/>
              <a:gd name="T10" fmla="*/ 2147483647 w 678"/>
              <a:gd name="T11" fmla="*/ 2147483647 h 1032"/>
              <a:gd name="T12" fmla="*/ 2147483647 w 678"/>
              <a:gd name="T13" fmla="*/ 2147483647 h 1032"/>
              <a:gd name="T14" fmla="*/ 2147483647 w 678"/>
              <a:gd name="T15" fmla="*/ 2147483647 h 1032"/>
              <a:gd name="T16" fmla="*/ 2147483647 w 678"/>
              <a:gd name="T17" fmla="*/ 2147483647 h 1032"/>
              <a:gd name="T18" fmla="*/ 2147483647 w 678"/>
              <a:gd name="T19" fmla="*/ 2147483647 h 1032"/>
              <a:gd name="T20" fmla="*/ 2147483647 w 678"/>
              <a:gd name="T21" fmla="*/ 2147483647 h 1032"/>
              <a:gd name="T22" fmla="*/ 2147483647 w 678"/>
              <a:gd name="T23" fmla="*/ 2147483647 h 1032"/>
              <a:gd name="T24" fmla="*/ 2147483647 w 678"/>
              <a:gd name="T25" fmla="*/ 2147483647 h 1032"/>
              <a:gd name="T26" fmla="*/ 0 w 678"/>
              <a:gd name="T27" fmla="*/ 2147483647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2209800"/>
          </a:xfrm>
        </p:spPr>
        <p:txBody>
          <a:bodyPr/>
          <a:lstStyle/>
          <a:p>
            <a:pPr eaLnBrk="1" hangingPunct="1"/>
            <a:r>
              <a:rPr lang="en-US" sz="2400" smtClean="0"/>
              <a:t>Approximately 95% of the data in a bell-shaped distribution lies within two standard deviations of the mean, or </a:t>
            </a:r>
            <a:r>
              <a:rPr lang="en-US" sz="2400" smtClean="0">
                <a:cs typeface="Arial" charset="0"/>
              </a:rPr>
              <a:t>µ ± 2</a:t>
            </a:r>
            <a:r>
              <a:rPr lang="el-GR" sz="2400" smtClean="0">
                <a:cs typeface="Arial" charset="0"/>
              </a:rPr>
              <a:t>σ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Approximately 99.7% of the data in a bell-shaped distribution lies within three standard deviations of the mean, or </a:t>
            </a:r>
            <a:r>
              <a:rPr lang="en-US" sz="2400" smtClean="0">
                <a:cs typeface="Arial" charset="0"/>
              </a:rPr>
              <a:t>µ ± 3</a:t>
            </a:r>
            <a:r>
              <a:rPr lang="el-GR" sz="2400" smtClean="0">
                <a:cs typeface="Arial" charset="0"/>
              </a:rPr>
              <a:t>σ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sp>
        <p:nvSpPr>
          <p:cNvPr id="21514" name="Freeform 8"/>
          <p:cNvSpPr>
            <a:spLocks/>
          </p:cNvSpPr>
          <p:nvPr/>
        </p:nvSpPr>
        <p:spPr bwMode="auto">
          <a:xfrm>
            <a:off x="5324475" y="4187825"/>
            <a:ext cx="1535113" cy="1670050"/>
          </a:xfrm>
          <a:custGeom>
            <a:avLst/>
            <a:gdLst>
              <a:gd name="T0" fmla="*/ 2147483647 w 967"/>
              <a:gd name="T1" fmla="*/ 2147483647 h 1052"/>
              <a:gd name="T2" fmla="*/ 2147483647 w 967"/>
              <a:gd name="T3" fmla="*/ 0 h 1052"/>
              <a:gd name="T4" fmla="*/ 2147483647 w 967"/>
              <a:gd name="T5" fmla="*/ 2147483647 h 1052"/>
              <a:gd name="T6" fmla="*/ 2147483647 w 967"/>
              <a:gd name="T7" fmla="*/ 2147483647 h 1052"/>
              <a:gd name="T8" fmla="*/ 2147483647 w 967"/>
              <a:gd name="T9" fmla="*/ 2147483647 h 1052"/>
              <a:gd name="T10" fmla="*/ 2147483647 w 967"/>
              <a:gd name="T11" fmla="*/ 2147483647 h 1052"/>
              <a:gd name="T12" fmla="*/ 2147483647 w 967"/>
              <a:gd name="T13" fmla="*/ 2147483647 h 1052"/>
              <a:gd name="T14" fmla="*/ 2147483647 w 967"/>
              <a:gd name="T15" fmla="*/ 2147483647 h 1052"/>
              <a:gd name="T16" fmla="*/ 2147483647 w 967"/>
              <a:gd name="T17" fmla="*/ 2147483647 h 1052"/>
              <a:gd name="T18" fmla="*/ 2147483647 w 967"/>
              <a:gd name="T19" fmla="*/ 2147483647 h 1052"/>
              <a:gd name="T20" fmla="*/ 2147483647 w 967"/>
              <a:gd name="T21" fmla="*/ 2147483647 h 1052"/>
              <a:gd name="T22" fmla="*/ 0 w 967"/>
              <a:gd name="T23" fmla="*/ 2147483647 h 1052"/>
              <a:gd name="T24" fmla="*/ 2147483647 w 967"/>
              <a:gd name="T25" fmla="*/ 2147483647 h 1052"/>
              <a:gd name="T26" fmla="*/ 2147483647 w 967"/>
              <a:gd name="T27" fmla="*/ 2147483647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9"/>
          <p:cNvSpPr>
            <a:spLocks/>
          </p:cNvSpPr>
          <p:nvPr/>
        </p:nvSpPr>
        <p:spPr bwMode="auto">
          <a:xfrm>
            <a:off x="6894513" y="419100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0"/>
          <p:cNvSpPr>
            <a:spLocks/>
          </p:cNvSpPr>
          <p:nvPr/>
        </p:nvSpPr>
        <p:spPr bwMode="auto">
          <a:xfrm>
            <a:off x="5257800" y="4191000"/>
            <a:ext cx="1638300" cy="1573213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1"/>
          <p:cNvSpPr>
            <a:spLocks/>
          </p:cNvSpPr>
          <p:nvPr/>
        </p:nvSpPr>
        <p:spPr bwMode="auto">
          <a:xfrm>
            <a:off x="5240338" y="5846763"/>
            <a:ext cx="3289300" cy="7937"/>
          </a:xfrm>
          <a:custGeom>
            <a:avLst/>
            <a:gdLst>
              <a:gd name="T0" fmla="*/ 0 w 2072"/>
              <a:gd name="T1" fmla="*/ 2147483647 h 5"/>
              <a:gd name="T2" fmla="*/ 2147483647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12"/>
          <p:cNvSpPr>
            <a:spLocks/>
          </p:cNvSpPr>
          <p:nvPr/>
        </p:nvSpPr>
        <p:spPr bwMode="auto">
          <a:xfrm>
            <a:off x="1219200" y="4286250"/>
            <a:ext cx="1066800" cy="1657350"/>
          </a:xfrm>
          <a:custGeom>
            <a:avLst/>
            <a:gdLst>
              <a:gd name="T0" fmla="*/ 2147483647 w 666"/>
              <a:gd name="T1" fmla="*/ 2147483647 h 1044"/>
              <a:gd name="T2" fmla="*/ 2147483647 w 666"/>
              <a:gd name="T3" fmla="*/ 0 h 1044"/>
              <a:gd name="T4" fmla="*/ 2147483647 w 666"/>
              <a:gd name="T5" fmla="*/ 2147483647 h 1044"/>
              <a:gd name="T6" fmla="*/ 2147483647 w 666"/>
              <a:gd name="T7" fmla="*/ 2147483647 h 1044"/>
              <a:gd name="T8" fmla="*/ 2147483647 w 666"/>
              <a:gd name="T9" fmla="*/ 2147483647 h 1044"/>
              <a:gd name="T10" fmla="*/ 2147483647 w 666"/>
              <a:gd name="T11" fmla="*/ 2147483647 h 1044"/>
              <a:gd name="T12" fmla="*/ 2147483647 w 666"/>
              <a:gd name="T13" fmla="*/ 2147483647 h 1044"/>
              <a:gd name="T14" fmla="*/ 2147483647 w 666"/>
              <a:gd name="T15" fmla="*/ 2147483647 h 1044"/>
              <a:gd name="T16" fmla="*/ 2147483647 w 666"/>
              <a:gd name="T17" fmla="*/ 2147483647 h 1044"/>
              <a:gd name="T18" fmla="*/ 2147483647 w 666"/>
              <a:gd name="T19" fmla="*/ 2147483647 h 1044"/>
              <a:gd name="T20" fmla="*/ 2147483647 w 666"/>
              <a:gd name="T21" fmla="*/ 2147483647 h 1044"/>
              <a:gd name="T22" fmla="*/ 0 w 666"/>
              <a:gd name="T23" fmla="*/ 2147483647 h 1044"/>
              <a:gd name="T24" fmla="*/ 0 w 666"/>
              <a:gd name="T25" fmla="*/ 2147483647 h 1044"/>
              <a:gd name="T26" fmla="*/ 2147483647 w 666"/>
              <a:gd name="T27" fmla="*/ 2147483647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>
            <a:off x="2286000" y="42672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Freeform 14"/>
          <p:cNvSpPr>
            <a:spLocks/>
          </p:cNvSpPr>
          <p:nvPr/>
        </p:nvSpPr>
        <p:spPr bwMode="auto">
          <a:xfrm>
            <a:off x="2320925" y="429895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15"/>
          <p:cNvSpPr>
            <a:spLocks/>
          </p:cNvSpPr>
          <p:nvPr/>
        </p:nvSpPr>
        <p:spPr bwMode="auto">
          <a:xfrm>
            <a:off x="669925" y="4298950"/>
            <a:ext cx="1652588" cy="1573213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16"/>
          <p:cNvSpPr>
            <a:spLocks/>
          </p:cNvSpPr>
          <p:nvPr/>
        </p:nvSpPr>
        <p:spPr bwMode="auto">
          <a:xfrm>
            <a:off x="666750" y="5954713"/>
            <a:ext cx="3289300" cy="7937"/>
          </a:xfrm>
          <a:custGeom>
            <a:avLst/>
            <a:gdLst>
              <a:gd name="T0" fmla="*/ 0 w 2072"/>
              <a:gd name="T1" fmla="*/ 2147483647 h 5"/>
              <a:gd name="T2" fmla="*/ 2147483647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17"/>
          <p:cNvSpPr>
            <a:spLocks noChangeShapeType="1"/>
          </p:cNvSpPr>
          <p:nvPr/>
        </p:nvSpPr>
        <p:spPr bwMode="auto">
          <a:xfrm>
            <a:off x="6859588" y="41592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6" name="Object 18"/>
          <p:cNvGraphicFramePr>
            <a:graphicFrameLocks noChangeAspect="1"/>
          </p:cNvGraphicFramePr>
          <p:nvPr/>
        </p:nvGraphicFramePr>
        <p:xfrm>
          <a:off x="6454775" y="6046788"/>
          <a:ext cx="960438" cy="441325"/>
        </p:xfrm>
        <a:graphic>
          <a:graphicData uri="http://schemas.openxmlformats.org/presentationml/2006/ole">
            <p:oleObj spid="_x0000_s21506" name="Equation" r:id="rId3" imgW="444240" imgH="203040" progId="Equation.3">
              <p:embed/>
            </p:oleObj>
          </a:graphicData>
        </a:graphic>
      </p:graphicFrame>
      <p:sp>
        <p:nvSpPr>
          <p:cNvPr id="21524" name="Line 19"/>
          <p:cNvSpPr>
            <a:spLocks noChangeShapeType="1"/>
          </p:cNvSpPr>
          <p:nvPr/>
        </p:nvSpPr>
        <p:spPr bwMode="auto">
          <a:xfrm flipV="1">
            <a:off x="5334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8382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334000" y="624840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7543800" y="624840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3"/>
          <p:cNvSpPr txBox="1">
            <a:spLocks noChangeArrowheads="1"/>
          </p:cNvSpPr>
          <p:nvPr/>
        </p:nvSpPr>
        <p:spPr bwMode="auto">
          <a:xfrm>
            <a:off x="6400800" y="51054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99.7%</a:t>
            </a:r>
          </a:p>
        </p:txBody>
      </p:sp>
      <p:sp>
        <p:nvSpPr>
          <p:cNvPr id="21529" name="Text Box 24"/>
          <p:cNvSpPr txBox="1">
            <a:spLocks noChangeArrowheads="1"/>
          </p:cNvSpPr>
          <p:nvPr/>
        </p:nvSpPr>
        <p:spPr bwMode="auto">
          <a:xfrm>
            <a:off x="1905000" y="51816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95%</a:t>
            </a:r>
          </a:p>
        </p:txBody>
      </p:sp>
      <p:graphicFrame>
        <p:nvGraphicFramePr>
          <p:cNvPr id="21507" name="Object 25"/>
          <p:cNvGraphicFramePr>
            <a:graphicFrameLocks noChangeAspect="1"/>
          </p:cNvGraphicFramePr>
          <p:nvPr/>
        </p:nvGraphicFramePr>
        <p:xfrm>
          <a:off x="1909763" y="6122988"/>
          <a:ext cx="960437" cy="441325"/>
        </p:xfrm>
        <a:graphic>
          <a:graphicData uri="http://schemas.openxmlformats.org/presentationml/2006/ole">
            <p:oleObj spid="_x0000_s21507" name="Equation" r:id="rId4" imgW="444240" imgH="203040" progId="Equation.3">
              <p:embed/>
            </p:oleObj>
          </a:graphicData>
        </a:graphic>
      </p:graphicFrame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12192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33528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1241425" y="632460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971800" y="632460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Box 3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03C7460-22BA-4455-8ABE-5D8A7CA694B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902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Empirical Rule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굴림"/>
                <a:cs typeface="굴림"/>
              </a:rPr>
              <a:t>Suppose that the variable Math SAT scores is bell-shaped with a mean of 500 and a standard deviation of 90.  Then,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6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68% of all test takers scored between 410 and 590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95% of all test takers scored between 320 and 680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99.7% of all test takers scored between 230 and 770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270).</a:t>
            </a:r>
          </a:p>
        </p:txBody>
      </p:sp>
      <p:sp>
        <p:nvSpPr>
          <p:cNvPr id="12902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8D4FCC0-8A8A-4E07-9DA0-406C862AC5F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005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0051" name="Rectangle 2"/>
          <p:cNvSpPr>
            <a:spLocks noChangeArrowheads="1"/>
          </p:cNvSpPr>
          <p:nvPr/>
        </p:nvSpPr>
        <p:spPr bwMode="auto">
          <a:xfrm>
            <a:off x="1676400" y="4343400"/>
            <a:ext cx="6400800" cy="1828800"/>
          </a:xfrm>
          <a:prstGeom prst="rect">
            <a:avLst/>
          </a:prstGeom>
          <a:solidFill>
            <a:srgbClr val="CBD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267200"/>
          </a:xfrm>
        </p:spPr>
        <p:txBody>
          <a:bodyPr/>
          <a:lstStyle/>
          <a:p>
            <a:pPr eaLnBrk="1" hangingPunct="1"/>
            <a:r>
              <a:rPr lang="en-US" smtClean="0"/>
              <a:t>Regardless of how the data are distributed, at least </a:t>
            </a:r>
            <a:r>
              <a:rPr lang="en-US" smtClean="0">
                <a:solidFill>
                  <a:schemeClr val="folHlink"/>
                </a:solidFill>
              </a:rPr>
              <a:t>(1 - 1/k</a:t>
            </a:r>
            <a:r>
              <a:rPr lang="en-US" baseline="30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) x 100%</a:t>
            </a:r>
            <a:r>
              <a:rPr lang="en-US" smtClean="0"/>
              <a:t> of the values will fall within </a:t>
            </a:r>
            <a:r>
              <a:rPr lang="en-US" smtClean="0">
                <a:solidFill>
                  <a:schemeClr val="folHlink"/>
                </a:solidFill>
              </a:rPr>
              <a:t>k</a:t>
            </a:r>
            <a:r>
              <a:rPr lang="en-US" smtClean="0"/>
              <a:t> standard deviations of the mean (for k &gt; 1)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800" smtClean="0"/>
              <a:t> </a:t>
            </a:r>
            <a:r>
              <a:rPr lang="en-US" smtClean="0"/>
              <a:t>Examples: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(1 - 1/2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75% </a:t>
            </a:r>
            <a:r>
              <a:rPr lang="en-US" sz="2400" smtClean="0"/>
              <a:t>…........ </a:t>
            </a:r>
            <a:r>
              <a:rPr lang="en-US" sz="2400" smtClean="0">
                <a:solidFill>
                  <a:schemeClr val="folHlink"/>
                </a:solidFill>
              </a:rPr>
              <a:t>k=2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2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(1 - 1/3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89% </a:t>
            </a:r>
            <a:r>
              <a:rPr lang="en-US" sz="2400" smtClean="0"/>
              <a:t>………. </a:t>
            </a:r>
            <a:r>
              <a:rPr lang="en-US" sz="2400" smtClean="0">
                <a:solidFill>
                  <a:schemeClr val="folHlink"/>
                </a:solidFill>
              </a:rPr>
              <a:t>k=3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3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9144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Chebyshev Rule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6172200" y="4322763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within</a:t>
            </a:r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3048000" y="4322763"/>
            <a:ext cx="120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least</a:t>
            </a:r>
          </a:p>
        </p:txBody>
      </p:sp>
      <p:sp>
        <p:nvSpPr>
          <p:cNvPr id="130056" name="Line 7"/>
          <p:cNvSpPr>
            <a:spLocks noChangeShapeType="1"/>
          </p:cNvSpPr>
          <p:nvPr/>
        </p:nvSpPr>
        <p:spPr bwMode="auto">
          <a:xfrm>
            <a:off x="1905000" y="4799013"/>
            <a:ext cx="5943600" cy="47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005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8B7A4E0-B122-4E9A-8A16-E6ADE18406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571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Median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mtClean="0"/>
              <a:t>In an ordered array, the median is the “middle” number (50% above, 50% below)</a:t>
            </a:r>
          </a:p>
          <a:p>
            <a:pPr eaLnBrk="1" hangingPunct="1"/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700" smtClean="0"/>
          </a:p>
          <a:p>
            <a:pPr eaLnBrk="1" hangingPunct="1"/>
            <a:r>
              <a:rPr lang="en-US" sz="2700" smtClean="0"/>
              <a:t>Not affected by extreme values</a:t>
            </a:r>
          </a:p>
        </p:txBody>
      </p:sp>
      <p:sp>
        <p:nvSpPr>
          <p:cNvPr id="115717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115720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115721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115722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723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115729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730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5735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5736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5737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B6986A8-E66D-4C3E-9CAD-15C6613F623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765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Covariance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sz="2400" smtClean="0"/>
              <a:t>The covariance measures the strength of the linear relationship between </a:t>
            </a:r>
            <a:r>
              <a:rPr lang="en-US" sz="2400" b="1" smtClean="0">
                <a:solidFill>
                  <a:schemeClr val="folHlink"/>
                </a:solidFill>
              </a:rPr>
              <a:t>two numerical variables </a:t>
            </a:r>
            <a:r>
              <a:rPr lang="en-US" sz="2400" smtClean="0"/>
              <a:t>(X &amp; Y)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</a:t>
            </a:r>
            <a:r>
              <a:rPr lang="en-US" sz="2400" smtClean="0">
                <a:solidFill>
                  <a:schemeClr val="folHlink"/>
                </a:solidFill>
              </a:rPr>
              <a:t>sample covariance</a:t>
            </a:r>
            <a:r>
              <a:rPr lang="en-US" sz="2400" smtClean="0"/>
              <a:t>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Only concerned with the strength of the relationship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No causal effect is implied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p:oleObj spid="_x0000_s27650" name="Equation" r:id="rId3" imgW="2044440" imgH="609480" progId="Equation.3">
              <p:embed/>
            </p:oleObj>
          </a:graphicData>
        </a:graphic>
      </p:graphicFrame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4799AB4-EC7F-4710-8B2E-B05BEC52A0E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312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Covariance</a:t>
            </a:r>
            <a:r>
              <a:rPr lang="en-US" sz="3200" smtClean="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&gt; 0       X and Y tend to move in the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same</a:t>
            </a:r>
            <a:r>
              <a:rPr lang="en-US" sz="2400" smtClean="0">
                <a:sym typeface="Symbol" pitchFamily="18" charset="2"/>
              </a:rPr>
              <a:t> direction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&lt; 0       X and Y tend to move in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opposite</a:t>
            </a:r>
            <a:r>
              <a:rPr lang="en-US" sz="2400" smtClean="0">
                <a:sym typeface="Symbol" pitchFamily="18" charset="2"/>
              </a:rPr>
              <a:t> directions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= 0       X and Y are independent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3200" smtClean="0">
                <a:sym typeface="Symbol" pitchFamily="18" charset="2"/>
              </a:rPr>
              <a:t>The covariance has a major flaw: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mtClean="0">
                <a:sym typeface="Symbol" pitchFamily="18" charset="2"/>
              </a:rPr>
              <a:t>It is not possible to determine the relative strength of the relationship from the size of the covariance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Covariance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3126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3127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3128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41E91A6-8640-4BFD-A679-9269B437441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8679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Coefficient of Correlation</a:t>
            </a:r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/>
              <a:t>Measures the relative strength of the linear relationship between two numerical variables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Sample coefficient of correlation</a:t>
            </a:r>
            <a:r>
              <a:rPr lang="en-US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where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p:oleObj spid="_x0000_s28674" name="Equation" r:id="rId3" imgW="927000" imgH="431640" progId="Equation.3">
              <p:embed/>
            </p:oleObj>
          </a:graphicData>
        </a:graphic>
      </p:graphicFrame>
      <p:graphicFrame>
        <p:nvGraphicFramePr>
          <p:cNvPr id="28675" name="Object 6"/>
          <p:cNvGraphicFramePr>
            <a:graphicFrameLocks noChangeAspect="1"/>
          </p:cNvGraphicFramePr>
          <p:nvPr/>
        </p:nvGraphicFramePr>
        <p:xfrm>
          <a:off x="4038600" y="5176838"/>
          <a:ext cx="2209800" cy="1147762"/>
        </p:xfrm>
        <a:graphic>
          <a:graphicData uri="http://schemas.openxmlformats.org/presentationml/2006/ole">
            <p:oleObj spid="_x0000_s28675" name="Equation" r:id="rId4" imgW="1244520" imgH="647640" progId="Equation.3">
              <p:embed/>
            </p:oleObj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304800" y="5164138"/>
          <a:ext cx="3509963" cy="1160462"/>
        </p:xfrm>
        <a:graphic>
          <a:graphicData uri="http://schemas.openxmlformats.org/presentationml/2006/ole">
            <p:oleObj spid="_x0000_s28676" name="Equation" r:id="rId5" imgW="1955520" imgH="647640" progId="Equation.3">
              <p:embed/>
            </p:oleObj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6424613" y="5181600"/>
          <a:ext cx="2208212" cy="1147763"/>
        </p:xfrm>
        <a:graphic>
          <a:graphicData uri="http://schemas.openxmlformats.org/presentationml/2006/ole">
            <p:oleObj spid="_x0000_s28677" name="Equation" r:id="rId6" imgW="1244520" imgH="647640" progId="Equation.3">
              <p:embed/>
            </p:oleObj>
          </a:graphicData>
        </a:graphic>
      </p:graphicFrame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21A7C35-30C1-4B41-B945-616003F020F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619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Features of the</a:t>
            </a:r>
            <a:br>
              <a:rPr lang="en-US" smtClean="0"/>
            </a:br>
            <a:r>
              <a:rPr lang="en-US" smtClean="0"/>
              <a:t>Coefficient of Correlation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The population coefficient of correlation is referred as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Either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 or r have the following features:</a:t>
            </a:r>
            <a:endParaRPr lang="en-US" sz="240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Unit free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Ranges between –1 and 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–1, the stronger the negative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1, the stronger the positive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0, the weaker the linear relationship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36197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31194E4-DC82-4EB9-95F4-61BA163A665E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721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7219" name="Line 108"/>
          <p:cNvSpPr>
            <a:spLocks noChangeShapeType="1"/>
          </p:cNvSpPr>
          <p:nvPr/>
        </p:nvSpPr>
        <p:spPr bwMode="auto">
          <a:xfrm>
            <a:off x="6394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Scatter Plots of  Sample Data with Various Coefficients of Correlation</a:t>
            </a:r>
          </a:p>
        </p:txBody>
      </p:sp>
      <p:sp>
        <p:nvSpPr>
          <p:cNvPr id="137221" name="Line 4"/>
          <p:cNvSpPr>
            <a:spLocks noChangeShapeType="1"/>
          </p:cNvSpPr>
          <p:nvPr/>
        </p:nvSpPr>
        <p:spPr bwMode="auto">
          <a:xfrm>
            <a:off x="1936750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Line 5"/>
          <p:cNvSpPr>
            <a:spLocks noChangeShapeType="1"/>
          </p:cNvSpPr>
          <p:nvPr/>
        </p:nvSpPr>
        <p:spPr bwMode="auto">
          <a:xfrm flipH="1" flipV="1">
            <a:off x="1936750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Oval 6"/>
          <p:cNvSpPr>
            <a:spLocks noChangeArrowheads="1"/>
          </p:cNvSpPr>
          <p:nvPr/>
        </p:nvSpPr>
        <p:spPr bwMode="auto">
          <a:xfrm rot="7282380" flipH="1">
            <a:off x="4054475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24" name="Oval 7"/>
          <p:cNvSpPr>
            <a:spLocks noChangeArrowheads="1"/>
          </p:cNvSpPr>
          <p:nvPr/>
        </p:nvSpPr>
        <p:spPr bwMode="auto">
          <a:xfrm rot="7282380" flipH="1">
            <a:off x="3292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25" name="Oval 8"/>
          <p:cNvSpPr>
            <a:spLocks noChangeArrowheads="1"/>
          </p:cNvSpPr>
          <p:nvPr/>
        </p:nvSpPr>
        <p:spPr bwMode="auto">
          <a:xfrm rot="7282380" flipH="1">
            <a:off x="2987675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26" name="Oval 9"/>
          <p:cNvSpPr>
            <a:spLocks noChangeArrowheads="1"/>
          </p:cNvSpPr>
          <p:nvPr/>
        </p:nvSpPr>
        <p:spPr bwMode="auto">
          <a:xfrm rot="7282380" flipH="1">
            <a:off x="1997075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27" name="Oval 10"/>
          <p:cNvSpPr>
            <a:spLocks noChangeArrowheads="1"/>
          </p:cNvSpPr>
          <p:nvPr/>
        </p:nvSpPr>
        <p:spPr bwMode="auto">
          <a:xfrm rot="7282380" flipH="1">
            <a:off x="23780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28" name="Oval 11"/>
          <p:cNvSpPr>
            <a:spLocks noChangeArrowheads="1"/>
          </p:cNvSpPr>
          <p:nvPr/>
        </p:nvSpPr>
        <p:spPr bwMode="auto">
          <a:xfrm rot="7282380" flipH="1">
            <a:off x="2682875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1692275" y="16002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30" name="Line 13"/>
          <p:cNvSpPr>
            <a:spLocks noChangeShapeType="1"/>
          </p:cNvSpPr>
          <p:nvPr/>
        </p:nvSpPr>
        <p:spPr bwMode="auto">
          <a:xfrm>
            <a:off x="1920875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Oval 14"/>
          <p:cNvSpPr>
            <a:spLocks noChangeArrowheads="1"/>
          </p:cNvSpPr>
          <p:nvPr/>
        </p:nvSpPr>
        <p:spPr bwMode="auto">
          <a:xfrm rot="7282380" flipH="1">
            <a:off x="3673475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4183063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33" name="Line 16"/>
          <p:cNvSpPr>
            <a:spLocks noChangeShapeType="1"/>
          </p:cNvSpPr>
          <p:nvPr/>
        </p:nvSpPr>
        <p:spPr bwMode="auto">
          <a:xfrm>
            <a:off x="489108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Line 17"/>
          <p:cNvSpPr>
            <a:spLocks noChangeShapeType="1"/>
          </p:cNvSpPr>
          <p:nvPr/>
        </p:nvSpPr>
        <p:spPr bwMode="auto">
          <a:xfrm flipH="1" flipV="1">
            <a:off x="4891088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Oval 18"/>
          <p:cNvSpPr>
            <a:spLocks noChangeArrowheads="1"/>
          </p:cNvSpPr>
          <p:nvPr/>
        </p:nvSpPr>
        <p:spPr bwMode="auto">
          <a:xfrm rot="-7282380">
            <a:off x="7008813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36" name="Oval 19"/>
          <p:cNvSpPr>
            <a:spLocks noChangeArrowheads="1"/>
          </p:cNvSpPr>
          <p:nvPr/>
        </p:nvSpPr>
        <p:spPr bwMode="auto">
          <a:xfrm rot="-7282380">
            <a:off x="6932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37" name="Oval 20"/>
          <p:cNvSpPr>
            <a:spLocks noChangeArrowheads="1"/>
          </p:cNvSpPr>
          <p:nvPr/>
        </p:nvSpPr>
        <p:spPr bwMode="auto">
          <a:xfrm rot="-7282380">
            <a:off x="5103813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38" name="Oval 21"/>
          <p:cNvSpPr>
            <a:spLocks noChangeArrowheads="1"/>
          </p:cNvSpPr>
          <p:nvPr/>
        </p:nvSpPr>
        <p:spPr bwMode="auto">
          <a:xfrm rot="-7282380">
            <a:off x="5256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39" name="Oval 22"/>
          <p:cNvSpPr>
            <a:spLocks noChangeArrowheads="1"/>
          </p:cNvSpPr>
          <p:nvPr/>
        </p:nvSpPr>
        <p:spPr bwMode="auto">
          <a:xfrm rot="-7282380">
            <a:off x="6627813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0" name="Oval 23"/>
          <p:cNvSpPr>
            <a:spLocks noChangeArrowheads="1"/>
          </p:cNvSpPr>
          <p:nvPr/>
        </p:nvSpPr>
        <p:spPr bwMode="auto">
          <a:xfrm rot="-7282380">
            <a:off x="4951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1" name="Oval 24"/>
          <p:cNvSpPr>
            <a:spLocks noChangeArrowheads="1"/>
          </p:cNvSpPr>
          <p:nvPr/>
        </p:nvSpPr>
        <p:spPr bwMode="auto">
          <a:xfrm rot="-7282380">
            <a:off x="62468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2" name="Oval 25"/>
          <p:cNvSpPr>
            <a:spLocks noChangeArrowheads="1"/>
          </p:cNvSpPr>
          <p:nvPr/>
        </p:nvSpPr>
        <p:spPr bwMode="auto">
          <a:xfrm rot="-7282380">
            <a:off x="5713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3" name="Oval 26"/>
          <p:cNvSpPr>
            <a:spLocks noChangeArrowheads="1"/>
          </p:cNvSpPr>
          <p:nvPr/>
        </p:nvSpPr>
        <p:spPr bwMode="auto">
          <a:xfrm rot="-7282380">
            <a:off x="59420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4" name="Oval 27"/>
          <p:cNvSpPr>
            <a:spLocks noChangeArrowheads="1"/>
          </p:cNvSpPr>
          <p:nvPr/>
        </p:nvSpPr>
        <p:spPr bwMode="auto">
          <a:xfrm rot="-7282380">
            <a:off x="6780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5" name="Oval 28"/>
          <p:cNvSpPr>
            <a:spLocks noChangeArrowheads="1"/>
          </p:cNvSpPr>
          <p:nvPr/>
        </p:nvSpPr>
        <p:spPr bwMode="auto">
          <a:xfrm rot="-7282380">
            <a:off x="5332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6" name="Oval 29"/>
          <p:cNvSpPr>
            <a:spLocks noChangeArrowheads="1"/>
          </p:cNvSpPr>
          <p:nvPr/>
        </p:nvSpPr>
        <p:spPr bwMode="auto">
          <a:xfrm rot="-7282380">
            <a:off x="6551613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7247" name="Oval 30"/>
          <p:cNvSpPr>
            <a:spLocks noChangeArrowheads="1"/>
          </p:cNvSpPr>
          <p:nvPr/>
        </p:nvSpPr>
        <p:spPr bwMode="auto">
          <a:xfrm rot="-7282380">
            <a:off x="56372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8" name="Oval 31"/>
          <p:cNvSpPr>
            <a:spLocks noChangeArrowheads="1"/>
          </p:cNvSpPr>
          <p:nvPr/>
        </p:nvSpPr>
        <p:spPr bwMode="auto">
          <a:xfrm rot="-7282380">
            <a:off x="6018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49" name="Oval 32"/>
          <p:cNvSpPr>
            <a:spLocks noChangeArrowheads="1"/>
          </p:cNvSpPr>
          <p:nvPr/>
        </p:nvSpPr>
        <p:spPr bwMode="auto">
          <a:xfrm rot="-7282380">
            <a:off x="5789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50" name="Text Box 33"/>
          <p:cNvSpPr txBox="1">
            <a:spLocks noChangeArrowheads="1"/>
          </p:cNvSpPr>
          <p:nvPr/>
        </p:nvSpPr>
        <p:spPr bwMode="auto">
          <a:xfrm>
            <a:off x="4646613" y="1524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51" name="Line 34"/>
          <p:cNvSpPr>
            <a:spLocks noChangeShapeType="1"/>
          </p:cNvSpPr>
          <p:nvPr/>
        </p:nvSpPr>
        <p:spPr bwMode="auto">
          <a:xfrm>
            <a:off x="48752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Text Box 35"/>
          <p:cNvSpPr txBox="1">
            <a:spLocks noChangeArrowheads="1"/>
          </p:cNvSpPr>
          <p:nvPr/>
        </p:nvSpPr>
        <p:spPr bwMode="auto">
          <a:xfrm>
            <a:off x="7137400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53" name="Line 52"/>
          <p:cNvSpPr>
            <a:spLocks noChangeShapeType="1"/>
          </p:cNvSpPr>
          <p:nvPr/>
        </p:nvSpPr>
        <p:spPr bwMode="auto">
          <a:xfrm>
            <a:off x="34623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Line 53"/>
          <p:cNvSpPr>
            <a:spLocks noChangeShapeType="1"/>
          </p:cNvSpPr>
          <p:nvPr/>
        </p:nvSpPr>
        <p:spPr bwMode="auto">
          <a:xfrm flipV="1">
            <a:off x="3462338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Oval 54"/>
          <p:cNvSpPr>
            <a:spLocks noChangeArrowheads="1"/>
          </p:cNvSpPr>
          <p:nvPr/>
        </p:nvSpPr>
        <p:spPr bwMode="auto">
          <a:xfrm rot="-7282380">
            <a:off x="3522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Oval 55"/>
          <p:cNvSpPr>
            <a:spLocks noChangeArrowheads="1"/>
          </p:cNvSpPr>
          <p:nvPr/>
        </p:nvSpPr>
        <p:spPr bwMode="auto">
          <a:xfrm rot="-7282380">
            <a:off x="3751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Oval 56"/>
          <p:cNvSpPr>
            <a:spLocks noChangeArrowheads="1"/>
          </p:cNvSpPr>
          <p:nvPr/>
        </p:nvSpPr>
        <p:spPr bwMode="auto">
          <a:xfrm rot="-7282380">
            <a:off x="5410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Oval 57"/>
          <p:cNvSpPr>
            <a:spLocks noChangeArrowheads="1"/>
          </p:cNvSpPr>
          <p:nvPr/>
        </p:nvSpPr>
        <p:spPr bwMode="auto">
          <a:xfrm rot="-7282380">
            <a:off x="5580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Oval 58"/>
          <p:cNvSpPr>
            <a:spLocks noChangeArrowheads="1"/>
          </p:cNvSpPr>
          <p:nvPr/>
        </p:nvSpPr>
        <p:spPr bwMode="auto">
          <a:xfrm rot="-7282380">
            <a:off x="4038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Oval 59"/>
          <p:cNvSpPr>
            <a:spLocks noChangeArrowheads="1"/>
          </p:cNvSpPr>
          <p:nvPr/>
        </p:nvSpPr>
        <p:spPr bwMode="auto">
          <a:xfrm rot="-7282380">
            <a:off x="5791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Oval 60"/>
          <p:cNvSpPr>
            <a:spLocks noChangeArrowheads="1"/>
          </p:cNvSpPr>
          <p:nvPr/>
        </p:nvSpPr>
        <p:spPr bwMode="auto">
          <a:xfrm rot="-7282380">
            <a:off x="4953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Oval 61"/>
          <p:cNvSpPr>
            <a:spLocks noChangeArrowheads="1"/>
          </p:cNvSpPr>
          <p:nvPr/>
        </p:nvSpPr>
        <p:spPr bwMode="auto">
          <a:xfrm rot="-7282380">
            <a:off x="5029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Oval 62"/>
          <p:cNvSpPr>
            <a:spLocks noChangeArrowheads="1"/>
          </p:cNvSpPr>
          <p:nvPr/>
        </p:nvSpPr>
        <p:spPr bwMode="auto">
          <a:xfrm rot="-7282380">
            <a:off x="4419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Oval 63"/>
          <p:cNvSpPr>
            <a:spLocks noChangeArrowheads="1"/>
          </p:cNvSpPr>
          <p:nvPr/>
        </p:nvSpPr>
        <p:spPr bwMode="auto">
          <a:xfrm rot="-728238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Oval 64"/>
          <p:cNvSpPr>
            <a:spLocks noChangeArrowheads="1"/>
          </p:cNvSpPr>
          <p:nvPr/>
        </p:nvSpPr>
        <p:spPr bwMode="auto">
          <a:xfrm rot="-7282380">
            <a:off x="3810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Oval 65"/>
          <p:cNvSpPr>
            <a:spLocks noChangeArrowheads="1"/>
          </p:cNvSpPr>
          <p:nvPr/>
        </p:nvSpPr>
        <p:spPr bwMode="auto">
          <a:xfrm rot="-7282380">
            <a:off x="4191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7267" name="Oval 66"/>
          <p:cNvSpPr>
            <a:spLocks noChangeArrowheads="1"/>
          </p:cNvSpPr>
          <p:nvPr/>
        </p:nvSpPr>
        <p:spPr bwMode="auto">
          <a:xfrm rot="-7282380">
            <a:off x="5334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Oval 67"/>
          <p:cNvSpPr>
            <a:spLocks noChangeArrowheads="1"/>
          </p:cNvSpPr>
          <p:nvPr/>
        </p:nvSpPr>
        <p:spPr bwMode="auto">
          <a:xfrm rot="-7282380">
            <a:off x="4589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Oval 68"/>
          <p:cNvSpPr>
            <a:spLocks noChangeArrowheads="1"/>
          </p:cNvSpPr>
          <p:nvPr/>
        </p:nvSpPr>
        <p:spPr bwMode="auto">
          <a:xfrm rot="-7282380">
            <a:off x="4572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Text Box 69"/>
          <p:cNvSpPr txBox="1">
            <a:spLocks noChangeArrowheads="1"/>
          </p:cNvSpPr>
          <p:nvPr/>
        </p:nvSpPr>
        <p:spPr bwMode="auto">
          <a:xfrm>
            <a:off x="3194050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71" name="Line 70"/>
          <p:cNvSpPr>
            <a:spLocks noChangeShapeType="1"/>
          </p:cNvSpPr>
          <p:nvPr/>
        </p:nvSpPr>
        <p:spPr bwMode="auto">
          <a:xfrm>
            <a:off x="3446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Oval 71"/>
          <p:cNvSpPr>
            <a:spLocks noChangeArrowheads="1"/>
          </p:cNvSpPr>
          <p:nvPr/>
        </p:nvSpPr>
        <p:spPr bwMode="auto">
          <a:xfrm rot="-7282380">
            <a:off x="5334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3" name="Text Box 72"/>
          <p:cNvSpPr txBox="1">
            <a:spLocks noChangeArrowheads="1"/>
          </p:cNvSpPr>
          <p:nvPr/>
        </p:nvSpPr>
        <p:spPr bwMode="auto">
          <a:xfrm>
            <a:off x="57086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74" name="Line 73"/>
          <p:cNvSpPr>
            <a:spLocks noChangeShapeType="1"/>
          </p:cNvSpPr>
          <p:nvPr/>
        </p:nvSpPr>
        <p:spPr bwMode="auto">
          <a:xfrm>
            <a:off x="396875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5" name="Line 74"/>
          <p:cNvSpPr>
            <a:spLocks noChangeShapeType="1"/>
          </p:cNvSpPr>
          <p:nvPr/>
        </p:nvSpPr>
        <p:spPr bwMode="auto">
          <a:xfrm flipV="1">
            <a:off x="396875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6" name="Oval 75"/>
          <p:cNvSpPr>
            <a:spLocks noChangeArrowheads="1"/>
          </p:cNvSpPr>
          <p:nvPr/>
        </p:nvSpPr>
        <p:spPr bwMode="auto">
          <a:xfrm rot="-7282380">
            <a:off x="457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7" name="Oval 76"/>
          <p:cNvSpPr>
            <a:spLocks noChangeArrowheads="1"/>
          </p:cNvSpPr>
          <p:nvPr/>
        </p:nvSpPr>
        <p:spPr bwMode="auto">
          <a:xfrm rot="-7282380">
            <a:off x="762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8" name="Oval 77"/>
          <p:cNvSpPr>
            <a:spLocks noChangeArrowheads="1"/>
          </p:cNvSpPr>
          <p:nvPr/>
        </p:nvSpPr>
        <p:spPr bwMode="auto">
          <a:xfrm rot="-7282380">
            <a:off x="2819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9" name="Oval 78"/>
          <p:cNvSpPr>
            <a:spLocks noChangeArrowheads="1"/>
          </p:cNvSpPr>
          <p:nvPr/>
        </p:nvSpPr>
        <p:spPr bwMode="auto">
          <a:xfrm rot="-7282380">
            <a:off x="2438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80" name="Oval 79"/>
          <p:cNvSpPr>
            <a:spLocks noChangeArrowheads="1"/>
          </p:cNvSpPr>
          <p:nvPr/>
        </p:nvSpPr>
        <p:spPr bwMode="auto">
          <a:xfrm rot="-7282380">
            <a:off x="106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7281" name="Oval 80"/>
          <p:cNvSpPr>
            <a:spLocks noChangeArrowheads="1"/>
          </p:cNvSpPr>
          <p:nvPr/>
        </p:nvSpPr>
        <p:spPr bwMode="auto">
          <a:xfrm rot="-7282380">
            <a:off x="1752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82" name="Oval 81"/>
          <p:cNvSpPr>
            <a:spLocks noChangeArrowheads="1"/>
          </p:cNvSpPr>
          <p:nvPr/>
        </p:nvSpPr>
        <p:spPr bwMode="auto">
          <a:xfrm rot="-7282380">
            <a:off x="1447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Text Box 82"/>
          <p:cNvSpPr txBox="1">
            <a:spLocks noChangeArrowheads="1"/>
          </p:cNvSpPr>
          <p:nvPr/>
        </p:nvSpPr>
        <p:spPr bwMode="auto">
          <a:xfrm>
            <a:off x="52388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84" name="Line 83"/>
          <p:cNvSpPr>
            <a:spLocks noChangeShapeType="1"/>
          </p:cNvSpPr>
          <p:nvPr/>
        </p:nvSpPr>
        <p:spPr bwMode="auto">
          <a:xfrm>
            <a:off x="381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84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86" name="Text Box 85"/>
          <p:cNvSpPr txBox="1">
            <a:spLocks noChangeArrowheads="1"/>
          </p:cNvSpPr>
          <p:nvPr/>
        </p:nvSpPr>
        <p:spPr bwMode="auto">
          <a:xfrm>
            <a:off x="2643188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87" name="Text Box 87"/>
          <p:cNvSpPr txBox="1">
            <a:spLocks noChangeArrowheads="1"/>
          </p:cNvSpPr>
          <p:nvPr/>
        </p:nvSpPr>
        <p:spPr bwMode="auto">
          <a:xfrm>
            <a:off x="2590800" y="35814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137288" name="Text Box 88"/>
          <p:cNvSpPr txBox="1">
            <a:spLocks noChangeArrowheads="1"/>
          </p:cNvSpPr>
          <p:nvPr/>
        </p:nvSpPr>
        <p:spPr bwMode="auto">
          <a:xfrm>
            <a:off x="5551488" y="35909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137289" name="Text Box 90"/>
          <p:cNvSpPr txBox="1">
            <a:spLocks noChangeArrowheads="1"/>
          </p:cNvSpPr>
          <p:nvPr/>
        </p:nvSpPr>
        <p:spPr bwMode="auto">
          <a:xfrm>
            <a:off x="4122738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137290" name="Text Box 91"/>
          <p:cNvSpPr txBox="1">
            <a:spLocks noChangeArrowheads="1"/>
          </p:cNvSpPr>
          <p:nvPr/>
        </p:nvSpPr>
        <p:spPr bwMode="auto">
          <a:xfrm>
            <a:off x="1057275" y="61468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137291" name="Line 92"/>
          <p:cNvSpPr>
            <a:spLocks noChangeShapeType="1"/>
          </p:cNvSpPr>
          <p:nvPr/>
        </p:nvSpPr>
        <p:spPr bwMode="auto">
          <a:xfrm>
            <a:off x="63579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2" name="Oval 95"/>
          <p:cNvSpPr>
            <a:spLocks noChangeArrowheads="1"/>
          </p:cNvSpPr>
          <p:nvPr/>
        </p:nvSpPr>
        <p:spPr bwMode="auto">
          <a:xfrm rot="-7282380">
            <a:off x="8534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3" name="Oval 96"/>
          <p:cNvSpPr>
            <a:spLocks noChangeArrowheads="1"/>
          </p:cNvSpPr>
          <p:nvPr/>
        </p:nvSpPr>
        <p:spPr bwMode="auto">
          <a:xfrm rot="-7282380">
            <a:off x="800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4" name="Oval 99"/>
          <p:cNvSpPr>
            <a:spLocks noChangeArrowheads="1"/>
          </p:cNvSpPr>
          <p:nvPr/>
        </p:nvSpPr>
        <p:spPr bwMode="auto">
          <a:xfrm rot="-7282380">
            <a:off x="6553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5" name="Oval 100"/>
          <p:cNvSpPr>
            <a:spLocks noChangeArrowheads="1"/>
          </p:cNvSpPr>
          <p:nvPr/>
        </p:nvSpPr>
        <p:spPr bwMode="auto">
          <a:xfrm rot="-728238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6" name="Oval 101"/>
          <p:cNvSpPr>
            <a:spLocks noChangeArrowheads="1"/>
          </p:cNvSpPr>
          <p:nvPr/>
        </p:nvSpPr>
        <p:spPr bwMode="auto">
          <a:xfrm rot="-7282380">
            <a:off x="7162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7297" name="Oval 102"/>
          <p:cNvSpPr>
            <a:spLocks noChangeArrowheads="1"/>
          </p:cNvSpPr>
          <p:nvPr/>
        </p:nvSpPr>
        <p:spPr bwMode="auto">
          <a:xfrm rot="-7282380">
            <a:off x="7485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98" name="Text Box 104"/>
          <p:cNvSpPr txBox="1">
            <a:spLocks noChangeArrowheads="1"/>
          </p:cNvSpPr>
          <p:nvPr/>
        </p:nvSpPr>
        <p:spPr bwMode="auto">
          <a:xfrm>
            <a:off x="6113463" y="41148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99" name="Line 105"/>
          <p:cNvSpPr>
            <a:spLocks noChangeShapeType="1"/>
          </p:cNvSpPr>
          <p:nvPr/>
        </p:nvSpPr>
        <p:spPr bwMode="auto">
          <a:xfrm>
            <a:off x="6342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00" name="Text Box 107"/>
          <p:cNvSpPr txBox="1">
            <a:spLocks noChangeArrowheads="1"/>
          </p:cNvSpPr>
          <p:nvPr/>
        </p:nvSpPr>
        <p:spPr bwMode="auto">
          <a:xfrm>
            <a:off x="86042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301" name="Text Box 109"/>
          <p:cNvSpPr txBox="1">
            <a:spLocks noChangeArrowheads="1"/>
          </p:cNvSpPr>
          <p:nvPr/>
        </p:nvSpPr>
        <p:spPr bwMode="auto">
          <a:xfrm>
            <a:off x="7146925" y="61595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137302" name="Oval 110"/>
          <p:cNvSpPr>
            <a:spLocks noChangeArrowheads="1"/>
          </p:cNvSpPr>
          <p:nvPr/>
        </p:nvSpPr>
        <p:spPr bwMode="auto">
          <a:xfrm rot="-7282380">
            <a:off x="4953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03" name="Oval 111"/>
          <p:cNvSpPr>
            <a:spLocks noChangeArrowheads="1"/>
          </p:cNvSpPr>
          <p:nvPr/>
        </p:nvSpPr>
        <p:spPr bwMode="auto">
          <a:xfrm rot="-7282380">
            <a:off x="4343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04" name="Oval 112"/>
          <p:cNvSpPr>
            <a:spLocks noChangeArrowheads="1"/>
          </p:cNvSpPr>
          <p:nvPr/>
        </p:nvSpPr>
        <p:spPr bwMode="auto">
          <a:xfrm rot="-7282380">
            <a:off x="4724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05" name="TextBox 89"/>
          <p:cNvSpPr txBox="1">
            <a:spLocks noChangeArrowheads="1"/>
          </p:cNvSpPr>
          <p:nvPr/>
        </p:nvSpPr>
        <p:spPr bwMode="auto">
          <a:xfrm>
            <a:off x="7543800" y="1371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B49CFC2-ADEB-461A-822F-41A72F7D418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824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Function</a:t>
            </a:r>
          </a:p>
        </p:txBody>
      </p:sp>
      <p:sp>
        <p:nvSpPr>
          <p:cNvPr id="138244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2"/>
          <a:srcRect t="14999" r="68750" b="60001"/>
          <a:stretch>
            <a:fillRect/>
          </a:stretch>
        </p:blipFill>
        <p:spPr bwMode="auto">
          <a:xfrm>
            <a:off x="152400" y="1981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849A997-AA42-4D14-970C-1EAD1114680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926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Data Analysis Tool</a:t>
            </a:r>
          </a:p>
        </p:txBody>
      </p:sp>
      <p:sp>
        <p:nvSpPr>
          <p:cNvPr id="139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3733800" cy="19050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Select Data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Data Analysis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Correlation &amp; Click OK</a:t>
            </a:r>
          </a:p>
        </p:txBody>
      </p:sp>
      <p:pic>
        <p:nvPicPr>
          <p:cNvPr id="139269" name="Picture 10"/>
          <p:cNvPicPr>
            <a:picLocks noChangeAspect="1" noChangeArrowheads="1"/>
          </p:cNvPicPr>
          <p:nvPr/>
        </p:nvPicPr>
        <p:blipFill>
          <a:blip r:embed="rId2"/>
          <a:srcRect r="77083" b="61238"/>
          <a:stretch>
            <a:fillRect/>
          </a:stretch>
        </p:blipFill>
        <p:spPr bwMode="auto">
          <a:xfrm>
            <a:off x="152400" y="1524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Line 7"/>
          <p:cNvSpPr>
            <a:spLocks noChangeShapeType="1"/>
          </p:cNvSpPr>
          <p:nvPr/>
        </p:nvSpPr>
        <p:spPr bwMode="auto">
          <a:xfrm flipH="1" flipV="1">
            <a:off x="2743200" y="1828800"/>
            <a:ext cx="1143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9271" name="Picture 11"/>
          <p:cNvPicPr>
            <a:picLocks noChangeAspect="1" noChangeArrowheads="1"/>
          </p:cNvPicPr>
          <p:nvPr/>
        </p:nvPicPr>
        <p:blipFill>
          <a:blip r:embed="rId3"/>
          <a:srcRect r="23958" b="60001"/>
          <a:stretch>
            <a:fillRect/>
          </a:stretch>
        </p:blipFill>
        <p:spPr bwMode="auto">
          <a:xfrm>
            <a:off x="1600200" y="4114800"/>
            <a:ext cx="7315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2" name="Line 6"/>
          <p:cNvSpPr>
            <a:spLocks noChangeShapeType="1"/>
          </p:cNvSpPr>
          <p:nvPr/>
        </p:nvSpPr>
        <p:spPr bwMode="auto">
          <a:xfrm>
            <a:off x="7162800" y="2286000"/>
            <a:ext cx="144780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3" name="Line 6"/>
          <p:cNvSpPr>
            <a:spLocks noChangeShapeType="1"/>
          </p:cNvSpPr>
          <p:nvPr/>
        </p:nvSpPr>
        <p:spPr bwMode="auto">
          <a:xfrm>
            <a:off x="4114800" y="2895600"/>
            <a:ext cx="152400" cy="2895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4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1086D70-85D3-4161-A5F9-142004D7901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029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Coefficient of Correlation</a:t>
            </a:r>
            <a:br>
              <a:rPr lang="en-US" smtClean="0"/>
            </a:br>
            <a:r>
              <a:rPr lang="en-US" smtClean="0"/>
              <a:t>Using Microsoft Excel</a:t>
            </a:r>
          </a:p>
        </p:txBody>
      </p:sp>
      <p:sp>
        <p:nvSpPr>
          <p:cNvPr id="140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3962400" cy="12954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Input data range and select appropriate options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Click OK to get output</a:t>
            </a:r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 flipV="1">
            <a:off x="3429000" y="58674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0294" name="Picture 10"/>
          <p:cNvPicPr>
            <a:picLocks noChangeAspect="1" noChangeArrowheads="1"/>
          </p:cNvPicPr>
          <p:nvPr/>
        </p:nvPicPr>
        <p:blipFill>
          <a:blip r:embed="rId2"/>
          <a:srcRect t="13333" r="61458" b="60001"/>
          <a:stretch>
            <a:fillRect/>
          </a:stretch>
        </p:blipFill>
        <p:spPr bwMode="auto">
          <a:xfrm>
            <a:off x="228600" y="1676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Line 6"/>
          <p:cNvSpPr>
            <a:spLocks noChangeShapeType="1"/>
          </p:cNvSpPr>
          <p:nvPr/>
        </p:nvSpPr>
        <p:spPr bwMode="auto">
          <a:xfrm flipV="1">
            <a:off x="914400" y="2590800"/>
            <a:ext cx="2743200" cy="2514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0296" name="Picture 11"/>
          <p:cNvPicPr>
            <a:picLocks noChangeAspect="1" noChangeArrowheads="1"/>
          </p:cNvPicPr>
          <p:nvPr/>
        </p:nvPicPr>
        <p:blipFill>
          <a:blip r:embed="rId3"/>
          <a:srcRect t="14999" r="81250" b="75000"/>
          <a:stretch>
            <a:fillRect/>
          </a:stretch>
        </p:blipFill>
        <p:spPr bwMode="auto">
          <a:xfrm>
            <a:off x="4343400" y="46482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D6A06B5-9323-4D25-8282-BB7B9981302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2970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Interpreting the Coefficient of Correlation</a:t>
            </a:r>
            <a:br>
              <a:rPr lang="en-US" sz="2800" b="1" smtClean="0"/>
            </a:br>
            <a:r>
              <a:rPr lang="en-US" sz="2800" b="1" smtClean="0"/>
              <a:t>Using Microsoft Excel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429000" cy="4114800"/>
          </a:xfrm>
          <a:solidFill>
            <a:srgbClr val="FDE0BD"/>
          </a:solidFill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r = .733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There is a relatively strong positive linear relationship between test score #1 and test score #2.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Students who scored high on the first test tended to score high on second test.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19600" y="2133600"/>
          <a:ext cx="4419600" cy="3124200"/>
        </p:xfrm>
        <a:graphic>
          <a:graphicData uri="http://schemas.openxmlformats.org/presentationml/2006/ole">
            <p:oleObj spid="_x0000_s29698" name="Chart" r:id="rId3" imgW="5896125" imgH="3695700" progId="Excel.Sheet.8">
              <p:embed/>
            </p:oleObj>
          </a:graphicData>
        </a:graphic>
      </p:graphicFrame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2EABBBF-44F5-462E-B6C6-3238626EDE5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3362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828800" algn="l"/>
              </a:tabLst>
            </a:pPr>
            <a:r>
              <a:rPr lang="en-US" smtClean="0"/>
              <a:t>Pitfalls in Numerical </a:t>
            </a:r>
            <a:br>
              <a:rPr lang="en-US" smtClean="0"/>
            </a:br>
            <a:r>
              <a:rPr lang="en-US" smtClean="0"/>
              <a:t>Descriptive Measures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Data analysis is objective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report the summary measures that best describe and communicate the important aspects of the data set</a:t>
            </a:r>
          </a:p>
          <a:p>
            <a:pPr lvl="1" eaLnBrk="1" hangingPunct="1">
              <a:lnSpc>
                <a:spcPct val="110000"/>
              </a:lnSpc>
            </a:pPr>
            <a:endParaRPr lang="en-US" sz="1600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Data interpretation is subjective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be done in fair, neutral and clear manner</a:t>
            </a:r>
          </a:p>
        </p:txBody>
      </p:sp>
      <p:sp>
        <p:nvSpPr>
          <p:cNvPr id="143365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4010C74-1F1E-4D86-A4EC-2D31E5FA0D3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7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Locating the Median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odd, the median is the middle number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even, the median is the average of the two middle numbers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	Note that            is not the </a:t>
            </a:r>
            <a:r>
              <a:rPr lang="en-US" sz="2000" i="1" smtClean="0">
                <a:solidFill>
                  <a:schemeClr val="folHlink"/>
                </a:solidFill>
              </a:rPr>
              <a:t>value</a:t>
            </a:r>
            <a:r>
              <a:rPr lang="en-US" sz="2000" smtClean="0"/>
              <a:t> of the median, only the </a:t>
            </a:r>
            <a:r>
              <a:rPr lang="en-US" sz="2000" i="1" smtClean="0">
                <a:solidFill>
                  <a:schemeClr val="folHlink"/>
                </a:solidFill>
              </a:rPr>
              <a:t>position</a:t>
            </a:r>
            <a:r>
              <a:rPr lang="en-US" sz="2000" smtClean="0"/>
              <a:t> of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     the median in the ranked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p:oleObj spid="_x0000_s3074" name="Equation" r:id="rId3" imgW="3543120" imgH="39348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p:oleObj spid="_x0000_s3075" name="Equation" r:id="rId4" imgW="342720" imgH="393480" progId="Equation.3">
              <p:embed/>
            </p:oleObj>
          </a:graphicData>
        </a:graphic>
      </p:graphicFrame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0247D82-0182-45D2-B479-F26DF17AFE2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4386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Ethical Considerations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Numerical descriptive measures: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mtClean="0"/>
              <a:t>Should document both good and bad results</a:t>
            </a:r>
          </a:p>
          <a:p>
            <a:pPr eaLnBrk="1" hangingPunct="1"/>
            <a:r>
              <a:rPr lang="en-US" smtClean="0"/>
              <a:t>Should be presented in a fair, objective and neutral manner</a:t>
            </a:r>
          </a:p>
          <a:p>
            <a:pPr eaLnBrk="1" hangingPunct="1"/>
            <a:r>
              <a:rPr lang="en-US" smtClean="0"/>
              <a:t>Should not use inappropriate summary measures to distort facts</a:t>
            </a:r>
          </a:p>
        </p:txBody>
      </p:sp>
      <p:pic>
        <p:nvPicPr>
          <p:cNvPr id="144389" name="Picture 4" descr="SY006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76800"/>
            <a:ext cx="16446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55D86FF-6A66-4ABD-8956-7A33D4F0B84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541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central tendency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Mean, median, mode, geometric mean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variation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Range, interquartile range, variance and standard deviation, coefficient of variation, Z-scores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Illustrated shape of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Skewness &amp; Kurtosis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data using the 5-number summary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Boxplots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6DBF6C8-9B49-438C-B4F7-C80810C4CF31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6434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Discussed covariance and correlation coefficient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Addressed pitfalls in numerical descriptive measures and ethical considerations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98FEDF8-F68E-4C6A-9A87-453B6D04B571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745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7459" name="AutoShape 4" descr="3287383400_2177562"/>
          <p:cNvSpPr>
            <a:spLocks noChangeAspect="1" noChangeArrowheads="1"/>
          </p:cNvSpPr>
          <p:nvPr/>
        </p:nvSpPr>
        <p:spPr bwMode="auto">
          <a:xfrm>
            <a:off x="1828800" y="3562350"/>
            <a:ext cx="5486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0" name="AutoShape 5" descr="3287383400_2177562"/>
          <p:cNvSpPr>
            <a:spLocks noChangeAspect="1" noChangeArrowheads="1"/>
          </p:cNvSpPr>
          <p:nvPr/>
        </p:nvSpPr>
        <p:spPr bwMode="auto">
          <a:xfrm>
            <a:off x="1828800" y="3562350"/>
            <a:ext cx="5486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7461" name="Picture 6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Rectangle 7"/>
          <p:cNvSpPr>
            <a:spLocks noChangeArrowheads="1"/>
          </p:cNvSpPr>
          <p:nvPr/>
        </p:nvSpPr>
        <p:spPr bwMode="auto">
          <a:xfrm>
            <a:off x="762000" y="4724400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E0E647F-583D-4A0B-A9CD-5C79A4B0DC4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5170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Mode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Value that occurs most often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Not affected by extreme values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Used for either numerical or categorical (nominal) data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may be no mode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be several modes</a:t>
            </a:r>
          </a:p>
          <a:p>
            <a:pPr eaLnBrk="1" hangingPunct="1"/>
            <a:endParaRPr lang="en-US" smtClean="0"/>
          </a:p>
        </p:txBody>
      </p:sp>
      <p:sp>
        <p:nvSpPr>
          <p:cNvPr id="135173" name="Line 4"/>
          <p:cNvSpPr>
            <a:spLocks noChangeShapeType="1"/>
          </p:cNvSpPr>
          <p:nvPr/>
        </p:nvSpPr>
        <p:spPr bwMode="auto">
          <a:xfrm>
            <a:off x="768350" y="5576888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09600" y="5570538"/>
            <a:ext cx="5410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0   1   2   3   4   5   6   7   8   9   10   11   12   13   14</a:t>
            </a:r>
            <a:r>
              <a:rPr lang="en-US" sz="1800" b="1"/>
              <a:t>   </a:t>
            </a:r>
          </a:p>
        </p:txBody>
      </p:sp>
      <p:sp>
        <p:nvSpPr>
          <p:cNvPr id="135175" name="Oval 6"/>
          <p:cNvSpPr>
            <a:spLocks noChangeArrowheads="1"/>
          </p:cNvSpPr>
          <p:nvPr/>
        </p:nvSpPr>
        <p:spPr bwMode="auto">
          <a:xfrm>
            <a:off x="9144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Oval 7"/>
          <p:cNvSpPr>
            <a:spLocks noChangeArrowheads="1"/>
          </p:cNvSpPr>
          <p:nvPr/>
        </p:nvSpPr>
        <p:spPr bwMode="auto">
          <a:xfrm>
            <a:off x="1512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Oval 8"/>
          <p:cNvSpPr>
            <a:spLocks noChangeArrowheads="1"/>
          </p:cNvSpPr>
          <p:nvPr/>
        </p:nvSpPr>
        <p:spPr bwMode="auto">
          <a:xfrm>
            <a:off x="2046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Oval 9"/>
          <p:cNvSpPr>
            <a:spLocks noChangeArrowheads="1"/>
          </p:cNvSpPr>
          <p:nvPr/>
        </p:nvSpPr>
        <p:spPr bwMode="auto">
          <a:xfrm>
            <a:off x="2655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Oval 10"/>
          <p:cNvSpPr>
            <a:spLocks noChangeArrowheads="1"/>
          </p:cNvSpPr>
          <p:nvPr/>
        </p:nvSpPr>
        <p:spPr bwMode="auto">
          <a:xfrm>
            <a:off x="2046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Oval 11"/>
          <p:cNvSpPr>
            <a:spLocks noChangeArrowheads="1"/>
          </p:cNvSpPr>
          <p:nvPr/>
        </p:nvSpPr>
        <p:spPr bwMode="auto">
          <a:xfrm>
            <a:off x="3189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Oval 12"/>
          <p:cNvSpPr>
            <a:spLocks noChangeArrowheads="1"/>
          </p:cNvSpPr>
          <p:nvPr/>
        </p:nvSpPr>
        <p:spPr bwMode="auto">
          <a:xfrm>
            <a:off x="3189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Oval 13"/>
          <p:cNvSpPr>
            <a:spLocks noChangeArrowheads="1"/>
          </p:cNvSpPr>
          <p:nvPr/>
        </p:nvSpPr>
        <p:spPr bwMode="auto">
          <a:xfrm>
            <a:off x="3189288" y="4891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4"/>
          <p:cNvSpPr>
            <a:spLocks noChangeArrowheads="1"/>
          </p:cNvSpPr>
          <p:nvPr/>
        </p:nvSpPr>
        <p:spPr bwMode="auto">
          <a:xfrm>
            <a:off x="3482975" y="6175375"/>
            <a:ext cx="16986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Mode = 9</a:t>
            </a:r>
          </a:p>
        </p:txBody>
      </p:sp>
      <p:sp>
        <p:nvSpPr>
          <p:cNvPr id="135184" name="Oval 15"/>
          <p:cNvSpPr>
            <a:spLocks noChangeArrowheads="1"/>
          </p:cNvSpPr>
          <p:nvPr/>
        </p:nvSpPr>
        <p:spPr bwMode="auto">
          <a:xfrm>
            <a:off x="3570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AutoShape 16"/>
          <p:cNvSpPr>
            <a:spLocks noChangeArrowheads="1"/>
          </p:cNvSpPr>
          <p:nvPr/>
        </p:nvSpPr>
        <p:spPr bwMode="auto">
          <a:xfrm rot="-5400000">
            <a:off x="3018632" y="5972968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Line 17"/>
          <p:cNvSpPr>
            <a:spLocks noChangeShapeType="1"/>
          </p:cNvSpPr>
          <p:nvPr/>
        </p:nvSpPr>
        <p:spPr bwMode="auto">
          <a:xfrm>
            <a:off x="3968750" y="5576888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7" name="Oval 18"/>
          <p:cNvSpPr>
            <a:spLocks noChangeArrowheads="1"/>
          </p:cNvSpPr>
          <p:nvPr/>
        </p:nvSpPr>
        <p:spPr bwMode="auto">
          <a:xfrm>
            <a:off x="4332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Oval 19"/>
          <p:cNvSpPr>
            <a:spLocks noChangeArrowheads="1"/>
          </p:cNvSpPr>
          <p:nvPr/>
        </p:nvSpPr>
        <p:spPr bwMode="auto">
          <a:xfrm>
            <a:off x="4332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Oval 20"/>
          <p:cNvSpPr>
            <a:spLocks noChangeArrowheads="1"/>
          </p:cNvSpPr>
          <p:nvPr/>
        </p:nvSpPr>
        <p:spPr bwMode="auto">
          <a:xfrm>
            <a:off x="4789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Oval 21"/>
          <p:cNvSpPr>
            <a:spLocks noChangeArrowheads="1"/>
          </p:cNvSpPr>
          <p:nvPr/>
        </p:nvSpPr>
        <p:spPr bwMode="auto">
          <a:xfrm>
            <a:off x="5170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Line 22"/>
          <p:cNvSpPr>
            <a:spLocks noChangeShapeType="1"/>
          </p:cNvSpPr>
          <p:nvPr/>
        </p:nvSpPr>
        <p:spPr bwMode="auto">
          <a:xfrm flipV="1">
            <a:off x="6477000" y="5576888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2" name="Rectangle 23"/>
          <p:cNvSpPr>
            <a:spLocks noChangeArrowheads="1"/>
          </p:cNvSpPr>
          <p:nvPr/>
        </p:nvSpPr>
        <p:spPr bwMode="auto">
          <a:xfrm>
            <a:off x="6477000" y="5503863"/>
            <a:ext cx="2536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0   1   2   3   4   5   6</a:t>
            </a:r>
          </a:p>
        </p:txBody>
      </p:sp>
      <p:sp>
        <p:nvSpPr>
          <p:cNvPr id="135193" name="Oval 24"/>
          <p:cNvSpPr>
            <a:spLocks noChangeArrowheads="1"/>
          </p:cNvSpPr>
          <p:nvPr/>
        </p:nvSpPr>
        <p:spPr bwMode="auto">
          <a:xfrm>
            <a:off x="65532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Oval 25"/>
          <p:cNvSpPr>
            <a:spLocks noChangeArrowheads="1"/>
          </p:cNvSpPr>
          <p:nvPr/>
        </p:nvSpPr>
        <p:spPr bwMode="auto">
          <a:xfrm>
            <a:off x="68580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Oval 26"/>
          <p:cNvSpPr>
            <a:spLocks noChangeArrowheads="1"/>
          </p:cNvSpPr>
          <p:nvPr/>
        </p:nvSpPr>
        <p:spPr bwMode="auto">
          <a:xfrm>
            <a:off x="71628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Oval 27"/>
          <p:cNvSpPr>
            <a:spLocks noChangeArrowheads="1"/>
          </p:cNvSpPr>
          <p:nvPr/>
        </p:nvSpPr>
        <p:spPr bwMode="auto">
          <a:xfrm>
            <a:off x="74676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Oval 28"/>
          <p:cNvSpPr>
            <a:spLocks noChangeArrowheads="1"/>
          </p:cNvSpPr>
          <p:nvPr/>
        </p:nvSpPr>
        <p:spPr bwMode="auto">
          <a:xfrm>
            <a:off x="80660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Oval 29"/>
          <p:cNvSpPr>
            <a:spLocks noChangeArrowheads="1"/>
          </p:cNvSpPr>
          <p:nvPr/>
        </p:nvSpPr>
        <p:spPr bwMode="auto">
          <a:xfrm>
            <a:off x="8370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0"/>
          <p:cNvSpPr>
            <a:spLocks noChangeArrowheads="1"/>
          </p:cNvSpPr>
          <p:nvPr/>
        </p:nvSpPr>
        <p:spPr bwMode="auto">
          <a:xfrm>
            <a:off x="6858000" y="6010275"/>
            <a:ext cx="16224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No Mode</a:t>
            </a:r>
          </a:p>
        </p:txBody>
      </p:sp>
      <p:sp>
        <p:nvSpPr>
          <p:cNvPr id="135200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956FA13-072D-4D0C-95E7-05FADE7775F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2338" name="Rectangle 1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©2011 Pearson Education, Inc. publishing as Prentice Hall</a:t>
            </a: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Review Example</a:t>
            </a:r>
          </a:p>
        </p:txBody>
      </p:sp>
      <p:sp>
        <p:nvSpPr>
          <p:cNvPr id="142340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FDE0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House Prices: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$2,000,000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        $   500,000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300,000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100,000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</a:t>
            </a:r>
            <a:r>
              <a:rPr lang="en-US" sz="2000" b="1" u="sng">
                <a:latin typeface="Times New Roman" pitchFamily="18" charset="0"/>
              </a:rPr>
              <a:t>$  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Sum $ </a:t>
            </a:r>
            <a:r>
              <a:rPr lang="en-US" sz="2000" b="1">
                <a:latin typeface="Times New Roman" pitchFamily="18" charset="0"/>
              </a:rPr>
              <a:t>3,000,000</a:t>
            </a:r>
          </a:p>
        </p:txBody>
      </p:sp>
      <p:sp>
        <p:nvSpPr>
          <p:cNvPr id="142341" name="Rectangle 4"/>
          <p:cNvSpPr>
            <a:spLocks noChangeArrowheads="1"/>
          </p:cNvSpPr>
          <p:nvPr/>
        </p:nvSpPr>
        <p:spPr bwMode="auto">
          <a:xfrm>
            <a:off x="3124200" y="1981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Mean:</a:t>
            </a:r>
            <a:r>
              <a:rPr lang="en-US" sz="2700">
                <a:latin typeface="Times New Roman" pitchFamily="18" charset="0"/>
              </a:rPr>
              <a:t>    ($3,000,000/5)  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700">
                <a:latin typeface="Times New Roman" pitchFamily="18" charset="0"/>
              </a:rPr>
              <a:t>			 = 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$600,000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Median:</a:t>
            </a:r>
            <a:r>
              <a:rPr lang="en-US" sz="2700">
                <a:latin typeface="Times New Roman" pitchFamily="18" charset="0"/>
              </a:rPr>
              <a:t>  middle value of ranked data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$300,000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Mode:</a:t>
            </a:r>
            <a:r>
              <a:rPr lang="en-US" sz="2700">
                <a:latin typeface="Times New Roman" pitchFamily="18" charset="0"/>
              </a:rPr>
              <a:t>  most frequent value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$100,000</a:t>
            </a:r>
          </a:p>
        </p:txBody>
      </p:sp>
      <p:sp>
        <p:nvSpPr>
          <p:cNvPr id="142342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Pages>20</Pages>
  <Words>3769</Words>
  <Application>Microsoft Office PowerPoint</Application>
  <PresentationFormat>On-screen Show (4:3)</PresentationFormat>
  <Paragraphs>826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Wingdings</vt:lpstr>
      <vt:lpstr>Times New Roman</vt:lpstr>
      <vt:lpstr>굴림</vt:lpstr>
      <vt:lpstr>Symbol</vt:lpstr>
      <vt:lpstr>MT Extra</vt:lpstr>
      <vt:lpstr>System</vt:lpstr>
      <vt:lpstr>PrenHall1</vt:lpstr>
      <vt:lpstr>PrenHall1</vt:lpstr>
      <vt:lpstr>Equation</vt:lpstr>
      <vt:lpstr>Drawing</vt:lpstr>
      <vt:lpstr>Chart</vt:lpstr>
      <vt:lpstr>Slide 1</vt:lpstr>
      <vt:lpstr>Learning Objectives</vt:lpstr>
      <vt:lpstr>Summary Definitions</vt:lpstr>
      <vt:lpstr>Measures of Central Tendency: The Mean</vt:lpstr>
      <vt:lpstr>Measures of Central Tendency: The Mean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Measure of Central Tendency For The Rate Of Change Of A Variable Over Time: The Geometric Mean &amp; The Geometric Rate of Return</vt:lpstr>
      <vt:lpstr>The Geometric Mean Rate of Return:  Example</vt:lpstr>
      <vt:lpstr>The Geometric Mean Rate of Return:  Example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Standard Deviation</vt:lpstr>
      <vt:lpstr>Measures of Variation: Sample Standard Deviation: Calculation Example</vt:lpstr>
      <vt:lpstr>Measures of Variation: Comparing Standard Deviations</vt:lpstr>
      <vt:lpstr>Measures of Variation: Comparing Standard Deviations</vt:lpstr>
      <vt:lpstr>Measures of Variation: Summary Characteristics</vt:lpstr>
      <vt:lpstr>Measures of Variation: The Coefficient of Variation</vt:lpstr>
      <vt:lpstr>Measures of Variation: Comparing Coefficients of Variation</vt:lpstr>
      <vt:lpstr>Measures of Variation: Comparing Coefficients of Variation</vt:lpstr>
      <vt:lpstr>Locating Extreme Outliers: Z-Score</vt:lpstr>
      <vt:lpstr>Locating Extreme Outliers: Z-Score</vt:lpstr>
      <vt:lpstr>Locating Extreme Outliers: Z-Score</vt:lpstr>
      <vt:lpstr>Shape of a Distribution</vt:lpstr>
      <vt:lpstr>Shape of a Distribution (Skewness)</vt:lpstr>
      <vt:lpstr>Shape of a Distribution (Kurtosis)</vt:lpstr>
      <vt:lpstr>General Descriptive Stats Using Microsoft Excel Functions</vt:lpstr>
      <vt:lpstr>General Descriptive Stats Using Microsoft Excel Data Analysis Tool</vt:lpstr>
      <vt:lpstr>General Descriptive Stats Using Microsoft Excel</vt:lpstr>
      <vt:lpstr>Excel output</vt:lpstr>
      <vt:lpstr>Quartile Measures</vt:lpstr>
      <vt:lpstr>Quartile Measures: Locating Quartiles</vt:lpstr>
      <vt:lpstr>Quartile Measures: Calculation Rules</vt:lpstr>
      <vt:lpstr>Quartile Measures: Locating Quartiles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Relationships among the five-number summary and distribution shape</vt:lpstr>
      <vt:lpstr>Five Number Summary and The Boxplot</vt:lpstr>
      <vt:lpstr>Five Number Summary: Shape of Boxplots</vt:lpstr>
      <vt:lpstr>Distribution Shape and  The Boxplot</vt:lpstr>
      <vt:lpstr>Boxplot Example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Slide 56</vt:lpstr>
      <vt:lpstr>Slide 57</vt:lpstr>
      <vt:lpstr>Using the Empirical Rule</vt:lpstr>
      <vt:lpstr>Slide 59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The Coefficient of Correlation Using Microsoft Excel Function</vt:lpstr>
      <vt:lpstr>The Coefficient of Correlation Using Microsoft Excel Data Analysis Tool</vt:lpstr>
      <vt:lpstr>The Coefficient of Correlation Using Microsoft Excel</vt:lpstr>
      <vt:lpstr>Interpreting the Coefficient of Correlation Using Microsoft Excel</vt:lpstr>
      <vt:lpstr>Pitfalls in Numerical  Descriptive Measures</vt:lpstr>
      <vt:lpstr>Ethical Considerations</vt:lpstr>
      <vt:lpstr>Chapter Summary</vt:lpstr>
      <vt:lpstr>Chapter Summary</vt:lpstr>
      <vt:lpstr>Slide 73</vt:lpstr>
    </vt:vector>
  </TitlesOfParts>
  <Company>University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3</dc:subject>
  <dc:creator>Dirk Yandell</dc:creator>
  <cp:keywords/>
  <dc:description/>
  <cp:lastModifiedBy>UMURRM2</cp:lastModifiedBy>
  <cp:revision>140</cp:revision>
  <cp:lastPrinted>1998-11-22T23:37:53Z</cp:lastPrinted>
  <dcterms:created xsi:type="dcterms:W3CDTF">2001-01-16T02:05:37Z</dcterms:created>
  <dcterms:modified xsi:type="dcterms:W3CDTF">2010-06-30T14:11:09Z</dcterms:modified>
</cp:coreProperties>
</file>