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1" r:id="rId1"/>
  </p:sldMasterIdLst>
  <p:notesMasterIdLst>
    <p:notesMasterId r:id="rId55"/>
  </p:notesMasterIdLst>
  <p:handoutMasterIdLst>
    <p:handoutMasterId r:id="rId56"/>
  </p:handoutMasterIdLst>
  <p:sldIdLst>
    <p:sldId id="260" r:id="rId2"/>
    <p:sldId id="363" r:id="rId3"/>
    <p:sldId id="365" r:id="rId4"/>
    <p:sldId id="426" r:id="rId5"/>
    <p:sldId id="461" r:id="rId6"/>
    <p:sldId id="445" r:id="rId7"/>
    <p:sldId id="433" r:id="rId8"/>
    <p:sldId id="435" r:id="rId9"/>
    <p:sldId id="436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387" r:id="rId19"/>
    <p:sldId id="388" r:id="rId20"/>
    <p:sldId id="389" r:id="rId21"/>
    <p:sldId id="390" r:id="rId22"/>
    <p:sldId id="477" r:id="rId23"/>
    <p:sldId id="478" r:id="rId24"/>
    <p:sldId id="479" r:id="rId25"/>
    <p:sldId id="391" r:id="rId26"/>
    <p:sldId id="392" r:id="rId27"/>
    <p:sldId id="393" r:id="rId28"/>
    <p:sldId id="394" r:id="rId29"/>
    <p:sldId id="395" r:id="rId30"/>
    <p:sldId id="462" r:id="rId31"/>
    <p:sldId id="464" r:id="rId32"/>
    <p:sldId id="465" r:id="rId33"/>
    <p:sldId id="466" r:id="rId34"/>
    <p:sldId id="470" r:id="rId35"/>
    <p:sldId id="471" r:id="rId36"/>
    <p:sldId id="472" r:id="rId37"/>
    <p:sldId id="484" r:id="rId38"/>
    <p:sldId id="467" r:id="rId39"/>
    <p:sldId id="468" r:id="rId40"/>
    <p:sldId id="404" r:id="rId41"/>
    <p:sldId id="405" r:id="rId42"/>
    <p:sldId id="406" r:id="rId43"/>
    <p:sldId id="407" r:id="rId44"/>
    <p:sldId id="408" r:id="rId45"/>
    <p:sldId id="463" r:id="rId46"/>
    <p:sldId id="409" r:id="rId47"/>
    <p:sldId id="473" r:id="rId48"/>
    <p:sldId id="474" r:id="rId49"/>
    <p:sldId id="475" r:id="rId50"/>
    <p:sldId id="460" r:id="rId51"/>
    <p:sldId id="476" r:id="rId52"/>
    <p:sldId id="424" r:id="rId53"/>
    <p:sldId id="485" r:id="rId5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DE0BD"/>
    <a:srgbClr val="F983C1"/>
    <a:srgbClr val="99FF33"/>
    <a:srgbClr val="CCCCFF"/>
    <a:srgbClr val="FFFFCC"/>
    <a:srgbClr val="FFD5FF"/>
    <a:srgbClr val="009900"/>
    <a:srgbClr val="BEF8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115" autoAdjust="0"/>
    <p:restoredTop sz="94647" autoAdjust="0"/>
  </p:normalViewPr>
  <p:slideViewPr>
    <p:cSldViewPr>
      <p:cViewPr varScale="1">
        <p:scale>
          <a:sx n="77" d="100"/>
          <a:sy n="77" d="100"/>
        </p:scale>
        <p:origin x="-11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0"/>
    </p:cViewPr>
  </p:sorterViewPr>
  <p:notesViewPr>
    <p:cSldViewPr>
      <p:cViewPr>
        <p:scale>
          <a:sx n="75" d="100"/>
          <a:sy n="75" d="100"/>
        </p:scale>
        <p:origin x="-2130" y="-25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/>
              <a:t>	Chapter 14	</a:t>
            </a:r>
            <a:r>
              <a:rPr lang="en-US" sz="1200" b="1"/>
              <a:t>	</a:t>
            </a:r>
            <a:r>
              <a:rPr lang="en-US" sz="1200"/>
              <a:t>14-</a:t>
            </a:r>
            <a:fld id="{38619056-3D78-4F69-ABE4-971A483B5FCD}" type="slidenum">
              <a:rPr lang="en-US" sz="1200"/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/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4000" y="533400"/>
            <a:ext cx="3810000" cy="2660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/>
              <a:t>	Chapter 14		14-</a:t>
            </a:r>
            <a:fld id="{1B2B0F2B-E2D2-4B9D-B36D-AC10A09A6641}" type="slidenum">
              <a:rPr lang="en-US" sz="1200"/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/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134938" y="2438400"/>
            <a:ext cx="9009062" cy="1181100"/>
            <a:chOff x="0" y="1536"/>
            <a:chExt cx="5675" cy="744"/>
          </a:xfrm>
        </p:grpSpPr>
        <p:grpSp>
          <p:nvGrpSpPr>
            <p:cNvPr id="5" name="Group 5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7"/>
              <a:chOff x="720" y="336"/>
              <a:chExt cx="624" cy="432"/>
            </a:xfrm>
          </p:grpSpPr>
          <p:sp>
            <p:nvSpPr>
              <p:cNvPr id="12" name="Rectangle 6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3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Rectangle 14"/>
          <p:cNvSpPr txBox="1">
            <a:spLocks noChangeArrowheads="1"/>
          </p:cNvSpPr>
          <p:nvPr userDrawn="1"/>
        </p:nvSpPr>
        <p:spPr bwMode="auto">
          <a:xfrm>
            <a:off x="304800" y="647700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 </a:t>
            </a:r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C207FA2C-5489-4EBF-B468-F1A95A7F40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4CADA4B7-2580-4B8E-8104-FDD1CA389A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992CD917-9DC9-474A-95D6-72ADF9452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7F93A58E-6653-449B-A999-766887C33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48D38A4F-8D89-4231-B277-92D2ACA9EB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AE49E2B5-DF2D-4C78-99B5-62C81AED0D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7254858D-F866-4FFE-92D8-D2E7ABE807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0DCC42B4-EA49-4FB5-AE7A-562F958C26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94DF4074-1174-4CF5-9270-2D30D6C13D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4D6C806F-0352-4ACF-843A-21BF6A932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CC34994E-C9B8-4BBF-B127-A68E3AA958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14-</a:t>
            </a:r>
            <a:fld id="{0CFFE678-192B-4507-A570-CCCA82CA2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F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376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/>
              <a:t>14-</a:t>
            </a:r>
            <a:fld id="{F17FDB33-F40C-4492-8ED2-724E674DB2E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9" name="Group 6"/>
          <p:cNvGrpSpPr>
            <a:grpSpLocks/>
          </p:cNvGrpSpPr>
          <p:nvPr userDrawn="1"/>
        </p:nvGrpSpPr>
        <p:grpSpPr bwMode="auto">
          <a:xfrm>
            <a:off x="0" y="609600"/>
            <a:ext cx="9009063" cy="1181100"/>
            <a:chOff x="0" y="1536"/>
            <a:chExt cx="5675" cy="744"/>
          </a:xfrm>
        </p:grpSpPr>
        <p:grpSp>
          <p:nvGrpSpPr>
            <p:cNvPr id="1031" name="Group 7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7"/>
              <a:chOff x="720" y="336"/>
              <a:chExt cx="624" cy="432"/>
            </a:xfrm>
          </p:grpSpPr>
          <p:sp>
            <p:nvSpPr>
              <p:cNvPr id="373768" name="Rectangle 8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3769" name="Rectangle 9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73770" name="Rectangle 10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1" name="Rectangle 11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2" name="Rectangle 12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3" name="Rectangle 13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4" name="Rectangle 14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75" name="Rectangle 15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7" name="Rectangle 14"/>
          <p:cNvSpPr txBox="1">
            <a:spLocks noChangeArrowheads="1"/>
          </p:cNvSpPr>
          <p:nvPr userDrawn="1"/>
        </p:nvSpPr>
        <p:spPr bwMode="auto">
          <a:xfrm>
            <a:off x="304800" y="647700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4.wm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26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14-</a:t>
            </a:r>
            <a:fld id="{DFAF0746-1070-4D37-AD0A-8AD8030053E0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57600"/>
            <a:ext cx="7543800" cy="2062163"/>
          </a:xfrm>
        </p:spPr>
        <p:txBody>
          <a:bodyPr/>
          <a:lstStyle/>
          <a:p>
            <a:pPr eaLnBrk="1" hangingPunct="1"/>
            <a:r>
              <a:rPr lang="en-US" sz="3500" b="1" smtClean="0"/>
              <a:t>Chapter 14</a:t>
            </a:r>
          </a:p>
          <a:p>
            <a:pPr eaLnBrk="1" hangingPunct="1"/>
            <a:endParaRPr lang="en-US" sz="3500" smtClean="0"/>
          </a:p>
          <a:p>
            <a:pPr eaLnBrk="1" hangingPunct="1"/>
            <a:r>
              <a:rPr lang="en-US" sz="3500" smtClean="0"/>
              <a:t>Introduction to Multiple Regression</a:t>
            </a: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1447800" y="8382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/>
            <a:r>
              <a:rPr lang="en-US" sz="4000" i="1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>
                <a:solidFill>
                  <a:schemeClr val="folHlink"/>
                </a:solidFill>
              </a:rPr>
              <a:t/>
            </a:r>
            <a:br>
              <a:rPr lang="en-US" sz="4100">
                <a:solidFill>
                  <a:schemeClr val="folHlink"/>
                </a:solidFill>
              </a:rPr>
            </a:br>
            <a:r>
              <a:rPr lang="en-US" sz="3600">
                <a:solidFill>
                  <a:schemeClr val="folHlink"/>
                </a:solidFill>
              </a:rPr>
              <a:t>6</a:t>
            </a:r>
            <a:r>
              <a:rPr lang="en-US" sz="3600" baseline="30000">
                <a:solidFill>
                  <a:schemeClr val="folHlink"/>
                </a:solidFill>
              </a:rPr>
              <a:t>th</a:t>
            </a:r>
            <a:r>
              <a:rPr lang="en-US" sz="3600">
                <a:solidFill>
                  <a:schemeClr val="folHlink"/>
                </a:solidFill>
              </a:rPr>
              <a:t>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F2E54CDC-C963-4125-A0E3-E5C6688FE848}" type="slidenum">
              <a:rPr lang="en-US"/>
              <a:pPr/>
              <a:t>10</a:t>
            </a:fld>
            <a:endParaRPr lang="en-US"/>
          </a:p>
        </p:txBody>
      </p:sp>
      <p:sp>
        <p:nvSpPr>
          <p:cNvPr id="314376" name="Rectangle 2"/>
          <p:cNvSpPr>
            <a:spLocks noChangeArrowheads="1"/>
          </p:cNvSpPr>
          <p:nvPr/>
        </p:nvSpPr>
        <p:spPr bwMode="auto">
          <a:xfrm>
            <a:off x="990600" y="2895600"/>
            <a:ext cx="7543800" cy="18288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4377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Using The Equation to Make Predictions</a:t>
            </a:r>
          </a:p>
        </p:txBody>
      </p:sp>
      <p:sp>
        <p:nvSpPr>
          <p:cNvPr id="314378" name="Rectangle 4"/>
          <p:cNvSpPr>
            <a:spLocks noChangeArrowheads="1"/>
          </p:cNvSpPr>
          <p:nvPr/>
        </p:nvSpPr>
        <p:spPr bwMode="auto">
          <a:xfrm>
            <a:off x="833438" y="1747838"/>
            <a:ext cx="7858125" cy="95567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Predict sales for a week in which the selling price is $5.50 and advertising is $350:</a:t>
            </a:r>
          </a:p>
        </p:txBody>
      </p:sp>
      <p:sp>
        <p:nvSpPr>
          <p:cNvPr id="314379" name="Rectangle 5"/>
          <p:cNvSpPr>
            <a:spLocks noChangeArrowheads="1"/>
          </p:cNvSpPr>
          <p:nvPr/>
        </p:nvSpPr>
        <p:spPr bwMode="auto">
          <a:xfrm>
            <a:off x="1219200" y="5257800"/>
            <a:ext cx="2743200" cy="95567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Predicted sales is 428.62 pies</a:t>
            </a:r>
          </a:p>
        </p:txBody>
      </p:sp>
      <p:graphicFrame>
        <p:nvGraphicFramePr>
          <p:cNvPr id="314374" name="Object 6"/>
          <p:cNvGraphicFramePr>
            <a:graphicFrameLocks noChangeAspect="1"/>
          </p:cNvGraphicFramePr>
          <p:nvPr/>
        </p:nvGraphicFramePr>
        <p:xfrm>
          <a:off x="990600" y="3089275"/>
          <a:ext cx="7391400" cy="1573213"/>
        </p:xfrm>
        <a:graphic>
          <a:graphicData uri="http://schemas.openxmlformats.org/presentationml/2006/ole">
            <p:oleObj spid="_x0000_s314374" name="Equation" r:id="rId3" imgW="3657600" imgH="761760" progId="Equation.3">
              <p:embed/>
            </p:oleObj>
          </a:graphicData>
        </a:graphic>
      </p:graphicFrame>
      <p:sp>
        <p:nvSpPr>
          <p:cNvPr id="314380" name="Line 7"/>
          <p:cNvSpPr>
            <a:spLocks noChangeShapeType="1"/>
          </p:cNvSpPr>
          <p:nvPr/>
        </p:nvSpPr>
        <p:spPr bwMode="auto">
          <a:xfrm flipH="1" flipV="1">
            <a:off x="2514600" y="4572000"/>
            <a:ext cx="0" cy="685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4381" name="Rectangle 8"/>
          <p:cNvSpPr>
            <a:spLocks noChangeArrowheads="1"/>
          </p:cNvSpPr>
          <p:nvPr/>
        </p:nvSpPr>
        <p:spPr bwMode="auto">
          <a:xfrm>
            <a:off x="5943600" y="5029200"/>
            <a:ext cx="2743200" cy="925513"/>
          </a:xfrm>
          <a:prstGeom prst="rect">
            <a:avLst/>
          </a:prstGeom>
          <a:solidFill>
            <a:srgbClr val="BEF8C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Note that Advertising is in $100’s, so $350 means that X</a:t>
            </a:r>
            <a:r>
              <a:rPr lang="en-US" sz="1800" baseline="-25000"/>
              <a:t>2</a:t>
            </a:r>
            <a:r>
              <a:rPr lang="en-US" sz="1800"/>
              <a:t> = 3.5</a:t>
            </a:r>
          </a:p>
        </p:txBody>
      </p:sp>
      <p:sp>
        <p:nvSpPr>
          <p:cNvPr id="314382" name="Line 9"/>
          <p:cNvSpPr>
            <a:spLocks noChangeShapeType="1"/>
          </p:cNvSpPr>
          <p:nvPr/>
        </p:nvSpPr>
        <p:spPr bwMode="auto">
          <a:xfrm flipH="1" flipV="1">
            <a:off x="6934200" y="4114800"/>
            <a:ext cx="0" cy="91440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4383" name="Freeform 10"/>
          <p:cNvSpPr>
            <a:spLocks/>
          </p:cNvSpPr>
          <p:nvPr/>
        </p:nvSpPr>
        <p:spPr bwMode="auto">
          <a:xfrm>
            <a:off x="1143000" y="3048000"/>
            <a:ext cx="609600" cy="76200"/>
          </a:xfrm>
          <a:custGeom>
            <a:avLst/>
            <a:gdLst>
              <a:gd name="T0" fmla="*/ 0 w 384"/>
              <a:gd name="T1" fmla="*/ 48 h 48"/>
              <a:gd name="T2" fmla="*/ 192 w 384"/>
              <a:gd name="T3" fmla="*/ 0 h 48"/>
              <a:gd name="T4" fmla="*/ 384 w 384"/>
              <a:gd name="T5" fmla="*/ 48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0" y="48"/>
                </a:moveTo>
                <a:lnTo>
                  <a:pt x="192" y="0"/>
                </a:lnTo>
                <a:lnTo>
                  <a:pt x="384" y="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4384" name="Rectangle 12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8AA11D8E-1BEC-44B9-97C3-216265252115}" type="slidenum">
              <a:rPr lang="en-US"/>
              <a:pPr/>
              <a:t>11</a:t>
            </a:fld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Predictions in Excel using PHStat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6629400" cy="587375"/>
          </a:xfrm>
        </p:spPr>
        <p:txBody>
          <a:bodyPr/>
          <a:lstStyle/>
          <a:p>
            <a:pPr eaLnBrk="1" hangingPunct="1"/>
            <a:r>
              <a:rPr lang="en-US" sz="2400" smtClean="0"/>
              <a:t>PHStat | regression | multiple regression …</a:t>
            </a:r>
          </a:p>
        </p:txBody>
      </p:sp>
      <p:pic>
        <p:nvPicPr>
          <p:cNvPr id="347140" name="Picture 4" descr="14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63246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7141" name="Rectangle 5"/>
          <p:cNvSpPr>
            <a:spLocks noChangeArrowheads="1"/>
          </p:cNvSpPr>
          <p:nvPr/>
        </p:nvSpPr>
        <p:spPr bwMode="auto">
          <a:xfrm>
            <a:off x="6858000" y="4876800"/>
            <a:ext cx="2057400" cy="120967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Check the “confidence and prediction interval estimates” box</a:t>
            </a:r>
          </a:p>
        </p:txBody>
      </p:sp>
      <p:sp>
        <p:nvSpPr>
          <p:cNvPr id="347142" name="Oval 6"/>
          <p:cNvSpPr>
            <a:spLocks noChangeArrowheads="1"/>
          </p:cNvSpPr>
          <p:nvPr/>
        </p:nvSpPr>
        <p:spPr bwMode="auto">
          <a:xfrm>
            <a:off x="3429000" y="5715000"/>
            <a:ext cx="2590800" cy="3810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7143" name="Line 7"/>
          <p:cNvSpPr>
            <a:spLocks noChangeShapeType="1"/>
          </p:cNvSpPr>
          <p:nvPr/>
        </p:nvSpPr>
        <p:spPr bwMode="auto">
          <a:xfrm flipH="1">
            <a:off x="5867400" y="5410200"/>
            <a:ext cx="990600" cy="3810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7144" name="Rectangle 9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47145" name="TextBox 10"/>
          <p:cNvSpPr txBox="1">
            <a:spLocks noChangeArrowheads="1"/>
          </p:cNvSpPr>
          <p:nvPr/>
        </p:nvSpPr>
        <p:spPr bwMode="auto">
          <a:xfrm>
            <a:off x="3581400" y="4097338"/>
            <a:ext cx="2857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ym typeface="Wingdings" pitchFamily="2" charset="2"/>
              </a:rPr>
              <a:t></a:t>
            </a:r>
            <a:endParaRPr lang="en-US" sz="1000" b="1"/>
          </a:p>
        </p:txBody>
      </p:sp>
      <p:sp>
        <p:nvSpPr>
          <p:cNvPr id="347146" name="TextBox 12"/>
          <p:cNvSpPr txBox="1">
            <a:spLocks noChangeArrowheads="1"/>
          </p:cNvSpPr>
          <p:nvPr/>
        </p:nvSpPr>
        <p:spPr bwMode="auto">
          <a:xfrm>
            <a:off x="3590925" y="4294188"/>
            <a:ext cx="2841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ym typeface="Wingdings" pitchFamily="2" charset="2"/>
              </a:rPr>
              <a:t></a:t>
            </a:r>
            <a:endParaRPr lang="en-US" sz="1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A7DDB6F1-87BB-4D81-8022-38FC0CA979F8}" type="slidenum">
              <a:rPr lang="en-US"/>
              <a:pPr/>
              <a:t>12</a:t>
            </a:fld>
            <a:endParaRPr lang="en-US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81600" y="2743200"/>
            <a:ext cx="1981200" cy="5032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Input values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Predictions in PHStat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pic>
        <p:nvPicPr>
          <p:cNvPr id="348165" name="Picture 5" descr="14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41560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66" name="Rectangle 6"/>
          <p:cNvSpPr>
            <a:spLocks noChangeArrowheads="1"/>
          </p:cNvSpPr>
          <p:nvPr/>
        </p:nvSpPr>
        <p:spPr bwMode="auto">
          <a:xfrm>
            <a:off x="4572000" y="2819400"/>
            <a:ext cx="1524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67" name="AutoShape 7"/>
          <p:cNvSpPr>
            <a:spLocks/>
          </p:cNvSpPr>
          <p:nvPr/>
        </p:nvSpPr>
        <p:spPr bwMode="auto">
          <a:xfrm>
            <a:off x="4876800" y="2590800"/>
            <a:ext cx="228600" cy="838200"/>
          </a:xfrm>
          <a:prstGeom prst="righ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68" name="Rectangle 8"/>
          <p:cNvSpPr>
            <a:spLocks noChangeArrowheads="1"/>
          </p:cNvSpPr>
          <p:nvPr/>
        </p:nvSpPr>
        <p:spPr bwMode="auto">
          <a:xfrm>
            <a:off x="3962400" y="3886200"/>
            <a:ext cx="762000" cy="2286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69" name="Rectangle 9"/>
          <p:cNvSpPr>
            <a:spLocks noChangeArrowheads="1"/>
          </p:cNvSpPr>
          <p:nvPr/>
        </p:nvSpPr>
        <p:spPr bwMode="auto">
          <a:xfrm>
            <a:off x="5257800" y="3733800"/>
            <a:ext cx="2819400" cy="4572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/>
              <a:t> </a:t>
            </a:r>
            <a:r>
              <a:rPr lang="en-US"/>
              <a:t>Predicted  Y value</a:t>
            </a:r>
          </a:p>
        </p:txBody>
      </p:sp>
      <p:sp>
        <p:nvSpPr>
          <p:cNvPr id="348170" name="Text Box 10"/>
          <p:cNvSpPr txBox="1">
            <a:spLocks noChangeArrowheads="1"/>
          </p:cNvSpPr>
          <p:nvPr/>
        </p:nvSpPr>
        <p:spPr bwMode="auto">
          <a:xfrm rot="5400000">
            <a:off x="6751638" y="3687762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</a:t>
            </a:r>
          </a:p>
        </p:txBody>
      </p:sp>
      <p:sp>
        <p:nvSpPr>
          <p:cNvPr id="348171" name="Line 11"/>
          <p:cNvSpPr>
            <a:spLocks noChangeShapeType="1"/>
          </p:cNvSpPr>
          <p:nvPr/>
        </p:nvSpPr>
        <p:spPr bwMode="auto">
          <a:xfrm flipH="1">
            <a:off x="4724400" y="3962400"/>
            <a:ext cx="5334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172" name="Rectangle 12"/>
          <p:cNvSpPr>
            <a:spLocks noChangeArrowheads="1"/>
          </p:cNvSpPr>
          <p:nvPr/>
        </p:nvSpPr>
        <p:spPr bwMode="auto">
          <a:xfrm>
            <a:off x="5410200" y="4343400"/>
            <a:ext cx="3429000" cy="11430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/>
              <a:t>Confidence interval for the mean value of Y, given these X values</a:t>
            </a:r>
          </a:p>
        </p:txBody>
      </p:sp>
      <p:sp>
        <p:nvSpPr>
          <p:cNvPr id="348173" name="Rectangle 14"/>
          <p:cNvSpPr>
            <a:spLocks noChangeArrowheads="1"/>
          </p:cNvSpPr>
          <p:nvPr/>
        </p:nvSpPr>
        <p:spPr bwMode="auto">
          <a:xfrm>
            <a:off x="5410200" y="5562600"/>
            <a:ext cx="3352800" cy="10668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/>
              <a:t>Prediction interval for an individual Y value, given these X values</a:t>
            </a:r>
          </a:p>
        </p:txBody>
      </p:sp>
      <p:sp>
        <p:nvSpPr>
          <p:cNvPr id="348174" name="Line 16"/>
          <p:cNvSpPr>
            <a:spLocks noChangeShapeType="1"/>
          </p:cNvSpPr>
          <p:nvPr/>
        </p:nvSpPr>
        <p:spPr bwMode="auto">
          <a:xfrm flipH="1">
            <a:off x="4724400" y="49530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175" name="Line 17"/>
          <p:cNvSpPr>
            <a:spLocks noChangeShapeType="1"/>
          </p:cNvSpPr>
          <p:nvPr/>
        </p:nvSpPr>
        <p:spPr bwMode="auto">
          <a:xfrm flipH="1">
            <a:off x="4724400" y="60960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176" name="Rectangle 17"/>
          <p:cNvSpPr>
            <a:spLocks noChangeArrowheads="1"/>
          </p:cNvSpPr>
          <p:nvPr/>
        </p:nvSpPr>
        <p:spPr bwMode="auto">
          <a:xfrm>
            <a:off x="7543800" y="16097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B8BE7797-9427-4062-B499-51630A5AEBEE}" type="slidenum">
              <a:rPr lang="en-US"/>
              <a:pPr/>
              <a:t>13</a:t>
            </a:fld>
            <a:endParaRPr lang="en-US"/>
          </a:p>
        </p:txBody>
      </p:sp>
      <p:sp>
        <p:nvSpPr>
          <p:cNvPr id="3174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Coefficient of </a:t>
            </a:r>
            <a:br>
              <a:rPr lang="en-US" smtClean="0"/>
            </a:br>
            <a:r>
              <a:rPr lang="en-US" smtClean="0"/>
              <a:t> Multiple Determination</a:t>
            </a:r>
          </a:p>
        </p:txBody>
      </p:sp>
      <p:sp>
        <p:nvSpPr>
          <p:cNvPr id="317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Reports the proportion of total variation in Y explained by all X variables taken together</a:t>
            </a:r>
            <a:endParaRPr lang="en-US" sz="3100" smtClean="0"/>
          </a:p>
        </p:txBody>
      </p:sp>
      <p:graphicFrame>
        <p:nvGraphicFramePr>
          <p:cNvPr id="317444" name="Object 4"/>
          <p:cNvGraphicFramePr>
            <a:graphicFrameLocks noChangeAspect="1"/>
          </p:cNvGraphicFramePr>
          <p:nvPr/>
        </p:nvGraphicFramePr>
        <p:xfrm>
          <a:off x="1052513" y="3352800"/>
          <a:ext cx="7094537" cy="1139825"/>
        </p:xfrm>
        <a:graphic>
          <a:graphicData uri="http://schemas.openxmlformats.org/presentationml/2006/ole">
            <p:oleObj spid="_x0000_s317444" name="Equation" r:id="rId3" imgW="2603160" imgH="419040" progId="Equation.3">
              <p:embed/>
            </p:oleObj>
          </a:graphicData>
        </a:graphic>
      </p:graphicFrame>
      <p:sp>
        <p:nvSpPr>
          <p:cNvPr id="317448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E1E8FBCC-6857-4941-812A-AC5EFA5970F0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318466" name="Group 2"/>
          <p:cNvGraphicFramePr>
            <a:graphicFrameLocks noGrp="1"/>
          </p:cNvGraphicFramePr>
          <p:nvPr/>
        </p:nvGraphicFramePr>
        <p:xfrm>
          <a:off x="228600" y="1676400"/>
          <a:ext cx="8763000" cy="4632325"/>
        </p:xfrm>
        <a:graphic>
          <a:graphicData uri="http://schemas.openxmlformats.org/drawingml/2006/table">
            <a:tbl>
              <a:tblPr/>
              <a:tblGrid>
                <a:gridCol w="1706563"/>
                <a:gridCol w="1162050"/>
                <a:gridCol w="1397000"/>
                <a:gridCol w="1068387"/>
                <a:gridCol w="914400"/>
                <a:gridCol w="1371600"/>
                <a:gridCol w="1143000"/>
              </a:tblGrid>
              <a:tr h="1619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 Statistics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Multiple 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0.72213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0.52148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Adjusted 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0.44172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47.46341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Observations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ANOVA</a:t>
                      </a: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Significance 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29460.027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14730.013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6.53861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0.01201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27033.306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2252.776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56493.333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Coefficients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 Stat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P-value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Upper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Intercept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306.52619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114.25389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2.68285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0.01993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57.58835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555.46404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-24.97509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10.83213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-2.30565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0.03979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-48.57626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-1.37392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Advertising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74.13096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25.96732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2.85478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0.01449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17.55303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130.70888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18715" name="Picture 125" descr="j02289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10475" y="1828800"/>
            <a:ext cx="13811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8590" name="Object 126"/>
          <p:cNvGraphicFramePr>
            <a:graphicFrameLocks noChangeAspect="1"/>
          </p:cNvGraphicFramePr>
          <p:nvPr/>
        </p:nvGraphicFramePr>
        <p:xfrm>
          <a:off x="3643313" y="1828800"/>
          <a:ext cx="3843337" cy="752475"/>
        </p:xfrm>
        <a:graphic>
          <a:graphicData uri="http://schemas.openxmlformats.org/presentationml/2006/ole">
            <p:oleObj spid="_x0000_s318590" name="Equation" r:id="rId4" imgW="2006280" imgH="393480" progId="Equation.3">
              <p:embed/>
            </p:oleObj>
          </a:graphicData>
        </a:graphic>
      </p:graphicFrame>
      <p:sp>
        <p:nvSpPr>
          <p:cNvPr id="318716" name="Line 127"/>
          <p:cNvSpPr>
            <a:spLocks noChangeShapeType="1"/>
          </p:cNvSpPr>
          <p:nvPr/>
        </p:nvSpPr>
        <p:spPr bwMode="auto">
          <a:xfrm flipV="1">
            <a:off x="3124200" y="2209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8717" name="Text Box 128"/>
          <p:cNvSpPr txBox="1">
            <a:spLocks noChangeArrowheads="1"/>
          </p:cNvSpPr>
          <p:nvPr/>
        </p:nvSpPr>
        <p:spPr bwMode="auto">
          <a:xfrm>
            <a:off x="4343400" y="2590800"/>
            <a:ext cx="426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52.1% of the variation in pie sales is explained by the variation in price and advertising</a:t>
            </a:r>
          </a:p>
        </p:txBody>
      </p:sp>
      <p:sp>
        <p:nvSpPr>
          <p:cNvPr id="318718" name="Rectangle 129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Multiple Coefficient of </a:t>
            </a:r>
            <a:br>
              <a:rPr lang="en-US" smtClean="0"/>
            </a:br>
            <a:r>
              <a:rPr lang="en-US" smtClean="0"/>
              <a:t> Determination In Excel</a:t>
            </a:r>
          </a:p>
        </p:txBody>
      </p:sp>
      <p:sp>
        <p:nvSpPr>
          <p:cNvPr id="318719" name="Line 131"/>
          <p:cNvSpPr>
            <a:spLocks noChangeShapeType="1"/>
          </p:cNvSpPr>
          <p:nvPr/>
        </p:nvSpPr>
        <p:spPr bwMode="auto">
          <a:xfrm flipV="1">
            <a:off x="3962400" y="2590800"/>
            <a:ext cx="38100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8720" name="Rectangle 132"/>
          <p:cNvSpPr>
            <a:spLocks noChangeArrowheads="1"/>
          </p:cNvSpPr>
          <p:nvPr/>
        </p:nvSpPr>
        <p:spPr bwMode="auto">
          <a:xfrm>
            <a:off x="7543800" y="11430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6CCAD7E1-0E99-4CF9-965A-A67ADDE6FE68}" type="slidenum">
              <a:rPr lang="en-US"/>
              <a:pPr/>
              <a:t>15</a:t>
            </a:fld>
            <a:endParaRPr 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Adjusted r</a:t>
            </a:r>
            <a:r>
              <a:rPr lang="en-US" baseline="30000" smtClean="0"/>
              <a:t>2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153400" cy="4724400"/>
          </a:xfrm>
        </p:spPr>
        <p:txBody>
          <a:bodyPr/>
          <a:lstStyle/>
          <a:p>
            <a:pPr eaLnBrk="1" hangingPunct="1"/>
            <a:r>
              <a:rPr lang="en-US" smtClean="0"/>
              <a:t>r</a:t>
            </a:r>
            <a:r>
              <a:rPr lang="en-US" baseline="30000" smtClean="0"/>
              <a:t>2</a:t>
            </a:r>
            <a:r>
              <a:rPr lang="en-US" smtClean="0"/>
              <a:t>  never decreases when a new  X  variable is added to the model</a:t>
            </a:r>
          </a:p>
          <a:p>
            <a:pPr lvl="1" eaLnBrk="1" hangingPunct="1"/>
            <a:r>
              <a:rPr lang="en-US" sz="2800" smtClean="0"/>
              <a:t>This can be a disadvantage when comparing models</a:t>
            </a:r>
          </a:p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What is the net effect of adding a new variable?</a:t>
            </a:r>
          </a:p>
          <a:p>
            <a:pPr lvl="1" eaLnBrk="1" hangingPunct="1"/>
            <a:r>
              <a:rPr lang="en-US" sz="2800" smtClean="0"/>
              <a:t>We lose a degree of freedom when a new  X variable is added</a:t>
            </a:r>
          </a:p>
          <a:p>
            <a:pPr lvl="1" eaLnBrk="1" hangingPunct="1"/>
            <a:r>
              <a:rPr lang="en-US" sz="2800" smtClean="0"/>
              <a:t>Did the new  X  variable add enough explanatory power to offset the loss of one degree of freedom?</a:t>
            </a:r>
          </a:p>
        </p:txBody>
      </p:sp>
      <p:sp>
        <p:nvSpPr>
          <p:cNvPr id="385028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A0F39B06-D3DB-494A-B3FD-947E3AF226A2}" type="slidenum">
              <a:rPr lang="en-US"/>
              <a:pPr/>
              <a:t>16</a:t>
            </a:fld>
            <a:endParaRPr lang="en-US"/>
          </a:p>
        </p:txBody>
      </p:sp>
      <p:sp>
        <p:nvSpPr>
          <p:cNvPr id="3205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82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Shows the </a:t>
            </a:r>
            <a:r>
              <a:rPr lang="en-US" smtClean="0">
                <a:solidFill>
                  <a:schemeClr val="folHlink"/>
                </a:solidFill>
              </a:rPr>
              <a:t>proportion of variation in Y explained</a:t>
            </a:r>
            <a:r>
              <a:rPr lang="en-US" smtClean="0"/>
              <a:t> by all X variables </a:t>
            </a:r>
            <a:r>
              <a:rPr lang="en-US" smtClean="0">
                <a:solidFill>
                  <a:schemeClr val="folHlink"/>
                </a:solidFill>
              </a:rPr>
              <a:t>adjusted for the number of X</a:t>
            </a:r>
            <a:r>
              <a:rPr lang="en-US" i="1" smtClean="0">
                <a:solidFill>
                  <a:schemeClr val="folHlink"/>
                </a:solidFill>
              </a:rPr>
              <a:t> </a:t>
            </a:r>
            <a:r>
              <a:rPr lang="en-US" smtClean="0">
                <a:solidFill>
                  <a:schemeClr val="folHlink"/>
                </a:solidFill>
              </a:rPr>
              <a:t>variables used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7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700" smtClean="0"/>
          </a:p>
          <a:p>
            <a:pPr eaLnBrk="1" hangingPunct="1">
              <a:lnSpc>
                <a:spcPct val="90000"/>
              </a:lnSpc>
            </a:pPr>
            <a:endParaRPr lang="en-US" sz="2700" smtClean="0"/>
          </a:p>
          <a:p>
            <a:pPr eaLnBrk="1" hangingPunct="1">
              <a:lnSpc>
                <a:spcPct val="90000"/>
              </a:lnSpc>
            </a:pPr>
            <a:endParaRPr lang="en-US" sz="8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smtClean="0"/>
              <a:t>  </a:t>
            </a:r>
            <a:r>
              <a:rPr lang="en-US" sz="2000" smtClean="0"/>
              <a:t>(where n = sample size, k = number of independent variables)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Penalize excessive use of unimportant independent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Smaller than r</a:t>
            </a:r>
            <a:r>
              <a:rPr lang="en-US" baseline="30000" smtClean="0"/>
              <a:t>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Useful in comparing among models</a:t>
            </a:r>
            <a:endParaRPr lang="en-US" sz="2000" smtClean="0"/>
          </a:p>
        </p:txBody>
      </p:sp>
      <p:sp>
        <p:nvSpPr>
          <p:cNvPr id="3205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Adjusted r</a:t>
            </a:r>
            <a:r>
              <a:rPr lang="en-US" baseline="30000" smtClean="0"/>
              <a:t>2</a:t>
            </a:r>
          </a:p>
        </p:txBody>
      </p:sp>
      <p:sp>
        <p:nvSpPr>
          <p:cNvPr id="320521" name="Text Box 4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graphicFrame>
        <p:nvGraphicFramePr>
          <p:cNvPr id="320517" name="Object 5"/>
          <p:cNvGraphicFramePr>
            <a:graphicFrameLocks noChangeAspect="1"/>
          </p:cNvGraphicFramePr>
          <p:nvPr/>
        </p:nvGraphicFramePr>
        <p:xfrm>
          <a:off x="2195513" y="2859088"/>
          <a:ext cx="5033962" cy="1298575"/>
        </p:xfrm>
        <a:graphic>
          <a:graphicData uri="http://schemas.openxmlformats.org/presentationml/2006/ole">
            <p:oleObj spid="_x0000_s320517" name="Equation" r:id="rId3" imgW="1765080" imgH="457200" progId="Equation.3">
              <p:embed/>
            </p:oleObj>
          </a:graphicData>
        </a:graphic>
      </p:graphicFrame>
      <p:sp>
        <p:nvSpPr>
          <p:cNvPr id="320522" name="Rectangle 7"/>
          <p:cNvSpPr>
            <a:spLocks noChangeArrowheads="1"/>
          </p:cNvSpPr>
          <p:nvPr/>
        </p:nvSpPr>
        <p:spPr bwMode="auto">
          <a:xfrm>
            <a:off x="7543800" y="838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42940025-BB99-4F80-A957-C0CEF6998547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321538" name="Group 2"/>
          <p:cNvGraphicFramePr>
            <a:graphicFrameLocks noGrp="1"/>
          </p:cNvGraphicFramePr>
          <p:nvPr/>
        </p:nvGraphicFramePr>
        <p:xfrm>
          <a:off x="228600" y="1676400"/>
          <a:ext cx="8763000" cy="4632325"/>
        </p:xfrm>
        <a:graphic>
          <a:graphicData uri="http://schemas.openxmlformats.org/drawingml/2006/table">
            <a:tbl>
              <a:tblPr/>
              <a:tblGrid>
                <a:gridCol w="1706563"/>
                <a:gridCol w="1162050"/>
                <a:gridCol w="1397000"/>
                <a:gridCol w="1068387"/>
                <a:gridCol w="914400"/>
                <a:gridCol w="1371600"/>
                <a:gridCol w="1143000"/>
              </a:tblGrid>
              <a:tr h="1619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 Statistics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Multiple 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0.72213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0.52148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Adjusted 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0.44172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47.46341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Observations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ANOVA</a:t>
                      </a: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Significance 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29460.027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14730.013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6.53861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0.01201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27033.306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2252.776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56493.333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Coefficients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 Stat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P-value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Upper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Intercept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306.52619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114.25389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2.68285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0.01993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57.58835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555.46404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-24.97509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10.83213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-2.30565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0.03979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-48.57626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-1.37392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Advertising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74.13096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25.96732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2.85478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0.01449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17.55303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130.70888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21787" name="Picture 125" descr="j02289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752600"/>
            <a:ext cx="1228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1662" name="Object 126"/>
          <p:cNvGraphicFramePr>
            <a:graphicFrameLocks noChangeAspect="1"/>
          </p:cNvGraphicFramePr>
          <p:nvPr/>
        </p:nvGraphicFramePr>
        <p:xfrm>
          <a:off x="3521075" y="1722438"/>
          <a:ext cx="2090738" cy="630237"/>
        </p:xfrm>
        <a:graphic>
          <a:graphicData uri="http://schemas.openxmlformats.org/presentationml/2006/ole">
            <p:oleObj spid="_x0000_s321662" name="Equation" r:id="rId4" imgW="838080" imgH="253800" progId="Equation.3">
              <p:embed/>
            </p:oleObj>
          </a:graphicData>
        </a:graphic>
      </p:graphicFrame>
      <p:sp>
        <p:nvSpPr>
          <p:cNvPr id="321788" name="Line 127"/>
          <p:cNvSpPr>
            <a:spLocks noChangeShapeType="1"/>
          </p:cNvSpPr>
          <p:nvPr/>
        </p:nvSpPr>
        <p:spPr bwMode="auto">
          <a:xfrm flipV="1">
            <a:off x="30480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1789" name="Text Box 128"/>
          <p:cNvSpPr txBox="1">
            <a:spLocks noChangeArrowheads="1"/>
          </p:cNvSpPr>
          <p:nvPr/>
        </p:nvSpPr>
        <p:spPr bwMode="auto">
          <a:xfrm>
            <a:off x="3276600" y="2362200"/>
            <a:ext cx="5486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44.2% of the variation in pie sales is explained by the variation in price and advertising, taking into account the sample size and number of independent variables</a:t>
            </a:r>
          </a:p>
        </p:txBody>
      </p:sp>
      <p:sp>
        <p:nvSpPr>
          <p:cNvPr id="321790" name="Rectangle 1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smtClean="0"/>
              <a:t>Adjusted r</a:t>
            </a:r>
            <a:r>
              <a:rPr lang="en-US" baseline="30000" smtClean="0"/>
              <a:t>2</a:t>
            </a:r>
            <a:r>
              <a:rPr lang="en-US" smtClean="0"/>
              <a:t> in Excel</a:t>
            </a:r>
            <a:endParaRPr lang="en-US" baseline="30000" smtClean="0"/>
          </a:p>
        </p:txBody>
      </p:sp>
      <p:sp>
        <p:nvSpPr>
          <p:cNvPr id="321791" name="Rectangle 131"/>
          <p:cNvSpPr>
            <a:spLocks noChangeArrowheads="1"/>
          </p:cNvSpPr>
          <p:nvPr/>
        </p:nvSpPr>
        <p:spPr bwMode="auto">
          <a:xfrm>
            <a:off x="7543800" y="10668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74F658F0-2CFA-43F9-89BE-85E52431B8E8}" type="slidenum">
              <a:rPr lang="en-US"/>
              <a:pPr/>
              <a:t>18</a:t>
            </a:fld>
            <a:endParaRPr lang="en-US"/>
          </a:p>
        </p:txBody>
      </p:sp>
      <p:sp>
        <p:nvSpPr>
          <p:cNvPr id="354306" name="Rectangle 2"/>
          <p:cNvSpPr>
            <a:spLocks noChangeArrowheads="1"/>
          </p:cNvSpPr>
          <p:nvPr/>
        </p:nvSpPr>
        <p:spPr bwMode="auto">
          <a:xfrm>
            <a:off x="1447800" y="4495800"/>
            <a:ext cx="7391400" cy="14478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the Model Significant?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453231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>
                <a:solidFill>
                  <a:schemeClr val="folHlink"/>
                </a:solidFill>
              </a:rPr>
              <a:t>F Test for Overall Significance of the Model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Shows if there is a linear relationship between all of the  X  variables considered together and  Y</a:t>
            </a:r>
            <a:endParaRPr lang="en-US" i="1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Use F-test statistic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Hypotheses: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500" smtClean="0"/>
              <a:t>    H</a:t>
            </a:r>
            <a:r>
              <a:rPr lang="en-US" sz="2500" baseline="-25000" smtClean="0"/>
              <a:t>0</a:t>
            </a:r>
            <a:r>
              <a:rPr lang="en-US" sz="2500" smtClean="0"/>
              <a:t>: </a:t>
            </a:r>
            <a:r>
              <a:rPr lang="el-GR" sz="2500" smtClean="0">
                <a:cs typeface="Arial" charset="0"/>
              </a:rPr>
              <a:t>β</a:t>
            </a:r>
            <a:r>
              <a:rPr lang="en-US" sz="2500" baseline="-25000" smtClean="0"/>
              <a:t>1</a:t>
            </a:r>
            <a:r>
              <a:rPr lang="en-US" sz="2500" smtClean="0"/>
              <a:t> = </a:t>
            </a:r>
            <a:r>
              <a:rPr lang="el-GR" sz="2500" smtClean="0">
                <a:cs typeface="Arial" charset="0"/>
              </a:rPr>
              <a:t>β</a:t>
            </a:r>
            <a:r>
              <a:rPr lang="en-US" sz="2500" baseline="-25000" smtClean="0"/>
              <a:t>2</a:t>
            </a:r>
            <a:r>
              <a:rPr lang="en-US" sz="2500" smtClean="0"/>
              <a:t> = </a:t>
            </a:r>
            <a:r>
              <a:rPr lang="en-US" sz="2500" baseline="30000" smtClean="0"/>
              <a:t>…</a:t>
            </a:r>
            <a:r>
              <a:rPr lang="en-US" sz="2500" smtClean="0"/>
              <a:t> = </a:t>
            </a:r>
            <a:r>
              <a:rPr lang="el-GR" sz="2500" smtClean="0">
                <a:cs typeface="Arial" charset="0"/>
              </a:rPr>
              <a:t>β</a:t>
            </a:r>
            <a:r>
              <a:rPr lang="en-US" sz="2500" baseline="-25000" smtClean="0"/>
              <a:t>k</a:t>
            </a:r>
            <a:r>
              <a:rPr lang="en-US" sz="2500" smtClean="0"/>
              <a:t> = 0  (no linear relationship)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500" smtClean="0"/>
              <a:t>    H</a:t>
            </a:r>
            <a:r>
              <a:rPr lang="en-US" sz="2500" baseline="-25000" smtClean="0"/>
              <a:t>1</a:t>
            </a:r>
            <a:r>
              <a:rPr lang="en-US" sz="2500" smtClean="0"/>
              <a:t>: at least one  </a:t>
            </a:r>
            <a:r>
              <a:rPr lang="el-GR" sz="2500" smtClean="0">
                <a:cs typeface="Arial" charset="0"/>
              </a:rPr>
              <a:t>β</a:t>
            </a:r>
            <a:r>
              <a:rPr lang="en-US" sz="2500" baseline="-25000" smtClean="0"/>
              <a:t>i</a:t>
            </a:r>
            <a:r>
              <a:rPr lang="en-US" sz="2500" smtClean="0"/>
              <a:t>  </a:t>
            </a:r>
            <a:r>
              <a:rPr lang="en-US" sz="2500" smtClean="0">
                <a:cs typeface="Arial" charset="0"/>
              </a:rPr>
              <a:t>≠</a:t>
            </a:r>
            <a:r>
              <a:rPr lang="en-US" sz="2500" smtClean="0"/>
              <a:t> 0   (at least one independent</a:t>
            </a:r>
          </a:p>
          <a:p>
            <a:pPr lvl="1" eaLnBrk="1" hangingPunct="1">
              <a:lnSpc>
                <a:spcPct val="4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500" smtClean="0"/>
              <a:t>					          variable affects Y)</a:t>
            </a:r>
            <a:r>
              <a:rPr lang="en-US" sz="2800" smtClean="0"/>
              <a:t> </a:t>
            </a:r>
          </a:p>
        </p:txBody>
      </p:sp>
      <p:sp>
        <p:nvSpPr>
          <p:cNvPr id="354309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593372CA-0D70-4DA4-AEEC-48F0AD542D9B}" type="slidenum">
              <a:rPr lang="en-US"/>
              <a:pPr/>
              <a:t>19</a:t>
            </a:fld>
            <a:endParaRPr lang="en-US"/>
          </a:p>
        </p:txBody>
      </p:sp>
      <p:sp>
        <p:nvSpPr>
          <p:cNvPr id="263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 Test for Overall Significance</a:t>
            </a:r>
          </a:p>
        </p:txBody>
      </p:sp>
      <p:sp>
        <p:nvSpPr>
          <p:cNvPr id="2631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648200"/>
          </a:xfrm>
        </p:spPr>
        <p:txBody>
          <a:bodyPr/>
          <a:lstStyle/>
          <a:p>
            <a:pPr eaLnBrk="1" hangingPunct="1"/>
            <a:r>
              <a:rPr lang="en-US" smtClean="0"/>
              <a:t>Test statistic: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where F</a:t>
            </a:r>
            <a:r>
              <a:rPr lang="en-US" baseline="-25000" smtClean="0"/>
              <a:t>STAT</a:t>
            </a:r>
            <a:r>
              <a:rPr lang="en-US" smtClean="0"/>
              <a:t> has numerator d.f. =</a:t>
            </a:r>
            <a:r>
              <a:rPr lang="en-US" smtClean="0">
                <a:solidFill>
                  <a:schemeClr val="folHlink"/>
                </a:solidFill>
              </a:rPr>
              <a:t> k </a:t>
            </a:r>
            <a:r>
              <a:rPr lang="en-US" smtClean="0"/>
              <a:t>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	    denominator d.f. =</a:t>
            </a:r>
            <a:r>
              <a:rPr lang="en-US" smtClean="0">
                <a:solidFill>
                  <a:schemeClr val="folHlink"/>
                </a:solidFill>
              </a:rPr>
              <a:t> (n – k - 1)</a:t>
            </a:r>
            <a:r>
              <a:rPr lang="en-US" smtClean="0"/>
              <a:t> </a:t>
            </a:r>
          </a:p>
        </p:txBody>
      </p:sp>
      <p:graphicFrame>
        <p:nvGraphicFramePr>
          <p:cNvPr id="263173" name="Object 5"/>
          <p:cNvGraphicFramePr>
            <a:graphicFrameLocks noChangeAspect="1"/>
          </p:cNvGraphicFramePr>
          <p:nvPr/>
        </p:nvGraphicFramePr>
        <p:xfrm>
          <a:off x="2012950" y="2260600"/>
          <a:ext cx="4130675" cy="1960563"/>
        </p:xfrm>
        <a:graphic>
          <a:graphicData uri="http://schemas.openxmlformats.org/presentationml/2006/ole">
            <p:oleObj spid="_x0000_s263173" name="Equation" r:id="rId3" imgW="1523880" imgH="723600" progId="Equation.3">
              <p:embed/>
            </p:oleObj>
          </a:graphicData>
        </a:graphic>
      </p:graphicFrame>
      <p:sp>
        <p:nvSpPr>
          <p:cNvPr id="263177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49CD3AF5-4941-418A-B9B0-0EFB404C8C1C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153400" cy="43434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400" b="1" smtClean="0"/>
              <a:t>In this chapter, you learn:</a:t>
            </a:r>
            <a:r>
              <a:rPr lang="en-US" sz="2400" smtClean="0"/>
              <a:t> </a:t>
            </a: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How to develop a multiple regression model</a:t>
            </a: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How to interpret the regression coefficients</a:t>
            </a: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How to determine which independent variables to include in the regression model</a:t>
            </a: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How to determine which independent variables are more important in predicting a dependent variable</a:t>
            </a: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How to use categorical independent variables in a regression model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1EAE6681-E3F8-487A-AA37-52E9A763B2CB}" type="slidenum">
              <a:rPr lang="en-US"/>
              <a:pPr/>
              <a:t>20</a:t>
            </a:fld>
            <a:endParaRPr lang="en-US"/>
          </a:p>
        </p:txBody>
      </p:sp>
      <p:sp>
        <p:nvSpPr>
          <p:cNvPr id="264196" name="Line 3"/>
          <p:cNvSpPr>
            <a:spLocks noChangeShapeType="1"/>
          </p:cNvSpPr>
          <p:nvPr/>
        </p:nvSpPr>
        <p:spPr bwMode="auto">
          <a:xfrm flipV="1">
            <a:off x="2971800" y="3505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4197" name="Line 4"/>
          <p:cNvSpPr>
            <a:spLocks noChangeShapeType="1"/>
          </p:cNvSpPr>
          <p:nvPr/>
        </p:nvSpPr>
        <p:spPr bwMode="auto">
          <a:xfrm flipV="1">
            <a:off x="6172200" y="2895600"/>
            <a:ext cx="533400" cy="1295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4198" name="Line 5"/>
          <p:cNvSpPr>
            <a:spLocks noChangeShapeType="1"/>
          </p:cNvSpPr>
          <p:nvPr/>
        </p:nvSpPr>
        <p:spPr bwMode="auto">
          <a:xfrm flipV="1">
            <a:off x="7696200" y="36576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64333" name="Group 141"/>
          <p:cNvGraphicFramePr>
            <a:graphicFrameLocks noGrp="1"/>
          </p:cNvGraphicFramePr>
          <p:nvPr/>
        </p:nvGraphicFramePr>
        <p:xfrm>
          <a:off x="228600" y="1676400"/>
          <a:ext cx="8763000" cy="4679950"/>
        </p:xfrm>
        <a:graphic>
          <a:graphicData uri="http://schemas.openxmlformats.org/drawingml/2006/table">
            <a:tbl>
              <a:tblPr/>
              <a:tblGrid>
                <a:gridCol w="1706563"/>
                <a:gridCol w="1162050"/>
                <a:gridCol w="1398587"/>
                <a:gridCol w="1066800"/>
                <a:gridCol w="914400"/>
                <a:gridCol w="1371600"/>
                <a:gridCol w="1143000"/>
              </a:tblGrid>
              <a:tr h="1619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 Statistics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Multiple 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0.72213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0.52148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Adjusted 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0.44172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47.46341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Observations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ANOVA</a:t>
                      </a: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Significance 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29460.027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14730.013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6.53861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0.01201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27033.306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2252.776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56493.333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Coefficients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 Stat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P-value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Upper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Intercept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306.52619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114.25389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2.68285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0.01993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57.58835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555.46404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-24.97509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10.83213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-2.30565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0.03979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-48.57626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-1.37392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Advertising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74.13096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25.96732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2.85478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0.01449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17.55303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130.70888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64322" name="Picture 131" descr="j02289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752600"/>
            <a:ext cx="1228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4323" name="Text Box 132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64324" name="Rectangle 1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en-US" sz="3600" smtClean="0"/>
              <a:t>F Test for Overall Significance In Excel</a:t>
            </a:r>
          </a:p>
        </p:txBody>
      </p:sp>
      <p:sp>
        <p:nvSpPr>
          <p:cNvPr id="264325" name="Text Box 134"/>
          <p:cNvSpPr txBox="1">
            <a:spLocks noChangeArrowheads="1"/>
          </p:cNvSpPr>
          <p:nvPr/>
        </p:nvSpPr>
        <p:spPr bwMode="auto">
          <a:xfrm>
            <a:off x="3505200" y="2971800"/>
            <a:ext cx="2362200" cy="59055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With 2 and 12 degrees of freedom</a:t>
            </a:r>
          </a:p>
        </p:txBody>
      </p:sp>
      <p:sp>
        <p:nvSpPr>
          <p:cNvPr id="264326" name="Text Box 135"/>
          <p:cNvSpPr txBox="1">
            <a:spLocks noChangeArrowheads="1"/>
          </p:cNvSpPr>
          <p:nvPr/>
        </p:nvSpPr>
        <p:spPr bwMode="auto">
          <a:xfrm>
            <a:off x="7543800" y="3048000"/>
            <a:ext cx="1295400" cy="59055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P-value for the F Test</a:t>
            </a:r>
          </a:p>
        </p:txBody>
      </p:sp>
      <p:graphicFrame>
        <p:nvGraphicFramePr>
          <p:cNvPr id="264194" name="Object 2"/>
          <p:cNvGraphicFramePr>
            <a:graphicFrameLocks noChangeAspect="1"/>
          </p:cNvGraphicFramePr>
          <p:nvPr/>
        </p:nvGraphicFramePr>
        <p:xfrm>
          <a:off x="3657600" y="2159000"/>
          <a:ext cx="4038600" cy="736600"/>
        </p:xfrm>
        <a:graphic>
          <a:graphicData uri="http://schemas.openxmlformats.org/presentationml/2006/ole">
            <p:oleObj spid="_x0000_s264194" name="Equation" r:id="rId4" imgW="2006280" imgH="368280" progId="Equation.3">
              <p:embed/>
            </p:oleObj>
          </a:graphicData>
        </a:graphic>
      </p:graphicFrame>
      <p:sp>
        <p:nvSpPr>
          <p:cNvPr id="264327" name="Rectangle 135"/>
          <p:cNvSpPr>
            <a:spLocks noChangeArrowheads="1"/>
          </p:cNvSpPr>
          <p:nvPr/>
        </p:nvSpPr>
        <p:spPr bwMode="auto">
          <a:xfrm>
            <a:off x="7543800" y="838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BAE74180-B05C-4697-941C-B94DB2AACE9D}" type="slidenum">
              <a:rPr lang="en-US"/>
              <a:pPr/>
              <a:t>21</a:t>
            </a:fld>
            <a:endParaRPr lang="en-US"/>
          </a:p>
        </p:txBody>
      </p:sp>
      <p:sp>
        <p:nvSpPr>
          <p:cNvPr id="265239" name="Rectangle 2"/>
          <p:cNvSpPr>
            <a:spLocks noChangeArrowheads="1"/>
          </p:cNvSpPr>
          <p:nvPr/>
        </p:nvSpPr>
        <p:spPr bwMode="auto">
          <a:xfrm>
            <a:off x="381000" y="1752600"/>
            <a:ext cx="3810000" cy="9144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52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3848100" cy="1828800"/>
          </a:xfrm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</a:pPr>
            <a:r>
              <a:rPr lang="en-US" sz="2300" smtClean="0"/>
              <a:t>H</a:t>
            </a:r>
            <a:r>
              <a:rPr lang="en-US" sz="2300" baseline="-25000" smtClean="0"/>
              <a:t>0</a:t>
            </a:r>
            <a:r>
              <a:rPr lang="en-US" sz="2300" smtClean="0"/>
              <a:t>: </a:t>
            </a:r>
            <a:r>
              <a:rPr lang="el-GR" sz="2300" smtClean="0">
                <a:cs typeface="Arial" charset="0"/>
              </a:rPr>
              <a:t>β</a:t>
            </a:r>
            <a:r>
              <a:rPr lang="en-US" sz="2300" baseline="-25000" smtClean="0"/>
              <a:t>1</a:t>
            </a:r>
            <a:r>
              <a:rPr lang="en-US" sz="2300" smtClean="0"/>
              <a:t> = </a:t>
            </a:r>
            <a:r>
              <a:rPr lang="el-GR" sz="2300" smtClean="0">
                <a:cs typeface="Arial" charset="0"/>
              </a:rPr>
              <a:t>β</a:t>
            </a:r>
            <a:r>
              <a:rPr lang="en-US" sz="2300" baseline="-25000" smtClean="0"/>
              <a:t>2</a:t>
            </a:r>
            <a:r>
              <a:rPr lang="en-US" sz="2300" smtClean="0"/>
              <a:t> = </a:t>
            </a:r>
            <a:r>
              <a:rPr lang="en-US" sz="2300" smtClean="0">
                <a:cs typeface="Arial" charset="0"/>
              </a:rPr>
              <a:t>0</a:t>
            </a:r>
            <a:endParaRPr lang="en-US" sz="23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300" smtClean="0"/>
              <a:t>H</a:t>
            </a:r>
            <a:r>
              <a:rPr lang="en-US" sz="2300" baseline="-25000" smtClean="0"/>
              <a:t>1</a:t>
            </a:r>
            <a:r>
              <a:rPr lang="en-US" sz="2300" smtClean="0"/>
              <a:t>: </a:t>
            </a:r>
            <a:r>
              <a:rPr lang="el-GR" sz="2300" smtClean="0">
                <a:cs typeface="Arial" charset="0"/>
              </a:rPr>
              <a:t>β</a:t>
            </a:r>
            <a:r>
              <a:rPr lang="en-US" sz="2300" baseline="-25000" smtClean="0">
                <a:cs typeface="Arial" charset="0"/>
              </a:rPr>
              <a:t>1</a:t>
            </a:r>
            <a:r>
              <a:rPr lang="en-US" sz="2300" smtClean="0">
                <a:cs typeface="Arial" charset="0"/>
              </a:rPr>
              <a:t> and </a:t>
            </a:r>
            <a:r>
              <a:rPr lang="el-GR" sz="2300" smtClean="0">
                <a:cs typeface="Arial" charset="0"/>
              </a:rPr>
              <a:t>β</a:t>
            </a:r>
            <a:r>
              <a:rPr lang="en-US" sz="2300" baseline="-25000" smtClean="0"/>
              <a:t>2</a:t>
            </a:r>
            <a:r>
              <a:rPr lang="en-US" sz="2300" smtClean="0"/>
              <a:t> not both zero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300" smtClean="0">
                <a:sym typeface="Symbol" pitchFamily="18" charset="2"/>
              </a:rPr>
              <a:t></a:t>
            </a:r>
            <a:r>
              <a:rPr lang="en-US" sz="2300" smtClean="0"/>
              <a:t> = .05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300" smtClean="0"/>
              <a:t>df</a:t>
            </a:r>
            <a:r>
              <a:rPr lang="en-US" sz="2300" baseline="-25000" smtClean="0"/>
              <a:t>1</a:t>
            </a:r>
            <a:r>
              <a:rPr lang="en-US" sz="2300" smtClean="0"/>
              <a:t>= 2      df</a:t>
            </a:r>
            <a:r>
              <a:rPr lang="en-US" sz="2300" baseline="-25000" smtClean="0"/>
              <a:t>2</a:t>
            </a:r>
            <a:r>
              <a:rPr lang="en-US" sz="2300" smtClean="0"/>
              <a:t> = 12 </a:t>
            </a:r>
            <a:endParaRPr lang="en-US" sz="2300" b="1" smtClean="0"/>
          </a:p>
        </p:txBody>
      </p:sp>
      <p:sp>
        <p:nvSpPr>
          <p:cNvPr id="265241" name="Rectangle 4"/>
          <p:cNvSpPr>
            <a:spLocks noChangeArrowheads="1"/>
          </p:cNvSpPr>
          <p:nvPr/>
        </p:nvSpPr>
        <p:spPr bwMode="auto">
          <a:xfrm>
            <a:off x="4419600" y="1676400"/>
            <a:ext cx="3810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0" hangingPunct="0">
              <a:spcBef>
                <a:spcPct val="20000"/>
              </a:spcBef>
            </a:pPr>
            <a:r>
              <a:rPr lang="en-US" sz="2800" b="1"/>
              <a:t>Test Statistic: </a:t>
            </a:r>
            <a:endParaRPr lang="en-US" sz="2800"/>
          </a:p>
          <a:p>
            <a:pPr eaLnBrk="0" hangingPunct="0">
              <a:spcBef>
                <a:spcPct val="20000"/>
              </a:spcBef>
            </a:pPr>
            <a:endParaRPr lang="en-US" sz="2800"/>
          </a:p>
          <a:p>
            <a:pPr eaLnBrk="0" hangingPunct="0">
              <a:spcBef>
                <a:spcPct val="20000"/>
              </a:spcBef>
            </a:pPr>
            <a:endParaRPr lang="en-US" sz="2800"/>
          </a:p>
          <a:p>
            <a:pPr eaLnBrk="0" hangingPunct="0">
              <a:spcBef>
                <a:spcPct val="20000"/>
              </a:spcBef>
            </a:pPr>
            <a:r>
              <a:rPr lang="en-US" sz="2800" b="1">
                <a:solidFill>
                  <a:schemeClr val="folHlink"/>
                </a:solidFill>
              </a:rPr>
              <a:t>Decision:</a:t>
            </a:r>
            <a:endParaRPr lang="en-US" sz="2800">
              <a:solidFill>
                <a:schemeClr val="folHlink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800"/>
          </a:p>
          <a:p>
            <a:pPr eaLnBrk="0" hangingPunct="0">
              <a:spcBef>
                <a:spcPct val="20000"/>
              </a:spcBef>
            </a:pPr>
            <a:endParaRPr lang="en-US" sz="2800" b="1">
              <a:solidFill>
                <a:schemeClr val="folHlink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b="1">
              <a:solidFill>
                <a:schemeClr val="folHlink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800" b="1">
                <a:solidFill>
                  <a:schemeClr val="folHlink"/>
                </a:solidFill>
              </a:rPr>
              <a:t>Conclusion:</a:t>
            </a:r>
            <a:endParaRPr lang="en-US" sz="2800">
              <a:solidFill>
                <a:schemeClr val="folHlink"/>
              </a:solidFill>
            </a:endParaRPr>
          </a:p>
          <a:p>
            <a:pPr eaLnBrk="0" latinLnBrk="1" hangingPunct="0">
              <a:spcBef>
                <a:spcPct val="20000"/>
              </a:spcBef>
            </a:pPr>
            <a:endParaRPr lang="en-US" sz="2800"/>
          </a:p>
        </p:txBody>
      </p:sp>
      <p:sp>
        <p:nvSpPr>
          <p:cNvPr id="265242" name="Rectangle 5"/>
          <p:cNvSpPr>
            <a:spLocks noChangeArrowheads="1"/>
          </p:cNvSpPr>
          <p:nvPr/>
        </p:nvSpPr>
        <p:spPr bwMode="auto">
          <a:xfrm>
            <a:off x="4648200" y="3733800"/>
            <a:ext cx="3733800" cy="11938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Since F</a:t>
            </a:r>
            <a:r>
              <a:rPr lang="en-US" baseline="-25000"/>
              <a:t>STAT</a:t>
            </a:r>
            <a:r>
              <a:rPr lang="en-US"/>
              <a:t> test statistic is in the rejection region (p-value &lt; .05), reject H</a:t>
            </a:r>
            <a:r>
              <a:rPr lang="en-US" baseline="-25000"/>
              <a:t>0</a:t>
            </a:r>
            <a:endParaRPr lang="en-US"/>
          </a:p>
        </p:txBody>
      </p:sp>
      <p:sp>
        <p:nvSpPr>
          <p:cNvPr id="265243" name="Rectangle 6"/>
          <p:cNvSpPr>
            <a:spLocks noChangeArrowheads="1"/>
          </p:cNvSpPr>
          <p:nvPr/>
        </p:nvSpPr>
        <p:spPr bwMode="auto">
          <a:xfrm>
            <a:off x="4495800" y="5638800"/>
            <a:ext cx="44958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There is evidence that at least one independent variable affects Y</a:t>
            </a:r>
          </a:p>
        </p:txBody>
      </p:sp>
      <p:sp>
        <p:nvSpPr>
          <p:cNvPr id="265244" name="Freeform 7"/>
          <p:cNvSpPr>
            <a:spLocks/>
          </p:cNvSpPr>
          <p:nvPr/>
        </p:nvSpPr>
        <p:spPr bwMode="auto">
          <a:xfrm>
            <a:off x="2051050" y="5486400"/>
            <a:ext cx="1555750" cy="223838"/>
          </a:xfrm>
          <a:custGeom>
            <a:avLst/>
            <a:gdLst>
              <a:gd name="T0" fmla="*/ 4 w 980"/>
              <a:gd name="T1" fmla="*/ 154 h 154"/>
              <a:gd name="T2" fmla="*/ 0 w 980"/>
              <a:gd name="T3" fmla="*/ 0 h 154"/>
              <a:gd name="T4" fmla="*/ 83 w 980"/>
              <a:gd name="T5" fmla="*/ 39 h 154"/>
              <a:gd name="T6" fmla="*/ 154 w 980"/>
              <a:gd name="T7" fmla="*/ 61 h 154"/>
              <a:gd name="T8" fmla="*/ 209 w 980"/>
              <a:gd name="T9" fmla="*/ 76 h 154"/>
              <a:gd name="T10" fmla="*/ 283 w 980"/>
              <a:gd name="T11" fmla="*/ 91 h 154"/>
              <a:gd name="T12" fmla="*/ 428 w 980"/>
              <a:gd name="T13" fmla="*/ 111 h 154"/>
              <a:gd name="T14" fmla="*/ 592 w 980"/>
              <a:gd name="T15" fmla="*/ 126 h 154"/>
              <a:gd name="T16" fmla="*/ 979 w 980"/>
              <a:gd name="T17" fmla="*/ 141 h 154"/>
              <a:gd name="T18" fmla="*/ 980 w 980"/>
              <a:gd name="T19" fmla="*/ 154 h 1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80"/>
              <a:gd name="T31" fmla="*/ 0 h 154"/>
              <a:gd name="T32" fmla="*/ 980 w 980"/>
              <a:gd name="T33" fmla="*/ 154 h 1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80" h="154">
                <a:moveTo>
                  <a:pt x="4" y="154"/>
                </a:moveTo>
                <a:lnTo>
                  <a:pt x="0" y="0"/>
                </a:lnTo>
                <a:lnTo>
                  <a:pt x="83" y="39"/>
                </a:lnTo>
                <a:lnTo>
                  <a:pt x="154" y="61"/>
                </a:lnTo>
                <a:lnTo>
                  <a:pt x="209" y="76"/>
                </a:lnTo>
                <a:lnTo>
                  <a:pt x="283" y="91"/>
                </a:lnTo>
                <a:lnTo>
                  <a:pt x="428" y="111"/>
                </a:lnTo>
                <a:lnTo>
                  <a:pt x="592" y="126"/>
                </a:lnTo>
                <a:lnTo>
                  <a:pt x="979" y="141"/>
                </a:lnTo>
                <a:lnTo>
                  <a:pt x="980" y="154"/>
                </a:lnTo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5245" name="Freeform 8"/>
          <p:cNvSpPr>
            <a:spLocks/>
          </p:cNvSpPr>
          <p:nvPr/>
        </p:nvSpPr>
        <p:spPr bwMode="auto">
          <a:xfrm>
            <a:off x="373063" y="4100513"/>
            <a:ext cx="3513137" cy="1614487"/>
          </a:xfrm>
          <a:custGeom>
            <a:avLst/>
            <a:gdLst>
              <a:gd name="T0" fmla="*/ 0 w 3388"/>
              <a:gd name="T1" fmla="*/ 0 h 1023"/>
              <a:gd name="T2" fmla="*/ 0 w 3388"/>
              <a:gd name="T3" fmla="*/ 1022 h 1023"/>
              <a:gd name="T4" fmla="*/ 3387 w 3388"/>
              <a:gd name="T5" fmla="*/ 1022 h 1023"/>
              <a:gd name="T6" fmla="*/ 0 60000 65536"/>
              <a:gd name="T7" fmla="*/ 0 60000 65536"/>
              <a:gd name="T8" fmla="*/ 0 60000 65536"/>
              <a:gd name="T9" fmla="*/ 0 w 3388"/>
              <a:gd name="T10" fmla="*/ 0 h 1023"/>
              <a:gd name="T11" fmla="*/ 3388 w 3388"/>
              <a:gd name="T12" fmla="*/ 1023 h 10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88" h="1023">
                <a:moveTo>
                  <a:pt x="0" y="0"/>
                </a:moveTo>
                <a:lnTo>
                  <a:pt x="0" y="1022"/>
                </a:lnTo>
                <a:lnTo>
                  <a:pt x="3387" y="102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5246" name="Rectangle 9"/>
          <p:cNvSpPr>
            <a:spLocks noChangeArrowheads="1"/>
          </p:cNvSpPr>
          <p:nvPr/>
        </p:nvSpPr>
        <p:spPr bwMode="auto">
          <a:xfrm>
            <a:off x="152400" y="5486400"/>
            <a:ext cx="4572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0</a:t>
            </a:r>
            <a:r>
              <a:rPr lang="en-US" sz="3600" b="1"/>
              <a:t> </a:t>
            </a:r>
          </a:p>
        </p:txBody>
      </p:sp>
      <p:sp>
        <p:nvSpPr>
          <p:cNvPr id="265247" name="Line 10"/>
          <p:cNvSpPr>
            <a:spLocks noChangeShapeType="1"/>
          </p:cNvSpPr>
          <p:nvPr/>
        </p:nvSpPr>
        <p:spPr bwMode="auto">
          <a:xfrm>
            <a:off x="515938" y="4419600"/>
            <a:ext cx="31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5248" name="Freeform 11"/>
          <p:cNvSpPr>
            <a:spLocks/>
          </p:cNvSpPr>
          <p:nvPr/>
        </p:nvSpPr>
        <p:spPr bwMode="auto">
          <a:xfrm>
            <a:off x="381000" y="4343400"/>
            <a:ext cx="3429000" cy="1392238"/>
          </a:xfrm>
          <a:custGeom>
            <a:avLst/>
            <a:gdLst>
              <a:gd name="T0" fmla="*/ 0 w 3492"/>
              <a:gd name="T1" fmla="*/ 1011 h 1021"/>
              <a:gd name="T2" fmla="*/ 162 w 3492"/>
              <a:gd name="T3" fmla="*/ 837 h 1021"/>
              <a:gd name="T4" fmla="*/ 714 w 3492"/>
              <a:gd name="T5" fmla="*/ 3 h 1021"/>
              <a:gd name="T6" fmla="*/ 1728 w 3492"/>
              <a:gd name="T7" fmla="*/ 855 h 1021"/>
              <a:gd name="T8" fmla="*/ 3492 w 3492"/>
              <a:gd name="T9" fmla="*/ 999 h 10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92"/>
              <a:gd name="T16" fmla="*/ 0 h 1021"/>
              <a:gd name="T17" fmla="*/ 3492 w 3492"/>
              <a:gd name="T18" fmla="*/ 1021 h 10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92" h="1021">
                <a:moveTo>
                  <a:pt x="0" y="1011"/>
                </a:moveTo>
                <a:cubicBezTo>
                  <a:pt x="27" y="982"/>
                  <a:pt x="43" y="1005"/>
                  <a:pt x="162" y="837"/>
                </a:cubicBezTo>
                <a:cubicBezTo>
                  <a:pt x="281" y="669"/>
                  <a:pt x="453" y="0"/>
                  <a:pt x="714" y="3"/>
                </a:cubicBezTo>
                <a:cubicBezTo>
                  <a:pt x="975" y="6"/>
                  <a:pt x="1265" y="689"/>
                  <a:pt x="1728" y="855"/>
                </a:cubicBezTo>
                <a:cubicBezTo>
                  <a:pt x="2191" y="1021"/>
                  <a:pt x="3125" y="969"/>
                  <a:pt x="3492" y="999"/>
                </a:cubicBezTo>
              </a:path>
            </a:pathLst>
          </a:custGeom>
          <a:noFill/>
          <a:ln w="38100" cap="flat" cmpd="sng">
            <a:solidFill>
              <a:schemeClr val="folHlink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5249" name="Line 12"/>
          <p:cNvSpPr>
            <a:spLocks noChangeShapeType="1"/>
          </p:cNvSpPr>
          <p:nvPr/>
        </p:nvSpPr>
        <p:spPr bwMode="auto">
          <a:xfrm>
            <a:off x="2057400" y="5486400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5250" name="Line 13"/>
          <p:cNvSpPr>
            <a:spLocks noChangeShapeType="1"/>
          </p:cNvSpPr>
          <p:nvPr/>
        </p:nvSpPr>
        <p:spPr bwMode="auto">
          <a:xfrm flipH="1">
            <a:off x="2362200" y="5257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5251" name="Text Box 14"/>
          <p:cNvSpPr txBox="1">
            <a:spLocks noChangeArrowheads="1"/>
          </p:cNvSpPr>
          <p:nvPr/>
        </p:nvSpPr>
        <p:spPr bwMode="auto">
          <a:xfrm>
            <a:off x="1905000" y="4953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 = .05</a:t>
            </a:r>
            <a:endParaRPr lang="en-US" sz="2000" baseline="-25000">
              <a:sym typeface="Symbol" pitchFamily="18" charset="2"/>
            </a:endParaRPr>
          </a:p>
        </p:txBody>
      </p:sp>
      <p:sp>
        <p:nvSpPr>
          <p:cNvPr id="265252" name="Rectangle 15"/>
          <p:cNvSpPr>
            <a:spLocks noChangeArrowheads="1"/>
          </p:cNvSpPr>
          <p:nvPr/>
        </p:nvSpPr>
        <p:spPr bwMode="auto">
          <a:xfrm>
            <a:off x="1600200" y="6096000"/>
            <a:ext cx="16764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F</a:t>
            </a:r>
            <a:r>
              <a:rPr lang="en-US" sz="2000" b="1" baseline="-25000">
                <a:solidFill>
                  <a:schemeClr val="hlink"/>
                </a:solidFill>
              </a:rPr>
              <a:t>0</a:t>
            </a:r>
            <a:r>
              <a:rPr lang="en-US" sz="2000" b="1" baseline="-25000">
                <a:solidFill>
                  <a:schemeClr val="hlink"/>
                </a:solidFill>
                <a:sym typeface="Symbol" pitchFamily="18" charset="2"/>
              </a:rPr>
              <a:t>.05 </a:t>
            </a:r>
            <a:r>
              <a:rPr lang="en-US" sz="2000" b="1">
                <a:solidFill>
                  <a:schemeClr val="hlink"/>
                </a:solidFill>
              </a:rPr>
              <a:t>= 3.885</a:t>
            </a:r>
          </a:p>
        </p:txBody>
      </p:sp>
      <p:sp>
        <p:nvSpPr>
          <p:cNvPr id="265253" name="Line 16"/>
          <p:cNvSpPr>
            <a:spLocks noChangeShapeType="1"/>
          </p:cNvSpPr>
          <p:nvPr/>
        </p:nvSpPr>
        <p:spPr bwMode="auto">
          <a:xfrm flipV="1">
            <a:off x="2057400" y="57150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5254" name="Line 17"/>
          <p:cNvSpPr>
            <a:spLocks noChangeShapeType="1"/>
          </p:cNvSpPr>
          <p:nvPr/>
        </p:nvSpPr>
        <p:spPr bwMode="auto">
          <a:xfrm flipH="1">
            <a:off x="457200" y="5943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5255" name="Line 18"/>
          <p:cNvSpPr>
            <a:spLocks noChangeShapeType="1"/>
          </p:cNvSpPr>
          <p:nvPr/>
        </p:nvSpPr>
        <p:spPr bwMode="auto">
          <a:xfrm flipH="1">
            <a:off x="2057400" y="5943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5256" name="Rectangle 19"/>
          <p:cNvSpPr>
            <a:spLocks noChangeArrowheads="1"/>
          </p:cNvSpPr>
          <p:nvPr/>
        </p:nvSpPr>
        <p:spPr bwMode="auto">
          <a:xfrm>
            <a:off x="2362200" y="5867400"/>
            <a:ext cx="990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265257" name="Rectangle 20"/>
          <p:cNvSpPr>
            <a:spLocks noChangeArrowheads="1"/>
          </p:cNvSpPr>
          <p:nvPr/>
        </p:nvSpPr>
        <p:spPr bwMode="auto">
          <a:xfrm>
            <a:off x="762000" y="5867400"/>
            <a:ext cx="914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Do not 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graphicFrame>
        <p:nvGraphicFramePr>
          <p:cNvPr id="265237" name="Object 21"/>
          <p:cNvGraphicFramePr>
            <a:graphicFrameLocks noChangeAspect="1"/>
          </p:cNvGraphicFramePr>
          <p:nvPr/>
        </p:nvGraphicFramePr>
        <p:xfrm>
          <a:off x="4537075" y="2236788"/>
          <a:ext cx="3060700" cy="800100"/>
        </p:xfrm>
        <a:graphic>
          <a:graphicData uri="http://schemas.openxmlformats.org/presentationml/2006/ole">
            <p:oleObj spid="_x0000_s265237" name="Equation" r:id="rId3" imgW="1384200" imgH="368280" progId="Equation.3">
              <p:embed/>
            </p:oleObj>
          </a:graphicData>
        </a:graphic>
      </p:graphicFrame>
      <p:sp>
        <p:nvSpPr>
          <p:cNvPr id="265258" name="Line 22"/>
          <p:cNvSpPr>
            <a:spLocks noChangeShapeType="1"/>
          </p:cNvSpPr>
          <p:nvPr/>
        </p:nvSpPr>
        <p:spPr bwMode="auto">
          <a:xfrm>
            <a:off x="2895600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5259" name="Line 23"/>
          <p:cNvSpPr>
            <a:spLocks noChangeShapeType="1"/>
          </p:cNvSpPr>
          <p:nvPr/>
        </p:nvSpPr>
        <p:spPr bwMode="auto">
          <a:xfrm flipV="1">
            <a:off x="2895600" y="2819400"/>
            <a:ext cx="1600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5260" name="Rectangle 24"/>
          <p:cNvSpPr>
            <a:spLocks noChangeArrowheads="1"/>
          </p:cNvSpPr>
          <p:nvPr/>
        </p:nvSpPr>
        <p:spPr bwMode="auto">
          <a:xfrm>
            <a:off x="1371600" y="3657600"/>
            <a:ext cx="17526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Critical Value: 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F</a:t>
            </a:r>
            <a:r>
              <a:rPr lang="en-US" sz="2000" b="1" baseline="-25000">
                <a:solidFill>
                  <a:schemeClr val="hlink"/>
                </a:solidFill>
                <a:sym typeface="Symbol" pitchFamily="18" charset="2"/>
              </a:rPr>
              <a:t>0.05 </a:t>
            </a:r>
            <a:r>
              <a:rPr lang="en-US" sz="2000" b="1">
                <a:solidFill>
                  <a:schemeClr val="hlink"/>
                </a:solidFill>
              </a:rPr>
              <a:t>= 3.885</a:t>
            </a:r>
          </a:p>
        </p:txBody>
      </p:sp>
      <p:sp>
        <p:nvSpPr>
          <p:cNvPr id="265261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en-US" smtClean="0"/>
              <a:t>F Test for Overall Significance</a:t>
            </a:r>
          </a:p>
        </p:txBody>
      </p:sp>
      <p:sp>
        <p:nvSpPr>
          <p:cNvPr id="265262" name="Text Box 26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65263" name="Text Box 27"/>
          <p:cNvSpPr txBox="1">
            <a:spLocks noChangeArrowheads="1"/>
          </p:cNvSpPr>
          <p:nvPr/>
        </p:nvSpPr>
        <p:spPr bwMode="auto">
          <a:xfrm>
            <a:off x="3810000" y="5638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</a:t>
            </a:r>
          </a:p>
        </p:txBody>
      </p:sp>
      <p:sp>
        <p:nvSpPr>
          <p:cNvPr id="265264" name="AutoShape 28"/>
          <p:cNvSpPr>
            <a:spLocks/>
          </p:cNvSpPr>
          <p:nvPr/>
        </p:nvSpPr>
        <p:spPr bwMode="auto">
          <a:xfrm rot="-5400000">
            <a:off x="1562100" y="2400300"/>
            <a:ext cx="228600" cy="2438400"/>
          </a:xfrm>
          <a:prstGeom prst="leftBrace">
            <a:avLst>
              <a:gd name="adj1" fmla="val 88889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5265" name="Rectangle 30"/>
          <p:cNvSpPr>
            <a:spLocks noChangeArrowheads="1"/>
          </p:cNvSpPr>
          <p:nvPr/>
        </p:nvSpPr>
        <p:spPr bwMode="auto">
          <a:xfrm>
            <a:off x="7543800" y="16097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1F84CAE0-F91E-4676-A146-4B4B02BDCE24}" type="slidenum">
              <a:rPr lang="en-US"/>
              <a:pPr/>
              <a:t>22</a:t>
            </a:fld>
            <a:endParaRPr lang="en-US"/>
          </a:p>
        </p:txBody>
      </p:sp>
      <p:sp>
        <p:nvSpPr>
          <p:cNvPr id="366613" name="Line 2"/>
          <p:cNvSpPr>
            <a:spLocks noChangeShapeType="1"/>
          </p:cNvSpPr>
          <p:nvPr/>
        </p:nvSpPr>
        <p:spPr bwMode="auto">
          <a:xfrm flipV="1">
            <a:off x="3124200" y="23622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14" name="Line 3"/>
          <p:cNvSpPr>
            <a:spLocks noChangeShapeType="1"/>
          </p:cNvSpPr>
          <p:nvPr/>
        </p:nvSpPr>
        <p:spPr bwMode="auto">
          <a:xfrm flipV="1">
            <a:off x="609600" y="5181600"/>
            <a:ext cx="1905000" cy="1066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15" name="Line 4"/>
          <p:cNvSpPr>
            <a:spLocks noChangeShapeType="1"/>
          </p:cNvSpPr>
          <p:nvPr/>
        </p:nvSpPr>
        <p:spPr bwMode="auto">
          <a:xfrm>
            <a:off x="5029200" y="4953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16" name="Line 5"/>
          <p:cNvSpPr>
            <a:spLocks noChangeShapeType="1"/>
          </p:cNvSpPr>
          <p:nvPr/>
        </p:nvSpPr>
        <p:spPr bwMode="auto">
          <a:xfrm>
            <a:off x="5029200" y="4800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17" name="Freeform 6"/>
          <p:cNvSpPr>
            <a:spLocks/>
          </p:cNvSpPr>
          <p:nvPr/>
        </p:nvSpPr>
        <p:spPr bwMode="auto">
          <a:xfrm>
            <a:off x="1314450" y="3143250"/>
            <a:ext cx="5562600" cy="2247900"/>
          </a:xfrm>
          <a:custGeom>
            <a:avLst/>
            <a:gdLst>
              <a:gd name="T0" fmla="*/ 0 w 3504"/>
              <a:gd name="T1" fmla="*/ 1416 h 1416"/>
              <a:gd name="T2" fmla="*/ 1134 w 3504"/>
              <a:gd name="T3" fmla="*/ 450 h 1416"/>
              <a:gd name="T4" fmla="*/ 3504 w 3504"/>
              <a:gd name="T5" fmla="*/ 0 h 1416"/>
              <a:gd name="T6" fmla="*/ 2340 w 3504"/>
              <a:gd name="T7" fmla="*/ 1140 h 1416"/>
              <a:gd name="T8" fmla="*/ 0 w 3504"/>
              <a:gd name="T9" fmla="*/ 1416 h 1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04"/>
              <a:gd name="T16" fmla="*/ 0 h 1416"/>
              <a:gd name="T17" fmla="*/ 3504 w 3504"/>
              <a:gd name="T18" fmla="*/ 1416 h 14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04" h="1416">
                <a:moveTo>
                  <a:pt x="0" y="1416"/>
                </a:moveTo>
                <a:lnTo>
                  <a:pt x="1134" y="450"/>
                </a:lnTo>
                <a:lnTo>
                  <a:pt x="3504" y="0"/>
                </a:lnTo>
                <a:lnTo>
                  <a:pt x="2340" y="1140"/>
                </a:lnTo>
                <a:lnTo>
                  <a:pt x="0" y="1416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18" name="Freeform 7"/>
          <p:cNvSpPr>
            <a:spLocks/>
          </p:cNvSpPr>
          <p:nvPr/>
        </p:nvSpPr>
        <p:spPr bwMode="auto">
          <a:xfrm>
            <a:off x="3105150" y="2609850"/>
            <a:ext cx="1009650" cy="514350"/>
          </a:xfrm>
          <a:custGeom>
            <a:avLst/>
            <a:gdLst>
              <a:gd name="T0" fmla="*/ 0 w 636"/>
              <a:gd name="T1" fmla="*/ 0 h 324"/>
              <a:gd name="T2" fmla="*/ 636 w 636"/>
              <a:gd name="T3" fmla="*/ 324 h 324"/>
              <a:gd name="T4" fmla="*/ 0 60000 65536"/>
              <a:gd name="T5" fmla="*/ 0 60000 65536"/>
              <a:gd name="T6" fmla="*/ 0 w 636"/>
              <a:gd name="T7" fmla="*/ 0 h 324"/>
              <a:gd name="T8" fmla="*/ 636 w 636"/>
              <a:gd name="T9" fmla="*/ 324 h 3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36" h="324">
                <a:moveTo>
                  <a:pt x="0" y="0"/>
                </a:moveTo>
                <a:lnTo>
                  <a:pt x="636" y="32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00" name="Rectangle 8"/>
          <p:cNvSpPr>
            <a:spLocks noChangeArrowheads="1"/>
          </p:cNvSpPr>
          <p:nvPr/>
        </p:nvSpPr>
        <p:spPr bwMode="auto">
          <a:xfrm>
            <a:off x="990600" y="1524000"/>
            <a:ext cx="3124200" cy="454025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/>
              <a:t>Two variable model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6620" name="Oval 9"/>
          <p:cNvSpPr>
            <a:spLocks noChangeArrowheads="1"/>
          </p:cNvSpPr>
          <p:nvPr/>
        </p:nvSpPr>
        <p:spPr bwMode="auto">
          <a:xfrm>
            <a:off x="3962400" y="29718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6621" name="Line 10"/>
          <p:cNvSpPr>
            <a:spLocks noChangeShapeType="1"/>
          </p:cNvSpPr>
          <p:nvPr/>
        </p:nvSpPr>
        <p:spPr bwMode="auto">
          <a:xfrm>
            <a:off x="1295400" y="5867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22" name="Line 11"/>
          <p:cNvSpPr>
            <a:spLocks noChangeShapeType="1"/>
          </p:cNvSpPr>
          <p:nvPr/>
        </p:nvSpPr>
        <p:spPr bwMode="auto">
          <a:xfrm flipV="1">
            <a:off x="5029200" y="4800600"/>
            <a:ext cx="182880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23" name="Line 12"/>
          <p:cNvSpPr>
            <a:spLocks noChangeShapeType="1"/>
          </p:cNvSpPr>
          <p:nvPr/>
        </p:nvSpPr>
        <p:spPr bwMode="auto">
          <a:xfrm>
            <a:off x="6858000" y="3124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24" name="Line 13"/>
          <p:cNvSpPr>
            <a:spLocks noChangeShapeType="1"/>
          </p:cNvSpPr>
          <p:nvPr/>
        </p:nvSpPr>
        <p:spPr bwMode="auto">
          <a:xfrm>
            <a:off x="1295400" y="541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25" name="Oval 14"/>
          <p:cNvSpPr>
            <a:spLocks noChangeArrowheads="1"/>
          </p:cNvSpPr>
          <p:nvPr/>
        </p:nvSpPr>
        <p:spPr bwMode="auto">
          <a:xfrm rot="-1124818">
            <a:off x="3886200" y="4267200"/>
            <a:ext cx="457200" cy="228600"/>
          </a:xfrm>
          <a:prstGeom prst="ellipse">
            <a:avLst/>
          </a:prstGeom>
          <a:solidFill>
            <a:srgbClr val="31FF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6626" name="Line 15"/>
          <p:cNvSpPr>
            <a:spLocks noChangeShapeType="1"/>
          </p:cNvSpPr>
          <p:nvPr/>
        </p:nvSpPr>
        <p:spPr bwMode="auto">
          <a:xfrm>
            <a:off x="4114800" y="3352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27" name="Text Box 16"/>
          <p:cNvSpPr txBox="1">
            <a:spLocks noChangeArrowheads="1"/>
          </p:cNvSpPr>
          <p:nvPr/>
        </p:nvSpPr>
        <p:spPr bwMode="auto">
          <a:xfrm>
            <a:off x="2895600" y="1981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366628" name="Text Box 17"/>
          <p:cNvSpPr txBox="1">
            <a:spLocks noChangeArrowheads="1"/>
          </p:cNvSpPr>
          <p:nvPr/>
        </p:nvSpPr>
        <p:spPr bwMode="auto">
          <a:xfrm>
            <a:off x="228600" y="6019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r>
              <a:rPr lang="en-US" baseline="-25000"/>
              <a:t>1</a:t>
            </a:r>
          </a:p>
        </p:txBody>
      </p:sp>
      <p:sp>
        <p:nvSpPr>
          <p:cNvPr id="366629" name="Text Box 18"/>
          <p:cNvSpPr txBox="1">
            <a:spLocks noChangeArrowheads="1"/>
          </p:cNvSpPr>
          <p:nvPr/>
        </p:nvSpPr>
        <p:spPr bwMode="auto">
          <a:xfrm>
            <a:off x="7391400" y="4648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r>
              <a:rPr lang="en-US" baseline="-25000"/>
              <a:t>2</a:t>
            </a:r>
          </a:p>
        </p:txBody>
      </p:sp>
      <p:graphicFrame>
        <p:nvGraphicFramePr>
          <p:cNvPr id="366611" name="Object 19"/>
          <p:cNvGraphicFramePr>
            <a:graphicFrameLocks noChangeAspect="1"/>
          </p:cNvGraphicFramePr>
          <p:nvPr/>
        </p:nvGraphicFramePr>
        <p:xfrm>
          <a:off x="5681663" y="2255838"/>
          <a:ext cx="3309937" cy="623887"/>
        </p:xfrm>
        <a:graphic>
          <a:graphicData uri="http://schemas.openxmlformats.org/presentationml/2006/ole">
            <p:oleObj spid="_x0000_s366611" name="Equation" r:id="rId3" imgW="1346040" imgH="253800" progId="Equation.3">
              <p:embed/>
            </p:oleObj>
          </a:graphicData>
        </a:graphic>
      </p:graphicFrame>
      <p:sp>
        <p:nvSpPr>
          <p:cNvPr id="366630" name="Freeform 20"/>
          <p:cNvSpPr>
            <a:spLocks/>
          </p:cNvSpPr>
          <p:nvPr/>
        </p:nvSpPr>
        <p:spPr bwMode="auto">
          <a:xfrm>
            <a:off x="5638800" y="2667000"/>
            <a:ext cx="557213" cy="704850"/>
          </a:xfrm>
          <a:custGeom>
            <a:avLst/>
            <a:gdLst>
              <a:gd name="T0" fmla="*/ 116 w 351"/>
              <a:gd name="T1" fmla="*/ 0 h 444"/>
              <a:gd name="T2" fmla="*/ 39 w 351"/>
              <a:gd name="T3" fmla="*/ 270 h 444"/>
              <a:gd name="T4" fmla="*/ 351 w 351"/>
              <a:gd name="T5" fmla="*/ 444 h 444"/>
              <a:gd name="T6" fmla="*/ 0 60000 65536"/>
              <a:gd name="T7" fmla="*/ 0 60000 65536"/>
              <a:gd name="T8" fmla="*/ 0 60000 65536"/>
              <a:gd name="T9" fmla="*/ 0 w 351"/>
              <a:gd name="T10" fmla="*/ 0 h 444"/>
              <a:gd name="T11" fmla="*/ 351 w 351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" h="444">
                <a:moveTo>
                  <a:pt x="116" y="0"/>
                </a:moveTo>
                <a:cubicBezTo>
                  <a:pt x="105" y="45"/>
                  <a:pt x="0" y="196"/>
                  <a:pt x="39" y="270"/>
                </a:cubicBezTo>
                <a:cubicBezTo>
                  <a:pt x="78" y="344"/>
                  <a:pt x="286" y="408"/>
                  <a:pt x="351" y="4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31" name="Freeform 21"/>
          <p:cNvSpPr>
            <a:spLocks/>
          </p:cNvSpPr>
          <p:nvPr/>
        </p:nvSpPr>
        <p:spPr bwMode="auto">
          <a:xfrm>
            <a:off x="3114675" y="3724275"/>
            <a:ext cx="1000125" cy="619125"/>
          </a:xfrm>
          <a:custGeom>
            <a:avLst/>
            <a:gdLst>
              <a:gd name="T0" fmla="*/ 0 w 630"/>
              <a:gd name="T1" fmla="*/ 0 h 390"/>
              <a:gd name="T2" fmla="*/ 630 w 630"/>
              <a:gd name="T3" fmla="*/ 390 h 390"/>
              <a:gd name="T4" fmla="*/ 0 60000 65536"/>
              <a:gd name="T5" fmla="*/ 0 60000 65536"/>
              <a:gd name="T6" fmla="*/ 0 w 630"/>
              <a:gd name="T7" fmla="*/ 0 h 390"/>
              <a:gd name="T8" fmla="*/ 630 w 630"/>
              <a:gd name="T9" fmla="*/ 390 h 39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30" h="390">
                <a:moveTo>
                  <a:pt x="0" y="0"/>
                </a:moveTo>
                <a:lnTo>
                  <a:pt x="630" y="39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32" name="Text Box 22"/>
          <p:cNvSpPr txBox="1"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  <a:r>
              <a:rPr lang="en-US" baseline="-25000"/>
              <a:t>i</a:t>
            </a:r>
          </a:p>
        </p:txBody>
      </p:sp>
      <p:sp>
        <p:nvSpPr>
          <p:cNvPr id="366633" name="Text Box 23"/>
          <p:cNvSpPr txBox="1">
            <a:spLocks noChangeArrowheads="1"/>
          </p:cNvSpPr>
          <p:nvPr/>
        </p:nvSpPr>
        <p:spPr bwMode="auto">
          <a:xfrm>
            <a:off x="2667000" y="3352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Y</a:t>
            </a:r>
            <a:r>
              <a:rPr lang="en-US" baseline="-25000"/>
              <a:t>i</a:t>
            </a:r>
          </a:p>
        </p:txBody>
      </p:sp>
      <p:sp>
        <p:nvSpPr>
          <p:cNvPr id="366634" name="Text Box 24"/>
          <p:cNvSpPr txBox="1">
            <a:spLocks noChangeArrowheads="1"/>
          </p:cNvSpPr>
          <p:nvPr/>
        </p:nvSpPr>
        <p:spPr bwMode="auto">
          <a:xfrm rot="5400000">
            <a:off x="2713038" y="3230562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</a:t>
            </a:r>
          </a:p>
        </p:txBody>
      </p:sp>
      <p:sp>
        <p:nvSpPr>
          <p:cNvPr id="366635" name="Line 25"/>
          <p:cNvSpPr>
            <a:spLocks noChangeShapeType="1"/>
          </p:cNvSpPr>
          <p:nvPr/>
        </p:nvSpPr>
        <p:spPr bwMode="auto">
          <a:xfrm>
            <a:off x="1828800" y="55626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36" name="Line 26"/>
          <p:cNvSpPr>
            <a:spLocks noChangeShapeType="1"/>
          </p:cNvSpPr>
          <p:nvPr/>
        </p:nvSpPr>
        <p:spPr bwMode="auto">
          <a:xfrm flipV="1">
            <a:off x="4114800" y="48006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37" name="AutoShape 27"/>
          <p:cNvSpPr>
            <a:spLocks/>
          </p:cNvSpPr>
          <p:nvPr/>
        </p:nvSpPr>
        <p:spPr bwMode="auto">
          <a:xfrm flipH="1">
            <a:off x="2590800" y="2590800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28575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6638" name="Text Box 28"/>
          <p:cNvSpPr txBox="1">
            <a:spLocks noChangeArrowheads="1"/>
          </p:cNvSpPr>
          <p:nvPr/>
        </p:nvSpPr>
        <p:spPr bwMode="auto">
          <a:xfrm>
            <a:off x="5410200" y="4343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r>
              <a:rPr lang="en-US" baseline="-25000"/>
              <a:t>2i</a:t>
            </a:r>
          </a:p>
        </p:txBody>
      </p:sp>
      <p:sp>
        <p:nvSpPr>
          <p:cNvPr id="366639" name="Text Box 29"/>
          <p:cNvSpPr txBox="1">
            <a:spLocks noChangeArrowheads="1"/>
          </p:cNvSpPr>
          <p:nvPr/>
        </p:nvSpPr>
        <p:spPr bwMode="auto">
          <a:xfrm>
            <a:off x="1295400" y="5257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r>
              <a:rPr lang="en-US" baseline="-25000"/>
              <a:t>1i</a:t>
            </a:r>
          </a:p>
        </p:txBody>
      </p:sp>
      <p:sp>
        <p:nvSpPr>
          <p:cNvPr id="366640" name="Oval 30"/>
          <p:cNvSpPr>
            <a:spLocks noChangeArrowheads="1"/>
          </p:cNvSpPr>
          <p:nvPr/>
        </p:nvSpPr>
        <p:spPr bwMode="auto">
          <a:xfrm>
            <a:off x="3886200" y="5486400"/>
            <a:ext cx="457200" cy="2286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6641" name="Line 31"/>
          <p:cNvSpPr>
            <a:spLocks noChangeShapeType="1"/>
          </p:cNvSpPr>
          <p:nvPr/>
        </p:nvSpPr>
        <p:spPr bwMode="auto">
          <a:xfrm>
            <a:off x="41148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42" name="Text Box 32"/>
          <p:cNvSpPr txBox="1">
            <a:spLocks noChangeArrowheads="1"/>
          </p:cNvSpPr>
          <p:nvPr/>
        </p:nvSpPr>
        <p:spPr bwMode="auto">
          <a:xfrm>
            <a:off x="5410200" y="5638800"/>
            <a:ext cx="3581400" cy="10160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 sz="2000"/>
              <a:t>The best fit equation is found by minimizing the sum of squared errors, </a:t>
            </a:r>
            <a:r>
              <a:rPr lang="en-US" sz="2000">
                <a:sym typeface="Symbol" pitchFamily="18" charset="2"/>
              </a:rPr>
              <a:t>e</a:t>
            </a:r>
            <a:r>
              <a:rPr lang="en-US" sz="2000" baseline="30000">
                <a:sym typeface="Symbol" pitchFamily="18" charset="2"/>
              </a:rPr>
              <a:t>2</a:t>
            </a:r>
          </a:p>
        </p:txBody>
      </p:sp>
      <p:sp>
        <p:nvSpPr>
          <p:cNvPr id="366643" name="Text Box 34"/>
          <p:cNvSpPr txBox="1">
            <a:spLocks noChangeArrowheads="1"/>
          </p:cNvSpPr>
          <p:nvPr/>
        </p:nvSpPr>
        <p:spPr bwMode="auto">
          <a:xfrm>
            <a:off x="3581400" y="20574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Sample observation</a:t>
            </a:r>
          </a:p>
        </p:txBody>
      </p:sp>
      <p:sp>
        <p:nvSpPr>
          <p:cNvPr id="366644" name="Line 35"/>
          <p:cNvSpPr>
            <a:spLocks noChangeShapeType="1"/>
          </p:cNvSpPr>
          <p:nvPr/>
        </p:nvSpPr>
        <p:spPr bwMode="auto">
          <a:xfrm>
            <a:off x="3962400" y="2667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6645" name="Rectangle 36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5438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Residuals in Multiple Regression</a:t>
            </a:r>
          </a:p>
        </p:txBody>
      </p:sp>
      <p:sp>
        <p:nvSpPr>
          <p:cNvPr id="366646" name="Text Box 37"/>
          <p:cNvSpPr txBox="1">
            <a:spLocks noChangeArrowheads="1"/>
          </p:cNvSpPr>
          <p:nvPr/>
        </p:nvSpPr>
        <p:spPr bwMode="auto">
          <a:xfrm>
            <a:off x="533400" y="2514600"/>
            <a:ext cx="1905000" cy="968375"/>
          </a:xfrm>
          <a:prstGeom prst="rect">
            <a:avLst/>
          </a:prstGeom>
          <a:solidFill>
            <a:srgbClr val="C7DAF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/>
              <a:t>Residual = e</a:t>
            </a:r>
            <a:r>
              <a:rPr lang="en-US" baseline="-25000"/>
              <a:t>i</a:t>
            </a:r>
            <a:r>
              <a:rPr lang="en-US"/>
              <a:t>  = (Y</a:t>
            </a:r>
            <a:r>
              <a:rPr lang="en-US" baseline="-25000"/>
              <a:t>i</a:t>
            </a:r>
            <a:r>
              <a:rPr lang="en-US"/>
              <a:t> – Y</a:t>
            </a:r>
            <a:r>
              <a:rPr lang="en-US" baseline="-25000"/>
              <a:t>i</a:t>
            </a:r>
            <a:r>
              <a:rPr lang="en-US"/>
              <a:t>)</a:t>
            </a:r>
          </a:p>
        </p:txBody>
      </p:sp>
      <p:sp>
        <p:nvSpPr>
          <p:cNvPr id="366647" name="Text Box 38"/>
          <p:cNvSpPr txBox="1">
            <a:spLocks noChangeArrowheads="1"/>
          </p:cNvSpPr>
          <p:nvPr/>
        </p:nvSpPr>
        <p:spPr bwMode="auto">
          <a:xfrm rot="5400000">
            <a:off x="1858963" y="2925762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</a:t>
            </a:r>
          </a:p>
        </p:txBody>
      </p:sp>
      <p:sp>
        <p:nvSpPr>
          <p:cNvPr id="366648" name="Rectangle 39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</a:t>
            </a:r>
            <a:r>
              <a:rPr lang="en-US" u="sng">
                <a:solidFill>
                  <a:srgbClr val="FF0000"/>
                </a:solidFill>
              </a:rPr>
              <a:t>V</a:t>
            </a:r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43CE9B4F-E5D2-4E3F-949F-348AD43E1BAC}" type="slidenum">
              <a:rPr lang="en-US"/>
              <a:pPr/>
              <a:t>23</a:t>
            </a:fld>
            <a:endParaRPr lang="en-US"/>
          </a:p>
        </p:txBody>
      </p:sp>
      <p:sp>
        <p:nvSpPr>
          <p:cNvPr id="367618" name="Rectangle 2"/>
          <p:cNvSpPr>
            <a:spLocks noChangeArrowheads="1"/>
          </p:cNvSpPr>
          <p:nvPr/>
        </p:nvSpPr>
        <p:spPr bwMode="auto">
          <a:xfrm>
            <a:off x="3124200" y="2590800"/>
            <a:ext cx="2133600" cy="609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762000"/>
          </a:xfrm>
        </p:spPr>
        <p:txBody>
          <a:bodyPr/>
          <a:lstStyle/>
          <a:p>
            <a:pPr eaLnBrk="1" hangingPunct="1"/>
            <a:r>
              <a:rPr lang="en-US" smtClean="0"/>
              <a:t>Multiple Regression Assumptions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3465513"/>
            <a:ext cx="6705600" cy="2517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chemeClr val="folHlink"/>
                </a:solidFill>
              </a:rPr>
              <a:t>Assumptions</a:t>
            </a:r>
            <a:r>
              <a:rPr lang="en-US" smtClean="0">
                <a:solidFill>
                  <a:schemeClr val="folHlink"/>
                </a:solidFill>
              </a:rPr>
              <a:t>:</a:t>
            </a:r>
          </a:p>
          <a:p>
            <a:pPr eaLnBrk="1" hangingPunct="1"/>
            <a:r>
              <a:rPr lang="en-US" smtClean="0"/>
              <a:t>The errors are normally distributed</a:t>
            </a:r>
          </a:p>
          <a:p>
            <a:pPr eaLnBrk="1" hangingPunct="1"/>
            <a:r>
              <a:rPr lang="en-US" smtClean="0"/>
              <a:t>Errors have a constant variance</a:t>
            </a:r>
          </a:p>
          <a:p>
            <a:pPr eaLnBrk="1" hangingPunct="1"/>
            <a:r>
              <a:rPr lang="en-US" smtClean="0"/>
              <a:t>The model errors are independent</a:t>
            </a:r>
          </a:p>
        </p:txBody>
      </p:sp>
      <p:sp>
        <p:nvSpPr>
          <p:cNvPr id="367621" name="Text Box 5"/>
          <p:cNvSpPr txBox="1">
            <a:spLocks noChangeArrowheads="1"/>
          </p:cNvSpPr>
          <p:nvPr/>
        </p:nvSpPr>
        <p:spPr bwMode="auto">
          <a:xfrm>
            <a:off x="3200400" y="2667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e</a:t>
            </a:r>
            <a:r>
              <a:rPr lang="en-US" sz="2800" baseline="-25000"/>
              <a:t>i</a:t>
            </a:r>
            <a:r>
              <a:rPr lang="en-US" sz="2800"/>
              <a:t> = (Y</a:t>
            </a:r>
            <a:r>
              <a:rPr lang="en-US" sz="2800" baseline="-25000"/>
              <a:t>i</a:t>
            </a:r>
            <a:r>
              <a:rPr lang="en-US" sz="2800"/>
              <a:t> – Y</a:t>
            </a:r>
            <a:r>
              <a:rPr lang="en-US" sz="2800" baseline="-25000"/>
              <a:t>i</a:t>
            </a:r>
            <a:r>
              <a:rPr lang="en-US" sz="2800"/>
              <a:t>)</a:t>
            </a:r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 rot="5400000">
            <a:off x="4503738" y="2659062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</a:t>
            </a:r>
          </a:p>
        </p:txBody>
      </p:sp>
      <p:sp>
        <p:nvSpPr>
          <p:cNvPr id="367623" name="Rectangle 7"/>
          <p:cNvSpPr>
            <a:spLocks noChangeArrowheads="1"/>
          </p:cNvSpPr>
          <p:nvPr/>
        </p:nvSpPr>
        <p:spPr bwMode="auto">
          <a:xfrm>
            <a:off x="838200" y="17526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700" b="1"/>
              <a:t>Errors (</a:t>
            </a:r>
            <a:r>
              <a:rPr lang="en-US" sz="2800" b="1"/>
              <a:t>residuals</a:t>
            </a:r>
            <a:r>
              <a:rPr lang="en-US" sz="2700" b="1"/>
              <a:t>) from the regression model:</a:t>
            </a:r>
          </a:p>
        </p:txBody>
      </p:sp>
      <p:sp>
        <p:nvSpPr>
          <p:cNvPr id="367624" name="Rectangle 9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9888FB42-65C6-4162-8D4F-EE9A9A5ECC2D}" type="slidenum">
              <a:rPr lang="en-US"/>
              <a:pPr/>
              <a:t>24</a:t>
            </a:fld>
            <a:endParaRPr lang="en-US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Residual Plots Used </a:t>
            </a:r>
            <a:br>
              <a:rPr lang="en-US" smtClean="0"/>
            </a:br>
            <a:r>
              <a:rPr lang="en-US" smtClean="0"/>
              <a:t>in Multiple Regression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These residual plots are used in multiple regression: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800" smtClean="0"/>
              <a:t>Residuals vs. Y</a:t>
            </a:r>
            <a:r>
              <a:rPr lang="en-US" sz="2800" baseline="-25000" smtClean="0"/>
              <a:t>i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800" smtClean="0"/>
              <a:t>Residuals vs. X</a:t>
            </a:r>
            <a:r>
              <a:rPr lang="en-US" sz="2800" baseline="-25000" smtClean="0"/>
              <a:t>1i</a:t>
            </a:r>
            <a:endParaRPr lang="en-US" sz="2800" smtClean="0"/>
          </a:p>
          <a:p>
            <a:pPr lvl="1" eaLnBrk="1" hangingPunct="1">
              <a:spcBef>
                <a:spcPct val="40000"/>
              </a:spcBef>
            </a:pPr>
            <a:r>
              <a:rPr lang="en-US" sz="2800" smtClean="0"/>
              <a:t>Residuals vs. X</a:t>
            </a:r>
            <a:r>
              <a:rPr lang="en-US" sz="2800" baseline="-25000" smtClean="0"/>
              <a:t>2i</a:t>
            </a:r>
            <a:endParaRPr lang="en-US" sz="2800" smtClean="0"/>
          </a:p>
          <a:p>
            <a:pPr lvl="1" eaLnBrk="1" hangingPunct="1">
              <a:spcBef>
                <a:spcPct val="40000"/>
              </a:spcBef>
            </a:pPr>
            <a:r>
              <a:rPr lang="en-US" sz="2800" smtClean="0"/>
              <a:t>Residuals vs. time</a:t>
            </a:r>
            <a:r>
              <a:rPr lang="en-US" smtClean="0"/>
              <a:t> (if time series data)</a:t>
            </a:r>
            <a:endParaRPr lang="en-US" baseline="-25000" smtClean="0"/>
          </a:p>
        </p:txBody>
      </p:sp>
      <p:sp>
        <p:nvSpPr>
          <p:cNvPr id="368644" name="Text Box 4"/>
          <p:cNvSpPr txBox="1">
            <a:spLocks noChangeArrowheads="1"/>
          </p:cNvSpPr>
          <p:nvPr/>
        </p:nvSpPr>
        <p:spPr bwMode="auto">
          <a:xfrm rot="5400000">
            <a:off x="3475038" y="2697162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</a:t>
            </a:r>
          </a:p>
        </p:txBody>
      </p:sp>
      <p:sp>
        <p:nvSpPr>
          <p:cNvPr id="368645" name="Text Box 5"/>
          <p:cNvSpPr txBox="1">
            <a:spLocks noChangeArrowheads="1"/>
          </p:cNvSpPr>
          <p:nvPr/>
        </p:nvSpPr>
        <p:spPr bwMode="auto">
          <a:xfrm>
            <a:off x="1752600" y="5410200"/>
            <a:ext cx="5486400" cy="83185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 the residual plots to check for violations of regression assumptions</a:t>
            </a:r>
          </a:p>
        </p:txBody>
      </p:sp>
      <p:sp>
        <p:nvSpPr>
          <p:cNvPr id="368646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5344A592-EDB2-4700-B273-D89A892216CD}" type="slidenum">
              <a:rPr lang="en-US"/>
              <a:pPr/>
              <a:t>25</a:t>
            </a:fld>
            <a:endParaRPr lang="en-US"/>
          </a:p>
        </p:txBody>
      </p:sp>
      <p:sp>
        <p:nvSpPr>
          <p:cNvPr id="369666" name="Rectangle 4"/>
          <p:cNvSpPr>
            <a:spLocks noChangeArrowheads="1"/>
          </p:cNvSpPr>
          <p:nvPr/>
        </p:nvSpPr>
        <p:spPr bwMode="auto">
          <a:xfrm>
            <a:off x="1219200" y="4495800"/>
            <a:ext cx="6781800" cy="15240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66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Are Individual Variables Significant?</a:t>
            </a:r>
          </a:p>
        </p:txBody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68488"/>
            <a:ext cx="8305800" cy="4532312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Use t tests of individual variable slopes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Shows if there is a linear relationship between the variable X</a:t>
            </a:r>
            <a:r>
              <a:rPr lang="en-US" baseline="-25000" smtClean="0"/>
              <a:t>j</a:t>
            </a:r>
            <a:r>
              <a:rPr lang="en-US" smtClean="0"/>
              <a:t> and Y holding constant the effects of other X variables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Hypotheses: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800" smtClean="0"/>
              <a:t>H</a:t>
            </a:r>
            <a:r>
              <a:rPr lang="en-US" sz="2800" baseline="-25000" smtClean="0"/>
              <a:t>0</a:t>
            </a:r>
            <a:r>
              <a:rPr lang="en-US" sz="2800" smtClean="0"/>
              <a:t>: </a:t>
            </a:r>
            <a:r>
              <a:rPr lang="el-GR" sz="2800" smtClean="0">
                <a:cs typeface="Arial" charset="0"/>
              </a:rPr>
              <a:t>β</a:t>
            </a:r>
            <a:r>
              <a:rPr lang="en-US" sz="2800" baseline="-25000" smtClean="0"/>
              <a:t>j</a:t>
            </a:r>
            <a:r>
              <a:rPr lang="en-US" sz="2800" smtClean="0"/>
              <a:t> = 0 (no linear relationship)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800" smtClean="0"/>
              <a:t>H</a:t>
            </a:r>
            <a:r>
              <a:rPr lang="en-US" sz="2800" baseline="-25000" smtClean="0"/>
              <a:t>1</a:t>
            </a:r>
            <a:r>
              <a:rPr lang="en-US" sz="2800" smtClean="0"/>
              <a:t>: </a:t>
            </a:r>
            <a:r>
              <a:rPr lang="el-GR" sz="2800" smtClean="0">
                <a:cs typeface="Arial" charset="0"/>
              </a:rPr>
              <a:t>β</a:t>
            </a:r>
            <a:r>
              <a:rPr lang="en-US" sz="2800" baseline="-25000" smtClean="0"/>
              <a:t>j</a:t>
            </a:r>
            <a:r>
              <a:rPr lang="en-US" sz="2800" smtClean="0"/>
              <a:t> </a:t>
            </a:r>
            <a:r>
              <a:rPr lang="en-US" sz="2800" smtClean="0">
                <a:cs typeface="Arial" charset="0"/>
              </a:rPr>
              <a:t>≠</a:t>
            </a:r>
            <a:r>
              <a:rPr lang="en-US" sz="2800" smtClean="0"/>
              <a:t> 0  (linear relationship does exist</a:t>
            </a:r>
          </a:p>
          <a:p>
            <a:pPr lvl="1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sz="2800" smtClean="0"/>
              <a:t>				 between X</a:t>
            </a:r>
            <a:r>
              <a:rPr lang="en-US" sz="2800" baseline="-25000" smtClean="0"/>
              <a:t>j</a:t>
            </a:r>
            <a:r>
              <a:rPr lang="en-US" sz="2800" smtClean="0"/>
              <a:t> and Y)</a:t>
            </a:r>
          </a:p>
        </p:txBody>
      </p:sp>
      <p:sp>
        <p:nvSpPr>
          <p:cNvPr id="369669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DFB5DBB3-D150-4AD6-BC1F-50C85F989788}" type="slidenum">
              <a:rPr lang="en-US"/>
              <a:pPr/>
              <a:t>26</a:t>
            </a:fld>
            <a:endParaRPr lang="en-US"/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5943600" y="4953000"/>
            <a:ext cx="2209800" cy="4572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27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Are Individual Variables Significant?</a:t>
            </a:r>
          </a:p>
        </p:txBody>
      </p:sp>
      <p:sp>
        <p:nvSpPr>
          <p:cNvPr id="2672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68488"/>
            <a:ext cx="8305800" cy="4532312"/>
          </a:xfrm>
        </p:spPr>
        <p:txBody>
          <a:bodyPr/>
          <a:lstStyle/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800" smtClean="0"/>
              <a:t>H</a:t>
            </a:r>
            <a:r>
              <a:rPr lang="en-US" sz="2800" baseline="-25000" smtClean="0"/>
              <a:t>0</a:t>
            </a:r>
            <a:r>
              <a:rPr lang="en-US" sz="2800" smtClean="0"/>
              <a:t>: </a:t>
            </a:r>
            <a:r>
              <a:rPr lang="el-GR" sz="2800" smtClean="0">
                <a:cs typeface="Arial" charset="0"/>
              </a:rPr>
              <a:t>β</a:t>
            </a:r>
            <a:r>
              <a:rPr lang="en-US" sz="2800" baseline="-25000" smtClean="0"/>
              <a:t>j</a:t>
            </a:r>
            <a:r>
              <a:rPr lang="en-US" sz="2800" smtClean="0"/>
              <a:t>  = 0 (no linear relationship)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800" smtClean="0"/>
              <a:t>H</a:t>
            </a:r>
            <a:r>
              <a:rPr lang="en-US" sz="2800" baseline="-25000" smtClean="0"/>
              <a:t>1</a:t>
            </a:r>
            <a:r>
              <a:rPr lang="en-US" sz="2800" smtClean="0"/>
              <a:t>: </a:t>
            </a:r>
            <a:r>
              <a:rPr lang="el-GR" sz="2800" smtClean="0">
                <a:cs typeface="Arial" charset="0"/>
              </a:rPr>
              <a:t>β</a:t>
            </a:r>
            <a:r>
              <a:rPr lang="en-US" sz="2800" baseline="-25000" smtClean="0"/>
              <a:t>j</a:t>
            </a:r>
            <a:r>
              <a:rPr lang="en-US" sz="2800" smtClean="0"/>
              <a:t> </a:t>
            </a:r>
            <a:r>
              <a:rPr lang="en-US" sz="2800" smtClean="0">
                <a:cs typeface="Arial" charset="0"/>
              </a:rPr>
              <a:t>≠</a:t>
            </a:r>
            <a:r>
              <a:rPr lang="en-US" sz="2800" smtClean="0"/>
              <a:t> 0  (linear relationship does exist</a:t>
            </a:r>
          </a:p>
          <a:p>
            <a:pPr lvl="1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sz="2800" smtClean="0"/>
              <a:t>			     between X</a:t>
            </a:r>
            <a:r>
              <a:rPr lang="en-US" sz="2800" baseline="-25000" smtClean="0"/>
              <a:t>j</a:t>
            </a:r>
            <a:r>
              <a:rPr lang="en-US" sz="2800" smtClean="0"/>
              <a:t> and Y)</a:t>
            </a:r>
          </a:p>
          <a:p>
            <a:pPr lvl="1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800" smtClean="0"/>
          </a:p>
          <a:p>
            <a:pPr lvl="1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800" smtClean="0"/>
          </a:p>
          <a:p>
            <a:pPr lvl="1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sz="2800" smtClean="0"/>
              <a:t>Test Statistic:</a:t>
            </a:r>
          </a:p>
          <a:p>
            <a:pPr lvl="1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800" smtClean="0"/>
          </a:p>
          <a:p>
            <a:pPr lvl="1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800" smtClean="0"/>
          </a:p>
          <a:p>
            <a:pPr lvl="1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800" smtClean="0"/>
          </a:p>
          <a:p>
            <a:pPr lvl="1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sz="2800" smtClean="0"/>
              <a:t>							(</a:t>
            </a:r>
            <a:r>
              <a:rPr lang="en-US" sz="2500" smtClean="0"/>
              <a:t>df = n – k – 1)</a:t>
            </a:r>
          </a:p>
        </p:txBody>
      </p:sp>
      <p:graphicFrame>
        <p:nvGraphicFramePr>
          <p:cNvPr id="267268" name="Object 4"/>
          <p:cNvGraphicFramePr>
            <a:graphicFrameLocks noChangeAspect="1"/>
          </p:cNvGraphicFramePr>
          <p:nvPr/>
        </p:nvGraphicFramePr>
        <p:xfrm>
          <a:off x="2392363" y="4349750"/>
          <a:ext cx="3292475" cy="1814513"/>
        </p:xfrm>
        <a:graphic>
          <a:graphicData uri="http://schemas.openxmlformats.org/presentationml/2006/ole">
            <p:oleObj spid="_x0000_s267268" name="Equation" r:id="rId3" imgW="901440" imgH="495000" progId="Equation.3">
              <p:embed/>
            </p:oleObj>
          </a:graphicData>
        </a:graphic>
      </p:graphicFrame>
      <p:sp>
        <p:nvSpPr>
          <p:cNvPr id="267273" name="Text Box 5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67274" name="Rectangle 8"/>
          <p:cNvSpPr>
            <a:spLocks noChangeArrowheads="1"/>
          </p:cNvSpPr>
          <p:nvPr/>
        </p:nvSpPr>
        <p:spPr bwMode="auto">
          <a:xfrm>
            <a:off x="7543800" y="1685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00DA95A3-0522-4CF8-A7A3-C5129602720E}" type="slidenum">
              <a:rPr lang="en-US"/>
              <a:pPr/>
              <a:t>27</a:t>
            </a:fld>
            <a:endParaRPr lang="en-US"/>
          </a:p>
        </p:txBody>
      </p:sp>
      <p:sp>
        <p:nvSpPr>
          <p:cNvPr id="371714" name="Line 2"/>
          <p:cNvSpPr>
            <a:spLocks noChangeShapeType="1"/>
          </p:cNvSpPr>
          <p:nvPr/>
        </p:nvSpPr>
        <p:spPr bwMode="auto">
          <a:xfrm flipV="1">
            <a:off x="5638800" y="3429000"/>
            <a:ext cx="0" cy="251460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68419" name="Group 131"/>
          <p:cNvGraphicFramePr>
            <a:graphicFrameLocks noGrp="1"/>
          </p:cNvGraphicFramePr>
          <p:nvPr/>
        </p:nvGraphicFramePr>
        <p:xfrm>
          <a:off x="228600" y="1676400"/>
          <a:ext cx="8763000" cy="4632325"/>
        </p:xfrm>
        <a:graphic>
          <a:graphicData uri="http://schemas.openxmlformats.org/drawingml/2006/table">
            <a:tbl>
              <a:tblPr/>
              <a:tblGrid>
                <a:gridCol w="1706563"/>
                <a:gridCol w="1162050"/>
                <a:gridCol w="1397000"/>
                <a:gridCol w="1068387"/>
                <a:gridCol w="914400"/>
                <a:gridCol w="1371600"/>
                <a:gridCol w="1143000"/>
              </a:tblGrid>
              <a:tr h="1619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 Statistics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Multiple 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0.72213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0.52148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Adjusted 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0.44172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47.46341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Observations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ANOVA</a:t>
                      </a: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Significance 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29460.027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14730.013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6.53861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0.01201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27033.306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2252.776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56493.333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Coefficients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 Stat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P-value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Upper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Intercept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306.52619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114.25389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2.68285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0.01993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57.58835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555.46404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-24.97509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10.83213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-2.30565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0.03979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-48.57626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-1.37392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Advertising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74.13096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25.96732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2.85478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0.01449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17.55303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130.70888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71838" name="Picture 126" descr="j02289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1752600"/>
            <a:ext cx="1228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1839" name="Text Box 127"/>
          <p:cNvSpPr txBox="1">
            <a:spLocks noChangeArrowheads="1"/>
          </p:cNvSpPr>
          <p:nvPr/>
        </p:nvSpPr>
        <p:spPr bwMode="auto">
          <a:xfrm>
            <a:off x="3124200" y="1752600"/>
            <a:ext cx="4572000" cy="1673225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US" sz="2000" b="1">
                <a:solidFill>
                  <a:schemeClr val="folHlink"/>
                </a:solidFill>
              </a:rPr>
              <a:t>t Stat for Price is  t</a:t>
            </a:r>
            <a:r>
              <a:rPr lang="en-US" sz="2000" b="1" baseline="-25000">
                <a:solidFill>
                  <a:schemeClr val="folHlink"/>
                </a:solidFill>
              </a:rPr>
              <a:t>STAT</a:t>
            </a:r>
            <a:r>
              <a:rPr lang="en-US" sz="2000" b="1">
                <a:solidFill>
                  <a:schemeClr val="folHlink"/>
                </a:solidFill>
              </a:rPr>
              <a:t> = -2.306, with p-value .0398</a:t>
            </a:r>
          </a:p>
          <a:p>
            <a:pPr>
              <a:spcBef>
                <a:spcPct val="25000"/>
              </a:spcBef>
            </a:pPr>
            <a:endParaRPr lang="en-US" sz="1400" b="1">
              <a:solidFill>
                <a:schemeClr val="folHlink"/>
              </a:solidFill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solidFill>
                  <a:schemeClr val="folHlink"/>
                </a:solidFill>
              </a:rPr>
              <a:t>t Stat for Advertising is t</a:t>
            </a:r>
            <a:r>
              <a:rPr lang="en-US" sz="2000" b="1" baseline="-25000">
                <a:solidFill>
                  <a:schemeClr val="folHlink"/>
                </a:solidFill>
              </a:rPr>
              <a:t>STAT</a:t>
            </a:r>
            <a:r>
              <a:rPr lang="en-US" sz="2000" b="1">
                <a:solidFill>
                  <a:schemeClr val="folHlink"/>
                </a:solidFill>
              </a:rPr>
              <a:t> = 2.855, with p-value .0145</a:t>
            </a:r>
          </a:p>
        </p:txBody>
      </p:sp>
      <p:sp>
        <p:nvSpPr>
          <p:cNvPr id="371840" name="Text Box 128"/>
          <p:cNvSpPr txBox="1">
            <a:spLocks noChangeArrowheads="1"/>
          </p:cNvSpPr>
          <p:nvPr/>
        </p:nvSpPr>
        <p:spPr bwMode="auto">
          <a:xfrm>
            <a:off x="7543800" y="76200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371841" name="Rectangle 12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Are Individual Variables Significant?  Excel Output</a:t>
            </a:r>
          </a:p>
        </p:txBody>
      </p:sp>
      <p:sp>
        <p:nvSpPr>
          <p:cNvPr id="371842" name="Rectangle 130"/>
          <p:cNvSpPr>
            <a:spLocks noChangeArrowheads="1"/>
          </p:cNvSpPr>
          <p:nvPr/>
        </p:nvSpPr>
        <p:spPr bwMode="auto">
          <a:xfrm>
            <a:off x="4724400" y="5715000"/>
            <a:ext cx="1752600" cy="60960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1843" name="Rectangle 132"/>
          <p:cNvSpPr>
            <a:spLocks noChangeArrowheads="1"/>
          </p:cNvSpPr>
          <p:nvPr/>
        </p:nvSpPr>
        <p:spPr bwMode="auto">
          <a:xfrm>
            <a:off x="7543800" y="10763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E072371C-1863-44FA-9681-A295D83E777C}" type="slidenum">
              <a:rPr lang="en-US"/>
              <a:pPr/>
              <a:t>28</a:t>
            </a:fld>
            <a:endParaRPr lang="en-US"/>
          </a:p>
        </p:txBody>
      </p:sp>
      <p:sp>
        <p:nvSpPr>
          <p:cNvPr id="372738" name="Rectangle 2"/>
          <p:cNvSpPr>
            <a:spLocks noChangeArrowheads="1"/>
          </p:cNvSpPr>
          <p:nvPr/>
        </p:nvSpPr>
        <p:spPr bwMode="auto">
          <a:xfrm flipH="1">
            <a:off x="304800" y="2971800"/>
            <a:ext cx="1828800" cy="1076325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d.f. = 15-2-1 = 12</a:t>
            </a:r>
          </a:p>
          <a:p>
            <a:pPr eaLnBrk="0" hangingPunct="0">
              <a:spcBef>
                <a:spcPct val="50000"/>
              </a:spcBef>
              <a:buFont typeface="Symbol" pitchFamily="18" charset="2"/>
              <a:buChar char="a"/>
            </a:pPr>
            <a:r>
              <a:rPr lang="en-US" sz="1600" b="1">
                <a:sym typeface="Symbol" pitchFamily="18" charset="2"/>
              </a:rPr>
              <a:t> = .05</a:t>
            </a:r>
          </a:p>
          <a:p>
            <a:pPr eaLnBrk="0" hangingPunct="0">
              <a:spcBef>
                <a:spcPct val="50000"/>
              </a:spcBef>
              <a:buFont typeface="Symbol" pitchFamily="18" charset="2"/>
              <a:buNone/>
            </a:pPr>
            <a:r>
              <a:rPr lang="en-US" sz="1600" b="1">
                <a:sym typeface="Symbol" pitchFamily="18" charset="2"/>
              </a:rPr>
              <a:t>t</a:t>
            </a:r>
            <a:r>
              <a:rPr lang="en-US" sz="1600" b="1" baseline="-25000">
                <a:sym typeface="Symbol" pitchFamily="18" charset="2"/>
              </a:rPr>
              <a:t>/2 </a:t>
            </a:r>
            <a:r>
              <a:rPr lang="en-US" sz="1600" b="1">
                <a:sym typeface="Symbol" pitchFamily="18" charset="2"/>
              </a:rPr>
              <a:t>= 2.1788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Inferences about the Slope: </a:t>
            </a:r>
            <a:br>
              <a:rPr lang="en-US" smtClean="0"/>
            </a:br>
            <a:r>
              <a:rPr lang="en-US" smtClean="0"/>
              <a:t>t</a:t>
            </a:r>
            <a:r>
              <a:rPr lang="en-US" i="1" smtClean="0"/>
              <a:t> </a:t>
            </a:r>
            <a:r>
              <a:rPr lang="en-US" smtClean="0"/>
              <a:t>Test Example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752600"/>
            <a:ext cx="1752600" cy="1143000"/>
          </a:xfrm>
          <a:solidFill>
            <a:srgbClr val="FDE0BD"/>
          </a:solidFill>
          <a:ln w="28575"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H</a:t>
            </a:r>
            <a:r>
              <a:rPr lang="en-US" sz="2400" baseline="-25000" smtClean="0"/>
              <a:t>0</a:t>
            </a:r>
            <a:r>
              <a:rPr lang="en-US" sz="2400" smtClean="0"/>
              <a:t>: </a:t>
            </a:r>
            <a:r>
              <a:rPr lang="el-GR" sz="2400" smtClean="0">
                <a:cs typeface="Arial" charset="0"/>
              </a:rPr>
              <a:t>β</a:t>
            </a:r>
            <a:r>
              <a:rPr lang="en-US" sz="2400" baseline="-25000" smtClean="0"/>
              <a:t>j</a:t>
            </a:r>
            <a:r>
              <a:rPr lang="en-US" sz="2400" smtClean="0"/>
              <a:t> = 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H</a:t>
            </a:r>
            <a:r>
              <a:rPr lang="en-US" sz="2400" baseline="-25000" smtClean="0"/>
              <a:t>1</a:t>
            </a:r>
            <a:r>
              <a:rPr lang="en-US" sz="2400" smtClean="0"/>
              <a:t>: </a:t>
            </a:r>
            <a:r>
              <a:rPr lang="el-GR" sz="2400" smtClean="0">
                <a:cs typeface="Arial" charset="0"/>
              </a:rPr>
              <a:t>β</a:t>
            </a:r>
            <a:r>
              <a:rPr lang="en-US" sz="2400" baseline="-25000" smtClean="0"/>
              <a:t>j</a:t>
            </a:r>
            <a:r>
              <a:rPr lang="en-US" sz="2400" smtClean="0"/>
              <a:t> </a:t>
            </a:r>
            <a:r>
              <a:rPr lang="en-US" sz="2400" smtClean="0">
                <a:latin typeface="Symbol" pitchFamily="18" charset="2"/>
              </a:rPr>
              <a:t></a:t>
            </a:r>
            <a:r>
              <a:rPr lang="en-US" sz="2400" smtClean="0"/>
              <a:t> 0</a:t>
            </a:r>
          </a:p>
        </p:txBody>
      </p:sp>
      <p:sp>
        <p:nvSpPr>
          <p:cNvPr id="372741" name="Rectangle 5"/>
          <p:cNvSpPr>
            <a:spLocks noChangeArrowheads="1"/>
          </p:cNvSpPr>
          <p:nvPr/>
        </p:nvSpPr>
        <p:spPr bwMode="auto">
          <a:xfrm>
            <a:off x="3200400" y="3276600"/>
            <a:ext cx="5562600" cy="838200"/>
          </a:xfrm>
          <a:prstGeom prst="rect">
            <a:avLst/>
          </a:prstGeom>
          <a:solidFill>
            <a:srgbClr val="C7DAF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0" hangingPunct="0">
              <a:spcBef>
                <a:spcPct val="20000"/>
              </a:spcBef>
            </a:pPr>
            <a:r>
              <a:rPr lang="en-US"/>
              <a:t>The test statistic for each variable falls in the rejection region (p-values &lt; .05)</a:t>
            </a: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372742" name="Rectangle 6"/>
          <p:cNvSpPr>
            <a:spLocks noChangeArrowheads="1"/>
          </p:cNvSpPr>
          <p:nvPr/>
        </p:nvSpPr>
        <p:spPr bwMode="auto">
          <a:xfrm>
            <a:off x="4800600" y="5334000"/>
            <a:ext cx="3971925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There is evidence that both Price and Advertising affect pie sales at </a:t>
            </a:r>
            <a:r>
              <a:rPr lang="en-US" b="1">
                <a:sym typeface="Symbol" pitchFamily="18" charset="2"/>
              </a:rPr>
              <a:t></a:t>
            </a:r>
            <a:r>
              <a:rPr lang="en-US">
                <a:sym typeface="Symbol" pitchFamily="18" charset="2"/>
              </a:rPr>
              <a:t> = .05</a:t>
            </a:r>
          </a:p>
        </p:txBody>
      </p:sp>
      <p:sp>
        <p:nvSpPr>
          <p:cNvPr id="372743" name="Rectangle 7"/>
          <p:cNvSpPr>
            <a:spLocks noChangeArrowheads="1"/>
          </p:cNvSpPr>
          <p:nvPr/>
        </p:nvSpPr>
        <p:spPr bwMode="auto">
          <a:xfrm>
            <a:off x="2438400" y="1600200"/>
            <a:ext cx="5334000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From the Excel output: </a:t>
            </a:r>
          </a:p>
        </p:txBody>
      </p:sp>
      <p:sp>
        <p:nvSpPr>
          <p:cNvPr id="372744" name="Rectangle 8"/>
          <p:cNvSpPr>
            <a:spLocks noChangeArrowheads="1"/>
          </p:cNvSpPr>
          <p:nvPr/>
        </p:nvSpPr>
        <p:spPr bwMode="auto">
          <a:xfrm>
            <a:off x="4800600" y="4572000"/>
            <a:ext cx="39719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Reject H</a:t>
            </a:r>
            <a:r>
              <a:rPr lang="en-US" baseline="-25000"/>
              <a:t>0 </a:t>
            </a:r>
            <a:r>
              <a:rPr lang="en-US"/>
              <a:t>for each variable</a:t>
            </a:r>
          </a:p>
        </p:txBody>
      </p:sp>
      <p:sp>
        <p:nvSpPr>
          <p:cNvPr id="372745" name="Rectangle 35"/>
          <p:cNvSpPr>
            <a:spLocks noChangeArrowheads="1"/>
          </p:cNvSpPr>
          <p:nvPr/>
        </p:nvSpPr>
        <p:spPr bwMode="auto">
          <a:xfrm>
            <a:off x="4114800" y="4114800"/>
            <a:ext cx="4572000" cy="137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Decision:</a:t>
            </a:r>
          </a:p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sz="2800" b="1"/>
              <a:t>Conclusion:</a:t>
            </a:r>
          </a:p>
        </p:txBody>
      </p:sp>
      <p:sp>
        <p:nvSpPr>
          <p:cNvPr id="372746" name="Rectangle 36"/>
          <p:cNvSpPr>
            <a:spLocks noChangeArrowheads="1"/>
          </p:cNvSpPr>
          <p:nvPr/>
        </p:nvSpPr>
        <p:spPr bwMode="auto">
          <a:xfrm>
            <a:off x="2362200" y="6248400"/>
            <a:ext cx="914400" cy="2286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2747" name="Rectangle 37"/>
          <p:cNvSpPr>
            <a:spLocks noChangeArrowheads="1"/>
          </p:cNvSpPr>
          <p:nvPr/>
        </p:nvSpPr>
        <p:spPr bwMode="auto">
          <a:xfrm>
            <a:off x="762000" y="6248400"/>
            <a:ext cx="1066800" cy="2286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2748" name="Text Box 38"/>
          <p:cNvSpPr txBox="1">
            <a:spLocks noChangeArrowheads="1"/>
          </p:cNvSpPr>
          <p:nvPr/>
        </p:nvSpPr>
        <p:spPr bwMode="auto">
          <a:xfrm>
            <a:off x="3048000" y="5715000"/>
            <a:ext cx="990600" cy="304800"/>
          </a:xfrm>
          <a:prstGeom prst="rect">
            <a:avLst/>
          </a:prstGeom>
          <a:solidFill>
            <a:srgbClr val="FAFEB4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372749" name="Text Box 39"/>
          <p:cNvSpPr txBox="1">
            <a:spLocks noChangeArrowheads="1"/>
          </p:cNvSpPr>
          <p:nvPr/>
        </p:nvSpPr>
        <p:spPr bwMode="auto">
          <a:xfrm>
            <a:off x="304800" y="5715000"/>
            <a:ext cx="990600" cy="304800"/>
          </a:xfrm>
          <a:prstGeom prst="rect">
            <a:avLst/>
          </a:prstGeom>
          <a:solidFill>
            <a:srgbClr val="FAFEB4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372750" name="Freeform 40"/>
          <p:cNvSpPr>
            <a:spLocks/>
          </p:cNvSpPr>
          <p:nvPr/>
        </p:nvSpPr>
        <p:spPr bwMode="auto">
          <a:xfrm>
            <a:off x="2814638" y="4927600"/>
            <a:ext cx="850900" cy="561975"/>
          </a:xfrm>
          <a:custGeom>
            <a:avLst/>
            <a:gdLst>
              <a:gd name="T0" fmla="*/ 536 w 536"/>
              <a:gd name="T1" fmla="*/ 351 h 354"/>
              <a:gd name="T2" fmla="*/ 535 w 536"/>
              <a:gd name="T3" fmla="*/ 312 h 354"/>
              <a:gd name="T4" fmla="*/ 315 w 536"/>
              <a:gd name="T5" fmla="*/ 273 h 354"/>
              <a:gd name="T6" fmla="*/ 188 w 536"/>
              <a:gd name="T7" fmla="*/ 208 h 354"/>
              <a:gd name="T8" fmla="*/ 117 w 536"/>
              <a:gd name="T9" fmla="*/ 153 h 354"/>
              <a:gd name="T10" fmla="*/ 3 w 536"/>
              <a:gd name="T11" fmla="*/ 0 h 354"/>
              <a:gd name="T12" fmla="*/ 0 w 536"/>
              <a:gd name="T13" fmla="*/ 354 h 354"/>
              <a:gd name="T14" fmla="*/ 527 w 536"/>
              <a:gd name="T15" fmla="*/ 351 h 354"/>
              <a:gd name="T16" fmla="*/ 527 w 536"/>
              <a:gd name="T17" fmla="*/ 347 h 35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354"/>
              <a:gd name="T29" fmla="*/ 536 w 536"/>
              <a:gd name="T30" fmla="*/ 354 h 35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354">
                <a:moveTo>
                  <a:pt x="536" y="351"/>
                </a:moveTo>
                <a:lnTo>
                  <a:pt x="535" y="312"/>
                </a:lnTo>
                <a:lnTo>
                  <a:pt x="315" y="273"/>
                </a:lnTo>
                <a:lnTo>
                  <a:pt x="188" y="208"/>
                </a:lnTo>
                <a:lnTo>
                  <a:pt x="117" y="153"/>
                </a:lnTo>
                <a:lnTo>
                  <a:pt x="3" y="0"/>
                </a:lnTo>
                <a:lnTo>
                  <a:pt x="0" y="354"/>
                </a:lnTo>
                <a:lnTo>
                  <a:pt x="527" y="351"/>
                </a:lnTo>
                <a:lnTo>
                  <a:pt x="527" y="347"/>
                </a:lnTo>
              </a:path>
            </a:pathLst>
          </a:custGeom>
          <a:solidFill>
            <a:srgbClr val="FFCCCC"/>
          </a:solidFill>
          <a:ln w="1270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2751" name="Freeform 41"/>
          <p:cNvSpPr>
            <a:spLocks/>
          </p:cNvSpPr>
          <p:nvPr/>
        </p:nvSpPr>
        <p:spPr bwMode="auto">
          <a:xfrm>
            <a:off x="517525" y="4994275"/>
            <a:ext cx="854075" cy="495300"/>
          </a:xfrm>
          <a:custGeom>
            <a:avLst/>
            <a:gdLst>
              <a:gd name="T0" fmla="*/ 0 w 538"/>
              <a:gd name="T1" fmla="*/ 312 h 312"/>
              <a:gd name="T2" fmla="*/ 0 w 538"/>
              <a:gd name="T3" fmla="*/ 267 h 312"/>
              <a:gd name="T4" fmla="*/ 219 w 538"/>
              <a:gd name="T5" fmla="*/ 235 h 312"/>
              <a:gd name="T6" fmla="*/ 330 w 538"/>
              <a:gd name="T7" fmla="*/ 190 h 312"/>
              <a:gd name="T8" fmla="*/ 403 w 538"/>
              <a:gd name="T9" fmla="*/ 141 h 312"/>
              <a:gd name="T10" fmla="*/ 537 w 538"/>
              <a:gd name="T11" fmla="*/ 0 h 312"/>
              <a:gd name="T12" fmla="*/ 538 w 538"/>
              <a:gd name="T13" fmla="*/ 309 h 312"/>
              <a:gd name="T14" fmla="*/ 18 w 538"/>
              <a:gd name="T15" fmla="*/ 309 h 312"/>
              <a:gd name="T16" fmla="*/ 18 w 538"/>
              <a:gd name="T17" fmla="*/ 305 h 3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8"/>
              <a:gd name="T28" fmla="*/ 0 h 312"/>
              <a:gd name="T29" fmla="*/ 538 w 538"/>
              <a:gd name="T30" fmla="*/ 312 h 3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8" h="312">
                <a:moveTo>
                  <a:pt x="0" y="312"/>
                </a:moveTo>
                <a:lnTo>
                  <a:pt x="0" y="267"/>
                </a:lnTo>
                <a:lnTo>
                  <a:pt x="219" y="235"/>
                </a:lnTo>
                <a:lnTo>
                  <a:pt x="330" y="190"/>
                </a:lnTo>
                <a:lnTo>
                  <a:pt x="403" y="141"/>
                </a:lnTo>
                <a:lnTo>
                  <a:pt x="537" y="0"/>
                </a:lnTo>
                <a:lnTo>
                  <a:pt x="538" y="309"/>
                </a:lnTo>
                <a:lnTo>
                  <a:pt x="18" y="309"/>
                </a:lnTo>
                <a:lnTo>
                  <a:pt x="18" y="305"/>
                </a:lnTo>
              </a:path>
            </a:pathLst>
          </a:custGeom>
          <a:solidFill>
            <a:srgbClr val="FFCCCC"/>
          </a:solidFill>
          <a:ln w="1270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2752" name="Freeform 42"/>
          <p:cNvSpPr>
            <a:spLocks/>
          </p:cNvSpPr>
          <p:nvPr/>
        </p:nvSpPr>
        <p:spPr bwMode="auto">
          <a:xfrm>
            <a:off x="533400" y="4114800"/>
            <a:ext cx="1600200" cy="1295400"/>
          </a:xfrm>
          <a:custGeom>
            <a:avLst/>
            <a:gdLst>
              <a:gd name="T0" fmla="*/ 0 w 600"/>
              <a:gd name="T1" fmla="*/ 575 h 576"/>
              <a:gd name="T2" fmla="*/ 63 w 600"/>
              <a:gd name="T3" fmla="*/ 570 h 576"/>
              <a:gd name="T4" fmla="*/ 95 w 600"/>
              <a:gd name="T5" fmla="*/ 562 h 576"/>
              <a:gd name="T6" fmla="*/ 127 w 600"/>
              <a:gd name="T7" fmla="*/ 553 h 576"/>
              <a:gd name="T8" fmla="*/ 158 w 600"/>
              <a:gd name="T9" fmla="*/ 540 h 576"/>
              <a:gd name="T10" fmla="*/ 190 w 600"/>
              <a:gd name="T11" fmla="*/ 521 h 576"/>
              <a:gd name="T12" fmla="*/ 222 w 600"/>
              <a:gd name="T13" fmla="*/ 498 h 576"/>
              <a:gd name="T14" fmla="*/ 284 w 600"/>
              <a:gd name="T15" fmla="*/ 432 h 576"/>
              <a:gd name="T16" fmla="*/ 347 w 600"/>
              <a:gd name="T17" fmla="*/ 338 h 576"/>
              <a:gd name="T18" fmla="*/ 410 w 600"/>
              <a:gd name="T19" fmla="*/ 224 h 576"/>
              <a:gd name="T20" fmla="*/ 441 w 600"/>
              <a:gd name="T21" fmla="*/ 167 h 576"/>
              <a:gd name="T22" fmla="*/ 473 w 600"/>
              <a:gd name="T23" fmla="*/ 114 h 576"/>
              <a:gd name="T24" fmla="*/ 505 w 600"/>
              <a:gd name="T25" fmla="*/ 67 h 576"/>
              <a:gd name="T26" fmla="*/ 535 w 600"/>
              <a:gd name="T27" fmla="*/ 31 h 576"/>
              <a:gd name="T28" fmla="*/ 567 w 600"/>
              <a:gd name="T29" fmla="*/ 8 h 576"/>
              <a:gd name="T30" fmla="*/ 599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 cmpd="sng">
            <a:solidFill>
              <a:schemeClr val="folHlink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2753" name="Freeform 43"/>
          <p:cNvSpPr>
            <a:spLocks/>
          </p:cNvSpPr>
          <p:nvPr/>
        </p:nvSpPr>
        <p:spPr bwMode="auto">
          <a:xfrm>
            <a:off x="2133600" y="4114800"/>
            <a:ext cx="1524000" cy="1295400"/>
          </a:xfrm>
          <a:custGeom>
            <a:avLst/>
            <a:gdLst>
              <a:gd name="T0" fmla="*/ 575 w 576"/>
              <a:gd name="T1" fmla="*/ 575 h 576"/>
              <a:gd name="T2" fmla="*/ 515 w 576"/>
              <a:gd name="T3" fmla="*/ 570 h 576"/>
              <a:gd name="T4" fmla="*/ 484 w 576"/>
              <a:gd name="T5" fmla="*/ 562 h 576"/>
              <a:gd name="T6" fmla="*/ 455 w 576"/>
              <a:gd name="T7" fmla="*/ 553 h 576"/>
              <a:gd name="T8" fmla="*/ 424 w 576"/>
              <a:gd name="T9" fmla="*/ 540 h 576"/>
              <a:gd name="T10" fmla="*/ 393 w 576"/>
              <a:gd name="T11" fmla="*/ 521 h 576"/>
              <a:gd name="T12" fmla="*/ 364 w 576"/>
              <a:gd name="T13" fmla="*/ 498 h 576"/>
              <a:gd name="T14" fmla="*/ 303 w 576"/>
              <a:gd name="T15" fmla="*/ 432 h 576"/>
              <a:gd name="T16" fmla="*/ 242 w 576"/>
              <a:gd name="T17" fmla="*/ 338 h 576"/>
              <a:gd name="T18" fmla="*/ 182 w 576"/>
              <a:gd name="T19" fmla="*/ 224 h 576"/>
              <a:gd name="T20" fmla="*/ 151 w 576"/>
              <a:gd name="T21" fmla="*/ 167 h 576"/>
              <a:gd name="T22" fmla="*/ 120 w 576"/>
              <a:gd name="T23" fmla="*/ 114 h 576"/>
              <a:gd name="T24" fmla="*/ 91 w 576"/>
              <a:gd name="T25" fmla="*/ 67 h 576"/>
              <a:gd name="T26" fmla="*/ 60 w 576"/>
              <a:gd name="T27" fmla="*/ 31 h 576"/>
              <a:gd name="T28" fmla="*/ 30 w 576"/>
              <a:gd name="T29" fmla="*/ 8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folHlink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2754" name="Line 44"/>
          <p:cNvSpPr>
            <a:spLocks noChangeShapeType="1"/>
          </p:cNvSpPr>
          <p:nvPr/>
        </p:nvSpPr>
        <p:spPr bwMode="auto">
          <a:xfrm>
            <a:off x="457200" y="5486400"/>
            <a:ext cx="320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2755" name="Line 45"/>
          <p:cNvSpPr>
            <a:spLocks noChangeShapeType="1"/>
          </p:cNvSpPr>
          <p:nvPr/>
        </p:nvSpPr>
        <p:spPr bwMode="auto">
          <a:xfrm>
            <a:off x="990600" y="4953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2756" name="Rectangle 46"/>
          <p:cNvSpPr>
            <a:spLocks noChangeArrowheads="1"/>
          </p:cNvSpPr>
          <p:nvPr/>
        </p:nvSpPr>
        <p:spPr bwMode="auto">
          <a:xfrm flipH="1">
            <a:off x="381000" y="4648200"/>
            <a:ext cx="1066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Symbol" pitchFamily="18" charset="2"/>
              </a:rPr>
              <a:t>a</a:t>
            </a:r>
            <a:r>
              <a:rPr lang="en-US" sz="1600"/>
              <a:t>/2=.025</a:t>
            </a:r>
          </a:p>
        </p:txBody>
      </p:sp>
      <p:sp>
        <p:nvSpPr>
          <p:cNvPr id="372757" name="Line 47"/>
          <p:cNvSpPr>
            <a:spLocks noChangeShapeType="1"/>
          </p:cNvSpPr>
          <p:nvPr/>
        </p:nvSpPr>
        <p:spPr bwMode="auto">
          <a:xfrm>
            <a:off x="2133600" y="41148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2758" name="Line 48"/>
          <p:cNvSpPr>
            <a:spLocks noChangeShapeType="1"/>
          </p:cNvSpPr>
          <p:nvPr/>
        </p:nvSpPr>
        <p:spPr bwMode="auto">
          <a:xfrm>
            <a:off x="1371600" y="5562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2759" name="Text Box 49"/>
          <p:cNvSpPr txBox="1">
            <a:spLocks noChangeArrowheads="1"/>
          </p:cNvSpPr>
          <p:nvPr/>
        </p:nvSpPr>
        <p:spPr bwMode="auto">
          <a:xfrm>
            <a:off x="990600" y="5791200"/>
            <a:ext cx="6858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-t</a:t>
            </a:r>
            <a:r>
              <a:rPr lang="el-GR" sz="2000" baseline="-25000">
                <a:cs typeface="Arial" charset="0"/>
              </a:rPr>
              <a:t>α</a:t>
            </a:r>
            <a:r>
              <a:rPr lang="en-US" sz="2000" baseline="-25000">
                <a:cs typeface="Arial" charset="0"/>
              </a:rPr>
              <a:t>/2</a:t>
            </a:r>
            <a:endParaRPr lang="el-GR" sz="2000" baseline="-25000">
              <a:cs typeface="Arial" charset="0"/>
            </a:endParaRPr>
          </a:p>
        </p:txBody>
      </p:sp>
      <p:sp>
        <p:nvSpPr>
          <p:cNvPr id="372760" name="Line 50"/>
          <p:cNvSpPr>
            <a:spLocks noChangeShapeType="1"/>
          </p:cNvSpPr>
          <p:nvPr/>
        </p:nvSpPr>
        <p:spPr bwMode="auto">
          <a:xfrm>
            <a:off x="1371600" y="57150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2761" name="Text Box 51"/>
          <p:cNvSpPr txBox="1">
            <a:spLocks noChangeArrowheads="1"/>
          </p:cNvSpPr>
          <p:nvPr/>
        </p:nvSpPr>
        <p:spPr bwMode="auto">
          <a:xfrm>
            <a:off x="1295400" y="5715000"/>
            <a:ext cx="1524000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372762" name="Line 52"/>
          <p:cNvSpPr>
            <a:spLocks noChangeShapeType="1"/>
          </p:cNvSpPr>
          <p:nvPr/>
        </p:nvSpPr>
        <p:spPr bwMode="auto">
          <a:xfrm>
            <a:off x="228600" y="57150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2763" name="Text Box 53"/>
          <p:cNvSpPr txBox="1">
            <a:spLocks noChangeArrowheads="1"/>
          </p:cNvSpPr>
          <p:nvPr/>
        </p:nvSpPr>
        <p:spPr bwMode="auto">
          <a:xfrm>
            <a:off x="1905000" y="5943600"/>
            <a:ext cx="4572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372764" name="Text Box 54"/>
          <p:cNvSpPr txBox="1">
            <a:spLocks noChangeArrowheads="1"/>
          </p:cNvSpPr>
          <p:nvPr/>
        </p:nvSpPr>
        <p:spPr bwMode="auto">
          <a:xfrm>
            <a:off x="2590800" y="5791200"/>
            <a:ext cx="6096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t</a:t>
            </a:r>
            <a:r>
              <a:rPr lang="el-GR" sz="2000" baseline="-25000">
                <a:cs typeface="Arial" charset="0"/>
              </a:rPr>
              <a:t>α</a:t>
            </a:r>
            <a:r>
              <a:rPr lang="en-US" sz="2000" baseline="-25000">
                <a:cs typeface="Arial" charset="0"/>
              </a:rPr>
              <a:t>/2</a:t>
            </a:r>
            <a:endParaRPr lang="el-GR" sz="2000" baseline="-25000">
              <a:cs typeface="Arial" charset="0"/>
            </a:endParaRPr>
          </a:p>
        </p:txBody>
      </p:sp>
      <p:sp>
        <p:nvSpPr>
          <p:cNvPr id="372765" name="Line 55"/>
          <p:cNvSpPr>
            <a:spLocks noChangeShapeType="1"/>
          </p:cNvSpPr>
          <p:nvPr/>
        </p:nvSpPr>
        <p:spPr bwMode="auto">
          <a:xfrm>
            <a:off x="2819400" y="5562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2766" name="Freeform 56"/>
          <p:cNvSpPr>
            <a:spLocks/>
          </p:cNvSpPr>
          <p:nvPr/>
        </p:nvSpPr>
        <p:spPr bwMode="auto">
          <a:xfrm>
            <a:off x="2971800" y="4922838"/>
            <a:ext cx="204788" cy="411162"/>
          </a:xfrm>
          <a:custGeom>
            <a:avLst/>
            <a:gdLst>
              <a:gd name="T0" fmla="*/ 48 w 48"/>
              <a:gd name="T1" fmla="*/ 0 h 249"/>
              <a:gd name="T2" fmla="*/ 0 w 48"/>
              <a:gd name="T3" fmla="*/ 249 h 249"/>
              <a:gd name="T4" fmla="*/ 0 60000 65536"/>
              <a:gd name="T5" fmla="*/ 0 60000 65536"/>
              <a:gd name="T6" fmla="*/ 0 w 48"/>
              <a:gd name="T7" fmla="*/ 0 h 249"/>
              <a:gd name="T8" fmla="*/ 48 w 48"/>
              <a:gd name="T9" fmla="*/ 249 h 24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249">
                <a:moveTo>
                  <a:pt x="48" y="0"/>
                </a:moveTo>
                <a:lnTo>
                  <a:pt x="0" y="249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2767" name="Rectangle 57"/>
          <p:cNvSpPr>
            <a:spLocks noChangeArrowheads="1"/>
          </p:cNvSpPr>
          <p:nvPr/>
        </p:nvSpPr>
        <p:spPr bwMode="auto">
          <a:xfrm flipH="1">
            <a:off x="2895600" y="4648200"/>
            <a:ext cx="12192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Symbol" pitchFamily="18" charset="2"/>
              </a:rPr>
              <a:t>a</a:t>
            </a:r>
            <a:r>
              <a:rPr lang="en-US" sz="1600"/>
              <a:t>/2=.025</a:t>
            </a:r>
          </a:p>
        </p:txBody>
      </p:sp>
      <p:sp>
        <p:nvSpPr>
          <p:cNvPr id="372768" name="Rectangle 58"/>
          <p:cNvSpPr>
            <a:spLocks noChangeArrowheads="1"/>
          </p:cNvSpPr>
          <p:nvPr/>
        </p:nvSpPr>
        <p:spPr bwMode="auto">
          <a:xfrm flipH="1">
            <a:off x="762000" y="6172200"/>
            <a:ext cx="1219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-2.1788</a:t>
            </a:r>
          </a:p>
        </p:txBody>
      </p:sp>
      <p:sp>
        <p:nvSpPr>
          <p:cNvPr id="372769" name="Rectangle 59"/>
          <p:cNvSpPr>
            <a:spLocks noChangeArrowheads="1"/>
          </p:cNvSpPr>
          <p:nvPr/>
        </p:nvSpPr>
        <p:spPr bwMode="auto">
          <a:xfrm flipH="1">
            <a:off x="2362200" y="6172200"/>
            <a:ext cx="1219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2.1788</a:t>
            </a:r>
          </a:p>
        </p:txBody>
      </p:sp>
      <p:sp>
        <p:nvSpPr>
          <p:cNvPr id="372770" name="Line 60"/>
          <p:cNvSpPr>
            <a:spLocks noChangeShapeType="1"/>
          </p:cNvSpPr>
          <p:nvPr/>
        </p:nvSpPr>
        <p:spPr bwMode="auto">
          <a:xfrm>
            <a:off x="2819400" y="57150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2771" name="Text Box 65"/>
          <p:cNvSpPr txBox="1">
            <a:spLocks noChangeArrowheads="1"/>
          </p:cNvSpPr>
          <p:nvPr/>
        </p:nvSpPr>
        <p:spPr bwMode="auto">
          <a:xfrm>
            <a:off x="2590800" y="2133600"/>
            <a:ext cx="6172200" cy="949325"/>
          </a:xfrm>
          <a:prstGeom prst="rect">
            <a:avLst/>
          </a:prstGeom>
          <a:solidFill>
            <a:srgbClr val="FDE0BD"/>
          </a:solidFill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US" sz="2000" b="1">
                <a:solidFill>
                  <a:schemeClr val="folHlink"/>
                </a:solidFill>
              </a:rPr>
              <a:t>For Price t</a:t>
            </a:r>
            <a:r>
              <a:rPr lang="en-US" sz="2000" b="1" baseline="-25000">
                <a:solidFill>
                  <a:schemeClr val="folHlink"/>
                </a:solidFill>
              </a:rPr>
              <a:t>STAT</a:t>
            </a:r>
            <a:r>
              <a:rPr lang="en-US" sz="2000" b="1">
                <a:solidFill>
                  <a:schemeClr val="folHlink"/>
                </a:solidFill>
              </a:rPr>
              <a:t> = -2.306, with p-value .0398</a:t>
            </a:r>
          </a:p>
          <a:p>
            <a:pPr>
              <a:spcBef>
                <a:spcPct val="25000"/>
              </a:spcBef>
            </a:pPr>
            <a:endParaRPr lang="en-US" sz="800" b="1">
              <a:solidFill>
                <a:schemeClr val="folHlink"/>
              </a:solidFill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solidFill>
                  <a:schemeClr val="folHlink"/>
                </a:solidFill>
              </a:rPr>
              <a:t>For Advertising t</a:t>
            </a:r>
            <a:r>
              <a:rPr lang="en-US" sz="2000" b="1" baseline="-25000">
                <a:solidFill>
                  <a:schemeClr val="folHlink"/>
                </a:solidFill>
              </a:rPr>
              <a:t>STAT </a:t>
            </a:r>
            <a:r>
              <a:rPr lang="en-US" sz="2000" b="1">
                <a:solidFill>
                  <a:schemeClr val="folHlink"/>
                </a:solidFill>
              </a:rPr>
              <a:t>= 2.855, with p-value .0145</a:t>
            </a:r>
          </a:p>
        </p:txBody>
      </p:sp>
      <p:sp>
        <p:nvSpPr>
          <p:cNvPr id="372772" name="Rectangle 37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97BBB2EE-CBF3-4FAB-B1A8-FF8DFC581955}" type="slidenum">
              <a:rPr lang="en-US"/>
              <a:pPr/>
              <a:t>29</a:t>
            </a:fld>
            <a:endParaRPr lang="en-US"/>
          </a:p>
        </p:txBody>
      </p:sp>
      <p:sp>
        <p:nvSpPr>
          <p:cNvPr id="27034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Confidence Interval Estimate </a:t>
            </a:r>
            <a:br>
              <a:rPr lang="en-US" smtClean="0"/>
            </a:br>
            <a:r>
              <a:rPr lang="en-US" smtClean="0"/>
              <a:t>for the Slope</a:t>
            </a:r>
          </a:p>
        </p:txBody>
      </p:sp>
      <p:sp>
        <p:nvSpPr>
          <p:cNvPr id="270344" name="Rectangle 3"/>
          <p:cNvSpPr>
            <a:spLocks noChangeArrowheads="1"/>
          </p:cNvSpPr>
          <p:nvPr/>
        </p:nvSpPr>
        <p:spPr bwMode="auto">
          <a:xfrm>
            <a:off x="1219200" y="1371600"/>
            <a:ext cx="73136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Confidence interval for the population slope </a:t>
            </a:r>
            <a:r>
              <a:rPr lang="el-GR">
                <a:cs typeface="Arial" charset="0"/>
              </a:rPr>
              <a:t>β</a:t>
            </a:r>
            <a:r>
              <a:rPr lang="en-US" baseline="-25000"/>
              <a:t>j </a:t>
            </a:r>
            <a:endParaRPr lang="en-US"/>
          </a:p>
        </p:txBody>
      </p:sp>
      <p:sp>
        <p:nvSpPr>
          <p:cNvPr id="270345" name="Rectangle 4"/>
          <p:cNvSpPr>
            <a:spLocks noChangeArrowheads="1"/>
          </p:cNvSpPr>
          <p:nvPr/>
        </p:nvSpPr>
        <p:spPr bwMode="auto">
          <a:xfrm>
            <a:off x="228600" y="4343400"/>
            <a:ext cx="8763000" cy="2090738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chemeClr val="folHlink"/>
                </a:solidFill>
              </a:rPr>
              <a:t>Example:</a:t>
            </a:r>
            <a:r>
              <a:rPr lang="en-US" sz="1800"/>
              <a:t> Form a 95% confidence interval for the effect of changes in price (X</a:t>
            </a:r>
            <a:r>
              <a:rPr lang="en-US" sz="1800" baseline="-25000"/>
              <a:t>1</a:t>
            </a:r>
            <a:r>
              <a:rPr lang="en-US" sz="1800"/>
              <a:t>) on pie sales: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/>
              <a:t>-24.975 </a:t>
            </a:r>
            <a:r>
              <a:rPr lang="en-US" sz="1800">
                <a:cs typeface="Arial" charset="0"/>
              </a:rPr>
              <a:t>± (2.1788)(10.832)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>
                <a:cs typeface="Arial" charset="0"/>
              </a:rPr>
              <a:t>So the interval is  (-48.576  ,  -1.374)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600">
                <a:cs typeface="Arial" charset="0"/>
              </a:rPr>
              <a:t>(This interval does not contain zero, so price has a significant effect on sales holding constant the effect of advertising)</a:t>
            </a:r>
          </a:p>
        </p:txBody>
      </p:sp>
      <p:graphicFrame>
        <p:nvGraphicFramePr>
          <p:cNvPr id="270341" name="Object 5"/>
          <p:cNvGraphicFramePr>
            <a:graphicFrameLocks noChangeAspect="1"/>
          </p:cNvGraphicFramePr>
          <p:nvPr/>
        </p:nvGraphicFramePr>
        <p:xfrm>
          <a:off x="3030538" y="1828800"/>
          <a:ext cx="2800350" cy="974725"/>
        </p:xfrm>
        <a:graphic>
          <a:graphicData uri="http://schemas.openxmlformats.org/presentationml/2006/ole">
            <p:oleObj spid="_x0000_s270341" name="Equation" r:id="rId3" imgW="761760" imgH="266400" progId="Equation.3">
              <p:embed/>
            </p:oleObj>
          </a:graphicData>
        </a:graphic>
      </p:graphicFrame>
      <p:graphicFrame>
        <p:nvGraphicFramePr>
          <p:cNvPr id="270391" name="Group 55"/>
          <p:cNvGraphicFramePr>
            <a:graphicFrameLocks noGrp="1"/>
          </p:cNvGraphicFramePr>
          <p:nvPr/>
        </p:nvGraphicFramePr>
        <p:xfrm>
          <a:off x="1371600" y="2895600"/>
          <a:ext cx="4265613" cy="1212850"/>
        </p:xfrm>
        <a:graphic>
          <a:graphicData uri="http://schemas.openxmlformats.org/drawingml/2006/table">
            <a:tbl>
              <a:tblPr/>
              <a:tblGrid>
                <a:gridCol w="1706563"/>
                <a:gridCol w="1162050"/>
                <a:gridCol w="13970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Coefficients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Intercept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306.52619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114.25389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-24.97509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10.83213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Advertising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74.13096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25.96732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</a:tbl>
          </a:graphicData>
        </a:graphic>
      </p:graphicFrame>
      <p:sp>
        <p:nvSpPr>
          <p:cNvPr id="270368" name="Text Box 49"/>
          <p:cNvSpPr txBox="1">
            <a:spLocks noChangeArrowheads="1"/>
          </p:cNvSpPr>
          <p:nvPr/>
        </p:nvSpPr>
        <p:spPr bwMode="auto">
          <a:xfrm>
            <a:off x="6105525" y="194945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where t has 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2000"/>
              <a:t>   (n – k – 1) d.f.</a:t>
            </a:r>
          </a:p>
        </p:txBody>
      </p:sp>
      <p:sp>
        <p:nvSpPr>
          <p:cNvPr id="270369" name="Oval 50"/>
          <p:cNvSpPr>
            <a:spLocks noChangeArrowheads="1"/>
          </p:cNvSpPr>
          <p:nvPr/>
        </p:nvSpPr>
        <p:spPr bwMode="auto">
          <a:xfrm>
            <a:off x="3124200" y="3429000"/>
            <a:ext cx="2667000" cy="4572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0370" name="AutoShape 54"/>
          <p:cNvSpPr>
            <a:spLocks noChangeArrowheads="1"/>
          </p:cNvSpPr>
          <p:nvPr/>
        </p:nvSpPr>
        <p:spPr bwMode="auto">
          <a:xfrm rot="5400000">
            <a:off x="5657850" y="3790950"/>
            <a:ext cx="511175" cy="396875"/>
          </a:xfrm>
          <a:custGeom>
            <a:avLst/>
            <a:gdLst>
              <a:gd name="T0" fmla="*/ 357964 w 21600"/>
              <a:gd name="T1" fmla="*/ 0 h 21600"/>
              <a:gd name="T2" fmla="*/ 357964 w 21600"/>
              <a:gd name="T3" fmla="*/ 223389 h 21600"/>
              <a:gd name="T4" fmla="*/ 76605 w 21600"/>
              <a:gd name="T5" fmla="*/ 396875 h 21600"/>
              <a:gd name="T6" fmla="*/ 511175 w 21600"/>
              <a:gd name="T7" fmla="*/ 111695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0371" name="Text Box 56"/>
          <p:cNvSpPr txBox="1">
            <a:spLocks noChangeArrowheads="1"/>
          </p:cNvSpPr>
          <p:nvPr/>
        </p:nvSpPr>
        <p:spPr bwMode="auto">
          <a:xfrm>
            <a:off x="6248400" y="3200400"/>
            <a:ext cx="2667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/>
              <a:t>Here,  t has    </a:t>
            </a:r>
          </a:p>
          <a:p>
            <a:pPr>
              <a:spcBef>
                <a:spcPct val="30000"/>
              </a:spcBef>
            </a:pPr>
            <a:r>
              <a:rPr lang="en-US" sz="2000"/>
              <a:t>(15 – 2 – 1) = 12  d.f.</a:t>
            </a:r>
          </a:p>
        </p:txBody>
      </p:sp>
      <p:sp>
        <p:nvSpPr>
          <p:cNvPr id="270372" name="Rectangle 37"/>
          <p:cNvSpPr>
            <a:spLocks noChangeArrowheads="1"/>
          </p:cNvSpPr>
          <p:nvPr/>
        </p:nvSpPr>
        <p:spPr bwMode="auto">
          <a:xfrm>
            <a:off x="7543800" y="9144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57255E38-6A65-4A60-8937-0233CD1C2637}" type="slidenum">
              <a:rPr lang="en-US"/>
              <a:pPr/>
              <a:t>3</a:t>
            </a:fld>
            <a:endParaRPr lang="en-US"/>
          </a:p>
        </p:txBody>
      </p:sp>
      <p:sp>
        <p:nvSpPr>
          <p:cNvPr id="23963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Multiple Regression Model</a:t>
            </a:r>
          </a:p>
        </p:txBody>
      </p:sp>
      <p:sp>
        <p:nvSpPr>
          <p:cNvPr id="239632" name="Rectangle 3"/>
          <p:cNvSpPr>
            <a:spLocks noChangeArrowheads="1"/>
          </p:cNvSpPr>
          <p:nvPr/>
        </p:nvSpPr>
        <p:spPr bwMode="auto">
          <a:xfrm>
            <a:off x="457200" y="1905000"/>
            <a:ext cx="8077200" cy="75882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Idea: Examine the linear relationship between </a:t>
            </a:r>
          </a:p>
          <a:p>
            <a:pPr algn="ctr" eaLnBrk="0" hangingPunct="0">
              <a:lnSpc>
                <a:spcPct val="30000"/>
              </a:lnSpc>
              <a:spcBef>
                <a:spcPct val="50000"/>
              </a:spcBef>
            </a:pPr>
            <a:r>
              <a:rPr lang="en-US"/>
              <a:t>1 dependent (Y) &amp; 2 or more independent variables (X</a:t>
            </a:r>
            <a:r>
              <a:rPr lang="en-US" baseline="-25000"/>
              <a:t>i</a:t>
            </a:r>
            <a:r>
              <a:rPr lang="en-US"/>
              <a:t>)</a:t>
            </a:r>
          </a:p>
        </p:txBody>
      </p:sp>
      <p:sp>
        <p:nvSpPr>
          <p:cNvPr id="239633" name="Line 4"/>
          <p:cNvSpPr>
            <a:spLocks noChangeShapeType="1"/>
          </p:cNvSpPr>
          <p:nvPr/>
        </p:nvSpPr>
        <p:spPr bwMode="auto">
          <a:xfrm flipH="1">
            <a:off x="1905000" y="3886200"/>
            <a:ext cx="76200" cy="4572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34" name="Line 5"/>
          <p:cNvSpPr>
            <a:spLocks noChangeShapeType="1"/>
          </p:cNvSpPr>
          <p:nvPr/>
        </p:nvSpPr>
        <p:spPr bwMode="auto">
          <a:xfrm flipH="1">
            <a:off x="2971800" y="3886200"/>
            <a:ext cx="1066800" cy="3810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35" name="Line 6"/>
          <p:cNvSpPr>
            <a:spLocks noChangeShapeType="1"/>
          </p:cNvSpPr>
          <p:nvPr/>
        </p:nvSpPr>
        <p:spPr bwMode="auto">
          <a:xfrm>
            <a:off x="4495800" y="3886200"/>
            <a:ext cx="0" cy="3810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36" name="Line 7"/>
          <p:cNvSpPr>
            <a:spLocks noChangeShapeType="1"/>
          </p:cNvSpPr>
          <p:nvPr/>
        </p:nvSpPr>
        <p:spPr bwMode="auto">
          <a:xfrm>
            <a:off x="5257800" y="3886200"/>
            <a:ext cx="1665288" cy="42703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37" name="Line 12"/>
          <p:cNvSpPr>
            <a:spLocks noChangeShapeType="1"/>
          </p:cNvSpPr>
          <p:nvPr/>
        </p:nvSpPr>
        <p:spPr bwMode="auto">
          <a:xfrm>
            <a:off x="8534400" y="3886200"/>
            <a:ext cx="76200" cy="50323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9629" name="Object 13"/>
          <p:cNvGraphicFramePr>
            <a:graphicFrameLocks noChangeAspect="1"/>
          </p:cNvGraphicFramePr>
          <p:nvPr/>
        </p:nvGraphicFramePr>
        <p:xfrm>
          <a:off x="498475" y="4170363"/>
          <a:ext cx="8535988" cy="835025"/>
        </p:xfrm>
        <a:graphic>
          <a:graphicData uri="http://schemas.openxmlformats.org/presentationml/2006/ole">
            <p:oleObj spid="_x0000_s239629" name="Equation" r:id="rId3" imgW="2463480" imgH="241200" progId="Equation.3">
              <p:embed/>
            </p:oleObj>
          </a:graphicData>
        </a:graphic>
      </p:graphicFrame>
      <p:sp>
        <p:nvSpPr>
          <p:cNvPr id="239638" name="Rectangle 15"/>
          <p:cNvSpPr>
            <a:spLocks noChangeArrowheads="1"/>
          </p:cNvSpPr>
          <p:nvPr/>
        </p:nvSpPr>
        <p:spPr bwMode="auto">
          <a:xfrm>
            <a:off x="152400" y="2971800"/>
            <a:ext cx="7162800" cy="393700"/>
          </a:xfrm>
          <a:prstGeom prst="rect">
            <a:avLst/>
          </a:prstGeom>
          <a:solidFill>
            <a:srgbClr val="FFD5FF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Multiple Regression Model with k Independent Variables:</a:t>
            </a:r>
          </a:p>
        </p:txBody>
      </p:sp>
      <p:sp>
        <p:nvSpPr>
          <p:cNvPr id="239639" name="Rectangle 16"/>
          <p:cNvSpPr>
            <a:spLocks noChangeArrowheads="1"/>
          </p:cNvSpPr>
          <p:nvPr/>
        </p:nvSpPr>
        <p:spPr bwMode="auto">
          <a:xfrm>
            <a:off x="1371600" y="3581400"/>
            <a:ext cx="1219200" cy="333375"/>
          </a:xfrm>
          <a:prstGeom prst="rect">
            <a:avLst/>
          </a:prstGeom>
          <a:solidFill>
            <a:srgbClr val="FFD5FF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Y-intercept</a:t>
            </a:r>
          </a:p>
        </p:txBody>
      </p:sp>
      <p:sp>
        <p:nvSpPr>
          <p:cNvPr id="239640" name="Rectangle 17"/>
          <p:cNvSpPr>
            <a:spLocks noChangeArrowheads="1"/>
          </p:cNvSpPr>
          <p:nvPr/>
        </p:nvSpPr>
        <p:spPr bwMode="auto">
          <a:xfrm>
            <a:off x="3951288" y="3551238"/>
            <a:ext cx="1817687" cy="333375"/>
          </a:xfrm>
          <a:prstGeom prst="rect">
            <a:avLst/>
          </a:prstGeom>
          <a:solidFill>
            <a:srgbClr val="FFD5FF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Population slopes</a:t>
            </a:r>
          </a:p>
        </p:txBody>
      </p:sp>
      <p:sp>
        <p:nvSpPr>
          <p:cNvPr id="239641" name="Rectangle 18"/>
          <p:cNvSpPr>
            <a:spLocks noChangeArrowheads="1"/>
          </p:cNvSpPr>
          <p:nvPr/>
        </p:nvSpPr>
        <p:spPr bwMode="auto">
          <a:xfrm>
            <a:off x="7380288" y="3551238"/>
            <a:ext cx="1535112" cy="333375"/>
          </a:xfrm>
          <a:prstGeom prst="rect">
            <a:avLst/>
          </a:prstGeom>
          <a:solidFill>
            <a:srgbClr val="FFD5FF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Random Error</a:t>
            </a:r>
          </a:p>
        </p:txBody>
      </p:sp>
      <p:sp>
        <p:nvSpPr>
          <p:cNvPr id="239642" name="Rectangle 1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38CC67F8-4649-4B4B-8DCA-6E1453089CE0}" type="slidenum">
              <a:rPr lang="en-US"/>
              <a:pPr/>
              <a:t>30</a:t>
            </a:fld>
            <a:endParaRPr lang="en-US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Confidence Interval Estimate </a:t>
            </a:r>
            <a:br>
              <a:rPr lang="en-US" smtClean="0"/>
            </a:br>
            <a:r>
              <a:rPr lang="en-US" smtClean="0"/>
              <a:t>for the Slope</a:t>
            </a:r>
          </a:p>
        </p:txBody>
      </p:sp>
      <p:sp>
        <p:nvSpPr>
          <p:cNvPr id="374787" name="Rectangle 3"/>
          <p:cNvSpPr>
            <a:spLocks noChangeArrowheads="1"/>
          </p:cNvSpPr>
          <p:nvPr/>
        </p:nvSpPr>
        <p:spPr bwMode="auto">
          <a:xfrm>
            <a:off x="990600" y="1676400"/>
            <a:ext cx="73136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Confidence interval for the population slope </a:t>
            </a:r>
            <a:r>
              <a:rPr lang="el-GR">
                <a:cs typeface="Arial" charset="0"/>
              </a:rPr>
              <a:t>β</a:t>
            </a:r>
            <a:r>
              <a:rPr lang="en-US" baseline="-25000"/>
              <a:t>j</a:t>
            </a:r>
            <a:endParaRPr lang="en-US"/>
          </a:p>
        </p:txBody>
      </p:sp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838200" y="4032250"/>
            <a:ext cx="7696200" cy="1473200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Example:</a:t>
            </a:r>
            <a:r>
              <a:rPr lang="en-US" sz="2000"/>
              <a:t> Excel output also reports these interval endpoints: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 Weekly sales are estimated to be reduced by between 1.37 to 48.58 pies for each increase of $1 in the selling price, holding the effect of advertising constant</a:t>
            </a:r>
          </a:p>
        </p:txBody>
      </p:sp>
      <p:graphicFrame>
        <p:nvGraphicFramePr>
          <p:cNvPr id="342022" name="Group 6"/>
          <p:cNvGraphicFramePr>
            <a:graphicFrameLocks noGrp="1"/>
          </p:cNvGraphicFramePr>
          <p:nvPr/>
        </p:nvGraphicFramePr>
        <p:xfrm>
          <a:off x="1066800" y="2590800"/>
          <a:ext cx="7239000" cy="1212850"/>
        </p:xfrm>
        <a:graphic>
          <a:graphicData uri="http://schemas.openxmlformats.org/drawingml/2006/table">
            <a:tbl>
              <a:tblPr/>
              <a:tblGrid>
                <a:gridCol w="1706563"/>
                <a:gridCol w="1162050"/>
                <a:gridCol w="1397000"/>
                <a:gridCol w="534987"/>
                <a:gridCol w="1219200"/>
                <a:gridCol w="12192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Coefficients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Upper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Intercept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306.52619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114.25389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57.58835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555.46404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-24.97509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10.83213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-48.57626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-1.37392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Advertising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74.13096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25.96732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17.55303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130.70888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</a:tbl>
          </a:graphicData>
        </a:graphic>
      </p:graphicFrame>
      <p:sp>
        <p:nvSpPr>
          <p:cNvPr id="374826" name="Oval 50"/>
          <p:cNvSpPr>
            <a:spLocks noChangeArrowheads="1"/>
          </p:cNvSpPr>
          <p:nvPr/>
        </p:nvSpPr>
        <p:spPr bwMode="auto">
          <a:xfrm>
            <a:off x="5867400" y="3124200"/>
            <a:ext cx="2667000" cy="4572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4827" name="AutoShape 51"/>
          <p:cNvSpPr>
            <a:spLocks noChangeArrowheads="1"/>
          </p:cNvSpPr>
          <p:nvPr/>
        </p:nvSpPr>
        <p:spPr bwMode="auto">
          <a:xfrm rot="7173994">
            <a:off x="8324850" y="3556000"/>
            <a:ext cx="511175" cy="396875"/>
          </a:xfrm>
          <a:custGeom>
            <a:avLst/>
            <a:gdLst>
              <a:gd name="T0" fmla="*/ 357964 w 21600"/>
              <a:gd name="T1" fmla="*/ 0 h 21600"/>
              <a:gd name="T2" fmla="*/ 357964 w 21600"/>
              <a:gd name="T3" fmla="*/ 223389 h 21600"/>
              <a:gd name="T4" fmla="*/ 76605 w 21600"/>
              <a:gd name="T5" fmla="*/ 396875 h 21600"/>
              <a:gd name="T6" fmla="*/ 511175 w 21600"/>
              <a:gd name="T7" fmla="*/ 111695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4828" name="Text Box 52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374829" name="Rectangle 52"/>
          <p:cNvSpPr>
            <a:spLocks noChangeArrowheads="1"/>
          </p:cNvSpPr>
          <p:nvPr/>
        </p:nvSpPr>
        <p:spPr bwMode="auto">
          <a:xfrm>
            <a:off x="7543800" y="7620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215E69E2-938D-4F6E-AA1F-8F6055632ED1}" type="slidenum">
              <a:rPr lang="en-US"/>
              <a:pPr/>
              <a:t>31</a:t>
            </a:fld>
            <a:endParaRPr lang="en-US"/>
          </a:p>
        </p:txBody>
      </p:sp>
      <p:sp>
        <p:nvSpPr>
          <p:cNvPr id="382978" name="Rectangle 2"/>
          <p:cNvSpPr>
            <a:spLocks noChangeArrowheads="1"/>
          </p:cNvSpPr>
          <p:nvPr/>
        </p:nvSpPr>
        <p:spPr bwMode="auto">
          <a:xfrm>
            <a:off x="838200" y="2819400"/>
            <a:ext cx="7239000" cy="11430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77200" cy="4532313"/>
          </a:xfrm>
        </p:spPr>
        <p:txBody>
          <a:bodyPr/>
          <a:lstStyle/>
          <a:p>
            <a:pPr eaLnBrk="1" hangingPunct="1"/>
            <a:r>
              <a:rPr lang="en-US" smtClean="0"/>
              <a:t>Contribution of a Single Independent Variable X</a:t>
            </a:r>
            <a:r>
              <a:rPr lang="en-US" baseline="-25000" smtClean="0"/>
              <a:t>j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	</a:t>
            </a:r>
            <a:r>
              <a:rPr lang="en-US" sz="2400" smtClean="0"/>
              <a:t>SSR(X</a:t>
            </a:r>
            <a:r>
              <a:rPr lang="en-US" sz="2400" baseline="-25000" smtClean="0"/>
              <a:t>j</a:t>
            </a:r>
            <a:r>
              <a:rPr lang="en-US" sz="2400" smtClean="0"/>
              <a:t> | all variables except X</a:t>
            </a:r>
            <a:r>
              <a:rPr lang="en-US" sz="2400" baseline="-25000" smtClean="0"/>
              <a:t>j</a:t>
            </a:r>
            <a:r>
              <a:rPr lang="en-US" sz="2400" smtClean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= SSR (all variables) – SSR(all variables except X</a:t>
            </a:r>
            <a:r>
              <a:rPr lang="en-US" baseline="-25000" smtClean="0"/>
              <a:t>j</a:t>
            </a:r>
            <a:r>
              <a:rPr lang="en-US" smtClean="0"/>
              <a:t>)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Measures the contribution of X</a:t>
            </a:r>
            <a:r>
              <a:rPr lang="en-US" baseline="-25000" smtClean="0"/>
              <a:t>j</a:t>
            </a:r>
            <a:r>
              <a:rPr lang="en-US" smtClean="0"/>
              <a:t>  in explaining the total variation in Y (SST)</a:t>
            </a:r>
          </a:p>
        </p:txBody>
      </p:sp>
      <p:sp>
        <p:nvSpPr>
          <p:cNvPr id="382980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Testing Portions of the Multiple Regression Model</a:t>
            </a:r>
          </a:p>
        </p:txBody>
      </p:sp>
      <p:sp>
        <p:nvSpPr>
          <p:cNvPr id="382981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435B32BE-47A5-402A-A103-329BB78275F0}" type="slidenum">
              <a:rPr lang="en-US"/>
              <a:pPr/>
              <a:t>32</a:t>
            </a:fld>
            <a:endParaRPr lang="en-US"/>
          </a:p>
        </p:txBody>
      </p:sp>
      <p:sp>
        <p:nvSpPr>
          <p:cNvPr id="349201" name="Rectangle 2"/>
          <p:cNvSpPr>
            <a:spLocks noChangeArrowheads="1"/>
          </p:cNvSpPr>
          <p:nvPr/>
        </p:nvSpPr>
        <p:spPr bwMode="auto">
          <a:xfrm>
            <a:off x="1371600" y="3124200"/>
            <a:ext cx="6019800" cy="914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9202" name="Rectangle 3"/>
          <p:cNvSpPr>
            <a:spLocks noChangeArrowheads="1"/>
          </p:cNvSpPr>
          <p:nvPr/>
        </p:nvSpPr>
        <p:spPr bwMode="auto">
          <a:xfrm>
            <a:off x="5029200" y="3581400"/>
            <a:ext cx="2209800" cy="457200"/>
          </a:xfrm>
          <a:prstGeom prst="rect">
            <a:avLst/>
          </a:prstGeom>
          <a:solidFill>
            <a:srgbClr val="BEF8C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9203" name="Rectangle 4"/>
          <p:cNvSpPr>
            <a:spLocks noChangeArrowheads="1"/>
          </p:cNvSpPr>
          <p:nvPr/>
        </p:nvSpPr>
        <p:spPr bwMode="auto">
          <a:xfrm>
            <a:off x="2133600" y="3581400"/>
            <a:ext cx="2590800" cy="457200"/>
          </a:xfrm>
          <a:prstGeom prst="rect">
            <a:avLst/>
          </a:prstGeom>
          <a:solidFill>
            <a:srgbClr val="C7DAF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9204" name="Text Box 5"/>
          <p:cNvSpPr txBox="1">
            <a:spLocks noChangeArrowheads="1"/>
          </p:cNvSpPr>
          <p:nvPr/>
        </p:nvSpPr>
        <p:spPr bwMode="auto">
          <a:xfrm>
            <a:off x="1219200" y="6019800"/>
            <a:ext cx="6934200" cy="457200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Measures the contribution of X</a:t>
            </a:r>
            <a:r>
              <a:rPr lang="en-US" baseline="-25000"/>
              <a:t>1</a:t>
            </a:r>
            <a:r>
              <a:rPr lang="en-US"/>
              <a:t> in explaining SST</a:t>
            </a:r>
          </a:p>
        </p:txBody>
      </p:sp>
      <p:sp>
        <p:nvSpPr>
          <p:cNvPr id="349205" name="Rectangle 6"/>
          <p:cNvSpPr>
            <a:spLocks noChangeArrowheads="1"/>
          </p:cNvSpPr>
          <p:nvPr/>
        </p:nvSpPr>
        <p:spPr bwMode="auto">
          <a:xfrm>
            <a:off x="5334000" y="4424363"/>
            <a:ext cx="3581400" cy="1366837"/>
          </a:xfrm>
          <a:prstGeom prst="rect">
            <a:avLst/>
          </a:prstGeom>
          <a:solidFill>
            <a:srgbClr val="BEF8C2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From ANOVA section of regression for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349206" name="Rectangle 7"/>
          <p:cNvSpPr>
            <a:spLocks noChangeArrowheads="1"/>
          </p:cNvSpPr>
          <p:nvPr/>
        </p:nvSpPr>
        <p:spPr bwMode="auto">
          <a:xfrm>
            <a:off x="381000" y="4419600"/>
            <a:ext cx="4495800" cy="1370013"/>
          </a:xfrm>
          <a:prstGeom prst="rect">
            <a:avLst/>
          </a:prstGeom>
          <a:solidFill>
            <a:srgbClr val="C7DAF7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From ANOVA section of regression for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349207" name="Line 8"/>
          <p:cNvSpPr>
            <a:spLocks noChangeShapeType="1"/>
          </p:cNvSpPr>
          <p:nvPr/>
        </p:nvSpPr>
        <p:spPr bwMode="auto">
          <a:xfrm flipV="1">
            <a:off x="22098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9208" name="Line 9"/>
          <p:cNvSpPr>
            <a:spLocks noChangeShapeType="1"/>
          </p:cNvSpPr>
          <p:nvPr/>
        </p:nvSpPr>
        <p:spPr bwMode="auto">
          <a:xfrm flipH="1" flipV="1">
            <a:off x="5486400" y="4038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9209" name="Rectangle 10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078663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Testing Portions of the Multiple Regression Model</a:t>
            </a:r>
          </a:p>
        </p:txBody>
      </p:sp>
      <p:sp>
        <p:nvSpPr>
          <p:cNvPr id="349210" name="Text Box 11"/>
          <p:cNvSpPr txBox="1">
            <a:spLocks noChangeArrowheads="1"/>
          </p:cNvSpPr>
          <p:nvPr/>
        </p:nvSpPr>
        <p:spPr bwMode="auto">
          <a:xfrm>
            <a:off x="1143000" y="17526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49211" name="Text Box 12"/>
          <p:cNvSpPr txBox="1">
            <a:spLocks noChangeArrowheads="1"/>
          </p:cNvSpPr>
          <p:nvPr/>
        </p:nvSpPr>
        <p:spPr bwMode="auto">
          <a:xfrm>
            <a:off x="914400" y="1676400"/>
            <a:ext cx="7772400" cy="399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Contribution of a Single Independent Variable X</a:t>
            </a:r>
            <a:r>
              <a:rPr lang="en-US" baseline="-25000"/>
              <a:t>j</a:t>
            </a:r>
            <a:r>
              <a:rPr lang="en-US"/>
              <a:t>, </a:t>
            </a:r>
            <a:r>
              <a:rPr lang="en-US">
                <a:solidFill>
                  <a:schemeClr val="folHlink"/>
                </a:solidFill>
              </a:rPr>
              <a:t>assuming all other variables are already included</a:t>
            </a:r>
          </a:p>
          <a:p>
            <a:r>
              <a:rPr lang="en-US"/>
              <a:t>(consider here a 2-variable model):</a:t>
            </a:r>
          </a:p>
          <a:p>
            <a:endParaRPr lang="en-US"/>
          </a:p>
          <a:p>
            <a:r>
              <a:rPr lang="en-US"/>
              <a:t>      SSR(X</a:t>
            </a:r>
            <a:r>
              <a:rPr lang="en-US" baseline="-25000"/>
              <a:t>1</a:t>
            </a:r>
            <a:r>
              <a:rPr lang="en-US"/>
              <a:t> | X</a:t>
            </a:r>
            <a:r>
              <a:rPr lang="en-US" baseline="-25000"/>
              <a:t>2</a:t>
            </a:r>
            <a:r>
              <a:rPr lang="en-US"/>
              <a:t>)</a:t>
            </a:r>
          </a:p>
          <a:p>
            <a:pPr lvl="1">
              <a:lnSpc>
                <a:spcPct val="120000"/>
              </a:lnSpc>
            </a:pPr>
            <a:r>
              <a:rPr lang="en-US"/>
              <a:t>	= SSR (all variables) – SSR(X</a:t>
            </a:r>
            <a:r>
              <a:rPr lang="en-US" baseline="-25000"/>
              <a:t>2</a:t>
            </a:r>
            <a:r>
              <a:rPr lang="en-US"/>
              <a:t>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49212" name="Text Box 13"/>
          <p:cNvSpPr txBox="1">
            <a:spLocks noChangeArrowheads="1"/>
          </p:cNvSpPr>
          <p:nvPr/>
        </p:nvSpPr>
        <p:spPr bwMode="auto">
          <a:xfrm>
            <a:off x="7467600" y="99060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graphicFrame>
        <p:nvGraphicFramePr>
          <p:cNvPr id="349198" name="Object 14"/>
          <p:cNvGraphicFramePr>
            <a:graphicFrameLocks noChangeAspect="1"/>
          </p:cNvGraphicFramePr>
          <p:nvPr/>
        </p:nvGraphicFramePr>
        <p:xfrm>
          <a:off x="1022350" y="5243513"/>
          <a:ext cx="3211513" cy="642937"/>
        </p:xfrm>
        <a:graphic>
          <a:graphicData uri="http://schemas.openxmlformats.org/presentationml/2006/ole">
            <p:oleObj spid="_x0000_s349198" name="Equation" r:id="rId3" imgW="1333440" imgH="266400" progId="Equation.3">
              <p:embed/>
            </p:oleObj>
          </a:graphicData>
        </a:graphic>
      </p:graphicFrame>
      <p:graphicFrame>
        <p:nvGraphicFramePr>
          <p:cNvPr id="349199" name="Object 15"/>
          <p:cNvGraphicFramePr>
            <a:graphicFrameLocks noChangeAspect="1"/>
          </p:cNvGraphicFramePr>
          <p:nvPr/>
        </p:nvGraphicFramePr>
        <p:xfrm>
          <a:off x="6024563" y="5240338"/>
          <a:ext cx="2171700" cy="642937"/>
        </p:xfrm>
        <a:graphic>
          <a:graphicData uri="http://schemas.openxmlformats.org/presentationml/2006/ole">
            <p:oleObj spid="_x0000_s349199" name="Equation" r:id="rId4" imgW="901440" imgH="266400" progId="Equation.3">
              <p:embed/>
            </p:oleObj>
          </a:graphicData>
        </a:graphic>
      </p:graphicFrame>
      <p:sp>
        <p:nvSpPr>
          <p:cNvPr id="349213" name="Rectangle 17"/>
          <p:cNvSpPr>
            <a:spLocks noChangeArrowheads="1"/>
          </p:cNvSpPr>
          <p:nvPr/>
        </p:nvSpPr>
        <p:spPr bwMode="auto">
          <a:xfrm>
            <a:off x="7696200" y="1371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FF473D7A-5F2C-4F38-9149-3EA92B1E8990}" type="slidenum">
              <a:rPr lang="en-US"/>
              <a:pPr/>
              <a:t>33</a:t>
            </a:fld>
            <a:endParaRPr lang="en-US"/>
          </a:p>
        </p:txBody>
      </p:sp>
      <p:sp>
        <p:nvSpPr>
          <p:cNvPr id="3502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Partial F-Test Statistic</a:t>
            </a:r>
          </a:p>
        </p:txBody>
      </p:sp>
      <p:sp>
        <p:nvSpPr>
          <p:cNvPr id="350216" name="Rectangle 3"/>
          <p:cNvSpPr>
            <a:spLocks noChangeArrowheads="1"/>
          </p:cNvSpPr>
          <p:nvPr/>
        </p:nvSpPr>
        <p:spPr bwMode="auto">
          <a:xfrm>
            <a:off x="685800" y="2514600"/>
            <a:ext cx="762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021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077200" cy="4532313"/>
          </a:xfrm>
        </p:spPr>
        <p:txBody>
          <a:bodyPr/>
          <a:lstStyle/>
          <a:p>
            <a:pPr marL="342900" indent="-342900" defTabSz="914400" eaLnBrk="1" hangingPunct="1"/>
            <a:r>
              <a:rPr lang="en-US" smtClean="0"/>
              <a:t>Consider the hypothesis test:</a:t>
            </a:r>
          </a:p>
          <a:p>
            <a:pPr marL="342900" indent="-342900" defTabSz="914400" eaLnBrk="1" hangingPunct="1"/>
            <a:endParaRPr lang="en-US" sz="1200" smtClean="0"/>
          </a:p>
          <a:p>
            <a:pPr marL="342900" indent="-342900" defTabSz="914400" eaLnBrk="1" hangingPunct="1">
              <a:buFont typeface="Wingdings" pitchFamily="2" charset="2"/>
              <a:buNone/>
            </a:pPr>
            <a:r>
              <a:rPr lang="en-US" sz="2400" smtClean="0"/>
              <a:t>H</a:t>
            </a:r>
            <a:r>
              <a:rPr lang="en-US" sz="2400" baseline="-25000" smtClean="0"/>
              <a:t>0</a:t>
            </a:r>
            <a:r>
              <a:rPr lang="en-US" sz="2400" smtClean="0"/>
              <a:t>:</a:t>
            </a:r>
            <a:r>
              <a:rPr lang="en-US" sz="2000" smtClean="0"/>
              <a:t> variable X</a:t>
            </a:r>
            <a:r>
              <a:rPr lang="en-US" sz="2000" baseline="-25000" smtClean="0"/>
              <a:t>j</a:t>
            </a:r>
            <a:r>
              <a:rPr lang="en-US" sz="2000" smtClean="0"/>
              <a:t> does not significantly improve the model after all </a:t>
            </a:r>
          </a:p>
          <a:p>
            <a:pPr marL="342900" indent="-342900" defTabSz="914400" eaLnBrk="1" hangingPunct="1">
              <a:buFont typeface="Wingdings" pitchFamily="2" charset="2"/>
              <a:buNone/>
            </a:pPr>
            <a:r>
              <a:rPr lang="en-US" sz="2000" smtClean="0"/>
              <a:t>		other  variables are included</a:t>
            </a:r>
          </a:p>
          <a:p>
            <a:pPr marL="342900" indent="-342900" defTabSz="914400" eaLnBrk="1" hangingPunct="1">
              <a:buFont typeface="Wingdings" pitchFamily="2" charset="2"/>
              <a:buNone/>
            </a:pPr>
            <a:r>
              <a:rPr lang="en-US" sz="2400" smtClean="0"/>
              <a:t>H</a:t>
            </a:r>
            <a:r>
              <a:rPr lang="en-US" sz="2400" baseline="-25000" smtClean="0"/>
              <a:t>1</a:t>
            </a:r>
            <a:r>
              <a:rPr lang="en-US" sz="2400" smtClean="0"/>
              <a:t>:</a:t>
            </a:r>
            <a:r>
              <a:rPr lang="en-US" sz="2000" smtClean="0"/>
              <a:t> variable X</a:t>
            </a:r>
            <a:r>
              <a:rPr lang="en-US" sz="2000" baseline="-25000" smtClean="0"/>
              <a:t>j</a:t>
            </a:r>
            <a:r>
              <a:rPr lang="en-US" sz="2000" smtClean="0"/>
              <a:t> significantly improves the model after all other</a:t>
            </a:r>
          </a:p>
          <a:p>
            <a:pPr marL="342900" indent="-342900" defTabSz="914400" eaLnBrk="1" hangingPunct="1">
              <a:buFont typeface="Wingdings" pitchFamily="2" charset="2"/>
              <a:buNone/>
            </a:pPr>
            <a:r>
              <a:rPr lang="en-US" sz="2000" smtClean="0"/>
              <a:t>		 variables are included</a:t>
            </a:r>
          </a:p>
          <a:p>
            <a:pPr marL="342900" indent="-342900" defTabSz="914400" eaLnBrk="1" hangingPunct="1"/>
            <a:endParaRPr lang="en-US" sz="1200" smtClean="0"/>
          </a:p>
          <a:p>
            <a:pPr marL="342900" indent="-342900" defTabSz="914400" eaLnBrk="1" hangingPunct="1"/>
            <a:r>
              <a:rPr lang="en-US" smtClean="0"/>
              <a:t> Test using the F-test statistic:</a:t>
            </a:r>
          </a:p>
          <a:p>
            <a:pPr marL="742950" lvl="1" indent="-285750" defTabSz="914400" eaLnBrk="1" hangingPunct="1">
              <a:buFont typeface="Wingdings" pitchFamily="2" charset="2"/>
              <a:buNone/>
            </a:pPr>
            <a:r>
              <a:rPr lang="en-US" sz="1800" smtClean="0"/>
              <a:t>(with 1 and n-k-1 d.f.)</a:t>
            </a:r>
          </a:p>
          <a:p>
            <a:pPr marL="342900" indent="-342900" defTabSz="914400" eaLnBrk="1" hangingPunct="1"/>
            <a:endParaRPr lang="en-US" smtClean="0"/>
          </a:p>
        </p:txBody>
      </p:sp>
      <p:graphicFrame>
        <p:nvGraphicFramePr>
          <p:cNvPr id="350213" name="Object 5"/>
          <p:cNvGraphicFramePr>
            <a:graphicFrameLocks noChangeAspect="1"/>
          </p:cNvGraphicFramePr>
          <p:nvPr/>
        </p:nvGraphicFramePr>
        <p:xfrm>
          <a:off x="1493838" y="5389563"/>
          <a:ext cx="6038850" cy="995362"/>
        </p:xfrm>
        <a:graphic>
          <a:graphicData uri="http://schemas.openxmlformats.org/presentationml/2006/ole">
            <p:oleObj spid="_x0000_s350213" name="Equation" r:id="rId3" imgW="2476440" imgH="406080" progId="Equation.3">
              <p:embed/>
            </p:oleObj>
          </a:graphicData>
        </a:graphic>
      </p:graphicFrame>
      <p:sp>
        <p:nvSpPr>
          <p:cNvPr id="350218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CCCFCAA7-23CC-40DC-B6CC-593D553A1B88}" type="slidenum">
              <a:rPr lang="en-US"/>
              <a:pPr/>
              <a:t>34</a:t>
            </a:fld>
            <a:endParaRPr lang="en-US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Testing Portions of Model: Example</a:t>
            </a:r>
          </a:p>
        </p:txBody>
      </p:sp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2133600" y="2971800"/>
            <a:ext cx="4037013" cy="319087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900"/>
              <a:t>Test at the </a:t>
            </a:r>
            <a:r>
              <a:rPr lang="en-US" sz="2900">
                <a:latin typeface="Symbol" pitchFamily="18" charset="2"/>
              </a:rPr>
              <a:t></a:t>
            </a:r>
            <a:r>
              <a:rPr lang="en-US" sz="2900"/>
              <a:t> = .05 level to determine whether the price variable significantly improves the model given that advertising is included</a:t>
            </a:r>
          </a:p>
        </p:txBody>
      </p:sp>
      <p:pic>
        <p:nvPicPr>
          <p:cNvPr id="378884" name="Picture 8" descr="j02289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859338"/>
            <a:ext cx="214312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885" name="Text Box 9"/>
          <p:cNvSpPr txBox="1">
            <a:spLocks noChangeArrowheads="1"/>
          </p:cNvSpPr>
          <p:nvPr/>
        </p:nvSpPr>
        <p:spPr bwMode="auto">
          <a:xfrm>
            <a:off x="1676400" y="1981200"/>
            <a:ext cx="594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Example:  Frozen dessert pies</a:t>
            </a:r>
          </a:p>
        </p:txBody>
      </p:sp>
      <p:sp>
        <p:nvSpPr>
          <p:cNvPr id="378886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A2A8615B-8DF4-43F9-BFEC-F1F7F21DA984}" type="slidenum">
              <a:rPr lang="en-US"/>
              <a:pPr/>
              <a:t>35</a:t>
            </a:fld>
            <a:endParaRPr lang="en-US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Testing Portions of Model: Example</a:t>
            </a:r>
          </a:p>
        </p:txBody>
      </p:sp>
      <p:sp>
        <p:nvSpPr>
          <p:cNvPr id="379907" name="Rectangle 3"/>
          <p:cNvSpPr>
            <a:spLocks noChangeArrowheads="1"/>
          </p:cNvSpPr>
          <p:nvPr/>
        </p:nvSpPr>
        <p:spPr bwMode="auto">
          <a:xfrm>
            <a:off x="1219200" y="1828800"/>
            <a:ext cx="6399213" cy="1257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X</a:t>
            </a:r>
            <a:r>
              <a:rPr lang="en-US" baseline="-25000"/>
              <a:t>1 </a:t>
            </a:r>
            <a:r>
              <a:rPr lang="en-US"/>
              <a:t>(price) does not improve the model 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/>
              <a:t>	with X</a:t>
            </a:r>
            <a:r>
              <a:rPr lang="en-US" baseline="-25000"/>
              <a:t>2</a:t>
            </a:r>
            <a:r>
              <a:rPr lang="en-US"/>
              <a:t> (advertising) included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X</a:t>
            </a:r>
            <a:r>
              <a:rPr lang="en-US" baseline="-25000"/>
              <a:t>1</a:t>
            </a:r>
            <a:r>
              <a:rPr lang="en-US"/>
              <a:t> does improve model</a:t>
            </a:r>
          </a:p>
        </p:txBody>
      </p:sp>
      <p:sp>
        <p:nvSpPr>
          <p:cNvPr id="379908" name="Rectangle 4"/>
          <p:cNvSpPr>
            <a:spLocks noChangeArrowheads="1"/>
          </p:cNvSpPr>
          <p:nvPr/>
        </p:nvSpPr>
        <p:spPr bwMode="auto">
          <a:xfrm>
            <a:off x="2895600" y="3352800"/>
            <a:ext cx="3275013" cy="1001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</a:t>
            </a:r>
            <a:r>
              <a:rPr lang="en-US" b="1"/>
              <a:t> </a:t>
            </a:r>
            <a:r>
              <a:rPr lang="en-US"/>
              <a:t>= .05,  df = 1 and 12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F</a:t>
            </a:r>
            <a:r>
              <a:rPr lang="en-US" baseline="-25000"/>
              <a:t>0.05</a:t>
            </a:r>
            <a:r>
              <a:rPr lang="en-US"/>
              <a:t> = 4.75</a:t>
            </a:r>
          </a:p>
        </p:txBody>
      </p:sp>
      <p:sp>
        <p:nvSpPr>
          <p:cNvPr id="379909" name="Rectangle 5"/>
          <p:cNvSpPr>
            <a:spLocks noChangeArrowheads="1"/>
          </p:cNvSpPr>
          <p:nvPr/>
        </p:nvSpPr>
        <p:spPr bwMode="auto">
          <a:xfrm>
            <a:off x="1828800" y="4505325"/>
            <a:ext cx="21304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(For X</a:t>
            </a:r>
            <a:r>
              <a:rPr lang="en-US" sz="2000" baseline="-25000"/>
              <a:t>1</a:t>
            </a:r>
            <a:r>
              <a:rPr lang="en-US" sz="2000"/>
              <a:t> and  X</a:t>
            </a:r>
            <a:r>
              <a:rPr lang="en-US" sz="2000" baseline="-25000"/>
              <a:t>2</a:t>
            </a:r>
            <a:r>
              <a:rPr lang="en-US" sz="2000"/>
              <a:t>)</a:t>
            </a:r>
          </a:p>
        </p:txBody>
      </p:sp>
      <p:sp>
        <p:nvSpPr>
          <p:cNvPr id="379910" name="Rectangle 6"/>
          <p:cNvSpPr>
            <a:spLocks noChangeArrowheads="1"/>
          </p:cNvSpPr>
          <p:nvPr/>
        </p:nvSpPr>
        <p:spPr bwMode="auto">
          <a:xfrm>
            <a:off x="6400800" y="4505325"/>
            <a:ext cx="1905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(For  X</a:t>
            </a:r>
            <a:r>
              <a:rPr lang="en-US" sz="2000" baseline="-25000"/>
              <a:t>2  </a:t>
            </a:r>
            <a:r>
              <a:rPr lang="en-US" sz="2000"/>
              <a:t>only)</a:t>
            </a:r>
          </a:p>
        </p:txBody>
      </p:sp>
      <p:graphicFrame>
        <p:nvGraphicFramePr>
          <p:cNvPr id="358408" name="Group 8"/>
          <p:cNvGraphicFramePr>
            <a:graphicFrameLocks noGrp="1"/>
          </p:cNvGraphicFramePr>
          <p:nvPr/>
        </p:nvGraphicFramePr>
        <p:xfrm>
          <a:off x="838200" y="4883150"/>
          <a:ext cx="3886200" cy="1371600"/>
        </p:xfrm>
        <a:graphic>
          <a:graphicData uri="http://schemas.openxmlformats.org/drawingml/2006/table">
            <a:tbl>
              <a:tblPr/>
              <a:tblGrid>
                <a:gridCol w="1325563"/>
                <a:gridCol w="384175"/>
                <a:gridCol w="1087437"/>
                <a:gridCol w="1089025"/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ANOVA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29460.02687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14730.01343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27033.30647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2252.775539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56493.33333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8435" name="Group 35"/>
          <p:cNvGraphicFramePr>
            <a:graphicFrameLocks noGrp="1"/>
          </p:cNvGraphicFramePr>
          <p:nvPr/>
        </p:nvGraphicFramePr>
        <p:xfrm>
          <a:off x="5470525" y="4883150"/>
          <a:ext cx="3140075" cy="1371600"/>
        </p:xfrm>
        <a:graphic>
          <a:graphicData uri="http://schemas.openxmlformats.org/drawingml/2006/table">
            <a:tbl>
              <a:tblPr/>
              <a:tblGrid>
                <a:gridCol w="1346200"/>
                <a:gridCol w="508000"/>
                <a:gridCol w="1285875"/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ANOVA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   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df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17484.22249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39009.11085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56493.33333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</a:tbl>
          </a:graphicData>
        </a:graphic>
      </p:graphicFrame>
      <p:sp>
        <p:nvSpPr>
          <p:cNvPr id="379954" name="Text Box 58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379955" name="Rectangle 59"/>
          <p:cNvSpPr>
            <a:spLocks noChangeArrowheads="1"/>
          </p:cNvSpPr>
          <p:nvPr/>
        </p:nvSpPr>
        <p:spPr bwMode="auto">
          <a:xfrm>
            <a:off x="1143000" y="1676400"/>
            <a:ext cx="5943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956" name="Rectangle 59"/>
          <p:cNvSpPr>
            <a:spLocks noChangeArrowheads="1"/>
          </p:cNvSpPr>
          <p:nvPr/>
        </p:nvSpPr>
        <p:spPr bwMode="auto">
          <a:xfrm>
            <a:off x="7543800" y="18383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4138C4F3-2649-4E9C-8601-9CD2871CC057}" type="slidenum">
              <a:rPr lang="en-US"/>
              <a:pPr/>
              <a:t>36</a:t>
            </a:fld>
            <a:endParaRPr lang="en-US"/>
          </a:p>
        </p:txBody>
      </p:sp>
      <p:sp>
        <p:nvSpPr>
          <p:cNvPr id="359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Testing Portions of Model: Example</a:t>
            </a:r>
          </a:p>
        </p:txBody>
      </p:sp>
      <p:sp>
        <p:nvSpPr>
          <p:cNvPr id="359484" name="Rectangle 7"/>
          <p:cNvSpPr>
            <a:spLocks noChangeArrowheads="1"/>
          </p:cNvSpPr>
          <p:nvPr/>
        </p:nvSpPr>
        <p:spPr bwMode="auto">
          <a:xfrm>
            <a:off x="1295400" y="5029200"/>
            <a:ext cx="68548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Conclusion: Since F</a:t>
            </a:r>
            <a:r>
              <a:rPr lang="en-US" sz="2000" baseline="-25000"/>
              <a:t>STAT</a:t>
            </a:r>
            <a:r>
              <a:rPr lang="en-US" sz="2000"/>
              <a:t> = 5.316 &gt; F</a:t>
            </a:r>
            <a:r>
              <a:rPr lang="en-US" sz="2000" baseline="-25000"/>
              <a:t>0.05</a:t>
            </a:r>
            <a:r>
              <a:rPr lang="en-US" sz="2000"/>
              <a:t> = 4.75 </a:t>
            </a:r>
            <a:r>
              <a:rPr lang="en-US" sz="2000">
                <a:solidFill>
                  <a:schemeClr val="folHlink"/>
                </a:solidFill>
              </a:rPr>
              <a:t>Reject H</a:t>
            </a:r>
            <a:r>
              <a:rPr lang="en-US" sz="2000" baseline="-25000">
                <a:solidFill>
                  <a:schemeClr val="folHlink"/>
                </a:solidFill>
              </a:rPr>
              <a:t>0</a:t>
            </a:r>
            <a:r>
              <a:rPr lang="en-US" sz="2000"/>
              <a:t>; Adding X</a:t>
            </a:r>
            <a:r>
              <a:rPr lang="en-US" sz="2000" baseline="-25000"/>
              <a:t>1 </a:t>
            </a:r>
            <a:r>
              <a:rPr lang="en-US" sz="2000"/>
              <a:t>does improve model</a:t>
            </a:r>
          </a:p>
        </p:txBody>
      </p:sp>
      <p:graphicFrame>
        <p:nvGraphicFramePr>
          <p:cNvPr id="359481" name="Object 57"/>
          <p:cNvGraphicFramePr>
            <a:graphicFrameLocks noChangeAspect="1"/>
          </p:cNvGraphicFramePr>
          <p:nvPr/>
        </p:nvGraphicFramePr>
        <p:xfrm>
          <a:off x="1306513" y="3738563"/>
          <a:ext cx="6616700" cy="833437"/>
        </p:xfrm>
        <a:graphic>
          <a:graphicData uri="http://schemas.openxmlformats.org/presentationml/2006/ole">
            <p:oleObj spid="_x0000_s359481" name="Equation" r:id="rId3" imgW="3340080" imgH="419040" progId="Equation.3">
              <p:embed/>
            </p:oleObj>
          </a:graphicData>
        </a:graphic>
      </p:graphicFrame>
      <p:sp>
        <p:nvSpPr>
          <p:cNvPr id="359485" name="Text Box 58"/>
          <p:cNvSpPr txBox="1">
            <a:spLocks noChangeArrowheads="1"/>
          </p:cNvSpPr>
          <p:nvPr/>
        </p:nvSpPr>
        <p:spPr bwMode="auto">
          <a:xfrm>
            <a:off x="7543800" y="83820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359486" name="Rectangle 59"/>
          <p:cNvSpPr>
            <a:spLocks noChangeArrowheads="1"/>
          </p:cNvSpPr>
          <p:nvPr/>
        </p:nvSpPr>
        <p:spPr bwMode="auto">
          <a:xfrm>
            <a:off x="1828800" y="1685925"/>
            <a:ext cx="21304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(For X</a:t>
            </a:r>
            <a:r>
              <a:rPr lang="en-US" sz="2000" baseline="-25000"/>
              <a:t>1</a:t>
            </a:r>
            <a:r>
              <a:rPr lang="en-US" sz="2000"/>
              <a:t> and  X</a:t>
            </a:r>
            <a:r>
              <a:rPr lang="en-US" sz="2000" baseline="-25000"/>
              <a:t>2</a:t>
            </a:r>
            <a:r>
              <a:rPr lang="en-US" sz="2000"/>
              <a:t>)</a:t>
            </a:r>
          </a:p>
        </p:txBody>
      </p:sp>
      <p:sp>
        <p:nvSpPr>
          <p:cNvPr id="359487" name="Rectangle 60"/>
          <p:cNvSpPr>
            <a:spLocks noChangeArrowheads="1"/>
          </p:cNvSpPr>
          <p:nvPr/>
        </p:nvSpPr>
        <p:spPr bwMode="auto">
          <a:xfrm>
            <a:off x="6400800" y="1685925"/>
            <a:ext cx="1905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(For  X</a:t>
            </a:r>
            <a:r>
              <a:rPr lang="en-US" sz="2000" baseline="-25000"/>
              <a:t>2  </a:t>
            </a:r>
            <a:r>
              <a:rPr lang="en-US" sz="2000"/>
              <a:t>only)</a:t>
            </a:r>
          </a:p>
        </p:txBody>
      </p:sp>
      <p:graphicFrame>
        <p:nvGraphicFramePr>
          <p:cNvPr id="2" name="Group 61"/>
          <p:cNvGraphicFramePr>
            <a:graphicFrameLocks noGrp="1"/>
          </p:cNvGraphicFramePr>
          <p:nvPr/>
        </p:nvGraphicFramePr>
        <p:xfrm>
          <a:off x="838200" y="2063750"/>
          <a:ext cx="3886200" cy="1371600"/>
        </p:xfrm>
        <a:graphic>
          <a:graphicData uri="http://schemas.openxmlformats.org/drawingml/2006/table">
            <a:tbl>
              <a:tblPr/>
              <a:tblGrid>
                <a:gridCol w="1325563"/>
                <a:gridCol w="384175"/>
                <a:gridCol w="1087437"/>
                <a:gridCol w="1089025"/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ANOVA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29460.02687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14730.01343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27033.30647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2252.775539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56493.33333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9512" name="Group 88"/>
          <p:cNvGraphicFramePr>
            <a:graphicFrameLocks noGrp="1"/>
          </p:cNvGraphicFramePr>
          <p:nvPr/>
        </p:nvGraphicFramePr>
        <p:xfrm>
          <a:off x="5470525" y="2063750"/>
          <a:ext cx="3140075" cy="1371600"/>
        </p:xfrm>
        <a:graphic>
          <a:graphicData uri="http://schemas.openxmlformats.org/drawingml/2006/table">
            <a:tbl>
              <a:tblPr/>
              <a:tblGrid>
                <a:gridCol w="1346200"/>
                <a:gridCol w="508000"/>
                <a:gridCol w="1285875"/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ANOVA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   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df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17484.22249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39009.11085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56493.33333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F8C2"/>
                    </a:solidFill>
                  </a:tcPr>
                </a:tc>
              </a:tr>
            </a:tbl>
          </a:graphicData>
        </a:graphic>
      </p:graphicFrame>
      <p:sp>
        <p:nvSpPr>
          <p:cNvPr id="359531" name="Rectangle 58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9772EB32-E3A9-4FA6-A20F-175329069DA4}" type="slidenum">
              <a:rPr lang="en-US"/>
              <a:pPr/>
              <a:t>37</a:t>
            </a:fld>
            <a:endParaRPr lang="en-US"/>
          </a:p>
        </p:txBody>
      </p:sp>
      <p:sp>
        <p:nvSpPr>
          <p:cNvPr id="3758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Relationship Between Test Statistics</a:t>
            </a:r>
          </a:p>
        </p:txBody>
      </p:sp>
      <p:sp>
        <p:nvSpPr>
          <p:cNvPr id="3758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8077200" cy="2936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partial </a:t>
            </a:r>
            <a:r>
              <a:rPr lang="en-US" sz="2400" i="1" smtClean="0"/>
              <a:t>F </a:t>
            </a:r>
            <a:r>
              <a:rPr lang="en-US" sz="2400" smtClean="0"/>
              <a:t>test statistic developed in this section and the </a:t>
            </a:r>
            <a:r>
              <a:rPr lang="en-US" sz="2400" i="1" smtClean="0"/>
              <a:t>t </a:t>
            </a:r>
            <a:r>
              <a:rPr lang="en-US" sz="2400" smtClean="0"/>
              <a:t>test statistic are both used to determine the contribution of an independent variable to a multiple regression model.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hypothesis tests associated with these two statistics always result in the same decision (that is, the </a:t>
            </a:r>
            <a:r>
              <a:rPr lang="en-US" sz="2400" i="1" smtClean="0"/>
              <a:t>p</a:t>
            </a:r>
            <a:r>
              <a:rPr lang="en-US" sz="2400" smtClean="0"/>
              <a:t>-values are identical). </a:t>
            </a:r>
          </a:p>
        </p:txBody>
      </p:sp>
      <p:graphicFrame>
        <p:nvGraphicFramePr>
          <p:cNvPr id="37581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511550" y="4765675"/>
          <a:ext cx="1965325" cy="982663"/>
        </p:xfrm>
        <a:graphic>
          <a:graphicData uri="http://schemas.openxmlformats.org/presentationml/2006/ole">
            <p:oleObj spid="_x0000_s375812" name="Equation" r:id="rId3" imgW="533160" imgH="266400" progId="Equation.3">
              <p:embed/>
            </p:oleObj>
          </a:graphicData>
        </a:graphic>
      </p:graphicFrame>
      <p:sp>
        <p:nvSpPr>
          <p:cNvPr id="375816" name="Text Box 5"/>
          <p:cNvSpPr txBox="1">
            <a:spLocks noChangeArrowheads="1"/>
          </p:cNvSpPr>
          <p:nvPr/>
        </p:nvSpPr>
        <p:spPr bwMode="auto">
          <a:xfrm>
            <a:off x="3276600" y="5791200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Where a = degrees of freedom</a:t>
            </a:r>
          </a:p>
        </p:txBody>
      </p:sp>
      <p:sp>
        <p:nvSpPr>
          <p:cNvPr id="375817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7750D0F0-C3FE-4E1B-9758-9AA1AC83D198}" type="slidenum">
              <a:rPr lang="en-US"/>
              <a:pPr/>
              <a:t>38</a:t>
            </a:fld>
            <a:endParaRPr lang="en-US"/>
          </a:p>
        </p:txBody>
      </p:sp>
      <p:sp>
        <p:nvSpPr>
          <p:cNvPr id="3512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80772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Coefficient of Partial Determination for k variable model</a:t>
            </a:r>
          </a:p>
        </p:txBody>
      </p:sp>
      <p:sp>
        <p:nvSpPr>
          <p:cNvPr id="3512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114800"/>
            <a:ext cx="8077200" cy="2246313"/>
          </a:xfrm>
        </p:spPr>
        <p:txBody>
          <a:bodyPr/>
          <a:lstStyle/>
          <a:p>
            <a:pPr eaLnBrk="1" hangingPunct="1"/>
            <a:r>
              <a:rPr lang="en-US" sz="2400" smtClean="0"/>
              <a:t>Measures the proportion of variation in the dependent variable that is explained by X</a:t>
            </a:r>
            <a:r>
              <a:rPr lang="en-US" sz="2400" baseline="-25000" smtClean="0"/>
              <a:t>j</a:t>
            </a:r>
            <a:r>
              <a:rPr lang="en-US" sz="2400" smtClean="0"/>
              <a:t> while controlling for (holding constant) the other independent variables</a:t>
            </a:r>
            <a:r>
              <a:rPr lang="en-US" smtClean="0"/>
              <a:t> </a:t>
            </a:r>
          </a:p>
        </p:txBody>
      </p:sp>
      <p:graphicFrame>
        <p:nvGraphicFramePr>
          <p:cNvPr id="351236" name="Object 4"/>
          <p:cNvGraphicFramePr>
            <a:graphicFrameLocks noChangeAspect="1"/>
          </p:cNvGraphicFramePr>
          <p:nvPr/>
        </p:nvGraphicFramePr>
        <p:xfrm>
          <a:off x="979488" y="2033588"/>
          <a:ext cx="7643812" cy="1577975"/>
        </p:xfrm>
        <a:graphic>
          <a:graphicData uri="http://schemas.openxmlformats.org/presentationml/2006/ole">
            <p:oleObj spid="_x0000_s351236" name="Equation" r:id="rId3" imgW="3949560" imgH="812520" progId="Equation.3">
              <p:embed/>
            </p:oleObj>
          </a:graphicData>
        </a:graphic>
      </p:graphicFrame>
      <p:sp>
        <p:nvSpPr>
          <p:cNvPr id="351240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B6BF5621-8291-4F04-8861-EDBB97D17941}" type="slidenum">
              <a:rPr lang="en-US"/>
              <a:pPr/>
              <a:t>39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Coefficient of Partial Determination in Excel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Coefficients of Partial Determination can be found using Excel:</a:t>
            </a:r>
          </a:p>
          <a:p>
            <a:pPr eaLnBrk="1" hangingPunct="1"/>
            <a:endParaRPr lang="en-US" sz="1600" smtClean="0"/>
          </a:p>
          <a:p>
            <a:pPr lvl="1" eaLnBrk="1" hangingPunct="1"/>
            <a:r>
              <a:rPr lang="en-US" smtClean="0"/>
              <a:t>PHStat | regression | multiple regression …</a:t>
            </a:r>
          </a:p>
          <a:p>
            <a:pPr lvl="2" eaLnBrk="1" hangingPunct="1"/>
            <a:r>
              <a:rPr lang="en-US" smtClean="0"/>
              <a:t>Check the “coefficient of partial determination” box</a:t>
            </a:r>
          </a:p>
        </p:txBody>
      </p:sp>
      <p:pic>
        <p:nvPicPr>
          <p:cNvPr id="386052" name="Picture 18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962400"/>
            <a:ext cx="4267200" cy="2490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86053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D72C0A2B-611C-401C-A109-4C5BEC17D5D0}" type="slidenum">
              <a:rPr lang="en-US"/>
              <a:pPr/>
              <a:t>4</a:t>
            </a:fld>
            <a:endParaRPr lang="en-US"/>
          </a:p>
        </p:txBody>
      </p:sp>
      <p:sp>
        <p:nvSpPr>
          <p:cNvPr id="30312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078663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Multiple Regression Equation</a:t>
            </a:r>
          </a:p>
        </p:txBody>
      </p:sp>
      <p:sp>
        <p:nvSpPr>
          <p:cNvPr id="303121" name="Rectangle 3"/>
          <p:cNvSpPr>
            <a:spLocks noChangeArrowheads="1"/>
          </p:cNvSpPr>
          <p:nvPr/>
        </p:nvSpPr>
        <p:spPr bwMode="auto">
          <a:xfrm>
            <a:off x="457200" y="1835150"/>
            <a:ext cx="8077200" cy="83185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The coefficients of the multiple regression model are estimated using sample data</a:t>
            </a:r>
          </a:p>
        </p:txBody>
      </p:sp>
      <p:sp>
        <p:nvSpPr>
          <p:cNvPr id="303122" name="Line 8"/>
          <p:cNvSpPr>
            <a:spLocks noChangeShapeType="1"/>
          </p:cNvSpPr>
          <p:nvPr/>
        </p:nvSpPr>
        <p:spPr bwMode="auto">
          <a:xfrm flipH="1">
            <a:off x="1371600" y="4065588"/>
            <a:ext cx="152400" cy="3810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3123" name="Line 9"/>
          <p:cNvSpPr>
            <a:spLocks noChangeShapeType="1"/>
          </p:cNvSpPr>
          <p:nvPr/>
        </p:nvSpPr>
        <p:spPr bwMode="auto">
          <a:xfrm flipH="1">
            <a:off x="3276600" y="3836988"/>
            <a:ext cx="1600200" cy="6858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3124" name="Line 10"/>
          <p:cNvSpPr>
            <a:spLocks noChangeShapeType="1"/>
          </p:cNvSpPr>
          <p:nvPr/>
        </p:nvSpPr>
        <p:spPr bwMode="auto">
          <a:xfrm>
            <a:off x="6324600" y="3836988"/>
            <a:ext cx="1219200" cy="6588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3125" name="Line 11"/>
          <p:cNvSpPr>
            <a:spLocks noChangeShapeType="1"/>
          </p:cNvSpPr>
          <p:nvPr/>
        </p:nvSpPr>
        <p:spPr bwMode="auto">
          <a:xfrm flipH="1">
            <a:off x="5029200" y="3836988"/>
            <a:ext cx="304800" cy="6588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3118" name="Object 14"/>
          <p:cNvGraphicFramePr>
            <a:graphicFrameLocks noChangeAspect="1"/>
          </p:cNvGraphicFramePr>
          <p:nvPr/>
        </p:nvGraphicFramePr>
        <p:xfrm>
          <a:off x="800100" y="4225925"/>
          <a:ext cx="8156575" cy="979488"/>
        </p:xfrm>
        <a:graphic>
          <a:graphicData uri="http://schemas.openxmlformats.org/presentationml/2006/ole">
            <p:oleObj spid="_x0000_s303118" name="Equation" r:id="rId3" imgW="2222280" imgH="266400" progId="Equation.3">
              <p:embed/>
            </p:oleObj>
          </a:graphicData>
        </a:graphic>
      </p:graphicFrame>
      <p:sp>
        <p:nvSpPr>
          <p:cNvPr id="303126" name="Line 19"/>
          <p:cNvSpPr>
            <a:spLocks noChangeShapeType="1"/>
          </p:cNvSpPr>
          <p:nvPr/>
        </p:nvSpPr>
        <p:spPr bwMode="auto">
          <a:xfrm flipH="1">
            <a:off x="2209800" y="3913188"/>
            <a:ext cx="685800" cy="6096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3127" name="Rectangle 20"/>
          <p:cNvSpPr>
            <a:spLocks noChangeArrowheads="1"/>
          </p:cNvSpPr>
          <p:nvPr/>
        </p:nvSpPr>
        <p:spPr bwMode="auto">
          <a:xfrm>
            <a:off x="914400" y="3379788"/>
            <a:ext cx="1447800" cy="700087"/>
          </a:xfrm>
          <a:prstGeom prst="rect">
            <a:avLst/>
          </a:prstGeom>
          <a:solidFill>
            <a:srgbClr val="C7DAF7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Estimated 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1600"/>
              <a:t>(or predicted) </a:t>
            </a:r>
          </a:p>
          <a:p>
            <a:pPr eaLnBrk="0" hangingPunct="0">
              <a:lnSpc>
                <a:spcPct val="30000"/>
              </a:lnSpc>
              <a:spcBef>
                <a:spcPct val="50000"/>
              </a:spcBef>
            </a:pPr>
            <a:r>
              <a:rPr lang="en-US" sz="1600"/>
              <a:t>value of Y</a:t>
            </a:r>
          </a:p>
        </p:txBody>
      </p:sp>
      <p:sp>
        <p:nvSpPr>
          <p:cNvPr id="303128" name="Rectangle 21"/>
          <p:cNvSpPr>
            <a:spLocks noChangeArrowheads="1"/>
          </p:cNvSpPr>
          <p:nvPr/>
        </p:nvSpPr>
        <p:spPr bwMode="auto">
          <a:xfrm>
            <a:off x="4572000" y="3532188"/>
            <a:ext cx="2743200" cy="333375"/>
          </a:xfrm>
          <a:prstGeom prst="rect">
            <a:avLst/>
          </a:prstGeom>
          <a:solidFill>
            <a:srgbClr val="C7DAF7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Estimated slope coefficients</a:t>
            </a:r>
          </a:p>
        </p:txBody>
      </p:sp>
      <p:sp>
        <p:nvSpPr>
          <p:cNvPr id="303129" name="Rectangle 22"/>
          <p:cNvSpPr>
            <a:spLocks noChangeArrowheads="1"/>
          </p:cNvSpPr>
          <p:nvPr/>
        </p:nvSpPr>
        <p:spPr bwMode="auto">
          <a:xfrm>
            <a:off x="152400" y="2922588"/>
            <a:ext cx="8153400" cy="393700"/>
          </a:xfrm>
          <a:prstGeom prst="rect">
            <a:avLst/>
          </a:prstGeom>
          <a:solidFill>
            <a:srgbClr val="C7DAF7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Multiple regression equation with k independent variables:</a:t>
            </a:r>
          </a:p>
        </p:txBody>
      </p:sp>
      <p:sp>
        <p:nvSpPr>
          <p:cNvPr id="303130" name="Rectangle 23"/>
          <p:cNvSpPr>
            <a:spLocks noChangeArrowheads="1"/>
          </p:cNvSpPr>
          <p:nvPr/>
        </p:nvSpPr>
        <p:spPr bwMode="auto">
          <a:xfrm>
            <a:off x="2743200" y="3455988"/>
            <a:ext cx="1143000" cy="504825"/>
          </a:xfrm>
          <a:prstGeom prst="rect">
            <a:avLst/>
          </a:prstGeom>
          <a:solidFill>
            <a:srgbClr val="C7DAF7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Estimated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1600"/>
              <a:t>intercept</a:t>
            </a:r>
          </a:p>
        </p:txBody>
      </p:sp>
      <p:sp>
        <p:nvSpPr>
          <p:cNvPr id="303131" name="Rectangle 28"/>
          <p:cNvSpPr>
            <a:spLocks noChangeArrowheads="1"/>
          </p:cNvSpPr>
          <p:nvPr/>
        </p:nvSpPr>
        <p:spPr bwMode="auto">
          <a:xfrm>
            <a:off x="457200" y="5410200"/>
            <a:ext cx="80772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In this chapter we will use Excel or Minitab to obtain the regression slope coefficients and other regression summary measures.</a:t>
            </a:r>
          </a:p>
        </p:txBody>
      </p:sp>
      <p:sp>
        <p:nvSpPr>
          <p:cNvPr id="303132" name="Rectangle 1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1D3B8C92-DBA8-45B2-9CFD-F092D0E15F0E}" type="slidenum">
              <a:rPr lang="en-US"/>
              <a:pPr/>
              <a:t>40</a:t>
            </a:fld>
            <a:endParaRPr lang="en-US"/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Dummy Variables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pPr eaLnBrk="1" hangingPunct="1"/>
            <a:r>
              <a:rPr lang="en-US" smtClean="0"/>
              <a:t>A dummy variable is a categorical independent variable with two levels:</a:t>
            </a:r>
          </a:p>
          <a:p>
            <a:pPr lvl="1" eaLnBrk="1" hangingPunct="1"/>
            <a:r>
              <a:rPr lang="en-US" sz="2500" smtClean="0"/>
              <a:t>yes or no, on or off, male or female</a:t>
            </a:r>
          </a:p>
          <a:p>
            <a:pPr lvl="1" eaLnBrk="1" hangingPunct="1"/>
            <a:r>
              <a:rPr lang="en-US" sz="2500" smtClean="0"/>
              <a:t>coded as 0 or 1</a:t>
            </a:r>
            <a:endParaRPr lang="en-US" smtClean="0"/>
          </a:p>
          <a:p>
            <a:pPr eaLnBrk="1" hangingPunct="1"/>
            <a:r>
              <a:rPr lang="en-US" smtClean="0"/>
              <a:t>Assumes the slopes associated with numerical independent variables do not change with the value for the categorical variable</a:t>
            </a:r>
          </a:p>
          <a:p>
            <a:pPr eaLnBrk="1" hangingPunct="1"/>
            <a:r>
              <a:rPr lang="en-US" smtClean="0"/>
              <a:t>If more than two levels, the number of dummy variables needed is (number of levels - 1)</a:t>
            </a:r>
            <a:endParaRPr lang="en-US" sz="2500" smtClean="0"/>
          </a:p>
        </p:txBody>
      </p:sp>
      <p:sp>
        <p:nvSpPr>
          <p:cNvPr id="387076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67127220-B240-45AB-8563-5F44CCFD63BE}" type="slidenum">
              <a:rPr lang="en-US"/>
              <a:pPr/>
              <a:t>41</a:t>
            </a:fld>
            <a:endParaRPr lang="en-US"/>
          </a:p>
        </p:txBody>
      </p:sp>
      <p:sp>
        <p:nvSpPr>
          <p:cNvPr id="2805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9248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Dummy-Variable Example  </a:t>
            </a:r>
            <a:br>
              <a:rPr lang="en-US" smtClean="0"/>
            </a:br>
            <a:r>
              <a:rPr lang="en-US" smtClean="0"/>
              <a:t>(with 2 Levels)</a:t>
            </a:r>
          </a:p>
        </p:txBody>
      </p:sp>
      <p:sp>
        <p:nvSpPr>
          <p:cNvPr id="280583" name="Rectangle 3"/>
          <p:cNvSpPr>
            <a:spLocks noChangeArrowheads="1"/>
          </p:cNvSpPr>
          <p:nvPr/>
        </p:nvSpPr>
        <p:spPr bwMode="auto">
          <a:xfrm>
            <a:off x="533400" y="2895600"/>
            <a:ext cx="8458200" cy="2805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Let: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/>
              <a:t>Y  = pie sales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/>
              <a:t>X</a:t>
            </a:r>
            <a:r>
              <a:rPr lang="en-US" sz="2800" baseline="-25000"/>
              <a:t>1 </a:t>
            </a:r>
            <a:r>
              <a:rPr lang="en-US" sz="2800"/>
              <a:t>= price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/>
              <a:t>X</a:t>
            </a:r>
            <a:r>
              <a:rPr lang="en-US" sz="2800" baseline="-25000"/>
              <a:t>2</a:t>
            </a:r>
            <a:r>
              <a:rPr lang="en-US" sz="2800"/>
              <a:t> = holiday</a:t>
            </a:r>
            <a:r>
              <a:rPr lang="en-US"/>
              <a:t>  (X</a:t>
            </a:r>
            <a:r>
              <a:rPr lang="en-US" baseline="-25000"/>
              <a:t>2</a:t>
            </a:r>
            <a:r>
              <a:rPr lang="en-US"/>
              <a:t> = 1 if a holiday occurred during the week) 		   (X</a:t>
            </a:r>
            <a:r>
              <a:rPr lang="en-US" baseline="-25000"/>
              <a:t>2</a:t>
            </a:r>
            <a:r>
              <a:rPr lang="en-US"/>
              <a:t> = 0 if there was no holiday that week)</a:t>
            </a:r>
            <a:endParaRPr lang="en-US" sz="2900"/>
          </a:p>
        </p:txBody>
      </p:sp>
      <p:graphicFrame>
        <p:nvGraphicFramePr>
          <p:cNvPr id="280580" name="Object 4"/>
          <p:cNvGraphicFramePr>
            <a:graphicFrameLocks noChangeAspect="1"/>
          </p:cNvGraphicFramePr>
          <p:nvPr/>
        </p:nvGraphicFramePr>
        <p:xfrm>
          <a:off x="2971800" y="1981200"/>
          <a:ext cx="3554413" cy="679450"/>
        </p:xfrm>
        <a:graphic>
          <a:graphicData uri="http://schemas.openxmlformats.org/presentationml/2006/ole">
            <p:oleObj spid="_x0000_s280580" name="Equation" r:id="rId3" imgW="1320480" imgH="253800" progId="Equation.3">
              <p:embed/>
            </p:oleObj>
          </a:graphicData>
        </a:graphic>
      </p:graphicFrame>
      <p:pic>
        <p:nvPicPr>
          <p:cNvPr id="280584" name="Picture 5" descr="j02289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5715000"/>
            <a:ext cx="1228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0585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02EA899C-EE8B-41F3-8218-ECFAA8D9F931}" type="slidenum">
              <a:rPr lang="en-US"/>
              <a:pPr/>
              <a:t>42</a:t>
            </a:fld>
            <a:endParaRPr lang="en-US"/>
          </a:p>
        </p:txBody>
      </p:sp>
      <p:sp>
        <p:nvSpPr>
          <p:cNvPr id="281616" name="Rectangle 2"/>
          <p:cNvSpPr>
            <a:spLocks noChangeArrowheads="1"/>
          </p:cNvSpPr>
          <p:nvPr/>
        </p:nvSpPr>
        <p:spPr bwMode="auto">
          <a:xfrm>
            <a:off x="381000" y="2362200"/>
            <a:ext cx="8229600" cy="609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1617" name="Rectangle 3"/>
          <p:cNvSpPr>
            <a:spLocks noChangeArrowheads="1"/>
          </p:cNvSpPr>
          <p:nvPr/>
        </p:nvSpPr>
        <p:spPr bwMode="auto">
          <a:xfrm>
            <a:off x="381000" y="1752600"/>
            <a:ext cx="8229600" cy="6096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1618" name="Rectangle 4"/>
          <p:cNvSpPr>
            <a:spLocks noChangeArrowheads="1"/>
          </p:cNvSpPr>
          <p:nvPr/>
        </p:nvSpPr>
        <p:spPr bwMode="auto">
          <a:xfrm>
            <a:off x="5946775" y="3048000"/>
            <a:ext cx="10668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Same slope</a:t>
            </a:r>
          </a:p>
        </p:txBody>
      </p:sp>
      <p:sp>
        <p:nvSpPr>
          <p:cNvPr id="281619" name="Rectangle 5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Dummy-Variable Example </a:t>
            </a:r>
            <a:br>
              <a:rPr lang="en-US" smtClean="0"/>
            </a:br>
            <a:r>
              <a:rPr lang="en-US" smtClean="0"/>
              <a:t>(with 2 Levels)</a:t>
            </a:r>
          </a:p>
        </p:txBody>
      </p:sp>
      <p:sp>
        <p:nvSpPr>
          <p:cNvPr id="281620" name="Text Box 6"/>
          <p:cNvSpPr txBox="1">
            <a:spLocks noChangeArrowheads="1"/>
          </p:cNvSpPr>
          <p:nvPr/>
        </p:nvSpPr>
        <p:spPr bwMode="auto">
          <a:xfrm>
            <a:off x="7543800" y="91440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81621" name="Line 7"/>
          <p:cNvSpPr>
            <a:spLocks noChangeShapeType="1"/>
          </p:cNvSpPr>
          <p:nvPr/>
        </p:nvSpPr>
        <p:spPr bwMode="auto">
          <a:xfrm>
            <a:off x="1676400" y="38862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1622" name="Line 8"/>
          <p:cNvSpPr>
            <a:spLocks noChangeShapeType="1"/>
          </p:cNvSpPr>
          <p:nvPr/>
        </p:nvSpPr>
        <p:spPr bwMode="auto">
          <a:xfrm>
            <a:off x="1671638" y="6400800"/>
            <a:ext cx="4513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1623" name="Line 9"/>
          <p:cNvSpPr>
            <a:spLocks noChangeShapeType="1"/>
          </p:cNvSpPr>
          <p:nvPr/>
        </p:nvSpPr>
        <p:spPr bwMode="auto">
          <a:xfrm>
            <a:off x="1676400" y="4495800"/>
            <a:ext cx="3581400" cy="11430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1624" name="Rectangle 10"/>
          <p:cNvSpPr>
            <a:spLocks noChangeArrowheads="1"/>
          </p:cNvSpPr>
          <p:nvPr/>
        </p:nvSpPr>
        <p:spPr bwMode="auto">
          <a:xfrm>
            <a:off x="5410200" y="6388100"/>
            <a:ext cx="14446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X</a:t>
            </a:r>
            <a:r>
              <a:rPr lang="en-US" sz="2000" baseline="-25000"/>
              <a:t>1</a:t>
            </a:r>
            <a:r>
              <a:rPr lang="en-US" sz="2000"/>
              <a:t> (Price)</a:t>
            </a:r>
          </a:p>
        </p:txBody>
      </p:sp>
      <p:sp>
        <p:nvSpPr>
          <p:cNvPr id="281625" name="Rectangle 11"/>
          <p:cNvSpPr>
            <a:spLocks noChangeArrowheads="1"/>
          </p:cNvSpPr>
          <p:nvPr/>
        </p:nvSpPr>
        <p:spPr bwMode="auto">
          <a:xfrm>
            <a:off x="838200" y="3505200"/>
            <a:ext cx="14478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Y (sales)</a:t>
            </a:r>
          </a:p>
        </p:txBody>
      </p:sp>
      <p:sp>
        <p:nvSpPr>
          <p:cNvPr id="281626" name="Rectangle 12"/>
          <p:cNvSpPr>
            <a:spLocks noChangeArrowheads="1"/>
          </p:cNvSpPr>
          <p:nvPr/>
        </p:nvSpPr>
        <p:spPr bwMode="auto">
          <a:xfrm>
            <a:off x="533400" y="4191000"/>
            <a:ext cx="12160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b</a:t>
            </a:r>
            <a:r>
              <a:rPr lang="en-US" b="1" baseline="-25000"/>
              <a:t>0</a:t>
            </a:r>
            <a:r>
              <a:rPr lang="en-US" b="1"/>
              <a:t> + b</a:t>
            </a:r>
            <a:r>
              <a:rPr lang="en-US" b="1" baseline="-25000"/>
              <a:t>2</a:t>
            </a:r>
          </a:p>
        </p:txBody>
      </p:sp>
      <p:sp>
        <p:nvSpPr>
          <p:cNvPr id="281627" name="Rectangle 13"/>
          <p:cNvSpPr>
            <a:spLocks noChangeArrowheads="1"/>
          </p:cNvSpPr>
          <p:nvPr/>
        </p:nvSpPr>
        <p:spPr bwMode="auto">
          <a:xfrm>
            <a:off x="1066800" y="4803775"/>
            <a:ext cx="606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b</a:t>
            </a:r>
            <a:r>
              <a:rPr lang="en-US" b="1" baseline="-25000"/>
              <a:t>0</a:t>
            </a:r>
            <a:r>
              <a:rPr lang="en-US" b="1"/>
              <a:t> </a:t>
            </a:r>
          </a:p>
        </p:txBody>
      </p:sp>
      <p:graphicFrame>
        <p:nvGraphicFramePr>
          <p:cNvPr id="281614" name="Object 14"/>
          <p:cNvGraphicFramePr>
            <a:graphicFrameLocks noChangeAspect="1"/>
          </p:cNvGraphicFramePr>
          <p:nvPr/>
        </p:nvGraphicFramePr>
        <p:xfrm>
          <a:off x="381000" y="1752600"/>
          <a:ext cx="6626225" cy="1290638"/>
        </p:xfrm>
        <a:graphic>
          <a:graphicData uri="http://schemas.openxmlformats.org/presentationml/2006/ole">
            <p:oleObj spid="_x0000_s281614" name="Equation" r:id="rId3" imgW="2463480" imgH="482400" progId="Equation.3">
              <p:embed/>
            </p:oleObj>
          </a:graphicData>
        </a:graphic>
      </p:graphicFrame>
      <p:sp>
        <p:nvSpPr>
          <p:cNvPr id="281628" name="Rectangle 15"/>
          <p:cNvSpPr>
            <a:spLocks noChangeArrowheads="1"/>
          </p:cNvSpPr>
          <p:nvPr/>
        </p:nvSpPr>
        <p:spPr bwMode="auto">
          <a:xfrm>
            <a:off x="7165975" y="1828800"/>
            <a:ext cx="1520825" cy="1063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Holiday</a:t>
            </a:r>
          </a:p>
          <a:p>
            <a:pPr eaLnBrk="0" hangingPunct="0">
              <a:lnSpc>
                <a:spcPct val="170000"/>
              </a:lnSpc>
              <a:spcBef>
                <a:spcPct val="50000"/>
              </a:spcBef>
            </a:pPr>
            <a:r>
              <a:rPr lang="en-US" sz="2000" b="1"/>
              <a:t>No Holiday</a:t>
            </a:r>
          </a:p>
        </p:txBody>
      </p:sp>
      <p:sp>
        <p:nvSpPr>
          <p:cNvPr id="281629" name="Rectangle 16"/>
          <p:cNvSpPr>
            <a:spLocks noChangeArrowheads="1"/>
          </p:cNvSpPr>
          <p:nvPr/>
        </p:nvSpPr>
        <p:spPr bwMode="auto">
          <a:xfrm>
            <a:off x="4422775" y="3048000"/>
            <a:ext cx="13716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Different intercept</a:t>
            </a:r>
          </a:p>
        </p:txBody>
      </p:sp>
      <p:sp>
        <p:nvSpPr>
          <p:cNvPr id="281630" name="Rectangle 17"/>
          <p:cNvSpPr>
            <a:spLocks noChangeArrowheads="1"/>
          </p:cNvSpPr>
          <p:nvPr/>
        </p:nvSpPr>
        <p:spPr bwMode="auto">
          <a:xfrm>
            <a:off x="4346575" y="1676400"/>
            <a:ext cx="1524000" cy="13716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1631" name="Rectangle 18"/>
          <p:cNvSpPr>
            <a:spLocks noChangeArrowheads="1"/>
          </p:cNvSpPr>
          <p:nvPr/>
        </p:nvSpPr>
        <p:spPr bwMode="auto">
          <a:xfrm>
            <a:off x="6175375" y="1600200"/>
            <a:ext cx="381000" cy="1524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1632" name="Line 19"/>
          <p:cNvSpPr>
            <a:spLocks noChangeShapeType="1"/>
          </p:cNvSpPr>
          <p:nvPr/>
        </p:nvSpPr>
        <p:spPr bwMode="auto">
          <a:xfrm>
            <a:off x="1676400" y="5181600"/>
            <a:ext cx="3581400" cy="1143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1633" name="Rectangle 20"/>
          <p:cNvSpPr>
            <a:spLocks noChangeArrowheads="1"/>
          </p:cNvSpPr>
          <p:nvPr/>
        </p:nvSpPr>
        <p:spPr bwMode="auto">
          <a:xfrm rot="970924">
            <a:off x="2571750" y="4689475"/>
            <a:ext cx="246538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Holiday (X</a:t>
            </a:r>
            <a:r>
              <a:rPr lang="en-US" b="1" baseline="-25000"/>
              <a:t>2</a:t>
            </a:r>
            <a:r>
              <a:rPr lang="en-US" b="1"/>
              <a:t> = 1)</a:t>
            </a:r>
          </a:p>
        </p:txBody>
      </p:sp>
      <p:sp>
        <p:nvSpPr>
          <p:cNvPr id="281634" name="Rectangle 21"/>
          <p:cNvSpPr>
            <a:spLocks noChangeArrowheads="1"/>
          </p:cNvSpPr>
          <p:nvPr/>
        </p:nvSpPr>
        <p:spPr bwMode="auto">
          <a:xfrm rot="970924">
            <a:off x="2406650" y="5391150"/>
            <a:ext cx="31226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No Holiday (X</a:t>
            </a:r>
            <a:r>
              <a:rPr lang="en-US" b="1" baseline="-25000"/>
              <a:t>2</a:t>
            </a:r>
            <a:r>
              <a:rPr lang="en-US" b="1"/>
              <a:t> = 0)</a:t>
            </a:r>
          </a:p>
        </p:txBody>
      </p:sp>
      <p:sp>
        <p:nvSpPr>
          <p:cNvPr id="281635" name="Rectangle 22"/>
          <p:cNvSpPr>
            <a:spLocks noChangeArrowheads="1"/>
          </p:cNvSpPr>
          <p:nvPr/>
        </p:nvSpPr>
        <p:spPr bwMode="auto">
          <a:xfrm>
            <a:off x="6324600" y="3962400"/>
            <a:ext cx="2514600" cy="19891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15000"/>
              </a:spcBef>
            </a:pPr>
            <a:r>
              <a:rPr lang="en-US"/>
              <a:t>If  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cs typeface="Arial" charset="0"/>
              </a:rPr>
              <a:t>β</a:t>
            </a:r>
            <a:r>
              <a:rPr lang="en-US" baseline="-25000">
                <a:cs typeface="Arial" charset="0"/>
              </a:rPr>
              <a:t>2</a:t>
            </a:r>
            <a:r>
              <a:rPr lang="en-US">
                <a:cs typeface="Arial" charset="0"/>
              </a:rPr>
              <a:t> = 0  is rejected, then</a:t>
            </a:r>
          </a:p>
          <a:p>
            <a:pPr eaLnBrk="0" hangingPunct="0">
              <a:spcBef>
                <a:spcPct val="15000"/>
              </a:spcBef>
            </a:pPr>
            <a:r>
              <a:rPr lang="en-US">
                <a:cs typeface="Arial" charset="0"/>
              </a:rPr>
              <a:t>“Holiday” has a significant effect on pie sales</a:t>
            </a:r>
            <a:endParaRPr lang="el-GR">
              <a:cs typeface="Arial" charset="0"/>
            </a:endParaRPr>
          </a:p>
        </p:txBody>
      </p:sp>
      <p:pic>
        <p:nvPicPr>
          <p:cNvPr id="281636" name="Picture 23" descr="j02289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5715000"/>
            <a:ext cx="1228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1637" name="Rectangle 2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8E6D93AB-623A-4322-BC57-69C6F553B4E6}" type="slidenum">
              <a:rPr lang="en-US"/>
              <a:pPr/>
              <a:t>43</a:t>
            </a:fld>
            <a:endParaRPr lang="en-US"/>
          </a:p>
        </p:txBody>
      </p:sp>
      <p:sp>
        <p:nvSpPr>
          <p:cNvPr id="282636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5926138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Sales: number of pies sold per week</a:t>
            </a:r>
          </a:p>
          <a:p>
            <a:pPr eaLnBrk="0" hangingPunct="0"/>
            <a:r>
              <a:rPr lang="en-US" sz="2800"/>
              <a:t>Price:  pie price in $</a:t>
            </a:r>
          </a:p>
          <a:p>
            <a:pPr eaLnBrk="0" hangingPunct="0"/>
            <a:endParaRPr lang="en-US" sz="2800"/>
          </a:p>
          <a:p>
            <a:pPr eaLnBrk="0" hangingPunct="0"/>
            <a:r>
              <a:rPr lang="en-US" sz="2800"/>
              <a:t>Holiday:</a:t>
            </a:r>
          </a:p>
        </p:txBody>
      </p:sp>
      <p:sp>
        <p:nvSpPr>
          <p:cNvPr id="282637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93038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Interpreting the Dummy Variable Coefficient (with 2 Levels)</a:t>
            </a:r>
          </a:p>
        </p:txBody>
      </p:sp>
      <p:sp>
        <p:nvSpPr>
          <p:cNvPr id="282638" name="Text Box 4"/>
          <p:cNvSpPr txBox="1">
            <a:spLocks noChangeArrowheads="1"/>
          </p:cNvSpPr>
          <p:nvPr/>
        </p:nvSpPr>
        <p:spPr bwMode="auto">
          <a:xfrm>
            <a:off x="1203325" y="1752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82639" name="Text Box 5"/>
          <p:cNvSpPr txBox="1">
            <a:spLocks noChangeArrowheads="1"/>
          </p:cNvSpPr>
          <p:nvPr/>
        </p:nvSpPr>
        <p:spPr bwMode="auto">
          <a:xfrm>
            <a:off x="152400" y="1676400"/>
            <a:ext cx="1668463" cy="519113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Example:</a:t>
            </a:r>
          </a:p>
        </p:txBody>
      </p:sp>
      <p:sp>
        <p:nvSpPr>
          <p:cNvPr id="282640" name="Text Box 6"/>
          <p:cNvSpPr txBox="1">
            <a:spLocks noChangeArrowheads="1"/>
          </p:cNvSpPr>
          <p:nvPr/>
        </p:nvSpPr>
        <p:spPr bwMode="auto">
          <a:xfrm>
            <a:off x="2354263" y="3454400"/>
            <a:ext cx="640238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1  If a holiday occurred during the week</a:t>
            </a:r>
          </a:p>
        </p:txBody>
      </p:sp>
      <p:sp>
        <p:nvSpPr>
          <p:cNvPr id="282641" name="Text Box 7"/>
          <p:cNvSpPr txBox="1">
            <a:spLocks noChangeArrowheads="1"/>
          </p:cNvSpPr>
          <p:nvPr/>
        </p:nvSpPr>
        <p:spPr bwMode="auto">
          <a:xfrm>
            <a:off x="2354263" y="3911600"/>
            <a:ext cx="398621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0  If no holiday occurred</a:t>
            </a:r>
          </a:p>
        </p:txBody>
      </p:sp>
      <p:sp>
        <p:nvSpPr>
          <p:cNvPr id="282642" name="Text Box 8"/>
          <p:cNvSpPr txBox="1">
            <a:spLocks noChangeArrowheads="1"/>
          </p:cNvSpPr>
          <p:nvPr/>
        </p:nvSpPr>
        <p:spPr bwMode="auto">
          <a:xfrm>
            <a:off x="381000" y="4648200"/>
            <a:ext cx="8321675" cy="1385888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/>
              <a:t>b</a:t>
            </a:r>
            <a:r>
              <a:rPr lang="en-US" sz="2800" baseline="-25000"/>
              <a:t>2</a:t>
            </a:r>
            <a:r>
              <a:rPr lang="en-US" sz="2800"/>
              <a:t> = 15: on average, sales were 15 pies greater in weeks with a holiday than in weeks without a holiday, given the same price</a:t>
            </a:r>
          </a:p>
        </p:txBody>
      </p:sp>
      <p:sp>
        <p:nvSpPr>
          <p:cNvPr id="282643" name="AutoShape 9"/>
          <p:cNvSpPr>
            <a:spLocks/>
          </p:cNvSpPr>
          <p:nvPr/>
        </p:nvSpPr>
        <p:spPr bwMode="auto">
          <a:xfrm>
            <a:off x="2278063" y="3582988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graphicFrame>
        <p:nvGraphicFramePr>
          <p:cNvPr id="282634" name="Object 10"/>
          <p:cNvGraphicFramePr>
            <a:graphicFrameLocks noChangeAspect="1"/>
          </p:cNvGraphicFramePr>
          <p:nvPr/>
        </p:nvGraphicFramePr>
        <p:xfrm>
          <a:off x="2133600" y="1701800"/>
          <a:ext cx="6400800" cy="527050"/>
        </p:xfrm>
        <a:graphic>
          <a:graphicData uri="http://schemas.openxmlformats.org/presentationml/2006/ole">
            <p:oleObj spid="_x0000_s282634" name="Equation" r:id="rId3" imgW="2476440" imgH="203040" progId="Equation.3">
              <p:embed/>
            </p:oleObj>
          </a:graphicData>
        </a:graphic>
      </p:graphicFrame>
      <p:pic>
        <p:nvPicPr>
          <p:cNvPr id="282644" name="Picture 11" descr="j02289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6062663"/>
            <a:ext cx="11525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2645" name="Line 12"/>
          <p:cNvSpPr>
            <a:spLocks noChangeShapeType="1"/>
          </p:cNvSpPr>
          <p:nvPr/>
        </p:nvSpPr>
        <p:spPr bwMode="auto">
          <a:xfrm flipV="1">
            <a:off x="2362200" y="16764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2646" name="Line 13"/>
          <p:cNvSpPr>
            <a:spLocks noChangeShapeType="1"/>
          </p:cNvSpPr>
          <p:nvPr/>
        </p:nvSpPr>
        <p:spPr bwMode="auto">
          <a:xfrm>
            <a:off x="2667000" y="16764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2647" name="Rectangle 15"/>
          <p:cNvSpPr>
            <a:spLocks noChangeArrowheads="1"/>
          </p:cNvSpPr>
          <p:nvPr/>
        </p:nvSpPr>
        <p:spPr bwMode="auto">
          <a:xfrm>
            <a:off x="7696200" y="10668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7A5B0814-0CCE-471F-8C26-A5D425B21A6B}" type="slidenum">
              <a:rPr lang="en-US"/>
              <a:pPr/>
              <a:t>44</a:t>
            </a:fld>
            <a:endParaRPr lang="en-US"/>
          </a:p>
        </p:txBody>
      </p:sp>
      <p:sp>
        <p:nvSpPr>
          <p:cNvPr id="391170" name="Rectangle 2"/>
          <p:cNvSpPr>
            <a:spLocks noChangeArrowheads="1"/>
          </p:cNvSpPr>
          <p:nvPr/>
        </p:nvSpPr>
        <p:spPr bwMode="auto">
          <a:xfrm>
            <a:off x="762000" y="1600200"/>
            <a:ext cx="8077200" cy="914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Dummy-Variable Models </a:t>
            </a:r>
            <a:br>
              <a:rPr lang="en-US" smtClean="0"/>
            </a:br>
            <a:r>
              <a:rPr lang="en-US" smtClean="0"/>
              <a:t>(more than 2 Levels)</a:t>
            </a:r>
          </a:p>
        </p:txBody>
      </p:sp>
      <p:sp>
        <p:nvSpPr>
          <p:cNvPr id="391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77200" cy="4532313"/>
          </a:xfrm>
        </p:spPr>
        <p:txBody>
          <a:bodyPr/>
          <a:lstStyle/>
          <a:p>
            <a:pPr eaLnBrk="1" hangingPunct="1"/>
            <a:r>
              <a:rPr lang="en-US" smtClean="0"/>
              <a:t>The number of dummy variables is </a:t>
            </a:r>
            <a:r>
              <a:rPr lang="en-US" b="1" smtClean="0">
                <a:solidFill>
                  <a:schemeClr val="folHlink"/>
                </a:solidFill>
              </a:rPr>
              <a:t>one less than the number of levels</a:t>
            </a:r>
          </a:p>
          <a:p>
            <a:pPr eaLnBrk="1" hangingPunct="1"/>
            <a:r>
              <a:rPr lang="en-US" smtClean="0"/>
              <a:t>Example: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Y = house price ;  X</a:t>
            </a:r>
            <a:r>
              <a:rPr lang="en-US" baseline="-25000" smtClean="0"/>
              <a:t>1 </a:t>
            </a:r>
            <a:r>
              <a:rPr lang="en-US" smtClean="0"/>
              <a:t>= square feet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smtClean="0"/>
              <a:t>If style of the house is also thought to matter: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Style = </a:t>
            </a:r>
            <a:r>
              <a:rPr lang="en-US" smtClean="0">
                <a:solidFill>
                  <a:schemeClr val="folHlink"/>
                </a:solidFill>
              </a:rPr>
              <a:t>ranch,  split level,  colonial</a:t>
            </a:r>
            <a:endParaRPr lang="en-US" baseline="-25000" smtClean="0">
              <a:solidFill>
                <a:schemeClr val="folHlink"/>
              </a:solidFill>
            </a:endParaRPr>
          </a:p>
        </p:txBody>
      </p:sp>
      <p:sp>
        <p:nvSpPr>
          <p:cNvPr id="391173" name="AutoShape 5"/>
          <p:cNvSpPr>
            <a:spLocks/>
          </p:cNvSpPr>
          <p:nvPr/>
        </p:nvSpPr>
        <p:spPr bwMode="auto">
          <a:xfrm rot="-5400000">
            <a:off x="4800600" y="3200400"/>
            <a:ext cx="228600" cy="3733800"/>
          </a:xfrm>
          <a:prstGeom prst="leftBrace">
            <a:avLst>
              <a:gd name="adj1" fmla="val 136111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1174" name="Text Box 6"/>
          <p:cNvSpPr txBox="1">
            <a:spLocks noChangeArrowheads="1"/>
          </p:cNvSpPr>
          <p:nvPr/>
        </p:nvSpPr>
        <p:spPr bwMode="auto">
          <a:xfrm>
            <a:off x="2971800" y="5410200"/>
            <a:ext cx="4038600" cy="83185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levels, so two dummy variables are needed</a:t>
            </a:r>
          </a:p>
        </p:txBody>
      </p:sp>
      <p:pic>
        <p:nvPicPr>
          <p:cNvPr id="391175" name="Picture 7" descr="hou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562600"/>
            <a:ext cx="12954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1176" name="Rectangle 9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20B837D1-5C8F-4209-88A5-0A890998E996}" type="slidenum">
              <a:rPr lang="en-US"/>
              <a:pPr/>
              <a:t>45</a:t>
            </a:fld>
            <a:endParaRPr lang="en-US"/>
          </a:p>
        </p:txBody>
      </p:sp>
      <p:sp>
        <p:nvSpPr>
          <p:cNvPr id="343051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Dummy-Variable Models </a:t>
            </a:r>
            <a:br>
              <a:rPr lang="en-US" smtClean="0"/>
            </a:br>
            <a:r>
              <a:rPr lang="en-US" smtClean="0"/>
              <a:t>(more than 2 Levels)</a:t>
            </a:r>
          </a:p>
        </p:txBody>
      </p:sp>
      <p:sp>
        <p:nvSpPr>
          <p:cNvPr id="343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924800" cy="4038600"/>
          </a:xfrm>
        </p:spPr>
        <p:txBody>
          <a:bodyPr/>
          <a:lstStyle/>
          <a:p>
            <a:pPr eaLnBrk="1" hangingPunct="1"/>
            <a:r>
              <a:rPr lang="en-US" sz="2400" smtClean="0"/>
              <a:t>Example: Let “colonial” be the default category, and let X</a:t>
            </a:r>
            <a:r>
              <a:rPr lang="en-US" sz="2400" baseline="-25000" smtClean="0"/>
              <a:t>2</a:t>
            </a:r>
            <a:r>
              <a:rPr lang="en-US" sz="2400" smtClean="0"/>
              <a:t> and X</a:t>
            </a:r>
            <a:r>
              <a:rPr lang="en-US" sz="2400" baseline="-25000" smtClean="0"/>
              <a:t>3</a:t>
            </a:r>
            <a:r>
              <a:rPr lang="en-US" sz="2400" smtClean="0"/>
              <a:t> be used for the other two categories:</a:t>
            </a:r>
          </a:p>
          <a:p>
            <a:pPr eaLnBrk="1" hangingPunct="1"/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	Y = house price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	X</a:t>
            </a:r>
            <a:r>
              <a:rPr lang="en-US" sz="2400" baseline="-25000" smtClean="0"/>
              <a:t>1 </a:t>
            </a:r>
            <a:r>
              <a:rPr lang="en-US" sz="2400" smtClean="0"/>
              <a:t>= square feet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	X</a:t>
            </a:r>
            <a:r>
              <a:rPr lang="en-US" sz="2400" baseline="-25000" smtClean="0"/>
              <a:t>2 </a:t>
            </a:r>
            <a:r>
              <a:rPr lang="en-US" sz="2400" smtClean="0"/>
              <a:t>= 1 if ranch, 0 otherwise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	X</a:t>
            </a:r>
            <a:r>
              <a:rPr lang="en-US" sz="2400" baseline="-25000" smtClean="0"/>
              <a:t>3 </a:t>
            </a:r>
            <a:r>
              <a:rPr lang="en-US" sz="2400" smtClean="0"/>
              <a:t>= 1 if split level, 0 otherwise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The multiple regression equation is:</a:t>
            </a:r>
          </a:p>
        </p:txBody>
      </p:sp>
      <p:pic>
        <p:nvPicPr>
          <p:cNvPr id="343053" name="Picture 7" descr="hou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5562600"/>
            <a:ext cx="12954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3049" name="Object 9"/>
          <p:cNvGraphicFramePr>
            <a:graphicFrameLocks noChangeAspect="1"/>
          </p:cNvGraphicFramePr>
          <p:nvPr/>
        </p:nvGraphicFramePr>
        <p:xfrm>
          <a:off x="2057400" y="5487988"/>
          <a:ext cx="4846638" cy="684212"/>
        </p:xfrm>
        <a:graphic>
          <a:graphicData uri="http://schemas.openxmlformats.org/presentationml/2006/ole">
            <p:oleObj spid="_x0000_s343049" name="Equation" r:id="rId4" imgW="1803240" imgH="253800" progId="Equation.3">
              <p:embed/>
            </p:oleObj>
          </a:graphicData>
        </a:graphic>
      </p:graphicFrame>
      <p:sp>
        <p:nvSpPr>
          <p:cNvPr id="343054" name="Text Box 10"/>
          <p:cNvSpPr txBox="1">
            <a:spLocks noChangeArrowheads="1"/>
          </p:cNvSpPr>
          <p:nvPr/>
        </p:nvSpPr>
        <p:spPr bwMode="auto">
          <a:xfrm>
            <a:off x="7543800" y="76200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343055" name="Rectangle 8"/>
          <p:cNvSpPr>
            <a:spLocks noChangeArrowheads="1"/>
          </p:cNvSpPr>
          <p:nvPr/>
        </p:nvSpPr>
        <p:spPr bwMode="auto">
          <a:xfrm>
            <a:off x="7543800" y="11430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C6A85E81-7041-43FF-BDC3-467CEA4A7DBB}" type="slidenum">
              <a:rPr lang="en-US"/>
              <a:pPr/>
              <a:t>46</a:t>
            </a:fld>
            <a:endParaRPr lang="en-US"/>
          </a:p>
        </p:txBody>
      </p:sp>
      <p:graphicFrame>
        <p:nvGraphicFramePr>
          <p:cNvPr id="284674" name="Object 2"/>
          <p:cNvGraphicFramePr>
            <a:graphicFrameLocks noChangeAspect="1"/>
          </p:cNvGraphicFramePr>
          <p:nvPr/>
        </p:nvGraphicFramePr>
        <p:xfrm>
          <a:off x="168275" y="5684838"/>
          <a:ext cx="4568825" cy="574675"/>
        </p:xfrm>
        <a:graphic>
          <a:graphicData uri="http://schemas.openxmlformats.org/presentationml/2006/ole">
            <p:oleObj spid="_x0000_s284674" name="Equation" r:id="rId3" imgW="1904760" imgH="241200" progId="Equation.3">
              <p:embed/>
            </p:oleObj>
          </a:graphicData>
        </a:graphic>
      </p:graphicFrame>
      <p:graphicFrame>
        <p:nvGraphicFramePr>
          <p:cNvPr id="284675" name="Object 3"/>
          <p:cNvGraphicFramePr>
            <a:graphicFrameLocks noChangeAspect="1"/>
          </p:cNvGraphicFramePr>
          <p:nvPr/>
        </p:nvGraphicFramePr>
        <p:xfrm>
          <a:off x="168275" y="4389438"/>
          <a:ext cx="4600575" cy="574675"/>
        </p:xfrm>
        <a:graphic>
          <a:graphicData uri="http://schemas.openxmlformats.org/presentationml/2006/ole">
            <p:oleObj spid="_x0000_s284675" name="Equation" r:id="rId4" imgW="1917360" imgH="241200" progId="Equation.3">
              <p:embed/>
            </p:oleObj>
          </a:graphicData>
        </a:graphic>
      </p:graphicFrame>
      <p:sp>
        <p:nvSpPr>
          <p:cNvPr id="284685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Interpreting the Dummy Variable Coefficients (with 3 Levels)</a:t>
            </a:r>
          </a:p>
        </p:txBody>
      </p:sp>
      <p:sp>
        <p:nvSpPr>
          <p:cNvPr id="284686" name="Text Box 5"/>
          <p:cNvSpPr txBox="1">
            <a:spLocks noChangeArrowheads="1"/>
          </p:cNvSpPr>
          <p:nvPr/>
        </p:nvSpPr>
        <p:spPr bwMode="auto">
          <a:xfrm>
            <a:off x="5334000" y="2971800"/>
            <a:ext cx="3657600" cy="1628775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/>
              <a:t>With the same square feet, a ranch will have an estimated average price of 23.53 thousand dollars more than a colonial.</a:t>
            </a:r>
          </a:p>
        </p:txBody>
      </p:sp>
      <p:sp>
        <p:nvSpPr>
          <p:cNvPr id="284687" name="Text Box 6"/>
          <p:cNvSpPr txBox="1">
            <a:spLocks noChangeArrowheads="1"/>
          </p:cNvSpPr>
          <p:nvPr/>
        </p:nvSpPr>
        <p:spPr bwMode="auto">
          <a:xfrm>
            <a:off x="5334000" y="4876800"/>
            <a:ext cx="3657600" cy="1628775"/>
          </a:xfrm>
          <a:prstGeom prst="rect">
            <a:avLst/>
          </a:prstGeom>
          <a:solidFill>
            <a:srgbClr val="BEF8C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/>
              <a:t>With the same square feet, a split-level will have an estimated average price of 18.84 thousand dollars more than a colonial.</a:t>
            </a:r>
          </a:p>
        </p:txBody>
      </p:sp>
      <p:sp>
        <p:nvSpPr>
          <p:cNvPr id="284688" name="Line 7"/>
          <p:cNvSpPr>
            <a:spLocks noChangeShapeType="1"/>
          </p:cNvSpPr>
          <p:nvPr/>
        </p:nvSpPr>
        <p:spPr bwMode="auto">
          <a:xfrm flipH="1">
            <a:off x="4724400" y="3886200"/>
            <a:ext cx="609600" cy="533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4689" name="Line 8"/>
          <p:cNvSpPr>
            <a:spLocks noChangeShapeType="1"/>
          </p:cNvSpPr>
          <p:nvPr/>
        </p:nvSpPr>
        <p:spPr bwMode="auto">
          <a:xfrm flipH="1">
            <a:off x="4724400" y="5791200"/>
            <a:ext cx="609600" cy="152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4690" name="Text Box 9"/>
          <p:cNvSpPr txBox="1">
            <a:spLocks noChangeArrowheads="1"/>
          </p:cNvSpPr>
          <p:nvPr/>
        </p:nvSpPr>
        <p:spPr bwMode="auto">
          <a:xfrm>
            <a:off x="1066800" y="1524000"/>
            <a:ext cx="476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Consider the regression equation:</a:t>
            </a:r>
          </a:p>
        </p:txBody>
      </p:sp>
      <p:graphicFrame>
        <p:nvGraphicFramePr>
          <p:cNvPr id="284682" name="Object 10"/>
          <p:cNvGraphicFramePr>
            <a:graphicFrameLocks noChangeAspect="1"/>
          </p:cNvGraphicFramePr>
          <p:nvPr/>
        </p:nvGraphicFramePr>
        <p:xfrm>
          <a:off x="1189038" y="1951038"/>
          <a:ext cx="6610350" cy="604837"/>
        </p:xfrm>
        <a:graphic>
          <a:graphicData uri="http://schemas.openxmlformats.org/presentationml/2006/ole">
            <p:oleObj spid="_x0000_s284682" name="Equation" r:id="rId5" imgW="2755800" imgH="253800" progId="Equation.3">
              <p:embed/>
            </p:oleObj>
          </a:graphicData>
        </a:graphic>
      </p:graphicFrame>
      <p:graphicFrame>
        <p:nvGraphicFramePr>
          <p:cNvPr id="284683" name="Object 11"/>
          <p:cNvGraphicFramePr>
            <a:graphicFrameLocks noChangeAspect="1"/>
          </p:cNvGraphicFramePr>
          <p:nvPr/>
        </p:nvGraphicFramePr>
        <p:xfrm>
          <a:off x="168275" y="3170238"/>
          <a:ext cx="3287713" cy="574675"/>
        </p:xfrm>
        <a:graphic>
          <a:graphicData uri="http://schemas.openxmlformats.org/presentationml/2006/ole">
            <p:oleObj spid="_x0000_s284683" name="Equation" r:id="rId6" imgW="1371600" imgH="241200" progId="Equation.3">
              <p:embed/>
            </p:oleObj>
          </a:graphicData>
        </a:graphic>
      </p:graphicFrame>
      <p:sp>
        <p:nvSpPr>
          <p:cNvPr id="284691" name="Text Box 12"/>
          <p:cNvSpPr txBox="1">
            <a:spLocks noChangeArrowheads="1"/>
          </p:cNvSpPr>
          <p:nvPr/>
        </p:nvSpPr>
        <p:spPr bwMode="auto">
          <a:xfrm>
            <a:off x="152400" y="2743200"/>
            <a:ext cx="367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 a colonial: X</a:t>
            </a:r>
            <a:r>
              <a:rPr lang="en-US" baseline="-25000"/>
              <a:t>2</a:t>
            </a:r>
            <a:r>
              <a:rPr lang="en-US"/>
              <a:t> = X</a:t>
            </a:r>
            <a:r>
              <a:rPr lang="en-US" baseline="-25000"/>
              <a:t>3</a:t>
            </a:r>
            <a:r>
              <a:rPr lang="en-US"/>
              <a:t> = 0</a:t>
            </a:r>
          </a:p>
        </p:txBody>
      </p:sp>
      <p:sp>
        <p:nvSpPr>
          <p:cNvPr id="284692" name="Text Box 13"/>
          <p:cNvSpPr txBox="1">
            <a:spLocks noChangeArrowheads="1"/>
          </p:cNvSpPr>
          <p:nvPr/>
        </p:nvSpPr>
        <p:spPr bwMode="auto">
          <a:xfrm>
            <a:off x="152400" y="3962400"/>
            <a:ext cx="374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 a ranch: X</a:t>
            </a:r>
            <a:r>
              <a:rPr lang="en-US" baseline="-25000"/>
              <a:t>2</a:t>
            </a:r>
            <a:r>
              <a:rPr lang="en-US"/>
              <a:t> = 1; X</a:t>
            </a:r>
            <a:r>
              <a:rPr lang="en-US" baseline="-25000"/>
              <a:t>3</a:t>
            </a:r>
            <a:r>
              <a:rPr lang="en-US"/>
              <a:t> = 0</a:t>
            </a:r>
          </a:p>
        </p:txBody>
      </p:sp>
      <p:sp>
        <p:nvSpPr>
          <p:cNvPr id="284693" name="Text Box 14"/>
          <p:cNvSpPr txBox="1">
            <a:spLocks noChangeArrowheads="1"/>
          </p:cNvSpPr>
          <p:nvPr/>
        </p:nvSpPr>
        <p:spPr bwMode="auto">
          <a:xfrm>
            <a:off x="152400" y="5257800"/>
            <a:ext cx="423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 a split level: X</a:t>
            </a:r>
            <a:r>
              <a:rPr lang="en-US" baseline="-25000"/>
              <a:t>2</a:t>
            </a:r>
            <a:r>
              <a:rPr lang="en-US"/>
              <a:t> = 0; X</a:t>
            </a:r>
            <a:r>
              <a:rPr lang="en-US" baseline="-25000"/>
              <a:t>3</a:t>
            </a:r>
            <a:r>
              <a:rPr lang="en-US"/>
              <a:t> = 1</a:t>
            </a:r>
          </a:p>
        </p:txBody>
      </p:sp>
      <p:sp>
        <p:nvSpPr>
          <p:cNvPr id="284694" name="Rectangle 1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02FF425F-2FD3-418B-BEE1-44F0323C1C90}" type="slidenum">
              <a:rPr lang="en-US"/>
              <a:pPr/>
              <a:t>47</a:t>
            </a:fld>
            <a:endParaRPr lang="en-US"/>
          </a:p>
        </p:txBody>
      </p:sp>
      <p:sp>
        <p:nvSpPr>
          <p:cNvPr id="3604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Interaction Between Independent Variables</a:t>
            </a:r>
          </a:p>
        </p:txBody>
      </p:sp>
      <p:sp>
        <p:nvSpPr>
          <p:cNvPr id="3604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Hypothesizes interaction between pairs of X variables</a:t>
            </a:r>
          </a:p>
          <a:p>
            <a:pPr lvl="1" eaLnBrk="1" hangingPunct="1"/>
            <a:r>
              <a:rPr lang="en-US" smtClean="0"/>
              <a:t>Response to one X variable may vary at different levels of another X variable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Contains two-way cross product terms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 </a:t>
            </a:r>
          </a:p>
        </p:txBody>
      </p:sp>
      <p:graphicFrame>
        <p:nvGraphicFramePr>
          <p:cNvPr id="360452" name="Object 4"/>
          <p:cNvGraphicFramePr>
            <a:graphicFrameLocks noChangeAspect="1"/>
          </p:cNvGraphicFramePr>
          <p:nvPr/>
        </p:nvGraphicFramePr>
        <p:xfrm>
          <a:off x="1676400" y="4876800"/>
          <a:ext cx="5194300" cy="1397000"/>
        </p:xfrm>
        <a:graphic>
          <a:graphicData uri="http://schemas.openxmlformats.org/presentationml/2006/ole">
            <p:oleObj spid="_x0000_s360452" name="Equation" r:id="rId3" imgW="2082600" imgH="558720" progId="Equation.3">
              <p:embed/>
            </p:oleObj>
          </a:graphicData>
        </a:graphic>
      </p:graphicFrame>
      <p:sp>
        <p:nvSpPr>
          <p:cNvPr id="360456" name="Oval 5"/>
          <p:cNvSpPr>
            <a:spLocks noChangeArrowheads="1"/>
          </p:cNvSpPr>
          <p:nvPr/>
        </p:nvSpPr>
        <p:spPr bwMode="auto">
          <a:xfrm>
            <a:off x="5715000" y="4876800"/>
            <a:ext cx="533400" cy="6096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457" name="Oval 6"/>
          <p:cNvSpPr>
            <a:spLocks noChangeArrowheads="1"/>
          </p:cNvSpPr>
          <p:nvPr/>
        </p:nvSpPr>
        <p:spPr bwMode="auto">
          <a:xfrm>
            <a:off x="5638800" y="5638800"/>
            <a:ext cx="1219200" cy="6858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458" name="AutoShape 7"/>
          <p:cNvSpPr>
            <a:spLocks noChangeArrowheads="1"/>
          </p:cNvSpPr>
          <p:nvPr/>
        </p:nvSpPr>
        <p:spPr bwMode="auto">
          <a:xfrm rot="7144126">
            <a:off x="6104732" y="5298281"/>
            <a:ext cx="381000" cy="287337"/>
          </a:xfrm>
          <a:custGeom>
            <a:avLst/>
            <a:gdLst>
              <a:gd name="T0" fmla="*/ 266806 w 21600"/>
              <a:gd name="T1" fmla="*/ 0 h 21600"/>
              <a:gd name="T2" fmla="*/ 266806 w 21600"/>
              <a:gd name="T3" fmla="*/ 161733 h 21600"/>
              <a:gd name="T4" fmla="*/ 57097 w 21600"/>
              <a:gd name="T5" fmla="*/ 287337 h 21600"/>
              <a:gd name="T6" fmla="*/ 381000 w 21600"/>
              <a:gd name="T7" fmla="*/ 8086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459" name="Rectangle 9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33E7F997-928A-4026-859A-449E09873EA7}" type="slidenum">
              <a:rPr lang="en-US"/>
              <a:pPr/>
              <a:t>48</a:t>
            </a:fld>
            <a:endParaRPr lang="en-US"/>
          </a:p>
        </p:txBody>
      </p:sp>
      <p:sp>
        <p:nvSpPr>
          <p:cNvPr id="3614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 of Interaction</a:t>
            </a:r>
          </a:p>
        </p:txBody>
      </p:sp>
      <p:sp>
        <p:nvSpPr>
          <p:cNvPr id="3614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Without interaction term, effect of X</a:t>
            </a:r>
            <a:r>
              <a:rPr lang="en-US" baseline="-25000" smtClean="0"/>
              <a:t>1</a:t>
            </a:r>
            <a:r>
              <a:rPr lang="en-US" smtClean="0"/>
              <a:t> on Y  is measured by </a:t>
            </a:r>
            <a:r>
              <a:rPr lang="el-GR" smtClean="0">
                <a:cs typeface="Arial" charset="0"/>
              </a:rPr>
              <a:t>β</a:t>
            </a:r>
            <a:r>
              <a:rPr lang="en-US" baseline="-25000" smtClean="0"/>
              <a:t>1</a:t>
            </a:r>
          </a:p>
          <a:p>
            <a:pPr eaLnBrk="1" hangingPunct="1"/>
            <a:r>
              <a:rPr lang="en-US" smtClean="0"/>
              <a:t>With interaction term, effect of X</a:t>
            </a:r>
            <a:r>
              <a:rPr lang="en-US" baseline="-25000" smtClean="0"/>
              <a:t>1</a:t>
            </a:r>
            <a:r>
              <a:rPr lang="en-US" smtClean="0"/>
              <a:t> on Y  is measured by </a:t>
            </a:r>
            <a:r>
              <a:rPr lang="el-GR" smtClean="0">
                <a:cs typeface="Arial" charset="0"/>
              </a:rPr>
              <a:t>β</a:t>
            </a:r>
            <a:r>
              <a:rPr lang="en-US" baseline="-25000" smtClean="0"/>
              <a:t>1</a:t>
            </a:r>
            <a:r>
              <a:rPr lang="en-US" smtClean="0"/>
              <a:t> + </a:t>
            </a:r>
            <a:r>
              <a:rPr lang="el-GR" smtClean="0">
                <a:cs typeface="Arial" charset="0"/>
              </a:rPr>
              <a:t>β</a:t>
            </a:r>
            <a:r>
              <a:rPr lang="en-US" baseline="-25000" smtClean="0"/>
              <a:t>3 </a:t>
            </a:r>
            <a:r>
              <a:rPr lang="en-US" smtClean="0"/>
              <a:t>X</a:t>
            </a:r>
            <a:r>
              <a:rPr lang="en-US" baseline="-25000" smtClean="0"/>
              <a:t>2</a:t>
            </a:r>
          </a:p>
          <a:p>
            <a:pPr eaLnBrk="1" hangingPunct="1"/>
            <a:r>
              <a:rPr lang="en-US" smtClean="0"/>
              <a:t>Effect changes as X</a:t>
            </a:r>
            <a:r>
              <a:rPr lang="en-US" baseline="-25000" smtClean="0"/>
              <a:t>2</a:t>
            </a:r>
            <a:r>
              <a:rPr lang="en-US" smtClean="0"/>
              <a:t> changes </a:t>
            </a:r>
          </a:p>
        </p:txBody>
      </p:sp>
      <p:graphicFrame>
        <p:nvGraphicFramePr>
          <p:cNvPr id="361476" name="Object 4"/>
          <p:cNvGraphicFramePr>
            <a:graphicFrameLocks noChangeAspect="1"/>
          </p:cNvGraphicFramePr>
          <p:nvPr/>
        </p:nvGraphicFramePr>
        <p:xfrm>
          <a:off x="2970213" y="1905000"/>
          <a:ext cx="5002212" cy="520700"/>
        </p:xfrm>
        <a:graphic>
          <a:graphicData uri="http://schemas.openxmlformats.org/presentationml/2006/ole">
            <p:oleObj spid="_x0000_s361476" name="Equation" r:id="rId3" imgW="2197080" imgH="228600" progId="Equation.3">
              <p:embed/>
            </p:oleObj>
          </a:graphicData>
        </a:graphic>
      </p:graphicFrame>
      <p:sp>
        <p:nvSpPr>
          <p:cNvPr id="361480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50C123D3-3110-4A4D-81E7-2581B85F1DD0}" type="slidenum">
              <a:rPr lang="en-US"/>
              <a:pPr/>
              <a:t>49</a:t>
            </a:fld>
            <a:endParaRPr lang="en-US"/>
          </a:p>
        </p:txBody>
      </p:sp>
      <p:sp>
        <p:nvSpPr>
          <p:cNvPr id="362532" name="Rectangle 2"/>
          <p:cNvSpPr>
            <a:spLocks noChangeArrowheads="1"/>
          </p:cNvSpPr>
          <p:nvPr/>
        </p:nvSpPr>
        <p:spPr bwMode="auto">
          <a:xfrm>
            <a:off x="4308475" y="3352800"/>
            <a:ext cx="3989388" cy="638175"/>
          </a:xfrm>
          <a:prstGeom prst="rect">
            <a:avLst/>
          </a:prstGeom>
          <a:solidFill>
            <a:srgbClr val="BEF8C2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 eaLnBrk="0" hangingPunct="0">
              <a:tabLst>
                <a:tab pos="685800" algn="l"/>
              </a:tabLst>
            </a:pPr>
            <a:r>
              <a:rPr lang="en-US" sz="1800"/>
              <a:t>X</a:t>
            </a:r>
            <a:r>
              <a:rPr lang="en-US" sz="1800" baseline="-25000"/>
              <a:t>2</a:t>
            </a:r>
            <a:r>
              <a:rPr lang="en-US" sz="1800"/>
              <a:t> = 1:</a:t>
            </a:r>
          </a:p>
          <a:p>
            <a:pPr algn="ctr" eaLnBrk="0" hangingPunct="0">
              <a:tabLst>
                <a:tab pos="685800" algn="l"/>
              </a:tabLst>
            </a:pPr>
            <a:r>
              <a:rPr lang="en-US" sz="1800"/>
              <a:t>Y = 1 + 2X</a:t>
            </a:r>
            <a:r>
              <a:rPr lang="en-US" sz="1800" baseline="-25000"/>
              <a:t>1</a:t>
            </a:r>
            <a:r>
              <a:rPr lang="en-US" sz="1800"/>
              <a:t> + 3(1) + 4X</a:t>
            </a:r>
            <a:r>
              <a:rPr lang="en-US" sz="1800" baseline="-25000"/>
              <a:t>1</a:t>
            </a:r>
            <a:r>
              <a:rPr lang="en-US" sz="1800"/>
              <a:t>(1) = 4 + 6X</a:t>
            </a:r>
            <a:r>
              <a:rPr lang="en-US" sz="1800" baseline="-25000"/>
              <a:t>1</a:t>
            </a:r>
            <a:r>
              <a:rPr lang="en-US" sz="1800"/>
              <a:t> </a:t>
            </a:r>
          </a:p>
        </p:txBody>
      </p:sp>
      <p:sp>
        <p:nvSpPr>
          <p:cNvPr id="362533" name="Rectangle 3"/>
          <p:cNvSpPr>
            <a:spLocks noChangeArrowheads="1"/>
          </p:cNvSpPr>
          <p:nvPr/>
        </p:nvSpPr>
        <p:spPr bwMode="auto">
          <a:xfrm>
            <a:off x="4621213" y="4648200"/>
            <a:ext cx="3989387" cy="638175"/>
          </a:xfrm>
          <a:prstGeom prst="rect">
            <a:avLst/>
          </a:prstGeom>
          <a:solidFill>
            <a:srgbClr val="CCCCFF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 eaLnBrk="0" hangingPunct="0">
              <a:tabLst>
                <a:tab pos="685800" algn="l"/>
              </a:tabLst>
            </a:pPr>
            <a:r>
              <a:rPr lang="en-US" sz="1800"/>
              <a:t>X</a:t>
            </a:r>
            <a:r>
              <a:rPr lang="en-US" sz="1800" baseline="-25000"/>
              <a:t>2</a:t>
            </a:r>
            <a:r>
              <a:rPr lang="en-US" sz="1800"/>
              <a:t> = 0: </a:t>
            </a:r>
          </a:p>
          <a:p>
            <a:pPr algn="ctr" eaLnBrk="0" hangingPunct="0">
              <a:tabLst>
                <a:tab pos="685800" algn="l"/>
              </a:tabLst>
            </a:pPr>
            <a:r>
              <a:rPr lang="en-US" sz="1800"/>
              <a:t>Y = 1 + 2X</a:t>
            </a:r>
            <a:r>
              <a:rPr lang="en-US" sz="1800" baseline="-25000"/>
              <a:t>1</a:t>
            </a:r>
            <a:r>
              <a:rPr lang="en-US" sz="1800"/>
              <a:t> + 3(0) + 4X</a:t>
            </a:r>
            <a:r>
              <a:rPr lang="en-US" sz="1800" baseline="-25000"/>
              <a:t>1</a:t>
            </a:r>
            <a:r>
              <a:rPr lang="en-US" sz="1800"/>
              <a:t>(0) = 1 + 2X</a:t>
            </a:r>
            <a:r>
              <a:rPr lang="en-US" sz="1800" baseline="-25000"/>
              <a:t>1</a:t>
            </a:r>
            <a:r>
              <a:rPr lang="en-US" sz="1800"/>
              <a:t> </a:t>
            </a:r>
          </a:p>
        </p:txBody>
      </p:sp>
      <p:sp>
        <p:nvSpPr>
          <p:cNvPr id="3625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Interaction Example</a:t>
            </a:r>
          </a:p>
        </p:txBody>
      </p:sp>
      <p:sp>
        <p:nvSpPr>
          <p:cNvPr id="362535" name="Rectangle 5"/>
          <p:cNvSpPr>
            <a:spLocks noChangeArrowheads="1"/>
          </p:cNvSpPr>
          <p:nvPr/>
        </p:nvSpPr>
        <p:spPr bwMode="auto">
          <a:xfrm>
            <a:off x="609600" y="6019800"/>
            <a:ext cx="7924800" cy="393700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Slopes are different if the effect of X</a:t>
            </a:r>
            <a:r>
              <a:rPr lang="en-US" sz="2000" baseline="-25000"/>
              <a:t>1</a:t>
            </a:r>
            <a:r>
              <a:rPr lang="en-US" sz="2000"/>
              <a:t> on Y depends on X</a:t>
            </a:r>
            <a:r>
              <a:rPr lang="en-US" sz="2000" baseline="-25000"/>
              <a:t>2</a:t>
            </a:r>
            <a:r>
              <a:rPr lang="en-US" sz="2000"/>
              <a:t> value</a:t>
            </a:r>
          </a:p>
        </p:txBody>
      </p:sp>
      <p:sp>
        <p:nvSpPr>
          <p:cNvPr id="362536" name="Line 6"/>
          <p:cNvSpPr>
            <a:spLocks noChangeShapeType="1"/>
          </p:cNvSpPr>
          <p:nvPr/>
        </p:nvSpPr>
        <p:spPr bwMode="auto">
          <a:xfrm>
            <a:off x="2509838" y="5322888"/>
            <a:ext cx="0" cy="174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37" name="Line 7"/>
          <p:cNvSpPr>
            <a:spLocks noChangeShapeType="1"/>
          </p:cNvSpPr>
          <p:nvPr/>
        </p:nvSpPr>
        <p:spPr bwMode="auto">
          <a:xfrm>
            <a:off x="3903663" y="5319713"/>
            <a:ext cx="0" cy="174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38" name="Line 8"/>
          <p:cNvSpPr>
            <a:spLocks noChangeShapeType="1"/>
          </p:cNvSpPr>
          <p:nvPr/>
        </p:nvSpPr>
        <p:spPr bwMode="auto">
          <a:xfrm>
            <a:off x="5232400" y="5319713"/>
            <a:ext cx="0" cy="174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39" name="Line 9"/>
          <p:cNvSpPr>
            <a:spLocks noChangeShapeType="1"/>
          </p:cNvSpPr>
          <p:nvPr/>
        </p:nvSpPr>
        <p:spPr bwMode="auto">
          <a:xfrm>
            <a:off x="1109663" y="5041900"/>
            <a:ext cx="217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40" name="Line 10"/>
          <p:cNvSpPr>
            <a:spLocks noChangeShapeType="1"/>
          </p:cNvSpPr>
          <p:nvPr/>
        </p:nvSpPr>
        <p:spPr bwMode="auto">
          <a:xfrm>
            <a:off x="1109663" y="4264025"/>
            <a:ext cx="217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41" name="Line 11"/>
          <p:cNvSpPr>
            <a:spLocks noChangeShapeType="1"/>
          </p:cNvSpPr>
          <p:nvPr/>
        </p:nvSpPr>
        <p:spPr bwMode="auto">
          <a:xfrm>
            <a:off x="1109663" y="3860800"/>
            <a:ext cx="217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42" name="Line 12"/>
          <p:cNvSpPr>
            <a:spLocks noChangeShapeType="1"/>
          </p:cNvSpPr>
          <p:nvPr/>
        </p:nvSpPr>
        <p:spPr bwMode="auto">
          <a:xfrm>
            <a:off x="1109663" y="3127375"/>
            <a:ext cx="217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43" name="Line 13"/>
          <p:cNvSpPr>
            <a:spLocks noChangeShapeType="1"/>
          </p:cNvSpPr>
          <p:nvPr/>
        </p:nvSpPr>
        <p:spPr bwMode="auto">
          <a:xfrm>
            <a:off x="1106488" y="5372100"/>
            <a:ext cx="217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44" name="Line 14"/>
          <p:cNvSpPr>
            <a:spLocks noChangeShapeType="1"/>
          </p:cNvSpPr>
          <p:nvPr/>
        </p:nvSpPr>
        <p:spPr bwMode="auto">
          <a:xfrm>
            <a:off x="1200150" y="5341938"/>
            <a:ext cx="0" cy="174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45" name="Line 15"/>
          <p:cNvSpPr>
            <a:spLocks noChangeShapeType="1"/>
          </p:cNvSpPr>
          <p:nvPr/>
        </p:nvSpPr>
        <p:spPr bwMode="auto">
          <a:xfrm flipV="1">
            <a:off x="1238250" y="2882900"/>
            <a:ext cx="4205288" cy="1819275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46" name="Line 16"/>
          <p:cNvSpPr>
            <a:spLocks noChangeShapeType="1"/>
          </p:cNvSpPr>
          <p:nvPr/>
        </p:nvSpPr>
        <p:spPr bwMode="auto">
          <a:xfrm flipV="1">
            <a:off x="1262063" y="4500563"/>
            <a:ext cx="4243387" cy="7397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47" name="Rectangle 17"/>
          <p:cNvSpPr>
            <a:spLocks noChangeArrowheads="1"/>
          </p:cNvSpPr>
          <p:nvPr/>
        </p:nvSpPr>
        <p:spPr bwMode="auto">
          <a:xfrm>
            <a:off x="5638800" y="5334000"/>
            <a:ext cx="6397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X</a:t>
            </a:r>
            <a:r>
              <a:rPr lang="en-US" baseline="-25000"/>
              <a:t>1</a:t>
            </a:r>
          </a:p>
        </p:txBody>
      </p:sp>
      <p:sp>
        <p:nvSpPr>
          <p:cNvPr id="362548" name="Line 18"/>
          <p:cNvSpPr>
            <a:spLocks noChangeShapeType="1"/>
          </p:cNvSpPr>
          <p:nvPr/>
        </p:nvSpPr>
        <p:spPr bwMode="auto">
          <a:xfrm>
            <a:off x="1225550" y="2678113"/>
            <a:ext cx="0" cy="26955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49" name="Line 19"/>
          <p:cNvSpPr>
            <a:spLocks noChangeShapeType="1"/>
          </p:cNvSpPr>
          <p:nvPr/>
        </p:nvSpPr>
        <p:spPr bwMode="auto">
          <a:xfrm>
            <a:off x="1250950" y="5399088"/>
            <a:ext cx="437991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50" name="Line 20"/>
          <p:cNvSpPr>
            <a:spLocks noChangeShapeType="1"/>
          </p:cNvSpPr>
          <p:nvPr/>
        </p:nvSpPr>
        <p:spPr bwMode="auto">
          <a:xfrm>
            <a:off x="1109663" y="4667250"/>
            <a:ext cx="217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51" name="Line 21"/>
          <p:cNvSpPr>
            <a:spLocks noChangeShapeType="1"/>
          </p:cNvSpPr>
          <p:nvPr/>
        </p:nvSpPr>
        <p:spPr bwMode="auto">
          <a:xfrm>
            <a:off x="1109663" y="3486150"/>
            <a:ext cx="217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2518" name="Rectangle 22"/>
          <p:cNvSpPr>
            <a:spLocks noChangeArrowheads="1"/>
          </p:cNvSpPr>
          <p:nvPr/>
        </p:nvSpPr>
        <p:spPr bwMode="auto">
          <a:xfrm>
            <a:off x="381000" y="4424363"/>
            <a:ext cx="6429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362519" name="Rectangle 23"/>
          <p:cNvSpPr>
            <a:spLocks noChangeArrowheads="1"/>
          </p:cNvSpPr>
          <p:nvPr/>
        </p:nvSpPr>
        <p:spPr bwMode="auto">
          <a:xfrm>
            <a:off x="381000" y="3624263"/>
            <a:ext cx="6429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362520" name="Rectangle 24"/>
          <p:cNvSpPr>
            <a:spLocks noChangeArrowheads="1"/>
          </p:cNvSpPr>
          <p:nvPr/>
        </p:nvSpPr>
        <p:spPr bwMode="auto">
          <a:xfrm>
            <a:off x="381000" y="2892425"/>
            <a:ext cx="6429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362521" name="Rectangle 25"/>
          <p:cNvSpPr>
            <a:spLocks noChangeArrowheads="1"/>
          </p:cNvSpPr>
          <p:nvPr/>
        </p:nvSpPr>
        <p:spPr bwMode="auto">
          <a:xfrm>
            <a:off x="381000" y="5108575"/>
            <a:ext cx="6429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362522" name="Rectangle 26"/>
          <p:cNvSpPr>
            <a:spLocks noChangeArrowheads="1"/>
          </p:cNvSpPr>
          <p:nvPr/>
        </p:nvSpPr>
        <p:spPr bwMode="auto">
          <a:xfrm>
            <a:off x="866775" y="5580063"/>
            <a:ext cx="6429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362523" name="Rectangle 27"/>
          <p:cNvSpPr>
            <a:spLocks noChangeArrowheads="1"/>
          </p:cNvSpPr>
          <p:nvPr/>
        </p:nvSpPr>
        <p:spPr bwMode="auto">
          <a:xfrm>
            <a:off x="3565525" y="5580063"/>
            <a:ext cx="6429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362524" name="Rectangle 28"/>
          <p:cNvSpPr>
            <a:spLocks noChangeArrowheads="1"/>
          </p:cNvSpPr>
          <p:nvPr/>
        </p:nvSpPr>
        <p:spPr bwMode="auto">
          <a:xfrm>
            <a:off x="2036763" y="5580063"/>
            <a:ext cx="8937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0.5</a:t>
            </a:r>
          </a:p>
        </p:txBody>
      </p:sp>
      <p:sp>
        <p:nvSpPr>
          <p:cNvPr id="362525" name="Rectangle 29"/>
          <p:cNvSpPr>
            <a:spLocks noChangeArrowheads="1"/>
          </p:cNvSpPr>
          <p:nvPr/>
        </p:nvSpPr>
        <p:spPr bwMode="auto">
          <a:xfrm>
            <a:off x="4781550" y="5580063"/>
            <a:ext cx="8937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1.5</a:t>
            </a:r>
          </a:p>
        </p:txBody>
      </p:sp>
      <p:sp>
        <p:nvSpPr>
          <p:cNvPr id="362560" name="Rectangle 30"/>
          <p:cNvSpPr>
            <a:spLocks noChangeArrowheads="1"/>
          </p:cNvSpPr>
          <p:nvPr/>
        </p:nvSpPr>
        <p:spPr bwMode="auto">
          <a:xfrm>
            <a:off x="533400" y="2286000"/>
            <a:ext cx="10160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362561" name="Rectangle 31"/>
          <p:cNvSpPr>
            <a:spLocks noChangeArrowheads="1"/>
          </p:cNvSpPr>
          <p:nvPr/>
        </p:nvSpPr>
        <p:spPr bwMode="auto">
          <a:xfrm>
            <a:off x="3657600" y="1981200"/>
            <a:ext cx="3810000" cy="454025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  = 1 + 2X</a:t>
            </a:r>
            <a:r>
              <a:rPr lang="en-US" baseline="-25000"/>
              <a:t>1</a:t>
            </a:r>
            <a:r>
              <a:rPr lang="en-US"/>
              <a:t> + 3X</a:t>
            </a:r>
            <a:r>
              <a:rPr lang="en-US" baseline="-25000"/>
              <a:t>2 </a:t>
            </a:r>
            <a:r>
              <a:rPr lang="en-US"/>
              <a:t>+ 4X</a:t>
            </a:r>
            <a:r>
              <a:rPr lang="en-US" baseline="-25000"/>
              <a:t>1</a:t>
            </a:r>
            <a:r>
              <a:rPr lang="en-US"/>
              <a:t>X</a:t>
            </a:r>
            <a:r>
              <a:rPr lang="en-US" baseline="-25000"/>
              <a:t>2</a:t>
            </a:r>
            <a:r>
              <a:rPr lang="en-US"/>
              <a:t> </a:t>
            </a:r>
          </a:p>
        </p:txBody>
      </p:sp>
      <p:sp>
        <p:nvSpPr>
          <p:cNvPr id="362562" name="Text Box 32"/>
          <p:cNvSpPr txBox="1">
            <a:spLocks noChangeArrowheads="1"/>
          </p:cNvSpPr>
          <p:nvPr/>
        </p:nvSpPr>
        <p:spPr bwMode="auto">
          <a:xfrm>
            <a:off x="533400" y="1600200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Suppose X</a:t>
            </a:r>
            <a:r>
              <a:rPr lang="en-US" baseline="-25000"/>
              <a:t>2</a:t>
            </a:r>
            <a:r>
              <a:rPr lang="en-US"/>
              <a:t> is a dummy variable and the estimated regression equation is </a:t>
            </a:r>
          </a:p>
        </p:txBody>
      </p:sp>
      <p:graphicFrame>
        <p:nvGraphicFramePr>
          <p:cNvPr id="362530" name="Object 34"/>
          <p:cNvGraphicFramePr>
            <a:graphicFrameLocks noChangeAspect="1"/>
          </p:cNvGraphicFramePr>
          <p:nvPr/>
        </p:nvGraphicFramePr>
        <p:xfrm>
          <a:off x="3657600" y="1981200"/>
          <a:ext cx="323850" cy="431800"/>
        </p:xfrm>
        <a:graphic>
          <a:graphicData uri="http://schemas.openxmlformats.org/presentationml/2006/ole">
            <p:oleObj spid="_x0000_s362530" name="Equation" r:id="rId3" imgW="152280" imgH="203040" progId="Equation.3">
              <p:embed/>
            </p:oleObj>
          </a:graphicData>
        </a:graphic>
      </p:graphicFrame>
      <p:sp>
        <p:nvSpPr>
          <p:cNvPr id="362563" name="Rectangle 3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488AB2AD-CE50-4C9A-9A31-FB6E73376E66}" type="slidenum">
              <a:rPr lang="en-US"/>
              <a:pPr/>
              <a:t>5</a:t>
            </a:fld>
            <a:endParaRPr lang="en-US"/>
          </a:p>
        </p:txBody>
      </p:sp>
      <p:sp>
        <p:nvSpPr>
          <p:cNvPr id="341010" name="Line 2"/>
          <p:cNvSpPr>
            <a:spLocks noChangeShapeType="1"/>
          </p:cNvSpPr>
          <p:nvPr/>
        </p:nvSpPr>
        <p:spPr bwMode="auto">
          <a:xfrm flipV="1">
            <a:off x="609600" y="5181600"/>
            <a:ext cx="1905000" cy="1066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1011" name="Line 3"/>
          <p:cNvSpPr>
            <a:spLocks noChangeShapeType="1"/>
          </p:cNvSpPr>
          <p:nvPr/>
        </p:nvSpPr>
        <p:spPr bwMode="auto">
          <a:xfrm>
            <a:off x="5029200" y="4953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1012" name="Line 4"/>
          <p:cNvSpPr>
            <a:spLocks noChangeShapeType="1"/>
          </p:cNvSpPr>
          <p:nvPr/>
        </p:nvSpPr>
        <p:spPr bwMode="auto">
          <a:xfrm>
            <a:off x="5029200" y="4800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1013" name="Freeform 5"/>
          <p:cNvSpPr>
            <a:spLocks/>
          </p:cNvSpPr>
          <p:nvPr/>
        </p:nvSpPr>
        <p:spPr bwMode="auto">
          <a:xfrm>
            <a:off x="1314450" y="3143250"/>
            <a:ext cx="5562600" cy="2428875"/>
          </a:xfrm>
          <a:custGeom>
            <a:avLst/>
            <a:gdLst>
              <a:gd name="T0" fmla="*/ 0 w 3504"/>
              <a:gd name="T1" fmla="*/ 1530 h 1530"/>
              <a:gd name="T2" fmla="*/ 1140 w 3504"/>
              <a:gd name="T3" fmla="*/ 522 h 1530"/>
              <a:gd name="T4" fmla="*/ 3504 w 3504"/>
              <a:gd name="T5" fmla="*/ 0 h 1530"/>
              <a:gd name="T6" fmla="*/ 2346 w 3504"/>
              <a:gd name="T7" fmla="*/ 1128 h 1530"/>
              <a:gd name="T8" fmla="*/ 0 w 3504"/>
              <a:gd name="T9" fmla="*/ 1530 h 15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04"/>
              <a:gd name="T16" fmla="*/ 0 h 1530"/>
              <a:gd name="T17" fmla="*/ 3504 w 3504"/>
              <a:gd name="T18" fmla="*/ 1530 h 15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04" h="1530">
                <a:moveTo>
                  <a:pt x="0" y="1530"/>
                </a:moveTo>
                <a:lnTo>
                  <a:pt x="1140" y="522"/>
                </a:lnTo>
                <a:lnTo>
                  <a:pt x="3504" y="0"/>
                </a:lnTo>
                <a:lnTo>
                  <a:pt x="2346" y="1128"/>
                </a:lnTo>
                <a:lnTo>
                  <a:pt x="0" y="153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0999" name="Rectangle 7"/>
          <p:cNvSpPr>
            <a:spLocks noChangeArrowheads="1"/>
          </p:cNvSpPr>
          <p:nvPr/>
        </p:nvSpPr>
        <p:spPr bwMode="auto">
          <a:xfrm>
            <a:off x="990600" y="1524000"/>
            <a:ext cx="3124200" cy="454025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/>
              <a:t>Two variable model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41015" name="Line 8"/>
          <p:cNvSpPr>
            <a:spLocks noChangeShapeType="1"/>
          </p:cNvSpPr>
          <p:nvPr/>
        </p:nvSpPr>
        <p:spPr bwMode="auto">
          <a:xfrm flipV="1">
            <a:off x="3124200" y="23622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1016" name="Line 9"/>
          <p:cNvSpPr>
            <a:spLocks noChangeShapeType="1"/>
          </p:cNvSpPr>
          <p:nvPr/>
        </p:nvSpPr>
        <p:spPr bwMode="auto">
          <a:xfrm>
            <a:off x="1295400" y="5867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1017" name="Line 10"/>
          <p:cNvSpPr>
            <a:spLocks noChangeShapeType="1"/>
          </p:cNvSpPr>
          <p:nvPr/>
        </p:nvSpPr>
        <p:spPr bwMode="auto">
          <a:xfrm flipV="1">
            <a:off x="5029200" y="4800600"/>
            <a:ext cx="182880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1018" name="Line 11"/>
          <p:cNvSpPr>
            <a:spLocks noChangeShapeType="1"/>
          </p:cNvSpPr>
          <p:nvPr/>
        </p:nvSpPr>
        <p:spPr bwMode="auto">
          <a:xfrm>
            <a:off x="6858000" y="3124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1019" name="Line 12"/>
          <p:cNvSpPr>
            <a:spLocks noChangeShapeType="1"/>
          </p:cNvSpPr>
          <p:nvPr/>
        </p:nvSpPr>
        <p:spPr bwMode="auto">
          <a:xfrm>
            <a:off x="1295400" y="556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1020" name="Text Box 13"/>
          <p:cNvSpPr txBox="1">
            <a:spLocks noChangeArrowheads="1"/>
          </p:cNvSpPr>
          <p:nvPr/>
        </p:nvSpPr>
        <p:spPr bwMode="auto">
          <a:xfrm>
            <a:off x="2895600" y="1981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341021" name="Text Box 14"/>
          <p:cNvSpPr txBox="1">
            <a:spLocks noChangeArrowheads="1"/>
          </p:cNvSpPr>
          <p:nvPr/>
        </p:nvSpPr>
        <p:spPr bwMode="auto">
          <a:xfrm>
            <a:off x="304800" y="6019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r>
              <a:rPr lang="en-US" baseline="-25000"/>
              <a:t>1</a:t>
            </a:r>
          </a:p>
        </p:txBody>
      </p:sp>
      <p:sp>
        <p:nvSpPr>
          <p:cNvPr id="341022" name="Text Box 15"/>
          <p:cNvSpPr txBox="1">
            <a:spLocks noChangeArrowheads="1"/>
          </p:cNvSpPr>
          <p:nvPr/>
        </p:nvSpPr>
        <p:spPr bwMode="auto">
          <a:xfrm>
            <a:off x="7391400" y="4648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r>
              <a:rPr lang="en-US" baseline="-25000"/>
              <a:t>2</a:t>
            </a:r>
          </a:p>
        </p:txBody>
      </p:sp>
      <p:graphicFrame>
        <p:nvGraphicFramePr>
          <p:cNvPr id="341008" name="Object 16"/>
          <p:cNvGraphicFramePr>
            <a:graphicFrameLocks noChangeAspect="1"/>
          </p:cNvGraphicFramePr>
          <p:nvPr/>
        </p:nvGraphicFramePr>
        <p:xfrm>
          <a:off x="5681663" y="2255838"/>
          <a:ext cx="3309937" cy="623887"/>
        </p:xfrm>
        <a:graphic>
          <a:graphicData uri="http://schemas.openxmlformats.org/presentationml/2006/ole">
            <p:oleObj spid="_x0000_s341008" name="Equation" r:id="rId3" imgW="1346040" imgH="253800" progId="Equation.3">
              <p:embed/>
            </p:oleObj>
          </a:graphicData>
        </a:graphic>
      </p:graphicFrame>
      <p:sp>
        <p:nvSpPr>
          <p:cNvPr id="341023" name="Freeform 17"/>
          <p:cNvSpPr>
            <a:spLocks/>
          </p:cNvSpPr>
          <p:nvPr/>
        </p:nvSpPr>
        <p:spPr bwMode="auto">
          <a:xfrm>
            <a:off x="5638800" y="2667000"/>
            <a:ext cx="557213" cy="704850"/>
          </a:xfrm>
          <a:custGeom>
            <a:avLst/>
            <a:gdLst>
              <a:gd name="T0" fmla="*/ 116 w 351"/>
              <a:gd name="T1" fmla="*/ 0 h 444"/>
              <a:gd name="T2" fmla="*/ 39 w 351"/>
              <a:gd name="T3" fmla="*/ 270 h 444"/>
              <a:gd name="T4" fmla="*/ 351 w 351"/>
              <a:gd name="T5" fmla="*/ 444 h 444"/>
              <a:gd name="T6" fmla="*/ 0 60000 65536"/>
              <a:gd name="T7" fmla="*/ 0 60000 65536"/>
              <a:gd name="T8" fmla="*/ 0 60000 65536"/>
              <a:gd name="T9" fmla="*/ 0 w 351"/>
              <a:gd name="T10" fmla="*/ 0 h 444"/>
              <a:gd name="T11" fmla="*/ 351 w 351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" h="444">
                <a:moveTo>
                  <a:pt x="116" y="0"/>
                </a:moveTo>
                <a:cubicBezTo>
                  <a:pt x="105" y="45"/>
                  <a:pt x="0" y="196"/>
                  <a:pt x="39" y="270"/>
                </a:cubicBezTo>
                <a:cubicBezTo>
                  <a:pt x="78" y="344"/>
                  <a:pt x="286" y="408"/>
                  <a:pt x="351" y="4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1024" name="Text Box 18"/>
          <p:cNvSpPr txBox="1">
            <a:spLocks noChangeArrowheads="1"/>
          </p:cNvSpPr>
          <p:nvPr/>
        </p:nvSpPr>
        <p:spPr bwMode="auto">
          <a:xfrm rot="-2468002">
            <a:off x="1143000" y="419100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Slope for variable X</a:t>
            </a:r>
            <a:r>
              <a:rPr lang="en-US" sz="1600" baseline="-25000"/>
              <a:t>1</a:t>
            </a:r>
          </a:p>
        </p:txBody>
      </p:sp>
      <p:sp>
        <p:nvSpPr>
          <p:cNvPr id="341025" name="Text Box 19"/>
          <p:cNvSpPr txBox="1">
            <a:spLocks noChangeArrowheads="1"/>
          </p:cNvSpPr>
          <p:nvPr/>
        </p:nvSpPr>
        <p:spPr bwMode="auto">
          <a:xfrm rot="-621772">
            <a:off x="2057400" y="518160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Slope for variable X</a:t>
            </a:r>
            <a:r>
              <a:rPr lang="en-US" sz="1600" baseline="-25000"/>
              <a:t>2</a:t>
            </a:r>
          </a:p>
        </p:txBody>
      </p:sp>
      <p:sp>
        <p:nvSpPr>
          <p:cNvPr id="341026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Multiple Regression Equation</a:t>
            </a:r>
          </a:p>
        </p:txBody>
      </p:sp>
      <p:sp>
        <p:nvSpPr>
          <p:cNvPr id="341027" name="Text Box 22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341028" name="Rectangle 22"/>
          <p:cNvSpPr>
            <a:spLocks noChangeArrowheads="1"/>
          </p:cNvSpPr>
          <p:nvPr/>
        </p:nvSpPr>
        <p:spPr bwMode="auto">
          <a:xfrm>
            <a:off x="7543800" y="1609725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</a:t>
            </a:r>
            <a:r>
              <a:rPr lang="en-US" u="sng">
                <a:solidFill>
                  <a:srgbClr val="FF0000"/>
                </a:solidFill>
              </a:rPr>
              <a:t>V</a:t>
            </a:r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2B02D202-6314-4FA0-88CE-707BCE1F4228}" type="slidenum">
              <a:rPr lang="en-US"/>
              <a:pPr/>
              <a:t>50</a:t>
            </a:fld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612062" cy="990600"/>
          </a:xfrm>
        </p:spPr>
        <p:txBody>
          <a:bodyPr/>
          <a:lstStyle/>
          <a:p>
            <a:pPr eaLnBrk="1" hangingPunct="1"/>
            <a:r>
              <a:rPr lang="en-US" smtClean="0"/>
              <a:t>Significance of Interaction Term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perform a partial F test for the contribution of a variable to see if the addition of an interaction term improves the model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Multiple interaction terms can be included </a:t>
            </a:r>
          </a:p>
          <a:p>
            <a:pPr lvl="1" eaLnBrk="1" hangingPunct="1"/>
            <a:r>
              <a:rPr lang="en-US" smtClean="0"/>
              <a:t>Use a partial F test for the simultaneous contribution of multiple variables to the model</a:t>
            </a:r>
          </a:p>
        </p:txBody>
      </p:sp>
      <p:sp>
        <p:nvSpPr>
          <p:cNvPr id="398340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73388DEB-7242-4E17-9696-0BF40E7835F8}" type="slidenum">
              <a:rPr lang="en-US"/>
              <a:pPr/>
              <a:t>51</a:t>
            </a:fld>
            <a:endParaRPr lang="en-US"/>
          </a:p>
        </p:txBody>
      </p:sp>
      <p:sp>
        <p:nvSpPr>
          <p:cNvPr id="3635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6120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Simultaneous Contribution of Independent Variables</a:t>
            </a:r>
          </a:p>
        </p:txBody>
      </p:sp>
      <p:sp>
        <p:nvSpPr>
          <p:cNvPr id="3635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partial F test for the simultaneous contribution of multiple variables to the model</a:t>
            </a:r>
          </a:p>
          <a:p>
            <a:pPr lvl="1" eaLnBrk="1" hangingPunct="1"/>
            <a:r>
              <a:rPr lang="en-US" smtClean="0"/>
              <a:t>Let m variables be an additional set of variables added simultaneously</a:t>
            </a:r>
          </a:p>
          <a:p>
            <a:pPr lvl="1" eaLnBrk="1" hangingPunct="1"/>
            <a:r>
              <a:rPr lang="en-US" smtClean="0"/>
              <a:t>To test the hypothesis that the set of m variables improves the model: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  <p:graphicFrame>
        <p:nvGraphicFramePr>
          <p:cNvPr id="363524" name="Object 4"/>
          <p:cNvGraphicFramePr>
            <a:graphicFrameLocks noChangeAspect="1"/>
          </p:cNvGraphicFramePr>
          <p:nvPr/>
        </p:nvGraphicFramePr>
        <p:xfrm>
          <a:off x="836613" y="4737100"/>
          <a:ext cx="7470775" cy="808038"/>
        </p:xfrm>
        <a:graphic>
          <a:graphicData uri="http://schemas.openxmlformats.org/presentationml/2006/ole">
            <p:oleObj spid="_x0000_s363524" name="Equation" r:id="rId3" imgW="3771720" imgH="406080" progId="Equation.3">
              <p:embed/>
            </p:oleObj>
          </a:graphicData>
        </a:graphic>
      </p:graphicFrame>
      <p:sp>
        <p:nvSpPr>
          <p:cNvPr id="363528" name="Rectangle 5"/>
          <p:cNvSpPr>
            <a:spLocks noChangeArrowheads="1"/>
          </p:cNvSpPr>
          <p:nvPr/>
        </p:nvSpPr>
        <p:spPr bwMode="auto">
          <a:xfrm>
            <a:off x="1676400" y="5867400"/>
            <a:ext cx="5137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(where F</a:t>
            </a:r>
            <a:r>
              <a:rPr lang="en-US" baseline="-25000"/>
              <a:t>STAT</a:t>
            </a:r>
            <a:r>
              <a:rPr lang="en-US"/>
              <a:t> has  m  and  n-k-1  d.f.)</a:t>
            </a:r>
          </a:p>
        </p:txBody>
      </p:sp>
      <p:sp>
        <p:nvSpPr>
          <p:cNvPr id="363529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90CF4DA3-811E-4909-BBA6-05A116EC7648}" type="slidenum">
              <a:rPr lang="en-US"/>
              <a:pPr/>
              <a:t>52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Summary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4648200"/>
          </a:xfrm>
        </p:spPr>
        <p:txBody>
          <a:bodyPr/>
          <a:lstStyle/>
          <a:p>
            <a:pPr eaLnBrk="1" hangingPunct="1"/>
            <a:r>
              <a:rPr lang="en-US" sz="2400" smtClean="0"/>
              <a:t>Developed the multiple regression model</a:t>
            </a:r>
          </a:p>
          <a:p>
            <a:pPr eaLnBrk="1" hangingPunct="1"/>
            <a:r>
              <a:rPr lang="en-US" sz="2400" smtClean="0"/>
              <a:t>Tested the significance of the multiple regression model</a:t>
            </a:r>
          </a:p>
          <a:p>
            <a:pPr eaLnBrk="1" hangingPunct="1"/>
            <a:r>
              <a:rPr lang="en-US" sz="2400" smtClean="0"/>
              <a:t>Discussed adjusted r</a:t>
            </a:r>
            <a:r>
              <a:rPr lang="en-US" sz="2400" baseline="30000" smtClean="0"/>
              <a:t>2</a:t>
            </a:r>
          </a:p>
          <a:p>
            <a:pPr eaLnBrk="1" hangingPunct="1"/>
            <a:r>
              <a:rPr lang="en-US" sz="2400" smtClean="0"/>
              <a:t>Discussed using residual plots to check model assumptions </a:t>
            </a:r>
          </a:p>
          <a:p>
            <a:pPr eaLnBrk="1" hangingPunct="1"/>
            <a:r>
              <a:rPr lang="en-US" sz="2400" smtClean="0"/>
              <a:t>Tested individual regression coefficients</a:t>
            </a:r>
          </a:p>
          <a:p>
            <a:pPr eaLnBrk="1" hangingPunct="1"/>
            <a:r>
              <a:rPr lang="en-US" sz="2400" smtClean="0"/>
              <a:t>Tested portions of the regression model</a:t>
            </a:r>
          </a:p>
          <a:p>
            <a:pPr eaLnBrk="1" hangingPunct="1"/>
            <a:r>
              <a:rPr lang="en-US" sz="2400" smtClean="0"/>
              <a:t>Used dummy variables</a:t>
            </a:r>
          </a:p>
          <a:p>
            <a:pPr eaLnBrk="1" hangingPunct="1"/>
            <a:r>
              <a:rPr lang="en-US" sz="2400" smtClean="0"/>
              <a:t>Evaluated interaction effects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20F9EA1C-95BB-4103-9ECB-2933108DDF53}" type="slidenum">
              <a:rPr lang="en-US"/>
              <a:pPr/>
              <a:t>53</a:t>
            </a:fld>
            <a:endParaRPr lang="en-US"/>
          </a:p>
        </p:txBody>
      </p:sp>
      <p:pic>
        <p:nvPicPr>
          <p:cNvPr id="402436" name="Picture 4" descr="copy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4000" cy="2857500"/>
          </a:xfrm>
          <a:prstGeom prst="rect">
            <a:avLst/>
          </a:prstGeom>
          <a:noFill/>
        </p:spPr>
      </p:pic>
      <p:sp>
        <p:nvSpPr>
          <p:cNvPr id="402437" name="Rectangle 5"/>
          <p:cNvSpPr>
            <a:spLocks noChangeArrowheads="1"/>
          </p:cNvSpPr>
          <p:nvPr/>
        </p:nvSpPr>
        <p:spPr bwMode="auto">
          <a:xfrm>
            <a:off x="762000" y="4648200"/>
            <a:ext cx="8382000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FE0C92F0-A951-4134-A469-49A61B5AEF55}" type="slidenum">
              <a:rPr lang="en-US"/>
              <a:pPr/>
              <a:t>6</a:t>
            </a:fld>
            <a:endParaRPr lang="en-US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Example: </a:t>
            </a:r>
            <a:br>
              <a:rPr lang="en-US" smtClean="0"/>
            </a:br>
            <a:r>
              <a:rPr lang="en-US" smtClean="0"/>
              <a:t>2 Independent Variables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8001000" cy="4114800"/>
          </a:xfrm>
        </p:spPr>
        <p:txBody>
          <a:bodyPr/>
          <a:lstStyle/>
          <a:p>
            <a:pPr eaLnBrk="1" hangingPunct="1"/>
            <a:r>
              <a:rPr lang="en-US" smtClean="0"/>
              <a:t>A distributor of frozen dessert pies wants to evaluate factors thought to influence demand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/>
          </a:p>
          <a:p>
            <a:pPr lvl="1" eaLnBrk="1" hangingPunct="1"/>
            <a:r>
              <a:rPr lang="en-US" sz="2500" smtClean="0">
                <a:solidFill>
                  <a:schemeClr val="folHlink"/>
                </a:solidFill>
              </a:rPr>
              <a:t>Dependent variable:       Pie sales (units per week)</a:t>
            </a:r>
          </a:p>
          <a:p>
            <a:pPr lvl="1" eaLnBrk="1" hangingPunct="1"/>
            <a:r>
              <a:rPr lang="en-US" sz="2500" smtClean="0">
                <a:solidFill>
                  <a:srgbClr val="008000"/>
                </a:solidFill>
              </a:rPr>
              <a:t>Independent variables:   </a:t>
            </a:r>
            <a:r>
              <a:rPr lang="en-US" smtClean="0">
                <a:solidFill>
                  <a:srgbClr val="008000"/>
                </a:solidFill>
              </a:rPr>
              <a:t>Price (in $)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8000"/>
                </a:solidFill>
              </a:rPr>
              <a:t>				           </a:t>
            </a:r>
            <a:r>
              <a:rPr lang="en-US" sz="2400" smtClean="0">
                <a:solidFill>
                  <a:srgbClr val="008000"/>
                </a:solidFill>
              </a:rPr>
              <a:t>Advertising ($100’s)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Data are collected for 15 weeks</a:t>
            </a:r>
          </a:p>
        </p:txBody>
      </p:sp>
      <p:pic>
        <p:nvPicPr>
          <p:cNvPr id="342020" name="Picture 4" descr="j02289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859338"/>
            <a:ext cx="214312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2021" name="AutoShape 5"/>
          <p:cNvSpPr>
            <a:spLocks/>
          </p:cNvSpPr>
          <p:nvPr/>
        </p:nvSpPr>
        <p:spPr bwMode="auto">
          <a:xfrm>
            <a:off x="5029200" y="335280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2022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D2DCAF15-3674-4343-9D9A-D887971964E9}" type="slidenum">
              <a:rPr lang="en-US"/>
              <a:pPr/>
              <a:t>7</a:t>
            </a:fld>
            <a:endParaRPr lang="en-US"/>
          </a:p>
        </p:txBody>
      </p:sp>
      <p:sp>
        <p:nvSpPr>
          <p:cNvPr id="393218" name="Rectangle 2"/>
          <p:cNvSpPr>
            <a:spLocks noChangeArrowheads="1"/>
          </p:cNvSpPr>
          <p:nvPr/>
        </p:nvSpPr>
        <p:spPr bwMode="auto">
          <a:xfrm>
            <a:off x="4267200" y="2209800"/>
            <a:ext cx="4267200" cy="1295400"/>
          </a:xfrm>
          <a:prstGeom prst="rect">
            <a:avLst/>
          </a:prstGeom>
          <a:solidFill>
            <a:srgbClr val="BEF8C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Pie Sales Example</a:t>
            </a:r>
          </a:p>
        </p:txBody>
      </p:sp>
      <p:sp>
        <p:nvSpPr>
          <p:cNvPr id="393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191000" y="2322513"/>
            <a:ext cx="4343400" cy="1174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Sales = b</a:t>
            </a:r>
            <a:r>
              <a:rPr lang="en-US" baseline="-25000" smtClean="0"/>
              <a:t>0</a:t>
            </a:r>
            <a:r>
              <a:rPr lang="en-US" smtClean="0"/>
              <a:t> + b</a:t>
            </a:r>
            <a:r>
              <a:rPr lang="en-US" baseline="-25000" smtClean="0"/>
              <a:t>1</a:t>
            </a:r>
            <a:r>
              <a:rPr lang="en-US" smtClean="0"/>
              <a:t> (Price)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    + b</a:t>
            </a:r>
            <a:r>
              <a:rPr lang="en-US" baseline="-25000" smtClean="0"/>
              <a:t>2</a:t>
            </a:r>
            <a:r>
              <a:rPr lang="en-US" smtClean="0"/>
              <a:t> (Advertising)</a:t>
            </a:r>
          </a:p>
        </p:txBody>
      </p:sp>
      <p:graphicFrame>
        <p:nvGraphicFramePr>
          <p:cNvPr id="310355" name="Group 83"/>
          <p:cNvGraphicFramePr>
            <a:graphicFrameLocks noGrp="1"/>
          </p:cNvGraphicFramePr>
          <p:nvPr/>
        </p:nvGraphicFramePr>
        <p:xfrm>
          <a:off x="381000" y="1447800"/>
          <a:ext cx="3505200" cy="5089525"/>
        </p:xfrm>
        <a:graphic>
          <a:graphicData uri="http://schemas.openxmlformats.org/drawingml/2006/table">
            <a:tbl>
              <a:tblPr/>
              <a:tblGrid>
                <a:gridCol w="685800"/>
                <a:gridCol w="839788"/>
                <a:gridCol w="760412"/>
                <a:gridCol w="12192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Week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Pie Sales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($)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Advertising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($100s)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6.80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7.90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5.90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</a:tbl>
          </a:graphicData>
        </a:graphic>
      </p:graphicFrame>
      <p:sp>
        <p:nvSpPr>
          <p:cNvPr id="393294" name="Freeform 80"/>
          <p:cNvSpPr>
            <a:spLocks/>
          </p:cNvSpPr>
          <p:nvPr/>
        </p:nvSpPr>
        <p:spPr bwMode="auto">
          <a:xfrm>
            <a:off x="4419600" y="2282825"/>
            <a:ext cx="604838" cy="155575"/>
          </a:xfrm>
          <a:custGeom>
            <a:avLst/>
            <a:gdLst>
              <a:gd name="T0" fmla="*/ 0 w 381"/>
              <a:gd name="T1" fmla="*/ 96 h 98"/>
              <a:gd name="T2" fmla="*/ 192 w 381"/>
              <a:gd name="T3" fmla="*/ 0 h 98"/>
              <a:gd name="T4" fmla="*/ 381 w 381"/>
              <a:gd name="T5" fmla="*/ 98 h 98"/>
              <a:gd name="T6" fmla="*/ 0 60000 65536"/>
              <a:gd name="T7" fmla="*/ 0 60000 65536"/>
              <a:gd name="T8" fmla="*/ 0 60000 65536"/>
              <a:gd name="T9" fmla="*/ 0 w 381"/>
              <a:gd name="T10" fmla="*/ 0 h 98"/>
              <a:gd name="T11" fmla="*/ 381 w 381"/>
              <a:gd name="T12" fmla="*/ 98 h 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1" h="98">
                <a:moveTo>
                  <a:pt x="0" y="96"/>
                </a:moveTo>
                <a:lnTo>
                  <a:pt x="192" y="0"/>
                </a:lnTo>
                <a:lnTo>
                  <a:pt x="381" y="9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3295" name="Rectangle 81"/>
          <p:cNvSpPr>
            <a:spLocks noChangeArrowheads="1"/>
          </p:cNvSpPr>
          <p:nvPr/>
        </p:nvSpPr>
        <p:spPr bwMode="auto">
          <a:xfrm>
            <a:off x="4267200" y="16002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Multiple regression equation:</a:t>
            </a:r>
          </a:p>
        </p:txBody>
      </p:sp>
      <p:pic>
        <p:nvPicPr>
          <p:cNvPr id="393296" name="Picture 82" descr="j02289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715000"/>
            <a:ext cx="13811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3297" name="Rectangle 84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D7CA1E2B-DEDC-4D44-8563-DD11501007CB}" type="slidenum">
              <a:rPr lang="en-US"/>
              <a:pPr/>
              <a:t>8</a:t>
            </a:fld>
            <a:endParaRPr lang="en-US"/>
          </a:p>
        </p:txBody>
      </p:sp>
      <p:sp>
        <p:nvSpPr>
          <p:cNvPr id="312455" name="Rectangle 134"/>
          <p:cNvSpPr>
            <a:spLocks noChangeArrowheads="1"/>
          </p:cNvSpPr>
          <p:nvPr/>
        </p:nvSpPr>
        <p:spPr bwMode="auto">
          <a:xfrm>
            <a:off x="3200400" y="2819400"/>
            <a:ext cx="5715000" cy="363538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24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Excel Multiple Regression Output</a:t>
            </a:r>
          </a:p>
        </p:txBody>
      </p:sp>
      <p:graphicFrame>
        <p:nvGraphicFramePr>
          <p:cNvPr id="2" name="Group 136"/>
          <p:cNvGraphicFramePr>
            <a:graphicFrameLocks noGrp="1"/>
          </p:cNvGraphicFramePr>
          <p:nvPr/>
        </p:nvGraphicFramePr>
        <p:xfrm>
          <a:off x="228600" y="1676400"/>
          <a:ext cx="8763000" cy="4713288"/>
        </p:xfrm>
        <a:graphic>
          <a:graphicData uri="http://schemas.openxmlformats.org/drawingml/2006/table">
            <a:tbl>
              <a:tblPr/>
              <a:tblGrid>
                <a:gridCol w="1706563"/>
                <a:gridCol w="1162050"/>
                <a:gridCol w="1397000"/>
                <a:gridCol w="1068387"/>
                <a:gridCol w="914400"/>
                <a:gridCol w="1371600"/>
                <a:gridCol w="1143000"/>
              </a:tblGrid>
              <a:tr h="1619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 Statistics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Multiple 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0.72213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0.52148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Adjusted R Square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0.44172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47.46341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Observations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ANOVA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Significance F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29460.027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14730.013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6.53861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0.01201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27033.306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2252.776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56493.333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Coefficients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 Error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 Stat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P-value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Upper 95%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Intercept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306.52619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114.25389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2.68285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0.01993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57.58835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555.46404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-24.97509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10.83213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-2.30565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0.03979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-48.57626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-1.37392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Advertising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74.13096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25.96732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2.85478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0.01449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17.55303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130.70888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12580" name="Picture 126" descr="j02289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1828800"/>
            <a:ext cx="13811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2581" name="Line 128"/>
          <p:cNvSpPr>
            <a:spLocks noChangeShapeType="1"/>
          </p:cNvSpPr>
          <p:nvPr/>
        </p:nvSpPr>
        <p:spPr bwMode="auto">
          <a:xfrm flipV="1">
            <a:off x="3048000" y="3200400"/>
            <a:ext cx="533400" cy="243840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312453" name="Object 133"/>
          <p:cNvGraphicFramePr>
            <a:graphicFrameLocks noChangeAspect="1"/>
          </p:cNvGraphicFramePr>
          <p:nvPr/>
        </p:nvGraphicFramePr>
        <p:xfrm>
          <a:off x="3662363" y="2892425"/>
          <a:ext cx="4719637" cy="296863"/>
        </p:xfrm>
        <a:graphic>
          <a:graphicData uri="http://schemas.openxmlformats.org/presentationml/2006/ole">
            <p:oleObj spid="_x0000_s312453" name="Equation" r:id="rId4" imgW="3047760" imgH="190440" progId="Equation.3">
              <p:embed/>
            </p:oleObj>
          </a:graphicData>
        </a:graphic>
      </p:graphicFrame>
      <p:sp>
        <p:nvSpPr>
          <p:cNvPr id="312582" name="Rectangle 131"/>
          <p:cNvSpPr>
            <a:spLocks noChangeArrowheads="1"/>
          </p:cNvSpPr>
          <p:nvPr/>
        </p:nvSpPr>
        <p:spPr bwMode="auto">
          <a:xfrm>
            <a:off x="7543800" y="11430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12583" name="Freeform 12"/>
          <p:cNvSpPr>
            <a:spLocks/>
          </p:cNvSpPr>
          <p:nvPr/>
        </p:nvSpPr>
        <p:spPr bwMode="auto">
          <a:xfrm>
            <a:off x="3663950" y="2854325"/>
            <a:ext cx="450850" cy="71438"/>
          </a:xfrm>
          <a:custGeom>
            <a:avLst/>
            <a:gdLst>
              <a:gd name="T0" fmla="*/ 0 w 384"/>
              <a:gd name="T1" fmla="*/ 48 h 48"/>
              <a:gd name="T2" fmla="*/ 192 w 384"/>
              <a:gd name="T3" fmla="*/ 0 h 48"/>
              <a:gd name="T4" fmla="*/ 384 w 384"/>
              <a:gd name="T5" fmla="*/ 48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0" y="48"/>
                </a:moveTo>
                <a:lnTo>
                  <a:pt x="192" y="0"/>
                </a:lnTo>
                <a:lnTo>
                  <a:pt x="384" y="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14-</a:t>
            </a:r>
            <a:fld id="{41C7A56E-F148-46BD-91C8-6072B2538E31}" type="slidenum">
              <a:rPr lang="en-US"/>
              <a:pPr/>
              <a:t>9</a:t>
            </a:fld>
            <a:endParaRPr lang="en-US"/>
          </a:p>
        </p:txBody>
      </p:sp>
      <p:sp>
        <p:nvSpPr>
          <p:cNvPr id="313351" name="Rectangle 2"/>
          <p:cNvSpPr>
            <a:spLocks noChangeArrowheads="1"/>
          </p:cNvSpPr>
          <p:nvPr/>
        </p:nvSpPr>
        <p:spPr bwMode="auto">
          <a:xfrm>
            <a:off x="5867400" y="3657600"/>
            <a:ext cx="2667000" cy="25908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3352" name="Rectangle 3"/>
          <p:cNvSpPr>
            <a:spLocks noChangeArrowheads="1"/>
          </p:cNvSpPr>
          <p:nvPr/>
        </p:nvSpPr>
        <p:spPr bwMode="auto">
          <a:xfrm>
            <a:off x="2819400" y="3657600"/>
            <a:ext cx="2667000" cy="25908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3353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The Multiple Regression Equation</a:t>
            </a:r>
          </a:p>
        </p:txBody>
      </p:sp>
      <p:graphicFrame>
        <p:nvGraphicFramePr>
          <p:cNvPr id="313349" name="Object 5"/>
          <p:cNvGraphicFramePr>
            <a:graphicFrameLocks noChangeAspect="1"/>
          </p:cNvGraphicFramePr>
          <p:nvPr/>
        </p:nvGraphicFramePr>
        <p:xfrm>
          <a:off x="304800" y="1922463"/>
          <a:ext cx="8521700" cy="593725"/>
        </p:xfrm>
        <a:graphic>
          <a:graphicData uri="http://schemas.openxmlformats.org/presentationml/2006/ole">
            <p:oleObj spid="_x0000_s313349" name="Equation" r:id="rId3" imgW="3644640" imgH="253800" progId="Equation.3">
              <p:embed/>
            </p:oleObj>
          </a:graphicData>
        </a:graphic>
      </p:graphicFrame>
      <p:sp>
        <p:nvSpPr>
          <p:cNvPr id="313354" name="Rectangle 6"/>
          <p:cNvSpPr>
            <a:spLocks noChangeArrowheads="1"/>
          </p:cNvSpPr>
          <p:nvPr/>
        </p:nvSpPr>
        <p:spPr bwMode="auto">
          <a:xfrm>
            <a:off x="2819400" y="3657600"/>
            <a:ext cx="2667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folHlink"/>
                </a:solidFill>
              </a:rPr>
              <a:t>b</a:t>
            </a:r>
            <a:r>
              <a:rPr lang="en-US" sz="2000" b="1" baseline="-25000">
                <a:solidFill>
                  <a:schemeClr val="folHlink"/>
                </a:solidFill>
              </a:rPr>
              <a:t>1</a:t>
            </a:r>
            <a:r>
              <a:rPr lang="en-US" sz="2000" b="1">
                <a:solidFill>
                  <a:schemeClr val="folHlink"/>
                </a:solidFill>
              </a:rPr>
              <a:t> = -24.975</a:t>
            </a:r>
            <a:r>
              <a:rPr lang="en-US" sz="2000">
                <a:solidFill>
                  <a:schemeClr val="folHlink"/>
                </a:solidFill>
              </a:rPr>
              <a:t>:</a:t>
            </a:r>
            <a:r>
              <a:rPr lang="en-US" sz="2000"/>
              <a:t> sales will decrease, on average, by 24.975 pies per week for each $1 increase in selling price, net of the effects of changes due to advertising</a:t>
            </a:r>
          </a:p>
        </p:txBody>
      </p:sp>
      <p:sp>
        <p:nvSpPr>
          <p:cNvPr id="313355" name="Rectangle 7"/>
          <p:cNvSpPr>
            <a:spLocks noChangeArrowheads="1"/>
          </p:cNvSpPr>
          <p:nvPr/>
        </p:nvSpPr>
        <p:spPr bwMode="auto">
          <a:xfrm>
            <a:off x="5867400" y="3657600"/>
            <a:ext cx="2667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folHlink"/>
                </a:solidFill>
              </a:rPr>
              <a:t>b</a:t>
            </a:r>
            <a:r>
              <a:rPr lang="en-US" sz="2000" b="1" baseline="-25000">
                <a:solidFill>
                  <a:schemeClr val="folHlink"/>
                </a:solidFill>
              </a:rPr>
              <a:t>2</a:t>
            </a:r>
            <a:r>
              <a:rPr lang="en-US" sz="2000" b="1">
                <a:solidFill>
                  <a:schemeClr val="folHlink"/>
                </a:solidFill>
              </a:rPr>
              <a:t> = 74.131</a:t>
            </a:r>
            <a:r>
              <a:rPr lang="en-US" sz="2000">
                <a:solidFill>
                  <a:schemeClr val="folHlink"/>
                </a:solidFill>
              </a:rPr>
              <a:t>:</a:t>
            </a:r>
            <a:r>
              <a:rPr lang="en-US" sz="2000"/>
              <a:t> sales will increase, on average, by 74.131 pies per week for each $100 increase in advertising, net of the effects of changes due to price</a:t>
            </a:r>
          </a:p>
        </p:txBody>
      </p:sp>
      <p:sp>
        <p:nvSpPr>
          <p:cNvPr id="313356" name="Rectangle 8"/>
          <p:cNvSpPr>
            <a:spLocks noChangeArrowheads="1"/>
          </p:cNvSpPr>
          <p:nvPr/>
        </p:nvSpPr>
        <p:spPr bwMode="auto">
          <a:xfrm>
            <a:off x="381000" y="2590800"/>
            <a:ext cx="6858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where	</a:t>
            </a:r>
          </a:p>
          <a:p>
            <a:r>
              <a:rPr lang="en-US" sz="1600">
                <a:solidFill>
                  <a:schemeClr val="folHlink"/>
                </a:solidFill>
              </a:rPr>
              <a:t>   Sales is in number of pies per week</a:t>
            </a:r>
          </a:p>
          <a:p>
            <a:r>
              <a:rPr lang="en-US" sz="1600">
                <a:solidFill>
                  <a:schemeClr val="folHlink"/>
                </a:solidFill>
              </a:rPr>
              <a:t>   Price is in $</a:t>
            </a:r>
          </a:p>
          <a:p>
            <a:r>
              <a:rPr lang="en-US" sz="1600">
                <a:solidFill>
                  <a:schemeClr val="folHlink"/>
                </a:solidFill>
              </a:rPr>
              <a:t>   Advertising is in $100’s.</a:t>
            </a:r>
            <a:endParaRPr lang="en-US" sz="1600"/>
          </a:p>
        </p:txBody>
      </p:sp>
      <p:sp>
        <p:nvSpPr>
          <p:cNvPr id="313357" name="Line 9"/>
          <p:cNvSpPr>
            <a:spLocks noChangeShapeType="1"/>
          </p:cNvSpPr>
          <p:nvPr/>
        </p:nvSpPr>
        <p:spPr bwMode="auto">
          <a:xfrm>
            <a:off x="41910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3358" name="Line 10"/>
          <p:cNvSpPr>
            <a:spLocks noChangeShapeType="1"/>
          </p:cNvSpPr>
          <p:nvPr/>
        </p:nvSpPr>
        <p:spPr bwMode="auto">
          <a:xfrm>
            <a:off x="66294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313359" name="Picture 11" descr="j02289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5715000"/>
            <a:ext cx="13811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3360" name="Freeform 12"/>
          <p:cNvSpPr>
            <a:spLocks/>
          </p:cNvSpPr>
          <p:nvPr/>
        </p:nvSpPr>
        <p:spPr bwMode="auto">
          <a:xfrm>
            <a:off x="533400" y="1981200"/>
            <a:ext cx="609600" cy="76200"/>
          </a:xfrm>
          <a:custGeom>
            <a:avLst/>
            <a:gdLst>
              <a:gd name="T0" fmla="*/ 0 w 384"/>
              <a:gd name="T1" fmla="*/ 48 h 48"/>
              <a:gd name="T2" fmla="*/ 192 w 384"/>
              <a:gd name="T3" fmla="*/ 0 h 48"/>
              <a:gd name="T4" fmla="*/ 384 w 384"/>
              <a:gd name="T5" fmla="*/ 48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0" y="48"/>
                </a:moveTo>
                <a:lnTo>
                  <a:pt x="192" y="0"/>
                </a:lnTo>
                <a:lnTo>
                  <a:pt x="384" y="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3361" name="Rectangle 14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nHall1">
  <a:themeElements>
    <a:clrScheme name="1_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PrenHall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</TotalTime>
  <Pages>20</Pages>
  <Words>2741</Words>
  <Application>Microsoft Office PowerPoint</Application>
  <PresentationFormat>On-screen Show (4:3)</PresentationFormat>
  <Paragraphs>919</Paragraphs>
  <Slides>53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Wingdings</vt:lpstr>
      <vt:lpstr>Symbol</vt:lpstr>
      <vt:lpstr>Times New Roman</vt:lpstr>
      <vt:lpstr>System</vt:lpstr>
      <vt:lpstr>1_PrenHall1</vt:lpstr>
      <vt:lpstr>1_PrenHall1</vt:lpstr>
      <vt:lpstr>Equation</vt:lpstr>
      <vt:lpstr>Slide 1</vt:lpstr>
      <vt:lpstr>Learning Objectives</vt:lpstr>
      <vt:lpstr>The Multiple Regression Model</vt:lpstr>
      <vt:lpstr>Multiple Regression Equation</vt:lpstr>
      <vt:lpstr>Multiple Regression Equation</vt:lpstr>
      <vt:lpstr>Example:  2 Independent Variables</vt:lpstr>
      <vt:lpstr>Pie Sales Example</vt:lpstr>
      <vt:lpstr>Excel Multiple Regression Output</vt:lpstr>
      <vt:lpstr>The Multiple Regression Equation</vt:lpstr>
      <vt:lpstr>Using The Equation to Make Predictions</vt:lpstr>
      <vt:lpstr>Predictions in Excel using PHStat</vt:lpstr>
      <vt:lpstr>Predictions in PHStat</vt:lpstr>
      <vt:lpstr>Coefficient of   Multiple Determination</vt:lpstr>
      <vt:lpstr>Multiple Coefficient of   Determination In Excel</vt:lpstr>
      <vt:lpstr>Adjusted r2</vt:lpstr>
      <vt:lpstr>Adjusted r2</vt:lpstr>
      <vt:lpstr>Adjusted r2 in Excel</vt:lpstr>
      <vt:lpstr>Is the Model Significant?</vt:lpstr>
      <vt:lpstr>F Test for Overall Significance</vt:lpstr>
      <vt:lpstr>F Test for Overall Significance In Excel</vt:lpstr>
      <vt:lpstr>F Test for Overall Significance</vt:lpstr>
      <vt:lpstr>Residuals in Multiple Regression</vt:lpstr>
      <vt:lpstr>Multiple Regression Assumptions</vt:lpstr>
      <vt:lpstr>Residual Plots Used  in Multiple Regression</vt:lpstr>
      <vt:lpstr>Are Individual Variables Significant?</vt:lpstr>
      <vt:lpstr>Are Individual Variables Significant?</vt:lpstr>
      <vt:lpstr>Are Individual Variables Significant?  Excel Output</vt:lpstr>
      <vt:lpstr>Inferences about the Slope:  t Test Example</vt:lpstr>
      <vt:lpstr>Confidence Interval Estimate  for the Slope</vt:lpstr>
      <vt:lpstr>Confidence Interval Estimate  for the Slope</vt:lpstr>
      <vt:lpstr>Testing Portions of the Multiple Regression Model</vt:lpstr>
      <vt:lpstr>Testing Portions of the Multiple Regression Model</vt:lpstr>
      <vt:lpstr>The Partial F-Test Statistic</vt:lpstr>
      <vt:lpstr>Testing Portions of Model: Example</vt:lpstr>
      <vt:lpstr>Testing Portions of Model: Example</vt:lpstr>
      <vt:lpstr>Testing Portions of Model: Example</vt:lpstr>
      <vt:lpstr>Relationship Between Test Statistics</vt:lpstr>
      <vt:lpstr>Coefficient of Partial Determination for k variable model</vt:lpstr>
      <vt:lpstr>Coefficient of Partial Determination in Excel</vt:lpstr>
      <vt:lpstr>Using Dummy Variables</vt:lpstr>
      <vt:lpstr>Dummy-Variable Example   (with 2 Levels)</vt:lpstr>
      <vt:lpstr>Dummy-Variable Example  (with 2 Levels)</vt:lpstr>
      <vt:lpstr>Interpreting the Dummy Variable Coefficient (with 2 Levels)</vt:lpstr>
      <vt:lpstr>Dummy-Variable Models  (more than 2 Levels)</vt:lpstr>
      <vt:lpstr>Dummy-Variable Models  (more than 2 Levels)</vt:lpstr>
      <vt:lpstr>Interpreting the Dummy Variable Coefficients (with 3 Levels)</vt:lpstr>
      <vt:lpstr>Interaction Between Independent Variables</vt:lpstr>
      <vt:lpstr>Effect of Interaction</vt:lpstr>
      <vt:lpstr>Interaction Example</vt:lpstr>
      <vt:lpstr>Significance of Interaction Term</vt:lpstr>
      <vt:lpstr>Simultaneous Contribution of Independent Variables</vt:lpstr>
      <vt:lpstr>Chapter Summary</vt:lpstr>
      <vt:lpstr>Slide 53</vt:lpstr>
    </vt:vector>
  </TitlesOfParts>
  <Company>Dirk Yandell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Statistics, 10/e</dc:title>
  <dc:subject>Chapter 14</dc:subject>
  <dc:creator>Drik Yandell</dc:creator>
  <cp:keywords/>
  <dc:description/>
  <cp:lastModifiedBy>UMURRM2</cp:lastModifiedBy>
  <cp:revision>92</cp:revision>
  <cp:lastPrinted>1998-11-22T23:37:53Z</cp:lastPrinted>
  <dcterms:created xsi:type="dcterms:W3CDTF">2001-02-27T22:54:40Z</dcterms:created>
  <dcterms:modified xsi:type="dcterms:W3CDTF">2010-03-17T15:21:32Z</dcterms:modified>
</cp:coreProperties>
</file>