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51" r:id="rId1"/>
  </p:sldMasterIdLst>
  <p:notesMasterIdLst>
    <p:notesMasterId r:id="rId68"/>
  </p:notesMasterIdLst>
  <p:handoutMasterIdLst>
    <p:handoutMasterId r:id="rId69"/>
  </p:handoutMasterIdLst>
  <p:sldIdLst>
    <p:sldId id="260" r:id="rId2"/>
    <p:sldId id="301" r:id="rId3"/>
    <p:sldId id="303" r:id="rId4"/>
    <p:sldId id="304" r:id="rId5"/>
    <p:sldId id="305" r:id="rId6"/>
    <p:sldId id="314" r:id="rId7"/>
    <p:sldId id="315" r:id="rId8"/>
    <p:sldId id="318" r:id="rId9"/>
    <p:sldId id="316" r:id="rId10"/>
    <p:sldId id="307" r:id="rId11"/>
    <p:sldId id="309" r:id="rId12"/>
    <p:sldId id="311" r:id="rId13"/>
    <p:sldId id="312" r:id="rId14"/>
    <p:sldId id="319" r:id="rId15"/>
    <p:sldId id="322" r:id="rId16"/>
    <p:sldId id="323" r:id="rId17"/>
    <p:sldId id="368" r:id="rId18"/>
    <p:sldId id="369" r:id="rId19"/>
    <p:sldId id="370" r:id="rId20"/>
    <p:sldId id="404" r:id="rId21"/>
    <p:sldId id="371" r:id="rId22"/>
    <p:sldId id="337" r:id="rId23"/>
    <p:sldId id="340" r:id="rId24"/>
    <p:sldId id="329" r:id="rId25"/>
    <p:sldId id="339" r:id="rId26"/>
    <p:sldId id="338" r:id="rId27"/>
    <p:sldId id="341" r:id="rId28"/>
    <p:sldId id="343" r:id="rId29"/>
    <p:sldId id="334" r:id="rId30"/>
    <p:sldId id="335" r:id="rId31"/>
    <p:sldId id="372" r:id="rId32"/>
    <p:sldId id="379" r:id="rId33"/>
    <p:sldId id="380" r:id="rId34"/>
    <p:sldId id="381" r:id="rId35"/>
    <p:sldId id="400" r:id="rId36"/>
    <p:sldId id="401" r:id="rId37"/>
    <p:sldId id="402" r:id="rId38"/>
    <p:sldId id="284" r:id="rId39"/>
    <p:sldId id="285" r:id="rId40"/>
    <p:sldId id="346" r:id="rId41"/>
    <p:sldId id="347" r:id="rId42"/>
    <p:sldId id="287" r:id="rId43"/>
    <p:sldId id="348" r:id="rId44"/>
    <p:sldId id="349" r:id="rId45"/>
    <p:sldId id="300" r:id="rId46"/>
    <p:sldId id="350" r:id="rId47"/>
    <p:sldId id="290" r:id="rId48"/>
    <p:sldId id="351" r:id="rId49"/>
    <p:sldId id="354" r:id="rId50"/>
    <p:sldId id="355" r:id="rId51"/>
    <p:sldId id="353" r:id="rId52"/>
    <p:sldId id="358" r:id="rId53"/>
    <p:sldId id="359" r:id="rId54"/>
    <p:sldId id="360" r:id="rId55"/>
    <p:sldId id="361" r:id="rId56"/>
    <p:sldId id="362" r:id="rId57"/>
    <p:sldId id="363" r:id="rId58"/>
    <p:sldId id="364" r:id="rId59"/>
    <p:sldId id="367" r:id="rId60"/>
    <p:sldId id="403" r:id="rId61"/>
    <p:sldId id="405" r:id="rId62"/>
    <p:sldId id="406" r:id="rId63"/>
    <p:sldId id="373" r:id="rId64"/>
    <p:sldId id="407" r:id="rId65"/>
    <p:sldId id="408" r:id="rId66"/>
    <p:sldId id="409" r:id="rId67"/>
  </p:sldIdLst>
  <p:sldSz cx="9144000" cy="6858000" type="screen4x3"/>
  <p:notesSz cx="6858000" cy="9144000"/>
  <p:embeddedFontLst>
    <p:embeddedFont>
      <p:font typeface="MT Extra" pitchFamily="18" charset="2"/>
      <p:regular r:id="rId70"/>
    </p:embeddedFont>
  </p:embeddedFontLst>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CC99"/>
    <a:srgbClr val="FDE0BD"/>
    <a:srgbClr val="F983C1"/>
    <a:srgbClr val="FFD9FF"/>
    <a:srgbClr val="FFFF99"/>
    <a:srgbClr val="C3C3FF"/>
    <a:srgbClr val="FFFFCC"/>
    <a:srgbClr val="C4D9F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76" autoAdjust="0"/>
    <p:restoredTop sz="94647" autoAdjust="0"/>
  </p:normalViewPr>
  <p:slideViewPr>
    <p:cSldViewPr>
      <p:cViewPr varScale="1">
        <p:scale>
          <a:sx n="80" d="100"/>
          <a:sy n="80" d="100"/>
        </p:scale>
        <p:origin x="-10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666"/>
    </p:cViewPr>
  </p:sorterViewPr>
  <p:notesViewPr>
    <p:cSldViewPr>
      <p:cViewPr>
        <p:scale>
          <a:sx n="75" d="100"/>
          <a:sy n="75" d="100"/>
        </p:scale>
        <p:origin x="-2130" y="-25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5" Type="http://schemas.openxmlformats.org/officeDocument/2006/relationships/image" Target="../media/image53.wmf"/><Relationship Id="rId4" Type="http://schemas.openxmlformats.org/officeDocument/2006/relationships/image" Target="../media/image5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4.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ChangeArrowheads="1"/>
          </p:cNvSpPr>
          <p:nvPr/>
        </p:nvSpPr>
        <p:spPr bwMode="auto">
          <a:xfrm>
            <a:off x="76200" y="8823325"/>
            <a:ext cx="6705600" cy="274638"/>
          </a:xfrm>
          <a:prstGeom prst="rect">
            <a:avLst/>
          </a:prstGeom>
          <a:noFill/>
          <a:ln w="12700">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3079" name="Line 7"/>
          <p:cNvSpPr>
            <a:spLocks noChangeShapeType="1"/>
          </p:cNvSpPr>
          <p:nvPr/>
        </p:nvSpPr>
        <p:spPr bwMode="auto">
          <a:xfrm>
            <a:off x="828675" y="8763000"/>
            <a:ext cx="5622925" cy="0"/>
          </a:xfrm>
          <a:prstGeom prst="line">
            <a:avLst/>
          </a:prstGeom>
          <a:noFill/>
          <a:ln w="25400">
            <a:solidFill>
              <a:schemeClr val="tx1"/>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3081" name="Rectangle 9"/>
          <p:cNvSpPr>
            <a:spLocks noChangeArrowheads="1"/>
          </p:cNvSpPr>
          <p:nvPr/>
        </p:nvSpPr>
        <p:spPr bwMode="auto">
          <a:xfrm>
            <a:off x="71438" y="55563"/>
            <a:ext cx="6715125" cy="271462"/>
          </a:xfrm>
          <a:prstGeom prst="rect">
            <a:avLst/>
          </a:prstGeom>
          <a:noFill/>
          <a:ln w="12700">
            <a:noFill/>
            <a:miter lim="800000"/>
            <a:headEnd/>
            <a:tailEnd/>
          </a:ln>
          <a:effectLst/>
        </p:spPr>
        <p:txBody>
          <a:bodyPr lIns="90488" tIns="44450" rIns="90488" bIns="44450">
            <a:spAutoFit/>
          </a:bodyPr>
          <a:lstStyle/>
          <a:p>
            <a:pPr eaLnBrk="0" hangingPunct="0">
              <a:tabLst>
                <a:tab pos="285750" algn="l"/>
                <a:tab pos="3257550" algn="ctr"/>
                <a:tab pos="6457950" algn="r"/>
              </a:tabLst>
              <a:defRPr/>
            </a:pPr>
            <a:r>
              <a:rPr lang="en-US" sz="1200">
                <a:latin typeface="Arial" pitchFamily="34" charset="0"/>
              </a:rPr>
              <a:t>	Chapter 12		 12-</a:t>
            </a:r>
            <a:fld id="{EF1B4327-1D89-4EB4-A4B8-9F91D5A1E6EA}" type="slidenum">
              <a:rPr lang="en-US" sz="1200">
                <a:latin typeface="Arial" pitchFamily="34" charset="0"/>
              </a:rPr>
              <a:pPr eaLnBrk="0" hangingPunct="0">
                <a:tabLst>
                  <a:tab pos="285750" algn="l"/>
                  <a:tab pos="3257550" algn="ctr"/>
                  <a:tab pos="6457950" algn="r"/>
                </a:tabLst>
                <a:defRPr/>
              </a:pPr>
              <a:t>‹#›</a:t>
            </a:fld>
            <a:endParaRPr lang="en-US" sz="1200">
              <a:latin typeface="Arial" pitchFamily="34" charset="0"/>
            </a:endParaRPr>
          </a:p>
        </p:txBody>
      </p:sp>
      <p:sp>
        <p:nvSpPr>
          <p:cNvPr id="3082" name="Rectangle 10"/>
          <p:cNvSpPr>
            <a:spLocks noChangeArrowheads="1"/>
          </p:cNvSpPr>
          <p:nvPr/>
        </p:nvSpPr>
        <p:spPr bwMode="auto">
          <a:xfrm>
            <a:off x="71438" y="8818563"/>
            <a:ext cx="6715125" cy="393700"/>
          </a:xfrm>
          <a:prstGeom prst="rect">
            <a:avLst/>
          </a:prstGeom>
          <a:noFill/>
          <a:ln w="12700">
            <a:noFill/>
            <a:miter lim="800000"/>
            <a:headEnd/>
            <a:tailEnd/>
          </a:ln>
          <a:effectLst/>
        </p:spPr>
        <p:txBody>
          <a:bodyPr lIns="90488" tIns="44450" rIns="90488" bIns="44450">
            <a:spAutoFit/>
          </a:bodyPr>
          <a:lstStyle/>
          <a:p>
            <a:pPr eaLnBrk="0" hangingPunct="0">
              <a:tabLst>
                <a:tab pos="285750" algn="l"/>
                <a:tab pos="6457950" algn="r"/>
              </a:tabLst>
              <a:defRPr/>
            </a:pPr>
            <a:r>
              <a:rPr lang="en-US" sz="1000">
                <a:latin typeface="Arial" pitchFamily="34" charset="0"/>
              </a:rPr>
              <a:t>Basic Business Statistics, 10/e	© 2006 Prentice Hall, Inc.</a:t>
            </a:r>
          </a:p>
          <a:p>
            <a:pPr eaLnBrk="0" hangingPunct="0">
              <a:tabLst>
                <a:tab pos="285750" algn="l"/>
                <a:tab pos="6457950" algn="r"/>
              </a:tabLst>
              <a:defRPr/>
            </a:pPr>
            <a:endParaRPr lang="en-US" sz="1000">
              <a:latin typeface="Arial"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3276600"/>
            <a:ext cx="5029200" cy="51816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447800" y="609600"/>
            <a:ext cx="3886200" cy="2584450"/>
          </a:xfrm>
          <a:prstGeom prst="rect">
            <a:avLst/>
          </a:prstGeom>
          <a:noFill/>
          <a:ln w="12700">
            <a:solidFill>
              <a:schemeClr val="tx1"/>
            </a:solidFill>
            <a:miter lim="800000"/>
            <a:headEnd/>
            <a:tailEnd/>
          </a:ln>
        </p:spPr>
      </p:sp>
      <p:sp>
        <p:nvSpPr>
          <p:cNvPr id="2052" name="Line 4"/>
          <p:cNvSpPr>
            <a:spLocks noChangeShapeType="1"/>
          </p:cNvSpPr>
          <p:nvPr/>
        </p:nvSpPr>
        <p:spPr bwMode="auto">
          <a:xfrm>
            <a:off x="1120775" y="35814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53" name="Line 5"/>
          <p:cNvSpPr>
            <a:spLocks noChangeShapeType="1"/>
          </p:cNvSpPr>
          <p:nvPr/>
        </p:nvSpPr>
        <p:spPr bwMode="auto">
          <a:xfrm>
            <a:off x="1120775" y="38862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54" name="Line 6"/>
          <p:cNvSpPr>
            <a:spLocks noChangeShapeType="1"/>
          </p:cNvSpPr>
          <p:nvPr/>
        </p:nvSpPr>
        <p:spPr bwMode="auto">
          <a:xfrm>
            <a:off x="1120775" y="41910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55" name="Line 7"/>
          <p:cNvSpPr>
            <a:spLocks noChangeShapeType="1"/>
          </p:cNvSpPr>
          <p:nvPr/>
        </p:nvSpPr>
        <p:spPr bwMode="auto">
          <a:xfrm>
            <a:off x="1120775" y="44958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56" name="Line 8"/>
          <p:cNvSpPr>
            <a:spLocks noChangeShapeType="1"/>
          </p:cNvSpPr>
          <p:nvPr/>
        </p:nvSpPr>
        <p:spPr bwMode="auto">
          <a:xfrm>
            <a:off x="1120775" y="48006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57" name="Line 9"/>
          <p:cNvSpPr>
            <a:spLocks noChangeShapeType="1"/>
          </p:cNvSpPr>
          <p:nvPr/>
        </p:nvSpPr>
        <p:spPr bwMode="auto">
          <a:xfrm>
            <a:off x="1120775" y="51054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58" name="Line 10"/>
          <p:cNvSpPr>
            <a:spLocks noChangeShapeType="1"/>
          </p:cNvSpPr>
          <p:nvPr/>
        </p:nvSpPr>
        <p:spPr bwMode="auto">
          <a:xfrm>
            <a:off x="1120775" y="51054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59" name="Line 11"/>
          <p:cNvSpPr>
            <a:spLocks noChangeShapeType="1"/>
          </p:cNvSpPr>
          <p:nvPr/>
        </p:nvSpPr>
        <p:spPr bwMode="auto">
          <a:xfrm>
            <a:off x="1120775" y="54102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0" name="Line 12"/>
          <p:cNvSpPr>
            <a:spLocks noChangeShapeType="1"/>
          </p:cNvSpPr>
          <p:nvPr/>
        </p:nvSpPr>
        <p:spPr bwMode="auto">
          <a:xfrm>
            <a:off x="1120775" y="57150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1" name="Line 13"/>
          <p:cNvSpPr>
            <a:spLocks noChangeShapeType="1"/>
          </p:cNvSpPr>
          <p:nvPr/>
        </p:nvSpPr>
        <p:spPr bwMode="auto">
          <a:xfrm>
            <a:off x="1120775" y="60198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2" name="Line 14"/>
          <p:cNvSpPr>
            <a:spLocks noChangeShapeType="1"/>
          </p:cNvSpPr>
          <p:nvPr/>
        </p:nvSpPr>
        <p:spPr bwMode="auto">
          <a:xfrm>
            <a:off x="1120775" y="63246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3" name="Line 15"/>
          <p:cNvSpPr>
            <a:spLocks noChangeShapeType="1"/>
          </p:cNvSpPr>
          <p:nvPr/>
        </p:nvSpPr>
        <p:spPr bwMode="auto">
          <a:xfrm>
            <a:off x="1120775" y="66294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4" name="Line 16"/>
          <p:cNvSpPr>
            <a:spLocks noChangeShapeType="1"/>
          </p:cNvSpPr>
          <p:nvPr/>
        </p:nvSpPr>
        <p:spPr bwMode="auto">
          <a:xfrm>
            <a:off x="1120775" y="69342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5" name="Line 17"/>
          <p:cNvSpPr>
            <a:spLocks noChangeShapeType="1"/>
          </p:cNvSpPr>
          <p:nvPr/>
        </p:nvSpPr>
        <p:spPr bwMode="auto">
          <a:xfrm>
            <a:off x="1120775" y="72390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6" name="Line 18"/>
          <p:cNvSpPr>
            <a:spLocks noChangeShapeType="1"/>
          </p:cNvSpPr>
          <p:nvPr/>
        </p:nvSpPr>
        <p:spPr bwMode="auto">
          <a:xfrm>
            <a:off x="1120775" y="75438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7" name="Line 19"/>
          <p:cNvSpPr>
            <a:spLocks noChangeShapeType="1"/>
          </p:cNvSpPr>
          <p:nvPr/>
        </p:nvSpPr>
        <p:spPr bwMode="auto">
          <a:xfrm>
            <a:off x="1120775" y="78486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8" name="Line 20"/>
          <p:cNvSpPr>
            <a:spLocks noChangeShapeType="1"/>
          </p:cNvSpPr>
          <p:nvPr/>
        </p:nvSpPr>
        <p:spPr bwMode="auto">
          <a:xfrm>
            <a:off x="1120775" y="81534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69" name="Line 21"/>
          <p:cNvSpPr>
            <a:spLocks noChangeShapeType="1"/>
          </p:cNvSpPr>
          <p:nvPr/>
        </p:nvSpPr>
        <p:spPr bwMode="auto">
          <a:xfrm>
            <a:off x="1120775" y="8458200"/>
            <a:ext cx="4657725" cy="0"/>
          </a:xfrm>
          <a:prstGeom prst="line">
            <a:avLst/>
          </a:prstGeom>
          <a:noFill/>
          <a:ln w="12700">
            <a:solidFill>
              <a:schemeClr val="folHlink"/>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72" name="Line 24"/>
          <p:cNvSpPr>
            <a:spLocks noChangeShapeType="1"/>
          </p:cNvSpPr>
          <p:nvPr/>
        </p:nvSpPr>
        <p:spPr bwMode="auto">
          <a:xfrm>
            <a:off x="523875" y="8763000"/>
            <a:ext cx="5851525" cy="0"/>
          </a:xfrm>
          <a:prstGeom prst="line">
            <a:avLst/>
          </a:prstGeom>
          <a:noFill/>
          <a:ln w="25400">
            <a:solidFill>
              <a:schemeClr val="tx1"/>
            </a:solidFill>
            <a:round/>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073" name="Rectangle 25"/>
          <p:cNvSpPr>
            <a:spLocks noChangeArrowheads="1"/>
          </p:cNvSpPr>
          <p:nvPr/>
        </p:nvSpPr>
        <p:spPr bwMode="auto">
          <a:xfrm>
            <a:off x="77788" y="61913"/>
            <a:ext cx="6702425" cy="271462"/>
          </a:xfrm>
          <a:prstGeom prst="rect">
            <a:avLst/>
          </a:prstGeom>
          <a:noFill/>
          <a:ln w="12700">
            <a:noFill/>
            <a:miter lim="800000"/>
            <a:headEnd/>
            <a:tailEnd/>
          </a:ln>
          <a:effectLst/>
        </p:spPr>
        <p:txBody>
          <a:bodyPr lIns="90488" tIns="44450" rIns="90488" bIns="44450">
            <a:spAutoFit/>
          </a:bodyPr>
          <a:lstStyle/>
          <a:p>
            <a:pPr eaLnBrk="0" hangingPunct="0">
              <a:tabLst>
                <a:tab pos="285750" algn="l"/>
                <a:tab pos="3257550" algn="ctr"/>
                <a:tab pos="6457950" algn="r"/>
              </a:tabLst>
              <a:defRPr/>
            </a:pPr>
            <a:r>
              <a:rPr lang="en-US" sz="1200">
                <a:latin typeface="Arial" pitchFamily="34" charset="0"/>
              </a:rPr>
              <a:t>	Chapter 12		12-</a:t>
            </a:r>
            <a:fld id="{36F4D731-6C9D-45FB-9AA3-6D709B602609}" type="slidenum">
              <a:rPr lang="en-US" sz="1200">
                <a:latin typeface="Arial" pitchFamily="34" charset="0"/>
              </a:rPr>
              <a:pPr eaLnBrk="0" hangingPunct="0">
                <a:tabLst>
                  <a:tab pos="285750" algn="l"/>
                  <a:tab pos="3257550" algn="ctr"/>
                  <a:tab pos="6457950" algn="r"/>
                </a:tabLst>
                <a:defRPr/>
              </a:pPr>
              <a:t>‹#›</a:t>
            </a:fld>
            <a:endParaRPr lang="en-US" sz="1200">
              <a:latin typeface="Arial" pitchFamily="34" charset="0"/>
            </a:endParaRPr>
          </a:p>
        </p:txBody>
      </p:sp>
      <p:sp>
        <p:nvSpPr>
          <p:cNvPr id="2074" name="Rectangle 26"/>
          <p:cNvSpPr>
            <a:spLocks noChangeArrowheads="1"/>
          </p:cNvSpPr>
          <p:nvPr/>
        </p:nvSpPr>
        <p:spPr bwMode="auto">
          <a:xfrm>
            <a:off x="71438" y="8818563"/>
            <a:ext cx="6715125" cy="241300"/>
          </a:xfrm>
          <a:prstGeom prst="rect">
            <a:avLst/>
          </a:prstGeom>
          <a:noFill/>
          <a:ln w="12700">
            <a:noFill/>
            <a:miter lim="800000"/>
            <a:headEnd/>
            <a:tailEnd/>
          </a:ln>
          <a:effectLst/>
        </p:spPr>
        <p:txBody>
          <a:bodyPr lIns="90488" tIns="44450" rIns="90488" bIns="44450">
            <a:spAutoFit/>
          </a:bodyPr>
          <a:lstStyle/>
          <a:p>
            <a:pPr eaLnBrk="0" hangingPunct="0">
              <a:tabLst>
                <a:tab pos="285750" algn="l"/>
                <a:tab pos="6457950" algn="r"/>
              </a:tabLst>
              <a:defRPr/>
            </a:pPr>
            <a:r>
              <a:rPr lang="en-US" sz="1000">
                <a:latin typeface="Arial" pitchFamily="34" charset="0"/>
              </a:rPr>
              <a:t>Basic Business Statistics, 10/e	© 2006 Prentice Hall, Inc.</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userDrawn="1"/>
        </p:nvGrpSpPr>
        <p:grpSpPr bwMode="auto">
          <a:xfrm>
            <a:off x="134938" y="2438400"/>
            <a:ext cx="9009062" cy="1181100"/>
            <a:chOff x="0" y="1536"/>
            <a:chExt cx="5675" cy="744"/>
          </a:xfrm>
        </p:grpSpPr>
        <p:grpSp>
          <p:nvGrpSpPr>
            <p:cNvPr id="5" name="Group 5"/>
            <p:cNvGrpSpPr>
              <a:grpSpLocks/>
            </p:cNvGrpSpPr>
            <p:nvPr userDrawn="1"/>
          </p:nvGrpSpPr>
          <p:grpSpPr bwMode="auto">
            <a:xfrm>
              <a:off x="185" y="1604"/>
              <a:ext cx="449" cy="297"/>
              <a:chOff x="720" y="336"/>
              <a:chExt cx="624" cy="432"/>
            </a:xfrm>
          </p:grpSpPr>
          <p:sp>
            <p:nvSpPr>
              <p:cNvPr id="12" name="Rectangle 6"/>
              <p:cNvSpPr>
                <a:spLocks noChangeArrowheads="1"/>
              </p:cNvSpPr>
              <p:nvPr userDrawn="1"/>
            </p:nvSpPr>
            <p:spPr bwMode="auto">
              <a:xfrm>
                <a:off x="720" y="336"/>
                <a:ext cx="384" cy="432"/>
              </a:xfrm>
              <a:prstGeom prst="rect">
                <a:avLst/>
              </a:prstGeom>
              <a:solidFill>
                <a:srgbClr val="FF0000"/>
              </a:soli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13" name="Rectangle 7"/>
              <p:cNvSpPr>
                <a:spLocks noChangeArrowheads="1"/>
              </p:cNvSpPr>
              <p:nvPr userDrawn="1"/>
            </p:nvSpPr>
            <p:spPr bwMode="auto">
              <a:xfrm>
                <a:off x="1056" y="336"/>
                <a:ext cx="288" cy="432"/>
              </a:xfrm>
              <a:prstGeom prst="rect">
                <a:avLst/>
              </a:prstGeom>
              <a:gradFill rotWithShape="1">
                <a:gsLst>
                  <a:gs pos="0">
                    <a:srgbClr val="FF0000"/>
                  </a:gs>
                  <a:gs pos="100000">
                    <a:srgbClr val="FFFFFF"/>
                  </a:gs>
                </a:gsLst>
                <a:lin ang="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grpSp>
        <p:sp>
          <p:nvSpPr>
            <p:cNvPr id="6" name="Rectangle 8"/>
            <p:cNvSpPr>
              <a:spLocks noChangeArrowheads="1"/>
            </p:cNvSpPr>
            <p:nvPr userDrawn="1"/>
          </p:nvSpPr>
          <p:spPr bwMode="auto">
            <a:xfrm>
              <a:off x="432" y="1868"/>
              <a:ext cx="294" cy="298"/>
            </a:xfrm>
            <a:prstGeom prst="rect">
              <a:avLst/>
            </a:prstGeom>
            <a:gradFill rotWithShape="1">
              <a:gsLst>
                <a:gs pos="0">
                  <a:srgbClr val="339966"/>
                </a:gs>
                <a:gs pos="100000">
                  <a:schemeClr val="bg1"/>
                </a:gs>
              </a:gsLst>
              <a:lin ang="270000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7" name="Rectangle 9"/>
            <p:cNvSpPr>
              <a:spLocks noChangeArrowheads="1"/>
            </p:cNvSpPr>
            <p:nvPr userDrawn="1"/>
          </p:nvSpPr>
          <p:spPr bwMode="auto">
            <a:xfrm>
              <a:off x="245" y="1868"/>
              <a:ext cx="187" cy="298"/>
            </a:xfrm>
            <a:prstGeom prst="rect">
              <a:avLst/>
            </a:prstGeom>
            <a:solidFill>
              <a:srgbClr val="339966"/>
            </a:soli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8" name="Rectangle 10"/>
            <p:cNvSpPr>
              <a:spLocks noChangeArrowheads="1"/>
            </p:cNvSpPr>
            <p:nvPr userDrawn="1"/>
          </p:nvSpPr>
          <p:spPr bwMode="auto">
            <a:xfrm>
              <a:off x="144" y="2016"/>
              <a:ext cx="353" cy="264"/>
            </a:xfrm>
            <a:prstGeom prst="rect">
              <a:avLst/>
            </a:prstGeom>
            <a:gradFill rotWithShape="1">
              <a:gsLst>
                <a:gs pos="0">
                  <a:srgbClr val="FFFF00"/>
                </a:gs>
                <a:gs pos="100000">
                  <a:srgbClr val="FFFFCC"/>
                </a:gs>
              </a:gsLst>
              <a:lin ang="540000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9" name="Rectangle 11"/>
            <p:cNvSpPr>
              <a:spLocks noChangeArrowheads="1"/>
            </p:cNvSpPr>
            <p:nvPr userDrawn="1"/>
          </p:nvSpPr>
          <p:spPr bwMode="auto">
            <a:xfrm>
              <a:off x="0" y="1823"/>
              <a:ext cx="353" cy="264"/>
            </a:xfrm>
            <a:prstGeom prst="rect">
              <a:avLst/>
            </a:prstGeom>
            <a:gradFill rotWithShape="1">
              <a:gsLst>
                <a:gs pos="0">
                  <a:schemeClr val="bg1"/>
                </a:gs>
                <a:gs pos="100000">
                  <a:srgbClr val="0000FF"/>
                </a:gs>
              </a:gsLst>
              <a:lin ang="1890000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10" name="Rectangle 12"/>
            <p:cNvSpPr>
              <a:spLocks noChangeArrowheads="1"/>
            </p:cNvSpPr>
            <p:nvPr userDrawn="1"/>
          </p:nvSpPr>
          <p:spPr bwMode="auto">
            <a:xfrm>
              <a:off x="400" y="1536"/>
              <a:ext cx="20" cy="660"/>
            </a:xfrm>
            <a:prstGeom prst="rect">
              <a:avLst/>
            </a:prstGeom>
            <a:solidFill>
              <a:schemeClr val="bg2"/>
            </a:soli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11" name="Rectangle 13"/>
            <p:cNvSpPr>
              <a:spLocks noChangeArrowheads="1"/>
            </p:cNvSpPr>
            <p:nvPr userDrawn="1"/>
          </p:nvSpPr>
          <p:spPr bwMode="auto">
            <a:xfrm flipV="1">
              <a:off x="199" y="2052"/>
              <a:ext cx="5476" cy="34"/>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grpSp>
      <p:sp>
        <p:nvSpPr>
          <p:cNvPr id="14" name="Rectangle 14"/>
          <p:cNvSpPr txBox="1">
            <a:spLocks noChangeArrowheads="1"/>
          </p:cNvSpPr>
          <p:nvPr userDrawn="1"/>
        </p:nvSpPr>
        <p:spPr bwMode="auto">
          <a:xfrm>
            <a:off x="304800" y="6477000"/>
            <a:ext cx="4648200" cy="323850"/>
          </a:xfrm>
          <a:prstGeom prst="rect">
            <a:avLst/>
          </a:prstGeom>
          <a:noFill/>
          <a:ln w="9525">
            <a:noFill/>
            <a:miter lim="800000"/>
            <a:headEnd/>
            <a:tailEnd/>
          </a:ln>
          <a:effectLst/>
        </p:spPr>
        <p:txBody>
          <a:bodyPr lIns="85342" tIns="42672" rIns="85342" bIns="42672" anchor="b"/>
          <a:lstStyle/>
          <a:p>
            <a:r>
              <a:rPr lang="en-US" sz="1000" i="1"/>
              <a:t>Copyright ©2011 Pearson Education, Inc. publishing as Prentice Hall </a:t>
            </a:r>
          </a:p>
        </p:txBody>
      </p:sp>
      <p:sp>
        <p:nvSpPr>
          <p:cNvPr id="235522" name="Rectangle 2"/>
          <p:cNvSpPr>
            <a:spLocks noGrp="1" noChangeArrowheads="1"/>
          </p:cNvSpPr>
          <p:nvPr>
            <p:ph type="ctrTitle"/>
          </p:nvPr>
        </p:nvSpPr>
        <p:spPr>
          <a:xfrm>
            <a:off x="990600" y="1833563"/>
            <a:ext cx="7772400" cy="1143000"/>
          </a:xfrm>
        </p:spPr>
        <p:txBody>
          <a:bodyPr/>
          <a:lstStyle>
            <a:lvl1pPr>
              <a:defRPr/>
            </a:lvl1pPr>
          </a:lstStyle>
          <a:p>
            <a:r>
              <a:rPr lang="en-US"/>
              <a:t>Click to edit Master title style</a:t>
            </a:r>
          </a:p>
        </p:txBody>
      </p:sp>
      <p:sp>
        <p:nvSpPr>
          <p:cNvPr id="235523" name="Rectangle 3"/>
          <p:cNvSpPr>
            <a:spLocks noGrp="1" noChangeArrowheads="1"/>
          </p:cNvSpPr>
          <p:nvPr>
            <p:ph type="subTitle" idx="1"/>
          </p:nvPr>
        </p:nvSpPr>
        <p:spPr>
          <a:xfrm>
            <a:off x="1371600" y="3881438"/>
            <a:ext cx="6400800" cy="1762125"/>
          </a:xfrm>
        </p:spPr>
        <p:txBody>
          <a:bodyPr/>
          <a:lstStyle>
            <a:lvl1pPr marL="0" indent="0" algn="ctr">
              <a:buFont typeface="Wingdings" pitchFamily="2" charset="2"/>
              <a:buNone/>
              <a:defRPr/>
            </a:lvl1pPr>
          </a:lstStyle>
          <a:p>
            <a:r>
              <a:rPr lang="en-US"/>
              <a:t>Click to edit Master subtitle style</a:t>
            </a:r>
          </a:p>
        </p:txBody>
      </p:sp>
      <p:sp>
        <p:nvSpPr>
          <p:cNvPr id="15" name="Rectangle 15"/>
          <p:cNvSpPr>
            <a:spLocks noGrp="1" noChangeArrowheads="1"/>
          </p:cNvSpPr>
          <p:nvPr>
            <p:ph type="sldNum" sz="quarter" idx="10"/>
          </p:nvPr>
        </p:nvSpPr>
        <p:spPr/>
        <p:txBody>
          <a:bodyPr/>
          <a:lstStyle>
            <a:lvl1pPr>
              <a:defRPr/>
            </a:lvl1pPr>
          </a:lstStyle>
          <a:p>
            <a:r>
              <a:rPr lang="en-US"/>
              <a:t>12-</a:t>
            </a:r>
            <a:fld id="{E705B76C-81B5-4A6A-A600-7AD9DD75D13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r>
              <a:rPr lang="en-US"/>
              <a:t>12-</a:t>
            </a:r>
            <a:fld id="{2F55E1AF-AB26-4E7F-BC9F-9783F55B3C8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28600"/>
            <a:ext cx="2019300" cy="61325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28600"/>
            <a:ext cx="5905500" cy="6132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r>
              <a:rPr lang="en-US"/>
              <a:t>12-</a:t>
            </a:r>
            <a:fld id="{20AF494F-6C38-4024-80F6-73B2B8D156E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28600"/>
            <a:ext cx="7383462"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828800"/>
            <a:ext cx="3962400" cy="4532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828800"/>
            <a:ext cx="3962400" cy="4532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r>
              <a:rPr lang="en-US"/>
              <a:t>12-</a:t>
            </a:r>
            <a:fld id="{E85D8502-0965-49CB-BAA9-A4109D2CE80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28600"/>
            <a:ext cx="7383462" cy="990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828800"/>
            <a:ext cx="8077200" cy="4532313"/>
          </a:xfrm>
        </p:spPr>
        <p:txBody>
          <a:bodyPr/>
          <a:lstStyle/>
          <a:p>
            <a:pPr lvl="0"/>
            <a:endParaRPr lang="en-US" noProof="0"/>
          </a:p>
        </p:txBody>
      </p:sp>
      <p:sp>
        <p:nvSpPr>
          <p:cNvPr id="4" name="Rectangle 5"/>
          <p:cNvSpPr>
            <a:spLocks noGrp="1" noChangeArrowheads="1"/>
          </p:cNvSpPr>
          <p:nvPr>
            <p:ph type="sldNum" sz="quarter" idx="10"/>
          </p:nvPr>
        </p:nvSpPr>
        <p:spPr>
          <a:ln/>
        </p:spPr>
        <p:txBody>
          <a:bodyPr/>
          <a:lstStyle>
            <a:lvl1pPr>
              <a:defRPr/>
            </a:lvl1pPr>
          </a:lstStyle>
          <a:p>
            <a:r>
              <a:rPr lang="en-US"/>
              <a:t>12-</a:t>
            </a:r>
            <a:fld id="{79AE06B4-B41C-40EB-B5D6-29F559CEFA1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r>
              <a:rPr lang="en-US"/>
              <a:t>12-</a:t>
            </a:r>
            <a:fld id="{3232DB94-BD12-4EA4-A9D3-C6BEF9C8703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r>
              <a:rPr lang="en-US"/>
              <a:t>12-</a:t>
            </a:r>
            <a:fld id="{207880D9-8D04-4EA2-BA68-A88426C3AA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0"/>
            <a:ext cx="3962400"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828800"/>
            <a:ext cx="3962400"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r>
              <a:rPr lang="en-US"/>
              <a:t>12-</a:t>
            </a:r>
            <a:fld id="{5AF6CD50-EB0C-4337-8525-FD0F4E8A311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r>
              <a:rPr lang="en-US"/>
              <a:t>12-</a:t>
            </a:r>
            <a:fld id="{9B116D82-4D45-4BC4-96BD-BDB8836ACF2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r>
              <a:rPr lang="en-US"/>
              <a:t>12-</a:t>
            </a:r>
            <a:fld id="{EDB5E98C-406F-4582-A0B8-D418BAF682E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r>
              <a:rPr lang="en-US"/>
              <a:t>12-</a:t>
            </a:r>
            <a:fld id="{815A9F59-19F4-471A-AFEA-9AC927018CB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r>
              <a:rPr lang="en-US"/>
              <a:t>12-</a:t>
            </a:r>
            <a:fld id="{54689D33-8382-42FC-A7DE-5A5EC30C9F6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r>
              <a:rPr lang="en-US"/>
              <a:t>12-</a:t>
            </a:r>
            <a:fld id="{939EC720-AECF-42CB-AFF8-C3FB5434F4E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F4F5"/>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50938" y="228600"/>
            <a:ext cx="7383462" cy="990600"/>
          </a:xfrm>
          <a:prstGeom prst="rect">
            <a:avLst/>
          </a:prstGeom>
          <a:noFill/>
          <a:ln w="9525">
            <a:noFill/>
            <a:miter lim="800000"/>
            <a:headEnd/>
            <a:tailEnd/>
          </a:ln>
        </p:spPr>
        <p:txBody>
          <a:bodyPr vert="horz" wrap="square" lIns="85342" tIns="42672" rIns="85342" bIns="42672"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828800"/>
            <a:ext cx="8077200" cy="4532313"/>
          </a:xfrm>
          <a:prstGeom prst="rect">
            <a:avLst/>
          </a:prstGeom>
          <a:noFill/>
          <a:ln w="9525">
            <a:noFill/>
            <a:miter lim="800000"/>
            <a:headEnd/>
            <a:tailEnd/>
          </a:ln>
        </p:spPr>
        <p:txBody>
          <a:bodyPr vert="horz" wrap="square" lIns="85342" tIns="42672" rIns="85342" bIns="4267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4501" name="Rectangle 5"/>
          <p:cNvSpPr>
            <a:spLocks noGrp="1" noChangeArrowheads="1"/>
          </p:cNvSpPr>
          <p:nvPr>
            <p:ph type="sldNum" sz="quarter" idx="4"/>
          </p:nvPr>
        </p:nvSpPr>
        <p:spPr bwMode="auto">
          <a:xfrm>
            <a:off x="6858000" y="6534150"/>
            <a:ext cx="2133600" cy="320675"/>
          </a:xfrm>
          <a:prstGeom prst="rect">
            <a:avLst/>
          </a:prstGeom>
          <a:noFill/>
          <a:ln w="9525">
            <a:noFill/>
            <a:miter lim="800000"/>
            <a:headEnd/>
            <a:tailEnd/>
          </a:ln>
          <a:effectLst/>
        </p:spPr>
        <p:txBody>
          <a:bodyPr vert="horz" wrap="square" lIns="85342" tIns="42672" rIns="85342" bIns="42672" numCol="1" anchor="b" anchorCtr="0" compatLnSpc="1">
            <a:prstTxWarp prst="textNoShape">
              <a:avLst/>
            </a:prstTxWarp>
          </a:bodyPr>
          <a:lstStyle>
            <a:lvl1pPr algn="r">
              <a:defRPr sz="1000"/>
            </a:lvl1pPr>
          </a:lstStyle>
          <a:p>
            <a:r>
              <a:rPr lang="en-US"/>
              <a:t>12-</a:t>
            </a:r>
            <a:fld id="{07F57AA7-0D1E-41A4-9B15-EE60FBFC7BD8}" type="slidenum">
              <a:rPr lang="en-US"/>
              <a:pPr/>
              <a:t>‹#›</a:t>
            </a:fld>
            <a:endParaRPr lang="en-US"/>
          </a:p>
        </p:txBody>
      </p:sp>
      <p:grpSp>
        <p:nvGrpSpPr>
          <p:cNvPr id="1029" name="Group 6"/>
          <p:cNvGrpSpPr>
            <a:grpSpLocks/>
          </p:cNvGrpSpPr>
          <p:nvPr userDrawn="1"/>
        </p:nvGrpSpPr>
        <p:grpSpPr bwMode="auto">
          <a:xfrm>
            <a:off x="0" y="609600"/>
            <a:ext cx="9009063" cy="1181100"/>
            <a:chOff x="0" y="1536"/>
            <a:chExt cx="5675" cy="744"/>
          </a:xfrm>
        </p:grpSpPr>
        <p:grpSp>
          <p:nvGrpSpPr>
            <p:cNvPr id="1031" name="Group 7"/>
            <p:cNvGrpSpPr>
              <a:grpSpLocks/>
            </p:cNvGrpSpPr>
            <p:nvPr userDrawn="1"/>
          </p:nvGrpSpPr>
          <p:grpSpPr bwMode="auto">
            <a:xfrm>
              <a:off x="183" y="1604"/>
              <a:ext cx="448" cy="297"/>
              <a:chOff x="720" y="336"/>
              <a:chExt cx="624" cy="432"/>
            </a:xfrm>
          </p:grpSpPr>
          <p:sp>
            <p:nvSpPr>
              <p:cNvPr id="234504" name="Rectangle 8"/>
              <p:cNvSpPr>
                <a:spLocks noChangeArrowheads="1"/>
              </p:cNvSpPr>
              <p:nvPr userDrawn="1"/>
            </p:nvSpPr>
            <p:spPr bwMode="auto">
              <a:xfrm>
                <a:off x="720" y="336"/>
                <a:ext cx="384" cy="432"/>
              </a:xfrm>
              <a:prstGeom prst="rect">
                <a:avLst/>
              </a:prstGeom>
              <a:solidFill>
                <a:srgbClr val="FF0000"/>
              </a:soli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34505" name="Rectangle 9"/>
              <p:cNvSpPr>
                <a:spLocks noChangeArrowheads="1"/>
              </p:cNvSpPr>
              <p:nvPr userDrawn="1"/>
            </p:nvSpPr>
            <p:spPr bwMode="auto">
              <a:xfrm>
                <a:off x="1056" y="336"/>
                <a:ext cx="288" cy="432"/>
              </a:xfrm>
              <a:prstGeom prst="rect">
                <a:avLst/>
              </a:prstGeom>
              <a:gradFill rotWithShape="1">
                <a:gsLst>
                  <a:gs pos="0">
                    <a:srgbClr val="FF0000"/>
                  </a:gs>
                  <a:gs pos="100000">
                    <a:srgbClr val="FFFFFF"/>
                  </a:gs>
                </a:gsLst>
                <a:lin ang="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grpSp>
        <p:sp>
          <p:nvSpPr>
            <p:cNvPr id="234506" name="Rectangle 10"/>
            <p:cNvSpPr>
              <a:spLocks noChangeArrowheads="1"/>
            </p:cNvSpPr>
            <p:nvPr userDrawn="1"/>
          </p:nvSpPr>
          <p:spPr bwMode="auto">
            <a:xfrm>
              <a:off x="432" y="1868"/>
              <a:ext cx="294" cy="298"/>
            </a:xfrm>
            <a:prstGeom prst="rect">
              <a:avLst/>
            </a:prstGeom>
            <a:gradFill rotWithShape="1">
              <a:gsLst>
                <a:gs pos="0">
                  <a:srgbClr val="339966"/>
                </a:gs>
                <a:gs pos="100000">
                  <a:schemeClr val="bg1"/>
                </a:gs>
              </a:gsLst>
              <a:lin ang="270000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34507" name="Rectangle 11"/>
            <p:cNvSpPr>
              <a:spLocks noChangeArrowheads="1"/>
            </p:cNvSpPr>
            <p:nvPr userDrawn="1"/>
          </p:nvSpPr>
          <p:spPr bwMode="auto">
            <a:xfrm>
              <a:off x="245" y="1868"/>
              <a:ext cx="187" cy="298"/>
            </a:xfrm>
            <a:prstGeom prst="rect">
              <a:avLst/>
            </a:prstGeom>
            <a:solidFill>
              <a:srgbClr val="339966"/>
            </a:soli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34508" name="Rectangle 12"/>
            <p:cNvSpPr>
              <a:spLocks noChangeArrowheads="1"/>
            </p:cNvSpPr>
            <p:nvPr userDrawn="1"/>
          </p:nvSpPr>
          <p:spPr bwMode="auto">
            <a:xfrm>
              <a:off x="144" y="2016"/>
              <a:ext cx="353" cy="264"/>
            </a:xfrm>
            <a:prstGeom prst="rect">
              <a:avLst/>
            </a:prstGeom>
            <a:gradFill rotWithShape="1">
              <a:gsLst>
                <a:gs pos="0">
                  <a:srgbClr val="FFFF00"/>
                </a:gs>
                <a:gs pos="100000">
                  <a:srgbClr val="FFFFCC"/>
                </a:gs>
              </a:gsLst>
              <a:lin ang="540000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34509" name="Rectangle 13"/>
            <p:cNvSpPr>
              <a:spLocks noChangeArrowheads="1"/>
            </p:cNvSpPr>
            <p:nvPr userDrawn="1"/>
          </p:nvSpPr>
          <p:spPr bwMode="auto">
            <a:xfrm>
              <a:off x="0" y="1823"/>
              <a:ext cx="353" cy="264"/>
            </a:xfrm>
            <a:prstGeom prst="rect">
              <a:avLst/>
            </a:prstGeom>
            <a:gradFill rotWithShape="1">
              <a:gsLst>
                <a:gs pos="0">
                  <a:schemeClr val="bg1"/>
                </a:gs>
                <a:gs pos="100000">
                  <a:srgbClr val="0000FF"/>
                </a:gs>
              </a:gsLst>
              <a:lin ang="1890000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34510" name="Rectangle 14"/>
            <p:cNvSpPr>
              <a:spLocks noChangeArrowheads="1"/>
            </p:cNvSpPr>
            <p:nvPr userDrawn="1"/>
          </p:nvSpPr>
          <p:spPr bwMode="auto">
            <a:xfrm>
              <a:off x="400" y="1536"/>
              <a:ext cx="20" cy="660"/>
            </a:xfrm>
            <a:prstGeom prst="rect">
              <a:avLst/>
            </a:prstGeom>
            <a:solidFill>
              <a:schemeClr val="bg2"/>
            </a:soli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sp>
          <p:nvSpPr>
            <p:cNvPr id="234511" name="Rectangle 15"/>
            <p:cNvSpPr>
              <a:spLocks noChangeArrowheads="1"/>
            </p:cNvSpPr>
            <p:nvPr userDrawn="1"/>
          </p:nvSpPr>
          <p:spPr bwMode="auto">
            <a:xfrm flipV="1">
              <a:off x="199" y="2052"/>
              <a:ext cx="5476" cy="34"/>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lnSpc>
                  <a:spcPct val="105000"/>
                </a:lnSpc>
                <a:spcBef>
                  <a:spcPct val="50000"/>
                </a:spcBef>
                <a:buClr>
                  <a:schemeClr val="folHlink"/>
                </a:buClr>
                <a:buSzPct val="60000"/>
                <a:buFont typeface="Wingdings" pitchFamily="2" charset="2"/>
                <a:buNone/>
                <a:defRPr/>
              </a:pPr>
              <a:endParaRPr lang="en-US">
                <a:latin typeface="Arial" pitchFamily="34" charset="0"/>
              </a:endParaRPr>
            </a:p>
          </p:txBody>
        </p:sp>
      </p:grpSp>
      <p:sp>
        <p:nvSpPr>
          <p:cNvPr id="27" name="Rectangle 14"/>
          <p:cNvSpPr txBox="1">
            <a:spLocks noChangeArrowheads="1"/>
          </p:cNvSpPr>
          <p:nvPr userDrawn="1"/>
        </p:nvSpPr>
        <p:spPr bwMode="auto">
          <a:xfrm>
            <a:off x="304800" y="6477000"/>
            <a:ext cx="4648200" cy="323850"/>
          </a:xfrm>
          <a:prstGeom prst="rect">
            <a:avLst/>
          </a:prstGeom>
          <a:noFill/>
          <a:ln w="9525">
            <a:noFill/>
            <a:miter lim="800000"/>
            <a:headEnd/>
            <a:tailEnd/>
          </a:ln>
          <a:effectLst/>
        </p:spPr>
        <p:txBody>
          <a:bodyPr lIns="85342" tIns="42672" rIns="85342" bIns="42672" anchor="b"/>
          <a:lstStyle/>
          <a:p>
            <a:r>
              <a:rPr lang="en-US" sz="1000" i="1"/>
              <a:t>Copyright ©2011 Pearson Education, Inc. publishing as Prentice Hall </a:t>
            </a:r>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 id="2147483654" r:id="rId12"/>
    <p:sldLayoutId id="2147483653" r:id="rId13"/>
  </p:sldLayoutIdLst>
  <p:timing>
    <p:tnLst>
      <p:par>
        <p:cTn id="1" dur="indefinite" restart="never" nodeType="tmRoot"/>
      </p:par>
    </p:tnLst>
  </p:timing>
  <p:hf hdr="0" dt="0"/>
  <p:txStyles>
    <p:titleStyle>
      <a:lvl1pPr algn="ctr" defTabSz="852488" rtl="0" eaLnBrk="0" fontAlgn="base" hangingPunct="0">
        <a:spcBef>
          <a:spcPct val="0"/>
        </a:spcBef>
        <a:spcAft>
          <a:spcPct val="0"/>
        </a:spcAft>
        <a:defRPr sz="4000">
          <a:solidFill>
            <a:schemeClr val="tx2"/>
          </a:solidFill>
          <a:latin typeface="+mj-lt"/>
          <a:ea typeface="+mj-ea"/>
          <a:cs typeface="+mj-cs"/>
        </a:defRPr>
      </a:lvl1pPr>
      <a:lvl2pPr algn="ctr" defTabSz="852488" rtl="0" eaLnBrk="0" fontAlgn="base" hangingPunct="0">
        <a:spcBef>
          <a:spcPct val="0"/>
        </a:spcBef>
        <a:spcAft>
          <a:spcPct val="0"/>
        </a:spcAft>
        <a:defRPr sz="4000">
          <a:solidFill>
            <a:schemeClr val="tx2"/>
          </a:solidFill>
          <a:latin typeface="Arial" pitchFamily="34" charset="0"/>
        </a:defRPr>
      </a:lvl2pPr>
      <a:lvl3pPr algn="ctr" defTabSz="852488" rtl="0" eaLnBrk="0" fontAlgn="base" hangingPunct="0">
        <a:spcBef>
          <a:spcPct val="0"/>
        </a:spcBef>
        <a:spcAft>
          <a:spcPct val="0"/>
        </a:spcAft>
        <a:defRPr sz="4000">
          <a:solidFill>
            <a:schemeClr val="tx2"/>
          </a:solidFill>
          <a:latin typeface="Arial" pitchFamily="34" charset="0"/>
        </a:defRPr>
      </a:lvl3pPr>
      <a:lvl4pPr algn="ctr" defTabSz="852488" rtl="0" eaLnBrk="0" fontAlgn="base" hangingPunct="0">
        <a:spcBef>
          <a:spcPct val="0"/>
        </a:spcBef>
        <a:spcAft>
          <a:spcPct val="0"/>
        </a:spcAft>
        <a:defRPr sz="4000">
          <a:solidFill>
            <a:schemeClr val="tx2"/>
          </a:solidFill>
          <a:latin typeface="Arial" pitchFamily="34" charset="0"/>
        </a:defRPr>
      </a:lvl4pPr>
      <a:lvl5pPr algn="ctr" defTabSz="852488" rtl="0" eaLnBrk="0" fontAlgn="base" hangingPunct="0">
        <a:spcBef>
          <a:spcPct val="0"/>
        </a:spcBef>
        <a:spcAft>
          <a:spcPct val="0"/>
        </a:spcAft>
        <a:defRPr sz="4000">
          <a:solidFill>
            <a:schemeClr val="tx2"/>
          </a:solidFill>
          <a:latin typeface="Arial" pitchFamily="34" charset="0"/>
        </a:defRPr>
      </a:lvl5pPr>
      <a:lvl6pPr marL="457200" algn="ctr" defTabSz="852488" rtl="0" fontAlgn="base">
        <a:spcBef>
          <a:spcPct val="0"/>
        </a:spcBef>
        <a:spcAft>
          <a:spcPct val="0"/>
        </a:spcAft>
        <a:defRPr sz="4000">
          <a:solidFill>
            <a:schemeClr val="tx2"/>
          </a:solidFill>
          <a:latin typeface="Arial" pitchFamily="34" charset="0"/>
        </a:defRPr>
      </a:lvl6pPr>
      <a:lvl7pPr marL="914400" algn="ctr" defTabSz="852488" rtl="0" fontAlgn="base">
        <a:spcBef>
          <a:spcPct val="0"/>
        </a:spcBef>
        <a:spcAft>
          <a:spcPct val="0"/>
        </a:spcAft>
        <a:defRPr sz="4000">
          <a:solidFill>
            <a:schemeClr val="tx2"/>
          </a:solidFill>
          <a:latin typeface="Arial" pitchFamily="34" charset="0"/>
        </a:defRPr>
      </a:lvl7pPr>
      <a:lvl8pPr marL="1371600" algn="ctr" defTabSz="852488" rtl="0" fontAlgn="base">
        <a:spcBef>
          <a:spcPct val="0"/>
        </a:spcBef>
        <a:spcAft>
          <a:spcPct val="0"/>
        </a:spcAft>
        <a:defRPr sz="4000">
          <a:solidFill>
            <a:schemeClr val="tx2"/>
          </a:solidFill>
          <a:latin typeface="Arial" pitchFamily="34" charset="0"/>
        </a:defRPr>
      </a:lvl8pPr>
      <a:lvl9pPr marL="1828800" algn="ctr" defTabSz="852488" rtl="0" fontAlgn="base">
        <a:spcBef>
          <a:spcPct val="0"/>
        </a:spcBef>
        <a:spcAft>
          <a:spcPct val="0"/>
        </a:spcAft>
        <a:defRPr sz="4000">
          <a:solidFill>
            <a:schemeClr val="tx2"/>
          </a:solidFill>
          <a:latin typeface="Arial" pitchFamily="34" charset="0"/>
        </a:defRPr>
      </a:lvl9pPr>
    </p:titleStyle>
    <p:bodyStyle>
      <a:lvl1pPr marL="320675" indent="-320675" algn="l" defTabSz="852488" rtl="0" eaLnBrk="0" fontAlgn="base" hangingPunct="0">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693738" indent="-268288" algn="l" defTabSz="852488" rtl="0" eaLnBrk="0" fontAlgn="base" hangingPunct="0">
        <a:spcBef>
          <a:spcPct val="20000"/>
        </a:spcBef>
        <a:spcAft>
          <a:spcPct val="0"/>
        </a:spcAft>
        <a:buClr>
          <a:schemeClr val="hlink"/>
        </a:buClr>
        <a:buSzPct val="55000"/>
        <a:buFont typeface="Wingdings" pitchFamily="2" charset="2"/>
        <a:buChar char="n"/>
        <a:defRPr sz="2400">
          <a:solidFill>
            <a:schemeClr val="tx1"/>
          </a:solidFill>
          <a:latin typeface="+mn-lt"/>
        </a:defRPr>
      </a:lvl2pPr>
      <a:lvl3pPr marL="1068388" indent="-215900" algn="l" defTabSz="852488" rtl="0" eaLnBrk="0" fontAlgn="base" hangingPunct="0">
        <a:spcBef>
          <a:spcPct val="20000"/>
        </a:spcBef>
        <a:spcAft>
          <a:spcPct val="0"/>
        </a:spcAft>
        <a:buClr>
          <a:schemeClr val="accent2"/>
        </a:buClr>
        <a:buSzPct val="50000"/>
        <a:buFont typeface="Wingdings" pitchFamily="2" charset="2"/>
        <a:buChar char="n"/>
        <a:defRPr sz="2000">
          <a:solidFill>
            <a:schemeClr val="tx1"/>
          </a:solidFill>
          <a:latin typeface="+mn-lt"/>
        </a:defRPr>
      </a:lvl3pPr>
      <a:lvl4pPr marL="1493838" indent="-212725" algn="l" defTabSz="852488" rtl="0" eaLnBrk="0" fontAlgn="base" hangingPunct="0">
        <a:spcBef>
          <a:spcPct val="20000"/>
        </a:spcBef>
        <a:spcAft>
          <a:spcPct val="0"/>
        </a:spcAft>
        <a:buClr>
          <a:schemeClr val="folHlink"/>
        </a:buClr>
        <a:buSzPct val="55000"/>
        <a:buFont typeface="Wingdings" pitchFamily="2" charset="2"/>
        <a:buChar char="n"/>
        <a:defRPr>
          <a:solidFill>
            <a:schemeClr val="tx1"/>
          </a:solidFill>
          <a:latin typeface="+mn-lt"/>
        </a:defRPr>
      </a:lvl4pPr>
      <a:lvl5pPr marL="1919288" indent="-212725" algn="l" defTabSz="852488" rtl="0" eaLnBrk="0" fontAlgn="base" hangingPunct="0">
        <a:spcBef>
          <a:spcPct val="20000"/>
        </a:spcBef>
        <a:spcAft>
          <a:spcPct val="0"/>
        </a:spcAft>
        <a:buClr>
          <a:srgbClr val="FD2B4E"/>
        </a:buClr>
        <a:buSzPct val="50000"/>
        <a:buFont typeface="Wingdings" pitchFamily="2" charset="2"/>
        <a:buChar char="n"/>
        <a:defRPr>
          <a:solidFill>
            <a:schemeClr val="tx1"/>
          </a:solidFill>
          <a:latin typeface="+mn-lt"/>
        </a:defRPr>
      </a:lvl5pPr>
      <a:lvl6pPr marL="23764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6pPr>
      <a:lvl7pPr marL="28336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7pPr>
      <a:lvl8pPr marL="32908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8pPr>
      <a:lvl9pPr marL="37480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2.xml"/><Relationship Id="rId1" Type="http://schemas.openxmlformats.org/officeDocument/2006/relationships/vmlDrawing" Target="../drawings/vmlDrawing14.vml"/><Relationship Id="rId4" Type="http://schemas.openxmlformats.org/officeDocument/2006/relationships/oleObject" Target="../embeddings/oleObject25.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12.xml"/><Relationship Id="rId1" Type="http://schemas.openxmlformats.org/officeDocument/2006/relationships/vmlDrawing" Target="../drawings/vmlDrawing16.vml"/><Relationship Id="rId4" Type="http://schemas.openxmlformats.org/officeDocument/2006/relationships/oleObject" Target="../embeddings/oleObject2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2.bin"/><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13.xml"/><Relationship Id="rId1" Type="http://schemas.openxmlformats.org/officeDocument/2006/relationships/vmlDrawing" Target="../drawings/vmlDrawing20.v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40.bin"/><Relationship Id="rId5" Type="http://schemas.openxmlformats.org/officeDocument/2006/relationships/oleObject" Target="../embeddings/oleObject39.bin"/><Relationship Id="rId4" Type="http://schemas.openxmlformats.org/officeDocument/2006/relationships/oleObject" Target="../embeddings/oleObject38.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49.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5.v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oleObject" Target="../embeddings/oleObject47.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image" Target="../media/image44.wmf"/><Relationship Id="rId4" Type="http://schemas.openxmlformats.org/officeDocument/2006/relationships/oleObject" Target="../embeddings/oleObject49.bin"/></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28.vml"/><Relationship Id="rId5" Type="http://schemas.openxmlformats.org/officeDocument/2006/relationships/image" Target="../media/image44.wmf"/><Relationship Id="rId4" Type="http://schemas.openxmlformats.org/officeDocument/2006/relationships/oleObject" Target="../embeddings/oleObject51.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57.bin"/><Relationship Id="rId3" Type="http://schemas.openxmlformats.org/officeDocument/2006/relationships/oleObject" Target="../embeddings/oleObject52.bin"/><Relationship Id="rId7" Type="http://schemas.openxmlformats.org/officeDocument/2006/relationships/oleObject" Target="../embeddings/oleObject56.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oleObject" Target="../embeddings/oleObject55.bin"/><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6.xml"/><Relationship Id="rId1" Type="http://schemas.openxmlformats.org/officeDocument/2006/relationships/vmlDrawing" Target="../drawings/vmlDrawing30.vml"/><Relationship Id="rId5" Type="http://schemas.openxmlformats.org/officeDocument/2006/relationships/oleObject" Target="../embeddings/oleObject60.bin"/><Relationship Id="rId4" Type="http://schemas.openxmlformats.org/officeDocument/2006/relationships/oleObject" Target="../embeddings/oleObject59.bin"/></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0"/>
          </p:nvPr>
        </p:nvSpPr>
        <p:spPr/>
        <p:txBody>
          <a:bodyPr/>
          <a:lstStyle/>
          <a:p>
            <a:r>
              <a:rPr lang="en-US"/>
              <a:t>12-</a:t>
            </a:r>
            <a:fld id="{B3477716-899B-4FED-A58C-C9569735739B}" type="slidenum">
              <a:rPr lang="en-US"/>
              <a:pPr/>
              <a:t>1</a:t>
            </a:fld>
            <a:endParaRPr lang="en-US"/>
          </a:p>
        </p:txBody>
      </p:sp>
      <p:sp>
        <p:nvSpPr>
          <p:cNvPr id="17410" name="Rectangle 3"/>
          <p:cNvSpPr>
            <a:spLocks noGrp="1" noChangeArrowheads="1"/>
          </p:cNvSpPr>
          <p:nvPr>
            <p:ph type="subTitle" idx="1"/>
          </p:nvPr>
        </p:nvSpPr>
        <p:spPr>
          <a:xfrm>
            <a:off x="1447800" y="3581400"/>
            <a:ext cx="6705600" cy="2514600"/>
          </a:xfrm>
        </p:spPr>
        <p:txBody>
          <a:bodyPr/>
          <a:lstStyle/>
          <a:p>
            <a:pPr eaLnBrk="1" hangingPunct="1"/>
            <a:r>
              <a:rPr lang="en-US" sz="3500" b="1" smtClean="0"/>
              <a:t>Chapter 12</a:t>
            </a:r>
          </a:p>
          <a:p>
            <a:pPr eaLnBrk="1" hangingPunct="1">
              <a:lnSpc>
                <a:spcPct val="90000"/>
              </a:lnSpc>
            </a:pPr>
            <a:endParaRPr lang="en-US" sz="3500" smtClean="0"/>
          </a:p>
          <a:p>
            <a:pPr eaLnBrk="1" hangingPunct="1">
              <a:lnSpc>
                <a:spcPct val="90000"/>
              </a:lnSpc>
            </a:pPr>
            <a:r>
              <a:rPr lang="en-US" sz="3500" smtClean="0"/>
              <a:t>Chi-Square Tests and Nonparametric Tests</a:t>
            </a:r>
          </a:p>
        </p:txBody>
      </p:sp>
      <p:sp>
        <p:nvSpPr>
          <p:cNvPr id="17411" name="Rectangle 6"/>
          <p:cNvSpPr>
            <a:spLocks noChangeArrowheads="1"/>
          </p:cNvSpPr>
          <p:nvPr/>
        </p:nvSpPr>
        <p:spPr bwMode="auto">
          <a:xfrm>
            <a:off x="1447800" y="838200"/>
            <a:ext cx="7010400" cy="2062163"/>
          </a:xfrm>
          <a:prstGeom prst="rect">
            <a:avLst/>
          </a:prstGeom>
          <a:noFill/>
          <a:ln w="9525">
            <a:noFill/>
            <a:miter lim="800000"/>
            <a:headEnd/>
            <a:tailEnd/>
          </a:ln>
        </p:spPr>
        <p:txBody>
          <a:bodyPr lIns="85342" tIns="42672" rIns="85342" bIns="42672" anchor="b"/>
          <a:lstStyle/>
          <a:p>
            <a:pPr algn="ctr" defTabSz="852488">
              <a:lnSpc>
                <a:spcPct val="105000"/>
              </a:lnSpc>
              <a:spcBef>
                <a:spcPct val="50000"/>
              </a:spcBef>
              <a:buClr>
                <a:schemeClr val="folHlink"/>
              </a:buClr>
              <a:buSzPct val="60000"/>
              <a:buFont typeface="Wingdings" pitchFamily="2" charset="2"/>
              <a:buNone/>
            </a:pPr>
            <a:r>
              <a:rPr lang="en-US" sz="4000" i="1">
                <a:solidFill>
                  <a:schemeClr val="folHlink"/>
                </a:solidFill>
              </a:rPr>
              <a:t>Statistics for Managers using Microsoft Excel</a:t>
            </a:r>
            <a:r>
              <a:rPr lang="en-US" sz="4100">
                <a:solidFill>
                  <a:schemeClr val="folHlink"/>
                </a:solidFill>
              </a:rPr>
              <a:t/>
            </a:r>
            <a:br>
              <a:rPr lang="en-US" sz="4100">
                <a:solidFill>
                  <a:schemeClr val="folHlink"/>
                </a:solidFill>
              </a:rPr>
            </a:br>
            <a:r>
              <a:rPr lang="en-US" sz="3600">
                <a:solidFill>
                  <a:schemeClr val="folHlink"/>
                </a:solidFill>
              </a:rPr>
              <a:t>6</a:t>
            </a:r>
            <a:r>
              <a:rPr lang="en-US" sz="3600" baseline="30000">
                <a:solidFill>
                  <a:schemeClr val="folHlink"/>
                </a:solidFill>
              </a:rPr>
              <a:t>th</a:t>
            </a:r>
            <a:r>
              <a:rPr lang="en-US" sz="3600">
                <a:solidFill>
                  <a:schemeClr val="folHlink"/>
                </a:solidFill>
              </a:rPr>
              <a:t> Edition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B96F44F4-EC47-4A5A-A0EC-15DC0B3585DC}" type="slidenum">
              <a:rPr lang="en-US"/>
              <a:pPr/>
              <a:t>10</a:t>
            </a:fld>
            <a:endParaRPr lang="en-US"/>
          </a:p>
        </p:txBody>
      </p:sp>
      <p:sp>
        <p:nvSpPr>
          <p:cNvPr id="148482" name="Rectangle 2"/>
          <p:cNvSpPr>
            <a:spLocks noGrp="1" noChangeArrowheads="1"/>
          </p:cNvSpPr>
          <p:nvPr>
            <p:ph type="title"/>
          </p:nvPr>
        </p:nvSpPr>
        <p:spPr>
          <a:xfrm>
            <a:off x="1600200" y="228600"/>
            <a:ext cx="7078663" cy="990600"/>
          </a:xfrm>
        </p:spPr>
        <p:txBody>
          <a:bodyPr/>
          <a:lstStyle/>
          <a:p>
            <a:pPr eaLnBrk="1" hangingPunct="1"/>
            <a:r>
              <a:rPr lang="en-US" smtClean="0"/>
              <a:t>Finding Expected Frequencies</a:t>
            </a:r>
          </a:p>
        </p:txBody>
      </p:sp>
      <p:sp>
        <p:nvSpPr>
          <p:cNvPr id="148483" name="Rectangle 10"/>
          <p:cNvSpPr>
            <a:spLocks noGrp="1" noChangeArrowheads="1"/>
          </p:cNvSpPr>
          <p:nvPr>
            <p:ph type="body" idx="1"/>
          </p:nvPr>
        </p:nvSpPr>
        <p:spPr>
          <a:xfrm>
            <a:off x="609600" y="1905000"/>
            <a:ext cx="8077200" cy="2819400"/>
          </a:xfrm>
        </p:spPr>
        <p:txBody>
          <a:bodyPr/>
          <a:lstStyle/>
          <a:p>
            <a:pPr eaLnBrk="1" hangingPunct="1">
              <a:spcBef>
                <a:spcPct val="25000"/>
              </a:spcBef>
            </a:pPr>
            <a:r>
              <a:rPr lang="en-US" sz="2400" smtClean="0"/>
              <a:t>To obtain the expected frequency for left handed females, multiply the average proportion left handed (p) by the total number of females</a:t>
            </a:r>
          </a:p>
          <a:p>
            <a:pPr eaLnBrk="1" hangingPunct="1">
              <a:spcBef>
                <a:spcPct val="25000"/>
              </a:spcBef>
            </a:pPr>
            <a:r>
              <a:rPr lang="en-US" sz="2400" smtClean="0"/>
              <a:t>To obtain the expected frequency for left handed males, multiply the average proportion left handed</a:t>
            </a:r>
            <a:r>
              <a:rPr lang="en-US" sz="1000" smtClean="0"/>
              <a:t> </a:t>
            </a:r>
            <a:r>
              <a:rPr lang="en-US" sz="2400" smtClean="0"/>
              <a:t> (p) by the total number of males</a:t>
            </a:r>
          </a:p>
        </p:txBody>
      </p:sp>
      <p:sp>
        <p:nvSpPr>
          <p:cNvPr id="148484" name="Line 12"/>
          <p:cNvSpPr>
            <a:spLocks noChangeShapeType="1"/>
          </p:cNvSpPr>
          <p:nvPr/>
        </p:nvSpPr>
        <p:spPr bwMode="auto">
          <a:xfrm>
            <a:off x="8229600" y="2362200"/>
            <a:ext cx="152400" cy="0"/>
          </a:xfrm>
          <a:prstGeom prst="line">
            <a:avLst/>
          </a:prstGeom>
          <a:noFill/>
          <a:ln w="19050">
            <a:solidFill>
              <a:schemeClr val="tx1"/>
            </a:solidFill>
            <a:miter lim="800000"/>
            <a:headEnd/>
            <a:tailEnd/>
          </a:ln>
        </p:spPr>
        <p:txBody>
          <a:bodyPr wrap="none"/>
          <a:lstStyle/>
          <a:p>
            <a:endParaRPr lang="en-US"/>
          </a:p>
        </p:txBody>
      </p:sp>
      <p:sp>
        <p:nvSpPr>
          <p:cNvPr id="148485" name="Line 13"/>
          <p:cNvSpPr>
            <a:spLocks noChangeShapeType="1"/>
          </p:cNvSpPr>
          <p:nvPr/>
        </p:nvSpPr>
        <p:spPr bwMode="auto">
          <a:xfrm>
            <a:off x="7010400" y="3581400"/>
            <a:ext cx="152400" cy="0"/>
          </a:xfrm>
          <a:prstGeom prst="line">
            <a:avLst/>
          </a:prstGeom>
          <a:noFill/>
          <a:ln w="19050">
            <a:solidFill>
              <a:schemeClr val="tx1"/>
            </a:solidFill>
            <a:miter lim="800000"/>
            <a:headEnd/>
            <a:tailEnd/>
          </a:ln>
        </p:spPr>
        <p:txBody>
          <a:bodyPr wrap="none"/>
          <a:lstStyle/>
          <a:p>
            <a:endParaRPr lang="en-US"/>
          </a:p>
        </p:txBody>
      </p:sp>
      <p:sp>
        <p:nvSpPr>
          <p:cNvPr id="148486" name="Rectangle 14"/>
          <p:cNvSpPr>
            <a:spLocks noChangeArrowheads="1"/>
          </p:cNvSpPr>
          <p:nvPr/>
        </p:nvSpPr>
        <p:spPr bwMode="auto">
          <a:xfrm>
            <a:off x="533400" y="4419600"/>
            <a:ext cx="8153400" cy="1798638"/>
          </a:xfrm>
          <a:prstGeom prst="rect">
            <a:avLst/>
          </a:prstGeom>
          <a:noFill/>
          <a:ln w="9525">
            <a:noFill/>
            <a:miter lim="800000"/>
            <a:headEnd/>
            <a:tailEnd/>
          </a:ln>
        </p:spPr>
        <p:txBody>
          <a:bodyPr>
            <a:spAutoFit/>
          </a:bodyPr>
          <a:lstStyle/>
          <a:p>
            <a:r>
              <a:rPr lang="en-US" sz="2000" b="1">
                <a:solidFill>
                  <a:schemeClr val="folHlink"/>
                </a:solidFill>
              </a:rPr>
              <a:t>If the two proportions are equal, then</a:t>
            </a:r>
          </a:p>
          <a:p>
            <a:endParaRPr lang="en-US" sz="1200"/>
          </a:p>
          <a:p>
            <a:r>
              <a:rPr lang="en-US" sz="2000"/>
              <a:t>      	P(Left Handed | Female) = P(Left Handed | Male) = .12</a:t>
            </a:r>
          </a:p>
          <a:p>
            <a:endParaRPr lang="en-US" sz="2000"/>
          </a:p>
          <a:p>
            <a:r>
              <a:rPr lang="en-US" sz="2000" b="1">
                <a:solidFill>
                  <a:schemeClr val="folHlink"/>
                </a:solidFill>
              </a:rPr>
              <a:t>i.e., we would expect 	(.12)(120) = 14.4 females to be left handed</a:t>
            </a:r>
          </a:p>
          <a:p>
            <a:r>
              <a:rPr lang="en-US" sz="2000" b="1">
                <a:solidFill>
                  <a:schemeClr val="folHlink"/>
                </a:solidFill>
              </a:rPr>
              <a:t>			(.12)(180) = 21.6 males to be left handed</a:t>
            </a:r>
          </a:p>
        </p:txBody>
      </p:sp>
      <p:sp>
        <p:nvSpPr>
          <p:cNvPr id="148487" name="Line 15"/>
          <p:cNvSpPr>
            <a:spLocks noChangeShapeType="1"/>
          </p:cNvSpPr>
          <p:nvPr/>
        </p:nvSpPr>
        <p:spPr bwMode="auto">
          <a:xfrm>
            <a:off x="228600" y="4343400"/>
            <a:ext cx="8686800" cy="0"/>
          </a:xfrm>
          <a:prstGeom prst="line">
            <a:avLst/>
          </a:prstGeom>
          <a:noFill/>
          <a:ln w="28575">
            <a:solidFill>
              <a:schemeClr val="accent1"/>
            </a:solidFill>
            <a:miter lim="800000"/>
            <a:headEnd/>
            <a:tailEnd/>
          </a:ln>
        </p:spPr>
        <p:txBody>
          <a:bodyPr wrap="none"/>
          <a:lstStyle/>
          <a:p>
            <a:endParaRPr lang="en-US"/>
          </a:p>
        </p:txBody>
      </p:sp>
      <p:sp>
        <p:nvSpPr>
          <p:cNvPr id="148488" name="Rectangle 9"/>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B9906FD1-0622-4110-A9F7-803698AD319F}" type="slidenum">
              <a:rPr lang="en-US"/>
              <a:pPr/>
              <a:t>11</a:t>
            </a:fld>
            <a:endParaRPr lang="en-US"/>
          </a:p>
        </p:txBody>
      </p:sp>
      <p:sp>
        <p:nvSpPr>
          <p:cNvPr id="149506" name="Rectangle 2"/>
          <p:cNvSpPr>
            <a:spLocks noChangeArrowheads="1"/>
          </p:cNvSpPr>
          <p:nvPr/>
        </p:nvSpPr>
        <p:spPr bwMode="auto">
          <a:xfrm>
            <a:off x="2362200" y="4800600"/>
            <a:ext cx="5181600" cy="457200"/>
          </a:xfrm>
          <a:prstGeom prst="rect">
            <a:avLst/>
          </a:prstGeom>
          <a:solidFill>
            <a:srgbClr val="FDE0BD"/>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49507" name="Rectangle 3"/>
          <p:cNvSpPr>
            <a:spLocks noChangeArrowheads="1"/>
          </p:cNvSpPr>
          <p:nvPr/>
        </p:nvSpPr>
        <p:spPr bwMode="auto">
          <a:xfrm>
            <a:off x="2362200" y="3886200"/>
            <a:ext cx="5181600" cy="457200"/>
          </a:xfrm>
          <a:prstGeom prst="rect">
            <a:avLst/>
          </a:prstGeom>
          <a:solidFill>
            <a:srgbClr val="FDE0BD"/>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49508" name="Rectangle 4"/>
          <p:cNvSpPr>
            <a:spLocks noChangeArrowheads="1"/>
          </p:cNvSpPr>
          <p:nvPr/>
        </p:nvSpPr>
        <p:spPr bwMode="auto">
          <a:xfrm>
            <a:off x="2362200" y="4343400"/>
            <a:ext cx="5181600" cy="457200"/>
          </a:xfrm>
          <a:prstGeom prst="rect">
            <a:avLst/>
          </a:prstGeom>
          <a:solidFill>
            <a:srgbClr val="C7DAF7"/>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49509" name="Rectangle 5"/>
          <p:cNvSpPr>
            <a:spLocks noChangeArrowheads="1"/>
          </p:cNvSpPr>
          <p:nvPr/>
        </p:nvSpPr>
        <p:spPr bwMode="auto">
          <a:xfrm>
            <a:off x="2362200" y="3429000"/>
            <a:ext cx="5181600" cy="457200"/>
          </a:xfrm>
          <a:prstGeom prst="rect">
            <a:avLst/>
          </a:prstGeom>
          <a:solidFill>
            <a:srgbClr val="C7DAF7"/>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49510" name="Rectangle 6"/>
          <p:cNvSpPr>
            <a:spLocks noGrp="1" noChangeArrowheads="1"/>
          </p:cNvSpPr>
          <p:nvPr>
            <p:ph type="title"/>
          </p:nvPr>
        </p:nvSpPr>
        <p:spPr>
          <a:xfrm>
            <a:off x="1150938" y="381000"/>
            <a:ext cx="7078662" cy="990600"/>
          </a:xfrm>
        </p:spPr>
        <p:txBody>
          <a:bodyPr/>
          <a:lstStyle/>
          <a:p>
            <a:pPr eaLnBrk="1" hangingPunct="1">
              <a:lnSpc>
                <a:spcPct val="80000"/>
              </a:lnSpc>
            </a:pPr>
            <a:r>
              <a:rPr lang="en-US" smtClean="0"/>
              <a:t>Observed vs. Expected Frequencies</a:t>
            </a:r>
          </a:p>
        </p:txBody>
      </p:sp>
      <p:graphicFrame>
        <p:nvGraphicFramePr>
          <p:cNvPr id="134152" name="Group 8"/>
          <p:cNvGraphicFramePr>
            <a:graphicFrameLocks noGrp="1"/>
          </p:cNvGraphicFramePr>
          <p:nvPr/>
        </p:nvGraphicFramePr>
        <p:xfrm>
          <a:off x="685800" y="2514600"/>
          <a:ext cx="7924800" cy="3419475"/>
        </p:xfrm>
        <a:graphic>
          <a:graphicData uri="http://schemas.openxmlformats.org/drawingml/2006/table">
            <a:tbl>
              <a:tblPr/>
              <a:tblGrid>
                <a:gridCol w="1676400"/>
                <a:gridCol w="2547938"/>
                <a:gridCol w="2633662"/>
                <a:gridCol w="1066800"/>
              </a:tblGrid>
              <a:tr h="457200">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300" b="0" i="0" u="none" strike="noStrike" cap="none" normalizeH="0" baseline="0" smtClean="0">
                        <a:ln>
                          <a:noFill/>
                        </a:ln>
                        <a:solidFill>
                          <a:schemeClr val="tx1"/>
                        </a:solidFill>
                        <a:effectLst/>
                        <a:latin typeface="Arial" pitchFamily="34" charset="0"/>
                      </a:endParaRP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Gender</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Hand Preference</a:t>
                      </a:r>
                    </a:p>
                  </a:txBody>
                  <a:tcP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300" b="0" i="0" u="none" strike="noStrike" cap="none" normalizeH="0" baseline="0" smtClean="0">
                        <a:ln>
                          <a:noFill/>
                        </a:ln>
                        <a:solidFill>
                          <a:schemeClr val="tx1"/>
                        </a:solidFill>
                        <a:effectLst/>
                        <a:latin typeface="Arial" pitchFamily="34" charset="0"/>
                      </a:endParaRPr>
                    </a:p>
                  </a:txBody>
                  <a:tcPr anchor="ctr" horzOverflow="overflow">
                    <a:lnL w="38100" cap="flat" cmpd="sng" algn="ctr">
                      <a:solidFill>
                        <a:schemeClr val="tx1"/>
                      </a:solidFill>
                      <a:prstDash val="solid"/>
                      <a:miter lim="800000"/>
                      <a:headEnd type="none" w="med" len="med"/>
                      <a:tailEnd type="none" w="med" len="med"/>
                    </a:lnL>
                    <a:lnR cap="flat">
                      <a:noFill/>
                    </a:lnR>
                    <a:lnT cap="flat">
                      <a:noFill/>
                    </a:lnT>
                    <a:lnB w="28575" cap="flat" cmpd="sng" algn="ctr">
                      <a:solidFill>
                        <a:schemeClr val="tx1"/>
                      </a:solidFill>
                      <a:prstDash val="solid"/>
                      <a:miter lim="800000"/>
                      <a:headEnd type="none" w="med" len="med"/>
                      <a:tailEnd type="none" w="med" len="med"/>
                    </a:lnB>
                    <a:lnTlToBr>
                      <a:noFill/>
                    </a:lnTlToBr>
                    <a:lnBlToTr>
                      <a:noFill/>
                    </a:lnBlToTr>
                    <a:noFill/>
                  </a:tcPr>
                </a:tc>
              </a:tr>
              <a:tr h="366713">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Left</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Right</a:t>
                      </a:r>
                    </a:p>
                  </a:txBody>
                  <a:tcPr anchor="ct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n-US"/>
                    </a:p>
                  </a:txBody>
                  <a:tcPr/>
                </a:tc>
              </a:tr>
              <a:tr h="79375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Female</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Observed = 12</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folHlink"/>
                          </a:solidFill>
                          <a:effectLst/>
                          <a:latin typeface="Arial" pitchFamily="34" charset="0"/>
                        </a:rPr>
                        <a:t>Expected = 14.4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Observed = 108</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folHlink"/>
                          </a:solidFill>
                          <a:effectLst/>
                          <a:latin typeface="Arial" pitchFamily="34" charset="0"/>
                        </a:rPr>
                        <a:t>Expected = 105.6</a:t>
                      </a:r>
                    </a:p>
                  </a:txBody>
                  <a:tcPr anchor="ct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120</a:t>
                      </a:r>
                    </a:p>
                  </a:txBody>
                  <a:tcPr anchor="ctr" horzOverflow="overflow">
                    <a:lnL w="381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9366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Male</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Observed = 24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folHlink"/>
                          </a:solidFill>
                          <a:effectLst/>
                          <a:latin typeface="Arial" pitchFamily="34" charset="0"/>
                        </a:rPr>
                        <a:t>Expected = 21.6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Observed = 156</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folHlink"/>
                          </a:solidFill>
                          <a:effectLst/>
                          <a:latin typeface="Arial" pitchFamily="34" charset="0"/>
                        </a:rPr>
                        <a:t>Expected = 158.4</a:t>
                      </a:r>
                    </a:p>
                  </a:txBody>
                  <a:tcPr anchor="ct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180</a:t>
                      </a:r>
                    </a:p>
                  </a:txBody>
                  <a:tcPr anchor="ctr" horzOverflow="overflow">
                    <a:lnL w="381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7207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300" b="0" i="0" u="none" strike="noStrike" cap="none" normalizeH="0" baseline="0" smtClean="0">
                        <a:ln>
                          <a:noFill/>
                        </a:ln>
                        <a:solidFill>
                          <a:schemeClr val="tx1"/>
                        </a:solidFill>
                        <a:effectLst/>
                        <a:latin typeface="Arial" pitchFamily="34" charset="0"/>
                      </a:endParaRPr>
                    </a:p>
                  </a:txBody>
                  <a:tcPr anchor="ctr" horzOverflow="overflow">
                    <a:lnL cap="flat">
                      <a:noFill/>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36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264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300</a:t>
                      </a:r>
                    </a:p>
                  </a:txBody>
                  <a:tcPr anchor="ctr" horzOverflow="overflow">
                    <a:lnL w="28575"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cap="flat">
                      <a:noFill/>
                    </a:lnB>
                    <a:lnTlToBr>
                      <a:noFill/>
                    </a:lnTlToBr>
                    <a:lnBlToTr>
                      <a:noFill/>
                    </a:lnBlToTr>
                    <a:noFill/>
                  </a:tcPr>
                </a:tc>
              </a:tr>
            </a:tbl>
          </a:graphicData>
        </a:graphic>
      </p:graphicFrame>
      <p:sp>
        <p:nvSpPr>
          <p:cNvPr id="149540" name="Rectangle 50"/>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12-</a:t>
            </a:r>
            <a:fld id="{0828DBB0-11DE-4640-B7D7-8A2A16AB3B04}" type="slidenum">
              <a:rPr lang="en-US"/>
              <a:pPr/>
              <a:t>12</a:t>
            </a:fld>
            <a:endParaRPr lang="en-US"/>
          </a:p>
        </p:txBody>
      </p:sp>
      <p:sp>
        <p:nvSpPr>
          <p:cNvPr id="136243" name="Rectangle 2"/>
          <p:cNvSpPr>
            <a:spLocks noChangeArrowheads="1"/>
          </p:cNvSpPr>
          <p:nvPr/>
        </p:nvSpPr>
        <p:spPr bwMode="auto">
          <a:xfrm>
            <a:off x="2362200" y="3657600"/>
            <a:ext cx="5181600" cy="381000"/>
          </a:xfrm>
          <a:prstGeom prst="rect">
            <a:avLst/>
          </a:prstGeom>
          <a:solidFill>
            <a:srgbClr val="FDE0BD"/>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36244" name="Rectangle 3"/>
          <p:cNvSpPr>
            <a:spLocks noChangeArrowheads="1"/>
          </p:cNvSpPr>
          <p:nvPr/>
        </p:nvSpPr>
        <p:spPr bwMode="auto">
          <a:xfrm>
            <a:off x="2362200" y="2819400"/>
            <a:ext cx="5181600" cy="457200"/>
          </a:xfrm>
          <a:prstGeom prst="rect">
            <a:avLst/>
          </a:prstGeom>
          <a:solidFill>
            <a:srgbClr val="FDE0BD"/>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36245" name="Rectangle 4"/>
          <p:cNvSpPr>
            <a:spLocks noChangeArrowheads="1"/>
          </p:cNvSpPr>
          <p:nvPr/>
        </p:nvSpPr>
        <p:spPr bwMode="auto">
          <a:xfrm>
            <a:off x="2362200" y="3200400"/>
            <a:ext cx="5181600" cy="457200"/>
          </a:xfrm>
          <a:prstGeom prst="rect">
            <a:avLst/>
          </a:prstGeom>
          <a:solidFill>
            <a:srgbClr val="C7DAF7"/>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36246" name="Rectangle 5"/>
          <p:cNvSpPr>
            <a:spLocks noChangeArrowheads="1"/>
          </p:cNvSpPr>
          <p:nvPr/>
        </p:nvSpPr>
        <p:spPr bwMode="auto">
          <a:xfrm>
            <a:off x="2362200" y="2362200"/>
            <a:ext cx="5181600" cy="457200"/>
          </a:xfrm>
          <a:prstGeom prst="rect">
            <a:avLst/>
          </a:prstGeom>
          <a:solidFill>
            <a:srgbClr val="C7DAF7"/>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graphicFrame>
        <p:nvGraphicFramePr>
          <p:cNvPr id="136251" name="Group 59"/>
          <p:cNvGraphicFramePr>
            <a:graphicFrameLocks noGrp="1"/>
          </p:cNvGraphicFramePr>
          <p:nvPr/>
        </p:nvGraphicFramePr>
        <p:xfrm>
          <a:off x="990600" y="1524000"/>
          <a:ext cx="7467600" cy="3048000"/>
        </p:xfrm>
        <a:graphic>
          <a:graphicData uri="http://schemas.openxmlformats.org/drawingml/2006/table">
            <a:tbl>
              <a:tblPr/>
              <a:tblGrid>
                <a:gridCol w="1371600"/>
                <a:gridCol w="2547938"/>
                <a:gridCol w="2633662"/>
                <a:gridCol w="914400"/>
              </a:tblGrid>
              <a:tr h="452438">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100" b="0" i="0" u="none" strike="noStrike" cap="none" normalizeH="0" baseline="0" smtClean="0">
                        <a:ln>
                          <a:noFill/>
                        </a:ln>
                        <a:solidFill>
                          <a:schemeClr val="tx1"/>
                        </a:solidFill>
                        <a:effectLst/>
                        <a:latin typeface="Arial" pitchFamily="34" charset="0"/>
                      </a:endParaRP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Gender</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Hand Preference</a:t>
                      </a:r>
                    </a:p>
                  </a:txBody>
                  <a:tcP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100" b="0" i="0" u="none" strike="noStrike" cap="none" normalizeH="0" baseline="0" smtClean="0">
                        <a:ln>
                          <a:noFill/>
                        </a:ln>
                        <a:solidFill>
                          <a:schemeClr val="tx1"/>
                        </a:solidFill>
                        <a:effectLst/>
                        <a:latin typeface="Arial" pitchFamily="34" charset="0"/>
                      </a:endParaRPr>
                    </a:p>
                  </a:txBody>
                  <a:tcPr anchor="ctr" horzOverflow="overflow">
                    <a:lnL w="38100" cap="flat" cmpd="sng" algn="ctr">
                      <a:solidFill>
                        <a:schemeClr val="tx1"/>
                      </a:solidFill>
                      <a:prstDash val="solid"/>
                      <a:miter lim="800000"/>
                      <a:headEnd type="none" w="med" len="med"/>
                      <a:tailEnd type="none" w="med" len="med"/>
                    </a:lnL>
                    <a:lnR cap="flat">
                      <a:noFill/>
                    </a:lnR>
                    <a:lnT cap="flat">
                      <a:noFill/>
                    </a:lnT>
                    <a:lnB w="28575" cap="flat" cmpd="sng" algn="ctr">
                      <a:solidFill>
                        <a:schemeClr val="tx1"/>
                      </a:solidFill>
                      <a:prstDash val="solid"/>
                      <a:miter lim="800000"/>
                      <a:headEnd type="none" w="med" len="med"/>
                      <a:tailEnd type="none" w="med" len="med"/>
                    </a:lnB>
                    <a:lnTlToBr>
                      <a:noFill/>
                    </a:lnTlToBr>
                    <a:lnBlToTr>
                      <a:noFill/>
                    </a:lnBlToTr>
                    <a:noFill/>
                  </a:tcPr>
                </a:tc>
              </a:tr>
              <a:tr h="366713">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Left</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Right</a:t>
                      </a:r>
                    </a:p>
                  </a:txBody>
                  <a:tcPr anchor="ct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n-US"/>
                    </a:p>
                  </a:txBody>
                  <a:tcPr/>
                </a:tc>
              </a:tr>
              <a:tr h="78740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Female</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Observed = 12</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folHlink"/>
                          </a:solidFill>
                          <a:effectLst/>
                          <a:latin typeface="Arial" pitchFamily="34" charset="0"/>
                        </a:rPr>
                        <a:t>Expected = 14.4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Observed = 108</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folHlink"/>
                          </a:solidFill>
                          <a:effectLst/>
                          <a:latin typeface="Arial" pitchFamily="34" charset="0"/>
                        </a:rPr>
                        <a:t>Expected = 105.6</a:t>
                      </a:r>
                    </a:p>
                  </a:txBody>
                  <a:tcPr anchor="ct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120</a:t>
                      </a:r>
                    </a:p>
                  </a:txBody>
                  <a:tcPr anchor="ctr" horzOverflow="overflow">
                    <a:lnL w="381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84137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Male</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Observed = 24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folHlink"/>
                          </a:solidFill>
                          <a:effectLst/>
                          <a:latin typeface="Arial" pitchFamily="34" charset="0"/>
                        </a:rPr>
                        <a:t>Expected = 21.6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Observed = 156</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folHlink"/>
                          </a:solidFill>
                          <a:effectLst/>
                          <a:latin typeface="Arial" pitchFamily="34" charset="0"/>
                        </a:rPr>
                        <a:t>Expected = 158.4</a:t>
                      </a:r>
                    </a:p>
                  </a:txBody>
                  <a:tcPr anchor="ct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180</a:t>
                      </a:r>
                    </a:p>
                  </a:txBody>
                  <a:tcPr anchor="ctr" horzOverflow="overflow">
                    <a:lnL w="381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54768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100" b="0" i="0" u="none" strike="noStrike" cap="none" normalizeH="0" baseline="0" smtClean="0">
                        <a:ln>
                          <a:noFill/>
                        </a:ln>
                        <a:solidFill>
                          <a:schemeClr val="tx1"/>
                        </a:solidFill>
                        <a:effectLst/>
                        <a:latin typeface="Arial" pitchFamily="34" charset="0"/>
                      </a:endParaRPr>
                    </a:p>
                  </a:txBody>
                  <a:tcPr anchor="ctr" horzOverflow="overflow">
                    <a:lnL cap="flat">
                      <a:noFill/>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36</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264</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100" b="0" i="0" u="none" strike="noStrike" cap="none" normalizeH="0" baseline="0" smtClean="0">
                          <a:ln>
                            <a:noFill/>
                          </a:ln>
                          <a:solidFill>
                            <a:schemeClr val="tx1"/>
                          </a:solidFill>
                          <a:effectLst/>
                          <a:latin typeface="Arial" pitchFamily="34" charset="0"/>
                        </a:rPr>
                        <a:t>300</a:t>
                      </a:r>
                    </a:p>
                  </a:txBody>
                  <a:tcPr anchor="ctr" horzOverflow="overflow">
                    <a:lnL w="28575"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cap="flat">
                      <a:noFill/>
                    </a:lnB>
                    <a:lnTlToBr>
                      <a:noFill/>
                    </a:lnTlToBr>
                    <a:lnBlToTr>
                      <a:noFill/>
                    </a:lnBlToTr>
                    <a:noFill/>
                  </a:tcPr>
                </a:tc>
              </a:tr>
            </a:tbl>
          </a:graphicData>
        </a:graphic>
      </p:graphicFrame>
      <p:graphicFrame>
        <p:nvGraphicFramePr>
          <p:cNvPr id="136241" name="Object 49"/>
          <p:cNvGraphicFramePr>
            <a:graphicFrameLocks noChangeAspect="1"/>
          </p:cNvGraphicFramePr>
          <p:nvPr/>
        </p:nvGraphicFramePr>
        <p:xfrm>
          <a:off x="1143000" y="5067300"/>
          <a:ext cx="7415213" cy="1427163"/>
        </p:xfrm>
        <a:graphic>
          <a:graphicData uri="http://schemas.openxmlformats.org/presentationml/2006/ole">
            <p:oleObj spid="_x0000_s136241" name="Equation" r:id="rId3" imgW="4597200" imgH="914400" progId="Equation.3">
              <p:embed/>
            </p:oleObj>
          </a:graphicData>
        </a:graphic>
      </p:graphicFrame>
      <p:sp>
        <p:nvSpPr>
          <p:cNvPr id="136276" name="Rectangle 52"/>
          <p:cNvSpPr>
            <a:spLocks noGrp="1" noChangeArrowheads="1"/>
          </p:cNvSpPr>
          <p:nvPr>
            <p:ph type="title"/>
          </p:nvPr>
        </p:nvSpPr>
        <p:spPr/>
        <p:txBody>
          <a:bodyPr/>
          <a:lstStyle/>
          <a:p>
            <a:pPr eaLnBrk="1" hangingPunct="1"/>
            <a:r>
              <a:rPr lang="en-US" smtClean="0"/>
              <a:t>The Chi-Square Test Statistic</a:t>
            </a:r>
          </a:p>
        </p:txBody>
      </p:sp>
      <p:sp>
        <p:nvSpPr>
          <p:cNvPr id="136277" name="Text Box 53"/>
          <p:cNvSpPr txBox="1">
            <a:spLocks noChangeArrowheads="1"/>
          </p:cNvSpPr>
          <p:nvPr/>
        </p:nvSpPr>
        <p:spPr bwMode="auto">
          <a:xfrm>
            <a:off x="304800" y="4572000"/>
            <a:ext cx="3048000" cy="396875"/>
          </a:xfrm>
          <a:prstGeom prst="rect">
            <a:avLst/>
          </a:prstGeom>
          <a:noFill/>
          <a:ln w="9525">
            <a:noFill/>
            <a:miter lim="800000"/>
            <a:headEnd/>
            <a:tailEnd/>
          </a:ln>
        </p:spPr>
        <p:txBody>
          <a:bodyPr>
            <a:spAutoFit/>
          </a:bodyPr>
          <a:lstStyle/>
          <a:p>
            <a:pPr>
              <a:spcBef>
                <a:spcPct val="50000"/>
              </a:spcBef>
            </a:pPr>
            <a:r>
              <a:rPr lang="en-US" sz="2000">
                <a:solidFill>
                  <a:schemeClr val="folHlink"/>
                </a:solidFill>
              </a:rPr>
              <a:t>The test statistic is:</a:t>
            </a:r>
          </a:p>
        </p:txBody>
      </p:sp>
      <p:sp>
        <p:nvSpPr>
          <p:cNvPr id="136278" name="Oval 60"/>
          <p:cNvSpPr>
            <a:spLocks noChangeArrowheads="1"/>
          </p:cNvSpPr>
          <p:nvPr/>
        </p:nvSpPr>
        <p:spPr bwMode="auto">
          <a:xfrm>
            <a:off x="7772400" y="5791200"/>
            <a:ext cx="914400" cy="762000"/>
          </a:xfrm>
          <a:prstGeom prst="ellipse">
            <a:avLst/>
          </a:prstGeom>
          <a:noFill/>
          <a:ln w="28575">
            <a:solidFill>
              <a:schemeClr val="hlink"/>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36279" name="Rectangle 53"/>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5"/>
          <p:cNvSpPr>
            <a:spLocks noGrp="1" noChangeArrowheads="1"/>
          </p:cNvSpPr>
          <p:nvPr>
            <p:ph type="sldNum" sz="quarter" idx="10"/>
          </p:nvPr>
        </p:nvSpPr>
        <p:spPr>
          <a:ln/>
        </p:spPr>
        <p:txBody>
          <a:bodyPr/>
          <a:lstStyle/>
          <a:p>
            <a:r>
              <a:rPr lang="en-US"/>
              <a:t>12-</a:t>
            </a:r>
            <a:fld id="{46AEDFBB-4654-4877-8419-A096AF05B6E2}" type="slidenum">
              <a:rPr lang="en-US"/>
              <a:pPr/>
              <a:t>13</a:t>
            </a:fld>
            <a:endParaRPr lang="en-US"/>
          </a:p>
        </p:txBody>
      </p:sp>
      <p:sp>
        <p:nvSpPr>
          <p:cNvPr id="137267" name="Rectangle 3"/>
          <p:cNvSpPr>
            <a:spLocks noGrp="1" noChangeArrowheads="1"/>
          </p:cNvSpPr>
          <p:nvPr>
            <p:ph type="title" idx="4294967295"/>
          </p:nvPr>
        </p:nvSpPr>
        <p:spPr>
          <a:xfrm>
            <a:off x="1066800" y="228600"/>
            <a:ext cx="7383463" cy="990600"/>
          </a:xfrm>
        </p:spPr>
        <p:txBody>
          <a:bodyPr/>
          <a:lstStyle/>
          <a:p>
            <a:pPr defTabSz="914400" eaLnBrk="1" hangingPunct="1"/>
            <a:r>
              <a:rPr lang="en-US" smtClean="0"/>
              <a:t>Decision Rule</a:t>
            </a:r>
            <a:endParaRPr lang="en-US" sz="2400" smtClean="0">
              <a:solidFill>
                <a:srgbClr val="000000"/>
              </a:solidFill>
            </a:endParaRPr>
          </a:p>
        </p:txBody>
      </p:sp>
      <p:sp>
        <p:nvSpPr>
          <p:cNvPr id="137268" name="Line 5"/>
          <p:cNvSpPr>
            <a:spLocks noChangeShapeType="1"/>
          </p:cNvSpPr>
          <p:nvPr/>
        </p:nvSpPr>
        <p:spPr bwMode="auto">
          <a:xfrm>
            <a:off x="6807200" y="4524375"/>
            <a:ext cx="0" cy="9525"/>
          </a:xfrm>
          <a:prstGeom prst="line">
            <a:avLst/>
          </a:prstGeom>
          <a:noFill/>
          <a:ln w="25400">
            <a:solidFill>
              <a:srgbClr val="CDCDCD"/>
            </a:solidFill>
            <a:round/>
            <a:headEnd/>
            <a:tailEnd/>
          </a:ln>
        </p:spPr>
        <p:txBody>
          <a:bodyPr wrap="none" anchor="ctr"/>
          <a:lstStyle/>
          <a:p>
            <a:endParaRPr lang="en-US"/>
          </a:p>
        </p:txBody>
      </p:sp>
      <p:sp>
        <p:nvSpPr>
          <p:cNvPr id="137269" name="Line 6"/>
          <p:cNvSpPr>
            <a:spLocks noChangeShapeType="1"/>
          </p:cNvSpPr>
          <p:nvPr/>
        </p:nvSpPr>
        <p:spPr bwMode="auto">
          <a:xfrm>
            <a:off x="6481763" y="4524375"/>
            <a:ext cx="0" cy="9525"/>
          </a:xfrm>
          <a:prstGeom prst="line">
            <a:avLst/>
          </a:prstGeom>
          <a:noFill/>
          <a:ln w="25400">
            <a:solidFill>
              <a:srgbClr val="CDCDCD"/>
            </a:solidFill>
            <a:round/>
            <a:headEnd/>
            <a:tailEnd/>
          </a:ln>
        </p:spPr>
        <p:txBody>
          <a:bodyPr wrap="none" anchor="ctr"/>
          <a:lstStyle/>
          <a:p>
            <a:endParaRPr lang="en-US"/>
          </a:p>
        </p:txBody>
      </p:sp>
      <p:sp>
        <p:nvSpPr>
          <p:cNvPr id="137270" name="Line 7"/>
          <p:cNvSpPr>
            <a:spLocks noChangeShapeType="1"/>
          </p:cNvSpPr>
          <p:nvPr/>
        </p:nvSpPr>
        <p:spPr bwMode="auto">
          <a:xfrm>
            <a:off x="6153150" y="4524375"/>
            <a:ext cx="0" cy="9525"/>
          </a:xfrm>
          <a:prstGeom prst="line">
            <a:avLst/>
          </a:prstGeom>
          <a:noFill/>
          <a:ln w="25400">
            <a:solidFill>
              <a:srgbClr val="CDCDCD"/>
            </a:solidFill>
            <a:round/>
            <a:headEnd/>
            <a:tailEnd/>
          </a:ln>
        </p:spPr>
        <p:txBody>
          <a:bodyPr wrap="none" anchor="ctr"/>
          <a:lstStyle/>
          <a:p>
            <a:endParaRPr lang="en-US"/>
          </a:p>
        </p:txBody>
      </p:sp>
      <p:sp>
        <p:nvSpPr>
          <p:cNvPr id="137271" name="Text Box 16"/>
          <p:cNvSpPr txBox="1">
            <a:spLocks noChangeArrowheads="1"/>
          </p:cNvSpPr>
          <p:nvPr/>
        </p:nvSpPr>
        <p:spPr bwMode="auto">
          <a:xfrm>
            <a:off x="4267200" y="2514600"/>
            <a:ext cx="4572000" cy="1200150"/>
          </a:xfrm>
          <a:prstGeom prst="rect">
            <a:avLst/>
          </a:prstGeom>
          <a:solidFill>
            <a:srgbClr val="C7DAF7"/>
          </a:solidFill>
          <a:ln w="12700">
            <a:solidFill>
              <a:schemeClr val="tx1"/>
            </a:solidFill>
            <a:miter lim="800000"/>
            <a:headEnd/>
            <a:tailEnd/>
          </a:ln>
        </p:spPr>
        <p:txBody>
          <a:bodyPr anchor="ctr">
            <a:spAutoFit/>
          </a:bodyPr>
          <a:lstStyle/>
          <a:p>
            <a:pPr eaLnBrk="0" hangingPunct="0"/>
            <a:r>
              <a:rPr lang="en-US">
                <a:solidFill>
                  <a:schemeClr val="folHlink"/>
                </a:solidFill>
              </a:rPr>
              <a:t>Decision Rule:</a:t>
            </a:r>
          </a:p>
          <a:p>
            <a:pPr eaLnBrk="0" hangingPunct="0"/>
            <a:r>
              <a:rPr lang="en-US"/>
              <a:t>If </a:t>
            </a:r>
            <a:r>
              <a:rPr lang="en-US">
                <a:sym typeface="Symbol" pitchFamily="18" charset="2"/>
              </a:rPr>
              <a:t>           &gt; 3.841, reject H</a:t>
            </a:r>
            <a:r>
              <a:rPr lang="en-US" baseline="-25000">
                <a:sym typeface="Symbol" pitchFamily="18" charset="2"/>
              </a:rPr>
              <a:t>0</a:t>
            </a:r>
            <a:r>
              <a:rPr lang="en-US">
                <a:sym typeface="Symbol" pitchFamily="18" charset="2"/>
              </a:rPr>
              <a:t>, otherwise, do not reject H</a:t>
            </a:r>
            <a:r>
              <a:rPr lang="en-US" baseline="-25000">
                <a:sym typeface="Symbol" pitchFamily="18" charset="2"/>
              </a:rPr>
              <a:t>0</a:t>
            </a:r>
            <a:endParaRPr lang="en-US"/>
          </a:p>
        </p:txBody>
      </p:sp>
      <p:graphicFrame>
        <p:nvGraphicFramePr>
          <p:cNvPr id="137235" name="Object 19"/>
          <p:cNvGraphicFramePr>
            <a:graphicFrameLocks noChangeAspect="1"/>
          </p:cNvGraphicFramePr>
          <p:nvPr/>
        </p:nvGraphicFramePr>
        <p:xfrm>
          <a:off x="546100" y="1787525"/>
          <a:ext cx="8116888" cy="617538"/>
        </p:xfrm>
        <a:graphic>
          <a:graphicData uri="http://schemas.openxmlformats.org/presentationml/2006/ole">
            <p:oleObj spid="_x0000_s137235" name="Equation" r:id="rId3" imgW="3454200" imgH="279360" progId="Equation.3">
              <p:embed/>
            </p:oleObj>
          </a:graphicData>
        </a:graphic>
      </p:graphicFrame>
      <p:sp>
        <p:nvSpPr>
          <p:cNvPr id="137272" name="Text Box 24"/>
          <p:cNvSpPr txBox="1">
            <a:spLocks noChangeArrowheads="1"/>
          </p:cNvSpPr>
          <p:nvPr/>
        </p:nvSpPr>
        <p:spPr bwMode="auto">
          <a:xfrm>
            <a:off x="5105400" y="4114800"/>
            <a:ext cx="3886200" cy="2238375"/>
          </a:xfrm>
          <a:prstGeom prst="rect">
            <a:avLst/>
          </a:prstGeom>
          <a:solidFill>
            <a:srgbClr val="FDE0BD"/>
          </a:solidFill>
          <a:ln w="12700">
            <a:solidFill>
              <a:schemeClr val="tx1"/>
            </a:solidFill>
            <a:miter lim="800000"/>
            <a:headEnd/>
            <a:tailEnd/>
          </a:ln>
        </p:spPr>
        <p:txBody>
          <a:bodyPr anchor="ctr">
            <a:spAutoFit/>
          </a:bodyPr>
          <a:lstStyle/>
          <a:p>
            <a:pPr eaLnBrk="0" hangingPunct="0"/>
            <a:r>
              <a:rPr lang="en-US" sz="2000"/>
              <a:t>Here, </a:t>
            </a:r>
          </a:p>
          <a:p>
            <a:pPr eaLnBrk="0" hangingPunct="0"/>
            <a:r>
              <a:rPr lang="en-US" sz="2000">
                <a:sym typeface="Symbol" pitchFamily="18" charset="2"/>
              </a:rPr>
              <a:t>            = 0.7576&lt;           = 3.841, </a:t>
            </a:r>
          </a:p>
          <a:p>
            <a:pPr eaLnBrk="0" hangingPunct="0"/>
            <a:r>
              <a:rPr lang="en-US" sz="2000">
                <a:sym typeface="Symbol" pitchFamily="18" charset="2"/>
              </a:rPr>
              <a:t>so we </a:t>
            </a:r>
            <a:r>
              <a:rPr lang="en-US" sz="2000">
                <a:solidFill>
                  <a:schemeClr val="folHlink"/>
                </a:solidFill>
                <a:sym typeface="Symbol" pitchFamily="18" charset="2"/>
              </a:rPr>
              <a:t>do not reject H</a:t>
            </a:r>
            <a:r>
              <a:rPr lang="en-US" sz="2000" baseline="-25000">
                <a:solidFill>
                  <a:schemeClr val="folHlink"/>
                </a:solidFill>
                <a:sym typeface="Symbol" pitchFamily="18" charset="2"/>
              </a:rPr>
              <a:t>0</a:t>
            </a:r>
            <a:r>
              <a:rPr lang="en-US" sz="2000">
                <a:sym typeface="Symbol" pitchFamily="18" charset="2"/>
              </a:rPr>
              <a:t> and conclude that there is not sufficient evidence that the two proportions are different at  = 0.05</a:t>
            </a:r>
          </a:p>
        </p:txBody>
      </p:sp>
      <p:sp>
        <p:nvSpPr>
          <p:cNvPr id="137273" name="Line 25"/>
          <p:cNvSpPr>
            <a:spLocks noChangeShapeType="1"/>
          </p:cNvSpPr>
          <p:nvPr/>
        </p:nvSpPr>
        <p:spPr bwMode="auto">
          <a:xfrm flipH="1">
            <a:off x="1447800" y="3048000"/>
            <a:ext cx="0" cy="2057400"/>
          </a:xfrm>
          <a:prstGeom prst="line">
            <a:avLst/>
          </a:prstGeom>
          <a:noFill/>
          <a:ln w="28575">
            <a:solidFill>
              <a:schemeClr val="hlink"/>
            </a:solidFill>
            <a:miter lim="800000"/>
            <a:headEnd/>
            <a:tailEnd type="triangle" w="med" len="med"/>
          </a:ln>
        </p:spPr>
        <p:txBody>
          <a:bodyPr wrap="none"/>
          <a:lstStyle/>
          <a:p>
            <a:endParaRPr lang="en-US"/>
          </a:p>
        </p:txBody>
      </p:sp>
      <p:sp>
        <p:nvSpPr>
          <p:cNvPr id="137274" name="Rectangle 26"/>
          <p:cNvSpPr>
            <a:spLocks noChangeArrowheads="1"/>
          </p:cNvSpPr>
          <p:nvPr/>
        </p:nvSpPr>
        <p:spPr bwMode="auto">
          <a:xfrm>
            <a:off x="4114800" y="1905000"/>
            <a:ext cx="990600" cy="381000"/>
          </a:xfrm>
          <a:prstGeom prst="rect">
            <a:avLst/>
          </a:prstGeom>
          <a:noFill/>
          <a:ln w="19050">
            <a:solidFill>
              <a:schemeClr val="hlink"/>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37275" name="Rectangle 27"/>
          <p:cNvSpPr>
            <a:spLocks noChangeArrowheads="1"/>
          </p:cNvSpPr>
          <p:nvPr/>
        </p:nvSpPr>
        <p:spPr bwMode="auto">
          <a:xfrm>
            <a:off x="4267200" y="5181600"/>
            <a:ext cx="609600" cy="469900"/>
          </a:xfrm>
          <a:prstGeom prst="rect">
            <a:avLst/>
          </a:prstGeom>
          <a:noFill/>
          <a:ln w="12700">
            <a:noFill/>
            <a:miter lim="800000"/>
            <a:headEnd/>
            <a:tailEnd/>
          </a:ln>
        </p:spPr>
        <p:txBody>
          <a:bodyPr lIns="90488" tIns="44450" rIns="90488" bIns="44450">
            <a:spAutoFit/>
          </a:bodyPr>
          <a:lstStyle/>
          <a:p>
            <a:pPr eaLnBrk="0" hangingPunct="0"/>
            <a:r>
              <a:rPr lang="en-US" sz="2500" b="1">
                <a:latin typeface="Symbol" pitchFamily="18" charset="2"/>
                <a:sym typeface="Symbol" pitchFamily="18" charset="2"/>
              </a:rPr>
              <a:t></a:t>
            </a:r>
            <a:r>
              <a:rPr lang="en-US" sz="2500" b="1" baseline="30000">
                <a:latin typeface="Symbol" pitchFamily="18" charset="2"/>
                <a:sym typeface="Symbol" pitchFamily="18" charset="2"/>
              </a:rPr>
              <a:t>2</a:t>
            </a:r>
            <a:endParaRPr lang="en-US" sz="2500" b="1">
              <a:latin typeface="Symbol" pitchFamily="18" charset="2"/>
            </a:endParaRPr>
          </a:p>
        </p:txBody>
      </p:sp>
      <p:sp>
        <p:nvSpPr>
          <p:cNvPr id="137276" name="Rectangle 28"/>
          <p:cNvSpPr>
            <a:spLocks noChangeArrowheads="1"/>
          </p:cNvSpPr>
          <p:nvPr/>
        </p:nvSpPr>
        <p:spPr bwMode="auto">
          <a:xfrm>
            <a:off x="1981200" y="5638800"/>
            <a:ext cx="1828800" cy="423863"/>
          </a:xfrm>
          <a:prstGeom prst="rect">
            <a:avLst/>
          </a:prstGeom>
          <a:noFill/>
          <a:ln w="12700">
            <a:noFill/>
            <a:miter lim="800000"/>
            <a:headEnd/>
            <a:tailEnd/>
          </a:ln>
        </p:spPr>
        <p:txBody>
          <a:bodyPr lIns="90488" tIns="44450" rIns="90488" bIns="44450">
            <a:spAutoFit/>
          </a:bodyPr>
          <a:lstStyle/>
          <a:p>
            <a:pPr eaLnBrk="0" hangingPunct="0"/>
            <a:r>
              <a:rPr lang="en-US" sz="2200">
                <a:solidFill>
                  <a:schemeClr val="hlink"/>
                </a:solidFill>
                <a:sym typeface="Symbol" pitchFamily="18" charset="2"/>
              </a:rPr>
              <a:t></a:t>
            </a:r>
            <a:r>
              <a:rPr lang="en-US" sz="2200" baseline="30000">
                <a:solidFill>
                  <a:schemeClr val="hlink"/>
                </a:solidFill>
                <a:sym typeface="Symbol" pitchFamily="18" charset="2"/>
              </a:rPr>
              <a:t>2</a:t>
            </a:r>
            <a:r>
              <a:rPr lang="en-US" sz="2200" baseline="-25000">
                <a:solidFill>
                  <a:schemeClr val="hlink"/>
                </a:solidFill>
                <a:sym typeface="Symbol" pitchFamily="18" charset="2"/>
              </a:rPr>
              <a:t>0.05 </a:t>
            </a:r>
            <a:r>
              <a:rPr lang="en-US" sz="2200">
                <a:solidFill>
                  <a:schemeClr val="hlink"/>
                </a:solidFill>
                <a:sym typeface="Symbol" pitchFamily="18" charset="2"/>
              </a:rPr>
              <a:t>= 3.841</a:t>
            </a:r>
            <a:endParaRPr lang="en-US" sz="2200" baseline="-25000">
              <a:solidFill>
                <a:schemeClr val="hlink"/>
              </a:solidFill>
            </a:endParaRPr>
          </a:p>
        </p:txBody>
      </p:sp>
      <p:sp>
        <p:nvSpPr>
          <p:cNvPr id="137277" name="Freeform 29"/>
          <p:cNvSpPr>
            <a:spLocks/>
          </p:cNvSpPr>
          <p:nvPr/>
        </p:nvSpPr>
        <p:spPr bwMode="auto">
          <a:xfrm>
            <a:off x="2584450" y="4686300"/>
            <a:ext cx="1582738" cy="414338"/>
          </a:xfrm>
          <a:custGeom>
            <a:avLst/>
            <a:gdLst>
              <a:gd name="T0" fmla="*/ 8 w 997"/>
              <a:gd name="T1" fmla="*/ 261 h 261"/>
              <a:gd name="T2" fmla="*/ 0 w 997"/>
              <a:gd name="T3" fmla="*/ 0 h 261"/>
              <a:gd name="T4" fmla="*/ 102 w 997"/>
              <a:gd name="T5" fmla="*/ 83 h 261"/>
              <a:gd name="T6" fmla="*/ 174 w 997"/>
              <a:gd name="T7" fmla="*/ 128 h 261"/>
              <a:gd name="T8" fmla="*/ 223 w 997"/>
              <a:gd name="T9" fmla="*/ 149 h 261"/>
              <a:gd name="T10" fmla="*/ 249 w 997"/>
              <a:gd name="T11" fmla="*/ 155 h 261"/>
              <a:gd name="T12" fmla="*/ 322 w 997"/>
              <a:gd name="T13" fmla="*/ 176 h 261"/>
              <a:gd name="T14" fmla="*/ 363 w 997"/>
              <a:gd name="T15" fmla="*/ 180 h 261"/>
              <a:gd name="T16" fmla="*/ 448 w 997"/>
              <a:gd name="T17" fmla="*/ 201 h 261"/>
              <a:gd name="T18" fmla="*/ 594 w 997"/>
              <a:gd name="T19" fmla="*/ 221 h 261"/>
              <a:gd name="T20" fmla="*/ 997 w 997"/>
              <a:gd name="T21" fmla="*/ 240 h 261"/>
              <a:gd name="T22" fmla="*/ 996 w 997"/>
              <a:gd name="T23" fmla="*/ 260 h 26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7"/>
              <a:gd name="T37" fmla="*/ 0 h 261"/>
              <a:gd name="T38" fmla="*/ 997 w 997"/>
              <a:gd name="T39" fmla="*/ 261 h 26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7" h="261">
                <a:moveTo>
                  <a:pt x="8" y="261"/>
                </a:moveTo>
                <a:lnTo>
                  <a:pt x="0" y="0"/>
                </a:lnTo>
                <a:lnTo>
                  <a:pt x="102" y="83"/>
                </a:lnTo>
                <a:lnTo>
                  <a:pt x="174" y="128"/>
                </a:lnTo>
                <a:lnTo>
                  <a:pt x="223" y="149"/>
                </a:lnTo>
                <a:lnTo>
                  <a:pt x="249" y="155"/>
                </a:lnTo>
                <a:lnTo>
                  <a:pt x="322" y="176"/>
                </a:lnTo>
                <a:lnTo>
                  <a:pt x="363" y="180"/>
                </a:lnTo>
                <a:lnTo>
                  <a:pt x="448" y="201"/>
                </a:lnTo>
                <a:lnTo>
                  <a:pt x="594" y="221"/>
                </a:lnTo>
                <a:lnTo>
                  <a:pt x="997" y="240"/>
                </a:lnTo>
                <a:lnTo>
                  <a:pt x="996" y="260"/>
                </a:lnTo>
              </a:path>
            </a:pathLst>
          </a:custGeom>
          <a:solidFill>
            <a:schemeClr val="accent2"/>
          </a:solidFill>
          <a:ln w="9525" cap="flat" cmpd="sng">
            <a:noFill/>
            <a:prstDash val="solid"/>
            <a:miter lim="800000"/>
            <a:headEnd type="none" w="med" len="med"/>
            <a:tailEnd type="none" w="med" len="med"/>
          </a:ln>
        </p:spPr>
        <p:txBody>
          <a:bodyPr wrap="none"/>
          <a:lstStyle/>
          <a:p>
            <a:endParaRPr lang="en-US"/>
          </a:p>
        </p:txBody>
      </p:sp>
      <p:sp>
        <p:nvSpPr>
          <p:cNvPr id="137278" name="Freeform 30"/>
          <p:cNvSpPr>
            <a:spLocks/>
          </p:cNvSpPr>
          <p:nvPr/>
        </p:nvSpPr>
        <p:spPr bwMode="auto">
          <a:xfrm>
            <a:off x="754063" y="3352800"/>
            <a:ext cx="4122737" cy="1752600"/>
          </a:xfrm>
          <a:custGeom>
            <a:avLst/>
            <a:gdLst>
              <a:gd name="T0" fmla="*/ 0 w 3388"/>
              <a:gd name="T1" fmla="*/ 0 h 1023"/>
              <a:gd name="T2" fmla="*/ 0 w 3388"/>
              <a:gd name="T3" fmla="*/ 1022 h 1023"/>
              <a:gd name="T4" fmla="*/ 3387 w 3388"/>
              <a:gd name="T5" fmla="*/ 1022 h 1023"/>
              <a:gd name="T6" fmla="*/ 0 60000 65536"/>
              <a:gd name="T7" fmla="*/ 0 60000 65536"/>
              <a:gd name="T8" fmla="*/ 0 60000 65536"/>
              <a:gd name="T9" fmla="*/ 0 w 3388"/>
              <a:gd name="T10" fmla="*/ 0 h 1023"/>
              <a:gd name="T11" fmla="*/ 3388 w 3388"/>
              <a:gd name="T12" fmla="*/ 1023 h 1023"/>
            </a:gdLst>
            <a:ahLst/>
            <a:cxnLst>
              <a:cxn ang="T6">
                <a:pos x="T0" y="T1"/>
              </a:cxn>
              <a:cxn ang="T7">
                <a:pos x="T2" y="T3"/>
              </a:cxn>
              <a:cxn ang="T8">
                <a:pos x="T4" y="T5"/>
              </a:cxn>
            </a:cxnLst>
            <a:rect l="T9" t="T10" r="T11" b="T12"/>
            <a:pathLst>
              <a:path w="3388" h="1023">
                <a:moveTo>
                  <a:pt x="0" y="0"/>
                </a:moveTo>
                <a:lnTo>
                  <a:pt x="0" y="1022"/>
                </a:lnTo>
                <a:lnTo>
                  <a:pt x="3387" y="1022"/>
                </a:lnTo>
              </a:path>
            </a:pathLst>
          </a:custGeom>
          <a:noFill/>
          <a:ln w="25400" cap="rnd" cmpd="sng">
            <a:solidFill>
              <a:schemeClr val="tx1"/>
            </a:solidFill>
            <a:prstDash val="solid"/>
            <a:round/>
            <a:headEnd type="none" w="sm" len="sm"/>
            <a:tailEnd type="none" w="sm" len="sm"/>
          </a:ln>
        </p:spPr>
        <p:txBody>
          <a:bodyPr/>
          <a:lstStyle/>
          <a:p>
            <a:endParaRPr lang="en-US"/>
          </a:p>
        </p:txBody>
      </p:sp>
      <p:sp>
        <p:nvSpPr>
          <p:cNvPr id="137279" name="Rectangle 31"/>
          <p:cNvSpPr>
            <a:spLocks noChangeArrowheads="1"/>
          </p:cNvSpPr>
          <p:nvPr/>
        </p:nvSpPr>
        <p:spPr bwMode="auto">
          <a:xfrm>
            <a:off x="533400" y="4876800"/>
            <a:ext cx="457200" cy="6381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a:t>0</a:t>
            </a:r>
            <a:r>
              <a:rPr lang="en-US" sz="3600" b="1"/>
              <a:t> </a:t>
            </a:r>
          </a:p>
        </p:txBody>
      </p:sp>
      <p:sp>
        <p:nvSpPr>
          <p:cNvPr id="137280" name="Line 32"/>
          <p:cNvSpPr>
            <a:spLocks noChangeShapeType="1"/>
          </p:cNvSpPr>
          <p:nvPr/>
        </p:nvSpPr>
        <p:spPr bwMode="auto">
          <a:xfrm>
            <a:off x="896938" y="3810000"/>
            <a:ext cx="3175" cy="0"/>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137281" name="Freeform 33"/>
          <p:cNvSpPr>
            <a:spLocks/>
          </p:cNvSpPr>
          <p:nvPr/>
        </p:nvSpPr>
        <p:spPr bwMode="auto">
          <a:xfrm>
            <a:off x="762000" y="3733800"/>
            <a:ext cx="4343400" cy="1392238"/>
          </a:xfrm>
          <a:custGeom>
            <a:avLst/>
            <a:gdLst>
              <a:gd name="T0" fmla="*/ 0 w 3492"/>
              <a:gd name="T1" fmla="*/ 1011 h 1021"/>
              <a:gd name="T2" fmla="*/ 162 w 3492"/>
              <a:gd name="T3" fmla="*/ 837 h 1021"/>
              <a:gd name="T4" fmla="*/ 714 w 3492"/>
              <a:gd name="T5" fmla="*/ 3 h 1021"/>
              <a:gd name="T6" fmla="*/ 1728 w 3492"/>
              <a:gd name="T7" fmla="*/ 855 h 1021"/>
              <a:gd name="T8" fmla="*/ 3492 w 3492"/>
              <a:gd name="T9" fmla="*/ 999 h 1021"/>
              <a:gd name="T10" fmla="*/ 0 60000 65536"/>
              <a:gd name="T11" fmla="*/ 0 60000 65536"/>
              <a:gd name="T12" fmla="*/ 0 60000 65536"/>
              <a:gd name="T13" fmla="*/ 0 60000 65536"/>
              <a:gd name="T14" fmla="*/ 0 60000 65536"/>
              <a:gd name="T15" fmla="*/ 0 w 3492"/>
              <a:gd name="T16" fmla="*/ 0 h 1021"/>
              <a:gd name="T17" fmla="*/ 3492 w 3492"/>
              <a:gd name="T18" fmla="*/ 1021 h 1021"/>
            </a:gdLst>
            <a:ahLst/>
            <a:cxnLst>
              <a:cxn ang="T10">
                <a:pos x="T0" y="T1"/>
              </a:cxn>
              <a:cxn ang="T11">
                <a:pos x="T2" y="T3"/>
              </a:cxn>
              <a:cxn ang="T12">
                <a:pos x="T4" y="T5"/>
              </a:cxn>
              <a:cxn ang="T13">
                <a:pos x="T6" y="T7"/>
              </a:cxn>
              <a:cxn ang="T14">
                <a:pos x="T8" y="T9"/>
              </a:cxn>
            </a:cxnLst>
            <a:rect l="T15" t="T16" r="T17" b="T18"/>
            <a:pathLst>
              <a:path w="3492" h="1021">
                <a:moveTo>
                  <a:pt x="0" y="1011"/>
                </a:moveTo>
                <a:cubicBezTo>
                  <a:pt x="27" y="982"/>
                  <a:pt x="43" y="1005"/>
                  <a:pt x="162" y="837"/>
                </a:cubicBezTo>
                <a:cubicBezTo>
                  <a:pt x="281" y="669"/>
                  <a:pt x="453" y="0"/>
                  <a:pt x="714" y="3"/>
                </a:cubicBezTo>
                <a:cubicBezTo>
                  <a:pt x="975" y="6"/>
                  <a:pt x="1265" y="689"/>
                  <a:pt x="1728" y="855"/>
                </a:cubicBezTo>
                <a:cubicBezTo>
                  <a:pt x="2191" y="1021"/>
                  <a:pt x="3125" y="969"/>
                  <a:pt x="3492" y="999"/>
                </a:cubicBezTo>
              </a:path>
            </a:pathLst>
          </a:custGeom>
          <a:noFill/>
          <a:ln w="38100" cap="flat" cmpd="sng">
            <a:solidFill>
              <a:schemeClr val="folHlink"/>
            </a:solidFill>
            <a:prstDash val="solid"/>
            <a:miter lim="800000"/>
            <a:headEnd type="none" w="med" len="med"/>
            <a:tailEnd type="none" w="med" len="med"/>
          </a:ln>
        </p:spPr>
        <p:txBody>
          <a:bodyPr wrap="none"/>
          <a:lstStyle/>
          <a:p>
            <a:endParaRPr lang="en-US"/>
          </a:p>
        </p:txBody>
      </p:sp>
      <p:sp>
        <p:nvSpPr>
          <p:cNvPr id="137282" name="Freeform 34"/>
          <p:cNvSpPr>
            <a:spLocks/>
          </p:cNvSpPr>
          <p:nvPr/>
        </p:nvSpPr>
        <p:spPr bwMode="auto">
          <a:xfrm>
            <a:off x="2586038" y="4699000"/>
            <a:ext cx="4762" cy="406400"/>
          </a:xfrm>
          <a:custGeom>
            <a:avLst/>
            <a:gdLst>
              <a:gd name="T0" fmla="*/ 0 w 3"/>
              <a:gd name="T1" fmla="*/ 0 h 256"/>
              <a:gd name="T2" fmla="*/ 3 w 3"/>
              <a:gd name="T3" fmla="*/ 256 h 256"/>
              <a:gd name="T4" fmla="*/ 0 60000 65536"/>
              <a:gd name="T5" fmla="*/ 0 60000 65536"/>
              <a:gd name="T6" fmla="*/ 0 w 3"/>
              <a:gd name="T7" fmla="*/ 0 h 256"/>
              <a:gd name="T8" fmla="*/ 3 w 3"/>
              <a:gd name="T9" fmla="*/ 256 h 256"/>
            </a:gdLst>
            <a:ahLst/>
            <a:cxnLst>
              <a:cxn ang="T4">
                <a:pos x="T0" y="T1"/>
              </a:cxn>
              <a:cxn ang="T5">
                <a:pos x="T2" y="T3"/>
              </a:cxn>
            </a:cxnLst>
            <a:rect l="T6" t="T7" r="T8" b="T9"/>
            <a:pathLst>
              <a:path w="3" h="256">
                <a:moveTo>
                  <a:pt x="0" y="0"/>
                </a:moveTo>
                <a:lnTo>
                  <a:pt x="3" y="256"/>
                </a:lnTo>
              </a:path>
            </a:pathLst>
          </a:custGeom>
          <a:noFill/>
          <a:ln w="19050">
            <a:solidFill>
              <a:schemeClr val="tx1"/>
            </a:solidFill>
            <a:miter lim="800000"/>
            <a:headEnd/>
            <a:tailEnd/>
          </a:ln>
        </p:spPr>
        <p:txBody>
          <a:bodyPr wrap="none"/>
          <a:lstStyle/>
          <a:p>
            <a:endParaRPr lang="en-US"/>
          </a:p>
        </p:txBody>
      </p:sp>
      <p:sp>
        <p:nvSpPr>
          <p:cNvPr id="137283" name="Line 35"/>
          <p:cNvSpPr>
            <a:spLocks noChangeShapeType="1"/>
          </p:cNvSpPr>
          <p:nvPr/>
        </p:nvSpPr>
        <p:spPr bwMode="auto">
          <a:xfrm flipH="1">
            <a:off x="2743200" y="46482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37284" name="Text Box 36"/>
          <p:cNvSpPr txBox="1">
            <a:spLocks noChangeArrowheads="1"/>
          </p:cNvSpPr>
          <p:nvPr/>
        </p:nvSpPr>
        <p:spPr bwMode="auto">
          <a:xfrm>
            <a:off x="2895600" y="4343400"/>
            <a:ext cx="838200" cy="396875"/>
          </a:xfrm>
          <a:prstGeom prst="rect">
            <a:avLst/>
          </a:prstGeom>
          <a:noFill/>
          <a:ln w="9525">
            <a:noFill/>
            <a:miter lim="800000"/>
            <a:headEnd/>
            <a:tailEnd/>
          </a:ln>
        </p:spPr>
        <p:txBody>
          <a:bodyPr>
            <a:spAutoFit/>
          </a:bodyPr>
          <a:lstStyle/>
          <a:p>
            <a:pPr>
              <a:spcBef>
                <a:spcPct val="50000"/>
              </a:spcBef>
            </a:pPr>
            <a:r>
              <a:rPr lang="en-US" sz="2000">
                <a:sym typeface="Symbol" pitchFamily="18" charset="2"/>
              </a:rPr>
              <a:t>0.05</a:t>
            </a:r>
            <a:endParaRPr lang="en-US" sz="2000" baseline="-25000">
              <a:sym typeface="Symbol" pitchFamily="18" charset="2"/>
            </a:endParaRPr>
          </a:p>
        </p:txBody>
      </p:sp>
      <p:sp>
        <p:nvSpPr>
          <p:cNvPr id="137285" name="Line 37"/>
          <p:cNvSpPr>
            <a:spLocks noChangeShapeType="1"/>
          </p:cNvSpPr>
          <p:nvPr/>
        </p:nvSpPr>
        <p:spPr bwMode="auto">
          <a:xfrm flipV="1">
            <a:off x="2590800" y="5105400"/>
            <a:ext cx="0" cy="609600"/>
          </a:xfrm>
          <a:prstGeom prst="line">
            <a:avLst/>
          </a:prstGeom>
          <a:noFill/>
          <a:ln w="38100">
            <a:solidFill>
              <a:schemeClr val="hlink"/>
            </a:solidFill>
            <a:miter lim="800000"/>
            <a:headEnd/>
            <a:tailEnd type="triangle" w="med" len="med"/>
          </a:ln>
        </p:spPr>
        <p:txBody>
          <a:bodyPr wrap="none"/>
          <a:lstStyle/>
          <a:p>
            <a:endParaRPr lang="en-US"/>
          </a:p>
        </p:txBody>
      </p:sp>
      <p:sp>
        <p:nvSpPr>
          <p:cNvPr id="137286" name="Freeform 38"/>
          <p:cNvSpPr>
            <a:spLocks/>
          </p:cNvSpPr>
          <p:nvPr/>
        </p:nvSpPr>
        <p:spPr bwMode="auto">
          <a:xfrm>
            <a:off x="838200" y="5334000"/>
            <a:ext cx="1731963" cy="1588"/>
          </a:xfrm>
          <a:custGeom>
            <a:avLst/>
            <a:gdLst>
              <a:gd name="T0" fmla="*/ 1091 w 1091"/>
              <a:gd name="T1" fmla="*/ 0 h 1"/>
              <a:gd name="T2" fmla="*/ 0 w 1091"/>
              <a:gd name="T3" fmla="*/ 1 h 1"/>
              <a:gd name="T4" fmla="*/ 0 60000 65536"/>
              <a:gd name="T5" fmla="*/ 0 60000 65536"/>
              <a:gd name="T6" fmla="*/ 0 w 1091"/>
              <a:gd name="T7" fmla="*/ 0 h 1"/>
              <a:gd name="T8" fmla="*/ 1091 w 1091"/>
              <a:gd name="T9" fmla="*/ 1 h 1"/>
            </a:gdLst>
            <a:ahLst/>
            <a:cxnLst>
              <a:cxn ang="T4">
                <a:pos x="T0" y="T1"/>
              </a:cxn>
              <a:cxn ang="T5">
                <a:pos x="T2" y="T3"/>
              </a:cxn>
            </a:cxnLst>
            <a:rect l="T6" t="T7" r="T8" b="T9"/>
            <a:pathLst>
              <a:path w="1091" h="1">
                <a:moveTo>
                  <a:pt x="1091" y="0"/>
                </a:moveTo>
                <a:lnTo>
                  <a:pt x="0" y="1"/>
                </a:lnTo>
              </a:path>
            </a:pathLst>
          </a:custGeom>
          <a:noFill/>
          <a:ln w="9525">
            <a:solidFill>
              <a:schemeClr val="tx1"/>
            </a:solidFill>
            <a:miter lim="800000"/>
            <a:headEnd type="triangle" w="med" len="med"/>
            <a:tailEnd type="triangle" w="med" len="med"/>
          </a:ln>
        </p:spPr>
        <p:txBody>
          <a:bodyPr wrap="none"/>
          <a:lstStyle/>
          <a:p>
            <a:endParaRPr lang="en-US"/>
          </a:p>
        </p:txBody>
      </p:sp>
      <p:sp>
        <p:nvSpPr>
          <p:cNvPr id="137287" name="Freeform 39"/>
          <p:cNvSpPr>
            <a:spLocks/>
          </p:cNvSpPr>
          <p:nvPr/>
        </p:nvSpPr>
        <p:spPr bwMode="auto">
          <a:xfrm>
            <a:off x="2613025" y="5334000"/>
            <a:ext cx="1349375" cy="1588"/>
          </a:xfrm>
          <a:custGeom>
            <a:avLst/>
            <a:gdLst>
              <a:gd name="T0" fmla="*/ 850 w 850"/>
              <a:gd name="T1" fmla="*/ 0 h 1"/>
              <a:gd name="T2" fmla="*/ 0 w 850"/>
              <a:gd name="T3" fmla="*/ 0 h 1"/>
              <a:gd name="T4" fmla="*/ 0 60000 65536"/>
              <a:gd name="T5" fmla="*/ 0 60000 65536"/>
              <a:gd name="T6" fmla="*/ 0 w 850"/>
              <a:gd name="T7" fmla="*/ 0 h 1"/>
              <a:gd name="T8" fmla="*/ 850 w 850"/>
              <a:gd name="T9" fmla="*/ 1 h 1"/>
            </a:gdLst>
            <a:ahLst/>
            <a:cxnLst>
              <a:cxn ang="T4">
                <a:pos x="T0" y="T1"/>
              </a:cxn>
              <a:cxn ang="T5">
                <a:pos x="T2" y="T3"/>
              </a:cxn>
            </a:cxnLst>
            <a:rect l="T6" t="T7" r="T8" b="T9"/>
            <a:pathLst>
              <a:path w="850" h="1">
                <a:moveTo>
                  <a:pt x="850" y="0"/>
                </a:moveTo>
                <a:lnTo>
                  <a:pt x="0" y="0"/>
                </a:lnTo>
              </a:path>
            </a:pathLst>
          </a:custGeom>
          <a:noFill/>
          <a:ln w="9525">
            <a:solidFill>
              <a:schemeClr val="tx1"/>
            </a:solidFill>
            <a:miter lim="800000"/>
            <a:headEnd type="triangle" w="med" len="med"/>
            <a:tailEnd type="triangle" w="med" len="med"/>
          </a:ln>
        </p:spPr>
        <p:txBody>
          <a:bodyPr wrap="none"/>
          <a:lstStyle/>
          <a:p>
            <a:endParaRPr lang="en-US"/>
          </a:p>
        </p:txBody>
      </p:sp>
      <p:sp>
        <p:nvSpPr>
          <p:cNvPr id="137288" name="Rectangle 40"/>
          <p:cNvSpPr>
            <a:spLocks noChangeArrowheads="1"/>
          </p:cNvSpPr>
          <p:nvPr/>
        </p:nvSpPr>
        <p:spPr bwMode="auto">
          <a:xfrm>
            <a:off x="2743200" y="5340350"/>
            <a:ext cx="990600" cy="30162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Reject H</a:t>
            </a:r>
            <a:r>
              <a:rPr lang="en-US" sz="1400" baseline="-25000"/>
              <a:t>0</a:t>
            </a:r>
          </a:p>
        </p:txBody>
      </p:sp>
      <p:sp>
        <p:nvSpPr>
          <p:cNvPr id="137289" name="Rectangle 41"/>
          <p:cNvSpPr>
            <a:spLocks noChangeArrowheads="1"/>
          </p:cNvSpPr>
          <p:nvPr/>
        </p:nvSpPr>
        <p:spPr bwMode="auto">
          <a:xfrm>
            <a:off x="1143000" y="5340350"/>
            <a:ext cx="914400" cy="45085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Do not </a:t>
            </a:r>
          </a:p>
          <a:p>
            <a:pPr eaLnBrk="0" hangingPunct="0">
              <a:lnSpc>
                <a:spcPct val="20000"/>
              </a:lnSpc>
              <a:spcBef>
                <a:spcPct val="50000"/>
              </a:spcBef>
            </a:pPr>
            <a:r>
              <a:rPr lang="en-US" sz="1400"/>
              <a:t>reject H</a:t>
            </a:r>
            <a:r>
              <a:rPr lang="en-US" sz="1400" baseline="-25000"/>
              <a:t>0</a:t>
            </a:r>
          </a:p>
        </p:txBody>
      </p:sp>
      <p:sp>
        <p:nvSpPr>
          <p:cNvPr id="137290" name="Line 43"/>
          <p:cNvSpPr>
            <a:spLocks noChangeShapeType="1"/>
          </p:cNvSpPr>
          <p:nvPr/>
        </p:nvSpPr>
        <p:spPr bwMode="auto">
          <a:xfrm>
            <a:off x="1447800" y="3048000"/>
            <a:ext cx="2514600" cy="0"/>
          </a:xfrm>
          <a:prstGeom prst="line">
            <a:avLst/>
          </a:prstGeom>
          <a:noFill/>
          <a:ln w="28575">
            <a:solidFill>
              <a:schemeClr val="hlink"/>
            </a:solidFill>
            <a:miter lim="800000"/>
            <a:headEnd/>
            <a:tailEnd/>
          </a:ln>
        </p:spPr>
        <p:txBody>
          <a:bodyPr wrap="none"/>
          <a:lstStyle/>
          <a:p>
            <a:endParaRPr lang="en-US"/>
          </a:p>
        </p:txBody>
      </p:sp>
      <p:sp>
        <p:nvSpPr>
          <p:cNvPr id="137291" name="Line 44"/>
          <p:cNvSpPr>
            <a:spLocks noChangeShapeType="1"/>
          </p:cNvSpPr>
          <p:nvPr/>
        </p:nvSpPr>
        <p:spPr bwMode="auto">
          <a:xfrm flipV="1">
            <a:off x="3962400" y="2286000"/>
            <a:ext cx="228600" cy="762000"/>
          </a:xfrm>
          <a:prstGeom prst="line">
            <a:avLst/>
          </a:prstGeom>
          <a:noFill/>
          <a:ln w="28575">
            <a:solidFill>
              <a:schemeClr val="hlink"/>
            </a:solidFill>
            <a:miter lim="800000"/>
            <a:headEnd/>
            <a:tailEnd/>
          </a:ln>
        </p:spPr>
        <p:txBody>
          <a:bodyPr wrap="none"/>
          <a:lstStyle/>
          <a:p>
            <a:endParaRPr lang="en-US"/>
          </a:p>
        </p:txBody>
      </p:sp>
      <p:graphicFrame>
        <p:nvGraphicFramePr>
          <p:cNvPr id="137261" name="Object 45"/>
          <p:cNvGraphicFramePr>
            <a:graphicFrameLocks noChangeAspect="1"/>
          </p:cNvGraphicFramePr>
          <p:nvPr/>
        </p:nvGraphicFramePr>
        <p:xfrm>
          <a:off x="4648200" y="2819400"/>
          <a:ext cx="838200" cy="576263"/>
        </p:xfrm>
        <a:graphic>
          <a:graphicData uri="http://schemas.openxmlformats.org/presentationml/2006/ole">
            <p:oleObj spid="_x0000_s137261" name="Equation" r:id="rId4" imgW="406080" imgH="279360" progId="Equation.3">
              <p:embed/>
            </p:oleObj>
          </a:graphicData>
        </a:graphic>
      </p:graphicFrame>
      <p:graphicFrame>
        <p:nvGraphicFramePr>
          <p:cNvPr id="137263" name="Object 47"/>
          <p:cNvGraphicFramePr>
            <a:graphicFrameLocks noChangeAspect="1"/>
          </p:cNvGraphicFramePr>
          <p:nvPr/>
        </p:nvGraphicFramePr>
        <p:xfrm>
          <a:off x="5181600" y="4343400"/>
          <a:ext cx="714375" cy="523875"/>
        </p:xfrm>
        <a:graphic>
          <a:graphicData uri="http://schemas.openxmlformats.org/presentationml/2006/ole">
            <p:oleObj spid="_x0000_s137263" name="Equation" r:id="rId5" imgW="380880" imgH="279360" progId="Equation.3">
              <p:embed/>
            </p:oleObj>
          </a:graphicData>
        </a:graphic>
      </p:graphicFrame>
      <p:graphicFrame>
        <p:nvGraphicFramePr>
          <p:cNvPr id="137265" name="Object 49"/>
          <p:cNvGraphicFramePr>
            <a:graphicFrameLocks noChangeAspect="1"/>
          </p:cNvGraphicFramePr>
          <p:nvPr/>
        </p:nvGraphicFramePr>
        <p:xfrm>
          <a:off x="7315200" y="4332288"/>
          <a:ext cx="595313" cy="523875"/>
        </p:xfrm>
        <a:graphic>
          <a:graphicData uri="http://schemas.openxmlformats.org/presentationml/2006/ole">
            <p:oleObj spid="_x0000_s137265" name="Equation" r:id="rId6" imgW="317160" imgH="279360" progId="Equation.3">
              <p:embed/>
            </p:oleObj>
          </a:graphicData>
        </a:graphic>
      </p:graphicFrame>
      <p:sp>
        <p:nvSpPr>
          <p:cNvPr id="137292" name="Rectangle 3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C20955CA-1867-431C-BF32-9F0E58278074}" type="slidenum">
              <a:rPr lang="en-US"/>
              <a:pPr/>
              <a:t>14</a:t>
            </a:fld>
            <a:endParaRPr lang="en-US"/>
          </a:p>
        </p:txBody>
      </p:sp>
      <p:sp>
        <p:nvSpPr>
          <p:cNvPr id="152578" name="Rectangle 3"/>
          <p:cNvSpPr>
            <a:spLocks noGrp="1" noChangeArrowheads="1"/>
          </p:cNvSpPr>
          <p:nvPr>
            <p:ph type="body" idx="1"/>
          </p:nvPr>
        </p:nvSpPr>
        <p:spPr/>
        <p:txBody>
          <a:bodyPr/>
          <a:lstStyle/>
          <a:p>
            <a:pPr eaLnBrk="1" hangingPunct="1"/>
            <a:r>
              <a:rPr lang="en-US" smtClean="0"/>
              <a:t>Extend the </a:t>
            </a:r>
            <a:r>
              <a:rPr lang="en-US" smtClean="0">
                <a:sym typeface="Symbol" pitchFamily="18" charset="2"/>
              </a:rPr>
              <a:t></a:t>
            </a:r>
            <a:r>
              <a:rPr lang="en-US" baseline="30000" smtClean="0">
                <a:sym typeface="Symbol" pitchFamily="18" charset="2"/>
              </a:rPr>
              <a:t>2</a:t>
            </a:r>
            <a:r>
              <a:rPr lang="en-US" smtClean="0">
                <a:sym typeface="Symbol" pitchFamily="18" charset="2"/>
              </a:rPr>
              <a:t> test to the case with more than two independent populations:</a:t>
            </a:r>
          </a:p>
          <a:p>
            <a:pPr eaLnBrk="1" hangingPunct="1">
              <a:buFont typeface="Wingdings" pitchFamily="2" charset="2"/>
              <a:buNone/>
            </a:pPr>
            <a:endParaRPr lang="en-US" smtClean="0">
              <a:sym typeface="Symbol" pitchFamily="18" charset="2"/>
            </a:endParaRPr>
          </a:p>
        </p:txBody>
      </p:sp>
      <p:sp>
        <p:nvSpPr>
          <p:cNvPr id="152579" name="Rectangle 4"/>
          <p:cNvSpPr>
            <a:spLocks noGrp="1" noChangeArrowheads="1"/>
          </p:cNvSpPr>
          <p:nvPr>
            <p:ph type="title"/>
          </p:nvPr>
        </p:nvSpPr>
        <p:spPr>
          <a:xfrm>
            <a:off x="1143000" y="381000"/>
            <a:ext cx="7772400" cy="990600"/>
          </a:xfrm>
        </p:spPr>
        <p:txBody>
          <a:bodyPr/>
          <a:lstStyle/>
          <a:p>
            <a:pPr eaLnBrk="1" hangingPunct="1">
              <a:lnSpc>
                <a:spcPct val="80000"/>
              </a:lnSpc>
            </a:pPr>
            <a:r>
              <a:rPr lang="en-US" sz="3600" smtClean="0">
                <a:sym typeface="Symbol" pitchFamily="18" charset="2"/>
              </a:rPr>
              <a:t></a:t>
            </a:r>
            <a:r>
              <a:rPr lang="en-US" sz="3600" baseline="30000" smtClean="0">
                <a:sym typeface="Symbol" pitchFamily="18" charset="2"/>
              </a:rPr>
              <a:t>2</a:t>
            </a:r>
            <a:r>
              <a:rPr lang="en-US" sz="3600" smtClean="0">
                <a:sym typeface="Symbol" pitchFamily="18" charset="2"/>
              </a:rPr>
              <a:t> Test for Differences Among </a:t>
            </a:r>
            <a:br>
              <a:rPr lang="en-US" sz="3600" smtClean="0">
                <a:sym typeface="Symbol" pitchFamily="18" charset="2"/>
              </a:rPr>
            </a:br>
            <a:r>
              <a:rPr lang="en-US" sz="3600" smtClean="0">
                <a:sym typeface="Symbol" pitchFamily="18" charset="2"/>
              </a:rPr>
              <a:t>More Than Two Proportions</a:t>
            </a:r>
          </a:p>
        </p:txBody>
      </p:sp>
      <p:sp>
        <p:nvSpPr>
          <p:cNvPr id="152580" name="Rectangle 5"/>
          <p:cNvSpPr>
            <a:spLocks noChangeArrowheads="1"/>
          </p:cNvSpPr>
          <p:nvPr/>
        </p:nvSpPr>
        <p:spPr bwMode="auto">
          <a:xfrm>
            <a:off x="1524000" y="3276600"/>
            <a:ext cx="5943600" cy="1143000"/>
          </a:xfrm>
          <a:prstGeom prst="rect">
            <a:avLst/>
          </a:prstGeom>
          <a:solidFill>
            <a:srgbClr val="FDE0BD"/>
          </a:solidFill>
          <a:ln w="9525">
            <a:solidFill>
              <a:schemeClr val="tx1"/>
            </a:solidFill>
            <a:miter lim="800000"/>
            <a:headEnd/>
            <a:tailEnd/>
          </a:ln>
        </p:spPr>
        <p:txBody>
          <a:bodyPr lIns="85342" tIns="42672" rIns="85342" bIns="42672"/>
          <a:lstStyle/>
          <a:p>
            <a:pPr marL="342900" indent="-342900">
              <a:lnSpc>
                <a:spcPct val="120000"/>
              </a:lnSpc>
              <a:spcBef>
                <a:spcPct val="20000"/>
              </a:spcBef>
              <a:buClr>
                <a:schemeClr val="folHlink"/>
              </a:buClr>
              <a:buSzPct val="60000"/>
              <a:buFont typeface="Wingdings" pitchFamily="2" charset="2"/>
              <a:buNone/>
            </a:pPr>
            <a:r>
              <a:rPr lang="en-US" sz="2300"/>
              <a:t>H</a:t>
            </a:r>
            <a:r>
              <a:rPr lang="en-US" sz="2300" baseline="-25000"/>
              <a:t>0</a:t>
            </a:r>
            <a:r>
              <a:rPr lang="en-US" sz="2300"/>
              <a:t>: </a:t>
            </a:r>
            <a:r>
              <a:rPr lang="el-GR" sz="2300">
                <a:latin typeface="Times New Roman" pitchFamily="18" charset="0"/>
                <a:cs typeface="Times New Roman" pitchFamily="18" charset="0"/>
              </a:rPr>
              <a:t>π</a:t>
            </a:r>
            <a:r>
              <a:rPr lang="en-US" sz="2300" baseline="-25000"/>
              <a:t>1</a:t>
            </a:r>
            <a:r>
              <a:rPr lang="en-US" sz="2300"/>
              <a:t> = </a:t>
            </a:r>
            <a:r>
              <a:rPr lang="el-GR" sz="2300">
                <a:latin typeface="Times New Roman" pitchFamily="18" charset="0"/>
                <a:cs typeface="Times New Roman" pitchFamily="18" charset="0"/>
              </a:rPr>
              <a:t>π</a:t>
            </a:r>
            <a:r>
              <a:rPr lang="en-US" sz="2300" baseline="-25000"/>
              <a:t>2</a:t>
            </a:r>
            <a:r>
              <a:rPr lang="en-US" sz="2300"/>
              <a:t> = </a:t>
            </a:r>
            <a:r>
              <a:rPr lang="en-US" sz="2300" baseline="30000"/>
              <a:t>…</a:t>
            </a:r>
            <a:r>
              <a:rPr lang="en-US" sz="2300"/>
              <a:t> = </a:t>
            </a:r>
            <a:r>
              <a:rPr lang="el-GR" sz="2300">
                <a:latin typeface="Times New Roman" pitchFamily="18" charset="0"/>
                <a:cs typeface="Times New Roman" pitchFamily="18" charset="0"/>
              </a:rPr>
              <a:t>π</a:t>
            </a:r>
            <a:r>
              <a:rPr lang="en-US" sz="2300" baseline="-25000"/>
              <a:t>c</a:t>
            </a:r>
            <a:endParaRPr lang="en-US" sz="2300"/>
          </a:p>
          <a:p>
            <a:pPr marL="342900" indent="-342900">
              <a:lnSpc>
                <a:spcPct val="120000"/>
              </a:lnSpc>
              <a:spcBef>
                <a:spcPct val="20000"/>
              </a:spcBef>
              <a:buClr>
                <a:schemeClr val="folHlink"/>
              </a:buClr>
              <a:buSzPct val="60000"/>
              <a:buFont typeface="Wingdings" pitchFamily="2" charset="2"/>
              <a:buNone/>
            </a:pPr>
            <a:r>
              <a:rPr lang="en-US" sz="2300"/>
              <a:t>H</a:t>
            </a:r>
            <a:r>
              <a:rPr lang="en-US" sz="2300" baseline="-25000"/>
              <a:t>1</a:t>
            </a:r>
            <a:r>
              <a:rPr lang="en-US" sz="2300"/>
              <a:t>: Not all of the </a:t>
            </a:r>
            <a:r>
              <a:rPr lang="el-GR" sz="2300">
                <a:latin typeface="Times New Roman" pitchFamily="18" charset="0"/>
                <a:cs typeface="Times New Roman" pitchFamily="18" charset="0"/>
              </a:rPr>
              <a:t>π</a:t>
            </a:r>
            <a:r>
              <a:rPr lang="en-US" sz="2300" baseline="-25000"/>
              <a:t>j</a:t>
            </a:r>
            <a:r>
              <a:rPr lang="en-US" sz="2300"/>
              <a:t> are equal (j = 1, 2, </a:t>
            </a:r>
            <a:r>
              <a:rPr lang="en-US" sz="2300" baseline="30000"/>
              <a:t>…</a:t>
            </a:r>
            <a:r>
              <a:rPr lang="en-US" sz="2300"/>
              <a:t>, c)</a:t>
            </a:r>
          </a:p>
        </p:txBody>
      </p:sp>
      <p:sp>
        <p:nvSpPr>
          <p:cNvPr id="152581" name="Rectangle 6"/>
          <p:cNvSpPr>
            <a:spLocks noChangeArrowheads="1"/>
          </p:cNvSpPr>
          <p:nvPr/>
        </p:nvSpPr>
        <p:spPr bwMode="auto">
          <a:xfrm>
            <a:off x="7543800" y="1228725"/>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12-</a:t>
            </a:r>
            <a:fld id="{319FC517-04A9-4514-9B3D-5DAC3A40DE78}" type="slidenum">
              <a:rPr lang="en-US"/>
              <a:pPr/>
              <a:t>15</a:t>
            </a:fld>
            <a:endParaRPr lang="en-US"/>
          </a:p>
        </p:txBody>
      </p:sp>
      <p:sp>
        <p:nvSpPr>
          <p:cNvPr id="150536" name="Rectangle 2"/>
          <p:cNvSpPr>
            <a:spLocks noGrp="1" noChangeArrowheads="1"/>
          </p:cNvSpPr>
          <p:nvPr>
            <p:ph type="title" idx="4294967295"/>
          </p:nvPr>
        </p:nvSpPr>
        <p:spPr>
          <a:xfrm>
            <a:off x="1143000" y="228600"/>
            <a:ext cx="7383463" cy="990600"/>
          </a:xfrm>
        </p:spPr>
        <p:txBody>
          <a:bodyPr/>
          <a:lstStyle/>
          <a:p>
            <a:pPr eaLnBrk="1" hangingPunct="1"/>
            <a:r>
              <a:rPr lang="en-US" smtClean="0"/>
              <a:t>The Chi-Square Test Statistic</a:t>
            </a:r>
          </a:p>
        </p:txBody>
      </p:sp>
      <p:sp>
        <p:nvSpPr>
          <p:cNvPr id="150537" name="Rectangle 3"/>
          <p:cNvSpPr>
            <a:spLocks noGrp="1" noChangeArrowheads="1"/>
          </p:cNvSpPr>
          <p:nvPr>
            <p:ph type="body" idx="4294967295"/>
          </p:nvPr>
        </p:nvSpPr>
        <p:spPr>
          <a:xfrm>
            <a:off x="381000" y="3505200"/>
            <a:ext cx="8534400" cy="2895600"/>
          </a:xfrm>
        </p:spPr>
        <p:txBody>
          <a:bodyPr/>
          <a:lstStyle/>
          <a:p>
            <a:pPr eaLnBrk="1" hangingPunct="1">
              <a:lnSpc>
                <a:spcPct val="90000"/>
              </a:lnSpc>
            </a:pPr>
            <a:r>
              <a:rPr lang="en-US" sz="2000" smtClean="0"/>
              <a:t>Where:</a:t>
            </a:r>
          </a:p>
          <a:p>
            <a:pPr eaLnBrk="1" hangingPunct="1">
              <a:lnSpc>
                <a:spcPct val="90000"/>
              </a:lnSpc>
              <a:buFont typeface="Wingdings" pitchFamily="2" charset="2"/>
              <a:buNone/>
            </a:pPr>
            <a:r>
              <a:rPr lang="en-US" sz="2000" smtClean="0"/>
              <a:t>	f</a:t>
            </a:r>
            <a:r>
              <a:rPr lang="en-US" sz="2000" baseline="-25000" smtClean="0"/>
              <a:t>o</a:t>
            </a:r>
            <a:r>
              <a:rPr lang="en-US" sz="2000" smtClean="0"/>
              <a:t> = observed frequency in a particular cell of the  2 x c  table</a:t>
            </a:r>
          </a:p>
          <a:p>
            <a:pPr eaLnBrk="1" hangingPunct="1">
              <a:lnSpc>
                <a:spcPct val="90000"/>
              </a:lnSpc>
              <a:buFont typeface="Wingdings" pitchFamily="2" charset="2"/>
              <a:buNone/>
            </a:pPr>
            <a:r>
              <a:rPr lang="en-US" sz="2000" smtClean="0"/>
              <a:t>	f</a:t>
            </a:r>
            <a:r>
              <a:rPr lang="en-US" sz="2000" baseline="-25000" smtClean="0"/>
              <a:t>e</a:t>
            </a:r>
            <a:r>
              <a:rPr lang="en-US" sz="2000" smtClean="0"/>
              <a:t> = expected frequency in a particular cell if H</a:t>
            </a:r>
            <a:r>
              <a:rPr lang="en-US" sz="2000" baseline="-25000" smtClean="0"/>
              <a:t>0</a:t>
            </a:r>
            <a:r>
              <a:rPr lang="en-US" sz="2000" smtClean="0"/>
              <a:t> is true</a:t>
            </a:r>
            <a:endParaRPr lang="en-US" sz="2000" baseline="-25000" smtClean="0"/>
          </a:p>
          <a:p>
            <a:pPr eaLnBrk="1" hangingPunct="1">
              <a:lnSpc>
                <a:spcPct val="90000"/>
              </a:lnSpc>
              <a:buFont typeface="Wingdings" pitchFamily="2" charset="2"/>
              <a:buNone/>
            </a:pPr>
            <a:endParaRPr lang="en-US" sz="2000" smtClean="0"/>
          </a:p>
          <a:p>
            <a:pPr eaLnBrk="1" hangingPunct="1">
              <a:lnSpc>
                <a:spcPct val="90000"/>
              </a:lnSpc>
              <a:buFont typeface="Wingdings" pitchFamily="2" charset="2"/>
              <a:buNone/>
            </a:pPr>
            <a:r>
              <a:rPr lang="en-US" sz="2000" smtClean="0">
                <a:sym typeface="Symbol" pitchFamily="18" charset="2"/>
              </a:rPr>
              <a:t>  </a:t>
            </a:r>
            <a:endParaRPr lang="en-US" sz="2000" smtClean="0">
              <a:solidFill>
                <a:schemeClr val="folHlink"/>
              </a:solidFill>
            </a:endParaRPr>
          </a:p>
          <a:p>
            <a:pPr eaLnBrk="1" hangingPunct="1">
              <a:lnSpc>
                <a:spcPct val="90000"/>
              </a:lnSpc>
              <a:buFont typeface="Wingdings" pitchFamily="2" charset="2"/>
              <a:buNone/>
            </a:pPr>
            <a:endParaRPr lang="en-US" sz="2000" smtClean="0"/>
          </a:p>
          <a:p>
            <a:pPr eaLnBrk="1" hangingPunct="1">
              <a:lnSpc>
                <a:spcPct val="90000"/>
              </a:lnSpc>
              <a:buFont typeface="Wingdings" pitchFamily="2" charset="2"/>
              <a:buNone/>
            </a:pPr>
            <a:r>
              <a:rPr lang="en-US" sz="2000" smtClean="0"/>
              <a:t>(Assumed:  each cell in the contingency table has expected</a:t>
            </a:r>
          </a:p>
          <a:p>
            <a:pPr eaLnBrk="1" hangingPunct="1">
              <a:lnSpc>
                <a:spcPct val="90000"/>
              </a:lnSpc>
              <a:buFont typeface="Wingdings" pitchFamily="2" charset="2"/>
              <a:buNone/>
            </a:pPr>
            <a:r>
              <a:rPr lang="en-US" sz="2000" smtClean="0"/>
              <a:t>frequency of at least 1)</a:t>
            </a:r>
          </a:p>
        </p:txBody>
      </p:sp>
      <p:graphicFrame>
        <p:nvGraphicFramePr>
          <p:cNvPr id="150532" name="Object 4"/>
          <p:cNvGraphicFramePr>
            <a:graphicFrameLocks noChangeAspect="1"/>
          </p:cNvGraphicFramePr>
          <p:nvPr/>
        </p:nvGraphicFramePr>
        <p:xfrm>
          <a:off x="2528888" y="2314575"/>
          <a:ext cx="3554412" cy="1160463"/>
        </p:xfrm>
        <a:graphic>
          <a:graphicData uri="http://schemas.openxmlformats.org/presentationml/2006/ole">
            <p:oleObj spid="_x0000_s150532" name="Equation" r:id="rId3" imgW="1511280" imgH="495000" progId="Equation.3">
              <p:embed/>
            </p:oleObj>
          </a:graphicData>
        </a:graphic>
      </p:graphicFrame>
      <p:sp>
        <p:nvSpPr>
          <p:cNvPr id="150538" name="Rectangle 5"/>
          <p:cNvSpPr>
            <a:spLocks noChangeArrowheads="1"/>
          </p:cNvSpPr>
          <p:nvPr/>
        </p:nvSpPr>
        <p:spPr bwMode="auto">
          <a:xfrm>
            <a:off x="914400" y="1676400"/>
            <a:ext cx="5051425" cy="519113"/>
          </a:xfrm>
          <a:prstGeom prst="rect">
            <a:avLst/>
          </a:prstGeom>
          <a:noFill/>
          <a:ln w="9525">
            <a:noFill/>
            <a:miter lim="800000"/>
            <a:headEnd/>
            <a:tailEnd/>
          </a:ln>
        </p:spPr>
        <p:txBody>
          <a:bodyPr wrap="none">
            <a:spAutoFit/>
          </a:bodyPr>
          <a:lstStyle/>
          <a:p>
            <a:r>
              <a:rPr lang="en-US" sz="2800"/>
              <a:t>The Chi-square test statistic is:</a:t>
            </a:r>
          </a:p>
        </p:txBody>
      </p:sp>
      <p:graphicFrame>
        <p:nvGraphicFramePr>
          <p:cNvPr id="150534" name="Object 6"/>
          <p:cNvGraphicFramePr>
            <a:graphicFrameLocks noChangeAspect="1"/>
          </p:cNvGraphicFramePr>
          <p:nvPr/>
        </p:nvGraphicFramePr>
        <p:xfrm>
          <a:off x="685800" y="4724400"/>
          <a:ext cx="8077200" cy="566738"/>
        </p:xfrm>
        <a:graphic>
          <a:graphicData uri="http://schemas.openxmlformats.org/presentationml/2006/ole">
            <p:oleObj spid="_x0000_s150534" name="Equation" r:id="rId4" imgW="3784320" imgH="279360" progId="Equation.3">
              <p:embed/>
            </p:oleObj>
          </a:graphicData>
        </a:graphic>
      </p:graphicFrame>
      <p:sp>
        <p:nvSpPr>
          <p:cNvPr id="150539" name="Rectangle 8"/>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12-</a:t>
            </a:r>
            <a:fld id="{9AC04BF5-AF5D-46A5-8CA8-6B4F174CB1FD}" type="slidenum">
              <a:rPr lang="en-US"/>
              <a:pPr/>
              <a:t>16</a:t>
            </a:fld>
            <a:endParaRPr lang="en-US"/>
          </a:p>
        </p:txBody>
      </p:sp>
      <p:sp>
        <p:nvSpPr>
          <p:cNvPr id="151574" name="Rectangle 2"/>
          <p:cNvSpPr>
            <a:spLocks noGrp="1" noChangeArrowheads="1"/>
          </p:cNvSpPr>
          <p:nvPr>
            <p:ph type="title" idx="4294967295"/>
          </p:nvPr>
        </p:nvSpPr>
        <p:spPr>
          <a:xfrm>
            <a:off x="1066800" y="228600"/>
            <a:ext cx="7078663" cy="990600"/>
          </a:xfrm>
        </p:spPr>
        <p:txBody>
          <a:bodyPr/>
          <a:lstStyle/>
          <a:p>
            <a:pPr eaLnBrk="1" hangingPunct="1">
              <a:lnSpc>
                <a:spcPct val="80000"/>
              </a:lnSpc>
            </a:pPr>
            <a:r>
              <a:rPr lang="en-US" smtClean="0"/>
              <a:t>Computing the </a:t>
            </a:r>
            <a:br>
              <a:rPr lang="en-US" smtClean="0"/>
            </a:br>
            <a:r>
              <a:rPr lang="en-US" smtClean="0"/>
              <a:t>Overall Proportion</a:t>
            </a:r>
          </a:p>
        </p:txBody>
      </p:sp>
      <p:graphicFrame>
        <p:nvGraphicFramePr>
          <p:cNvPr id="151559" name="Object 7"/>
          <p:cNvGraphicFramePr>
            <a:graphicFrameLocks noChangeAspect="1"/>
          </p:cNvGraphicFramePr>
          <p:nvPr/>
        </p:nvGraphicFramePr>
        <p:xfrm>
          <a:off x="3959225" y="1600200"/>
          <a:ext cx="3889375" cy="990600"/>
        </p:xfrm>
        <a:graphic>
          <a:graphicData uri="http://schemas.openxmlformats.org/presentationml/2006/ole">
            <p:oleObj spid="_x0000_s151559" name="Equation" r:id="rId3" imgW="1688760" imgH="431640" progId="Equation.3">
              <p:embed/>
            </p:oleObj>
          </a:graphicData>
        </a:graphic>
      </p:graphicFrame>
      <p:sp>
        <p:nvSpPr>
          <p:cNvPr id="151575" name="Rectangle 12"/>
          <p:cNvSpPr>
            <a:spLocks noChangeArrowheads="1"/>
          </p:cNvSpPr>
          <p:nvPr/>
        </p:nvSpPr>
        <p:spPr bwMode="auto">
          <a:xfrm>
            <a:off x="1066800" y="1600200"/>
            <a:ext cx="3048000" cy="914400"/>
          </a:xfrm>
          <a:prstGeom prst="rect">
            <a:avLst/>
          </a:prstGeom>
          <a:noFill/>
          <a:ln w="9525">
            <a:no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None/>
            </a:pPr>
            <a:r>
              <a:rPr lang="en-US" sz="2700"/>
              <a:t>   The overall proportion is: </a:t>
            </a:r>
          </a:p>
          <a:p>
            <a:pPr marL="320675" indent="-320675" defTabSz="852488">
              <a:spcBef>
                <a:spcPct val="20000"/>
              </a:spcBef>
              <a:buClr>
                <a:schemeClr val="folHlink"/>
              </a:buClr>
              <a:buSzPct val="60000"/>
              <a:buFont typeface="Wingdings" pitchFamily="2" charset="2"/>
              <a:buNone/>
            </a:pPr>
            <a:endParaRPr lang="en-US" sz="1400"/>
          </a:p>
          <a:p>
            <a:pPr marL="320675" indent="-320675" defTabSz="852488">
              <a:spcBef>
                <a:spcPct val="20000"/>
              </a:spcBef>
              <a:buClr>
                <a:schemeClr val="folHlink"/>
              </a:buClr>
              <a:buSzPct val="60000"/>
              <a:buFont typeface="Wingdings" pitchFamily="2" charset="2"/>
              <a:buNone/>
            </a:pPr>
            <a:endParaRPr lang="en-US" sz="2300"/>
          </a:p>
        </p:txBody>
      </p:sp>
      <p:sp>
        <p:nvSpPr>
          <p:cNvPr id="151576" name="Line 13"/>
          <p:cNvSpPr>
            <a:spLocks noChangeShapeType="1"/>
          </p:cNvSpPr>
          <p:nvPr/>
        </p:nvSpPr>
        <p:spPr bwMode="auto">
          <a:xfrm>
            <a:off x="76200" y="2971800"/>
            <a:ext cx="8915400" cy="0"/>
          </a:xfrm>
          <a:prstGeom prst="line">
            <a:avLst/>
          </a:prstGeom>
          <a:noFill/>
          <a:ln w="28575">
            <a:solidFill>
              <a:schemeClr val="accent1"/>
            </a:solidFill>
            <a:miter lim="800000"/>
            <a:headEnd/>
            <a:tailEnd/>
          </a:ln>
        </p:spPr>
        <p:txBody>
          <a:bodyPr wrap="none"/>
          <a:lstStyle/>
          <a:p>
            <a:endParaRPr lang="en-US"/>
          </a:p>
        </p:txBody>
      </p:sp>
      <p:sp>
        <p:nvSpPr>
          <p:cNvPr id="151577" name="Rectangle 14"/>
          <p:cNvSpPr>
            <a:spLocks noGrp="1" noChangeArrowheads="1"/>
          </p:cNvSpPr>
          <p:nvPr>
            <p:ph type="body" idx="4294967295"/>
          </p:nvPr>
        </p:nvSpPr>
        <p:spPr>
          <a:xfrm>
            <a:off x="304800" y="3124200"/>
            <a:ext cx="8077200" cy="1447800"/>
          </a:xfrm>
        </p:spPr>
        <p:txBody>
          <a:bodyPr/>
          <a:lstStyle/>
          <a:p>
            <a:pPr eaLnBrk="1" hangingPunct="1"/>
            <a:r>
              <a:rPr lang="en-US" smtClean="0"/>
              <a:t>Expected cell frequencies for the c categories are calculated as in the  2 x 2  case, and the decision rule is the same:</a:t>
            </a:r>
          </a:p>
        </p:txBody>
      </p:sp>
      <p:sp>
        <p:nvSpPr>
          <p:cNvPr id="151578" name="Text Box 17"/>
          <p:cNvSpPr txBox="1">
            <a:spLocks noChangeArrowheads="1"/>
          </p:cNvSpPr>
          <p:nvPr/>
        </p:nvSpPr>
        <p:spPr bwMode="auto">
          <a:xfrm>
            <a:off x="4648200" y="4648200"/>
            <a:ext cx="3657600" cy="1187450"/>
          </a:xfrm>
          <a:prstGeom prst="rect">
            <a:avLst/>
          </a:prstGeom>
          <a:noFill/>
          <a:ln w="9525">
            <a:noFill/>
            <a:miter lim="800000"/>
            <a:headEnd/>
            <a:tailEnd/>
          </a:ln>
        </p:spPr>
        <p:txBody>
          <a:bodyPr>
            <a:spAutoFit/>
          </a:bodyPr>
          <a:lstStyle/>
          <a:p>
            <a:pPr>
              <a:spcBef>
                <a:spcPct val="50000"/>
              </a:spcBef>
            </a:pPr>
            <a:r>
              <a:rPr lang="en-US"/>
              <a:t>Where      </a:t>
            </a:r>
            <a:r>
              <a:rPr lang="en-US">
                <a:sym typeface="Symbol" pitchFamily="18" charset="2"/>
              </a:rPr>
              <a:t>is from the chi-squared distribution with  c – 1 degrees of freedom</a:t>
            </a:r>
            <a:endParaRPr lang="en-US" baseline="-25000">
              <a:sym typeface="Symbol" pitchFamily="18" charset="2"/>
            </a:endParaRPr>
          </a:p>
        </p:txBody>
      </p:sp>
      <p:sp>
        <p:nvSpPr>
          <p:cNvPr id="151579" name="Text Box 18"/>
          <p:cNvSpPr txBox="1">
            <a:spLocks noChangeArrowheads="1"/>
          </p:cNvSpPr>
          <p:nvPr/>
        </p:nvSpPr>
        <p:spPr bwMode="auto">
          <a:xfrm>
            <a:off x="533400" y="4906963"/>
            <a:ext cx="3962400" cy="1200150"/>
          </a:xfrm>
          <a:prstGeom prst="rect">
            <a:avLst/>
          </a:prstGeom>
          <a:solidFill>
            <a:srgbClr val="FDE0BD"/>
          </a:solidFill>
          <a:ln w="12700">
            <a:solidFill>
              <a:schemeClr val="tx1"/>
            </a:solidFill>
            <a:miter lim="800000"/>
            <a:headEnd/>
            <a:tailEnd/>
          </a:ln>
        </p:spPr>
        <p:txBody>
          <a:bodyPr anchor="ctr">
            <a:spAutoFit/>
          </a:bodyPr>
          <a:lstStyle/>
          <a:p>
            <a:pPr eaLnBrk="0" hangingPunct="0"/>
            <a:r>
              <a:rPr lang="en-US">
                <a:solidFill>
                  <a:schemeClr val="folHlink"/>
                </a:solidFill>
              </a:rPr>
              <a:t>Decision Rule:</a:t>
            </a:r>
          </a:p>
          <a:p>
            <a:pPr eaLnBrk="0" hangingPunct="0"/>
            <a:r>
              <a:rPr lang="en-US"/>
              <a:t>If</a:t>
            </a:r>
            <a:r>
              <a:rPr lang="en-US">
                <a:sym typeface="Symbol" pitchFamily="18" charset="2"/>
              </a:rPr>
              <a:t>                    , reject H</a:t>
            </a:r>
            <a:r>
              <a:rPr lang="en-US" baseline="-25000">
                <a:sym typeface="Symbol" pitchFamily="18" charset="2"/>
              </a:rPr>
              <a:t>0</a:t>
            </a:r>
            <a:r>
              <a:rPr lang="en-US">
                <a:sym typeface="Symbol" pitchFamily="18" charset="2"/>
              </a:rPr>
              <a:t>, otherwise, do not reject H</a:t>
            </a:r>
            <a:r>
              <a:rPr lang="en-US" baseline="-25000">
                <a:sym typeface="Symbol" pitchFamily="18" charset="2"/>
              </a:rPr>
              <a:t>0</a:t>
            </a:r>
          </a:p>
        </p:txBody>
      </p:sp>
      <p:graphicFrame>
        <p:nvGraphicFramePr>
          <p:cNvPr id="151571" name="Object 19"/>
          <p:cNvGraphicFramePr>
            <a:graphicFrameLocks noChangeAspect="1"/>
          </p:cNvGraphicFramePr>
          <p:nvPr/>
        </p:nvGraphicFramePr>
        <p:xfrm>
          <a:off x="990600" y="5257800"/>
          <a:ext cx="1493838" cy="538163"/>
        </p:xfrm>
        <a:graphic>
          <a:graphicData uri="http://schemas.openxmlformats.org/presentationml/2006/ole">
            <p:oleObj spid="_x0000_s151571" name="Equation" r:id="rId4" imgW="774360" imgH="279360" progId="Equation.3">
              <p:embed/>
            </p:oleObj>
          </a:graphicData>
        </a:graphic>
      </p:graphicFrame>
      <p:graphicFrame>
        <p:nvGraphicFramePr>
          <p:cNvPr id="151572" name="Object 20"/>
          <p:cNvGraphicFramePr>
            <a:graphicFrameLocks noChangeAspect="1"/>
          </p:cNvGraphicFramePr>
          <p:nvPr/>
        </p:nvGraphicFramePr>
        <p:xfrm>
          <a:off x="5715000" y="4572000"/>
          <a:ext cx="379413" cy="520700"/>
        </p:xfrm>
        <a:graphic>
          <a:graphicData uri="http://schemas.openxmlformats.org/presentationml/2006/ole">
            <p:oleObj spid="_x0000_s151572" name="Equation" r:id="rId5" imgW="203040" imgH="279360" progId="Equation.3">
              <p:embed/>
            </p:oleObj>
          </a:graphicData>
        </a:graphic>
      </p:graphicFrame>
      <p:sp>
        <p:nvSpPr>
          <p:cNvPr id="151580" name="Rectangle 1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12-</a:t>
            </a:r>
            <a:fld id="{5E9E2BEA-3D9C-4A84-B502-ECEF1163AF82}" type="slidenum">
              <a:rPr lang="en-US"/>
              <a:pPr/>
              <a:t>17</a:t>
            </a:fld>
            <a:endParaRPr lang="en-US"/>
          </a:p>
        </p:txBody>
      </p:sp>
      <p:sp>
        <p:nvSpPr>
          <p:cNvPr id="155650" name="Rectangle 2"/>
          <p:cNvSpPr>
            <a:spLocks noGrp="1" noChangeArrowheads="1"/>
          </p:cNvSpPr>
          <p:nvPr>
            <p:ph type="title"/>
          </p:nvPr>
        </p:nvSpPr>
        <p:spPr/>
        <p:txBody>
          <a:bodyPr/>
          <a:lstStyle/>
          <a:p>
            <a:pPr eaLnBrk="1" hangingPunct="1"/>
            <a:r>
              <a:rPr lang="en-US" smtClean="0"/>
              <a:t>The Marascuilo Procedure</a:t>
            </a:r>
          </a:p>
        </p:txBody>
      </p:sp>
      <p:sp>
        <p:nvSpPr>
          <p:cNvPr id="155651" name="Rectangle 3"/>
          <p:cNvSpPr>
            <a:spLocks noGrp="1" noChangeArrowheads="1"/>
          </p:cNvSpPr>
          <p:nvPr>
            <p:ph type="body" idx="1"/>
          </p:nvPr>
        </p:nvSpPr>
        <p:spPr/>
        <p:txBody>
          <a:bodyPr/>
          <a:lstStyle/>
          <a:p>
            <a:pPr eaLnBrk="1" hangingPunct="1"/>
            <a:r>
              <a:rPr lang="en-US" smtClean="0"/>
              <a:t>Used when the null hypothesis of equal proportions is rejected</a:t>
            </a:r>
          </a:p>
          <a:p>
            <a:pPr eaLnBrk="1" hangingPunct="1"/>
            <a:r>
              <a:rPr lang="en-US" smtClean="0"/>
              <a:t>Enables you to make comparisons between all pairs</a:t>
            </a:r>
          </a:p>
          <a:p>
            <a:pPr eaLnBrk="1" hangingPunct="1"/>
            <a:r>
              <a:rPr lang="en-US" smtClean="0"/>
              <a:t>Start with the observed differences, p</a:t>
            </a:r>
            <a:r>
              <a:rPr lang="en-US" baseline="-25000" smtClean="0"/>
              <a:t>j</a:t>
            </a:r>
            <a:r>
              <a:rPr lang="en-US" smtClean="0"/>
              <a:t>  </a:t>
            </a:r>
            <a:r>
              <a:rPr lang="en-US" smtClean="0">
                <a:cs typeface="Arial" charset="0"/>
              </a:rPr>
              <a:t>–</a:t>
            </a:r>
            <a:r>
              <a:rPr lang="en-US" smtClean="0"/>
              <a:t> p</a:t>
            </a:r>
            <a:r>
              <a:rPr lang="en-US" baseline="-25000" smtClean="0"/>
              <a:t>j</a:t>
            </a:r>
            <a:r>
              <a:rPr lang="en-US" baseline="-25000" smtClean="0">
                <a:latin typeface="Courier New" pitchFamily="49" charset="0"/>
              </a:rPr>
              <a:t>’</a:t>
            </a:r>
            <a:r>
              <a:rPr lang="en-US" smtClean="0"/>
              <a:t>, for all pairs (for j </a:t>
            </a:r>
            <a:r>
              <a:rPr lang="en-US" smtClean="0">
                <a:cs typeface="Arial" charset="0"/>
              </a:rPr>
              <a:t>≠ j</a:t>
            </a:r>
            <a:r>
              <a:rPr lang="en-US" smtClean="0">
                <a:latin typeface="Courier New" pitchFamily="49" charset="0"/>
                <a:cs typeface="Arial" charset="0"/>
              </a:rPr>
              <a:t>’</a:t>
            </a:r>
            <a:r>
              <a:rPr lang="en-US" smtClean="0">
                <a:cs typeface="Arial" charset="0"/>
              </a:rPr>
              <a:t>) then compare the absolute difference to a calculated critical range</a:t>
            </a:r>
          </a:p>
        </p:txBody>
      </p:sp>
      <p:sp>
        <p:nvSpPr>
          <p:cNvPr id="155652"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12-</a:t>
            </a:r>
            <a:fld id="{E153734F-4D80-41DC-8E6A-43B7B71F10EA}" type="slidenum">
              <a:rPr lang="en-US"/>
              <a:pPr/>
              <a:t>18</a:t>
            </a:fld>
            <a:endParaRPr lang="en-US"/>
          </a:p>
        </p:txBody>
      </p:sp>
      <p:sp>
        <p:nvSpPr>
          <p:cNvPr id="202759" name="Rectangle 6"/>
          <p:cNvSpPr>
            <a:spLocks noChangeArrowheads="1"/>
          </p:cNvSpPr>
          <p:nvPr/>
        </p:nvSpPr>
        <p:spPr bwMode="auto">
          <a:xfrm>
            <a:off x="1371600" y="5334000"/>
            <a:ext cx="6172200" cy="685800"/>
          </a:xfrm>
          <a:prstGeom prst="rect">
            <a:avLst/>
          </a:prstGeom>
          <a:solidFill>
            <a:srgbClr val="C4D9FE"/>
          </a:solidFill>
          <a:ln w="19050" algn="ctr">
            <a:solidFill>
              <a:schemeClr val="tx1"/>
            </a:solidFill>
            <a:miter lim="800000"/>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02760" name="Rectangle 2"/>
          <p:cNvSpPr>
            <a:spLocks noGrp="1" noChangeArrowheads="1"/>
          </p:cNvSpPr>
          <p:nvPr>
            <p:ph type="title"/>
          </p:nvPr>
        </p:nvSpPr>
        <p:spPr/>
        <p:txBody>
          <a:bodyPr/>
          <a:lstStyle/>
          <a:p>
            <a:pPr eaLnBrk="1" hangingPunct="1"/>
            <a:r>
              <a:rPr lang="en-US" smtClean="0"/>
              <a:t>The Marascuilo Procedure</a:t>
            </a:r>
          </a:p>
        </p:txBody>
      </p:sp>
      <p:sp>
        <p:nvSpPr>
          <p:cNvPr id="202761" name="Rectangle 3"/>
          <p:cNvSpPr>
            <a:spLocks noGrp="1" noChangeArrowheads="1"/>
          </p:cNvSpPr>
          <p:nvPr>
            <p:ph type="body" idx="1"/>
          </p:nvPr>
        </p:nvSpPr>
        <p:spPr/>
        <p:txBody>
          <a:bodyPr/>
          <a:lstStyle/>
          <a:p>
            <a:pPr eaLnBrk="1" hangingPunct="1"/>
            <a:r>
              <a:rPr lang="en-US" smtClean="0">
                <a:cs typeface="Arial" charset="0"/>
              </a:rPr>
              <a:t>Critical Range for the Marascuilo Procedure:</a:t>
            </a:r>
          </a:p>
          <a:p>
            <a:pPr eaLnBrk="1" hangingPunct="1"/>
            <a:endParaRPr lang="en-US" smtClean="0">
              <a:cs typeface="Arial" charset="0"/>
            </a:endParaRPr>
          </a:p>
          <a:p>
            <a:pPr eaLnBrk="1" hangingPunct="1"/>
            <a:endParaRPr lang="en-US" smtClean="0">
              <a:cs typeface="Arial" charset="0"/>
            </a:endParaRPr>
          </a:p>
          <a:p>
            <a:pPr eaLnBrk="1" hangingPunct="1"/>
            <a:endParaRPr lang="en-US" smtClean="0">
              <a:cs typeface="Arial" charset="0"/>
            </a:endParaRPr>
          </a:p>
          <a:p>
            <a:pPr lvl="2" eaLnBrk="1" hangingPunct="1"/>
            <a:r>
              <a:rPr lang="en-US" sz="1600" smtClean="0">
                <a:cs typeface="Arial" charset="0"/>
              </a:rPr>
              <a:t>(Note:  the critical range is different for each pairwise comparison)</a:t>
            </a:r>
          </a:p>
          <a:p>
            <a:pPr eaLnBrk="1" hangingPunct="1"/>
            <a:r>
              <a:rPr lang="en-US" smtClean="0">
                <a:cs typeface="Arial" charset="0"/>
              </a:rPr>
              <a:t>A particular pair of proportions is significantly different if</a:t>
            </a:r>
          </a:p>
          <a:p>
            <a:pPr eaLnBrk="1" hangingPunct="1"/>
            <a:endParaRPr lang="en-US" sz="1400" smtClean="0">
              <a:cs typeface="Arial" charset="0"/>
            </a:endParaRPr>
          </a:p>
          <a:p>
            <a:pPr eaLnBrk="1" hangingPunct="1">
              <a:buFont typeface="Wingdings" pitchFamily="2" charset="2"/>
              <a:buNone/>
            </a:pPr>
            <a:r>
              <a:rPr lang="en-US" smtClean="0"/>
              <a:t>		|</a:t>
            </a:r>
            <a:r>
              <a:rPr lang="en-US" sz="1000" smtClean="0"/>
              <a:t> </a:t>
            </a:r>
            <a:r>
              <a:rPr lang="en-US" smtClean="0"/>
              <a:t>p</a:t>
            </a:r>
            <a:r>
              <a:rPr lang="en-US" baseline="-25000" smtClean="0"/>
              <a:t>j</a:t>
            </a:r>
            <a:r>
              <a:rPr lang="en-US" smtClean="0"/>
              <a:t>  </a:t>
            </a:r>
            <a:r>
              <a:rPr lang="en-US" smtClean="0">
                <a:cs typeface="Arial" charset="0"/>
              </a:rPr>
              <a:t>–</a:t>
            </a:r>
            <a:r>
              <a:rPr lang="en-US" smtClean="0"/>
              <a:t> p</a:t>
            </a:r>
            <a:r>
              <a:rPr lang="en-US" baseline="-25000" smtClean="0"/>
              <a:t>j</a:t>
            </a:r>
            <a:r>
              <a:rPr lang="en-US" baseline="-25000" smtClean="0">
                <a:latin typeface="Courier New" pitchFamily="49" charset="0"/>
              </a:rPr>
              <a:t>’</a:t>
            </a:r>
            <a:r>
              <a:rPr lang="en-US" smtClean="0"/>
              <a:t>|  &gt;  critical range for j and j</a:t>
            </a:r>
            <a:r>
              <a:rPr lang="en-US" smtClean="0">
                <a:latin typeface="Courier New" pitchFamily="49" charset="0"/>
              </a:rPr>
              <a:t>’</a:t>
            </a:r>
          </a:p>
        </p:txBody>
      </p:sp>
      <p:sp>
        <p:nvSpPr>
          <p:cNvPr id="202762" name="Text Box 4"/>
          <p:cNvSpPr txBox="1">
            <a:spLocks noChangeArrowheads="1"/>
          </p:cNvSpPr>
          <p:nvPr/>
        </p:nvSpPr>
        <p:spPr bwMode="auto">
          <a:xfrm>
            <a:off x="7620000" y="11430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202757" name="Object 5"/>
          <p:cNvGraphicFramePr>
            <a:graphicFrameLocks noChangeAspect="1"/>
          </p:cNvGraphicFramePr>
          <p:nvPr/>
        </p:nvGraphicFramePr>
        <p:xfrm>
          <a:off x="1371600" y="2514600"/>
          <a:ext cx="6226175" cy="1163638"/>
        </p:xfrm>
        <a:graphic>
          <a:graphicData uri="http://schemas.openxmlformats.org/presentationml/2006/ole">
            <p:oleObj spid="_x0000_s202757" name="Equation" r:id="rId3" imgW="2717640" imgH="507960" progId="Equation.3">
              <p:embed/>
            </p:oleObj>
          </a:graphicData>
        </a:graphic>
      </p:graphicFrame>
      <p:sp>
        <p:nvSpPr>
          <p:cNvPr id="202763" name="Rectangle 8"/>
          <p:cNvSpPr>
            <a:spLocks noChangeArrowheads="1"/>
          </p:cNvSpPr>
          <p:nvPr/>
        </p:nvSpPr>
        <p:spPr bwMode="auto">
          <a:xfrm>
            <a:off x="7543800" y="14478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10"/>
          </p:nvPr>
        </p:nvSpPr>
        <p:spPr>
          <a:ln/>
        </p:spPr>
        <p:txBody>
          <a:bodyPr/>
          <a:lstStyle/>
          <a:p>
            <a:r>
              <a:rPr lang="en-US"/>
              <a:t>12-</a:t>
            </a:r>
            <a:fld id="{55E0FB1C-D33B-415C-8377-071A1975AE44}" type="slidenum">
              <a:rPr lang="en-US"/>
              <a:pPr/>
              <a:t>19</a:t>
            </a:fld>
            <a:endParaRPr lang="en-US"/>
          </a:p>
        </p:txBody>
      </p:sp>
      <p:sp>
        <p:nvSpPr>
          <p:cNvPr id="203786" name="Rectangle 2"/>
          <p:cNvSpPr>
            <a:spLocks noGrp="1" noChangeArrowheads="1"/>
          </p:cNvSpPr>
          <p:nvPr>
            <p:ph type="title"/>
          </p:nvPr>
        </p:nvSpPr>
        <p:spPr>
          <a:xfrm>
            <a:off x="1150938" y="228600"/>
            <a:ext cx="7688262" cy="990600"/>
          </a:xfrm>
        </p:spPr>
        <p:txBody>
          <a:bodyPr/>
          <a:lstStyle/>
          <a:p>
            <a:pPr eaLnBrk="1" hangingPunct="1"/>
            <a:r>
              <a:rPr lang="en-US" smtClean="0"/>
              <a:t>Marascuilo Procedure Example</a:t>
            </a:r>
          </a:p>
        </p:txBody>
      </p:sp>
      <p:sp>
        <p:nvSpPr>
          <p:cNvPr id="203787" name="Rectangle 3"/>
          <p:cNvSpPr>
            <a:spLocks noChangeArrowheads="1"/>
          </p:cNvSpPr>
          <p:nvPr/>
        </p:nvSpPr>
        <p:spPr bwMode="auto">
          <a:xfrm>
            <a:off x="153988" y="1677988"/>
            <a:ext cx="8913812" cy="1184275"/>
          </a:xfrm>
          <a:prstGeom prst="rect">
            <a:avLst/>
          </a:prstGeom>
          <a:solidFill>
            <a:srgbClr val="FDE0BD"/>
          </a:solidFill>
          <a:ln w="12700">
            <a:noFill/>
            <a:miter lim="800000"/>
            <a:headEnd/>
            <a:tailEnd/>
          </a:ln>
        </p:spPr>
        <p:txBody>
          <a:bodyPr lIns="90488" tIns="44450" rIns="90488" bIns="44450">
            <a:spAutoFit/>
          </a:bodyPr>
          <a:lstStyle/>
          <a:p>
            <a:pPr eaLnBrk="0" hangingPunct="0">
              <a:spcBef>
                <a:spcPct val="50000"/>
              </a:spcBef>
            </a:pPr>
            <a:r>
              <a:rPr lang="en-US"/>
              <a:t>A University is thinking of switching to a trimester academic calendar. A random sample of 100 administrators, 50 students, and 50 faculty members were surveyed</a:t>
            </a:r>
          </a:p>
        </p:txBody>
      </p:sp>
      <p:sp>
        <p:nvSpPr>
          <p:cNvPr id="203788" name="Rectangle 4"/>
          <p:cNvSpPr>
            <a:spLocks noChangeArrowheads="1"/>
          </p:cNvSpPr>
          <p:nvPr/>
        </p:nvSpPr>
        <p:spPr bwMode="auto">
          <a:xfrm>
            <a:off x="306388" y="3278188"/>
            <a:ext cx="7159625" cy="17653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b="1">
                <a:solidFill>
                  <a:schemeClr val="bg2"/>
                </a:solidFill>
              </a:rPr>
              <a:t>Opinion        Administrators     Students      Faculty</a:t>
            </a:r>
          </a:p>
          <a:p>
            <a:pPr eaLnBrk="0" hangingPunct="0">
              <a:spcBef>
                <a:spcPct val="50000"/>
              </a:spcBef>
            </a:pPr>
            <a:r>
              <a:rPr lang="en-US" sz="2000" b="1">
                <a:solidFill>
                  <a:schemeClr val="bg2"/>
                </a:solidFill>
              </a:rPr>
              <a:t>Favor</a:t>
            </a:r>
            <a:r>
              <a:rPr lang="en-US" sz="2000">
                <a:solidFill>
                  <a:schemeClr val="bg2"/>
                </a:solidFill>
              </a:rPr>
              <a:t>		     63		      20	     	37</a:t>
            </a:r>
          </a:p>
          <a:p>
            <a:pPr eaLnBrk="0" hangingPunct="0">
              <a:spcBef>
                <a:spcPct val="50000"/>
              </a:spcBef>
            </a:pPr>
            <a:r>
              <a:rPr lang="en-US" sz="2000" b="1">
                <a:solidFill>
                  <a:schemeClr val="bg2"/>
                </a:solidFill>
              </a:rPr>
              <a:t>Oppose</a:t>
            </a:r>
            <a:r>
              <a:rPr lang="en-US" sz="2000">
                <a:solidFill>
                  <a:schemeClr val="bg2"/>
                </a:solidFill>
              </a:rPr>
              <a:t>	     37		      30	     	13</a:t>
            </a:r>
          </a:p>
          <a:p>
            <a:pPr eaLnBrk="0" hangingPunct="0">
              <a:spcBef>
                <a:spcPct val="50000"/>
              </a:spcBef>
            </a:pPr>
            <a:r>
              <a:rPr lang="en-US" sz="2000" b="1">
                <a:solidFill>
                  <a:schemeClr val="bg2"/>
                </a:solidFill>
              </a:rPr>
              <a:t>Totals	</a:t>
            </a:r>
            <a:r>
              <a:rPr lang="en-US" sz="2000">
                <a:solidFill>
                  <a:schemeClr val="bg2"/>
                </a:solidFill>
              </a:rPr>
              <a:t>	   100		      50		50</a:t>
            </a:r>
          </a:p>
        </p:txBody>
      </p:sp>
      <p:sp>
        <p:nvSpPr>
          <p:cNvPr id="203789" name="Line 5"/>
          <p:cNvSpPr>
            <a:spLocks noChangeShapeType="1"/>
          </p:cNvSpPr>
          <p:nvPr/>
        </p:nvSpPr>
        <p:spPr bwMode="auto">
          <a:xfrm>
            <a:off x="457200" y="3733800"/>
            <a:ext cx="6334125" cy="0"/>
          </a:xfrm>
          <a:prstGeom prst="line">
            <a:avLst/>
          </a:prstGeom>
          <a:noFill/>
          <a:ln w="12700">
            <a:solidFill>
              <a:schemeClr val="tx1"/>
            </a:solidFill>
            <a:round/>
            <a:headEnd/>
            <a:tailEnd/>
          </a:ln>
        </p:spPr>
        <p:txBody>
          <a:bodyPr wrap="none" anchor="ctr"/>
          <a:lstStyle/>
          <a:p>
            <a:endParaRPr lang="en-US"/>
          </a:p>
        </p:txBody>
      </p:sp>
      <p:sp>
        <p:nvSpPr>
          <p:cNvPr id="203790" name="Line 6"/>
          <p:cNvSpPr>
            <a:spLocks noChangeShapeType="1"/>
          </p:cNvSpPr>
          <p:nvPr/>
        </p:nvSpPr>
        <p:spPr bwMode="auto">
          <a:xfrm>
            <a:off x="1828800" y="3276600"/>
            <a:ext cx="0" cy="1762125"/>
          </a:xfrm>
          <a:prstGeom prst="line">
            <a:avLst/>
          </a:prstGeom>
          <a:noFill/>
          <a:ln w="12700">
            <a:solidFill>
              <a:schemeClr val="tx1"/>
            </a:solidFill>
            <a:round/>
            <a:headEnd/>
            <a:tailEnd/>
          </a:ln>
        </p:spPr>
        <p:txBody>
          <a:bodyPr wrap="none" anchor="ctr"/>
          <a:lstStyle/>
          <a:p>
            <a:endParaRPr lang="en-US"/>
          </a:p>
        </p:txBody>
      </p:sp>
      <p:sp>
        <p:nvSpPr>
          <p:cNvPr id="203791" name="Rectangle 7"/>
          <p:cNvSpPr>
            <a:spLocks noChangeArrowheads="1"/>
          </p:cNvSpPr>
          <p:nvPr/>
        </p:nvSpPr>
        <p:spPr bwMode="auto">
          <a:xfrm>
            <a:off x="458788" y="5487988"/>
            <a:ext cx="8455025" cy="819150"/>
          </a:xfrm>
          <a:prstGeom prst="rect">
            <a:avLst/>
          </a:prstGeom>
          <a:solidFill>
            <a:srgbClr val="FDE0BD"/>
          </a:solidFill>
          <a:ln w="12700">
            <a:noFill/>
            <a:miter lim="800000"/>
            <a:headEnd/>
            <a:tailEnd/>
          </a:ln>
        </p:spPr>
        <p:txBody>
          <a:bodyPr lIns="90488" tIns="44450" rIns="90488" bIns="44450">
            <a:spAutoFit/>
          </a:bodyPr>
          <a:lstStyle/>
          <a:p>
            <a:pPr eaLnBrk="0" hangingPunct="0">
              <a:spcBef>
                <a:spcPct val="50000"/>
              </a:spcBef>
            </a:pPr>
            <a:r>
              <a:rPr lang="en-US">
                <a:solidFill>
                  <a:schemeClr val="bg2"/>
                </a:solidFill>
              </a:rPr>
              <a:t>Using a 1% level of significance, which groups have a  different attitude?</a:t>
            </a:r>
          </a:p>
        </p:txBody>
      </p:sp>
      <p:graphicFrame>
        <p:nvGraphicFramePr>
          <p:cNvPr id="203784" name="Object 8">
            <a:hlinkClick r:id="" action="ppaction://ole?verb=0"/>
          </p:cNvPr>
          <p:cNvGraphicFramePr>
            <a:graphicFrameLocks/>
          </p:cNvGraphicFramePr>
          <p:nvPr/>
        </p:nvGraphicFramePr>
        <p:xfrm>
          <a:off x="7315200" y="3124200"/>
          <a:ext cx="1803400" cy="2565400"/>
        </p:xfrm>
        <a:graphic>
          <a:graphicData uri="http://schemas.openxmlformats.org/presentationml/2006/ole">
            <p:oleObj spid="_x0000_s203784" name="Clip" r:id="rId3" imgW="1801800" imgH="2563560" progId="">
              <p:embed/>
            </p:oleObj>
          </a:graphicData>
        </a:graphic>
      </p:graphicFrame>
      <p:sp>
        <p:nvSpPr>
          <p:cNvPr id="203792" name="Line 9"/>
          <p:cNvSpPr>
            <a:spLocks noChangeShapeType="1"/>
          </p:cNvSpPr>
          <p:nvPr/>
        </p:nvSpPr>
        <p:spPr bwMode="auto">
          <a:xfrm>
            <a:off x="381000" y="4648200"/>
            <a:ext cx="6410325" cy="0"/>
          </a:xfrm>
          <a:prstGeom prst="line">
            <a:avLst/>
          </a:prstGeom>
          <a:noFill/>
          <a:ln w="12700">
            <a:solidFill>
              <a:schemeClr val="tx1"/>
            </a:solidFill>
            <a:round/>
            <a:headEnd/>
            <a:tailEnd/>
          </a:ln>
        </p:spPr>
        <p:txBody>
          <a:bodyPr wrap="none" anchor="ctr"/>
          <a:lstStyle/>
          <a:p>
            <a:endParaRPr lang="en-US"/>
          </a:p>
        </p:txBody>
      </p:sp>
      <p:sp>
        <p:nvSpPr>
          <p:cNvPr id="203793" name="Rectangle 11"/>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12-</a:t>
            </a:r>
            <a:fld id="{7C8EDC1E-B320-40FB-A609-C5CB1851053C}" type="slidenum">
              <a:rPr lang="en-US"/>
              <a:pPr/>
              <a:t>2</a:t>
            </a:fld>
            <a:endParaRPr lang="en-US"/>
          </a:p>
        </p:txBody>
      </p:sp>
      <p:sp>
        <p:nvSpPr>
          <p:cNvPr id="18434" name="Rectangle 2"/>
          <p:cNvSpPr>
            <a:spLocks noGrp="1" noChangeArrowheads="1"/>
          </p:cNvSpPr>
          <p:nvPr>
            <p:ph type="title"/>
          </p:nvPr>
        </p:nvSpPr>
        <p:spPr/>
        <p:txBody>
          <a:bodyPr/>
          <a:lstStyle/>
          <a:p>
            <a:pPr eaLnBrk="1" hangingPunct="1"/>
            <a:r>
              <a:rPr lang="en-US" smtClean="0"/>
              <a:t>Learning Objectives</a:t>
            </a:r>
          </a:p>
        </p:txBody>
      </p:sp>
      <p:sp>
        <p:nvSpPr>
          <p:cNvPr id="18435" name="Rectangle 3"/>
          <p:cNvSpPr>
            <a:spLocks noGrp="1" noChangeArrowheads="1"/>
          </p:cNvSpPr>
          <p:nvPr>
            <p:ph type="body" idx="1"/>
          </p:nvPr>
        </p:nvSpPr>
        <p:spPr>
          <a:xfrm>
            <a:off x="533400" y="1600200"/>
            <a:ext cx="8458200" cy="4800600"/>
          </a:xfrm>
        </p:spPr>
        <p:txBody>
          <a:bodyPr/>
          <a:lstStyle/>
          <a:p>
            <a:pPr eaLnBrk="1" hangingPunct="1">
              <a:lnSpc>
                <a:spcPct val="110000"/>
              </a:lnSpc>
              <a:buFont typeface="Wingdings" pitchFamily="2" charset="2"/>
              <a:buNone/>
            </a:pPr>
            <a:r>
              <a:rPr lang="en-US" sz="3200" b="1" smtClean="0"/>
              <a:t>In this chapter, you learn:</a:t>
            </a:r>
            <a:endParaRPr lang="en-US" sz="3200" smtClean="0"/>
          </a:p>
          <a:p>
            <a:pPr eaLnBrk="1" hangingPunct="1">
              <a:lnSpc>
                <a:spcPct val="90000"/>
              </a:lnSpc>
              <a:buSzPct val="110000"/>
              <a:buFont typeface="Wingdings" pitchFamily="2" charset="2"/>
              <a:buChar char="§"/>
            </a:pPr>
            <a:r>
              <a:rPr lang="en-US" smtClean="0"/>
              <a:t>How and when to use the chi-square test for contingency tables</a:t>
            </a:r>
          </a:p>
          <a:p>
            <a:pPr eaLnBrk="1" hangingPunct="1">
              <a:lnSpc>
                <a:spcPct val="90000"/>
              </a:lnSpc>
              <a:buSzPct val="110000"/>
              <a:buFont typeface="Wingdings" pitchFamily="2" charset="2"/>
              <a:buChar char="§"/>
            </a:pPr>
            <a:r>
              <a:rPr lang="en-US" smtClean="0"/>
              <a:t>How to use the Marascuilo procedure for determining pairwise</a:t>
            </a:r>
            <a:r>
              <a:rPr lang="en-US" smtClean="0">
                <a:sym typeface="Symbol" pitchFamily="18" charset="2"/>
              </a:rPr>
              <a:t> differences when evaluating more than two proportions</a:t>
            </a:r>
            <a:endParaRPr lang="en-US" smtClean="0"/>
          </a:p>
          <a:p>
            <a:pPr eaLnBrk="1" hangingPunct="1">
              <a:lnSpc>
                <a:spcPct val="90000"/>
              </a:lnSpc>
              <a:buSzPct val="110000"/>
              <a:buFont typeface="Wingdings" pitchFamily="2" charset="2"/>
              <a:buChar char="§"/>
            </a:pPr>
            <a:r>
              <a:rPr lang="en-US" smtClean="0"/>
              <a:t>How and when to use the McNemar test</a:t>
            </a:r>
          </a:p>
          <a:p>
            <a:pPr eaLnBrk="1" hangingPunct="1">
              <a:lnSpc>
                <a:spcPct val="90000"/>
              </a:lnSpc>
              <a:buSzPct val="110000"/>
              <a:buFont typeface="Wingdings" pitchFamily="2" charset="2"/>
              <a:buChar char="§"/>
            </a:pPr>
            <a:r>
              <a:rPr lang="en-US" smtClean="0"/>
              <a:t>How and when to use nonparametric tests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a:spLocks noGrp="1" noChangeArrowheads="1"/>
          </p:cNvSpPr>
          <p:nvPr>
            <p:ph type="sldNum" sz="quarter" idx="10"/>
          </p:nvPr>
        </p:nvSpPr>
        <p:spPr>
          <a:ln/>
        </p:spPr>
        <p:txBody>
          <a:bodyPr/>
          <a:lstStyle/>
          <a:p>
            <a:r>
              <a:rPr lang="en-US"/>
              <a:t>12-</a:t>
            </a:r>
            <a:fld id="{961000F9-CD5F-4AB4-B73C-488E4709071A}" type="slidenum">
              <a:rPr lang="en-US"/>
              <a:pPr/>
              <a:t>20</a:t>
            </a:fld>
            <a:endParaRPr lang="en-US"/>
          </a:p>
        </p:txBody>
      </p:sp>
      <p:sp>
        <p:nvSpPr>
          <p:cNvPr id="253966" name="Rectangle 2"/>
          <p:cNvSpPr>
            <a:spLocks noGrp="1" noChangeArrowheads="1"/>
          </p:cNvSpPr>
          <p:nvPr>
            <p:ph type="title"/>
          </p:nvPr>
        </p:nvSpPr>
        <p:spPr/>
        <p:txBody>
          <a:bodyPr/>
          <a:lstStyle/>
          <a:p>
            <a:pPr eaLnBrk="1" hangingPunct="1"/>
            <a:r>
              <a:rPr lang="en-US" smtClean="0"/>
              <a:t>Chi-Square Test Results</a:t>
            </a:r>
          </a:p>
        </p:txBody>
      </p:sp>
      <p:sp>
        <p:nvSpPr>
          <p:cNvPr id="253967" name="Rectangle 4"/>
          <p:cNvSpPr>
            <a:spLocks noChangeArrowheads="1"/>
          </p:cNvSpPr>
          <p:nvPr/>
        </p:nvSpPr>
        <p:spPr bwMode="auto">
          <a:xfrm>
            <a:off x="381000" y="2895600"/>
            <a:ext cx="8305800" cy="2330450"/>
          </a:xfrm>
          <a:prstGeom prst="rect">
            <a:avLst/>
          </a:prstGeom>
          <a:noFill/>
          <a:ln w="19050" algn="ctr">
            <a:noFill/>
            <a:miter lim="800000"/>
            <a:headEnd/>
            <a:tailEnd/>
          </a:ln>
        </p:spPr>
        <p:txBody>
          <a:bodyPr>
            <a:spAutoFit/>
          </a:bodyPr>
          <a:lstStyle/>
          <a:p>
            <a:pPr marL="320675" indent="-320675" algn="ctr" defTabSz="852488">
              <a:lnSpc>
                <a:spcPct val="105000"/>
              </a:lnSpc>
              <a:spcBef>
                <a:spcPct val="50000"/>
              </a:spcBef>
              <a:buClr>
                <a:schemeClr val="folHlink"/>
              </a:buClr>
              <a:buSzPct val="60000"/>
              <a:buFont typeface="Wingdings" pitchFamily="2" charset="2"/>
              <a:buNone/>
            </a:pPr>
            <a:r>
              <a:rPr lang="en-US" sz="1600" b="1"/>
              <a:t>Chi-Square Test: Administrators, Students, Faculty</a:t>
            </a:r>
            <a:endParaRPr lang="en-US" sz="1600"/>
          </a:p>
          <a:p>
            <a:pPr marL="320675" indent="-320675" defTabSz="852488">
              <a:lnSpc>
                <a:spcPct val="105000"/>
              </a:lnSpc>
              <a:spcBef>
                <a:spcPct val="50000"/>
              </a:spcBef>
              <a:buClr>
                <a:schemeClr val="folHlink"/>
              </a:buClr>
              <a:buSzPct val="60000"/>
              <a:buFont typeface="Wingdings" pitchFamily="2" charset="2"/>
              <a:buNone/>
            </a:pPr>
            <a:r>
              <a:rPr lang="en-US" sz="1400"/>
              <a:t>				</a:t>
            </a:r>
            <a:r>
              <a:rPr lang="en-US" sz="1400" b="1"/>
              <a:t>Admin     Students  	Faculty	Total</a:t>
            </a:r>
          </a:p>
          <a:p>
            <a:pPr marL="320675" indent="-320675" defTabSz="852488">
              <a:lnSpc>
                <a:spcPct val="105000"/>
              </a:lnSpc>
              <a:spcBef>
                <a:spcPct val="50000"/>
              </a:spcBef>
              <a:buClr>
                <a:schemeClr val="folHlink"/>
              </a:buClr>
              <a:buSzPct val="60000"/>
              <a:buFont typeface="Wingdings" pitchFamily="2" charset="2"/>
              <a:buNone/>
            </a:pPr>
            <a:r>
              <a:rPr lang="en-US" sz="1400"/>
              <a:t>			</a:t>
            </a:r>
            <a:r>
              <a:rPr lang="en-US" sz="1400" b="1"/>
              <a:t>Favor</a:t>
            </a:r>
            <a:r>
              <a:rPr lang="en-US" sz="1400"/>
              <a:t>	 63	20	37	120</a:t>
            </a:r>
          </a:p>
          <a:p>
            <a:pPr marL="320675" indent="-320675" defTabSz="852488">
              <a:lnSpc>
                <a:spcPct val="105000"/>
              </a:lnSpc>
              <a:spcBef>
                <a:spcPct val="50000"/>
              </a:spcBef>
              <a:buClr>
                <a:schemeClr val="folHlink"/>
              </a:buClr>
              <a:buSzPct val="60000"/>
              <a:buFont typeface="Wingdings" pitchFamily="2" charset="2"/>
              <a:buNone/>
            </a:pPr>
            <a:r>
              <a:rPr lang="en-US" sz="1400"/>
              <a:t>                  		 60	30	30</a:t>
            </a:r>
          </a:p>
          <a:p>
            <a:pPr marL="320675" indent="-320675" defTabSz="852488">
              <a:lnSpc>
                <a:spcPct val="105000"/>
              </a:lnSpc>
              <a:spcBef>
                <a:spcPct val="50000"/>
              </a:spcBef>
              <a:buClr>
                <a:schemeClr val="folHlink"/>
              </a:buClr>
              <a:buSzPct val="60000"/>
              <a:buFont typeface="Wingdings" pitchFamily="2" charset="2"/>
              <a:buNone/>
            </a:pPr>
            <a:r>
              <a:rPr lang="en-US" sz="1400"/>
              <a:t>			</a:t>
            </a:r>
            <a:r>
              <a:rPr lang="en-US" sz="1400" b="1"/>
              <a:t>Oppose</a:t>
            </a:r>
            <a:r>
              <a:rPr lang="en-US" sz="1400"/>
              <a:t>     37	30	13	  80</a:t>
            </a:r>
          </a:p>
          <a:p>
            <a:pPr marL="320675" indent="-320675" defTabSz="852488">
              <a:lnSpc>
                <a:spcPct val="105000"/>
              </a:lnSpc>
              <a:spcBef>
                <a:spcPct val="50000"/>
              </a:spcBef>
              <a:buClr>
                <a:schemeClr val="folHlink"/>
              </a:buClr>
              <a:buSzPct val="60000"/>
              <a:buFont typeface="Wingdings" pitchFamily="2" charset="2"/>
              <a:buNone/>
            </a:pPr>
            <a:r>
              <a:rPr lang="en-US" sz="1400"/>
              <a:t>                			 40     	20    	20</a:t>
            </a:r>
          </a:p>
          <a:p>
            <a:pPr marL="320675" indent="-320675" defTabSz="852488">
              <a:lnSpc>
                <a:spcPct val="105000"/>
              </a:lnSpc>
              <a:spcBef>
                <a:spcPct val="50000"/>
              </a:spcBef>
              <a:buClr>
                <a:schemeClr val="folHlink"/>
              </a:buClr>
              <a:buSzPct val="60000"/>
              <a:buFont typeface="Wingdings" pitchFamily="2" charset="2"/>
              <a:buNone/>
            </a:pPr>
            <a:r>
              <a:rPr lang="en-US" sz="1400"/>
              <a:t>			</a:t>
            </a:r>
            <a:r>
              <a:rPr lang="en-US" sz="1400" b="1"/>
              <a:t>Total</a:t>
            </a:r>
            <a:r>
              <a:rPr lang="en-US" sz="1400"/>
              <a:t>        100        	50       	50    	200</a:t>
            </a:r>
          </a:p>
        </p:txBody>
      </p:sp>
      <p:sp>
        <p:nvSpPr>
          <p:cNvPr id="253968" name="Text Box 5"/>
          <p:cNvSpPr txBox="1">
            <a:spLocks noChangeArrowheads="1"/>
          </p:cNvSpPr>
          <p:nvPr/>
        </p:nvSpPr>
        <p:spPr bwMode="auto">
          <a:xfrm>
            <a:off x="7239000" y="3810000"/>
            <a:ext cx="1506538" cy="476250"/>
          </a:xfrm>
          <a:prstGeom prst="rect">
            <a:avLst/>
          </a:prstGeom>
          <a:noFill/>
          <a:ln w="19050" algn="ctr">
            <a:noFill/>
            <a:miter lim="800000"/>
            <a:headEnd/>
            <a:tailEnd/>
          </a:ln>
        </p:spPr>
        <p:txBody>
          <a:bodyPr wrap="none">
            <a:spAutoFit/>
          </a:bodyPr>
          <a:lstStyle/>
          <a:p>
            <a:pPr marL="320675" indent="-320675" algn="ctr" defTabSz="852488">
              <a:lnSpc>
                <a:spcPct val="105000"/>
              </a:lnSpc>
              <a:spcBef>
                <a:spcPct val="50000"/>
              </a:spcBef>
              <a:buClr>
                <a:schemeClr val="folHlink"/>
              </a:buClr>
              <a:buSzPct val="60000"/>
              <a:buFont typeface="Wingdings" pitchFamily="2" charset="2"/>
              <a:buNone/>
            </a:pPr>
            <a:r>
              <a:rPr lang="en-US">
                <a:solidFill>
                  <a:schemeClr val="folHlink"/>
                </a:solidFill>
              </a:rPr>
              <a:t>Observed</a:t>
            </a:r>
          </a:p>
        </p:txBody>
      </p:sp>
      <p:sp>
        <p:nvSpPr>
          <p:cNvPr id="253969" name="Line 6"/>
          <p:cNvSpPr>
            <a:spLocks noChangeShapeType="1"/>
          </p:cNvSpPr>
          <p:nvPr/>
        </p:nvSpPr>
        <p:spPr bwMode="auto">
          <a:xfrm flipH="1" flipV="1">
            <a:off x="4953000" y="3733800"/>
            <a:ext cx="2286000" cy="304800"/>
          </a:xfrm>
          <a:prstGeom prst="line">
            <a:avLst/>
          </a:prstGeom>
          <a:noFill/>
          <a:ln w="31750">
            <a:solidFill>
              <a:schemeClr val="folHlink"/>
            </a:solidFill>
            <a:round/>
            <a:headEnd/>
            <a:tailEnd type="triangle" w="med" len="med"/>
          </a:ln>
        </p:spPr>
        <p:txBody>
          <a:bodyPr>
            <a:spAutoFit/>
          </a:bodyPr>
          <a:lstStyle/>
          <a:p>
            <a:endParaRPr lang="en-US"/>
          </a:p>
        </p:txBody>
      </p:sp>
      <p:sp>
        <p:nvSpPr>
          <p:cNvPr id="253970" name="Line 7"/>
          <p:cNvSpPr>
            <a:spLocks noChangeShapeType="1"/>
          </p:cNvSpPr>
          <p:nvPr/>
        </p:nvSpPr>
        <p:spPr bwMode="auto">
          <a:xfrm flipH="1">
            <a:off x="4953000" y="4114800"/>
            <a:ext cx="2286000" cy="228600"/>
          </a:xfrm>
          <a:prstGeom prst="line">
            <a:avLst/>
          </a:prstGeom>
          <a:noFill/>
          <a:ln w="31750">
            <a:solidFill>
              <a:schemeClr val="folHlink"/>
            </a:solidFill>
            <a:round/>
            <a:headEnd/>
            <a:tailEnd type="triangle" w="med" len="med"/>
          </a:ln>
        </p:spPr>
        <p:txBody>
          <a:bodyPr>
            <a:spAutoFit/>
          </a:bodyPr>
          <a:lstStyle/>
          <a:p>
            <a:endParaRPr lang="en-US"/>
          </a:p>
        </p:txBody>
      </p:sp>
      <p:sp>
        <p:nvSpPr>
          <p:cNvPr id="253971" name="Text Box 8"/>
          <p:cNvSpPr txBox="1">
            <a:spLocks noChangeArrowheads="1"/>
          </p:cNvSpPr>
          <p:nvPr/>
        </p:nvSpPr>
        <p:spPr bwMode="auto">
          <a:xfrm>
            <a:off x="228600" y="4114800"/>
            <a:ext cx="1455738" cy="476250"/>
          </a:xfrm>
          <a:prstGeom prst="rect">
            <a:avLst/>
          </a:prstGeom>
          <a:noFill/>
          <a:ln w="19050" algn="ctr">
            <a:noFill/>
            <a:miter lim="800000"/>
            <a:headEnd/>
            <a:tailEnd/>
          </a:ln>
        </p:spPr>
        <p:txBody>
          <a:bodyPr wrap="none">
            <a:spAutoFit/>
          </a:bodyPr>
          <a:lstStyle/>
          <a:p>
            <a:pPr marL="320675" indent="-320675" algn="ctr" defTabSz="852488">
              <a:lnSpc>
                <a:spcPct val="105000"/>
              </a:lnSpc>
              <a:spcBef>
                <a:spcPct val="50000"/>
              </a:spcBef>
              <a:buClr>
                <a:schemeClr val="folHlink"/>
              </a:buClr>
              <a:buSzPct val="60000"/>
              <a:buFont typeface="Wingdings" pitchFamily="2" charset="2"/>
              <a:buNone/>
            </a:pPr>
            <a:r>
              <a:rPr lang="en-US">
                <a:solidFill>
                  <a:schemeClr val="hlink"/>
                </a:solidFill>
              </a:rPr>
              <a:t>Expected</a:t>
            </a:r>
          </a:p>
        </p:txBody>
      </p:sp>
      <p:sp>
        <p:nvSpPr>
          <p:cNvPr id="253972" name="Line 9"/>
          <p:cNvSpPr>
            <a:spLocks noChangeShapeType="1"/>
          </p:cNvSpPr>
          <p:nvPr/>
        </p:nvSpPr>
        <p:spPr bwMode="auto">
          <a:xfrm flipV="1">
            <a:off x="1676400" y="4114800"/>
            <a:ext cx="1143000" cy="228600"/>
          </a:xfrm>
          <a:prstGeom prst="line">
            <a:avLst/>
          </a:prstGeom>
          <a:noFill/>
          <a:ln w="28575">
            <a:solidFill>
              <a:schemeClr val="hlink"/>
            </a:solidFill>
            <a:round/>
            <a:headEnd/>
            <a:tailEnd type="triangle" w="med" len="med"/>
          </a:ln>
        </p:spPr>
        <p:txBody>
          <a:bodyPr>
            <a:spAutoFit/>
          </a:bodyPr>
          <a:lstStyle/>
          <a:p>
            <a:endParaRPr lang="en-US"/>
          </a:p>
        </p:txBody>
      </p:sp>
      <p:sp>
        <p:nvSpPr>
          <p:cNvPr id="253973" name="Line 10"/>
          <p:cNvSpPr>
            <a:spLocks noChangeShapeType="1"/>
          </p:cNvSpPr>
          <p:nvPr/>
        </p:nvSpPr>
        <p:spPr bwMode="auto">
          <a:xfrm>
            <a:off x="1676400" y="4419600"/>
            <a:ext cx="1143000" cy="381000"/>
          </a:xfrm>
          <a:prstGeom prst="line">
            <a:avLst/>
          </a:prstGeom>
          <a:noFill/>
          <a:ln w="28575">
            <a:solidFill>
              <a:schemeClr val="hlink"/>
            </a:solidFill>
            <a:round/>
            <a:headEnd/>
            <a:tailEnd type="triangle" w="med" len="med"/>
          </a:ln>
        </p:spPr>
        <p:txBody>
          <a:bodyPr>
            <a:spAutoFit/>
          </a:bodyPr>
          <a:lstStyle/>
          <a:p>
            <a:endParaRPr lang="en-US"/>
          </a:p>
        </p:txBody>
      </p:sp>
      <p:sp>
        <p:nvSpPr>
          <p:cNvPr id="253974" name="Rectangle 11"/>
          <p:cNvSpPr>
            <a:spLocks noChangeArrowheads="1"/>
          </p:cNvSpPr>
          <p:nvPr/>
        </p:nvSpPr>
        <p:spPr bwMode="auto">
          <a:xfrm>
            <a:off x="1676400" y="1600200"/>
            <a:ext cx="5943600" cy="1143000"/>
          </a:xfrm>
          <a:prstGeom prst="rect">
            <a:avLst/>
          </a:prstGeom>
          <a:solidFill>
            <a:srgbClr val="FDE0BD"/>
          </a:solidFill>
          <a:ln w="9525">
            <a:solidFill>
              <a:schemeClr val="tx1"/>
            </a:solidFill>
            <a:miter lim="800000"/>
            <a:headEnd/>
            <a:tailEnd/>
          </a:ln>
        </p:spPr>
        <p:txBody>
          <a:bodyPr lIns="85342" tIns="42672" rIns="85342" bIns="42672"/>
          <a:lstStyle/>
          <a:p>
            <a:pPr marL="320675" indent="-320675" defTabSz="852488">
              <a:lnSpc>
                <a:spcPct val="120000"/>
              </a:lnSpc>
              <a:spcBef>
                <a:spcPct val="20000"/>
              </a:spcBef>
              <a:buClr>
                <a:schemeClr val="folHlink"/>
              </a:buClr>
              <a:buSzPct val="60000"/>
              <a:buFont typeface="Wingdings" pitchFamily="2" charset="2"/>
              <a:buNone/>
            </a:pPr>
            <a:r>
              <a:rPr lang="en-US" sz="2300"/>
              <a:t>H</a:t>
            </a:r>
            <a:r>
              <a:rPr lang="en-US" sz="2300" baseline="-25000"/>
              <a:t>0</a:t>
            </a:r>
            <a:r>
              <a:rPr lang="en-US" sz="2300"/>
              <a:t>: </a:t>
            </a:r>
            <a:r>
              <a:rPr lang="el-GR" sz="2300">
                <a:latin typeface="Times New Roman" pitchFamily="18" charset="0"/>
                <a:cs typeface="Times New Roman" pitchFamily="18" charset="0"/>
              </a:rPr>
              <a:t>π</a:t>
            </a:r>
            <a:r>
              <a:rPr lang="en-US" sz="2300" baseline="-25000"/>
              <a:t>1</a:t>
            </a:r>
            <a:r>
              <a:rPr lang="en-US" sz="2300"/>
              <a:t> = </a:t>
            </a:r>
            <a:r>
              <a:rPr lang="el-GR" sz="2300">
                <a:latin typeface="Times New Roman" pitchFamily="18" charset="0"/>
                <a:cs typeface="Times New Roman" pitchFamily="18" charset="0"/>
              </a:rPr>
              <a:t>π</a:t>
            </a:r>
            <a:r>
              <a:rPr lang="en-US" sz="2300" baseline="-25000"/>
              <a:t>2</a:t>
            </a:r>
            <a:r>
              <a:rPr lang="en-US" sz="2300"/>
              <a:t> = </a:t>
            </a:r>
            <a:r>
              <a:rPr lang="el-GR" sz="2300">
                <a:latin typeface="Times New Roman" pitchFamily="18" charset="0"/>
                <a:cs typeface="Times New Roman" pitchFamily="18" charset="0"/>
              </a:rPr>
              <a:t>π</a:t>
            </a:r>
            <a:r>
              <a:rPr lang="en-US" sz="2300" baseline="-25000"/>
              <a:t>3</a:t>
            </a:r>
            <a:endParaRPr lang="en-US" sz="2300"/>
          </a:p>
          <a:p>
            <a:pPr marL="320675" indent="-320675" defTabSz="852488">
              <a:lnSpc>
                <a:spcPct val="120000"/>
              </a:lnSpc>
              <a:spcBef>
                <a:spcPct val="20000"/>
              </a:spcBef>
              <a:buClr>
                <a:schemeClr val="folHlink"/>
              </a:buClr>
              <a:buSzPct val="60000"/>
              <a:buFont typeface="Wingdings" pitchFamily="2" charset="2"/>
              <a:buNone/>
            </a:pPr>
            <a:r>
              <a:rPr lang="en-US" sz="2300"/>
              <a:t>H</a:t>
            </a:r>
            <a:r>
              <a:rPr lang="en-US" sz="2300" baseline="-25000"/>
              <a:t>1</a:t>
            </a:r>
            <a:r>
              <a:rPr lang="en-US" sz="2300"/>
              <a:t>: Not all of the </a:t>
            </a:r>
            <a:r>
              <a:rPr lang="el-GR" sz="2300">
                <a:latin typeface="Times New Roman" pitchFamily="18" charset="0"/>
                <a:cs typeface="Times New Roman" pitchFamily="18" charset="0"/>
              </a:rPr>
              <a:t>π</a:t>
            </a:r>
            <a:r>
              <a:rPr lang="en-US" sz="2300" baseline="-25000"/>
              <a:t>j</a:t>
            </a:r>
            <a:r>
              <a:rPr lang="en-US" sz="2300"/>
              <a:t> are equal (j = 1, 2, 3)</a:t>
            </a:r>
          </a:p>
        </p:txBody>
      </p:sp>
      <p:graphicFrame>
        <p:nvGraphicFramePr>
          <p:cNvPr id="253964" name="Object 12"/>
          <p:cNvGraphicFramePr>
            <a:graphicFrameLocks noChangeAspect="1"/>
          </p:cNvGraphicFramePr>
          <p:nvPr>
            <p:ph idx="1"/>
          </p:nvPr>
        </p:nvGraphicFramePr>
        <p:xfrm>
          <a:off x="1447800" y="5486400"/>
          <a:ext cx="6096000" cy="660400"/>
        </p:xfrm>
        <a:graphic>
          <a:graphicData uri="http://schemas.openxmlformats.org/presentationml/2006/ole">
            <p:oleObj spid="_x0000_s253964" name="Equation" r:id="rId3" imgW="2577960" imgH="279360" progId="Equation.3">
              <p:embed/>
            </p:oleObj>
          </a:graphicData>
        </a:graphic>
      </p:graphicFrame>
      <p:sp>
        <p:nvSpPr>
          <p:cNvPr id="253975" name="Rectangle 13"/>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12-</a:t>
            </a:r>
            <a:fld id="{00EDE6F7-527A-448B-93E9-A49A452A309D}" type="slidenum">
              <a:rPr lang="en-US"/>
              <a:pPr/>
              <a:t>21</a:t>
            </a:fld>
            <a:endParaRPr lang="en-US"/>
          </a:p>
        </p:txBody>
      </p:sp>
      <p:sp>
        <p:nvSpPr>
          <p:cNvPr id="204805" name="Rectangle 2"/>
          <p:cNvSpPr>
            <a:spLocks noGrp="1" noChangeArrowheads="1"/>
          </p:cNvSpPr>
          <p:nvPr>
            <p:ph type="title"/>
          </p:nvPr>
        </p:nvSpPr>
        <p:spPr>
          <a:xfrm>
            <a:off x="1150938" y="228600"/>
            <a:ext cx="7612062" cy="990600"/>
          </a:xfrm>
        </p:spPr>
        <p:txBody>
          <a:bodyPr/>
          <a:lstStyle/>
          <a:p>
            <a:pPr eaLnBrk="1" hangingPunct="1"/>
            <a:r>
              <a:rPr lang="en-US" smtClean="0"/>
              <a:t>Marascuilo Procedure: Solution</a:t>
            </a:r>
          </a:p>
        </p:txBody>
      </p:sp>
      <p:graphicFrame>
        <p:nvGraphicFramePr>
          <p:cNvPr id="204803" name="Object 3"/>
          <p:cNvGraphicFramePr>
            <a:graphicFrameLocks noChangeAspect="1"/>
          </p:cNvGraphicFramePr>
          <p:nvPr/>
        </p:nvGraphicFramePr>
        <p:xfrm>
          <a:off x="228600" y="2362200"/>
          <a:ext cx="8763000" cy="2867025"/>
        </p:xfrm>
        <a:graphic>
          <a:graphicData uri="http://schemas.openxmlformats.org/presentationml/2006/ole">
            <p:oleObj spid="_x0000_s204803" name="Worksheet" r:id="rId3" imgW="6057900" imgH="1952549" progId="Excel.Sheet.8">
              <p:embed/>
            </p:oleObj>
          </a:graphicData>
        </a:graphic>
      </p:graphicFrame>
      <p:sp>
        <p:nvSpPr>
          <p:cNvPr id="204806" name="Text Box 5"/>
          <p:cNvSpPr txBox="1">
            <a:spLocks noChangeArrowheads="1"/>
          </p:cNvSpPr>
          <p:nvPr/>
        </p:nvSpPr>
        <p:spPr bwMode="auto">
          <a:xfrm>
            <a:off x="3505200" y="1606550"/>
            <a:ext cx="2012950" cy="457200"/>
          </a:xfrm>
          <a:prstGeom prst="rect">
            <a:avLst/>
          </a:prstGeom>
          <a:solidFill>
            <a:srgbClr val="FDE0BD"/>
          </a:solidFill>
          <a:ln w="9525">
            <a:noFill/>
            <a:miter lim="800000"/>
            <a:headEnd/>
            <a:tailEnd/>
          </a:ln>
        </p:spPr>
        <p:txBody>
          <a:bodyPr wrap="none">
            <a:spAutoFit/>
          </a:bodyPr>
          <a:lstStyle/>
          <a:p>
            <a:r>
              <a:rPr lang="en-US"/>
              <a:t>Excel Output:</a:t>
            </a:r>
          </a:p>
        </p:txBody>
      </p:sp>
      <p:sp>
        <p:nvSpPr>
          <p:cNvPr id="204807" name="Rectangle 6"/>
          <p:cNvSpPr>
            <a:spLocks noChangeArrowheads="1"/>
          </p:cNvSpPr>
          <p:nvPr/>
        </p:nvSpPr>
        <p:spPr bwMode="auto">
          <a:xfrm>
            <a:off x="4114800" y="2819400"/>
            <a:ext cx="914400" cy="1219200"/>
          </a:xfrm>
          <a:prstGeom prst="rect">
            <a:avLst/>
          </a:prstGeom>
          <a:noFill/>
          <a:ln w="19050" algn="ctr">
            <a:solidFill>
              <a:schemeClr val="hlink"/>
            </a:solidFill>
            <a:miter lim="800000"/>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04808" name="Rectangle 7"/>
          <p:cNvSpPr>
            <a:spLocks noChangeArrowheads="1"/>
          </p:cNvSpPr>
          <p:nvPr/>
        </p:nvSpPr>
        <p:spPr bwMode="auto">
          <a:xfrm>
            <a:off x="6172200" y="2819400"/>
            <a:ext cx="609600" cy="1219200"/>
          </a:xfrm>
          <a:prstGeom prst="rect">
            <a:avLst/>
          </a:prstGeom>
          <a:noFill/>
          <a:ln w="19050" algn="ctr">
            <a:solidFill>
              <a:schemeClr val="hlink"/>
            </a:solidFill>
            <a:miter lim="800000"/>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04809" name="Freeform 8"/>
          <p:cNvSpPr>
            <a:spLocks/>
          </p:cNvSpPr>
          <p:nvPr/>
        </p:nvSpPr>
        <p:spPr bwMode="auto">
          <a:xfrm>
            <a:off x="4724400" y="2438400"/>
            <a:ext cx="1676400" cy="304800"/>
          </a:xfrm>
          <a:custGeom>
            <a:avLst/>
            <a:gdLst>
              <a:gd name="T0" fmla="*/ 0 w 1056"/>
              <a:gd name="T1" fmla="*/ 192 h 192"/>
              <a:gd name="T2" fmla="*/ 624 w 1056"/>
              <a:gd name="T3" fmla="*/ 0 h 192"/>
              <a:gd name="T4" fmla="*/ 1056 w 1056"/>
              <a:gd name="T5" fmla="*/ 192 h 192"/>
              <a:gd name="T6" fmla="*/ 0 60000 65536"/>
              <a:gd name="T7" fmla="*/ 0 60000 65536"/>
              <a:gd name="T8" fmla="*/ 0 60000 65536"/>
              <a:gd name="T9" fmla="*/ 0 w 1056"/>
              <a:gd name="T10" fmla="*/ 0 h 192"/>
              <a:gd name="T11" fmla="*/ 1056 w 1056"/>
              <a:gd name="T12" fmla="*/ 192 h 192"/>
            </a:gdLst>
            <a:ahLst/>
            <a:cxnLst>
              <a:cxn ang="T6">
                <a:pos x="T0" y="T1"/>
              </a:cxn>
              <a:cxn ang="T7">
                <a:pos x="T2" y="T3"/>
              </a:cxn>
              <a:cxn ang="T8">
                <a:pos x="T4" y="T5"/>
              </a:cxn>
            </a:cxnLst>
            <a:rect l="T9" t="T10" r="T11" b="T12"/>
            <a:pathLst>
              <a:path w="1056" h="192">
                <a:moveTo>
                  <a:pt x="0" y="192"/>
                </a:moveTo>
                <a:cubicBezTo>
                  <a:pt x="224" y="96"/>
                  <a:pt x="448" y="0"/>
                  <a:pt x="624" y="0"/>
                </a:cubicBezTo>
                <a:cubicBezTo>
                  <a:pt x="800" y="0"/>
                  <a:pt x="984" y="160"/>
                  <a:pt x="1056" y="192"/>
                </a:cubicBezTo>
              </a:path>
            </a:pathLst>
          </a:custGeom>
          <a:noFill/>
          <a:ln w="19050" cap="flat" cmpd="sng">
            <a:solidFill>
              <a:schemeClr val="hlink"/>
            </a:solidFill>
            <a:prstDash val="solid"/>
            <a:round/>
            <a:headEnd type="triangle" w="med" len="med"/>
            <a:tailEnd type="triangle" w="med" len="med"/>
          </a:ln>
        </p:spPr>
        <p:txBody>
          <a:bodyPr>
            <a:spAutoFit/>
          </a:bodyPr>
          <a:lstStyle/>
          <a:p>
            <a:endParaRPr lang="en-US"/>
          </a:p>
        </p:txBody>
      </p:sp>
      <p:sp>
        <p:nvSpPr>
          <p:cNvPr id="204810" name="Text Box 9"/>
          <p:cNvSpPr txBox="1">
            <a:spLocks noChangeArrowheads="1"/>
          </p:cNvSpPr>
          <p:nvPr/>
        </p:nvSpPr>
        <p:spPr bwMode="auto">
          <a:xfrm>
            <a:off x="5029200" y="2133600"/>
            <a:ext cx="1295400" cy="349250"/>
          </a:xfrm>
          <a:prstGeom prst="rect">
            <a:avLst/>
          </a:prstGeom>
          <a:noFill/>
          <a:ln w="19050" algn="ctr">
            <a:noFill/>
            <a:miter lim="800000"/>
            <a:headEnd/>
            <a:tailEnd/>
          </a:ln>
        </p:spPr>
        <p:txBody>
          <a:bodyPr>
            <a:spAutoFit/>
          </a:bodyPr>
          <a:lstStyle/>
          <a:p>
            <a:pPr marL="320675" indent="-320675" algn="ctr" defTabSz="852488">
              <a:lnSpc>
                <a:spcPct val="105000"/>
              </a:lnSpc>
              <a:spcBef>
                <a:spcPct val="50000"/>
              </a:spcBef>
              <a:buClr>
                <a:schemeClr val="folHlink"/>
              </a:buClr>
              <a:buSzPct val="60000"/>
              <a:buFont typeface="Wingdings" pitchFamily="2" charset="2"/>
              <a:buNone/>
            </a:pPr>
            <a:r>
              <a:rPr lang="en-US" sz="1600">
                <a:solidFill>
                  <a:schemeClr val="hlink"/>
                </a:solidFill>
              </a:rPr>
              <a:t>compare</a:t>
            </a:r>
          </a:p>
        </p:txBody>
      </p:sp>
      <p:sp>
        <p:nvSpPr>
          <p:cNvPr id="204811" name="Rectangle 10"/>
          <p:cNvSpPr>
            <a:spLocks noChangeArrowheads="1"/>
          </p:cNvSpPr>
          <p:nvPr/>
        </p:nvSpPr>
        <p:spPr bwMode="auto">
          <a:xfrm>
            <a:off x="152400" y="4267200"/>
            <a:ext cx="8915400" cy="1066800"/>
          </a:xfrm>
          <a:prstGeom prst="rect">
            <a:avLst/>
          </a:prstGeom>
          <a:solidFill>
            <a:schemeClr val="bg1"/>
          </a:solidFill>
          <a:ln w="19050" algn="ctr">
            <a:noFill/>
            <a:miter lim="800000"/>
            <a:headEnd/>
            <a:tailEnd/>
          </a:ln>
        </p:spPr>
        <p:txBody>
          <a:bodyPr wrap="none"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04812" name="Text Box 4"/>
          <p:cNvSpPr txBox="1">
            <a:spLocks noChangeArrowheads="1"/>
          </p:cNvSpPr>
          <p:nvPr/>
        </p:nvSpPr>
        <p:spPr bwMode="auto">
          <a:xfrm>
            <a:off x="457200" y="4953000"/>
            <a:ext cx="8245475" cy="822325"/>
          </a:xfrm>
          <a:prstGeom prst="rect">
            <a:avLst/>
          </a:prstGeom>
          <a:solidFill>
            <a:srgbClr val="FDE0BD"/>
          </a:solidFill>
          <a:ln w="9525">
            <a:noFill/>
            <a:miter lim="800000"/>
            <a:headEnd/>
            <a:tailEnd/>
          </a:ln>
        </p:spPr>
        <p:txBody>
          <a:bodyPr>
            <a:spAutoFit/>
          </a:bodyPr>
          <a:lstStyle/>
          <a:p>
            <a:r>
              <a:rPr lang="en-US"/>
              <a:t>At 1% level of significance, there is evidence of a difference in attitude between students and faculty</a:t>
            </a:r>
          </a:p>
        </p:txBody>
      </p:sp>
      <p:sp>
        <p:nvSpPr>
          <p:cNvPr id="204813" name="Rectangle 12"/>
          <p:cNvSpPr>
            <a:spLocks noChangeArrowheads="1"/>
          </p:cNvSpPr>
          <p:nvPr/>
        </p:nvSpPr>
        <p:spPr bwMode="auto">
          <a:xfrm>
            <a:off x="7543800" y="1219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2EE4CACF-1DFC-44D9-976D-9EBF2945178C}" type="slidenum">
              <a:rPr lang="en-US"/>
              <a:pPr/>
              <a:t>22</a:t>
            </a:fld>
            <a:endParaRPr lang="en-US"/>
          </a:p>
        </p:txBody>
      </p:sp>
      <p:sp>
        <p:nvSpPr>
          <p:cNvPr id="300034" name="Rectangle 2"/>
          <p:cNvSpPr>
            <a:spLocks noGrp="1" noChangeArrowheads="1"/>
          </p:cNvSpPr>
          <p:nvPr>
            <p:ph type="title"/>
          </p:nvPr>
        </p:nvSpPr>
        <p:spPr/>
        <p:txBody>
          <a:bodyPr/>
          <a:lstStyle/>
          <a:p>
            <a:pPr eaLnBrk="1" hangingPunct="1"/>
            <a:r>
              <a:rPr lang="en-US" smtClean="0">
                <a:sym typeface="Symbol" pitchFamily="18" charset="2"/>
              </a:rPr>
              <a:t></a:t>
            </a:r>
            <a:r>
              <a:rPr lang="en-US" baseline="30000" smtClean="0">
                <a:sym typeface="Symbol" pitchFamily="18" charset="2"/>
              </a:rPr>
              <a:t>2</a:t>
            </a:r>
            <a:r>
              <a:rPr lang="en-US" smtClean="0">
                <a:sym typeface="Symbol" pitchFamily="18" charset="2"/>
              </a:rPr>
              <a:t> Test of Independence</a:t>
            </a:r>
          </a:p>
        </p:txBody>
      </p:sp>
      <p:sp>
        <p:nvSpPr>
          <p:cNvPr id="300035" name="Rectangle 3"/>
          <p:cNvSpPr>
            <a:spLocks noGrp="1" noChangeArrowheads="1"/>
          </p:cNvSpPr>
          <p:nvPr>
            <p:ph type="body" idx="1"/>
          </p:nvPr>
        </p:nvSpPr>
        <p:spPr>
          <a:xfrm>
            <a:off x="609600" y="1828800"/>
            <a:ext cx="8077200" cy="1865313"/>
          </a:xfrm>
        </p:spPr>
        <p:txBody>
          <a:bodyPr/>
          <a:lstStyle/>
          <a:p>
            <a:pPr eaLnBrk="1" hangingPunct="1"/>
            <a:r>
              <a:rPr lang="en-US" smtClean="0"/>
              <a:t>Similar to the </a:t>
            </a:r>
            <a:r>
              <a:rPr lang="en-US" smtClean="0">
                <a:sym typeface="Symbol" pitchFamily="18" charset="2"/>
              </a:rPr>
              <a:t></a:t>
            </a:r>
            <a:r>
              <a:rPr lang="en-US" baseline="30000" smtClean="0">
                <a:sym typeface="Symbol" pitchFamily="18" charset="2"/>
              </a:rPr>
              <a:t>2</a:t>
            </a:r>
            <a:r>
              <a:rPr lang="en-US" smtClean="0">
                <a:sym typeface="Symbol" pitchFamily="18" charset="2"/>
              </a:rPr>
              <a:t> test for equality of more than two proportions, but extends the concept to contingency tables with </a:t>
            </a:r>
            <a:r>
              <a:rPr lang="en-US" smtClean="0">
                <a:solidFill>
                  <a:schemeClr val="folHlink"/>
                </a:solidFill>
                <a:sym typeface="Symbol" pitchFamily="18" charset="2"/>
              </a:rPr>
              <a:t>r rows</a:t>
            </a:r>
            <a:r>
              <a:rPr lang="en-US" smtClean="0">
                <a:sym typeface="Symbol" pitchFamily="18" charset="2"/>
              </a:rPr>
              <a:t> and </a:t>
            </a:r>
            <a:r>
              <a:rPr lang="en-US" smtClean="0">
                <a:solidFill>
                  <a:schemeClr val="folHlink"/>
                </a:solidFill>
                <a:sym typeface="Symbol" pitchFamily="18" charset="2"/>
              </a:rPr>
              <a:t>c columns</a:t>
            </a:r>
          </a:p>
        </p:txBody>
      </p:sp>
      <p:sp>
        <p:nvSpPr>
          <p:cNvPr id="300036" name="Rectangle 4"/>
          <p:cNvSpPr>
            <a:spLocks noChangeArrowheads="1"/>
          </p:cNvSpPr>
          <p:nvPr/>
        </p:nvSpPr>
        <p:spPr bwMode="auto">
          <a:xfrm>
            <a:off x="609600" y="3581400"/>
            <a:ext cx="8077200" cy="1981200"/>
          </a:xfrm>
          <a:prstGeom prst="rect">
            <a:avLst/>
          </a:prstGeom>
          <a:solidFill>
            <a:srgbClr val="FDE0BD"/>
          </a:solidFill>
          <a:ln w="9525">
            <a:solidFill>
              <a:schemeClr val="tx1"/>
            </a:solid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None/>
            </a:pPr>
            <a:r>
              <a:rPr lang="en-US" sz="2700"/>
              <a:t>H</a:t>
            </a:r>
            <a:r>
              <a:rPr lang="en-US" sz="2700" baseline="-25000"/>
              <a:t>0</a:t>
            </a:r>
            <a:r>
              <a:rPr lang="en-US" sz="2700"/>
              <a:t>: The two categorical variables are independent</a:t>
            </a:r>
          </a:p>
          <a:p>
            <a:pPr marL="320675" indent="-320675" defTabSz="852488">
              <a:spcBef>
                <a:spcPct val="20000"/>
              </a:spcBef>
              <a:buClr>
                <a:schemeClr val="folHlink"/>
              </a:buClr>
              <a:buSzPct val="60000"/>
              <a:buFont typeface="Wingdings" pitchFamily="2" charset="2"/>
              <a:buNone/>
            </a:pPr>
            <a:r>
              <a:rPr lang="en-US" sz="2700"/>
              <a:t>		(i.e., there is no relationship between them)</a:t>
            </a:r>
          </a:p>
          <a:p>
            <a:pPr marL="320675" indent="-320675" defTabSz="852488">
              <a:spcBef>
                <a:spcPct val="20000"/>
              </a:spcBef>
              <a:buClr>
                <a:schemeClr val="folHlink"/>
              </a:buClr>
              <a:buSzPct val="60000"/>
              <a:buFont typeface="Wingdings" pitchFamily="2" charset="2"/>
              <a:buNone/>
            </a:pPr>
            <a:r>
              <a:rPr lang="en-US" sz="2700"/>
              <a:t>H</a:t>
            </a:r>
            <a:r>
              <a:rPr lang="en-US" sz="2700" baseline="-25000"/>
              <a:t>1</a:t>
            </a:r>
            <a:r>
              <a:rPr lang="en-US" sz="2700"/>
              <a:t>: The two categorical variables are dependent</a:t>
            </a:r>
          </a:p>
          <a:p>
            <a:pPr marL="320675" indent="-320675" defTabSz="852488">
              <a:spcBef>
                <a:spcPct val="20000"/>
              </a:spcBef>
              <a:buClr>
                <a:schemeClr val="folHlink"/>
              </a:buClr>
              <a:buSzPct val="60000"/>
              <a:buFont typeface="Wingdings" pitchFamily="2" charset="2"/>
              <a:buNone/>
            </a:pPr>
            <a:r>
              <a:rPr lang="en-US" sz="2700"/>
              <a:t>		(i.e., there is a relationship between them)</a:t>
            </a:r>
          </a:p>
        </p:txBody>
      </p:sp>
      <p:sp>
        <p:nvSpPr>
          <p:cNvPr id="300037" name="Rectangle 6"/>
          <p:cNvSpPr>
            <a:spLocks noChangeArrowheads="1"/>
          </p:cNvSpPr>
          <p:nvPr/>
        </p:nvSpPr>
        <p:spPr bwMode="auto">
          <a:xfrm>
            <a:off x="7543800" y="1143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194D7C11-A731-47FD-B599-A3A541B623F7}" type="slidenum">
              <a:rPr lang="en-US"/>
              <a:pPr/>
              <a:t>23</a:t>
            </a:fld>
            <a:endParaRPr lang="en-US"/>
          </a:p>
        </p:txBody>
      </p:sp>
      <p:sp>
        <p:nvSpPr>
          <p:cNvPr id="168975" name="Rectangle 2"/>
          <p:cNvSpPr>
            <a:spLocks noGrp="1" noChangeArrowheads="1"/>
          </p:cNvSpPr>
          <p:nvPr>
            <p:ph type="title"/>
          </p:nvPr>
        </p:nvSpPr>
        <p:spPr/>
        <p:txBody>
          <a:bodyPr/>
          <a:lstStyle/>
          <a:p>
            <a:pPr eaLnBrk="1" hangingPunct="1"/>
            <a:r>
              <a:rPr lang="en-US" smtClean="0">
                <a:sym typeface="Symbol" pitchFamily="18" charset="2"/>
              </a:rPr>
              <a:t></a:t>
            </a:r>
            <a:r>
              <a:rPr lang="en-US" baseline="30000" smtClean="0">
                <a:sym typeface="Symbol" pitchFamily="18" charset="2"/>
              </a:rPr>
              <a:t>2</a:t>
            </a:r>
            <a:r>
              <a:rPr lang="en-US" smtClean="0">
                <a:sym typeface="Symbol" pitchFamily="18" charset="2"/>
              </a:rPr>
              <a:t> Test of Independence</a:t>
            </a:r>
          </a:p>
        </p:txBody>
      </p:sp>
      <p:sp>
        <p:nvSpPr>
          <p:cNvPr id="168976" name="Rectangle 5"/>
          <p:cNvSpPr>
            <a:spLocks noChangeArrowheads="1"/>
          </p:cNvSpPr>
          <p:nvPr/>
        </p:nvSpPr>
        <p:spPr bwMode="auto">
          <a:xfrm>
            <a:off x="990600" y="3581400"/>
            <a:ext cx="7620000" cy="2971800"/>
          </a:xfrm>
          <a:prstGeom prst="rect">
            <a:avLst/>
          </a:prstGeom>
          <a:noFill/>
          <a:ln w="9525">
            <a:no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Char char="n"/>
            </a:pPr>
            <a:r>
              <a:rPr lang="en-US" sz="2000"/>
              <a:t>where:</a:t>
            </a:r>
          </a:p>
          <a:p>
            <a:pPr marL="320675" indent="-320675" defTabSz="852488">
              <a:spcBef>
                <a:spcPct val="20000"/>
              </a:spcBef>
              <a:buClr>
                <a:schemeClr val="folHlink"/>
              </a:buClr>
              <a:buSzPct val="60000"/>
              <a:buFont typeface="Wingdings" pitchFamily="2" charset="2"/>
              <a:buNone/>
            </a:pPr>
            <a:r>
              <a:rPr lang="en-US" sz="2000"/>
              <a:t>	f</a:t>
            </a:r>
            <a:r>
              <a:rPr lang="en-US" sz="2000" baseline="-25000"/>
              <a:t>o</a:t>
            </a:r>
            <a:r>
              <a:rPr lang="en-US" sz="2000"/>
              <a:t> = observed frequency in a particular cell of the  r x c  table</a:t>
            </a:r>
          </a:p>
          <a:p>
            <a:pPr marL="320675" indent="-320675" defTabSz="852488">
              <a:spcBef>
                <a:spcPct val="20000"/>
              </a:spcBef>
              <a:buClr>
                <a:schemeClr val="folHlink"/>
              </a:buClr>
              <a:buSzPct val="60000"/>
              <a:buFont typeface="Wingdings" pitchFamily="2" charset="2"/>
              <a:buNone/>
            </a:pPr>
            <a:r>
              <a:rPr lang="en-US" sz="2000"/>
              <a:t>	f</a:t>
            </a:r>
            <a:r>
              <a:rPr lang="en-US" sz="2000" baseline="-25000"/>
              <a:t>e</a:t>
            </a:r>
            <a:r>
              <a:rPr lang="en-US" sz="2000"/>
              <a:t> = expected frequency in a particular cell if H</a:t>
            </a:r>
            <a:r>
              <a:rPr lang="en-US" sz="2000" baseline="-25000"/>
              <a:t>0</a:t>
            </a:r>
            <a:r>
              <a:rPr lang="en-US" sz="2000"/>
              <a:t> is true</a:t>
            </a:r>
            <a:endParaRPr lang="en-US" sz="2000" baseline="-25000"/>
          </a:p>
          <a:p>
            <a:pPr marL="320675" indent="-320675" defTabSz="852488">
              <a:spcBef>
                <a:spcPct val="20000"/>
              </a:spcBef>
              <a:buClr>
                <a:schemeClr val="folHlink"/>
              </a:buClr>
              <a:buSzPct val="60000"/>
              <a:buFont typeface="Wingdings" pitchFamily="2" charset="2"/>
              <a:buNone/>
            </a:pPr>
            <a:endParaRPr lang="en-US" sz="2000"/>
          </a:p>
          <a:p>
            <a:pPr marL="320675" indent="-320675" defTabSz="852488">
              <a:spcBef>
                <a:spcPct val="20000"/>
              </a:spcBef>
              <a:buClr>
                <a:schemeClr val="folHlink"/>
              </a:buClr>
              <a:buSzPct val="60000"/>
              <a:buFont typeface="Wingdings" pitchFamily="2" charset="2"/>
              <a:buNone/>
            </a:pPr>
            <a:r>
              <a:rPr lang="en-US" sz="2000">
                <a:sym typeface="Symbol" pitchFamily="18" charset="2"/>
              </a:rPr>
              <a:t>   </a:t>
            </a:r>
            <a:endParaRPr lang="en-US" sz="2000">
              <a:solidFill>
                <a:schemeClr val="folHlink"/>
              </a:solidFill>
            </a:endParaRPr>
          </a:p>
          <a:p>
            <a:pPr marL="320675" indent="-320675" defTabSz="852488">
              <a:spcBef>
                <a:spcPct val="20000"/>
              </a:spcBef>
              <a:buClr>
                <a:schemeClr val="folHlink"/>
              </a:buClr>
              <a:buSzPct val="60000"/>
              <a:buFont typeface="Wingdings" pitchFamily="2" charset="2"/>
              <a:buNone/>
            </a:pPr>
            <a:endParaRPr lang="en-US" sz="800"/>
          </a:p>
          <a:p>
            <a:pPr marL="320675" indent="-320675" defTabSz="852488">
              <a:spcBef>
                <a:spcPct val="20000"/>
              </a:spcBef>
              <a:buClr>
                <a:schemeClr val="folHlink"/>
              </a:buClr>
              <a:buSzPct val="60000"/>
              <a:buFont typeface="Wingdings" pitchFamily="2" charset="2"/>
              <a:buNone/>
            </a:pPr>
            <a:r>
              <a:rPr lang="en-US" sz="2000"/>
              <a:t>(Assumed:  each cell in the contingency table has expected</a:t>
            </a:r>
          </a:p>
          <a:p>
            <a:pPr marL="320675" indent="-320675" defTabSz="852488">
              <a:spcBef>
                <a:spcPct val="20000"/>
              </a:spcBef>
              <a:buClr>
                <a:schemeClr val="folHlink"/>
              </a:buClr>
              <a:buSzPct val="60000"/>
              <a:buFont typeface="Wingdings" pitchFamily="2" charset="2"/>
              <a:buNone/>
            </a:pPr>
            <a:r>
              <a:rPr lang="en-US" sz="2000"/>
              <a:t>frequency of at least 1)</a:t>
            </a:r>
          </a:p>
        </p:txBody>
      </p:sp>
      <p:graphicFrame>
        <p:nvGraphicFramePr>
          <p:cNvPr id="168966" name="Object 6"/>
          <p:cNvGraphicFramePr>
            <a:graphicFrameLocks noChangeAspect="1"/>
          </p:cNvGraphicFramePr>
          <p:nvPr/>
        </p:nvGraphicFramePr>
        <p:xfrm>
          <a:off x="2532063" y="2314575"/>
          <a:ext cx="3754437" cy="1227138"/>
        </p:xfrm>
        <a:graphic>
          <a:graphicData uri="http://schemas.openxmlformats.org/presentationml/2006/ole">
            <p:oleObj spid="_x0000_s168966" name="Equation" r:id="rId3" imgW="1511280" imgH="495000" progId="Equation.3">
              <p:embed/>
            </p:oleObj>
          </a:graphicData>
        </a:graphic>
      </p:graphicFrame>
      <p:sp>
        <p:nvSpPr>
          <p:cNvPr id="168977" name="Rectangle 7"/>
          <p:cNvSpPr>
            <a:spLocks noChangeArrowheads="1"/>
          </p:cNvSpPr>
          <p:nvPr/>
        </p:nvSpPr>
        <p:spPr bwMode="auto">
          <a:xfrm>
            <a:off x="914400" y="1676400"/>
            <a:ext cx="5051425" cy="519113"/>
          </a:xfrm>
          <a:prstGeom prst="rect">
            <a:avLst/>
          </a:prstGeom>
          <a:noFill/>
          <a:ln w="9525">
            <a:noFill/>
            <a:miter lim="800000"/>
            <a:headEnd/>
            <a:tailEnd/>
          </a:ln>
        </p:spPr>
        <p:txBody>
          <a:bodyPr wrap="none">
            <a:spAutoFit/>
          </a:bodyPr>
          <a:lstStyle/>
          <a:p>
            <a:r>
              <a:rPr lang="en-US" sz="2800"/>
              <a:t>The Chi-square test statistic is:</a:t>
            </a:r>
          </a:p>
        </p:txBody>
      </p:sp>
      <p:sp>
        <p:nvSpPr>
          <p:cNvPr id="168978" name="Text Box 8"/>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168973" name="Object 13"/>
          <p:cNvGraphicFramePr>
            <a:graphicFrameLocks noChangeAspect="1"/>
          </p:cNvGraphicFramePr>
          <p:nvPr>
            <p:ph idx="1"/>
          </p:nvPr>
        </p:nvGraphicFramePr>
        <p:xfrm>
          <a:off x="1154113" y="4962525"/>
          <a:ext cx="6453187" cy="533400"/>
        </p:xfrm>
        <a:graphic>
          <a:graphicData uri="http://schemas.openxmlformats.org/presentationml/2006/ole">
            <p:oleObj spid="_x0000_s168973" name="Equation" r:id="rId4" imgW="3377880" imgH="279360" progId="Equation.3">
              <p:embed/>
            </p:oleObj>
          </a:graphicData>
        </a:graphic>
      </p:graphicFrame>
      <p:sp>
        <p:nvSpPr>
          <p:cNvPr id="168979" name="Rectangle 9"/>
          <p:cNvSpPr>
            <a:spLocks noChangeArrowheads="1"/>
          </p:cNvSpPr>
          <p:nvPr/>
        </p:nvSpPr>
        <p:spPr bwMode="auto">
          <a:xfrm>
            <a:off x="7467600" y="16764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5CF49D2F-2C9C-4962-9EF2-EC32F3B64B31}" type="slidenum">
              <a:rPr lang="en-US"/>
              <a:pPr/>
              <a:t>24</a:t>
            </a:fld>
            <a:endParaRPr lang="en-US"/>
          </a:p>
        </p:txBody>
      </p:sp>
      <p:sp>
        <p:nvSpPr>
          <p:cNvPr id="157703" name="Rectangle 2"/>
          <p:cNvSpPr>
            <a:spLocks noGrp="1" noChangeArrowheads="1"/>
          </p:cNvSpPr>
          <p:nvPr>
            <p:ph type="title"/>
          </p:nvPr>
        </p:nvSpPr>
        <p:spPr/>
        <p:txBody>
          <a:bodyPr/>
          <a:lstStyle/>
          <a:p>
            <a:pPr eaLnBrk="1" hangingPunct="1"/>
            <a:r>
              <a:rPr lang="en-US" smtClean="0"/>
              <a:t>Expected Cell Frequencies</a:t>
            </a:r>
          </a:p>
        </p:txBody>
      </p:sp>
      <p:sp>
        <p:nvSpPr>
          <p:cNvPr id="157704" name="Rectangle 3"/>
          <p:cNvSpPr>
            <a:spLocks noGrp="1" noChangeArrowheads="1"/>
          </p:cNvSpPr>
          <p:nvPr>
            <p:ph type="body" idx="1"/>
          </p:nvPr>
        </p:nvSpPr>
        <p:spPr>
          <a:xfrm>
            <a:off x="609600" y="1828800"/>
            <a:ext cx="4800600" cy="671513"/>
          </a:xfrm>
        </p:spPr>
        <p:txBody>
          <a:bodyPr/>
          <a:lstStyle/>
          <a:p>
            <a:pPr eaLnBrk="1" hangingPunct="1"/>
            <a:r>
              <a:rPr lang="en-US" sz="2700" smtClean="0"/>
              <a:t>Expected cell frequencies:</a:t>
            </a:r>
          </a:p>
        </p:txBody>
      </p:sp>
      <p:graphicFrame>
        <p:nvGraphicFramePr>
          <p:cNvPr id="157701" name="Object 5"/>
          <p:cNvGraphicFramePr>
            <a:graphicFrameLocks noChangeAspect="1"/>
          </p:cNvGraphicFramePr>
          <p:nvPr/>
        </p:nvGraphicFramePr>
        <p:xfrm>
          <a:off x="1847850" y="2508250"/>
          <a:ext cx="5186363" cy="1090613"/>
        </p:xfrm>
        <a:graphic>
          <a:graphicData uri="http://schemas.openxmlformats.org/presentationml/2006/ole">
            <p:oleObj spid="_x0000_s157701" name="Equation" r:id="rId3" imgW="1866600" imgH="393480" progId="Equation.3">
              <p:embed/>
            </p:oleObj>
          </a:graphicData>
        </a:graphic>
      </p:graphicFrame>
      <p:sp>
        <p:nvSpPr>
          <p:cNvPr id="157705" name="Rectangle 7"/>
          <p:cNvSpPr>
            <a:spLocks noChangeArrowheads="1"/>
          </p:cNvSpPr>
          <p:nvPr/>
        </p:nvSpPr>
        <p:spPr bwMode="auto">
          <a:xfrm>
            <a:off x="1219200" y="4038600"/>
            <a:ext cx="7467600" cy="1828800"/>
          </a:xfrm>
          <a:prstGeom prst="rect">
            <a:avLst/>
          </a:prstGeom>
          <a:noFill/>
          <a:ln w="9525">
            <a:no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None/>
            </a:pPr>
            <a:r>
              <a:rPr lang="en-US"/>
              <a:t>Where:</a:t>
            </a:r>
          </a:p>
          <a:p>
            <a:pPr marL="320675" indent="-320675" defTabSz="852488">
              <a:spcBef>
                <a:spcPct val="20000"/>
              </a:spcBef>
              <a:buClr>
                <a:schemeClr val="folHlink"/>
              </a:buClr>
              <a:buSzPct val="60000"/>
              <a:buFont typeface="Wingdings" pitchFamily="2" charset="2"/>
              <a:buNone/>
            </a:pPr>
            <a:r>
              <a:rPr lang="en-US"/>
              <a:t>	row total = sum of all frequencies in the row</a:t>
            </a:r>
          </a:p>
          <a:p>
            <a:pPr marL="320675" indent="-320675" defTabSz="852488">
              <a:spcBef>
                <a:spcPct val="20000"/>
              </a:spcBef>
              <a:buClr>
                <a:schemeClr val="folHlink"/>
              </a:buClr>
              <a:buSzPct val="60000"/>
              <a:buFont typeface="Wingdings" pitchFamily="2" charset="2"/>
              <a:buNone/>
            </a:pPr>
            <a:r>
              <a:rPr lang="en-US"/>
              <a:t>	column total = sum of all frequencies in the column</a:t>
            </a:r>
          </a:p>
          <a:p>
            <a:pPr marL="320675" indent="-320675" defTabSz="852488">
              <a:spcBef>
                <a:spcPct val="20000"/>
              </a:spcBef>
              <a:buClr>
                <a:schemeClr val="folHlink"/>
              </a:buClr>
              <a:buSzPct val="60000"/>
              <a:buFont typeface="Wingdings" pitchFamily="2" charset="2"/>
              <a:buNone/>
            </a:pPr>
            <a:r>
              <a:rPr lang="en-US"/>
              <a:t>	n = overall sample size</a:t>
            </a:r>
          </a:p>
        </p:txBody>
      </p:sp>
      <p:sp>
        <p:nvSpPr>
          <p:cNvPr id="157706" name="Rectangle 7"/>
          <p:cNvSpPr>
            <a:spLocks noChangeArrowheads="1"/>
          </p:cNvSpPr>
          <p:nvPr/>
        </p:nvSpPr>
        <p:spPr bwMode="auto">
          <a:xfrm>
            <a:off x="7543800" y="1143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366E235D-8F42-460A-9CA7-D840921E0F26}" type="slidenum">
              <a:rPr lang="en-US"/>
              <a:pPr/>
              <a:t>25</a:t>
            </a:fld>
            <a:endParaRPr lang="en-US"/>
          </a:p>
        </p:txBody>
      </p:sp>
      <p:sp>
        <p:nvSpPr>
          <p:cNvPr id="167949" name="Rectangle 2"/>
          <p:cNvSpPr>
            <a:spLocks noGrp="1" noChangeArrowheads="1"/>
          </p:cNvSpPr>
          <p:nvPr>
            <p:ph type="title"/>
          </p:nvPr>
        </p:nvSpPr>
        <p:spPr/>
        <p:txBody>
          <a:bodyPr/>
          <a:lstStyle/>
          <a:p>
            <a:pPr eaLnBrk="1" hangingPunct="1"/>
            <a:r>
              <a:rPr lang="en-US" smtClean="0"/>
              <a:t>Decision Rule</a:t>
            </a:r>
          </a:p>
        </p:txBody>
      </p:sp>
      <p:sp>
        <p:nvSpPr>
          <p:cNvPr id="167950" name="Rectangle 3"/>
          <p:cNvSpPr>
            <a:spLocks noGrp="1" noChangeArrowheads="1"/>
          </p:cNvSpPr>
          <p:nvPr>
            <p:ph type="body" sz="half" idx="1"/>
          </p:nvPr>
        </p:nvSpPr>
        <p:spPr/>
        <p:txBody>
          <a:bodyPr/>
          <a:lstStyle/>
          <a:p>
            <a:pPr eaLnBrk="1" hangingPunct="1"/>
            <a:r>
              <a:rPr lang="en-US" sz="2400" smtClean="0"/>
              <a:t>The decision rule is</a:t>
            </a:r>
          </a:p>
        </p:txBody>
      </p:sp>
      <p:sp>
        <p:nvSpPr>
          <p:cNvPr id="167951" name="Text Box 5"/>
          <p:cNvSpPr txBox="1">
            <a:spLocks noChangeArrowheads="1"/>
          </p:cNvSpPr>
          <p:nvPr/>
        </p:nvSpPr>
        <p:spPr bwMode="auto">
          <a:xfrm>
            <a:off x="1371600" y="4267200"/>
            <a:ext cx="6553200" cy="822325"/>
          </a:xfrm>
          <a:prstGeom prst="rect">
            <a:avLst/>
          </a:prstGeom>
          <a:noFill/>
          <a:ln w="9525">
            <a:noFill/>
            <a:miter lim="800000"/>
            <a:headEnd/>
            <a:tailEnd/>
          </a:ln>
        </p:spPr>
        <p:txBody>
          <a:bodyPr>
            <a:spAutoFit/>
          </a:bodyPr>
          <a:lstStyle/>
          <a:p>
            <a:pPr>
              <a:spcBef>
                <a:spcPct val="50000"/>
              </a:spcBef>
            </a:pPr>
            <a:r>
              <a:rPr lang="en-US"/>
              <a:t>Where </a:t>
            </a:r>
            <a:r>
              <a:rPr lang="en-US">
                <a:sym typeface="Symbol" pitchFamily="18" charset="2"/>
              </a:rPr>
              <a:t>      is from the chi-squared distribution with  (r – 1)(c – 1)  degrees of freedom</a:t>
            </a:r>
          </a:p>
        </p:txBody>
      </p:sp>
      <p:sp>
        <p:nvSpPr>
          <p:cNvPr id="167952" name="Text Box 8"/>
          <p:cNvSpPr txBox="1">
            <a:spLocks noChangeArrowheads="1"/>
          </p:cNvSpPr>
          <p:nvPr/>
        </p:nvSpPr>
        <p:spPr bwMode="auto">
          <a:xfrm>
            <a:off x="1828800" y="2635250"/>
            <a:ext cx="3886200" cy="1055688"/>
          </a:xfrm>
          <a:prstGeom prst="rect">
            <a:avLst/>
          </a:prstGeom>
          <a:solidFill>
            <a:srgbClr val="FDE0BD"/>
          </a:solidFill>
          <a:ln w="12700">
            <a:solidFill>
              <a:schemeClr val="tx1"/>
            </a:solidFill>
            <a:miter lim="800000"/>
            <a:headEnd/>
            <a:tailEnd/>
          </a:ln>
        </p:spPr>
        <p:txBody>
          <a:bodyPr anchor="ctr">
            <a:spAutoFit/>
          </a:bodyPr>
          <a:lstStyle/>
          <a:p>
            <a:pPr defTabSz="852488">
              <a:lnSpc>
                <a:spcPct val="105000"/>
              </a:lnSpc>
              <a:spcBef>
                <a:spcPct val="50000"/>
              </a:spcBef>
              <a:buClr>
                <a:schemeClr val="folHlink"/>
              </a:buClr>
              <a:buSzPct val="60000"/>
              <a:buFont typeface="Wingdings" pitchFamily="2" charset="2"/>
              <a:buNone/>
            </a:pPr>
            <a:r>
              <a:rPr lang="en-US"/>
              <a:t>If                    , reject H</a:t>
            </a:r>
            <a:r>
              <a:rPr lang="en-US" baseline="-25000"/>
              <a:t>0</a:t>
            </a:r>
            <a:r>
              <a:rPr lang="en-US"/>
              <a:t>,</a:t>
            </a:r>
          </a:p>
          <a:p>
            <a:pPr defTabSz="852488">
              <a:lnSpc>
                <a:spcPct val="105000"/>
              </a:lnSpc>
              <a:spcBef>
                <a:spcPct val="50000"/>
              </a:spcBef>
              <a:buClr>
                <a:schemeClr val="folHlink"/>
              </a:buClr>
              <a:buSzPct val="60000"/>
              <a:buFont typeface="Wingdings" pitchFamily="2" charset="2"/>
              <a:buNone/>
            </a:pPr>
            <a:r>
              <a:rPr lang="en-US"/>
              <a:t>otherwise, do not reject H</a:t>
            </a:r>
            <a:r>
              <a:rPr lang="en-US" baseline="-25000"/>
              <a:t>0</a:t>
            </a:r>
            <a:endParaRPr lang="en-US"/>
          </a:p>
        </p:txBody>
      </p:sp>
      <p:graphicFrame>
        <p:nvGraphicFramePr>
          <p:cNvPr id="167945" name="Object 9"/>
          <p:cNvGraphicFramePr>
            <a:graphicFrameLocks noChangeAspect="1"/>
          </p:cNvGraphicFramePr>
          <p:nvPr/>
        </p:nvGraphicFramePr>
        <p:xfrm>
          <a:off x="2209800" y="2667000"/>
          <a:ext cx="1493838" cy="538163"/>
        </p:xfrm>
        <a:graphic>
          <a:graphicData uri="http://schemas.openxmlformats.org/presentationml/2006/ole">
            <p:oleObj spid="_x0000_s167945" name="Equation" r:id="rId3" imgW="774360" imgH="279360" progId="Equation.3">
              <p:embed/>
            </p:oleObj>
          </a:graphicData>
        </a:graphic>
      </p:graphicFrame>
      <p:graphicFrame>
        <p:nvGraphicFramePr>
          <p:cNvPr id="167947" name="Object 11"/>
          <p:cNvGraphicFramePr>
            <a:graphicFrameLocks noChangeAspect="1"/>
          </p:cNvGraphicFramePr>
          <p:nvPr>
            <p:ph sz="half" idx="2"/>
          </p:nvPr>
        </p:nvGraphicFramePr>
        <p:xfrm>
          <a:off x="2438400" y="4191000"/>
          <a:ext cx="419100" cy="576263"/>
        </p:xfrm>
        <a:graphic>
          <a:graphicData uri="http://schemas.openxmlformats.org/presentationml/2006/ole">
            <p:oleObj spid="_x0000_s167947" name="Equation" r:id="rId4" imgW="203040" imgH="279360" progId="Equation.3">
              <p:embed/>
            </p:oleObj>
          </a:graphicData>
        </a:graphic>
      </p:graphicFrame>
      <p:sp>
        <p:nvSpPr>
          <p:cNvPr id="167953" name="Rectangle 9"/>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6B6085B6-C979-45C4-AFA8-003676EE6544}" type="slidenum">
              <a:rPr lang="en-US"/>
              <a:pPr/>
              <a:t>26</a:t>
            </a:fld>
            <a:endParaRPr lang="en-US"/>
          </a:p>
        </p:txBody>
      </p:sp>
      <p:sp>
        <p:nvSpPr>
          <p:cNvPr id="260098" name="Rectangle 2"/>
          <p:cNvSpPr>
            <a:spLocks noGrp="1" noChangeArrowheads="1"/>
          </p:cNvSpPr>
          <p:nvPr>
            <p:ph type="title"/>
          </p:nvPr>
        </p:nvSpPr>
        <p:spPr/>
        <p:txBody>
          <a:bodyPr/>
          <a:lstStyle/>
          <a:p>
            <a:pPr eaLnBrk="1" hangingPunct="1"/>
            <a:r>
              <a:rPr lang="en-US" smtClean="0"/>
              <a:t>Example</a:t>
            </a:r>
          </a:p>
        </p:txBody>
      </p:sp>
      <p:sp>
        <p:nvSpPr>
          <p:cNvPr id="260099" name="Rectangle 3"/>
          <p:cNvSpPr>
            <a:spLocks noGrp="1" noChangeArrowheads="1"/>
          </p:cNvSpPr>
          <p:nvPr>
            <p:ph type="body" idx="1"/>
          </p:nvPr>
        </p:nvSpPr>
        <p:spPr>
          <a:xfrm>
            <a:off x="609600" y="1752600"/>
            <a:ext cx="8229600" cy="493713"/>
          </a:xfrm>
        </p:spPr>
        <p:txBody>
          <a:bodyPr/>
          <a:lstStyle/>
          <a:p>
            <a:pPr eaLnBrk="1" hangingPunct="1"/>
            <a:r>
              <a:rPr lang="en-US" sz="2400" smtClean="0"/>
              <a:t>The meal plan selected by 200 students is shown below:</a:t>
            </a:r>
          </a:p>
        </p:txBody>
      </p:sp>
      <p:graphicFrame>
        <p:nvGraphicFramePr>
          <p:cNvPr id="167094" name="Group 182"/>
          <p:cNvGraphicFramePr>
            <a:graphicFrameLocks noGrp="1"/>
          </p:cNvGraphicFramePr>
          <p:nvPr/>
        </p:nvGraphicFramePr>
        <p:xfrm>
          <a:off x="990600" y="2514600"/>
          <a:ext cx="7162800" cy="3613150"/>
        </p:xfrm>
        <a:graphic>
          <a:graphicData uri="http://schemas.openxmlformats.org/drawingml/2006/table">
            <a:tbl>
              <a:tblPr/>
              <a:tblGrid>
                <a:gridCol w="1447800"/>
                <a:gridCol w="1371600"/>
                <a:gridCol w="1447800"/>
                <a:gridCol w="1600200"/>
                <a:gridCol w="1295400"/>
              </a:tblGrid>
              <a:tr h="457200">
                <a:tc rowSpan="2">
                  <a:txBody>
                    <a:bodyPr/>
                    <a:lstStyle/>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Class</a:t>
                      </a:r>
                    </a:p>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Standing</a:t>
                      </a:r>
                    </a:p>
                  </a:txBody>
                  <a:tcPr anchor="b" anchorCtr="1"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gridSpan="3">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Number of meals per week</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7DAF7"/>
                    </a:solidFill>
                  </a:tcPr>
                </a:tc>
                <a:tc hMerge="1">
                  <a:txBody>
                    <a:bodyPr/>
                    <a:lstStyle/>
                    <a:p>
                      <a:endParaRPr lang="en-US"/>
                    </a:p>
                  </a:txBody>
                  <a:tcPr/>
                </a:tc>
                <a:tc hMerge="1">
                  <a:txBody>
                    <a:bodyPr/>
                    <a:lstStyle/>
                    <a:p>
                      <a:endParaRPr lang="en-US"/>
                    </a:p>
                  </a:txBody>
                  <a:tcPr/>
                </a:tc>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Total</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533400">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20/week</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10/week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none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vMerge="1">
                  <a:txBody>
                    <a:bodyPr/>
                    <a:lstStyle/>
                    <a:p>
                      <a:endParaRPr lang="en-US"/>
                    </a:p>
                  </a:txBody>
                  <a:tcPr/>
                </a:tc>
              </a:tr>
              <a:tr h="525463">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Fresh.</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32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70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25463">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Soph.</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60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22288">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Junior</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30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25463">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Senior</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40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52387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Total  </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88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42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200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60146" name="Rectangle 51"/>
          <p:cNvSpPr>
            <a:spLocks noChangeArrowheads="1"/>
          </p:cNvSpPr>
          <p:nvPr/>
        </p:nvSpPr>
        <p:spPr bwMode="auto">
          <a:xfrm>
            <a:off x="7543800" y="990600"/>
            <a:ext cx="1447800" cy="47942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09F1D3CF-54BC-4F98-9A65-1F7E4F463BC9}" type="slidenum">
              <a:rPr lang="en-US"/>
              <a:pPr/>
              <a:t>27</a:t>
            </a:fld>
            <a:endParaRPr lang="en-US"/>
          </a:p>
        </p:txBody>
      </p:sp>
      <p:sp>
        <p:nvSpPr>
          <p:cNvPr id="261122" name="Rectangle 2"/>
          <p:cNvSpPr>
            <a:spLocks noGrp="1" noChangeArrowheads="1"/>
          </p:cNvSpPr>
          <p:nvPr>
            <p:ph type="title"/>
          </p:nvPr>
        </p:nvSpPr>
        <p:spPr/>
        <p:txBody>
          <a:bodyPr/>
          <a:lstStyle/>
          <a:p>
            <a:pPr eaLnBrk="1" hangingPunct="1"/>
            <a:r>
              <a:rPr lang="en-US" smtClean="0"/>
              <a:t>Example</a:t>
            </a:r>
          </a:p>
        </p:txBody>
      </p:sp>
      <p:sp>
        <p:nvSpPr>
          <p:cNvPr id="261123" name="Rectangle 3"/>
          <p:cNvSpPr>
            <a:spLocks noGrp="1" noChangeArrowheads="1"/>
          </p:cNvSpPr>
          <p:nvPr>
            <p:ph type="body" idx="1"/>
          </p:nvPr>
        </p:nvSpPr>
        <p:spPr>
          <a:xfrm>
            <a:off x="609600" y="1752600"/>
            <a:ext cx="8229600" cy="493713"/>
          </a:xfrm>
        </p:spPr>
        <p:txBody>
          <a:bodyPr/>
          <a:lstStyle/>
          <a:p>
            <a:pPr eaLnBrk="1" hangingPunct="1"/>
            <a:r>
              <a:rPr lang="en-US" smtClean="0"/>
              <a:t>The hypothesis to be tested is:</a:t>
            </a:r>
          </a:p>
        </p:txBody>
      </p:sp>
      <p:sp>
        <p:nvSpPr>
          <p:cNvPr id="261124" name="Text Box 50"/>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61125" name="Rectangle 51"/>
          <p:cNvSpPr>
            <a:spLocks noChangeArrowheads="1"/>
          </p:cNvSpPr>
          <p:nvPr/>
        </p:nvSpPr>
        <p:spPr bwMode="auto">
          <a:xfrm>
            <a:off x="609600" y="2590800"/>
            <a:ext cx="8077200" cy="1981200"/>
          </a:xfrm>
          <a:prstGeom prst="rect">
            <a:avLst/>
          </a:prstGeom>
          <a:solidFill>
            <a:srgbClr val="FDE0BD"/>
          </a:solidFill>
          <a:ln w="9525">
            <a:solidFill>
              <a:schemeClr val="tx1"/>
            </a:solidFill>
            <a:miter lim="800000"/>
            <a:headEnd/>
            <a:tailEnd/>
          </a:ln>
        </p:spPr>
        <p:txBody>
          <a:bodyPr lIns="85342" tIns="42672" rIns="85342" bIns="42672"/>
          <a:lstStyle/>
          <a:p>
            <a:pPr marL="342900" indent="-342900">
              <a:spcBef>
                <a:spcPct val="20000"/>
              </a:spcBef>
              <a:buClr>
                <a:schemeClr val="folHlink"/>
              </a:buClr>
              <a:buSzPct val="60000"/>
              <a:buFont typeface="Wingdings" pitchFamily="2" charset="2"/>
              <a:buNone/>
            </a:pPr>
            <a:r>
              <a:rPr lang="en-US" sz="2700"/>
              <a:t>H</a:t>
            </a:r>
            <a:r>
              <a:rPr lang="en-US" sz="2700" baseline="-25000"/>
              <a:t>0</a:t>
            </a:r>
            <a:r>
              <a:rPr lang="en-US" sz="2700"/>
              <a:t>: Meal plan and class standing are independent</a:t>
            </a:r>
          </a:p>
          <a:p>
            <a:pPr marL="342900" indent="-342900">
              <a:spcBef>
                <a:spcPct val="20000"/>
              </a:spcBef>
              <a:buClr>
                <a:schemeClr val="folHlink"/>
              </a:buClr>
              <a:buSzPct val="60000"/>
              <a:buFont typeface="Wingdings" pitchFamily="2" charset="2"/>
              <a:buNone/>
            </a:pPr>
            <a:r>
              <a:rPr lang="en-US" sz="2700"/>
              <a:t>		(i.e., there is no relationship between them)</a:t>
            </a:r>
          </a:p>
          <a:p>
            <a:pPr marL="342900" indent="-342900">
              <a:spcBef>
                <a:spcPct val="20000"/>
              </a:spcBef>
              <a:buClr>
                <a:schemeClr val="folHlink"/>
              </a:buClr>
              <a:buSzPct val="60000"/>
              <a:buFont typeface="Wingdings" pitchFamily="2" charset="2"/>
              <a:buNone/>
            </a:pPr>
            <a:r>
              <a:rPr lang="en-US" sz="2700"/>
              <a:t>H</a:t>
            </a:r>
            <a:r>
              <a:rPr lang="en-US" sz="2700" baseline="-25000"/>
              <a:t>1</a:t>
            </a:r>
            <a:r>
              <a:rPr lang="en-US" sz="2700"/>
              <a:t>: Meal plan and class standing are dependent</a:t>
            </a:r>
          </a:p>
          <a:p>
            <a:pPr marL="342900" indent="-342900">
              <a:spcBef>
                <a:spcPct val="20000"/>
              </a:spcBef>
              <a:buClr>
                <a:schemeClr val="folHlink"/>
              </a:buClr>
              <a:buSzPct val="60000"/>
              <a:buFont typeface="Wingdings" pitchFamily="2" charset="2"/>
              <a:buNone/>
            </a:pPr>
            <a:r>
              <a:rPr lang="en-US" sz="2700"/>
              <a:t>		(i.e., there is a relationship between them)</a:t>
            </a:r>
          </a:p>
        </p:txBody>
      </p:sp>
      <p:sp>
        <p:nvSpPr>
          <p:cNvPr id="261126" name="Rectangle 7"/>
          <p:cNvSpPr>
            <a:spLocks noChangeArrowheads="1"/>
          </p:cNvSpPr>
          <p:nvPr/>
        </p:nvSpPr>
        <p:spPr bwMode="auto">
          <a:xfrm>
            <a:off x="7543800" y="6858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Grp="1" noChangeArrowheads="1"/>
          </p:cNvSpPr>
          <p:nvPr>
            <p:ph type="sldNum" sz="quarter" idx="10"/>
          </p:nvPr>
        </p:nvSpPr>
        <p:spPr>
          <a:ln/>
        </p:spPr>
        <p:txBody>
          <a:bodyPr/>
          <a:lstStyle/>
          <a:p>
            <a:r>
              <a:rPr lang="en-US"/>
              <a:t>12-</a:t>
            </a:r>
            <a:fld id="{C2FC5487-86C5-4EDE-AEB3-D9C3517BA504}" type="slidenum">
              <a:rPr lang="en-US"/>
              <a:pPr/>
              <a:t>28</a:t>
            </a:fld>
            <a:endParaRPr lang="en-US"/>
          </a:p>
        </p:txBody>
      </p:sp>
      <p:graphicFrame>
        <p:nvGraphicFramePr>
          <p:cNvPr id="172157" name="Group 125"/>
          <p:cNvGraphicFramePr>
            <a:graphicFrameLocks noGrp="1"/>
          </p:cNvGraphicFramePr>
          <p:nvPr/>
        </p:nvGraphicFramePr>
        <p:xfrm>
          <a:off x="76200" y="1905000"/>
          <a:ext cx="4038600" cy="2493963"/>
        </p:xfrm>
        <a:graphic>
          <a:graphicData uri="http://schemas.openxmlformats.org/drawingml/2006/table">
            <a:tbl>
              <a:tblPr/>
              <a:tblGrid>
                <a:gridCol w="990600"/>
                <a:gridCol w="762000"/>
                <a:gridCol w="762000"/>
                <a:gridCol w="806450"/>
                <a:gridCol w="717550"/>
              </a:tblGrid>
              <a:tr h="260350">
                <a:tc rowSpan="2">
                  <a:txBody>
                    <a:bodyPr/>
                    <a:lstStyle/>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Class</a:t>
                      </a:r>
                    </a:p>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Standing</a:t>
                      </a:r>
                    </a:p>
                  </a:txBody>
                  <a:tcPr anchor="b" anchorCtr="1"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gridSpan="3">
                  <a:txBody>
                    <a:bodyPr/>
                    <a:lstStyle/>
                    <a:p>
                      <a:pPr marL="0" marR="0" lvl="0" indent="0" algn="ctr" defTabSz="852488" rtl="0" eaLnBrk="1" fontAlgn="base" latinLnBrk="0" hangingPunct="1">
                        <a:lnSpc>
                          <a:spcPct val="7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Number of meals </a:t>
                      </a:r>
                    </a:p>
                    <a:p>
                      <a:pPr marL="0" marR="0" lvl="0" indent="0" algn="ctr" defTabSz="852488" rtl="0" eaLnBrk="1" fontAlgn="base" latinLnBrk="0" hangingPunct="1">
                        <a:lnSpc>
                          <a:spcPct val="7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per week</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7DAF7"/>
                    </a:solidFill>
                  </a:tcPr>
                </a:tc>
                <a:tc hMerge="1">
                  <a:txBody>
                    <a:bodyPr/>
                    <a:lstStyle/>
                    <a:p>
                      <a:endParaRPr lang="en-US"/>
                    </a:p>
                  </a:txBody>
                  <a:tcPr/>
                </a:tc>
                <a:tc hMerge="1">
                  <a:txBody>
                    <a:bodyPr/>
                    <a:lstStyle/>
                    <a:p>
                      <a:endParaRPr lang="en-US"/>
                    </a:p>
                  </a:txBody>
                  <a:tcPr/>
                </a:tc>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pitchFamily="34" charset="0"/>
                      </a:endParaRP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Total</a:t>
                      </a:r>
                    </a:p>
                  </a:txBody>
                  <a:tcPr anchor="b" anchorCtr="1"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03213">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20/wk</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10/wk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none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vMerge="1">
                  <a:txBody>
                    <a:bodyPr/>
                    <a:lstStyle/>
                    <a:p>
                      <a:endParaRPr lang="en-US"/>
                    </a:p>
                  </a:txBody>
                  <a:tcPr/>
                </a:tc>
              </a:tr>
              <a:tr h="300038">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Fresh.</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24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32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70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98450">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Soph.</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22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26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60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98450">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Junior</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30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98450">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Senior</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10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40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29845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Total  </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88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42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200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72159" name="Group 127"/>
          <p:cNvGraphicFramePr>
            <a:graphicFrameLocks noGrp="1"/>
          </p:cNvGraphicFramePr>
          <p:nvPr/>
        </p:nvGraphicFramePr>
        <p:xfrm>
          <a:off x="4343400" y="3124200"/>
          <a:ext cx="4648200" cy="3101975"/>
        </p:xfrm>
        <a:graphic>
          <a:graphicData uri="http://schemas.openxmlformats.org/drawingml/2006/table">
            <a:tbl>
              <a:tblPr/>
              <a:tblGrid>
                <a:gridCol w="1143000"/>
                <a:gridCol w="838200"/>
                <a:gridCol w="838200"/>
                <a:gridCol w="838200"/>
                <a:gridCol w="990600"/>
              </a:tblGrid>
              <a:tr h="533400">
                <a:tc rowSpan="2">
                  <a:txBody>
                    <a:bodyPr/>
                    <a:lstStyle/>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rPr>
                        <a:t>Class</a:t>
                      </a:r>
                    </a:p>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rPr>
                        <a:t>Standing</a:t>
                      </a:r>
                    </a:p>
                  </a:txBody>
                  <a:tcPr anchor="b" anchorCtr="1"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gridSpan="3">
                  <a:txBody>
                    <a:bodyPr/>
                    <a:lstStyle/>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Number of meals </a:t>
                      </a:r>
                    </a:p>
                    <a:p>
                      <a:pPr marL="0" marR="0" lvl="0" indent="0" algn="ctr" defTabSz="852488" rtl="0" eaLnBrk="1" fontAlgn="base" latinLnBrk="0" hangingPunct="1">
                        <a:lnSpc>
                          <a:spcPct val="8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per week</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7DAF7"/>
                    </a:solidFill>
                  </a:tcPr>
                </a:tc>
                <a:tc hMerge="1">
                  <a:txBody>
                    <a:bodyPr/>
                    <a:lstStyle/>
                    <a:p>
                      <a:endParaRPr lang="en-US"/>
                    </a:p>
                  </a:txBody>
                  <a:tcPr/>
                </a:tc>
                <a:tc hMerge="1">
                  <a:txBody>
                    <a:bodyPr/>
                    <a:lstStyle/>
                    <a:p>
                      <a:endParaRPr lang="en-US"/>
                    </a:p>
                  </a:txBody>
                  <a:tcPr/>
                </a:tc>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Total</a:t>
                      </a:r>
                    </a:p>
                  </a:txBody>
                  <a:tcPr anchor="b" anchorCtr="1"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330200">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20/wk</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10/wk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none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vMerge="1">
                  <a:txBody>
                    <a:bodyPr/>
                    <a:lstStyle/>
                    <a:p>
                      <a:endParaRPr lang="en-US"/>
                    </a:p>
                  </a:txBody>
                  <a:tcPr/>
                </a:tc>
              </a:tr>
              <a:tr h="430213">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Fresh.</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24.5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30.8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14.7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70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30213">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Soph.</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26.4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12.6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60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30213">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Junior</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13.2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rPr>
                        <a:t>  6.3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30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30213">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Senior</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14.0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17.6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smtClean="0">
                          <a:ln>
                            <a:noFill/>
                          </a:ln>
                          <a:solidFill>
                            <a:schemeClr val="tx1"/>
                          </a:solidFill>
                          <a:effectLst/>
                          <a:latin typeface="Arial" pitchFamily="34" charset="0"/>
                        </a:rPr>
                        <a:t>  8.4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40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430213">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Total  </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88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42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200</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72257" name="Text Box 128"/>
          <p:cNvSpPr txBox="1">
            <a:spLocks noChangeArrowheads="1"/>
          </p:cNvSpPr>
          <p:nvPr/>
        </p:nvSpPr>
        <p:spPr bwMode="auto">
          <a:xfrm>
            <a:off x="1219200" y="1447800"/>
            <a:ext cx="2895600" cy="457200"/>
          </a:xfrm>
          <a:prstGeom prst="rect">
            <a:avLst/>
          </a:prstGeom>
          <a:noFill/>
          <a:ln w="9525">
            <a:noFill/>
            <a:miter lim="800000"/>
            <a:headEnd/>
            <a:tailEnd/>
          </a:ln>
        </p:spPr>
        <p:txBody>
          <a:bodyPr>
            <a:spAutoFit/>
          </a:bodyPr>
          <a:lstStyle/>
          <a:p>
            <a:pPr>
              <a:spcBef>
                <a:spcPct val="50000"/>
              </a:spcBef>
            </a:pPr>
            <a:r>
              <a:rPr lang="en-US"/>
              <a:t>Observed:</a:t>
            </a:r>
          </a:p>
        </p:txBody>
      </p:sp>
      <p:sp>
        <p:nvSpPr>
          <p:cNvPr id="172258" name="Text Box 129"/>
          <p:cNvSpPr txBox="1">
            <a:spLocks noChangeArrowheads="1"/>
          </p:cNvSpPr>
          <p:nvPr/>
        </p:nvSpPr>
        <p:spPr bwMode="auto">
          <a:xfrm>
            <a:off x="5181600" y="2133600"/>
            <a:ext cx="3581400" cy="822325"/>
          </a:xfrm>
          <a:prstGeom prst="rect">
            <a:avLst/>
          </a:prstGeom>
          <a:noFill/>
          <a:ln w="9525">
            <a:noFill/>
            <a:miter lim="800000"/>
            <a:headEnd/>
            <a:tailEnd/>
          </a:ln>
        </p:spPr>
        <p:txBody>
          <a:bodyPr>
            <a:spAutoFit/>
          </a:bodyPr>
          <a:lstStyle/>
          <a:p>
            <a:pPr>
              <a:spcBef>
                <a:spcPct val="50000"/>
              </a:spcBef>
            </a:pPr>
            <a:r>
              <a:rPr lang="en-US"/>
              <a:t>Expected cell frequencies  if H</a:t>
            </a:r>
            <a:r>
              <a:rPr lang="en-US" baseline="-25000"/>
              <a:t>0</a:t>
            </a:r>
            <a:r>
              <a:rPr lang="en-US"/>
              <a:t> is true:</a:t>
            </a:r>
          </a:p>
        </p:txBody>
      </p:sp>
      <p:sp>
        <p:nvSpPr>
          <p:cNvPr id="172259" name="AutoShape 130"/>
          <p:cNvSpPr>
            <a:spLocks noChangeArrowheads="1"/>
          </p:cNvSpPr>
          <p:nvPr/>
        </p:nvSpPr>
        <p:spPr bwMode="auto">
          <a:xfrm rot="5400000">
            <a:off x="4210050" y="2114550"/>
            <a:ext cx="914400" cy="952500"/>
          </a:xfrm>
          <a:custGeom>
            <a:avLst/>
            <a:gdLst>
              <a:gd name="T0" fmla="*/ 640334 w 21600"/>
              <a:gd name="T1" fmla="*/ 0 h 21600"/>
              <a:gd name="T2" fmla="*/ 640334 w 21600"/>
              <a:gd name="T3" fmla="*/ 536134 h 21600"/>
              <a:gd name="T4" fmla="*/ 137033 w 21600"/>
              <a:gd name="T5" fmla="*/ 952500 h 21600"/>
              <a:gd name="T6" fmla="*/ 914400 w 21600"/>
              <a:gd name="T7" fmla="*/ 26806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hlink"/>
          </a:solidFill>
          <a:ln w="9525">
            <a:solidFill>
              <a:schemeClr val="tx1"/>
            </a:solidFill>
            <a:miter lim="800000"/>
            <a:headEnd/>
            <a:tailEnd/>
          </a:ln>
        </p:spPr>
        <p:txBody>
          <a:bodyPr wrap="none" anchor="ctr"/>
          <a:lstStyle/>
          <a:p>
            <a:endParaRPr lang="en-US"/>
          </a:p>
        </p:txBody>
      </p:sp>
      <p:graphicFrame>
        <p:nvGraphicFramePr>
          <p:cNvPr id="172163" name="Object 131"/>
          <p:cNvGraphicFramePr>
            <a:graphicFrameLocks noChangeAspect="1"/>
          </p:cNvGraphicFramePr>
          <p:nvPr/>
        </p:nvGraphicFramePr>
        <p:xfrm>
          <a:off x="533400" y="5029200"/>
          <a:ext cx="3205163" cy="1512888"/>
        </p:xfrm>
        <a:graphic>
          <a:graphicData uri="http://schemas.openxmlformats.org/presentationml/2006/ole">
            <p:oleObj spid="_x0000_s172163" name="Equation" r:id="rId3" imgW="1879560" imgH="888840" progId="Equation.3">
              <p:embed/>
            </p:oleObj>
          </a:graphicData>
        </a:graphic>
      </p:graphicFrame>
      <p:sp>
        <p:nvSpPr>
          <p:cNvPr id="172260" name="Oval 132"/>
          <p:cNvSpPr>
            <a:spLocks noChangeArrowheads="1"/>
          </p:cNvSpPr>
          <p:nvPr/>
        </p:nvSpPr>
        <p:spPr bwMode="auto">
          <a:xfrm>
            <a:off x="1981200" y="5867400"/>
            <a:ext cx="838200" cy="609600"/>
          </a:xfrm>
          <a:prstGeom prst="ellipse">
            <a:avLst/>
          </a:prstGeom>
          <a:noFill/>
          <a:ln w="28575">
            <a:solidFill>
              <a:schemeClr val="hlink"/>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72261" name="Line 133"/>
          <p:cNvSpPr>
            <a:spLocks noChangeShapeType="1"/>
          </p:cNvSpPr>
          <p:nvPr/>
        </p:nvSpPr>
        <p:spPr bwMode="auto">
          <a:xfrm flipV="1">
            <a:off x="2819400" y="5334000"/>
            <a:ext cx="2819400" cy="685800"/>
          </a:xfrm>
          <a:prstGeom prst="line">
            <a:avLst/>
          </a:prstGeom>
          <a:noFill/>
          <a:ln w="28575">
            <a:solidFill>
              <a:schemeClr val="hlink"/>
            </a:solidFill>
            <a:miter lim="800000"/>
            <a:headEnd/>
            <a:tailEnd type="triangle" w="lg" len="med"/>
          </a:ln>
        </p:spPr>
        <p:txBody>
          <a:bodyPr wrap="none"/>
          <a:lstStyle/>
          <a:p>
            <a:endParaRPr lang="en-US"/>
          </a:p>
        </p:txBody>
      </p:sp>
      <p:sp>
        <p:nvSpPr>
          <p:cNvPr id="172262" name="Oval 134"/>
          <p:cNvSpPr>
            <a:spLocks noChangeArrowheads="1"/>
          </p:cNvSpPr>
          <p:nvPr/>
        </p:nvSpPr>
        <p:spPr bwMode="auto">
          <a:xfrm>
            <a:off x="5562600" y="4800600"/>
            <a:ext cx="665163" cy="677863"/>
          </a:xfrm>
          <a:prstGeom prst="ellipse">
            <a:avLst/>
          </a:prstGeom>
          <a:noFill/>
          <a:ln w="28575">
            <a:solidFill>
              <a:schemeClr val="hlink"/>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72263" name="Text Box 135"/>
          <p:cNvSpPr txBox="1">
            <a:spLocks noChangeArrowheads="1"/>
          </p:cNvSpPr>
          <p:nvPr/>
        </p:nvSpPr>
        <p:spPr bwMode="auto">
          <a:xfrm>
            <a:off x="304800" y="4572000"/>
            <a:ext cx="3200400" cy="457200"/>
          </a:xfrm>
          <a:prstGeom prst="rect">
            <a:avLst/>
          </a:prstGeom>
          <a:noFill/>
          <a:ln w="9525">
            <a:noFill/>
            <a:miter lim="800000"/>
            <a:headEnd/>
            <a:tailEnd/>
          </a:ln>
        </p:spPr>
        <p:txBody>
          <a:bodyPr>
            <a:spAutoFit/>
          </a:bodyPr>
          <a:lstStyle/>
          <a:p>
            <a:pPr>
              <a:spcBef>
                <a:spcPct val="50000"/>
              </a:spcBef>
            </a:pPr>
            <a:r>
              <a:rPr lang="en-US"/>
              <a:t>Example for one cell:</a:t>
            </a:r>
          </a:p>
        </p:txBody>
      </p:sp>
      <p:sp>
        <p:nvSpPr>
          <p:cNvPr id="172264" name="Rectangle 137"/>
          <p:cNvSpPr>
            <a:spLocks noGrp="1" noChangeArrowheads="1"/>
          </p:cNvSpPr>
          <p:nvPr>
            <p:ph type="title"/>
          </p:nvPr>
        </p:nvSpPr>
        <p:spPr>
          <a:xfrm>
            <a:off x="1150938" y="381000"/>
            <a:ext cx="7078662" cy="990600"/>
          </a:xfrm>
        </p:spPr>
        <p:txBody>
          <a:bodyPr/>
          <a:lstStyle/>
          <a:p>
            <a:pPr eaLnBrk="1" hangingPunct="1">
              <a:lnSpc>
                <a:spcPct val="80000"/>
              </a:lnSpc>
            </a:pPr>
            <a:r>
              <a:rPr lang="en-US" sz="3600" smtClean="0"/>
              <a:t>Example: </a:t>
            </a:r>
            <a:br>
              <a:rPr lang="en-US" sz="3600" smtClean="0"/>
            </a:br>
            <a:r>
              <a:rPr lang="en-US" sz="3600" smtClean="0"/>
              <a:t>Expected Cell Frequencies</a:t>
            </a:r>
          </a:p>
        </p:txBody>
      </p:sp>
      <p:sp>
        <p:nvSpPr>
          <p:cNvPr id="172265" name="Text Box 138"/>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172266" name="Rectangle 105"/>
          <p:cNvSpPr>
            <a:spLocks noChangeArrowheads="1"/>
          </p:cNvSpPr>
          <p:nvPr/>
        </p:nvSpPr>
        <p:spPr bwMode="auto">
          <a:xfrm>
            <a:off x="7543800" y="1600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3A670D4B-CCBA-48C2-9D08-F225418F7CEC}" type="slidenum">
              <a:rPr lang="en-US"/>
              <a:pPr/>
              <a:t>29</a:t>
            </a:fld>
            <a:endParaRPr lang="en-US"/>
          </a:p>
        </p:txBody>
      </p:sp>
      <p:sp>
        <p:nvSpPr>
          <p:cNvPr id="162825" name="Rectangle 2"/>
          <p:cNvSpPr>
            <a:spLocks noGrp="1" noChangeArrowheads="1"/>
          </p:cNvSpPr>
          <p:nvPr>
            <p:ph type="title"/>
          </p:nvPr>
        </p:nvSpPr>
        <p:spPr/>
        <p:txBody>
          <a:bodyPr/>
          <a:lstStyle/>
          <a:p>
            <a:pPr eaLnBrk="1" hangingPunct="1"/>
            <a:r>
              <a:rPr lang="en-US" smtClean="0"/>
              <a:t>Example: The Test Statistic</a:t>
            </a:r>
          </a:p>
        </p:txBody>
      </p:sp>
      <p:sp>
        <p:nvSpPr>
          <p:cNvPr id="162826" name="Rectangle 3"/>
          <p:cNvSpPr>
            <a:spLocks noGrp="1" noChangeArrowheads="1"/>
          </p:cNvSpPr>
          <p:nvPr>
            <p:ph type="body" sz="half" idx="1"/>
          </p:nvPr>
        </p:nvSpPr>
        <p:spPr/>
        <p:txBody>
          <a:bodyPr/>
          <a:lstStyle/>
          <a:p>
            <a:pPr eaLnBrk="1" hangingPunct="1"/>
            <a:r>
              <a:rPr lang="en-US" sz="2400" smtClean="0"/>
              <a:t>The test statistic value is:</a:t>
            </a:r>
          </a:p>
        </p:txBody>
      </p:sp>
      <p:graphicFrame>
        <p:nvGraphicFramePr>
          <p:cNvPr id="162820" name="Object 4"/>
          <p:cNvGraphicFramePr>
            <a:graphicFrameLocks noChangeAspect="1"/>
          </p:cNvGraphicFramePr>
          <p:nvPr/>
        </p:nvGraphicFramePr>
        <p:xfrm>
          <a:off x="1225550" y="2486025"/>
          <a:ext cx="6940550" cy="1711325"/>
        </p:xfrm>
        <a:graphic>
          <a:graphicData uri="http://schemas.openxmlformats.org/presentationml/2006/ole">
            <p:oleObj spid="_x0000_s162820" name="Equation" r:id="rId3" imgW="3695400" imgH="914400" progId="Equation.3">
              <p:embed/>
            </p:oleObj>
          </a:graphicData>
        </a:graphic>
      </p:graphicFrame>
      <p:sp>
        <p:nvSpPr>
          <p:cNvPr id="162827" name="Text Box 5"/>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162828" name="Text Box 6"/>
          <p:cNvSpPr txBox="1">
            <a:spLocks noChangeArrowheads="1"/>
          </p:cNvSpPr>
          <p:nvPr/>
        </p:nvSpPr>
        <p:spPr bwMode="auto">
          <a:xfrm>
            <a:off x="1371600" y="4572000"/>
            <a:ext cx="6553200" cy="822325"/>
          </a:xfrm>
          <a:prstGeom prst="rect">
            <a:avLst/>
          </a:prstGeom>
          <a:noFill/>
          <a:ln w="9525">
            <a:noFill/>
            <a:miter lim="800000"/>
            <a:headEnd/>
            <a:tailEnd/>
          </a:ln>
        </p:spPr>
        <p:txBody>
          <a:bodyPr>
            <a:spAutoFit/>
          </a:bodyPr>
          <a:lstStyle/>
          <a:p>
            <a:pPr>
              <a:spcBef>
                <a:spcPct val="50000"/>
              </a:spcBef>
            </a:pPr>
            <a:r>
              <a:rPr lang="en-US">
                <a:sym typeface="Symbol" pitchFamily="18" charset="2"/>
              </a:rPr>
              <a:t>        = 12.592</a:t>
            </a:r>
            <a:r>
              <a:rPr lang="en-US">
                <a:cs typeface="Arial" charset="0"/>
                <a:sym typeface="Symbol" pitchFamily="18" charset="2"/>
              </a:rPr>
              <a:t> </a:t>
            </a:r>
            <a:r>
              <a:rPr lang="en-US">
                <a:sym typeface="Symbol" pitchFamily="18" charset="2"/>
              </a:rPr>
              <a:t>from the chi-squared distribution with  (4 – 1)(3 – 1) = 6  degrees of freedom</a:t>
            </a:r>
          </a:p>
        </p:txBody>
      </p:sp>
      <p:graphicFrame>
        <p:nvGraphicFramePr>
          <p:cNvPr id="162823" name="Object 7"/>
          <p:cNvGraphicFramePr>
            <a:graphicFrameLocks noChangeAspect="1"/>
          </p:cNvGraphicFramePr>
          <p:nvPr>
            <p:ph sz="half" idx="2"/>
          </p:nvPr>
        </p:nvGraphicFramePr>
        <p:xfrm>
          <a:off x="1371600" y="4429125"/>
          <a:ext cx="685800" cy="601663"/>
        </p:xfrm>
        <a:graphic>
          <a:graphicData uri="http://schemas.openxmlformats.org/presentationml/2006/ole">
            <p:oleObj spid="_x0000_s162823" name="Equation" r:id="rId4" imgW="317160" imgH="279360" progId="Equation.3">
              <p:embed/>
            </p:oleObj>
          </a:graphicData>
        </a:graphic>
      </p:graphicFrame>
      <p:sp>
        <p:nvSpPr>
          <p:cNvPr id="162829" name="Rectangle 9"/>
          <p:cNvSpPr>
            <a:spLocks noChangeArrowheads="1"/>
          </p:cNvSpPr>
          <p:nvPr/>
        </p:nvSpPr>
        <p:spPr bwMode="auto">
          <a:xfrm>
            <a:off x="7467600" y="1600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12-</a:t>
            </a:r>
            <a:fld id="{E3B8E3EF-A8CD-4E18-A5DB-1D3897A42690}" type="slidenum">
              <a:rPr lang="en-US"/>
              <a:pPr/>
              <a:t>3</a:t>
            </a:fld>
            <a:endParaRPr lang="en-US"/>
          </a:p>
        </p:txBody>
      </p:sp>
      <p:sp>
        <p:nvSpPr>
          <p:cNvPr id="19458" name="Rectangle 2"/>
          <p:cNvSpPr>
            <a:spLocks noGrp="1" noChangeArrowheads="1"/>
          </p:cNvSpPr>
          <p:nvPr>
            <p:ph type="title"/>
          </p:nvPr>
        </p:nvSpPr>
        <p:spPr/>
        <p:txBody>
          <a:bodyPr/>
          <a:lstStyle/>
          <a:p>
            <a:pPr eaLnBrk="1" hangingPunct="1"/>
            <a:r>
              <a:rPr lang="en-US" smtClean="0"/>
              <a:t>Contingency Tables</a:t>
            </a:r>
          </a:p>
        </p:txBody>
      </p:sp>
      <p:sp>
        <p:nvSpPr>
          <p:cNvPr id="19459" name="Rectangle 3"/>
          <p:cNvSpPr>
            <a:spLocks noGrp="1" noChangeArrowheads="1"/>
          </p:cNvSpPr>
          <p:nvPr>
            <p:ph type="body" idx="1"/>
          </p:nvPr>
        </p:nvSpPr>
        <p:spPr>
          <a:xfrm>
            <a:off x="685800" y="1828800"/>
            <a:ext cx="8077200" cy="3656013"/>
          </a:xfrm>
        </p:spPr>
        <p:txBody>
          <a:bodyPr>
            <a:spAutoFit/>
          </a:bodyPr>
          <a:lstStyle/>
          <a:p>
            <a:pPr eaLnBrk="1" hangingPunct="1">
              <a:buFont typeface="Wingdings" pitchFamily="2" charset="2"/>
              <a:buNone/>
            </a:pPr>
            <a:r>
              <a:rPr lang="en-US" smtClean="0">
                <a:solidFill>
                  <a:schemeClr val="folHlink"/>
                </a:solidFill>
              </a:rPr>
              <a:t>Contingency Tables</a:t>
            </a:r>
          </a:p>
          <a:p>
            <a:pPr eaLnBrk="1" hangingPunct="1">
              <a:spcBef>
                <a:spcPct val="40000"/>
              </a:spcBef>
            </a:pPr>
            <a:r>
              <a:rPr lang="en-US" smtClean="0"/>
              <a:t>Useful in situations comparing multiple population proportions</a:t>
            </a:r>
          </a:p>
          <a:p>
            <a:pPr eaLnBrk="1" hangingPunct="1">
              <a:spcBef>
                <a:spcPct val="40000"/>
              </a:spcBef>
            </a:pPr>
            <a:r>
              <a:rPr lang="en-US" smtClean="0"/>
              <a:t>Used to classify sample observations according to two or more characteristics</a:t>
            </a:r>
          </a:p>
          <a:p>
            <a:pPr eaLnBrk="1" hangingPunct="1">
              <a:spcBef>
                <a:spcPct val="40000"/>
              </a:spcBef>
            </a:pPr>
            <a:r>
              <a:rPr lang="en-US" smtClean="0"/>
              <a:t>Also called a cross-classification table</a:t>
            </a:r>
            <a:r>
              <a:rPr lang="en-US" sz="2700" smtClean="0"/>
              <a:t>.</a:t>
            </a:r>
          </a:p>
          <a:p>
            <a:pPr eaLnBrk="1" hangingPunct="1"/>
            <a:endParaRPr lang="en-US" sz="2700" smtClean="0"/>
          </a:p>
        </p:txBody>
      </p:sp>
      <p:sp>
        <p:nvSpPr>
          <p:cNvPr id="19460" name="Rectangle 5"/>
          <p:cNvSpPr>
            <a:spLocks noChangeArrowheads="1"/>
          </p:cNvSpPr>
          <p:nvPr/>
        </p:nvSpPr>
        <p:spPr bwMode="auto">
          <a:xfrm>
            <a:off x="7543800" y="990600"/>
            <a:ext cx="1447800" cy="47942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Grp="1" noChangeArrowheads="1"/>
          </p:cNvSpPr>
          <p:nvPr>
            <p:ph type="sldNum" sz="quarter" idx="10"/>
          </p:nvPr>
        </p:nvSpPr>
        <p:spPr>
          <a:ln/>
        </p:spPr>
        <p:txBody>
          <a:bodyPr/>
          <a:lstStyle/>
          <a:p>
            <a:r>
              <a:rPr lang="en-US"/>
              <a:t>12-</a:t>
            </a:r>
            <a:fld id="{D1902C93-973C-40A2-BA6A-34AD85F642E7}" type="slidenum">
              <a:rPr lang="en-US"/>
              <a:pPr/>
              <a:t>30</a:t>
            </a:fld>
            <a:endParaRPr lang="en-US"/>
          </a:p>
        </p:txBody>
      </p:sp>
      <p:sp>
        <p:nvSpPr>
          <p:cNvPr id="163877" name="Rectangle 2"/>
          <p:cNvSpPr>
            <a:spLocks noGrp="1" noChangeArrowheads="1"/>
          </p:cNvSpPr>
          <p:nvPr>
            <p:ph type="title" idx="4294967295"/>
          </p:nvPr>
        </p:nvSpPr>
        <p:spPr>
          <a:xfrm>
            <a:off x="685800" y="152400"/>
            <a:ext cx="7383463" cy="990600"/>
          </a:xfrm>
        </p:spPr>
        <p:txBody>
          <a:bodyPr/>
          <a:lstStyle/>
          <a:p>
            <a:pPr eaLnBrk="1" hangingPunct="1">
              <a:lnSpc>
                <a:spcPct val="80000"/>
              </a:lnSpc>
            </a:pPr>
            <a:r>
              <a:rPr lang="en-US" smtClean="0"/>
              <a:t>Example: </a:t>
            </a:r>
            <a:br>
              <a:rPr lang="en-US" smtClean="0"/>
            </a:br>
            <a:r>
              <a:rPr lang="en-US" smtClean="0"/>
              <a:t>Decision and Interpretation</a:t>
            </a:r>
          </a:p>
        </p:txBody>
      </p:sp>
      <p:sp>
        <p:nvSpPr>
          <p:cNvPr id="163878" name="Text Box 4"/>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163879" name="Line 5"/>
          <p:cNvSpPr>
            <a:spLocks noChangeShapeType="1"/>
          </p:cNvSpPr>
          <p:nvPr/>
        </p:nvSpPr>
        <p:spPr bwMode="auto">
          <a:xfrm>
            <a:off x="6807200" y="4535488"/>
            <a:ext cx="0" cy="9525"/>
          </a:xfrm>
          <a:prstGeom prst="line">
            <a:avLst/>
          </a:prstGeom>
          <a:noFill/>
          <a:ln w="25400">
            <a:solidFill>
              <a:srgbClr val="CDCDCD"/>
            </a:solidFill>
            <a:round/>
            <a:headEnd/>
            <a:tailEnd/>
          </a:ln>
        </p:spPr>
        <p:txBody>
          <a:bodyPr wrap="none" anchor="ctr"/>
          <a:lstStyle/>
          <a:p>
            <a:endParaRPr lang="en-US"/>
          </a:p>
        </p:txBody>
      </p:sp>
      <p:sp>
        <p:nvSpPr>
          <p:cNvPr id="163880" name="Line 6"/>
          <p:cNvSpPr>
            <a:spLocks noChangeShapeType="1"/>
          </p:cNvSpPr>
          <p:nvPr/>
        </p:nvSpPr>
        <p:spPr bwMode="auto">
          <a:xfrm>
            <a:off x="6481763" y="4535488"/>
            <a:ext cx="0" cy="9525"/>
          </a:xfrm>
          <a:prstGeom prst="line">
            <a:avLst/>
          </a:prstGeom>
          <a:noFill/>
          <a:ln w="25400">
            <a:solidFill>
              <a:srgbClr val="CDCDCD"/>
            </a:solidFill>
            <a:round/>
            <a:headEnd/>
            <a:tailEnd/>
          </a:ln>
        </p:spPr>
        <p:txBody>
          <a:bodyPr wrap="none" anchor="ctr"/>
          <a:lstStyle/>
          <a:p>
            <a:endParaRPr lang="en-US"/>
          </a:p>
        </p:txBody>
      </p:sp>
      <p:sp>
        <p:nvSpPr>
          <p:cNvPr id="163881" name="Line 7"/>
          <p:cNvSpPr>
            <a:spLocks noChangeShapeType="1"/>
          </p:cNvSpPr>
          <p:nvPr/>
        </p:nvSpPr>
        <p:spPr bwMode="auto">
          <a:xfrm>
            <a:off x="6153150" y="4535488"/>
            <a:ext cx="0" cy="9525"/>
          </a:xfrm>
          <a:prstGeom prst="line">
            <a:avLst/>
          </a:prstGeom>
          <a:noFill/>
          <a:ln w="25400">
            <a:solidFill>
              <a:srgbClr val="CDCDCD"/>
            </a:solidFill>
            <a:round/>
            <a:headEnd/>
            <a:tailEnd/>
          </a:ln>
        </p:spPr>
        <p:txBody>
          <a:bodyPr wrap="none" anchor="ctr"/>
          <a:lstStyle/>
          <a:p>
            <a:endParaRPr lang="en-US"/>
          </a:p>
        </p:txBody>
      </p:sp>
      <p:sp>
        <p:nvSpPr>
          <p:cNvPr id="163882" name="Text Box 8"/>
          <p:cNvSpPr txBox="1">
            <a:spLocks noChangeArrowheads="1"/>
          </p:cNvSpPr>
          <p:nvPr/>
        </p:nvSpPr>
        <p:spPr bwMode="auto">
          <a:xfrm>
            <a:off x="4267200" y="2562225"/>
            <a:ext cx="4572000" cy="1200150"/>
          </a:xfrm>
          <a:prstGeom prst="rect">
            <a:avLst/>
          </a:prstGeom>
          <a:solidFill>
            <a:srgbClr val="C7DAF7"/>
          </a:solidFill>
          <a:ln w="12700">
            <a:solidFill>
              <a:schemeClr val="tx1"/>
            </a:solidFill>
            <a:miter lim="800000"/>
            <a:headEnd/>
            <a:tailEnd/>
          </a:ln>
        </p:spPr>
        <p:txBody>
          <a:bodyPr anchor="ctr">
            <a:spAutoFit/>
          </a:bodyPr>
          <a:lstStyle/>
          <a:p>
            <a:pPr eaLnBrk="0" hangingPunct="0"/>
            <a:r>
              <a:rPr lang="en-US">
                <a:solidFill>
                  <a:schemeClr val="folHlink"/>
                </a:solidFill>
              </a:rPr>
              <a:t>Decision Rule:</a:t>
            </a:r>
          </a:p>
          <a:p>
            <a:pPr eaLnBrk="0" hangingPunct="0"/>
            <a:r>
              <a:rPr lang="en-US"/>
              <a:t>If </a:t>
            </a:r>
            <a:r>
              <a:rPr lang="en-US">
                <a:sym typeface="Symbol" pitchFamily="18" charset="2"/>
              </a:rPr>
              <a:t>               &gt; 12.592, reject H</a:t>
            </a:r>
            <a:r>
              <a:rPr lang="en-US" baseline="-25000">
                <a:sym typeface="Symbol" pitchFamily="18" charset="2"/>
              </a:rPr>
              <a:t>0</a:t>
            </a:r>
            <a:r>
              <a:rPr lang="en-US">
                <a:sym typeface="Symbol" pitchFamily="18" charset="2"/>
              </a:rPr>
              <a:t>, otherwise, do not reject H</a:t>
            </a:r>
            <a:r>
              <a:rPr lang="en-US" baseline="-25000">
                <a:sym typeface="Symbol" pitchFamily="18" charset="2"/>
              </a:rPr>
              <a:t>0</a:t>
            </a:r>
            <a:endParaRPr lang="en-US"/>
          </a:p>
        </p:txBody>
      </p:sp>
      <p:graphicFrame>
        <p:nvGraphicFramePr>
          <p:cNvPr id="163849" name="Object 9"/>
          <p:cNvGraphicFramePr>
            <a:graphicFrameLocks noChangeAspect="1"/>
          </p:cNvGraphicFramePr>
          <p:nvPr/>
        </p:nvGraphicFramePr>
        <p:xfrm>
          <a:off x="382588" y="1787525"/>
          <a:ext cx="8415337" cy="617538"/>
        </p:xfrm>
        <a:graphic>
          <a:graphicData uri="http://schemas.openxmlformats.org/presentationml/2006/ole">
            <p:oleObj spid="_x0000_s163849" name="Equation" r:id="rId3" imgW="3644640" imgH="279360" progId="Equation.3">
              <p:embed/>
            </p:oleObj>
          </a:graphicData>
        </a:graphic>
      </p:graphicFrame>
      <p:sp>
        <p:nvSpPr>
          <p:cNvPr id="163883" name="Text Box 10"/>
          <p:cNvSpPr txBox="1">
            <a:spLocks noChangeArrowheads="1"/>
          </p:cNvSpPr>
          <p:nvPr/>
        </p:nvSpPr>
        <p:spPr bwMode="auto">
          <a:xfrm>
            <a:off x="5105400" y="4246563"/>
            <a:ext cx="3886200" cy="2238375"/>
          </a:xfrm>
          <a:prstGeom prst="rect">
            <a:avLst/>
          </a:prstGeom>
          <a:solidFill>
            <a:srgbClr val="FDE0BD"/>
          </a:solidFill>
          <a:ln w="12700">
            <a:solidFill>
              <a:schemeClr val="tx1"/>
            </a:solidFill>
            <a:miter lim="800000"/>
            <a:headEnd/>
            <a:tailEnd/>
          </a:ln>
        </p:spPr>
        <p:txBody>
          <a:bodyPr anchor="ctr">
            <a:spAutoFit/>
          </a:bodyPr>
          <a:lstStyle/>
          <a:p>
            <a:pPr eaLnBrk="0" hangingPunct="0"/>
            <a:r>
              <a:rPr lang="en-US" sz="2000"/>
              <a:t>Here, </a:t>
            </a:r>
          </a:p>
          <a:p>
            <a:pPr eaLnBrk="0" hangingPunct="0"/>
            <a:r>
              <a:rPr lang="en-US" sz="2000">
                <a:sym typeface="Symbol" pitchFamily="18" charset="2"/>
              </a:rPr>
              <a:t>          = 0.709 &lt;           = 12.592, </a:t>
            </a:r>
          </a:p>
          <a:p>
            <a:pPr eaLnBrk="0" hangingPunct="0"/>
            <a:r>
              <a:rPr lang="en-US" sz="2000">
                <a:sym typeface="Symbol" pitchFamily="18" charset="2"/>
              </a:rPr>
              <a:t>so </a:t>
            </a:r>
            <a:r>
              <a:rPr lang="en-US" sz="2000">
                <a:solidFill>
                  <a:schemeClr val="folHlink"/>
                </a:solidFill>
                <a:sym typeface="Symbol" pitchFamily="18" charset="2"/>
              </a:rPr>
              <a:t>do not reject H</a:t>
            </a:r>
            <a:r>
              <a:rPr lang="en-US" sz="2000" baseline="-25000">
                <a:solidFill>
                  <a:schemeClr val="folHlink"/>
                </a:solidFill>
                <a:sym typeface="Symbol" pitchFamily="18" charset="2"/>
              </a:rPr>
              <a:t>0</a:t>
            </a:r>
            <a:r>
              <a:rPr lang="en-US" sz="2000">
                <a:sym typeface="Symbol" pitchFamily="18" charset="2"/>
              </a:rPr>
              <a:t> </a:t>
            </a:r>
          </a:p>
          <a:p>
            <a:pPr eaLnBrk="0" hangingPunct="0"/>
            <a:r>
              <a:rPr lang="en-US" sz="2000">
                <a:solidFill>
                  <a:schemeClr val="hlink"/>
                </a:solidFill>
                <a:sym typeface="Symbol" pitchFamily="18" charset="2"/>
              </a:rPr>
              <a:t>Conclusion:</a:t>
            </a:r>
            <a:r>
              <a:rPr lang="en-US" sz="2000">
                <a:sym typeface="Symbol" pitchFamily="18" charset="2"/>
              </a:rPr>
              <a:t> there is not sufficient evidence that meal plan and class standing are related at  = 0.05</a:t>
            </a:r>
          </a:p>
        </p:txBody>
      </p:sp>
      <p:sp>
        <p:nvSpPr>
          <p:cNvPr id="163884" name="Line 11"/>
          <p:cNvSpPr>
            <a:spLocks noChangeShapeType="1"/>
          </p:cNvSpPr>
          <p:nvPr/>
        </p:nvSpPr>
        <p:spPr bwMode="auto">
          <a:xfrm flipH="1">
            <a:off x="1295400" y="3048000"/>
            <a:ext cx="0" cy="2057400"/>
          </a:xfrm>
          <a:prstGeom prst="line">
            <a:avLst/>
          </a:prstGeom>
          <a:noFill/>
          <a:ln w="28575">
            <a:solidFill>
              <a:schemeClr val="hlink"/>
            </a:solidFill>
            <a:miter lim="800000"/>
            <a:headEnd/>
            <a:tailEnd type="triangle" w="med" len="med"/>
          </a:ln>
        </p:spPr>
        <p:txBody>
          <a:bodyPr wrap="none"/>
          <a:lstStyle/>
          <a:p>
            <a:endParaRPr lang="en-US"/>
          </a:p>
        </p:txBody>
      </p:sp>
      <p:sp>
        <p:nvSpPr>
          <p:cNvPr id="163885" name="Rectangle 12"/>
          <p:cNvSpPr>
            <a:spLocks noChangeArrowheads="1"/>
          </p:cNvSpPr>
          <p:nvPr/>
        </p:nvSpPr>
        <p:spPr bwMode="auto">
          <a:xfrm>
            <a:off x="4114800" y="1905000"/>
            <a:ext cx="762000" cy="381000"/>
          </a:xfrm>
          <a:prstGeom prst="rect">
            <a:avLst/>
          </a:prstGeom>
          <a:noFill/>
          <a:ln w="19050">
            <a:solidFill>
              <a:schemeClr val="hlink"/>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63886" name="Rectangle 13"/>
          <p:cNvSpPr>
            <a:spLocks noChangeArrowheads="1"/>
          </p:cNvSpPr>
          <p:nvPr/>
        </p:nvSpPr>
        <p:spPr bwMode="auto">
          <a:xfrm>
            <a:off x="4267200" y="5181600"/>
            <a:ext cx="609600" cy="469900"/>
          </a:xfrm>
          <a:prstGeom prst="rect">
            <a:avLst/>
          </a:prstGeom>
          <a:noFill/>
          <a:ln w="12700">
            <a:noFill/>
            <a:miter lim="800000"/>
            <a:headEnd/>
            <a:tailEnd/>
          </a:ln>
        </p:spPr>
        <p:txBody>
          <a:bodyPr lIns="90488" tIns="44450" rIns="90488" bIns="44450">
            <a:spAutoFit/>
          </a:bodyPr>
          <a:lstStyle/>
          <a:p>
            <a:pPr eaLnBrk="0" hangingPunct="0"/>
            <a:r>
              <a:rPr lang="en-US" sz="2500" b="1">
                <a:latin typeface="Symbol" pitchFamily="18" charset="2"/>
                <a:sym typeface="Symbol" pitchFamily="18" charset="2"/>
              </a:rPr>
              <a:t></a:t>
            </a:r>
            <a:r>
              <a:rPr lang="en-US" sz="2500" b="1" baseline="30000">
                <a:latin typeface="Symbol" pitchFamily="18" charset="2"/>
                <a:sym typeface="Symbol" pitchFamily="18" charset="2"/>
              </a:rPr>
              <a:t>2</a:t>
            </a:r>
            <a:endParaRPr lang="en-US" sz="2500" b="1">
              <a:latin typeface="Symbol" pitchFamily="18" charset="2"/>
            </a:endParaRPr>
          </a:p>
        </p:txBody>
      </p:sp>
      <p:sp>
        <p:nvSpPr>
          <p:cNvPr id="163887" name="Rectangle 14"/>
          <p:cNvSpPr>
            <a:spLocks noChangeArrowheads="1"/>
          </p:cNvSpPr>
          <p:nvPr/>
        </p:nvSpPr>
        <p:spPr bwMode="auto">
          <a:xfrm>
            <a:off x="1981200" y="5638800"/>
            <a:ext cx="1905000" cy="423863"/>
          </a:xfrm>
          <a:prstGeom prst="rect">
            <a:avLst/>
          </a:prstGeom>
          <a:noFill/>
          <a:ln w="12700">
            <a:noFill/>
            <a:miter lim="800000"/>
            <a:headEnd/>
            <a:tailEnd/>
          </a:ln>
        </p:spPr>
        <p:txBody>
          <a:bodyPr lIns="90488" tIns="44450" rIns="90488" bIns="44450">
            <a:spAutoFit/>
          </a:bodyPr>
          <a:lstStyle/>
          <a:p>
            <a:pPr eaLnBrk="0" hangingPunct="0"/>
            <a:r>
              <a:rPr lang="en-US" sz="2200">
                <a:solidFill>
                  <a:schemeClr val="hlink"/>
                </a:solidFill>
                <a:sym typeface="Symbol" pitchFamily="18" charset="2"/>
              </a:rPr>
              <a:t></a:t>
            </a:r>
            <a:r>
              <a:rPr lang="en-US" sz="2200" baseline="30000">
                <a:solidFill>
                  <a:schemeClr val="hlink"/>
                </a:solidFill>
                <a:sym typeface="Symbol" pitchFamily="18" charset="2"/>
              </a:rPr>
              <a:t>2</a:t>
            </a:r>
            <a:r>
              <a:rPr lang="en-US" sz="2200" baseline="-25000">
                <a:solidFill>
                  <a:schemeClr val="hlink"/>
                </a:solidFill>
                <a:sym typeface="Symbol" pitchFamily="18" charset="2"/>
              </a:rPr>
              <a:t>0.05</a:t>
            </a:r>
            <a:r>
              <a:rPr lang="en-US" sz="2200">
                <a:solidFill>
                  <a:schemeClr val="hlink"/>
                </a:solidFill>
                <a:sym typeface="Symbol" pitchFamily="18" charset="2"/>
              </a:rPr>
              <a:t>=12.592</a:t>
            </a:r>
            <a:endParaRPr lang="en-US" sz="2200" baseline="-25000">
              <a:solidFill>
                <a:schemeClr val="hlink"/>
              </a:solidFill>
            </a:endParaRPr>
          </a:p>
        </p:txBody>
      </p:sp>
      <p:sp>
        <p:nvSpPr>
          <p:cNvPr id="163888" name="Freeform 15"/>
          <p:cNvSpPr>
            <a:spLocks/>
          </p:cNvSpPr>
          <p:nvPr/>
        </p:nvSpPr>
        <p:spPr bwMode="auto">
          <a:xfrm>
            <a:off x="2584450" y="4686300"/>
            <a:ext cx="1582738" cy="414338"/>
          </a:xfrm>
          <a:custGeom>
            <a:avLst/>
            <a:gdLst>
              <a:gd name="T0" fmla="*/ 8 w 997"/>
              <a:gd name="T1" fmla="*/ 261 h 261"/>
              <a:gd name="T2" fmla="*/ 0 w 997"/>
              <a:gd name="T3" fmla="*/ 0 h 261"/>
              <a:gd name="T4" fmla="*/ 102 w 997"/>
              <a:gd name="T5" fmla="*/ 83 h 261"/>
              <a:gd name="T6" fmla="*/ 174 w 997"/>
              <a:gd name="T7" fmla="*/ 128 h 261"/>
              <a:gd name="T8" fmla="*/ 223 w 997"/>
              <a:gd name="T9" fmla="*/ 149 h 261"/>
              <a:gd name="T10" fmla="*/ 249 w 997"/>
              <a:gd name="T11" fmla="*/ 155 h 261"/>
              <a:gd name="T12" fmla="*/ 322 w 997"/>
              <a:gd name="T13" fmla="*/ 176 h 261"/>
              <a:gd name="T14" fmla="*/ 363 w 997"/>
              <a:gd name="T15" fmla="*/ 180 h 261"/>
              <a:gd name="T16" fmla="*/ 448 w 997"/>
              <a:gd name="T17" fmla="*/ 201 h 261"/>
              <a:gd name="T18" fmla="*/ 594 w 997"/>
              <a:gd name="T19" fmla="*/ 221 h 261"/>
              <a:gd name="T20" fmla="*/ 997 w 997"/>
              <a:gd name="T21" fmla="*/ 240 h 261"/>
              <a:gd name="T22" fmla="*/ 996 w 997"/>
              <a:gd name="T23" fmla="*/ 260 h 26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7"/>
              <a:gd name="T37" fmla="*/ 0 h 261"/>
              <a:gd name="T38" fmla="*/ 997 w 997"/>
              <a:gd name="T39" fmla="*/ 261 h 26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7" h="261">
                <a:moveTo>
                  <a:pt x="8" y="261"/>
                </a:moveTo>
                <a:lnTo>
                  <a:pt x="0" y="0"/>
                </a:lnTo>
                <a:lnTo>
                  <a:pt x="102" y="83"/>
                </a:lnTo>
                <a:lnTo>
                  <a:pt x="174" y="128"/>
                </a:lnTo>
                <a:lnTo>
                  <a:pt x="223" y="149"/>
                </a:lnTo>
                <a:lnTo>
                  <a:pt x="249" y="155"/>
                </a:lnTo>
                <a:lnTo>
                  <a:pt x="322" y="176"/>
                </a:lnTo>
                <a:lnTo>
                  <a:pt x="363" y="180"/>
                </a:lnTo>
                <a:lnTo>
                  <a:pt x="448" y="201"/>
                </a:lnTo>
                <a:lnTo>
                  <a:pt x="594" y="221"/>
                </a:lnTo>
                <a:lnTo>
                  <a:pt x="997" y="240"/>
                </a:lnTo>
                <a:lnTo>
                  <a:pt x="996" y="260"/>
                </a:lnTo>
              </a:path>
            </a:pathLst>
          </a:custGeom>
          <a:solidFill>
            <a:schemeClr val="accent2"/>
          </a:solidFill>
          <a:ln w="9525" cap="flat" cmpd="sng">
            <a:noFill/>
            <a:prstDash val="solid"/>
            <a:miter lim="800000"/>
            <a:headEnd type="none" w="med" len="med"/>
            <a:tailEnd type="none" w="med" len="med"/>
          </a:ln>
        </p:spPr>
        <p:txBody>
          <a:bodyPr wrap="none"/>
          <a:lstStyle/>
          <a:p>
            <a:endParaRPr lang="en-US"/>
          </a:p>
        </p:txBody>
      </p:sp>
      <p:sp>
        <p:nvSpPr>
          <p:cNvPr id="163889" name="Freeform 16"/>
          <p:cNvSpPr>
            <a:spLocks/>
          </p:cNvSpPr>
          <p:nvPr/>
        </p:nvSpPr>
        <p:spPr bwMode="auto">
          <a:xfrm>
            <a:off x="754063" y="3352800"/>
            <a:ext cx="4122737" cy="1752600"/>
          </a:xfrm>
          <a:custGeom>
            <a:avLst/>
            <a:gdLst>
              <a:gd name="T0" fmla="*/ 0 w 3388"/>
              <a:gd name="T1" fmla="*/ 0 h 1023"/>
              <a:gd name="T2" fmla="*/ 0 w 3388"/>
              <a:gd name="T3" fmla="*/ 1022 h 1023"/>
              <a:gd name="T4" fmla="*/ 3387 w 3388"/>
              <a:gd name="T5" fmla="*/ 1022 h 1023"/>
              <a:gd name="T6" fmla="*/ 0 60000 65536"/>
              <a:gd name="T7" fmla="*/ 0 60000 65536"/>
              <a:gd name="T8" fmla="*/ 0 60000 65536"/>
              <a:gd name="T9" fmla="*/ 0 w 3388"/>
              <a:gd name="T10" fmla="*/ 0 h 1023"/>
              <a:gd name="T11" fmla="*/ 3388 w 3388"/>
              <a:gd name="T12" fmla="*/ 1023 h 1023"/>
            </a:gdLst>
            <a:ahLst/>
            <a:cxnLst>
              <a:cxn ang="T6">
                <a:pos x="T0" y="T1"/>
              </a:cxn>
              <a:cxn ang="T7">
                <a:pos x="T2" y="T3"/>
              </a:cxn>
              <a:cxn ang="T8">
                <a:pos x="T4" y="T5"/>
              </a:cxn>
            </a:cxnLst>
            <a:rect l="T9" t="T10" r="T11" b="T12"/>
            <a:pathLst>
              <a:path w="3388" h="1023">
                <a:moveTo>
                  <a:pt x="0" y="0"/>
                </a:moveTo>
                <a:lnTo>
                  <a:pt x="0" y="1022"/>
                </a:lnTo>
                <a:lnTo>
                  <a:pt x="3387" y="1022"/>
                </a:lnTo>
              </a:path>
            </a:pathLst>
          </a:custGeom>
          <a:noFill/>
          <a:ln w="25400" cap="rnd" cmpd="sng">
            <a:solidFill>
              <a:schemeClr val="tx1"/>
            </a:solidFill>
            <a:prstDash val="solid"/>
            <a:round/>
            <a:headEnd type="none" w="sm" len="sm"/>
            <a:tailEnd type="none" w="sm" len="sm"/>
          </a:ln>
        </p:spPr>
        <p:txBody>
          <a:bodyPr/>
          <a:lstStyle/>
          <a:p>
            <a:endParaRPr lang="en-US"/>
          </a:p>
        </p:txBody>
      </p:sp>
      <p:sp>
        <p:nvSpPr>
          <p:cNvPr id="163890" name="Rectangle 17"/>
          <p:cNvSpPr>
            <a:spLocks noChangeArrowheads="1"/>
          </p:cNvSpPr>
          <p:nvPr/>
        </p:nvSpPr>
        <p:spPr bwMode="auto">
          <a:xfrm>
            <a:off x="533400" y="4876800"/>
            <a:ext cx="457200" cy="6381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a:t>0</a:t>
            </a:r>
            <a:r>
              <a:rPr lang="en-US" sz="3600" b="1"/>
              <a:t> </a:t>
            </a:r>
          </a:p>
        </p:txBody>
      </p:sp>
      <p:sp>
        <p:nvSpPr>
          <p:cNvPr id="163891" name="Line 18"/>
          <p:cNvSpPr>
            <a:spLocks noChangeShapeType="1"/>
          </p:cNvSpPr>
          <p:nvPr/>
        </p:nvSpPr>
        <p:spPr bwMode="auto">
          <a:xfrm>
            <a:off x="896938" y="3810000"/>
            <a:ext cx="3175" cy="0"/>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163892" name="Freeform 19"/>
          <p:cNvSpPr>
            <a:spLocks/>
          </p:cNvSpPr>
          <p:nvPr/>
        </p:nvSpPr>
        <p:spPr bwMode="auto">
          <a:xfrm>
            <a:off x="762000" y="3733800"/>
            <a:ext cx="4343400" cy="1392238"/>
          </a:xfrm>
          <a:custGeom>
            <a:avLst/>
            <a:gdLst>
              <a:gd name="T0" fmla="*/ 0 w 3492"/>
              <a:gd name="T1" fmla="*/ 1011 h 1021"/>
              <a:gd name="T2" fmla="*/ 162 w 3492"/>
              <a:gd name="T3" fmla="*/ 837 h 1021"/>
              <a:gd name="T4" fmla="*/ 714 w 3492"/>
              <a:gd name="T5" fmla="*/ 3 h 1021"/>
              <a:gd name="T6" fmla="*/ 1728 w 3492"/>
              <a:gd name="T7" fmla="*/ 855 h 1021"/>
              <a:gd name="T8" fmla="*/ 3492 w 3492"/>
              <a:gd name="T9" fmla="*/ 999 h 1021"/>
              <a:gd name="T10" fmla="*/ 0 60000 65536"/>
              <a:gd name="T11" fmla="*/ 0 60000 65536"/>
              <a:gd name="T12" fmla="*/ 0 60000 65536"/>
              <a:gd name="T13" fmla="*/ 0 60000 65536"/>
              <a:gd name="T14" fmla="*/ 0 60000 65536"/>
              <a:gd name="T15" fmla="*/ 0 w 3492"/>
              <a:gd name="T16" fmla="*/ 0 h 1021"/>
              <a:gd name="T17" fmla="*/ 3492 w 3492"/>
              <a:gd name="T18" fmla="*/ 1021 h 1021"/>
            </a:gdLst>
            <a:ahLst/>
            <a:cxnLst>
              <a:cxn ang="T10">
                <a:pos x="T0" y="T1"/>
              </a:cxn>
              <a:cxn ang="T11">
                <a:pos x="T2" y="T3"/>
              </a:cxn>
              <a:cxn ang="T12">
                <a:pos x="T4" y="T5"/>
              </a:cxn>
              <a:cxn ang="T13">
                <a:pos x="T6" y="T7"/>
              </a:cxn>
              <a:cxn ang="T14">
                <a:pos x="T8" y="T9"/>
              </a:cxn>
            </a:cxnLst>
            <a:rect l="T15" t="T16" r="T17" b="T18"/>
            <a:pathLst>
              <a:path w="3492" h="1021">
                <a:moveTo>
                  <a:pt x="0" y="1011"/>
                </a:moveTo>
                <a:cubicBezTo>
                  <a:pt x="27" y="982"/>
                  <a:pt x="43" y="1005"/>
                  <a:pt x="162" y="837"/>
                </a:cubicBezTo>
                <a:cubicBezTo>
                  <a:pt x="281" y="669"/>
                  <a:pt x="453" y="0"/>
                  <a:pt x="714" y="3"/>
                </a:cubicBezTo>
                <a:cubicBezTo>
                  <a:pt x="975" y="6"/>
                  <a:pt x="1265" y="689"/>
                  <a:pt x="1728" y="855"/>
                </a:cubicBezTo>
                <a:cubicBezTo>
                  <a:pt x="2191" y="1021"/>
                  <a:pt x="3125" y="969"/>
                  <a:pt x="3492" y="999"/>
                </a:cubicBezTo>
              </a:path>
            </a:pathLst>
          </a:custGeom>
          <a:noFill/>
          <a:ln w="38100" cap="flat" cmpd="sng">
            <a:solidFill>
              <a:schemeClr val="folHlink"/>
            </a:solidFill>
            <a:prstDash val="solid"/>
            <a:miter lim="800000"/>
            <a:headEnd type="none" w="med" len="med"/>
            <a:tailEnd type="none" w="med" len="med"/>
          </a:ln>
        </p:spPr>
        <p:txBody>
          <a:bodyPr wrap="none"/>
          <a:lstStyle/>
          <a:p>
            <a:endParaRPr lang="en-US"/>
          </a:p>
        </p:txBody>
      </p:sp>
      <p:sp>
        <p:nvSpPr>
          <p:cNvPr id="163893" name="Freeform 20"/>
          <p:cNvSpPr>
            <a:spLocks/>
          </p:cNvSpPr>
          <p:nvPr/>
        </p:nvSpPr>
        <p:spPr bwMode="auto">
          <a:xfrm>
            <a:off x="2586038" y="4699000"/>
            <a:ext cx="4762" cy="406400"/>
          </a:xfrm>
          <a:custGeom>
            <a:avLst/>
            <a:gdLst>
              <a:gd name="T0" fmla="*/ 0 w 3"/>
              <a:gd name="T1" fmla="*/ 0 h 256"/>
              <a:gd name="T2" fmla="*/ 3 w 3"/>
              <a:gd name="T3" fmla="*/ 256 h 256"/>
              <a:gd name="T4" fmla="*/ 0 60000 65536"/>
              <a:gd name="T5" fmla="*/ 0 60000 65536"/>
              <a:gd name="T6" fmla="*/ 0 w 3"/>
              <a:gd name="T7" fmla="*/ 0 h 256"/>
              <a:gd name="T8" fmla="*/ 3 w 3"/>
              <a:gd name="T9" fmla="*/ 256 h 256"/>
            </a:gdLst>
            <a:ahLst/>
            <a:cxnLst>
              <a:cxn ang="T4">
                <a:pos x="T0" y="T1"/>
              </a:cxn>
              <a:cxn ang="T5">
                <a:pos x="T2" y="T3"/>
              </a:cxn>
            </a:cxnLst>
            <a:rect l="T6" t="T7" r="T8" b="T9"/>
            <a:pathLst>
              <a:path w="3" h="256">
                <a:moveTo>
                  <a:pt x="0" y="0"/>
                </a:moveTo>
                <a:lnTo>
                  <a:pt x="3" y="256"/>
                </a:lnTo>
              </a:path>
            </a:pathLst>
          </a:custGeom>
          <a:noFill/>
          <a:ln w="19050">
            <a:solidFill>
              <a:schemeClr val="tx1"/>
            </a:solidFill>
            <a:miter lim="800000"/>
            <a:headEnd/>
            <a:tailEnd/>
          </a:ln>
        </p:spPr>
        <p:txBody>
          <a:bodyPr wrap="none"/>
          <a:lstStyle/>
          <a:p>
            <a:endParaRPr lang="en-US"/>
          </a:p>
        </p:txBody>
      </p:sp>
      <p:sp>
        <p:nvSpPr>
          <p:cNvPr id="163894" name="Line 21"/>
          <p:cNvSpPr>
            <a:spLocks noChangeShapeType="1"/>
          </p:cNvSpPr>
          <p:nvPr/>
        </p:nvSpPr>
        <p:spPr bwMode="auto">
          <a:xfrm flipH="1">
            <a:off x="2743200" y="46482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63895" name="Text Box 22"/>
          <p:cNvSpPr txBox="1">
            <a:spLocks noChangeArrowheads="1"/>
          </p:cNvSpPr>
          <p:nvPr/>
        </p:nvSpPr>
        <p:spPr bwMode="auto">
          <a:xfrm>
            <a:off x="2895600" y="4343400"/>
            <a:ext cx="838200" cy="396875"/>
          </a:xfrm>
          <a:prstGeom prst="rect">
            <a:avLst/>
          </a:prstGeom>
          <a:noFill/>
          <a:ln w="9525">
            <a:noFill/>
            <a:miter lim="800000"/>
            <a:headEnd/>
            <a:tailEnd/>
          </a:ln>
        </p:spPr>
        <p:txBody>
          <a:bodyPr>
            <a:spAutoFit/>
          </a:bodyPr>
          <a:lstStyle/>
          <a:p>
            <a:pPr>
              <a:spcBef>
                <a:spcPct val="50000"/>
              </a:spcBef>
            </a:pPr>
            <a:r>
              <a:rPr lang="en-US" sz="2000">
                <a:sym typeface="Symbol" pitchFamily="18" charset="2"/>
              </a:rPr>
              <a:t>0.05</a:t>
            </a:r>
            <a:endParaRPr lang="en-US" sz="2000" baseline="-25000">
              <a:sym typeface="Symbol" pitchFamily="18" charset="2"/>
            </a:endParaRPr>
          </a:p>
        </p:txBody>
      </p:sp>
      <p:sp>
        <p:nvSpPr>
          <p:cNvPr id="163896" name="Line 23"/>
          <p:cNvSpPr>
            <a:spLocks noChangeShapeType="1"/>
          </p:cNvSpPr>
          <p:nvPr/>
        </p:nvSpPr>
        <p:spPr bwMode="auto">
          <a:xfrm flipV="1">
            <a:off x="2590800" y="5105400"/>
            <a:ext cx="0" cy="609600"/>
          </a:xfrm>
          <a:prstGeom prst="line">
            <a:avLst/>
          </a:prstGeom>
          <a:noFill/>
          <a:ln w="38100">
            <a:solidFill>
              <a:schemeClr val="hlink"/>
            </a:solidFill>
            <a:miter lim="800000"/>
            <a:headEnd/>
            <a:tailEnd type="triangle" w="med" len="med"/>
          </a:ln>
        </p:spPr>
        <p:txBody>
          <a:bodyPr wrap="none"/>
          <a:lstStyle/>
          <a:p>
            <a:endParaRPr lang="en-US"/>
          </a:p>
        </p:txBody>
      </p:sp>
      <p:sp>
        <p:nvSpPr>
          <p:cNvPr id="163897" name="Freeform 24"/>
          <p:cNvSpPr>
            <a:spLocks/>
          </p:cNvSpPr>
          <p:nvPr/>
        </p:nvSpPr>
        <p:spPr bwMode="auto">
          <a:xfrm>
            <a:off x="838200" y="5334000"/>
            <a:ext cx="1731963" cy="1588"/>
          </a:xfrm>
          <a:custGeom>
            <a:avLst/>
            <a:gdLst>
              <a:gd name="T0" fmla="*/ 1091 w 1091"/>
              <a:gd name="T1" fmla="*/ 0 h 1"/>
              <a:gd name="T2" fmla="*/ 0 w 1091"/>
              <a:gd name="T3" fmla="*/ 1 h 1"/>
              <a:gd name="T4" fmla="*/ 0 60000 65536"/>
              <a:gd name="T5" fmla="*/ 0 60000 65536"/>
              <a:gd name="T6" fmla="*/ 0 w 1091"/>
              <a:gd name="T7" fmla="*/ 0 h 1"/>
              <a:gd name="T8" fmla="*/ 1091 w 1091"/>
              <a:gd name="T9" fmla="*/ 1 h 1"/>
            </a:gdLst>
            <a:ahLst/>
            <a:cxnLst>
              <a:cxn ang="T4">
                <a:pos x="T0" y="T1"/>
              </a:cxn>
              <a:cxn ang="T5">
                <a:pos x="T2" y="T3"/>
              </a:cxn>
            </a:cxnLst>
            <a:rect l="T6" t="T7" r="T8" b="T9"/>
            <a:pathLst>
              <a:path w="1091" h="1">
                <a:moveTo>
                  <a:pt x="1091" y="0"/>
                </a:moveTo>
                <a:lnTo>
                  <a:pt x="0" y="1"/>
                </a:lnTo>
              </a:path>
            </a:pathLst>
          </a:custGeom>
          <a:noFill/>
          <a:ln w="9525">
            <a:solidFill>
              <a:schemeClr val="tx1"/>
            </a:solidFill>
            <a:miter lim="800000"/>
            <a:headEnd type="triangle" w="med" len="med"/>
            <a:tailEnd type="triangle" w="med" len="med"/>
          </a:ln>
        </p:spPr>
        <p:txBody>
          <a:bodyPr wrap="none"/>
          <a:lstStyle/>
          <a:p>
            <a:endParaRPr lang="en-US"/>
          </a:p>
        </p:txBody>
      </p:sp>
      <p:sp>
        <p:nvSpPr>
          <p:cNvPr id="163898" name="Freeform 25"/>
          <p:cNvSpPr>
            <a:spLocks/>
          </p:cNvSpPr>
          <p:nvPr/>
        </p:nvSpPr>
        <p:spPr bwMode="auto">
          <a:xfrm>
            <a:off x="2613025" y="5334000"/>
            <a:ext cx="1349375" cy="1588"/>
          </a:xfrm>
          <a:custGeom>
            <a:avLst/>
            <a:gdLst>
              <a:gd name="T0" fmla="*/ 850 w 850"/>
              <a:gd name="T1" fmla="*/ 0 h 1"/>
              <a:gd name="T2" fmla="*/ 0 w 850"/>
              <a:gd name="T3" fmla="*/ 0 h 1"/>
              <a:gd name="T4" fmla="*/ 0 60000 65536"/>
              <a:gd name="T5" fmla="*/ 0 60000 65536"/>
              <a:gd name="T6" fmla="*/ 0 w 850"/>
              <a:gd name="T7" fmla="*/ 0 h 1"/>
              <a:gd name="T8" fmla="*/ 850 w 850"/>
              <a:gd name="T9" fmla="*/ 1 h 1"/>
            </a:gdLst>
            <a:ahLst/>
            <a:cxnLst>
              <a:cxn ang="T4">
                <a:pos x="T0" y="T1"/>
              </a:cxn>
              <a:cxn ang="T5">
                <a:pos x="T2" y="T3"/>
              </a:cxn>
            </a:cxnLst>
            <a:rect l="T6" t="T7" r="T8" b="T9"/>
            <a:pathLst>
              <a:path w="850" h="1">
                <a:moveTo>
                  <a:pt x="850" y="0"/>
                </a:moveTo>
                <a:lnTo>
                  <a:pt x="0" y="0"/>
                </a:lnTo>
              </a:path>
            </a:pathLst>
          </a:custGeom>
          <a:noFill/>
          <a:ln w="9525">
            <a:solidFill>
              <a:schemeClr val="tx1"/>
            </a:solidFill>
            <a:miter lim="800000"/>
            <a:headEnd type="triangle" w="med" len="med"/>
            <a:tailEnd type="triangle" w="med" len="med"/>
          </a:ln>
        </p:spPr>
        <p:txBody>
          <a:bodyPr wrap="none"/>
          <a:lstStyle/>
          <a:p>
            <a:endParaRPr lang="en-US"/>
          </a:p>
        </p:txBody>
      </p:sp>
      <p:sp>
        <p:nvSpPr>
          <p:cNvPr id="163899" name="Rectangle 26"/>
          <p:cNvSpPr>
            <a:spLocks noChangeArrowheads="1"/>
          </p:cNvSpPr>
          <p:nvPr/>
        </p:nvSpPr>
        <p:spPr bwMode="auto">
          <a:xfrm>
            <a:off x="2743200" y="5340350"/>
            <a:ext cx="990600" cy="30162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Reject H</a:t>
            </a:r>
            <a:r>
              <a:rPr lang="en-US" sz="1400" baseline="-25000"/>
              <a:t>0</a:t>
            </a:r>
          </a:p>
        </p:txBody>
      </p:sp>
      <p:sp>
        <p:nvSpPr>
          <p:cNvPr id="163900" name="Rectangle 27"/>
          <p:cNvSpPr>
            <a:spLocks noChangeArrowheads="1"/>
          </p:cNvSpPr>
          <p:nvPr/>
        </p:nvSpPr>
        <p:spPr bwMode="auto">
          <a:xfrm>
            <a:off x="1143000" y="5340350"/>
            <a:ext cx="914400" cy="45085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Do not </a:t>
            </a:r>
          </a:p>
          <a:p>
            <a:pPr eaLnBrk="0" hangingPunct="0">
              <a:lnSpc>
                <a:spcPct val="20000"/>
              </a:lnSpc>
              <a:spcBef>
                <a:spcPct val="50000"/>
              </a:spcBef>
            </a:pPr>
            <a:r>
              <a:rPr lang="en-US" sz="1400"/>
              <a:t>reject H</a:t>
            </a:r>
            <a:r>
              <a:rPr lang="en-US" sz="1400" baseline="-25000"/>
              <a:t>0</a:t>
            </a:r>
          </a:p>
        </p:txBody>
      </p:sp>
      <p:sp>
        <p:nvSpPr>
          <p:cNvPr id="163901" name="Line 28"/>
          <p:cNvSpPr>
            <a:spLocks noChangeShapeType="1"/>
          </p:cNvSpPr>
          <p:nvPr/>
        </p:nvSpPr>
        <p:spPr bwMode="auto">
          <a:xfrm>
            <a:off x="1295400" y="3048000"/>
            <a:ext cx="2895600" cy="0"/>
          </a:xfrm>
          <a:prstGeom prst="line">
            <a:avLst/>
          </a:prstGeom>
          <a:noFill/>
          <a:ln w="28575">
            <a:solidFill>
              <a:schemeClr val="hlink"/>
            </a:solidFill>
            <a:miter lim="800000"/>
            <a:headEnd/>
            <a:tailEnd/>
          </a:ln>
        </p:spPr>
        <p:txBody>
          <a:bodyPr wrap="none"/>
          <a:lstStyle/>
          <a:p>
            <a:endParaRPr lang="en-US"/>
          </a:p>
        </p:txBody>
      </p:sp>
      <p:sp>
        <p:nvSpPr>
          <p:cNvPr id="163902" name="Line 29"/>
          <p:cNvSpPr>
            <a:spLocks noChangeShapeType="1"/>
          </p:cNvSpPr>
          <p:nvPr/>
        </p:nvSpPr>
        <p:spPr bwMode="auto">
          <a:xfrm flipV="1">
            <a:off x="4191000" y="2286000"/>
            <a:ext cx="0" cy="762000"/>
          </a:xfrm>
          <a:prstGeom prst="line">
            <a:avLst/>
          </a:prstGeom>
          <a:noFill/>
          <a:ln w="28575">
            <a:solidFill>
              <a:schemeClr val="hlink"/>
            </a:solidFill>
            <a:miter lim="800000"/>
            <a:headEnd/>
            <a:tailEnd/>
          </a:ln>
        </p:spPr>
        <p:txBody>
          <a:bodyPr wrap="none"/>
          <a:lstStyle/>
          <a:p>
            <a:endParaRPr lang="en-US"/>
          </a:p>
        </p:txBody>
      </p:sp>
      <p:graphicFrame>
        <p:nvGraphicFramePr>
          <p:cNvPr id="163870" name="Object 30"/>
          <p:cNvGraphicFramePr>
            <a:graphicFrameLocks noChangeAspect="1"/>
          </p:cNvGraphicFramePr>
          <p:nvPr>
            <p:ph idx="4294967295"/>
          </p:nvPr>
        </p:nvGraphicFramePr>
        <p:xfrm>
          <a:off x="4800600" y="2819400"/>
          <a:ext cx="914400" cy="628650"/>
        </p:xfrm>
        <a:graphic>
          <a:graphicData uri="http://schemas.openxmlformats.org/presentationml/2006/ole">
            <p:oleObj spid="_x0000_s163870" name="Equation" r:id="rId4" imgW="406080" imgH="279360" progId="Equation.3">
              <p:embed/>
            </p:oleObj>
          </a:graphicData>
        </a:graphic>
      </p:graphicFrame>
      <p:graphicFrame>
        <p:nvGraphicFramePr>
          <p:cNvPr id="163874" name="Object 34"/>
          <p:cNvGraphicFramePr>
            <a:graphicFrameLocks noChangeAspect="1"/>
          </p:cNvGraphicFramePr>
          <p:nvPr/>
        </p:nvGraphicFramePr>
        <p:xfrm>
          <a:off x="5105400" y="4495800"/>
          <a:ext cx="685800" cy="471488"/>
        </p:xfrm>
        <a:graphic>
          <a:graphicData uri="http://schemas.openxmlformats.org/presentationml/2006/ole">
            <p:oleObj spid="_x0000_s163874" name="Equation" r:id="rId5" imgW="406080" imgH="279360" progId="Equation.3">
              <p:embed/>
            </p:oleObj>
          </a:graphicData>
        </a:graphic>
      </p:graphicFrame>
      <p:graphicFrame>
        <p:nvGraphicFramePr>
          <p:cNvPr id="163875" name="Object 35"/>
          <p:cNvGraphicFramePr>
            <a:graphicFrameLocks noChangeAspect="1"/>
          </p:cNvGraphicFramePr>
          <p:nvPr/>
        </p:nvGraphicFramePr>
        <p:xfrm>
          <a:off x="7086600" y="4495800"/>
          <a:ext cx="595313" cy="523875"/>
        </p:xfrm>
        <a:graphic>
          <a:graphicData uri="http://schemas.openxmlformats.org/presentationml/2006/ole">
            <p:oleObj spid="_x0000_s163875" name="Equation" r:id="rId6" imgW="317160" imgH="279360" progId="Equation.3">
              <p:embed/>
            </p:oleObj>
          </a:graphicData>
        </a:graphic>
      </p:graphicFrame>
      <p:sp>
        <p:nvSpPr>
          <p:cNvPr id="163903" name="Rectangle 33"/>
          <p:cNvSpPr>
            <a:spLocks noChangeArrowheads="1"/>
          </p:cNvSpPr>
          <p:nvPr/>
        </p:nvSpPr>
        <p:spPr bwMode="auto">
          <a:xfrm>
            <a:off x="7620000" y="762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12-</a:t>
            </a:r>
            <a:fld id="{3C3AB4F7-69C0-4D06-B65B-3CDA47B71797}" type="slidenum">
              <a:rPr lang="en-US"/>
              <a:pPr/>
              <a:t>31</a:t>
            </a:fld>
            <a:endParaRPr lang="en-US"/>
          </a:p>
        </p:txBody>
      </p:sp>
      <p:sp>
        <p:nvSpPr>
          <p:cNvPr id="265218" name="Rectangle 2"/>
          <p:cNvSpPr>
            <a:spLocks noGrp="1" noChangeArrowheads="1"/>
          </p:cNvSpPr>
          <p:nvPr>
            <p:ph type="title"/>
          </p:nvPr>
        </p:nvSpPr>
        <p:spPr>
          <a:xfrm>
            <a:off x="1074738" y="228600"/>
            <a:ext cx="7916862" cy="990600"/>
          </a:xfrm>
        </p:spPr>
        <p:txBody>
          <a:bodyPr/>
          <a:lstStyle/>
          <a:p>
            <a:pPr eaLnBrk="1" hangingPunct="1"/>
            <a:r>
              <a:rPr lang="en-US" smtClean="0"/>
              <a:t>McNemar Test (Related Samples)</a:t>
            </a:r>
          </a:p>
        </p:txBody>
      </p:sp>
      <p:sp>
        <p:nvSpPr>
          <p:cNvPr id="265219" name="Rectangle 3"/>
          <p:cNvSpPr>
            <a:spLocks noGrp="1" noChangeArrowheads="1"/>
          </p:cNvSpPr>
          <p:nvPr>
            <p:ph type="body" idx="1"/>
          </p:nvPr>
        </p:nvSpPr>
        <p:spPr>
          <a:xfrm>
            <a:off x="762000" y="2286000"/>
            <a:ext cx="7620000" cy="2551113"/>
          </a:xfrm>
        </p:spPr>
        <p:txBody>
          <a:bodyPr/>
          <a:lstStyle/>
          <a:p>
            <a:pPr eaLnBrk="1" hangingPunct="1"/>
            <a:r>
              <a:rPr lang="en-US" smtClean="0"/>
              <a:t>Used to determine if there is a difference between proportions of two related samples</a:t>
            </a:r>
          </a:p>
          <a:p>
            <a:pPr eaLnBrk="1" hangingPunct="1"/>
            <a:endParaRPr lang="en-US" smtClean="0"/>
          </a:p>
          <a:p>
            <a:pPr eaLnBrk="1" hangingPunct="1"/>
            <a:r>
              <a:rPr lang="en-US" smtClean="0"/>
              <a:t>Uses a test statistic the follows the normal distribution</a:t>
            </a:r>
          </a:p>
        </p:txBody>
      </p:sp>
      <p:sp>
        <p:nvSpPr>
          <p:cNvPr id="265220" name="Rectangle 5"/>
          <p:cNvSpPr>
            <a:spLocks noChangeArrowheads="1"/>
          </p:cNvSpPr>
          <p:nvPr/>
        </p:nvSpPr>
        <p:spPr bwMode="auto">
          <a:xfrm>
            <a:off x="7543800" y="1219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E9633CAD-4E69-464F-81FF-ED2343232BF4}" type="slidenum">
              <a:rPr lang="en-US"/>
              <a:pPr/>
              <a:t>32</a:t>
            </a:fld>
            <a:endParaRPr lang="en-US"/>
          </a:p>
        </p:txBody>
      </p:sp>
      <p:sp>
        <p:nvSpPr>
          <p:cNvPr id="266242" name="Rectangle 2"/>
          <p:cNvSpPr>
            <a:spLocks noGrp="1" noChangeArrowheads="1"/>
          </p:cNvSpPr>
          <p:nvPr>
            <p:ph type="title"/>
          </p:nvPr>
        </p:nvSpPr>
        <p:spPr>
          <a:xfrm>
            <a:off x="1074738" y="228600"/>
            <a:ext cx="7916862" cy="990600"/>
          </a:xfrm>
        </p:spPr>
        <p:txBody>
          <a:bodyPr/>
          <a:lstStyle/>
          <a:p>
            <a:pPr eaLnBrk="1" hangingPunct="1"/>
            <a:r>
              <a:rPr lang="en-US" smtClean="0"/>
              <a:t>McNemar Test (Related Samples)</a:t>
            </a:r>
          </a:p>
        </p:txBody>
      </p:sp>
      <p:sp>
        <p:nvSpPr>
          <p:cNvPr id="266243" name="Rectangle 3"/>
          <p:cNvSpPr>
            <a:spLocks noGrp="1" noChangeArrowheads="1"/>
          </p:cNvSpPr>
          <p:nvPr>
            <p:ph type="body" idx="1"/>
          </p:nvPr>
        </p:nvSpPr>
        <p:spPr>
          <a:xfrm>
            <a:off x="609600" y="1828800"/>
            <a:ext cx="8077200" cy="569913"/>
          </a:xfrm>
        </p:spPr>
        <p:txBody>
          <a:bodyPr/>
          <a:lstStyle/>
          <a:p>
            <a:pPr eaLnBrk="1" hangingPunct="1"/>
            <a:r>
              <a:rPr lang="en-US" smtClean="0"/>
              <a:t>Consider a 2 X 2 contingency table:</a:t>
            </a:r>
          </a:p>
          <a:p>
            <a:pPr eaLnBrk="1" hangingPunct="1">
              <a:buFont typeface="Wingdings" pitchFamily="2" charset="2"/>
              <a:buNone/>
            </a:pPr>
            <a:endParaRPr lang="en-US" smtClean="0"/>
          </a:p>
        </p:txBody>
      </p:sp>
      <p:sp>
        <p:nvSpPr>
          <p:cNvPr id="266244" name="Text Box 4"/>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213086" name="Group 94"/>
          <p:cNvGraphicFramePr>
            <a:graphicFrameLocks noGrp="1"/>
          </p:cNvGraphicFramePr>
          <p:nvPr/>
        </p:nvGraphicFramePr>
        <p:xfrm>
          <a:off x="1447800" y="2514600"/>
          <a:ext cx="6096000" cy="4064000"/>
        </p:xfrm>
        <a:graphic>
          <a:graphicData uri="http://schemas.openxmlformats.org/drawingml/2006/table">
            <a:tbl>
              <a:tblPr/>
              <a:tblGrid>
                <a:gridCol w="1752600"/>
                <a:gridCol w="1295400"/>
                <a:gridCol w="1524000"/>
                <a:gridCol w="1524000"/>
              </a:tblGrid>
              <a:tr h="812800">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Condition 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9FE"/>
                    </a:solidFill>
                  </a:tcPr>
                </a:tc>
                <a:tc hMerge="1">
                  <a:txBody>
                    <a:bodyPr/>
                    <a:lstStyle/>
                    <a:p>
                      <a:endParaRPr lang="en-US"/>
                    </a:p>
                  </a:txBody>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Condition 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No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Totals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Yes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A+B</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No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C+D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Totals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A+C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B+D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n</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276" name="Rectangle 39"/>
          <p:cNvSpPr>
            <a:spLocks noChangeArrowheads="1"/>
          </p:cNvSpPr>
          <p:nvPr/>
        </p:nvSpPr>
        <p:spPr bwMode="auto">
          <a:xfrm>
            <a:off x="7543800" y="1600200"/>
            <a:ext cx="1447800" cy="452438"/>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72DE77E4-E160-4541-A8AC-98843E9F06EE}" type="slidenum">
              <a:rPr lang="en-US"/>
              <a:pPr/>
              <a:t>33</a:t>
            </a:fld>
            <a:endParaRPr lang="en-US"/>
          </a:p>
        </p:txBody>
      </p:sp>
      <p:sp>
        <p:nvSpPr>
          <p:cNvPr id="214023" name="Rectangle 2"/>
          <p:cNvSpPr>
            <a:spLocks noGrp="1" noChangeArrowheads="1"/>
          </p:cNvSpPr>
          <p:nvPr>
            <p:ph type="title"/>
          </p:nvPr>
        </p:nvSpPr>
        <p:spPr>
          <a:xfrm>
            <a:off x="1074738" y="228600"/>
            <a:ext cx="7916862" cy="990600"/>
          </a:xfrm>
        </p:spPr>
        <p:txBody>
          <a:bodyPr/>
          <a:lstStyle/>
          <a:p>
            <a:pPr eaLnBrk="1" hangingPunct="1"/>
            <a:r>
              <a:rPr lang="en-US" smtClean="0"/>
              <a:t>McNemar Test (Related Samples)</a:t>
            </a:r>
          </a:p>
        </p:txBody>
      </p:sp>
      <p:sp>
        <p:nvSpPr>
          <p:cNvPr id="214024" name="Rectangle 3"/>
          <p:cNvSpPr>
            <a:spLocks noGrp="1" noChangeArrowheads="1"/>
          </p:cNvSpPr>
          <p:nvPr>
            <p:ph type="body" idx="1"/>
          </p:nvPr>
        </p:nvSpPr>
        <p:spPr>
          <a:xfrm>
            <a:off x="838200" y="1868488"/>
            <a:ext cx="8077200" cy="4760912"/>
          </a:xfrm>
        </p:spPr>
        <p:txBody>
          <a:bodyPr/>
          <a:lstStyle/>
          <a:p>
            <a:pPr eaLnBrk="1" hangingPunct="1">
              <a:lnSpc>
                <a:spcPct val="90000"/>
              </a:lnSpc>
            </a:pPr>
            <a:r>
              <a:rPr lang="en-US" smtClean="0"/>
              <a:t>The sample proportions of interest are</a:t>
            </a:r>
          </a:p>
          <a:p>
            <a:pPr eaLnBrk="1" hangingPunct="1">
              <a:lnSpc>
                <a:spcPct val="90000"/>
              </a:lnSpc>
            </a:pPr>
            <a:endParaRPr lang="en-US" smtClean="0"/>
          </a:p>
          <a:p>
            <a:pPr eaLnBrk="1" hangingPunct="1">
              <a:lnSpc>
                <a:spcPct val="90000"/>
              </a:lnSpc>
            </a:pPr>
            <a:endParaRPr lang="en-US" smtClean="0"/>
          </a:p>
          <a:p>
            <a:pPr eaLnBrk="1" hangingPunct="1">
              <a:lnSpc>
                <a:spcPct val="90000"/>
              </a:lnSpc>
            </a:pPr>
            <a:endParaRPr lang="en-US" smtClean="0"/>
          </a:p>
          <a:p>
            <a:pPr eaLnBrk="1" hangingPunct="1">
              <a:lnSpc>
                <a:spcPct val="90000"/>
              </a:lnSpc>
            </a:pPr>
            <a:endParaRPr lang="en-US" smtClean="0"/>
          </a:p>
          <a:p>
            <a:pPr eaLnBrk="1" hangingPunct="1">
              <a:lnSpc>
                <a:spcPct val="90000"/>
              </a:lnSpc>
            </a:pPr>
            <a:endParaRPr lang="en-US" smtClean="0"/>
          </a:p>
          <a:p>
            <a:pPr eaLnBrk="1" hangingPunct="1">
              <a:lnSpc>
                <a:spcPct val="90000"/>
              </a:lnSpc>
            </a:pPr>
            <a:r>
              <a:rPr lang="en-US" smtClean="0"/>
              <a:t>Test     H</a:t>
            </a:r>
            <a:r>
              <a:rPr lang="en-US" baseline="-25000" smtClean="0"/>
              <a:t>0</a:t>
            </a:r>
            <a:r>
              <a:rPr lang="en-US" smtClean="0"/>
              <a:t>: </a:t>
            </a:r>
            <a:r>
              <a:rPr lang="el-GR" smtClean="0">
                <a:latin typeface="Times New Roman" pitchFamily="18" charset="0"/>
                <a:cs typeface="Times New Roman" pitchFamily="18" charset="0"/>
              </a:rPr>
              <a:t>π</a:t>
            </a:r>
            <a:r>
              <a:rPr lang="en-US" baseline="-25000" smtClean="0">
                <a:cs typeface="Times New Roman" pitchFamily="18" charset="0"/>
              </a:rPr>
              <a:t>1</a:t>
            </a:r>
            <a:r>
              <a:rPr lang="en-US" smtClean="0">
                <a:latin typeface="Times New Roman" pitchFamily="18" charset="0"/>
                <a:cs typeface="Times New Roman" pitchFamily="18" charset="0"/>
              </a:rPr>
              <a:t> = </a:t>
            </a:r>
            <a:r>
              <a:rPr lang="el-GR" smtClean="0">
                <a:latin typeface="Times New Roman" pitchFamily="18" charset="0"/>
                <a:cs typeface="Times New Roman" pitchFamily="18" charset="0"/>
              </a:rPr>
              <a:t>π</a:t>
            </a:r>
            <a:r>
              <a:rPr lang="en-US" baseline="-25000" smtClean="0">
                <a:cs typeface="Times New Roman" pitchFamily="18" charset="0"/>
              </a:rPr>
              <a:t>2</a:t>
            </a:r>
            <a:r>
              <a:rPr lang="en-US" smtClean="0">
                <a:latin typeface="Times New Roman" pitchFamily="18" charset="0"/>
                <a:cs typeface="Times New Roman" pitchFamily="18" charset="0"/>
              </a:rPr>
              <a:t>  </a:t>
            </a:r>
          </a:p>
          <a:p>
            <a:pPr lvl="1" eaLnBrk="1" hangingPunct="1">
              <a:lnSpc>
                <a:spcPct val="90000"/>
              </a:lnSpc>
              <a:buFont typeface="Wingdings" pitchFamily="2" charset="2"/>
              <a:buNone/>
            </a:pPr>
            <a:r>
              <a:rPr lang="en-US" smtClean="0">
                <a:cs typeface="Times New Roman" pitchFamily="18" charset="0"/>
              </a:rPr>
              <a:t>     (the two population proportions are equal)</a:t>
            </a:r>
          </a:p>
          <a:p>
            <a:pPr eaLnBrk="1" hangingPunct="1">
              <a:lnSpc>
                <a:spcPct val="90000"/>
              </a:lnSpc>
              <a:buFont typeface="Wingdings" pitchFamily="2" charset="2"/>
              <a:buNone/>
            </a:pPr>
            <a:r>
              <a:rPr lang="en-US" smtClean="0"/>
              <a:t>		       H</a:t>
            </a:r>
            <a:r>
              <a:rPr lang="en-US" baseline="-25000" smtClean="0"/>
              <a:t>1</a:t>
            </a:r>
            <a:r>
              <a:rPr lang="en-US" smtClean="0"/>
              <a:t>: </a:t>
            </a:r>
            <a:r>
              <a:rPr lang="el-GR" smtClean="0">
                <a:latin typeface="Times New Roman" pitchFamily="18" charset="0"/>
                <a:cs typeface="Times New Roman" pitchFamily="18" charset="0"/>
              </a:rPr>
              <a:t>π</a:t>
            </a:r>
            <a:r>
              <a:rPr lang="en-US" baseline="-25000" smtClean="0">
                <a:cs typeface="Times New Roman" pitchFamily="18" charset="0"/>
              </a:rPr>
              <a:t>1</a:t>
            </a:r>
            <a:r>
              <a:rPr lang="en-US" smtClean="0">
                <a:latin typeface="Times New Roman" pitchFamily="18" charset="0"/>
                <a:cs typeface="Times New Roman" pitchFamily="18" charset="0"/>
              </a:rPr>
              <a:t> ≠ </a:t>
            </a:r>
            <a:r>
              <a:rPr lang="el-GR" smtClean="0">
                <a:latin typeface="Times New Roman" pitchFamily="18" charset="0"/>
                <a:cs typeface="Times New Roman" pitchFamily="18" charset="0"/>
              </a:rPr>
              <a:t>π</a:t>
            </a:r>
            <a:r>
              <a:rPr lang="en-US" baseline="-25000" smtClean="0">
                <a:cs typeface="Times New Roman" pitchFamily="18" charset="0"/>
              </a:rPr>
              <a:t>2</a:t>
            </a:r>
            <a:r>
              <a:rPr lang="en-US" smtClean="0">
                <a:latin typeface="Times New Roman" pitchFamily="18" charset="0"/>
                <a:cs typeface="Times New Roman" pitchFamily="18" charset="0"/>
              </a:rPr>
              <a:t>  </a:t>
            </a:r>
          </a:p>
          <a:p>
            <a:pPr lvl="1" eaLnBrk="1" hangingPunct="1">
              <a:lnSpc>
                <a:spcPct val="90000"/>
              </a:lnSpc>
              <a:buFont typeface="Wingdings" pitchFamily="2" charset="2"/>
              <a:buNone/>
            </a:pPr>
            <a:r>
              <a:rPr lang="en-US" smtClean="0">
                <a:cs typeface="Times New Roman" pitchFamily="18" charset="0"/>
              </a:rPr>
              <a:t>     (the two population proportions are not equal)</a:t>
            </a:r>
            <a:endParaRPr lang="en-US" smtClean="0"/>
          </a:p>
        </p:txBody>
      </p:sp>
      <p:sp>
        <p:nvSpPr>
          <p:cNvPr id="214025" name="Text Box 4"/>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214021" name="Object 5"/>
          <p:cNvGraphicFramePr>
            <a:graphicFrameLocks noChangeAspect="1"/>
          </p:cNvGraphicFramePr>
          <p:nvPr/>
        </p:nvGraphicFramePr>
        <p:xfrm>
          <a:off x="457200" y="2514600"/>
          <a:ext cx="8323263" cy="1946275"/>
        </p:xfrm>
        <a:graphic>
          <a:graphicData uri="http://schemas.openxmlformats.org/presentationml/2006/ole">
            <p:oleObj spid="_x0000_s214021" name="Equation" r:id="rId3" imgW="4647960" imgH="1091880" progId="Equation.3">
              <p:embed/>
            </p:oleObj>
          </a:graphicData>
        </a:graphic>
      </p:graphicFrame>
      <p:sp>
        <p:nvSpPr>
          <p:cNvPr id="214026" name="Rectangle 7"/>
          <p:cNvSpPr>
            <a:spLocks noChangeArrowheads="1"/>
          </p:cNvSpPr>
          <p:nvPr/>
        </p:nvSpPr>
        <p:spPr bwMode="auto">
          <a:xfrm>
            <a:off x="7543800" y="1600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814D54B2-A912-45F1-925F-689B6834DBD9}" type="slidenum">
              <a:rPr lang="en-US"/>
              <a:pPr/>
              <a:t>34</a:t>
            </a:fld>
            <a:endParaRPr lang="en-US"/>
          </a:p>
        </p:txBody>
      </p:sp>
      <p:sp>
        <p:nvSpPr>
          <p:cNvPr id="215080" name="Rectangle 2"/>
          <p:cNvSpPr>
            <a:spLocks noGrp="1" noChangeArrowheads="1"/>
          </p:cNvSpPr>
          <p:nvPr>
            <p:ph type="title"/>
          </p:nvPr>
        </p:nvSpPr>
        <p:spPr>
          <a:xfrm>
            <a:off x="1074738" y="228600"/>
            <a:ext cx="7916862" cy="990600"/>
          </a:xfrm>
        </p:spPr>
        <p:txBody>
          <a:bodyPr/>
          <a:lstStyle/>
          <a:p>
            <a:pPr eaLnBrk="1" hangingPunct="1"/>
            <a:r>
              <a:rPr lang="en-US" smtClean="0"/>
              <a:t>McNemar Test (Related Samples)</a:t>
            </a:r>
          </a:p>
        </p:txBody>
      </p:sp>
      <p:sp>
        <p:nvSpPr>
          <p:cNvPr id="215081" name="Rectangle 3"/>
          <p:cNvSpPr>
            <a:spLocks noGrp="1" noChangeArrowheads="1"/>
          </p:cNvSpPr>
          <p:nvPr>
            <p:ph type="body" idx="1"/>
          </p:nvPr>
        </p:nvSpPr>
        <p:spPr>
          <a:xfrm>
            <a:off x="762000" y="1868488"/>
            <a:ext cx="8153400" cy="4303712"/>
          </a:xfrm>
        </p:spPr>
        <p:txBody>
          <a:bodyPr/>
          <a:lstStyle/>
          <a:p>
            <a:pPr eaLnBrk="1" hangingPunct="1"/>
            <a:r>
              <a:rPr lang="en-US" smtClean="0"/>
              <a:t>The test statistic for the McNemar test:</a:t>
            </a:r>
          </a:p>
          <a:p>
            <a:pPr eaLnBrk="1" hangingPunct="1"/>
            <a:endParaRPr lang="en-US" smtClean="0"/>
          </a:p>
          <a:p>
            <a:pPr eaLnBrk="1" hangingPunct="1"/>
            <a:endParaRPr lang="en-US" smtClean="0"/>
          </a:p>
          <a:p>
            <a:pPr eaLnBrk="1" hangingPunct="1"/>
            <a:endParaRPr lang="en-US" smtClean="0"/>
          </a:p>
          <a:p>
            <a:pPr eaLnBrk="1" hangingPunct="1">
              <a:buFont typeface="Wingdings" pitchFamily="2" charset="2"/>
              <a:buNone/>
            </a:pPr>
            <a:r>
              <a:rPr lang="en-US" smtClean="0"/>
              <a:t>	where the test statistic Z is approximately normally distributed</a:t>
            </a:r>
          </a:p>
          <a:p>
            <a:pPr eaLnBrk="1" hangingPunct="1"/>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p>
        </p:txBody>
      </p:sp>
      <p:sp>
        <p:nvSpPr>
          <p:cNvPr id="215082" name="Text Box 4"/>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215078" name="Object 38"/>
          <p:cNvGraphicFramePr>
            <a:graphicFrameLocks noChangeAspect="1"/>
          </p:cNvGraphicFramePr>
          <p:nvPr/>
        </p:nvGraphicFramePr>
        <p:xfrm>
          <a:off x="2728913" y="2757488"/>
          <a:ext cx="2414587" cy="928687"/>
        </p:xfrm>
        <a:graphic>
          <a:graphicData uri="http://schemas.openxmlformats.org/presentationml/2006/ole">
            <p:oleObj spid="_x0000_s215078" name="Equation" r:id="rId3" imgW="1054080" imgH="406080" progId="Equation.3">
              <p:embed/>
            </p:oleObj>
          </a:graphicData>
        </a:graphic>
      </p:graphicFrame>
      <p:sp>
        <p:nvSpPr>
          <p:cNvPr id="215083" name="Rectangle 7"/>
          <p:cNvSpPr>
            <a:spLocks noChangeArrowheads="1"/>
          </p:cNvSpPr>
          <p:nvPr/>
        </p:nvSpPr>
        <p:spPr bwMode="auto">
          <a:xfrm>
            <a:off x="7543800" y="16764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12-</a:t>
            </a:r>
            <a:fld id="{10DE3153-8BB9-4EB5-A350-885BE66E0E8F}" type="slidenum">
              <a:rPr lang="en-US"/>
              <a:pPr/>
              <a:t>35</a:t>
            </a:fld>
            <a:endParaRPr lang="en-US"/>
          </a:p>
        </p:txBody>
      </p:sp>
      <p:sp>
        <p:nvSpPr>
          <p:cNvPr id="269314" name="Rectangle 2"/>
          <p:cNvSpPr>
            <a:spLocks noGrp="1" noChangeArrowheads="1"/>
          </p:cNvSpPr>
          <p:nvPr>
            <p:ph type="title"/>
          </p:nvPr>
        </p:nvSpPr>
        <p:spPr/>
        <p:txBody>
          <a:bodyPr/>
          <a:lstStyle/>
          <a:p>
            <a:pPr eaLnBrk="1" hangingPunct="1"/>
            <a:r>
              <a:rPr lang="en-US" smtClean="0"/>
              <a:t>McNemar Test</a:t>
            </a:r>
            <a:br>
              <a:rPr lang="en-US" smtClean="0"/>
            </a:br>
            <a:r>
              <a:rPr lang="en-US" smtClean="0"/>
              <a:t>Example</a:t>
            </a:r>
          </a:p>
        </p:txBody>
      </p:sp>
      <p:sp>
        <p:nvSpPr>
          <p:cNvPr id="269315" name="Rectangle 3"/>
          <p:cNvSpPr>
            <a:spLocks noGrp="1" noChangeArrowheads="1"/>
          </p:cNvSpPr>
          <p:nvPr>
            <p:ph type="body" idx="1"/>
          </p:nvPr>
        </p:nvSpPr>
        <p:spPr>
          <a:xfrm>
            <a:off x="990600" y="1981200"/>
            <a:ext cx="7696200" cy="4038600"/>
          </a:xfrm>
        </p:spPr>
        <p:txBody>
          <a:bodyPr/>
          <a:lstStyle/>
          <a:p>
            <a:pPr eaLnBrk="1" hangingPunct="1"/>
            <a:r>
              <a:rPr lang="en-US" smtClean="0"/>
              <a:t>Suppose you survey 300 homeowners and ask them if they are interested in refinancing their home.  In an effort to generate business, a mortgage company improved their loan terms and reduced closing costs.  The same homeowners were again surveyed.  Determine if change in loan terms was effective in generating business for the mortgage company.  The data are summarized as follows: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0DD2FC69-CF23-4088-AD78-B83DBDC85258}" type="slidenum">
              <a:rPr lang="en-US"/>
              <a:pPr/>
              <a:t>36</a:t>
            </a:fld>
            <a:endParaRPr lang="en-US"/>
          </a:p>
        </p:txBody>
      </p:sp>
      <p:sp>
        <p:nvSpPr>
          <p:cNvPr id="270338" name="Rectangle 2"/>
          <p:cNvSpPr>
            <a:spLocks noGrp="1" noChangeArrowheads="1"/>
          </p:cNvSpPr>
          <p:nvPr>
            <p:ph type="title"/>
          </p:nvPr>
        </p:nvSpPr>
        <p:spPr/>
        <p:txBody>
          <a:bodyPr/>
          <a:lstStyle/>
          <a:p>
            <a:pPr eaLnBrk="1" hangingPunct="1"/>
            <a:r>
              <a:rPr lang="en-US" smtClean="0"/>
              <a:t>McNemar Test</a:t>
            </a:r>
            <a:br>
              <a:rPr lang="en-US" smtClean="0"/>
            </a:br>
            <a:r>
              <a:rPr lang="en-US" smtClean="0"/>
              <a:t>Example</a:t>
            </a:r>
          </a:p>
        </p:txBody>
      </p:sp>
      <p:graphicFrame>
        <p:nvGraphicFramePr>
          <p:cNvPr id="237571" name="Group 3"/>
          <p:cNvGraphicFramePr>
            <a:graphicFrameLocks noGrp="1"/>
          </p:cNvGraphicFramePr>
          <p:nvPr>
            <p:ph idx="1"/>
          </p:nvPr>
        </p:nvGraphicFramePr>
        <p:xfrm>
          <a:off x="1663700" y="1828800"/>
          <a:ext cx="5443538" cy="2305050"/>
        </p:xfrm>
        <a:graphic>
          <a:graphicData uri="http://schemas.openxmlformats.org/drawingml/2006/table">
            <a:tbl>
              <a:tblPr/>
              <a:tblGrid>
                <a:gridCol w="2106613"/>
                <a:gridCol w="1331912"/>
                <a:gridCol w="952500"/>
                <a:gridCol w="1052513"/>
              </a:tblGrid>
              <a:tr h="446088">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Survey response before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Survey response after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50482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Totals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44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60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Totals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0368" name="Rectangle 32"/>
          <p:cNvSpPr>
            <a:spLocks noChangeArrowheads="1"/>
          </p:cNvSpPr>
          <p:nvPr/>
        </p:nvSpPr>
        <p:spPr bwMode="auto">
          <a:xfrm>
            <a:off x="457200" y="4495800"/>
            <a:ext cx="8382000" cy="1187450"/>
          </a:xfrm>
          <a:prstGeom prst="rect">
            <a:avLst/>
          </a:prstGeom>
          <a:noFill/>
          <a:ln w="9525">
            <a:noFill/>
            <a:miter lim="800000"/>
            <a:headEnd/>
            <a:tailEnd/>
          </a:ln>
        </p:spPr>
        <p:txBody>
          <a:bodyPr>
            <a:spAutoFit/>
          </a:bodyPr>
          <a:lstStyle/>
          <a:p>
            <a:pPr eaLnBrk="0" hangingPunct="0"/>
            <a:r>
              <a:rPr lang="en-US">
                <a:solidFill>
                  <a:schemeClr val="tx2"/>
                </a:solidFill>
                <a:latin typeface="Times New Roman" pitchFamily="18" charset="0"/>
              </a:rPr>
              <a:t>Test the hypothesis (at the 0.05 level of significance):</a:t>
            </a:r>
          </a:p>
          <a:p>
            <a:pPr eaLnBrk="0" hangingPunct="0"/>
            <a:r>
              <a:rPr lang="en-US">
                <a:solidFill>
                  <a:schemeClr val="tx2"/>
                </a:solidFill>
                <a:latin typeface="Times New Roman" pitchFamily="18" charset="0"/>
              </a:rPr>
              <a:t>	H</a:t>
            </a:r>
            <a:r>
              <a:rPr lang="en-US" baseline="-25000">
                <a:solidFill>
                  <a:schemeClr val="tx2"/>
                </a:solidFill>
                <a:latin typeface="Times New Roman" pitchFamily="18" charset="0"/>
              </a:rPr>
              <a:t>0</a:t>
            </a:r>
            <a:r>
              <a:rPr lang="en-US">
                <a:solidFill>
                  <a:schemeClr val="tx2"/>
                </a:solidFill>
                <a:latin typeface="Times New Roman" pitchFamily="18" charset="0"/>
              </a:rPr>
              <a:t>: </a:t>
            </a:r>
            <a:r>
              <a:rPr lang="el-GR">
                <a:solidFill>
                  <a:schemeClr val="tx2"/>
                </a:solidFill>
                <a:latin typeface="Times New Roman" pitchFamily="18" charset="0"/>
              </a:rPr>
              <a:t>π</a:t>
            </a:r>
            <a:r>
              <a:rPr lang="en-US" baseline="-25000">
                <a:solidFill>
                  <a:schemeClr val="tx2"/>
                </a:solidFill>
                <a:latin typeface="Times New Roman" pitchFamily="18" charset="0"/>
              </a:rPr>
              <a:t>1</a:t>
            </a:r>
            <a:r>
              <a:rPr lang="en-US">
                <a:solidFill>
                  <a:schemeClr val="tx2"/>
                </a:solidFill>
                <a:latin typeface="Times New Roman" pitchFamily="18" charset="0"/>
              </a:rPr>
              <a:t> </a:t>
            </a:r>
            <a:r>
              <a:rPr lang="en-US">
                <a:solidFill>
                  <a:schemeClr val="tx2"/>
                </a:solidFill>
                <a:latin typeface="Times New Roman" pitchFamily="18" charset="0"/>
                <a:cs typeface="Times New Roman" pitchFamily="18" charset="0"/>
              </a:rPr>
              <a:t>≥</a:t>
            </a:r>
            <a:r>
              <a:rPr lang="en-US">
                <a:solidFill>
                  <a:schemeClr val="tx2"/>
                </a:solidFill>
                <a:latin typeface="Times New Roman" pitchFamily="18" charset="0"/>
              </a:rPr>
              <a:t> </a:t>
            </a:r>
            <a:r>
              <a:rPr lang="el-GR">
                <a:solidFill>
                  <a:schemeClr val="tx2"/>
                </a:solidFill>
                <a:latin typeface="Times New Roman" pitchFamily="18" charset="0"/>
              </a:rPr>
              <a:t>π</a:t>
            </a:r>
            <a:r>
              <a:rPr lang="en-US" baseline="-25000">
                <a:solidFill>
                  <a:schemeClr val="tx2"/>
                </a:solidFill>
                <a:latin typeface="Times New Roman" pitchFamily="18" charset="0"/>
              </a:rPr>
              <a:t>2</a:t>
            </a:r>
            <a:r>
              <a:rPr lang="en-US">
                <a:solidFill>
                  <a:schemeClr val="tx2"/>
                </a:solidFill>
                <a:latin typeface="Times New Roman" pitchFamily="18" charset="0"/>
              </a:rPr>
              <a:t>: The change in loan terms was ineffective </a:t>
            </a:r>
          </a:p>
          <a:p>
            <a:pPr eaLnBrk="0" hangingPunct="0"/>
            <a:r>
              <a:rPr lang="en-US">
                <a:solidFill>
                  <a:schemeClr val="tx2"/>
                </a:solidFill>
                <a:latin typeface="Times New Roman" pitchFamily="18" charset="0"/>
              </a:rPr>
              <a:t>	H</a:t>
            </a:r>
            <a:r>
              <a:rPr lang="en-US" baseline="-25000">
                <a:solidFill>
                  <a:schemeClr val="tx2"/>
                </a:solidFill>
                <a:latin typeface="Times New Roman" pitchFamily="18" charset="0"/>
              </a:rPr>
              <a:t>1</a:t>
            </a:r>
            <a:r>
              <a:rPr lang="en-US">
                <a:solidFill>
                  <a:schemeClr val="tx2"/>
                </a:solidFill>
                <a:latin typeface="Times New Roman" pitchFamily="18" charset="0"/>
              </a:rPr>
              <a:t>: </a:t>
            </a:r>
            <a:r>
              <a:rPr lang="el-GR">
                <a:solidFill>
                  <a:schemeClr val="tx2"/>
                </a:solidFill>
                <a:latin typeface="Times New Roman" pitchFamily="18" charset="0"/>
              </a:rPr>
              <a:t>π</a:t>
            </a:r>
            <a:r>
              <a:rPr lang="en-US" baseline="-25000">
                <a:solidFill>
                  <a:schemeClr val="tx2"/>
                </a:solidFill>
                <a:latin typeface="Times New Roman" pitchFamily="18" charset="0"/>
              </a:rPr>
              <a:t>1</a:t>
            </a:r>
            <a:r>
              <a:rPr lang="en-US">
                <a:solidFill>
                  <a:schemeClr val="tx2"/>
                </a:solidFill>
                <a:latin typeface="Times New Roman" pitchFamily="18" charset="0"/>
              </a:rPr>
              <a:t> &lt; </a:t>
            </a:r>
            <a:r>
              <a:rPr lang="el-GR">
                <a:solidFill>
                  <a:schemeClr val="tx2"/>
                </a:solidFill>
                <a:latin typeface="Times New Roman" pitchFamily="18" charset="0"/>
              </a:rPr>
              <a:t>π</a:t>
            </a:r>
            <a:r>
              <a:rPr lang="en-US" baseline="-25000">
                <a:solidFill>
                  <a:schemeClr val="tx2"/>
                </a:solidFill>
                <a:latin typeface="Times New Roman" pitchFamily="18" charset="0"/>
              </a:rPr>
              <a:t>2</a:t>
            </a:r>
            <a:r>
              <a:rPr lang="en-US">
                <a:solidFill>
                  <a:schemeClr val="tx2"/>
                </a:solidFill>
                <a:latin typeface="Times New Roman" pitchFamily="18" charset="0"/>
              </a:rPr>
              <a:t>: The change in loan terms increased business</a:t>
            </a:r>
          </a:p>
        </p:txBody>
      </p:sp>
      <p:sp>
        <p:nvSpPr>
          <p:cNvPr id="270369" name="Rectangle 34"/>
          <p:cNvSpPr>
            <a:spLocks noChangeArrowheads="1"/>
          </p:cNvSpPr>
          <p:nvPr/>
        </p:nvSpPr>
        <p:spPr bwMode="auto">
          <a:xfrm>
            <a:off x="7543800" y="990600"/>
            <a:ext cx="1447800" cy="47942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t>
            </a:r>
            <a:r>
              <a:rPr lang="en-US" u="sng">
                <a:solidFill>
                  <a:srgbClr val="FF0000"/>
                </a:solidFill>
              </a:rPr>
              <a:t>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5F51AADB-C6CC-4DE3-BB5D-12F81A8AC9B5}" type="slidenum">
              <a:rPr lang="en-US"/>
              <a:pPr/>
              <a:t>37</a:t>
            </a:fld>
            <a:endParaRPr lang="en-US"/>
          </a:p>
        </p:txBody>
      </p:sp>
      <p:sp>
        <p:nvSpPr>
          <p:cNvPr id="238628" name="Rectangle 2"/>
          <p:cNvSpPr>
            <a:spLocks noGrp="1" noChangeArrowheads="1"/>
          </p:cNvSpPr>
          <p:nvPr>
            <p:ph type="title"/>
          </p:nvPr>
        </p:nvSpPr>
        <p:spPr/>
        <p:txBody>
          <a:bodyPr/>
          <a:lstStyle/>
          <a:p>
            <a:pPr eaLnBrk="1" hangingPunct="1"/>
            <a:r>
              <a:rPr lang="en-US" smtClean="0"/>
              <a:t>McNemar Test</a:t>
            </a:r>
            <a:br>
              <a:rPr lang="en-US" smtClean="0"/>
            </a:br>
            <a:r>
              <a:rPr lang="en-US" smtClean="0"/>
              <a:t>Example</a:t>
            </a:r>
          </a:p>
        </p:txBody>
      </p:sp>
      <p:graphicFrame>
        <p:nvGraphicFramePr>
          <p:cNvPr id="2" name="Group 36"/>
          <p:cNvGraphicFramePr>
            <a:graphicFrameLocks noGrp="1"/>
          </p:cNvGraphicFramePr>
          <p:nvPr>
            <p:ph idx="1"/>
          </p:nvPr>
        </p:nvGraphicFramePr>
        <p:xfrm>
          <a:off x="609600" y="2057400"/>
          <a:ext cx="4191000" cy="2286000"/>
        </p:xfrm>
        <a:graphic>
          <a:graphicData uri="http://schemas.openxmlformats.org/drawingml/2006/table">
            <a:tbl>
              <a:tblPr/>
              <a:tblGrid>
                <a:gridCol w="1622425"/>
                <a:gridCol w="1025525"/>
                <a:gridCol w="733425"/>
                <a:gridCol w="809625"/>
              </a:tblGrid>
              <a:tr h="323850">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Survey response before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Survey response after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381000">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Totals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238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Totals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160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8658" name="Text Box 32"/>
          <p:cNvSpPr txBox="1">
            <a:spLocks noChangeArrowheads="1"/>
          </p:cNvSpPr>
          <p:nvPr/>
        </p:nvSpPr>
        <p:spPr bwMode="auto">
          <a:xfrm>
            <a:off x="5105400" y="1828800"/>
            <a:ext cx="4038600" cy="1370013"/>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The critical value (0.05 significance) is Z</a:t>
            </a:r>
            <a:r>
              <a:rPr lang="en-US" baseline="-25000">
                <a:latin typeface="Times New Roman" pitchFamily="18" charset="0"/>
              </a:rPr>
              <a:t>0.05</a:t>
            </a:r>
            <a:r>
              <a:rPr lang="en-US">
                <a:latin typeface="Times New Roman" pitchFamily="18" charset="0"/>
              </a:rPr>
              <a:t> = -1.645</a:t>
            </a:r>
          </a:p>
          <a:p>
            <a:pPr eaLnBrk="0" hangingPunct="0">
              <a:spcBef>
                <a:spcPct val="50000"/>
              </a:spcBef>
            </a:pPr>
            <a:r>
              <a:rPr lang="en-US">
                <a:latin typeface="Times New Roman" pitchFamily="18" charset="0"/>
              </a:rPr>
              <a:t>The test statistic is:</a:t>
            </a:r>
          </a:p>
        </p:txBody>
      </p:sp>
      <p:sp>
        <p:nvSpPr>
          <p:cNvPr id="238659" name="Rectangle 33"/>
          <p:cNvSpPr>
            <a:spLocks noChangeArrowheads="1"/>
          </p:cNvSpPr>
          <p:nvPr/>
        </p:nvSpPr>
        <p:spPr bwMode="auto">
          <a:xfrm>
            <a:off x="0" y="3219450"/>
            <a:ext cx="9144000" cy="0"/>
          </a:xfrm>
          <a:prstGeom prst="rect">
            <a:avLst/>
          </a:prstGeom>
          <a:noFill/>
          <a:ln w="9525">
            <a:noFill/>
            <a:miter lim="800000"/>
            <a:headEnd/>
            <a:tailEnd/>
          </a:ln>
        </p:spPr>
        <p:txBody>
          <a:bodyPr wrap="none" anchor="ctr">
            <a:spAutoFit/>
          </a:bodyPr>
          <a:lstStyle/>
          <a:p>
            <a:pPr algn="ctr">
              <a:lnSpc>
                <a:spcPct val="105000"/>
              </a:lnSpc>
              <a:spcBef>
                <a:spcPct val="50000"/>
              </a:spcBef>
              <a:buClr>
                <a:schemeClr val="folHlink"/>
              </a:buClr>
              <a:buSzPct val="60000"/>
              <a:buFont typeface="Wingdings" pitchFamily="2" charset="2"/>
              <a:buNone/>
            </a:pPr>
            <a:endParaRPr lang="en-US"/>
          </a:p>
        </p:txBody>
      </p:sp>
      <p:graphicFrame>
        <p:nvGraphicFramePr>
          <p:cNvPr id="238626" name="Object 34"/>
          <p:cNvGraphicFramePr>
            <a:graphicFrameLocks noChangeAspect="1"/>
          </p:cNvGraphicFramePr>
          <p:nvPr/>
        </p:nvGraphicFramePr>
        <p:xfrm>
          <a:off x="5029200" y="3505200"/>
          <a:ext cx="3867150" cy="746125"/>
        </p:xfrm>
        <a:graphic>
          <a:graphicData uri="http://schemas.openxmlformats.org/presentationml/2006/ole">
            <p:oleObj spid="_x0000_s238626" name="Equation" r:id="rId3" imgW="2108160" imgH="406080" progId="Equation.3">
              <p:embed/>
            </p:oleObj>
          </a:graphicData>
        </a:graphic>
      </p:graphicFrame>
      <p:sp>
        <p:nvSpPr>
          <p:cNvPr id="238660" name="Text Box 35"/>
          <p:cNvSpPr txBox="1">
            <a:spLocks noChangeArrowheads="1"/>
          </p:cNvSpPr>
          <p:nvPr/>
        </p:nvSpPr>
        <p:spPr bwMode="auto">
          <a:xfrm>
            <a:off x="533400" y="4724400"/>
            <a:ext cx="8077200" cy="1187450"/>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Since Z</a:t>
            </a:r>
            <a:r>
              <a:rPr lang="en-US" i="1" baseline="-25000">
                <a:latin typeface="Times New Roman" pitchFamily="18" charset="0"/>
              </a:rPr>
              <a:t>STAT</a:t>
            </a:r>
            <a:r>
              <a:rPr lang="en-US">
                <a:latin typeface="Times New Roman" pitchFamily="18" charset="0"/>
              </a:rPr>
              <a:t> = -4.08 &lt; -1.645, you reject H</a:t>
            </a:r>
            <a:r>
              <a:rPr lang="en-US" baseline="-25000">
                <a:latin typeface="Times New Roman" pitchFamily="18" charset="0"/>
              </a:rPr>
              <a:t>0</a:t>
            </a:r>
            <a:r>
              <a:rPr lang="en-US">
                <a:latin typeface="Times New Roman" pitchFamily="18" charset="0"/>
              </a:rPr>
              <a:t> and conclude that the change in loan terms significantly increase business for the mortgage company.</a:t>
            </a:r>
          </a:p>
        </p:txBody>
      </p:sp>
      <p:sp>
        <p:nvSpPr>
          <p:cNvPr id="238661" name="Rectangle 37"/>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12-</a:t>
            </a:r>
            <a:fld id="{4A3CD0E4-295B-4D7A-9366-B6860F146352}" type="slidenum">
              <a:rPr lang="en-US"/>
              <a:pPr/>
              <a:t>38</a:t>
            </a:fld>
            <a:endParaRPr lang="en-US"/>
          </a:p>
        </p:txBody>
      </p:sp>
      <p:sp>
        <p:nvSpPr>
          <p:cNvPr id="272386" name="Rectangle 2"/>
          <p:cNvSpPr>
            <a:spLocks noGrp="1" noChangeArrowheads="1"/>
          </p:cNvSpPr>
          <p:nvPr>
            <p:ph type="title"/>
          </p:nvPr>
        </p:nvSpPr>
        <p:spPr>
          <a:xfrm>
            <a:off x="1150938" y="381000"/>
            <a:ext cx="7078662" cy="990600"/>
          </a:xfrm>
        </p:spPr>
        <p:txBody>
          <a:bodyPr/>
          <a:lstStyle/>
          <a:p>
            <a:pPr eaLnBrk="1" hangingPunct="1">
              <a:lnSpc>
                <a:spcPct val="80000"/>
              </a:lnSpc>
            </a:pPr>
            <a:r>
              <a:rPr lang="en-US" smtClean="0"/>
              <a:t>Wilcoxon Rank-Sum Test for Differences in 2 Medians</a:t>
            </a:r>
          </a:p>
        </p:txBody>
      </p:sp>
      <p:sp>
        <p:nvSpPr>
          <p:cNvPr id="272387" name="Rectangle 3"/>
          <p:cNvSpPr>
            <a:spLocks noGrp="1" noChangeArrowheads="1"/>
          </p:cNvSpPr>
          <p:nvPr>
            <p:ph type="body" idx="1"/>
          </p:nvPr>
        </p:nvSpPr>
        <p:spPr>
          <a:xfrm>
            <a:off x="838200" y="2020888"/>
            <a:ext cx="8077200" cy="4532312"/>
          </a:xfrm>
        </p:spPr>
        <p:txBody>
          <a:bodyPr/>
          <a:lstStyle/>
          <a:p>
            <a:pPr eaLnBrk="1" hangingPunct="1">
              <a:lnSpc>
                <a:spcPct val="130000"/>
              </a:lnSpc>
            </a:pPr>
            <a:r>
              <a:rPr lang="en-US" smtClean="0"/>
              <a:t>Test two independent population medians</a:t>
            </a:r>
          </a:p>
          <a:p>
            <a:pPr eaLnBrk="1" hangingPunct="1">
              <a:lnSpc>
                <a:spcPct val="130000"/>
              </a:lnSpc>
            </a:pPr>
            <a:r>
              <a:rPr lang="en-US" smtClean="0"/>
              <a:t>Populations need not be normally distributed</a:t>
            </a:r>
          </a:p>
          <a:p>
            <a:pPr eaLnBrk="1" hangingPunct="1">
              <a:lnSpc>
                <a:spcPct val="130000"/>
              </a:lnSpc>
            </a:pPr>
            <a:r>
              <a:rPr lang="en-US" smtClean="0"/>
              <a:t>Distribution free procedure</a:t>
            </a:r>
          </a:p>
          <a:p>
            <a:pPr eaLnBrk="1" hangingPunct="1">
              <a:lnSpc>
                <a:spcPct val="130000"/>
              </a:lnSpc>
            </a:pPr>
            <a:r>
              <a:rPr lang="en-US" smtClean="0"/>
              <a:t>Used when only rank data are available</a:t>
            </a:r>
          </a:p>
          <a:p>
            <a:pPr eaLnBrk="1" hangingPunct="1">
              <a:lnSpc>
                <a:spcPct val="130000"/>
              </a:lnSpc>
            </a:pPr>
            <a:r>
              <a:rPr lang="en-US" smtClean="0"/>
              <a:t>Must use normal approximation if either of the sample sizes is larger than 10</a:t>
            </a:r>
          </a:p>
        </p:txBody>
      </p:sp>
      <p:sp>
        <p:nvSpPr>
          <p:cNvPr id="272388"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12-</a:t>
            </a:r>
            <a:fld id="{E1D271B5-17CB-41AD-B406-3F22FC68B1ED}" type="slidenum">
              <a:rPr lang="en-US"/>
              <a:pPr/>
              <a:t>39</a:t>
            </a:fld>
            <a:endParaRPr lang="en-US"/>
          </a:p>
        </p:txBody>
      </p:sp>
      <p:sp>
        <p:nvSpPr>
          <p:cNvPr id="273410" name="Rectangle 2"/>
          <p:cNvSpPr>
            <a:spLocks noGrp="1" noChangeArrowheads="1"/>
          </p:cNvSpPr>
          <p:nvPr>
            <p:ph type="title"/>
          </p:nvPr>
        </p:nvSpPr>
        <p:spPr>
          <a:xfrm>
            <a:off x="1150938" y="381000"/>
            <a:ext cx="7078662" cy="990600"/>
          </a:xfrm>
        </p:spPr>
        <p:txBody>
          <a:bodyPr/>
          <a:lstStyle/>
          <a:p>
            <a:pPr eaLnBrk="1" hangingPunct="1">
              <a:lnSpc>
                <a:spcPct val="80000"/>
              </a:lnSpc>
            </a:pPr>
            <a:r>
              <a:rPr lang="en-US" smtClean="0"/>
              <a:t>Wilcoxon Rank-Sum Test: Small Samples</a:t>
            </a:r>
          </a:p>
        </p:txBody>
      </p:sp>
      <p:sp>
        <p:nvSpPr>
          <p:cNvPr id="273411" name="Rectangle 3"/>
          <p:cNvSpPr>
            <a:spLocks noGrp="1" noChangeArrowheads="1"/>
          </p:cNvSpPr>
          <p:nvPr>
            <p:ph type="body" idx="1"/>
          </p:nvPr>
        </p:nvSpPr>
        <p:spPr>
          <a:xfrm>
            <a:off x="762000" y="1676400"/>
            <a:ext cx="8077200" cy="4532313"/>
          </a:xfrm>
        </p:spPr>
        <p:txBody>
          <a:bodyPr/>
          <a:lstStyle/>
          <a:p>
            <a:pPr eaLnBrk="1" hangingPunct="1">
              <a:spcBef>
                <a:spcPct val="40000"/>
              </a:spcBef>
            </a:pPr>
            <a:r>
              <a:rPr lang="en-US" smtClean="0">
                <a:solidFill>
                  <a:schemeClr val="folHlink"/>
                </a:solidFill>
              </a:rPr>
              <a:t>Can use when both  n</a:t>
            </a:r>
            <a:r>
              <a:rPr lang="en-US" baseline="-25000" smtClean="0">
                <a:solidFill>
                  <a:schemeClr val="folHlink"/>
                </a:solidFill>
              </a:rPr>
              <a:t>1 </a:t>
            </a:r>
            <a:r>
              <a:rPr lang="en-US" smtClean="0">
                <a:solidFill>
                  <a:schemeClr val="folHlink"/>
                </a:solidFill>
              </a:rPr>
              <a:t>, n</a:t>
            </a:r>
            <a:r>
              <a:rPr lang="en-US" baseline="-25000" smtClean="0">
                <a:solidFill>
                  <a:schemeClr val="folHlink"/>
                </a:solidFill>
              </a:rPr>
              <a:t>2</a:t>
            </a:r>
            <a:r>
              <a:rPr lang="en-US" smtClean="0">
                <a:solidFill>
                  <a:schemeClr val="folHlink"/>
                </a:solidFill>
              </a:rPr>
              <a:t>  </a:t>
            </a:r>
            <a:r>
              <a:rPr lang="en-US" smtClean="0">
                <a:solidFill>
                  <a:schemeClr val="folHlink"/>
                </a:solidFill>
                <a:cs typeface="Arial" charset="0"/>
              </a:rPr>
              <a:t>≤</a:t>
            </a:r>
            <a:r>
              <a:rPr lang="en-US" smtClean="0">
                <a:solidFill>
                  <a:schemeClr val="folHlink"/>
                </a:solidFill>
              </a:rPr>
              <a:t> 10</a:t>
            </a:r>
          </a:p>
          <a:p>
            <a:pPr eaLnBrk="1" hangingPunct="1">
              <a:spcBef>
                <a:spcPct val="40000"/>
              </a:spcBef>
            </a:pPr>
            <a:r>
              <a:rPr lang="en-US" smtClean="0"/>
              <a:t>Assign ranks to the combined  n</a:t>
            </a:r>
            <a:r>
              <a:rPr lang="en-US" baseline="-25000" smtClean="0"/>
              <a:t>1</a:t>
            </a:r>
            <a:r>
              <a:rPr lang="en-US" smtClean="0"/>
              <a:t> + n</a:t>
            </a:r>
            <a:r>
              <a:rPr lang="en-US" baseline="-25000" smtClean="0"/>
              <a:t>2</a:t>
            </a:r>
            <a:r>
              <a:rPr lang="en-US" smtClean="0"/>
              <a:t> sample observations</a:t>
            </a:r>
          </a:p>
          <a:p>
            <a:pPr lvl="1" eaLnBrk="1" hangingPunct="1">
              <a:buSzPct val="65000"/>
            </a:pPr>
            <a:r>
              <a:rPr lang="en-US" smtClean="0"/>
              <a:t>If unequal sample sizes, let n</a:t>
            </a:r>
            <a:r>
              <a:rPr lang="en-US" baseline="-25000" smtClean="0"/>
              <a:t>1</a:t>
            </a:r>
            <a:r>
              <a:rPr lang="en-US" smtClean="0"/>
              <a:t> refer to smaller-sized sample</a:t>
            </a:r>
          </a:p>
          <a:p>
            <a:pPr lvl="1" eaLnBrk="1" hangingPunct="1">
              <a:buSzPct val="65000"/>
            </a:pPr>
            <a:r>
              <a:rPr lang="en-US" smtClean="0"/>
              <a:t>Smallest value rank = 1, largest value rank = n</a:t>
            </a:r>
            <a:r>
              <a:rPr lang="en-US" baseline="-25000" smtClean="0"/>
              <a:t>1</a:t>
            </a:r>
            <a:r>
              <a:rPr lang="en-US" smtClean="0"/>
              <a:t> + n</a:t>
            </a:r>
            <a:r>
              <a:rPr lang="en-US" baseline="-25000" smtClean="0"/>
              <a:t>2</a:t>
            </a:r>
            <a:r>
              <a:rPr lang="en-US" smtClean="0"/>
              <a:t> </a:t>
            </a:r>
          </a:p>
          <a:p>
            <a:pPr lvl="1" eaLnBrk="1" hangingPunct="1">
              <a:buSzPct val="65000"/>
            </a:pPr>
            <a:r>
              <a:rPr lang="en-US" smtClean="0"/>
              <a:t>Assign average rank for ties</a:t>
            </a:r>
          </a:p>
          <a:p>
            <a:pPr eaLnBrk="1" hangingPunct="1">
              <a:spcBef>
                <a:spcPct val="40000"/>
              </a:spcBef>
            </a:pPr>
            <a:r>
              <a:rPr lang="en-US" smtClean="0"/>
              <a:t>Sum the ranks for each sample: T</a:t>
            </a:r>
            <a:r>
              <a:rPr lang="en-US" baseline="-25000" smtClean="0"/>
              <a:t>1 </a:t>
            </a:r>
            <a:r>
              <a:rPr lang="en-US" smtClean="0"/>
              <a:t>and T</a:t>
            </a:r>
            <a:r>
              <a:rPr lang="en-US" baseline="-25000" smtClean="0"/>
              <a:t>2</a:t>
            </a:r>
            <a:r>
              <a:rPr lang="en-US" smtClean="0"/>
              <a:t> </a:t>
            </a:r>
          </a:p>
          <a:p>
            <a:pPr eaLnBrk="1" hangingPunct="1">
              <a:spcBef>
                <a:spcPct val="40000"/>
              </a:spcBef>
            </a:pPr>
            <a:r>
              <a:rPr lang="en-US" smtClean="0"/>
              <a:t>Obtain </a:t>
            </a:r>
            <a:r>
              <a:rPr lang="en-US" smtClean="0">
                <a:solidFill>
                  <a:schemeClr val="folHlink"/>
                </a:solidFill>
              </a:rPr>
              <a:t>test statistic, T</a:t>
            </a:r>
            <a:r>
              <a:rPr lang="en-US" baseline="-25000" smtClean="0">
                <a:solidFill>
                  <a:schemeClr val="folHlink"/>
                </a:solidFill>
              </a:rPr>
              <a:t>1</a:t>
            </a:r>
            <a:r>
              <a:rPr lang="en-US" baseline="-25000" smtClean="0"/>
              <a:t>  </a:t>
            </a:r>
            <a:r>
              <a:rPr lang="en-US" smtClean="0"/>
              <a:t>(from smaller sample)</a:t>
            </a:r>
          </a:p>
        </p:txBody>
      </p:sp>
      <p:sp>
        <p:nvSpPr>
          <p:cNvPr id="273412"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B3BAF5FD-2619-4A8B-A1AA-B98087BD8F75}" type="slidenum">
              <a:rPr lang="en-US"/>
              <a:pPr/>
              <a:t>4</a:t>
            </a:fld>
            <a:endParaRPr lang="en-US"/>
          </a:p>
        </p:txBody>
      </p:sp>
      <p:sp>
        <p:nvSpPr>
          <p:cNvPr id="20482" name="Rectangle 6"/>
          <p:cNvSpPr>
            <a:spLocks noChangeArrowheads="1"/>
          </p:cNvSpPr>
          <p:nvPr/>
        </p:nvSpPr>
        <p:spPr bwMode="auto">
          <a:xfrm>
            <a:off x="1828800" y="1752600"/>
            <a:ext cx="5562600" cy="1828800"/>
          </a:xfrm>
          <a:prstGeom prst="rect">
            <a:avLst/>
          </a:prstGeom>
          <a:solidFill>
            <a:srgbClr val="FDE0BD"/>
          </a:solidFill>
          <a:ln w="9525">
            <a:solidFill>
              <a:schemeClr val="tx1"/>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20483" name="Rectangle 2"/>
          <p:cNvSpPr>
            <a:spLocks noGrp="1" noChangeArrowheads="1"/>
          </p:cNvSpPr>
          <p:nvPr>
            <p:ph type="title"/>
          </p:nvPr>
        </p:nvSpPr>
        <p:spPr/>
        <p:txBody>
          <a:bodyPr/>
          <a:lstStyle/>
          <a:p>
            <a:pPr eaLnBrk="1" hangingPunct="1"/>
            <a:r>
              <a:rPr lang="en-US" smtClean="0"/>
              <a:t>Contingency Table Example</a:t>
            </a:r>
          </a:p>
        </p:txBody>
      </p:sp>
      <p:sp>
        <p:nvSpPr>
          <p:cNvPr id="20484" name="Rectangle 4"/>
          <p:cNvSpPr>
            <a:spLocks noChangeArrowheads="1"/>
          </p:cNvSpPr>
          <p:nvPr/>
        </p:nvSpPr>
        <p:spPr bwMode="auto">
          <a:xfrm>
            <a:off x="1219200" y="1752600"/>
            <a:ext cx="6477000" cy="4318000"/>
          </a:xfrm>
          <a:prstGeom prst="rect">
            <a:avLst/>
          </a:prstGeom>
          <a:noFill/>
          <a:ln w="9525">
            <a:noFill/>
            <a:miter lim="800000"/>
            <a:headEnd/>
            <a:tailEnd/>
          </a:ln>
        </p:spPr>
        <p:txBody>
          <a:bodyPr>
            <a:spAutoFit/>
          </a:bodyPr>
          <a:lstStyle/>
          <a:p>
            <a:pPr>
              <a:lnSpc>
                <a:spcPct val="110000"/>
              </a:lnSpc>
              <a:spcBef>
                <a:spcPct val="35000"/>
              </a:spcBef>
            </a:pPr>
            <a:r>
              <a:rPr lang="en-US" sz="2800">
                <a:solidFill>
                  <a:schemeClr val="folHlink"/>
                </a:solidFill>
              </a:rPr>
              <a:t>	Left-Handed vs. Gender</a:t>
            </a:r>
          </a:p>
          <a:p>
            <a:pPr>
              <a:lnSpc>
                <a:spcPct val="110000"/>
              </a:lnSpc>
              <a:spcBef>
                <a:spcPct val="35000"/>
              </a:spcBef>
              <a:buClr>
                <a:schemeClr val="folHlink"/>
              </a:buClr>
              <a:buFont typeface="Wingdings" pitchFamily="2" charset="2"/>
              <a:buNone/>
            </a:pPr>
            <a:r>
              <a:rPr lang="en-US" sz="2800"/>
              <a:t>   	</a:t>
            </a:r>
            <a:r>
              <a:rPr lang="en-US" sz="2800">
                <a:solidFill>
                  <a:schemeClr val="hlink"/>
                </a:solidFill>
              </a:rPr>
              <a:t>Dominant Hand:</a:t>
            </a:r>
            <a:r>
              <a:rPr lang="en-US" sz="2800"/>
              <a:t>  Left vs. Right</a:t>
            </a:r>
          </a:p>
          <a:p>
            <a:pPr>
              <a:lnSpc>
                <a:spcPct val="110000"/>
              </a:lnSpc>
              <a:spcBef>
                <a:spcPct val="35000"/>
              </a:spcBef>
              <a:buClr>
                <a:schemeClr val="folHlink"/>
              </a:buClr>
              <a:buFont typeface="Wingdings" pitchFamily="2" charset="2"/>
              <a:buNone/>
            </a:pPr>
            <a:r>
              <a:rPr lang="en-US" sz="2800">
                <a:solidFill>
                  <a:schemeClr val="hlink"/>
                </a:solidFill>
              </a:rPr>
              <a:t>   	Gender:</a:t>
            </a:r>
            <a:r>
              <a:rPr lang="en-US" sz="2800"/>
              <a:t>  Male vs. Female</a:t>
            </a:r>
          </a:p>
          <a:p>
            <a:pPr>
              <a:lnSpc>
                <a:spcPct val="110000"/>
              </a:lnSpc>
              <a:spcBef>
                <a:spcPct val="35000"/>
              </a:spcBef>
              <a:buClr>
                <a:schemeClr val="folHlink"/>
              </a:buClr>
              <a:buFont typeface="Wingdings" pitchFamily="2" charset="2"/>
              <a:buChar char="§"/>
            </a:pPr>
            <a:endParaRPr lang="en-US" sz="1000"/>
          </a:p>
          <a:p>
            <a:pPr>
              <a:lnSpc>
                <a:spcPct val="110000"/>
              </a:lnSpc>
              <a:spcBef>
                <a:spcPct val="35000"/>
              </a:spcBef>
              <a:buClr>
                <a:schemeClr val="folHlink"/>
              </a:buClr>
              <a:buFont typeface="Wingdings" pitchFamily="2" charset="2"/>
              <a:buChar char="§"/>
            </a:pPr>
            <a:r>
              <a:rPr lang="en-US" sz="2800"/>
              <a:t>  2 categories for each variable, so this is called a </a:t>
            </a:r>
            <a:r>
              <a:rPr lang="en-US" sz="2800">
                <a:solidFill>
                  <a:schemeClr val="folHlink"/>
                </a:solidFill>
              </a:rPr>
              <a:t>2 x 2 table</a:t>
            </a:r>
          </a:p>
          <a:p>
            <a:pPr>
              <a:lnSpc>
                <a:spcPct val="60000"/>
              </a:lnSpc>
              <a:spcBef>
                <a:spcPct val="35000"/>
              </a:spcBef>
              <a:buClr>
                <a:schemeClr val="folHlink"/>
              </a:buClr>
              <a:buFont typeface="Wingdings" pitchFamily="2" charset="2"/>
              <a:buNone/>
            </a:pPr>
            <a:endParaRPr lang="en-US" sz="1000">
              <a:solidFill>
                <a:schemeClr val="folHlink"/>
              </a:solidFill>
            </a:endParaRPr>
          </a:p>
          <a:p>
            <a:pPr>
              <a:lnSpc>
                <a:spcPct val="120000"/>
              </a:lnSpc>
              <a:spcBef>
                <a:spcPct val="35000"/>
              </a:spcBef>
              <a:buClr>
                <a:schemeClr val="folHlink"/>
              </a:buClr>
              <a:buFont typeface="Wingdings" pitchFamily="2" charset="2"/>
              <a:buChar char="§"/>
            </a:pPr>
            <a:r>
              <a:rPr lang="en-US" sz="2800">
                <a:solidFill>
                  <a:schemeClr val="folHlink"/>
                </a:solidFill>
              </a:rPr>
              <a:t>  </a:t>
            </a:r>
            <a:r>
              <a:rPr lang="en-US" sz="2800"/>
              <a:t>Suppose we examine a sample of</a:t>
            </a:r>
          </a:p>
          <a:p>
            <a:pPr>
              <a:lnSpc>
                <a:spcPct val="50000"/>
              </a:lnSpc>
              <a:spcBef>
                <a:spcPct val="35000"/>
              </a:spcBef>
              <a:buClr>
                <a:schemeClr val="folHlink"/>
              </a:buClr>
              <a:buFont typeface="Wingdings" pitchFamily="2" charset="2"/>
              <a:buNone/>
            </a:pPr>
            <a:r>
              <a:rPr lang="en-US" sz="2800"/>
              <a:t>    300 children</a:t>
            </a:r>
          </a:p>
        </p:txBody>
      </p:sp>
      <p:sp>
        <p:nvSpPr>
          <p:cNvPr id="20485" name="Rectangle 6"/>
          <p:cNvSpPr>
            <a:spLocks noChangeArrowheads="1"/>
          </p:cNvSpPr>
          <p:nvPr/>
        </p:nvSpPr>
        <p:spPr bwMode="auto">
          <a:xfrm>
            <a:off x="7543800" y="1066800"/>
            <a:ext cx="1447800" cy="47942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A9855B97-4EE5-42F1-A202-B10FD4859F4A}" type="slidenum">
              <a:rPr lang="en-US"/>
              <a:pPr/>
              <a:t>40</a:t>
            </a:fld>
            <a:endParaRPr lang="en-US"/>
          </a:p>
        </p:txBody>
      </p:sp>
      <p:sp>
        <p:nvSpPr>
          <p:cNvPr id="175110" name="Rectangle 2"/>
          <p:cNvSpPr>
            <a:spLocks noGrp="1" noChangeArrowheads="1"/>
          </p:cNvSpPr>
          <p:nvPr>
            <p:ph type="title"/>
          </p:nvPr>
        </p:nvSpPr>
        <p:spPr/>
        <p:txBody>
          <a:bodyPr/>
          <a:lstStyle/>
          <a:p>
            <a:pPr eaLnBrk="1" hangingPunct="1"/>
            <a:r>
              <a:rPr lang="en-US" smtClean="0"/>
              <a:t>Checking the Rankings</a:t>
            </a:r>
          </a:p>
        </p:txBody>
      </p:sp>
      <p:sp>
        <p:nvSpPr>
          <p:cNvPr id="175111" name="Rectangle 3"/>
          <p:cNvSpPr>
            <a:spLocks noGrp="1" noChangeArrowheads="1"/>
          </p:cNvSpPr>
          <p:nvPr>
            <p:ph type="body" idx="1"/>
          </p:nvPr>
        </p:nvSpPr>
        <p:spPr/>
        <p:txBody>
          <a:bodyPr/>
          <a:lstStyle/>
          <a:p>
            <a:pPr eaLnBrk="1" hangingPunct="1"/>
            <a:r>
              <a:rPr lang="en-US" smtClean="0"/>
              <a:t>The sum of the rankings must satisfy the formula below</a:t>
            </a:r>
          </a:p>
          <a:p>
            <a:pPr eaLnBrk="1" hangingPunct="1"/>
            <a:r>
              <a:rPr lang="en-US" smtClean="0"/>
              <a:t>Can use this to verify the sums T</a:t>
            </a:r>
            <a:r>
              <a:rPr lang="en-US" baseline="-25000" smtClean="0"/>
              <a:t>1</a:t>
            </a:r>
            <a:r>
              <a:rPr lang="en-US" smtClean="0"/>
              <a:t> and T</a:t>
            </a:r>
            <a:r>
              <a:rPr lang="en-US" baseline="-25000" smtClean="0"/>
              <a:t>2</a:t>
            </a:r>
          </a:p>
        </p:txBody>
      </p:sp>
      <p:graphicFrame>
        <p:nvGraphicFramePr>
          <p:cNvPr id="175108" name="Object 4"/>
          <p:cNvGraphicFramePr>
            <a:graphicFrameLocks noChangeAspect="1"/>
          </p:cNvGraphicFramePr>
          <p:nvPr/>
        </p:nvGraphicFramePr>
        <p:xfrm>
          <a:off x="2819400" y="3810000"/>
          <a:ext cx="3140075" cy="1090613"/>
        </p:xfrm>
        <a:graphic>
          <a:graphicData uri="http://schemas.openxmlformats.org/presentationml/2006/ole">
            <p:oleObj spid="_x0000_s175108" name="Equation" r:id="rId3" imgW="1130040" imgH="393480" progId="Equation.3">
              <p:embed/>
            </p:oleObj>
          </a:graphicData>
        </a:graphic>
      </p:graphicFrame>
      <p:sp>
        <p:nvSpPr>
          <p:cNvPr id="175112" name="Text Box 5"/>
          <p:cNvSpPr txBox="1">
            <a:spLocks noChangeArrowheads="1"/>
          </p:cNvSpPr>
          <p:nvPr/>
        </p:nvSpPr>
        <p:spPr bwMode="auto">
          <a:xfrm>
            <a:off x="3048000" y="5334000"/>
            <a:ext cx="2743200" cy="457200"/>
          </a:xfrm>
          <a:prstGeom prst="rect">
            <a:avLst/>
          </a:prstGeom>
          <a:noFill/>
          <a:ln w="9525">
            <a:noFill/>
            <a:miter lim="800000"/>
            <a:headEnd/>
            <a:tailEnd/>
          </a:ln>
        </p:spPr>
        <p:txBody>
          <a:bodyPr>
            <a:spAutoFit/>
          </a:bodyPr>
          <a:lstStyle/>
          <a:p>
            <a:pPr>
              <a:spcBef>
                <a:spcPct val="50000"/>
              </a:spcBef>
            </a:pPr>
            <a:r>
              <a:rPr lang="en-US"/>
              <a:t>where  n = n</a:t>
            </a:r>
            <a:r>
              <a:rPr lang="en-US" baseline="-25000"/>
              <a:t>1</a:t>
            </a:r>
            <a:r>
              <a:rPr lang="en-US"/>
              <a:t> + n</a:t>
            </a:r>
            <a:r>
              <a:rPr lang="en-US" baseline="-25000"/>
              <a:t>2</a:t>
            </a:r>
          </a:p>
        </p:txBody>
      </p:sp>
      <p:sp>
        <p:nvSpPr>
          <p:cNvPr id="175113" name="Rectangle 7"/>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5"/>
          <p:cNvSpPr>
            <a:spLocks noGrp="1" noChangeArrowheads="1"/>
          </p:cNvSpPr>
          <p:nvPr>
            <p:ph type="sldNum" sz="quarter" idx="10"/>
          </p:nvPr>
        </p:nvSpPr>
        <p:spPr>
          <a:ln/>
        </p:spPr>
        <p:txBody>
          <a:bodyPr/>
          <a:lstStyle/>
          <a:p>
            <a:r>
              <a:rPr lang="en-US"/>
              <a:t>12-</a:t>
            </a:r>
            <a:fld id="{755E4036-9011-4014-8539-89AC4CDD182C}" type="slidenum">
              <a:rPr lang="en-US"/>
              <a:pPr/>
              <a:t>41</a:t>
            </a:fld>
            <a:endParaRPr lang="en-US"/>
          </a:p>
        </p:txBody>
      </p:sp>
      <p:sp>
        <p:nvSpPr>
          <p:cNvPr id="275458" name="Rectangle 2"/>
          <p:cNvSpPr>
            <a:spLocks noChangeArrowheads="1"/>
          </p:cNvSpPr>
          <p:nvPr/>
        </p:nvSpPr>
        <p:spPr bwMode="auto">
          <a:xfrm>
            <a:off x="6172200" y="2895600"/>
            <a:ext cx="2895600" cy="2819400"/>
          </a:xfrm>
          <a:prstGeom prst="rect">
            <a:avLst/>
          </a:prstGeom>
          <a:solidFill>
            <a:srgbClr val="E2E0FC"/>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275459" name="Rectangle 3"/>
          <p:cNvSpPr>
            <a:spLocks noChangeArrowheads="1"/>
          </p:cNvSpPr>
          <p:nvPr/>
        </p:nvSpPr>
        <p:spPr bwMode="auto">
          <a:xfrm>
            <a:off x="3124200" y="2895600"/>
            <a:ext cx="2895600" cy="2819400"/>
          </a:xfrm>
          <a:prstGeom prst="rect">
            <a:avLst/>
          </a:prstGeom>
          <a:solidFill>
            <a:srgbClr val="FFD9FF"/>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275460" name="Rectangle 4"/>
          <p:cNvSpPr>
            <a:spLocks noChangeArrowheads="1"/>
          </p:cNvSpPr>
          <p:nvPr/>
        </p:nvSpPr>
        <p:spPr bwMode="auto">
          <a:xfrm>
            <a:off x="76200" y="2895600"/>
            <a:ext cx="2895600" cy="2819400"/>
          </a:xfrm>
          <a:prstGeom prst="rect">
            <a:avLst/>
          </a:prstGeom>
          <a:solidFill>
            <a:srgbClr val="C7DAF7"/>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275461" name="Rectangle 5"/>
          <p:cNvSpPr>
            <a:spLocks noGrp="1" noChangeArrowheads="1"/>
          </p:cNvSpPr>
          <p:nvPr>
            <p:ph type="title"/>
          </p:nvPr>
        </p:nvSpPr>
        <p:spPr>
          <a:xfrm>
            <a:off x="1150938" y="228600"/>
            <a:ext cx="7793037" cy="1143000"/>
          </a:xfrm>
        </p:spPr>
        <p:txBody>
          <a:bodyPr/>
          <a:lstStyle/>
          <a:p>
            <a:pPr eaLnBrk="1" hangingPunct="1">
              <a:lnSpc>
                <a:spcPct val="80000"/>
              </a:lnSpc>
              <a:spcBef>
                <a:spcPct val="40000"/>
              </a:spcBef>
            </a:pPr>
            <a:r>
              <a:rPr lang="en-US" smtClean="0"/>
              <a:t>Wilcoxon Rank-Sum Test:</a:t>
            </a:r>
            <a:br>
              <a:rPr lang="en-US" smtClean="0"/>
            </a:br>
            <a:r>
              <a:rPr lang="en-US" smtClean="0"/>
              <a:t>Hypothesis and Decision Rule</a:t>
            </a:r>
          </a:p>
        </p:txBody>
      </p:sp>
      <p:sp>
        <p:nvSpPr>
          <p:cNvPr id="275462" name="Rectangle 6"/>
          <p:cNvSpPr>
            <a:spLocks noChangeArrowheads="1"/>
          </p:cNvSpPr>
          <p:nvPr/>
        </p:nvSpPr>
        <p:spPr bwMode="auto">
          <a:xfrm>
            <a:off x="152400" y="3276600"/>
            <a:ext cx="2743200" cy="819150"/>
          </a:xfrm>
          <a:prstGeom prst="rect">
            <a:avLst/>
          </a:prstGeom>
          <a:noFill/>
          <a:ln w="9525">
            <a:noFill/>
            <a:miter lim="800000"/>
            <a:headEnd/>
            <a:tailEnd/>
          </a:ln>
        </p:spPr>
        <p:txBody>
          <a:bodyPr lIns="90488" tIns="44450" rIns="90488" bIns="44450">
            <a:spAutoFit/>
          </a:bodyPr>
          <a:lstStyle/>
          <a:p>
            <a:pPr algn="ctr" eaLnBrk="0" hangingPunct="0"/>
            <a:r>
              <a:rPr lang="en-US"/>
              <a:t>H</a:t>
            </a:r>
            <a:r>
              <a:rPr lang="en-US" baseline="-25000"/>
              <a:t>0</a:t>
            </a:r>
            <a:r>
              <a:rPr lang="en-US"/>
              <a:t>: M</a:t>
            </a:r>
            <a:r>
              <a:rPr lang="en-US" baseline="-25000"/>
              <a:t>1</a:t>
            </a:r>
            <a:r>
              <a:rPr lang="en-US"/>
              <a:t> = M</a:t>
            </a:r>
            <a:r>
              <a:rPr lang="en-US" baseline="-25000"/>
              <a:t>2</a:t>
            </a:r>
            <a:endParaRPr lang="en-US"/>
          </a:p>
          <a:p>
            <a:pPr algn="ctr" eaLnBrk="0" hangingPunct="0"/>
            <a:r>
              <a:rPr lang="en-US"/>
              <a:t>H</a:t>
            </a:r>
            <a:r>
              <a:rPr lang="en-US" baseline="-25000"/>
              <a:t>1</a:t>
            </a:r>
            <a:r>
              <a:rPr lang="en-US"/>
              <a:t>: M</a:t>
            </a:r>
            <a:r>
              <a:rPr lang="en-US" baseline="-25000"/>
              <a:t>1</a:t>
            </a:r>
            <a:r>
              <a:rPr lang="en-US"/>
              <a:t> </a:t>
            </a:r>
            <a:r>
              <a:rPr lang="en-US">
                <a:latin typeface="Symbol" pitchFamily="18" charset="2"/>
              </a:rPr>
              <a:t>¹</a:t>
            </a:r>
            <a:r>
              <a:rPr lang="en-US"/>
              <a:t> M</a:t>
            </a:r>
            <a:r>
              <a:rPr lang="en-US" baseline="-25000"/>
              <a:t>2</a:t>
            </a:r>
          </a:p>
        </p:txBody>
      </p:sp>
      <p:sp>
        <p:nvSpPr>
          <p:cNvPr id="275463" name="Rectangle 7"/>
          <p:cNvSpPr>
            <a:spLocks noChangeArrowheads="1"/>
          </p:cNvSpPr>
          <p:nvPr/>
        </p:nvSpPr>
        <p:spPr bwMode="auto">
          <a:xfrm>
            <a:off x="6248400" y="3276600"/>
            <a:ext cx="2743200" cy="819150"/>
          </a:xfrm>
          <a:prstGeom prst="rect">
            <a:avLst/>
          </a:prstGeom>
          <a:noFill/>
          <a:ln w="9525">
            <a:noFill/>
            <a:miter lim="800000"/>
            <a:headEnd/>
            <a:tailEnd/>
          </a:ln>
        </p:spPr>
        <p:txBody>
          <a:bodyPr lIns="90488" tIns="44450" rIns="90488" bIns="44450">
            <a:spAutoFit/>
          </a:bodyPr>
          <a:lstStyle/>
          <a:p>
            <a:pPr algn="ctr" eaLnBrk="0" hangingPunct="0"/>
            <a:r>
              <a:rPr lang="en-US"/>
              <a:t>H</a:t>
            </a:r>
            <a:r>
              <a:rPr lang="en-US" baseline="-25000"/>
              <a:t>0</a:t>
            </a:r>
            <a:r>
              <a:rPr lang="en-US"/>
              <a:t>: M</a:t>
            </a:r>
            <a:r>
              <a:rPr lang="en-US" baseline="-25000"/>
              <a:t>1</a:t>
            </a:r>
            <a:r>
              <a:rPr lang="en-US"/>
              <a:t> </a:t>
            </a:r>
            <a:r>
              <a:rPr lang="en-US">
                <a:latin typeface="Symbol" pitchFamily="18" charset="2"/>
              </a:rPr>
              <a:t>£</a:t>
            </a:r>
            <a:r>
              <a:rPr lang="en-US"/>
              <a:t> M</a:t>
            </a:r>
            <a:r>
              <a:rPr lang="en-US" baseline="-25000"/>
              <a:t>2</a:t>
            </a:r>
            <a:endParaRPr lang="en-US"/>
          </a:p>
          <a:p>
            <a:pPr algn="ctr" eaLnBrk="0" hangingPunct="0"/>
            <a:r>
              <a:rPr lang="en-US"/>
              <a:t>H</a:t>
            </a:r>
            <a:r>
              <a:rPr lang="en-US" baseline="-25000"/>
              <a:t>1</a:t>
            </a:r>
            <a:r>
              <a:rPr lang="en-US"/>
              <a:t>: M</a:t>
            </a:r>
            <a:r>
              <a:rPr lang="en-US" baseline="-25000"/>
              <a:t>1</a:t>
            </a:r>
            <a:r>
              <a:rPr lang="en-US"/>
              <a:t> </a:t>
            </a:r>
            <a:r>
              <a:rPr lang="en-US">
                <a:latin typeface="Symbol" pitchFamily="18" charset="2"/>
              </a:rPr>
              <a:t>&gt;</a:t>
            </a:r>
            <a:r>
              <a:rPr lang="en-US"/>
              <a:t> M</a:t>
            </a:r>
            <a:r>
              <a:rPr lang="en-US" baseline="-25000"/>
              <a:t>2</a:t>
            </a:r>
          </a:p>
        </p:txBody>
      </p:sp>
      <p:sp>
        <p:nvSpPr>
          <p:cNvPr id="275464" name="Rectangle 8"/>
          <p:cNvSpPr>
            <a:spLocks noChangeArrowheads="1"/>
          </p:cNvSpPr>
          <p:nvPr/>
        </p:nvSpPr>
        <p:spPr bwMode="auto">
          <a:xfrm>
            <a:off x="3200400" y="3276600"/>
            <a:ext cx="2743200" cy="819150"/>
          </a:xfrm>
          <a:prstGeom prst="rect">
            <a:avLst/>
          </a:prstGeom>
          <a:noFill/>
          <a:ln w="9525">
            <a:noFill/>
            <a:miter lim="800000"/>
            <a:headEnd/>
            <a:tailEnd/>
          </a:ln>
        </p:spPr>
        <p:txBody>
          <a:bodyPr lIns="90488" tIns="44450" rIns="90488" bIns="44450">
            <a:spAutoFit/>
          </a:bodyPr>
          <a:lstStyle/>
          <a:p>
            <a:pPr algn="ctr" eaLnBrk="0" hangingPunct="0"/>
            <a:r>
              <a:rPr lang="en-US"/>
              <a:t>H</a:t>
            </a:r>
            <a:r>
              <a:rPr lang="en-US" baseline="-25000"/>
              <a:t>0</a:t>
            </a:r>
            <a:r>
              <a:rPr lang="en-US"/>
              <a:t>: M</a:t>
            </a:r>
            <a:r>
              <a:rPr lang="en-US" baseline="-25000"/>
              <a:t>1</a:t>
            </a:r>
            <a:r>
              <a:rPr lang="en-US"/>
              <a:t> </a:t>
            </a:r>
            <a:r>
              <a:rPr lang="en-US">
                <a:latin typeface="Symbol" pitchFamily="18" charset="2"/>
              </a:rPr>
              <a:t>³</a:t>
            </a:r>
            <a:r>
              <a:rPr lang="en-US"/>
              <a:t> M</a:t>
            </a:r>
            <a:r>
              <a:rPr lang="en-US" baseline="-25000"/>
              <a:t>2</a:t>
            </a:r>
            <a:endParaRPr lang="en-US"/>
          </a:p>
          <a:p>
            <a:pPr algn="ctr" eaLnBrk="0" hangingPunct="0"/>
            <a:r>
              <a:rPr lang="en-US"/>
              <a:t>H</a:t>
            </a:r>
            <a:r>
              <a:rPr lang="en-US" baseline="-25000"/>
              <a:t>1</a:t>
            </a:r>
            <a:r>
              <a:rPr lang="en-US"/>
              <a:t>: M</a:t>
            </a:r>
            <a:r>
              <a:rPr lang="en-US" baseline="-25000"/>
              <a:t>1</a:t>
            </a:r>
            <a:r>
              <a:rPr lang="en-US"/>
              <a:t> </a:t>
            </a:r>
            <a:r>
              <a:rPr lang="en-US">
                <a:latin typeface="Symbol" pitchFamily="18" charset="2"/>
              </a:rPr>
              <a:t>&lt;</a:t>
            </a:r>
            <a:r>
              <a:rPr lang="en-US"/>
              <a:t> M</a:t>
            </a:r>
            <a:r>
              <a:rPr lang="en-US" baseline="-25000"/>
              <a:t>2</a:t>
            </a:r>
          </a:p>
        </p:txBody>
      </p:sp>
      <p:sp>
        <p:nvSpPr>
          <p:cNvPr id="275465" name="Rectangle 9"/>
          <p:cNvSpPr>
            <a:spLocks noChangeArrowheads="1"/>
          </p:cNvSpPr>
          <p:nvPr/>
        </p:nvSpPr>
        <p:spPr bwMode="auto">
          <a:xfrm>
            <a:off x="152400" y="2895600"/>
            <a:ext cx="2743200" cy="454025"/>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en-US">
                <a:solidFill>
                  <a:schemeClr val="folHlink"/>
                </a:solidFill>
              </a:rPr>
              <a:t>Two-Tail Test</a:t>
            </a:r>
          </a:p>
        </p:txBody>
      </p:sp>
      <p:sp>
        <p:nvSpPr>
          <p:cNvPr id="275466" name="Rectangle 10"/>
          <p:cNvSpPr>
            <a:spLocks noChangeArrowheads="1"/>
          </p:cNvSpPr>
          <p:nvPr/>
        </p:nvSpPr>
        <p:spPr bwMode="auto">
          <a:xfrm>
            <a:off x="3200400" y="2895600"/>
            <a:ext cx="2743200" cy="454025"/>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en-US">
                <a:solidFill>
                  <a:schemeClr val="folHlink"/>
                </a:solidFill>
              </a:rPr>
              <a:t>Left-Tail Test</a:t>
            </a:r>
          </a:p>
        </p:txBody>
      </p:sp>
      <p:sp>
        <p:nvSpPr>
          <p:cNvPr id="275467" name="Rectangle 11"/>
          <p:cNvSpPr>
            <a:spLocks noChangeArrowheads="1"/>
          </p:cNvSpPr>
          <p:nvPr/>
        </p:nvSpPr>
        <p:spPr bwMode="auto">
          <a:xfrm>
            <a:off x="6248400" y="2895600"/>
            <a:ext cx="2743200" cy="454025"/>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en-US">
                <a:solidFill>
                  <a:schemeClr val="folHlink"/>
                </a:solidFill>
              </a:rPr>
              <a:t>Right-Tail Test</a:t>
            </a:r>
          </a:p>
        </p:txBody>
      </p:sp>
      <p:sp>
        <p:nvSpPr>
          <p:cNvPr id="275468" name="Rectangle 12"/>
          <p:cNvSpPr>
            <a:spLocks noChangeArrowheads="1"/>
          </p:cNvSpPr>
          <p:nvPr/>
        </p:nvSpPr>
        <p:spPr bwMode="auto">
          <a:xfrm>
            <a:off x="838200" y="1676400"/>
            <a:ext cx="8077200" cy="344488"/>
          </a:xfrm>
          <a:prstGeom prst="rect">
            <a:avLst/>
          </a:prstGeom>
          <a:noFill/>
          <a:ln w="9525">
            <a:noFill/>
            <a:miter lim="800000"/>
            <a:headEnd/>
            <a:tailEnd/>
          </a:ln>
        </p:spPr>
        <p:txBody>
          <a:bodyPr lIns="90488" tIns="44450" rIns="90488" bIns="44450">
            <a:spAutoFit/>
          </a:bodyPr>
          <a:lstStyle/>
          <a:p>
            <a:pPr eaLnBrk="0" hangingPunct="0">
              <a:lnSpc>
                <a:spcPct val="70000"/>
              </a:lnSpc>
              <a:spcBef>
                <a:spcPct val="50000"/>
              </a:spcBef>
            </a:pPr>
            <a:r>
              <a:rPr lang="en-US"/>
              <a:t>M</a:t>
            </a:r>
            <a:r>
              <a:rPr lang="en-US" baseline="-25000"/>
              <a:t>1 </a:t>
            </a:r>
            <a:r>
              <a:rPr lang="en-US"/>
              <a:t>= median of population 1;  M</a:t>
            </a:r>
            <a:r>
              <a:rPr lang="en-US" baseline="-25000"/>
              <a:t>2</a:t>
            </a:r>
            <a:r>
              <a:rPr lang="en-US"/>
              <a:t> = median of population 2</a:t>
            </a:r>
            <a:r>
              <a:rPr lang="en-US" b="1" baseline="-25000"/>
              <a:t> </a:t>
            </a:r>
          </a:p>
        </p:txBody>
      </p:sp>
      <p:sp>
        <p:nvSpPr>
          <p:cNvPr id="275469" name="Rectangle 15"/>
          <p:cNvSpPr>
            <a:spLocks noChangeArrowheads="1"/>
          </p:cNvSpPr>
          <p:nvPr/>
        </p:nvSpPr>
        <p:spPr bwMode="auto">
          <a:xfrm>
            <a:off x="152400" y="4559300"/>
            <a:ext cx="1139825"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a:t>
            </a:r>
          </a:p>
        </p:txBody>
      </p:sp>
      <p:sp>
        <p:nvSpPr>
          <p:cNvPr id="275470" name="Text Box 16"/>
          <p:cNvSpPr txBox="1">
            <a:spLocks noChangeArrowheads="1"/>
          </p:cNvSpPr>
          <p:nvPr/>
        </p:nvSpPr>
        <p:spPr bwMode="auto">
          <a:xfrm>
            <a:off x="685800" y="5181600"/>
            <a:ext cx="606425" cy="457200"/>
          </a:xfrm>
          <a:prstGeom prst="rect">
            <a:avLst/>
          </a:prstGeom>
          <a:noFill/>
          <a:ln w="12700">
            <a:noFill/>
            <a:miter lim="800000"/>
            <a:headEnd type="none" w="sm" len="sm"/>
            <a:tailEnd type="none" w="sm" len="sm"/>
          </a:ln>
        </p:spPr>
        <p:txBody>
          <a:bodyPr wrap="none">
            <a:spAutoFit/>
          </a:bodyPr>
          <a:lstStyle/>
          <a:p>
            <a:pPr eaLnBrk="0" hangingPunct="0"/>
            <a:r>
              <a:rPr lang="en-US" b="1">
                <a:solidFill>
                  <a:schemeClr val="hlink"/>
                </a:solidFill>
              </a:rPr>
              <a:t>T</a:t>
            </a:r>
            <a:r>
              <a:rPr lang="en-US" b="1" baseline="-25000">
                <a:solidFill>
                  <a:schemeClr val="hlink"/>
                </a:solidFill>
              </a:rPr>
              <a:t>1L</a:t>
            </a:r>
            <a:endParaRPr lang="en-US">
              <a:solidFill>
                <a:schemeClr val="hlink"/>
              </a:solidFill>
            </a:endParaRPr>
          </a:p>
        </p:txBody>
      </p:sp>
      <p:sp>
        <p:nvSpPr>
          <p:cNvPr id="275471" name="Text Box 17"/>
          <p:cNvSpPr txBox="1">
            <a:spLocks noChangeArrowheads="1"/>
          </p:cNvSpPr>
          <p:nvPr/>
        </p:nvSpPr>
        <p:spPr bwMode="auto">
          <a:xfrm>
            <a:off x="1676400" y="5181600"/>
            <a:ext cx="628650" cy="457200"/>
          </a:xfrm>
          <a:prstGeom prst="rect">
            <a:avLst/>
          </a:prstGeom>
          <a:noFill/>
          <a:ln w="12700">
            <a:noFill/>
            <a:miter lim="800000"/>
            <a:headEnd type="none" w="sm" len="sm"/>
            <a:tailEnd type="none" w="sm" len="sm"/>
          </a:ln>
        </p:spPr>
        <p:txBody>
          <a:bodyPr wrap="none">
            <a:spAutoFit/>
          </a:bodyPr>
          <a:lstStyle/>
          <a:p>
            <a:pPr eaLnBrk="0" hangingPunct="0"/>
            <a:r>
              <a:rPr lang="en-US" b="1">
                <a:solidFill>
                  <a:schemeClr val="hlink"/>
                </a:solidFill>
              </a:rPr>
              <a:t>T</a:t>
            </a:r>
            <a:r>
              <a:rPr lang="en-US" b="1" baseline="-25000">
                <a:solidFill>
                  <a:schemeClr val="hlink"/>
                </a:solidFill>
              </a:rPr>
              <a:t>1U</a:t>
            </a:r>
            <a:endParaRPr lang="en-US">
              <a:solidFill>
                <a:schemeClr val="hlink"/>
              </a:solidFill>
            </a:endParaRPr>
          </a:p>
        </p:txBody>
      </p:sp>
      <p:sp>
        <p:nvSpPr>
          <p:cNvPr id="275472" name="Rectangle 19"/>
          <p:cNvSpPr>
            <a:spLocks noChangeArrowheads="1"/>
          </p:cNvSpPr>
          <p:nvPr/>
        </p:nvSpPr>
        <p:spPr bwMode="auto">
          <a:xfrm>
            <a:off x="1981200" y="4559300"/>
            <a:ext cx="914400"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a:t>
            </a:r>
          </a:p>
        </p:txBody>
      </p:sp>
      <p:sp>
        <p:nvSpPr>
          <p:cNvPr id="275473" name="Text Box 30"/>
          <p:cNvSpPr txBox="1">
            <a:spLocks noChangeArrowheads="1"/>
          </p:cNvSpPr>
          <p:nvPr/>
        </p:nvSpPr>
        <p:spPr bwMode="auto">
          <a:xfrm>
            <a:off x="974725" y="4540250"/>
            <a:ext cx="930275" cy="641350"/>
          </a:xfrm>
          <a:prstGeom prst="rect">
            <a:avLst/>
          </a:prstGeom>
          <a:noFill/>
          <a:ln w="12700">
            <a:noFill/>
            <a:miter lim="800000"/>
            <a:headEnd type="none" w="sm" len="sm"/>
            <a:tailEnd type="none" w="sm" len="sm"/>
          </a:ln>
        </p:spPr>
        <p:txBody>
          <a:bodyPr>
            <a:spAutoFit/>
          </a:bodyPr>
          <a:lstStyle/>
          <a:p>
            <a:pPr algn="ctr" eaLnBrk="0" hangingPunct="0"/>
            <a:r>
              <a:rPr lang="en-US" sz="1800">
                <a:solidFill>
                  <a:schemeClr val="bg2"/>
                </a:solidFill>
              </a:rPr>
              <a:t>Do Not Reject</a:t>
            </a:r>
          </a:p>
        </p:txBody>
      </p:sp>
      <p:sp>
        <p:nvSpPr>
          <p:cNvPr id="275474" name="Line 32"/>
          <p:cNvSpPr>
            <a:spLocks noChangeShapeType="1"/>
          </p:cNvSpPr>
          <p:nvPr/>
        </p:nvSpPr>
        <p:spPr bwMode="auto">
          <a:xfrm>
            <a:off x="152400" y="4343400"/>
            <a:ext cx="8382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75475" name="Line 33"/>
          <p:cNvSpPr>
            <a:spLocks noChangeShapeType="1"/>
          </p:cNvSpPr>
          <p:nvPr/>
        </p:nvSpPr>
        <p:spPr bwMode="auto">
          <a:xfrm>
            <a:off x="1905000" y="4343400"/>
            <a:ext cx="8382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75476" name="Line 34"/>
          <p:cNvSpPr>
            <a:spLocks noChangeShapeType="1"/>
          </p:cNvSpPr>
          <p:nvPr/>
        </p:nvSpPr>
        <p:spPr bwMode="auto">
          <a:xfrm>
            <a:off x="990600" y="4343400"/>
            <a:ext cx="9144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75477" name="Line 35"/>
          <p:cNvSpPr>
            <a:spLocks noChangeShapeType="1"/>
          </p:cNvSpPr>
          <p:nvPr/>
        </p:nvSpPr>
        <p:spPr bwMode="auto">
          <a:xfrm flipV="1">
            <a:off x="990600" y="4495800"/>
            <a:ext cx="0" cy="685800"/>
          </a:xfrm>
          <a:prstGeom prst="line">
            <a:avLst/>
          </a:prstGeom>
          <a:noFill/>
          <a:ln w="28575">
            <a:solidFill>
              <a:schemeClr val="hlink"/>
            </a:solidFill>
            <a:miter lim="800000"/>
            <a:headEnd/>
            <a:tailEnd type="triangle" w="med" len="med"/>
          </a:ln>
        </p:spPr>
        <p:txBody>
          <a:bodyPr wrap="none"/>
          <a:lstStyle/>
          <a:p>
            <a:endParaRPr lang="en-US"/>
          </a:p>
        </p:txBody>
      </p:sp>
      <p:sp>
        <p:nvSpPr>
          <p:cNvPr id="275478" name="Line 36"/>
          <p:cNvSpPr>
            <a:spLocks noChangeShapeType="1"/>
          </p:cNvSpPr>
          <p:nvPr/>
        </p:nvSpPr>
        <p:spPr bwMode="auto">
          <a:xfrm flipV="1">
            <a:off x="1905000" y="4495800"/>
            <a:ext cx="0" cy="685800"/>
          </a:xfrm>
          <a:prstGeom prst="line">
            <a:avLst/>
          </a:prstGeom>
          <a:noFill/>
          <a:ln w="28575">
            <a:solidFill>
              <a:schemeClr val="hlink"/>
            </a:solidFill>
            <a:miter lim="800000"/>
            <a:headEnd/>
            <a:tailEnd type="triangle" w="med" len="med"/>
          </a:ln>
        </p:spPr>
        <p:txBody>
          <a:bodyPr wrap="none"/>
          <a:lstStyle/>
          <a:p>
            <a:endParaRPr lang="en-US"/>
          </a:p>
        </p:txBody>
      </p:sp>
      <p:sp>
        <p:nvSpPr>
          <p:cNvPr id="275479" name="Line 37"/>
          <p:cNvSpPr>
            <a:spLocks noChangeShapeType="1"/>
          </p:cNvSpPr>
          <p:nvPr/>
        </p:nvSpPr>
        <p:spPr bwMode="auto">
          <a:xfrm>
            <a:off x="990600" y="4191000"/>
            <a:ext cx="0" cy="304800"/>
          </a:xfrm>
          <a:prstGeom prst="line">
            <a:avLst/>
          </a:prstGeom>
          <a:noFill/>
          <a:ln w="19050">
            <a:solidFill>
              <a:schemeClr val="tx1"/>
            </a:solidFill>
            <a:miter lim="800000"/>
            <a:headEnd/>
            <a:tailEnd/>
          </a:ln>
        </p:spPr>
        <p:txBody>
          <a:bodyPr wrap="none"/>
          <a:lstStyle/>
          <a:p>
            <a:endParaRPr lang="en-US"/>
          </a:p>
        </p:txBody>
      </p:sp>
      <p:sp>
        <p:nvSpPr>
          <p:cNvPr id="275480" name="Line 38"/>
          <p:cNvSpPr>
            <a:spLocks noChangeShapeType="1"/>
          </p:cNvSpPr>
          <p:nvPr/>
        </p:nvSpPr>
        <p:spPr bwMode="auto">
          <a:xfrm>
            <a:off x="1905000" y="4191000"/>
            <a:ext cx="0" cy="304800"/>
          </a:xfrm>
          <a:prstGeom prst="line">
            <a:avLst/>
          </a:prstGeom>
          <a:noFill/>
          <a:ln w="19050">
            <a:solidFill>
              <a:schemeClr val="tx1"/>
            </a:solidFill>
            <a:miter lim="800000"/>
            <a:headEnd/>
            <a:tailEnd/>
          </a:ln>
        </p:spPr>
        <p:txBody>
          <a:bodyPr wrap="none"/>
          <a:lstStyle/>
          <a:p>
            <a:endParaRPr lang="en-US"/>
          </a:p>
        </p:txBody>
      </p:sp>
      <p:sp>
        <p:nvSpPr>
          <p:cNvPr id="275481" name="Rectangle 40"/>
          <p:cNvSpPr>
            <a:spLocks noChangeArrowheads="1"/>
          </p:cNvSpPr>
          <p:nvPr/>
        </p:nvSpPr>
        <p:spPr bwMode="auto">
          <a:xfrm>
            <a:off x="3200400" y="4559300"/>
            <a:ext cx="1139825"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a:t>
            </a:r>
          </a:p>
        </p:txBody>
      </p:sp>
      <p:sp>
        <p:nvSpPr>
          <p:cNvPr id="275482" name="Text Box 41"/>
          <p:cNvSpPr txBox="1">
            <a:spLocks noChangeArrowheads="1"/>
          </p:cNvSpPr>
          <p:nvPr/>
        </p:nvSpPr>
        <p:spPr bwMode="auto">
          <a:xfrm>
            <a:off x="3810000" y="5181600"/>
            <a:ext cx="606425" cy="457200"/>
          </a:xfrm>
          <a:prstGeom prst="rect">
            <a:avLst/>
          </a:prstGeom>
          <a:noFill/>
          <a:ln w="12700">
            <a:noFill/>
            <a:miter lim="800000"/>
            <a:headEnd type="none" w="sm" len="sm"/>
            <a:tailEnd type="none" w="sm" len="sm"/>
          </a:ln>
        </p:spPr>
        <p:txBody>
          <a:bodyPr wrap="none">
            <a:spAutoFit/>
          </a:bodyPr>
          <a:lstStyle/>
          <a:p>
            <a:pPr eaLnBrk="0" hangingPunct="0"/>
            <a:r>
              <a:rPr lang="en-US" b="1">
                <a:solidFill>
                  <a:schemeClr val="hlink"/>
                </a:solidFill>
              </a:rPr>
              <a:t>T</a:t>
            </a:r>
            <a:r>
              <a:rPr lang="en-US" b="1" baseline="-25000">
                <a:solidFill>
                  <a:schemeClr val="hlink"/>
                </a:solidFill>
              </a:rPr>
              <a:t>1L</a:t>
            </a:r>
            <a:endParaRPr lang="en-US">
              <a:solidFill>
                <a:schemeClr val="hlink"/>
              </a:solidFill>
            </a:endParaRPr>
          </a:p>
        </p:txBody>
      </p:sp>
      <p:sp>
        <p:nvSpPr>
          <p:cNvPr id="275483" name="Text Box 44"/>
          <p:cNvSpPr txBox="1">
            <a:spLocks noChangeArrowheads="1"/>
          </p:cNvSpPr>
          <p:nvPr/>
        </p:nvSpPr>
        <p:spPr bwMode="auto">
          <a:xfrm>
            <a:off x="4114800" y="4540250"/>
            <a:ext cx="1828800" cy="366713"/>
          </a:xfrm>
          <a:prstGeom prst="rect">
            <a:avLst/>
          </a:prstGeom>
          <a:noFill/>
          <a:ln w="12700">
            <a:noFill/>
            <a:miter lim="800000"/>
            <a:headEnd type="none" w="sm" len="sm"/>
            <a:tailEnd type="none" w="sm" len="sm"/>
          </a:ln>
        </p:spPr>
        <p:txBody>
          <a:bodyPr>
            <a:spAutoFit/>
          </a:bodyPr>
          <a:lstStyle/>
          <a:p>
            <a:pPr algn="ctr" eaLnBrk="0" hangingPunct="0"/>
            <a:r>
              <a:rPr lang="en-US" sz="1800">
                <a:solidFill>
                  <a:schemeClr val="bg2"/>
                </a:solidFill>
              </a:rPr>
              <a:t>Do Not Reject</a:t>
            </a:r>
          </a:p>
        </p:txBody>
      </p:sp>
      <p:sp>
        <p:nvSpPr>
          <p:cNvPr id="275484" name="Line 45"/>
          <p:cNvSpPr>
            <a:spLocks noChangeShapeType="1"/>
          </p:cNvSpPr>
          <p:nvPr/>
        </p:nvSpPr>
        <p:spPr bwMode="auto">
          <a:xfrm>
            <a:off x="3276600" y="4343400"/>
            <a:ext cx="8382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75485" name="Line 46"/>
          <p:cNvSpPr>
            <a:spLocks noChangeShapeType="1"/>
          </p:cNvSpPr>
          <p:nvPr/>
        </p:nvSpPr>
        <p:spPr bwMode="auto">
          <a:xfrm>
            <a:off x="4114800" y="4343400"/>
            <a:ext cx="17526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75486" name="Line 48"/>
          <p:cNvSpPr>
            <a:spLocks noChangeShapeType="1"/>
          </p:cNvSpPr>
          <p:nvPr/>
        </p:nvSpPr>
        <p:spPr bwMode="auto">
          <a:xfrm flipV="1">
            <a:off x="4114800" y="4495800"/>
            <a:ext cx="0" cy="685800"/>
          </a:xfrm>
          <a:prstGeom prst="line">
            <a:avLst/>
          </a:prstGeom>
          <a:noFill/>
          <a:ln w="28575">
            <a:solidFill>
              <a:schemeClr val="hlink"/>
            </a:solidFill>
            <a:miter lim="800000"/>
            <a:headEnd/>
            <a:tailEnd type="triangle" w="med" len="med"/>
          </a:ln>
        </p:spPr>
        <p:txBody>
          <a:bodyPr wrap="none"/>
          <a:lstStyle/>
          <a:p>
            <a:endParaRPr lang="en-US"/>
          </a:p>
        </p:txBody>
      </p:sp>
      <p:sp>
        <p:nvSpPr>
          <p:cNvPr id="275487" name="Line 50"/>
          <p:cNvSpPr>
            <a:spLocks noChangeShapeType="1"/>
          </p:cNvSpPr>
          <p:nvPr/>
        </p:nvSpPr>
        <p:spPr bwMode="auto">
          <a:xfrm>
            <a:off x="4114800" y="4191000"/>
            <a:ext cx="0" cy="304800"/>
          </a:xfrm>
          <a:prstGeom prst="line">
            <a:avLst/>
          </a:prstGeom>
          <a:noFill/>
          <a:ln w="19050">
            <a:solidFill>
              <a:schemeClr val="tx1"/>
            </a:solidFill>
            <a:miter lim="800000"/>
            <a:headEnd/>
            <a:tailEnd/>
          </a:ln>
        </p:spPr>
        <p:txBody>
          <a:bodyPr wrap="none"/>
          <a:lstStyle/>
          <a:p>
            <a:endParaRPr lang="en-US"/>
          </a:p>
        </p:txBody>
      </p:sp>
      <p:sp>
        <p:nvSpPr>
          <p:cNvPr id="275488" name="Text Box 54"/>
          <p:cNvSpPr txBox="1">
            <a:spLocks noChangeArrowheads="1"/>
          </p:cNvSpPr>
          <p:nvPr/>
        </p:nvSpPr>
        <p:spPr bwMode="auto">
          <a:xfrm>
            <a:off x="7848600" y="5181600"/>
            <a:ext cx="628650" cy="457200"/>
          </a:xfrm>
          <a:prstGeom prst="rect">
            <a:avLst/>
          </a:prstGeom>
          <a:noFill/>
          <a:ln w="12700">
            <a:noFill/>
            <a:miter lim="800000"/>
            <a:headEnd type="none" w="sm" len="sm"/>
            <a:tailEnd type="none" w="sm" len="sm"/>
          </a:ln>
        </p:spPr>
        <p:txBody>
          <a:bodyPr wrap="none">
            <a:spAutoFit/>
          </a:bodyPr>
          <a:lstStyle/>
          <a:p>
            <a:pPr eaLnBrk="0" hangingPunct="0"/>
            <a:r>
              <a:rPr lang="en-US" b="1">
                <a:solidFill>
                  <a:schemeClr val="hlink"/>
                </a:solidFill>
              </a:rPr>
              <a:t>T</a:t>
            </a:r>
            <a:r>
              <a:rPr lang="en-US" b="1" baseline="-25000">
                <a:solidFill>
                  <a:schemeClr val="hlink"/>
                </a:solidFill>
              </a:rPr>
              <a:t>1U</a:t>
            </a:r>
            <a:endParaRPr lang="en-US">
              <a:solidFill>
                <a:schemeClr val="hlink"/>
              </a:solidFill>
            </a:endParaRPr>
          </a:p>
        </p:txBody>
      </p:sp>
      <p:sp>
        <p:nvSpPr>
          <p:cNvPr id="275489" name="Rectangle 55"/>
          <p:cNvSpPr>
            <a:spLocks noChangeArrowheads="1"/>
          </p:cNvSpPr>
          <p:nvPr/>
        </p:nvSpPr>
        <p:spPr bwMode="auto">
          <a:xfrm>
            <a:off x="8153400" y="4559300"/>
            <a:ext cx="914400"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a:t>
            </a:r>
          </a:p>
        </p:txBody>
      </p:sp>
      <p:sp>
        <p:nvSpPr>
          <p:cNvPr id="275490" name="Line 57"/>
          <p:cNvSpPr>
            <a:spLocks noChangeShapeType="1"/>
          </p:cNvSpPr>
          <p:nvPr/>
        </p:nvSpPr>
        <p:spPr bwMode="auto">
          <a:xfrm>
            <a:off x="6324600" y="4343400"/>
            <a:ext cx="17526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75491" name="Line 58"/>
          <p:cNvSpPr>
            <a:spLocks noChangeShapeType="1"/>
          </p:cNvSpPr>
          <p:nvPr/>
        </p:nvSpPr>
        <p:spPr bwMode="auto">
          <a:xfrm>
            <a:off x="8077200" y="4343400"/>
            <a:ext cx="8382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75492" name="Line 61"/>
          <p:cNvSpPr>
            <a:spLocks noChangeShapeType="1"/>
          </p:cNvSpPr>
          <p:nvPr/>
        </p:nvSpPr>
        <p:spPr bwMode="auto">
          <a:xfrm flipV="1">
            <a:off x="8077200" y="4495800"/>
            <a:ext cx="0" cy="685800"/>
          </a:xfrm>
          <a:prstGeom prst="line">
            <a:avLst/>
          </a:prstGeom>
          <a:noFill/>
          <a:ln w="28575">
            <a:solidFill>
              <a:schemeClr val="hlink"/>
            </a:solidFill>
            <a:miter lim="800000"/>
            <a:headEnd/>
            <a:tailEnd type="triangle" w="med" len="med"/>
          </a:ln>
        </p:spPr>
        <p:txBody>
          <a:bodyPr wrap="none"/>
          <a:lstStyle/>
          <a:p>
            <a:endParaRPr lang="en-US"/>
          </a:p>
        </p:txBody>
      </p:sp>
      <p:sp>
        <p:nvSpPr>
          <p:cNvPr id="275493" name="Line 63"/>
          <p:cNvSpPr>
            <a:spLocks noChangeShapeType="1"/>
          </p:cNvSpPr>
          <p:nvPr/>
        </p:nvSpPr>
        <p:spPr bwMode="auto">
          <a:xfrm>
            <a:off x="8077200" y="4191000"/>
            <a:ext cx="0" cy="304800"/>
          </a:xfrm>
          <a:prstGeom prst="line">
            <a:avLst/>
          </a:prstGeom>
          <a:noFill/>
          <a:ln w="19050">
            <a:solidFill>
              <a:schemeClr val="tx1"/>
            </a:solidFill>
            <a:miter lim="800000"/>
            <a:headEnd/>
            <a:tailEnd/>
          </a:ln>
        </p:spPr>
        <p:txBody>
          <a:bodyPr wrap="none"/>
          <a:lstStyle/>
          <a:p>
            <a:endParaRPr lang="en-US"/>
          </a:p>
        </p:txBody>
      </p:sp>
      <p:sp>
        <p:nvSpPr>
          <p:cNvPr id="275494" name="Text Box 64"/>
          <p:cNvSpPr txBox="1">
            <a:spLocks noChangeArrowheads="1"/>
          </p:cNvSpPr>
          <p:nvPr/>
        </p:nvSpPr>
        <p:spPr bwMode="auto">
          <a:xfrm>
            <a:off x="6096000" y="4572000"/>
            <a:ext cx="1828800" cy="366713"/>
          </a:xfrm>
          <a:prstGeom prst="rect">
            <a:avLst/>
          </a:prstGeom>
          <a:noFill/>
          <a:ln w="12700">
            <a:noFill/>
            <a:miter lim="800000"/>
            <a:headEnd type="none" w="sm" len="sm"/>
            <a:tailEnd type="none" w="sm" len="sm"/>
          </a:ln>
        </p:spPr>
        <p:txBody>
          <a:bodyPr>
            <a:spAutoFit/>
          </a:bodyPr>
          <a:lstStyle/>
          <a:p>
            <a:pPr algn="ctr" eaLnBrk="0" hangingPunct="0"/>
            <a:r>
              <a:rPr lang="en-US" sz="1800">
                <a:solidFill>
                  <a:schemeClr val="bg2"/>
                </a:solidFill>
              </a:rPr>
              <a:t>Do Not Reject</a:t>
            </a:r>
          </a:p>
        </p:txBody>
      </p:sp>
      <p:sp>
        <p:nvSpPr>
          <p:cNvPr id="275495" name="Text Box 65"/>
          <p:cNvSpPr txBox="1">
            <a:spLocks noChangeArrowheads="1"/>
          </p:cNvSpPr>
          <p:nvPr/>
        </p:nvSpPr>
        <p:spPr bwMode="auto">
          <a:xfrm>
            <a:off x="990600" y="2200275"/>
            <a:ext cx="7696200" cy="466725"/>
          </a:xfrm>
          <a:prstGeom prst="rect">
            <a:avLst/>
          </a:prstGeom>
          <a:solidFill>
            <a:srgbClr val="FDE0BD"/>
          </a:solidFill>
          <a:ln w="9525">
            <a:solidFill>
              <a:schemeClr val="tx1"/>
            </a:solidFill>
            <a:miter lim="800000"/>
            <a:headEnd/>
            <a:tailEnd/>
          </a:ln>
        </p:spPr>
        <p:txBody>
          <a:bodyPr>
            <a:spAutoFit/>
          </a:bodyPr>
          <a:lstStyle/>
          <a:p>
            <a:pPr>
              <a:spcBef>
                <a:spcPct val="50000"/>
              </a:spcBef>
            </a:pPr>
            <a:r>
              <a:rPr lang="en-US"/>
              <a:t>Test statistic = T</a:t>
            </a:r>
            <a:r>
              <a:rPr lang="en-US" baseline="-25000"/>
              <a:t>1</a:t>
            </a:r>
            <a:r>
              <a:rPr lang="en-US"/>
              <a:t>  (Sum of ranks from smaller sample)</a:t>
            </a:r>
          </a:p>
        </p:txBody>
      </p:sp>
      <p:sp>
        <p:nvSpPr>
          <p:cNvPr id="275496" name="Rectangle 66"/>
          <p:cNvSpPr>
            <a:spLocks noChangeArrowheads="1"/>
          </p:cNvSpPr>
          <p:nvPr/>
        </p:nvSpPr>
        <p:spPr bwMode="auto">
          <a:xfrm>
            <a:off x="304800" y="5791200"/>
            <a:ext cx="2362200" cy="665163"/>
          </a:xfrm>
          <a:prstGeom prst="rect">
            <a:avLst/>
          </a:prstGeom>
          <a:noFill/>
          <a:ln w="9525">
            <a:noFill/>
            <a:miter lim="800000"/>
            <a:headEnd/>
            <a:tailEnd/>
          </a:ln>
        </p:spPr>
        <p:txBody>
          <a:bodyPr lIns="90488" tIns="44450" rIns="90488" bIns="44450">
            <a:spAutoFit/>
          </a:bodyPr>
          <a:lstStyle/>
          <a:p>
            <a:pPr eaLnBrk="0" hangingPunct="0">
              <a:lnSpc>
                <a:spcPct val="80000"/>
              </a:lnSpc>
              <a:spcBef>
                <a:spcPct val="50000"/>
              </a:spcBef>
            </a:pPr>
            <a:r>
              <a:rPr lang="en-US" sz="1800">
                <a:solidFill>
                  <a:srgbClr val="000000"/>
                </a:solidFill>
              </a:rPr>
              <a:t>Reject H</a:t>
            </a:r>
            <a:r>
              <a:rPr lang="en-US" sz="1800" baseline="-25000">
                <a:solidFill>
                  <a:srgbClr val="000000"/>
                </a:solidFill>
              </a:rPr>
              <a:t>0</a:t>
            </a:r>
            <a:r>
              <a:rPr lang="en-US" sz="1800">
                <a:solidFill>
                  <a:srgbClr val="000000"/>
                </a:solidFill>
              </a:rPr>
              <a:t> if T</a:t>
            </a:r>
            <a:r>
              <a:rPr lang="en-US" sz="1800" baseline="-25000">
                <a:solidFill>
                  <a:srgbClr val="000000"/>
                </a:solidFill>
              </a:rPr>
              <a:t>1</a:t>
            </a:r>
            <a:r>
              <a:rPr lang="en-US" sz="1800">
                <a:solidFill>
                  <a:srgbClr val="000000"/>
                </a:solidFill>
              </a:rPr>
              <a:t> </a:t>
            </a:r>
            <a:r>
              <a:rPr lang="en-US" sz="1800">
                <a:solidFill>
                  <a:srgbClr val="000000"/>
                </a:solidFill>
                <a:cs typeface="Arial" charset="0"/>
              </a:rPr>
              <a:t>≤</a:t>
            </a:r>
            <a:r>
              <a:rPr lang="en-US" sz="1800">
                <a:solidFill>
                  <a:srgbClr val="000000"/>
                </a:solidFill>
              </a:rPr>
              <a:t> T</a:t>
            </a:r>
            <a:r>
              <a:rPr lang="en-US" sz="1800" baseline="-25000">
                <a:solidFill>
                  <a:srgbClr val="000000"/>
                </a:solidFill>
              </a:rPr>
              <a:t>1L</a:t>
            </a:r>
          </a:p>
          <a:p>
            <a:pPr eaLnBrk="0" hangingPunct="0">
              <a:lnSpc>
                <a:spcPct val="80000"/>
              </a:lnSpc>
              <a:spcBef>
                <a:spcPct val="50000"/>
              </a:spcBef>
            </a:pPr>
            <a:r>
              <a:rPr lang="en-US" sz="1800">
                <a:solidFill>
                  <a:srgbClr val="000000"/>
                </a:solidFill>
              </a:rPr>
              <a:t>            or if T</a:t>
            </a:r>
            <a:r>
              <a:rPr lang="en-US" sz="1800" baseline="-25000">
                <a:solidFill>
                  <a:srgbClr val="000000"/>
                </a:solidFill>
              </a:rPr>
              <a:t>1</a:t>
            </a:r>
            <a:r>
              <a:rPr lang="en-US" sz="1800">
                <a:solidFill>
                  <a:srgbClr val="000000"/>
                </a:solidFill>
              </a:rPr>
              <a:t> </a:t>
            </a:r>
            <a:r>
              <a:rPr lang="en-US" sz="1800">
                <a:solidFill>
                  <a:srgbClr val="000000"/>
                </a:solidFill>
                <a:cs typeface="Arial" charset="0"/>
              </a:rPr>
              <a:t>≥</a:t>
            </a:r>
            <a:r>
              <a:rPr lang="en-US" sz="1800">
                <a:solidFill>
                  <a:srgbClr val="000000"/>
                </a:solidFill>
              </a:rPr>
              <a:t> T</a:t>
            </a:r>
            <a:r>
              <a:rPr lang="en-US" sz="1800" baseline="-25000">
                <a:solidFill>
                  <a:srgbClr val="000000"/>
                </a:solidFill>
              </a:rPr>
              <a:t>1U</a:t>
            </a:r>
          </a:p>
        </p:txBody>
      </p:sp>
      <p:sp>
        <p:nvSpPr>
          <p:cNvPr id="275497" name="Rectangle 67"/>
          <p:cNvSpPr>
            <a:spLocks noChangeArrowheads="1"/>
          </p:cNvSpPr>
          <p:nvPr/>
        </p:nvSpPr>
        <p:spPr bwMode="auto">
          <a:xfrm>
            <a:off x="3429000" y="5791200"/>
            <a:ext cx="2362200"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 H</a:t>
            </a:r>
            <a:r>
              <a:rPr lang="en-US" sz="1800" baseline="-25000">
                <a:solidFill>
                  <a:srgbClr val="000000"/>
                </a:solidFill>
              </a:rPr>
              <a:t>0</a:t>
            </a:r>
            <a:r>
              <a:rPr lang="en-US" sz="1800">
                <a:solidFill>
                  <a:srgbClr val="000000"/>
                </a:solidFill>
              </a:rPr>
              <a:t> if T</a:t>
            </a:r>
            <a:r>
              <a:rPr lang="en-US" sz="1800" baseline="-25000">
                <a:solidFill>
                  <a:srgbClr val="000000"/>
                </a:solidFill>
              </a:rPr>
              <a:t>1</a:t>
            </a:r>
            <a:r>
              <a:rPr lang="en-US" sz="1800">
                <a:solidFill>
                  <a:srgbClr val="000000"/>
                </a:solidFill>
              </a:rPr>
              <a:t> </a:t>
            </a:r>
            <a:r>
              <a:rPr lang="en-US" sz="1800">
                <a:solidFill>
                  <a:srgbClr val="000000"/>
                </a:solidFill>
                <a:cs typeface="Arial" charset="0"/>
              </a:rPr>
              <a:t>≤</a:t>
            </a:r>
            <a:r>
              <a:rPr lang="en-US" sz="1800">
                <a:solidFill>
                  <a:srgbClr val="000000"/>
                </a:solidFill>
              </a:rPr>
              <a:t> T</a:t>
            </a:r>
            <a:r>
              <a:rPr lang="en-US" sz="1800" baseline="-25000">
                <a:solidFill>
                  <a:srgbClr val="000000"/>
                </a:solidFill>
              </a:rPr>
              <a:t>1L</a:t>
            </a:r>
          </a:p>
        </p:txBody>
      </p:sp>
      <p:sp>
        <p:nvSpPr>
          <p:cNvPr id="275498" name="Rectangle 68"/>
          <p:cNvSpPr>
            <a:spLocks noChangeArrowheads="1"/>
          </p:cNvSpPr>
          <p:nvPr/>
        </p:nvSpPr>
        <p:spPr bwMode="auto">
          <a:xfrm>
            <a:off x="6477000" y="5791200"/>
            <a:ext cx="2362200"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 H</a:t>
            </a:r>
            <a:r>
              <a:rPr lang="en-US" sz="1800" baseline="-25000">
                <a:solidFill>
                  <a:srgbClr val="000000"/>
                </a:solidFill>
              </a:rPr>
              <a:t>0</a:t>
            </a:r>
            <a:r>
              <a:rPr lang="en-US" sz="1800">
                <a:solidFill>
                  <a:srgbClr val="000000"/>
                </a:solidFill>
              </a:rPr>
              <a:t> if T</a:t>
            </a:r>
            <a:r>
              <a:rPr lang="en-US" sz="1800" baseline="-25000">
                <a:solidFill>
                  <a:srgbClr val="000000"/>
                </a:solidFill>
              </a:rPr>
              <a:t>1</a:t>
            </a:r>
            <a:r>
              <a:rPr lang="en-US" sz="1800">
                <a:solidFill>
                  <a:srgbClr val="000000"/>
                </a:solidFill>
              </a:rPr>
              <a:t> </a:t>
            </a:r>
            <a:r>
              <a:rPr lang="en-US" sz="1800">
                <a:solidFill>
                  <a:srgbClr val="000000"/>
                </a:solidFill>
                <a:cs typeface="Arial" charset="0"/>
              </a:rPr>
              <a:t>≥</a:t>
            </a:r>
            <a:r>
              <a:rPr lang="en-US" sz="1800">
                <a:solidFill>
                  <a:srgbClr val="000000"/>
                </a:solidFill>
              </a:rPr>
              <a:t> T</a:t>
            </a:r>
            <a:r>
              <a:rPr lang="en-US" sz="1800" baseline="-25000">
                <a:solidFill>
                  <a:srgbClr val="000000"/>
                </a:solidFill>
              </a:rPr>
              <a:t>1U</a:t>
            </a:r>
          </a:p>
        </p:txBody>
      </p:sp>
      <p:sp>
        <p:nvSpPr>
          <p:cNvPr id="275499" name="Rectangle 44"/>
          <p:cNvSpPr>
            <a:spLocks noChangeArrowheads="1"/>
          </p:cNvSpPr>
          <p:nvPr/>
        </p:nvSpPr>
        <p:spPr bwMode="auto">
          <a:xfrm>
            <a:off x="7543800" y="1219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BF57C616-9552-493D-A2E0-381C6DBD4AF0}" type="slidenum">
              <a:rPr lang="en-US"/>
              <a:pPr/>
              <a:t>42</a:t>
            </a:fld>
            <a:endParaRPr lang="en-US"/>
          </a:p>
        </p:txBody>
      </p:sp>
      <p:sp>
        <p:nvSpPr>
          <p:cNvPr id="276482" name="Rectangle 112"/>
          <p:cNvSpPr>
            <a:spLocks noGrp="1" noChangeArrowheads="1"/>
          </p:cNvSpPr>
          <p:nvPr>
            <p:ph type="body" sz="half" idx="1"/>
          </p:nvPr>
        </p:nvSpPr>
        <p:spPr>
          <a:xfrm>
            <a:off x="381000" y="1981200"/>
            <a:ext cx="6629400" cy="3962400"/>
          </a:xfrm>
          <a:solidFill>
            <a:srgbClr val="FDE0BD"/>
          </a:solidFill>
          <a:ln>
            <a:solidFill>
              <a:schemeClr val="tx1"/>
            </a:solidFill>
          </a:ln>
        </p:spPr>
        <p:txBody>
          <a:bodyPr lIns="90488" tIns="44450" rIns="90488" bIns="44450"/>
          <a:lstStyle/>
          <a:p>
            <a:pPr marL="0" indent="0" eaLnBrk="1" hangingPunct="1">
              <a:lnSpc>
                <a:spcPct val="105000"/>
              </a:lnSpc>
              <a:spcBef>
                <a:spcPct val="40000"/>
              </a:spcBef>
              <a:buFont typeface="Wingdings" pitchFamily="2" charset="2"/>
              <a:buNone/>
            </a:pPr>
            <a:r>
              <a:rPr lang="en-US" sz="2400" smtClean="0"/>
              <a:t>Sample data are collected on the capacity rates (% of capacity) for two factories. </a:t>
            </a:r>
          </a:p>
          <a:p>
            <a:pPr marL="0" indent="0" eaLnBrk="1" hangingPunct="1">
              <a:lnSpc>
                <a:spcPct val="105000"/>
              </a:lnSpc>
              <a:spcBef>
                <a:spcPct val="40000"/>
              </a:spcBef>
              <a:buFont typeface="Wingdings" pitchFamily="2" charset="2"/>
              <a:buNone/>
            </a:pPr>
            <a:r>
              <a:rPr lang="en-US" sz="2400" smtClean="0"/>
              <a:t>Are the median operating rates for two factories the same?  </a:t>
            </a:r>
          </a:p>
          <a:p>
            <a:pPr marL="0" indent="0" eaLnBrk="1" hangingPunct="1">
              <a:lnSpc>
                <a:spcPct val="105000"/>
              </a:lnSpc>
              <a:spcBef>
                <a:spcPct val="40000"/>
              </a:spcBef>
            </a:pPr>
            <a:r>
              <a:rPr lang="en-US" sz="2400" smtClean="0"/>
              <a:t>  For </a:t>
            </a:r>
            <a:r>
              <a:rPr lang="en-US" sz="2400" smtClean="0">
                <a:solidFill>
                  <a:schemeClr val="folHlink"/>
                </a:solidFill>
              </a:rPr>
              <a:t>factory A</a:t>
            </a:r>
            <a:r>
              <a:rPr lang="en-US" sz="2400" smtClean="0"/>
              <a:t>, the rates are </a:t>
            </a:r>
            <a:r>
              <a:rPr lang="en-US" sz="2400" smtClean="0">
                <a:solidFill>
                  <a:schemeClr val="folHlink"/>
                </a:solidFill>
              </a:rPr>
              <a:t>71, 82, 77, 94, 88</a:t>
            </a:r>
            <a:r>
              <a:rPr lang="en-US" sz="2400" smtClean="0"/>
              <a:t>  </a:t>
            </a:r>
          </a:p>
          <a:p>
            <a:pPr marL="0" indent="0" eaLnBrk="1" hangingPunct="1">
              <a:lnSpc>
                <a:spcPct val="105000"/>
              </a:lnSpc>
              <a:spcBef>
                <a:spcPct val="40000"/>
              </a:spcBef>
            </a:pPr>
            <a:r>
              <a:rPr lang="en-US" sz="2400" smtClean="0"/>
              <a:t>  For </a:t>
            </a:r>
            <a:r>
              <a:rPr lang="en-US" sz="2400" smtClean="0">
                <a:solidFill>
                  <a:schemeClr val="hlink"/>
                </a:solidFill>
              </a:rPr>
              <a:t>factory B</a:t>
            </a:r>
            <a:r>
              <a:rPr lang="en-US" sz="2400" smtClean="0"/>
              <a:t>, the rates are </a:t>
            </a:r>
            <a:r>
              <a:rPr lang="en-US" sz="2400" smtClean="0">
                <a:solidFill>
                  <a:schemeClr val="hlink"/>
                </a:solidFill>
              </a:rPr>
              <a:t>85, 82, 92, 97</a:t>
            </a:r>
          </a:p>
          <a:p>
            <a:pPr marL="0" indent="0" eaLnBrk="1" hangingPunct="1">
              <a:lnSpc>
                <a:spcPct val="105000"/>
              </a:lnSpc>
              <a:spcBef>
                <a:spcPct val="40000"/>
              </a:spcBef>
              <a:buFont typeface="Wingdings" pitchFamily="2" charset="2"/>
              <a:buNone/>
            </a:pPr>
            <a:r>
              <a:rPr lang="en-US" sz="2400" smtClean="0"/>
              <a:t>Test for equality of the population medians </a:t>
            </a:r>
            <a:br>
              <a:rPr lang="en-US" sz="2400" smtClean="0"/>
            </a:br>
            <a:r>
              <a:rPr lang="en-US" sz="2400" smtClean="0"/>
              <a:t>at the 0.05 significance level </a:t>
            </a:r>
          </a:p>
        </p:txBody>
      </p:sp>
      <p:sp>
        <p:nvSpPr>
          <p:cNvPr id="276483" name="Rectangle 2"/>
          <p:cNvSpPr>
            <a:spLocks noGrp="1" noChangeArrowheads="1"/>
          </p:cNvSpPr>
          <p:nvPr>
            <p:ph type="title"/>
          </p:nvPr>
        </p:nvSpPr>
        <p:spPr>
          <a:xfrm>
            <a:off x="1600200" y="381000"/>
            <a:ext cx="6781800" cy="990600"/>
          </a:xfrm>
        </p:spPr>
        <p:txBody>
          <a:bodyPr/>
          <a:lstStyle/>
          <a:p>
            <a:pPr eaLnBrk="1" hangingPunct="1">
              <a:lnSpc>
                <a:spcPct val="80000"/>
              </a:lnSpc>
              <a:spcBef>
                <a:spcPct val="40000"/>
              </a:spcBef>
            </a:pPr>
            <a:r>
              <a:rPr lang="en-US" smtClean="0"/>
              <a:t>Wilcoxon Rank-Sum Test: Small Sample Example</a:t>
            </a:r>
          </a:p>
        </p:txBody>
      </p:sp>
      <p:pic>
        <p:nvPicPr>
          <p:cNvPr id="276484" name="Picture 186" descr="j0183434"/>
          <p:cNvPicPr>
            <a:picLocks noChangeAspect="1" noChangeArrowheads="1"/>
          </p:cNvPicPr>
          <p:nvPr/>
        </p:nvPicPr>
        <p:blipFill>
          <a:blip r:embed="rId2"/>
          <a:srcRect/>
          <a:stretch>
            <a:fillRect/>
          </a:stretch>
        </p:blipFill>
        <p:spPr bwMode="auto">
          <a:xfrm>
            <a:off x="7239000" y="4648200"/>
            <a:ext cx="1825625" cy="1824038"/>
          </a:xfrm>
          <a:prstGeom prst="rect">
            <a:avLst/>
          </a:prstGeom>
          <a:noFill/>
          <a:ln w="9525">
            <a:noFill/>
            <a:miter lim="800000"/>
            <a:headEnd/>
            <a:tailEnd/>
          </a:ln>
        </p:spPr>
      </p:pic>
      <p:sp>
        <p:nvSpPr>
          <p:cNvPr id="276485" name="Rectangle 6"/>
          <p:cNvSpPr>
            <a:spLocks noChangeArrowheads="1"/>
          </p:cNvSpPr>
          <p:nvPr/>
        </p:nvSpPr>
        <p:spPr bwMode="auto">
          <a:xfrm>
            <a:off x="7543800" y="990600"/>
            <a:ext cx="1447800" cy="452438"/>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a:t>
            </a:r>
            <a:r>
              <a:rPr lang="en-US" u="sng">
                <a:solidFill>
                  <a:srgbClr val="FF0000"/>
                </a:solidFill>
              </a:rPr>
              <a:t>C</a:t>
            </a:r>
            <a:r>
              <a:rPr lang="en-US"/>
              <a:t>OVA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10"/>
          </p:nvPr>
        </p:nvSpPr>
        <p:spPr>
          <a:ln/>
        </p:spPr>
        <p:txBody>
          <a:bodyPr/>
          <a:lstStyle/>
          <a:p>
            <a:r>
              <a:rPr lang="en-US"/>
              <a:t>12-</a:t>
            </a:r>
            <a:fld id="{C6C8A2F5-A5B7-4F2C-A4DE-C613E2D3B977}" type="slidenum">
              <a:rPr lang="en-US"/>
              <a:pPr/>
              <a:t>43</a:t>
            </a:fld>
            <a:endParaRPr lang="en-US"/>
          </a:p>
        </p:txBody>
      </p:sp>
      <p:sp>
        <p:nvSpPr>
          <p:cNvPr id="277506" name="Rectangle 3"/>
          <p:cNvSpPr>
            <a:spLocks noGrp="1" noChangeArrowheads="1"/>
          </p:cNvSpPr>
          <p:nvPr>
            <p:ph type="title"/>
          </p:nvPr>
        </p:nvSpPr>
        <p:spPr>
          <a:xfrm>
            <a:off x="1295400" y="228600"/>
            <a:ext cx="6781800" cy="990600"/>
          </a:xfrm>
        </p:spPr>
        <p:txBody>
          <a:bodyPr/>
          <a:lstStyle/>
          <a:p>
            <a:pPr eaLnBrk="1" hangingPunct="1">
              <a:lnSpc>
                <a:spcPct val="80000"/>
              </a:lnSpc>
              <a:spcBef>
                <a:spcPct val="40000"/>
              </a:spcBef>
            </a:pPr>
            <a:r>
              <a:rPr lang="en-US" smtClean="0"/>
              <a:t>Wilcoxon Rank-Sum Test: Small Sample Example</a:t>
            </a:r>
          </a:p>
        </p:txBody>
      </p:sp>
      <p:pic>
        <p:nvPicPr>
          <p:cNvPr id="277507" name="Picture 4" descr="j0183434"/>
          <p:cNvPicPr>
            <a:picLocks noChangeAspect="1" noChangeArrowheads="1"/>
          </p:cNvPicPr>
          <p:nvPr/>
        </p:nvPicPr>
        <p:blipFill>
          <a:blip r:embed="rId2"/>
          <a:srcRect/>
          <a:stretch>
            <a:fillRect/>
          </a:stretch>
        </p:blipFill>
        <p:spPr bwMode="auto">
          <a:xfrm>
            <a:off x="304800" y="4495800"/>
            <a:ext cx="1825625" cy="1824038"/>
          </a:xfrm>
          <a:prstGeom prst="rect">
            <a:avLst/>
          </a:prstGeom>
          <a:noFill/>
          <a:ln w="9525">
            <a:noFill/>
            <a:miter lim="800000"/>
            <a:headEnd/>
            <a:tailEnd/>
          </a:ln>
        </p:spPr>
      </p:pic>
      <p:graphicFrame>
        <p:nvGraphicFramePr>
          <p:cNvPr id="178437" name="Group 261"/>
          <p:cNvGraphicFramePr>
            <a:graphicFrameLocks noGrp="1"/>
          </p:cNvGraphicFramePr>
          <p:nvPr/>
        </p:nvGraphicFramePr>
        <p:xfrm>
          <a:off x="2819400" y="1676400"/>
          <a:ext cx="5486400" cy="4827588"/>
        </p:xfrm>
        <a:graphic>
          <a:graphicData uri="http://schemas.openxmlformats.org/drawingml/2006/table">
            <a:tbl>
              <a:tblPr/>
              <a:tblGrid>
                <a:gridCol w="1371600"/>
                <a:gridCol w="1371600"/>
                <a:gridCol w="1371600"/>
                <a:gridCol w="1371600"/>
              </a:tblGrid>
              <a:tr h="401638">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Capacity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4D9FE"/>
                    </a:solidFill>
                  </a:tcPr>
                </a:tc>
                <a:tc hMerge="1">
                  <a:txBody>
                    <a:bodyPr/>
                    <a:lstStyle/>
                    <a:p>
                      <a:endParaRPr lang="en-US"/>
                    </a:p>
                  </a:txBody>
                  <a:tcPr/>
                </a:tc>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Rank</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9FF"/>
                    </a:solidFill>
                  </a:tcPr>
                </a:tc>
                <a:tc hMerge="1">
                  <a:txBody>
                    <a:bodyPr/>
                    <a:lstStyle/>
                    <a:p>
                      <a:endParaRPr lang="en-US"/>
                    </a:p>
                  </a:txBody>
                  <a:tcPr/>
                </a:tc>
              </a:tr>
              <a:tr h="4032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Arial" pitchFamily="34" charset="0"/>
                        </a:rPr>
                        <a:t>Factory 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1" i="0" u="none" strike="noStrike" cap="none" normalizeH="0" baseline="0" smtClean="0">
                          <a:ln>
                            <a:noFill/>
                          </a:ln>
                          <a:solidFill>
                            <a:schemeClr val="hlink"/>
                          </a:solidFill>
                          <a:effectLst/>
                          <a:latin typeface="Arial" pitchFamily="34" charset="0"/>
                        </a:rPr>
                        <a:t>Factory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Arial" pitchFamily="34" charset="0"/>
                        </a:rPr>
                        <a:t>Factory 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1" i="0" u="none" strike="noStrike" cap="none" normalizeH="0" baseline="0" smtClean="0">
                          <a:ln>
                            <a:noFill/>
                          </a:ln>
                          <a:solidFill>
                            <a:schemeClr val="hlink"/>
                          </a:solidFill>
                          <a:effectLst/>
                          <a:latin typeface="Arial" pitchFamily="34" charset="0"/>
                        </a:rPr>
                        <a:t>Factory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71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77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82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82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88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94</a:t>
                      </a: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97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01638">
                <a:tc gridSpan="2">
                  <a:txBody>
                    <a:bodyPr/>
                    <a:lstStyle/>
                    <a:p>
                      <a:pPr marL="0" marR="0" lvl="0" indent="0" algn="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Rank Sums: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20.5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24.5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7572" name="Freeform 56"/>
          <p:cNvSpPr>
            <a:spLocks/>
          </p:cNvSpPr>
          <p:nvPr/>
        </p:nvSpPr>
        <p:spPr bwMode="auto">
          <a:xfrm>
            <a:off x="2590800" y="3352800"/>
            <a:ext cx="152400" cy="685800"/>
          </a:xfrm>
          <a:custGeom>
            <a:avLst/>
            <a:gdLst>
              <a:gd name="T0" fmla="*/ 96 w 96"/>
              <a:gd name="T1" fmla="*/ 0 h 432"/>
              <a:gd name="T2" fmla="*/ 0 w 96"/>
              <a:gd name="T3" fmla="*/ 216 h 432"/>
              <a:gd name="T4" fmla="*/ 96 w 96"/>
              <a:gd name="T5" fmla="*/ 432 h 432"/>
              <a:gd name="T6" fmla="*/ 0 60000 65536"/>
              <a:gd name="T7" fmla="*/ 0 60000 65536"/>
              <a:gd name="T8" fmla="*/ 0 60000 65536"/>
              <a:gd name="T9" fmla="*/ 0 w 96"/>
              <a:gd name="T10" fmla="*/ 0 h 432"/>
              <a:gd name="T11" fmla="*/ 96 w 96"/>
              <a:gd name="T12" fmla="*/ 432 h 432"/>
            </a:gdLst>
            <a:ahLst/>
            <a:cxnLst>
              <a:cxn ang="T6">
                <a:pos x="T0" y="T1"/>
              </a:cxn>
              <a:cxn ang="T7">
                <a:pos x="T2" y="T3"/>
              </a:cxn>
              <a:cxn ang="T8">
                <a:pos x="T4" y="T5"/>
              </a:cxn>
            </a:cxnLst>
            <a:rect l="T9" t="T10" r="T11" b="T12"/>
            <a:pathLst>
              <a:path w="96" h="432">
                <a:moveTo>
                  <a:pt x="96" y="0"/>
                </a:moveTo>
                <a:cubicBezTo>
                  <a:pt x="80" y="36"/>
                  <a:pt x="0" y="144"/>
                  <a:pt x="0" y="216"/>
                </a:cubicBezTo>
                <a:cubicBezTo>
                  <a:pt x="0" y="288"/>
                  <a:pt x="76" y="387"/>
                  <a:pt x="96" y="432"/>
                </a:cubicBezTo>
              </a:path>
            </a:pathLst>
          </a:custGeom>
          <a:noFill/>
          <a:ln w="38100" cap="flat" cmpd="sng">
            <a:solidFill>
              <a:srgbClr val="41AF53"/>
            </a:solidFill>
            <a:prstDash val="solid"/>
            <a:round/>
            <a:headEnd/>
            <a:tailEnd/>
          </a:ln>
        </p:spPr>
        <p:txBody>
          <a:bodyPr wrap="none" anchor="ctr"/>
          <a:lstStyle/>
          <a:p>
            <a:endParaRPr lang="en-US"/>
          </a:p>
        </p:txBody>
      </p:sp>
      <p:sp>
        <p:nvSpPr>
          <p:cNvPr id="277573" name="Text Box 57"/>
          <p:cNvSpPr txBox="1">
            <a:spLocks noChangeArrowheads="1"/>
          </p:cNvSpPr>
          <p:nvPr/>
        </p:nvSpPr>
        <p:spPr bwMode="auto">
          <a:xfrm>
            <a:off x="533400" y="3276600"/>
            <a:ext cx="1981200" cy="860425"/>
          </a:xfrm>
          <a:prstGeom prst="rect">
            <a:avLst/>
          </a:prstGeom>
          <a:noFill/>
          <a:ln w="19050" algn="ctr">
            <a:noFill/>
            <a:miter lim="800000"/>
            <a:headEnd/>
            <a:tailEnd/>
          </a:ln>
        </p:spPr>
        <p:txBody>
          <a:bodyPr>
            <a:spAutoFit/>
          </a:bodyPr>
          <a:lstStyle/>
          <a:p>
            <a:pPr marL="320675" indent="-320675" algn="ctr" defTabSz="852488">
              <a:lnSpc>
                <a:spcPct val="105000"/>
              </a:lnSpc>
              <a:spcBef>
                <a:spcPct val="50000"/>
              </a:spcBef>
              <a:buClr>
                <a:schemeClr val="folHlink"/>
              </a:buClr>
              <a:buSzPct val="60000"/>
              <a:buFont typeface="Wingdings" pitchFamily="2" charset="2"/>
              <a:buNone/>
            </a:pPr>
            <a:r>
              <a:rPr lang="en-US"/>
              <a:t>Tie in 3</a:t>
            </a:r>
            <a:r>
              <a:rPr lang="en-US" baseline="30000"/>
              <a:t>rd</a:t>
            </a:r>
            <a:r>
              <a:rPr lang="en-US"/>
              <a:t> and 4</a:t>
            </a:r>
            <a:r>
              <a:rPr lang="en-US" baseline="30000"/>
              <a:t>th</a:t>
            </a:r>
            <a:r>
              <a:rPr lang="en-US"/>
              <a:t> places</a:t>
            </a:r>
          </a:p>
        </p:txBody>
      </p:sp>
      <p:sp>
        <p:nvSpPr>
          <p:cNvPr id="277574" name="Text Box 120"/>
          <p:cNvSpPr txBox="1">
            <a:spLocks noChangeArrowheads="1"/>
          </p:cNvSpPr>
          <p:nvPr/>
        </p:nvSpPr>
        <p:spPr bwMode="auto">
          <a:xfrm>
            <a:off x="990600" y="1676400"/>
            <a:ext cx="1600200" cy="1169988"/>
          </a:xfrm>
          <a:prstGeom prst="rect">
            <a:avLst/>
          </a:prstGeom>
          <a:solidFill>
            <a:srgbClr val="FDE0BD"/>
          </a:solidFill>
          <a:ln w="19050" algn="ctr">
            <a:solidFill>
              <a:schemeClr val="tx1"/>
            </a:solidFill>
            <a:miter lim="800000"/>
            <a:headEnd/>
            <a:tailEnd/>
          </a:ln>
        </p:spPr>
        <p:txBody>
          <a:bodyPr>
            <a:spAutoFit/>
          </a:bodyPr>
          <a:lstStyle/>
          <a:p>
            <a:pPr marL="320675" indent="-320675" algn="ctr" defTabSz="852488">
              <a:lnSpc>
                <a:spcPct val="90000"/>
              </a:lnSpc>
              <a:spcBef>
                <a:spcPct val="10000"/>
              </a:spcBef>
              <a:buClr>
                <a:schemeClr val="folHlink"/>
              </a:buClr>
              <a:buSzPct val="60000"/>
              <a:buFont typeface="Wingdings" pitchFamily="2" charset="2"/>
              <a:buNone/>
            </a:pPr>
            <a:r>
              <a:rPr lang="en-US" b="1"/>
              <a:t>Ranked</a:t>
            </a:r>
          </a:p>
          <a:p>
            <a:pPr marL="320675" indent="-320675" algn="ctr" defTabSz="852488">
              <a:lnSpc>
                <a:spcPct val="90000"/>
              </a:lnSpc>
              <a:spcBef>
                <a:spcPct val="10000"/>
              </a:spcBef>
              <a:buClr>
                <a:schemeClr val="folHlink"/>
              </a:buClr>
              <a:buSzPct val="60000"/>
              <a:buFont typeface="Wingdings" pitchFamily="2" charset="2"/>
              <a:buNone/>
            </a:pPr>
            <a:r>
              <a:rPr lang="en-US" b="1"/>
              <a:t>Capacity</a:t>
            </a:r>
          </a:p>
          <a:p>
            <a:pPr marL="320675" indent="-320675" algn="ctr" defTabSz="852488">
              <a:lnSpc>
                <a:spcPct val="90000"/>
              </a:lnSpc>
              <a:spcBef>
                <a:spcPct val="10000"/>
              </a:spcBef>
              <a:buClr>
                <a:schemeClr val="folHlink"/>
              </a:buClr>
              <a:buSzPct val="60000"/>
              <a:buFont typeface="Wingdings" pitchFamily="2" charset="2"/>
              <a:buNone/>
            </a:pPr>
            <a:r>
              <a:rPr lang="en-US" b="1"/>
              <a:t>values:</a:t>
            </a:r>
          </a:p>
        </p:txBody>
      </p:sp>
      <p:sp>
        <p:nvSpPr>
          <p:cNvPr id="277575" name="Freeform 255"/>
          <p:cNvSpPr>
            <a:spLocks/>
          </p:cNvSpPr>
          <p:nvPr/>
        </p:nvSpPr>
        <p:spPr bwMode="auto">
          <a:xfrm flipH="1">
            <a:off x="8382000" y="3352800"/>
            <a:ext cx="152400" cy="685800"/>
          </a:xfrm>
          <a:custGeom>
            <a:avLst/>
            <a:gdLst>
              <a:gd name="T0" fmla="*/ 96 w 96"/>
              <a:gd name="T1" fmla="*/ 0 h 432"/>
              <a:gd name="T2" fmla="*/ 0 w 96"/>
              <a:gd name="T3" fmla="*/ 216 h 432"/>
              <a:gd name="T4" fmla="*/ 96 w 96"/>
              <a:gd name="T5" fmla="*/ 432 h 432"/>
              <a:gd name="T6" fmla="*/ 0 60000 65536"/>
              <a:gd name="T7" fmla="*/ 0 60000 65536"/>
              <a:gd name="T8" fmla="*/ 0 60000 65536"/>
              <a:gd name="T9" fmla="*/ 0 w 96"/>
              <a:gd name="T10" fmla="*/ 0 h 432"/>
              <a:gd name="T11" fmla="*/ 96 w 96"/>
              <a:gd name="T12" fmla="*/ 432 h 432"/>
            </a:gdLst>
            <a:ahLst/>
            <a:cxnLst>
              <a:cxn ang="T6">
                <a:pos x="T0" y="T1"/>
              </a:cxn>
              <a:cxn ang="T7">
                <a:pos x="T2" y="T3"/>
              </a:cxn>
              <a:cxn ang="T8">
                <a:pos x="T4" y="T5"/>
              </a:cxn>
            </a:cxnLst>
            <a:rect l="T9" t="T10" r="T11" b="T12"/>
            <a:pathLst>
              <a:path w="96" h="432">
                <a:moveTo>
                  <a:pt x="96" y="0"/>
                </a:moveTo>
                <a:cubicBezTo>
                  <a:pt x="80" y="36"/>
                  <a:pt x="0" y="144"/>
                  <a:pt x="0" y="216"/>
                </a:cubicBezTo>
                <a:cubicBezTo>
                  <a:pt x="0" y="288"/>
                  <a:pt x="76" y="387"/>
                  <a:pt x="96" y="432"/>
                </a:cubicBezTo>
              </a:path>
            </a:pathLst>
          </a:custGeom>
          <a:noFill/>
          <a:ln w="38100" cap="flat" cmpd="sng">
            <a:solidFill>
              <a:srgbClr val="41AF53"/>
            </a:solidFill>
            <a:prstDash val="solid"/>
            <a:round/>
            <a:headEnd/>
            <a:tailEnd/>
          </a:ln>
        </p:spPr>
        <p:txBody>
          <a:bodyPr wrap="none" anchor="ctr"/>
          <a:lstStyle/>
          <a:p>
            <a:endParaRPr lang="en-US"/>
          </a:p>
        </p:txBody>
      </p:sp>
      <p:sp>
        <p:nvSpPr>
          <p:cNvPr id="277576" name="Text Box 259"/>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77577" name="Rectangle 87"/>
          <p:cNvSpPr>
            <a:spLocks noChangeArrowheads="1"/>
          </p:cNvSpPr>
          <p:nvPr/>
        </p:nvSpPr>
        <p:spPr bwMode="auto">
          <a:xfrm>
            <a:off x="7543800" y="838200"/>
            <a:ext cx="1447800" cy="452438"/>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C8D04168-4671-463E-8997-4A6EB3080E34}" type="slidenum">
              <a:rPr lang="en-US"/>
              <a:pPr/>
              <a:t>44</a:t>
            </a:fld>
            <a:endParaRPr lang="en-US"/>
          </a:p>
        </p:txBody>
      </p:sp>
      <p:sp>
        <p:nvSpPr>
          <p:cNvPr id="278530" name="Rectangle 87"/>
          <p:cNvSpPr>
            <a:spLocks noChangeArrowheads="1"/>
          </p:cNvSpPr>
          <p:nvPr/>
        </p:nvSpPr>
        <p:spPr bwMode="auto">
          <a:xfrm>
            <a:off x="3657600" y="3429000"/>
            <a:ext cx="1981200" cy="685800"/>
          </a:xfrm>
          <a:prstGeom prst="rect">
            <a:avLst/>
          </a:prstGeom>
          <a:solidFill>
            <a:srgbClr val="FDE0BD"/>
          </a:solidFill>
          <a:ln w="19050" algn="ctr">
            <a:solidFill>
              <a:schemeClr val="tx1"/>
            </a:solidFill>
            <a:miter lim="800000"/>
            <a:headEnd/>
            <a:tailEnd/>
          </a:ln>
        </p:spPr>
        <p:txBody>
          <a:bodyPr wrap="none"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78531" name="Rectangle 2"/>
          <p:cNvSpPr>
            <a:spLocks noGrp="1" noChangeArrowheads="1"/>
          </p:cNvSpPr>
          <p:nvPr>
            <p:ph type="title"/>
          </p:nvPr>
        </p:nvSpPr>
        <p:spPr>
          <a:xfrm>
            <a:off x="1143000" y="152400"/>
            <a:ext cx="6781800" cy="990600"/>
          </a:xfrm>
        </p:spPr>
        <p:txBody>
          <a:bodyPr/>
          <a:lstStyle/>
          <a:p>
            <a:pPr eaLnBrk="1" hangingPunct="1">
              <a:lnSpc>
                <a:spcPct val="80000"/>
              </a:lnSpc>
              <a:spcBef>
                <a:spcPct val="40000"/>
              </a:spcBef>
            </a:pPr>
            <a:r>
              <a:rPr lang="en-US" smtClean="0"/>
              <a:t>Wilcoxon Rank-Sum Test: Small Sample Example</a:t>
            </a:r>
          </a:p>
        </p:txBody>
      </p:sp>
      <p:pic>
        <p:nvPicPr>
          <p:cNvPr id="278532" name="Picture 3" descr="j0183434"/>
          <p:cNvPicPr>
            <a:picLocks noChangeAspect="1" noChangeArrowheads="1"/>
          </p:cNvPicPr>
          <p:nvPr/>
        </p:nvPicPr>
        <p:blipFill>
          <a:blip r:embed="rId2"/>
          <a:srcRect/>
          <a:stretch>
            <a:fillRect/>
          </a:stretch>
        </p:blipFill>
        <p:spPr bwMode="auto">
          <a:xfrm>
            <a:off x="304800" y="4495800"/>
            <a:ext cx="1825625" cy="1824038"/>
          </a:xfrm>
          <a:prstGeom prst="rect">
            <a:avLst/>
          </a:prstGeom>
          <a:noFill/>
          <a:ln w="9525">
            <a:noFill/>
            <a:miter lim="800000"/>
            <a:headEnd/>
            <a:tailEnd/>
          </a:ln>
        </p:spPr>
      </p:pic>
      <p:sp>
        <p:nvSpPr>
          <p:cNvPr id="278533" name="Text Box 84"/>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78534" name="Text Box 85"/>
          <p:cNvSpPr txBox="1">
            <a:spLocks noChangeArrowheads="1"/>
          </p:cNvSpPr>
          <p:nvPr/>
        </p:nvSpPr>
        <p:spPr bwMode="auto">
          <a:xfrm>
            <a:off x="1219200" y="1905000"/>
            <a:ext cx="6934200" cy="2097088"/>
          </a:xfrm>
          <a:prstGeom prst="rect">
            <a:avLst/>
          </a:prstGeom>
          <a:noFill/>
          <a:ln w="19050" algn="ctr">
            <a:noFill/>
            <a:miter lim="800000"/>
            <a:headEnd/>
            <a:tailEnd/>
          </a:ln>
        </p:spPr>
        <p:txBody>
          <a:bodyPr>
            <a:spAutoFit/>
          </a:bodyPr>
          <a:lstStyle/>
          <a:p>
            <a:pPr marL="320675" indent="-320675" defTabSz="852488">
              <a:lnSpc>
                <a:spcPct val="105000"/>
              </a:lnSpc>
              <a:spcBef>
                <a:spcPct val="50000"/>
              </a:spcBef>
              <a:buClr>
                <a:schemeClr val="folHlink"/>
              </a:buClr>
              <a:buSzPct val="60000"/>
              <a:buFont typeface="Wingdings" pitchFamily="2" charset="2"/>
              <a:buNone/>
            </a:pPr>
            <a:r>
              <a:rPr lang="en-US" sz="2800"/>
              <a:t>Factory B has the smaller sample size, so the test statistic is the sum of the Factory B ranks:</a:t>
            </a:r>
          </a:p>
          <a:p>
            <a:pPr marL="320675" indent="-320675" defTabSz="852488">
              <a:lnSpc>
                <a:spcPct val="105000"/>
              </a:lnSpc>
              <a:spcBef>
                <a:spcPct val="50000"/>
              </a:spcBef>
              <a:buClr>
                <a:schemeClr val="folHlink"/>
              </a:buClr>
              <a:buSzPct val="60000"/>
              <a:buFont typeface="Wingdings" pitchFamily="2" charset="2"/>
              <a:buNone/>
            </a:pPr>
            <a:r>
              <a:rPr lang="en-US"/>
              <a:t>				</a:t>
            </a:r>
            <a:r>
              <a:rPr lang="en-US" sz="2800"/>
              <a:t>T</a:t>
            </a:r>
            <a:r>
              <a:rPr lang="en-US" sz="2800" baseline="-25000"/>
              <a:t>1</a:t>
            </a:r>
            <a:r>
              <a:rPr lang="en-US" sz="2800"/>
              <a:t> = 24.5</a:t>
            </a:r>
          </a:p>
        </p:txBody>
      </p:sp>
      <p:sp>
        <p:nvSpPr>
          <p:cNvPr id="278535" name="Text Box 86"/>
          <p:cNvSpPr txBox="1">
            <a:spLocks noChangeArrowheads="1"/>
          </p:cNvSpPr>
          <p:nvPr/>
        </p:nvSpPr>
        <p:spPr bwMode="auto">
          <a:xfrm>
            <a:off x="2895600" y="4419600"/>
            <a:ext cx="5029200" cy="1957388"/>
          </a:xfrm>
          <a:prstGeom prst="rect">
            <a:avLst/>
          </a:prstGeom>
          <a:noFill/>
          <a:ln w="19050" algn="ctr">
            <a:noFill/>
            <a:miter lim="800000"/>
            <a:headEnd/>
            <a:tailEnd/>
          </a:ln>
        </p:spPr>
        <p:txBody>
          <a:bodyPr>
            <a:spAutoFit/>
          </a:bodyPr>
          <a:lstStyle/>
          <a:p>
            <a:pPr marL="320675" indent="-320675" defTabSz="852488">
              <a:lnSpc>
                <a:spcPct val="105000"/>
              </a:lnSpc>
              <a:spcBef>
                <a:spcPct val="30000"/>
              </a:spcBef>
              <a:buClr>
                <a:schemeClr val="folHlink"/>
              </a:buClr>
              <a:buSzPct val="60000"/>
              <a:buFont typeface="Wingdings" pitchFamily="2" charset="2"/>
              <a:buNone/>
            </a:pPr>
            <a:r>
              <a:rPr lang="en-US"/>
              <a:t>The sample sizes are: </a:t>
            </a:r>
          </a:p>
          <a:p>
            <a:pPr marL="320675" indent="-320675" defTabSz="852488">
              <a:lnSpc>
                <a:spcPct val="105000"/>
              </a:lnSpc>
              <a:spcBef>
                <a:spcPct val="30000"/>
              </a:spcBef>
              <a:buClr>
                <a:schemeClr val="folHlink"/>
              </a:buClr>
              <a:buSzPct val="60000"/>
              <a:buFont typeface="Wingdings" pitchFamily="2" charset="2"/>
              <a:buNone/>
            </a:pPr>
            <a:r>
              <a:rPr lang="en-US"/>
              <a:t>		</a:t>
            </a:r>
            <a:r>
              <a:rPr lang="en-US">
                <a:solidFill>
                  <a:schemeClr val="folHlink"/>
                </a:solidFill>
              </a:rPr>
              <a:t>n</a:t>
            </a:r>
            <a:r>
              <a:rPr lang="en-US" baseline="-25000">
                <a:solidFill>
                  <a:schemeClr val="folHlink"/>
                </a:solidFill>
              </a:rPr>
              <a:t>1</a:t>
            </a:r>
            <a:r>
              <a:rPr lang="en-US">
                <a:solidFill>
                  <a:schemeClr val="folHlink"/>
                </a:solidFill>
              </a:rPr>
              <a:t> = 4</a:t>
            </a:r>
            <a:r>
              <a:rPr lang="en-US"/>
              <a:t> (factory B)</a:t>
            </a:r>
          </a:p>
          <a:p>
            <a:pPr marL="320675" indent="-320675" defTabSz="852488">
              <a:lnSpc>
                <a:spcPct val="105000"/>
              </a:lnSpc>
              <a:spcBef>
                <a:spcPct val="30000"/>
              </a:spcBef>
              <a:buClr>
                <a:schemeClr val="folHlink"/>
              </a:buClr>
              <a:buSzPct val="60000"/>
              <a:buFont typeface="Wingdings" pitchFamily="2" charset="2"/>
              <a:buNone/>
            </a:pPr>
            <a:r>
              <a:rPr lang="en-US"/>
              <a:t>		</a:t>
            </a:r>
            <a:r>
              <a:rPr lang="en-US">
                <a:solidFill>
                  <a:schemeClr val="folHlink"/>
                </a:solidFill>
              </a:rPr>
              <a:t>n</a:t>
            </a:r>
            <a:r>
              <a:rPr lang="en-US" baseline="-25000">
                <a:solidFill>
                  <a:schemeClr val="folHlink"/>
                </a:solidFill>
              </a:rPr>
              <a:t>2</a:t>
            </a:r>
            <a:r>
              <a:rPr lang="en-US">
                <a:solidFill>
                  <a:schemeClr val="folHlink"/>
                </a:solidFill>
              </a:rPr>
              <a:t> = 5</a:t>
            </a:r>
            <a:r>
              <a:rPr lang="en-US"/>
              <a:t> (factory A)</a:t>
            </a:r>
          </a:p>
          <a:p>
            <a:pPr marL="320675" indent="-320675" defTabSz="852488">
              <a:lnSpc>
                <a:spcPct val="105000"/>
              </a:lnSpc>
              <a:spcBef>
                <a:spcPct val="30000"/>
              </a:spcBef>
              <a:buClr>
                <a:schemeClr val="folHlink"/>
              </a:buClr>
              <a:buSzPct val="60000"/>
              <a:buFont typeface="Wingdings" pitchFamily="2" charset="2"/>
              <a:buNone/>
            </a:pPr>
            <a:r>
              <a:rPr lang="en-US"/>
              <a:t>The level of significance is </a:t>
            </a:r>
            <a:r>
              <a:rPr lang="el-GR">
                <a:solidFill>
                  <a:schemeClr val="folHlink"/>
                </a:solidFill>
                <a:cs typeface="Arial" charset="0"/>
                <a:sym typeface="Symbol" pitchFamily="18" charset="2"/>
              </a:rPr>
              <a:t></a:t>
            </a:r>
            <a:r>
              <a:rPr lang="en-US">
                <a:solidFill>
                  <a:schemeClr val="folHlink"/>
                </a:solidFill>
                <a:cs typeface="Arial" charset="0"/>
              </a:rPr>
              <a:t> = .05</a:t>
            </a:r>
            <a:endParaRPr lang="el-GR">
              <a:solidFill>
                <a:schemeClr val="folHlink"/>
              </a:solidFill>
              <a:cs typeface="Arial" charset="0"/>
            </a:endParaRPr>
          </a:p>
        </p:txBody>
      </p:sp>
      <p:sp>
        <p:nvSpPr>
          <p:cNvPr id="278536" name="Rectangle 9"/>
          <p:cNvSpPr>
            <a:spLocks noChangeArrowheads="1"/>
          </p:cNvSpPr>
          <p:nvPr/>
        </p:nvSpPr>
        <p:spPr bwMode="auto">
          <a:xfrm>
            <a:off x="7543800" y="762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12-</a:t>
            </a:r>
            <a:fld id="{AFBA35A4-9394-4A5A-A7DD-9AC2402EDB77}" type="slidenum">
              <a:rPr lang="en-US"/>
              <a:pPr/>
              <a:t>45</a:t>
            </a:fld>
            <a:endParaRPr lang="en-US"/>
          </a:p>
        </p:txBody>
      </p:sp>
      <p:graphicFrame>
        <p:nvGraphicFramePr>
          <p:cNvPr id="119982" name="Group 174"/>
          <p:cNvGraphicFramePr>
            <a:graphicFrameLocks noGrp="1"/>
          </p:cNvGraphicFramePr>
          <p:nvPr/>
        </p:nvGraphicFramePr>
        <p:xfrm>
          <a:off x="2286000" y="1676400"/>
          <a:ext cx="6096000" cy="4408488"/>
        </p:xfrm>
        <a:graphic>
          <a:graphicData uri="http://schemas.openxmlformats.org/drawingml/2006/table">
            <a:tbl>
              <a:tblPr/>
              <a:tblGrid>
                <a:gridCol w="1219200"/>
                <a:gridCol w="1219200"/>
                <a:gridCol w="1219200"/>
                <a:gridCol w="1219200"/>
                <a:gridCol w="1219200"/>
              </a:tblGrid>
              <a:tr h="508000">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n</a:t>
                      </a:r>
                      <a:r>
                        <a:rPr kumimoji="0" lang="en-US" sz="2400" b="0" i="0" u="none" strike="noStrike" cap="none" normalizeH="0" baseline="-25000" smtClean="0">
                          <a:ln>
                            <a:noFill/>
                          </a:ln>
                          <a:solidFill>
                            <a:schemeClr val="tx1"/>
                          </a:solidFill>
                          <a:effectLst/>
                          <a:latin typeface="Arial" pitchFamily="34" charset="0"/>
                        </a:rPr>
                        <a:t>2</a:t>
                      </a:r>
                      <a:endParaRPr kumimoji="0" lang="en-US" sz="2400" b="0" i="0" u="none" strike="noStrike" cap="none" normalizeH="0" baseline="0" smtClean="0">
                        <a:ln>
                          <a:noFill/>
                        </a:ln>
                        <a:solidFill>
                          <a:schemeClr val="tx1"/>
                        </a:solidFill>
                        <a:effectLst/>
                        <a:latin typeface="Arial" pitchFamily="34" charset="0"/>
                      </a:endParaRP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Symbol" pitchFamily="18" charset="2"/>
                        </a:rPr>
                        <a:t>a</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n</a:t>
                      </a:r>
                      <a:r>
                        <a:rPr kumimoji="0" lang="en-US" sz="2400" b="0" i="0" u="none" strike="noStrike" cap="none" normalizeH="0" baseline="-25000" smtClean="0">
                          <a:ln>
                            <a:noFill/>
                          </a:ln>
                          <a:solidFill>
                            <a:schemeClr val="tx1"/>
                          </a:solidFill>
                          <a:effectLst/>
                          <a:latin typeface="Arial" pitchFamily="34" charset="0"/>
                        </a:rPr>
                        <a:t>1</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852488">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One-Tailed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Two-Tailed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4</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5</a:t>
                      </a: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50800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4</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08000">
                <a:tc rowSpan="4">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5</a:t>
                      </a:r>
                    </a:p>
                  </a:txBody>
                  <a:tcPr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12, 28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19, 36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08000">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.025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11, 29</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17, 38</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08000">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10, 30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16, 39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08000">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 --</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15, 40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0800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6</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79604" name="Line 74"/>
          <p:cNvSpPr>
            <a:spLocks noChangeShapeType="1"/>
          </p:cNvSpPr>
          <p:nvPr/>
        </p:nvSpPr>
        <p:spPr bwMode="auto">
          <a:xfrm>
            <a:off x="6553200" y="2819400"/>
            <a:ext cx="0" cy="1219200"/>
          </a:xfrm>
          <a:prstGeom prst="line">
            <a:avLst/>
          </a:prstGeom>
          <a:noFill/>
          <a:ln w="28575">
            <a:solidFill>
              <a:schemeClr val="hlink"/>
            </a:solidFill>
            <a:miter lim="800000"/>
            <a:headEnd/>
            <a:tailEnd type="triangle" w="lg" len="med"/>
          </a:ln>
        </p:spPr>
        <p:txBody>
          <a:bodyPr wrap="none"/>
          <a:lstStyle/>
          <a:p>
            <a:endParaRPr lang="en-US"/>
          </a:p>
        </p:txBody>
      </p:sp>
      <p:sp>
        <p:nvSpPr>
          <p:cNvPr id="279605" name="Line 75"/>
          <p:cNvSpPr>
            <a:spLocks noChangeShapeType="1"/>
          </p:cNvSpPr>
          <p:nvPr/>
        </p:nvSpPr>
        <p:spPr bwMode="auto">
          <a:xfrm>
            <a:off x="5638800" y="4267200"/>
            <a:ext cx="304800" cy="0"/>
          </a:xfrm>
          <a:prstGeom prst="line">
            <a:avLst/>
          </a:prstGeom>
          <a:noFill/>
          <a:ln w="28575">
            <a:solidFill>
              <a:schemeClr val="hlink"/>
            </a:solidFill>
            <a:miter lim="800000"/>
            <a:headEnd/>
            <a:tailEnd type="triangle" w="lg" len="med"/>
          </a:ln>
        </p:spPr>
        <p:txBody>
          <a:bodyPr wrap="none"/>
          <a:lstStyle/>
          <a:p>
            <a:endParaRPr lang="en-US"/>
          </a:p>
        </p:txBody>
      </p:sp>
      <p:sp>
        <p:nvSpPr>
          <p:cNvPr id="279606" name="Rectangle 81"/>
          <p:cNvSpPr>
            <a:spLocks noChangeArrowheads="1"/>
          </p:cNvSpPr>
          <p:nvPr/>
        </p:nvSpPr>
        <p:spPr bwMode="auto">
          <a:xfrm>
            <a:off x="1066800" y="152400"/>
            <a:ext cx="6781800" cy="990600"/>
          </a:xfrm>
          <a:prstGeom prst="rect">
            <a:avLst/>
          </a:prstGeom>
          <a:noFill/>
          <a:ln w="9525">
            <a:noFill/>
            <a:miter lim="800000"/>
            <a:headEnd/>
            <a:tailEnd/>
          </a:ln>
        </p:spPr>
        <p:txBody>
          <a:bodyPr lIns="85342" tIns="42672" rIns="85342" bIns="42672" anchor="b"/>
          <a:lstStyle/>
          <a:p>
            <a:pPr algn="ctr" defTabSz="852488">
              <a:lnSpc>
                <a:spcPct val="80000"/>
              </a:lnSpc>
              <a:spcBef>
                <a:spcPct val="40000"/>
              </a:spcBef>
            </a:pPr>
            <a:r>
              <a:rPr lang="en-US" sz="4000">
                <a:solidFill>
                  <a:schemeClr val="tx2"/>
                </a:solidFill>
              </a:rPr>
              <a:t>Wilcoxon Rank-Sum Test: Small Sample Example</a:t>
            </a:r>
          </a:p>
        </p:txBody>
      </p:sp>
      <p:sp>
        <p:nvSpPr>
          <p:cNvPr id="279607" name="Text Box 82"/>
          <p:cNvSpPr txBox="1">
            <a:spLocks noChangeArrowheads="1"/>
          </p:cNvSpPr>
          <p:nvPr/>
        </p:nvSpPr>
        <p:spPr bwMode="auto">
          <a:xfrm>
            <a:off x="152400" y="1905000"/>
            <a:ext cx="1981200" cy="2781300"/>
          </a:xfrm>
          <a:prstGeom prst="rect">
            <a:avLst/>
          </a:prstGeom>
          <a:noFill/>
          <a:ln w="19050" algn="ctr">
            <a:noFill/>
            <a:miter lim="800000"/>
            <a:headEnd/>
            <a:tailEnd/>
          </a:ln>
        </p:spPr>
        <p:txBody>
          <a:bodyPr>
            <a:spAutoFit/>
          </a:bodyPr>
          <a:lstStyle/>
          <a:p>
            <a:pPr marL="320675" indent="-320675" defTabSz="852488">
              <a:lnSpc>
                <a:spcPct val="105000"/>
              </a:lnSpc>
              <a:spcBef>
                <a:spcPct val="50000"/>
              </a:spcBef>
              <a:buClr>
                <a:schemeClr val="folHlink"/>
              </a:buClr>
              <a:buSzPct val="60000"/>
              <a:buFont typeface="Wingdings" pitchFamily="2" charset="2"/>
              <a:buChar char="n"/>
            </a:pPr>
            <a:r>
              <a:rPr lang="en-US">
                <a:solidFill>
                  <a:schemeClr val="tx2"/>
                </a:solidFill>
              </a:rPr>
              <a:t>Lower and Upper Critical Values for T</a:t>
            </a:r>
            <a:r>
              <a:rPr lang="en-US" baseline="-25000">
                <a:solidFill>
                  <a:schemeClr val="tx2"/>
                </a:solidFill>
              </a:rPr>
              <a:t>1</a:t>
            </a:r>
            <a:r>
              <a:rPr lang="en-US">
                <a:solidFill>
                  <a:schemeClr val="tx2"/>
                </a:solidFill>
              </a:rPr>
              <a:t> from Appendix table E.8:</a:t>
            </a:r>
            <a:endParaRPr lang="en-US" baseline="-25000">
              <a:solidFill>
                <a:schemeClr val="tx2"/>
              </a:solidFill>
            </a:endParaRPr>
          </a:p>
        </p:txBody>
      </p:sp>
      <p:sp>
        <p:nvSpPr>
          <p:cNvPr id="279608" name="Oval 76"/>
          <p:cNvSpPr>
            <a:spLocks noChangeArrowheads="1"/>
          </p:cNvSpPr>
          <p:nvPr/>
        </p:nvSpPr>
        <p:spPr bwMode="auto">
          <a:xfrm>
            <a:off x="5943600" y="4038600"/>
            <a:ext cx="1219200" cy="533400"/>
          </a:xfrm>
          <a:prstGeom prst="ellipse">
            <a:avLst/>
          </a:prstGeom>
          <a:noFill/>
          <a:ln w="28575">
            <a:solidFill>
              <a:schemeClr val="hlink"/>
            </a:solidFill>
            <a:miter lim="800000"/>
            <a:headEnd/>
            <a:tailEnd/>
          </a:ln>
        </p:spPr>
        <p:txBody>
          <a:bodyPr wrap="none" anchor="ctr"/>
          <a:lstStyle/>
          <a:p>
            <a:pPr marL="320675" indent="-320675" algn="ctr" defTabSz="852488">
              <a:lnSpc>
                <a:spcPct val="105000"/>
              </a:lnSpc>
              <a:spcBef>
                <a:spcPct val="50000"/>
              </a:spcBef>
              <a:buClr>
                <a:schemeClr val="folHlink"/>
              </a:buClr>
              <a:buSzPct val="60000"/>
              <a:buFont typeface="Wingdings" pitchFamily="2" charset="2"/>
              <a:buNone/>
            </a:pPr>
            <a:endParaRPr lang="en-US">
              <a:solidFill>
                <a:schemeClr val="hlink"/>
              </a:solidFill>
            </a:endParaRPr>
          </a:p>
        </p:txBody>
      </p:sp>
      <p:sp>
        <p:nvSpPr>
          <p:cNvPr id="279609" name="Text Box 83"/>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79610" name="Line 84"/>
          <p:cNvSpPr>
            <a:spLocks noChangeShapeType="1"/>
          </p:cNvSpPr>
          <p:nvPr/>
        </p:nvSpPr>
        <p:spPr bwMode="auto">
          <a:xfrm flipV="1">
            <a:off x="3048000" y="4267200"/>
            <a:ext cx="2057400" cy="304800"/>
          </a:xfrm>
          <a:prstGeom prst="line">
            <a:avLst/>
          </a:prstGeom>
          <a:noFill/>
          <a:ln w="28575">
            <a:solidFill>
              <a:schemeClr val="hlink"/>
            </a:solidFill>
            <a:miter lim="800000"/>
            <a:headEnd/>
            <a:tailEnd type="triangle" w="lg" len="med"/>
          </a:ln>
        </p:spPr>
        <p:txBody>
          <a:bodyPr wrap="none"/>
          <a:lstStyle/>
          <a:p>
            <a:endParaRPr lang="en-US"/>
          </a:p>
        </p:txBody>
      </p:sp>
      <p:sp>
        <p:nvSpPr>
          <p:cNvPr id="279611" name="Text Box 171"/>
          <p:cNvSpPr txBox="1">
            <a:spLocks noChangeArrowheads="1"/>
          </p:cNvSpPr>
          <p:nvPr/>
        </p:nvSpPr>
        <p:spPr bwMode="auto">
          <a:xfrm>
            <a:off x="4191000" y="6172200"/>
            <a:ext cx="4191000" cy="476250"/>
          </a:xfrm>
          <a:prstGeom prst="rect">
            <a:avLst/>
          </a:prstGeom>
          <a:noFill/>
          <a:ln w="19050" algn="ctr">
            <a:noFill/>
            <a:miter lim="800000"/>
            <a:headEnd/>
            <a:tailEnd/>
          </a:ln>
        </p:spPr>
        <p:txBody>
          <a:bodyPr>
            <a:spAutoFit/>
          </a:bodyPr>
          <a:lstStyle/>
          <a:p>
            <a:pPr marL="320675" indent="-320675" algn="ctr" defTabSz="852488">
              <a:lnSpc>
                <a:spcPct val="105000"/>
              </a:lnSpc>
              <a:spcBef>
                <a:spcPct val="50000"/>
              </a:spcBef>
              <a:buClr>
                <a:schemeClr val="folHlink"/>
              </a:buClr>
              <a:buSzPct val="60000"/>
              <a:buFont typeface="Wingdings" pitchFamily="2" charset="2"/>
              <a:buNone/>
            </a:pPr>
            <a:r>
              <a:rPr lang="en-US" b="1">
                <a:solidFill>
                  <a:schemeClr val="hlink"/>
                </a:solidFill>
              </a:rPr>
              <a:t>T</a:t>
            </a:r>
            <a:r>
              <a:rPr lang="en-US" b="1" baseline="-25000">
                <a:solidFill>
                  <a:schemeClr val="hlink"/>
                </a:solidFill>
              </a:rPr>
              <a:t>1L </a:t>
            </a:r>
            <a:r>
              <a:rPr lang="en-US" b="1">
                <a:solidFill>
                  <a:schemeClr val="hlink"/>
                </a:solidFill>
              </a:rPr>
              <a:t>= 11  and  T</a:t>
            </a:r>
            <a:r>
              <a:rPr lang="en-US" b="1" baseline="-25000">
                <a:solidFill>
                  <a:schemeClr val="hlink"/>
                </a:solidFill>
              </a:rPr>
              <a:t>1U </a:t>
            </a:r>
            <a:r>
              <a:rPr lang="en-US" b="1">
                <a:solidFill>
                  <a:schemeClr val="hlink"/>
                </a:solidFill>
              </a:rPr>
              <a:t>= 29</a:t>
            </a:r>
          </a:p>
        </p:txBody>
      </p:sp>
      <p:sp>
        <p:nvSpPr>
          <p:cNvPr id="279612" name="Rectangle 61"/>
          <p:cNvSpPr>
            <a:spLocks noChangeArrowheads="1"/>
          </p:cNvSpPr>
          <p:nvPr/>
        </p:nvSpPr>
        <p:spPr bwMode="auto">
          <a:xfrm>
            <a:off x="7696200" y="762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5"/>
          <p:cNvSpPr>
            <a:spLocks noGrp="1" noChangeArrowheads="1"/>
          </p:cNvSpPr>
          <p:nvPr>
            <p:ph type="sldNum" sz="quarter" idx="10"/>
          </p:nvPr>
        </p:nvSpPr>
        <p:spPr>
          <a:ln/>
        </p:spPr>
        <p:txBody>
          <a:bodyPr/>
          <a:lstStyle/>
          <a:p>
            <a:r>
              <a:rPr lang="en-US"/>
              <a:t>12-</a:t>
            </a:r>
            <a:fld id="{B6906565-352F-425B-9513-5E5D980CBD06}" type="slidenum">
              <a:rPr lang="en-US"/>
              <a:pPr/>
              <a:t>46</a:t>
            </a:fld>
            <a:endParaRPr lang="en-US"/>
          </a:p>
        </p:txBody>
      </p:sp>
      <p:sp>
        <p:nvSpPr>
          <p:cNvPr id="280578" name="Rectangle 32"/>
          <p:cNvSpPr>
            <a:spLocks noChangeArrowheads="1"/>
          </p:cNvSpPr>
          <p:nvPr/>
        </p:nvSpPr>
        <p:spPr bwMode="auto">
          <a:xfrm>
            <a:off x="4038600" y="3962400"/>
            <a:ext cx="4038600" cy="914400"/>
          </a:xfrm>
          <a:prstGeom prst="rect">
            <a:avLst/>
          </a:prstGeom>
          <a:solidFill>
            <a:srgbClr val="FFFFCC"/>
          </a:solidFill>
          <a:ln w="19050" algn="ctr">
            <a:solidFill>
              <a:schemeClr val="tx1"/>
            </a:solidFill>
            <a:miter lim="800000"/>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80579" name="Rectangle 31"/>
          <p:cNvSpPr>
            <a:spLocks noChangeArrowheads="1"/>
          </p:cNvSpPr>
          <p:nvPr/>
        </p:nvSpPr>
        <p:spPr bwMode="auto">
          <a:xfrm>
            <a:off x="4038600" y="5029200"/>
            <a:ext cx="4953000" cy="1524000"/>
          </a:xfrm>
          <a:prstGeom prst="rect">
            <a:avLst/>
          </a:prstGeom>
          <a:solidFill>
            <a:srgbClr val="C4D9FE"/>
          </a:solidFill>
          <a:ln w="19050" algn="ctr">
            <a:solidFill>
              <a:schemeClr val="tx1"/>
            </a:solidFill>
            <a:miter lim="800000"/>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80580" name="Rectangle 25"/>
          <p:cNvSpPr>
            <a:spLocks noChangeArrowheads="1"/>
          </p:cNvSpPr>
          <p:nvPr/>
        </p:nvSpPr>
        <p:spPr bwMode="auto">
          <a:xfrm>
            <a:off x="4038600" y="2971800"/>
            <a:ext cx="1524000" cy="609600"/>
          </a:xfrm>
          <a:prstGeom prst="rect">
            <a:avLst/>
          </a:prstGeom>
          <a:solidFill>
            <a:srgbClr val="FDE0BD"/>
          </a:solidFill>
          <a:ln w="19050" algn="ctr">
            <a:solidFill>
              <a:schemeClr val="tx1"/>
            </a:solidFill>
            <a:miter lim="800000"/>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80581" name="Rectangle 4"/>
          <p:cNvSpPr>
            <a:spLocks noChangeArrowheads="1"/>
          </p:cNvSpPr>
          <p:nvPr/>
        </p:nvSpPr>
        <p:spPr bwMode="auto">
          <a:xfrm>
            <a:off x="76200" y="2895600"/>
            <a:ext cx="2895600" cy="2819400"/>
          </a:xfrm>
          <a:prstGeom prst="rect">
            <a:avLst/>
          </a:prstGeom>
          <a:solidFill>
            <a:srgbClr val="C7DAF7"/>
          </a:solidFill>
          <a:ln w="9525">
            <a:no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280582" name="Rectangle 5"/>
          <p:cNvSpPr>
            <a:spLocks noChangeArrowheads="1"/>
          </p:cNvSpPr>
          <p:nvPr/>
        </p:nvSpPr>
        <p:spPr bwMode="auto">
          <a:xfrm>
            <a:off x="152400" y="3276600"/>
            <a:ext cx="2743200" cy="819150"/>
          </a:xfrm>
          <a:prstGeom prst="rect">
            <a:avLst/>
          </a:prstGeom>
          <a:noFill/>
          <a:ln w="9525">
            <a:noFill/>
            <a:miter lim="800000"/>
            <a:headEnd/>
            <a:tailEnd/>
          </a:ln>
        </p:spPr>
        <p:txBody>
          <a:bodyPr lIns="90488" tIns="44450" rIns="90488" bIns="44450">
            <a:spAutoFit/>
          </a:bodyPr>
          <a:lstStyle/>
          <a:p>
            <a:pPr algn="ctr" eaLnBrk="0" hangingPunct="0"/>
            <a:r>
              <a:rPr lang="en-US"/>
              <a:t>H</a:t>
            </a:r>
            <a:r>
              <a:rPr lang="en-US" baseline="-25000"/>
              <a:t>0</a:t>
            </a:r>
            <a:r>
              <a:rPr lang="en-US"/>
              <a:t>: M</a:t>
            </a:r>
            <a:r>
              <a:rPr lang="en-US" baseline="-25000"/>
              <a:t>1</a:t>
            </a:r>
            <a:r>
              <a:rPr lang="en-US"/>
              <a:t> = M</a:t>
            </a:r>
            <a:r>
              <a:rPr lang="en-US" baseline="-25000"/>
              <a:t>2</a:t>
            </a:r>
            <a:endParaRPr lang="en-US"/>
          </a:p>
          <a:p>
            <a:pPr algn="ctr" eaLnBrk="0" hangingPunct="0"/>
            <a:r>
              <a:rPr lang="en-US"/>
              <a:t>H</a:t>
            </a:r>
            <a:r>
              <a:rPr lang="en-US" baseline="-25000"/>
              <a:t>1</a:t>
            </a:r>
            <a:r>
              <a:rPr lang="en-US"/>
              <a:t>: M</a:t>
            </a:r>
            <a:r>
              <a:rPr lang="en-US" baseline="-25000"/>
              <a:t>1</a:t>
            </a:r>
            <a:r>
              <a:rPr lang="en-US"/>
              <a:t> </a:t>
            </a:r>
            <a:r>
              <a:rPr lang="en-US">
                <a:latin typeface="Symbol" pitchFamily="18" charset="2"/>
              </a:rPr>
              <a:t>¹</a:t>
            </a:r>
            <a:r>
              <a:rPr lang="en-US"/>
              <a:t> M</a:t>
            </a:r>
            <a:r>
              <a:rPr lang="en-US" baseline="-25000"/>
              <a:t>2</a:t>
            </a:r>
          </a:p>
        </p:txBody>
      </p:sp>
      <p:sp>
        <p:nvSpPr>
          <p:cNvPr id="280583" name="Rectangle 6"/>
          <p:cNvSpPr>
            <a:spLocks noChangeArrowheads="1"/>
          </p:cNvSpPr>
          <p:nvPr/>
        </p:nvSpPr>
        <p:spPr bwMode="auto">
          <a:xfrm>
            <a:off x="152400" y="2895600"/>
            <a:ext cx="2743200" cy="454025"/>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en-US">
                <a:solidFill>
                  <a:schemeClr val="folHlink"/>
                </a:solidFill>
              </a:rPr>
              <a:t>Two-Tail Test</a:t>
            </a:r>
          </a:p>
        </p:txBody>
      </p:sp>
      <p:sp>
        <p:nvSpPr>
          <p:cNvPr id="280584" name="Rectangle 7"/>
          <p:cNvSpPr>
            <a:spLocks noChangeArrowheads="1"/>
          </p:cNvSpPr>
          <p:nvPr/>
        </p:nvSpPr>
        <p:spPr bwMode="auto">
          <a:xfrm>
            <a:off x="152400" y="4559300"/>
            <a:ext cx="1139825"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a:t>
            </a:r>
          </a:p>
        </p:txBody>
      </p:sp>
      <p:sp>
        <p:nvSpPr>
          <p:cNvPr id="280585" name="Text Box 8"/>
          <p:cNvSpPr txBox="1">
            <a:spLocks noChangeArrowheads="1"/>
          </p:cNvSpPr>
          <p:nvPr/>
        </p:nvSpPr>
        <p:spPr bwMode="auto">
          <a:xfrm>
            <a:off x="152400" y="5181600"/>
            <a:ext cx="1123950" cy="457200"/>
          </a:xfrm>
          <a:prstGeom prst="rect">
            <a:avLst/>
          </a:prstGeom>
          <a:noFill/>
          <a:ln w="12700">
            <a:noFill/>
            <a:miter lim="800000"/>
            <a:headEnd type="none" w="sm" len="sm"/>
            <a:tailEnd type="none" w="sm" len="sm"/>
          </a:ln>
        </p:spPr>
        <p:txBody>
          <a:bodyPr wrap="none">
            <a:spAutoFit/>
          </a:bodyPr>
          <a:lstStyle/>
          <a:p>
            <a:pPr eaLnBrk="0" hangingPunct="0"/>
            <a:r>
              <a:rPr lang="en-US" b="1">
                <a:solidFill>
                  <a:schemeClr val="hlink"/>
                </a:solidFill>
              </a:rPr>
              <a:t>T</a:t>
            </a:r>
            <a:r>
              <a:rPr lang="en-US" b="1" baseline="-25000">
                <a:solidFill>
                  <a:schemeClr val="hlink"/>
                </a:solidFill>
              </a:rPr>
              <a:t>1L</a:t>
            </a:r>
            <a:r>
              <a:rPr lang="en-US" b="1">
                <a:solidFill>
                  <a:schemeClr val="hlink"/>
                </a:solidFill>
              </a:rPr>
              <a:t>=11</a:t>
            </a:r>
            <a:endParaRPr lang="en-US">
              <a:solidFill>
                <a:schemeClr val="hlink"/>
              </a:solidFill>
            </a:endParaRPr>
          </a:p>
        </p:txBody>
      </p:sp>
      <p:sp>
        <p:nvSpPr>
          <p:cNvPr id="280586" name="Text Box 9"/>
          <p:cNvSpPr txBox="1">
            <a:spLocks noChangeArrowheads="1"/>
          </p:cNvSpPr>
          <p:nvPr/>
        </p:nvSpPr>
        <p:spPr bwMode="auto">
          <a:xfrm>
            <a:off x="1676400" y="5181600"/>
            <a:ext cx="1146175" cy="457200"/>
          </a:xfrm>
          <a:prstGeom prst="rect">
            <a:avLst/>
          </a:prstGeom>
          <a:noFill/>
          <a:ln w="12700">
            <a:noFill/>
            <a:miter lim="800000"/>
            <a:headEnd type="none" w="sm" len="sm"/>
            <a:tailEnd type="none" w="sm" len="sm"/>
          </a:ln>
        </p:spPr>
        <p:txBody>
          <a:bodyPr wrap="none">
            <a:spAutoFit/>
          </a:bodyPr>
          <a:lstStyle/>
          <a:p>
            <a:pPr eaLnBrk="0" hangingPunct="0"/>
            <a:r>
              <a:rPr lang="en-US" b="1">
                <a:solidFill>
                  <a:schemeClr val="hlink"/>
                </a:solidFill>
              </a:rPr>
              <a:t>T</a:t>
            </a:r>
            <a:r>
              <a:rPr lang="en-US" b="1" baseline="-25000">
                <a:solidFill>
                  <a:schemeClr val="hlink"/>
                </a:solidFill>
              </a:rPr>
              <a:t>1U</a:t>
            </a:r>
            <a:r>
              <a:rPr lang="en-US" b="1">
                <a:solidFill>
                  <a:schemeClr val="hlink"/>
                </a:solidFill>
              </a:rPr>
              <a:t>=29</a:t>
            </a:r>
            <a:endParaRPr lang="en-US">
              <a:solidFill>
                <a:schemeClr val="hlink"/>
              </a:solidFill>
            </a:endParaRPr>
          </a:p>
        </p:txBody>
      </p:sp>
      <p:sp>
        <p:nvSpPr>
          <p:cNvPr id="280587" name="Rectangle 10"/>
          <p:cNvSpPr>
            <a:spLocks noChangeArrowheads="1"/>
          </p:cNvSpPr>
          <p:nvPr/>
        </p:nvSpPr>
        <p:spPr bwMode="auto">
          <a:xfrm>
            <a:off x="1981200" y="4559300"/>
            <a:ext cx="914400" cy="3635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800">
                <a:solidFill>
                  <a:srgbClr val="000000"/>
                </a:solidFill>
              </a:rPr>
              <a:t>Reject</a:t>
            </a:r>
          </a:p>
        </p:txBody>
      </p:sp>
      <p:sp>
        <p:nvSpPr>
          <p:cNvPr id="280588" name="Text Box 11"/>
          <p:cNvSpPr txBox="1">
            <a:spLocks noChangeArrowheads="1"/>
          </p:cNvSpPr>
          <p:nvPr/>
        </p:nvSpPr>
        <p:spPr bwMode="auto">
          <a:xfrm>
            <a:off x="974725" y="4540250"/>
            <a:ext cx="930275" cy="641350"/>
          </a:xfrm>
          <a:prstGeom prst="rect">
            <a:avLst/>
          </a:prstGeom>
          <a:noFill/>
          <a:ln w="12700">
            <a:noFill/>
            <a:miter lim="800000"/>
            <a:headEnd type="none" w="sm" len="sm"/>
            <a:tailEnd type="none" w="sm" len="sm"/>
          </a:ln>
        </p:spPr>
        <p:txBody>
          <a:bodyPr>
            <a:spAutoFit/>
          </a:bodyPr>
          <a:lstStyle/>
          <a:p>
            <a:pPr algn="ctr" eaLnBrk="0" hangingPunct="0"/>
            <a:r>
              <a:rPr lang="en-US" sz="1800">
                <a:solidFill>
                  <a:schemeClr val="bg2"/>
                </a:solidFill>
              </a:rPr>
              <a:t>Do Not Reject</a:t>
            </a:r>
          </a:p>
        </p:txBody>
      </p:sp>
      <p:sp>
        <p:nvSpPr>
          <p:cNvPr id="280589" name="Line 12"/>
          <p:cNvSpPr>
            <a:spLocks noChangeShapeType="1"/>
          </p:cNvSpPr>
          <p:nvPr/>
        </p:nvSpPr>
        <p:spPr bwMode="auto">
          <a:xfrm>
            <a:off x="152400" y="4343400"/>
            <a:ext cx="8382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80590" name="Line 13"/>
          <p:cNvSpPr>
            <a:spLocks noChangeShapeType="1"/>
          </p:cNvSpPr>
          <p:nvPr/>
        </p:nvSpPr>
        <p:spPr bwMode="auto">
          <a:xfrm>
            <a:off x="1905000" y="4343400"/>
            <a:ext cx="8382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80591" name="Line 14"/>
          <p:cNvSpPr>
            <a:spLocks noChangeShapeType="1"/>
          </p:cNvSpPr>
          <p:nvPr/>
        </p:nvSpPr>
        <p:spPr bwMode="auto">
          <a:xfrm>
            <a:off x="990600" y="4343400"/>
            <a:ext cx="914400" cy="0"/>
          </a:xfrm>
          <a:prstGeom prst="line">
            <a:avLst/>
          </a:prstGeom>
          <a:noFill/>
          <a:ln w="19050">
            <a:solidFill>
              <a:schemeClr val="tx1"/>
            </a:solidFill>
            <a:miter lim="800000"/>
            <a:headEnd type="triangle" w="med" len="med"/>
            <a:tailEnd type="triangle" w="med" len="med"/>
          </a:ln>
        </p:spPr>
        <p:txBody>
          <a:bodyPr wrap="none"/>
          <a:lstStyle/>
          <a:p>
            <a:endParaRPr lang="en-US"/>
          </a:p>
        </p:txBody>
      </p:sp>
      <p:sp>
        <p:nvSpPr>
          <p:cNvPr id="280592" name="Line 15"/>
          <p:cNvSpPr>
            <a:spLocks noChangeShapeType="1"/>
          </p:cNvSpPr>
          <p:nvPr/>
        </p:nvSpPr>
        <p:spPr bwMode="auto">
          <a:xfrm flipV="1">
            <a:off x="990600" y="4495800"/>
            <a:ext cx="0" cy="685800"/>
          </a:xfrm>
          <a:prstGeom prst="line">
            <a:avLst/>
          </a:prstGeom>
          <a:noFill/>
          <a:ln w="28575">
            <a:solidFill>
              <a:schemeClr val="hlink"/>
            </a:solidFill>
            <a:miter lim="800000"/>
            <a:headEnd/>
            <a:tailEnd type="triangle" w="med" len="med"/>
          </a:ln>
        </p:spPr>
        <p:txBody>
          <a:bodyPr wrap="none"/>
          <a:lstStyle/>
          <a:p>
            <a:endParaRPr lang="en-US"/>
          </a:p>
        </p:txBody>
      </p:sp>
      <p:sp>
        <p:nvSpPr>
          <p:cNvPr id="280593" name="Line 16"/>
          <p:cNvSpPr>
            <a:spLocks noChangeShapeType="1"/>
          </p:cNvSpPr>
          <p:nvPr/>
        </p:nvSpPr>
        <p:spPr bwMode="auto">
          <a:xfrm flipV="1">
            <a:off x="1905000" y="4495800"/>
            <a:ext cx="0" cy="685800"/>
          </a:xfrm>
          <a:prstGeom prst="line">
            <a:avLst/>
          </a:prstGeom>
          <a:noFill/>
          <a:ln w="28575">
            <a:solidFill>
              <a:schemeClr val="hlink"/>
            </a:solidFill>
            <a:miter lim="800000"/>
            <a:headEnd/>
            <a:tailEnd type="triangle" w="med" len="med"/>
          </a:ln>
        </p:spPr>
        <p:txBody>
          <a:bodyPr wrap="none"/>
          <a:lstStyle/>
          <a:p>
            <a:endParaRPr lang="en-US"/>
          </a:p>
        </p:txBody>
      </p:sp>
      <p:sp>
        <p:nvSpPr>
          <p:cNvPr id="280594" name="Line 17"/>
          <p:cNvSpPr>
            <a:spLocks noChangeShapeType="1"/>
          </p:cNvSpPr>
          <p:nvPr/>
        </p:nvSpPr>
        <p:spPr bwMode="auto">
          <a:xfrm>
            <a:off x="990600" y="4191000"/>
            <a:ext cx="0" cy="304800"/>
          </a:xfrm>
          <a:prstGeom prst="line">
            <a:avLst/>
          </a:prstGeom>
          <a:noFill/>
          <a:ln w="19050">
            <a:solidFill>
              <a:schemeClr val="tx1"/>
            </a:solidFill>
            <a:miter lim="800000"/>
            <a:headEnd/>
            <a:tailEnd/>
          </a:ln>
        </p:spPr>
        <p:txBody>
          <a:bodyPr wrap="none"/>
          <a:lstStyle/>
          <a:p>
            <a:endParaRPr lang="en-US"/>
          </a:p>
        </p:txBody>
      </p:sp>
      <p:sp>
        <p:nvSpPr>
          <p:cNvPr id="280595" name="Line 18"/>
          <p:cNvSpPr>
            <a:spLocks noChangeShapeType="1"/>
          </p:cNvSpPr>
          <p:nvPr/>
        </p:nvSpPr>
        <p:spPr bwMode="auto">
          <a:xfrm>
            <a:off x="1905000" y="4191000"/>
            <a:ext cx="0" cy="304800"/>
          </a:xfrm>
          <a:prstGeom prst="line">
            <a:avLst/>
          </a:prstGeom>
          <a:noFill/>
          <a:ln w="19050">
            <a:solidFill>
              <a:schemeClr val="tx1"/>
            </a:solidFill>
            <a:miter lim="800000"/>
            <a:headEnd/>
            <a:tailEnd/>
          </a:ln>
        </p:spPr>
        <p:txBody>
          <a:bodyPr wrap="none"/>
          <a:lstStyle/>
          <a:p>
            <a:endParaRPr lang="en-US"/>
          </a:p>
        </p:txBody>
      </p:sp>
      <p:sp>
        <p:nvSpPr>
          <p:cNvPr id="280596" name="Rectangle 19"/>
          <p:cNvSpPr>
            <a:spLocks noChangeArrowheads="1"/>
          </p:cNvSpPr>
          <p:nvPr/>
        </p:nvSpPr>
        <p:spPr bwMode="auto">
          <a:xfrm>
            <a:off x="304800" y="5791200"/>
            <a:ext cx="2667000" cy="665163"/>
          </a:xfrm>
          <a:prstGeom prst="rect">
            <a:avLst/>
          </a:prstGeom>
          <a:noFill/>
          <a:ln w="9525">
            <a:noFill/>
            <a:miter lim="800000"/>
            <a:headEnd/>
            <a:tailEnd/>
          </a:ln>
        </p:spPr>
        <p:txBody>
          <a:bodyPr lIns="90488" tIns="44450" rIns="90488" bIns="44450">
            <a:spAutoFit/>
          </a:bodyPr>
          <a:lstStyle/>
          <a:p>
            <a:pPr eaLnBrk="0" hangingPunct="0">
              <a:lnSpc>
                <a:spcPct val="80000"/>
              </a:lnSpc>
              <a:spcBef>
                <a:spcPct val="50000"/>
              </a:spcBef>
            </a:pPr>
            <a:r>
              <a:rPr lang="en-US" sz="1800">
                <a:solidFill>
                  <a:srgbClr val="000000"/>
                </a:solidFill>
              </a:rPr>
              <a:t>Reject H</a:t>
            </a:r>
            <a:r>
              <a:rPr lang="en-US" sz="1800" baseline="-25000">
                <a:solidFill>
                  <a:srgbClr val="000000"/>
                </a:solidFill>
              </a:rPr>
              <a:t>0</a:t>
            </a:r>
            <a:r>
              <a:rPr lang="en-US" sz="1800">
                <a:solidFill>
                  <a:srgbClr val="000000"/>
                </a:solidFill>
              </a:rPr>
              <a:t> if T</a:t>
            </a:r>
            <a:r>
              <a:rPr lang="en-US" sz="1800" baseline="-25000">
                <a:solidFill>
                  <a:srgbClr val="000000"/>
                </a:solidFill>
              </a:rPr>
              <a:t>1</a:t>
            </a:r>
            <a:r>
              <a:rPr lang="en-US" sz="1800">
                <a:solidFill>
                  <a:srgbClr val="000000"/>
                </a:solidFill>
              </a:rPr>
              <a:t> </a:t>
            </a:r>
            <a:r>
              <a:rPr lang="en-US" sz="1800">
                <a:solidFill>
                  <a:srgbClr val="000000"/>
                </a:solidFill>
                <a:cs typeface="Arial" charset="0"/>
              </a:rPr>
              <a:t>≤</a:t>
            </a:r>
            <a:r>
              <a:rPr lang="en-US" sz="1800">
                <a:solidFill>
                  <a:srgbClr val="000000"/>
                </a:solidFill>
              </a:rPr>
              <a:t> T</a:t>
            </a:r>
            <a:r>
              <a:rPr lang="en-US" sz="1800" baseline="-25000">
                <a:solidFill>
                  <a:srgbClr val="000000"/>
                </a:solidFill>
              </a:rPr>
              <a:t>1L</a:t>
            </a:r>
            <a:r>
              <a:rPr lang="en-US" sz="1800">
                <a:solidFill>
                  <a:srgbClr val="000000"/>
                </a:solidFill>
              </a:rPr>
              <a:t>=11</a:t>
            </a:r>
          </a:p>
          <a:p>
            <a:pPr eaLnBrk="0" hangingPunct="0">
              <a:lnSpc>
                <a:spcPct val="80000"/>
              </a:lnSpc>
              <a:spcBef>
                <a:spcPct val="50000"/>
              </a:spcBef>
            </a:pPr>
            <a:r>
              <a:rPr lang="en-US" sz="1800">
                <a:solidFill>
                  <a:srgbClr val="000000"/>
                </a:solidFill>
              </a:rPr>
              <a:t>            or if T</a:t>
            </a:r>
            <a:r>
              <a:rPr lang="en-US" sz="1800" baseline="-25000">
                <a:solidFill>
                  <a:srgbClr val="000000"/>
                </a:solidFill>
              </a:rPr>
              <a:t>1</a:t>
            </a:r>
            <a:r>
              <a:rPr lang="en-US" sz="1800">
                <a:solidFill>
                  <a:srgbClr val="000000"/>
                </a:solidFill>
              </a:rPr>
              <a:t> </a:t>
            </a:r>
            <a:r>
              <a:rPr lang="en-US" sz="1800">
                <a:solidFill>
                  <a:srgbClr val="000000"/>
                </a:solidFill>
                <a:cs typeface="Arial" charset="0"/>
              </a:rPr>
              <a:t>≥</a:t>
            </a:r>
            <a:r>
              <a:rPr lang="en-US" sz="1800">
                <a:solidFill>
                  <a:srgbClr val="000000"/>
                </a:solidFill>
              </a:rPr>
              <a:t> T</a:t>
            </a:r>
            <a:r>
              <a:rPr lang="en-US" sz="1800" baseline="-25000">
                <a:solidFill>
                  <a:srgbClr val="000000"/>
                </a:solidFill>
              </a:rPr>
              <a:t>1U</a:t>
            </a:r>
            <a:r>
              <a:rPr lang="en-US" sz="1800">
                <a:solidFill>
                  <a:srgbClr val="000000"/>
                </a:solidFill>
              </a:rPr>
              <a:t>=29</a:t>
            </a:r>
          </a:p>
        </p:txBody>
      </p:sp>
      <p:sp>
        <p:nvSpPr>
          <p:cNvPr id="280597" name="Rectangle 20"/>
          <p:cNvSpPr>
            <a:spLocks noChangeArrowheads="1"/>
          </p:cNvSpPr>
          <p:nvPr/>
        </p:nvSpPr>
        <p:spPr bwMode="auto">
          <a:xfrm>
            <a:off x="228600" y="1828800"/>
            <a:ext cx="2743200" cy="990600"/>
          </a:xfrm>
          <a:prstGeom prst="rect">
            <a:avLst/>
          </a:prstGeom>
          <a:noFill/>
          <a:ln w="9525">
            <a:noFill/>
            <a:miter lim="800000"/>
            <a:headEnd/>
            <a:tailEnd/>
          </a:ln>
        </p:spPr>
        <p:txBody>
          <a:bodyPr lIns="90488" tIns="44450" rIns="90488" bIns="44450"/>
          <a:lstStyle/>
          <a:p>
            <a:pPr marL="342900" indent="-342900">
              <a:spcBef>
                <a:spcPct val="20000"/>
              </a:spcBef>
              <a:buClr>
                <a:schemeClr val="folHlink"/>
              </a:buClr>
              <a:buSzPct val="60000"/>
              <a:buFont typeface="Wingdings" pitchFamily="2" charset="2"/>
              <a:buChar char="n"/>
            </a:pPr>
            <a:r>
              <a:rPr lang="en-US">
                <a:latin typeface="Symbol" pitchFamily="18" charset="2"/>
              </a:rPr>
              <a:t>a</a:t>
            </a:r>
            <a:r>
              <a:rPr lang="en-US"/>
              <a:t> = .05</a:t>
            </a:r>
          </a:p>
          <a:p>
            <a:pPr marL="342900" indent="-342900">
              <a:spcBef>
                <a:spcPct val="20000"/>
              </a:spcBef>
              <a:buClr>
                <a:schemeClr val="folHlink"/>
              </a:buClr>
              <a:buSzPct val="60000"/>
              <a:buFont typeface="Wingdings" pitchFamily="2" charset="2"/>
              <a:buChar char="n"/>
            </a:pPr>
            <a:r>
              <a:rPr lang="en-US"/>
              <a:t>n</a:t>
            </a:r>
            <a:r>
              <a:rPr lang="en-US" baseline="-25000"/>
              <a:t>1</a:t>
            </a:r>
            <a:r>
              <a:rPr lang="en-US"/>
              <a:t> = 4 ,  n</a:t>
            </a:r>
            <a:r>
              <a:rPr lang="en-US" baseline="-25000"/>
              <a:t>2</a:t>
            </a:r>
            <a:r>
              <a:rPr lang="en-US"/>
              <a:t> = 5 </a:t>
            </a:r>
          </a:p>
        </p:txBody>
      </p:sp>
      <p:sp>
        <p:nvSpPr>
          <p:cNvPr id="280598" name="Rectangle 21"/>
          <p:cNvSpPr>
            <a:spLocks noChangeArrowheads="1"/>
          </p:cNvSpPr>
          <p:nvPr/>
        </p:nvSpPr>
        <p:spPr bwMode="auto">
          <a:xfrm>
            <a:off x="4038600" y="1905000"/>
            <a:ext cx="4648200" cy="4114800"/>
          </a:xfrm>
          <a:prstGeom prst="rect">
            <a:avLst/>
          </a:prstGeom>
          <a:noFill/>
          <a:ln w="9525">
            <a:noFill/>
            <a:miter lim="800000"/>
            <a:headEnd/>
            <a:tailEnd/>
          </a:ln>
        </p:spPr>
        <p:txBody>
          <a:bodyPr lIns="90488" tIns="44450" rIns="90488" bIns="44450"/>
          <a:lstStyle/>
          <a:p>
            <a:pPr eaLnBrk="0" hangingPunct="0">
              <a:spcBef>
                <a:spcPct val="20000"/>
              </a:spcBef>
            </a:pPr>
            <a:r>
              <a:rPr lang="en-US" sz="2800" b="1"/>
              <a:t>Test Statistic </a:t>
            </a:r>
            <a:r>
              <a:rPr lang="en-US" sz="2800"/>
              <a:t>(Sum of ranks from smaller sample):</a:t>
            </a:r>
          </a:p>
          <a:p>
            <a:pPr eaLnBrk="0" hangingPunct="0">
              <a:spcBef>
                <a:spcPct val="20000"/>
              </a:spcBef>
            </a:pPr>
            <a:endParaRPr lang="en-US" sz="800"/>
          </a:p>
          <a:p>
            <a:pPr eaLnBrk="0" hangingPunct="0">
              <a:spcBef>
                <a:spcPct val="20000"/>
              </a:spcBef>
            </a:pPr>
            <a:r>
              <a:rPr lang="en-US"/>
              <a:t>T</a:t>
            </a:r>
            <a:r>
              <a:rPr lang="en-US" baseline="-25000"/>
              <a:t>1</a:t>
            </a:r>
            <a:r>
              <a:rPr lang="en-US"/>
              <a:t> = 24.5</a:t>
            </a:r>
            <a:r>
              <a:rPr lang="en-US" sz="2800" b="1"/>
              <a:t> </a:t>
            </a:r>
          </a:p>
          <a:p>
            <a:pPr eaLnBrk="0" hangingPunct="0">
              <a:spcBef>
                <a:spcPct val="20000"/>
              </a:spcBef>
            </a:pPr>
            <a:endParaRPr lang="en-US" sz="2800" b="1"/>
          </a:p>
          <a:p>
            <a:pPr eaLnBrk="0" hangingPunct="0">
              <a:spcBef>
                <a:spcPct val="20000"/>
              </a:spcBef>
            </a:pPr>
            <a:r>
              <a:rPr lang="en-US" sz="2800" b="1"/>
              <a:t>Decision:</a:t>
            </a:r>
          </a:p>
          <a:p>
            <a:pPr eaLnBrk="0" hangingPunct="0">
              <a:spcBef>
                <a:spcPct val="20000"/>
              </a:spcBef>
            </a:pPr>
            <a:endParaRPr lang="en-US" sz="2800" b="1"/>
          </a:p>
          <a:p>
            <a:pPr eaLnBrk="0" hangingPunct="0">
              <a:spcBef>
                <a:spcPct val="20000"/>
              </a:spcBef>
            </a:pPr>
            <a:r>
              <a:rPr lang="en-US" sz="2800" b="1"/>
              <a:t>Conclusion:</a:t>
            </a:r>
          </a:p>
          <a:p>
            <a:pPr eaLnBrk="0" hangingPunct="0">
              <a:spcBef>
                <a:spcPct val="20000"/>
              </a:spcBef>
            </a:pPr>
            <a:endParaRPr lang="en-US" sz="2800" b="1"/>
          </a:p>
        </p:txBody>
      </p:sp>
      <p:sp>
        <p:nvSpPr>
          <p:cNvPr id="280599" name="Rectangle 22"/>
          <p:cNvSpPr>
            <a:spLocks noChangeArrowheads="1"/>
          </p:cNvSpPr>
          <p:nvPr/>
        </p:nvSpPr>
        <p:spPr bwMode="auto">
          <a:xfrm>
            <a:off x="4038600" y="4314825"/>
            <a:ext cx="4187825" cy="515938"/>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2800">
                <a:solidFill>
                  <a:schemeClr val="hlink"/>
                </a:solidFill>
              </a:rPr>
              <a:t>Do not reject</a:t>
            </a:r>
            <a:r>
              <a:rPr lang="en-US" sz="2800"/>
              <a:t> at </a:t>
            </a:r>
            <a:r>
              <a:rPr lang="en-US" sz="2800">
                <a:latin typeface="Symbol" pitchFamily="18" charset="2"/>
              </a:rPr>
              <a:t>a</a:t>
            </a:r>
            <a:r>
              <a:rPr lang="en-US" sz="2800"/>
              <a:t> = 0.05</a:t>
            </a:r>
          </a:p>
        </p:txBody>
      </p:sp>
      <p:sp>
        <p:nvSpPr>
          <p:cNvPr id="280600" name="Rectangle 23"/>
          <p:cNvSpPr>
            <a:spLocks noChangeArrowheads="1"/>
          </p:cNvSpPr>
          <p:nvPr/>
        </p:nvSpPr>
        <p:spPr bwMode="auto">
          <a:xfrm>
            <a:off x="4038600" y="5381625"/>
            <a:ext cx="4953000" cy="11842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a:t>There is not enough evidence to prove that the medians are not equal.</a:t>
            </a:r>
          </a:p>
        </p:txBody>
      </p:sp>
      <p:sp>
        <p:nvSpPr>
          <p:cNvPr id="280601" name="Line 27"/>
          <p:cNvSpPr>
            <a:spLocks noChangeShapeType="1"/>
          </p:cNvSpPr>
          <p:nvPr/>
        </p:nvSpPr>
        <p:spPr bwMode="auto">
          <a:xfrm flipH="1">
            <a:off x="1752600" y="3429000"/>
            <a:ext cx="2286000" cy="838200"/>
          </a:xfrm>
          <a:prstGeom prst="line">
            <a:avLst/>
          </a:prstGeom>
          <a:noFill/>
          <a:ln w="19050">
            <a:solidFill>
              <a:schemeClr val="hlink"/>
            </a:solidFill>
            <a:round/>
            <a:headEnd/>
            <a:tailEnd type="triangle" w="lg" len="med"/>
          </a:ln>
        </p:spPr>
        <p:txBody>
          <a:bodyPr>
            <a:spAutoFit/>
          </a:bodyPr>
          <a:lstStyle/>
          <a:p>
            <a:endParaRPr lang="en-US"/>
          </a:p>
        </p:txBody>
      </p:sp>
      <p:sp>
        <p:nvSpPr>
          <p:cNvPr id="280602" name="AutoShape 28"/>
          <p:cNvSpPr>
            <a:spLocks noChangeArrowheads="1"/>
          </p:cNvSpPr>
          <p:nvPr/>
        </p:nvSpPr>
        <p:spPr bwMode="auto">
          <a:xfrm>
            <a:off x="1600200" y="4267200"/>
            <a:ext cx="152400" cy="152400"/>
          </a:xfrm>
          <a:prstGeom prst="diamond">
            <a:avLst/>
          </a:prstGeom>
          <a:solidFill>
            <a:srgbClr val="FFFF99"/>
          </a:solidFill>
          <a:ln w="19050" algn="ctr">
            <a:solidFill>
              <a:schemeClr val="tx1"/>
            </a:solidFill>
            <a:miter lim="800000"/>
            <a:headEnd/>
            <a:tailEnd/>
          </a:ln>
        </p:spPr>
        <p:txBody>
          <a:bodyPr wrap="none"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80603" name="Rectangle 29"/>
          <p:cNvSpPr>
            <a:spLocks noGrp="1" noChangeArrowheads="1"/>
          </p:cNvSpPr>
          <p:nvPr>
            <p:ph type="title"/>
          </p:nvPr>
        </p:nvSpPr>
        <p:spPr>
          <a:xfrm>
            <a:off x="762000" y="76200"/>
            <a:ext cx="7793038" cy="1143000"/>
          </a:xfrm>
        </p:spPr>
        <p:txBody>
          <a:bodyPr/>
          <a:lstStyle/>
          <a:p>
            <a:pPr eaLnBrk="1" hangingPunct="1">
              <a:lnSpc>
                <a:spcPct val="85000"/>
              </a:lnSpc>
            </a:pPr>
            <a:r>
              <a:rPr lang="en-US" smtClean="0"/>
              <a:t>Wilcoxon Rank-Sum Test:</a:t>
            </a:r>
            <a:br>
              <a:rPr lang="en-US" smtClean="0"/>
            </a:br>
            <a:r>
              <a:rPr lang="en-US" smtClean="0"/>
              <a:t>Small Sample Solution</a:t>
            </a:r>
          </a:p>
        </p:txBody>
      </p:sp>
      <p:sp>
        <p:nvSpPr>
          <p:cNvPr id="280604" name="Text Box 30"/>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80605" name="Rectangle 30"/>
          <p:cNvSpPr>
            <a:spLocks noChangeArrowheads="1"/>
          </p:cNvSpPr>
          <p:nvPr/>
        </p:nvSpPr>
        <p:spPr bwMode="auto">
          <a:xfrm>
            <a:off x="7543800" y="762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33716F41-1B4E-4281-BCD7-0DF509357663}" type="slidenum">
              <a:rPr lang="en-US"/>
              <a:pPr/>
              <a:t>47</a:t>
            </a:fld>
            <a:endParaRPr lang="en-US"/>
          </a:p>
        </p:txBody>
      </p:sp>
      <p:sp>
        <p:nvSpPr>
          <p:cNvPr id="96271" name="Rectangle 2"/>
          <p:cNvSpPr>
            <a:spLocks noGrp="1" noChangeArrowheads="1"/>
          </p:cNvSpPr>
          <p:nvPr>
            <p:ph type="title"/>
          </p:nvPr>
        </p:nvSpPr>
        <p:spPr>
          <a:xfrm>
            <a:off x="1150938" y="228600"/>
            <a:ext cx="7793037" cy="1143000"/>
          </a:xfrm>
        </p:spPr>
        <p:txBody>
          <a:bodyPr/>
          <a:lstStyle/>
          <a:p>
            <a:pPr eaLnBrk="1" hangingPunct="1">
              <a:lnSpc>
                <a:spcPct val="80000"/>
              </a:lnSpc>
            </a:pPr>
            <a:r>
              <a:rPr lang="en-US" smtClean="0"/>
              <a:t>Wilcoxon Rank-Sum Test </a:t>
            </a:r>
            <a:br>
              <a:rPr lang="en-US" smtClean="0"/>
            </a:br>
            <a:r>
              <a:rPr lang="en-US" smtClean="0"/>
              <a:t>(Large Sample)</a:t>
            </a:r>
          </a:p>
        </p:txBody>
      </p:sp>
      <p:sp>
        <p:nvSpPr>
          <p:cNvPr id="96272" name="Rectangle 3"/>
          <p:cNvSpPr>
            <a:spLocks noGrp="1" noChangeArrowheads="1"/>
          </p:cNvSpPr>
          <p:nvPr>
            <p:ph type="body" idx="1"/>
          </p:nvPr>
        </p:nvSpPr>
        <p:spPr>
          <a:xfrm>
            <a:off x="838200" y="1447800"/>
            <a:ext cx="8077200" cy="4800600"/>
          </a:xfrm>
        </p:spPr>
        <p:txBody>
          <a:bodyPr/>
          <a:lstStyle/>
          <a:p>
            <a:pPr eaLnBrk="1" hangingPunct="1">
              <a:lnSpc>
                <a:spcPct val="110000"/>
              </a:lnSpc>
            </a:pPr>
            <a:r>
              <a:rPr lang="en-US" smtClean="0"/>
              <a:t>For large samples, the test statistic T</a:t>
            </a:r>
            <a:r>
              <a:rPr lang="en-US" baseline="-25000" smtClean="0"/>
              <a:t>1</a:t>
            </a:r>
            <a:r>
              <a:rPr lang="en-US" i="1" smtClean="0"/>
              <a:t>  </a:t>
            </a:r>
            <a:r>
              <a:rPr lang="en-US" smtClean="0"/>
              <a:t>is approximately normal with mean        and standard deviation       :</a:t>
            </a:r>
          </a:p>
          <a:p>
            <a:pPr eaLnBrk="1" hangingPunct="1">
              <a:lnSpc>
                <a:spcPct val="110000"/>
              </a:lnSpc>
            </a:pPr>
            <a:endParaRPr lang="en-US" smtClean="0"/>
          </a:p>
          <a:p>
            <a:pPr eaLnBrk="1" hangingPunct="1">
              <a:lnSpc>
                <a:spcPct val="170000"/>
              </a:lnSpc>
            </a:pPr>
            <a:endParaRPr lang="en-US" smtClean="0"/>
          </a:p>
          <a:p>
            <a:pPr eaLnBrk="1" hangingPunct="1">
              <a:lnSpc>
                <a:spcPct val="110000"/>
              </a:lnSpc>
            </a:pPr>
            <a:endParaRPr lang="en-US" sz="800" smtClean="0"/>
          </a:p>
          <a:p>
            <a:pPr lvl="1" eaLnBrk="1" hangingPunct="1">
              <a:lnSpc>
                <a:spcPct val="90000"/>
              </a:lnSpc>
              <a:spcBef>
                <a:spcPct val="30000"/>
              </a:spcBef>
            </a:pPr>
            <a:r>
              <a:rPr lang="en-US" smtClean="0"/>
              <a:t> Must use the normal approximation if either n</a:t>
            </a:r>
            <a:r>
              <a:rPr lang="en-US" baseline="-25000" smtClean="0"/>
              <a:t>1</a:t>
            </a:r>
            <a:r>
              <a:rPr lang="en-US" smtClean="0"/>
              <a:t> </a:t>
            </a:r>
          </a:p>
          <a:p>
            <a:pPr lvl="1" eaLnBrk="1" hangingPunct="1">
              <a:lnSpc>
                <a:spcPct val="70000"/>
              </a:lnSpc>
              <a:spcBef>
                <a:spcPct val="30000"/>
              </a:spcBef>
              <a:buFont typeface="Wingdings" pitchFamily="2" charset="2"/>
              <a:buNone/>
            </a:pPr>
            <a:r>
              <a:rPr lang="en-US" smtClean="0"/>
              <a:t>	 or n</a:t>
            </a:r>
            <a:r>
              <a:rPr lang="en-US" baseline="-25000" smtClean="0"/>
              <a:t>2</a:t>
            </a:r>
            <a:r>
              <a:rPr lang="en-US" smtClean="0"/>
              <a:t> &gt; 10</a:t>
            </a:r>
          </a:p>
          <a:p>
            <a:pPr lvl="1" eaLnBrk="1" hangingPunct="1">
              <a:spcBef>
                <a:spcPct val="30000"/>
              </a:spcBef>
            </a:pPr>
            <a:r>
              <a:rPr lang="en-US" smtClean="0"/>
              <a:t>Assign n</a:t>
            </a:r>
            <a:r>
              <a:rPr lang="en-US" baseline="-25000" smtClean="0"/>
              <a:t>1</a:t>
            </a:r>
            <a:r>
              <a:rPr lang="en-US" smtClean="0"/>
              <a:t> to be the smaller of the two sample sizes </a:t>
            </a:r>
          </a:p>
          <a:p>
            <a:pPr lvl="1" eaLnBrk="1" hangingPunct="1">
              <a:spcBef>
                <a:spcPct val="30000"/>
              </a:spcBef>
            </a:pPr>
            <a:r>
              <a:rPr lang="en-US" smtClean="0"/>
              <a:t>Should not use the normal approximation for small samples</a:t>
            </a:r>
          </a:p>
        </p:txBody>
      </p:sp>
      <p:graphicFrame>
        <p:nvGraphicFramePr>
          <p:cNvPr id="96266" name="Object 10"/>
          <p:cNvGraphicFramePr>
            <a:graphicFrameLocks noChangeAspect="1"/>
          </p:cNvGraphicFramePr>
          <p:nvPr/>
        </p:nvGraphicFramePr>
        <p:xfrm>
          <a:off x="6530975" y="1905000"/>
          <a:ext cx="479425" cy="533400"/>
        </p:xfrm>
        <a:graphic>
          <a:graphicData uri="http://schemas.openxmlformats.org/presentationml/2006/ole">
            <p:oleObj spid="_x0000_s96266" name="Equation" r:id="rId3" imgW="215640" imgH="241200" progId="Equation.3">
              <p:embed/>
            </p:oleObj>
          </a:graphicData>
        </a:graphic>
      </p:graphicFrame>
      <p:graphicFrame>
        <p:nvGraphicFramePr>
          <p:cNvPr id="96267" name="Object 11"/>
          <p:cNvGraphicFramePr>
            <a:graphicFrameLocks noChangeAspect="1"/>
          </p:cNvGraphicFramePr>
          <p:nvPr/>
        </p:nvGraphicFramePr>
        <p:xfrm>
          <a:off x="4294188" y="2395538"/>
          <a:ext cx="506412" cy="533400"/>
        </p:xfrm>
        <a:graphic>
          <a:graphicData uri="http://schemas.openxmlformats.org/presentationml/2006/ole">
            <p:oleObj spid="_x0000_s96267" name="Equation" r:id="rId4" imgW="228600" imgH="241200" progId="Equation.3">
              <p:embed/>
            </p:oleObj>
          </a:graphicData>
        </a:graphic>
      </p:graphicFrame>
      <p:graphicFrame>
        <p:nvGraphicFramePr>
          <p:cNvPr id="96268" name="Object 12"/>
          <p:cNvGraphicFramePr>
            <a:graphicFrameLocks noChangeAspect="1"/>
          </p:cNvGraphicFramePr>
          <p:nvPr/>
        </p:nvGraphicFramePr>
        <p:xfrm>
          <a:off x="1628775" y="3244850"/>
          <a:ext cx="1973263" cy="869950"/>
        </p:xfrm>
        <a:graphic>
          <a:graphicData uri="http://schemas.openxmlformats.org/presentationml/2006/ole">
            <p:oleObj spid="_x0000_s96268" name="Equation" r:id="rId5" imgW="888840" imgH="393480" progId="Equation.3">
              <p:embed/>
            </p:oleObj>
          </a:graphicData>
        </a:graphic>
      </p:graphicFrame>
      <p:graphicFrame>
        <p:nvGraphicFramePr>
          <p:cNvPr id="96269" name="Object 13"/>
          <p:cNvGraphicFramePr>
            <a:graphicFrameLocks noChangeAspect="1"/>
          </p:cNvGraphicFramePr>
          <p:nvPr/>
        </p:nvGraphicFramePr>
        <p:xfrm>
          <a:off x="4856163" y="3200400"/>
          <a:ext cx="2616200" cy="982663"/>
        </p:xfrm>
        <a:graphic>
          <a:graphicData uri="http://schemas.openxmlformats.org/presentationml/2006/ole">
            <p:oleObj spid="_x0000_s96269" name="Equation" r:id="rId6" imgW="1180800" imgH="444240" progId="Equation.3">
              <p:embed/>
            </p:oleObj>
          </a:graphicData>
        </a:graphic>
      </p:graphicFrame>
      <p:sp>
        <p:nvSpPr>
          <p:cNvPr id="96273" name="Rectangle 9"/>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2F7355DE-812F-46FE-9510-F1A0511B9684}" type="slidenum">
              <a:rPr lang="en-US"/>
              <a:pPr/>
              <a:t>48</a:t>
            </a:fld>
            <a:endParaRPr lang="en-US"/>
          </a:p>
        </p:txBody>
      </p:sp>
      <p:sp>
        <p:nvSpPr>
          <p:cNvPr id="181260" name="Rectangle 2"/>
          <p:cNvSpPr>
            <a:spLocks noGrp="1" noChangeArrowheads="1"/>
          </p:cNvSpPr>
          <p:nvPr>
            <p:ph type="title"/>
          </p:nvPr>
        </p:nvSpPr>
        <p:spPr>
          <a:xfrm>
            <a:off x="1150938" y="228600"/>
            <a:ext cx="7793037" cy="1143000"/>
          </a:xfrm>
        </p:spPr>
        <p:txBody>
          <a:bodyPr/>
          <a:lstStyle/>
          <a:p>
            <a:pPr eaLnBrk="1" hangingPunct="1">
              <a:lnSpc>
                <a:spcPct val="80000"/>
              </a:lnSpc>
            </a:pPr>
            <a:r>
              <a:rPr lang="en-US" smtClean="0"/>
              <a:t>Wilcoxon Rank-Sum Test </a:t>
            </a:r>
            <a:br>
              <a:rPr lang="en-US" smtClean="0"/>
            </a:br>
            <a:r>
              <a:rPr lang="en-US" smtClean="0"/>
              <a:t>(Large Sample)</a:t>
            </a:r>
          </a:p>
        </p:txBody>
      </p:sp>
      <p:sp>
        <p:nvSpPr>
          <p:cNvPr id="181261" name="Rectangle 3"/>
          <p:cNvSpPr>
            <a:spLocks noGrp="1" noChangeArrowheads="1"/>
          </p:cNvSpPr>
          <p:nvPr>
            <p:ph type="body" idx="1"/>
          </p:nvPr>
        </p:nvSpPr>
        <p:spPr>
          <a:xfrm>
            <a:off x="838200" y="1600200"/>
            <a:ext cx="7239000" cy="4800600"/>
          </a:xfrm>
        </p:spPr>
        <p:txBody>
          <a:bodyPr/>
          <a:lstStyle/>
          <a:p>
            <a:pPr eaLnBrk="1" hangingPunct="1">
              <a:lnSpc>
                <a:spcPct val="140000"/>
              </a:lnSpc>
            </a:pPr>
            <a:r>
              <a:rPr lang="en-US" smtClean="0"/>
              <a:t>The Z  test statistic is</a:t>
            </a:r>
          </a:p>
          <a:p>
            <a:pPr eaLnBrk="1" hangingPunct="1">
              <a:lnSpc>
                <a:spcPct val="140000"/>
              </a:lnSpc>
            </a:pPr>
            <a:endParaRPr lang="en-US" smtClean="0"/>
          </a:p>
          <a:p>
            <a:pPr eaLnBrk="1" hangingPunct="1">
              <a:lnSpc>
                <a:spcPct val="140000"/>
              </a:lnSpc>
              <a:buFont typeface="Wingdings" pitchFamily="2" charset="2"/>
              <a:buNone/>
            </a:pPr>
            <a:r>
              <a:rPr lang="en-US" smtClean="0"/>
              <a:t> </a:t>
            </a:r>
          </a:p>
          <a:p>
            <a:pPr eaLnBrk="1" hangingPunct="1">
              <a:lnSpc>
                <a:spcPct val="140000"/>
              </a:lnSpc>
            </a:pPr>
            <a:endParaRPr lang="en-US" smtClean="0"/>
          </a:p>
          <a:p>
            <a:pPr eaLnBrk="1" hangingPunct="1">
              <a:lnSpc>
                <a:spcPct val="140000"/>
              </a:lnSpc>
            </a:pPr>
            <a:endParaRPr lang="en-US" smtClean="0"/>
          </a:p>
          <a:p>
            <a:pPr eaLnBrk="1" hangingPunct="1"/>
            <a:r>
              <a:rPr lang="en-US" smtClean="0"/>
              <a:t>Where Z</a:t>
            </a:r>
            <a:r>
              <a:rPr lang="en-US" i="1" baseline="-25000" smtClean="0"/>
              <a:t>STAT</a:t>
            </a:r>
            <a:r>
              <a:rPr lang="en-US" smtClean="0"/>
              <a:t> approximately follows a standardized normal distribution</a:t>
            </a:r>
          </a:p>
        </p:txBody>
      </p:sp>
      <p:graphicFrame>
        <p:nvGraphicFramePr>
          <p:cNvPr id="181258" name="Object 10"/>
          <p:cNvGraphicFramePr>
            <a:graphicFrameLocks noChangeAspect="1"/>
          </p:cNvGraphicFramePr>
          <p:nvPr/>
        </p:nvGraphicFramePr>
        <p:xfrm>
          <a:off x="1555750" y="2463800"/>
          <a:ext cx="5483225" cy="2290763"/>
        </p:xfrm>
        <a:graphic>
          <a:graphicData uri="http://schemas.openxmlformats.org/presentationml/2006/ole">
            <p:oleObj spid="_x0000_s181258" name="Equation" r:id="rId3" imgW="1993680" imgH="838080" progId="Equation.3">
              <p:embed/>
            </p:oleObj>
          </a:graphicData>
        </a:graphic>
      </p:graphicFrame>
      <p:sp>
        <p:nvSpPr>
          <p:cNvPr id="181262" name="Text Box 11"/>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181263" name="Rectangle 7"/>
          <p:cNvSpPr>
            <a:spLocks noChangeArrowheads="1"/>
          </p:cNvSpPr>
          <p:nvPr/>
        </p:nvSpPr>
        <p:spPr bwMode="auto">
          <a:xfrm>
            <a:off x="7543800" y="1600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6C9CE72B-C0FB-4014-A70C-1DAFF720321C}" type="slidenum">
              <a:rPr lang="en-US"/>
              <a:pPr/>
              <a:t>49</a:t>
            </a:fld>
            <a:endParaRPr lang="en-US"/>
          </a:p>
        </p:txBody>
      </p:sp>
      <p:sp>
        <p:nvSpPr>
          <p:cNvPr id="283650" name="Rectangle 2"/>
          <p:cNvSpPr>
            <a:spLocks noChangeArrowheads="1"/>
          </p:cNvSpPr>
          <p:nvPr/>
        </p:nvSpPr>
        <p:spPr bwMode="auto">
          <a:xfrm>
            <a:off x="5410200" y="5334000"/>
            <a:ext cx="1676400" cy="609600"/>
          </a:xfrm>
          <a:prstGeom prst="rect">
            <a:avLst/>
          </a:prstGeom>
          <a:solidFill>
            <a:srgbClr val="FDE0BD"/>
          </a:solidFill>
          <a:ln w="19050" algn="ctr">
            <a:solidFill>
              <a:schemeClr val="tx1"/>
            </a:solidFill>
            <a:miter lim="800000"/>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283651" name="Rectangle 3"/>
          <p:cNvSpPr>
            <a:spLocks noGrp="1" noChangeArrowheads="1"/>
          </p:cNvSpPr>
          <p:nvPr>
            <p:ph type="title"/>
          </p:nvPr>
        </p:nvSpPr>
        <p:spPr>
          <a:xfrm>
            <a:off x="1219200" y="381000"/>
            <a:ext cx="7543800" cy="990600"/>
          </a:xfrm>
        </p:spPr>
        <p:txBody>
          <a:bodyPr/>
          <a:lstStyle/>
          <a:p>
            <a:pPr eaLnBrk="1" hangingPunct="1">
              <a:lnSpc>
                <a:spcPct val="80000"/>
              </a:lnSpc>
              <a:spcBef>
                <a:spcPct val="40000"/>
              </a:spcBef>
            </a:pPr>
            <a:r>
              <a:rPr lang="en-US" smtClean="0"/>
              <a:t>Wilcoxon Rank-Sum Test: Normal Approximation Example</a:t>
            </a:r>
          </a:p>
        </p:txBody>
      </p:sp>
      <p:pic>
        <p:nvPicPr>
          <p:cNvPr id="283652" name="Picture 4" descr="j0183434"/>
          <p:cNvPicPr>
            <a:picLocks noChangeAspect="1" noChangeArrowheads="1"/>
          </p:cNvPicPr>
          <p:nvPr/>
        </p:nvPicPr>
        <p:blipFill>
          <a:blip r:embed="rId2"/>
          <a:srcRect/>
          <a:stretch>
            <a:fillRect/>
          </a:stretch>
        </p:blipFill>
        <p:spPr bwMode="auto">
          <a:xfrm>
            <a:off x="304800" y="4495800"/>
            <a:ext cx="1825625" cy="1824038"/>
          </a:xfrm>
          <a:prstGeom prst="rect">
            <a:avLst/>
          </a:prstGeom>
          <a:noFill/>
          <a:ln w="9525">
            <a:noFill/>
            <a:miter lim="800000"/>
            <a:headEnd/>
            <a:tailEnd/>
          </a:ln>
        </p:spPr>
      </p:pic>
      <p:sp>
        <p:nvSpPr>
          <p:cNvPr id="283653" name="Text Box 6"/>
          <p:cNvSpPr txBox="1">
            <a:spLocks noChangeArrowheads="1"/>
          </p:cNvSpPr>
          <p:nvPr/>
        </p:nvSpPr>
        <p:spPr bwMode="auto">
          <a:xfrm>
            <a:off x="1219200" y="1905000"/>
            <a:ext cx="6934200" cy="4035425"/>
          </a:xfrm>
          <a:prstGeom prst="rect">
            <a:avLst/>
          </a:prstGeom>
          <a:noFill/>
          <a:ln w="19050" algn="ctr">
            <a:noFill/>
            <a:miter lim="800000"/>
            <a:headEnd/>
            <a:tailEnd/>
          </a:ln>
        </p:spPr>
        <p:txBody>
          <a:bodyPr>
            <a:spAutoFit/>
          </a:bodyPr>
          <a:lstStyle/>
          <a:p>
            <a:pPr marL="320675" indent="-320675" defTabSz="852488">
              <a:lnSpc>
                <a:spcPct val="105000"/>
              </a:lnSpc>
              <a:spcBef>
                <a:spcPct val="50000"/>
              </a:spcBef>
              <a:buClr>
                <a:schemeClr val="folHlink"/>
              </a:buClr>
              <a:buSzPct val="60000"/>
              <a:buFont typeface="Wingdings" pitchFamily="2" charset="2"/>
              <a:buNone/>
            </a:pPr>
            <a:r>
              <a:rPr lang="en-US" sz="2800"/>
              <a:t>Use the setting of the prior example:</a:t>
            </a:r>
          </a:p>
          <a:p>
            <a:pPr marL="320675" indent="-320675" algn="ctr" defTabSz="852488">
              <a:lnSpc>
                <a:spcPct val="105000"/>
              </a:lnSpc>
              <a:spcBef>
                <a:spcPct val="50000"/>
              </a:spcBef>
              <a:buClr>
                <a:schemeClr val="folHlink"/>
              </a:buClr>
              <a:buSzPct val="60000"/>
              <a:buFont typeface="Wingdings" pitchFamily="2" charset="2"/>
              <a:buNone/>
            </a:pPr>
            <a:r>
              <a:rPr lang="en-US"/>
              <a:t>The sample sizes were: </a:t>
            </a:r>
          </a:p>
          <a:p>
            <a:pPr marL="320675" indent="-320675" algn="ctr" defTabSz="852488">
              <a:lnSpc>
                <a:spcPct val="105000"/>
              </a:lnSpc>
              <a:spcBef>
                <a:spcPct val="50000"/>
              </a:spcBef>
              <a:buClr>
                <a:schemeClr val="folHlink"/>
              </a:buClr>
              <a:buSzPct val="60000"/>
              <a:buFont typeface="Wingdings" pitchFamily="2" charset="2"/>
              <a:buNone/>
            </a:pPr>
            <a:r>
              <a:rPr lang="en-US"/>
              <a:t>		</a:t>
            </a:r>
            <a:r>
              <a:rPr lang="en-US">
                <a:solidFill>
                  <a:schemeClr val="folHlink"/>
                </a:solidFill>
              </a:rPr>
              <a:t>n</a:t>
            </a:r>
            <a:r>
              <a:rPr lang="en-US" baseline="-25000">
                <a:solidFill>
                  <a:schemeClr val="folHlink"/>
                </a:solidFill>
              </a:rPr>
              <a:t>1</a:t>
            </a:r>
            <a:r>
              <a:rPr lang="en-US">
                <a:solidFill>
                  <a:schemeClr val="folHlink"/>
                </a:solidFill>
              </a:rPr>
              <a:t> = 4</a:t>
            </a:r>
            <a:r>
              <a:rPr lang="en-US"/>
              <a:t> (factory B)</a:t>
            </a:r>
          </a:p>
          <a:p>
            <a:pPr marL="320675" indent="-320675" algn="ctr" defTabSz="852488">
              <a:lnSpc>
                <a:spcPct val="105000"/>
              </a:lnSpc>
              <a:spcBef>
                <a:spcPct val="50000"/>
              </a:spcBef>
              <a:buClr>
                <a:schemeClr val="folHlink"/>
              </a:buClr>
              <a:buSzPct val="60000"/>
              <a:buFont typeface="Wingdings" pitchFamily="2" charset="2"/>
              <a:buNone/>
            </a:pPr>
            <a:r>
              <a:rPr lang="en-US"/>
              <a:t>		</a:t>
            </a:r>
            <a:r>
              <a:rPr lang="en-US">
                <a:solidFill>
                  <a:schemeClr val="folHlink"/>
                </a:solidFill>
              </a:rPr>
              <a:t>n</a:t>
            </a:r>
            <a:r>
              <a:rPr lang="en-US" baseline="-25000">
                <a:solidFill>
                  <a:schemeClr val="folHlink"/>
                </a:solidFill>
              </a:rPr>
              <a:t>2</a:t>
            </a:r>
            <a:r>
              <a:rPr lang="en-US">
                <a:solidFill>
                  <a:schemeClr val="folHlink"/>
                </a:solidFill>
              </a:rPr>
              <a:t> = 5</a:t>
            </a:r>
            <a:r>
              <a:rPr lang="en-US"/>
              <a:t> (factory A)</a:t>
            </a:r>
          </a:p>
          <a:p>
            <a:pPr marL="320675" indent="-320675" algn="ctr" defTabSz="852488">
              <a:lnSpc>
                <a:spcPct val="105000"/>
              </a:lnSpc>
              <a:spcBef>
                <a:spcPct val="50000"/>
              </a:spcBef>
              <a:buClr>
                <a:schemeClr val="folHlink"/>
              </a:buClr>
              <a:buSzPct val="60000"/>
              <a:buFont typeface="Wingdings" pitchFamily="2" charset="2"/>
              <a:buNone/>
            </a:pPr>
            <a:r>
              <a:rPr lang="en-US"/>
              <a:t>The level of significance was </a:t>
            </a:r>
            <a:r>
              <a:rPr lang="el-GR">
                <a:solidFill>
                  <a:schemeClr val="folHlink"/>
                </a:solidFill>
              </a:rPr>
              <a:t>α</a:t>
            </a:r>
            <a:r>
              <a:rPr lang="en-US">
                <a:solidFill>
                  <a:schemeClr val="folHlink"/>
                </a:solidFill>
              </a:rPr>
              <a:t> = .05</a:t>
            </a:r>
          </a:p>
          <a:p>
            <a:pPr marL="320675" indent="-320675" algn="ctr" defTabSz="852488">
              <a:lnSpc>
                <a:spcPct val="105000"/>
              </a:lnSpc>
              <a:spcBef>
                <a:spcPct val="50000"/>
              </a:spcBef>
              <a:buClr>
                <a:schemeClr val="folHlink"/>
              </a:buClr>
              <a:buSzPct val="60000"/>
              <a:buFont typeface="Wingdings" pitchFamily="2" charset="2"/>
              <a:buNone/>
            </a:pPr>
            <a:endParaRPr lang="en-US">
              <a:solidFill>
                <a:schemeClr val="folHlink"/>
              </a:solidFill>
            </a:endParaRPr>
          </a:p>
          <a:p>
            <a:pPr marL="320675" indent="-320675" algn="ctr" defTabSz="852488">
              <a:lnSpc>
                <a:spcPct val="105000"/>
              </a:lnSpc>
              <a:spcBef>
                <a:spcPct val="50000"/>
              </a:spcBef>
              <a:buClr>
                <a:schemeClr val="folHlink"/>
              </a:buClr>
              <a:buSzPct val="60000"/>
              <a:buFont typeface="Wingdings" pitchFamily="2" charset="2"/>
              <a:buNone/>
            </a:pPr>
            <a:r>
              <a:rPr lang="en-US"/>
              <a:t>The test statistic was</a:t>
            </a:r>
            <a:r>
              <a:rPr lang="en-US">
                <a:solidFill>
                  <a:schemeClr val="folHlink"/>
                </a:solidFill>
              </a:rPr>
              <a:t>   </a:t>
            </a:r>
            <a:r>
              <a:rPr lang="en-US" sz="2800"/>
              <a:t>T</a:t>
            </a:r>
            <a:r>
              <a:rPr lang="en-US" sz="2800" baseline="-25000"/>
              <a:t>1</a:t>
            </a:r>
            <a:r>
              <a:rPr lang="en-US" sz="2800"/>
              <a:t> = 24.5</a:t>
            </a:r>
          </a:p>
        </p:txBody>
      </p:sp>
      <p:sp>
        <p:nvSpPr>
          <p:cNvPr id="283654" name="Rectangle 7"/>
          <p:cNvSpPr>
            <a:spLocks noChangeArrowheads="1"/>
          </p:cNvSpPr>
          <p:nvPr/>
        </p:nvSpPr>
        <p:spPr bwMode="auto">
          <a:xfrm>
            <a:off x="7543800" y="12954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10"/>
          </p:nvPr>
        </p:nvSpPr>
        <p:spPr>
          <a:ln/>
        </p:spPr>
        <p:txBody>
          <a:bodyPr/>
          <a:lstStyle/>
          <a:p>
            <a:r>
              <a:rPr lang="en-US"/>
              <a:t>12-</a:t>
            </a:r>
            <a:fld id="{553DBFB7-45D8-469E-9885-39CE21D303F9}" type="slidenum">
              <a:rPr lang="en-US"/>
              <a:pPr/>
              <a:t>5</a:t>
            </a:fld>
            <a:endParaRPr lang="en-US"/>
          </a:p>
        </p:txBody>
      </p:sp>
      <p:sp>
        <p:nvSpPr>
          <p:cNvPr id="21506" name="Rectangle 2"/>
          <p:cNvSpPr>
            <a:spLocks noGrp="1" noChangeArrowheads="1"/>
          </p:cNvSpPr>
          <p:nvPr>
            <p:ph type="title"/>
          </p:nvPr>
        </p:nvSpPr>
        <p:spPr/>
        <p:txBody>
          <a:bodyPr/>
          <a:lstStyle/>
          <a:p>
            <a:pPr eaLnBrk="1" hangingPunct="1"/>
            <a:r>
              <a:rPr lang="en-US" smtClean="0"/>
              <a:t>Contingency Table Example</a:t>
            </a:r>
          </a:p>
        </p:txBody>
      </p:sp>
      <p:sp>
        <p:nvSpPr>
          <p:cNvPr id="21507" name="Rectangle 3"/>
          <p:cNvSpPr>
            <a:spLocks noGrp="1" noChangeArrowheads="1"/>
          </p:cNvSpPr>
          <p:nvPr>
            <p:ph type="body" idx="1"/>
          </p:nvPr>
        </p:nvSpPr>
        <p:spPr>
          <a:xfrm>
            <a:off x="685800" y="1828800"/>
            <a:ext cx="7924800" cy="609600"/>
          </a:xfrm>
        </p:spPr>
        <p:txBody>
          <a:bodyPr/>
          <a:lstStyle/>
          <a:p>
            <a:pPr eaLnBrk="1" hangingPunct="1">
              <a:buFont typeface="Wingdings" pitchFamily="2" charset="2"/>
              <a:buNone/>
            </a:pPr>
            <a:r>
              <a:rPr lang="en-US" sz="2700" smtClean="0"/>
              <a:t>Sample results organized in a contingency table:</a:t>
            </a:r>
          </a:p>
          <a:p>
            <a:pPr eaLnBrk="1" hangingPunct="1">
              <a:buFont typeface="Wingdings" pitchFamily="2" charset="2"/>
              <a:buNone/>
            </a:pPr>
            <a:endParaRPr lang="en-US" sz="2700" smtClean="0"/>
          </a:p>
        </p:txBody>
      </p:sp>
      <p:sp>
        <p:nvSpPr>
          <p:cNvPr id="21508" name="Text Box 4"/>
          <p:cNvSpPr txBox="1">
            <a:spLocks noChangeArrowheads="1"/>
          </p:cNvSpPr>
          <p:nvPr/>
        </p:nvSpPr>
        <p:spPr bwMode="auto">
          <a:xfrm>
            <a:off x="7620000" y="11430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130101" name="Group 53"/>
          <p:cNvGraphicFramePr>
            <a:graphicFrameLocks noGrp="1"/>
          </p:cNvGraphicFramePr>
          <p:nvPr/>
        </p:nvGraphicFramePr>
        <p:xfrm>
          <a:off x="3505200" y="2667000"/>
          <a:ext cx="5105400" cy="3094038"/>
        </p:xfrm>
        <a:graphic>
          <a:graphicData uri="http://schemas.openxmlformats.org/drawingml/2006/table">
            <a:tbl>
              <a:tblPr/>
              <a:tblGrid>
                <a:gridCol w="1371600"/>
                <a:gridCol w="1349375"/>
                <a:gridCol w="1317625"/>
                <a:gridCol w="1066800"/>
              </a:tblGrid>
              <a:tr h="381000">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300" b="0" i="0" u="none" strike="noStrike" cap="none" normalizeH="0" baseline="0" smtClean="0">
                        <a:ln>
                          <a:noFill/>
                        </a:ln>
                        <a:solidFill>
                          <a:schemeClr val="tx1"/>
                        </a:solidFill>
                        <a:effectLst/>
                        <a:latin typeface="Arial" pitchFamily="34" charset="0"/>
                      </a:endParaRP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Gender</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grid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Hand Preference</a:t>
                      </a:r>
                    </a:p>
                  </a:txBody>
                  <a:tcPr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7DAF7"/>
                    </a:solidFill>
                  </a:tcPr>
                </a:tc>
                <a:tc hMerge="1">
                  <a:txBody>
                    <a:bodyPr/>
                    <a:lstStyle/>
                    <a:p>
                      <a:endParaRPr lang="en-US"/>
                    </a:p>
                  </a:txBody>
                  <a:tcPr/>
                </a:tc>
                <a:tc rowSpan="2">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300" b="0" i="0" u="none" strike="noStrike" cap="none" normalizeH="0" baseline="0" smtClean="0">
                        <a:ln>
                          <a:noFill/>
                        </a:ln>
                        <a:solidFill>
                          <a:schemeClr val="tx1"/>
                        </a:solidFill>
                        <a:effectLst/>
                        <a:latin typeface="Arial" pitchFamily="34" charset="0"/>
                      </a:endParaRPr>
                    </a:p>
                  </a:txBody>
                  <a:tcPr anchor="ctr" horzOverflow="overflow">
                    <a:lnL w="38100" cap="flat" cmpd="sng" algn="ctr">
                      <a:solidFill>
                        <a:schemeClr val="tx1"/>
                      </a:solidFill>
                      <a:prstDash val="solid"/>
                      <a:miter lim="800000"/>
                      <a:headEnd type="none" w="med" len="med"/>
                      <a:tailEnd type="none" w="med" len="med"/>
                    </a:lnL>
                    <a:lnR cap="flat">
                      <a:noFill/>
                    </a:lnR>
                    <a:lnT cap="flat">
                      <a:noFill/>
                    </a:lnT>
                    <a:lnB w="28575" cap="flat" cmpd="sng" algn="ctr">
                      <a:solidFill>
                        <a:schemeClr val="tx1"/>
                      </a:solidFill>
                      <a:prstDash val="solid"/>
                      <a:miter lim="800000"/>
                      <a:headEnd type="none" w="med" len="med"/>
                      <a:tailEnd type="none" w="med" len="med"/>
                    </a:lnB>
                    <a:lnTlToBr>
                      <a:noFill/>
                    </a:lnTlToBr>
                    <a:lnBlToTr>
                      <a:noFill/>
                    </a:lnBlToTr>
                    <a:noFill/>
                  </a:tcPr>
                </a:tc>
              </a:tr>
              <a:tr h="677863">
                <a:tc vMerge="1">
                  <a:txBody>
                    <a:bodyPr/>
                    <a:lstStyle/>
                    <a:p>
                      <a:endParaRPr lang="en-US"/>
                    </a:p>
                  </a:txBody>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Left</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Right</a:t>
                      </a:r>
                    </a:p>
                  </a:txBody>
                  <a:tcPr anchor="ctr"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7DAF7"/>
                    </a:solidFill>
                  </a:tcPr>
                </a:tc>
                <a:tc vMerge="1">
                  <a:txBody>
                    <a:bodyPr/>
                    <a:lstStyle/>
                    <a:p>
                      <a:endParaRPr lang="en-US"/>
                    </a:p>
                  </a:txBody>
                  <a:tcPr/>
                </a:tc>
              </a:tr>
              <a:tr h="677863">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Female</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12</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108</a:t>
                      </a:r>
                    </a:p>
                  </a:txBody>
                  <a:tcPr anchor="ctr"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120</a:t>
                      </a:r>
                    </a:p>
                  </a:txBody>
                  <a:tcPr anchor="ctr" horzOverflow="overflow">
                    <a:lnL w="38100"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8103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Male</a:t>
                      </a:r>
                    </a:p>
                  </a:txBody>
                  <a:tcPr anchor="ctr"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24</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156</a:t>
                      </a:r>
                    </a:p>
                  </a:txBody>
                  <a:tcPr anchor="ctr"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180</a:t>
                      </a:r>
                    </a:p>
                  </a:txBody>
                  <a:tcPr anchor="ctr" horzOverflow="overflow">
                    <a:lnL w="38100" cap="flat" cmpd="sng" algn="ctr">
                      <a:solidFill>
                        <a:schemeClr val="tx1"/>
                      </a:solidFill>
                      <a:prstDash val="solid"/>
                      <a:miter lim="800000"/>
                      <a:headEnd type="none" w="med" len="med"/>
                      <a:tailEnd type="none" w="med" len="med"/>
                    </a:lnL>
                    <a:lnR cap="flat">
                      <a:noFill/>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61595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300" b="0" i="0" u="none" strike="noStrike" cap="none" normalizeH="0" baseline="0" smtClean="0">
                        <a:ln>
                          <a:noFill/>
                        </a:ln>
                        <a:solidFill>
                          <a:schemeClr val="tx1"/>
                        </a:solidFill>
                        <a:effectLst/>
                        <a:latin typeface="Arial" pitchFamily="34" charset="0"/>
                      </a:endParaRPr>
                    </a:p>
                  </a:txBody>
                  <a:tcPr anchor="ctr" horzOverflow="overflow">
                    <a:lnL cap="flat">
                      <a:noFill/>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36</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264</a:t>
                      </a: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381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300" b="0" i="0" u="none" strike="noStrike" cap="none" normalizeH="0" baseline="0" smtClean="0">
                          <a:ln>
                            <a:noFill/>
                          </a:ln>
                          <a:solidFill>
                            <a:schemeClr val="tx1"/>
                          </a:solidFill>
                          <a:effectLst/>
                          <a:latin typeface="Arial" pitchFamily="34" charset="0"/>
                        </a:rPr>
                        <a:t>300</a:t>
                      </a:r>
                    </a:p>
                  </a:txBody>
                  <a:tcPr anchor="ctr" horzOverflow="overflow">
                    <a:lnL w="28575" cap="flat" cmpd="sng" algn="ctr">
                      <a:solidFill>
                        <a:schemeClr val="tx1"/>
                      </a:solidFill>
                      <a:prstDash val="solid"/>
                      <a:miter lim="800000"/>
                      <a:headEnd type="none" w="med" len="med"/>
                      <a:tailEnd type="none" w="med" len="med"/>
                    </a:lnL>
                    <a:lnR cap="flat">
                      <a:noFill/>
                    </a:lnR>
                    <a:lnT w="28575" cap="flat" cmpd="sng" algn="ctr">
                      <a:solidFill>
                        <a:schemeClr val="tx1"/>
                      </a:solidFill>
                      <a:prstDash val="solid"/>
                      <a:miter lim="800000"/>
                      <a:headEnd type="none" w="med" len="med"/>
                      <a:tailEnd type="none" w="med" len="med"/>
                    </a:lnT>
                    <a:lnB cap="flat">
                      <a:noFill/>
                    </a:lnB>
                    <a:lnTlToBr>
                      <a:noFill/>
                    </a:lnTlToBr>
                    <a:lnBlToTr>
                      <a:noFill/>
                    </a:lnBlToTr>
                    <a:noFill/>
                  </a:tcPr>
                </a:tc>
              </a:tr>
            </a:tbl>
          </a:graphicData>
        </a:graphic>
      </p:graphicFrame>
      <p:sp>
        <p:nvSpPr>
          <p:cNvPr id="21538" name="Rectangle 44"/>
          <p:cNvSpPr>
            <a:spLocks noChangeArrowheads="1"/>
          </p:cNvSpPr>
          <p:nvPr/>
        </p:nvSpPr>
        <p:spPr bwMode="auto">
          <a:xfrm>
            <a:off x="152400" y="3505200"/>
            <a:ext cx="2895600" cy="1828800"/>
          </a:xfrm>
          <a:prstGeom prst="rect">
            <a:avLst/>
          </a:prstGeom>
          <a:solidFill>
            <a:srgbClr val="FDE0BD"/>
          </a:solidFill>
          <a:ln w="9525">
            <a:solidFill>
              <a:schemeClr val="tx1"/>
            </a:solidFill>
            <a:miter lim="800000"/>
            <a:headEnd/>
            <a:tailEnd/>
          </a:ln>
        </p:spPr>
        <p:txBody>
          <a:bodyPr lIns="85342" tIns="42672" rIns="85342" bIns="42672"/>
          <a:lstStyle/>
          <a:p>
            <a:pPr marL="320675" indent="-320675" defTabSz="852488">
              <a:spcBef>
                <a:spcPct val="40000"/>
              </a:spcBef>
              <a:buClr>
                <a:schemeClr val="folHlink"/>
              </a:buClr>
              <a:buSzPct val="60000"/>
              <a:buFont typeface="Wingdings" pitchFamily="2" charset="2"/>
              <a:buNone/>
            </a:pPr>
            <a:r>
              <a:rPr lang="en-US" sz="2300"/>
              <a:t>120 Females, 12 were left handed</a:t>
            </a:r>
          </a:p>
          <a:p>
            <a:pPr marL="320675" indent="-320675" defTabSz="852488">
              <a:spcBef>
                <a:spcPct val="40000"/>
              </a:spcBef>
              <a:buClr>
                <a:schemeClr val="folHlink"/>
              </a:buClr>
              <a:buSzPct val="60000"/>
              <a:buFont typeface="Wingdings" pitchFamily="2" charset="2"/>
              <a:buNone/>
            </a:pPr>
            <a:r>
              <a:rPr lang="en-US" sz="2300"/>
              <a:t>180 Males, 24 were left handed</a:t>
            </a:r>
          </a:p>
        </p:txBody>
      </p:sp>
      <p:sp>
        <p:nvSpPr>
          <p:cNvPr id="21539" name="AutoShape 45"/>
          <p:cNvSpPr>
            <a:spLocks noChangeArrowheads="1"/>
          </p:cNvSpPr>
          <p:nvPr/>
        </p:nvSpPr>
        <p:spPr bwMode="auto">
          <a:xfrm>
            <a:off x="3048000" y="4343400"/>
            <a:ext cx="457200" cy="304800"/>
          </a:xfrm>
          <a:prstGeom prst="rightArrow">
            <a:avLst>
              <a:gd name="adj1" fmla="val 50000"/>
              <a:gd name="adj2" fmla="val 37500"/>
            </a:avLst>
          </a:prstGeom>
          <a:solidFill>
            <a:schemeClr val="hlink"/>
          </a:solidFill>
          <a:ln w="9525">
            <a:solidFill>
              <a:schemeClr val="tx1"/>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21540" name="Rectangle 46"/>
          <p:cNvSpPr>
            <a:spLocks noChangeArrowheads="1"/>
          </p:cNvSpPr>
          <p:nvPr/>
        </p:nvSpPr>
        <p:spPr bwMode="auto">
          <a:xfrm>
            <a:off x="0" y="2971800"/>
            <a:ext cx="3276600" cy="533400"/>
          </a:xfrm>
          <a:prstGeom prst="rect">
            <a:avLst/>
          </a:prstGeom>
          <a:noFill/>
          <a:ln w="9525">
            <a:no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None/>
            </a:pPr>
            <a:r>
              <a:rPr lang="en-US" sz="2300"/>
              <a:t>sample size = n = 300:</a:t>
            </a:r>
            <a:endParaRPr lang="en-US" sz="1900"/>
          </a:p>
        </p:txBody>
      </p:sp>
      <p:sp>
        <p:nvSpPr>
          <p:cNvPr id="21541" name="Rectangle 48"/>
          <p:cNvSpPr>
            <a:spLocks noChangeArrowheads="1"/>
          </p:cNvSpPr>
          <p:nvPr/>
        </p:nvSpPr>
        <p:spPr bwMode="auto">
          <a:xfrm>
            <a:off x="7543800" y="1524000"/>
            <a:ext cx="1447800" cy="47942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10"/>
          </p:nvPr>
        </p:nvSpPr>
        <p:spPr>
          <a:ln/>
        </p:spPr>
        <p:txBody>
          <a:bodyPr/>
          <a:lstStyle/>
          <a:p>
            <a:r>
              <a:rPr lang="en-US"/>
              <a:t>12-</a:t>
            </a:r>
            <a:fld id="{11E0F680-FF12-483C-ACA9-166DE4247AE9}" type="slidenum">
              <a:rPr lang="en-US"/>
              <a:pPr/>
              <a:t>50</a:t>
            </a:fld>
            <a:endParaRPr lang="en-US"/>
          </a:p>
        </p:txBody>
      </p:sp>
      <p:sp>
        <p:nvSpPr>
          <p:cNvPr id="185355" name="Rectangle 2"/>
          <p:cNvSpPr>
            <a:spLocks noGrp="1" noChangeArrowheads="1"/>
          </p:cNvSpPr>
          <p:nvPr>
            <p:ph type="title"/>
          </p:nvPr>
        </p:nvSpPr>
        <p:spPr>
          <a:xfrm>
            <a:off x="1066800" y="228600"/>
            <a:ext cx="7793038" cy="1143000"/>
          </a:xfrm>
        </p:spPr>
        <p:txBody>
          <a:bodyPr/>
          <a:lstStyle/>
          <a:p>
            <a:pPr eaLnBrk="1" hangingPunct="1">
              <a:lnSpc>
                <a:spcPct val="80000"/>
              </a:lnSpc>
            </a:pPr>
            <a:r>
              <a:rPr lang="en-US" smtClean="0"/>
              <a:t>Wilcoxon Rank-Sum Test: </a:t>
            </a:r>
            <a:br>
              <a:rPr lang="en-US" smtClean="0"/>
            </a:br>
            <a:r>
              <a:rPr lang="en-US" smtClean="0"/>
              <a:t>Normal Approximation Example</a:t>
            </a:r>
          </a:p>
        </p:txBody>
      </p:sp>
      <p:sp>
        <p:nvSpPr>
          <p:cNvPr id="185356" name="Rectangle 3"/>
          <p:cNvSpPr>
            <a:spLocks noGrp="1" noChangeArrowheads="1"/>
          </p:cNvSpPr>
          <p:nvPr>
            <p:ph type="body" idx="1"/>
          </p:nvPr>
        </p:nvSpPr>
        <p:spPr>
          <a:xfrm>
            <a:off x="533400" y="3352800"/>
            <a:ext cx="3962400" cy="762000"/>
          </a:xfrm>
        </p:spPr>
        <p:txBody>
          <a:bodyPr/>
          <a:lstStyle/>
          <a:p>
            <a:pPr eaLnBrk="1" hangingPunct="1">
              <a:lnSpc>
                <a:spcPct val="110000"/>
              </a:lnSpc>
            </a:pPr>
            <a:r>
              <a:rPr lang="en-US" smtClean="0"/>
              <a:t>The test statistic is</a:t>
            </a:r>
          </a:p>
        </p:txBody>
      </p:sp>
      <p:graphicFrame>
        <p:nvGraphicFramePr>
          <p:cNvPr id="185350" name="Object 6"/>
          <p:cNvGraphicFramePr>
            <a:graphicFrameLocks noChangeAspect="1"/>
          </p:cNvGraphicFramePr>
          <p:nvPr/>
        </p:nvGraphicFramePr>
        <p:xfrm>
          <a:off x="598488" y="1676400"/>
          <a:ext cx="3184525" cy="658813"/>
        </p:xfrm>
        <a:graphic>
          <a:graphicData uri="http://schemas.openxmlformats.org/presentationml/2006/ole">
            <p:oleObj spid="_x0000_s185350" name="Equation" r:id="rId3" imgW="1892160" imgH="393480" progId="Equation.3">
              <p:embed/>
            </p:oleObj>
          </a:graphicData>
        </a:graphic>
      </p:graphicFrame>
      <p:graphicFrame>
        <p:nvGraphicFramePr>
          <p:cNvPr id="185351" name="Object 7"/>
          <p:cNvGraphicFramePr>
            <a:graphicFrameLocks noChangeAspect="1"/>
          </p:cNvGraphicFramePr>
          <p:nvPr/>
        </p:nvGraphicFramePr>
        <p:xfrm>
          <a:off x="758825" y="2514600"/>
          <a:ext cx="4349750" cy="744538"/>
        </p:xfrm>
        <a:graphic>
          <a:graphicData uri="http://schemas.openxmlformats.org/presentationml/2006/ole">
            <p:oleObj spid="_x0000_s185351" name="Equation" r:id="rId4" imgW="2590560" imgH="444240" progId="Equation.3">
              <p:embed/>
            </p:oleObj>
          </a:graphicData>
        </a:graphic>
      </p:graphicFrame>
      <p:sp>
        <p:nvSpPr>
          <p:cNvPr id="185357" name="Text Box 8"/>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185353" name="Object 9"/>
          <p:cNvGraphicFramePr>
            <a:graphicFrameLocks noChangeAspect="1"/>
          </p:cNvGraphicFramePr>
          <p:nvPr/>
        </p:nvGraphicFramePr>
        <p:xfrm>
          <a:off x="2070100" y="3870325"/>
          <a:ext cx="5078413" cy="1362075"/>
        </p:xfrm>
        <a:graphic>
          <a:graphicData uri="http://schemas.openxmlformats.org/presentationml/2006/ole">
            <p:oleObj spid="_x0000_s185353" name="Equation" r:id="rId5" imgW="2070000" imgH="558720" progId="Equation.3">
              <p:embed/>
            </p:oleObj>
          </a:graphicData>
        </a:graphic>
      </p:graphicFrame>
      <p:sp>
        <p:nvSpPr>
          <p:cNvPr id="185358" name="Rectangle 10"/>
          <p:cNvSpPr>
            <a:spLocks noChangeArrowheads="1"/>
          </p:cNvSpPr>
          <p:nvPr/>
        </p:nvSpPr>
        <p:spPr bwMode="auto">
          <a:xfrm>
            <a:off x="533400" y="5181600"/>
            <a:ext cx="7772400" cy="1295400"/>
          </a:xfrm>
          <a:prstGeom prst="rect">
            <a:avLst/>
          </a:prstGeom>
          <a:noFill/>
          <a:ln w="9525">
            <a:noFill/>
            <a:miter lim="800000"/>
            <a:headEnd/>
            <a:tailEnd/>
          </a:ln>
        </p:spPr>
        <p:txBody>
          <a:bodyPr lIns="85342" tIns="42672" rIns="85342" bIns="42672"/>
          <a:lstStyle/>
          <a:p>
            <a:pPr marL="320675" indent="-320675" defTabSz="852488">
              <a:lnSpc>
                <a:spcPct val="110000"/>
              </a:lnSpc>
              <a:spcBef>
                <a:spcPct val="20000"/>
              </a:spcBef>
              <a:buClr>
                <a:schemeClr val="folHlink"/>
              </a:buClr>
              <a:buSzPct val="60000"/>
              <a:buFont typeface="Wingdings" pitchFamily="2" charset="2"/>
              <a:buChar char="n"/>
            </a:pPr>
            <a:r>
              <a:rPr lang="en-US"/>
              <a:t>Z = 1.10 is not greater than the critical Z value of 1.96 (for </a:t>
            </a:r>
            <a:r>
              <a:rPr lang="el-GR">
                <a:cs typeface="Arial" charset="0"/>
              </a:rPr>
              <a:t>α</a:t>
            </a:r>
            <a:r>
              <a:rPr lang="en-US">
                <a:cs typeface="Arial" charset="0"/>
              </a:rPr>
              <a:t> = .05) so we do not reject H</a:t>
            </a:r>
            <a:r>
              <a:rPr lang="en-US" baseline="-25000">
                <a:cs typeface="Arial" charset="0"/>
              </a:rPr>
              <a:t>0</a:t>
            </a:r>
            <a:r>
              <a:rPr lang="en-US">
                <a:cs typeface="Arial" charset="0"/>
              </a:rPr>
              <a:t> – there is not sufficient evidence that the medians are not equal</a:t>
            </a:r>
            <a:endParaRPr lang="el-GR">
              <a:cs typeface="Arial" charset="0"/>
            </a:endParaRPr>
          </a:p>
        </p:txBody>
      </p:sp>
      <p:sp>
        <p:nvSpPr>
          <p:cNvPr id="185359" name="Rectangle 10"/>
          <p:cNvSpPr>
            <a:spLocks noChangeArrowheads="1"/>
          </p:cNvSpPr>
          <p:nvPr/>
        </p:nvSpPr>
        <p:spPr bwMode="auto">
          <a:xfrm>
            <a:off x="7543800" y="1600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12-</a:t>
            </a:r>
            <a:fld id="{4AC43821-8E97-4E97-AABB-1BB775E1DCE2}" type="slidenum">
              <a:rPr lang="en-US"/>
              <a:pPr/>
              <a:t>51</a:t>
            </a:fld>
            <a:endParaRPr lang="en-US"/>
          </a:p>
        </p:txBody>
      </p:sp>
      <p:sp>
        <p:nvSpPr>
          <p:cNvPr id="285698" name="Rectangle 2"/>
          <p:cNvSpPr>
            <a:spLocks noGrp="1" noChangeArrowheads="1"/>
          </p:cNvSpPr>
          <p:nvPr>
            <p:ph type="title"/>
          </p:nvPr>
        </p:nvSpPr>
        <p:spPr/>
        <p:txBody>
          <a:bodyPr/>
          <a:lstStyle/>
          <a:p>
            <a:pPr eaLnBrk="1" hangingPunct="1"/>
            <a:r>
              <a:rPr lang="en-US" smtClean="0"/>
              <a:t>Kruskal-Wallis Rank Test</a:t>
            </a:r>
          </a:p>
        </p:txBody>
      </p:sp>
      <p:sp>
        <p:nvSpPr>
          <p:cNvPr id="285699" name="Rectangle 5"/>
          <p:cNvSpPr>
            <a:spLocks noGrp="1" noChangeArrowheads="1"/>
          </p:cNvSpPr>
          <p:nvPr>
            <p:ph type="body" idx="1"/>
          </p:nvPr>
        </p:nvSpPr>
        <p:spPr>
          <a:xfrm>
            <a:off x="762000" y="1676400"/>
            <a:ext cx="8077200" cy="4532313"/>
          </a:xfrm>
        </p:spPr>
        <p:txBody>
          <a:bodyPr/>
          <a:lstStyle/>
          <a:p>
            <a:pPr eaLnBrk="1" hangingPunct="1">
              <a:lnSpc>
                <a:spcPct val="90000"/>
              </a:lnSpc>
            </a:pPr>
            <a:r>
              <a:rPr lang="en-US" smtClean="0"/>
              <a:t>Tests the equality of more than 2 population medians</a:t>
            </a:r>
          </a:p>
          <a:p>
            <a:pPr eaLnBrk="1" hangingPunct="1">
              <a:lnSpc>
                <a:spcPct val="90000"/>
              </a:lnSpc>
            </a:pPr>
            <a:r>
              <a:rPr lang="en-US" smtClean="0"/>
              <a:t>Use when the normality assumption for one-way ANOVA is violated</a:t>
            </a:r>
          </a:p>
          <a:p>
            <a:pPr eaLnBrk="1" hangingPunct="1">
              <a:lnSpc>
                <a:spcPct val="90000"/>
              </a:lnSpc>
            </a:pPr>
            <a:r>
              <a:rPr lang="en-US" smtClean="0"/>
              <a:t>Assumptions:</a:t>
            </a:r>
          </a:p>
          <a:p>
            <a:pPr lvl="1" eaLnBrk="1" hangingPunct="1">
              <a:lnSpc>
                <a:spcPct val="90000"/>
              </a:lnSpc>
            </a:pPr>
            <a:r>
              <a:rPr lang="en-US" smtClean="0"/>
              <a:t>The samples are random and independent</a:t>
            </a:r>
          </a:p>
          <a:p>
            <a:pPr lvl="1" eaLnBrk="1" hangingPunct="1">
              <a:lnSpc>
                <a:spcPct val="90000"/>
              </a:lnSpc>
            </a:pPr>
            <a:r>
              <a:rPr lang="en-US" smtClean="0"/>
              <a:t>Variables have a continuous distribution</a:t>
            </a:r>
          </a:p>
          <a:p>
            <a:pPr lvl="1" eaLnBrk="1" hangingPunct="1">
              <a:lnSpc>
                <a:spcPct val="90000"/>
              </a:lnSpc>
            </a:pPr>
            <a:r>
              <a:rPr lang="en-US" smtClean="0"/>
              <a:t>The data can be ranked</a:t>
            </a:r>
          </a:p>
          <a:p>
            <a:pPr lvl="1" eaLnBrk="1" hangingPunct="1">
              <a:lnSpc>
                <a:spcPct val="90000"/>
              </a:lnSpc>
            </a:pPr>
            <a:r>
              <a:rPr lang="en-US" smtClean="0"/>
              <a:t>Populations have the same variability</a:t>
            </a:r>
          </a:p>
          <a:p>
            <a:pPr lvl="1" eaLnBrk="1" hangingPunct="1">
              <a:lnSpc>
                <a:spcPct val="90000"/>
              </a:lnSpc>
            </a:pPr>
            <a:r>
              <a:rPr lang="en-US" smtClean="0"/>
              <a:t>Populations have the same shape</a:t>
            </a:r>
          </a:p>
        </p:txBody>
      </p:sp>
      <p:sp>
        <p:nvSpPr>
          <p:cNvPr id="285700"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A8691EA5-ADA4-4A91-A2C3-EB0271C17968}" type="slidenum">
              <a:rPr lang="en-US"/>
              <a:pPr/>
              <a:t>52</a:t>
            </a:fld>
            <a:endParaRPr lang="en-US"/>
          </a:p>
        </p:txBody>
      </p:sp>
      <p:sp>
        <p:nvSpPr>
          <p:cNvPr id="188422" name="Rectangle 2"/>
          <p:cNvSpPr>
            <a:spLocks noGrp="1" noChangeArrowheads="1"/>
          </p:cNvSpPr>
          <p:nvPr>
            <p:ph type="title"/>
          </p:nvPr>
        </p:nvSpPr>
        <p:spPr>
          <a:xfrm>
            <a:off x="990600" y="304800"/>
            <a:ext cx="7793038" cy="838200"/>
          </a:xfrm>
        </p:spPr>
        <p:txBody>
          <a:bodyPr/>
          <a:lstStyle/>
          <a:p>
            <a:pPr eaLnBrk="1" hangingPunct="1">
              <a:lnSpc>
                <a:spcPct val="80000"/>
              </a:lnSpc>
            </a:pPr>
            <a:r>
              <a:rPr lang="en-US" smtClean="0"/>
              <a:t>Kruskal-Wallis Test Procedure</a:t>
            </a:r>
          </a:p>
        </p:txBody>
      </p:sp>
      <p:sp>
        <p:nvSpPr>
          <p:cNvPr id="188423" name="Rectangle 3"/>
          <p:cNvSpPr>
            <a:spLocks noGrp="1" noChangeArrowheads="1"/>
          </p:cNvSpPr>
          <p:nvPr>
            <p:ph type="body" idx="1"/>
          </p:nvPr>
        </p:nvSpPr>
        <p:spPr>
          <a:xfrm>
            <a:off x="838200" y="1752600"/>
            <a:ext cx="8077200" cy="4532313"/>
          </a:xfrm>
        </p:spPr>
        <p:txBody>
          <a:bodyPr/>
          <a:lstStyle/>
          <a:p>
            <a:pPr eaLnBrk="1" hangingPunct="1">
              <a:spcBef>
                <a:spcPct val="45000"/>
              </a:spcBef>
            </a:pPr>
            <a:r>
              <a:rPr lang="en-US" smtClean="0"/>
              <a:t>Obtain rankings for each value</a:t>
            </a:r>
          </a:p>
          <a:p>
            <a:pPr lvl="1" eaLnBrk="1" hangingPunct="1">
              <a:spcBef>
                <a:spcPct val="45000"/>
              </a:spcBef>
            </a:pPr>
            <a:r>
              <a:rPr lang="en-US" smtClean="0"/>
              <a:t>In event of tie, each of the tied values gets the average rank</a:t>
            </a:r>
          </a:p>
          <a:p>
            <a:pPr eaLnBrk="1" hangingPunct="1">
              <a:spcBef>
                <a:spcPct val="45000"/>
              </a:spcBef>
            </a:pPr>
            <a:r>
              <a:rPr lang="en-US" smtClean="0"/>
              <a:t>Sum the rankings for data from each of the c                                                                                                                                                                                                                             groups</a:t>
            </a:r>
          </a:p>
          <a:p>
            <a:pPr lvl="1" eaLnBrk="1" hangingPunct="1">
              <a:spcBef>
                <a:spcPct val="45000"/>
              </a:spcBef>
            </a:pPr>
            <a:r>
              <a:rPr lang="en-US" smtClean="0"/>
              <a:t>Compute the H test statistic</a:t>
            </a:r>
            <a:endParaRPr lang="en-US" i="1" baseline="30000" smtClean="0"/>
          </a:p>
        </p:txBody>
      </p:sp>
      <p:graphicFrame>
        <p:nvGraphicFramePr>
          <p:cNvPr id="188420" name="Object 4"/>
          <p:cNvGraphicFramePr>
            <a:graphicFrameLocks noChangeAspect="1"/>
          </p:cNvGraphicFramePr>
          <p:nvPr/>
        </p:nvGraphicFramePr>
        <p:xfrm>
          <a:off x="0" y="0"/>
          <a:ext cx="914400" cy="198438"/>
        </p:xfrm>
        <a:graphic>
          <a:graphicData uri="http://schemas.openxmlformats.org/presentationml/2006/ole">
            <p:oleObj spid="_x0000_s188420" name="Equation" r:id="rId3" imgW="914400" imgH="198720" progId="Equation.DSMT4">
              <p:embed/>
            </p:oleObj>
          </a:graphicData>
        </a:graphic>
      </p:graphicFrame>
      <p:sp>
        <p:nvSpPr>
          <p:cNvPr id="188424" name="Rectangle 6"/>
          <p:cNvSpPr>
            <a:spLocks noChangeArrowheads="1"/>
          </p:cNvSpPr>
          <p:nvPr/>
        </p:nvSpPr>
        <p:spPr bwMode="auto">
          <a:xfrm>
            <a:off x="7543800" y="1143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12-</a:t>
            </a:r>
            <a:fld id="{F403F17A-58D0-46D8-A536-B7DC5C549C7A}" type="slidenum">
              <a:rPr lang="en-US"/>
              <a:pPr/>
              <a:t>53</a:t>
            </a:fld>
            <a:endParaRPr lang="en-US"/>
          </a:p>
        </p:txBody>
      </p:sp>
      <p:sp>
        <p:nvSpPr>
          <p:cNvPr id="189447" name="Rectangle 2"/>
          <p:cNvSpPr>
            <a:spLocks noGrp="1" noChangeArrowheads="1"/>
          </p:cNvSpPr>
          <p:nvPr>
            <p:ph type="title"/>
          </p:nvPr>
        </p:nvSpPr>
        <p:spPr>
          <a:xfrm>
            <a:off x="990600" y="304800"/>
            <a:ext cx="7793038" cy="838200"/>
          </a:xfrm>
        </p:spPr>
        <p:txBody>
          <a:bodyPr/>
          <a:lstStyle/>
          <a:p>
            <a:pPr eaLnBrk="1" hangingPunct="1">
              <a:lnSpc>
                <a:spcPct val="80000"/>
              </a:lnSpc>
            </a:pPr>
            <a:r>
              <a:rPr lang="en-US" smtClean="0"/>
              <a:t>Kruskal-Wallis Test Procedure</a:t>
            </a:r>
          </a:p>
        </p:txBody>
      </p:sp>
      <p:sp>
        <p:nvSpPr>
          <p:cNvPr id="189448" name="Rectangle 3"/>
          <p:cNvSpPr>
            <a:spLocks noGrp="1" noChangeArrowheads="1"/>
          </p:cNvSpPr>
          <p:nvPr>
            <p:ph type="body" idx="1"/>
          </p:nvPr>
        </p:nvSpPr>
        <p:spPr>
          <a:xfrm>
            <a:off x="914400" y="1828800"/>
            <a:ext cx="6858000" cy="1427163"/>
          </a:xfrm>
        </p:spPr>
        <p:txBody>
          <a:bodyPr/>
          <a:lstStyle/>
          <a:p>
            <a:pPr eaLnBrk="1" hangingPunct="1">
              <a:spcBef>
                <a:spcPct val="45000"/>
              </a:spcBef>
            </a:pPr>
            <a:r>
              <a:rPr lang="en-US" smtClean="0"/>
              <a:t>The Kruskal-Wallis H-test statistic:  </a:t>
            </a:r>
          </a:p>
          <a:p>
            <a:pPr eaLnBrk="1" hangingPunct="1">
              <a:lnSpc>
                <a:spcPct val="20000"/>
              </a:lnSpc>
              <a:spcBef>
                <a:spcPct val="45000"/>
              </a:spcBef>
              <a:buFont typeface="Wingdings" pitchFamily="2" charset="2"/>
              <a:buNone/>
            </a:pPr>
            <a:r>
              <a:rPr lang="en-US" smtClean="0"/>
              <a:t>	   </a:t>
            </a:r>
            <a:r>
              <a:rPr lang="en-US" sz="2000" smtClean="0"/>
              <a:t>(with c – 1 degrees of freedom)</a:t>
            </a:r>
            <a:endParaRPr lang="en-US" sz="2000" i="1" baseline="30000" smtClean="0"/>
          </a:p>
        </p:txBody>
      </p:sp>
      <p:graphicFrame>
        <p:nvGraphicFramePr>
          <p:cNvPr id="189444" name="Object 4"/>
          <p:cNvGraphicFramePr>
            <a:graphicFrameLocks noChangeAspect="1"/>
          </p:cNvGraphicFramePr>
          <p:nvPr/>
        </p:nvGraphicFramePr>
        <p:xfrm>
          <a:off x="0" y="0"/>
          <a:ext cx="914400" cy="198438"/>
        </p:xfrm>
        <a:graphic>
          <a:graphicData uri="http://schemas.openxmlformats.org/presentationml/2006/ole">
            <p:oleObj spid="_x0000_s189444" name="Equation" r:id="rId3" imgW="914400" imgH="198720" progId="Equation.DSMT4">
              <p:embed/>
            </p:oleObj>
          </a:graphicData>
        </a:graphic>
      </p:graphicFrame>
      <p:graphicFrame>
        <p:nvGraphicFramePr>
          <p:cNvPr id="189445" name="Object 5"/>
          <p:cNvGraphicFramePr>
            <a:graphicFrameLocks noChangeAspect="1"/>
          </p:cNvGraphicFramePr>
          <p:nvPr/>
        </p:nvGraphicFramePr>
        <p:xfrm>
          <a:off x="2057400" y="2895600"/>
          <a:ext cx="4837113" cy="1289050"/>
        </p:xfrm>
        <a:graphic>
          <a:graphicData uri="http://schemas.openxmlformats.org/presentationml/2006/ole">
            <p:oleObj spid="_x0000_s189445" name="Equation" r:id="rId4" imgW="1904760" imgH="507960" progId="Equation.3">
              <p:embed/>
            </p:oleObj>
          </a:graphicData>
        </a:graphic>
      </p:graphicFrame>
      <p:sp>
        <p:nvSpPr>
          <p:cNvPr id="189449" name="Rectangle 6"/>
          <p:cNvSpPr>
            <a:spLocks noChangeArrowheads="1"/>
          </p:cNvSpPr>
          <p:nvPr/>
        </p:nvSpPr>
        <p:spPr bwMode="auto">
          <a:xfrm>
            <a:off x="762000" y="4343400"/>
            <a:ext cx="7467600" cy="1616075"/>
          </a:xfrm>
          <a:prstGeom prst="rect">
            <a:avLst/>
          </a:prstGeom>
          <a:noFill/>
          <a:ln w="9525" algn="ctr">
            <a:noFill/>
            <a:miter lim="800000"/>
            <a:headEnd/>
            <a:tailEnd/>
          </a:ln>
        </p:spPr>
        <p:txBody>
          <a:bodyPr>
            <a:spAutoFit/>
          </a:bodyPr>
          <a:lstStyle/>
          <a:p>
            <a:r>
              <a:rPr lang="en-US" sz="2000"/>
              <a:t>where:</a:t>
            </a:r>
          </a:p>
          <a:p>
            <a:r>
              <a:rPr lang="en-US" sz="2000"/>
              <a:t>	n = sum of sample sizes in all groups</a:t>
            </a:r>
          </a:p>
          <a:p>
            <a:r>
              <a:rPr lang="en-US" sz="2000"/>
              <a:t>	c = Number of groups</a:t>
            </a:r>
          </a:p>
          <a:p>
            <a:r>
              <a:rPr lang="en-US" sz="2000"/>
              <a:t>	T</a:t>
            </a:r>
            <a:r>
              <a:rPr lang="en-US" sz="2000" baseline="-25000"/>
              <a:t>j</a:t>
            </a:r>
            <a:r>
              <a:rPr lang="en-US" sz="2000"/>
              <a:t> = Sum of ranks in the j</a:t>
            </a:r>
            <a:r>
              <a:rPr lang="en-US" sz="2000" baseline="30000"/>
              <a:t>th</a:t>
            </a:r>
            <a:r>
              <a:rPr lang="en-US" sz="2000"/>
              <a:t> group</a:t>
            </a:r>
          </a:p>
          <a:p>
            <a:r>
              <a:rPr lang="en-US" sz="2000"/>
              <a:t>	n</a:t>
            </a:r>
            <a:r>
              <a:rPr lang="en-US" sz="2000" baseline="-25000"/>
              <a:t>j</a:t>
            </a:r>
            <a:r>
              <a:rPr lang="en-US" sz="2000"/>
              <a:t> = Number of values in the j</a:t>
            </a:r>
            <a:r>
              <a:rPr lang="en-US" sz="2000" baseline="30000"/>
              <a:t>th</a:t>
            </a:r>
            <a:r>
              <a:rPr lang="en-US" sz="2000"/>
              <a:t> group (j = 1, 2, … , c)</a:t>
            </a:r>
          </a:p>
        </p:txBody>
      </p:sp>
      <p:sp>
        <p:nvSpPr>
          <p:cNvPr id="189450" name="Text Box 7"/>
          <p:cNvSpPr txBox="1">
            <a:spLocks noChangeArrowheads="1"/>
          </p:cNvSpPr>
          <p:nvPr/>
        </p:nvSpPr>
        <p:spPr bwMode="auto">
          <a:xfrm>
            <a:off x="7543800" y="1219200"/>
            <a:ext cx="1474788" cy="396875"/>
          </a:xfrm>
          <a:prstGeom prst="rect">
            <a:avLst/>
          </a:prstGeom>
          <a:noFill/>
          <a:ln w="9525">
            <a:noFill/>
            <a:miter lim="800000"/>
            <a:headEnd/>
            <a:tailEnd/>
          </a:ln>
        </p:spPr>
        <p:txBody>
          <a:bodyPr wrap="none">
            <a:spAutoFit/>
          </a:bodyPr>
          <a:lstStyle/>
          <a:p>
            <a:r>
              <a:rPr lang="en-US" sz="2000" i="1">
                <a:solidFill>
                  <a:schemeClr val="tx2"/>
                </a:solidFill>
              </a:rPr>
              <a:t>(continued)</a:t>
            </a:r>
          </a:p>
        </p:txBody>
      </p:sp>
      <p:sp>
        <p:nvSpPr>
          <p:cNvPr id="189451" name="Rectangle 9"/>
          <p:cNvSpPr>
            <a:spLocks noChangeArrowheads="1"/>
          </p:cNvSpPr>
          <p:nvPr/>
        </p:nvSpPr>
        <p:spPr bwMode="auto">
          <a:xfrm>
            <a:off x="7543800" y="1600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5"/>
          <p:cNvSpPr>
            <a:spLocks noGrp="1" noChangeArrowheads="1"/>
          </p:cNvSpPr>
          <p:nvPr>
            <p:ph type="sldNum" sz="quarter" idx="10"/>
          </p:nvPr>
        </p:nvSpPr>
        <p:spPr>
          <a:ln/>
        </p:spPr>
        <p:txBody>
          <a:bodyPr/>
          <a:lstStyle/>
          <a:p>
            <a:r>
              <a:rPr lang="en-US"/>
              <a:t>12-</a:t>
            </a:r>
            <a:fld id="{220430F6-EFE1-49A6-9B1E-38B71A8B438F}" type="slidenum">
              <a:rPr lang="en-US"/>
              <a:pPr/>
              <a:t>54</a:t>
            </a:fld>
            <a:endParaRPr lang="en-US"/>
          </a:p>
        </p:txBody>
      </p:sp>
      <p:sp>
        <p:nvSpPr>
          <p:cNvPr id="288770" name="Rectangle 2"/>
          <p:cNvSpPr>
            <a:spLocks noChangeArrowheads="1"/>
          </p:cNvSpPr>
          <p:nvPr/>
        </p:nvSpPr>
        <p:spPr bwMode="auto">
          <a:xfrm>
            <a:off x="3733800" y="4038600"/>
            <a:ext cx="5257800" cy="1600200"/>
          </a:xfrm>
          <a:prstGeom prst="rect">
            <a:avLst/>
          </a:prstGeom>
          <a:solidFill>
            <a:srgbClr val="FDE0BD"/>
          </a:solidFill>
          <a:ln w="9525" algn="ctr">
            <a:solidFill>
              <a:schemeClr val="tx1"/>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288771" name="Rectangle 3"/>
          <p:cNvSpPr>
            <a:spLocks noGrp="1" noChangeArrowheads="1"/>
          </p:cNvSpPr>
          <p:nvPr>
            <p:ph type="body" idx="1"/>
          </p:nvPr>
        </p:nvSpPr>
        <p:spPr>
          <a:xfrm>
            <a:off x="3810000" y="3886200"/>
            <a:ext cx="5257800" cy="1981200"/>
          </a:xfrm>
        </p:spPr>
        <p:txBody>
          <a:bodyPr/>
          <a:lstStyle/>
          <a:p>
            <a:pPr eaLnBrk="1" hangingPunct="1">
              <a:lnSpc>
                <a:spcPct val="160000"/>
              </a:lnSpc>
            </a:pPr>
            <a:r>
              <a:rPr lang="en-US" smtClean="0">
                <a:solidFill>
                  <a:schemeClr val="folHlink"/>
                </a:solidFill>
              </a:rPr>
              <a:t>Decision rule</a:t>
            </a:r>
          </a:p>
          <a:p>
            <a:pPr lvl="1" eaLnBrk="1" hangingPunct="1"/>
            <a:r>
              <a:rPr lang="en-US" smtClean="0"/>
              <a:t>Reject H</a:t>
            </a:r>
            <a:r>
              <a:rPr lang="en-US" b="1" baseline="-25000" smtClean="0"/>
              <a:t>0 </a:t>
            </a:r>
            <a:r>
              <a:rPr lang="en-US" smtClean="0"/>
              <a:t>if test statistic H &gt; </a:t>
            </a:r>
            <a:r>
              <a:rPr lang="en-US" smtClean="0">
                <a:sym typeface="Symbol" pitchFamily="18" charset="2"/>
              </a:rPr>
              <a:t></a:t>
            </a:r>
            <a:r>
              <a:rPr lang="en-US" baseline="30000" smtClean="0">
                <a:sym typeface="Symbol" pitchFamily="18" charset="2"/>
              </a:rPr>
              <a:t>2</a:t>
            </a:r>
            <a:r>
              <a:rPr lang="el-GR" baseline="-25000" smtClean="0">
                <a:cs typeface="Arial" charset="0"/>
                <a:sym typeface="Symbol" pitchFamily="18" charset="2"/>
              </a:rPr>
              <a:t>α</a:t>
            </a:r>
          </a:p>
          <a:p>
            <a:pPr lvl="1" eaLnBrk="1" hangingPunct="1"/>
            <a:r>
              <a:rPr lang="en-US" smtClean="0"/>
              <a:t>Otherwise do not reject H</a:t>
            </a:r>
            <a:r>
              <a:rPr lang="en-US" b="1" baseline="-25000" smtClean="0"/>
              <a:t>0</a:t>
            </a:r>
            <a:endParaRPr lang="en-US" smtClean="0">
              <a:solidFill>
                <a:schemeClr val="hlink"/>
              </a:solidFill>
              <a:sym typeface="Symbol" pitchFamily="18" charset="2"/>
            </a:endParaRPr>
          </a:p>
        </p:txBody>
      </p:sp>
      <p:sp>
        <p:nvSpPr>
          <p:cNvPr id="288772" name="Text Box 4"/>
          <p:cNvSpPr txBox="1">
            <a:spLocks noChangeArrowheads="1"/>
          </p:cNvSpPr>
          <p:nvPr/>
        </p:nvSpPr>
        <p:spPr bwMode="auto">
          <a:xfrm>
            <a:off x="7543800" y="1219200"/>
            <a:ext cx="1474788" cy="396875"/>
          </a:xfrm>
          <a:prstGeom prst="rect">
            <a:avLst/>
          </a:prstGeom>
          <a:noFill/>
          <a:ln w="9525">
            <a:noFill/>
            <a:miter lim="800000"/>
            <a:headEnd/>
            <a:tailEnd/>
          </a:ln>
        </p:spPr>
        <p:txBody>
          <a:bodyPr wrap="none">
            <a:spAutoFit/>
          </a:bodyPr>
          <a:lstStyle/>
          <a:p>
            <a:r>
              <a:rPr lang="en-US" sz="2000" i="1">
                <a:solidFill>
                  <a:schemeClr val="tx2"/>
                </a:solidFill>
              </a:rPr>
              <a:t>(continued)</a:t>
            </a:r>
          </a:p>
        </p:txBody>
      </p:sp>
      <p:sp>
        <p:nvSpPr>
          <p:cNvPr id="288773" name="Rectangle 5"/>
          <p:cNvSpPr>
            <a:spLocks noGrp="1" noChangeArrowheads="1"/>
          </p:cNvSpPr>
          <p:nvPr>
            <p:ph type="title"/>
          </p:nvPr>
        </p:nvSpPr>
        <p:spPr>
          <a:xfrm>
            <a:off x="990600" y="304800"/>
            <a:ext cx="7793038" cy="838200"/>
          </a:xfrm>
        </p:spPr>
        <p:txBody>
          <a:bodyPr/>
          <a:lstStyle/>
          <a:p>
            <a:pPr eaLnBrk="1" hangingPunct="1">
              <a:lnSpc>
                <a:spcPct val="80000"/>
              </a:lnSpc>
            </a:pPr>
            <a:r>
              <a:rPr lang="en-US" smtClean="0"/>
              <a:t>Kruskal-Wallis Test Procedure</a:t>
            </a:r>
          </a:p>
        </p:txBody>
      </p:sp>
      <p:sp>
        <p:nvSpPr>
          <p:cNvPr id="288774" name="Rectangle 6"/>
          <p:cNvSpPr>
            <a:spLocks noChangeArrowheads="1"/>
          </p:cNvSpPr>
          <p:nvPr/>
        </p:nvSpPr>
        <p:spPr bwMode="auto">
          <a:xfrm>
            <a:off x="1295400" y="1905000"/>
            <a:ext cx="7467600" cy="1981200"/>
          </a:xfrm>
          <a:prstGeom prst="rect">
            <a:avLst/>
          </a:prstGeom>
          <a:noFill/>
          <a:ln w="9525">
            <a:noFill/>
            <a:miter lim="800000"/>
            <a:headEnd/>
            <a:tailEnd/>
          </a:ln>
        </p:spPr>
        <p:txBody>
          <a:bodyPr lIns="85342" tIns="42672" rIns="85342" bIns="42672"/>
          <a:lstStyle/>
          <a:p>
            <a:pPr marL="320675" indent="-320675" defTabSz="852488">
              <a:lnSpc>
                <a:spcPct val="105000"/>
              </a:lnSpc>
              <a:spcBef>
                <a:spcPct val="45000"/>
              </a:spcBef>
              <a:buClr>
                <a:schemeClr val="folHlink"/>
              </a:buClr>
              <a:buSzPct val="60000"/>
              <a:buFont typeface="Wingdings" pitchFamily="2" charset="2"/>
              <a:buChar char="n"/>
            </a:pPr>
            <a:r>
              <a:rPr lang="en-US" sz="2800"/>
              <a:t>Complete the test by comparing the calculated H value to a </a:t>
            </a:r>
            <a:r>
              <a:rPr lang="en-US" sz="2800">
                <a:solidFill>
                  <a:schemeClr val="folHlink"/>
                </a:solidFill>
              </a:rPr>
              <a:t>critical </a:t>
            </a:r>
            <a:r>
              <a:rPr lang="en-US" sz="2800">
                <a:solidFill>
                  <a:schemeClr val="folHlink"/>
                </a:solidFill>
                <a:sym typeface="Symbol" pitchFamily="18" charset="2"/>
              </a:rPr>
              <a:t></a:t>
            </a:r>
            <a:r>
              <a:rPr lang="en-US" sz="2800" baseline="30000">
                <a:solidFill>
                  <a:schemeClr val="folHlink"/>
                </a:solidFill>
                <a:sym typeface="Symbol" pitchFamily="18" charset="2"/>
              </a:rPr>
              <a:t>2</a:t>
            </a:r>
            <a:r>
              <a:rPr lang="en-US" sz="2800">
                <a:solidFill>
                  <a:schemeClr val="folHlink"/>
                </a:solidFill>
              </a:rPr>
              <a:t> value</a:t>
            </a:r>
            <a:r>
              <a:rPr lang="en-US" sz="2800"/>
              <a:t> from the chi-square distribution with </a:t>
            </a:r>
            <a:r>
              <a:rPr lang="en-US" sz="2800">
                <a:solidFill>
                  <a:schemeClr val="folHlink"/>
                </a:solidFill>
              </a:rPr>
              <a:t>c – 1 degrees of freedom</a:t>
            </a:r>
            <a:endParaRPr lang="en-US" sz="2800">
              <a:solidFill>
                <a:schemeClr val="hlink"/>
              </a:solidFill>
              <a:sym typeface="Symbol" pitchFamily="18" charset="2"/>
            </a:endParaRPr>
          </a:p>
        </p:txBody>
      </p:sp>
      <p:sp>
        <p:nvSpPr>
          <p:cNvPr id="288775" name="Line 7"/>
          <p:cNvSpPr>
            <a:spLocks noChangeShapeType="1"/>
          </p:cNvSpPr>
          <p:nvPr/>
        </p:nvSpPr>
        <p:spPr bwMode="auto">
          <a:xfrm>
            <a:off x="1752600" y="5181600"/>
            <a:ext cx="0" cy="228600"/>
          </a:xfrm>
          <a:prstGeom prst="line">
            <a:avLst/>
          </a:prstGeom>
          <a:noFill/>
          <a:ln w="19050">
            <a:solidFill>
              <a:schemeClr val="tx1"/>
            </a:solidFill>
            <a:round/>
            <a:headEnd/>
            <a:tailEnd/>
          </a:ln>
        </p:spPr>
        <p:txBody>
          <a:bodyPr>
            <a:spAutoFit/>
          </a:bodyPr>
          <a:lstStyle/>
          <a:p>
            <a:endParaRPr lang="en-US"/>
          </a:p>
        </p:txBody>
      </p:sp>
      <p:sp>
        <p:nvSpPr>
          <p:cNvPr id="288776" name="Freeform 8"/>
          <p:cNvSpPr>
            <a:spLocks/>
          </p:cNvSpPr>
          <p:nvPr/>
        </p:nvSpPr>
        <p:spPr bwMode="auto">
          <a:xfrm>
            <a:off x="1752600" y="5181600"/>
            <a:ext cx="1225550" cy="227013"/>
          </a:xfrm>
          <a:custGeom>
            <a:avLst/>
            <a:gdLst>
              <a:gd name="T0" fmla="*/ 2 w 772"/>
              <a:gd name="T1" fmla="*/ 143 h 143"/>
              <a:gd name="T2" fmla="*/ 0 w 772"/>
              <a:gd name="T3" fmla="*/ 0 h 143"/>
              <a:gd name="T4" fmla="*/ 79 w 772"/>
              <a:gd name="T5" fmla="*/ 45 h 143"/>
              <a:gd name="T6" fmla="*/ 135 w 772"/>
              <a:gd name="T7" fmla="*/ 69 h 143"/>
              <a:gd name="T8" fmla="*/ 173 w 772"/>
              <a:gd name="T9" fmla="*/ 80 h 143"/>
              <a:gd name="T10" fmla="*/ 193 w 772"/>
              <a:gd name="T11" fmla="*/ 84 h 143"/>
              <a:gd name="T12" fmla="*/ 249 w 772"/>
              <a:gd name="T13" fmla="*/ 95 h 143"/>
              <a:gd name="T14" fmla="*/ 281 w 772"/>
              <a:gd name="T15" fmla="*/ 97 h 143"/>
              <a:gd name="T16" fmla="*/ 347 w 772"/>
              <a:gd name="T17" fmla="*/ 109 h 143"/>
              <a:gd name="T18" fmla="*/ 460 w 772"/>
              <a:gd name="T19" fmla="*/ 119 h 143"/>
              <a:gd name="T20" fmla="*/ 772 w 772"/>
              <a:gd name="T21" fmla="*/ 130 h 143"/>
              <a:gd name="T22" fmla="*/ 771 w 772"/>
              <a:gd name="T23" fmla="*/ 140 h 1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2"/>
              <a:gd name="T37" fmla="*/ 0 h 143"/>
              <a:gd name="T38" fmla="*/ 772 w 772"/>
              <a:gd name="T39" fmla="*/ 143 h 1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2" h="143">
                <a:moveTo>
                  <a:pt x="2" y="143"/>
                </a:moveTo>
                <a:lnTo>
                  <a:pt x="0" y="0"/>
                </a:lnTo>
                <a:lnTo>
                  <a:pt x="79" y="45"/>
                </a:lnTo>
                <a:lnTo>
                  <a:pt x="135" y="69"/>
                </a:lnTo>
                <a:lnTo>
                  <a:pt x="173" y="80"/>
                </a:lnTo>
                <a:lnTo>
                  <a:pt x="193" y="84"/>
                </a:lnTo>
                <a:lnTo>
                  <a:pt x="249" y="95"/>
                </a:lnTo>
                <a:lnTo>
                  <a:pt x="281" y="97"/>
                </a:lnTo>
                <a:lnTo>
                  <a:pt x="347" y="109"/>
                </a:lnTo>
                <a:lnTo>
                  <a:pt x="460" y="119"/>
                </a:lnTo>
                <a:lnTo>
                  <a:pt x="772" y="130"/>
                </a:lnTo>
                <a:lnTo>
                  <a:pt x="771" y="140"/>
                </a:lnTo>
              </a:path>
            </a:pathLst>
          </a:custGeom>
          <a:solidFill>
            <a:schemeClr val="accent2"/>
          </a:solidFill>
          <a:ln w="9525" cap="flat" cmpd="sng">
            <a:noFill/>
            <a:prstDash val="solid"/>
            <a:miter lim="800000"/>
            <a:headEnd type="none" w="med" len="med"/>
            <a:tailEnd type="none" w="med" len="med"/>
          </a:ln>
        </p:spPr>
        <p:txBody>
          <a:bodyPr wrap="none"/>
          <a:lstStyle/>
          <a:p>
            <a:endParaRPr lang="en-US"/>
          </a:p>
        </p:txBody>
      </p:sp>
      <p:sp>
        <p:nvSpPr>
          <p:cNvPr id="288777" name="Rectangle 9"/>
          <p:cNvSpPr>
            <a:spLocks noChangeArrowheads="1"/>
          </p:cNvSpPr>
          <p:nvPr/>
        </p:nvSpPr>
        <p:spPr bwMode="auto">
          <a:xfrm>
            <a:off x="3200400" y="5410200"/>
            <a:ext cx="609600" cy="469900"/>
          </a:xfrm>
          <a:prstGeom prst="rect">
            <a:avLst/>
          </a:prstGeom>
          <a:noFill/>
          <a:ln w="12700">
            <a:noFill/>
            <a:miter lim="800000"/>
            <a:headEnd/>
            <a:tailEnd/>
          </a:ln>
        </p:spPr>
        <p:txBody>
          <a:bodyPr lIns="90488" tIns="44450" rIns="90488" bIns="44450">
            <a:spAutoFit/>
          </a:bodyPr>
          <a:lstStyle/>
          <a:p>
            <a:pPr eaLnBrk="0" hangingPunct="0"/>
            <a:r>
              <a:rPr lang="en-US" sz="2500" b="1">
                <a:latin typeface="Symbol" pitchFamily="18" charset="2"/>
                <a:sym typeface="Symbol" pitchFamily="18" charset="2"/>
              </a:rPr>
              <a:t></a:t>
            </a:r>
            <a:r>
              <a:rPr lang="en-US" sz="2500" b="1" baseline="30000">
                <a:latin typeface="Symbol" pitchFamily="18" charset="2"/>
                <a:sym typeface="Symbol" pitchFamily="18" charset="2"/>
              </a:rPr>
              <a:t>2</a:t>
            </a:r>
            <a:endParaRPr lang="en-US" sz="2500" b="1">
              <a:latin typeface="Symbol" pitchFamily="18" charset="2"/>
            </a:endParaRPr>
          </a:p>
        </p:txBody>
      </p:sp>
      <p:sp>
        <p:nvSpPr>
          <p:cNvPr id="288778" name="Rectangle 10"/>
          <p:cNvSpPr>
            <a:spLocks noChangeArrowheads="1"/>
          </p:cNvSpPr>
          <p:nvPr/>
        </p:nvSpPr>
        <p:spPr bwMode="auto">
          <a:xfrm>
            <a:off x="1524000" y="5824538"/>
            <a:ext cx="762000" cy="423862"/>
          </a:xfrm>
          <a:prstGeom prst="rect">
            <a:avLst/>
          </a:prstGeom>
          <a:noFill/>
          <a:ln w="12700">
            <a:noFill/>
            <a:miter lim="800000"/>
            <a:headEnd/>
            <a:tailEnd/>
          </a:ln>
        </p:spPr>
        <p:txBody>
          <a:bodyPr lIns="90488" tIns="44450" rIns="90488" bIns="44450">
            <a:spAutoFit/>
          </a:bodyPr>
          <a:lstStyle/>
          <a:p>
            <a:pPr eaLnBrk="0" hangingPunct="0"/>
            <a:r>
              <a:rPr lang="en-US" sz="2200">
                <a:solidFill>
                  <a:schemeClr val="hlink"/>
                </a:solidFill>
                <a:sym typeface="Symbol" pitchFamily="18" charset="2"/>
              </a:rPr>
              <a:t></a:t>
            </a:r>
            <a:r>
              <a:rPr lang="en-US" sz="2200" baseline="30000">
                <a:solidFill>
                  <a:schemeClr val="hlink"/>
                </a:solidFill>
                <a:sym typeface="Symbol" pitchFamily="18" charset="2"/>
              </a:rPr>
              <a:t>2</a:t>
            </a:r>
            <a:r>
              <a:rPr lang="el-GR" sz="2200" baseline="-25000">
                <a:solidFill>
                  <a:schemeClr val="hlink"/>
                </a:solidFill>
                <a:cs typeface="Arial" charset="0"/>
                <a:sym typeface="Symbol" pitchFamily="18" charset="2"/>
              </a:rPr>
              <a:t>α</a:t>
            </a:r>
            <a:endParaRPr lang="el-GR" sz="2200" baseline="-25000">
              <a:solidFill>
                <a:schemeClr val="hlink"/>
              </a:solidFill>
              <a:cs typeface="Arial" charset="0"/>
            </a:endParaRPr>
          </a:p>
        </p:txBody>
      </p:sp>
      <p:sp>
        <p:nvSpPr>
          <p:cNvPr id="288779" name="Freeform 11"/>
          <p:cNvSpPr>
            <a:spLocks/>
          </p:cNvSpPr>
          <p:nvPr/>
        </p:nvSpPr>
        <p:spPr bwMode="auto">
          <a:xfrm>
            <a:off x="296863" y="4343400"/>
            <a:ext cx="3284537" cy="1066800"/>
          </a:xfrm>
          <a:custGeom>
            <a:avLst/>
            <a:gdLst>
              <a:gd name="T0" fmla="*/ 0 w 3388"/>
              <a:gd name="T1" fmla="*/ 0 h 1023"/>
              <a:gd name="T2" fmla="*/ 0 w 3388"/>
              <a:gd name="T3" fmla="*/ 1022 h 1023"/>
              <a:gd name="T4" fmla="*/ 3387 w 3388"/>
              <a:gd name="T5" fmla="*/ 1022 h 1023"/>
              <a:gd name="T6" fmla="*/ 0 60000 65536"/>
              <a:gd name="T7" fmla="*/ 0 60000 65536"/>
              <a:gd name="T8" fmla="*/ 0 60000 65536"/>
              <a:gd name="T9" fmla="*/ 0 w 3388"/>
              <a:gd name="T10" fmla="*/ 0 h 1023"/>
              <a:gd name="T11" fmla="*/ 3388 w 3388"/>
              <a:gd name="T12" fmla="*/ 1023 h 1023"/>
            </a:gdLst>
            <a:ahLst/>
            <a:cxnLst>
              <a:cxn ang="T6">
                <a:pos x="T0" y="T1"/>
              </a:cxn>
              <a:cxn ang="T7">
                <a:pos x="T2" y="T3"/>
              </a:cxn>
              <a:cxn ang="T8">
                <a:pos x="T4" y="T5"/>
              </a:cxn>
            </a:cxnLst>
            <a:rect l="T9" t="T10" r="T11" b="T12"/>
            <a:pathLst>
              <a:path w="3388" h="1023">
                <a:moveTo>
                  <a:pt x="0" y="0"/>
                </a:moveTo>
                <a:lnTo>
                  <a:pt x="0" y="1022"/>
                </a:lnTo>
                <a:lnTo>
                  <a:pt x="3387" y="1022"/>
                </a:lnTo>
              </a:path>
            </a:pathLst>
          </a:custGeom>
          <a:noFill/>
          <a:ln w="25400" cap="rnd" cmpd="sng">
            <a:solidFill>
              <a:schemeClr val="tx1"/>
            </a:solidFill>
            <a:prstDash val="solid"/>
            <a:round/>
            <a:headEnd type="none" w="sm" len="sm"/>
            <a:tailEnd type="none" w="sm" len="sm"/>
          </a:ln>
        </p:spPr>
        <p:txBody>
          <a:bodyPr/>
          <a:lstStyle/>
          <a:p>
            <a:endParaRPr lang="en-US"/>
          </a:p>
        </p:txBody>
      </p:sp>
      <p:sp>
        <p:nvSpPr>
          <p:cNvPr id="288780" name="Rectangle 12"/>
          <p:cNvSpPr>
            <a:spLocks noChangeArrowheads="1"/>
          </p:cNvSpPr>
          <p:nvPr/>
        </p:nvSpPr>
        <p:spPr bwMode="auto">
          <a:xfrm>
            <a:off x="76200" y="5181600"/>
            <a:ext cx="457200" cy="6381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a:t>0</a:t>
            </a:r>
            <a:r>
              <a:rPr lang="en-US" sz="3600" b="1"/>
              <a:t> </a:t>
            </a:r>
          </a:p>
        </p:txBody>
      </p:sp>
      <p:sp>
        <p:nvSpPr>
          <p:cNvPr id="288781" name="Line 13"/>
          <p:cNvSpPr>
            <a:spLocks noChangeShapeType="1"/>
          </p:cNvSpPr>
          <p:nvPr/>
        </p:nvSpPr>
        <p:spPr bwMode="auto">
          <a:xfrm>
            <a:off x="439738" y="4114800"/>
            <a:ext cx="3175" cy="0"/>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288782" name="Line 14"/>
          <p:cNvSpPr>
            <a:spLocks noChangeShapeType="1"/>
          </p:cNvSpPr>
          <p:nvPr/>
        </p:nvSpPr>
        <p:spPr bwMode="auto">
          <a:xfrm flipH="1">
            <a:off x="1981200" y="49530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288783" name="Text Box 15"/>
          <p:cNvSpPr txBox="1">
            <a:spLocks noChangeArrowheads="1"/>
          </p:cNvSpPr>
          <p:nvPr/>
        </p:nvSpPr>
        <p:spPr bwMode="auto">
          <a:xfrm>
            <a:off x="2133600" y="4648200"/>
            <a:ext cx="381000" cy="396875"/>
          </a:xfrm>
          <a:prstGeom prst="rect">
            <a:avLst/>
          </a:prstGeom>
          <a:noFill/>
          <a:ln w="9525">
            <a:noFill/>
            <a:miter lim="800000"/>
            <a:headEnd/>
            <a:tailEnd/>
          </a:ln>
        </p:spPr>
        <p:txBody>
          <a:bodyPr>
            <a:spAutoFit/>
          </a:bodyPr>
          <a:lstStyle/>
          <a:p>
            <a:pPr>
              <a:spcBef>
                <a:spcPct val="50000"/>
              </a:spcBef>
            </a:pPr>
            <a:r>
              <a:rPr lang="en-US" sz="2000">
                <a:sym typeface="Symbol" pitchFamily="18" charset="2"/>
              </a:rPr>
              <a:t></a:t>
            </a:r>
            <a:endParaRPr lang="en-US" sz="2000" baseline="-25000">
              <a:sym typeface="Symbol" pitchFamily="18" charset="2"/>
            </a:endParaRPr>
          </a:p>
        </p:txBody>
      </p:sp>
      <p:sp>
        <p:nvSpPr>
          <p:cNvPr id="288784" name="Line 16"/>
          <p:cNvSpPr>
            <a:spLocks noChangeShapeType="1"/>
          </p:cNvSpPr>
          <p:nvPr/>
        </p:nvSpPr>
        <p:spPr bwMode="auto">
          <a:xfrm flipV="1">
            <a:off x="1752600" y="5410200"/>
            <a:ext cx="0" cy="457200"/>
          </a:xfrm>
          <a:prstGeom prst="line">
            <a:avLst/>
          </a:prstGeom>
          <a:noFill/>
          <a:ln w="38100">
            <a:solidFill>
              <a:schemeClr val="hlink"/>
            </a:solidFill>
            <a:miter lim="800000"/>
            <a:headEnd/>
            <a:tailEnd type="triangle" w="med" len="med"/>
          </a:ln>
        </p:spPr>
        <p:txBody>
          <a:bodyPr wrap="none"/>
          <a:lstStyle/>
          <a:p>
            <a:endParaRPr lang="en-US"/>
          </a:p>
        </p:txBody>
      </p:sp>
      <p:sp>
        <p:nvSpPr>
          <p:cNvPr id="288785" name="Rectangle 17"/>
          <p:cNvSpPr>
            <a:spLocks noChangeArrowheads="1"/>
          </p:cNvSpPr>
          <p:nvPr/>
        </p:nvSpPr>
        <p:spPr bwMode="auto">
          <a:xfrm>
            <a:off x="2286000" y="5645150"/>
            <a:ext cx="990600" cy="30162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Reject H</a:t>
            </a:r>
            <a:r>
              <a:rPr lang="en-US" sz="1400" baseline="-25000"/>
              <a:t>0</a:t>
            </a:r>
          </a:p>
        </p:txBody>
      </p:sp>
      <p:sp>
        <p:nvSpPr>
          <p:cNvPr id="288786" name="Rectangle 18"/>
          <p:cNvSpPr>
            <a:spLocks noChangeArrowheads="1"/>
          </p:cNvSpPr>
          <p:nvPr/>
        </p:nvSpPr>
        <p:spPr bwMode="auto">
          <a:xfrm>
            <a:off x="685800" y="5645150"/>
            <a:ext cx="914400" cy="45085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Do not </a:t>
            </a:r>
          </a:p>
          <a:p>
            <a:pPr eaLnBrk="0" hangingPunct="0">
              <a:lnSpc>
                <a:spcPct val="20000"/>
              </a:lnSpc>
              <a:spcBef>
                <a:spcPct val="50000"/>
              </a:spcBef>
            </a:pPr>
            <a:r>
              <a:rPr lang="en-US" sz="1400"/>
              <a:t>reject H</a:t>
            </a:r>
            <a:r>
              <a:rPr lang="en-US" sz="1400" baseline="-25000"/>
              <a:t>0</a:t>
            </a:r>
          </a:p>
        </p:txBody>
      </p:sp>
      <p:sp>
        <p:nvSpPr>
          <p:cNvPr id="288787" name="Freeform 19"/>
          <p:cNvSpPr>
            <a:spLocks/>
          </p:cNvSpPr>
          <p:nvPr/>
        </p:nvSpPr>
        <p:spPr bwMode="auto">
          <a:xfrm>
            <a:off x="304800" y="4495800"/>
            <a:ext cx="3276600" cy="935038"/>
          </a:xfrm>
          <a:custGeom>
            <a:avLst/>
            <a:gdLst>
              <a:gd name="T0" fmla="*/ 0 w 3492"/>
              <a:gd name="T1" fmla="*/ 1011 h 1021"/>
              <a:gd name="T2" fmla="*/ 162 w 3492"/>
              <a:gd name="T3" fmla="*/ 837 h 1021"/>
              <a:gd name="T4" fmla="*/ 714 w 3492"/>
              <a:gd name="T5" fmla="*/ 3 h 1021"/>
              <a:gd name="T6" fmla="*/ 1728 w 3492"/>
              <a:gd name="T7" fmla="*/ 855 h 1021"/>
              <a:gd name="T8" fmla="*/ 3492 w 3492"/>
              <a:gd name="T9" fmla="*/ 999 h 1021"/>
              <a:gd name="T10" fmla="*/ 0 60000 65536"/>
              <a:gd name="T11" fmla="*/ 0 60000 65536"/>
              <a:gd name="T12" fmla="*/ 0 60000 65536"/>
              <a:gd name="T13" fmla="*/ 0 60000 65536"/>
              <a:gd name="T14" fmla="*/ 0 60000 65536"/>
              <a:gd name="T15" fmla="*/ 0 w 3492"/>
              <a:gd name="T16" fmla="*/ 0 h 1021"/>
              <a:gd name="T17" fmla="*/ 3492 w 3492"/>
              <a:gd name="T18" fmla="*/ 1021 h 1021"/>
            </a:gdLst>
            <a:ahLst/>
            <a:cxnLst>
              <a:cxn ang="T10">
                <a:pos x="T0" y="T1"/>
              </a:cxn>
              <a:cxn ang="T11">
                <a:pos x="T2" y="T3"/>
              </a:cxn>
              <a:cxn ang="T12">
                <a:pos x="T4" y="T5"/>
              </a:cxn>
              <a:cxn ang="T13">
                <a:pos x="T6" y="T7"/>
              </a:cxn>
              <a:cxn ang="T14">
                <a:pos x="T8" y="T9"/>
              </a:cxn>
            </a:cxnLst>
            <a:rect l="T15" t="T16" r="T17" b="T18"/>
            <a:pathLst>
              <a:path w="3492" h="1021">
                <a:moveTo>
                  <a:pt x="0" y="1011"/>
                </a:moveTo>
                <a:cubicBezTo>
                  <a:pt x="27" y="982"/>
                  <a:pt x="43" y="1005"/>
                  <a:pt x="162" y="837"/>
                </a:cubicBezTo>
                <a:cubicBezTo>
                  <a:pt x="281" y="669"/>
                  <a:pt x="453" y="0"/>
                  <a:pt x="714" y="3"/>
                </a:cubicBezTo>
                <a:cubicBezTo>
                  <a:pt x="975" y="6"/>
                  <a:pt x="1265" y="689"/>
                  <a:pt x="1728" y="855"/>
                </a:cubicBezTo>
                <a:cubicBezTo>
                  <a:pt x="2191" y="1021"/>
                  <a:pt x="3125" y="969"/>
                  <a:pt x="3492" y="999"/>
                </a:cubicBezTo>
              </a:path>
            </a:pathLst>
          </a:custGeom>
          <a:noFill/>
          <a:ln w="38100" cap="flat" cmpd="sng">
            <a:solidFill>
              <a:schemeClr val="folHlink"/>
            </a:solidFill>
            <a:prstDash val="solid"/>
            <a:miter lim="800000"/>
            <a:headEnd type="none" w="med" len="med"/>
            <a:tailEnd type="none" w="med" len="med"/>
          </a:ln>
        </p:spPr>
        <p:txBody>
          <a:bodyPr wrap="none"/>
          <a:lstStyle/>
          <a:p>
            <a:endParaRPr lang="en-US"/>
          </a:p>
        </p:txBody>
      </p:sp>
      <p:sp>
        <p:nvSpPr>
          <p:cNvPr id="288788" name="Line 20"/>
          <p:cNvSpPr>
            <a:spLocks noChangeShapeType="1"/>
          </p:cNvSpPr>
          <p:nvPr/>
        </p:nvSpPr>
        <p:spPr bwMode="auto">
          <a:xfrm>
            <a:off x="381000" y="5638800"/>
            <a:ext cx="1371600" cy="0"/>
          </a:xfrm>
          <a:prstGeom prst="line">
            <a:avLst/>
          </a:prstGeom>
          <a:noFill/>
          <a:ln w="19050">
            <a:solidFill>
              <a:schemeClr val="tx1"/>
            </a:solidFill>
            <a:round/>
            <a:headEnd type="triangle" w="med" len="med"/>
            <a:tailEnd type="triangle" w="med" len="med"/>
          </a:ln>
        </p:spPr>
        <p:txBody>
          <a:bodyPr>
            <a:spAutoFit/>
          </a:bodyPr>
          <a:lstStyle/>
          <a:p>
            <a:endParaRPr lang="en-US"/>
          </a:p>
        </p:txBody>
      </p:sp>
      <p:sp>
        <p:nvSpPr>
          <p:cNvPr id="288789" name="Line 21"/>
          <p:cNvSpPr>
            <a:spLocks noChangeShapeType="1"/>
          </p:cNvSpPr>
          <p:nvPr/>
        </p:nvSpPr>
        <p:spPr bwMode="auto">
          <a:xfrm>
            <a:off x="1676400" y="5638800"/>
            <a:ext cx="914400" cy="0"/>
          </a:xfrm>
          <a:prstGeom prst="line">
            <a:avLst/>
          </a:prstGeom>
          <a:noFill/>
          <a:ln w="19050">
            <a:solidFill>
              <a:schemeClr val="tx1"/>
            </a:solidFill>
            <a:round/>
            <a:headEnd type="triangle" w="med" len="med"/>
            <a:tailEnd type="triangle" w="med" len="med"/>
          </a:ln>
        </p:spPr>
        <p:txBody>
          <a:bodyPr>
            <a:spAutoFit/>
          </a:bodyPr>
          <a:lstStyle/>
          <a:p>
            <a:endParaRPr lang="en-US"/>
          </a:p>
        </p:txBody>
      </p:sp>
      <p:sp>
        <p:nvSpPr>
          <p:cNvPr id="288790" name="Rectangle 23"/>
          <p:cNvSpPr>
            <a:spLocks noChangeArrowheads="1"/>
          </p:cNvSpPr>
          <p:nvPr/>
        </p:nvSpPr>
        <p:spPr bwMode="auto">
          <a:xfrm>
            <a:off x="7543800" y="16764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12-</a:t>
            </a:r>
            <a:fld id="{B86D3D6E-0C91-46E2-A08D-CDD366E6851D}" type="slidenum">
              <a:rPr lang="en-US"/>
              <a:pPr/>
              <a:t>55</a:t>
            </a:fld>
            <a:endParaRPr lang="en-US"/>
          </a:p>
        </p:txBody>
      </p:sp>
      <p:sp>
        <p:nvSpPr>
          <p:cNvPr id="289794" name="Rectangle 2"/>
          <p:cNvSpPr>
            <a:spLocks noGrp="1" noChangeArrowheads="1"/>
          </p:cNvSpPr>
          <p:nvPr>
            <p:ph type="body" idx="1"/>
          </p:nvPr>
        </p:nvSpPr>
        <p:spPr>
          <a:xfrm>
            <a:off x="838200" y="1752600"/>
            <a:ext cx="8001000" cy="1090613"/>
          </a:xfrm>
        </p:spPr>
        <p:txBody>
          <a:bodyPr/>
          <a:lstStyle/>
          <a:p>
            <a:pPr eaLnBrk="1" hangingPunct="1"/>
            <a:r>
              <a:rPr lang="en-US" smtClean="0"/>
              <a:t>Do different departments have different class sizes?  </a:t>
            </a:r>
          </a:p>
        </p:txBody>
      </p:sp>
      <p:sp>
        <p:nvSpPr>
          <p:cNvPr id="289795" name="Rectangle 3"/>
          <p:cNvSpPr>
            <a:spLocks noGrp="1" noChangeArrowheads="1"/>
          </p:cNvSpPr>
          <p:nvPr>
            <p:ph type="title"/>
          </p:nvPr>
        </p:nvSpPr>
        <p:spPr>
          <a:xfrm>
            <a:off x="990600" y="304800"/>
            <a:ext cx="7793038" cy="838200"/>
          </a:xfrm>
        </p:spPr>
        <p:txBody>
          <a:bodyPr/>
          <a:lstStyle/>
          <a:p>
            <a:pPr eaLnBrk="1" hangingPunct="1">
              <a:lnSpc>
                <a:spcPct val="80000"/>
              </a:lnSpc>
            </a:pPr>
            <a:r>
              <a:rPr lang="en-US" smtClean="0"/>
              <a:t>Kruskal-Wallis Example</a:t>
            </a:r>
          </a:p>
        </p:txBody>
      </p:sp>
      <p:graphicFrame>
        <p:nvGraphicFramePr>
          <p:cNvPr id="191508" name="Group 20"/>
          <p:cNvGraphicFramePr>
            <a:graphicFrameLocks noGrp="1"/>
          </p:cNvGraphicFramePr>
          <p:nvPr/>
        </p:nvGraphicFramePr>
        <p:xfrm>
          <a:off x="1981200" y="2895600"/>
          <a:ext cx="5410200" cy="2620963"/>
        </p:xfrm>
        <a:graphic>
          <a:graphicData uri="http://schemas.openxmlformats.org/drawingml/2006/table">
            <a:tbl>
              <a:tblPr/>
              <a:tblGrid>
                <a:gridCol w="1828800"/>
                <a:gridCol w="1752600"/>
                <a:gridCol w="1828800"/>
              </a:tblGrid>
              <a:tr h="76200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Class size (Math, M)</a:t>
                      </a:r>
                      <a:endParaRPr kumimoji="0" lang="en-US" sz="2000" b="0" i="0" u="none" strike="noStrike" cap="none" normalizeH="0" baseline="-25000" smtClean="0">
                        <a:ln>
                          <a:noFill/>
                        </a:ln>
                        <a:solidFill>
                          <a:schemeClr val="tx1"/>
                        </a:solidFill>
                        <a:effectLst/>
                        <a:latin typeface="Arial" pitchFamily="34" charset="0"/>
                      </a:endParaRP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Class size (English, E)</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Class size (Biology, 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r>
              <a:tr h="108585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23</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45</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54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78</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66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55</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60</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72</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45</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70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30</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40</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18</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34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r>
            </a:tbl>
          </a:graphicData>
        </a:graphic>
      </p:graphicFrame>
      <p:pic>
        <p:nvPicPr>
          <p:cNvPr id="289810" name="Picture 18" descr="j0155901[1]"/>
          <p:cNvPicPr>
            <a:picLocks noChangeAspect="1" noChangeArrowheads="1"/>
          </p:cNvPicPr>
          <p:nvPr/>
        </p:nvPicPr>
        <p:blipFill>
          <a:blip r:embed="rId2"/>
          <a:srcRect/>
          <a:stretch>
            <a:fillRect/>
          </a:stretch>
        </p:blipFill>
        <p:spPr bwMode="auto">
          <a:xfrm>
            <a:off x="152400" y="5181600"/>
            <a:ext cx="1724025" cy="1123950"/>
          </a:xfrm>
          <a:prstGeom prst="rect">
            <a:avLst/>
          </a:prstGeom>
          <a:noFill/>
          <a:ln w="9525">
            <a:noFill/>
            <a:miter lim="800000"/>
            <a:headEnd/>
            <a:tailEnd/>
          </a:ln>
        </p:spPr>
      </p:pic>
      <p:sp>
        <p:nvSpPr>
          <p:cNvPr id="289811" name="Rectangle 20"/>
          <p:cNvSpPr>
            <a:spLocks noChangeArrowheads="1"/>
          </p:cNvSpPr>
          <p:nvPr/>
        </p:nvSpPr>
        <p:spPr bwMode="auto">
          <a:xfrm>
            <a:off x="7543800" y="990600"/>
            <a:ext cx="1447800" cy="452438"/>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a:t>
            </a:r>
            <a:r>
              <a:rPr lang="en-US" u="sng">
                <a:solidFill>
                  <a:srgbClr val="FF0000"/>
                </a:solidFill>
              </a:rPr>
              <a:t>O</a:t>
            </a:r>
            <a:r>
              <a:rPr lang="en-US"/>
              <a:t>VA</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12-</a:t>
            </a:r>
            <a:fld id="{F1726E4D-20B4-43A8-A0A5-7656365BE886}" type="slidenum">
              <a:rPr lang="en-US"/>
              <a:pPr/>
              <a:t>56</a:t>
            </a:fld>
            <a:endParaRPr lang="en-US"/>
          </a:p>
        </p:txBody>
      </p:sp>
      <p:sp>
        <p:nvSpPr>
          <p:cNvPr id="290818" name="Rectangle 2"/>
          <p:cNvSpPr>
            <a:spLocks noGrp="1" noChangeArrowheads="1"/>
          </p:cNvSpPr>
          <p:nvPr>
            <p:ph type="body" idx="1"/>
          </p:nvPr>
        </p:nvSpPr>
        <p:spPr>
          <a:xfrm>
            <a:off x="838200" y="1600200"/>
            <a:ext cx="8001000" cy="1090613"/>
          </a:xfrm>
        </p:spPr>
        <p:txBody>
          <a:bodyPr/>
          <a:lstStyle/>
          <a:p>
            <a:pPr eaLnBrk="1" hangingPunct="1"/>
            <a:r>
              <a:rPr lang="en-US" smtClean="0"/>
              <a:t>Do different departments have different class sizes?  </a:t>
            </a:r>
          </a:p>
        </p:txBody>
      </p:sp>
      <p:sp>
        <p:nvSpPr>
          <p:cNvPr id="290819" name="Rectangle 3"/>
          <p:cNvSpPr>
            <a:spLocks noGrp="1" noChangeArrowheads="1"/>
          </p:cNvSpPr>
          <p:nvPr>
            <p:ph type="title"/>
          </p:nvPr>
        </p:nvSpPr>
        <p:spPr>
          <a:xfrm>
            <a:off x="457200" y="152400"/>
            <a:ext cx="7793038" cy="838200"/>
          </a:xfrm>
        </p:spPr>
        <p:txBody>
          <a:bodyPr/>
          <a:lstStyle/>
          <a:p>
            <a:pPr eaLnBrk="1" hangingPunct="1">
              <a:lnSpc>
                <a:spcPct val="80000"/>
              </a:lnSpc>
            </a:pPr>
            <a:r>
              <a:rPr lang="en-US" smtClean="0"/>
              <a:t>Kruskal-Wallis Example</a:t>
            </a:r>
          </a:p>
        </p:txBody>
      </p:sp>
      <p:graphicFrame>
        <p:nvGraphicFramePr>
          <p:cNvPr id="192568" name="Group 56"/>
          <p:cNvGraphicFramePr>
            <a:graphicFrameLocks noGrp="1"/>
          </p:cNvGraphicFramePr>
          <p:nvPr/>
        </p:nvGraphicFramePr>
        <p:xfrm>
          <a:off x="609600" y="2667000"/>
          <a:ext cx="8077200" cy="3051175"/>
        </p:xfrm>
        <a:graphic>
          <a:graphicData uri="http://schemas.openxmlformats.org/drawingml/2006/table">
            <a:tbl>
              <a:tblPr/>
              <a:tblGrid>
                <a:gridCol w="1371600"/>
                <a:gridCol w="1143000"/>
                <a:gridCol w="1600200"/>
                <a:gridCol w="1143000"/>
                <a:gridCol w="1600200"/>
                <a:gridCol w="1219200"/>
              </a:tblGrid>
              <a:tr h="76200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rPr>
                        <a:t>Class size (Math, M)</a:t>
                      </a:r>
                      <a:endParaRPr kumimoji="0" lang="en-US" sz="2000" b="0" i="0" u="none" strike="noStrike" cap="none" normalizeH="0" baseline="-25000" dirty="0" smtClean="0">
                        <a:ln>
                          <a:noFill/>
                        </a:ln>
                        <a:solidFill>
                          <a:schemeClr val="tx1"/>
                        </a:solidFill>
                        <a:effectLst/>
                        <a:latin typeface="Arial" pitchFamily="34" charset="0"/>
                      </a:endParaRP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Ranking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Class size (English, E)</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Ranking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Class size (Biology, 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pitchFamily="34" charset="0"/>
                        </a:rPr>
                        <a:t>Ranking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4D9FE"/>
                    </a:solidFill>
                  </a:tcPr>
                </a:tc>
              </a:tr>
              <a:tr h="108585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23</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41</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54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78</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66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2</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6</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9</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15</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55</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60</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72</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45</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dirty="0" smtClean="0">
                          <a:ln>
                            <a:noFill/>
                          </a:ln>
                          <a:solidFill>
                            <a:schemeClr val="hlink"/>
                          </a:solidFill>
                          <a:effectLst/>
                          <a:latin typeface="Arial" pitchFamily="34" charset="0"/>
                        </a:rPr>
                        <a:t>10</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dirty="0" smtClean="0">
                          <a:ln>
                            <a:noFill/>
                          </a:ln>
                          <a:solidFill>
                            <a:schemeClr val="hlink"/>
                          </a:solidFill>
                          <a:effectLst/>
                          <a:latin typeface="Arial" pitchFamily="34" charset="0"/>
                        </a:rPr>
                        <a:t>11</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dirty="0" smtClean="0">
                          <a:ln>
                            <a:noFill/>
                          </a:ln>
                          <a:solidFill>
                            <a:schemeClr val="hlink"/>
                          </a:solidFill>
                          <a:effectLst/>
                          <a:latin typeface="Arial" pitchFamily="34" charset="0"/>
                        </a:rPr>
                        <a:t>14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dirty="0" smtClean="0">
                          <a:ln>
                            <a:noFill/>
                          </a:ln>
                          <a:solidFill>
                            <a:schemeClr val="hlink"/>
                          </a:solidFill>
                          <a:effectLst/>
                          <a:latin typeface="Arial" pitchFamily="34" charset="0"/>
                        </a:rPr>
                        <a:t>  8</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dirty="0" smtClean="0">
                          <a:ln>
                            <a:noFill/>
                          </a:ln>
                          <a:solidFill>
                            <a:schemeClr val="hlink"/>
                          </a:solidFill>
                          <a:effectLst/>
                          <a:latin typeface="Arial" pitchFamily="34"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30</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40</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18</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34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44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3</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5</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1</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4</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DE0BD"/>
                    </a:solidFill>
                  </a:tcPr>
                </a:tc>
              </a:tr>
              <a:tr h="430213">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folHlink"/>
                        </a:solidFill>
                        <a:effectLst/>
                        <a:latin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folHlink"/>
                          </a:solidFill>
                          <a:effectLst/>
                          <a:latin typeface="Arial" pitchFamily="34" charset="0"/>
                          <a:sym typeface="Symbol" pitchFamily="18" charset="2"/>
                        </a:rPr>
                        <a:t> = 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hlink"/>
                        </a:solidFill>
                        <a:effectLst/>
                        <a:latin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hlink"/>
                          </a:solidFill>
                          <a:effectLst/>
                          <a:latin typeface="Arial" pitchFamily="34" charset="0"/>
                          <a:sym typeface="Symbol" pitchFamily="18" charset="2"/>
                        </a:rPr>
                        <a:t> = 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1"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sym typeface="Symbol" pitchFamily="18" charset="2"/>
                        </a:rPr>
                        <a:t> = 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r>
            </a:tbl>
          </a:graphicData>
        </a:graphic>
      </p:graphicFrame>
      <p:pic>
        <p:nvPicPr>
          <p:cNvPr id="290850" name="Picture 54" descr="j0155901[1]"/>
          <p:cNvPicPr>
            <a:picLocks noChangeAspect="1" noChangeArrowheads="1"/>
          </p:cNvPicPr>
          <p:nvPr/>
        </p:nvPicPr>
        <p:blipFill>
          <a:blip r:embed="rId2"/>
          <a:srcRect/>
          <a:stretch>
            <a:fillRect/>
          </a:stretch>
        </p:blipFill>
        <p:spPr bwMode="auto">
          <a:xfrm>
            <a:off x="152400" y="5715000"/>
            <a:ext cx="1219200" cy="795338"/>
          </a:xfrm>
          <a:prstGeom prst="rect">
            <a:avLst/>
          </a:prstGeom>
          <a:noFill/>
          <a:ln w="9525">
            <a:noFill/>
            <a:miter lim="800000"/>
            <a:headEnd/>
            <a:tailEnd/>
          </a:ln>
        </p:spPr>
      </p:pic>
      <p:sp>
        <p:nvSpPr>
          <p:cNvPr id="290851" name="Text Box 57"/>
          <p:cNvSpPr txBox="1">
            <a:spLocks noChangeArrowheads="1"/>
          </p:cNvSpPr>
          <p:nvPr/>
        </p:nvSpPr>
        <p:spPr bwMode="auto">
          <a:xfrm>
            <a:off x="7543800" y="1219200"/>
            <a:ext cx="1474788" cy="396875"/>
          </a:xfrm>
          <a:prstGeom prst="rect">
            <a:avLst/>
          </a:prstGeom>
          <a:noFill/>
          <a:ln w="9525">
            <a:noFill/>
            <a:miter lim="800000"/>
            <a:headEnd/>
            <a:tailEnd/>
          </a:ln>
        </p:spPr>
        <p:txBody>
          <a:bodyPr wrap="none">
            <a:spAutoFit/>
          </a:bodyPr>
          <a:lstStyle/>
          <a:p>
            <a:r>
              <a:rPr lang="en-US" sz="2000" i="1">
                <a:solidFill>
                  <a:schemeClr val="tx2"/>
                </a:solidFill>
              </a:rPr>
              <a:t>(continued)</a:t>
            </a:r>
          </a:p>
        </p:txBody>
      </p:sp>
      <p:sp>
        <p:nvSpPr>
          <p:cNvPr id="290852" name="Rectangle 57"/>
          <p:cNvSpPr>
            <a:spLocks noChangeArrowheads="1"/>
          </p:cNvSpPr>
          <p:nvPr/>
        </p:nvSpPr>
        <p:spPr bwMode="auto">
          <a:xfrm>
            <a:off x="7467600" y="7620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10"/>
          </p:nvPr>
        </p:nvSpPr>
        <p:spPr>
          <a:ln/>
        </p:spPr>
        <p:txBody>
          <a:bodyPr/>
          <a:lstStyle/>
          <a:p>
            <a:r>
              <a:rPr lang="en-US"/>
              <a:t>12-</a:t>
            </a:r>
            <a:fld id="{73F33FC8-C68A-41E2-88B2-ECF3378AD320}" type="slidenum">
              <a:rPr lang="en-US"/>
              <a:pPr/>
              <a:t>57</a:t>
            </a:fld>
            <a:endParaRPr lang="en-US"/>
          </a:p>
        </p:txBody>
      </p:sp>
      <p:sp>
        <p:nvSpPr>
          <p:cNvPr id="193544" name="Rectangle 2"/>
          <p:cNvSpPr>
            <a:spLocks noGrp="1" noChangeArrowheads="1"/>
          </p:cNvSpPr>
          <p:nvPr>
            <p:ph type="body" idx="1"/>
          </p:nvPr>
        </p:nvSpPr>
        <p:spPr>
          <a:xfrm>
            <a:off x="838200" y="3313113"/>
            <a:ext cx="3733800" cy="671512"/>
          </a:xfrm>
        </p:spPr>
        <p:txBody>
          <a:bodyPr/>
          <a:lstStyle/>
          <a:p>
            <a:pPr eaLnBrk="1" hangingPunct="1"/>
            <a:r>
              <a:rPr lang="en-US" smtClean="0"/>
              <a:t>The H statistic is</a:t>
            </a:r>
          </a:p>
        </p:txBody>
      </p:sp>
      <p:sp>
        <p:nvSpPr>
          <p:cNvPr id="193545" name="Text Box 3"/>
          <p:cNvSpPr txBox="1">
            <a:spLocks noChangeArrowheads="1"/>
          </p:cNvSpPr>
          <p:nvPr/>
        </p:nvSpPr>
        <p:spPr bwMode="auto">
          <a:xfrm>
            <a:off x="7543800" y="1219200"/>
            <a:ext cx="1474788" cy="396875"/>
          </a:xfrm>
          <a:prstGeom prst="rect">
            <a:avLst/>
          </a:prstGeom>
          <a:noFill/>
          <a:ln w="9525">
            <a:noFill/>
            <a:miter lim="800000"/>
            <a:headEnd/>
            <a:tailEnd/>
          </a:ln>
        </p:spPr>
        <p:txBody>
          <a:bodyPr wrap="none">
            <a:spAutoFit/>
          </a:bodyPr>
          <a:lstStyle/>
          <a:p>
            <a:r>
              <a:rPr lang="en-US" sz="2000" i="1">
                <a:solidFill>
                  <a:schemeClr val="tx2"/>
                </a:solidFill>
              </a:rPr>
              <a:t>(continued)</a:t>
            </a:r>
          </a:p>
        </p:txBody>
      </p:sp>
      <p:sp>
        <p:nvSpPr>
          <p:cNvPr id="193546" name="Rectangle 4"/>
          <p:cNvSpPr>
            <a:spLocks noGrp="1" noChangeArrowheads="1"/>
          </p:cNvSpPr>
          <p:nvPr>
            <p:ph type="title"/>
          </p:nvPr>
        </p:nvSpPr>
        <p:spPr>
          <a:xfrm>
            <a:off x="990600" y="304800"/>
            <a:ext cx="7793038" cy="838200"/>
          </a:xfrm>
        </p:spPr>
        <p:txBody>
          <a:bodyPr/>
          <a:lstStyle/>
          <a:p>
            <a:pPr eaLnBrk="1" hangingPunct="1">
              <a:lnSpc>
                <a:spcPct val="80000"/>
              </a:lnSpc>
            </a:pPr>
            <a:r>
              <a:rPr lang="en-US" smtClean="0"/>
              <a:t>Kruskal-Wallis Example</a:t>
            </a:r>
          </a:p>
        </p:txBody>
      </p:sp>
      <p:graphicFrame>
        <p:nvGraphicFramePr>
          <p:cNvPr id="193541" name="Object 5"/>
          <p:cNvGraphicFramePr>
            <a:graphicFrameLocks noChangeAspect="1"/>
          </p:cNvGraphicFramePr>
          <p:nvPr/>
        </p:nvGraphicFramePr>
        <p:xfrm>
          <a:off x="1612900" y="3959225"/>
          <a:ext cx="6778625" cy="2006600"/>
        </p:xfrm>
        <a:graphic>
          <a:graphicData uri="http://schemas.openxmlformats.org/presentationml/2006/ole">
            <p:oleObj spid="_x0000_s193541" name="Equation" r:id="rId3" imgW="3301920" imgH="1041120" progId="Equation.3">
              <p:embed/>
            </p:oleObj>
          </a:graphicData>
        </a:graphic>
      </p:graphicFrame>
      <p:graphicFrame>
        <p:nvGraphicFramePr>
          <p:cNvPr id="193542" name="Object 6"/>
          <p:cNvGraphicFramePr>
            <a:graphicFrameLocks noChangeAspect="1"/>
          </p:cNvGraphicFramePr>
          <p:nvPr/>
        </p:nvGraphicFramePr>
        <p:xfrm>
          <a:off x="2043113" y="1911350"/>
          <a:ext cx="5199062" cy="947738"/>
        </p:xfrm>
        <a:graphic>
          <a:graphicData uri="http://schemas.openxmlformats.org/presentationml/2006/ole">
            <p:oleObj spid="_x0000_s193542" name="Equation" r:id="rId4" imgW="2374560" imgH="431640" progId="Equation.3">
              <p:embed/>
            </p:oleObj>
          </a:graphicData>
        </a:graphic>
      </p:graphicFrame>
      <p:pic>
        <p:nvPicPr>
          <p:cNvPr id="193547" name="Picture 7" descr="j0155901[1]"/>
          <p:cNvPicPr>
            <a:picLocks noChangeAspect="1" noChangeArrowheads="1"/>
          </p:cNvPicPr>
          <p:nvPr/>
        </p:nvPicPr>
        <p:blipFill>
          <a:blip r:embed="rId5"/>
          <a:srcRect/>
          <a:stretch>
            <a:fillRect/>
          </a:stretch>
        </p:blipFill>
        <p:spPr bwMode="auto">
          <a:xfrm>
            <a:off x="152400" y="5715000"/>
            <a:ext cx="1219200" cy="795338"/>
          </a:xfrm>
          <a:prstGeom prst="rect">
            <a:avLst/>
          </a:prstGeom>
          <a:noFill/>
          <a:ln w="9525">
            <a:noFill/>
            <a:miter lim="800000"/>
            <a:headEnd/>
            <a:tailEnd/>
          </a:ln>
        </p:spPr>
      </p:pic>
      <p:sp>
        <p:nvSpPr>
          <p:cNvPr id="193548" name="Oval 8"/>
          <p:cNvSpPr>
            <a:spLocks noChangeArrowheads="1"/>
          </p:cNvSpPr>
          <p:nvPr/>
        </p:nvSpPr>
        <p:spPr bwMode="auto">
          <a:xfrm>
            <a:off x="7772400" y="5148263"/>
            <a:ext cx="609600" cy="676275"/>
          </a:xfrm>
          <a:prstGeom prst="ellipse">
            <a:avLst/>
          </a:prstGeom>
          <a:noFill/>
          <a:ln w="19050" algn="ctr">
            <a:solidFill>
              <a:schemeClr val="folHlink"/>
            </a:solidFill>
            <a:round/>
            <a:headEnd/>
            <a:tailEnd/>
          </a:ln>
        </p:spPr>
        <p:txBody>
          <a:bodyPr anchor="ctr">
            <a:spAutoFit/>
          </a:bodyPr>
          <a:lstStyle/>
          <a:p>
            <a:pPr algn="ctr">
              <a:lnSpc>
                <a:spcPct val="105000"/>
              </a:lnSpc>
              <a:spcBef>
                <a:spcPct val="50000"/>
              </a:spcBef>
              <a:buClr>
                <a:schemeClr val="folHlink"/>
              </a:buClr>
              <a:buSzPct val="60000"/>
              <a:buFont typeface="Wingdings" pitchFamily="2" charset="2"/>
              <a:buNone/>
            </a:pPr>
            <a:endParaRPr lang="en-US"/>
          </a:p>
        </p:txBody>
      </p:sp>
      <p:sp>
        <p:nvSpPr>
          <p:cNvPr id="193549" name="Rectangle 10"/>
          <p:cNvSpPr>
            <a:spLocks noChangeArrowheads="1"/>
          </p:cNvSpPr>
          <p:nvPr/>
        </p:nvSpPr>
        <p:spPr bwMode="auto">
          <a:xfrm>
            <a:off x="7543800" y="838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12-</a:t>
            </a:r>
            <a:fld id="{39F3FDA6-2892-40A2-86FB-492A499374A6}" type="slidenum">
              <a:rPr lang="en-US"/>
              <a:pPr/>
              <a:t>58</a:t>
            </a:fld>
            <a:endParaRPr lang="en-US"/>
          </a:p>
        </p:txBody>
      </p:sp>
      <p:sp>
        <p:nvSpPr>
          <p:cNvPr id="194570" name="Rectangle 2"/>
          <p:cNvSpPr>
            <a:spLocks noChangeArrowheads="1"/>
          </p:cNvSpPr>
          <p:nvPr/>
        </p:nvSpPr>
        <p:spPr bwMode="auto">
          <a:xfrm>
            <a:off x="1676400" y="4114800"/>
            <a:ext cx="5791200" cy="1295400"/>
          </a:xfrm>
          <a:prstGeom prst="rect">
            <a:avLst/>
          </a:prstGeom>
          <a:solidFill>
            <a:srgbClr val="FDE0BD"/>
          </a:solidFill>
          <a:ln w="9525" algn="ctr">
            <a:solidFill>
              <a:schemeClr val="tx1"/>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94571" name="Rectangle 3"/>
          <p:cNvSpPr>
            <a:spLocks noGrp="1" noChangeArrowheads="1"/>
          </p:cNvSpPr>
          <p:nvPr>
            <p:ph type="body" idx="1"/>
          </p:nvPr>
        </p:nvSpPr>
        <p:spPr>
          <a:xfrm>
            <a:off x="990600" y="4227513"/>
            <a:ext cx="6096000" cy="1524000"/>
          </a:xfrm>
        </p:spPr>
        <p:txBody>
          <a:bodyPr/>
          <a:lstStyle/>
          <a:p>
            <a:pPr eaLnBrk="1" hangingPunct="1">
              <a:buFont typeface="Wingdings" pitchFamily="2" charset="2"/>
              <a:buNone/>
            </a:pPr>
            <a:r>
              <a:rPr lang="en-US" smtClean="0"/>
              <a:t>		Since  </a:t>
            </a:r>
            <a:r>
              <a:rPr lang="en-US" smtClean="0">
                <a:solidFill>
                  <a:schemeClr val="folHlink"/>
                </a:solidFill>
              </a:rPr>
              <a:t>H = 7.12  </a:t>
            </a:r>
            <a:r>
              <a:rPr lang="en-US" b="1" smtClean="0">
                <a:solidFill>
                  <a:schemeClr val="folHlink"/>
                </a:solidFill>
              </a:rPr>
              <a:t>&gt;   </a:t>
            </a:r>
            <a:r>
              <a:rPr lang="en-US" smtClean="0">
                <a:solidFill>
                  <a:schemeClr val="folHlink"/>
                </a:solidFill>
              </a:rPr>
              <a:t>                 ,</a:t>
            </a:r>
          </a:p>
          <a:p>
            <a:pPr eaLnBrk="1" hangingPunct="1">
              <a:buFont typeface="Wingdings" pitchFamily="2" charset="2"/>
              <a:buNone/>
            </a:pPr>
            <a:r>
              <a:rPr lang="en-US" smtClean="0"/>
              <a:t>		reject H</a:t>
            </a:r>
            <a:r>
              <a:rPr lang="en-US" baseline="-25000" smtClean="0"/>
              <a:t>0</a:t>
            </a:r>
            <a:endParaRPr lang="en-US" smtClean="0">
              <a:sym typeface="Symbol" pitchFamily="18" charset="2"/>
            </a:endParaRPr>
          </a:p>
        </p:txBody>
      </p:sp>
      <p:sp>
        <p:nvSpPr>
          <p:cNvPr id="194572" name="Text Box 4"/>
          <p:cNvSpPr txBox="1">
            <a:spLocks noChangeArrowheads="1"/>
          </p:cNvSpPr>
          <p:nvPr/>
        </p:nvSpPr>
        <p:spPr bwMode="auto">
          <a:xfrm>
            <a:off x="7543800" y="1219200"/>
            <a:ext cx="1474788" cy="396875"/>
          </a:xfrm>
          <a:prstGeom prst="rect">
            <a:avLst/>
          </a:prstGeom>
          <a:noFill/>
          <a:ln w="9525">
            <a:noFill/>
            <a:miter lim="800000"/>
            <a:headEnd/>
            <a:tailEnd/>
          </a:ln>
        </p:spPr>
        <p:txBody>
          <a:bodyPr wrap="none">
            <a:spAutoFit/>
          </a:bodyPr>
          <a:lstStyle/>
          <a:p>
            <a:r>
              <a:rPr lang="en-US" sz="2000" i="1">
                <a:solidFill>
                  <a:schemeClr val="tx2"/>
                </a:solidFill>
              </a:rPr>
              <a:t>(continued)</a:t>
            </a:r>
          </a:p>
        </p:txBody>
      </p:sp>
      <p:sp>
        <p:nvSpPr>
          <p:cNvPr id="194573" name="Rectangle 5"/>
          <p:cNvSpPr>
            <a:spLocks noGrp="1" noChangeArrowheads="1"/>
          </p:cNvSpPr>
          <p:nvPr>
            <p:ph type="title"/>
          </p:nvPr>
        </p:nvSpPr>
        <p:spPr>
          <a:xfrm>
            <a:off x="990600" y="304800"/>
            <a:ext cx="7793038" cy="838200"/>
          </a:xfrm>
        </p:spPr>
        <p:txBody>
          <a:bodyPr/>
          <a:lstStyle/>
          <a:p>
            <a:pPr eaLnBrk="1" hangingPunct="1">
              <a:lnSpc>
                <a:spcPct val="80000"/>
              </a:lnSpc>
            </a:pPr>
            <a:r>
              <a:rPr lang="en-US" smtClean="0"/>
              <a:t>Kruskal-Wallis Example</a:t>
            </a:r>
          </a:p>
        </p:txBody>
      </p:sp>
      <p:graphicFrame>
        <p:nvGraphicFramePr>
          <p:cNvPr id="194566" name="Object 6"/>
          <p:cNvGraphicFramePr>
            <a:graphicFrameLocks noChangeAspect="1"/>
          </p:cNvGraphicFramePr>
          <p:nvPr/>
        </p:nvGraphicFramePr>
        <p:xfrm>
          <a:off x="3654425" y="3032125"/>
          <a:ext cx="2057400" cy="663575"/>
        </p:xfrm>
        <a:graphic>
          <a:graphicData uri="http://schemas.openxmlformats.org/presentationml/2006/ole">
            <p:oleObj spid="_x0000_s194566" name="Equation" r:id="rId3" imgW="787320" imgH="253800" progId="Equation.3">
              <p:embed/>
            </p:oleObj>
          </a:graphicData>
        </a:graphic>
      </p:graphicFrame>
      <p:sp>
        <p:nvSpPr>
          <p:cNvPr id="194574" name="Rectangle 7"/>
          <p:cNvSpPr>
            <a:spLocks noChangeArrowheads="1"/>
          </p:cNvSpPr>
          <p:nvPr/>
        </p:nvSpPr>
        <p:spPr bwMode="auto">
          <a:xfrm>
            <a:off x="762000" y="1600200"/>
            <a:ext cx="8077200" cy="1524000"/>
          </a:xfrm>
          <a:prstGeom prst="rect">
            <a:avLst/>
          </a:prstGeom>
          <a:noFill/>
          <a:ln w="9525">
            <a:no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Char char="n"/>
            </a:pPr>
            <a:r>
              <a:rPr lang="en-US" sz="2800"/>
              <a:t>Compare  </a:t>
            </a:r>
            <a:r>
              <a:rPr lang="en-US" sz="2800">
                <a:solidFill>
                  <a:schemeClr val="folHlink"/>
                </a:solidFill>
              </a:rPr>
              <a:t>H = 7.12 </a:t>
            </a:r>
            <a:r>
              <a:rPr lang="en-US" sz="2800"/>
              <a:t> to the critical value from the chi-square distribution for  3 – 1 = 2  degrees of freedom and </a:t>
            </a:r>
            <a:r>
              <a:rPr lang="en-US" sz="2800">
                <a:sym typeface="Symbol" pitchFamily="18" charset="2"/>
              </a:rPr>
              <a:t> = 0.05:</a:t>
            </a:r>
          </a:p>
        </p:txBody>
      </p:sp>
      <p:graphicFrame>
        <p:nvGraphicFramePr>
          <p:cNvPr id="194568" name="Object 8"/>
          <p:cNvGraphicFramePr>
            <a:graphicFrameLocks noChangeAspect="1"/>
          </p:cNvGraphicFramePr>
          <p:nvPr/>
        </p:nvGraphicFramePr>
        <p:xfrm>
          <a:off x="4846638" y="4084638"/>
          <a:ext cx="1868487" cy="684212"/>
        </p:xfrm>
        <a:graphic>
          <a:graphicData uri="http://schemas.openxmlformats.org/presentationml/2006/ole">
            <p:oleObj spid="_x0000_s194568" name="Equation" r:id="rId4" imgW="761760" imgH="279360" progId="Equation.3">
              <p:embed/>
            </p:oleObj>
          </a:graphicData>
        </a:graphic>
      </p:graphicFrame>
      <p:sp>
        <p:nvSpPr>
          <p:cNvPr id="194575" name="Text Box 9"/>
          <p:cNvSpPr txBox="1">
            <a:spLocks noChangeArrowheads="1"/>
          </p:cNvSpPr>
          <p:nvPr/>
        </p:nvSpPr>
        <p:spPr bwMode="auto">
          <a:xfrm>
            <a:off x="1828800" y="5562600"/>
            <a:ext cx="5791200" cy="831850"/>
          </a:xfrm>
          <a:prstGeom prst="rect">
            <a:avLst/>
          </a:prstGeom>
          <a:solidFill>
            <a:srgbClr val="C4D9FE"/>
          </a:solidFill>
          <a:ln w="9525" algn="ctr">
            <a:solidFill>
              <a:schemeClr val="tx1"/>
            </a:solidFill>
            <a:miter lim="800000"/>
            <a:headEnd/>
            <a:tailEnd/>
          </a:ln>
        </p:spPr>
        <p:txBody>
          <a:bodyPr>
            <a:spAutoFit/>
          </a:bodyPr>
          <a:lstStyle/>
          <a:p>
            <a:pPr marL="52388">
              <a:spcBef>
                <a:spcPct val="50000"/>
              </a:spcBef>
            </a:pPr>
            <a:r>
              <a:rPr lang="en-US"/>
              <a:t>There is sufficient evidence to reject that the population medians are all equal</a:t>
            </a:r>
          </a:p>
        </p:txBody>
      </p:sp>
      <p:pic>
        <p:nvPicPr>
          <p:cNvPr id="194576" name="Picture 10" descr="j0155901[1]"/>
          <p:cNvPicPr>
            <a:picLocks noChangeAspect="1" noChangeArrowheads="1"/>
          </p:cNvPicPr>
          <p:nvPr/>
        </p:nvPicPr>
        <p:blipFill>
          <a:blip r:embed="rId5"/>
          <a:srcRect/>
          <a:stretch>
            <a:fillRect/>
          </a:stretch>
        </p:blipFill>
        <p:spPr bwMode="auto">
          <a:xfrm>
            <a:off x="152400" y="5715000"/>
            <a:ext cx="1219200" cy="795338"/>
          </a:xfrm>
          <a:prstGeom prst="rect">
            <a:avLst/>
          </a:prstGeom>
          <a:noFill/>
          <a:ln w="9525">
            <a:noFill/>
            <a:miter lim="800000"/>
            <a:headEnd/>
            <a:tailEnd/>
          </a:ln>
        </p:spPr>
      </p:pic>
      <p:sp>
        <p:nvSpPr>
          <p:cNvPr id="194577" name="Rectangle 12"/>
          <p:cNvSpPr>
            <a:spLocks noChangeArrowheads="1"/>
          </p:cNvSpPr>
          <p:nvPr/>
        </p:nvSpPr>
        <p:spPr bwMode="auto">
          <a:xfrm>
            <a:off x="7543800" y="838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12-</a:t>
            </a:r>
            <a:fld id="{495DEE4F-6E3B-484B-9831-017B6E4D2897}" type="slidenum">
              <a:rPr lang="en-US"/>
              <a:pPr/>
              <a:t>59</a:t>
            </a:fld>
            <a:endParaRPr lang="en-US"/>
          </a:p>
        </p:txBody>
      </p:sp>
      <p:sp>
        <p:nvSpPr>
          <p:cNvPr id="293890" name="Rectangle 2"/>
          <p:cNvSpPr>
            <a:spLocks noGrp="1" noChangeArrowheads="1"/>
          </p:cNvSpPr>
          <p:nvPr>
            <p:ph type="title"/>
          </p:nvPr>
        </p:nvSpPr>
        <p:spPr/>
        <p:txBody>
          <a:bodyPr/>
          <a:lstStyle/>
          <a:p>
            <a:pPr eaLnBrk="1" hangingPunct="1"/>
            <a:r>
              <a:rPr lang="en-US" smtClean="0"/>
              <a:t>Chapter Summary</a:t>
            </a:r>
          </a:p>
        </p:txBody>
      </p:sp>
      <p:sp>
        <p:nvSpPr>
          <p:cNvPr id="293891" name="Rectangle 3"/>
          <p:cNvSpPr>
            <a:spLocks noGrp="1" noChangeArrowheads="1"/>
          </p:cNvSpPr>
          <p:nvPr>
            <p:ph type="body" idx="1"/>
          </p:nvPr>
        </p:nvSpPr>
        <p:spPr>
          <a:xfrm>
            <a:off x="914400" y="1752600"/>
            <a:ext cx="8077200" cy="4648200"/>
          </a:xfrm>
        </p:spPr>
        <p:txBody>
          <a:bodyPr/>
          <a:lstStyle/>
          <a:p>
            <a:pPr eaLnBrk="1" hangingPunct="1"/>
            <a:r>
              <a:rPr lang="en-US" sz="2400" smtClean="0"/>
              <a:t>Developed and applied the </a:t>
            </a:r>
            <a:r>
              <a:rPr lang="en-US" sz="2400" smtClean="0">
                <a:sym typeface="Symbol" pitchFamily="18" charset="2"/>
              </a:rPr>
              <a:t></a:t>
            </a:r>
            <a:r>
              <a:rPr lang="en-US" sz="2400" baseline="30000" smtClean="0">
                <a:sym typeface="Symbol" pitchFamily="18" charset="2"/>
              </a:rPr>
              <a:t>2</a:t>
            </a:r>
            <a:r>
              <a:rPr lang="en-US" sz="2400" smtClean="0"/>
              <a:t> test for the difference between two proportions</a:t>
            </a:r>
          </a:p>
          <a:p>
            <a:pPr eaLnBrk="1" hangingPunct="1"/>
            <a:r>
              <a:rPr lang="en-US" sz="2400" smtClean="0"/>
              <a:t>Developed and applied the </a:t>
            </a:r>
            <a:r>
              <a:rPr lang="en-US" sz="2400" smtClean="0">
                <a:sym typeface="Symbol" pitchFamily="18" charset="2"/>
              </a:rPr>
              <a:t></a:t>
            </a:r>
            <a:r>
              <a:rPr lang="en-US" sz="2400" baseline="30000" smtClean="0">
                <a:sym typeface="Symbol" pitchFamily="18" charset="2"/>
              </a:rPr>
              <a:t>2</a:t>
            </a:r>
            <a:r>
              <a:rPr lang="en-US" sz="2400" smtClean="0"/>
              <a:t> test for differences in more than two proportions</a:t>
            </a:r>
          </a:p>
          <a:p>
            <a:pPr eaLnBrk="1" hangingPunct="1"/>
            <a:r>
              <a:rPr lang="en-US" sz="2400" smtClean="0"/>
              <a:t>Applied the Marascuilo procedure for comparing all pairs of proportions after rejecting a </a:t>
            </a:r>
            <a:r>
              <a:rPr lang="en-US" sz="2400" smtClean="0">
                <a:sym typeface="Symbol" pitchFamily="18" charset="2"/>
              </a:rPr>
              <a:t></a:t>
            </a:r>
            <a:r>
              <a:rPr lang="en-US" sz="2400" baseline="30000" smtClean="0">
                <a:sym typeface="Symbol" pitchFamily="18" charset="2"/>
              </a:rPr>
              <a:t>2</a:t>
            </a:r>
            <a:r>
              <a:rPr lang="en-US" sz="2400" smtClean="0"/>
              <a:t> test</a:t>
            </a:r>
          </a:p>
          <a:p>
            <a:pPr eaLnBrk="1" hangingPunct="1"/>
            <a:r>
              <a:rPr lang="en-US" sz="2400" smtClean="0">
                <a:sym typeface="Symbol" pitchFamily="18" charset="2"/>
              </a:rPr>
              <a:t>Examined the </a:t>
            </a:r>
            <a:r>
              <a:rPr lang="en-US" sz="2400" baseline="30000" smtClean="0">
                <a:sym typeface="Symbol" pitchFamily="18" charset="2"/>
              </a:rPr>
              <a:t>2</a:t>
            </a:r>
            <a:r>
              <a:rPr lang="en-US" sz="2400" smtClean="0"/>
              <a:t> test for independence</a:t>
            </a:r>
          </a:p>
          <a:p>
            <a:pPr eaLnBrk="1" hangingPunct="1"/>
            <a:r>
              <a:rPr lang="en-US" sz="2400" smtClean="0"/>
              <a:t>Applied the McNemar test for proportions from two related samples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EEAFDA1F-04A5-4E5F-933F-D6F54C36AD14}" type="slidenum">
              <a:rPr lang="en-US"/>
              <a:pPr/>
              <a:t>6</a:t>
            </a:fld>
            <a:endParaRPr lang="en-US"/>
          </a:p>
        </p:txBody>
      </p:sp>
      <p:sp>
        <p:nvSpPr>
          <p:cNvPr id="22530" name="Rectangle 2"/>
          <p:cNvSpPr>
            <a:spLocks noGrp="1" noChangeArrowheads="1"/>
          </p:cNvSpPr>
          <p:nvPr>
            <p:ph type="title"/>
          </p:nvPr>
        </p:nvSpPr>
        <p:spPr>
          <a:xfrm>
            <a:off x="1143000" y="381000"/>
            <a:ext cx="7078663" cy="990600"/>
          </a:xfrm>
        </p:spPr>
        <p:txBody>
          <a:bodyPr/>
          <a:lstStyle/>
          <a:p>
            <a:pPr eaLnBrk="1" hangingPunct="1">
              <a:lnSpc>
                <a:spcPct val="80000"/>
              </a:lnSpc>
            </a:pPr>
            <a:r>
              <a:rPr lang="en-US" smtClean="0">
                <a:sym typeface="Symbol" pitchFamily="18" charset="2"/>
              </a:rPr>
              <a:t></a:t>
            </a:r>
            <a:r>
              <a:rPr lang="en-US" baseline="30000" smtClean="0">
                <a:sym typeface="Symbol" pitchFamily="18" charset="2"/>
              </a:rPr>
              <a:t>2</a:t>
            </a:r>
            <a:r>
              <a:rPr lang="en-US" smtClean="0">
                <a:sym typeface="Symbol" pitchFamily="18" charset="2"/>
              </a:rPr>
              <a:t> Test for the Difference Between Two Proportions</a:t>
            </a:r>
            <a:endParaRPr lang="en-US" baseline="30000" smtClean="0">
              <a:sym typeface="Symbol" pitchFamily="18" charset="2"/>
            </a:endParaRPr>
          </a:p>
        </p:txBody>
      </p:sp>
      <p:sp>
        <p:nvSpPr>
          <p:cNvPr id="22531" name="Rectangle 3"/>
          <p:cNvSpPr>
            <a:spLocks noGrp="1" noChangeArrowheads="1"/>
          </p:cNvSpPr>
          <p:nvPr>
            <p:ph type="body" idx="1"/>
          </p:nvPr>
        </p:nvSpPr>
        <p:spPr>
          <a:xfrm>
            <a:off x="762000" y="4343400"/>
            <a:ext cx="8077200" cy="1752600"/>
          </a:xfrm>
        </p:spPr>
        <p:txBody>
          <a:bodyPr/>
          <a:lstStyle/>
          <a:p>
            <a:pPr eaLnBrk="1" hangingPunct="1">
              <a:spcBef>
                <a:spcPct val="60000"/>
              </a:spcBef>
            </a:pPr>
            <a:r>
              <a:rPr lang="en-US" sz="2000" smtClean="0"/>
              <a:t>If H</a:t>
            </a:r>
            <a:r>
              <a:rPr lang="en-US" sz="2000" baseline="-25000" smtClean="0"/>
              <a:t>0</a:t>
            </a:r>
            <a:r>
              <a:rPr lang="en-US" sz="2000" smtClean="0"/>
              <a:t> is true, then the proportion of left-handed females should be the same as the proportion of left-handed males</a:t>
            </a:r>
          </a:p>
          <a:p>
            <a:pPr eaLnBrk="1" hangingPunct="1">
              <a:spcBef>
                <a:spcPct val="60000"/>
              </a:spcBef>
            </a:pPr>
            <a:r>
              <a:rPr lang="en-US" sz="2000" smtClean="0"/>
              <a:t>The two proportions above should be the same as the proportion of left-handed people overall</a:t>
            </a:r>
          </a:p>
        </p:txBody>
      </p:sp>
      <p:sp>
        <p:nvSpPr>
          <p:cNvPr id="22532" name="Rectangle 4"/>
          <p:cNvSpPr>
            <a:spLocks noChangeArrowheads="1"/>
          </p:cNvSpPr>
          <p:nvPr/>
        </p:nvSpPr>
        <p:spPr bwMode="auto">
          <a:xfrm>
            <a:off x="1295400" y="1600200"/>
            <a:ext cx="6934200" cy="2667000"/>
          </a:xfrm>
          <a:prstGeom prst="rect">
            <a:avLst/>
          </a:prstGeom>
          <a:solidFill>
            <a:srgbClr val="FDE0BD"/>
          </a:solidFill>
          <a:ln w="9525">
            <a:solidFill>
              <a:schemeClr val="tx1"/>
            </a:solidFill>
            <a:miter lim="800000"/>
            <a:headEnd/>
            <a:tailEnd/>
          </a:ln>
        </p:spPr>
        <p:txBody>
          <a:bodyPr lIns="85342" tIns="42672" rIns="85342" bIns="42672"/>
          <a:lstStyle/>
          <a:p>
            <a:pPr marL="342900" indent="-342900">
              <a:spcBef>
                <a:spcPct val="20000"/>
              </a:spcBef>
              <a:buClr>
                <a:schemeClr val="folHlink"/>
              </a:buClr>
              <a:buSzPct val="60000"/>
              <a:buFont typeface="Wingdings" pitchFamily="2" charset="2"/>
              <a:buNone/>
            </a:pPr>
            <a:r>
              <a:rPr lang="en-US" sz="2300"/>
              <a:t>H</a:t>
            </a:r>
            <a:r>
              <a:rPr lang="en-US" sz="2300" baseline="-25000"/>
              <a:t>0</a:t>
            </a:r>
            <a:r>
              <a:rPr lang="en-US" sz="2300"/>
              <a:t>: </a:t>
            </a:r>
            <a:r>
              <a:rPr lang="el-GR" sz="2300">
                <a:latin typeface="Times New Roman" pitchFamily="18" charset="0"/>
                <a:cs typeface="Times New Roman" pitchFamily="18" charset="0"/>
              </a:rPr>
              <a:t>π</a:t>
            </a:r>
            <a:r>
              <a:rPr lang="en-US" sz="2300" baseline="-25000"/>
              <a:t>1</a:t>
            </a:r>
            <a:r>
              <a:rPr lang="en-US" sz="2300"/>
              <a:t> = </a:t>
            </a:r>
            <a:r>
              <a:rPr lang="el-GR" sz="2300">
                <a:latin typeface="Times New Roman" pitchFamily="18" charset="0"/>
                <a:cs typeface="Times New Roman" pitchFamily="18" charset="0"/>
              </a:rPr>
              <a:t>π</a:t>
            </a:r>
            <a:r>
              <a:rPr lang="en-US" sz="2300" baseline="-25000"/>
              <a:t>2</a:t>
            </a:r>
            <a:r>
              <a:rPr lang="en-US" sz="2300"/>
              <a:t>  (Proportion of females who are left</a:t>
            </a:r>
          </a:p>
          <a:p>
            <a:pPr marL="342900" indent="-342900">
              <a:spcBef>
                <a:spcPct val="20000"/>
              </a:spcBef>
              <a:buClr>
                <a:schemeClr val="folHlink"/>
              </a:buClr>
              <a:buSzPct val="60000"/>
              <a:buFont typeface="Wingdings" pitchFamily="2" charset="2"/>
              <a:buNone/>
            </a:pPr>
            <a:r>
              <a:rPr lang="en-US" sz="2300"/>
              <a:t>		         handed is equal to the proportion of</a:t>
            </a:r>
          </a:p>
          <a:p>
            <a:pPr marL="342900" indent="-342900">
              <a:spcBef>
                <a:spcPct val="20000"/>
              </a:spcBef>
              <a:buClr>
                <a:schemeClr val="folHlink"/>
              </a:buClr>
              <a:buSzPct val="60000"/>
              <a:buFont typeface="Wingdings" pitchFamily="2" charset="2"/>
              <a:buNone/>
            </a:pPr>
            <a:r>
              <a:rPr lang="en-US" sz="2300"/>
              <a:t>		         males who are left handed) </a:t>
            </a:r>
          </a:p>
          <a:p>
            <a:pPr marL="342900" indent="-342900">
              <a:spcBef>
                <a:spcPct val="20000"/>
              </a:spcBef>
              <a:buClr>
                <a:schemeClr val="folHlink"/>
              </a:buClr>
              <a:buSzPct val="60000"/>
              <a:buFont typeface="Wingdings" pitchFamily="2" charset="2"/>
              <a:buNone/>
            </a:pPr>
            <a:r>
              <a:rPr lang="en-US" sz="2300"/>
              <a:t>H</a:t>
            </a:r>
            <a:r>
              <a:rPr lang="en-US" sz="2300" baseline="-25000"/>
              <a:t>1</a:t>
            </a:r>
            <a:r>
              <a:rPr lang="en-US" sz="2300"/>
              <a:t>: </a:t>
            </a:r>
            <a:r>
              <a:rPr lang="el-GR" sz="2300">
                <a:latin typeface="Times New Roman" pitchFamily="18" charset="0"/>
                <a:cs typeface="Times New Roman" pitchFamily="18" charset="0"/>
              </a:rPr>
              <a:t>π</a:t>
            </a:r>
            <a:r>
              <a:rPr lang="en-US" sz="2300" baseline="-25000"/>
              <a:t>1</a:t>
            </a:r>
            <a:r>
              <a:rPr lang="en-US" sz="2300"/>
              <a:t> </a:t>
            </a:r>
            <a:r>
              <a:rPr lang="en-US" sz="2300">
                <a:cs typeface="Arial" charset="0"/>
              </a:rPr>
              <a:t>≠</a:t>
            </a:r>
            <a:r>
              <a:rPr lang="en-US" sz="2300"/>
              <a:t> </a:t>
            </a:r>
            <a:r>
              <a:rPr lang="el-GR" sz="2300">
                <a:latin typeface="Times New Roman" pitchFamily="18" charset="0"/>
                <a:cs typeface="Times New Roman" pitchFamily="18" charset="0"/>
              </a:rPr>
              <a:t>π</a:t>
            </a:r>
            <a:r>
              <a:rPr lang="en-US" sz="2300" baseline="-25000"/>
              <a:t>2</a:t>
            </a:r>
            <a:r>
              <a:rPr lang="en-US" sz="2300"/>
              <a:t>  (The two proportions are not the same –</a:t>
            </a:r>
          </a:p>
          <a:p>
            <a:pPr marL="342900" indent="-342900">
              <a:spcBef>
                <a:spcPct val="20000"/>
              </a:spcBef>
              <a:buClr>
                <a:schemeClr val="folHlink"/>
              </a:buClr>
              <a:buSzPct val="60000"/>
              <a:buFont typeface="Wingdings" pitchFamily="2" charset="2"/>
              <a:buNone/>
            </a:pPr>
            <a:r>
              <a:rPr lang="en-US" sz="2300"/>
              <a:t>		         hand preference is </a:t>
            </a:r>
            <a:r>
              <a:rPr lang="en-US" sz="2300">
                <a:solidFill>
                  <a:schemeClr val="folHlink"/>
                </a:solidFill>
              </a:rPr>
              <a:t>not</a:t>
            </a:r>
            <a:r>
              <a:rPr lang="en-US" sz="2300"/>
              <a:t> independent </a:t>
            </a:r>
          </a:p>
          <a:p>
            <a:pPr marL="342900" indent="-342900">
              <a:spcBef>
                <a:spcPct val="20000"/>
              </a:spcBef>
              <a:buClr>
                <a:schemeClr val="folHlink"/>
              </a:buClr>
              <a:buSzPct val="60000"/>
              <a:buFont typeface="Wingdings" pitchFamily="2" charset="2"/>
              <a:buNone/>
            </a:pPr>
            <a:r>
              <a:rPr lang="en-US" sz="2300"/>
              <a:t>		         of gender)</a:t>
            </a:r>
          </a:p>
        </p:txBody>
      </p:sp>
      <p:sp>
        <p:nvSpPr>
          <p:cNvPr id="22533" name="Rectangle 8"/>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12-</a:t>
            </a:r>
            <a:fld id="{B1E0EA1A-ECC9-4CE4-98E1-A6EF6CC35BA4}" type="slidenum">
              <a:rPr lang="en-US"/>
              <a:pPr/>
              <a:t>60</a:t>
            </a:fld>
            <a:endParaRPr lang="en-US"/>
          </a:p>
        </p:txBody>
      </p:sp>
      <p:sp>
        <p:nvSpPr>
          <p:cNvPr id="294914" name="Rectangle 2"/>
          <p:cNvSpPr>
            <a:spLocks noGrp="1" noChangeArrowheads="1"/>
          </p:cNvSpPr>
          <p:nvPr>
            <p:ph type="title"/>
          </p:nvPr>
        </p:nvSpPr>
        <p:spPr/>
        <p:txBody>
          <a:bodyPr/>
          <a:lstStyle/>
          <a:p>
            <a:pPr eaLnBrk="1" hangingPunct="1"/>
            <a:r>
              <a:rPr lang="en-US" smtClean="0"/>
              <a:t>Chapter Summary</a:t>
            </a:r>
          </a:p>
        </p:txBody>
      </p:sp>
      <p:sp>
        <p:nvSpPr>
          <p:cNvPr id="294915" name="Rectangle 3"/>
          <p:cNvSpPr>
            <a:spLocks noGrp="1" noChangeArrowheads="1"/>
          </p:cNvSpPr>
          <p:nvPr>
            <p:ph type="body" idx="1"/>
          </p:nvPr>
        </p:nvSpPr>
        <p:spPr/>
        <p:txBody>
          <a:bodyPr/>
          <a:lstStyle/>
          <a:p>
            <a:pPr eaLnBrk="1" hangingPunct="1"/>
            <a:r>
              <a:rPr lang="en-US" smtClean="0"/>
              <a:t>Used the Wilcoxon rank sum test for two population medians</a:t>
            </a:r>
          </a:p>
          <a:p>
            <a:pPr eaLnBrk="1" hangingPunct="1"/>
            <a:r>
              <a:rPr lang="en-US" smtClean="0"/>
              <a:t>Applied the Kruskal-Wallis H-test for multiple population medians</a:t>
            </a:r>
          </a:p>
          <a:p>
            <a:pPr eaLnBrk="1" hangingPunct="1"/>
            <a:endParaRPr lang="en-US" smtClean="0"/>
          </a:p>
        </p:txBody>
      </p:sp>
      <p:sp>
        <p:nvSpPr>
          <p:cNvPr id="294916" name="Text Box 4"/>
          <p:cNvSpPr txBox="1">
            <a:spLocks noChangeArrowheads="1"/>
          </p:cNvSpPr>
          <p:nvPr/>
        </p:nvSpPr>
        <p:spPr bwMode="auto">
          <a:xfrm>
            <a:off x="7543800" y="1219200"/>
            <a:ext cx="1474788" cy="396875"/>
          </a:xfrm>
          <a:prstGeom prst="rect">
            <a:avLst/>
          </a:prstGeom>
          <a:noFill/>
          <a:ln w="9525">
            <a:noFill/>
            <a:miter lim="800000"/>
            <a:headEnd/>
            <a:tailEnd/>
          </a:ln>
        </p:spPr>
        <p:txBody>
          <a:bodyPr wrap="none">
            <a:spAutoFit/>
          </a:bodyPr>
          <a:lstStyle/>
          <a:p>
            <a:r>
              <a:rPr lang="en-US" sz="2000" i="1">
                <a:solidFill>
                  <a:schemeClr val="tx2"/>
                </a:solidFill>
              </a:rPr>
              <a:t>(continued)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0"/>
          </p:nvPr>
        </p:nvSpPr>
        <p:spPr/>
        <p:txBody>
          <a:bodyPr/>
          <a:lstStyle/>
          <a:p>
            <a:r>
              <a:rPr lang="en-US"/>
              <a:t>12-</a:t>
            </a:r>
            <a:fld id="{0AE6E9B3-A652-43DC-87AC-47A5B4DB8BC0}" type="slidenum">
              <a:rPr lang="en-US"/>
              <a:pPr/>
              <a:t>61</a:t>
            </a:fld>
            <a:endParaRPr lang="en-US"/>
          </a:p>
        </p:txBody>
      </p:sp>
      <p:sp>
        <p:nvSpPr>
          <p:cNvPr id="295938" name="Rectangle 3"/>
          <p:cNvSpPr>
            <a:spLocks noGrp="1" noChangeArrowheads="1"/>
          </p:cNvSpPr>
          <p:nvPr>
            <p:ph type="subTitle" idx="1"/>
          </p:nvPr>
        </p:nvSpPr>
        <p:spPr>
          <a:xfrm>
            <a:off x="1447800" y="3581400"/>
            <a:ext cx="6705600" cy="2514600"/>
          </a:xfrm>
        </p:spPr>
        <p:txBody>
          <a:bodyPr/>
          <a:lstStyle/>
          <a:p>
            <a:pPr eaLnBrk="1" hangingPunct="1"/>
            <a:r>
              <a:rPr lang="en-US" sz="3500" b="1" smtClean="0"/>
              <a:t>On Line Topic</a:t>
            </a:r>
          </a:p>
          <a:p>
            <a:pPr eaLnBrk="1" hangingPunct="1">
              <a:lnSpc>
                <a:spcPct val="90000"/>
              </a:lnSpc>
            </a:pPr>
            <a:endParaRPr lang="en-US" sz="3500" smtClean="0"/>
          </a:p>
          <a:p>
            <a:pPr eaLnBrk="1" hangingPunct="1">
              <a:lnSpc>
                <a:spcPct val="90000"/>
              </a:lnSpc>
            </a:pPr>
            <a:r>
              <a:rPr lang="en-US" sz="3500" smtClean="0"/>
              <a:t>Chi-Square Tests for The Variance or Standard Deviation</a:t>
            </a:r>
          </a:p>
        </p:txBody>
      </p:sp>
      <p:sp>
        <p:nvSpPr>
          <p:cNvPr id="295939" name="Rectangle 6"/>
          <p:cNvSpPr>
            <a:spLocks noChangeArrowheads="1"/>
          </p:cNvSpPr>
          <p:nvPr/>
        </p:nvSpPr>
        <p:spPr bwMode="auto">
          <a:xfrm>
            <a:off x="1447800" y="838200"/>
            <a:ext cx="7010400" cy="2062163"/>
          </a:xfrm>
          <a:prstGeom prst="rect">
            <a:avLst/>
          </a:prstGeom>
          <a:noFill/>
          <a:ln w="9525">
            <a:noFill/>
            <a:miter lim="800000"/>
            <a:headEnd/>
            <a:tailEnd/>
          </a:ln>
        </p:spPr>
        <p:txBody>
          <a:bodyPr lIns="85342" tIns="42672" rIns="85342" bIns="42672" anchor="b"/>
          <a:lstStyle/>
          <a:p>
            <a:pPr algn="ctr" defTabSz="852488">
              <a:lnSpc>
                <a:spcPct val="105000"/>
              </a:lnSpc>
              <a:spcBef>
                <a:spcPct val="50000"/>
              </a:spcBef>
              <a:buClr>
                <a:schemeClr val="folHlink"/>
              </a:buClr>
              <a:buSzPct val="60000"/>
              <a:buFont typeface="Wingdings" pitchFamily="2" charset="2"/>
              <a:buNone/>
            </a:pPr>
            <a:r>
              <a:rPr lang="en-US" sz="4000" i="1">
                <a:solidFill>
                  <a:schemeClr val="folHlink"/>
                </a:solidFill>
              </a:rPr>
              <a:t>Statistics for Managers using Microsoft Excel</a:t>
            </a:r>
            <a:r>
              <a:rPr lang="en-US" sz="4100">
                <a:solidFill>
                  <a:schemeClr val="folHlink"/>
                </a:solidFill>
              </a:rPr>
              <a:t/>
            </a:r>
            <a:br>
              <a:rPr lang="en-US" sz="4100">
                <a:solidFill>
                  <a:schemeClr val="folHlink"/>
                </a:solidFill>
              </a:rPr>
            </a:br>
            <a:r>
              <a:rPr lang="en-US" sz="3600">
                <a:solidFill>
                  <a:schemeClr val="folHlink"/>
                </a:solidFill>
              </a:rPr>
              <a:t>6</a:t>
            </a:r>
            <a:r>
              <a:rPr lang="en-US" sz="3600" baseline="30000">
                <a:solidFill>
                  <a:schemeClr val="folHlink"/>
                </a:solidFill>
              </a:rPr>
              <a:t>th</a:t>
            </a:r>
            <a:r>
              <a:rPr lang="en-US" sz="3600">
                <a:solidFill>
                  <a:schemeClr val="folHlink"/>
                </a:solidFill>
              </a:rPr>
              <a:t> Edition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12-</a:t>
            </a:r>
            <a:fld id="{674DA692-AEAD-47F7-B5F5-B3A4F270FF47}" type="slidenum">
              <a:rPr lang="en-US"/>
              <a:pPr/>
              <a:t>62</a:t>
            </a:fld>
            <a:endParaRPr lang="en-US"/>
          </a:p>
        </p:txBody>
      </p:sp>
      <p:sp>
        <p:nvSpPr>
          <p:cNvPr id="296961" name="Rectangle 2"/>
          <p:cNvSpPr>
            <a:spLocks noGrp="1" noChangeArrowheads="1"/>
          </p:cNvSpPr>
          <p:nvPr>
            <p:ph type="title"/>
          </p:nvPr>
        </p:nvSpPr>
        <p:spPr/>
        <p:txBody>
          <a:bodyPr/>
          <a:lstStyle/>
          <a:p>
            <a:pPr eaLnBrk="1" hangingPunct="1"/>
            <a:r>
              <a:rPr lang="en-US" smtClean="0"/>
              <a:t>Learning Objectives</a:t>
            </a:r>
          </a:p>
        </p:txBody>
      </p:sp>
      <p:sp>
        <p:nvSpPr>
          <p:cNvPr id="296962" name="Rectangle 3"/>
          <p:cNvSpPr>
            <a:spLocks noGrp="1" noChangeArrowheads="1"/>
          </p:cNvSpPr>
          <p:nvPr>
            <p:ph type="body" idx="1"/>
          </p:nvPr>
        </p:nvSpPr>
        <p:spPr>
          <a:xfrm>
            <a:off x="533400" y="1600200"/>
            <a:ext cx="8458200" cy="4800600"/>
          </a:xfrm>
        </p:spPr>
        <p:txBody>
          <a:bodyPr/>
          <a:lstStyle/>
          <a:p>
            <a:pPr eaLnBrk="1" hangingPunct="1">
              <a:lnSpc>
                <a:spcPct val="110000"/>
              </a:lnSpc>
              <a:buFont typeface="Wingdings" pitchFamily="2" charset="2"/>
              <a:buNone/>
            </a:pPr>
            <a:r>
              <a:rPr lang="en-US" sz="3200" b="1" smtClean="0"/>
              <a:t>In this topic, you learn:</a:t>
            </a:r>
            <a:endParaRPr lang="en-US" sz="3200" smtClean="0"/>
          </a:p>
          <a:p>
            <a:pPr eaLnBrk="1" hangingPunct="1">
              <a:lnSpc>
                <a:spcPct val="90000"/>
              </a:lnSpc>
              <a:buSzPct val="110000"/>
              <a:buFont typeface="Wingdings" pitchFamily="2" charset="2"/>
              <a:buChar char="§"/>
            </a:pPr>
            <a:r>
              <a:rPr lang="en-US" smtClean="0"/>
              <a:t>How to use the Chi-Square to test for a variance or standard deviation</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Grp="1" noChangeArrowheads="1"/>
          </p:cNvSpPr>
          <p:nvPr>
            <p:ph type="sldNum" sz="quarter" idx="10"/>
          </p:nvPr>
        </p:nvSpPr>
        <p:spPr>
          <a:ln/>
        </p:spPr>
        <p:txBody>
          <a:bodyPr/>
          <a:lstStyle/>
          <a:p>
            <a:r>
              <a:rPr lang="en-US"/>
              <a:t>12-</a:t>
            </a:r>
            <a:fld id="{8C62FAA8-C871-47DC-9A05-0EDB7E43213A}" type="slidenum">
              <a:rPr lang="en-US"/>
              <a:pPr/>
              <a:t>63</a:t>
            </a:fld>
            <a:endParaRPr lang="en-US"/>
          </a:p>
        </p:txBody>
      </p:sp>
      <p:sp>
        <p:nvSpPr>
          <p:cNvPr id="206861" name="Rectangle 2"/>
          <p:cNvSpPr>
            <a:spLocks noGrp="1" noChangeArrowheads="1"/>
          </p:cNvSpPr>
          <p:nvPr>
            <p:ph type="title" idx="4294967295"/>
          </p:nvPr>
        </p:nvSpPr>
        <p:spPr>
          <a:xfrm>
            <a:off x="1227138" y="381000"/>
            <a:ext cx="7916862" cy="990600"/>
          </a:xfrm>
        </p:spPr>
        <p:txBody>
          <a:bodyPr/>
          <a:lstStyle/>
          <a:p>
            <a:pPr eaLnBrk="1" hangingPunct="1"/>
            <a:r>
              <a:rPr lang="en-US" smtClean="0"/>
              <a:t>Chi-Square Test for a Variance or Standard Deviation</a:t>
            </a:r>
          </a:p>
        </p:txBody>
      </p:sp>
      <p:sp>
        <p:nvSpPr>
          <p:cNvPr id="206862" name="Rectangle 3"/>
          <p:cNvSpPr>
            <a:spLocks noGrp="1" noChangeArrowheads="1"/>
          </p:cNvSpPr>
          <p:nvPr>
            <p:ph type="body" idx="4294967295"/>
          </p:nvPr>
        </p:nvSpPr>
        <p:spPr>
          <a:xfrm>
            <a:off x="609600" y="1524000"/>
            <a:ext cx="8229600" cy="4038600"/>
          </a:xfrm>
        </p:spPr>
        <p:txBody>
          <a:bodyPr/>
          <a:lstStyle/>
          <a:p>
            <a:pPr eaLnBrk="1" hangingPunct="1"/>
            <a:r>
              <a:rPr lang="en-US" smtClean="0"/>
              <a:t>A </a:t>
            </a:r>
            <a:r>
              <a:rPr lang="el-GR" smtClean="0">
                <a:latin typeface="Times New Roman" pitchFamily="18" charset="0"/>
                <a:cs typeface="Times New Roman" pitchFamily="18" charset="0"/>
              </a:rPr>
              <a:t>χ</a:t>
            </a:r>
            <a:r>
              <a:rPr lang="en-US" baseline="30000" smtClean="0">
                <a:cs typeface="Times New Roman" pitchFamily="18" charset="0"/>
              </a:rPr>
              <a:t>2</a:t>
            </a:r>
            <a:r>
              <a:rPr lang="en-US" smtClean="0">
                <a:cs typeface="Times New Roman" pitchFamily="18" charset="0"/>
              </a:rPr>
              <a:t> test statistic is used to test whether or not the population variance or standard deviation is equal to a specified value:</a:t>
            </a:r>
          </a:p>
          <a:p>
            <a:pPr eaLnBrk="1" hangingPunct="1"/>
            <a:endParaRPr lang="en-US" sz="2400" baseline="30000" smtClean="0">
              <a:cs typeface="Times New Roman" pitchFamily="18" charset="0"/>
            </a:endParaRPr>
          </a:p>
          <a:p>
            <a:pPr eaLnBrk="1" hangingPunct="1"/>
            <a:endParaRPr lang="en-US" sz="2400" baseline="30000" smtClean="0">
              <a:cs typeface="Times New Roman" pitchFamily="18" charset="0"/>
            </a:endParaRPr>
          </a:p>
          <a:p>
            <a:pPr eaLnBrk="1" hangingPunct="1"/>
            <a:endParaRPr lang="en-US" sz="2400" baseline="30000" smtClean="0">
              <a:cs typeface="Times New Roman" pitchFamily="18" charset="0"/>
            </a:endParaRPr>
          </a:p>
          <a:p>
            <a:pPr eaLnBrk="1" hangingPunct="1">
              <a:buFont typeface="Wingdings" pitchFamily="2" charset="2"/>
              <a:buNone/>
            </a:pPr>
            <a:endParaRPr lang="en-US" sz="2400" baseline="30000" smtClean="0">
              <a:cs typeface="Times New Roman" pitchFamily="18" charset="0"/>
            </a:endParaRPr>
          </a:p>
          <a:p>
            <a:pPr lvl="1" eaLnBrk="1" hangingPunct="1">
              <a:buFont typeface="Wingdings" pitchFamily="2" charset="2"/>
              <a:buNone/>
            </a:pPr>
            <a:r>
              <a:rPr lang="en-US" sz="2000" smtClean="0">
                <a:cs typeface="Times New Roman" pitchFamily="18" charset="0"/>
              </a:rPr>
              <a:t>		 Where    n = sample size </a:t>
            </a:r>
          </a:p>
          <a:p>
            <a:pPr lvl="1" eaLnBrk="1" hangingPunct="1">
              <a:buFont typeface="Wingdings" pitchFamily="2" charset="2"/>
              <a:buNone/>
            </a:pPr>
            <a:r>
              <a:rPr lang="en-US" sz="2000" smtClean="0">
                <a:cs typeface="Times New Roman" pitchFamily="18" charset="0"/>
              </a:rPr>
              <a:t>			   S</a:t>
            </a:r>
            <a:r>
              <a:rPr lang="en-US" sz="2000" baseline="30000" smtClean="0">
                <a:cs typeface="Times New Roman" pitchFamily="18" charset="0"/>
              </a:rPr>
              <a:t>2</a:t>
            </a:r>
            <a:r>
              <a:rPr lang="en-US" sz="2000" smtClean="0">
                <a:cs typeface="Times New Roman" pitchFamily="18" charset="0"/>
              </a:rPr>
              <a:t> = sample variance</a:t>
            </a:r>
          </a:p>
          <a:p>
            <a:pPr lvl="1" eaLnBrk="1" hangingPunct="1">
              <a:buFont typeface="Wingdings" pitchFamily="2" charset="2"/>
              <a:buNone/>
            </a:pPr>
            <a:r>
              <a:rPr lang="en-US" sz="2000" smtClean="0">
                <a:cs typeface="Times New Roman" pitchFamily="18" charset="0"/>
              </a:rPr>
              <a:t>		     	   </a:t>
            </a:r>
            <a:r>
              <a:rPr lang="el-GR" sz="2000" smtClean="0">
                <a:latin typeface="Times New Roman" pitchFamily="18" charset="0"/>
                <a:cs typeface="Times New Roman" pitchFamily="18" charset="0"/>
              </a:rPr>
              <a:t>σ</a:t>
            </a:r>
            <a:r>
              <a:rPr lang="en-US" sz="2000" baseline="30000" smtClean="0">
                <a:cs typeface="Times New Roman" pitchFamily="18" charset="0"/>
              </a:rPr>
              <a:t>2</a:t>
            </a:r>
            <a:r>
              <a:rPr lang="en-US" sz="2000" smtClean="0">
                <a:cs typeface="Times New Roman" pitchFamily="18" charset="0"/>
              </a:rPr>
              <a:t> = hypothesized population variance</a:t>
            </a:r>
          </a:p>
          <a:p>
            <a:pPr lvl="1" eaLnBrk="1" hangingPunct="1">
              <a:buFont typeface="Wingdings" pitchFamily="2" charset="2"/>
              <a:buNone/>
            </a:pPr>
            <a:r>
              <a:rPr lang="en-US" sz="2000" smtClean="0">
                <a:cs typeface="Times New Roman" pitchFamily="18" charset="0"/>
              </a:rPr>
              <a:t>			              follows a chi-square distribution with d.f. = n - 1</a:t>
            </a:r>
            <a:endParaRPr lang="el-GR" sz="2000" baseline="30000" smtClean="0">
              <a:cs typeface="Times New Roman" pitchFamily="18" charset="0"/>
            </a:endParaRPr>
          </a:p>
        </p:txBody>
      </p:sp>
      <p:graphicFrame>
        <p:nvGraphicFramePr>
          <p:cNvPr id="206852" name="Object 4"/>
          <p:cNvGraphicFramePr>
            <a:graphicFrameLocks noChangeAspect="1"/>
          </p:cNvGraphicFramePr>
          <p:nvPr/>
        </p:nvGraphicFramePr>
        <p:xfrm>
          <a:off x="5410200" y="2895600"/>
          <a:ext cx="2501900" cy="987425"/>
        </p:xfrm>
        <a:graphic>
          <a:graphicData uri="http://schemas.openxmlformats.org/presentationml/2006/ole">
            <p:oleObj spid="_x0000_s206852" name="Equation" r:id="rId3" imgW="1091880" imgH="431640" progId="Equation.3">
              <p:embed/>
            </p:oleObj>
          </a:graphicData>
        </a:graphic>
      </p:graphicFrame>
      <p:graphicFrame>
        <p:nvGraphicFramePr>
          <p:cNvPr id="206855" name="Object 7"/>
          <p:cNvGraphicFramePr>
            <a:graphicFrameLocks noChangeAspect="1"/>
          </p:cNvGraphicFramePr>
          <p:nvPr/>
        </p:nvGraphicFramePr>
        <p:xfrm>
          <a:off x="2514600" y="4997450"/>
          <a:ext cx="714375" cy="523875"/>
        </p:xfrm>
        <a:graphic>
          <a:graphicData uri="http://schemas.openxmlformats.org/presentationml/2006/ole">
            <p:oleObj spid="_x0000_s206855" name="Equation" r:id="rId4" imgW="380880" imgH="279360" progId="Equation.3">
              <p:embed/>
            </p:oleObj>
          </a:graphicData>
        </a:graphic>
      </p:graphicFrame>
      <p:sp>
        <p:nvSpPr>
          <p:cNvPr id="206864" name="TextBox 9"/>
          <p:cNvSpPr txBox="1">
            <a:spLocks noChangeArrowheads="1"/>
          </p:cNvSpPr>
          <p:nvPr/>
        </p:nvSpPr>
        <p:spPr bwMode="auto">
          <a:xfrm>
            <a:off x="1752600" y="2895600"/>
            <a:ext cx="1847850" cy="1052513"/>
          </a:xfrm>
          <a:prstGeom prst="rect">
            <a:avLst/>
          </a:prstGeom>
          <a:solidFill>
            <a:srgbClr val="FFCC99"/>
          </a:solidFill>
          <a:ln w="9525">
            <a:noFill/>
            <a:miter lim="800000"/>
            <a:headEnd/>
            <a:tailEnd/>
          </a:ln>
        </p:spPr>
        <p:txBody>
          <a:bodyPr wrap="none">
            <a:spAutoFit/>
          </a:bodyPr>
          <a:lstStyle/>
          <a:p>
            <a:pPr>
              <a:lnSpc>
                <a:spcPct val="105000"/>
              </a:lnSpc>
              <a:spcBef>
                <a:spcPct val="50000"/>
              </a:spcBef>
              <a:buClr>
                <a:schemeClr val="folHlink"/>
              </a:buClr>
              <a:buSzPct val="60000"/>
              <a:buFont typeface="Wingdings" pitchFamily="2" charset="2"/>
              <a:buNone/>
            </a:pPr>
            <a:r>
              <a:rPr lang="en-US"/>
              <a:t>H</a:t>
            </a:r>
            <a:r>
              <a:rPr lang="en-US" baseline="-25000"/>
              <a:t>0</a:t>
            </a:r>
            <a:r>
              <a:rPr lang="en-US"/>
              <a:t>: </a:t>
            </a:r>
            <a:r>
              <a:rPr lang="el-GR"/>
              <a:t>σ</a:t>
            </a:r>
            <a:r>
              <a:rPr lang="en-US" baseline="30000"/>
              <a:t>2</a:t>
            </a:r>
            <a:r>
              <a:rPr lang="en-US"/>
              <a:t> = </a:t>
            </a:r>
            <a:r>
              <a:rPr lang="el-GR"/>
              <a:t>σ</a:t>
            </a:r>
            <a:r>
              <a:rPr lang="en-US" baseline="-25000"/>
              <a:t>0</a:t>
            </a:r>
            <a:r>
              <a:rPr lang="en-US" baseline="30000"/>
              <a:t>2</a:t>
            </a:r>
            <a:r>
              <a:rPr lang="en-US"/>
              <a:t> </a:t>
            </a:r>
          </a:p>
          <a:p>
            <a:pPr>
              <a:lnSpc>
                <a:spcPct val="105000"/>
              </a:lnSpc>
              <a:spcBef>
                <a:spcPct val="50000"/>
              </a:spcBef>
              <a:buClr>
                <a:schemeClr val="folHlink"/>
              </a:buClr>
              <a:buSzPct val="60000"/>
              <a:buFont typeface="Wingdings" pitchFamily="2" charset="2"/>
              <a:buNone/>
            </a:pPr>
            <a:r>
              <a:rPr lang="en-US"/>
              <a:t>H</a:t>
            </a:r>
            <a:r>
              <a:rPr lang="en-US" baseline="-25000"/>
              <a:t>a</a:t>
            </a:r>
            <a:r>
              <a:rPr lang="en-US"/>
              <a:t>: </a:t>
            </a:r>
            <a:r>
              <a:rPr lang="el-GR"/>
              <a:t>σ</a:t>
            </a:r>
            <a:r>
              <a:rPr lang="en-US" baseline="30000"/>
              <a:t>2</a:t>
            </a:r>
            <a:r>
              <a:rPr lang="en-US"/>
              <a:t> ≠ </a:t>
            </a:r>
            <a:r>
              <a:rPr lang="el-GR"/>
              <a:t>σ</a:t>
            </a:r>
            <a:r>
              <a:rPr lang="en-US" baseline="-25000"/>
              <a:t>0</a:t>
            </a:r>
            <a:r>
              <a:rPr lang="en-US" baseline="30000"/>
              <a:t>2</a:t>
            </a:r>
            <a:endParaRPr lang="en-US"/>
          </a:p>
        </p:txBody>
      </p:sp>
      <p:grpSp>
        <p:nvGrpSpPr>
          <p:cNvPr id="15" name="Group 15"/>
          <p:cNvGrpSpPr/>
          <p:nvPr/>
        </p:nvGrpSpPr>
        <p:grpSpPr>
          <a:xfrm>
            <a:off x="2133600" y="5715000"/>
            <a:ext cx="5360988" cy="452438"/>
            <a:chOff x="457200" y="5618162"/>
            <a:chExt cx="5360763" cy="452438"/>
          </a:xfrm>
          <a:solidFill>
            <a:srgbClr val="FFCC99"/>
          </a:solidFill>
        </p:grpSpPr>
        <p:sp>
          <p:nvSpPr>
            <p:cNvPr id="11" name="TextBox 10"/>
            <p:cNvSpPr txBox="1"/>
            <p:nvPr/>
          </p:nvSpPr>
          <p:spPr>
            <a:xfrm>
              <a:off x="457200" y="5647821"/>
              <a:ext cx="5360763" cy="415498"/>
            </a:xfrm>
            <a:prstGeom prst="rect">
              <a:avLst/>
            </a:prstGeom>
            <a:grpFill/>
          </p:spPr>
          <p:txBody>
            <a:bodyPr wrap="none">
              <a:spAutoFit/>
            </a:bodyPr>
            <a:lstStyle/>
            <a:p>
              <a:pPr algn="ctr">
                <a:lnSpc>
                  <a:spcPct val="105000"/>
                </a:lnSpc>
                <a:spcBef>
                  <a:spcPct val="50000"/>
                </a:spcBef>
                <a:buClr>
                  <a:schemeClr val="folHlink"/>
                </a:buClr>
                <a:buSzPct val="60000"/>
                <a:buFont typeface="Wingdings" pitchFamily="2" charset="2"/>
                <a:buNone/>
                <a:defRPr/>
              </a:pPr>
              <a:r>
                <a:rPr lang="en-US" sz="2000" dirty="0">
                  <a:latin typeface="Arial" pitchFamily="34" charset="0"/>
                </a:rPr>
                <a:t>Reject H</a:t>
              </a:r>
              <a:r>
                <a:rPr lang="en-US" sz="2000" baseline="-25000" dirty="0">
                  <a:latin typeface="Arial" pitchFamily="34" charset="0"/>
                </a:rPr>
                <a:t>0</a:t>
              </a:r>
              <a:r>
                <a:rPr lang="en-US" sz="2000" dirty="0">
                  <a:latin typeface="Arial" pitchFamily="34" charset="0"/>
                </a:rPr>
                <a:t> if </a:t>
              </a:r>
              <a:r>
                <a:rPr lang="en-US" sz="2000" dirty="0">
                  <a:latin typeface="Arial" pitchFamily="34" charset="0"/>
                </a:rPr>
                <a:t> </a:t>
              </a:r>
              <a:r>
                <a:rPr lang="en-US" sz="2000" dirty="0">
                  <a:latin typeface="Arial" pitchFamily="34" charset="0"/>
                </a:rPr>
                <a:t>          &gt;           or if            &lt;          </a:t>
              </a:r>
              <a:endParaRPr lang="en-US" sz="2000" dirty="0">
                <a:latin typeface="Arial" pitchFamily="34" charset="0"/>
              </a:endParaRPr>
            </a:p>
          </p:txBody>
        </p:sp>
        <p:graphicFrame>
          <p:nvGraphicFramePr>
            <p:cNvPr id="206857" name="Object 9"/>
            <p:cNvGraphicFramePr>
              <a:graphicFrameLocks noChangeAspect="1"/>
            </p:cNvGraphicFramePr>
            <p:nvPr/>
          </p:nvGraphicFramePr>
          <p:xfrm>
            <a:off x="1905000" y="5618162"/>
            <a:ext cx="714375" cy="452438"/>
          </p:xfrm>
          <a:graphic>
            <a:graphicData uri="http://schemas.openxmlformats.org/presentationml/2006/ole">
              <p:oleObj spid="_x0000_s206857" name="Equation" r:id="rId5" imgW="380880" imgH="241200" progId="Equation.3">
                <p:embed/>
              </p:oleObj>
            </a:graphicData>
          </a:graphic>
        </p:graphicFrame>
        <p:graphicFrame>
          <p:nvGraphicFramePr>
            <p:cNvPr id="206858" name="Object 10"/>
            <p:cNvGraphicFramePr>
              <a:graphicFrameLocks noChangeAspect="1"/>
            </p:cNvGraphicFramePr>
            <p:nvPr/>
          </p:nvGraphicFramePr>
          <p:xfrm>
            <a:off x="2890838" y="5618163"/>
            <a:ext cx="571500" cy="452437"/>
          </p:xfrm>
          <a:graphic>
            <a:graphicData uri="http://schemas.openxmlformats.org/presentationml/2006/ole">
              <p:oleObj spid="_x0000_s206858" name="Equation" r:id="rId6" imgW="304560" imgH="241200" progId="Equation.3">
                <p:embed/>
              </p:oleObj>
            </a:graphicData>
          </a:graphic>
        </p:graphicFrame>
        <p:graphicFrame>
          <p:nvGraphicFramePr>
            <p:cNvPr id="206859" name="Object 11"/>
            <p:cNvGraphicFramePr>
              <a:graphicFrameLocks noChangeAspect="1"/>
            </p:cNvGraphicFramePr>
            <p:nvPr/>
          </p:nvGraphicFramePr>
          <p:xfrm>
            <a:off x="4119562" y="5618162"/>
            <a:ext cx="714375" cy="452438"/>
          </p:xfrm>
          <a:graphic>
            <a:graphicData uri="http://schemas.openxmlformats.org/presentationml/2006/ole">
              <p:oleObj spid="_x0000_s206859" name="Equation" r:id="rId7" imgW="380880" imgH="241200" progId="Equation.3">
                <p:embed/>
              </p:oleObj>
            </a:graphicData>
          </a:graphic>
        </p:graphicFrame>
        <p:graphicFrame>
          <p:nvGraphicFramePr>
            <p:cNvPr id="206860" name="Object 12"/>
            <p:cNvGraphicFramePr>
              <a:graphicFrameLocks noChangeAspect="1"/>
            </p:cNvGraphicFramePr>
            <p:nvPr/>
          </p:nvGraphicFramePr>
          <p:xfrm>
            <a:off x="5010150" y="5618162"/>
            <a:ext cx="762000" cy="452438"/>
          </p:xfrm>
          <a:graphic>
            <a:graphicData uri="http://schemas.openxmlformats.org/presentationml/2006/ole">
              <p:oleObj spid="_x0000_s206860" name="Equation" r:id="rId8" imgW="406080" imgH="241200" progId="Equation.3">
                <p:embed/>
              </p:oleObj>
            </a:graphicData>
          </a:graphic>
        </p:graphicFrame>
      </p:grpSp>
      <p:sp>
        <p:nvSpPr>
          <p:cNvPr id="206866" name="Rectangle 16"/>
          <p:cNvSpPr>
            <a:spLocks noChangeArrowheads="1"/>
          </p:cNvSpPr>
          <p:nvPr/>
        </p:nvSpPr>
        <p:spPr bwMode="auto">
          <a:xfrm>
            <a:off x="7543800" y="838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10"/>
          </p:nvPr>
        </p:nvSpPr>
        <p:spPr>
          <a:ln/>
        </p:spPr>
        <p:txBody>
          <a:bodyPr/>
          <a:lstStyle/>
          <a:p>
            <a:r>
              <a:rPr lang="en-US"/>
              <a:t>12-</a:t>
            </a:r>
            <a:fld id="{66F430B8-1933-4C06-B45C-EA2F55F10AF7}" type="slidenum">
              <a:rPr lang="en-US"/>
              <a:pPr/>
              <a:t>64</a:t>
            </a:fld>
            <a:endParaRPr lang="en-US"/>
          </a:p>
        </p:txBody>
      </p:sp>
      <p:sp>
        <p:nvSpPr>
          <p:cNvPr id="256007" name="Rectangle 2"/>
          <p:cNvSpPr>
            <a:spLocks noChangeArrowheads="1"/>
          </p:cNvSpPr>
          <p:nvPr/>
        </p:nvSpPr>
        <p:spPr bwMode="auto">
          <a:xfrm>
            <a:off x="7543800" y="8382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
        <p:nvSpPr>
          <p:cNvPr id="256008" name="Title 4"/>
          <p:cNvSpPr>
            <a:spLocks noGrp="1"/>
          </p:cNvSpPr>
          <p:nvPr>
            <p:ph type="title"/>
          </p:nvPr>
        </p:nvSpPr>
        <p:spPr>
          <a:xfrm>
            <a:off x="609600" y="381000"/>
            <a:ext cx="7383463" cy="990600"/>
          </a:xfrm>
        </p:spPr>
        <p:txBody>
          <a:bodyPr/>
          <a:lstStyle/>
          <a:p>
            <a:pPr eaLnBrk="1" hangingPunct="1"/>
            <a:r>
              <a:rPr lang="en-US" smtClean="0"/>
              <a:t>Chi-Square Test For A Variance:  An Example</a:t>
            </a:r>
          </a:p>
        </p:txBody>
      </p:sp>
      <p:sp>
        <p:nvSpPr>
          <p:cNvPr id="256010" name="TextBox 5"/>
          <p:cNvSpPr txBox="1">
            <a:spLocks noChangeArrowheads="1"/>
          </p:cNvSpPr>
          <p:nvPr/>
        </p:nvSpPr>
        <p:spPr bwMode="auto">
          <a:xfrm>
            <a:off x="457200" y="1752600"/>
            <a:ext cx="8505825" cy="1255713"/>
          </a:xfrm>
          <a:prstGeom prst="rect">
            <a:avLst/>
          </a:prstGeom>
          <a:noFill/>
          <a:ln w="9525">
            <a:noFill/>
            <a:miter lim="800000"/>
            <a:headEnd/>
            <a:tailEnd/>
          </a:ln>
        </p:spPr>
        <p:txBody>
          <a:bodyPr wrap="none">
            <a:spAutoFit/>
          </a:bodyPr>
          <a:lstStyle/>
          <a:p>
            <a:pPr>
              <a:lnSpc>
                <a:spcPct val="105000"/>
              </a:lnSpc>
              <a:buClr>
                <a:schemeClr val="folHlink"/>
              </a:buClr>
              <a:buSzPct val="60000"/>
              <a:buFont typeface="Wingdings" pitchFamily="2" charset="2"/>
              <a:buNone/>
            </a:pPr>
            <a:r>
              <a:rPr lang="en-US"/>
              <a:t>Suppose you have gathered a random sample of size 25 and</a:t>
            </a:r>
          </a:p>
          <a:p>
            <a:pPr>
              <a:lnSpc>
                <a:spcPct val="105000"/>
              </a:lnSpc>
              <a:buClr>
                <a:schemeClr val="folHlink"/>
              </a:buClr>
              <a:buSzPct val="60000"/>
              <a:buFont typeface="Wingdings" pitchFamily="2" charset="2"/>
              <a:buNone/>
            </a:pPr>
            <a:r>
              <a:rPr lang="en-US"/>
              <a:t>obtained a sample standard deviation of s = 7 and want to </a:t>
            </a:r>
          </a:p>
          <a:p>
            <a:pPr>
              <a:lnSpc>
                <a:spcPct val="105000"/>
              </a:lnSpc>
              <a:buClr>
                <a:schemeClr val="folHlink"/>
              </a:buClr>
              <a:buSzPct val="60000"/>
              <a:buFont typeface="Wingdings" pitchFamily="2" charset="2"/>
              <a:buNone/>
            </a:pPr>
            <a:r>
              <a:rPr lang="en-US"/>
              <a:t>do the following hypothesis test:</a:t>
            </a:r>
          </a:p>
        </p:txBody>
      </p:sp>
      <p:sp>
        <p:nvSpPr>
          <p:cNvPr id="256011" name="TextBox 6"/>
          <p:cNvSpPr txBox="1">
            <a:spLocks noChangeArrowheads="1"/>
          </p:cNvSpPr>
          <p:nvPr/>
        </p:nvSpPr>
        <p:spPr bwMode="auto">
          <a:xfrm>
            <a:off x="3689350" y="3124200"/>
            <a:ext cx="1689100" cy="1052513"/>
          </a:xfrm>
          <a:prstGeom prst="rect">
            <a:avLst/>
          </a:prstGeom>
          <a:solidFill>
            <a:srgbClr val="FFCC99"/>
          </a:solidFill>
          <a:ln w="9525">
            <a:noFill/>
            <a:miter lim="800000"/>
            <a:headEnd/>
            <a:tailEnd/>
          </a:ln>
        </p:spPr>
        <p:txBody>
          <a:bodyPr wrap="none">
            <a:spAutoFit/>
          </a:bodyPr>
          <a:lstStyle/>
          <a:p>
            <a:pPr>
              <a:lnSpc>
                <a:spcPct val="105000"/>
              </a:lnSpc>
              <a:spcBef>
                <a:spcPct val="50000"/>
              </a:spcBef>
              <a:buClr>
                <a:schemeClr val="folHlink"/>
              </a:buClr>
              <a:buSzPct val="60000"/>
              <a:buFont typeface="Wingdings" pitchFamily="2" charset="2"/>
              <a:buNone/>
            </a:pPr>
            <a:r>
              <a:rPr lang="en-US"/>
              <a:t>H</a:t>
            </a:r>
            <a:r>
              <a:rPr lang="en-US" baseline="-25000"/>
              <a:t>0</a:t>
            </a:r>
            <a:r>
              <a:rPr lang="en-US"/>
              <a:t>: </a:t>
            </a:r>
            <a:r>
              <a:rPr lang="el-GR"/>
              <a:t>σ</a:t>
            </a:r>
            <a:r>
              <a:rPr lang="en-US" baseline="30000"/>
              <a:t>2</a:t>
            </a:r>
            <a:r>
              <a:rPr lang="en-US"/>
              <a:t> = 81</a:t>
            </a:r>
          </a:p>
          <a:p>
            <a:pPr>
              <a:lnSpc>
                <a:spcPct val="105000"/>
              </a:lnSpc>
              <a:spcBef>
                <a:spcPct val="50000"/>
              </a:spcBef>
              <a:buClr>
                <a:schemeClr val="folHlink"/>
              </a:buClr>
              <a:buSzPct val="60000"/>
              <a:buFont typeface="Wingdings" pitchFamily="2" charset="2"/>
              <a:buNone/>
            </a:pPr>
            <a:r>
              <a:rPr lang="en-US"/>
              <a:t>H</a:t>
            </a:r>
            <a:r>
              <a:rPr lang="en-US" baseline="-25000"/>
              <a:t>a</a:t>
            </a:r>
            <a:r>
              <a:rPr lang="en-US"/>
              <a:t>: </a:t>
            </a:r>
            <a:r>
              <a:rPr lang="el-GR"/>
              <a:t>σ</a:t>
            </a:r>
            <a:r>
              <a:rPr lang="en-US" baseline="30000"/>
              <a:t>2</a:t>
            </a:r>
            <a:r>
              <a:rPr lang="en-US"/>
              <a:t> ≠ 81</a:t>
            </a:r>
          </a:p>
        </p:txBody>
      </p:sp>
      <p:graphicFrame>
        <p:nvGraphicFramePr>
          <p:cNvPr id="256002" name="Object 2"/>
          <p:cNvGraphicFramePr>
            <a:graphicFrameLocks noChangeAspect="1"/>
          </p:cNvGraphicFramePr>
          <p:nvPr/>
        </p:nvGraphicFramePr>
        <p:xfrm>
          <a:off x="1958975" y="4495800"/>
          <a:ext cx="5149850" cy="958850"/>
        </p:xfrm>
        <a:graphic>
          <a:graphicData uri="http://schemas.openxmlformats.org/presentationml/2006/ole">
            <p:oleObj spid="_x0000_s256002" name="Equation" r:id="rId3" imgW="2247840" imgH="419040" progId="Equation.3">
              <p:embed/>
            </p:oleObj>
          </a:graphicData>
        </a:graphic>
      </p:graphicFrame>
      <p:grpSp>
        <p:nvGrpSpPr>
          <p:cNvPr id="256012" name="Group 14"/>
          <p:cNvGrpSpPr>
            <a:grpSpLocks/>
          </p:cNvGrpSpPr>
          <p:nvPr/>
        </p:nvGrpSpPr>
        <p:grpSpPr bwMode="auto">
          <a:xfrm>
            <a:off x="457200" y="5791200"/>
            <a:ext cx="8153400" cy="452438"/>
            <a:chOff x="609600" y="5562600"/>
            <a:chExt cx="8153399" cy="452438"/>
          </a:xfrm>
        </p:grpSpPr>
        <p:sp>
          <p:nvSpPr>
            <p:cNvPr id="256013" name="TextBox 9"/>
            <p:cNvSpPr txBox="1">
              <a:spLocks noChangeArrowheads="1"/>
            </p:cNvSpPr>
            <p:nvPr/>
          </p:nvSpPr>
          <p:spPr bwMode="auto">
            <a:xfrm>
              <a:off x="609600" y="5581070"/>
              <a:ext cx="8153399" cy="415498"/>
            </a:xfrm>
            <a:prstGeom prst="rect">
              <a:avLst/>
            </a:prstGeom>
            <a:solidFill>
              <a:srgbClr val="FFCC99"/>
            </a:solidFill>
            <a:ln w="9525">
              <a:noFill/>
              <a:miter lim="800000"/>
              <a:headEnd/>
              <a:tailEnd/>
            </a:ln>
          </p:spPr>
          <p:txBody>
            <a:bodyPr>
              <a:spAutoFit/>
            </a:bodyPr>
            <a:lstStyle/>
            <a:p>
              <a:pPr>
                <a:lnSpc>
                  <a:spcPct val="105000"/>
                </a:lnSpc>
                <a:spcBef>
                  <a:spcPct val="50000"/>
                </a:spcBef>
                <a:buClr>
                  <a:schemeClr val="folHlink"/>
                </a:buClr>
                <a:buSzPct val="60000"/>
                <a:buFont typeface="Wingdings" pitchFamily="2" charset="2"/>
                <a:buNone/>
              </a:pPr>
              <a:r>
                <a:rPr lang="en-US" sz="2000"/>
                <a:t>Since                            &lt;  14.185 &lt;                            you fail to reject H</a:t>
              </a:r>
              <a:r>
                <a:rPr lang="en-US" sz="2000" baseline="-25000"/>
                <a:t>0</a:t>
              </a:r>
              <a:endParaRPr lang="en-US" sz="2000"/>
            </a:p>
          </p:txBody>
        </p:sp>
        <p:graphicFrame>
          <p:nvGraphicFramePr>
            <p:cNvPr id="256004" name="Object 4"/>
            <p:cNvGraphicFramePr>
              <a:graphicFrameLocks noChangeAspect="1"/>
            </p:cNvGraphicFramePr>
            <p:nvPr/>
          </p:nvGraphicFramePr>
          <p:xfrm>
            <a:off x="1371600" y="5562600"/>
            <a:ext cx="1738312" cy="452438"/>
          </p:xfrm>
          <a:graphic>
            <a:graphicData uri="http://schemas.openxmlformats.org/presentationml/2006/ole">
              <p:oleObj spid="_x0000_s256004" name="Equation" r:id="rId4" imgW="927000" imgH="241200" progId="Equation.3">
                <p:embed/>
              </p:oleObj>
            </a:graphicData>
          </a:graphic>
        </p:graphicFrame>
        <p:graphicFrame>
          <p:nvGraphicFramePr>
            <p:cNvPr id="256006" name="Object 6"/>
            <p:cNvGraphicFramePr>
              <a:graphicFrameLocks noChangeAspect="1"/>
            </p:cNvGraphicFramePr>
            <p:nvPr/>
          </p:nvGraphicFramePr>
          <p:xfrm>
            <a:off x="4648200" y="5562600"/>
            <a:ext cx="1762125" cy="452438"/>
          </p:xfrm>
          <a:graphic>
            <a:graphicData uri="http://schemas.openxmlformats.org/presentationml/2006/ole">
              <p:oleObj spid="_x0000_s256006" name="Equation" r:id="rId5" imgW="939600" imgH="241200" progId="Equation.3">
                <p:embed/>
              </p:oleObj>
            </a:graphicData>
          </a:graphic>
        </p:graphicFrame>
      </p:gr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12-</a:t>
            </a:r>
            <a:fld id="{6B052FDC-783C-4F93-9BAD-FC903D06D24F}" type="slidenum">
              <a:rPr lang="en-US"/>
              <a:pPr/>
              <a:t>65</a:t>
            </a:fld>
            <a:endParaRPr lang="en-US"/>
          </a:p>
        </p:txBody>
      </p:sp>
      <p:sp>
        <p:nvSpPr>
          <p:cNvPr id="301057" name="Rectangle 2"/>
          <p:cNvSpPr>
            <a:spLocks noGrp="1" noChangeArrowheads="1"/>
          </p:cNvSpPr>
          <p:nvPr>
            <p:ph type="title"/>
          </p:nvPr>
        </p:nvSpPr>
        <p:spPr/>
        <p:txBody>
          <a:bodyPr/>
          <a:lstStyle/>
          <a:p>
            <a:pPr eaLnBrk="1" hangingPunct="1"/>
            <a:r>
              <a:rPr lang="en-US" smtClean="0"/>
              <a:t>Topic Summary</a:t>
            </a:r>
          </a:p>
        </p:txBody>
      </p:sp>
      <p:sp>
        <p:nvSpPr>
          <p:cNvPr id="301058" name="Rectangle 3"/>
          <p:cNvSpPr>
            <a:spLocks noGrp="1" noChangeArrowheads="1"/>
          </p:cNvSpPr>
          <p:nvPr>
            <p:ph type="body" idx="1"/>
          </p:nvPr>
        </p:nvSpPr>
        <p:spPr>
          <a:xfrm>
            <a:off x="533400" y="1600200"/>
            <a:ext cx="8458200" cy="4800600"/>
          </a:xfrm>
        </p:spPr>
        <p:txBody>
          <a:bodyPr/>
          <a:lstStyle/>
          <a:p>
            <a:pPr eaLnBrk="1" hangingPunct="1">
              <a:lnSpc>
                <a:spcPct val="90000"/>
              </a:lnSpc>
              <a:buSzPct val="110000"/>
              <a:buFont typeface="Wingdings" pitchFamily="2" charset="2"/>
              <a:buChar char="§"/>
            </a:pPr>
            <a:r>
              <a:rPr lang="en-US" smtClean="0"/>
              <a:t>Examined how to use the Chi-Square to test for a variance or standard deviation</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12-</a:t>
            </a:r>
            <a:fld id="{2D40F977-6672-410A-9B6E-8EA3BA649048}" type="slidenum">
              <a:rPr lang="en-US"/>
              <a:pPr/>
              <a:t>66</a:t>
            </a:fld>
            <a:endParaRPr lang="en-US"/>
          </a:p>
        </p:txBody>
      </p:sp>
      <p:sp>
        <p:nvSpPr>
          <p:cNvPr id="303108" name="AutoShape 4" descr="3287383400_2177562"/>
          <p:cNvSpPr>
            <a:spLocks noChangeAspect="1" noChangeArrowheads="1"/>
          </p:cNvSpPr>
          <p:nvPr/>
        </p:nvSpPr>
        <p:spPr bwMode="auto">
          <a:xfrm>
            <a:off x="1828800" y="3638550"/>
            <a:ext cx="5486400" cy="1714500"/>
          </a:xfrm>
          <a:prstGeom prst="rect">
            <a:avLst/>
          </a:prstGeom>
          <a:noFill/>
        </p:spPr>
        <p:txBody>
          <a:bodyPr/>
          <a:lstStyle/>
          <a:p>
            <a:endParaRPr lang="en-US"/>
          </a:p>
        </p:txBody>
      </p:sp>
      <p:sp>
        <p:nvSpPr>
          <p:cNvPr id="303109" name="AutoShape 5" descr="3287383400_2177562"/>
          <p:cNvSpPr>
            <a:spLocks noChangeAspect="1" noChangeArrowheads="1"/>
          </p:cNvSpPr>
          <p:nvPr/>
        </p:nvSpPr>
        <p:spPr bwMode="auto">
          <a:xfrm>
            <a:off x="1828800" y="3638550"/>
            <a:ext cx="5486400" cy="1714500"/>
          </a:xfrm>
          <a:prstGeom prst="rect">
            <a:avLst/>
          </a:prstGeom>
          <a:noFill/>
        </p:spPr>
        <p:txBody>
          <a:bodyPr/>
          <a:lstStyle/>
          <a:p>
            <a:endParaRPr lang="en-US"/>
          </a:p>
        </p:txBody>
      </p:sp>
      <p:pic>
        <p:nvPicPr>
          <p:cNvPr id="303110" name="Picture 6" descr="copyright"/>
          <p:cNvPicPr>
            <a:picLocks noChangeAspect="1" noChangeArrowheads="1"/>
          </p:cNvPicPr>
          <p:nvPr/>
        </p:nvPicPr>
        <p:blipFill>
          <a:blip r:embed="rId2"/>
          <a:srcRect/>
          <a:stretch>
            <a:fillRect/>
          </a:stretch>
        </p:blipFill>
        <p:spPr bwMode="auto">
          <a:xfrm>
            <a:off x="0" y="1981200"/>
            <a:ext cx="9144000" cy="2857500"/>
          </a:xfrm>
          <a:prstGeom prst="rect">
            <a:avLst/>
          </a:prstGeom>
          <a:noFill/>
        </p:spPr>
      </p:pic>
      <p:sp>
        <p:nvSpPr>
          <p:cNvPr id="303111" name="Rectangle 7"/>
          <p:cNvSpPr>
            <a:spLocks noChangeArrowheads="1"/>
          </p:cNvSpPr>
          <p:nvPr/>
        </p:nvSpPr>
        <p:spPr bwMode="auto">
          <a:xfrm>
            <a:off x="762000" y="4800600"/>
            <a:ext cx="8382000" cy="1069975"/>
          </a:xfrm>
          <a:prstGeom prst="rect">
            <a:avLst/>
          </a:prstGeom>
          <a:noFill/>
          <a:ln w="25400">
            <a:noFill/>
            <a:miter lim="800000"/>
            <a:headEnd/>
            <a:tailEnd/>
          </a:ln>
          <a:effectLst/>
        </p:spPr>
        <p:txBody>
          <a:bodyPr anchor="ctr">
            <a:spAutoFit/>
          </a:bodyPr>
          <a:lstStyle/>
          <a:p>
            <a:pPr algn="ctr"/>
            <a:r>
              <a:rPr lang="en-US" sz="1600">
                <a:solidFill>
                  <a:srgbClr val="000000"/>
                </a:solidFill>
                <a:cs typeface="Times New Roman" pitchFamily="18" charset="0"/>
              </a:rPr>
              <a:t>All rights reserved. No part of this publication may be reproduced, stored in a retrieval system, or transmitted, in any form or by any means, electronic, mechanical, photocopying, recording, or otherwise, without the prior written permission of the publisher. </a:t>
            </a:r>
          </a:p>
          <a:p>
            <a:pPr algn="ctr"/>
            <a:r>
              <a:rPr lang="en-US" sz="1600">
                <a:solidFill>
                  <a:srgbClr val="000000"/>
                </a:solidFill>
                <a:cs typeface="Times New Roman" pitchFamily="18" charset="0"/>
              </a:rPr>
              <a:t>Printed in the United States of America.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12-</a:t>
            </a:r>
            <a:fld id="{2249BFFB-E246-4AA9-B2B7-AB79CEB81950}" type="slidenum">
              <a:rPr lang="en-US"/>
              <a:pPr/>
              <a:t>7</a:t>
            </a:fld>
            <a:endParaRPr lang="en-US"/>
          </a:p>
        </p:txBody>
      </p:sp>
      <p:sp>
        <p:nvSpPr>
          <p:cNvPr id="140302" name="Rectangle 2"/>
          <p:cNvSpPr>
            <a:spLocks noGrp="1" noChangeArrowheads="1"/>
          </p:cNvSpPr>
          <p:nvPr>
            <p:ph type="title" idx="4294967295"/>
          </p:nvPr>
        </p:nvSpPr>
        <p:spPr>
          <a:xfrm>
            <a:off x="1143000" y="304800"/>
            <a:ext cx="7383463" cy="990600"/>
          </a:xfrm>
        </p:spPr>
        <p:txBody>
          <a:bodyPr/>
          <a:lstStyle/>
          <a:p>
            <a:pPr eaLnBrk="1" hangingPunct="1"/>
            <a:r>
              <a:rPr lang="en-US" smtClean="0"/>
              <a:t>The Chi-Square Test Statistic</a:t>
            </a:r>
          </a:p>
        </p:txBody>
      </p:sp>
      <p:sp>
        <p:nvSpPr>
          <p:cNvPr id="140303" name="Rectangle 3"/>
          <p:cNvSpPr>
            <a:spLocks noGrp="1" noChangeArrowheads="1"/>
          </p:cNvSpPr>
          <p:nvPr>
            <p:ph type="body" idx="4294967295"/>
          </p:nvPr>
        </p:nvSpPr>
        <p:spPr>
          <a:xfrm>
            <a:off x="1066800" y="3505200"/>
            <a:ext cx="6934200" cy="3048000"/>
          </a:xfrm>
        </p:spPr>
        <p:txBody>
          <a:bodyPr/>
          <a:lstStyle/>
          <a:p>
            <a:pPr eaLnBrk="1" hangingPunct="1">
              <a:lnSpc>
                <a:spcPct val="90000"/>
              </a:lnSpc>
            </a:pPr>
            <a:r>
              <a:rPr lang="en-US" sz="2000" smtClean="0"/>
              <a:t>where:</a:t>
            </a:r>
          </a:p>
          <a:p>
            <a:pPr eaLnBrk="1" hangingPunct="1">
              <a:lnSpc>
                <a:spcPct val="90000"/>
              </a:lnSpc>
              <a:buFont typeface="Wingdings" pitchFamily="2" charset="2"/>
              <a:buNone/>
            </a:pPr>
            <a:r>
              <a:rPr lang="en-US" sz="2000" smtClean="0"/>
              <a:t>	f</a:t>
            </a:r>
            <a:r>
              <a:rPr lang="en-US" sz="2000" baseline="-25000" smtClean="0"/>
              <a:t>o</a:t>
            </a:r>
            <a:r>
              <a:rPr lang="en-US" sz="2000" smtClean="0"/>
              <a:t> = observed frequency in a particular cell</a:t>
            </a:r>
          </a:p>
          <a:p>
            <a:pPr eaLnBrk="1" hangingPunct="1">
              <a:lnSpc>
                <a:spcPct val="90000"/>
              </a:lnSpc>
              <a:buFont typeface="Wingdings" pitchFamily="2" charset="2"/>
              <a:buNone/>
            </a:pPr>
            <a:r>
              <a:rPr lang="en-US" sz="2000" smtClean="0"/>
              <a:t>	f</a:t>
            </a:r>
            <a:r>
              <a:rPr lang="en-US" sz="2000" baseline="-25000" smtClean="0"/>
              <a:t>e</a:t>
            </a:r>
            <a:r>
              <a:rPr lang="en-US" sz="2000" smtClean="0"/>
              <a:t> = expected frequency in a particular cell if H</a:t>
            </a:r>
            <a:r>
              <a:rPr lang="en-US" sz="2000" baseline="-25000" smtClean="0"/>
              <a:t>0</a:t>
            </a:r>
            <a:r>
              <a:rPr lang="en-US" sz="2000" smtClean="0"/>
              <a:t> is true</a:t>
            </a:r>
          </a:p>
          <a:p>
            <a:pPr eaLnBrk="1" hangingPunct="1">
              <a:lnSpc>
                <a:spcPct val="90000"/>
              </a:lnSpc>
              <a:buFont typeface="Wingdings" pitchFamily="2" charset="2"/>
              <a:buNone/>
            </a:pPr>
            <a:endParaRPr lang="en-US" sz="2000" smtClean="0"/>
          </a:p>
          <a:p>
            <a:pPr eaLnBrk="1" hangingPunct="1">
              <a:lnSpc>
                <a:spcPct val="90000"/>
              </a:lnSpc>
              <a:buFont typeface="Wingdings" pitchFamily="2" charset="2"/>
              <a:buNone/>
            </a:pPr>
            <a:r>
              <a:rPr lang="en-US" sz="2000" smtClean="0">
                <a:sym typeface="Symbol" pitchFamily="18" charset="2"/>
              </a:rPr>
              <a:t>     </a:t>
            </a:r>
            <a:endParaRPr lang="en-US" sz="2000" smtClean="0">
              <a:solidFill>
                <a:schemeClr val="folHlink"/>
              </a:solidFill>
            </a:endParaRPr>
          </a:p>
          <a:p>
            <a:pPr eaLnBrk="1" hangingPunct="1">
              <a:lnSpc>
                <a:spcPct val="90000"/>
              </a:lnSpc>
              <a:buFont typeface="Wingdings" pitchFamily="2" charset="2"/>
              <a:buNone/>
            </a:pPr>
            <a:endParaRPr lang="en-US" sz="2000" smtClean="0">
              <a:solidFill>
                <a:schemeClr val="folHlink"/>
              </a:solidFill>
            </a:endParaRPr>
          </a:p>
          <a:p>
            <a:pPr eaLnBrk="1" hangingPunct="1">
              <a:lnSpc>
                <a:spcPct val="90000"/>
              </a:lnSpc>
              <a:buFont typeface="Wingdings" pitchFamily="2" charset="2"/>
              <a:buNone/>
            </a:pPr>
            <a:r>
              <a:rPr lang="en-US" sz="2000" smtClean="0"/>
              <a:t>(Assumed:  each cell in the contingency table has expected</a:t>
            </a:r>
          </a:p>
          <a:p>
            <a:pPr eaLnBrk="1" hangingPunct="1">
              <a:lnSpc>
                <a:spcPct val="90000"/>
              </a:lnSpc>
              <a:buFont typeface="Wingdings" pitchFamily="2" charset="2"/>
              <a:buNone/>
            </a:pPr>
            <a:r>
              <a:rPr lang="en-US" sz="2000" smtClean="0"/>
              <a:t>frequency of at least 5)</a:t>
            </a:r>
          </a:p>
        </p:txBody>
      </p:sp>
      <p:graphicFrame>
        <p:nvGraphicFramePr>
          <p:cNvPr id="140292" name="Object 4"/>
          <p:cNvGraphicFramePr>
            <a:graphicFrameLocks noChangeAspect="1"/>
          </p:cNvGraphicFramePr>
          <p:nvPr/>
        </p:nvGraphicFramePr>
        <p:xfrm>
          <a:off x="2422525" y="2316163"/>
          <a:ext cx="4475163" cy="1225550"/>
        </p:xfrm>
        <a:graphic>
          <a:graphicData uri="http://schemas.openxmlformats.org/presentationml/2006/ole">
            <p:oleObj spid="_x0000_s140292" name="Equation" r:id="rId3" imgW="1511280" imgH="495000" progId="Equation.3">
              <p:embed/>
            </p:oleObj>
          </a:graphicData>
        </a:graphic>
      </p:graphicFrame>
      <p:sp>
        <p:nvSpPr>
          <p:cNvPr id="140304" name="Rectangle 5"/>
          <p:cNvSpPr>
            <a:spLocks noChangeArrowheads="1"/>
          </p:cNvSpPr>
          <p:nvPr/>
        </p:nvSpPr>
        <p:spPr bwMode="auto">
          <a:xfrm>
            <a:off x="914400" y="1676400"/>
            <a:ext cx="5051425" cy="519113"/>
          </a:xfrm>
          <a:prstGeom prst="rect">
            <a:avLst/>
          </a:prstGeom>
          <a:noFill/>
          <a:ln w="9525">
            <a:noFill/>
            <a:miter lim="800000"/>
            <a:headEnd/>
            <a:tailEnd/>
          </a:ln>
        </p:spPr>
        <p:txBody>
          <a:bodyPr wrap="none">
            <a:spAutoFit/>
          </a:bodyPr>
          <a:lstStyle/>
          <a:p>
            <a:r>
              <a:rPr lang="en-US" sz="2800"/>
              <a:t>The Chi-square test statistic is:</a:t>
            </a:r>
          </a:p>
        </p:txBody>
      </p:sp>
      <p:graphicFrame>
        <p:nvGraphicFramePr>
          <p:cNvPr id="140300" name="Object 12"/>
          <p:cNvGraphicFramePr>
            <a:graphicFrameLocks noChangeAspect="1"/>
          </p:cNvGraphicFramePr>
          <p:nvPr/>
        </p:nvGraphicFramePr>
        <p:xfrm>
          <a:off x="995363" y="4724400"/>
          <a:ext cx="6545262" cy="566738"/>
        </p:xfrm>
        <a:graphic>
          <a:graphicData uri="http://schemas.openxmlformats.org/presentationml/2006/ole">
            <p:oleObj spid="_x0000_s140300" name="Equation" r:id="rId4" imgW="2806560" imgH="279360" progId="Equation.3">
              <p:embed/>
            </p:oleObj>
          </a:graphicData>
        </a:graphic>
      </p:graphicFrame>
      <p:sp>
        <p:nvSpPr>
          <p:cNvPr id="140305" name="Rectangle 9"/>
          <p:cNvSpPr>
            <a:spLocks noChangeArrowheads="1"/>
          </p:cNvSpPr>
          <p:nvPr/>
        </p:nvSpPr>
        <p:spPr bwMode="auto">
          <a:xfrm>
            <a:off x="7543800" y="1304925"/>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5"/>
          <p:cNvSpPr>
            <a:spLocks noGrp="1" noChangeArrowheads="1"/>
          </p:cNvSpPr>
          <p:nvPr>
            <p:ph type="sldNum" sz="quarter" idx="10"/>
          </p:nvPr>
        </p:nvSpPr>
        <p:spPr>
          <a:ln/>
        </p:spPr>
        <p:txBody>
          <a:bodyPr/>
          <a:lstStyle/>
          <a:p>
            <a:r>
              <a:rPr lang="en-US"/>
              <a:t>12-</a:t>
            </a:r>
            <a:fld id="{7F53F235-235D-4B71-819D-07B108B638FF}" type="slidenum">
              <a:rPr lang="en-US"/>
              <a:pPr/>
              <a:t>8</a:t>
            </a:fld>
            <a:endParaRPr lang="en-US"/>
          </a:p>
        </p:txBody>
      </p:sp>
      <p:sp>
        <p:nvSpPr>
          <p:cNvPr id="146455" name="Rectangle 2"/>
          <p:cNvSpPr>
            <a:spLocks noGrp="1" noChangeArrowheads="1"/>
          </p:cNvSpPr>
          <p:nvPr>
            <p:ph type="title" idx="4294967295"/>
          </p:nvPr>
        </p:nvSpPr>
        <p:spPr>
          <a:xfrm>
            <a:off x="990600" y="304800"/>
            <a:ext cx="7383463" cy="990600"/>
          </a:xfrm>
        </p:spPr>
        <p:txBody>
          <a:bodyPr/>
          <a:lstStyle/>
          <a:p>
            <a:pPr defTabSz="914400" eaLnBrk="1" hangingPunct="1"/>
            <a:r>
              <a:rPr lang="en-US" smtClean="0"/>
              <a:t>Decision Rule</a:t>
            </a:r>
            <a:endParaRPr lang="en-US" sz="2400" smtClean="0">
              <a:solidFill>
                <a:srgbClr val="000000"/>
              </a:solidFill>
            </a:endParaRPr>
          </a:p>
        </p:txBody>
      </p:sp>
      <p:sp>
        <p:nvSpPr>
          <p:cNvPr id="146456" name="Rectangle 3"/>
          <p:cNvSpPr>
            <a:spLocks noChangeArrowheads="1"/>
          </p:cNvSpPr>
          <p:nvPr/>
        </p:nvSpPr>
        <p:spPr bwMode="auto">
          <a:xfrm>
            <a:off x="7620000" y="5334000"/>
            <a:ext cx="609600" cy="469900"/>
          </a:xfrm>
          <a:prstGeom prst="rect">
            <a:avLst/>
          </a:prstGeom>
          <a:noFill/>
          <a:ln w="12700">
            <a:noFill/>
            <a:miter lim="800000"/>
            <a:headEnd/>
            <a:tailEnd/>
          </a:ln>
        </p:spPr>
        <p:txBody>
          <a:bodyPr lIns="90488" tIns="44450" rIns="90488" bIns="44450">
            <a:spAutoFit/>
          </a:bodyPr>
          <a:lstStyle/>
          <a:p>
            <a:pPr eaLnBrk="0" hangingPunct="0"/>
            <a:r>
              <a:rPr lang="en-US" sz="2500" b="1">
                <a:latin typeface="Symbol" pitchFamily="18" charset="2"/>
                <a:sym typeface="Symbol" pitchFamily="18" charset="2"/>
              </a:rPr>
              <a:t></a:t>
            </a:r>
            <a:r>
              <a:rPr lang="en-US" sz="2500" b="1" baseline="30000">
                <a:latin typeface="Symbol" pitchFamily="18" charset="2"/>
                <a:sym typeface="Symbol" pitchFamily="18" charset="2"/>
              </a:rPr>
              <a:t>2</a:t>
            </a:r>
            <a:endParaRPr lang="en-US" sz="2500" b="1">
              <a:latin typeface="Symbol" pitchFamily="18" charset="2"/>
            </a:endParaRPr>
          </a:p>
        </p:txBody>
      </p:sp>
      <p:sp>
        <p:nvSpPr>
          <p:cNvPr id="146457" name="Rectangle 4"/>
          <p:cNvSpPr>
            <a:spLocks noChangeArrowheads="1"/>
          </p:cNvSpPr>
          <p:nvPr/>
        </p:nvSpPr>
        <p:spPr bwMode="auto">
          <a:xfrm>
            <a:off x="5638800" y="5748338"/>
            <a:ext cx="762000" cy="423862"/>
          </a:xfrm>
          <a:prstGeom prst="rect">
            <a:avLst/>
          </a:prstGeom>
          <a:noFill/>
          <a:ln w="12700">
            <a:noFill/>
            <a:miter lim="800000"/>
            <a:headEnd/>
            <a:tailEnd/>
          </a:ln>
        </p:spPr>
        <p:txBody>
          <a:bodyPr lIns="90488" tIns="44450" rIns="90488" bIns="44450">
            <a:spAutoFit/>
          </a:bodyPr>
          <a:lstStyle/>
          <a:p>
            <a:pPr eaLnBrk="0" hangingPunct="0"/>
            <a:r>
              <a:rPr lang="en-US" sz="2200">
                <a:solidFill>
                  <a:schemeClr val="hlink"/>
                </a:solidFill>
                <a:sym typeface="Symbol" pitchFamily="18" charset="2"/>
              </a:rPr>
              <a:t></a:t>
            </a:r>
            <a:r>
              <a:rPr lang="en-US" sz="2200" baseline="30000">
                <a:solidFill>
                  <a:schemeClr val="hlink"/>
                </a:solidFill>
                <a:sym typeface="Symbol" pitchFamily="18" charset="2"/>
              </a:rPr>
              <a:t>2</a:t>
            </a:r>
            <a:r>
              <a:rPr lang="el-GR" sz="2200" baseline="-25000">
                <a:solidFill>
                  <a:schemeClr val="hlink"/>
                </a:solidFill>
                <a:cs typeface="Arial" charset="0"/>
                <a:sym typeface="Symbol" pitchFamily="18" charset="2"/>
              </a:rPr>
              <a:t>α</a:t>
            </a:r>
            <a:endParaRPr lang="el-GR" sz="2200" baseline="-25000">
              <a:solidFill>
                <a:schemeClr val="hlink"/>
              </a:solidFill>
              <a:cs typeface="Arial" charset="0"/>
            </a:endParaRPr>
          </a:p>
        </p:txBody>
      </p:sp>
      <p:sp>
        <p:nvSpPr>
          <p:cNvPr id="146458" name="Text Box 5"/>
          <p:cNvSpPr txBox="1">
            <a:spLocks noChangeArrowheads="1"/>
          </p:cNvSpPr>
          <p:nvPr/>
        </p:nvSpPr>
        <p:spPr bwMode="auto">
          <a:xfrm>
            <a:off x="381000" y="3751263"/>
            <a:ext cx="3505200" cy="1565275"/>
          </a:xfrm>
          <a:prstGeom prst="rect">
            <a:avLst/>
          </a:prstGeom>
          <a:solidFill>
            <a:srgbClr val="FDE0BD"/>
          </a:solidFill>
          <a:ln w="12700">
            <a:solidFill>
              <a:schemeClr val="tx1"/>
            </a:solidFill>
            <a:miter lim="800000"/>
            <a:headEnd/>
            <a:tailEnd/>
          </a:ln>
        </p:spPr>
        <p:txBody>
          <a:bodyPr anchor="ctr">
            <a:spAutoFit/>
          </a:bodyPr>
          <a:lstStyle/>
          <a:p>
            <a:pPr eaLnBrk="0" hangingPunct="0"/>
            <a:r>
              <a:rPr lang="en-US">
                <a:solidFill>
                  <a:schemeClr val="folHlink"/>
                </a:solidFill>
              </a:rPr>
              <a:t>Decision Rule:</a:t>
            </a:r>
          </a:p>
          <a:p>
            <a:pPr eaLnBrk="0" hangingPunct="0"/>
            <a:r>
              <a:rPr lang="en-US"/>
              <a:t>If </a:t>
            </a:r>
            <a:r>
              <a:rPr lang="en-US">
                <a:sym typeface="Symbol" pitchFamily="18" charset="2"/>
              </a:rPr>
              <a:t>                   , reject H</a:t>
            </a:r>
            <a:r>
              <a:rPr lang="en-US" baseline="-25000">
                <a:sym typeface="Symbol" pitchFamily="18" charset="2"/>
              </a:rPr>
              <a:t>0</a:t>
            </a:r>
            <a:r>
              <a:rPr lang="en-US">
                <a:sym typeface="Symbol" pitchFamily="18" charset="2"/>
              </a:rPr>
              <a:t>, otherwise, do not reject H</a:t>
            </a:r>
            <a:r>
              <a:rPr lang="en-US" baseline="-25000">
                <a:sym typeface="Symbol" pitchFamily="18" charset="2"/>
              </a:rPr>
              <a:t>0</a:t>
            </a:r>
          </a:p>
        </p:txBody>
      </p:sp>
      <p:sp>
        <p:nvSpPr>
          <p:cNvPr id="146459" name="Text Box 6"/>
          <p:cNvSpPr txBox="1">
            <a:spLocks noChangeArrowheads="1"/>
          </p:cNvSpPr>
          <p:nvPr/>
        </p:nvSpPr>
        <p:spPr bwMode="auto">
          <a:xfrm>
            <a:off x="1066800" y="1752600"/>
            <a:ext cx="7162800" cy="835025"/>
          </a:xfrm>
          <a:prstGeom prst="rect">
            <a:avLst/>
          </a:prstGeom>
          <a:solidFill>
            <a:srgbClr val="C7DAF7"/>
          </a:solidFill>
          <a:ln w="12700">
            <a:solidFill>
              <a:schemeClr val="tx1"/>
            </a:solidFill>
            <a:miter lim="800000"/>
            <a:headEnd/>
            <a:tailEnd/>
          </a:ln>
        </p:spPr>
        <p:txBody>
          <a:bodyPr anchor="ctr">
            <a:spAutoFit/>
          </a:bodyPr>
          <a:lstStyle/>
          <a:p>
            <a:pPr eaLnBrk="0" hangingPunct="0"/>
            <a:r>
              <a:rPr lang="en-US">
                <a:sym typeface="Symbol" pitchFamily="18" charset="2"/>
              </a:rPr>
              <a:t>The            test statistic approximately follows a chi-squared distribution with one degree of freedom</a:t>
            </a:r>
            <a:endParaRPr lang="en-US"/>
          </a:p>
        </p:txBody>
      </p:sp>
      <p:sp>
        <p:nvSpPr>
          <p:cNvPr id="146460" name="Freeform 7"/>
          <p:cNvSpPr>
            <a:spLocks/>
          </p:cNvSpPr>
          <p:nvPr/>
        </p:nvSpPr>
        <p:spPr bwMode="auto">
          <a:xfrm>
            <a:off x="5937250" y="4838700"/>
            <a:ext cx="1582738" cy="414338"/>
          </a:xfrm>
          <a:custGeom>
            <a:avLst/>
            <a:gdLst>
              <a:gd name="T0" fmla="*/ 8 w 997"/>
              <a:gd name="T1" fmla="*/ 261 h 261"/>
              <a:gd name="T2" fmla="*/ 0 w 997"/>
              <a:gd name="T3" fmla="*/ 0 h 261"/>
              <a:gd name="T4" fmla="*/ 102 w 997"/>
              <a:gd name="T5" fmla="*/ 83 h 261"/>
              <a:gd name="T6" fmla="*/ 174 w 997"/>
              <a:gd name="T7" fmla="*/ 128 h 261"/>
              <a:gd name="T8" fmla="*/ 223 w 997"/>
              <a:gd name="T9" fmla="*/ 149 h 261"/>
              <a:gd name="T10" fmla="*/ 249 w 997"/>
              <a:gd name="T11" fmla="*/ 155 h 261"/>
              <a:gd name="T12" fmla="*/ 322 w 997"/>
              <a:gd name="T13" fmla="*/ 176 h 261"/>
              <a:gd name="T14" fmla="*/ 363 w 997"/>
              <a:gd name="T15" fmla="*/ 180 h 261"/>
              <a:gd name="T16" fmla="*/ 448 w 997"/>
              <a:gd name="T17" fmla="*/ 201 h 261"/>
              <a:gd name="T18" fmla="*/ 594 w 997"/>
              <a:gd name="T19" fmla="*/ 221 h 261"/>
              <a:gd name="T20" fmla="*/ 997 w 997"/>
              <a:gd name="T21" fmla="*/ 240 h 261"/>
              <a:gd name="T22" fmla="*/ 996 w 997"/>
              <a:gd name="T23" fmla="*/ 260 h 26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7"/>
              <a:gd name="T37" fmla="*/ 0 h 261"/>
              <a:gd name="T38" fmla="*/ 997 w 997"/>
              <a:gd name="T39" fmla="*/ 261 h 26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7" h="261">
                <a:moveTo>
                  <a:pt x="8" y="261"/>
                </a:moveTo>
                <a:lnTo>
                  <a:pt x="0" y="0"/>
                </a:lnTo>
                <a:lnTo>
                  <a:pt x="102" y="83"/>
                </a:lnTo>
                <a:lnTo>
                  <a:pt x="174" y="128"/>
                </a:lnTo>
                <a:lnTo>
                  <a:pt x="223" y="149"/>
                </a:lnTo>
                <a:lnTo>
                  <a:pt x="249" y="155"/>
                </a:lnTo>
                <a:lnTo>
                  <a:pt x="322" y="176"/>
                </a:lnTo>
                <a:lnTo>
                  <a:pt x="363" y="180"/>
                </a:lnTo>
                <a:lnTo>
                  <a:pt x="448" y="201"/>
                </a:lnTo>
                <a:lnTo>
                  <a:pt x="594" y="221"/>
                </a:lnTo>
                <a:lnTo>
                  <a:pt x="997" y="240"/>
                </a:lnTo>
                <a:lnTo>
                  <a:pt x="996" y="260"/>
                </a:lnTo>
              </a:path>
            </a:pathLst>
          </a:custGeom>
          <a:solidFill>
            <a:schemeClr val="accent2"/>
          </a:solidFill>
          <a:ln w="9525" cap="flat" cmpd="sng">
            <a:noFill/>
            <a:prstDash val="solid"/>
            <a:miter lim="800000"/>
            <a:headEnd type="none" w="med" len="med"/>
            <a:tailEnd type="none" w="med" len="med"/>
          </a:ln>
        </p:spPr>
        <p:txBody>
          <a:bodyPr wrap="none"/>
          <a:lstStyle/>
          <a:p>
            <a:endParaRPr lang="en-US"/>
          </a:p>
        </p:txBody>
      </p:sp>
      <p:sp>
        <p:nvSpPr>
          <p:cNvPr id="146461" name="Freeform 8"/>
          <p:cNvSpPr>
            <a:spLocks/>
          </p:cNvSpPr>
          <p:nvPr/>
        </p:nvSpPr>
        <p:spPr bwMode="auto">
          <a:xfrm>
            <a:off x="4106863" y="3505200"/>
            <a:ext cx="4122737" cy="1752600"/>
          </a:xfrm>
          <a:custGeom>
            <a:avLst/>
            <a:gdLst>
              <a:gd name="T0" fmla="*/ 0 w 3388"/>
              <a:gd name="T1" fmla="*/ 0 h 1023"/>
              <a:gd name="T2" fmla="*/ 0 w 3388"/>
              <a:gd name="T3" fmla="*/ 1022 h 1023"/>
              <a:gd name="T4" fmla="*/ 3387 w 3388"/>
              <a:gd name="T5" fmla="*/ 1022 h 1023"/>
              <a:gd name="T6" fmla="*/ 0 60000 65536"/>
              <a:gd name="T7" fmla="*/ 0 60000 65536"/>
              <a:gd name="T8" fmla="*/ 0 60000 65536"/>
              <a:gd name="T9" fmla="*/ 0 w 3388"/>
              <a:gd name="T10" fmla="*/ 0 h 1023"/>
              <a:gd name="T11" fmla="*/ 3388 w 3388"/>
              <a:gd name="T12" fmla="*/ 1023 h 1023"/>
            </a:gdLst>
            <a:ahLst/>
            <a:cxnLst>
              <a:cxn ang="T6">
                <a:pos x="T0" y="T1"/>
              </a:cxn>
              <a:cxn ang="T7">
                <a:pos x="T2" y="T3"/>
              </a:cxn>
              <a:cxn ang="T8">
                <a:pos x="T4" y="T5"/>
              </a:cxn>
            </a:cxnLst>
            <a:rect l="T9" t="T10" r="T11" b="T12"/>
            <a:pathLst>
              <a:path w="3388" h="1023">
                <a:moveTo>
                  <a:pt x="0" y="0"/>
                </a:moveTo>
                <a:lnTo>
                  <a:pt x="0" y="1022"/>
                </a:lnTo>
                <a:lnTo>
                  <a:pt x="3387" y="1022"/>
                </a:lnTo>
              </a:path>
            </a:pathLst>
          </a:custGeom>
          <a:noFill/>
          <a:ln w="25400" cap="rnd" cmpd="sng">
            <a:solidFill>
              <a:schemeClr val="tx1"/>
            </a:solidFill>
            <a:prstDash val="solid"/>
            <a:round/>
            <a:headEnd type="none" w="sm" len="sm"/>
            <a:tailEnd type="none" w="sm" len="sm"/>
          </a:ln>
        </p:spPr>
        <p:txBody>
          <a:bodyPr/>
          <a:lstStyle/>
          <a:p>
            <a:endParaRPr lang="en-US"/>
          </a:p>
        </p:txBody>
      </p:sp>
      <p:sp>
        <p:nvSpPr>
          <p:cNvPr id="146462" name="Rectangle 9"/>
          <p:cNvSpPr>
            <a:spLocks noChangeArrowheads="1"/>
          </p:cNvSpPr>
          <p:nvPr/>
        </p:nvSpPr>
        <p:spPr bwMode="auto">
          <a:xfrm>
            <a:off x="3886200" y="5029200"/>
            <a:ext cx="457200" cy="6381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a:t>0</a:t>
            </a:r>
            <a:r>
              <a:rPr lang="en-US" sz="3600" b="1"/>
              <a:t> </a:t>
            </a:r>
          </a:p>
        </p:txBody>
      </p:sp>
      <p:sp>
        <p:nvSpPr>
          <p:cNvPr id="146463" name="Line 10"/>
          <p:cNvSpPr>
            <a:spLocks noChangeShapeType="1"/>
          </p:cNvSpPr>
          <p:nvPr/>
        </p:nvSpPr>
        <p:spPr bwMode="auto">
          <a:xfrm>
            <a:off x="4249738" y="3962400"/>
            <a:ext cx="3175" cy="0"/>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146464" name="Freeform 11"/>
          <p:cNvSpPr>
            <a:spLocks/>
          </p:cNvSpPr>
          <p:nvPr/>
        </p:nvSpPr>
        <p:spPr bwMode="auto">
          <a:xfrm>
            <a:off x="4114800" y="3886200"/>
            <a:ext cx="4343400" cy="1392238"/>
          </a:xfrm>
          <a:custGeom>
            <a:avLst/>
            <a:gdLst>
              <a:gd name="T0" fmla="*/ 0 w 3492"/>
              <a:gd name="T1" fmla="*/ 1011 h 1021"/>
              <a:gd name="T2" fmla="*/ 162 w 3492"/>
              <a:gd name="T3" fmla="*/ 837 h 1021"/>
              <a:gd name="T4" fmla="*/ 714 w 3492"/>
              <a:gd name="T5" fmla="*/ 3 h 1021"/>
              <a:gd name="T6" fmla="*/ 1728 w 3492"/>
              <a:gd name="T7" fmla="*/ 855 h 1021"/>
              <a:gd name="T8" fmla="*/ 3492 w 3492"/>
              <a:gd name="T9" fmla="*/ 999 h 1021"/>
              <a:gd name="T10" fmla="*/ 0 60000 65536"/>
              <a:gd name="T11" fmla="*/ 0 60000 65536"/>
              <a:gd name="T12" fmla="*/ 0 60000 65536"/>
              <a:gd name="T13" fmla="*/ 0 60000 65536"/>
              <a:gd name="T14" fmla="*/ 0 60000 65536"/>
              <a:gd name="T15" fmla="*/ 0 w 3492"/>
              <a:gd name="T16" fmla="*/ 0 h 1021"/>
              <a:gd name="T17" fmla="*/ 3492 w 3492"/>
              <a:gd name="T18" fmla="*/ 1021 h 1021"/>
            </a:gdLst>
            <a:ahLst/>
            <a:cxnLst>
              <a:cxn ang="T10">
                <a:pos x="T0" y="T1"/>
              </a:cxn>
              <a:cxn ang="T11">
                <a:pos x="T2" y="T3"/>
              </a:cxn>
              <a:cxn ang="T12">
                <a:pos x="T4" y="T5"/>
              </a:cxn>
              <a:cxn ang="T13">
                <a:pos x="T6" y="T7"/>
              </a:cxn>
              <a:cxn ang="T14">
                <a:pos x="T8" y="T9"/>
              </a:cxn>
            </a:cxnLst>
            <a:rect l="T15" t="T16" r="T17" b="T18"/>
            <a:pathLst>
              <a:path w="3492" h="1021">
                <a:moveTo>
                  <a:pt x="0" y="1011"/>
                </a:moveTo>
                <a:cubicBezTo>
                  <a:pt x="27" y="982"/>
                  <a:pt x="43" y="1005"/>
                  <a:pt x="162" y="837"/>
                </a:cubicBezTo>
                <a:cubicBezTo>
                  <a:pt x="281" y="669"/>
                  <a:pt x="453" y="0"/>
                  <a:pt x="714" y="3"/>
                </a:cubicBezTo>
                <a:cubicBezTo>
                  <a:pt x="975" y="6"/>
                  <a:pt x="1265" y="689"/>
                  <a:pt x="1728" y="855"/>
                </a:cubicBezTo>
                <a:cubicBezTo>
                  <a:pt x="2191" y="1021"/>
                  <a:pt x="3125" y="969"/>
                  <a:pt x="3492" y="999"/>
                </a:cubicBezTo>
              </a:path>
            </a:pathLst>
          </a:custGeom>
          <a:noFill/>
          <a:ln w="38100" cap="flat" cmpd="sng">
            <a:solidFill>
              <a:schemeClr val="folHlink"/>
            </a:solidFill>
            <a:prstDash val="solid"/>
            <a:miter lim="800000"/>
            <a:headEnd type="none" w="med" len="med"/>
            <a:tailEnd type="none" w="med" len="med"/>
          </a:ln>
        </p:spPr>
        <p:txBody>
          <a:bodyPr wrap="none"/>
          <a:lstStyle/>
          <a:p>
            <a:endParaRPr lang="en-US"/>
          </a:p>
        </p:txBody>
      </p:sp>
      <p:sp>
        <p:nvSpPr>
          <p:cNvPr id="146465" name="Freeform 12"/>
          <p:cNvSpPr>
            <a:spLocks/>
          </p:cNvSpPr>
          <p:nvPr/>
        </p:nvSpPr>
        <p:spPr bwMode="auto">
          <a:xfrm>
            <a:off x="5938838" y="4851400"/>
            <a:ext cx="4762" cy="406400"/>
          </a:xfrm>
          <a:custGeom>
            <a:avLst/>
            <a:gdLst>
              <a:gd name="T0" fmla="*/ 0 w 3"/>
              <a:gd name="T1" fmla="*/ 0 h 256"/>
              <a:gd name="T2" fmla="*/ 3 w 3"/>
              <a:gd name="T3" fmla="*/ 256 h 256"/>
              <a:gd name="T4" fmla="*/ 0 60000 65536"/>
              <a:gd name="T5" fmla="*/ 0 60000 65536"/>
              <a:gd name="T6" fmla="*/ 0 w 3"/>
              <a:gd name="T7" fmla="*/ 0 h 256"/>
              <a:gd name="T8" fmla="*/ 3 w 3"/>
              <a:gd name="T9" fmla="*/ 256 h 256"/>
            </a:gdLst>
            <a:ahLst/>
            <a:cxnLst>
              <a:cxn ang="T4">
                <a:pos x="T0" y="T1"/>
              </a:cxn>
              <a:cxn ang="T5">
                <a:pos x="T2" y="T3"/>
              </a:cxn>
            </a:cxnLst>
            <a:rect l="T6" t="T7" r="T8" b="T9"/>
            <a:pathLst>
              <a:path w="3" h="256">
                <a:moveTo>
                  <a:pt x="0" y="0"/>
                </a:moveTo>
                <a:lnTo>
                  <a:pt x="3" y="256"/>
                </a:lnTo>
              </a:path>
            </a:pathLst>
          </a:custGeom>
          <a:noFill/>
          <a:ln w="19050">
            <a:solidFill>
              <a:schemeClr val="tx1"/>
            </a:solidFill>
            <a:miter lim="800000"/>
            <a:headEnd/>
            <a:tailEnd/>
          </a:ln>
        </p:spPr>
        <p:txBody>
          <a:bodyPr wrap="none"/>
          <a:lstStyle/>
          <a:p>
            <a:endParaRPr lang="en-US"/>
          </a:p>
        </p:txBody>
      </p:sp>
      <p:sp>
        <p:nvSpPr>
          <p:cNvPr id="146466" name="Line 13"/>
          <p:cNvSpPr>
            <a:spLocks noChangeShapeType="1"/>
          </p:cNvSpPr>
          <p:nvPr/>
        </p:nvSpPr>
        <p:spPr bwMode="auto">
          <a:xfrm flipH="1">
            <a:off x="6096000" y="48006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46467" name="Text Box 14"/>
          <p:cNvSpPr txBox="1">
            <a:spLocks noChangeArrowheads="1"/>
          </p:cNvSpPr>
          <p:nvPr/>
        </p:nvSpPr>
        <p:spPr bwMode="auto">
          <a:xfrm>
            <a:off x="6248400" y="4495800"/>
            <a:ext cx="381000" cy="396875"/>
          </a:xfrm>
          <a:prstGeom prst="rect">
            <a:avLst/>
          </a:prstGeom>
          <a:noFill/>
          <a:ln w="9525">
            <a:noFill/>
            <a:miter lim="800000"/>
            <a:headEnd/>
            <a:tailEnd/>
          </a:ln>
        </p:spPr>
        <p:txBody>
          <a:bodyPr>
            <a:spAutoFit/>
          </a:bodyPr>
          <a:lstStyle/>
          <a:p>
            <a:pPr>
              <a:spcBef>
                <a:spcPct val="50000"/>
              </a:spcBef>
            </a:pPr>
            <a:r>
              <a:rPr lang="en-US" sz="2000">
                <a:sym typeface="Symbol" pitchFamily="18" charset="2"/>
              </a:rPr>
              <a:t></a:t>
            </a:r>
            <a:endParaRPr lang="en-US" sz="2000" baseline="-25000">
              <a:sym typeface="Symbol" pitchFamily="18" charset="2"/>
            </a:endParaRPr>
          </a:p>
        </p:txBody>
      </p:sp>
      <p:sp>
        <p:nvSpPr>
          <p:cNvPr id="146468" name="Line 15"/>
          <p:cNvSpPr>
            <a:spLocks noChangeShapeType="1"/>
          </p:cNvSpPr>
          <p:nvPr/>
        </p:nvSpPr>
        <p:spPr bwMode="auto">
          <a:xfrm flipV="1">
            <a:off x="5943600" y="5257800"/>
            <a:ext cx="0" cy="457200"/>
          </a:xfrm>
          <a:prstGeom prst="line">
            <a:avLst/>
          </a:prstGeom>
          <a:noFill/>
          <a:ln w="38100">
            <a:solidFill>
              <a:schemeClr val="hlink"/>
            </a:solidFill>
            <a:miter lim="800000"/>
            <a:headEnd/>
            <a:tailEnd type="triangle" w="med" len="med"/>
          </a:ln>
        </p:spPr>
        <p:txBody>
          <a:bodyPr wrap="none"/>
          <a:lstStyle/>
          <a:p>
            <a:endParaRPr lang="en-US"/>
          </a:p>
        </p:txBody>
      </p:sp>
      <p:sp>
        <p:nvSpPr>
          <p:cNvPr id="146469" name="Freeform 16"/>
          <p:cNvSpPr>
            <a:spLocks/>
          </p:cNvSpPr>
          <p:nvPr/>
        </p:nvSpPr>
        <p:spPr bwMode="auto">
          <a:xfrm>
            <a:off x="4191000" y="5486400"/>
            <a:ext cx="1731963" cy="1588"/>
          </a:xfrm>
          <a:custGeom>
            <a:avLst/>
            <a:gdLst>
              <a:gd name="T0" fmla="*/ 1091 w 1091"/>
              <a:gd name="T1" fmla="*/ 0 h 1"/>
              <a:gd name="T2" fmla="*/ 0 w 1091"/>
              <a:gd name="T3" fmla="*/ 1 h 1"/>
              <a:gd name="T4" fmla="*/ 0 60000 65536"/>
              <a:gd name="T5" fmla="*/ 0 60000 65536"/>
              <a:gd name="T6" fmla="*/ 0 w 1091"/>
              <a:gd name="T7" fmla="*/ 0 h 1"/>
              <a:gd name="T8" fmla="*/ 1091 w 1091"/>
              <a:gd name="T9" fmla="*/ 1 h 1"/>
            </a:gdLst>
            <a:ahLst/>
            <a:cxnLst>
              <a:cxn ang="T4">
                <a:pos x="T0" y="T1"/>
              </a:cxn>
              <a:cxn ang="T5">
                <a:pos x="T2" y="T3"/>
              </a:cxn>
            </a:cxnLst>
            <a:rect l="T6" t="T7" r="T8" b="T9"/>
            <a:pathLst>
              <a:path w="1091" h="1">
                <a:moveTo>
                  <a:pt x="1091" y="0"/>
                </a:moveTo>
                <a:lnTo>
                  <a:pt x="0" y="1"/>
                </a:lnTo>
              </a:path>
            </a:pathLst>
          </a:custGeom>
          <a:noFill/>
          <a:ln w="9525">
            <a:solidFill>
              <a:schemeClr val="tx1"/>
            </a:solidFill>
            <a:miter lim="800000"/>
            <a:headEnd type="triangle" w="med" len="med"/>
            <a:tailEnd type="triangle" w="med" len="med"/>
          </a:ln>
        </p:spPr>
        <p:txBody>
          <a:bodyPr wrap="none"/>
          <a:lstStyle/>
          <a:p>
            <a:endParaRPr lang="en-US"/>
          </a:p>
        </p:txBody>
      </p:sp>
      <p:sp>
        <p:nvSpPr>
          <p:cNvPr id="146470" name="Freeform 17"/>
          <p:cNvSpPr>
            <a:spLocks/>
          </p:cNvSpPr>
          <p:nvPr/>
        </p:nvSpPr>
        <p:spPr bwMode="auto">
          <a:xfrm>
            <a:off x="5965825" y="5486400"/>
            <a:ext cx="1349375" cy="1588"/>
          </a:xfrm>
          <a:custGeom>
            <a:avLst/>
            <a:gdLst>
              <a:gd name="T0" fmla="*/ 850 w 850"/>
              <a:gd name="T1" fmla="*/ 0 h 1"/>
              <a:gd name="T2" fmla="*/ 0 w 850"/>
              <a:gd name="T3" fmla="*/ 0 h 1"/>
              <a:gd name="T4" fmla="*/ 0 60000 65536"/>
              <a:gd name="T5" fmla="*/ 0 60000 65536"/>
              <a:gd name="T6" fmla="*/ 0 w 850"/>
              <a:gd name="T7" fmla="*/ 0 h 1"/>
              <a:gd name="T8" fmla="*/ 850 w 850"/>
              <a:gd name="T9" fmla="*/ 1 h 1"/>
            </a:gdLst>
            <a:ahLst/>
            <a:cxnLst>
              <a:cxn ang="T4">
                <a:pos x="T0" y="T1"/>
              </a:cxn>
              <a:cxn ang="T5">
                <a:pos x="T2" y="T3"/>
              </a:cxn>
            </a:cxnLst>
            <a:rect l="T6" t="T7" r="T8" b="T9"/>
            <a:pathLst>
              <a:path w="850" h="1">
                <a:moveTo>
                  <a:pt x="850" y="0"/>
                </a:moveTo>
                <a:lnTo>
                  <a:pt x="0" y="0"/>
                </a:lnTo>
              </a:path>
            </a:pathLst>
          </a:custGeom>
          <a:noFill/>
          <a:ln w="9525">
            <a:solidFill>
              <a:schemeClr val="tx1"/>
            </a:solidFill>
            <a:miter lim="800000"/>
            <a:headEnd type="triangle" w="med" len="med"/>
            <a:tailEnd type="triangle" w="med" len="med"/>
          </a:ln>
        </p:spPr>
        <p:txBody>
          <a:bodyPr wrap="none"/>
          <a:lstStyle/>
          <a:p>
            <a:endParaRPr lang="en-US"/>
          </a:p>
        </p:txBody>
      </p:sp>
      <p:sp>
        <p:nvSpPr>
          <p:cNvPr id="146471" name="Rectangle 18"/>
          <p:cNvSpPr>
            <a:spLocks noChangeArrowheads="1"/>
          </p:cNvSpPr>
          <p:nvPr/>
        </p:nvSpPr>
        <p:spPr bwMode="auto">
          <a:xfrm>
            <a:off x="6096000" y="5492750"/>
            <a:ext cx="990600" cy="30162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Reject H</a:t>
            </a:r>
            <a:r>
              <a:rPr lang="en-US" sz="1400" baseline="-25000"/>
              <a:t>0</a:t>
            </a:r>
          </a:p>
        </p:txBody>
      </p:sp>
      <p:sp>
        <p:nvSpPr>
          <p:cNvPr id="146472" name="Rectangle 19"/>
          <p:cNvSpPr>
            <a:spLocks noChangeArrowheads="1"/>
          </p:cNvSpPr>
          <p:nvPr/>
        </p:nvSpPr>
        <p:spPr bwMode="auto">
          <a:xfrm>
            <a:off x="4495800" y="5492750"/>
            <a:ext cx="914400" cy="45085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Do not </a:t>
            </a:r>
          </a:p>
          <a:p>
            <a:pPr eaLnBrk="0" hangingPunct="0">
              <a:lnSpc>
                <a:spcPct val="20000"/>
              </a:lnSpc>
              <a:spcBef>
                <a:spcPct val="50000"/>
              </a:spcBef>
            </a:pPr>
            <a:r>
              <a:rPr lang="en-US" sz="1400"/>
              <a:t>reject H</a:t>
            </a:r>
            <a:r>
              <a:rPr lang="en-US" sz="1400" baseline="-25000"/>
              <a:t>0</a:t>
            </a:r>
          </a:p>
        </p:txBody>
      </p:sp>
      <p:graphicFrame>
        <p:nvGraphicFramePr>
          <p:cNvPr id="146452" name="Object 20"/>
          <p:cNvGraphicFramePr>
            <a:graphicFrameLocks noChangeAspect="1"/>
          </p:cNvGraphicFramePr>
          <p:nvPr/>
        </p:nvGraphicFramePr>
        <p:xfrm>
          <a:off x="1828800" y="1752600"/>
          <a:ext cx="974725" cy="522288"/>
        </p:xfrm>
        <a:graphic>
          <a:graphicData uri="http://schemas.openxmlformats.org/presentationml/2006/ole">
            <p:oleObj spid="_x0000_s146452" name="Equation" r:id="rId3" imgW="406080" imgH="279360" progId="Equation.3">
              <p:embed/>
            </p:oleObj>
          </a:graphicData>
        </a:graphic>
      </p:graphicFrame>
      <p:graphicFrame>
        <p:nvGraphicFramePr>
          <p:cNvPr id="146453" name="Object 21"/>
          <p:cNvGraphicFramePr>
            <a:graphicFrameLocks noChangeAspect="1"/>
          </p:cNvGraphicFramePr>
          <p:nvPr/>
        </p:nvGraphicFramePr>
        <p:xfrm>
          <a:off x="838200" y="4038600"/>
          <a:ext cx="1493838" cy="538163"/>
        </p:xfrm>
        <a:graphic>
          <a:graphicData uri="http://schemas.openxmlformats.org/presentationml/2006/ole">
            <p:oleObj spid="_x0000_s146453" name="Equation" r:id="rId4" imgW="774360" imgH="279360" progId="Equation.3">
              <p:embed/>
            </p:oleObj>
          </a:graphicData>
        </a:graphic>
      </p:graphicFrame>
      <p:sp>
        <p:nvSpPr>
          <p:cNvPr id="146473" name="Rectangle 24"/>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Grp="1" noChangeArrowheads="1"/>
          </p:cNvSpPr>
          <p:nvPr>
            <p:ph type="sldNum" sz="quarter" idx="10"/>
          </p:nvPr>
        </p:nvSpPr>
        <p:spPr>
          <a:ln/>
        </p:spPr>
        <p:txBody>
          <a:bodyPr/>
          <a:lstStyle/>
          <a:p>
            <a:r>
              <a:rPr lang="en-US"/>
              <a:t>12-</a:t>
            </a:r>
            <a:fld id="{1E3E8BF3-1F99-4B21-BE97-014AEE81B80E}" type="slidenum">
              <a:rPr lang="en-US"/>
              <a:pPr/>
              <a:t>9</a:t>
            </a:fld>
            <a:endParaRPr lang="en-US"/>
          </a:p>
        </p:txBody>
      </p:sp>
      <p:sp>
        <p:nvSpPr>
          <p:cNvPr id="141325" name="Rectangle 2"/>
          <p:cNvSpPr>
            <a:spLocks noGrp="1" noChangeArrowheads="1"/>
          </p:cNvSpPr>
          <p:nvPr>
            <p:ph type="title"/>
          </p:nvPr>
        </p:nvSpPr>
        <p:spPr>
          <a:xfrm>
            <a:off x="1143000" y="381000"/>
            <a:ext cx="7078663" cy="990600"/>
          </a:xfrm>
        </p:spPr>
        <p:txBody>
          <a:bodyPr/>
          <a:lstStyle/>
          <a:p>
            <a:pPr eaLnBrk="1" hangingPunct="1">
              <a:lnSpc>
                <a:spcPct val="80000"/>
              </a:lnSpc>
            </a:pPr>
            <a:r>
              <a:rPr lang="en-US" smtClean="0"/>
              <a:t>Computing the </a:t>
            </a:r>
            <a:br>
              <a:rPr lang="en-US" smtClean="0"/>
            </a:br>
            <a:r>
              <a:rPr lang="en-US" smtClean="0"/>
              <a:t>Average Proportion</a:t>
            </a:r>
          </a:p>
        </p:txBody>
      </p:sp>
      <p:sp>
        <p:nvSpPr>
          <p:cNvPr id="141326" name="Rectangle 3"/>
          <p:cNvSpPr>
            <a:spLocks noGrp="1" noChangeArrowheads="1"/>
          </p:cNvSpPr>
          <p:nvPr>
            <p:ph type="body" idx="1"/>
          </p:nvPr>
        </p:nvSpPr>
        <p:spPr>
          <a:xfrm>
            <a:off x="3657600" y="3168650"/>
            <a:ext cx="2971800" cy="533400"/>
          </a:xfrm>
        </p:spPr>
        <p:txBody>
          <a:bodyPr/>
          <a:lstStyle/>
          <a:p>
            <a:pPr eaLnBrk="1" hangingPunct="1">
              <a:buFont typeface="Wingdings" pitchFamily="2" charset="2"/>
              <a:buNone/>
            </a:pPr>
            <a:r>
              <a:rPr lang="en-US" sz="2700" smtClean="0">
                <a:solidFill>
                  <a:schemeClr val="folHlink"/>
                </a:solidFill>
              </a:rPr>
              <a:t>Here:</a:t>
            </a:r>
            <a:r>
              <a:rPr lang="en-US" sz="2700" smtClean="0"/>
              <a:t> </a:t>
            </a:r>
          </a:p>
          <a:p>
            <a:pPr eaLnBrk="1" hangingPunct="1">
              <a:buFont typeface="Wingdings" pitchFamily="2" charset="2"/>
              <a:buNone/>
            </a:pPr>
            <a:endParaRPr lang="en-US" sz="1400" smtClean="0"/>
          </a:p>
          <a:p>
            <a:pPr eaLnBrk="1" hangingPunct="1">
              <a:buFont typeface="Wingdings" pitchFamily="2" charset="2"/>
              <a:buNone/>
            </a:pPr>
            <a:endParaRPr lang="en-US" sz="2300" smtClean="0"/>
          </a:p>
        </p:txBody>
      </p:sp>
      <p:sp>
        <p:nvSpPr>
          <p:cNvPr id="141327" name="Rectangle 4"/>
          <p:cNvSpPr>
            <a:spLocks noChangeArrowheads="1"/>
          </p:cNvSpPr>
          <p:nvPr/>
        </p:nvSpPr>
        <p:spPr bwMode="auto">
          <a:xfrm>
            <a:off x="381000" y="3263900"/>
            <a:ext cx="2895600" cy="1828800"/>
          </a:xfrm>
          <a:prstGeom prst="rect">
            <a:avLst/>
          </a:prstGeom>
          <a:solidFill>
            <a:srgbClr val="C7DAF7"/>
          </a:solidFill>
          <a:ln w="9525">
            <a:solidFill>
              <a:schemeClr val="tx1"/>
            </a:solidFill>
            <a:miter lim="800000"/>
            <a:headEnd/>
            <a:tailEnd/>
          </a:ln>
        </p:spPr>
        <p:txBody>
          <a:bodyPr lIns="85342" tIns="42672" rIns="85342" bIns="42672"/>
          <a:lstStyle/>
          <a:p>
            <a:pPr marL="342900" indent="-342900">
              <a:spcBef>
                <a:spcPct val="40000"/>
              </a:spcBef>
              <a:buClr>
                <a:schemeClr val="folHlink"/>
              </a:buClr>
              <a:buSzPct val="60000"/>
              <a:buFont typeface="Wingdings" pitchFamily="2" charset="2"/>
              <a:buNone/>
            </a:pPr>
            <a:r>
              <a:rPr lang="en-US" sz="2300"/>
              <a:t>120 Females, 12 were left handed</a:t>
            </a:r>
          </a:p>
          <a:p>
            <a:pPr marL="342900" indent="-342900">
              <a:spcBef>
                <a:spcPct val="40000"/>
              </a:spcBef>
              <a:buClr>
                <a:schemeClr val="folHlink"/>
              </a:buClr>
              <a:buSzPct val="60000"/>
              <a:buFont typeface="Wingdings" pitchFamily="2" charset="2"/>
              <a:buNone/>
            </a:pPr>
            <a:r>
              <a:rPr lang="en-US" sz="2300"/>
              <a:t>180 Males, 24 were left handed</a:t>
            </a:r>
          </a:p>
        </p:txBody>
      </p:sp>
      <p:sp>
        <p:nvSpPr>
          <p:cNvPr id="141328" name="Rectangle 5"/>
          <p:cNvSpPr>
            <a:spLocks noChangeArrowheads="1"/>
          </p:cNvSpPr>
          <p:nvPr/>
        </p:nvSpPr>
        <p:spPr bwMode="auto">
          <a:xfrm>
            <a:off x="381000" y="5646738"/>
            <a:ext cx="8458200" cy="701675"/>
          </a:xfrm>
          <a:prstGeom prst="rect">
            <a:avLst/>
          </a:prstGeom>
          <a:noFill/>
          <a:ln w="9525">
            <a:noFill/>
            <a:miter lim="800000"/>
            <a:headEnd/>
            <a:tailEnd/>
          </a:ln>
        </p:spPr>
        <p:txBody>
          <a:bodyPr>
            <a:spAutoFit/>
          </a:bodyPr>
          <a:lstStyle/>
          <a:p>
            <a:r>
              <a:rPr lang="en-US" sz="2000" b="1">
                <a:solidFill>
                  <a:schemeClr val="folHlink"/>
                </a:solidFill>
              </a:rPr>
              <a:t>i.e., based on all 180 children the proportion of left handers is 0.12, that is, 12%</a:t>
            </a:r>
          </a:p>
        </p:txBody>
      </p:sp>
      <p:sp>
        <p:nvSpPr>
          <p:cNvPr id="141329" name="AutoShape 6"/>
          <p:cNvSpPr>
            <a:spLocks noChangeArrowheads="1"/>
          </p:cNvSpPr>
          <p:nvPr/>
        </p:nvSpPr>
        <p:spPr bwMode="auto">
          <a:xfrm>
            <a:off x="3352800" y="3970338"/>
            <a:ext cx="457200" cy="304800"/>
          </a:xfrm>
          <a:prstGeom prst="rightArrow">
            <a:avLst>
              <a:gd name="adj1" fmla="val 50000"/>
              <a:gd name="adj2" fmla="val 37500"/>
            </a:avLst>
          </a:prstGeom>
          <a:solidFill>
            <a:schemeClr val="hlink"/>
          </a:solidFill>
          <a:ln w="9525">
            <a:solidFill>
              <a:schemeClr val="tx1"/>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graphicFrame>
        <p:nvGraphicFramePr>
          <p:cNvPr id="141322" name="Object 10"/>
          <p:cNvGraphicFramePr>
            <a:graphicFrameLocks noChangeAspect="1"/>
          </p:cNvGraphicFramePr>
          <p:nvPr/>
        </p:nvGraphicFramePr>
        <p:xfrm>
          <a:off x="3962400" y="1600200"/>
          <a:ext cx="2514600" cy="990600"/>
        </p:xfrm>
        <a:graphic>
          <a:graphicData uri="http://schemas.openxmlformats.org/presentationml/2006/ole">
            <p:oleObj spid="_x0000_s141322" name="Equation" r:id="rId3" imgW="1091880" imgH="431640" progId="Equation.3">
              <p:embed/>
            </p:oleObj>
          </a:graphicData>
        </a:graphic>
      </p:graphicFrame>
      <p:graphicFrame>
        <p:nvGraphicFramePr>
          <p:cNvPr id="141323" name="Object 11"/>
          <p:cNvGraphicFramePr>
            <a:graphicFrameLocks noChangeAspect="1"/>
          </p:cNvGraphicFramePr>
          <p:nvPr/>
        </p:nvGraphicFramePr>
        <p:xfrm>
          <a:off x="3886200" y="3741738"/>
          <a:ext cx="4572000" cy="974725"/>
        </p:xfrm>
        <a:graphic>
          <a:graphicData uri="http://schemas.openxmlformats.org/presentationml/2006/ole">
            <p:oleObj spid="_x0000_s141323" name="Equation" r:id="rId4" imgW="1841400" imgH="393480" progId="Equation.3">
              <p:embed/>
            </p:oleObj>
          </a:graphicData>
        </a:graphic>
      </p:graphicFrame>
      <p:sp>
        <p:nvSpPr>
          <p:cNvPr id="141330" name="Oval 7"/>
          <p:cNvSpPr>
            <a:spLocks noChangeArrowheads="1"/>
          </p:cNvSpPr>
          <p:nvPr/>
        </p:nvSpPr>
        <p:spPr bwMode="auto">
          <a:xfrm>
            <a:off x="7543800" y="3817938"/>
            <a:ext cx="914400" cy="762000"/>
          </a:xfrm>
          <a:prstGeom prst="ellipse">
            <a:avLst/>
          </a:prstGeom>
          <a:noFill/>
          <a:ln w="28575">
            <a:solidFill>
              <a:schemeClr val="hlink"/>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41331" name="Line 8"/>
          <p:cNvSpPr>
            <a:spLocks noChangeShapeType="1"/>
          </p:cNvSpPr>
          <p:nvPr/>
        </p:nvSpPr>
        <p:spPr bwMode="auto">
          <a:xfrm>
            <a:off x="7924800" y="4537075"/>
            <a:ext cx="228600" cy="949325"/>
          </a:xfrm>
          <a:prstGeom prst="line">
            <a:avLst/>
          </a:prstGeom>
          <a:noFill/>
          <a:ln w="28575">
            <a:solidFill>
              <a:schemeClr val="hlink"/>
            </a:solidFill>
            <a:miter lim="800000"/>
            <a:headEnd/>
            <a:tailEnd type="triangle" w="med" len="med"/>
          </a:ln>
        </p:spPr>
        <p:txBody>
          <a:bodyPr wrap="none"/>
          <a:lstStyle/>
          <a:p>
            <a:endParaRPr lang="en-US"/>
          </a:p>
        </p:txBody>
      </p:sp>
      <p:sp>
        <p:nvSpPr>
          <p:cNvPr id="141332" name="Oval 9"/>
          <p:cNvSpPr>
            <a:spLocks noChangeArrowheads="1"/>
          </p:cNvSpPr>
          <p:nvPr/>
        </p:nvSpPr>
        <p:spPr bwMode="auto">
          <a:xfrm>
            <a:off x="7848600" y="5486400"/>
            <a:ext cx="762000" cy="677863"/>
          </a:xfrm>
          <a:prstGeom prst="ellipse">
            <a:avLst/>
          </a:prstGeom>
          <a:noFill/>
          <a:ln w="28575">
            <a:solidFill>
              <a:schemeClr val="hlink"/>
            </a:solidFill>
            <a:miter lim="800000"/>
            <a:headEnd/>
            <a:tailEnd/>
          </a:ln>
        </p:spPr>
        <p:txBody>
          <a:bodyPr wrap="none" anchor="ctr"/>
          <a:lstStyle/>
          <a:p>
            <a:pPr algn="ctr">
              <a:lnSpc>
                <a:spcPct val="105000"/>
              </a:lnSpc>
              <a:spcBef>
                <a:spcPct val="50000"/>
              </a:spcBef>
              <a:buClr>
                <a:schemeClr val="folHlink"/>
              </a:buClr>
              <a:buSzPct val="60000"/>
              <a:buFont typeface="Wingdings" pitchFamily="2" charset="2"/>
              <a:buNone/>
            </a:pPr>
            <a:endParaRPr lang="en-US"/>
          </a:p>
        </p:txBody>
      </p:sp>
      <p:sp>
        <p:nvSpPr>
          <p:cNvPr id="141333" name="Rectangle 12"/>
          <p:cNvSpPr>
            <a:spLocks noChangeArrowheads="1"/>
          </p:cNvSpPr>
          <p:nvPr/>
        </p:nvSpPr>
        <p:spPr bwMode="auto">
          <a:xfrm>
            <a:off x="1371600" y="1600200"/>
            <a:ext cx="3048000" cy="914400"/>
          </a:xfrm>
          <a:prstGeom prst="rect">
            <a:avLst/>
          </a:prstGeom>
          <a:noFill/>
          <a:ln w="9525">
            <a:no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None/>
            </a:pPr>
            <a:r>
              <a:rPr lang="en-US" sz="2700"/>
              <a:t>The average proportion is: </a:t>
            </a:r>
          </a:p>
          <a:p>
            <a:pPr marL="320675" indent="-320675" defTabSz="852488">
              <a:spcBef>
                <a:spcPct val="20000"/>
              </a:spcBef>
              <a:buClr>
                <a:schemeClr val="folHlink"/>
              </a:buClr>
              <a:buSzPct val="60000"/>
              <a:buFont typeface="Wingdings" pitchFamily="2" charset="2"/>
              <a:buNone/>
            </a:pPr>
            <a:endParaRPr lang="en-US" sz="1400"/>
          </a:p>
          <a:p>
            <a:pPr marL="320675" indent="-320675" defTabSz="852488">
              <a:spcBef>
                <a:spcPct val="20000"/>
              </a:spcBef>
              <a:buClr>
                <a:schemeClr val="folHlink"/>
              </a:buClr>
              <a:buSzPct val="60000"/>
              <a:buFont typeface="Wingdings" pitchFamily="2" charset="2"/>
              <a:buNone/>
            </a:pPr>
            <a:endParaRPr lang="en-US" sz="2300"/>
          </a:p>
        </p:txBody>
      </p:sp>
      <p:sp>
        <p:nvSpPr>
          <p:cNvPr id="141334" name="Line 13"/>
          <p:cNvSpPr>
            <a:spLocks noChangeShapeType="1"/>
          </p:cNvSpPr>
          <p:nvPr/>
        </p:nvSpPr>
        <p:spPr bwMode="auto">
          <a:xfrm>
            <a:off x="76200" y="2971800"/>
            <a:ext cx="8915400" cy="0"/>
          </a:xfrm>
          <a:prstGeom prst="line">
            <a:avLst/>
          </a:prstGeom>
          <a:noFill/>
          <a:ln w="28575">
            <a:solidFill>
              <a:schemeClr val="accent1"/>
            </a:solidFill>
            <a:miter lim="800000"/>
            <a:headEnd/>
            <a:tailEnd/>
          </a:ln>
        </p:spPr>
        <p:txBody>
          <a:bodyPr wrap="none"/>
          <a:lstStyle/>
          <a:p>
            <a:endParaRPr lang="en-US"/>
          </a:p>
        </p:txBody>
      </p:sp>
      <p:sp>
        <p:nvSpPr>
          <p:cNvPr id="141335" name="Rectangle 16"/>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pPr algn="ctr">
              <a:lnSpc>
                <a:spcPct val="105000"/>
              </a:lnSpc>
              <a:spcBef>
                <a:spcPct val="50000"/>
              </a:spcBef>
              <a:buClr>
                <a:schemeClr val="folHlink"/>
              </a:buClr>
              <a:buSzPct val="60000"/>
              <a:buFont typeface="Wingdings" pitchFamily="2" charset="2"/>
              <a:buNone/>
            </a:pPr>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nHall1">
  <a:themeElements>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PrenHall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20675" marR="0" indent="-320675" algn="ctr" defTabSz="852488" rtl="0" eaLnBrk="1" fontAlgn="base" latinLnBrk="0" hangingPunct="1">
          <a:lnSpc>
            <a:spcPct val="105000"/>
          </a:lnSpc>
          <a:spcBef>
            <a:spcPct val="50000"/>
          </a:spcBef>
          <a:spcAft>
            <a:spcPct val="0"/>
          </a:spcAft>
          <a:buClr>
            <a:schemeClr val="folHlink"/>
          </a:buClr>
          <a:buSzPct val="60000"/>
          <a:buFont typeface="Wingdings" pitchFamily="2" charset="2"/>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20675" marR="0" indent="-320675" algn="ctr" defTabSz="852488" rtl="0" eaLnBrk="1" fontAlgn="base" latinLnBrk="0" hangingPunct="1">
          <a:lnSpc>
            <a:spcPct val="105000"/>
          </a:lnSpc>
          <a:spcBef>
            <a:spcPct val="50000"/>
          </a:spcBef>
          <a:spcAft>
            <a:spcPct val="0"/>
          </a:spcAft>
          <a:buClr>
            <a:schemeClr val="folHlink"/>
          </a:buClr>
          <a:buSzPct val="60000"/>
          <a:buFont typeface="Wingdings" pitchFamily="2" charset="2"/>
          <a:buNone/>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renHall1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PrenHall1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PrenHall1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PrenHall1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PrenHall1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PrenHall1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2178</TotalTime>
  <Pages>20</Pages>
  <Words>2959</Words>
  <Application>Microsoft Office PowerPoint</Application>
  <PresentationFormat>On-screen Show (4:3)</PresentationFormat>
  <Paragraphs>832</Paragraphs>
  <Slides>66</Slides>
  <Notes>0</Notes>
  <HiddenSlides>0</HiddenSlides>
  <MMClips>0</MMClips>
  <ScaleCrop>false</ScaleCrop>
  <HeadingPairs>
    <vt:vector size="8" baseType="variant">
      <vt:variant>
        <vt:lpstr>Fonts Used</vt:lpstr>
      </vt:variant>
      <vt:variant>
        <vt:i4>7</vt:i4>
      </vt:variant>
      <vt:variant>
        <vt:lpstr>Design Template</vt:lpstr>
      </vt:variant>
      <vt:variant>
        <vt:i4>2</vt:i4>
      </vt:variant>
      <vt:variant>
        <vt:lpstr>Embedded OLE Servers</vt:lpstr>
      </vt:variant>
      <vt:variant>
        <vt:i4>3</vt:i4>
      </vt:variant>
      <vt:variant>
        <vt:lpstr>Slide Titles</vt:lpstr>
      </vt:variant>
      <vt:variant>
        <vt:i4>66</vt:i4>
      </vt:variant>
    </vt:vector>
  </HeadingPairs>
  <TitlesOfParts>
    <vt:vector size="78" baseType="lpstr">
      <vt:lpstr>Arial</vt:lpstr>
      <vt:lpstr>Wingdings</vt:lpstr>
      <vt:lpstr>Symbol</vt:lpstr>
      <vt:lpstr>Times New Roman</vt:lpstr>
      <vt:lpstr>Courier New</vt:lpstr>
      <vt:lpstr>System</vt:lpstr>
      <vt:lpstr>MT Extra</vt:lpstr>
      <vt:lpstr>PrenHall1</vt:lpstr>
      <vt:lpstr>PrenHall1</vt:lpstr>
      <vt:lpstr>Equation</vt:lpstr>
      <vt:lpstr>Clip</vt:lpstr>
      <vt:lpstr>Worksheet</vt:lpstr>
      <vt:lpstr>Slide 1</vt:lpstr>
      <vt:lpstr>Learning Objectives</vt:lpstr>
      <vt:lpstr>Contingency Tables</vt:lpstr>
      <vt:lpstr>Contingency Table Example</vt:lpstr>
      <vt:lpstr>Contingency Table Example</vt:lpstr>
      <vt:lpstr>2 Test for the Difference Between Two Proportions</vt:lpstr>
      <vt:lpstr>The Chi-Square Test Statistic</vt:lpstr>
      <vt:lpstr>Decision Rule</vt:lpstr>
      <vt:lpstr>Computing the  Average Proportion</vt:lpstr>
      <vt:lpstr>Finding Expected Frequencies</vt:lpstr>
      <vt:lpstr>Observed vs. Expected Frequencies</vt:lpstr>
      <vt:lpstr>The Chi-Square Test Statistic</vt:lpstr>
      <vt:lpstr>Decision Rule</vt:lpstr>
      <vt:lpstr>2 Test for Differences Among  More Than Two Proportions</vt:lpstr>
      <vt:lpstr>The Chi-Square Test Statistic</vt:lpstr>
      <vt:lpstr>Computing the  Overall Proportion</vt:lpstr>
      <vt:lpstr>The Marascuilo Procedure</vt:lpstr>
      <vt:lpstr>The Marascuilo Procedure</vt:lpstr>
      <vt:lpstr>Marascuilo Procedure Example</vt:lpstr>
      <vt:lpstr>Chi-Square Test Results</vt:lpstr>
      <vt:lpstr>Marascuilo Procedure: Solution</vt:lpstr>
      <vt:lpstr>2 Test of Independence</vt:lpstr>
      <vt:lpstr>2 Test of Independence</vt:lpstr>
      <vt:lpstr>Expected Cell Frequencies</vt:lpstr>
      <vt:lpstr>Decision Rule</vt:lpstr>
      <vt:lpstr>Example</vt:lpstr>
      <vt:lpstr>Example</vt:lpstr>
      <vt:lpstr>Example:  Expected Cell Frequencies</vt:lpstr>
      <vt:lpstr>Example: The Test Statistic</vt:lpstr>
      <vt:lpstr>Example:  Decision and Interpretation</vt:lpstr>
      <vt:lpstr>McNemar Test (Related Samples)</vt:lpstr>
      <vt:lpstr>McNemar Test (Related Samples)</vt:lpstr>
      <vt:lpstr>McNemar Test (Related Samples)</vt:lpstr>
      <vt:lpstr>McNemar Test (Related Samples)</vt:lpstr>
      <vt:lpstr>McNemar Test Example</vt:lpstr>
      <vt:lpstr>McNemar Test Example</vt:lpstr>
      <vt:lpstr>McNemar Test Example</vt:lpstr>
      <vt:lpstr>Wilcoxon Rank-Sum Test for Differences in 2 Medians</vt:lpstr>
      <vt:lpstr>Wilcoxon Rank-Sum Test: Small Samples</vt:lpstr>
      <vt:lpstr>Checking the Rankings</vt:lpstr>
      <vt:lpstr>Wilcoxon Rank-Sum Test: Hypothesis and Decision Rule</vt:lpstr>
      <vt:lpstr>Wilcoxon Rank-Sum Test: Small Sample Example</vt:lpstr>
      <vt:lpstr>Wilcoxon Rank-Sum Test: Small Sample Example</vt:lpstr>
      <vt:lpstr>Wilcoxon Rank-Sum Test: Small Sample Example</vt:lpstr>
      <vt:lpstr>Slide 45</vt:lpstr>
      <vt:lpstr>Wilcoxon Rank-Sum Test: Small Sample Solution</vt:lpstr>
      <vt:lpstr>Wilcoxon Rank-Sum Test  (Large Sample)</vt:lpstr>
      <vt:lpstr>Wilcoxon Rank-Sum Test  (Large Sample)</vt:lpstr>
      <vt:lpstr>Wilcoxon Rank-Sum Test: Normal Approximation Example</vt:lpstr>
      <vt:lpstr>Wilcoxon Rank-Sum Test:  Normal Approximation Example</vt:lpstr>
      <vt:lpstr>Kruskal-Wallis Rank Test</vt:lpstr>
      <vt:lpstr>Kruskal-Wallis Test Procedure</vt:lpstr>
      <vt:lpstr>Kruskal-Wallis Test Procedure</vt:lpstr>
      <vt:lpstr>Kruskal-Wallis Test Procedure</vt:lpstr>
      <vt:lpstr>Kruskal-Wallis Example</vt:lpstr>
      <vt:lpstr>Kruskal-Wallis Example</vt:lpstr>
      <vt:lpstr>Kruskal-Wallis Example</vt:lpstr>
      <vt:lpstr>Kruskal-Wallis Example</vt:lpstr>
      <vt:lpstr>Chapter Summary</vt:lpstr>
      <vt:lpstr>Chapter Summary</vt:lpstr>
      <vt:lpstr>Slide 61</vt:lpstr>
      <vt:lpstr>Learning Objectives</vt:lpstr>
      <vt:lpstr>Chi-Square Test for a Variance or Standard Deviation</vt:lpstr>
      <vt:lpstr>Chi-Square Test For A Variance:  An Example</vt:lpstr>
      <vt:lpstr>Topic Summary</vt:lpstr>
      <vt:lpstr>Slide 66</vt:lpstr>
    </vt:vector>
  </TitlesOfParts>
  <Company>University of San Diego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Business Statistics, 10/e</dc:title>
  <dc:subject>Chapter 12</dc:subject>
  <dc:creator>Dirk Yandell</dc:creator>
  <cp:keywords/>
  <dc:description/>
  <cp:lastModifiedBy>UMURRM2</cp:lastModifiedBy>
  <cp:revision>128</cp:revision>
  <cp:lastPrinted>1998-11-22T23:37:53Z</cp:lastPrinted>
  <dcterms:created xsi:type="dcterms:W3CDTF">2001-01-29T19:31:26Z</dcterms:created>
  <dcterms:modified xsi:type="dcterms:W3CDTF">2010-03-17T15:15:25Z</dcterms:modified>
</cp:coreProperties>
</file>