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2" r:id="rId1"/>
  </p:sldMasterIdLst>
  <p:notesMasterIdLst>
    <p:notesMasterId r:id="rId42"/>
  </p:notesMasterIdLst>
  <p:handoutMasterIdLst>
    <p:handoutMasterId r:id="rId43"/>
  </p:handoutMasterIdLst>
  <p:sldIdLst>
    <p:sldId id="260" r:id="rId2"/>
    <p:sldId id="292" r:id="rId3"/>
    <p:sldId id="293" r:id="rId4"/>
    <p:sldId id="294" r:id="rId5"/>
    <p:sldId id="363" r:id="rId6"/>
    <p:sldId id="364" r:id="rId7"/>
    <p:sldId id="365" r:id="rId8"/>
    <p:sldId id="299" r:id="rId9"/>
    <p:sldId id="341" r:id="rId10"/>
    <p:sldId id="343" r:id="rId11"/>
    <p:sldId id="358" r:id="rId12"/>
    <p:sldId id="359" r:id="rId13"/>
    <p:sldId id="360" r:id="rId14"/>
    <p:sldId id="407" r:id="rId15"/>
    <p:sldId id="403" r:id="rId16"/>
    <p:sldId id="306" r:id="rId17"/>
    <p:sldId id="348" r:id="rId18"/>
    <p:sldId id="351" r:id="rId19"/>
    <p:sldId id="320" r:id="rId20"/>
    <p:sldId id="308" r:id="rId21"/>
    <p:sldId id="321" r:id="rId22"/>
    <p:sldId id="322" r:id="rId23"/>
    <p:sldId id="375" r:id="rId24"/>
    <p:sldId id="389" r:id="rId25"/>
    <p:sldId id="379" r:id="rId26"/>
    <p:sldId id="377" r:id="rId27"/>
    <p:sldId id="380" r:id="rId28"/>
    <p:sldId id="381" r:id="rId29"/>
    <p:sldId id="382" r:id="rId30"/>
    <p:sldId id="383" r:id="rId31"/>
    <p:sldId id="376" r:id="rId32"/>
    <p:sldId id="326" r:id="rId33"/>
    <p:sldId id="329" r:id="rId34"/>
    <p:sldId id="395" r:id="rId35"/>
    <p:sldId id="331" r:id="rId36"/>
    <p:sldId id="332" r:id="rId37"/>
    <p:sldId id="333" r:id="rId38"/>
    <p:sldId id="401" r:id="rId39"/>
    <p:sldId id="402" r:id="rId40"/>
    <p:sldId id="408" r:id="rId4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DE0BD"/>
    <a:srgbClr val="F983C1"/>
    <a:srgbClr val="99FF33"/>
    <a:srgbClr val="003736"/>
    <a:srgbClr val="006666"/>
    <a:srgbClr val="D5EEFF"/>
    <a:srgbClr val="FCC2E0"/>
    <a:srgbClr val="C7DA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0722" autoAdjust="0"/>
    <p:restoredTop sz="94647" autoAdjust="0"/>
  </p:normalViewPr>
  <p:slideViewPr>
    <p:cSldViewPr>
      <p:cViewPr varScale="1">
        <p:scale>
          <a:sx n="77" d="100"/>
          <a:sy n="77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828675" y="8763000"/>
            <a:ext cx="56229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10		 10-</a:t>
            </a:r>
            <a:fld id="{BBBB56F4-8067-49E1-808F-DD97E48C61C8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4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609600"/>
            <a:ext cx="3962400" cy="2584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10		10-</a:t>
            </a:r>
            <a:fld id="{77F5DE81-C346-48B2-AB3B-C5F75514209B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4813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5120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2498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EDC6891C-BDAD-48C0-B36E-DBE4608F2D2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82A2EDAD-3B9E-4D32-8DC7-3D09616836F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912C6EFA-1808-489C-BE95-F96886ABDFD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828800"/>
            <a:ext cx="396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170363"/>
            <a:ext cx="3962400" cy="2190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08B50E73-C4D3-4062-8D92-4F644C4860D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28600"/>
            <a:ext cx="7383462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A52164E4-F99B-4EB7-98B0-8CA0A086608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DB4591D5-DED8-4106-B98F-4B361739BE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3CB6F332-00A1-4DBA-AE0E-FBA06A5A39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84202DBC-8A4E-4355-8DC9-172D64D05A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D285D963-FB7C-4067-9C54-A636885CEA7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D7811436-2C01-4F32-8156-C6D589AA0CC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1F842B18-40A0-4E68-88D1-6E51B169CB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EBCF6147-AD97-4C4B-A57A-079237F9CD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10-</a:t>
            </a:r>
            <a:fld id="{F294FBD7-29B9-4501-8445-7612D6CBFD7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10-</a:t>
            </a:r>
            <a:fld id="{1110FA28-90BE-41D2-8A3D-BB857E3B8D1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6629" name="Group 6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26631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248840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48841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248842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48843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48844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48845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48846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48847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1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152400" y="6534150"/>
            <a:ext cx="4648200" cy="323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5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9" r:id="rId8"/>
    <p:sldLayoutId id="2147483658" r:id="rId9"/>
    <p:sldLayoutId id="2147483657" r:id="rId10"/>
    <p:sldLayoutId id="2147483656" r:id="rId11"/>
    <p:sldLayoutId id="2147483655" r:id="rId12"/>
    <p:sldLayoutId id="214748365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0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10-</a:t>
            </a:r>
            <a:fld id="{7B07B443-044F-4127-8810-1034AA796A01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81400"/>
            <a:ext cx="6858000" cy="2362200"/>
          </a:xfrm>
        </p:spPr>
        <p:txBody>
          <a:bodyPr/>
          <a:lstStyle/>
          <a:p>
            <a:pPr eaLnBrk="1" hangingPunct="1"/>
            <a:r>
              <a:rPr lang="en-US" sz="3500" b="1" smtClean="0"/>
              <a:t>Chapter 10</a:t>
            </a:r>
          </a:p>
          <a:p>
            <a:pPr eaLnBrk="1" hangingPunct="1"/>
            <a:r>
              <a:rPr lang="en-US" sz="3500" smtClean="0"/>
              <a:t>Two-Sample Tests</a:t>
            </a:r>
          </a:p>
        </p:txBody>
      </p:sp>
      <p:sp>
        <p:nvSpPr>
          <p:cNvPr id="66563" name="Rectangle 6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24A95B62-5A03-4B03-8DE2-7D3AF13E6157}" type="slidenum">
              <a:rPr lang="en-US"/>
              <a:pPr/>
              <a:t>10</a:t>
            </a:fld>
            <a:endParaRPr lang="en-US"/>
          </a:p>
        </p:txBody>
      </p:sp>
      <p:sp>
        <p:nvSpPr>
          <p:cNvPr id="1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4038600" y="3962400"/>
            <a:ext cx="4876800" cy="14478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905000"/>
            <a:ext cx="2895600" cy="12954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27432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457200" y="32004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" name="Object 15"/>
          <p:cNvGraphicFramePr>
            <a:graphicFrameLocks noChangeAspect="1"/>
          </p:cNvGraphicFramePr>
          <p:nvPr/>
        </p:nvGraphicFramePr>
        <p:xfrm>
          <a:off x="4322763" y="4167188"/>
          <a:ext cx="4327525" cy="1085850"/>
        </p:xfrm>
        <a:graphic>
          <a:graphicData uri="http://schemas.openxmlformats.org/presentationml/2006/ole">
            <p:oleObj spid="_x0000_s2050" name="Equation" r:id="rId3" imgW="1968480" imgH="495000" progId="Equation.3">
              <p:embed/>
            </p:oleObj>
          </a:graphicData>
        </a:graphic>
      </p:graphicFrame>
      <p:sp>
        <p:nvSpPr>
          <p:cNvPr id="2056" name="Text Box 16"/>
          <p:cNvSpPr txBox="1">
            <a:spLocks noChangeArrowheads="1"/>
          </p:cNvSpPr>
          <p:nvPr/>
        </p:nvSpPr>
        <p:spPr bwMode="auto">
          <a:xfrm>
            <a:off x="4038600" y="2819400"/>
            <a:ext cx="4724400" cy="32702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The confidence interval for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/>
              <a:t> </a:t>
            </a:r>
            <a:r>
              <a:rPr lang="el-GR" sz="2800">
                <a:cs typeface="Arial" charset="0"/>
              </a:rPr>
              <a:t>μ</a:t>
            </a:r>
            <a:r>
              <a:rPr lang="en-US" sz="2800" baseline="-25000"/>
              <a:t>1</a:t>
            </a:r>
            <a:r>
              <a:rPr lang="en-US" sz="2800"/>
              <a:t> – </a:t>
            </a:r>
            <a:r>
              <a:rPr lang="el-GR" sz="2800">
                <a:cs typeface="Arial" charset="0"/>
              </a:rPr>
              <a:t>μ</a:t>
            </a:r>
            <a:r>
              <a:rPr lang="en-US" sz="2800" baseline="-25000"/>
              <a:t>2</a:t>
            </a:r>
            <a:r>
              <a:rPr lang="en-US" sz="2800"/>
              <a:t>   is: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/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/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/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endParaRPr lang="en-US" sz="2800"/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/>
              <a:t>Where t</a:t>
            </a:r>
            <a:r>
              <a:rPr lang="el-GR" baseline="-25000">
                <a:cs typeface="Arial" charset="0"/>
              </a:rPr>
              <a:t>α</a:t>
            </a:r>
            <a:r>
              <a:rPr lang="en-US" baseline="-25000">
                <a:cs typeface="Arial" charset="0"/>
              </a:rPr>
              <a:t>/2</a:t>
            </a:r>
            <a:r>
              <a:rPr lang="en-US">
                <a:cs typeface="Arial" charset="0"/>
              </a:rPr>
              <a:t> has d.f. = n</a:t>
            </a:r>
            <a:r>
              <a:rPr lang="en-US" baseline="-25000">
                <a:cs typeface="Arial" charset="0"/>
              </a:rPr>
              <a:t>1</a:t>
            </a:r>
            <a:r>
              <a:rPr lang="en-US">
                <a:cs typeface="Arial" charset="0"/>
              </a:rPr>
              <a:t> + n</a:t>
            </a:r>
            <a:r>
              <a:rPr lang="en-US" baseline="-25000">
                <a:cs typeface="Arial" charset="0"/>
              </a:rPr>
              <a:t>2</a:t>
            </a:r>
            <a:r>
              <a:rPr lang="en-US">
                <a:cs typeface="Arial" charset="0"/>
              </a:rPr>
              <a:t> – 2</a:t>
            </a:r>
            <a:endParaRPr lang="el-GR">
              <a:cs typeface="Arial" charset="0"/>
            </a:endParaRPr>
          </a:p>
        </p:txBody>
      </p:sp>
      <p:sp>
        <p:nvSpPr>
          <p:cNvPr id="2057" name="Text Box 22"/>
          <p:cNvSpPr txBox="1">
            <a:spLocks noChangeArrowheads="1"/>
          </p:cNvSpPr>
          <p:nvPr/>
        </p:nvSpPr>
        <p:spPr bwMode="auto">
          <a:xfrm>
            <a:off x="3581400" y="3352800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2058" name="Line 25"/>
          <p:cNvSpPr>
            <a:spLocks noChangeShapeType="1"/>
          </p:cNvSpPr>
          <p:nvPr/>
        </p:nvSpPr>
        <p:spPr bwMode="auto">
          <a:xfrm>
            <a:off x="457200" y="4114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27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83820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600" smtClean="0"/>
              <a:t>Confidence interval for </a:t>
            </a:r>
            <a:r>
              <a:rPr lang="en-US" sz="3600" smtClean="0">
                <a:cs typeface="Arial" charset="0"/>
              </a:rPr>
              <a:t>µ</a:t>
            </a:r>
            <a:r>
              <a:rPr lang="en-US" sz="3600" baseline="-25000" smtClean="0">
                <a:cs typeface="Arial" charset="0"/>
              </a:rPr>
              <a:t>1</a:t>
            </a:r>
            <a:r>
              <a:rPr lang="en-US" sz="3600" smtClean="0">
                <a:cs typeface="Arial" charset="0"/>
              </a:rPr>
              <a:t> - µ</a:t>
            </a:r>
            <a:r>
              <a:rPr lang="en-US" sz="3600" baseline="-25000" smtClean="0">
                <a:cs typeface="Arial" charset="0"/>
              </a:rPr>
              <a:t>2</a:t>
            </a:r>
            <a:r>
              <a:rPr lang="en-US" sz="3600" smtClean="0">
                <a:cs typeface="Arial" charset="0"/>
              </a:rPr>
              <a:t> with </a:t>
            </a:r>
            <a:r>
              <a:rPr lang="el-GR" sz="3600" smtClean="0"/>
              <a:t>σ</a:t>
            </a:r>
            <a:r>
              <a:rPr lang="en-US" sz="3600" baseline="-25000" smtClean="0"/>
              <a:t>1</a:t>
            </a:r>
            <a:r>
              <a:rPr lang="en-US" sz="3600" smtClean="0"/>
              <a:t> and </a:t>
            </a:r>
            <a:r>
              <a:rPr lang="el-GR" sz="3600" smtClean="0"/>
              <a:t>σ</a:t>
            </a:r>
            <a:r>
              <a:rPr lang="en-US" sz="3600" baseline="-25000" smtClean="0"/>
              <a:t>2</a:t>
            </a:r>
            <a:r>
              <a:rPr lang="en-US" sz="3600" smtClean="0"/>
              <a:t> unknown and assumed equal</a:t>
            </a:r>
            <a:endParaRPr lang="el-GR" sz="3600" smtClean="0"/>
          </a:p>
        </p:txBody>
      </p:sp>
      <p:sp>
        <p:nvSpPr>
          <p:cNvPr id="2060" name="Rectangle 29"/>
          <p:cNvSpPr>
            <a:spLocks noChangeArrowheads="1"/>
          </p:cNvSpPr>
          <p:nvPr/>
        </p:nvSpPr>
        <p:spPr bwMode="auto">
          <a:xfrm>
            <a:off x="685800" y="3657600"/>
            <a:ext cx="30480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Text Box 30"/>
          <p:cNvSpPr txBox="1">
            <a:spLocks noChangeArrowheads="1"/>
          </p:cNvSpPr>
          <p:nvPr/>
        </p:nvSpPr>
        <p:spPr bwMode="auto">
          <a:xfrm>
            <a:off x="762000" y="3733800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assumed equal </a:t>
            </a:r>
          </a:p>
        </p:txBody>
      </p:sp>
      <p:sp>
        <p:nvSpPr>
          <p:cNvPr id="2062" name="Rectangle 31"/>
          <p:cNvSpPr>
            <a:spLocks noChangeArrowheads="1"/>
          </p:cNvSpPr>
          <p:nvPr/>
        </p:nvSpPr>
        <p:spPr bwMode="auto">
          <a:xfrm>
            <a:off x="685800" y="5562600"/>
            <a:ext cx="30480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Text Box 32"/>
          <p:cNvSpPr txBox="1">
            <a:spLocks noChangeArrowheads="1"/>
          </p:cNvSpPr>
          <p:nvPr/>
        </p:nvSpPr>
        <p:spPr bwMode="auto">
          <a:xfrm>
            <a:off x="762000" y="5578475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not assumed equal </a:t>
            </a:r>
          </a:p>
        </p:txBody>
      </p:sp>
      <p:sp>
        <p:nvSpPr>
          <p:cNvPr id="2064" name="Line 33"/>
          <p:cNvSpPr>
            <a:spLocks noChangeShapeType="1"/>
          </p:cNvSpPr>
          <p:nvPr/>
        </p:nvSpPr>
        <p:spPr bwMode="auto">
          <a:xfrm>
            <a:off x="457200" y="6096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7543800" y="1219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2D7B1F6A-9A99-46A5-AD0D-ADC8B4783AF9}" type="slidenum">
              <a:rPr lang="en-US"/>
              <a:pPr/>
              <a:t>11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57200" y="2895600"/>
            <a:ext cx="2590800" cy="15240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313238" y="2895600"/>
            <a:ext cx="1554162" cy="15240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065463" y="2895600"/>
            <a:ext cx="1277937" cy="1524000"/>
          </a:xfrm>
          <a:prstGeom prst="rect">
            <a:avLst/>
          </a:prstGeom>
          <a:solidFill>
            <a:srgbClr val="C3C3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33400" y="4648200"/>
            <a:ext cx="4419600" cy="18288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" y="1676400"/>
            <a:ext cx="7824788" cy="121920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848600" cy="914400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mtClean="0"/>
              <a:t>Pooled-Variance t Test Example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76400"/>
            <a:ext cx="7672388" cy="2819400"/>
          </a:xfrm>
        </p:spPr>
        <p:txBody>
          <a:bodyPr lIns="90488" tIns="44450" rIns="90488" bIns="44450"/>
          <a:lstStyle/>
          <a:p>
            <a:pPr marL="0" indent="0" defTabSz="1684338" eaLnBrk="1" hangingPunct="1"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300" smtClean="0"/>
              <a:t>You are a financial analyst for a brokerage firm.  Is there a difference in dividend yield between stocks listed on the NYSE &amp; NASDAQ?  You collect the following data:</a:t>
            </a:r>
          </a:p>
          <a:p>
            <a:pPr marL="0" indent="0" defTabSz="1684338" eaLnBrk="1" hangingPunct="1"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b="1" smtClean="0"/>
              <a:t>               	              </a:t>
            </a:r>
            <a:r>
              <a:rPr lang="en-US" sz="2400" b="1" u="sng" smtClean="0"/>
              <a:t>NYSE</a:t>
            </a:r>
            <a:r>
              <a:rPr lang="en-US" sz="2400" b="1" smtClean="0"/>
              <a:t>     </a:t>
            </a:r>
            <a:r>
              <a:rPr lang="en-US" sz="2400" b="1" u="sng" smtClean="0"/>
              <a:t>NASDAQ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Number                   21            25</a:t>
            </a:r>
          </a:p>
          <a:p>
            <a:pPr marL="0" indent="0" defTabSz="1684338" eaLnBrk="1" hangingPunct="1">
              <a:spcBef>
                <a:spcPct val="0"/>
              </a:spcBef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b="1" smtClean="0"/>
              <a:t>Sample mean    	   3.27         2.53</a:t>
            </a:r>
          </a:p>
          <a:p>
            <a:pPr marL="0" indent="0" defTabSz="1684338" eaLnBrk="1" hangingPunct="1">
              <a:spcBef>
                <a:spcPct val="0"/>
              </a:spcBef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b="1" smtClean="0"/>
              <a:t>Sample std dev	    1.30         1.16</a:t>
            </a:r>
            <a:endParaRPr lang="en-US" sz="2400" smtClean="0"/>
          </a:p>
        </p:txBody>
      </p:sp>
      <p:pic>
        <p:nvPicPr>
          <p:cNvPr id="29705" name="Picture 9" descr="j0309658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200400"/>
            <a:ext cx="29718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6" name="Text Box 11"/>
          <p:cNvSpPr txBox="1">
            <a:spLocks noChangeArrowheads="1"/>
          </p:cNvSpPr>
          <p:nvPr/>
        </p:nvSpPr>
        <p:spPr bwMode="auto">
          <a:xfrm>
            <a:off x="609600" y="4572000"/>
            <a:ext cx="4495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Assuming both populations are </a:t>
            </a:r>
          </a:p>
          <a:p>
            <a:r>
              <a:rPr lang="en-US"/>
              <a:t>approximately normal with equal variances, is</a:t>
            </a:r>
            <a:br>
              <a:rPr lang="en-US"/>
            </a:br>
            <a:r>
              <a:rPr lang="en-US"/>
              <a:t>there a difference in mean</a:t>
            </a:r>
            <a:br>
              <a:rPr lang="en-US"/>
            </a:br>
            <a:r>
              <a:rPr lang="en-US"/>
              <a:t>yield (</a:t>
            </a:r>
            <a:r>
              <a:rPr lang="en-US">
                <a:sym typeface="Symbol" pitchFamily="18" charset="2"/>
              </a:rPr>
              <a:t></a:t>
            </a:r>
            <a:r>
              <a:rPr lang="en-US"/>
              <a:t> = 0.05)?</a:t>
            </a:r>
          </a:p>
        </p:txBody>
      </p:sp>
      <p:sp>
        <p:nvSpPr>
          <p:cNvPr id="29708" name="Rectangle 13"/>
          <p:cNvSpPr>
            <a:spLocks noChangeArrowheads="1"/>
          </p:cNvSpPr>
          <p:nvPr/>
        </p:nvSpPr>
        <p:spPr bwMode="auto">
          <a:xfrm>
            <a:off x="7620000" y="1066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87D0A9A3-63CC-4353-B55A-97A48E553F5A}" type="slidenum">
              <a:rPr lang="en-US"/>
              <a:pPr/>
              <a:t>12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7696200" y="3581400"/>
            <a:ext cx="1066800" cy="609600"/>
          </a:xfrm>
          <a:prstGeom prst="rect">
            <a:avLst/>
          </a:prstGeom>
          <a:solidFill>
            <a:srgbClr val="D5EE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Pooled-Variance t Test Example: Calculating the Test Statistic</a:t>
            </a:r>
          </a:p>
        </p:txBody>
      </p:sp>
      <p:sp>
        <p:nvSpPr>
          <p:cNvPr id="3079" name="Line 4"/>
          <p:cNvSpPr>
            <a:spLocks noChangeShapeType="1"/>
          </p:cNvSpPr>
          <p:nvPr/>
        </p:nvSpPr>
        <p:spPr bwMode="auto">
          <a:xfrm>
            <a:off x="533400" y="5334000"/>
            <a:ext cx="78486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609600" y="5486400"/>
          <a:ext cx="7791450" cy="842963"/>
        </p:xfrm>
        <a:graphic>
          <a:graphicData uri="http://schemas.openxmlformats.org/presentationml/2006/ole">
            <p:oleObj spid="_x0000_s3074" name="Equation" r:id="rId3" imgW="4343400" imgH="469800" progId="Equation.3">
              <p:embed/>
            </p:oleObj>
          </a:graphicData>
        </a:graphic>
      </p:graphicFrame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785813" y="3306763"/>
          <a:ext cx="7820025" cy="1785937"/>
        </p:xfrm>
        <a:graphic>
          <a:graphicData uri="http://schemas.openxmlformats.org/presentationml/2006/ole">
            <p:oleObj spid="_x0000_s3075" name="Equation" r:id="rId4" imgW="3174840" imgH="723600" progId="Equation.3">
              <p:embed/>
            </p:oleObj>
          </a:graphicData>
        </a:graphic>
      </p:graphicFrame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0" y="2667000"/>
            <a:ext cx="3048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The test statistic is: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391400" y="1143000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2057400" y="1600200"/>
            <a:ext cx="42672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2057400" y="1600200"/>
            <a:ext cx="41925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H0: </a:t>
            </a:r>
            <a:r>
              <a:rPr lang="el-GR" b="1"/>
              <a:t>μ</a:t>
            </a:r>
            <a:r>
              <a:rPr lang="en-US" b="1" baseline="-25000"/>
              <a:t>1</a:t>
            </a:r>
            <a:r>
              <a:rPr lang="en-US" b="1"/>
              <a:t> - </a:t>
            </a:r>
            <a:r>
              <a:rPr lang="el-GR" b="1"/>
              <a:t>μ</a:t>
            </a:r>
            <a:r>
              <a:rPr lang="en-US" b="1" baseline="-25000"/>
              <a:t>2</a:t>
            </a:r>
            <a:r>
              <a:rPr lang="en-US" b="1"/>
              <a:t> = 0  i.e. (</a:t>
            </a:r>
            <a:r>
              <a:rPr lang="el-GR" b="1"/>
              <a:t>μ</a:t>
            </a:r>
            <a:r>
              <a:rPr lang="en-US" b="1" baseline="-25000"/>
              <a:t>1</a:t>
            </a:r>
            <a:r>
              <a:rPr lang="en-US" b="1"/>
              <a:t> = </a:t>
            </a:r>
            <a:r>
              <a:rPr lang="el-GR" b="1"/>
              <a:t>μ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  <a:p>
            <a:r>
              <a:rPr lang="en-US" b="1"/>
              <a:t>H1: </a:t>
            </a:r>
            <a:r>
              <a:rPr lang="el-GR" b="1"/>
              <a:t>μ</a:t>
            </a:r>
            <a:r>
              <a:rPr lang="en-US" b="1" baseline="-25000"/>
              <a:t>1</a:t>
            </a:r>
            <a:r>
              <a:rPr lang="en-US" b="1"/>
              <a:t> - </a:t>
            </a:r>
            <a:r>
              <a:rPr lang="el-GR" b="1"/>
              <a:t>μ</a:t>
            </a:r>
            <a:r>
              <a:rPr lang="en-US" b="1" baseline="-25000"/>
              <a:t>2</a:t>
            </a:r>
            <a:r>
              <a:rPr lang="en-US" b="1"/>
              <a:t> ≠ 0  i.e. (</a:t>
            </a:r>
            <a:r>
              <a:rPr lang="el-GR" b="1"/>
              <a:t>μ</a:t>
            </a:r>
            <a:r>
              <a:rPr lang="en-US" b="1" baseline="-25000"/>
              <a:t>1</a:t>
            </a:r>
            <a:r>
              <a:rPr lang="en-US" b="1"/>
              <a:t> ≠ </a:t>
            </a:r>
            <a:r>
              <a:rPr lang="el-GR" b="1"/>
              <a:t>μ</a:t>
            </a:r>
            <a:r>
              <a:rPr lang="en-US" b="1" baseline="-25000"/>
              <a:t>2</a:t>
            </a:r>
            <a:r>
              <a:rPr lang="en-US" b="1"/>
              <a:t>)</a:t>
            </a:r>
          </a:p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7543800" y="1609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5D018D1C-CEC2-4B8A-AC8B-9BBD262788D4}" type="slidenum">
              <a:rPr lang="en-US"/>
              <a:pPr/>
              <a:t>13</a:t>
            </a:fld>
            <a:endParaRPr lang="en-US"/>
          </a:p>
        </p:txBody>
      </p:sp>
      <p:sp>
        <p:nvSpPr>
          <p:cNvPr id="4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52400" y="1676400"/>
            <a:ext cx="42672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3886200" y="4724400"/>
            <a:ext cx="914400" cy="457200"/>
          </a:xfrm>
          <a:prstGeom prst="rect">
            <a:avLst/>
          </a:prstGeom>
          <a:solidFill>
            <a:srgbClr val="D5EEFF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Pooled-Variance t Test Example: Hypothesis Test Solution</a:t>
            </a:r>
          </a:p>
        </p:txBody>
      </p:sp>
      <p:sp>
        <p:nvSpPr>
          <p:cNvPr id="410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76400"/>
            <a:ext cx="4572000" cy="2971800"/>
          </a:xfrm>
        </p:spPr>
        <p:txBody>
          <a:bodyPr lIns="90488" tIns="44450" rIns="90488" bIns="44450"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H</a:t>
            </a:r>
            <a:r>
              <a:rPr lang="en-US" sz="2400" b="1" baseline="-25000" smtClean="0"/>
              <a:t>0</a:t>
            </a:r>
            <a:r>
              <a:rPr lang="en-US" sz="2400" b="1" smtClean="0"/>
              <a:t>: 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1 </a:t>
            </a:r>
            <a:r>
              <a:rPr lang="en-US" sz="2400" b="1" smtClean="0"/>
              <a:t>- 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2</a:t>
            </a:r>
            <a:r>
              <a:rPr lang="en-US" sz="2400" b="1" smtClean="0"/>
              <a:t> = 0  i.e. (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1 </a:t>
            </a:r>
            <a:r>
              <a:rPr lang="en-US" sz="2400" b="1" smtClean="0"/>
              <a:t>= 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2</a:t>
            </a:r>
            <a:r>
              <a:rPr lang="en-US" sz="2400" b="1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H</a:t>
            </a:r>
            <a:r>
              <a:rPr lang="en-US" sz="2400" b="1" baseline="-25000" smtClean="0"/>
              <a:t>1</a:t>
            </a:r>
            <a:r>
              <a:rPr lang="en-US" sz="2400" b="1" smtClean="0"/>
              <a:t>: 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1 </a:t>
            </a:r>
            <a:r>
              <a:rPr lang="en-US" sz="2400" b="1" smtClean="0"/>
              <a:t>- 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b="1" smtClean="0">
                <a:cs typeface="Arial" charset="0"/>
              </a:rPr>
              <a:t>≠</a:t>
            </a:r>
            <a:r>
              <a:rPr lang="en-US" sz="2400" b="1" smtClean="0"/>
              <a:t> 0  i.e. (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1 </a:t>
            </a:r>
            <a:r>
              <a:rPr lang="en-US" sz="2400" b="1" smtClean="0">
                <a:cs typeface="Arial" charset="0"/>
              </a:rPr>
              <a:t>≠</a:t>
            </a:r>
            <a:r>
              <a:rPr lang="en-US" sz="2400" b="1" smtClean="0"/>
              <a:t> </a:t>
            </a:r>
            <a:r>
              <a:rPr lang="el-GR" sz="2400" b="1" smtClean="0">
                <a:cs typeface="Arial" charset="0"/>
              </a:rPr>
              <a:t>μ</a:t>
            </a:r>
            <a:r>
              <a:rPr lang="en-US" sz="2400" b="1" baseline="-25000" smtClean="0"/>
              <a:t>2</a:t>
            </a:r>
            <a:r>
              <a:rPr lang="en-US" sz="2400" b="1" smtClean="0"/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ym typeface="Symbol" pitchFamily="18" charset="2"/>
              </a:rPr>
              <a:t></a:t>
            </a:r>
            <a:r>
              <a:rPr lang="en-US" sz="2400" b="1" smtClean="0"/>
              <a:t> = 0.05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df = 21 + 25 - 2 = 44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b="1" smtClean="0">
                <a:solidFill>
                  <a:srgbClr val="339933"/>
                </a:solidFill>
              </a:rPr>
              <a:t>Critical Values: t = </a:t>
            </a:r>
            <a:r>
              <a:rPr lang="en-US" sz="1900" b="1" smtClean="0">
                <a:solidFill>
                  <a:srgbClr val="339933"/>
                </a:solidFill>
                <a:cs typeface="Arial" charset="0"/>
              </a:rPr>
              <a:t>± 2.0154</a:t>
            </a:r>
          </a:p>
          <a:p>
            <a:pPr eaLnBrk="1" hangingPunct="1">
              <a:buFont typeface="Wingdings" pitchFamily="2" charset="2"/>
              <a:buNone/>
            </a:pPr>
            <a:endParaRPr lang="en-US" sz="1900" b="1" smtClean="0">
              <a:solidFill>
                <a:srgbClr val="339933"/>
              </a:solidFill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solidFill>
                  <a:schemeClr val="folHlink"/>
                </a:solidFill>
              </a:rPr>
              <a:t>Test Statistic: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4876800" y="4114800"/>
            <a:ext cx="2514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0" hangingPunct="0">
              <a:spcBef>
                <a:spcPct val="20000"/>
              </a:spcBef>
            </a:pPr>
            <a:r>
              <a:rPr lang="en-US" sz="2800" b="1"/>
              <a:t>Decision:</a:t>
            </a:r>
          </a:p>
          <a:p>
            <a:pPr eaLnBrk="0" hangingPunct="0">
              <a:spcBef>
                <a:spcPct val="20000"/>
              </a:spcBef>
            </a:pPr>
            <a:endParaRPr lang="en-US" sz="2800" b="1"/>
          </a:p>
          <a:p>
            <a:pPr eaLnBrk="0" hangingPunct="0">
              <a:spcBef>
                <a:spcPct val="20000"/>
              </a:spcBef>
            </a:pPr>
            <a:r>
              <a:rPr lang="en-US" sz="2800" b="1"/>
              <a:t>Conclusion:</a:t>
            </a:r>
          </a:p>
          <a:p>
            <a:pPr eaLnBrk="0" hangingPunct="0">
              <a:spcBef>
                <a:spcPct val="20000"/>
              </a:spcBef>
            </a:pPr>
            <a:endParaRPr lang="en-US" sz="2800" b="1"/>
          </a:p>
        </p:txBody>
      </p:sp>
      <p:sp>
        <p:nvSpPr>
          <p:cNvPr id="4105" name="Rectangle 7"/>
          <p:cNvSpPr>
            <a:spLocks noChangeArrowheads="1"/>
          </p:cNvSpPr>
          <p:nvPr/>
        </p:nvSpPr>
        <p:spPr bwMode="auto">
          <a:xfrm>
            <a:off x="4876800" y="4572000"/>
            <a:ext cx="3616325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</a:rPr>
              <a:t>Reject H</a:t>
            </a:r>
            <a:r>
              <a:rPr lang="en-US" sz="2800" baseline="-25000">
                <a:solidFill>
                  <a:schemeClr val="hlink"/>
                </a:solidFill>
              </a:rPr>
              <a:t>0</a:t>
            </a:r>
            <a:r>
              <a:rPr lang="en-US" sz="2800">
                <a:solidFill>
                  <a:schemeClr val="hlink"/>
                </a:solidFill>
              </a:rPr>
              <a:t> at </a:t>
            </a:r>
            <a:r>
              <a:rPr lang="en-US" sz="2800" b="1">
                <a:solidFill>
                  <a:schemeClr val="hlink"/>
                </a:solidFill>
                <a:latin typeface="Symbol" pitchFamily="18" charset="2"/>
              </a:rPr>
              <a:t>a</a:t>
            </a:r>
            <a:r>
              <a:rPr lang="en-US" sz="2800">
                <a:solidFill>
                  <a:schemeClr val="hlink"/>
                </a:solidFill>
              </a:rPr>
              <a:t> = 0.05</a:t>
            </a:r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4857750" y="5543550"/>
            <a:ext cx="39973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chemeClr val="hlink"/>
                </a:solidFill>
              </a:rPr>
              <a:t>There is evidence of a difference in means.</a:t>
            </a:r>
          </a:p>
        </p:txBody>
      </p:sp>
      <p:sp>
        <p:nvSpPr>
          <p:cNvPr id="4107" name="Line 9"/>
          <p:cNvSpPr>
            <a:spLocks noChangeShapeType="1"/>
          </p:cNvSpPr>
          <p:nvPr/>
        </p:nvSpPr>
        <p:spPr bwMode="auto">
          <a:xfrm flipH="1">
            <a:off x="6934200" y="1752600"/>
            <a:ext cx="0" cy="1371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Freeform 10"/>
          <p:cNvSpPr>
            <a:spLocks/>
          </p:cNvSpPr>
          <p:nvPr/>
        </p:nvSpPr>
        <p:spPr bwMode="auto">
          <a:xfrm>
            <a:off x="5519738" y="2370138"/>
            <a:ext cx="904875" cy="752475"/>
          </a:xfrm>
          <a:custGeom>
            <a:avLst/>
            <a:gdLst>
              <a:gd name="T0" fmla="*/ 727075 w 570"/>
              <a:gd name="T1" fmla="*/ 292100 h 474"/>
              <a:gd name="T2" fmla="*/ 727075 w 570"/>
              <a:gd name="T3" fmla="*/ 752475 h 474"/>
              <a:gd name="T4" fmla="*/ 0 w 570"/>
              <a:gd name="T5" fmla="*/ 752475 h 474"/>
              <a:gd name="T6" fmla="*/ 0 w 570"/>
              <a:gd name="T7" fmla="*/ 706438 h 474"/>
              <a:gd name="T8" fmla="*/ 203200 w 570"/>
              <a:gd name="T9" fmla="*/ 676275 h 474"/>
              <a:gd name="T10" fmla="*/ 303212 w 570"/>
              <a:gd name="T11" fmla="*/ 652463 h 474"/>
              <a:gd name="T12" fmla="*/ 438150 w 570"/>
              <a:gd name="T13" fmla="*/ 592138 h 474"/>
              <a:gd name="T14" fmla="*/ 495300 w 570"/>
              <a:gd name="T15" fmla="*/ 549275 h 474"/>
              <a:gd name="T16" fmla="*/ 581025 w 570"/>
              <a:gd name="T17" fmla="*/ 476250 h 474"/>
              <a:gd name="T18" fmla="*/ 636587 w 570"/>
              <a:gd name="T19" fmla="*/ 419100 h 474"/>
              <a:gd name="T20" fmla="*/ 904875 w 570"/>
              <a:gd name="T21" fmla="*/ 0 h 4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70"/>
              <a:gd name="T34" fmla="*/ 0 h 474"/>
              <a:gd name="T35" fmla="*/ 570 w 570"/>
              <a:gd name="T36" fmla="*/ 474 h 4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70" h="474">
                <a:moveTo>
                  <a:pt x="458" y="184"/>
                </a:moveTo>
                <a:lnTo>
                  <a:pt x="458" y="474"/>
                </a:lnTo>
                <a:lnTo>
                  <a:pt x="0" y="474"/>
                </a:lnTo>
                <a:lnTo>
                  <a:pt x="0" y="445"/>
                </a:lnTo>
                <a:lnTo>
                  <a:pt x="128" y="426"/>
                </a:lnTo>
                <a:lnTo>
                  <a:pt x="191" y="411"/>
                </a:lnTo>
                <a:lnTo>
                  <a:pt x="276" y="373"/>
                </a:lnTo>
                <a:lnTo>
                  <a:pt x="312" y="346"/>
                </a:lnTo>
                <a:lnTo>
                  <a:pt x="366" y="300"/>
                </a:lnTo>
                <a:lnTo>
                  <a:pt x="401" y="264"/>
                </a:lnTo>
                <a:lnTo>
                  <a:pt x="570" y="0"/>
                </a:lnTo>
              </a:path>
            </a:pathLst>
          </a:custGeom>
          <a:solidFill>
            <a:schemeClr val="accent2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9" name="Freeform 11"/>
          <p:cNvSpPr>
            <a:spLocks/>
          </p:cNvSpPr>
          <p:nvPr/>
        </p:nvSpPr>
        <p:spPr bwMode="auto">
          <a:xfrm>
            <a:off x="7618413" y="2665413"/>
            <a:ext cx="725487" cy="461962"/>
          </a:xfrm>
          <a:custGeom>
            <a:avLst/>
            <a:gdLst>
              <a:gd name="T0" fmla="*/ 0 w 457"/>
              <a:gd name="T1" fmla="*/ 458787 h 291"/>
              <a:gd name="T2" fmla="*/ 725487 w 457"/>
              <a:gd name="T3" fmla="*/ 461962 h 291"/>
              <a:gd name="T4" fmla="*/ 725487 w 457"/>
              <a:gd name="T5" fmla="*/ 414337 h 291"/>
              <a:gd name="T6" fmla="*/ 620712 w 457"/>
              <a:gd name="T7" fmla="*/ 401637 h 291"/>
              <a:gd name="T8" fmla="*/ 473075 w 457"/>
              <a:gd name="T9" fmla="*/ 381000 h 291"/>
              <a:gd name="T10" fmla="*/ 347662 w 457"/>
              <a:gd name="T11" fmla="*/ 334962 h 291"/>
              <a:gd name="T12" fmla="*/ 220662 w 457"/>
              <a:gd name="T13" fmla="*/ 254000 h 291"/>
              <a:gd name="T14" fmla="*/ 128587 w 457"/>
              <a:gd name="T15" fmla="*/ 166687 h 291"/>
              <a:gd name="T16" fmla="*/ 61912 w 457"/>
              <a:gd name="T17" fmla="*/ 95250 h 291"/>
              <a:gd name="T18" fmla="*/ 1587 w 457"/>
              <a:gd name="T19" fmla="*/ 0 h 29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57"/>
              <a:gd name="T31" fmla="*/ 0 h 291"/>
              <a:gd name="T32" fmla="*/ 457 w 457"/>
              <a:gd name="T33" fmla="*/ 291 h 29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57" h="291">
                <a:moveTo>
                  <a:pt x="0" y="289"/>
                </a:moveTo>
                <a:lnTo>
                  <a:pt x="457" y="291"/>
                </a:lnTo>
                <a:lnTo>
                  <a:pt x="457" y="261"/>
                </a:lnTo>
                <a:lnTo>
                  <a:pt x="391" y="253"/>
                </a:lnTo>
                <a:lnTo>
                  <a:pt x="298" y="240"/>
                </a:lnTo>
                <a:lnTo>
                  <a:pt x="219" y="211"/>
                </a:lnTo>
                <a:lnTo>
                  <a:pt x="139" y="160"/>
                </a:lnTo>
                <a:lnTo>
                  <a:pt x="81" y="105"/>
                </a:lnTo>
                <a:lnTo>
                  <a:pt x="39" y="60"/>
                </a:lnTo>
                <a:lnTo>
                  <a:pt x="1" y="0"/>
                </a:lnTo>
              </a:path>
            </a:pathLst>
          </a:custGeom>
          <a:solidFill>
            <a:schemeClr val="accent2"/>
          </a:solidFill>
          <a:ln w="9525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Freeform 12"/>
          <p:cNvSpPr>
            <a:spLocks/>
          </p:cNvSpPr>
          <p:nvPr/>
        </p:nvSpPr>
        <p:spPr bwMode="auto">
          <a:xfrm>
            <a:off x="6929438" y="1736725"/>
            <a:ext cx="1390650" cy="1339850"/>
          </a:xfrm>
          <a:custGeom>
            <a:avLst/>
            <a:gdLst>
              <a:gd name="T0" fmla="*/ 1389063 w 876"/>
              <a:gd name="T1" fmla="*/ 1338263 h 844"/>
              <a:gd name="T2" fmla="*/ 1243013 w 876"/>
              <a:gd name="T3" fmla="*/ 1320800 h 844"/>
              <a:gd name="T4" fmla="*/ 1169988 w 876"/>
              <a:gd name="T5" fmla="*/ 1306513 h 844"/>
              <a:gd name="T6" fmla="*/ 1095375 w 876"/>
              <a:gd name="T7" fmla="*/ 1284288 h 844"/>
              <a:gd name="T8" fmla="*/ 1023938 w 876"/>
              <a:gd name="T9" fmla="*/ 1252538 h 844"/>
              <a:gd name="T10" fmla="*/ 949325 w 876"/>
              <a:gd name="T11" fmla="*/ 1211263 h 844"/>
              <a:gd name="T12" fmla="*/ 877888 w 876"/>
              <a:gd name="T13" fmla="*/ 1155700 h 844"/>
              <a:gd name="T14" fmla="*/ 731837 w 876"/>
              <a:gd name="T15" fmla="*/ 1000125 h 844"/>
              <a:gd name="T16" fmla="*/ 585788 w 876"/>
              <a:gd name="T17" fmla="*/ 784225 h 844"/>
              <a:gd name="T18" fmla="*/ 439738 w 876"/>
              <a:gd name="T19" fmla="*/ 520700 h 844"/>
              <a:gd name="T20" fmla="*/ 366712 w 876"/>
              <a:gd name="T21" fmla="*/ 387350 h 844"/>
              <a:gd name="T22" fmla="*/ 293688 w 876"/>
              <a:gd name="T23" fmla="*/ 263525 h 844"/>
              <a:gd name="T24" fmla="*/ 220663 w 876"/>
              <a:gd name="T25" fmla="*/ 155575 h 844"/>
              <a:gd name="T26" fmla="*/ 147638 w 876"/>
              <a:gd name="T27" fmla="*/ 71438 h 844"/>
              <a:gd name="T28" fmla="*/ 74613 w 876"/>
              <a:gd name="T29" fmla="*/ 17463 h 844"/>
              <a:gd name="T30" fmla="*/ 0 w 876"/>
              <a:gd name="T31" fmla="*/ 0 h 8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6"/>
              <a:gd name="T49" fmla="*/ 0 h 844"/>
              <a:gd name="T50" fmla="*/ 876 w 876"/>
              <a:gd name="T51" fmla="*/ 844 h 8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6" h="844">
                <a:moveTo>
                  <a:pt x="875" y="843"/>
                </a:moveTo>
                <a:lnTo>
                  <a:pt x="783" y="832"/>
                </a:lnTo>
                <a:lnTo>
                  <a:pt x="737" y="823"/>
                </a:lnTo>
                <a:lnTo>
                  <a:pt x="690" y="809"/>
                </a:lnTo>
                <a:lnTo>
                  <a:pt x="645" y="789"/>
                </a:lnTo>
                <a:lnTo>
                  <a:pt x="598" y="763"/>
                </a:lnTo>
                <a:lnTo>
                  <a:pt x="553" y="728"/>
                </a:lnTo>
                <a:lnTo>
                  <a:pt x="461" y="630"/>
                </a:lnTo>
                <a:lnTo>
                  <a:pt x="369" y="494"/>
                </a:lnTo>
                <a:lnTo>
                  <a:pt x="277" y="328"/>
                </a:lnTo>
                <a:lnTo>
                  <a:pt x="231" y="244"/>
                </a:lnTo>
                <a:lnTo>
                  <a:pt x="185" y="166"/>
                </a:lnTo>
                <a:lnTo>
                  <a:pt x="139" y="98"/>
                </a:lnTo>
                <a:lnTo>
                  <a:pt x="93" y="45"/>
                </a:lnTo>
                <a:lnTo>
                  <a:pt x="47" y="11"/>
                </a:lnTo>
                <a:lnTo>
                  <a:pt x="0" y="0"/>
                </a:lnTo>
              </a:path>
            </a:pathLst>
          </a:custGeom>
          <a:noFill/>
          <a:ln w="381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Freeform 13"/>
          <p:cNvSpPr>
            <a:spLocks/>
          </p:cNvSpPr>
          <p:nvPr/>
        </p:nvSpPr>
        <p:spPr bwMode="auto">
          <a:xfrm>
            <a:off x="5541963" y="1736725"/>
            <a:ext cx="1389062" cy="1339850"/>
          </a:xfrm>
          <a:custGeom>
            <a:avLst/>
            <a:gdLst>
              <a:gd name="T0" fmla="*/ 0 w 875"/>
              <a:gd name="T1" fmla="*/ 1338263 h 844"/>
              <a:gd name="T2" fmla="*/ 146050 w 875"/>
              <a:gd name="T3" fmla="*/ 1320800 h 844"/>
              <a:gd name="T4" fmla="*/ 220662 w 875"/>
              <a:gd name="T5" fmla="*/ 1306513 h 844"/>
              <a:gd name="T6" fmla="*/ 292100 w 875"/>
              <a:gd name="T7" fmla="*/ 1284288 h 844"/>
              <a:gd name="T8" fmla="*/ 365125 w 875"/>
              <a:gd name="T9" fmla="*/ 1252538 h 844"/>
              <a:gd name="T10" fmla="*/ 439737 w 875"/>
              <a:gd name="T11" fmla="*/ 1211263 h 844"/>
              <a:gd name="T12" fmla="*/ 511175 w 875"/>
              <a:gd name="T13" fmla="*/ 1155700 h 844"/>
              <a:gd name="T14" fmla="*/ 658812 w 875"/>
              <a:gd name="T15" fmla="*/ 1000125 h 844"/>
              <a:gd name="T16" fmla="*/ 803275 w 875"/>
              <a:gd name="T17" fmla="*/ 784225 h 844"/>
              <a:gd name="T18" fmla="*/ 949325 w 875"/>
              <a:gd name="T19" fmla="*/ 520700 h 844"/>
              <a:gd name="T20" fmla="*/ 1023937 w 875"/>
              <a:gd name="T21" fmla="*/ 387350 h 844"/>
              <a:gd name="T22" fmla="*/ 1095375 w 875"/>
              <a:gd name="T23" fmla="*/ 263525 h 844"/>
              <a:gd name="T24" fmla="*/ 1169987 w 875"/>
              <a:gd name="T25" fmla="*/ 155575 h 844"/>
              <a:gd name="T26" fmla="*/ 1241425 w 875"/>
              <a:gd name="T27" fmla="*/ 71438 h 844"/>
              <a:gd name="T28" fmla="*/ 1316037 w 875"/>
              <a:gd name="T29" fmla="*/ 17463 h 844"/>
              <a:gd name="T30" fmla="*/ 1387475 w 875"/>
              <a:gd name="T31" fmla="*/ 0 h 8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4"/>
              <a:gd name="T50" fmla="*/ 875 w 875"/>
              <a:gd name="T51" fmla="*/ 844 h 8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4">
                <a:moveTo>
                  <a:pt x="0" y="843"/>
                </a:moveTo>
                <a:lnTo>
                  <a:pt x="92" y="832"/>
                </a:lnTo>
                <a:lnTo>
                  <a:pt x="139" y="823"/>
                </a:lnTo>
                <a:lnTo>
                  <a:pt x="184" y="809"/>
                </a:lnTo>
                <a:lnTo>
                  <a:pt x="230" y="789"/>
                </a:lnTo>
                <a:lnTo>
                  <a:pt x="277" y="763"/>
                </a:lnTo>
                <a:lnTo>
                  <a:pt x="322" y="728"/>
                </a:lnTo>
                <a:lnTo>
                  <a:pt x="415" y="630"/>
                </a:lnTo>
                <a:lnTo>
                  <a:pt x="506" y="494"/>
                </a:lnTo>
                <a:lnTo>
                  <a:pt x="598" y="328"/>
                </a:lnTo>
                <a:lnTo>
                  <a:pt x="645" y="244"/>
                </a:lnTo>
                <a:lnTo>
                  <a:pt x="690" y="166"/>
                </a:lnTo>
                <a:lnTo>
                  <a:pt x="737" y="98"/>
                </a:lnTo>
                <a:lnTo>
                  <a:pt x="782" y="45"/>
                </a:lnTo>
                <a:lnTo>
                  <a:pt x="829" y="11"/>
                </a:lnTo>
                <a:lnTo>
                  <a:pt x="874" y="0"/>
                </a:lnTo>
              </a:path>
            </a:pathLst>
          </a:custGeom>
          <a:noFill/>
          <a:ln w="381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8369300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8088313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16"/>
          <p:cNvSpPr>
            <a:spLocks noChangeShapeType="1"/>
          </p:cNvSpPr>
          <p:nvPr/>
        </p:nvSpPr>
        <p:spPr bwMode="auto">
          <a:xfrm>
            <a:off x="7805738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17"/>
          <p:cNvSpPr>
            <a:spLocks noChangeShapeType="1"/>
          </p:cNvSpPr>
          <p:nvPr/>
        </p:nvSpPr>
        <p:spPr bwMode="auto">
          <a:xfrm>
            <a:off x="7521575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18"/>
          <p:cNvSpPr>
            <a:spLocks noChangeShapeType="1"/>
          </p:cNvSpPr>
          <p:nvPr/>
        </p:nvSpPr>
        <p:spPr bwMode="auto">
          <a:xfrm>
            <a:off x="7239000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19"/>
          <p:cNvSpPr>
            <a:spLocks noChangeShapeType="1"/>
          </p:cNvSpPr>
          <p:nvPr/>
        </p:nvSpPr>
        <p:spPr bwMode="auto">
          <a:xfrm>
            <a:off x="6956425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6672263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Line 21"/>
          <p:cNvSpPr>
            <a:spLocks noChangeShapeType="1"/>
          </p:cNvSpPr>
          <p:nvPr/>
        </p:nvSpPr>
        <p:spPr bwMode="auto">
          <a:xfrm>
            <a:off x="6391275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Line 22"/>
          <p:cNvSpPr>
            <a:spLocks noChangeShapeType="1"/>
          </p:cNvSpPr>
          <p:nvPr/>
        </p:nvSpPr>
        <p:spPr bwMode="auto">
          <a:xfrm>
            <a:off x="6108700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Line 23"/>
          <p:cNvSpPr>
            <a:spLocks noChangeShapeType="1"/>
          </p:cNvSpPr>
          <p:nvPr/>
        </p:nvSpPr>
        <p:spPr bwMode="auto">
          <a:xfrm>
            <a:off x="5826125" y="3079750"/>
            <a:ext cx="0" cy="1588"/>
          </a:xfrm>
          <a:prstGeom prst="line">
            <a:avLst/>
          </a:prstGeom>
          <a:noFill/>
          <a:ln w="25400">
            <a:solidFill>
              <a:srgbClr val="CDCDCD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Rectangle 24"/>
          <p:cNvSpPr>
            <a:spLocks noChangeArrowheads="1"/>
          </p:cNvSpPr>
          <p:nvPr/>
        </p:nvSpPr>
        <p:spPr bwMode="auto">
          <a:xfrm>
            <a:off x="5299075" y="2427288"/>
            <a:ext cx="92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Rectangle 25"/>
          <p:cNvSpPr>
            <a:spLocks noChangeArrowheads="1"/>
          </p:cNvSpPr>
          <p:nvPr/>
        </p:nvSpPr>
        <p:spPr bwMode="auto">
          <a:xfrm>
            <a:off x="8156575" y="3006725"/>
            <a:ext cx="282575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900"/>
              <a:t>t</a:t>
            </a:r>
          </a:p>
        </p:txBody>
      </p:sp>
      <p:sp>
        <p:nvSpPr>
          <p:cNvPr id="4124" name="Rectangle 26"/>
          <p:cNvSpPr>
            <a:spLocks noChangeArrowheads="1"/>
          </p:cNvSpPr>
          <p:nvPr/>
        </p:nvSpPr>
        <p:spPr bwMode="auto">
          <a:xfrm>
            <a:off x="6781800" y="3048000"/>
            <a:ext cx="336550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200"/>
              <a:t>0</a:t>
            </a:r>
          </a:p>
        </p:txBody>
      </p:sp>
      <p:sp>
        <p:nvSpPr>
          <p:cNvPr id="4125" name="Rectangle 27"/>
          <p:cNvSpPr>
            <a:spLocks noChangeArrowheads="1"/>
          </p:cNvSpPr>
          <p:nvPr/>
        </p:nvSpPr>
        <p:spPr bwMode="auto">
          <a:xfrm>
            <a:off x="7083425" y="3055938"/>
            <a:ext cx="1027113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solidFill>
                  <a:srgbClr val="339933"/>
                </a:solidFill>
              </a:rPr>
              <a:t> 2.0154</a:t>
            </a:r>
          </a:p>
        </p:txBody>
      </p:sp>
      <p:sp>
        <p:nvSpPr>
          <p:cNvPr id="4126" name="Rectangle 28"/>
          <p:cNvSpPr>
            <a:spLocks noChangeArrowheads="1"/>
          </p:cNvSpPr>
          <p:nvPr/>
        </p:nvSpPr>
        <p:spPr bwMode="auto">
          <a:xfrm>
            <a:off x="5595938" y="3055938"/>
            <a:ext cx="10414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>
                <a:solidFill>
                  <a:srgbClr val="339933"/>
                </a:solidFill>
              </a:rPr>
              <a:t>-2.0154</a:t>
            </a:r>
          </a:p>
        </p:txBody>
      </p:sp>
      <p:sp>
        <p:nvSpPr>
          <p:cNvPr id="4127" name="Rectangle 29"/>
          <p:cNvSpPr>
            <a:spLocks noChangeArrowheads="1"/>
          </p:cNvSpPr>
          <p:nvPr/>
        </p:nvSpPr>
        <p:spPr bwMode="auto">
          <a:xfrm>
            <a:off x="7696200" y="2514600"/>
            <a:ext cx="6254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/>
              <a:t>.025</a:t>
            </a:r>
          </a:p>
        </p:txBody>
      </p:sp>
      <p:sp>
        <p:nvSpPr>
          <p:cNvPr id="4128" name="Rectangle 30"/>
          <p:cNvSpPr>
            <a:spLocks noChangeArrowheads="1"/>
          </p:cNvSpPr>
          <p:nvPr/>
        </p:nvSpPr>
        <p:spPr bwMode="auto">
          <a:xfrm>
            <a:off x="5105400" y="1600200"/>
            <a:ext cx="114141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/>
              <a:t>Reject H</a:t>
            </a:r>
            <a:r>
              <a:rPr lang="en-US" sz="1800" baseline="-25000"/>
              <a:t>0</a:t>
            </a:r>
          </a:p>
        </p:txBody>
      </p:sp>
      <p:sp>
        <p:nvSpPr>
          <p:cNvPr id="4129" name="Rectangle 31"/>
          <p:cNvSpPr>
            <a:spLocks noChangeArrowheads="1"/>
          </p:cNvSpPr>
          <p:nvPr/>
        </p:nvSpPr>
        <p:spPr bwMode="auto">
          <a:xfrm>
            <a:off x="7620000" y="1600200"/>
            <a:ext cx="1141413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/>
              <a:t>Reject H</a:t>
            </a:r>
            <a:r>
              <a:rPr lang="en-US" sz="1800" baseline="-25000"/>
              <a:t>0</a:t>
            </a:r>
          </a:p>
        </p:txBody>
      </p:sp>
      <p:sp>
        <p:nvSpPr>
          <p:cNvPr id="4130" name="Rectangle 32"/>
          <p:cNvSpPr>
            <a:spLocks noChangeArrowheads="1"/>
          </p:cNvSpPr>
          <p:nvPr/>
        </p:nvSpPr>
        <p:spPr bwMode="auto">
          <a:xfrm>
            <a:off x="5562600" y="2514600"/>
            <a:ext cx="62547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1800"/>
              <a:t>.025</a:t>
            </a:r>
          </a:p>
        </p:txBody>
      </p:sp>
      <p:sp>
        <p:nvSpPr>
          <p:cNvPr id="4131" name="Line 33"/>
          <p:cNvSpPr>
            <a:spLocks noChangeShapeType="1"/>
          </p:cNvSpPr>
          <p:nvPr/>
        </p:nvSpPr>
        <p:spPr bwMode="auto">
          <a:xfrm flipH="1">
            <a:off x="5410200" y="2057400"/>
            <a:ext cx="828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Line 34"/>
          <p:cNvSpPr>
            <a:spLocks noChangeShapeType="1"/>
          </p:cNvSpPr>
          <p:nvPr/>
        </p:nvSpPr>
        <p:spPr bwMode="auto">
          <a:xfrm>
            <a:off x="7620000" y="2057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Text Box 35"/>
          <p:cNvSpPr txBox="1">
            <a:spLocks noChangeArrowheads="1"/>
          </p:cNvSpPr>
          <p:nvPr/>
        </p:nvSpPr>
        <p:spPr bwMode="auto">
          <a:xfrm>
            <a:off x="7543800" y="3581400"/>
            <a:ext cx="976313" cy="485775"/>
          </a:xfrm>
          <a:prstGeom prst="rect">
            <a:avLst/>
          </a:prstGeom>
          <a:solidFill>
            <a:srgbClr val="D5EEFF"/>
          </a:solidFill>
          <a:ln w="28575">
            <a:solidFill>
              <a:schemeClr val="folHlink"/>
            </a:solidFill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2.040</a:t>
            </a:r>
          </a:p>
        </p:txBody>
      </p:sp>
      <p:sp>
        <p:nvSpPr>
          <p:cNvPr id="4134" name="Line 36"/>
          <p:cNvSpPr>
            <a:spLocks noChangeShapeType="1"/>
          </p:cNvSpPr>
          <p:nvPr/>
        </p:nvSpPr>
        <p:spPr bwMode="auto">
          <a:xfrm>
            <a:off x="5486400" y="31242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Line 37"/>
          <p:cNvSpPr>
            <a:spLocks noChangeShapeType="1"/>
          </p:cNvSpPr>
          <p:nvPr/>
        </p:nvSpPr>
        <p:spPr bwMode="auto">
          <a:xfrm flipV="1">
            <a:off x="6248400" y="1905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Line 38"/>
          <p:cNvSpPr>
            <a:spLocks noChangeShapeType="1"/>
          </p:cNvSpPr>
          <p:nvPr/>
        </p:nvSpPr>
        <p:spPr bwMode="auto">
          <a:xfrm flipV="1">
            <a:off x="7620000" y="1905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Freeform 39"/>
          <p:cNvSpPr>
            <a:spLocks/>
          </p:cNvSpPr>
          <p:nvPr/>
        </p:nvSpPr>
        <p:spPr bwMode="auto">
          <a:xfrm>
            <a:off x="4343400" y="3810000"/>
            <a:ext cx="3200400" cy="914400"/>
          </a:xfrm>
          <a:custGeom>
            <a:avLst/>
            <a:gdLst>
              <a:gd name="T0" fmla="*/ 3200400 w 2058"/>
              <a:gd name="T1" fmla="*/ 0 h 576"/>
              <a:gd name="T2" fmla="*/ 0 w 2058"/>
              <a:gd name="T3" fmla="*/ 0 h 576"/>
              <a:gd name="T4" fmla="*/ 0 w 2058"/>
              <a:gd name="T5" fmla="*/ 914400 h 576"/>
              <a:gd name="T6" fmla="*/ 0 60000 65536"/>
              <a:gd name="T7" fmla="*/ 0 60000 65536"/>
              <a:gd name="T8" fmla="*/ 0 60000 65536"/>
              <a:gd name="T9" fmla="*/ 0 w 2058"/>
              <a:gd name="T10" fmla="*/ 0 h 576"/>
              <a:gd name="T11" fmla="*/ 2058 w 2058"/>
              <a:gd name="T12" fmla="*/ 576 h 5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8" h="576">
                <a:moveTo>
                  <a:pt x="2058" y="0"/>
                </a:moveTo>
                <a:lnTo>
                  <a:pt x="0" y="0"/>
                </a:lnTo>
                <a:lnTo>
                  <a:pt x="0" y="576"/>
                </a:ln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Line 40"/>
          <p:cNvSpPr>
            <a:spLocks noChangeShapeType="1"/>
          </p:cNvSpPr>
          <p:nvPr/>
        </p:nvSpPr>
        <p:spPr bwMode="auto">
          <a:xfrm flipV="1">
            <a:off x="7848600" y="33528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8" name="Object 41"/>
          <p:cNvGraphicFramePr>
            <a:graphicFrameLocks noChangeAspect="1"/>
          </p:cNvGraphicFramePr>
          <p:nvPr/>
        </p:nvGraphicFramePr>
        <p:xfrm>
          <a:off x="450850" y="4532313"/>
          <a:ext cx="4354513" cy="1400175"/>
        </p:xfrm>
        <a:graphic>
          <a:graphicData uri="http://schemas.openxmlformats.org/presentationml/2006/ole">
            <p:oleObj spid="_x0000_s4098" name="Equation" r:id="rId3" imgW="2095200" imgH="672840" progId="Equation.3">
              <p:embed/>
            </p:oleObj>
          </a:graphicData>
        </a:graphic>
      </p:graphicFrame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C09455C3-D48C-4674-933A-D5A9621D1474}" type="slidenum">
              <a:rPr lang="en-US"/>
              <a:pPr/>
              <a:t>14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762000" y="3733800"/>
            <a:ext cx="7315200" cy="990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Pooled-Variance t Test Example:  Confidence Interval for </a:t>
            </a:r>
            <a:r>
              <a:rPr lang="en-US" sz="3600" smtClean="0">
                <a:cs typeface="Arial" charset="0"/>
              </a:rPr>
              <a:t>µ</a:t>
            </a:r>
            <a:r>
              <a:rPr lang="en-US" sz="3600" baseline="-25000" smtClean="0">
                <a:cs typeface="Arial" charset="0"/>
              </a:rPr>
              <a:t>1</a:t>
            </a:r>
            <a:r>
              <a:rPr lang="en-US" sz="3600" smtClean="0">
                <a:cs typeface="Arial" charset="0"/>
              </a:rPr>
              <a:t> - µ</a:t>
            </a:r>
            <a:r>
              <a:rPr lang="en-US" sz="3600" baseline="-25000" smtClean="0">
                <a:cs typeface="Arial" charset="0"/>
              </a:rPr>
              <a:t>2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828800"/>
            <a:ext cx="8001000" cy="45323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400" smtClean="0"/>
              <a:t>Since we rejected H</a:t>
            </a:r>
            <a:r>
              <a:rPr lang="en-US" sz="2400" baseline="-25000" smtClean="0"/>
              <a:t>0</a:t>
            </a:r>
            <a:r>
              <a:rPr lang="en-US" sz="2400" smtClean="0"/>
              <a:t> can we be 95% confident that </a:t>
            </a:r>
            <a:r>
              <a:rPr lang="en-US" sz="2400" smtClean="0">
                <a:cs typeface="Arial" charset="0"/>
              </a:rPr>
              <a:t>µ</a:t>
            </a:r>
            <a:r>
              <a:rPr lang="en-US" sz="2000" baseline="-25000" smtClean="0">
                <a:cs typeface="Arial" charset="0"/>
              </a:rPr>
              <a:t>NYSE</a:t>
            </a:r>
            <a:r>
              <a:rPr lang="en-US" sz="2400" smtClean="0">
                <a:cs typeface="Arial" charset="0"/>
              </a:rPr>
              <a:t> &gt; µ</a:t>
            </a:r>
            <a:r>
              <a:rPr lang="en-US" sz="2000" baseline="-25000" smtClean="0">
                <a:cs typeface="Arial" charset="0"/>
              </a:rPr>
              <a:t>NASDAQ</a:t>
            </a:r>
            <a:r>
              <a:rPr lang="en-US" sz="2400" smtClean="0">
                <a:cs typeface="Arial" charset="0"/>
              </a:rPr>
              <a:t>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4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95% Confidence Interval for µ</a:t>
            </a:r>
            <a:r>
              <a:rPr lang="en-US" sz="2000" baseline="-25000" smtClean="0">
                <a:cs typeface="Arial" charset="0"/>
              </a:rPr>
              <a:t>NYSE</a:t>
            </a:r>
            <a:r>
              <a:rPr lang="en-US" sz="2400" smtClean="0">
                <a:cs typeface="Arial" charset="0"/>
              </a:rPr>
              <a:t> - µ</a:t>
            </a:r>
            <a:r>
              <a:rPr lang="en-US" sz="2000" baseline="-25000" smtClean="0">
                <a:cs typeface="Arial" charset="0"/>
              </a:rPr>
              <a:t>NASDAQ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000" baseline="-250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400" smtClean="0">
                <a:cs typeface="Arial" charset="0"/>
              </a:rPr>
              <a:t>Since 0 is less than the entire interval, we can be 95% confident that µ</a:t>
            </a:r>
            <a:r>
              <a:rPr lang="en-US" sz="2000" baseline="-25000" smtClean="0">
                <a:cs typeface="Arial" charset="0"/>
              </a:rPr>
              <a:t>NYSE</a:t>
            </a:r>
            <a:r>
              <a:rPr lang="en-US" sz="2400" smtClean="0">
                <a:cs typeface="Arial" charset="0"/>
              </a:rPr>
              <a:t> &gt; µ</a:t>
            </a:r>
            <a:r>
              <a:rPr lang="en-US" sz="2000" baseline="-25000" smtClean="0">
                <a:cs typeface="Arial" charset="0"/>
              </a:rPr>
              <a:t>NASDAQ</a:t>
            </a:r>
            <a:endParaRPr lang="en-US" sz="2400" smtClean="0">
              <a:cs typeface="Arial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2400" smtClean="0">
              <a:cs typeface="Arial" charset="0"/>
            </a:endParaRP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6248400" y="2820988"/>
          <a:ext cx="914400" cy="203200"/>
        </p:xfrm>
        <a:graphic>
          <a:graphicData uri="http://schemas.openxmlformats.org/presentationml/2006/ole">
            <p:oleObj spid="_x0000_s5122" name="Equation" r:id="rId3" imgW="914400" imgH="203040" progId="Equation.3">
              <p:embed/>
            </p:oleObj>
          </a:graphicData>
        </a:graphic>
      </p:graphicFrame>
      <p:graphicFrame>
        <p:nvGraphicFramePr>
          <p:cNvPr id="5123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893763" y="3825875"/>
          <a:ext cx="7050087" cy="833438"/>
        </p:xfrm>
        <a:graphic>
          <a:graphicData uri="http://schemas.openxmlformats.org/presentationml/2006/ole">
            <p:oleObj spid="_x0000_s5123" name="Equation" r:id="rId4" imgW="4508280" imgH="533160" progId="Equation.3">
              <p:embed/>
            </p:oleObj>
          </a:graphicData>
        </a:graphic>
      </p:graphicFrame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7543800" y="1228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9E210366-DC14-4F9A-A2EC-8D9E44CF6EDC}" type="slidenum">
              <a:rPr lang="en-US"/>
              <a:pPr/>
              <a:t>15</a:t>
            </a:fld>
            <a:endParaRPr lang="en-US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8600" y="1905000"/>
            <a:ext cx="2895600" cy="12954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04800" y="1905000"/>
            <a:ext cx="27432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36868" name="Line 6"/>
          <p:cNvSpPr>
            <a:spLocks noChangeShapeType="1"/>
          </p:cNvSpPr>
          <p:nvPr/>
        </p:nvSpPr>
        <p:spPr bwMode="auto">
          <a:xfrm>
            <a:off x="457200" y="32004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9" name="Rectangle 8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sz="3600" smtClean="0"/>
              <a:t>Hypothesis tests for </a:t>
            </a:r>
            <a:r>
              <a:rPr lang="en-US" sz="3600" smtClean="0">
                <a:cs typeface="Arial" charset="0"/>
              </a:rPr>
              <a:t>µ</a:t>
            </a:r>
            <a:r>
              <a:rPr lang="en-US" sz="3600" baseline="-25000" smtClean="0">
                <a:cs typeface="Arial" charset="0"/>
              </a:rPr>
              <a:t>1</a:t>
            </a:r>
            <a:r>
              <a:rPr lang="en-US" sz="3600" smtClean="0">
                <a:cs typeface="Arial" charset="0"/>
              </a:rPr>
              <a:t> - µ</a:t>
            </a:r>
            <a:r>
              <a:rPr lang="en-US" sz="3600" baseline="-25000" smtClean="0">
                <a:cs typeface="Arial" charset="0"/>
              </a:rPr>
              <a:t>2</a:t>
            </a:r>
            <a:r>
              <a:rPr lang="en-US" sz="3600" smtClean="0">
                <a:cs typeface="Arial" charset="0"/>
              </a:rPr>
              <a:t> with </a:t>
            </a:r>
            <a:r>
              <a:rPr lang="el-GR" sz="3600" smtClean="0"/>
              <a:t>σ</a:t>
            </a:r>
            <a:r>
              <a:rPr lang="en-US" sz="3600" baseline="-25000" smtClean="0"/>
              <a:t>1</a:t>
            </a:r>
            <a:r>
              <a:rPr lang="en-US" sz="3600" smtClean="0"/>
              <a:t> and </a:t>
            </a:r>
            <a:r>
              <a:rPr lang="el-GR" sz="3600" smtClean="0"/>
              <a:t>σ</a:t>
            </a:r>
            <a:r>
              <a:rPr lang="en-US" sz="3600" baseline="-25000" smtClean="0"/>
              <a:t>2</a:t>
            </a:r>
            <a:r>
              <a:rPr lang="en-US" sz="3600" smtClean="0"/>
              <a:t> unknown, not assumed equal</a:t>
            </a:r>
            <a:endParaRPr lang="el-GR" sz="3600" smtClean="0"/>
          </a:p>
        </p:txBody>
      </p:sp>
      <p:sp>
        <p:nvSpPr>
          <p:cNvPr id="36870" name="Rectangle 9"/>
          <p:cNvSpPr>
            <a:spLocks noChangeArrowheads="1"/>
          </p:cNvSpPr>
          <p:nvPr/>
        </p:nvSpPr>
        <p:spPr bwMode="auto">
          <a:xfrm>
            <a:off x="4267200" y="1828800"/>
            <a:ext cx="4419600" cy="47180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Assumptions:</a:t>
            </a:r>
            <a:r>
              <a:rPr lang="en-US"/>
              <a:t>  </a:t>
            </a:r>
          </a:p>
          <a:p>
            <a:endParaRPr lang="en-US"/>
          </a:p>
          <a:p>
            <a:pPr>
              <a:lnSpc>
                <a:spcPct val="50000"/>
              </a:lnSpc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/>
              <a:t>  Samples are randomly and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independently drawn</a:t>
            </a:r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endParaRPr lang="en-US"/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/>
              <a:t>  Populations are normally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distributed or both sample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sizes are at least 30</a:t>
            </a:r>
            <a:endParaRPr lang="en-US">
              <a:sym typeface="Symbol" pitchFamily="18" charset="2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en-US"/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/>
              <a:t>  Population variances are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unknown and cannot be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assumed to be equal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en-US"/>
          </a:p>
        </p:txBody>
      </p:sp>
      <p:sp>
        <p:nvSpPr>
          <p:cNvPr id="36871" name="Text Box 10"/>
          <p:cNvSpPr txBox="1">
            <a:spLocks noChangeArrowheads="1"/>
          </p:cNvSpPr>
          <p:nvPr/>
        </p:nvSpPr>
        <p:spPr bwMode="auto">
          <a:xfrm>
            <a:off x="3581400" y="5318125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36872" name="Line 11"/>
          <p:cNvSpPr>
            <a:spLocks noChangeShapeType="1"/>
          </p:cNvSpPr>
          <p:nvPr/>
        </p:nvSpPr>
        <p:spPr bwMode="auto">
          <a:xfrm>
            <a:off x="457200" y="4038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Rectangle 12"/>
          <p:cNvSpPr>
            <a:spLocks noChangeArrowheads="1"/>
          </p:cNvSpPr>
          <p:nvPr/>
        </p:nvSpPr>
        <p:spPr bwMode="auto">
          <a:xfrm>
            <a:off x="685800" y="3581400"/>
            <a:ext cx="30480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Text Box 13"/>
          <p:cNvSpPr txBox="1">
            <a:spLocks noChangeArrowheads="1"/>
          </p:cNvSpPr>
          <p:nvPr/>
        </p:nvSpPr>
        <p:spPr bwMode="auto">
          <a:xfrm>
            <a:off x="762000" y="3657600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assumed equal </a:t>
            </a:r>
          </a:p>
        </p:txBody>
      </p:sp>
      <p:sp>
        <p:nvSpPr>
          <p:cNvPr id="36875" name="Rectangle 14"/>
          <p:cNvSpPr>
            <a:spLocks noChangeArrowheads="1"/>
          </p:cNvSpPr>
          <p:nvPr/>
        </p:nvSpPr>
        <p:spPr bwMode="auto">
          <a:xfrm>
            <a:off x="685800" y="5562600"/>
            <a:ext cx="30480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5"/>
          <p:cNvSpPr txBox="1">
            <a:spLocks noChangeArrowheads="1"/>
          </p:cNvSpPr>
          <p:nvPr/>
        </p:nvSpPr>
        <p:spPr bwMode="auto">
          <a:xfrm>
            <a:off x="762000" y="5578475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not assumed equal </a:t>
            </a:r>
          </a:p>
        </p:txBody>
      </p:sp>
      <p:sp>
        <p:nvSpPr>
          <p:cNvPr id="36877" name="Line 16"/>
          <p:cNvSpPr>
            <a:spLocks noChangeShapeType="1"/>
          </p:cNvSpPr>
          <p:nvPr/>
        </p:nvSpPr>
        <p:spPr bwMode="auto">
          <a:xfrm>
            <a:off x="457200" y="6096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Rectangle 16"/>
          <p:cNvSpPr>
            <a:spLocks noChangeArrowheads="1"/>
          </p:cNvSpPr>
          <p:nvPr/>
        </p:nvSpPr>
        <p:spPr bwMode="auto">
          <a:xfrm>
            <a:off x="7543800" y="13811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2EB37830-DEA9-4A53-B1EB-C39B7E1E0CA6}" type="slidenum">
              <a:rPr lang="en-US"/>
              <a:pPr/>
              <a:t>16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Related Populations</a:t>
            </a:r>
            <a:br>
              <a:rPr lang="en-US" smtClean="0"/>
            </a:br>
            <a:r>
              <a:rPr lang="en-US" smtClean="0"/>
              <a:t>The Paired Difference Test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75438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200" smtClean="0"/>
              <a:t>         </a:t>
            </a:r>
            <a:r>
              <a:rPr lang="en-US" sz="2400" smtClean="0"/>
              <a:t>Tests Means of 2 </a:t>
            </a:r>
            <a:r>
              <a:rPr lang="en-US" sz="2400" smtClean="0">
                <a:solidFill>
                  <a:schemeClr val="folHlink"/>
                </a:solidFill>
              </a:rPr>
              <a:t>Related</a:t>
            </a:r>
            <a:r>
              <a:rPr lang="en-US" sz="2400" smtClean="0"/>
              <a:t> Populations</a:t>
            </a:r>
          </a:p>
          <a:p>
            <a:pPr lvl="3" eaLnBrk="1" hangingPunct="1">
              <a:buSzPct val="60000"/>
            </a:pPr>
            <a:r>
              <a:rPr lang="en-US" sz="2000" smtClean="0"/>
              <a:t>	Paired or matched samples</a:t>
            </a:r>
          </a:p>
          <a:p>
            <a:pPr lvl="3" eaLnBrk="1" hangingPunct="1">
              <a:buSzPct val="60000"/>
            </a:pPr>
            <a:r>
              <a:rPr lang="en-US" sz="2000" smtClean="0"/>
              <a:t>   Repeated measures (before/after)</a:t>
            </a:r>
          </a:p>
          <a:p>
            <a:pPr lvl="3" eaLnBrk="1" hangingPunct="1">
              <a:buSzPct val="60000"/>
            </a:pPr>
            <a:r>
              <a:rPr lang="en-US" sz="2000" smtClean="0"/>
              <a:t>   Use </a:t>
            </a:r>
            <a:r>
              <a:rPr lang="en-US" sz="2000" smtClean="0">
                <a:solidFill>
                  <a:schemeClr val="folHlink"/>
                </a:solidFill>
              </a:rPr>
              <a:t>difference</a:t>
            </a:r>
            <a:r>
              <a:rPr lang="en-US" sz="2000" smtClean="0"/>
              <a:t> between paired values:</a:t>
            </a:r>
          </a:p>
          <a:p>
            <a:pPr lvl="1" eaLnBrk="1" hangingPunct="1">
              <a:buClr>
                <a:schemeClr val="bg1"/>
              </a:buClr>
              <a:buSzPct val="65000"/>
              <a:buFontTx/>
              <a:buChar char="•"/>
            </a:pPr>
            <a:endParaRPr lang="en-US" smtClean="0"/>
          </a:p>
          <a:p>
            <a:pPr lvl="1" eaLnBrk="1" hangingPunct="1">
              <a:buClr>
                <a:schemeClr val="bg1"/>
              </a:buClr>
              <a:buSzPct val="65000"/>
              <a:buFontTx/>
              <a:buChar char="•"/>
            </a:pPr>
            <a:endParaRPr lang="en-US" smtClean="0"/>
          </a:p>
          <a:p>
            <a:pPr eaLnBrk="1" hangingPunct="1"/>
            <a:r>
              <a:rPr lang="en-US" sz="2400" smtClean="0"/>
              <a:t>Eliminates Variation Among Subjects</a:t>
            </a:r>
          </a:p>
          <a:p>
            <a:pPr eaLnBrk="1" hangingPunct="1"/>
            <a:r>
              <a:rPr lang="en-US" sz="2400" smtClean="0"/>
              <a:t>Assumptions:</a:t>
            </a:r>
          </a:p>
          <a:p>
            <a:pPr lvl="1" eaLnBrk="1" hangingPunct="1"/>
            <a:r>
              <a:rPr lang="en-US" smtClean="0"/>
              <a:t>Both Populations Are Normally Distributed</a:t>
            </a:r>
          </a:p>
          <a:p>
            <a:pPr lvl="1" eaLnBrk="1" hangingPunct="1"/>
            <a:r>
              <a:rPr lang="en-US" smtClean="0"/>
              <a:t>Or, if not Normal, use large samples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" y="1905000"/>
            <a:ext cx="2057400" cy="1600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19050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Related samples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4038600" y="3505200"/>
            <a:ext cx="2743200" cy="528638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lvl="1" eaLnBrk="0" hangingPunct="0"/>
            <a:r>
              <a:rPr lang="en-US" sz="2800" b="1"/>
              <a:t>D</a:t>
            </a:r>
            <a:r>
              <a:rPr lang="en-US" sz="2800" b="1" baseline="-25000"/>
              <a:t>i</a:t>
            </a:r>
            <a:r>
              <a:rPr lang="en-US" sz="2800" b="1"/>
              <a:t> = X</a:t>
            </a:r>
            <a:r>
              <a:rPr lang="en-US" sz="2800" b="1" baseline="-25000"/>
              <a:t>1i</a:t>
            </a:r>
            <a:r>
              <a:rPr lang="en-US" sz="2800" b="1"/>
              <a:t> - X</a:t>
            </a:r>
            <a:r>
              <a:rPr lang="en-US" sz="2800" b="1" baseline="-25000"/>
              <a:t>2i</a:t>
            </a: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7543800" y="11525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25D8690C-FD68-46CB-870D-DA690FA32179}" type="slidenum">
              <a:rPr lang="en-US"/>
              <a:pPr/>
              <a:t>17</a:t>
            </a:fld>
            <a:endParaRPr lang="en-US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/>
              <a:t>Related Populations</a:t>
            </a:r>
            <a:br>
              <a:rPr lang="en-US" smtClean="0"/>
            </a:br>
            <a:r>
              <a:rPr lang="en-US" smtClean="0"/>
              <a:t>The Paired Difference Test</a:t>
            </a:r>
            <a:endParaRPr lang="el-GR" baseline="-25000" smtClean="0">
              <a:cs typeface="Arial" charset="0"/>
            </a:endParaRP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600200"/>
            <a:ext cx="62484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The i</a:t>
            </a:r>
            <a:r>
              <a:rPr lang="en-US" baseline="30000" smtClean="0"/>
              <a:t>th </a:t>
            </a:r>
            <a:r>
              <a:rPr lang="en-US" smtClean="0"/>
              <a:t>paired difference is  D</a:t>
            </a:r>
            <a:r>
              <a:rPr lang="en-US" baseline="-25000" smtClean="0"/>
              <a:t>i</a:t>
            </a:r>
            <a:r>
              <a:rPr lang="en-US" smtClean="0"/>
              <a:t> , where</a:t>
            </a: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152400" y="1676400"/>
            <a:ext cx="2057400" cy="1600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19050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Related samples</a:t>
            </a:r>
          </a:p>
        </p:txBody>
      </p:sp>
      <p:sp>
        <p:nvSpPr>
          <p:cNvPr id="7177" name="Rectangle 6"/>
          <p:cNvSpPr>
            <a:spLocks noChangeArrowheads="1"/>
          </p:cNvSpPr>
          <p:nvPr/>
        </p:nvSpPr>
        <p:spPr bwMode="auto">
          <a:xfrm>
            <a:off x="4038600" y="2209800"/>
            <a:ext cx="2752725" cy="528638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lvl="1" eaLnBrk="0" hangingPunct="0"/>
            <a:r>
              <a:rPr lang="en-US" sz="2800"/>
              <a:t>D</a:t>
            </a:r>
            <a:r>
              <a:rPr lang="en-US" sz="2800" baseline="-25000"/>
              <a:t>i</a:t>
            </a:r>
            <a:r>
              <a:rPr lang="en-US" sz="2800"/>
              <a:t> = X</a:t>
            </a:r>
            <a:r>
              <a:rPr lang="en-US" sz="2800" baseline="-25000"/>
              <a:t>1i</a:t>
            </a:r>
            <a:r>
              <a:rPr lang="en-US" sz="2800"/>
              <a:t> - X</a:t>
            </a:r>
            <a:r>
              <a:rPr lang="en-US" sz="2800" baseline="-25000"/>
              <a:t>2i</a:t>
            </a:r>
          </a:p>
        </p:txBody>
      </p:sp>
      <p:sp>
        <p:nvSpPr>
          <p:cNvPr id="7178" name="Rectangle 7"/>
          <p:cNvSpPr>
            <a:spLocks noChangeArrowheads="1"/>
          </p:cNvSpPr>
          <p:nvPr/>
        </p:nvSpPr>
        <p:spPr bwMode="auto">
          <a:xfrm>
            <a:off x="1905000" y="3048000"/>
            <a:ext cx="4191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700"/>
              <a:t>   </a:t>
            </a:r>
            <a:r>
              <a:rPr lang="en-US"/>
              <a:t>The point estimate for the paired difference population mean </a:t>
            </a:r>
            <a:r>
              <a:rPr lang="en-US">
                <a:cs typeface="Arial" charset="0"/>
              </a:rPr>
              <a:t>μ</a:t>
            </a:r>
            <a:r>
              <a:rPr lang="en-US" baseline="-25000">
                <a:cs typeface="Arial" charset="0"/>
              </a:rPr>
              <a:t>D</a:t>
            </a:r>
            <a:r>
              <a:rPr lang="en-US">
                <a:cs typeface="Arial" charset="0"/>
              </a:rPr>
              <a:t> </a:t>
            </a:r>
            <a:r>
              <a:rPr lang="en-US"/>
              <a:t>is  D :</a:t>
            </a:r>
          </a:p>
        </p:txBody>
      </p:sp>
      <p:graphicFrame>
        <p:nvGraphicFramePr>
          <p:cNvPr id="7170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26150" y="2971800"/>
          <a:ext cx="1893888" cy="1371600"/>
        </p:xfrm>
        <a:graphic>
          <a:graphicData uri="http://schemas.openxmlformats.org/presentationml/2006/ole">
            <p:oleObj spid="_x0000_s7170" name="Equation" r:id="rId3" imgW="672840" imgH="609480" progId="Equation.3">
              <p:embed/>
            </p:oleObj>
          </a:graphicData>
        </a:graphic>
      </p:graphicFrame>
      <p:sp>
        <p:nvSpPr>
          <p:cNvPr id="7179" name="Line 10"/>
          <p:cNvSpPr>
            <a:spLocks noChangeShapeType="1"/>
          </p:cNvSpPr>
          <p:nvPr/>
        </p:nvSpPr>
        <p:spPr bwMode="auto">
          <a:xfrm>
            <a:off x="5486400" y="38862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981200" y="5943600"/>
            <a:ext cx="5029200" cy="37623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ym typeface="Symbol" pitchFamily="18" charset="2"/>
              </a:rPr>
              <a:t>n  is the number of pairs in the paired sample</a:t>
            </a:r>
          </a:p>
        </p:txBody>
      </p:sp>
      <p:graphicFrame>
        <p:nvGraphicFramePr>
          <p:cNvPr id="7171" name="Object 14">
            <a:hlinkClick r:id="" action="ppaction://ole?verb=0"/>
          </p:cNvPr>
          <p:cNvGraphicFramePr>
            <a:graphicFrameLocks/>
          </p:cNvGraphicFramePr>
          <p:nvPr/>
        </p:nvGraphicFramePr>
        <p:xfrm>
          <a:off x="6019800" y="4495800"/>
          <a:ext cx="2620963" cy="1371600"/>
        </p:xfrm>
        <a:graphic>
          <a:graphicData uri="http://schemas.openxmlformats.org/presentationml/2006/ole">
            <p:oleObj spid="_x0000_s7171" name="Equation" r:id="rId4" imgW="1269720" imgH="660240" progId="Equation.3">
              <p:embed/>
            </p:oleObj>
          </a:graphicData>
        </a:graphic>
      </p:graphicFrame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2362200" y="4724400"/>
            <a:ext cx="3292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sample standard deviation is S</a:t>
            </a:r>
            <a:r>
              <a:rPr lang="en-US" baseline="-25000"/>
              <a:t>D</a:t>
            </a:r>
          </a:p>
        </p:txBody>
      </p:sp>
      <p:sp>
        <p:nvSpPr>
          <p:cNvPr id="7182" name="Text Box 16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7543800" y="7620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21FB68AD-9126-4268-86CE-E16B2C7C4C3C}" type="slidenum">
              <a:rPr lang="en-US"/>
              <a:pPr/>
              <a:t>18</a:t>
            </a:fld>
            <a:endParaRPr lang="en-US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3810000" y="2819400"/>
            <a:ext cx="2743200" cy="2057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67000" y="1752600"/>
            <a:ext cx="5943600" cy="9906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mtClean="0"/>
              <a:t>The test statistic for  </a:t>
            </a:r>
            <a:r>
              <a:rPr lang="en-US" smtClean="0">
                <a:cs typeface="Arial" charset="0"/>
              </a:rPr>
              <a:t>μ</a:t>
            </a:r>
            <a:r>
              <a:rPr lang="en-US" baseline="-25000" smtClean="0">
                <a:cs typeface="Arial" charset="0"/>
              </a:rPr>
              <a:t>D</a:t>
            </a:r>
            <a:r>
              <a:rPr lang="en-US" baseline="-25000" smtClean="0"/>
              <a:t> </a:t>
            </a:r>
            <a:r>
              <a:rPr lang="en-US" smtClean="0"/>
              <a:t> is: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52400" y="1905000"/>
            <a:ext cx="2057400" cy="1600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228600" y="2133600"/>
            <a:ext cx="19050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Paired samples</a:t>
            </a:r>
          </a:p>
        </p:txBody>
      </p:sp>
      <p:graphicFrame>
        <p:nvGraphicFramePr>
          <p:cNvPr id="8194" name="Object 8"/>
          <p:cNvGraphicFramePr>
            <a:graphicFrameLocks noChangeAspect="1"/>
          </p:cNvGraphicFramePr>
          <p:nvPr/>
        </p:nvGraphicFramePr>
        <p:xfrm>
          <a:off x="3813175" y="2838450"/>
          <a:ext cx="2798763" cy="1889125"/>
        </p:xfrm>
        <a:graphic>
          <a:graphicData uri="http://schemas.openxmlformats.org/presentationml/2006/ole">
            <p:oleObj spid="_x0000_s8194" name="Equation" r:id="rId3" imgW="939600" imgH="634680" progId="Equation.3">
              <p:embed/>
            </p:oleObj>
          </a:graphicData>
        </a:graphic>
      </p:graphicFrame>
      <p:sp>
        <p:nvSpPr>
          <p:cNvPr id="8200" name="Rectangle 9"/>
          <p:cNvSpPr>
            <a:spLocks noChangeArrowheads="1"/>
          </p:cNvSpPr>
          <p:nvPr/>
        </p:nvSpPr>
        <p:spPr bwMode="auto">
          <a:xfrm>
            <a:off x="2667000" y="5334000"/>
            <a:ext cx="4114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/>
              <a:t>Where  t</a:t>
            </a:r>
            <a:r>
              <a:rPr lang="en-US" sz="2300" baseline="-25000"/>
              <a:t>STAT</a:t>
            </a:r>
            <a:r>
              <a:rPr lang="en-US" sz="2300">
                <a:sym typeface="Symbol" pitchFamily="18" charset="2"/>
              </a:rPr>
              <a:t>  has  n - 1  d.f.</a:t>
            </a:r>
            <a:endParaRPr lang="en-US" sz="2700">
              <a:sym typeface="Symbol" pitchFamily="18" charset="2"/>
            </a:endParaRPr>
          </a:p>
        </p:txBody>
      </p:sp>
      <p:sp>
        <p:nvSpPr>
          <p:cNvPr id="8201" name="Rectangle 13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The Paired Difference Test:</a:t>
            </a:r>
            <a:br>
              <a:rPr lang="en-US" smtClean="0"/>
            </a:br>
            <a:r>
              <a:rPr lang="en-US" smtClean="0"/>
              <a:t>Finding t</a:t>
            </a:r>
            <a:r>
              <a:rPr lang="en-US" baseline="-25000" smtClean="0"/>
              <a:t>STAT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8B34F9A9-AF0E-40FB-B346-E2BCF5DCD670}" type="slidenum">
              <a:rPr lang="en-US"/>
              <a:pPr/>
              <a:t>19</a:t>
            </a:fld>
            <a:endParaRPr lang="en-US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43010" name="Line 2"/>
          <p:cNvSpPr>
            <a:spLocks noChangeShapeType="1"/>
          </p:cNvSpPr>
          <p:nvPr/>
        </p:nvSpPr>
        <p:spPr bwMode="auto">
          <a:xfrm>
            <a:off x="1600200" y="39624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4648200" y="39624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7543800" y="39624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276600" y="2209800"/>
            <a:ext cx="2514600" cy="1600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381000" y="2209800"/>
            <a:ext cx="2514600" cy="1600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304800" y="2209800"/>
            <a:ext cx="2743200" cy="1552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Lower-tail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μ</a:t>
            </a:r>
            <a:r>
              <a:rPr lang="en-US" baseline="-25000"/>
              <a:t>D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/>
              <a:t> 0</a:t>
            </a:r>
            <a:endParaRPr lang="en-US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D</a:t>
            </a:r>
            <a:r>
              <a:rPr lang="en-US"/>
              <a:t> &lt; 0</a:t>
            </a:r>
            <a:endParaRPr lang="en-US">
              <a:sym typeface="Symbol" pitchFamily="18" charset="2"/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3200400" y="2209800"/>
            <a:ext cx="2743200" cy="1552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Upper-tail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D</a:t>
            </a:r>
            <a:r>
              <a:rPr lang="en-US"/>
              <a:t> </a:t>
            </a:r>
            <a:r>
              <a:rPr lang="en-US">
                <a:cs typeface="Arial" charset="0"/>
              </a:rPr>
              <a:t>≤</a:t>
            </a:r>
            <a:r>
              <a:rPr lang="en-US"/>
              <a:t> 0</a:t>
            </a:r>
            <a:endParaRPr lang="en-US" baseline="-25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D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&gt;</a:t>
            </a:r>
            <a:r>
              <a:rPr lang="en-US"/>
              <a:t> 0</a:t>
            </a:r>
            <a:endParaRPr lang="en-US" baseline="-25000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6172200" y="2209800"/>
            <a:ext cx="2514600" cy="1600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096000" y="2209800"/>
            <a:ext cx="2743200" cy="1552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Two-tail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D</a:t>
            </a:r>
            <a:r>
              <a:rPr lang="en-US"/>
              <a:t> = 0</a:t>
            </a:r>
            <a:endParaRPr lang="en-US" baseline="-25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D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≠</a:t>
            </a:r>
            <a:r>
              <a:rPr lang="en-US"/>
              <a:t> 0</a:t>
            </a:r>
            <a:endParaRPr lang="en-US">
              <a:sym typeface="Symbol" pitchFamily="18" charset="2"/>
            </a:endParaRPr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2514600" y="1600200"/>
            <a:ext cx="3962400" cy="457200"/>
          </a:xfrm>
          <a:prstGeom prst="rect">
            <a:avLst/>
          </a:prstGeom>
          <a:solidFill>
            <a:srgbClr val="F7FEB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2743200" y="1600200"/>
            <a:ext cx="35052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Paired Samples</a:t>
            </a:r>
          </a:p>
        </p:txBody>
      </p:sp>
      <p:sp>
        <p:nvSpPr>
          <p:cNvPr id="43021" name="Rectangle 13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The Paired Difference Test: Possible Hypotheses</a:t>
            </a:r>
            <a:endParaRPr lang="el-GR" baseline="-25000" smtClean="0">
              <a:cs typeface="Arial" charset="0"/>
            </a:endParaRPr>
          </a:p>
        </p:txBody>
      </p:sp>
      <p:sp>
        <p:nvSpPr>
          <p:cNvPr id="43022" name="Freeform 14"/>
          <p:cNvSpPr>
            <a:spLocks/>
          </p:cNvSpPr>
          <p:nvPr/>
        </p:nvSpPr>
        <p:spPr bwMode="auto">
          <a:xfrm flipH="1">
            <a:off x="8153400" y="45720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304800" y="45720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381000" y="39624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1600200" y="39624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304800" y="49530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>
            <a:off x="609600" y="44958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 flipH="1">
            <a:off x="5257800" y="45720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29" name="Freeform 21"/>
          <p:cNvSpPr>
            <a:spLocks/>
          </p:cNvSpPr>
          <p:nvPr/>
        </p:nvSpPr>
        <p:spPr bwMode="auto">
          <a:xfrm>
            <a:off x="3429000" y="39624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30" name="Freeform 22"/>
          <p:cNvSpPr>
            <a:spLocks/>
          </p:cNvSpPr>
          <p:nvPr/>
        </p:nvSpPr>
        <p:spPr bwMode="auto">
          <a:xfrm>
            <a:off x="4648200" y="39624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31" name="Line 23"/>
          <p:cNvSpPr>
            <a:spLocks noChangeShapeType="1"/>
          </p:cNvSpPr>
          <p:nvPr/>
        </p:nvSpPr>
        <p:spPr bwMode="auto">
          <a:xfrm>
            <a:off x="3352800" y="49530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5410200" y="4038600"/>
            <a:ext cx="38576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</a:p>
        </p:txBody>
      </p:sp>
      <p:sp>
        <p:nvSpPr>
          <p:cNvPr id="43033" name="Freeform 25"/>
          <p:cNvSpPr>
            <a:spLocks/>
          </p:cNvSpPr>
          <p:nvPr/>
        </p:nvSpPr>
        <p:spPr bwMode="auto">
          <a:xfrm>
            <a:off x="6248400" y="45720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34" name="Freeform 26"/>
          <p:cNvSpPr>
            <a:spLocks/>
          </p:cNvSpPr>
          <p:nvPr/>
        </p:nvSpPr>
        <p:spPr bwMode="auto">
          <a:xfrm>
            <a:off x="6324600" y="39624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35" name="Freeform 27"/>
          <p:cNvSpPr>
            <a:spLocks/>
          </p:cNvSpPr>
          <p:nvPr/>
        </p:nvSpPr>
        <p:spPr bwMode="auto">
          <a:xfrm>
            <a:off x="7543800" y="39624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>
            <a:off x="6248400" y="49530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6248400" y="4038600"/>
            <a:ext cx="838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  <a:r>
              <a:rPr lang="en-US"/>
              <a:t>/2</a:t>
            </a:r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>
            <a:off x="6553200" y="44958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8153400" y="4038600"/>
            <a:ext cx="838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  <a:r>
              <a:rPr lang="en-US"/>
              <a:t>/2</a:t>
            </a:r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 flipH="1">
            <a:off x="8305800" y="44958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H="1">
            <a:off x="5410200" y="44958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2" name="Rectangle 34"/>
          <p:cNvSpPr>
            <a:spLocks noChangeArrowheads="1"/>
          </p:cNvSpPr>
          <p:nvPr/>
        </p:nvSpPr>
        <p:spPr bwMode="auto">
          <a:xfrm>
            <a:off x="304800" y="4038600"/>
            <a:ext cx="38576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>
            <a:off x="685800" y="50292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-t</a:t>
            </a:r>
            <a:r>
              <a:rPr lang="en-US" sz="2800" baseline="-25000">
                <a:latin typeface="Symbol" pitchFamily="18" charset="2"/>
              </a:rPr>
              <a:t>a</a:t>
            </a:r>
          </a:p>
        </p:txBody>
      </p:sp>
      <p:sp>
        <p:nvSpPr>
          <p:cNvPr id="43044" name="Rectangle 36"/>
          <p:cNvSpPr>
            <a:spLocks noChangeArrowheads="1"/>
          </p:cNvSpPr>
          <p:nvPr/>
        </p:nvSpPr>
        <p:spPr bwMode="auto">
          <a:xfrm>
            <a:off x="6553200" y="50292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-t</a:t>
            </a:r>
            <a:r>
              <a:rPr lang="en-US" sz="2800" baseline="-25000">
                <a:latin typeface="Symbol" pitchFamily="18" charset="2"/>
              </a:rPr>
              <a:t>a</a:t>
            </a:r>
            <a:r>
              <a:rPr lang="en-US" sz="2800" baseline="-25000"/>
              <a:t>/2</a:t>
            </a:r>
            <a:endParaRPr lang="en-US" sz="2800" baseline="-25000">
              <a:latin typeface="Symbol" pitchFamily="18" charset="2"/>
            </a:endParaRPr>
          </a:p>
        </p:txBody>
      </p:sp>
      <p:sp>
        <p:nvSpPr>
          <p:cNvPr id="43045" name="Rectangle 37"/>
          <p:cNvSpPr>
            <a:spLocks noChangeArrowheads="1"/>
          </p:cNvSpPr>
          <p:nvPr/>
        </p:nvSpPr>
        <p:spPr bwMode="auto">
          <a:xfrm>
            <a:off x="5029200" y="50292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t</a:t>
            </a:r>
            <a:r>
              <a:rPr lang="en-US" sz="2800" baseline="-25000">
                <a:latin typeface="Symbol" pitchFamily="18" charset="2"/>
              </a:rPr>
              <a:t>a</a:t>
            </a:r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7924800" y="50292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t</a:t>
            </a:r>
            <a:r>
              <a:rPr lang="en-US" sz="2800" baseline="-25000">
                <a:latin typeface="Symbol" pitchFamily="18" charset="2"/>
              </a:rPr>
              <a:t>a</a:t>
            </a:r>
            <a:r>
              <a:rPr lang="en-US" sz="2800" baseline="-25000"/>
              <a:t>/2</a:t>
            </a:r>
            <a:endParaRPr lang="en-US" sz="2800" baseline="-25000">
              <a:latin typeface="Symbol" pitchFamily="18" charset="2"/>
            </a:endParaRPr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>
            <a:off x="990600" y="46482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5257800" y="46482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>
            <a:off x="6934200" y="46482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>
            <a:off x="8153400" y="46482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51" name="Rectangle 43"/>
          <p:cNvSpPr>
            <a:spLocks noChangeArrowheads="1"/>
          </p:cNvSpPr>
          <p:nvPr/>
        </p:nvSpPr>
        <p:spPr bwMode="auto">
          <a:xfrm>
            <a:off x="228600" y="5562600"/>
            <a:ext cx="2667000" cy="393700"/>
          </a:xfrm>
          <a:prstGeom prst="rect">
            <a:avLst/>
          </a:prstGeom>
          <a:solidFill>
            <a:srgbClr val="D5EEFF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t</a:t>
            </a:r>
            <a:r>
              <a:rPr lang="en-US" sz="2000" baseline="-25000"/>
              <a:t>STAT</a:t>
            </a:r>
            <a:r>
              <a:rPr lang="en-US" sz="2000"/>
              <a:t> &lt; -t</a:t>
            </a:r>
            <a:r>
              <a:rPr lang="en-US" sz="2000" baseline="-25000">
                <a:latin typeface="Symbol" pitchFamily="18" charset="2"/>
              </a:rPr>
              <a:t>a</a:t>
            </a:r>
          </a:p>
        </p:txBody>
      </p:sp>
      <p:sp>
        <p:nvSpPr>
          <p:cNvPr id="43052" name="Rectangle 44"/>
          <p:cNvSpPr>
            <a:spLocks noChangeArrowheads="1"/>
          </p:cNvSpPr>
          <p:nvPr/>
        </p:nvSpPr>
        <p:spPr bwMode="auto">
          <a:xfrm>
            <a:off x="3200400" y="5562600"/>
            <a:ext cx="2743200" cy="393700"/>
          </a:xfrm>
          <a:prstGeom prst="rect">
            <a:avLst/>
          </a:prstGeom>
          <a:solidFill>
            <a:srgbClr val="D5EEFF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t</a:t>
            </a:r>
            <a:r>
              <a:rPr lang="en-US" sz="2000" baseline="-25000"/>
              <a:t>STAT</a:t>
            </a:r>
            <a:r>
              <a:rPr lang="en-US" sz="2000"/>
              <a:t> &gt; t</a:t>
            </a:r>
            <a:r>
              <a:rPr lang="en-US" sz="2000" baseline="-25000">
                <a:latin typeface="Symbol" pitchFamily="18" charset="2"/>
              </a:rPr>
              <a:t>a</a:t>
            </a:r>
          </a:p>
        </p:txBody>
      </p:sp>
      <p:sp>
        <p:nvSpPr>
          <p:cNvPr id="43053" name="Rectangle 45"/>
          <p:cNvSpPr>
            <a:spLocks noChangeArrowheads="1"/>
          </p:cNvSpPr>
          <p:nvPr/>
        </p:nvSpPr>
        <p:spPr bwMode="auto">
          <a:xfrm>
            <a:off x="6248400" y="5562600"/>
            <a:ext cx="2743200" cy="606425"/>
          </a:xfrm>
          <a:prstGeom prst="rect">
            <a:avLst/>
          </a:prstGeom>
          <a:solidFill>
            <a:srgbClr val="D5EEFF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t</a:t>
            </a:r>
            <a:r>
              <a:rPr lang="en-US" sz="2000" baseline="-25000"/>
              <a:t>STAT</a:t>
            </a:r>
            <a:r>
              <a:rPr lang="en-US" sz="2000"/>
              <a:t> &lt; -t</a:t>
            </a:r>
            <a:r>
              <a:rPr lang="en-US" sz="2000" baseline="-25000">
                <a:latin typeface="Symbol" pitchFamily="18" charset="2"/>
              </a:rPr>
              <a:t>a/2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2000" baseline="-25000">
                <a:latin typeface="Symbol" pitchFamily="18" charset="2"/>
              </a:rPr>
              <a:t>                         </a:t>
            </a:r>
            <a:r>
              <a:rPr lang="en-US" sz="2000" baseline="-25000"/>
              <a:t> </a:t>
            </a:r>
            <a:r>
              <a:rPr lang="en-US" sz="2000"/>
              <a:t>or t</a:t>
            </a:r>
            <a:r>
              <a:rPr lang="en-US" sz="2000" baseline="-25000"/>
              <a:t>STAT</a:t>
            </a:r>
            <a:r>
              <a:rPr lang="en-US" sz="2000"/>
              <a:t> &gt; t</a:t>
            </a:r>
            <a:r>
              <a:rPr lang="en-US" sz="2000" baseline="-25000">
                <a:latin typeface="Symbol" pitchFamily="18" charset="2"/>
              </a:rPr>
              <a:t>a/2</a:t>
            </a:r>
            <a:r>
              <a:rPr lang="en-US" sz="2000"/>
              <a:t> </a:t>
            </a:r>
          </a:p>
        </p:txBody>
      </p:sp>
      <p:sp>
        <p:nvSpPr>
          <p:cNvPr id="43054" name="Rectangle 46"/>
          <p:cNvSpPr>
            <a:spLocks noChangeArrowheads="1"/>
          </p:cNvSpPr>
          <p:nvPr/>
        </p:nvSpPr>
        <p:spPr bwMode="auto">
          <a:xfrm>
            <a:off x="2743200" y="6019800"/>
            <a:ext cx="3657600" cy="476250"/>
          </a:xfrm>
          <a:prstGeom prst="rect">
            <a:avLst/>
          </a:prstGeom>
          <a:solidFill>
            <a:srgbClr val="D5EE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/>
              <a:t>Where  t</a:t>
            </a:r>
            <a:r>
              <a:rPr lang="en-US" sz="2000" baseline="-25000"/>
              <a:t>STAT</a:t>
            </a:r>
            <a:r>
              <a:rPr lang="en-US" sz="2000">
                <a:sym typeface="Symbol" pitchFamily="18" charset="2"/>
              </a:rPr>
              <a:t>  has  n - 1  d.f</a:t>
            </a:r>
            <a:r>
              <a:rPr lang="en-US">
                <a:sym typeface="Symbol" pitchFamily="18" charset="2"/>
              </a:rPr>
              <a:t>.</a:t>
            </a:r>
          </a:p>
        </p:txBody>
      </p:sp>
      <p:sp>
        <p:nvSpPr>
          <p:cNvPr id="43056" name="Rectangle 49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7AB7DE0A-DEFF-44DA-AADD-F0B1E06BFEF2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724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sz="2400" b="1" smtClean="0"/>
              <a:t>In this chapter, you learn:</a:t>
            </a:r>
            <a:r>
              <a:rPr lang="en-US" smtClean="0"/>
              <a:t> </a:t>
            </a:r>
          </a:p>
          <a:p>
            <a:pPr eaLnBrk="1" hangingPunct="1">
              <a:spcBef>
                <a:spcPct val="35000"/>
              </a:spcBef>
            </a:pPr>
            <a:r>
              <a:rPr lang="en-US" sz="2400" smtClean="0"/>
              <a:t>How to use hypothesis testing for comparing the difference between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The means of two independent populations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The means of two related populations 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The proportions of two independent populations</a:t>
            </a:r>
          </a:p>
          <a:p>
            <a:pPr lvl="1" eaLnBrk="1" hangingPunct="1">
              <a:spcBef>
                <a:spcPct val="35000"/>
              </a:spcBef>
            </a:pPr>
            <a:r>
              <a:rPr lang="en-US" smtClean="0"/>
              <a:t>The variances of two independent populations by testing the ratio of the two variances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32E2FAA1-7B5E-4C85-99BA-524188A2B420}" type="slidenum">
              <a:rPr lang="en-US"/>
              <a:pPr/>
              <a:t>20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3657600" y="2667000"/>
            <a:ext cx="3352800" cy="1676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362200" y="1941513"/>
            <a:ext cx="63246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The confidence interval for </a:t>
            </a:r>
            <a:r>
              <a:rPr lang="el-GR" smtClean="0">
                <a:cs typeface="Arial" charset="0"/>
              </a:rPr>
              <a:t>μ</a:t>
            </a:r>
            <a:r>
              <a:rPr lang="en-US" baseline="-25000" smtClean="0">
                <a:cs typeface="Arial" charset="0"/>
              </a:rPr>
              <a:t>D</a:t>
            </a:r>
            <a:r>
              <a:rPr lang="en-US" smtClean="0"/>
              <a:t> is</a:t>
            </a:r>
          </a:p>
        </p:txBody>
      </p:sp>
      <p:sp>
        <p:nvSpPr>
          <p:cNvPr id="9223" name="Rectangle 5"/>
          <p:cNvSpPr>
            <a:spLocks noChangeArrowheads="1"/>
          </p:cNvSpPr>
          <p:nvPr/>
        </p:nvSpPr>
        <p:spPr bwMode="auto">
          <a:xfrm>
            <a:off x="152400" y="1905000"/>
            <a:ext cx="2057400" cy="1600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228600" y="2133600"/>
            <a:ext cx="19050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Paired samples</a:t>
            </a:r>
          </a:p>
        </p:txBody>
      </p:sp>
      <p:graphicFrame>
        <p:nvGraphicFramePr>
          <p:cNvPr id="9218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38800" y="4648200"/>
          <a:ext cx="2133600" cy="1143000"/>
        </p:xfrm>
        <a:graphic>
          <a:graphicData uri="http://schemas.openxmlformats.org/presentationml/2006/ole">
            <p:oleObj spid="_x0000_s9218" name="Equation" r:id="rId3" imgW="1269720" imgH="660240" progId="Equation.3">
              <p:embed/>
            </p:oleObj>
          </a:graphicData>
        </a:graphic>
      </p:graphicFrame>
      <p:graphicFrame>
        <p:nvGraphicFramePr>
          <p:cNvPr id="9219" name="Object 9"/>
          <p:cNvGraphicFramePr>
            <a:graphicFrameLocks noChangeAspect="1"/>
          </p:cNvGraphicFramePr>
          <p:nvPr/>
        </p:nvGraphicFramePr>
        <p:xfrm>
          <a:off x="3997325" y="2743200"/>
          <a:ext cx="2597150" cy="1360488"/>
        </p:xfrm>
        <a:graphic>
          <a:graphicData uri="http://schemas.openxmlformats.org/presentationml/2006/ole">
            <p:oleObj spid="_x0000_s9219" name="Equation" r:id="rId4" imgW="799920" imgH="419040" progId="Equation.3">
              <p:embed/>
            </p:oleObj>
          </a:graphicData>
        </a:graphic>
      </p:graphicFrame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4495800" y="5181600"/>
            <a:ext cx="1066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ym typeface="Symbol" pitchFamily="18" charset="2"/>
              </a:rPr>
              <a:t>where</a:t>
            </a:r>
          </a:p>
        </p:txBody>
      </p:sp>
      <p:sp>
        <p:nvSpPr>
          <p:cNvPr id="9226" name="Rectangle 14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smtClean="0"/>
              <a:t>The Paired Difference Confidence Interval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1C9D67E5-C794-4D9A-92FF-7D12D8FAD8ED}" type="slidenum">
              <a:rPr lang="en-US"/>
              <a:pPr/>
              <a:t>21</a:t>
            </a:fld>
            <a:endParaRPr lang="en-US"/>
          </a:p>
        </p:txBody>
      </p:sp>
      <p:sp>
        <p:nvSpPr>
          <p:cNvPr id="2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524000"/>
            <a:ext cx="7467600" cy="1600200"/>
          </a:xfrm>
        </p:spPr>
        <p:txBody>
          <a:bodyPr lIns="90488" tIns="44450" rIns="90488" bIns="44450"/>
          <a:lstStyle/>
          <a:p>
            <a:pPr marL="0" indent="0" defTabSz="914400" eaLnBrk="1" hangingPunct="1">
              <a:tabLst>
                <a:tab pos="0" algn="l"/>
              </a:tabLst>
            </a:pPr>
            <a:r>
              <a:rPr lang="en-US" sz="2400" smtClean="0"/>
              <a:t>  Assume you send your salespeople to a “customer service” training workshop.  Has the training made a difference in the number of complaints?  You collect the following data:</a:t>
            </a:r>
          </a:p>
          <a:p>
            <a:pPr marL="0" indent="0" defTabSz="914400" eaLnBrk="1" hangingPunct="1">
              <a:buFont typeface="Wingdings" pitchFamily="2" charset="2"/>
              <a:buNone/>
              <a:tabLst>
                <a:tab pos="0" algn="l"/>
              </a:tabLst>
            </a:pPr>
            <a:endParaRPr lang="en-US" sz="2400" smtClean="0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1143000" y="228600"/>
            <a:ext cx="7553325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Paired Difference Test:  Example</a:t>
            </a:r>
            <a:r>
              <a:rPr lang="en-US" sz="4000"/>
              <a:t> </a:t>
            </a:r>
          </a:p>
        </p:txBody>
      </p:sp>
      <p:graphicFrame>
        <p:nvGraphicFramePr>
          <p:cNvPr id="10242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4508500" y="3543300"/>
          <a:ext cx="317500" cy="419100"/>
        </p:xfrm>
        <a:graphic>
          <a:graphicData uri="http://schemas.openxmlformats.org/presentationml/2006/ole">
            <p:oleObj spid="_x0000_s10242" name="Equation" r:id="rId4" imgW="237960" imgH="314280" progId="Equation.3">
              <p:embed/>
            </p:oleObj>
          </a:graphicData>
        </a:graphic>
      </p:graphicFrame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152400" y="3276600"/>
            <a:ext cx="6477000" cy="2889250"/>
          </a:xfrm>
          <a:prstGeom prst="rect">
            <a:avLst/>
          </a:prstGeom>
          <a:solidFill>
            <a:srgbClr val="FDE0BD"/>
          </a:solidFill>
          <a:ln w="222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sz="2000" b="1">
                <a:solidFill>
                  <a:schemeClr val="bg2"/>
                </a:solidFill>
              </a:rPr>
              <a:t>                        </a:t>
            </a:r>
            <a:r>
              <a:rPr lang="en-US" sz="2000" b="1" u="sng">
                <a:solidFill>
                  <a:schemeClr val="bg2"/>
                </a:solidFill>
              </a:rPr>
              <a:t>Number of Complaints</a:t>
            </a:r>
            <a:r>
              <a:rPr lang="en-US" sz="2000" b="1"/>
              <a:t>:</a:t>
            </a:r>
            <a:r>
              <a:rPr lang="en-US" sz="2000" b="1">
                <a:solidFill>
                  <a:srgbClr val="FCD7A6"/>
                </a:solidFill>
              </a:rPr>
              <a:t>      </a:t>
            </a:r>
            <a:r>
              <a:rPr lang="en-US" sz="2000" b="1">
                <a:solidFill>
                  <a:schemeClr val="bg2"/>
                </a:solidFill>
              </a:rPr>
              <a:t>(2) - (1)</a:t>
            </a:r>
            <a:endParaRPr lang="en-US" sz="2000" b="1" u="sng">
              <a:solidFill>
                <a:schemeClr val="bg2"/>
              </a:solidFill>
            </a:endParaRPr>
          </a:p>
          <a:p>
            <a:pPr eaLnBrk="0" hangingPunct="0"/>
            <a:r>
              <a:rPr lang="en-US" sz="2000" b="1" u="sng">
                <a:solidFill>
                  <a:schemeClr val="bg2"/>
                </a:solidFill>
              </a:rPr>
              <a:t>Salesperson</a:t>
            </a:r>
            <a:r>
              <a:rPr lang="en-US" sz="2000" b="1">
                <a:solidFill>
                  <a:schemeClr val="bg2"/>
                </a:solidFill>
              </a:rPr>
              <a:t> </a:t>
            </a:r>
            <a:r>
              <a:rPr lang="en-US" sz="2000" b="1"/>
              <a:t>   </a:t>
            </a:r>
            <a:r>
              <a:rPr lang="en-US" sz="2000" b="1" u="sng">
                <a:solidFill>
                  <a:srgbClr val="339933"/>
                </a:solidFill>
              </a:rPr>
              <a:t>Before (1)</a:t>
            </a:r>
            <a:r>
              <a:rPr lang="en-US" sz="2000" b="1">
                <a:solidFill>
                  <a:srgbClr val="66CCFF"/>
                </a:solidFill>
              </a:rPr>
              <a:t> </a:t>
            </a:r>
            <a:r>
              <a:rPr lang="en-US" sz="2000" b="1"/>
              <a:t>   </a:t>
            </a:r>
            <a:r>
              <a:rPr lang="en-US" sz="2000" b="1" u="sng">
                <a:solidFill>
                  <a:schemeClr val="folHlink"/>
                </a:solidFill>
              </a:rPr>
              <a:t>After (2)</a:t>
            </a:r>
            <a:r>
              <a:rPr lang="en-US" sz="2000" b="1"/>
              <a:t>      </a:t>
            </a:r>
            <a:r>
              <a:rPr lang="en-US" sz="2000" b="1" u="sng">
                <a:solidFill>
                  <a:schemeClr val="bg2"/>
                </a:solidFill>
              </a:rPr>
              <a:t>Difference,</a:t>
            </a:r>
            <a:r>
              <a:rPr lang="en-US" sz="2000" b="1">
                <a:solidFill>
                  <a:srgbClr val="FCD7A6"/>
                </a:solidFill>
              </a:rPr>
              <a:t> </a:t>
            </a:r>
            <a:r>
              <a:rPr lang="en-US" sz="2000" b="1" u="sng">
                <a:solidFill>
                  <a:schemeClr val="bg2"/>
                </a:solidFill>
              </a:rPr>
              <a:t>D</a:t>
            </a:r>
            <a:r>
              <a:rPr lang="en-US" sz="2000" b="1" i="1" baseline="-25000">
                <a:solidFill>
                  <a:schemeClr val="bg2"/>
                </a:solidFill>
              </a:rPr>
              <a:t>i</a:t>
            </a:r>
            <a:endParaRPr lang="en-US" sz="2000" b="1" u="sng">
              <a:solidFill>
                <a:srgbClr val="FCD7A6"/>
              </a:solidFill>
            </a:endParaRPr>
          </a:p>
          <a:p>
            <a:pPr eaLnBrk="0" hangingPunct="0">
              <a:lnSpc>
                <a:spcPct val="80000"/>
              </a:lnSpc>
            </a:pPr>
            <a:endParaRPr lang="en-US" sz="2000" b="1">
              <a:solidFill>
                <a:schemeClr val="hlink"/>
              </a:solidFill>
            </a:endParaRPr>
          </a:p>
          <a:p>
            <a:pPr eaLnBrk="0" hangingPunct="0">
              <a:lnSpc>
                <a:spcPct val="105000"/>
              </a:lnSpc>
            </a:pPr>
            <a:r>
              <a:rPr lang="en-US" sz="2000" b="1"/>
              <a:t>        C.B.	        </a:t>
            </a:r>
            <a:r>
              <a:rPr lang="en-US" sz="2000" b="1">
                <a:solidFill>
                  <a:srgbClr val="339933"/>
                </a:solidFill>
              </a:rPr>
              <a:t>6</a:t>
            </a:r>
            <a:r>
              <a:rPr lang="en-US" sz="2000" b="1"/>
              <a:t>	             </a:t>
            </a:r>
            <a:r>
              <a:rPr lang="en-US" sz="2000" b="1">
                <a:solidFill>
                  <a:schemeClr val="folHlink"/>
                </a:solidFill>
              </a:rPr>
              <a:t>4</a:t>
            </a:r>
            <a:r>
              <a:rPr lang="en-US" sz="2000" b="1"/>
              <a:t>                    -  2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 b="1"/>
              <a:t>        T.F.	      </a:t>
            </a:r>
            <a:r>
              <a:rPr lang="en-US" sz="2000" b="1">
                <a:solidFill>
                  <a:srgbClr val="339933"/>
                </a:solidFill>
              </a:rPr>
              <a:t>20</a:t>
            </a:r>
            <a:r>
              <a:rPr lang="en-US" sz="2000" b="1"/>
              <a:t>	             </a:t>
            </a:r>
            <a:r>
              <a:rPr lang="en-US" sz="2000" b="1">
                <a:solidFill>
                  <a:schemeClr val="folHlink"/>
                </a:solidFill>
              </a:rPr>
              <a:t>6</a:t>
            </a:r>
            <a:r>
              <a:rPr lang="en-US" sz="2000" b="1"/>
              <a:t>                    -14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 b="1"/>
              <a:t>        M.H.	        </a:t>
            </a:r>
            <a:r>
              <a:rPr lang="en-US" sz="2000" b="1">
                <a:solidFill>
                  <a:srgbClr val="339933"/>
                </a:solidFill>
              </a:rPr>
              <a:t>3</a:t>
            </a:r>
            <a:r>
              <a:rPr lang="en-US" sz="2000" b="1"/>
              <a:t>	             </a:t>
            </a:r>
            <a:r>
              <a:rPr lang="en-US" sz="2000" b="1">
                <a:solidFill>
                  <a:schemeClr val="folHlink"/>
                </a:solidFill>
              </a:rPr>
              <a:t>2</a:t>
            </a:r>
            <a:r>
              <a:rPr lang="en-US" sz="2000" b="1"/>
              <a:t>                    -  1     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 b="1"/>
              <a:t>        R.K.	        </a:t>
            </a:r>
            <a:r>
              <a:rPr lang="en-US" sz="2000" b="1">
                <a:solidFill>
                  <a:srgbClr val="339933"/>
                </a:solidFill>
              </a:rPr>
              <a:t>0</a:t>
            </a:r>
            <a:r>
              <a:rPr lang="en-US" sz="2000" b="1"/>
              <a:t>                </a:t>
            </a:r>
            <a:r>
              <a:rPr lang="en-US" sz="2000" b="1">
                <a:solidFill>
                  <a:schemeClr val="folHlink"/>
                </a:solidFill>
              </a:rPr>
              <a:t>0</a:t>
            </a:r>
            <a:r>
              <a:rPr lang="en-US" sz="2000" b="1"/>
              <a:t>                       0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 b="1"/>
              <a:t>        M.O.	        </a:t>
            </a:r>
            <a:r>
              <a:rPr lang="en-US" sz="2000" b="1">
                <a:solidFill>
                  <a:srgbClr val="339933"/>
                </a:solidFill>
              </a:rPr>
              <a:t>4</a:t>
            </a:r>
            <a:r>
              <a:rPr lang="en-US" sz="2000" b="1"/>
              <a:t>                </a:t>
            </a:r>
            <a:r>
              <a:rPr lang="en-US" sz="2000" b="1">
                <a:solidFill>
                  <a:schemeClr val="folHlink"/>
                </a:solidFill>
              </a:rPr>
              <a:t>0</a:t>
            </a:r>
            <a:r>
              <a:rPr lang="en-US" sz="2000" b="1"/>
              <a:t>                    </a:t>
            </a:r>
            <a:r>
              <a:rPr lang="en-US" sz="2000" b="1" u="sng"/>
              <a:t>-  4</a:t>
            </a:r>
          </a:p>
          <a:p>
            <a:pPr eaLnBrk="0" hangingPunct="0">
              <a:lnSpc>
                <a:spcPct val="105000"/>
              </a:lnSpc>
            </a:pPr>
            <a:r>
              <a:rPr lang="en-US" sz="2000" b="1"/>
              <a:t>                                                   	                      -21</a:t>
            </a:r>
            <a:endParaRPr lang="en-US" sz="2000" b="1" u="sng"/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7010400" y="3459163"/>
            <a:ext cx="11525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D  </a:t>
            </a:r>
            <a:r>
              <a:rPr lang="en-US" sz="2800" b="1"/>
              <a:t>=</a:t>
            </a:r>
          </a:p>
        </p:txBody>
      </p:sp>
      <p:sp>
        <p:nvSpPr>
          <p:cNvPr id="10249" name="Line 7"/>
          <p:cNvSpPr>
            <a:spLocks noChangeShapeType="1"/>
          </p:cNvSpPr>
          <p:nvPr/>
        </p:nvSpPr>
        <p:spPr bwMode="auto">
          <a:xfrm flipV="1">
            <a:off x="7086600" y="3535363"/>
            <a:ext cx="26828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7848600" y="3154363"/>
            <a:ext cx="54292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200">
                <a:latin typeface="Symbol" pitchFamily="18" charset="2"/>
              </a:rPr>
              <a:t></a:t>
            </a:r>
          </a:p>
        </p:txBody>
      </p:sp>
      <p:sp>
        <p:nvSpPr>
          <p:cNvPr id="10251" name="Rectangle 9"/>
          <p:cNvSpPr>
            <a:spLocks noChangeArrowheads="1"/>
          </p:cNvSpPr>
          <p:nvPr/>
        </p:nvSpPr>
        <p:spPr bwMode="auto">
          <a:xfrm>
            <a:off x="8153400" y="3230563"/>
            <a:ext cx="5429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/>
              <a:t>D</a:t>
            </a:r>
            <a:r>
              <a:rPr lang="en-US" baseline="-25000"/>
              <a:t>i</a:t>
            </a:r>
            <a:endParaRPr lang="en-US" u="sng"/>
          </a:p>
          <a:p>
            <a:pPr eaLnBrk="0" latinLnBrk="1" hangingPunct="0"/>
            <a:endParaRPr lang="en-US" u="sng"/>
          </a:p>
        </p:txBody>
      </p:sp>
      <p:sp>
        <p:nvSpPr>
          <p:cNvPr id="10252" name="Rectangle 10"/>
          <p:cNvSpPr>
            <a:spLocks noChangeArrowheads="1"/>
          </p:cNvSpPr>
          <p:nvPr/>
        </p:nvSpPr>
        <p:spPr bwMode="auto">
          <a:xfrm>
            <a:off x="8077200" y="3611563"/>
            <a:ext cx="466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n</a:t>
            </a:r>
          </a:p>
        </p:txBody>
      </p:sp>
      <p:sp>
        <p:nvSpPr>
          <p:cNvPr id="10253" name="Line 11"/>
          <p:cNvSpPr>
            <a:spLocks noChangeShapeType="1"/>
          </p:cNvSpPr>
          <p:nvPr/>
        </p:nvSpPr>
        <p:spPr bwMode="auto">
          <a:xfrm flipV="1">
            <a:off x="7924800" y="3687763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243" name="Object 12">
            <a:hlinkClick r:id="" action="ppaction://ole?verb=0"/>
          </p:cNvPr>
          <p:cNvGraphicFramePr>
            <a:graphicFrameLocks/>
          </p:cNvGraphicFramePr>
          <p:nvPr/>
        </p:nvGraphicFramePr>
        <p:xfrm>
          <a:off x="6637338" y="4987925"/>
          <a:ext cx="2314575" cy="1489075"/>
        </p:xfrm>
        <a:graphic>
          <a:graphicData uri="http://schemas.openxmlformats.org/presentationml/2006/ole">
            <p:oleObj spid="_x0000_s10243" name="Equation" r:id="rId5" imgW="1269720" imgH="787320" progId="Equation.3">
              <p:embed/>
            </p:oleObj>
          </a:graphicData>
        </a:graphic>
      </p:graphicFrame>
      <p:sp>
        <p:nvSpPr>
          <p:cNvPr id="10254" name="Rectangle 13"/>
          <p:cNvSpPr>
            <a:spLocks noChangeArrowheads="1"/>
          </p:cNvSpPr>
          <p:nvPr/>
        </p:nvSpPr>
        <p:spPr bwMode="auto">
          <a:xfrm>
            <a:off x="7086600" y="4144963"/>
            <a:ext cx="1447800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   </a:t>
            </a:r>
            <a:r>
              <a:rPr lang="en-US"/>
              <a:t>= -4.2</a:t>
            </a:r>
          </a:p>
        </p:txBody>
      </p:sp>
      <p:sp>
        <p:nvSpPr>
          <p:cNvPr id="10255" name="Line 14"/>
          <p:cNvSpPr>
            <a:spLocks noChangeShapeType="1"/>
          </p:cNvSpPr>
          <p:nvPr/>
        </p:nvSpPr>
        <p:spPr bwMode="auto">
          <a:xfrm>
            <a:off x="152400" y="4114800"/>
            <a:ext cx="647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15"/>
          <p:cNvSpPr>
            <a:spLocks noChangeShapeType="1"/>
          </p:cNvSpPr>
          <p:nvPr/>
        </p:nvSpPr>
        <p:spPr bwMode="auto">
          <a:xfrm>
            <a:off x="1828800" y="32766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Line 16"/>
          <p:cNvSpPr>
            <a:spLocks noChangeShapeType="1"/>
          </p:cNvSpPr>
          <p:nvPr/>
        </p:nvSpPr>
        <p:spPr bwMode="auto">
          <a:xfrm>
            <a:off x="4800600" y="32766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Line 17"/>
          <p:cNvSpPr>
            <a:spLocks noChangeShapeType="1"/>
          </p:cNvSpPr>
          <p:nvPr/>
        </p:nvSpPr>
        <p:spPr bwMode="auto">
          <a:xfrm>
            <a:off x="3276600" y="4114800"/>
            <a:ext cx="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4C700E6E-5A7D-4770-AC3B-894FCB0BD206}" type="slidenum">
              <a:rPr lang="en-US"/>
              <a:pPr/>
              <a:t>22</a:t>
            </a:fld>
            <a:endParaRPr lang="en-US"/>
          </a:p>
        </p:txBody>
      </p:sp>
      <p:sp>
        <p:nvSpPr>
          <p:cNvPr id="3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1447800" y="2590800"/>
            <a:ext cx="19050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3"/>
          <p:cNvSpPr>
            <a:spLocks noChangeShapeType="1"/>
          </p:cNvSpPr>
          <p:nvPr/>
        </p:nvSpPr>
        <p:spPr bwMode="auto">
          <a:xfrm>
            <a:off x="7010400" y="2362200"/>
            <a:ext cx="0" cy="13716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Freeform 4"/>
          <p:cNvSpPr>
            <a:spLocks/>
          </p:cNvSpPr>
          <p:nvPr/>
        </p:nvSpPr>
        <p:spPr bwMode="auto">
          <a:xfrm>
            <a:off x="5638800" y="3419475"/>
            <a:ext cx="612775" cy="309563"/>
          </a:xfrm>
          <a:custGeom>
            <a:avLst/>
            <a:gdLst>
              <a:gd name="T0" fmla="*/ 612775 w 386"/>
              <a:gd name="T1" fmla="*/ 0 h 195"/>
              <a:gd name="T2" fmla="*/ 612775 w 386"/>
              <a:gd name="T3" fmla="*/ 309563 h 195"/>
              <a:gd name="T4" fmla="*/ 0 w 386"/>
              <a:gd name="T5" fmla="*/ 309563 h 195"/>
              <a:gd name="T6" fmla="*/ 276225 w 386"/>
              <a:gd name="T7" fmla="*/ 242888 h 195"/>
              <a:gd name="T8" fmla="*/ 349250 w 386"/>
              <a:gd name="T9" fmla="*/ 203200 h 195"/>
              <a:gd name="T10" fmla="*/ 415925 w 386"/>
              <a:gd name="T11" fmla="*/ 157163 h 195"/>
              <a:gd name="T12" fmla="*/ 452438 w 386"/>
              <a:gd name="T13" fmla="*/ 141288 h 195"/>
              <a:gd name="T14" fmla="*/ 493713 w 386"/>
              <a:gd name="T15" fmla="*/ 109538 h 195"/>
              <a:gd name="T16" fmla="*/ 560388 w 386"/>
              <a:gd name="T17" fmla="*/ 50800 h 195"/>
              <a:gd name="T18" fmla="*/ 533400 w 386"/>
              <a:gd name="T19" fmla="*/ 85725 h 19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86"/>
              <a:gd name="T31" fmla="*/ 0 h 195"/>
              <a:gd name="T32" fmla="*/ 386 w 386"/>
              <a:gd name="T33" fmla="*/ 195 h 19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86" h="195">
                <a:moveTo>
                  <a:pt x="386" y="0"/>
                </a:moveTo>
                <a:lnTo>
                  <a:pt x="386" y="195"/>
                </a:lnTo>
                <a:lnTo>
                  <a:pt x="0" y="195"/>
                </a:lnTo>
                <a:lnTo>
                  <a:pt x="174" y="153"/>
                </a:lnTo>
                <a:lnTo>
                  <a:pt x="220" y="128"/>
                </a:lnTo>
                <a:lnTo>
                  <a:pt x="262" y="99"/>
                </a:lnTo>
                <a:lnTo>
                  <a:pt x="285" y="89"/>
                </a:lnTo>
                <a:lnTo>
                  <a:pt x="311" y="69"/>
                </a:lnTo>
                <a:lnTo>
                  <a:pt x="353" y="32"/>
                </a:lnTo>
                <a:lnTo>
                  <a:pt x="336" y="54"/>
                </a:lnTo>
              </a:path>
            </a:pathLst>
          </a:custGeom>
          <a:solidFill>
            <a:srgbClr val="EAEC5E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Freeform 5"/>
          <p:cNvSpPr>
            <a:spLocks/>
          </p:cNvSpPr>
          <p:nvPr/>
        </p:nvSpPr>
        <p:spPr bwMode="auto">
          <a:xfrm>
            <a:off x="7546975" y="3054350"/>
            <a:ext cx="839788" cy="682625"/>
          </a:xfrm>
          <a:custGeom>
            <a:avLst/>
            <a:gdLst>
              <a:gd name="T0" fmla="*/ 222250 w 529"/>
              <a:gd name="T1" fmla="*/ 342900 h 430"/>
              <a:gd name="T2" fmla="*/ 225425 w 529"/>
              <a:gd name="T3" fmla="*/ 663575 h 430"/>
              <a:gd name="T4" fmla="*/ 839788 w 529"/>
              <a:gd name="T5" fmla="*/ 682625 h 430"/>
              <a:gd name="T6" fmla="*/ 563563 w 529"/>
              <a:gd name="T7" fmla="*/ 614363 h 430"/>
              <a:gd name="T8" fmla="*/ 487363 w 529"/>
              <a:gd name="T9" fmla="*/ 574675 h 430"/>
              <a:gd name="T10" fmla="*/ 417513 w 529"/>
              <a:gd name="T11" fmla="*/ 528638 h 430"/>
              <a:gd name="T12" fmla="*/ 347663 w 529"/>
              <a:gd name="T13" fmla="*/ 477838 h 430"/>
              <a:gd name="T14" fmla="*/ 0 w 529"/>
              <a:gd name="T15" fmla="*/ 0 h 43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29"/>
              <a:gd name="T25" fmla="*/ 0 h 430"/>
              <a:gd name="T26" fmla="*/ 529 w 529"/>
              <a:gd name="T27" fmla="*/ 430 h 43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29" h="430">
                <a:moveTo>
                  <a:pt x="140" y="216"/>
                </a:moveTo>
                <a:lnTo>
                  <a:pt x="142" y="418"/>
                </a:lnTo>
                <a:lnTo>
                  <a:pt x="529" y="430"/>
                </a:lnTo>
                <a:lnTo>
                  <a:pt x="355" y="387"/>
                </a:lnTo>
                <a:lnTo>
                  <a:pt x="307" y="362"/>
                </a:lnTo>
                <a:lnTo>
                  <a:pt x="263" y="333"/>
                </a:lnTo>
                <a:lnTo>
                  <a:pt x="219" y="301"/>
                </a:lnTo>
                <a:lnTo>
                  <a:pt x="0" y="0"/>
                </a:lnTo>
              </a:path>
            </a:pathLst>
          </a:custGeom>
          <a:solidFill>
            <a:srgbClr val="EAEC5E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686800" cy="4876800"/>
          </a:xfrm>
        </p:spPr>
        <p:txBody>
          <a:bodyPr lIns="90488" tIns="44450" rIns="90488" bIns="44450"/>
          <a:lstStyle/>
          <a:p>
            <a:pPr marL="0" indent="0" defTabSz="914400" eaLnBrk="1" hangingPunct="1">
              <a:buSzPct val="90000"/>
              <a:tabLst>
                <a:tab pos="0" algn="l"/>
              </a:tabLst>
            </a:pPr>
            <a:r>
              <a:rPr lang="en-US" sz="2400" smtClean="0"/>
              <a:t> Has the training made a difference in the number of complaints (at the 0.01 level)?</a:t>
            </a:r>
            <a:r>
              <a:rPr lang="en-US" sz="2400" b="1" smtClean="0"/>
              <a:t>  </a:t>
            </a:r>
          </a:p>
        </p:txBody>
      </p:sp>
      <p:sp>
        <p:nvSpPr>
          <p:cNvPr id="11273" name="Rectangle 7"/>
          <p:cNvSpPr>
            <a:spLocks noChangeArrowheads="1"/>
          </p:cNvSpPr>
          <p:nvPr/>
        </p:nvSpPr>
        <p:spPr bwMode="auto">
          <a:xfrm>
            <a:off x="2819400" y="3657600"/>
            <a:ext cx="12287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/>
              <a:t>- </a:t>
            </a:r>
            <a:r>
              <a:rPr lang="en-US"/>
              <a:t>4.2</a:t>
            </a:r>
          </a:p>
        </p:txBody>
      </p:sp>
      <p:sp>
        <p:nvSpPr>
          <p:cNvPr id="11274" name="Rectangle 8"/>
          <p:cNvSpPr>
            <a:spLocks noChangeArrowheads="1"/>
          </p:cNvSpPr>
          <p:nvPr/>
        </p:nvSpPr>
        <p:spPr bwMode="auto">
          <a:xfrm>
            <a:off x="2286000" y="3657600"/>
            <a:ext cx="12303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D =</a:t>
            </a:r>
          </a:p>
        </p:txBody>
      </p:sp>
      <p:graphicFrame>
        <p:nvGraphicFramePr>
          <p:cNvPr id="11266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" y="5486400"/>
          <a:ext cx="4324350" cy="1044575"/>
        </p:xfrm>
        <a:graphic>
          <a:graphicData uri="http://schemas.openxmlformats.org/presentationml/2006/ole">
            <p:oleObj spid="_x0000_s11266" name="Equation" r:id="rId4" imgW="2120760" imgH="469800" progId="Equation.3">
              <p:embed/>
            </p:oleObj>
          </a:graphicData>
        </a:graphic>
      </p:graphicFrame>
      <p:sp>
        <p:nvSpPr>
          <p:cNvPr id="11275" name="Rectangle 10"/>
          <p:cNvSpPr>
            <a:spLocks noChangeArrowheads="1"/>
          </p:cNvSpPr>
          <p:nvPr/>
        </p:nvSpPr>
        <p:spPr bwMode="auto">
          <a:xfrm>
            <a:off x="1524000" y="2590800"/>
            <a:ext cx="1828800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b="1">
                <a:solidFill>
                  <a:schemeClr val="bg2"/>
                </a:solidFill>
              </a:rPr>
              <a:t>H</a:t>
            </a:r>
            <a:r>
              <a:rPr lang="en-US" b="1" baseline="-25000">
                <a:solidFill>
                  <a:schemeClr val="bg2"/>
                </a:solidFill>
              </a:rPr>
              <a:t>0</a:t>
            </a:r>
            <a:r>
              <a:rPr lang="en-US" b="1">
                <a:solidFill>
                  <a:schemeClr val="bg2"/>
                </a:solidFill>
              </a:rPr>
              <a:t>:  </a:t>
            </a:r>
            <a:r>
              <a:rPr lang="el-GR" b="1">
                <a:solidFill>
                  <a:schemeClr val="bg2"/>
                </a:solidFill>
                <a:cs typeface="Arial" charset="0"/>
              </a:rPr>
              <a:t>μ</a:t>
            </a:r>
            <a:r>
              <a:rPr lang="en-US" b="1" baseline="-25000">
                <a:solidFill>
                  <a:schemeClr val="bg2"/>
                </a:solidFill>
              </a:rPr>
              <a:t>D </a:t>
            </a:r>
            <a:r>
              <a:rPr lang="en-US" b="1">
                <a:solidFill>
                  <a:schemeClr val="bg2"/>
                </a:solidFill>
              </a:rPr>
              <a:t>= 0</a:t>
            </a:r>
            <a:endParaRPr lang="en-US">
              <a:solidFill>
                <a:schemeClr val="bg2"/>
              </a:solidFill>
            </a:endParaRPr>
          </a:p>
          <a:p>
            <a:pPr eaLnBrk="0" hangingPunct="0"/>
            <a:r>
              <a:rPr lang="en-US" b="1">
                <a:solidFill>
                  <a:schemeClr val="bg2"/>
                </a:solidFill>
              </a:rPr>
              <a:t>H</a:t>
            </a:r>
            <a:r>
              <a:rPr lang="en-US" b="1" baseline="-25000">
                <a:solidFill>
                  <a:schemeClr val="bg2"/>
                </a:solidFill>
              </a:rPr>
              <a:t>1</a:t>
            </a:r>
            <a:r>
              <a:rPr lang="en-US" b="1">
                <a:solidFill>
                  <a:schemeClr val="bg2"/>
                </a:solidFill>
              </a:rPr>
              <a:t>: </a:t>
            </a:r>
            <a:r>
              <a:rPr lang="en-US" b="1">
                <a:solidFill>
                  <a:schemeClr val="bg2"/>
                </a:solidFill>
                <a:latin typeface="Symbol" pitchFamily="18" charset="2"/>
              </a:rPr>
              <a:t></a:t>
            </a:r>
            <a:r>
              <a:rPr lang="el-GR" b="1">
                <a:solidFill>
                  <a:schemeClr val="bg2"/>
                </a:solidFill>
                <a:cs typeface="Arial" charset="0"/>
              </a:rPr>
              <a:t>μ</a:t>
            </a:r>
            <a:r>
              <a:rPr lang="en-US" b="1" baseline="-25000">
                <a:solidFill>
                  <a:schemeClr val="bg2"/>
                </a:solidFill>
              </a:rPr>
              <a:t>D</a:t>
            </a:r>
            <a:r>
              <a:rPr lang="en-US" b="1">
                <a:solidFill>
                  <a:schemeClr val="bg2"/>
                </a:solidFill>
              </a:rPr>
              <a:t> </a:t>
            </a:r>
            <a:r>
              <a:rPr lang="en-US">
                <a:solidFill>
                  <a:schemeClr val="bg2"/>
                </a:solidFill>
                <a:sym typeface="Symbol" pitchFamily="18" charset="2"/>
              </a:rPr>
              <a:t></a:t>
            </a:r>
            <a:r>
              <a:rPr lang="en-US" b="1">
                <a:solidFill>
                  <a:schemeClr val="bg2"/>
                </a:solidFill>
              </a:rPr>
              <a:t> 0</a:t>
            </a:r>
          </a:p>
        </p:txBody>
      </p:sp>
      <p:sp>
        <p:nvSpPr>
          <p:cNvPr id="11276" name="Rectangle 11"/>
          <p:cNvSpPr>
            <a:spLocks noChangeArrowheads="1"/>
          </p:cNvSpPr>
          <p:nvPr/>
        </p:nvSpPr>
        <p:spPr bwMode="auto">
          <a:xfrm>
            <a:off x="1138238" y="5024438"/>
            <a:ext cx="26765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Test Statistic:</a:t>
            </a:r>
          </a:p>
        </p:txBody>
      </p:sp>
      <p:sp>
        <p:nvSpPr>
          <p:cNvPr id="11277" name="Rectangle 12"/>
          <p:cNvSpPr>
            <a:spLocks noChangeArrowheads="1"/>
          </p:cNvSpPr>
          <p:nvPr/>
        </p:nvSpPr>
        <p:spPr bwMode="auto">
          <a:xfrm>
            <a:off x="533400" y="4114800"/>
            <a:ext cx="3657600" cy="82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rgbClr val="339933"/>
                </a:solidFill>
              </a:rPr>
              <a:t>t</a:t>
            </a:r>
            <a:r>
              <a:rPr lang="en-US" b="1" baseline="-25000">
                <a:solidFill>
                  <a:srgbClr val="339933"/>
                </a:solidFill>
              </a:rPr>
              <a:t>0.005</a:t>
            </a:r>
            <a:r>
              <a:rPr lang="en-US" b="1">
                <a:solidFill>
                  <a:srgbClr val="339933"/>
                </a:solidFill>
              </a:rPr>
              <a:t> = </a:t>
            </a:r>
            <a:r>
              <a:rPr lang="en-US" b="1">
                <a:solidFill>
                  <a:srgbClr val="339933"/>
                </a:solidFill>
                <a:cs typeface="Arial" charset="0"/>
              </a:rPr>
              <a:t>± </a:t>
            </a:r>
            <a:r>
              <a:rPr lang="en-US" b="1">
                <a:solidFill>
                  <a:srgbClr val="339933"/>
                </a:solidFill>
              </a:rPr>
              <a:t>4.604</a:t>
            </a:r>
            <a:r>
              <a:rPr lang="en-US" sz="2800" b="1">
                <a:solidFill>
                  <a:srgbClr val="E7B5C7"/>
                </a:solidFill>
              </a:rPr>
              <a:t> </a:t>
            </a:r>
            <a:r>
              <a:rPr lang="en-US" sz="2000" b="1">
                <a:solidFill>
                  <a:srgbClr val="E7B5C7"/>
                </a:solidFill>
              </a:rPr>
              <a:t>                </a:t>
            </a:r>
            <a:r>
              <a:rPr lang="en-US" sz="2000" b="1">
                <a:solidFill>
                  <a:schemeClr val="bg2"/>
                </a:solidFill>
              </a:rPr>
              <a:t>d.f. = n - 1 = 4</a:t>
            </a:r>
          </a:p>
        </p:txBody>
      </p:sp>
      <p:sp>
        <p:nvSpPr>
          <p:cNvPr id="11278" name="Freeform 13"/>
          <p:cNvSpPr>
            <a:spLocks/>
          </p:cNvSpPr>
          <p:nvPr/>
        </p:nvSpPr>
        <p:spPr bwMode="auto">
          <a:xfrm>
            <a:off x="7013575" y="2368550"/>
            <a:ext cx="1390650" cy="1339850"/>
          </a:xfrm>
          <a:custGeom>
            <a:avLst/>
            <a:gdLst>
              <a:gd name="T0" fmla="*/ 1389063 w 876"/>
              <a:gd name="T1" fmla="*/ 1338263 h 844"/>
              <a:gd name="T2" fmla="*/ 1243013 w 876"/>
              <a:gd name="T3" fmla="*/ 1320800 h 844"/>
              <a:gd name="T4" fmla="*/ 1169988 w 876"/>
              <a:gd name="T5" fmla="*/ 1306513 h 844"/>
              <a:gd name="T6" fmla="*/ 1095375 w 876"/>
              <a:gd name="T7" fmla="*/ 1284288 h 844"/>
              <a:gd name="T8" fmla="*/ 1023938 w 876"/>
              <a:gd name="T9" fmla="*/ 1252538 h 844"/>
              <a:gd name="T10" fmla="*/ 949325 w 876"/>
              <a:gd name="T11" fmla="*/ 1211263 h 844"/>
              <a:gd name="T12" fmla="*/ 877888 w 876"/>
              <a:gd name="T13" fmla="*/ 1155700 h 844"/>
              <a:gd name="T14" fmla="*/ 731837 w 876"/>
              <a:gd name="T15" fmla="*/ 1000125 h 844"/>
              <a:gd name="T16" fmla="*/ 585788 w 876"/>
              <a:gd name="T17" fmla="*/ 784225 h 844"/>
              <a:gd name="T18" fmla="*/ 439738 w 876"/>
              <a:gd name="T19" fmla="*/ 520700 h 844"/>
              <a:gd name="T20" fmla="*/ 366712 w 876"/>
              <a:gd name="T21" fmla="*/ 387350 h 844"/>
              <a:gd name="T22" fmla="*/ 293688 w 876"/>
              <a:gd name="T23" fmla="*/ 263525 h 844"/>
              <a:gd name="T24" fmla="*/ 220663 w 876"/>
              <a:gd name="T25" fmla="*/ 155575 h 844"/>
              <a:gd name="T26" fmla="*/ 147638 w 876"/>
              <a:gd name="T27" fmla="*/ 71438 h 844"/>
              <a:gd name="T28" fmla="*/ 74613 w 876"/>
              <a:gd name="T29" fmla="*/ 17463 h 844"/>
              <a:gd name="T30" fmla="*/ 0 w 876"/>
              <a:gd name="T31" fmla="*/ 0 h 8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6"/>
              <a:gd name="T49" fmla="*/ 0 h 844"/>
              <a:gd name="T50" fmla="*/ 876 w 876"/>
              <a:gd name="T51" fmla="*/ 844 h 8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6" h="844">
                <a:moveTo>
                  <a:pt x="875" y="843"/>
                </a:moveTo>
                <a:lnTo>
                  <a:pt x="783" y="832"/>
                </a:lnTo>
                <a:lnTo>
                  <a:pt x="737" y="823"/>
                </a:lnTo>
                <a:lnTo>
                  <a:pt x="690" y="809"/>
                </a:lnTo>
                <a:lnTo>
                  <a:pt x="645" y="789"/>
                </a:lnTo>
                <a:lnTo>
                  <a:pt x="598" y="763"/>
                </a:lnTo>
                <a:lnTo>
                  <a:pt x="553" y="728"/>
                </a:lnTo>
                <a:lnTo>
                  <a:pt x="461" y="630"/>
                </a:lnTo>
                <a:lnTo>
                  <a:pt x="369" y="494"/>
                </a:lnTo>
                <a:lnTo>
                  <a:pt x="277" y="328"/>
                </a:lnTo>
                <a:lnTo>
                  <a:pt x="231" y="244"/>
                </a:lnTo>
                <a:lnTo>
                  <a:pt x="185" y="166"/>
                </a:lnTo>
                <a:lnTo>
                  <a:pt x="139" y="98"/>
                </a:lnTo>
                <a:lnTo>
                  <a:pt x="93" y="45"/>
                </a:lnTo>
                <a:lnTo>
                  <a:pt x="47" y="11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9" name="Rectangle 14"/>
          <p:cNvSpPr>
            <a:spLocks noChangeArrowheads="1"/>
          </p:cNvSpPr>
          <p:nvPr/>
        </p:nvSpPr>
        <p:spPr bwMode="auto">
          <a:xfrm>
            <a:off x="7696200" y="2438400"/>
            <a:ext cx="12287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Reject</a:t>
            </a:r>
          </a:p>
        </p:txBody>
      </p:sp>
      <p:sp>
        <p:nvSpPr>
          <p:cNvPr id="11280" name="Rectangle 15"/>
          <p:cNvSpPr>
            <a:spLocks noChangeArrowheads="1"/>
          </p:cNvSpPr>
          <p:nvPr/>
        </p:nvSpPr>
        <p:spPr bwMode="auto">
          <a:xfrm>
            <a:off x="7924800" y="3200400"/>
            <a:ext cx="10763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sym typeface="Symbol" pitchFamily="18" charset="2"/>
              </a:rPr>
              <a:t></a:t>
            </a:r>
            <a:r>
              <a:rPr lang="en-US" sz="2000" b="1">
                <a:solidFill>
                  <a:srgbClr val="CC0000"/>
                </a:solidFill>
              </a:rPr>
              <a:t>/2</a:t>
            </a:r>
          </a:p>
        </p:txBody>
      </p:sp>
      <p:sp>
        <p:nvSpPr>
          <p:cNvPr id="11281" name="Rectangle 16"/>
          <p:cNvSpPr>
            <a:spLocks noChangeArrowheads="1"/>
          </p:cNvSpPr>
          <p:nvPr/>
        </p:nvSpPr>
        <p:spPr bwMode="auto">
          <a:xfrm>
            <a:off x="5715000" y="3657600"/>
            <a:ext cx="25908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 </a:t>
            </a:r>
            <a:r>
              <a:rPr lang="en-US" sz="1600" b="1">
                <a:solidFill>
                  <a:srgbClr val="339933"/>
                </a:solidFill>
              </a:rPr>
              <a:t>- 4.604                 4.604</a:t>
            </a:r>
          </a:p>
        </p:txBody>
      </p:sp>
      <p:sp>
        <p:nvSpPr>
          <p:cNvPr id="11282" name="Rectangle 17"/>
          <p:cNvSpPr>
            <a:spLocks noChangeArrowheads="1"/>
          </p:cNvSpPr>
          <p:nvPr/>
        </p:nvSpPr>
        <p:spPr bwMode="auto">
          <a:xfrm>
            <a:off x="4800600" y="4495800"/>
            <a:ext cx="4121150" cy="673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Decision:</a:t>
            </a:r>
            <a:r>
              <a:rPr lang="en-US" b="1"/>
              <a:t> </a:t>
            </a:r>
            <a:r>
              <a:rPr lang="en-US" b="1">
                <a:solidFill>
                  <a:srgbClr val="CC0000"/>
                </a:solidFill>
              </a:rPr>
              <a:t>Do not reject </a:t>
            </a:r>
            <a:r>
              <a:rPr lang="en-US" b="1" i="1">
                <a:solidFill>
                  <a:srgbClr val="CC0000"/>
                </a:solidFill>
              </a:rPr>
              <a:t>H</a:t>
            </a:r>
            <a:r>
              <a:rPr lang="en-US" b="1" baseline="-25000">
                <a:solidFill>
                  <a:srgbClr val="CC0000"/>
                </a:solidFill>
              </a:rPr>
              <a:t>0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(t</a:t>
            </a:r>
            <a:r>
              <a:rPr lang="en-US" sz="2000" b="1" baseline="-25000">
                <a:solidFill>
                  <a:srgbClr val="CC0000"/>
                </a:solidFill>
              </a:rPr>
              <a:t>stat</a:t>
            </a:r>
            <a:r>
              <a:rPr lang="en-US" sz="2000" b="1">
                <a:solidFill>
                  <a:srgbClr val="CC0000"/>
                </a:solidFill>
              </a:rPr>
              <a:t> is not in the reject region)</a:t>
            </a:r>
          </a:p>
        </p:txBody>
      </p:sp>
      <p:sp>
        <p:nvSpPr>
          <p:cNvPr id="11283" name="Rectangle 18"/>
          <p:cNvSpPr>
            <a:spLocks noChangeArrowheads="1"/>
          </p:cNvSpPr>
          <p:nvPr/>
        </p:nvSpPr>
        <p:spPr bwMode="auto">
          <a:xfrm>
            <a:off x="4800600" y="5334000"/>
            <a:ext cx="4191000" cy="118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Conclusion:</a:t>
            </a: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There is not a  significant change in the number of complaints.</a:t>
            </a:r>
          </a:p>
        </p:txBody>
      </p:sp>
      <p:sp>
        <p:nvSpPr>
          <p:cNvPr id="11284" name="Freeform 19"/>
          <p:cNvSpPr>
            <a:spLocks/>
          </p:cNvSpPr>
          <p:nvPr/>
        </p:nvSpPr>
        <p:spPr bwMode="auto">
          <a:xfrm>
            <a:off x="5641975" y="2368550"/>
            <a:ext cx="1389063" cy="1339850"/>
          </a:xfrm>
          <a:custGeom>
            <a:avLst/>
            <a:gdLst>
              <a:gd name="T0" fmla="*/ 0 w 875"/>
              <a:gd name="T1" fmla="*/ 1338263 h 844"/>
              <a:gd name="T2" fmla="*/ 146050 w 875"/>
              <a:gd name="T3" fmla="*/ 1320800 h 844"/>
              <a:gd name="T4" fmla="*/ 220663 w 875"/>
              <a:gd name="T5" fmla="*/ 1306513 h 844"/>
              <a:gd name="T6" fmla="*/ 292100 w 875"/>
              <a:gd name="T7" fmla="*/ 1284288 h 844"/>
              <a:gd name="T8" fmla="*/ 365125 w 875"/>
              <a:gd name="T9" fmla="*/ 1252538 h 844"/>
              <a:gd name="T10" fmla="*/ 439738 w 875"/>
              <a:gd name="T11" fmla="*/ 1211263 h 844"/>
              <a:gd name="T12" fmla="*/ 511175 w 875"/>
              <a:gd name="T13" fmla="*/ 1155700 h 844"/>
              <a:gd name="T14" fmla="*/ 658813 w 875"/>
              <a:gd name="T15" fmla="*/ 1000125 h 844"/>
              <a:gd name="T16" fmla="*/ 803275 w 875"/>
              <a:gd name="T17" fmla="*/ 784225 h 844"/>
              <a:gd name="T18" fmla="*/ 949325 w 875"/>
              <a:gd name="T19" fmla="*/ 520700 h 844"/>
              <a:gd name="T20" fmla="*/ 1023938 w 875"/>
              <a:gd name="T21" fmla="*/ 387350 h 844"/>
              <a:gd name="T22" fmla="*/ 1095375 w 875"/>
              <a:gd name="T23" fmla="*/ 263525 h 844"/>
              <a:gd name="T24" fmla="*/ 1169988 w 875"/>
              <a:gd name="T25" fmla="*/ 155575 h 844"/>
              <a:gd name="T26" fmla="*/ 1241425 w 875"/>
              <a:gd name="T27" fmla="*/ 71438 h 844"/>
              <a:gd name="T28" fmla="*/ 1316038 w 875"/>
              <a:gd name="T29" fmla="*/ 17463 h 844"/>
              <a:gd name="T30" fmla="*/ 1387475 w 875"/>
              <a:gd name="T31" fmla="*/ 0 h 84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75"/>
              <a:gd name="T49" fmla="*/ 0 h 844"/>
              <a:gd name="T50" fmla="*/ 875 w 875"/>
              <a:gd name="T51" fmla="*/ 844 h 84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75" h="844">
                <a:moveTo>
                  <a:pt x="0" y="843"/>
                </a:moveTo>
                <a:lnTo>
                  <a:pt x="92" y="832"/>
                </a:lnTo>
                <a:lnTo>
                  <a:pt x="139" y="823"/>
                </a:lnTo>
                <a:lnTo>
                  <a:pt x="184" y="809"/>
                </a:lnTo>
                <a:lnTo>
                  <a:pt x="230" y="789"/>
                </a:lnTo>
                <a:lnTo>
                  <a:pt x="277" y="763"/>
                </a:lnTo>
                <a:lnTo>
                  <a:pt x="322" y="728"/>
                </a:lnTo>
                <a:lnTo>
                  <a:pt x="415" y="630"/>
                </a:lnTo>
                <a:lnTo>
                  <a:pt x="506" y="494"/>
                </a:lnTo>
                <a:lnTo>
                  <a:pt x="598" y="328"/>
                </a:lnTo>
                <a:lnTo>
                  <a:pt x="645" y="244"/>
                </a:lnTo>
                <a:lnTo>
                  <a:pt x="690" y="166"/>
                </a:lnTo>
                <a:lnTo>
                  <a:pt x="737" y="98"/>
                </a:lnTo>
                <a:lnTo>
                  <a:pt x="782" y="45"/>
                </a:lnTo>
                <a:lnTo>
                  <a:pt x="829" y="11"/>
                </a:lnTo>
                <a:lnTo>
                  <a:pt x="874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7772400" y="2438400"/>
            <a:ext cx="6858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 flipH="1">
            <a:off x="5638800" y="2438400"/>
            <a:ext cx="6096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2362200" y="37338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>
            <a:off x="5562600" y="3733800"/>
            <a:ext cx="2895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7772400" y="2286000"/>
            <a:ext cx="0" cy="1447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0" name="Rectangle 25"/>
          <p:cNvSpPr>
            <a:spLocks noChangeArrowheads="1"/>
          </p:cNvSpPr>
          <p:nvPr/>
        </p:nvSpPr>
        <p:spPr bwMode="auto">
          <a:xfrm>
            <a:off x="1219200" y="228600"/>
            <a:ext cx="7553325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</a:rPr>
              <a:t>Paired Difference Test:   Solution</a:t>
            </a:r>
            <a:r>
              <a:rPr lang="en-US" sz="4000"/>
              <a:t> </a:t>
            </a:r>
          </a:p>
        </p:txBody>
      </p:sp>
      <p:sp>
        <p:nvSpPr>
          <p:cNvPr id="11291" name="Rectangle 26"/>
          <p:cNvSpPr>
            <a:spLocks noChangeArrowheads="1"/>
          </p:cNvSpPr>
          <p:nvPr/>
        </p:nvSpPr>
        <p:spPr bwMode="auto">
          <a:xfrm>
            <a:off x="5334000" y="2438400"/>
            <a:ext cx="9906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</a:rPr>
              <a:t>Reject</a:t>
            </a:r>
          </a:p>
        </p:txBody>
      </p:sp>
      <p:sp>
        <p:nvSpPr>
          <p:cNvPr id="11292" name="Freeform 27"/>
          <p:cNvSpPr>
            <a:spLocks/>
          </p:cNvSpPr>
          <p:nvPr/>
        </p:nvSpPr>
        <p:spPr bwMode="auto">
          <a:xfrm>
            <a:off x="6248400" y="2286000"/>
            <a:ext cx="1588" cy="1447800"/>
          </a:xfrm>
          <a:custGeom>
            <a:avLst/>
            <a:gdLst>
              <a:gd name="T0" fmla="*/ 0 w 1"/>
              <a:gd name="T1" fmla="*/ 0 h 912"/>
              <a:gd name="T2" fmla="*/ 0 w 1"/>
              <a:gd name="T3" fmla="*/ 1171575 h 912"/>
              <a:gd name="T4" fmla="*/ 1588 w 1"/>
              <a:gd name="T5" fmla="*/ 1447800 h 912"/>
              <a:gd name="T6" fmla="*/ 0 60000 65536"/>
              <a:gd name="T7" fmla="*/ 0 60000 65536"/>
              <a:gd name="T8" fmla="*/ 0 60000 65536"/>
              <a:gd name="T9" fmla="*/ 0 w 1"/>
              <a:gd name="T10" fmla="*/ 0 h 912"/>
              <a:gd name="T11" fmla="*/ 1 w 1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912">
                <a:moveTo>
                  <a:pt x="0" y="0"/>
                </a:moveTo>
                <a:lnTo>
                  <a:pt x="0" y="738"/>
                </a:lnTo>
                <a:lnTo>
                  <a:pt x="1" y="91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3" name="Rectangle 28"/>
          <p:cNvSpPr>
            <a:spLocks noChangeArrowheads="1"/>
          </p:cNvSpPr>
          <p:nvPr/>
        </p:nvSpPr>
        <p:spPr bwMode="auto">
          <a:xfrm>
            <a:off x="5486400" y="3276600"/>
            <a:ext cx="10763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sym typeface="Symbol" pitchFamily="18" charset="2"/>
              </a:rPr>
              <a:t></a:t>
            </a:r>
            <a:r>
              <a:rPr lang="en-US" sz="2000" b="1">
                <a:solidFill>
                  <a:srgbClr val="CC0000"/>
                </a:solidFill>
              </a:rPr>
              <a:t>/2</a:t>
            </a:r>
          </a:p>
        </p:txBody>
      </p:sp>
      <p:sp>
        <p:nvSpPr>
          <p:cNvPr id="11294" name="Rectangle 29"/>
          <p:cNvSpPr>
            <a:spLocks noChangeArrowheads="1"/>
          </p:cNvSpPr>
          <p:nvPr/>
        </p:nvSpPr>
        <p:spPr bwMode="auto">
          <a:xfrm>
            <a:off x="6172200" y="3962400"/>
            <a:ext cx="9144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solidFill>
                  <a:schemeClr val="accent2"/>
                </a:solidFill>
              </a:rPr>
              <a:t> </a:t>
            </a:r>
            <a:r>
              <a:rPr lang="en-US" sz="1600" b="1">
                <a:solidFill>
                  <a:schemeClr val="folHlink"/>
                </a:solidFill>
              </a:rPr>
              <a:t>- 1.66</a:t>
            </a:r>
          </a:p>
        </p:txBody>
      </p:sp>
      <p:sp>
        <p:nvSpPr>
          <p:cNvPr id="11295" name="Line 30"/>
          <p:cNvSpPr>
            <a:spLocks noChangeShapeType="1"/>
          </p:cNvSpPr>
          <p:nvPr/>
        </p:nvSpPr>
        <p:spPr bwMode="auto">
          <a:xfrm flipV="1">
            <a:off x="6629400" y="3733800"/>
            <a:ext cx="0" cy="2286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6" name="Rectangle 31"/>
          <p:cNvSpPr>
            <a:spLocks noChangeArrowheads="1"/>
          </p:cNvSpPr>
          <p:nvPr/>
        </p:nvSpPr>
        <p:spPr bwMode="auto">
          <a:xfrm>
            <a:off x="3657600" y="5715000"/>
            <a:ext cx="914400" cy="457200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7" name="Freeform 32"/>
          <p:cNvSpPr>
            <a:spLocks/>
          </p:cNvSpPr>
          <p:nvPr/>
        </p:nvSpPr>
        <p:spPr bwMode="auto">
          <a:xfrm>
            <a:off x="4419600" y="4114800"/>
            <a:ext cx="1828800" cy="1600200"/>
          </a:xfrm>
          <a:custGeom>
            <a:avLst/>
            <a:gdLst>
              <a:gd name="T0" fmla="*/ 0 w 1152"/>
              <a:gd name="T1" fmla="*/ 1600200 h 1008"/>
              <a:gd name="T2" fmla="*/ 0 w 1152"/>
              <a:gd name="T3" fmla="*/ 0 h 1008"/>
              <a:gd name="T4" fmla="*/ 1828800 w 1152"/>
              <a:gd name="T5" fmla="*/ 0 h 1008"/>
              <a:gd name="T6" fmla="*/ 0 60000 65536"/>
              <a:gd name="T7" fmla="*/ 0 60000 65536"/>
              <a:gd name="T8" fmla="*/ 0 60000 65536"/>
              <a:gd name="T9" fmla="*/ 0 w 1152"/>
              <a:gd name="T10" fmla="*/ 0 h 1008"/>
              <a:gd name="T11" fmla="*/ 1152 w 1152"/>
              <a:gd name="T12" fmla="*/ 1008 h 10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52" h="1008">
                <a:moveTo>
                  <a:pt x="0" y="1008"/>
                </a:moveTo>
                <a:lnTo>
                  <a:pt x="0" y="0"/>
                </a:lnTo>
                <a:lnTo>
                  <a:pt x="1152" y="0"/>
                </a:lnTo>
              </a:path>
            </a:pathLst>
          </a:custGeom>
          <a:noFill/>
          <a:ln w="2857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Rectangle 33"/>
          <p:cNvSpPr>
            <a:spLocks noChangeArrowheads="1"/>
          </p:cNvSpPr>
          <p:nvPr/>
        </p:nvSpPr>
        <p:spPr bwMode="auto">
          <a:xfrm>
            <a:off x="6248400" y="3962400"/>
            <a:ext cx="685800" cy="304800"/>
          </a:xfrm>
          <a:prstGeom prst="rect">
            <a:avLst/>
          </a:prstGeom>
          <a:noFill/>
          <a:ln w="28575" algn="ctr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Rectangle 34"/>
          <p:cNvSpPr>
            <a:spLocks noChangeArrowheads="1"/>
          </p:cNvSpPr>
          <p:nvPr/>
        </p:nvSpPr>
        <p:spPr bwMode="auto">
          <a:xfrm>
            <a:off x="838200" y="3657600"/>
            <a:ext cx="1230313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ym typeface="Symbol" pitchFamily="18" charset="2"/>
              </a:rPr>
              <a:t></a:t>
            </a:r>
            <a:r>
              <a:rPr lang="en-US">
                <a:sym typeface="Symbol" pitchFamily="18" charset="2"/>
              </a:rPr>
              <a:t> = .01</a:t>
            </a:r>
          </a:p>
        </p:txBody>
      </p:sp>
      <p:sp>
        <p:nvSpPr>
          <p:cNvPr id="11301" name="Rectangle 37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979127D2-FA8F-45C3-929D-E4DF781E4A69}" type="slidenum">
              <a:rPr lang="en-US"/>
              <a:pPr/>
              <a:t>23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292" name="Rectangle 2"/>
          <p:cNvSpPr>
            <a:spLocks noChangeArrowheads="1"/>
          </p:cNvSpPr>
          <p:nvPr/>
        </p:nvSpPr>
        <p:spPr bwMode="auto">
          <a:xfrm>
            <a:off x="4724400" y="3048000"/>
            <a:ext cx="12954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2057400" y="5334000"/>
            <a:ext cx="5791200" cy="10668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smtClean="0"/>
              <a:t>Two Population Proportions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2667000" y="1676400"/>
            <a:ext cx="6096000" cy="1800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</a:rPr>
              <a:t>Goal:</a:t>
            </a:r>
            <a:r>
              <a:rPr lang="en-US" sz="2800"/>
              <a:t> test a hypothesis or form a confidence interval for the difference between two population proportions,  		  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aseline="-25000"/>
              <a:t>1</a:t>
            </a:r>
            <a:r>
              <a:rPr lang="en-US" sz="2800"/>
              <a:t> –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2057400" y="5410200"/>
            <a:ext cx="32766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The point estimate for the difference is</a:t>
            </a: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228600" y="1905000"/>
            <a:ext cx="2057400" cy="16002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228600" y="2133600"/>
            <a:ext cx="2057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2667000" y="3581400"/>
            <a:ext cx="6096000" cy="15494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800">
                <a:solidFill>
                  <a:schemeClr val="folHlink"/>
                </a:solidFill>
              </a:rPr>
              <a:t>Assumptions:</a:t>
            </a:r>
            <a:r>
              <a:rPr lang="en-US" sz="2800"/>
              <a:t> </a:t>
            </a:r>
          </a:p>
          <a:p>
            <a:pPr>
              <a:spcBef>
                <a:spcPct val="30000"/>
              </a:spcBef>
            </a:pPr>
            <a:r>
              <a:rPr lang="en-US"/>
              <a:t>n</a:t>
            </a:r>
            <a:r>
              <a:rPr lang="en-US" baseline="-25000"/>
              <a:t>1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 5  ,   </a:t>
            </a:r>
            <a:r>
              <a:rPr lang="en-US"/>
              <a:t>n</a:t>
            </a:r>
            <a:r>
              <a:rPr lang="en-US" baseline="-25000"/>
              <a:t>1</a:t>
            </a:r>
            <a:r>
              <a:rPr lang="en-US"/>
              <a:t>(1-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 5</a:t>
            </a:r>
          </a:p>
          <a:p>
            <a:pPr>
              <a:spcBef>
                <a:spcPct val="30000"/>
              </a:spcBef>
            </a:pPr>
            <a:r>
              <a:rPr lang="en-US"/>
              <a:t>n</a:t>
            </a:r>
            <a:r>
              <a:rPr lang="en-US" baseline="-25000"/>
              <a:t>2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 5  ,   </a:t>
            </a:r>
            <a:r>
              <a:rPr lang="en-US"/>
              <a:t>n</a:t>
            </a:r>
            <a:r>
              <a:rPr lang="en-US" baseline="-25000"/>
              <a:t>2</a:t>
            </a:r>
            <a:r>
              <a:rPr lang="en-US"/>
              <a:t>(1-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) </a:t>
            </a:r>
            <a:r>
              <a:rPr lang="en-US">
                <a:sym typeface="Symbol" pitchFamily="18" charset="2"/>
              </a:rPr>
              <a:t> 5</a:t>
            </a:r>
            <a:r>
              <a:rPr lang="en-US" sz="2800">
                <a:sym typeface="Symbol" pitchFamily="18" charset="2"/>
              </a:rPr>
              <a:t> </a:t>
            </a:r>
          </a:p>
        </p:txBody>
      </p:sp>
      <p:graphicFrame>
        <p:nvGraphicFramePr>
          <p:cNvPr id="12290" name="Object 13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54713" y="5486400"/>
          <a:ext cx="1135062" cy="647700"/>
        </p:xfrm>
        <a:graphic>
          <a:graphicData uri="http://schemas.openxmlformats.org/presentationml/2006/ole">
            <p:oleObj spid="_x0000_s12290" name="Equation" r:id="rId3" imgW="482400" imgH="215640" progId="Equation.3">
              <p:embed/>
            </p:oleObj>
          </a:graphicData>
        </a:graphic>
      </p:graphicFrame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7543800" y="11525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A7B8966B-51BE-4212-8AB2-0AC1165B5F04}" type="slidenum">
              <a:rPr lang="en-US"/>
              <a:pPr/>
              <a:t>24</a:t>
            </a:fld>
            <a:endParaRPr lang="en-US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391400" cy="762000"/>
          </a:xfrm>
        </p:spPr>
        <p:txBody>
          <a:bodyPr/>
          <a:lstStyle/>
          <a:p>
            <a:pPr eaLnBrk="1" hangingPunct="1"/>
            <a:r>
              <a:rPr lang="en-US" smtClean="0"/>
              <a:t>Two Population Proportions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28600" y="1905000"/>
            <a:ext cx="2057400" cy="16002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2057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graphicFrame>
        <p:nvGraphicFramePr>
          <p:cNvPr id="13314" name="Object 5"/>
          <p:cNvGraphicFramePr>
            <a:graphicFrameLocks noChangeAspect="1"/>
          </p:cNvGraphicFramePr>
          <p:nvPr/>
        </p:nvGraphicFramePr>
        <p:xfrm>
          <a:off x="4394200" y="4021138"/>
          <a:ext cx="2535238" cy="1343025"/>
        </p:xfrm>
        <a:graphic>
          <a:graphicData uri="http://schemas.openxmlformats.org/presentationml/2006/ole">
            <p:oleObj spid="_x0000_s13314" name="Equation" r:id="rId3" imgW="812520" imgH="431640" progId="Equation.3">
              <p:embed/>
            </p:oleObj>
          </a:graphicData>
        </a:graphic>
      </p:graphicFrame>
      <p:sp>
        <p:nvSpPr>
          <p:cNvPr id="13319" name="Text Box 6"/>
          <p:cNvSpPr txBox="1">
            <a:spLocks noChangeArrowheads="1"/>
          </p:cNvSpPr>
          <p:nvPr/>
        </p:nvSpPr>
        <p:spPr bwMode="auto">
          <a:xfrm>
            <a:off x="3352800" y="2971800"/>
            <a:ext cx="4724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The pooled estimate for the overall proportion is:</a:t>
            </a:r>
          </a:p>
        </p:txBody>
      </p:sp>
      <p:sp>
        <p:nvSpPr>
          <p:cNvPr id="13320" name="Text Box 7"/>
          <p:cNvSpPr txBox="1">
            <a:spLocks noChangeArrowheads="1"/>
          </p:cNvSpPr>
          <p:nvPr/>
        </p:nvSpPr>
        <p:spPr bwMode="auto">
          <a:xfrm>
            <a:off x="3505200" y="5562600"/>
            <a:ext cx="4648200" cy="646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where X</a:t>
            </a:r>
            <a:r>
              <a:rPr lang="en-US" sz="1800" baseline="-25000"/>
              <a:t>1</a:t>
            </a:r>
            <a:r>
              <a:rPr lang="en-US" sz="1800"/>
              <a:t> and X</a:t>
            </a:r>
            <a:r>
              <a:rPr lang="en-US" sz="1800" baseline="-25000"/>
              <a:t>2</a:t>
            </a:r>
            <a:r>
              <a:rPr lang="en-US" sz="1800"/>
              <a:t> are the number of items of interest in samples 1 and 2</a:t>
            </a:r>
          </a:p>
        </p:txBody>
      </p:sp>
      <p:sp>
        <p:nvSpPr>
          <p:cNvPr id="13321" name="Text Box 8"/>
          <p:cNvSpPr txBox="1">
            <a:spLocks noChangeArrowheads="1"/>
          </p:cNvSpPr>
          <p:nvPr/>
        </p:nvSpPr>
        <p:spPr bwMode="auto">
          <a:xfrm>
            <a:off x="3124200" y="1524000"/>
            <a:ext cx="5715000" cy="129698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/>
              <a:t>In the null hypothesis we assume the null hypothesis is true, so we assume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=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and pool the two sample estimates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AC729968-E296-486E-9D3D-0A4EF8F66F2E}" type="slidenum">
              <a:rPr lang="en-US"/>
              <a:pPr/>
              <a:t>25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smtClean="0"/>
              <a:t>Two Population Proportions</a:t>
            </a:r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228600" y="1905000"/>
            <a:ext cx="2057400" cy="16002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2057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sp>
        <p:nvSpPr>
          <p:cNvPr id="14344" name="Rectangle 5"/>
          <p:cNvSpPr>
            <a:spLocks noChangeArrowheads="1"/>
          </p:cNvSpPr>
          <p:nvPr/>
        </p:nvSpPr>
        <p:spPr bwMode="auto">
          <a:xfrm>
            <a:off x="2819400" y="2895600"/>
            <a:ext cx="5181600" cy="2514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/>
        </p:nvGraphicFramePr>
        <p:xfrm>
          <a:off x="2840038" y="3235325"/>
          <a:ext cx="5351462" cy="1985963"/>
        </p:xfrm>
        <a:graphic>
          <a:graphicData uri="http://schemas.openxmlformats.org/presentationml/2006/ole">
            <p:oleObj spid="_x0000_s14338" name="Equation" r:id="rId3" imgW="1917360" imgH="711000" progId="Equation.3">
              <p:embed/>
            </p:oleObj>
          </a:graphicData>
        </a:graphic>
      </p:graphicFrame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2971800" y="1676400"/>
            <a:ext cx="4191000" cy="9890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The test statistic for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cs typeface="Arial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n-US">
                <a:cs typeface="Arial" charset="0"/>
              </a:rPr>
              <a:t>π</a:t>
            </a:r>
            <a:r>
              <a:rPr lang="en-US" sz="2800" baseline="-25000"/>
              <a:t>2</a:t>
            </a:r>
            <a:r>
              <a:rPr lang="en-US" sz="2800"/>
              <a:t>   is a Z statistic:</a:t>
            </a:r>
          </a:p>
        </p:txBody>
      </p:sp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7543800" y="122396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3384550" y="5638800"/>
          <a:ext cx="4265613" cy="812800"/>
        </p:xfrm>
        <a:graphic>
          <a:graphicData uri="http://schemas.openxmlformats.org/presentationml/2006/ole">
            <p:oleObj spid="_x0000_s14339" name="Equation" r:id="rId4" imgW="2260440" imgH="431640" progId="Equation.3">
              <p:embed/>
            </p:oleObj>
          </a:graphicData>
        </a:graphic>
      </p:graphicFrame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1981200" y="5791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where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543800" y="1609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A22DEC41-BB9E-4ED5-8334-E82F6004F07A}" type="slidenum">
              <a:rPr lang="en-US"/>
              <a:pPr/>
              <a:t>26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3276600" y="2362200"/>
            <a:ext cx="2514600" cy="3276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381000" y="2362200"/>
            <a:ext cx="2514600" cy="3276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73914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Hypothesis Tests for</a:t>
            </a:r>
            <a:br>
              <a:rPr lang="en-US" smtClean="0"/>
            </a:br>
            <a:r>
              <a:rPr lang="en-US" smtClean="0"/>
              <a:t>Two Population Proportions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819400" y="1600200"/>
            <a:ext cx="3429000" cy="6096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819400" y="1676400"/>
            <a:ext cx="3429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304800" y="2514600"/>
            <a:ext cx="2743200" cy="29527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Lower-tail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/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endParaRPr lang="en-US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&lt;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endParaRPr lang="en-US">
              <a:sym typeface="Symbol" pitchFamily="18" charset="2"/>
            </a:endParaRPr>
          </a:p>
          <a:p>
            <a:pPr algn="ctr"/>
            <a:endParaRPr lang="en-US" sz="1000">
              <a:sym typeface="Symbol" pitchFamily="18" charset="2"/>
            </a:endParaRPr>
          </a:p>
          <a:p>
            <a:pPr algn="ctr"/>
            <a:r>
              <a:rPr lang="en-US">
                <a:sym typeface="Symbol" pitchFamily="18" charset="2"/>
              </a:rPr>
              <a:t>i.e.,</a:t>
            </a:r>
          </a:p>
          <a:p>
            <a:pPr algn="ctr"/>
            <a:endParaRPr lang="en-US" sz="1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&lt; 0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3200400" y="2514600"/>
            <a:ext cx="2743200" cy="290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Upper-tail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cs typeface="Arial" charset="0"/>
              </a:rPr>
              <a:t>≤</a:t>
            </a:r>
            <a:r>
              <a:rPr lang="en-US"/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endParaRPr lang="en-US" baseline="-25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&gt;</a:t>
            </a:r>
            <a:r>
              <a:rPr lang="en-US"/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</a:p>
          <a:p>
            <a:pPr algn="ctr"/>
            <a:endParaRPr lang="en-US" sz="1000" baseline="-25000"/>
          </a:p>
          <a:p>
            <a:pPr algn="ctr"/>
            <a:r>
              <a:rPr lang="en-US"/>
              <a:t>i.e.,</a:t>
            </a:r>
          </a:p>
          <a:p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≤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&gt;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6172200" y="2362200"/>
            <a:ext cx="2514600" cy="3276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096000" y="2514600"/>
            <a:ext cx="2743200" cy="290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Two-tail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=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endParaRPr lang="en-US" baseline="-25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≠</a:t>
            </a:r>
            <a:r>
              <a:rPr lang="en-US"/>
              <a:t>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</a:p>
          <a:p>
            <a:pPr algn="ctr"/>
            <a:endParaRPr lang="en-US" sz="1000" baseline="-25000"/>
          </a:p>
          <a:p>
            <a:pPr algn="ctr"/>
            <a:r>
              <a:rPr lang="en-US"/>
              <a:t>i.e.,</a:t>
            </a:r>
          </a:p>
          <a:p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=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≠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58380" name="Rectangle 13"/>
          <p:cNvSpPr>
            <a:spLocks noChangeArrowheads="1"/>
          </p:cNvSpPr>
          <p:nvPr/>
        </p:nvSpPr>
        <p:spPr bwMode="auto">
          <a:xfrm>
            <a:off x="7543800" y="1304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974EFC51-1C74-4ABA-84B8-BC4DB50E9F12}" type="slidenum">
              <a:rPr lang="en-US"/>
              <a:pPr/>
              <a:t>27</a:t>
            </a:fld>
            <a:endParaRPr lang="en-US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9394" name="Line 1026"/>
          <p:cNvSpPr>
            <a:spLocks noChangeShapeType="1"/>
          </p:cNvSpPr>
          <p:nvPr/>
        </p:nvSpPr>
        <p:spPr bwMode="auto">
          <a:xfrm>
            <a:off x="1600200" y="38100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9395" name="Line 1027"/>
          <p:cNvSpPr>
            <a:spLocks noChangeShapeType="1"/>
          </p:cNvSpPr>
          <p:nvPr/>
        </p:nvSpPr>
        <p:spPr bwMode="auto">
          <a:xfrm>
            <a:off x="4648200" y="38100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9396" name="Line 1028"/>
          <p:cNvSpPr>
            <a:spLocks noChangeShapeType="1"/>
          </p:cNvSpPr>
          <p:nvPr/>
        </p:nvSpPr>
        <p:spPr bwMode="auto">
          <a:xfrm>
            <a:off x="7543800" y="38100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9397" name="Freeform 1029"/>
          <p:cNvSpPr>
            <a:spLocks/>
          </p:cNvSpPr>
          <p:nvPr/>
        </p:nvSpPr>
        <p:spPr bwMode="auto">
          <a:xfrm flipH="1">
            <a:off x="8153400" y="44196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398" name="Rectangle 1030"/>
          <p:cNvSpPr>
            <a:spLocks noChangeArrowheads="1"/>
          </p:cNvSpPr>
          <p:nvPr/>
        </p:nvSpPr>
        <p:spPr bwMode="auto">
          <a:xfrm>
            <a:off x="3276600" y="2209800"/>
            <a:ext cx="25146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9" name="Rectangle 1031"/>
          <p:cNvSpPr>
            <a:spLocks noChangeArrowheads="1"/>
          </p:cNvSpPr>
          <p:nvPr/>
        </p:nvSpPr>
        <p:spPr bwMode="auto">
          <a:xfrm>
            <a:off x="381000" y="2209800"/>
            <a:ext cx="25146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Rectangle 1032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73914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Hypothesis Tests for</a:t>
            </a:r>
            <a:br>
              <a:rPr lang="en-US" smtClean="0"/>
            </a:br>
            <a:r>
              <a:rPr lang="en-US" smtClean="0"/>
              <a:t>Two Population Proportions</a:t>
            </a:r>
          </a:p>
        </p:txBody>
      </p:sp>
      <p:sp>
        <p:nvSpPr>
          <p:cNvPr id="59401" name="Rectangle 1033"/>
          <p:cNvSpPr>
            <a:spLocks noChangeArrowheads="1"/>
          </p:cNvSpPr>
          <p:nvPr/>
        </p:nvSpPr>
        <p:spPr bwMode="auto">
          <a:xfrm>
            <a:off x="2819400" y="1600200"/>
            <a:ext cx="3429000" cy="5334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Text Box 1034"/>
          <p:cNvSpPr txBox="1">
            <a:spLocks noChangeArrowheads="1"/>
          </p:cNvSpPr>
          <p:nvPr/>
        </p:nvSpPr>
        <p:spPr bwMode="auto">
          <a:xfrm>
            <a:off x="2819400" y="1600200"/>
            <a:ext cx="3429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sp>
        <p:nvSpPr>
          <p:cNvPr id="59403" name="Text Box 1035"/>
          <p:cNvSpPr txBox="1">
            <a:spLocks noChangeArrowheads="1"/>
          </p:cNvSpPr>
          <p:nvPr/>
        </p:nvSpPr>
        <p:spPr bwMode="auto">
          <a:xfrm>
            <a:off x="304800" y="2133600"/>
            <a:ext cx="2743200" cy="13398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Lower-tail test:</a:t>
            </a:r>
          </a:p>
          <a:p>
            <a:pPr algn="ctr"/>
            <a:endParaRPr lang="en-US" sz="1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&lt; 0</a:t>
            </a:r>
          </a:p>
        </p:txBody>
      </p:sp>
      <p:sp>
        <p:nvSpPr>
          <p:cNvPr id="59404" name="Text Box 1036"/>
          <p:cNvSpPr txBox="1">
            <a:spLocks noChangeArrowheads="1"/>
          </p:cNvSpPr>
          <p:nvPr/>
        </p:nvSpPr>
        <p:spPr bwMode="auto">
          <a:xfrm>
            <a:off x="3200400" y="2133600"/>
            <a:ext cx="2743200" cy="13398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Upper-tail test:</a:t>
            </a:r>
          </a:p>
          <a:p>
            <a:pPr algn="ctr"/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≤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&gt;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59405" name="Rectangle 1037"/>
          <p:cNvSpPr>
            <a:spLocks noChangeArrowheads="1"/>
          </p:cNvSpPr>
          <p:nvPr/>
        </p:nvSpPr>
        <p:spPr bwMode="auto">
          <a:xfrm>
            <a:off x="6172200" y="2209800"/>
            <a:ext cx="25146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Text Box 1038"/>
          <p:cNvSpPr txBox="1">
            <a:spLocks noChangeArrowheads="1"/>
          </p:cNvSpPr>
          <p:nvPr/>
        </p:nvSpPr>
        <p:spPr bwMode="auto">
          <a:xfrm>
            <a:off x="6096000" y="2133600"/>
            <a:ext cx="2743200" cy="13398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Two-tail test:</a:t>
            </a:r>
          </a:p>
          <a:p>
            <a:pPr algn="ctr"/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=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≠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59407" name="Freeform 1039"/>
          <p:cNvSpPr>
            <a:spLocks/>
          </p:cNvSpPr>
          <p:nvPr/>
        </p:nvSpPr>
        <p:spPr bwMode="auto">
          <a:xfrm>
            <a:off x="304800" y="44196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8" name="Freeform 1040"/>
          <p:cNvSpPr>
            <a:spLocks/>
          </p:cNvSpPr>
          <p:nvPr/>
        </p:nvSpPr>
        <p:spPr bwMode="auto">
          <a:xfrm>
            <a:off x="381000" y="38100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09" name="Freeform 1041"/>
          <p:cNvSpPr>
            <a:spLocks/>
          </p:cNvSpPr>
          <p:nvPr/>
        </p:nvSpPr>
        <p:spPr bwMode="auto">
          <a:xfrm>
            <a:off x="1600200" y="38100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0" name="Line 1042"/>
          <p:cNvSpPr>
            <a:spLocks noChangeShapeType="1"/>
          </p:cNvSpPr>
          <p:nvPr/>
        </p:nvSpPr>
        <p:spPr bwMode="auto">
          <a:xfrm>
            <a:off x="304800" y="4800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043"/>
          <p:cNvSpPr>
            <a:spLocks noChangeShapeType="1"/>
          </p:cNvSpPr>
          <p:nvPr/>
        </p:nvSpPr>
        <p:spPr bwMode="auto">
          <a:xfrm>
            <a:off x="6096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Freeform 1044"/>
          <p:cNvSpPr>
            <a:spLocks/>
          </p:cNvSpPr>
          <p:nvPr/>
        </p:nvSpPr>
        <p:spPr bwMode="auto">
          <a:xfrm flipH="1">
            <a:off x="5257800" y="44196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3" name="Freeform 1045"/>
          <p:cNvSpPr>
            <a:spLocks/>
          </p:cNvSpPr>
          <p:nvPr/>
        </p:nvSpPr>
        <p:spPr bwMode="auto">
          <a:xfrm>
            <a:off x="3429000" y="38100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4" name="Freeform 1046"/>
          <p:cNvSpPr>
            <a:spLocks/>
          </p:cNvSpPr>
          <p:nvPr/>
        </p:nvSpPr>
        <p:spPr bwMode="auto">
          <a:xfrm>
            <a:off x="4648200" y="38100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5" name="Line 1047"/>
          <p:cNvSpPr>
            <a:spLocks noChangeShapeType="1"/>
          </p:cNvSpPr>
          <p:nvPr/>
        </p:nvSpPr>
        <p:spPr bwMode="auto">
          <a:xfrm>
            <a:off x="3352800" y="4800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Rectangle 1048"/>
          <p:cNvSpPr>
            <a:spLocks noChangeArrowheads="1"/>
          </p:cNvSpPr>
          <p:nvPr/>
        </p:nvSpPr>
        <p:spPr bwMode="auto">
          <a:xfrm>
            <a:off x="5410200" y="3886200"/>
            <a:ext cx="38576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</a:p>
        </p:txBody>
      </p:sp>
      <p:sp>
        <p:nvSpPr>
          <p:cNvPr id="59417" name="Freeform 1049"/>
          <p:cNvSpPr>
            <a:spLocks/>
          </p:cNvSpPr>
          <p:nvPr/>
        </p:nvSpPr>
        <p:spPr bwMode="auto">
          <a:xfrm>
            <a:off x="6248400" y="44196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8" name="Freeform 1050"/>
          <p:cNvSpPr>
            <a:spLocks/>
          </p:cNvSpPr>
          <p:nvPr/>
        </p:nvSpPr>
        <p:spPr bwMode="auto">
          <a:xfrm>
            <a:off x="6324600" y="38100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19" name="Freeform 1051"/>
          <p:cNvSpPr>
            <a:spLocks/>
          </p:cNvSpPr>
          <p:nvPr/>
        </p:nvSpPr>
        <p:spPr bwMode="auto">
          <a:xfrm>
            <a:off x="7543800" y="38100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9420" name="Line 1052"/>
          <p:cNvSpPr>
            <a:spLocks noChangeShapeType="1"/>
          </p:cNvSpPr>
          <p:nvPr/>
        </p:nvSpPr>
        <p:spPr bwMode="auto">
          <a:xfrm>
            <a:off x="6248400" y="4800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1" name="Rectangle 1053"/>
          <p:cNvSpPr>
            <a:spLocks noChangeArrowheads="1"/>
          </p:cNvSpPr>
          <p:nvPr/>
        </p:nvSpPr>
        <p:spPr bwMode="auto">
          <a:xfrm>
            <a:off x="6248400" y="3886200"/>
            <a:ext cx="838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  <a:r>
              <a:rPr lang="en-US"/>
              <a:t>/2</a:t>
            </a:r>
          </a:p>
        </p:txBody>
      </p:sp>
      <p:sp>
        <p:nvSpPr>
          <p:cNvPr id="59422" name="Line 1054"/>
          <p:cNvSpPr>
            <a:spLocks noChangeShapeType="1"/>
          </p:cNvSpPr>
          <p:nvPr/>
        </p:nvSpPr>
        <p:spPr bwMode="auto">
          <a:xfrm>
            <a:off x="65532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3" name="Rectangle 1055"/>
          <p:cNvSpPr>
            <a:spLocks noChangeArrowheads="1"/>
          </p:cNvSpPr>
          <p:nvPr/>
        </p:nvSpPr>
        <p:spPr bwMode="auto">
          <a:xfrm>
            <a:off x="8153400" y="3886200"/>
            <a:ext cx="838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  <a:r>
              <a:rPr lang="en-US"/>
              <a:t>/2</a:t>
            </a:r>
          </a:p>
        </p:txBody>
      </p:sp>
      <p:sp>
        <p:nvSpPr>
          <p:cNvPr id="59424" name="Line 1056"/>
          <p:cNvSpPr>
            <a:spLocks noChangeShapeType="1"/>
          </p:cNvSpPr>
          <p:nvPr/>
        </p:nvSpPr>
        <p:spPr bwMode="auto">
          <a:xfrm flipH="1">
            <a:off x="83058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5" name="Line 1057"/>
          <p:cNvSpPr>
            <a:spLocks noChangeShapeType="1"/>
          </p:cNvSpPr>
          <p:nvPr/>
        </p:nvSpPr>
        <p:spPr bwMode="auto">
          <a:xfrm flipH="1">
            <a:off x="54102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26" name="Rectangle 1058"/>
          <p:cNvSpPr>
            <a:spLocks noChangeArrowheads="1"/>
          </p:cNvSpPr>
          <p:nvPr/>
        </p:nvSpPr>
        <p:spPr bwMode="auto">
          <a:xfrm>
            <a:off x="304800" y="3886200"/>
            <a:ext cx="38576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</a:p>
        </p:txBody>
      </p:sp>
      <p:sp>
        <p:nvSpPr>
          <p:cNvPr id="59427" name="Rectangle 1059"/>
          <p:cNvSpPr>
            <a:spLocks noChangeArrowheads="1"/>
          </p:cNvSpPr>
          <p:nvPr/>
        </p:nvSpPr>
        <p:spPr bwMode="auto">
          <a:xfrm>
            <a:off x="6858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-z</a:t>
            </a:r>
            <a:r>
              <a:rPr lang="en-US" sz="2800" baseline="-25000">
                <a:latin typeface="Symbol" pitchFamily="18" charset="2"/>
              </a:rPr>
              <a:t>a</a:t>
            </a:r>
          </a:p>
        </p:txBody>
      </p:sp>
      <p:sp>
        <p:nvSpPr>
          <p:cNvPr id="59428" name="Rectangle 1060"/>
          <p:cNvSpPr>
            <a:spLocks noChangeArrowheads="1"/>
          </p:cNvSpPr>
          <p:nvPr/>
        </p:nvSpPr>
        <p:spPr bwMode="auto">
          <a:xfrm>
            <a:off x="65532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-z</a:t>
            </a:r>
            <a:r>
              <a:rPr lang="en-US" sz="2800" baseline="-25000">
                <a:latin typeface="Symbol" pitchFamily="18" charset="2"/>
              </a:rPr>
              <a:t>a</a:t>
            </a:r>
            <a:r>
              <a:rPr lang="en-US" sz="2800" baseline="-25000"/>
              <a:t>/2</a:t>
            </a:r>
            <a:endParaRPr lang="en-US" sz="2800" baseline="-25000">
              <a:latin typeface="Symbol" pitchFamily="18" charset="2"/>
            </a:endParaRPr>
          </a:p>
        </p:txBody>
      </p:sp>
      <p:sp>
        <p:nvSpPr>
          <p:cNvPr id="59429" name="Rectangle 1061"/>
          <p:cNvSpPr>
            <a:spLocks noChangeArrowheads="1"/>
          </p:cNvSpPr>
          <p:nvPr/>
        </p:nvSpPr>
        <p:spPr bwMode="auto">
          <a:xfrm>
            <a:off x="50292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z</a:t>
            </a:r>
            <a:r>
              <a:rPr lang="en-US" sz="2800" baseline="-25000">
                <a:latin typeface="Symbol" pitchFamily="18" charset="2"/>
              </a:rPr>
              <a:t>a</a:t>
            </a:r>
          </a:p>
        </p:txBody>
      </p:sp>
      <p:sp>
        <p:nvSpPr>
          <p:cNvPr id="59430" name="Rectangle 1062"/>
          <p:cNvSpPr>
            <a:spLocks noChangeArrowheads="1"/>
          </p:cNvSpPr>
          <p:nvPr/>
        </p:nvSpPr>
        <p:spPr bwMode="auto">
          <a:xfrm>
            <a:off x="79248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z</a:t>
            </a:r>
            <a:r>
              <a:rPr lang="en-US" sz="2800" baseline="-25000">
                <a:latin typeface="Symbol" pitchFamily="18" charset="2"/>
              </a:rPr>
              <a:t>a</a:t>
            </a:r>
            <a:r>
              <a:rPr lang="en-US" sz="2800" baseline="-25000"/>
              <a:t>/2</a:t>
            </a:r>
            <a:endParaRPr lang="en-US" sz="2800" baseline="-25000">
              <a:latin typeface="Symbol" pitchFamily="18" charset="2"/>
            </a:endParaRPr>
          </a:p>
        </p:txBody>
      </p:sp>
      <p:sp>
        <p:nvSpPr>
          <p:cNvPr id="59431" name="Line 1063"/>
          <p:cNvSpPr>
            <a:spLocks noChangeShapeType="1"/>
          </p:cNvSpPr>
          <p:nvPr/>
        </p:nvSpPr>
        <p:spPr bwMode="auto">
          <a:xfrm>
            <a:off x="9906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2" name="Line 1064"/>
          <p:cNvSpPr>
            <a:spLocks noChangeShapeType="1"/>
          </p:cNvSpPr>
          <p:nvPr/>
        </p:nvSpPr>
        <p:spPr bwMode="auto">
          <a:xfrm>
            <a:off x="52578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3" name="Line 1065"/>
          <p:cNvSpPr>
            <a:spLocks noChangeShapeType="1"/>
          </p:cNvSpPr>
          <p:nvPr/>
        </p:nvSpPr>
        <p:spPr bwMode="auto">
          <a:xfrm>
            <a:off x="69342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4" name="Line 1066"/>
          <p:cNvSpPr>
            <a:spLocks noChangeShapeType="1"/>
          </p:cNvSpPr>
          <p:nvPr/>
        </p:nvSpPr>
        <p:spPr bwMode="auto">
          <a:xfrm>
            <a:off x="81534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35" name="Rectangle 1067"/>
          <p:cNvSpPr>
            <a:spLocks noChangeArrowheads="1"/>
          </p:cNvSpPr>
          <p:nvPr/>
        </p:nvSpPr>
        <p:spPr bwMode="auto">
          <a:xfrm>
            <a:off x="304800" y="5486400"/>
            <a:ext cx="2819400" cy="393700"/>
          </a:xfrm>
          <a:prstGeom prst="rect">
            <a:avLst/>
          </a:prstGeom>
          <a:solidFill>
            <a:srgbClr val="D5EEFF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Z</a:t>
            </a:r>
            <a:r>
              <a:rPr lang="en-US" sz="2000" baseline="-25000"/>
              <a:t>STAT</a:t>
            </a:r>
            <a:r>
              <a:rPr lang="en-US" sz="2000"/>
              <a:t> &lt; -Z</a:t>
            </a:r>
            <a:r>
              <a:rPr lang="en-US" sz="2000" baseline="-25000">
                <a:latin typeface="Symbol" pitchFamily="18" charset="2"/>
              </a:rPr>
              <a:t>a</a:t>
            </a:r>
          </a:p>
        </p:txBody>
      </p:sp>
      <p:sp>
        <p:nvSpPr>
          <p:cNvPr id="59436" name="Rectangle 1068"/>
          <p:cNvSpPr>
            <a:spLocks noChangeArrowheads="1"/>
          </p:cNvSpPr>
          <p:nvPr/>
        </p:nvSpPr>
        <p:spPr bwMode="auto">
          <a:xfrm>
            <a:off x="3276600" y="5486400"/>
            <a:ext cx="2667000" cy="393700"/>
          </a:xfrm>
          <a:prstGeom prst="rect">
            <a:avLst/>
          </a:prstGeom>
          <a:solidFill>
            <a:srgbClr val="D5EEFF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Z</a:t>
            </a:r>
            <a:r>
              <a:rPr lang="en-US" sz="2000" baseline="-25000"/>
              <a:t>STAT</a:t>
            </a:r>
            <a:r>
              <a:rPr lang="en-US" sz="2000"/>
              <a:t> &gt; Z</a:t>
            </a:r>
            <a:r>
              <a:rPr lang="en-US" sz="2000" baseline="-25000">
                <a:latin typeface="Symbol" pitchFamily="18" charset="2"/>
              </a:rPr>
              <a:t>a</a:t>
            </a:r>
          </a:p>
        </p:txBody>
      </p:sp>
      <p:sp>
        <p:nvSpPr>
          <p:cNvPr id="59437" name="Rectangle 1069"/>
          <p:cNvSpPr>
            <a:spLocks noChangeArrowheads="1"/>
          </p:cNvSpPr>
          <p:nvPr/>
        </p:nvSpPr>
        <p:spPr bwMode="auto">
          <a:xfrm>
            <a:off x="6096000" y="5486400"/>
            <a:ext cx="2895600" cy="606425"/>
          </a:xfrm>
          <a:prstGeom prst="rect">
            <a:avLst/>
          </a:prstGeom>
          <a:solidFill>
            <a:srgbClr val="D5EEFF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Z</a:t>
            </a:r>
            <a:r>
              <a:rPr lang="en-US" sz="2000" baseline="-25000"/>
              <a:t>STAT</a:t>
            </a:r>
            <a:r>
              <a:rPr lang="en-US" sz="2000"/>
              <a:t> &lt; -Z</a:t>
            </a:r>
            <a:r>
              <a:rPr lang="en-US" sz="2000" baseline="-25000">
                <a:latin typeface="Symbol" pitchFamily="18" charset="2"/>
              </a:rPr>
              <a:t>a/2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2000" baseline="-25000">
                <a:latin typeface="Symbol" pitchFamily="18" charset="2"/>
              </a:rPr>
              <a:t>                         </a:t>
            </a:r>
            <a:r>
              <a:rPr lang="en-US" sz="2000" baseline="-25000"/>
              <a:t> </a:t>
            </a:r>
            <a:r>
              <a:rPr lang="en-US" sz="2000"/>
              <a:t>or Z</a:t>
            </a:r>
            <a:r>
              <a:rPr lang="en-US" sz="2000" baseline="-25000"/>
              <a:t>STAT</a:t>
            </a:r>
            <a:r>
              <a:rPr lang="en-US" sz="2000"/>
              <a:t> &gt; Z</a:t>
            </a:r>
            <a:r>
              <a:rPr lang="en-US" sz="2000" baseline="-25000">
                <a:latin typeface="Symbol" pitchFamily="18" charset="2"/>
              </a:rPr>
              <a:t>a/2</a:t>
            </a:r>
            <a:r>
              <a:rPr lang="en-US" sz="2000"/>
              <a:t> </a:t>
            </a:r>
          </a:p>
        </p:txBody>
      </p:sp>
      <p:sp>
        <p:nvSpPr>
          <p:cNvPr id="59438" name="Text Box 1070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59440" name="Rectangle 49"/>
          <p:cNvSpPr>
            <a:spLocks noChangeArrowheads="1"/>
          </p:cNvSpPr>
          <p:nvPr/>
        </p:nvSpPr>
        <p:spPr bwMode="auto">
          <a:xfrm>
            <a:off x="7543800" y="1609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115B6F7C-03A5-484F-937A-E34325C6E44F}" type="slidenum">
              <a:rPr lang="en-US"/>
              <a:pPr/>
              <a:t>28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0418" name="Rectangle 1026"/>
          <p:cNvSpPr>
            <a:spLocks noChangeArrowheads="1"/>
          </p:cNvSpPr>
          <p:nvPr/>
        </p:nvSpPr>
        <p:spPr bwMode="auto">
          <a:xfrm>
            <a:off x="685800" y="1752600"/>
            <a:ext cx="6553200" cy="1371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Hypothesis Test Example: </a:t>
            </a:r>
            <a:br>
              <a:rPr lang="en-US" smtClean="0"/>
            </a:br>
            <a:r>
              <a:rPr lang="en-US" smtClean="0"/>
              <a:t>Two population Proportions</a:t>
            </a:r>
          </a:p>
        </p:txBody>
      </p:sp>
      <p:sp>
        <p:nvSpPr>
          <p:cNvPr id="60420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81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   Is there a significant difference between the proportion of men and the proportion of women who will vote Yes on Proposition A?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In a random sample, 36 of 72 men and 35 of 50 women indicated they would vote Yes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Test at the .05 level of significance</a:t>
            </a:r>
          </a:p>
        </p:txBody>
      </p:sp>
      <p:pic>
        <p:nvPicPr>
          <p:cNvPr id="60421" name="Picture 1029" descr="j0129057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2133600"/>
            <a:ext cx="1706563" cy="268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7543800" y="13811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B8F86463-E1A8-4BD8-8202-2A9EBE072532}" type="slidenum">
              <a:rPr lang="en-US"/>
              <a:pPr/>
              <a:t>29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364" name="Rectangle 1026"/>
          <p:cNvSpPr>
            <a:spLocks noChangeArrowheads="1"/>
          </p:cNvSpPr>
          <p:nvPr/>
        </p:nvSpPr>
        <p:spPr bwMode="auto">
          <a:xfrm>
            <a:off x="1066800" y="3733800"/>
            <a:ext cx="44196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67151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The hypothesis test is:</a:t>
            </a:r>
          </a:p>
        </p:txBody>
      </p:sp>
      <p:sp>
        <p:nvSpPr>
          <p:cNvPr id="15366" name="Text Box 1028"/>
          <p:cNvSpPr txBox="1">
            <a:spLocks noChangeArrowheads="1"/>
          </p:cNvSpPr>
          <p:nvPr/>
        </p:nvSpPr>
        <p:spPr bwMode="auto">
          <a:xfrm>
            <a:off x="685800" y="2133600"/>
            <a:ext cx="8382000" cy="9747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000"/>
          </a:p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= 0   </a:t>
            </a:r>
            <a:r>
              <a:rPr lang="en-US" sz="2000">
                <a:sym typeface="Symbol" pitchFamily="18" charset="2"/>
              </a:rPr>
              <a:t>(the two proportions are equal)</a:t>
            </a:r>
          </a:p>
          <a:p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≠</a:t>
            </a:r>
            <a:r>
              <a:rPr lang="en-US">
                <a:sym typeface="Symbol" pitchFamily="18" charset="2"/>
              </a:rPr>
              <a:t> 0   </a:t>
            </a:r>
            <a:r>
              <a:rPr lang="en-US" sz="2000">
                <a:sym typeface="Symbol" pitchFamily="18" charset="2"/>
              </a:rPr>
              <a:t>(there is a significant difference between proportions)</a:t>
            </a:r>
          </a:p>
        </p:txBody>
      </p:sp>
      <p:sp>
        <p:nvSpPr>
          <p:cNvPr id="15367" name="Rectangle 1029"/>
          <p:cNvSpPr>
            <a:spLocks noChangeArrowheads="1"/>
          </p:cNvSpPr>
          <p:nvPr/>
        </p:nvSpPr>
        <p:spPr bwMode="auto">
          <a:xfrm>
            <a:off x="609600" y="3276600"/>
            <a:ext cx="8077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>
                <a:solidFill>
                  <a:schemeClr val="folHlink"/>
                </a:solidFill>
              </a:rPr>
              <a:t>The sample proportions are:</a:t>
            </a:r>
          </a:p>
          <a:p>
            <a:pPr marL="693738" lvl="1" indent="-268288" defTabSz="852488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Men:  		p</a:t>
            </a:r>
            <a:r>
              <a:rPr lang="en-US" sz="2000" baseline="-25000"/>
              <a:t>1</a:t>
            </a:r>
            <a:r>
              <a:rPr lang="en-US" sz="2000"/>
              <a:t> = 36/72 = 0.50</a:t>
            </a:r>
          </a:p>
          <a:p>
            <a:pPr marL="693738" lvl="1" indent="-268288" defTabSz="852488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Women:  	p</a:t>
            </a:r>
            <a:r>
              <a:rPr lang="en-US" sz="2000" baseline="-25000"/>
              <a:t>2</a:t>
            </a:r>
            <a:r>
              <a:rPr lang="en-US" sz="2000"/>
              <a:t> = 35/50 = 0.70</a:t>
            </a:r>
          </a:p>
        </p:txBody>
      </p:sp>
      <p:graphicFrame>
        <p:nvGraphicFramePr>
          <p:cNvPr id="15362" name="Object 1032"/>
          <p:cNvGraphicFramePr>
            <a:graphicFrameLocks noChangeAspect="1"/>
          </p:cNvGraphicFramePr>
          <p:nvPr/>
        </p:nvGraphicFramePr>
        <p:xfrm>
          <a:off x="1692275" y="5167313"/>
          <a:ext cx="5413375" cy="1068387"/>
        </p:xfrm>
        <a:graphic>
          <a:graphicData uri="http://schemas.openxmlformats.org/presentationml/2006/ole">
            <p:oleObj spid="_x0000_s15362" name="Equation" r:id="rId3" imgW="2247840" imgH="444240" progId="Equation.3">
              <p:embed/>
            </p:oleObj>
          </a:graphicData>
        </a:graphic>
      </p:graphicFrame>
      <p:sp>
        <p:nvSpPr>
          <p:cNvPr id="15368" name="Text Box 1033"/>
          <p:cNvSpPr txBox="1">
            <a:spLocks noChangeArrowheads="1"/>
          </p:cNvSpPr>
          <p:nvPr/>
        </p:nvSpPr>
        <p:spPr bwMode="auto">
          <a:xfrm>
            <a:off x="609600" y="4648200"/>
            <a:ext cx="7239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solidFill>
                  <a:schemeClr val="folHlink"/>
                </a:solidFill>
              </a:rPr>
              <a:t> The pooled estimate for the overall proportion is:</a:t>
            </a:r>
          </a:p>
        </p:txBody>
      </p:sp>
      <p:sp>
        <p:nvSpPr>
          <p:cNvPr id="15369" name="Rectangle 1034"/>
          <p:cNvSpPr>
            <a:spLocks noChangeArrowheads="1"/>
          </p:cNvSpPr>
          <p:nvPr/>
        </p:nvSpPr>
        <p:spPr bwMode="auto">
          <a:xfrm>
            <a:off x="990600" y="304800"/>
            <a:ext cx="77930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4000">
                <a:solidFill>
                  <a:schemeClr val="tx2"/>
                </a:solidFill>
              </a:rPr>
              <a:t>Hypothesis Test Example: 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Two population Proportions</a:t>
            </a:r>
          </a:p>
        </p:txBody>
      </p:sp>
      <p:sp>
        <p:nvSpPr>
          <p:cNvPr id="15370" name="Text Box 1035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7543800" y="16859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E7E28F44-6E03-42E4-953C-B8AEF1A8F801}" type="slidenum">
              <a:rPr lang="en-US"/>
              <a:pPr/>
              <a:t>3</a:t>
            </a:fld>
            <a:endParaRPr lang="en-US"/>
          </a:p>
        </p:txBody>
      </p:sp>
      <p:sp>
        <p:nvSpPr>
          <p:cNvPr id="2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Two-Sample Tests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2667000" y="1600200"/>
            <a:ext cx="3810000" cy="914400"/>
          </a:xfrm>
          <a:prstGeom prst="rect">
            <a:avLst/>
          </a:prstGeom>
          <a:solidFill>
            <a:srgbClr val="FDE0B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2743200" y="1752600"/>
            <a:ext cx="36576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Two-Sample Tests</a:t>
            </a: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152400" y="3124200"/>
            <a:ext cx="2057400" cy="16002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228600" y="3124200"/>
            <a:ext cx="1905000" cy="1552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2438400" y="3124200"/>
            <a:ext cx="2057400" cy="1600200"/>
          </a:xfrm>
          <a:prstGeom prst="rect">
            <a:avLst/>
          </a:prstGeom>
          <a:solidFill>
            <a:srgbClr val="FFFF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2514600" y="3124200"/>
            <a:ext cx="1905000" cy="15525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Related Samples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7010400" y="3124200"/>
            <a:ext cx="2057400" cy="16002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7010400" y="3352800"/>
            <a:ext cx="2057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Variances</a:t>
            </a:r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>
            <a:off x="4572000" y="2514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1219200" y="28194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>
            <a:off x="1219200" y="2819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>
            <a:off x="8001000" y="2819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152400" y="5257800"/>
            <a:ext cx="2057400" cy="606425"/>
          </a:xfrm>
          <a:prstGeom prst="rect">
            <a:avLst/>
          </a:prstGeom>
          <a:solidFill>
            <a:srgbClr val="FCC2E0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/>
              <a:t>Group 1 vs.   Group 2</a:t>
            </a:r>
          </a:p>
        </p:txBody>
      </p:sp>
      <p:sp>
        <p:nvSpPr>
          <p:cNvPr id="74768" name="Text Box 16"/>
          <p:cNvSpPr txBox="1">
            <a:spLocks noChangeArrowheads="1"/>
          </p:cNvSpPr>
          <p:nvPr/>
        </p:nvSpPr>
        <p:spPr bwMode="auto">
          <a:xfrm>
            <a:off x="2438400" y="5257800"/>
            <a:ext cx="2057400" cy="854075"/>
          </a:xfrm>
          <a:prstGeom prst="rect">
            <a:avLst/>
          </a:prstGeom>
          <a:solidFill>
            <a:srgbClr val="FFFF99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/>
              <a:t>Same group before vs. after treatment </a:t>
            </a:r>
          </a:p>
        </p:txBody>
      </p:sp>
      <p:sp>
        <p:nvSpPr>
          <p:cNvPr id="74769" name="Text Box 17"/>
          <p:cNvSpPr txBox="1">
            <a:spLocks noChangeArrowheads="1"/>
          </p:cNvSpPr>
          <p:nvPr/>
        </p:nvSpPr>
        <p:spPr bwMode="auto">
          <a:xfrm>
            <a:off x="7010400" y="5257800"/>
            <a:ext cx="2057400" cy="579438"/>
          </a:xfrm>
          <a:prstGeom prst="rect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/>
              <a:t>Variance 1 vs.</a:t>
            </a:r>
          </a:p>
          <a:p>
            <a:pPr>
              <a:lnSpc>
                <a:spcPct val="50000"/>
              </a:lnSpc>
              <a:spcBef>
                <a:spcPct val="30000"/>
              </a:spcBef>
            </a:pPr>
            <a:r>
              <a:rPr lang="en-US" sz="1800"/>
              <a:t>Variance 2</a:t>
            </a:r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152400" y="4953000"/>
            <a:ext cx="1524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Examples:</a:t>
            </a:r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4724400" y="3124200"/>
            <a:ext cx="2057400" cy="16002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4800600" y="3352800"/>
            <a:ext cx="19050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4724400" y="5257800"/>
            <a:ext cx="2057400" cy="606425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800"/>
              <a:t>Proportion 1 vs. Proportion 2 </a:t>
            </a:r>
          </a:p>
        </p:txBody>
      </p:sp>
      <p:sp>
        <p:nvSpPr>
          <p:cNvPr id="74774" name="Line 22"/>
          <p:cNvSpPr>
            <a:spLocks noChangeShapeType="1"/>
          </p:cNvSpPr>
          <p:nvPr/>
        </p:nvSpPr>
        <p:spPr bwMode="auto">
          <a:xfrm>
            <a:off x="5715000" y="2819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5" name="Line 23"/>
          <p:cNvSpPr>
            <a:spLocks noChangeShapeType="1"/>
          </p:cNvSpPr>
          <p:nvPr/>
        </p:nvSpPr>
        <p:spPr bwMode="auto">
          <a:xfrm>
            <a:off x="3429000" y="28194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Rectangle 26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0C05E310-78C9-45AF-9DDD-2AB8AFFA35C7}" type="slidenum">
              <a:rPr lang="en-US"/>
              <a:pPr/>
              <a:t>30</a:t>
            </a:fld>
            <a:endParaRPr lang="en-US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6388" name="Line 2"/>
          <p:cNvSpPr>
            <a:spLocks noChangeShapeType="1"/>
          </p:cNvSpPr>
          <p:nvPr/>
        </p:nvSpPr>
        <p:spPr bwMode="auto">
          <a:xfrm flipV="1">
            <a:off x="6172200" y="3124200"/>
            <a:ext cx="0" cy="3810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52400" y="1981200"/>
            <a:ext cx="518795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test statistic for 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000" baseline="-25000"/>
              <a:t>1</a:t>
            </a:r>
            <a:r>
              <a:rPr lang="en-US" sz="2000"/>
              <a:t> – </a:t>
            </a:r>
            <a:r>
              <a:rPr lang="el-GR" sz="20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aseline="-25000"/>
              <a:t>2</a:t>
            </a:r>
            <a:r>
              <a:rPr lang="en-US"/>
              <a:t>  is: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793038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Hypothesis Test Example: </a:t>
            </a:r>
            <a:br>
              <a:rPr lang="en-US" smtClean="0"/>
            </a:br>
            <a:r>
              <a:rPr lang="en-US" smtClean="0"/>
              <a:t>Two population Proportions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315200" y="21336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 flipH="1">
            <a:off x="7924800" y="27432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6019800" y="27432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6096000" y="21336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7315200" y="21336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397" name="Line 13"/>
          <p:cNvSpPr>
            <a:spLocks noChangeShapeType="1"/>
          </p:cNvSpPr>
          <p:nvPr/>
        </p:nvSpPr>
        <p:spPr bwMode="auto">
          <a:xfrm>
            <a:off x="6019800" y="31242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6324600" y="26670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8077200" y="2286000"/>
            <a:ext cx="838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.025</a:t>
            </a:r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 flipH="1">
            <a:off x="8077200" y="26670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6172200" y="3200400"/>
            <a:ext cx="990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-1.96</a:t>
            </a:r>
            <a:endParaRPr lang="en-US" sz="2000" baseline="-25000">
              <a:latin typeface="Symbol" pitchFamily="18" charset="2"/>
            </a:endParaRPr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7696200" y="3200400"/>
            <a:ext cx="6858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1.96</a:t>
            </a:r>
            <a:endParaRPr lang="en-US" sz="2000" baseline="-25000">
              <a:latin typeface="Symbol" pitchFamily="18" charset="2"/>
            </a:endParaRPr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705600" y="19050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7924800" y="1905000"/>
            <a:ext cx="0" cy="14478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5867400" y="2286000"/>
            <a:ext cx="838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.025</a:t>
            </a:r>
          </a:p>
        </p:txBody>
      </p:sp>
      <p:sp>
        <p:nvSpPr>
          <p:cNvPr id="16406" name="Rectangle 22"/>
          <p:cNvSpPr>
            <a:spLocks noChangeArrowheads="1"/>
          </p:cNvSpPr>
          <p:nvPr/>
        </p:nvSpPr>
        <p:spPr bwMode="auto">
          <a:xfrm>
            <a:off x="5715000" y="3505200"/>
            <a:ext cx="838200" cy="412750"/>
          </a:xfrm>
          <a:prstGeom prst="rect">
            <a:avLst/>
          </a:prstGeom>
          <a:solidFill>
            <a:srgbClr val="D5EEFF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-2.20</a:t>
            </a:r>
            <a:endParaRPr lang="en-US" sz="2000" baseline="-25000">
              <a:latin typeface="Symbol" pitchFamily="18" charset="2"/>
            </a:endParaRPr>
          </a:p>
        </p:txBody>
      </p:sp>
      <p:sp>
        <p:nvSpPr>
          <p:cNvPr id="16407" name="Rectangle 24"/>
          <p:cNvSpPr>
            <a:spLocks noChangeArrowheads="1"/>
          </p:cNvSpPr>
          <p:nvPr/>
        </p:nvSpPr>
        <p:spPr bwMode="auto">
          <a:xfrm>
            <a:off x="4946650" y="4343400"/>
            <a:ext cx="41211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Decision:</a:t>
            </a:r>
            <a:r>
              <a:rPr lang="en-US" b="1"/>
              <a:t> </a:t>
            </a:r>
            <a:r>
              <a:rPr lang="en-US" b="1">
                <a:solidFill>
                  <a:srgbClr val="CC0000"/>
                </a:solidFill>
              </a:rPr>
              <a:t>Do not reject H</a:t>
            </a:r>
            <a:r>
              <a:rPr lang="en-US" b="1" baseline="-25000">
                <a:solidFill>
                  <a:srgbClr val="CC0000"/>
                </a:solidFill>
              </a:rPr>
              <a:t>0</a:t>
            </a:r>
            <a:endParaRPr lang="en-US" sz="2000" b="1">
              <a:solidFill>
                <a:srgbClr val="CC0000"/>
              </a:solidFill>
            </a:endParaRPr>
          </a:p>
        </p:txBody>
      </p:sp>
      <p:sp>
        <p:nvSpPr>
          <p:cNvPr id="16408" name="Rectangle 25"/>
          <p:cNvSpPr>
            <a:spLocks noChangeArrowheads="1"/>
          </p:cNvSpPr>
          <p:nvPr/>
        </p:nvSpPr>
        <p:spPr bwMode="auto">
          <a:xfrm>
            <a:off x="4953000" y="4800600"/>
            <a:ext cx="4191000" cy="191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bg2"/>
                </a:solidFill>
              </a:rPr>
              <a:t>Conclusion:</a:t>
            </a: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n-US" b="1">
                <a:solidFill>
                  <a:srgbClr val="CC0000"/>
                </a:solidFill>
              </a:rPr>
              <a:t>There is not  significant evidence of a difference in proportions who will vote yes between men and women.</a:t>
            </a:r>
          </a:p>
        </p:txBody>
      </p:sp>
      <p:graphicFrame>
        <p:nvGraphicFramePr>
          <p:cNvPr id="16386" name="Object 26"/>
          <p:cNvGraphicFramePr>
            <a:graphicFrameLocks noChangeAspect="1"/>
          </p:cNvGraphicFramePr>
          <p:nvPr/>
        </p:nvGraphicFramePr>
        <p:xfrm>
          <a:off x="98425" y="2655888"/>
          <a:ext cx="4833938" cy="2433637"/>
        </p:xfrm>
        <a:graphic>
          <a:graphicData uri="http://schemas.openxmlformats.org/presentationml/2006/ole">
            <p:oleObj spid="_x0000_s16386" name="Equation" r:id="rId3" imgW="2806560" imgH="1409400" progId="Equation.3">
              <p:embed/>
            </p:oleObj>
          </a:graphicData>
        </a:graphic>
      </p:graphicFrame>
      <p:sp>
        <p:nvSpPr>
          <p:cNvPr id="16409" name="Line 27"/>
          <p:cNvSpPr>
            <a:spLocks noChangeShapeType="1"/>
          </p:cNvSpPr>
          <p:nvPr/>
        </p:nvSpPr>
        <p:spPr bwMode="auto">
          <a:xfrm>
            <a:off x="7924800" y="1981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28"/>
          <p:cNvSpPr>
            <a:spLocks noChangeShapeType="1"/>
          </p:cNvSpPr>
          <p:nvPr/>
        </p:nvSpPr>
        <p:spPr bwMode="auto">
          <a:xfrm flipH="1">
            <a:off x="5715000" y="19812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Rectangle 29"/>
          <p:cNvSpPr>
            <a:spLocks noChangeArrowheads="1"/>
          </p:cNvSpPr>
          <p:nvPr/>
        </p:nvSpPr>
        <p:spPr bwMode="auto">
          <a:xfrm>
            <a:off x="5715000" y="1676400"/>
            <a:ext cx="1143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Reject H</a:t>
            </a:r>
            <a:r>
              <a:rPr lang="en-US" sz="1600" baseline="-25000"/>
              <a:t>0</a:t>
            </a:r>
            <a:endParaRPr lang="en-US" sz="1600" baseline="-25000">
              <a:latin typeface="Symbol" pitchFamily="18" charset="2"/>
            </a:endParaRPr>
          </a:p>
        </p:txBody>
      </p:sp>
      <p:sp>
        <p:nvSpPr>
          <p:cNvPr id="16412" name="Rectangle 30"/>
          <p:cNvSpPr>
            <a:spLocks noChangeArrowheads="1"/>
          </p:cNvSpPr>
          <p:nvPr/>
        </p:nvSpPr>
        <p:spPr bwMode="auto">
          <a:xfrm>
            <a:off x="7848600" y="1676400"/>
            <a:ext cx="11430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Reject H</a:t>
            </a:r>
            <a:r>
              <a:rPr lang="en-US" sz="1600" baseline="-25000"/>
              <a:t>0</a:t>
            </a:r>
            <a:endParaRPr lang="en-US" sz="1600" baseline="-25000">
              <a:latin typeface="Symbol" pitchFamily="18" charset="2"/>
            </a:endParaRPr>
          </a:p>
        </p:txBody>
      </p:sp>
      <p:sp>
        <p:nvSpPr>
          <p:cNvPr id="16413" name="Rectangle 31"/>
          <p:cNvSpPr>
            <a:spLocks noChangeArrowheads="1"/>
          </p:cNvSpPr>
          <p:nvPr/>
        </p:nvSpPr>
        <p:spPr bwMode="auto">
          <a:xfrm>
            <a:off x="533400" y="5334000"/>
            <a:ext cx="3429000" cy="746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b="1">
                <a:solidFill>
                  <a:srgbClr val="339933"/>
                </a:solidFill>
              </a:rPr>
              <a:t>Critical Values = </a:t>
            </a:r>
            <a:r>
              <a:rPr lang="en-US" b="1">
                <a:solidFill>
                  <a:srgbClr val="339933"/>
                </a:solidFill>
                <a:cs typeface="Arial" charset="0"/>
              </a:rPr>
              <a:t>±1.96</a:t>
            </a:r>
            <a:endParaRPr lang="en-US" b="1">
              <a:solidFill>
                <a:srgbClr val="E7B5C7"/>
              </a:solidFill>
            </a:endParaRPr>
          </a:p>
          <a:p>
            <a:pPr algn="ctr" eaLnBrk="0" hangingPunct="0">
              <a:lnSpc>
                <a:spcPct val="30000"/>
              </a:lnSpc>
              <a:spcBef>
                <a:spcPct val="50000"/>
              </a:spcBef>
            </a:pPr>
            <a:r>
              <a:rPr lang="en-US" b="1">
                <a:solidFill>
                  <a:srgbClr val="339933"/>
                </a:solidFill>
              </a:rPr>
              <a:t>For </a:t>
            </a:r>
            <a:r>
              <a:rPr lang="en-US" b="1">
                <a:solidFill>
                  <a:srgbClr val="339933"/>
                </a:solidFill>
                <a:sym typeface="Symbol" pitchFamily="18" charset="2"/>
              </a:rPr>
              <a:t> = .05</a:t>
            </a:r>
          </a:p>
        </p:txBody>
      </p:sp>
      <p:sp>
        <p:nvSpPr>
          <p:cNvPr id="16415" name="Rectangle 33"/>
          <p:cNvSpPr>
            <a:spLocks noChangeArrowheads="1"/>
          </p:cNvSpPr>
          <p:nvPr/>
        </p:nvSpPr>
        <p:spPr bwMode="auto">
          <a:xfrm>
            <a:off x="7543800" y="685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6416" name="Line 2"/>
          <p:cNvSpPr>
            <a:spLocks noChangeShapeType="1"/>
          </p:cNvSpPr>
          <p:nvPr/>
        </p:nvSpPr>
        <p:spPr bwMode="auto">
          <a:xfrm flipV="1">
            <a:off x="4876800" y="3810000"/>
            <a:ext cx="838200" cy="3810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B87B3B6D-9C5D-42CB-BEEF-98FAB57A0BAB}" type="slidenum">
              <a:rPr lang="en-US"/>
              <a:pPr/>
              <a:t>31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04800"/>
            <a:ext cx="73914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Confidence Interval for</a:t>
            </a:r>
            <a:br>
              <a:rPr lang="en-US" smtClean="0"/>
            </a:br>
            <a:r>
              <a:rPr lang="en-US" smtClean="0"/>
              <a:t>Two Population Proportions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228600" y="1905000"/>
            <a:ext cx="2057400" cy="1600200"/>
          </a:xfrm>
          <a:prstGeom prst="rect">
            <a:avLst/>
          </a:prstGeom>
          <a:solidFill>
            <a:srgbClr val="C7DAF7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2057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proportions</a:t>
            </a: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66800" y="3886200"/>
            <a:ext cx="7620000" cy="18288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10" name="Object 6"/>
          <p:cNvGraphicFramePr>
            <a:graphicFrameLocks noChangeAspect="1"/>
          </p:cNvGraphicFramePr>
          <p:nvPr/>
        </p:nvGraphicFramePr>
        <p:xfrm>
          <a:off x="1462088" y="4149725"/>
          <a:ext cx="6946900" cy="1346200"/>
        </p:xfrm>
        <a:graphic>
          <a:graphicData uri="http://schemas.openxmlformats.org/presentationml/2006/ole">
            <p:oleObj spid="_x0000_s17410" name="Equation" r:id="rId3" imgW="2489040" imgH="482400" progId="Equation.3">
              <p:embed/>
            </p:oleObj>
          </a:graphicData>
        </a:graphic>
      </p:graphicFrame>
      <p:sp>
        <p:nvSpPr>
          <p:cNvPr id="17416" name="Text Box 7"/>
          <p:cNvSpPr txBox="1">
            <a:spLocks noChangeArrowheads="1"/>
          </p:cNvSpPr>
          <p:nvPr/>
        </p:nvSpPr>
        <p:spPr bwMode="auto">
          <a:xfrm>
            <a:off x="2819400" y="2209800"/>
            <a:ext cx="4724400" cy="9890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The confidence interval for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/>
              <a:t>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aseline="-25000"/>
              <a:t>1</a:t>
            </a:r>
            <a:r>
              <a:rPr lang="en-US" sz="2800"/>
              <a:t> – </a:t>
            </a:r>
            <a:r>
              <a:rPr lang="el-GR" sz="280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aseline="-25000"/>
              <a:t>2</a:t>
            </a:r>
            <a:r>
              <a:rPr lang="en-US" sz="2800"/>
              <a:t>   is: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7543800" y="13811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8C6BDDD5-E78A-4A78-86EF-A5D6EFE18AC6}" type="slidenum">
              <a:rPr lang="en-US"/>
              <a:pPr/>
              <a:t>32</a:t>
            </a:fld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Testing for the Ratio Of Two Population Variances</a:t>
            </a:r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81000" y="1905000"/>
            <a:ext cx="2133600" cy="13716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Tests for Two</a:t>
            </a:r>
          </a:p>
          <a:p>
            <a:pPr algn="ctr"/>
            <a:r>
              <a:rPr lang="en-US"/>
              <a:t>Population </a:t>
            </a:r>
          </a:p>
          <a:p>
            <a:pPr algn="ctr"/>
            <a:r>
              <a:rPr lang="en-US"/>
              <a:t>Variances</a:t>
            </a:r>
          </a:p>
        </p:txBody>
      </p:sp>
      <p:sp>
        <p:nvSpPr>
          <p:cNvPr id="67588" name="Rectangle 5"/>
          <p:cNvSpPr>
            <a:spLocks noChangeArrowheads="1"/>
          </p:cNvSpPr>
          <p:nvPr/>
        </p:nvSpPr>
        <p:spPr bwMode="auto">
          <a:xfrm>
            <a:off x="381000" y="3505200"/>
            <a:ext cx="2133600" cy="914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  test statistic</a:t>
            </a:r>
          </a:p>
        </p:txBody>
      </p:sp>
      <p:sp>
        <p:nvSpPr>
          <p:cNvPr id="67589" name="Rectangle 6"/>
          <p:cNvSpPr>
            <a:spLocks noChangeArrowheads="1"/>
          </p:cNvSpPr>
          <p:nvPr/>
        </p:nvSpPr>
        <p:spPr bwMode="auto">
          <a:xfrm>
            <a:off x="3124200" y="2057400"/>
            <a:ext cx="2133600" cy="82232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σ</a:t>
            </a:r>
            <a:r>
              <a:rPr lang="en-US" baseline="-25000">
                <a:cs typeface="Arial" charset="0"/>
              </a:rPr>
              <a:t>1</a:t>
            </a:r>
            <a:r>
              <a:rPr lang="en-US" baseline="30000"/>
              <a:t>2</a:t>
            </a:r>
            <a:r>
              <a:rPr lang="en-US"/>
              <a:t> =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/>
          </a:p>
          <a:p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σ</a:t>
            </a:r>
            <a:r>
              <a:rPr lang="en-US" baseline="-25000"/>
              <a:t>1</a:t>
            </a:r>
            <a:r>
              <a:rPr lang="en-US" baseline="30000"/>
              <a:t>2</a:t>
            </a:r>
            <a:r>
              <a:rPr lang="en-US"/>
              <a:t> ≠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>
              <a:cs typeface="Arial" charset="0"/>
            </a:endParaRPr>
          </a:p>
        </p:txBody>
      </p:sp>
      <p:sp>
        <p:nvSpPr>
          <p:cNvPr id="67590" name="Rectangle 11"/>
          <p:cNvSpPr>
            <a:spLocks noChangeArrowheads="1"/>
          </p:cNvSpPr>
          <p:nvPr/>
        </p:nvSpPr>
        <p:spPr bwMode="auto">
          <a:xfrm>
            <a:off x="3124200" y="3048000"/>
            <a:ext cx="2133600" cy="82232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σ</a:t>
            </a:r>
            <a:r>
              <a:rPr lang="en-US" baseline="-25000">
                <a:cs typeface="Arial" charset="0"/>
              </a:rPr>
              <a:t>1</a:t>
            </a:r>
            <a:r>
              <a:rPr lang="en-US" baseline="30000"/>
              <a:t>2</a:t>
            </a:r>
            <a:r>
              <a:rPr lang="en-US"/>
              <a:t> ≤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/>
          </a:p>
          <a:p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σ</a:t>
            </a:r>
            <a:r>
              <a:rPr lang="en-US" baseline="-25000"/>
              <a:t>1</a:t>
            </a:r>
            <a:r>
              <a:rPr lang="en-US" baseline="30000"/>
              <a:t>2</a:t>
            </a:r>
            <a:r>
              <a:rPr lang="en-US"/>
              <a:t> &gt;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>
              <a:cs typeface="Arial" charset="0"/>
            </a:endParaRPr>
          </a:p>
        </p:txBody>
      </p:sp>
      <p:sp>
        <p:nvSpPr>
          <p:cNvPr id="67591" name="Text Box 12"/>
          <p:cNvSpPr txBox="1">
            <a:spLocks noChangeArrowheads="1"/>
          </p:cNvSpPr>
          <p:nvPr/>
        </p:nvSpPr>
        <p:spPr bwMode="auto">
          <a:xfrm>
            <a:off x="2362200" y="1676400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67592" name="Text Box 13"/>
          <p:cNvSpPr txBox="1">
            <a:spLocks noChangeArrowheads="1"/>
          </p:cNvSpPr>
          <p:nvPr/>
        </p:nvSpPr>
        <p:spPr bwMode="auto">
          <a:xfrm>
            <a:off x="3048000" y="1524000"/>
            <a:ext cx="538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Hypotheses			F</a:t>
            </a:r>
            <a:r>
              <a:rPr lang="en-US" b="1" baseline="-25000"/>
              <a:t>STAT</a:t>
            </a:r>
          </a:p>
        </p:txBody>
      </p:sp>
      <p:sp>
        <p:nvSpPr>
          <p:cNvPr id="67593" name="Line 14"/>
          <p:cNvSpPr>
            <a:spLocks noChangeShapeType="1"/>
          </p:cNvSpPr>
          <p:nvPr/>
        </p:nvSpPr>
        <p:spPr bwMode="auto">
          <a:xfrm>
            <a:off x="3124200" y="1981200"/>
            <a:ext cx="5181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7594" name="Text Box 16"/>
          <p:cNvSpPr txBox="1">
            <a:spLocks noChangeArrowheads="1"/>
          </p:cNvSpPr>
          <p:nvPr/>
        </p:nvSpPr>
        <p:spPr bwMode="auto">
          <a:xfrm>
            <a:off x="6324600" y="25146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aseline="30000"/>
          </a:p>
          <a:p>
            <a:r>
              <a:rPr lang="en-US"/>
              <a:t>S</a:t>
            </a:r>
            <a:r>
              <a:rPr lang="en-US" baseline="-25000"/>
              <a:t>1</a:t>
            </a:r>
            <a:r>
              <a:rPr lang="en-US" baseline="30000"/>
              <a:t>2 </a:t>
            </a:r>
            <a:r>
              <a:rPr lang="en-US"/>
              <a:t>/ S</a:t>
            </a:r>
            <a:r>
              <a:rPr lang="en-US" baseline="-25000"/>
              <a:t>2</a:t>
            </a:r>
            <a:r>
              <a:rPr lang="en-US" baseline="30000"/>
              <a:t>2</a:t>
            </a:r>
          </a:p>
        </p:txBody>
      </p:sp>
      <p:sp>
        <p:nvSpPr>
          <p:cNvPr id="67595" name="Rectangle 28"/>
          <p:cNvSpPr>
            <a:spLocks noChangeArrowheads="1"/>
          </p:cNvSpPr>
          <p:nvPr/>
        </p:nvSpPr>
        <p:spPr bwMode="auto">
          <a:xfrm>
            <a:off x="3200400" y="4343400"/>
            <a:ext cx="5486400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/>
              <a:t>S</a:t>
            </a:r>
            <a:r>
              <a:rPr lang="en-US" sz="1600" baseline="-25000"/>
              <a:t>1</a:t>
            </a:r>
            <a:r>
              <a:rPr lang="en-US" sz="1600" baseline="30000"/>
              <a:t>2 </a:t>
            </a:r>
            <a:r>
              <a:rPr lang="en-US" sz="1600"/>
              <a:t>= Variance of sample 1 (the larger sample variance)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/>
              <a:t>n</a:t>
            </a:r>
            <a:r>
              <a:rPr lang="en-US" sz="1600" baseline="-25000"/>
              <a:t>1</a:t>
            </a:r>
            <a:r>
              <a:rPr lang="en-US" sz="1600"/>
              <a:t> = sample size of sample 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/>
              <a:t>S</a:t>
            </a:r>
            <a:r>
              <a:rPr lang="en-US" sz="1600" baseline="-25000"/>
              <a:t>2</a:t>
            </a:r>
            <a:r>
              <a:rPr lang="en-US" sz="1600" baseline="30000"/>
              <a:t>2</a:t>
            </a:r>
            <a:r>
              <a:rPr lang="en-US" sz="1600"/>
              <a:t> = Variance of sample 2 (the smaller sample variance)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/>
              <a:t>n</a:t>
            </a:r>
            <a:r>
              <a:rPr lang="en-US" sz="1600" baseline="-25000"/>
              <a:t>2</a:t>
            </a:r>
            <a:r>
              <a:rPr lang="en-US" sz="1600"/>
              <a:t> = sample size of sample 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/>
              <a:t>n</a:t>
            </a:r>
            <a:r>
              <a:rPr lang="en-US" sz="1600" baseline="-25000"/>
              <a:t>1</a:t>
            </a:r>
            <a:r>
              <a:rPr lang="en-US" sz="1600"/>
              <a:t> –1 = numerator degrees of freedom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/>
              <a:t>n</a:t>
            </a:r>
            <a:r>
              <a:rPr lang="en-US" sz="1600" baseline="-25000"/>
              <a:t>2</a:t>
            </a:r>
            <a:r>
              <a:rPr lang="en-US" sz="1600"/>
              <a:t> – 1 = denominator degrees of freedom</a:t>
            </a:r>
          </a:p>
        </p:txBody>
      </p:sp>
      <p:sp>
        <p:nvSpPr>
          <p:cNvPr id="67596" name="Text Box 33"/>
          <p:cNvSpPr txBox="1">
            <a:spLocks noChangeArrowheads="1"/>
          </p:cNvSpPr>
          <p:nvPr/>
        </p:nvSpPr>
        <p:spPr bwMode="auto">
          <a:xfrm>
            <a:off x="3048000" y="3962400"/>
            <a:ext cx="1001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u="sng"/>
              <a:t>Where:</a:t>
            </a:r>
          </a:p>
        </p:txBody>
      </p:sp>
      <p:sp>
        <p:nvSpPr>
          <p:cNvPr id="67598" name="Rectangle 15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B59638BF-A64B-48C3-95B0-76358C36772E}" type="slidenum">
              <a:rPr lang="en-US"/>
              <a:pPr/>
              <a:t>33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077200" cy="4419600"/>
          </a:xfrm>
        </p:spPr>
        <p:txBody>
          <a:bodyPr/>
          <a:lstStyle/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400" smtClean="0"/>
              <a:t>The F critical value</a:t>
            </a:r>
            <a:r>
              <a:rPr lang="en-US" sz="2400" b="1" smtClean="0">
                <a:sym typeface="Symbol" pitchFamily="18" charset="2"/>
              </a:rPr>
              <a:t> </a:t>
            </a:r>
            <a:r>
              <a:rPr lang="en-US" sz="2400" smtClean="0"/>
              <a:t>is found from the F table</a:t>
            </a:r>
          </a:p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400" smtClean="0"/>
              <a:t>There are two degrees of freedom required:  numerator and denominator</a:t>
            </a:r>
          </a:p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400" smtClean="0"/>
              <a:t>The larger sample variance is always the numerator</a:t>
            </a:r>
          </a:p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endParaRPr lang="en-US" sz="1600" smtClean="0"/>
          </a:p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400" smtClean="0"/>
              <a:t>When</a:t>
            </a:r>
          </a:p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endParaRPr lang="en-US" sz="2400" smtClean="0"/>
          </a:p>
          <a:p>
            <a:pPr marL="342900" indent="-34290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400" smtClean="0"/>
              <a:t>In the F table, </a:t>
            </a:r>
          </a:p>
          <a:p>
            <a:pPr marL="742950" lvl="1" indent="-28575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000" smtClean="0"/>
              <a:t>numerator degrees of freedom determine the column</a:t>
            </a:r>
          </a:p>
          <a:p>
            <a:pPr marL="742950" lvl="1" indent="-285750" defTabSz="914400" eaLnBrk="1" hangingPunct="1">
              <a:lnSpc>
                <a:spcPct val="105000"/>
              </a:lnSpc>
              <a:spcBef>
                <a:spcPct val="40000"/>
              </a:spcBef>
            </a:pPr>
            <a:r>
              <a:rPr lang="en-US" sz="2000" smtClean="0"/>
              <a:t>denominator degrees of freedom determine the row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en-US" smtClean="0"/>
              <a:t>The  F  Distribution</a:t>
            </a:r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3962400" y="3886200"/>
            <a:ext cx="3611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df</a:t>
            </a:r>
            <a:r>
              <a:rPr lang="en-US" baseline="-25000"/>
              <a:t>1</a:t>
            </a:r>
            <a:r>
              <a:rPr lang="en-US"/>
              <a:t> = n</a:t>
            </a:r>
            <a:r>
              <a:rPr lang="en-US" baseline="-25000"/>
              <a:t>1</a:t>
            </a:r>
            <a:r>
              <a:rPr lang="en-US"/>
              <a:t> – 1 ;   df</a:t>
            </a:r>
            <a:r>
              <a:rPr lang="en-US" baseline="-25000"/>
              <a:t>2</a:t>
            </a:r>
            <a:r>
              <a:rPr lang="en-US"/>
              <a:t> = n</a:t>
            </a:r>
            <a:r>
              <a:rPr lang="en-US" baseline="-25000"/>
              <a:t>2</a:t>
            </a:r>
            <a:r>
              <a:rPr lang="en-US"/>
              <a:t> – 1</a:t>
            </a:r>
          </a:p>
        </p:txBody>
      </p:sp>
      <p:graphicFrame>
        <p:nvGraphicFramePr>
          <p:cNvPr id="18434" name="Object 5"/>
          <p:cNvGraphicFramePr>
            <a:graphicFrameLocks noChangeAspect="1"/>
          </p:cNvGraphicFramePr>
          <p:nvPr/>
        </p:nvGraphicFramePr>
        <p:xfrm>
          <a:off x="2071688" y="3625850"/>
          <a:ext cx="1749425" cy="1066800"/>
        </p:xfrm>
        <a:graphic>
          <a:graphicData uri="http://schemas.openxmlformats.org/presentationml/2006/ole">
            <p:oleObj spid="_x0000_s18434" name="Equation" r:id="rId3" imgW="749160" imgH="457200" progId="Equation.3">
              <p:embed/>
            </p:oleObj>
          </a:graphicData>
        </a:graphic>
      </p:graphicFrame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ED1F5ECD-1C79-43D4-A3A7-D42B143DDB8B}" type="slidenum">
              <a:rPr lang="en-US"/>
              <a:pPr/>
              <a:t>34</a:t>
            </a:fld>
            <a:endParaRPr lang="en-US"/>
          </a:p>
        </p:txBody>
      </p:sp>
      <p:sp>
        <p:nvSpPr>
          <p:cNvPr id="4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0658" name="Line 8"/>
          <p:cNvSpPr>
            <a:spLocks noChangeShapeType="1"/>
          </p:cNvSpPr>
          <p:nvPr/>
        </p:nvSpPr>
        <p:spPr bwMode="auto">
          <a:xfrm>
            <a:off x="896938" y="1600200"/>
            <a:ext cx="31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59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Finding the Rejection Region</a:t>
            </a:r>
          </a:p>
        </p:txBody>
      </p:sp>
      <p:sp>
        <p:nvSpPr>
          <p:cNvPr id="70660" name="Line 40"/>
          <p:cNvSpPr>
            <a:spLocks noChangeShapeType="1"/>
          </p:cNvSpPr>
          <p:nvPr/>
        </p:nvSpPr>
        <p:spPr bwMode="auto">
          <a:xfrm>
            <a:off x="4724400" y="1524000"/>
            <a:ext cx="0" cy="4876800"/>
          </a:xfrm>
          <a:prstGeom prst="line">
            <a:avLst/>
          </a:prstGeom>
          <a:noFill/>
          <a:ln w="1905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1" name="Line 62"/>
          <p:cNvSpPr>
            <a:spLocks noChangeShapeType="1"/>
          </p:cNvSpPr>
          <p:nvPr/>
        </p:nvSpPr>
        <p:spPr bwMode="auto">
          <a:xfrm>
            <a:off x="5316538" y="1987550"/>
            <a:ext cx="31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Rectangle 73"/>
          <p:cNvSpPr>
            <a:spLocks noChangeArrowheads="1"/>
          </p:cNvSpPr>
          <p:nvPr/>
        </p:nvSpPr>
        <p:spPr bwMode="auto">
          <a:xfrm>
            <a:off x="1143000" y="1524000"/>
            <a:ext cx="2133600" cy="82232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σ</a:t>
            </a:r>
            <a:r>
              <a:rPr lang="en-US" baseline="-25000">
                <a:cs typeface="Arial" charset="0"/>
              </a:rPr>
              <a:t>1</a:t>
            </a:r>
            <a:r>
              <a:rPr lang="en-US" baseline="30000"/>
              <a:t>2</a:t>
            </a:r>
            <a:r>
              <a:rPr lang="en-US"/>
              <a:t> =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/>
          </a:p>
          <a:p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σ</a:t>
            </a:r>
            <a:r>
              <a:rPr lang="en-US" baseline="-25000"/>
              <a:t>1</a:t>
            </a:r>
            <a:r>
              <a:rPr lang="en-US" baseline="30000"/>
              <a:t>2</a:t>
            </a:r>
            <a:r>
              <a:rPr lang="en-US"/>
              <a:t> ≠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>
              <a:cs typeface="Arial" charset="0"/>
            </a:endParaRPr>
          </a:p>
        </p:txBody>
      </p:sp>
      <p:sp>
        <p:nvSpPr>
          <p:cNvPr id="70663" name="Rectangle 75"/>
          <p:cNvSpPr>
            <a:spLocks noChangeArrowheads="1"/>
          </p:cNvSpPr>
          <p:nvPr/>
        </p:nvSpPr>
        <p:spPr bwMode="auto">
          <a:xfrm>
            <a:off x="5867400" y="1524000"/>
            <a:ext cx="2133600" cy="82232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σ</a:t>
            </a:r>
            <a:r>
              <a:rPr lang="en-US" baseline="-25000">
                <a:cs typeface="Arial" charset="0"/>
              </a:rPr>
              <a:t>1</a:t>
            </a:r>
            <a:r>
              <a:rPr lang="en-US" baseline="30000"/>
              <a:t>2</a:t>
            </a:r>
            <a:r>
              <a:rPr lang="en-US"/>
              <a:t> ≤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/>
          </a:p>
          <a:p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σ</a:t>
            </a:r>
            <a:r>
              <a:rPr lang="en-US" baseline="-25000"/>
              <a:t>1</a:t>
            </a:r>
            <a:r>
              <a:rPr lang="en-US" baseline="30000"/>
              <a:t>2</a:t>
            </a:r>
            <a:r>
              <a:rPr lang="en-US"/>
              <a:t> &gt;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 baseline="30000"/>
              <a:t>2</a:t>
            </a:r>
            <a:endParaRPr lang="en-US">
              <a:cs typeface="Arial" charset="0"/>
            </a:endParaRPr>
          </a:p>
        </p:txBody>
      </p:sp>
      <p:grpSp>
        <p:nvGrpSpPr>
          <p:cNvPr id="70664" name="Group 93"/>
          <p:cNvGrpSpPr>
            <a:grpSpLocks/>
          </p:cNvGrpSpPr>
          <p:nvPr/>
        </p:nvGrpSpPr>
        <p:grpSpPr bwMode="auto">
          <a:xfrm>
            <a:off x="4953000" y="2895600"/>
            <a:ext cx="4191000" cy="1905000"/>
            <a:chOff x="3120" y="1824"/>
            <a:chExt cx="2640" cy="1200"/>
          </a:xfrm>
        </p:grpSpPr>
        <p:sp>
          <p:nvSpPr>
            <p:cNvPr id="70684" name="Freeform 41"/>
            <p:cNvSpPr>
              <a:spLocks/>
            </p:cNvSpPr>
            <p:nvPr/>
          </p:nvSpPr>
          <p:spPr bwMode="auto">
            <a:xfrm>
              <a:off x="4223" y="2400"/>
              <a:ext cx="1072" cy="144"/>
            </a:xfrm>
            <a:custGeom>
              <a:avLst/>
              <a:gdLst>
                <a:gd name="T0" fmla="*/ 0 w 1072"/>
                <a:gd name="T1" fmla="*/ 144 h 240"/>
                <a:gd name="T2" fmla="*/ 1 w 1072"/>
                <a:gd name="T3" fmla="*/ 0 h 240"/>
                <a:gd name="T4" fmla="*/ 175 w 1072"/>
                <a:gd name="T5" fmla="*/ 73 h 240"/>
                <a:gd name="T6" fmla="*/ 246 w 1072"/>
                <a:gd name="T7" fmla="*/ 86 h 240"/>
                <a:gd name="T8" fmla="*/ 301 w 1072"/>
                <a:gd name="T9" fmla="*/ 95 h 240"/>
                <a:gd name="T10" fmla="*/ 375 w 1072"/>
                <a:gd name="T11" fmla="*/ 104 h 240"/>
                <a:gd name="T12" fmla="*/ 520 w 1072"/>
                <a:gd name="T13" fmla="*/ 116 h 240"/>
                <a:gd name="T14" fmla="*/ 684 w 1072"/>
                <a:gd name="T15" fmla="*/ 125 h 240"/>
                <a:gd name="T16" fmla="*/ 1071 w 1072"/>
                <a:gd name="T17" fmla="*/ 134 h 240"/>
                <a:gd name="T18" fmla="*/ 1072 w 1072"/>
                <a:gd name="T19" fmla="*/ 142 h 2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72"/>
                <a:gd name="T31" fmla="*/ 0 h 240"/>
                <a:gd name="T32" fmla="*/ 1072 w 1072"/>
                <a:gd name="T33" fmla="*/ 240 h 2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72" h="240">
                  <a:moveTo>
                    <a:pt x="0" y="240"/>
                  </a:moveTo>
                  <a:lnTo>
                    <a:pt x="1" y="0"/>
                  </a:lnTo>
                  <a:lnTo>
                    <a:pt x="175" y="122"/>
                  </a:lnTo>
                  <a:lnTo>
                    <a:pt x="246" y="144"/>
                  </a:lnTo>
                  <a:lnTo>
                    <a:pt x="301" y="159"/>
                  </a:lnTo>
                  <a:lnTo>
                    <a:pt x="375" y="174"/>
                  </a:lnTo>
                  <a:lnTo>
                    <a:pt x="520" y="194"/>
                  </a:lnTo>
                  <a:lnTo>
                    <a:pt x="684" y="209"/>
                  </a:lnTo>
                  <a:lnTo>
                    <a:pt x="1071" y="224"/>
                  </a:lnTo>
                  <a:lnTo>
                    <a:pt x="1072" y="237"/>
                  </a:lnTo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85" name="Line 42"/>
            <p:cNvSpPr>
              <a:spLocks noChangeShapeType="1"/>
            </p:cNvSpPr>
            <p:nvPr/>
          </p:nvSpPr>
          <p:spPr bwMode="auto">
            <a:xfrm>
              <a:off x="4224" y="2400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86" name="Rectangle 43"/>
            <p:cNvSpPr>
              <a:spLocks noChangeArrowheads="1"/>
            </p:cNvSpPr>
            <p:nvPr/>
          </p:nvSpPr>
          <p:spPr bwMode="auto">
            <a:xfrm>
              <a:off x="5424" y="2508"/>
              <a:ext cx="336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F</a:t>
              </a:r>
              <a:r>
                <a:rPr lang="en-US" sz="3600" b="1" i="1"/>
                <a:t> </a:t>
              </a:r>
            </a:p>
          </p:txBody>
        </p:sp>
        <p:sp>
          <p:nvSpPr>
            <p:cNvPr id="70687" name="Rectangle 44"/>
            <p:cNvSpPr>
              <a:spLocks noChangeArrowheads="1"/>
            </p:cNvSpPr>
            <p:nvPr/>
          </p:nvSpPr>
          <p:spPr bwMode="auto">
            <a:xfrm>
              <a:off x="3120" y="2382"/>
              <a:ext cx="288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0</a:t>
              </a:r>
              <a:r>
                <a:rPr lang="en-US" sz="3600" b="1"/>
                <a:t> </a:t>
              </a:r>
            </a:p>
          </p:txBody>
        </p:sp>
        <p:sp>
          <p:nvSpPr>
            <p:cNvPr id="70688" name="Freeform 46"/>
            <p:cNvSpPr>
              <a:spLocks/>
            </p:cNvSpPr>
            <p:nvPr/>
          </p:nvSpPr>
          <p:spPr bwMode="auto">
            <a:xfrm>
              <a:off x="3264" y="1920"/>
              <a:ext cx="2160" cy="637"/>
            </a:xfrm>
            <a:custGeom>
              <a:avLst/>
              <a:gdLst>
                <a:gd name="T0" fmla="*/ 0 w 3492"/>
                <a:gd name="T1" fmla="*/ 631 h 1021"/>
                <a:gd name="T2" fmla="*/ 100 w 3492"/>
                <a:gd name="T3" fmla="*/ 522 h 1021"/>
                <a:gd name="T4" fmla="*/ 442 w 3492"/>
                <a:gd name="T5" fmla="*/ 2 h 1021"/>
                <a:gd name="T6" fmla="*/ 1069 w 3492"/>
                <a:gd name="T7" fmla="*/ 533 h 1021"/>
                <a:gd name="T8" fmla="*/ 2160 w 3492"/>
                <a:gd name="T9" fmla="*/ 623 h 10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92"/>
                <a:gd name="T16" fmla="*/ 0 h 1021"/>
                <a:gd name="T17" fmla="*/ 3492 w 3492"/>
                <a:gd name="T18" fmla="*/ 1021 h 10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92" h="1021">
                  <a:moveTo>
                    <a:pt x="0" y="1011"/>
                  </a:moveTo>
                  <a:cubicBezTo>
                    <a:pt x="27" y="982"/>
                    <a:pt x="43" y="1005"/>
                    <a:pt x="162" y="837"/>
                  </a:cubicBezTo>
                  <a:cubicBezTo>
                    <a:pt x="281" y="669"/>
                    <a:pt x="453" y="0"/>
                    <a:pt x="714" y="3"/>
                  </a:cubicBezTo>
                  <a:cubicBezTo>
                    <a:pt x="975" y="6"/>
                    <a:pt x="1265" y="689"/>
                    <a:pt x="1728" y="855"/>
                  </a:cubicBezTo>
                  <a:cubicBezTo>
                    <a:pt x="2191" y="1021"/>
                    <a:pt x="3125" y="969"/>
                    <a:pt x="3492" y="999"/>
                  </a:cubicBezTo>
                </a:path>
              </a:pathLst>
            </a:cu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89" name="Line 47"/>
            <p:cNvSpPr>
              <a:spLocks noChangeShapeType="1"/>
            </p:cNvSpPr>
            <p:nvPr/>
          </p:nvSpPr>
          <p:spPr bwMode="auto">
            <a:xfrm flipH="1">
              <a:off x="4464" y="233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90" name="Text Box 48"/>
            <p:cNvSpPr txBox="1">
              <a:spLocks noChangeArrowheads="1"/>
            </p:cNvSpPr>
            <p:nvPr/>
          </p:nvSpPr>
          <p:spPr bwMode="auto">
            <a:xfrm>
              <a:off x="4560" y="2142"/>
              <a:ext cx="28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ym typeface="Symbol" pitchFamily="18" charset="2"/>
                </a:rPr>
                <a:t></a:t>
              </a:r>
              <a:endParaRPr lang="en-US" sz="2000" baseline="-25000">
                <a:sym typeface="Symbol" pitchFamily="18" charset="2"/>
              </a:endParaRPr>
            </a:p>
          </p:txBody>
        </p:sp>
        <p:sp>
          <p:nvSpPr>
            <p:cNvPr id="70691" name="Rectangle 49"/>
            <p:cNvSpPr>
              <a:spLocks noChangeArrowheads="1"/>
            </p:cNvSpPr>
            <p:nvPr/>
          </p:nvSpPr>
          <p:spPr bwMode="auto">
            <a:xfrm>
              <a:off x="4080" y="2622"/>
              <a:ext cx="384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F</a:t>
              </a:r>
              <a:r>
                <a:rPr lang="en-US" baseline="-25000">
                  <a:solidFill>
                    <a:schemeClr val="hlink"/>
                  </a:solidFill>
                  <a:cs typeface="Arial" charset="0"/>
                  <a:sym typeface="Symbol" pitchFamily="18" charset="2"/>
                </a:rPr>
                <a:t>α</a:t>
              </a:r>
              <a:r>
                <a:rPr lang="en-US" sz="3600" b="1" i="1">
                  <a:solidFill>
                    <a:schemeClr val="hlink"/>
                  </a:solidFill>
                </a:rPr>
                <a:t> </a:t>
              </a:r>
            </a:p>
          </p:txBody>
        </p:sp>
        <p:sp>
          <p:nvSpPr>
            <p:cNvPr id="70692" name="Line 50"/>
            <p:cNvSpPr>
              <a:spLocks noChangeShapeType="1"/>
            </p:cNvSpPr>
            <p:nvPr/>
          </p:nvSpPr>
          <p:spPr bwMode="auto">
            <a:xfrm flipV="1">
              <a:off x="4224" y="2544"/>
              <a:ext cx="0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93" name="Line 51"/>
            <p:cNvSpPr>
              <a:spLocks noChangeShapeType="1"/>
            </p:cNvSpPr>
            <p:nvPr/>
          </p:nvSpPr>
          <p:spPr bwMode="auto">
            <a:xfrm flipH="1">
              <a:off x="3312" y="267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94" name="Line 52"/>
            <p:cNvSpPr>
              <a:spLocks noChangeShapeType="1"/>
            </p:cNvSpPr>
            <p:nvPr/>
          </p:nvSpPr>
          <p:spPr bwMode="auto">
            <a:xfrm flipH="1">
              <a:off x="4224" y="267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95" name="Rectangle 53"/>
            <p:cNvSpPr>
              <a:spLocks noChangeArrowheads="1"/>
            </p:cNvSpPr>
            <p:nvPr/>
          </p:nvSpPr>
          <p:spPr bwMode="auto">
            <a:xfrm>
              <a:off x="4416" y="2670"/>
              <a:ext cx="62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Reject H</a:t>
              </a:r>
              <a:r>
                <a:rPr lang="en-US" sz="1400" baseline="-25000"/>
                <a:t>0</a:t>
              </a:r>
            </a:p>
          </p:txBody>
        </p:sp>
        <p:sp>
          <p:nvSpPr>
            <p:cNvPr id="70696" name="Rectangle 54"/>
            <p:cNvSpPr>
              <a:spLocks noChangeArrowheads="1"/>
            </p:cNvSpPr>
            <p:nvPr/>
          </p:nvSpPr>
          <p:spPr bwMode="auto">
            <a:xfrm>
              <a:off x="3456" y="2670"/>
              <a:ext cx="57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Do not 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/>
                <a:t>reject H</a:t>
              </a:r>
              <a:r>
                <a:rPr lang="en-US" sz="1400" baseline="-25000"/>
                <a:t>0</a:t>
              </a:r>
            </a:p>
          </p:txBody>
        </p:sp>
        <p:sp>
          <p:nvSpPr>
            <p:cNvPr id="70697" name="Freeform 55"/>
            <p:cNvSpPr>
              <a:spLocks/>
            </p:cNvSpPr>
            <p:nvPr/>
          </p:nvSpPr>
          <p:spPr bwMode="auto">
            <a:xfrm>
              <a:off x="3264" y="1824"/>
              <a:ext cx="2213" cy="720"/>
            </a:xfrm>
            <a:custGeom>
              <a:avLst/>
              <a:gdLst>
                <a:gd name="T0" fmla="*/ 0 w 3388"/>
                <a:gd name="T1" fmla="*/ 0 h 1023"/>
                <a:gd name="T2" fmla="*/ 0 w 3388"/>
                <a:gd name="T3" fmla="*/ 719 h 1023"/>
                <a:gd name="T4" fmla="*/ 2212 w 3388"/>
                <a:gd name="T5" fmla="*/ 719 h 1023"/>
                <a:gd name="T6" fmla="*/ 0 60000 65536"/>
                <a:gd name="T7" fmla="*/ 0 60000 65536"/>
                <a:gd name="T8" fmla="*/ 0 60000 65536"/>
                <a:gd name="T9" fmla="*/ 0 w 3388"/>
                <a:gd name="T10" fmla="*/ 0 h 1023"/>
                <a:gd name="T11" fmla="*/ 3388 w 3388"/>
                <a:gd name="T12" fmla="*/ 1023 h 10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88" h="1023">
                  <a:moveTo>
                    <a:pt x="0" y="0"/>
                  </a:moveTo>
                  <a:lnTo>
                    <a:pt x="0" y="1022"/>
                  </a:lnTo>
                  <a:lnTo>
                    <a:pt x="3387" y="1022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665" name="Rectangle 85"/>
          <p:cNvSpPr>
            <a:spLocks noChangeArrowheads="1"/>
          </p:cNvSpPr>
          <p:nvPr/>
        </p:nvSpPr>
        <p:spPr bwMode="auto">
          <a:xfrm>
            <a:off x="5791200" y="5410200"/>
            <a:ext cx="2286000" cy="311150"/>
          </a:xfrm>
          <a:prstGeom prst="rect">
            <a:avLst/>
          </a:prstGeom>
          <a:solidFill>
            <a:srgbClr val="D5EE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  <a:r>
              <a:rPr lang="en-US" sz="1400"/>
              <a:t> if F</a:t>
            </a:r>
            <a:r>
              <a:rPr lang="en-US" sz="1400" baseline="-25000"/>
              <a:t>STAT</a:t>
            </a:r>
            <a:r>
              <a:rPr lang="en-US" sz="1400"/>
              <a:t> &gt; F</a:t>
            </a:r>
            <a:r>
              <a:rPr lang="en-US" sz="1400" baseline="-25000">
                <a:cs typeface="Arial" charset="0"/>
              </a:rPr>
              <a:t>α</a:t>
            </a:r>
            <a:endParaRPr lang="en-US" sz="1400" baseline="-25000"/>
          </a:p>
        </p:txBody>
      </p:sp>
      <p:grpSp>
        <p:nvGrpSpPr>
          <p:cNvPr id="70666" name="Group 92"/>
          <p:cNvGrpSpPr>
            <a:grpSpLocks/>
          </p:cNvGrpSpPr>
          <p:nvPr/>
        </p:nvGrpSpPr>
        <p:grpSpPr bwMode="auto">
          <a:xfrm>
            <a:off x="533400" y="2825750"/>
            <a:ext cx="4114800" cy="1974850"/>
            <a:chOff x="336" y="1776"/>
            <a:chExt cx="2592" cy="1244"/>
          </a:xfrm>
        </p:grpSpPr>
        <p:sp>
          <p:nvSpPr>
            <p:cNvPr id="70670" name="Rectangle 60"/>
            <p:cNvSpPr>
              <a:spLocks noChangeArrowheads="1"/>
            </p:cNvSpPr>
            <p:nvPr/>
          </p:nvSpPr>
          <p:spPr bwMode="auto">
            <a:xfrm>
              <a:off x="2592" y="2064"/>
              <a:ext cx="336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F</a:t>
              </a:r>
              <a:r>
                <a:rPr lang="en-US" sz="3600" b="1" i="1"/>
                <a:t> </a:t>
              </a:r>
            </a:p>
          </p:txBody>
        </p:sp>
        <p:sp>
          <p:nvSpPr>
            <p:cNvPr id="70671" name="Freeform 57"/>
            <p:cNvSpPr>
              <a:spLocks/>
            </p:cNvSpPr>
            <p:nvPr/>
          </p:nvSpPr>
          <p:spPr bwMode="auto">
            <a:xfrm>
              <a:off x="1439" y="2352"/>
              <a:ext cx="1072" cy="144"/>
            </a:xfrm>
            <a:custGeom>
              <a:avLst/>
              <a:gdLst>
                <a:gd name="T0" fmla="*/ 0 w 1072"/>
                <a:gd name="T1" fmla="*/ 144 h 240"/>
                <a:gd name="T2" fmla="*/ 1 w 1072"/>
                <a:gd name="T3" fmla="*/ 0 h 240"/>
                <a:gd name="T4" fmla="*/ 175 w 1072"/>
                <a:gd name="T5" fmla="*/ 73 h 240"/>
                <a:gd name="T6" fmla="*/ 246 w 1072"/>
                <a:gd name="T7" fmla="*/ 86 h 240"/>
                <a:gd name="T8" fmla="*/ 301 w 1072"/>
                <a:gd name="T9" fmla="*/ 95 h 240"/>
                <a:gd name="T10" fmla="*/ 375 w 1072"/>
                <a:gd name="T11" fmla="*/ 104 h 240"/>
                <a:gd name="T12" fmla="*/ 520 w 1072"/>
                <a:gd name="T13" fmla="*/ 116 h 240"/>
                <a:gd name="T14" fmla="*/ 684 w 1072"/>
                <a:gd name="T15" fmla="*/ 125 h 240"/>
                <a:gd name="T16" fmla="*/ 1071 w 1072"/>
                <a:gd name="T17" fmla="*/ 134 h 240"/>
                <a:gd name="T18" fmla="*/ 1072 w 1072"/>
                <a:gd name="T19" fmla="*/ 142 h 2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72"/>
                <a:gd name="T31" fmla="*/ 0 h 240"/>
                <a:gd name="T32" fmla="*/ 1072 w 1072"/>
                <a:gd name="T33" fmla="*/ 240 h 2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72" h="240">
                  <a:moveTo>
                    <a:pt x="0" y="240"/>
                  </a:moveTo>
                  <a:lnTo>
                    <a:pt x="1" y="0"/>
                  </a:lnTo>
                  <a:lnTo>
                    <a:pt x="175" y="122"/>
                  </a:lnTo>
                  <a:lnTo>
                    <a:pt x="246" y="144"/>
                  </a:lnTo>
                  <a:lnTo>
                    <a:pt x="301" y="159"/>
                  </a:lnTo>
                  <a:lnTo>
                    <a:pt x="375" y="174"/>
                  </a:lnTo>
                  <a:lnTo>
                    <a:pt x="520" y="194"/>
                  </a:lnTo>
                  <a:lnTo>
                    <a:pt x="684" y="209"/>
                  </a:lnTo>
                  <a:lnTo>
                    <a:pt x="1071" y="224"/>
                  </a:lnTo>
                  <a:lnTo>
                    <a:pt x="1072" y="237"/>
                  </a:lnTo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2" name="Line 58"/>
            <p:cNvSpPr>
              <a:spLocks noChangeShapeType="1"/>
            </p:cNvSpPr>
            <p:nvPr/>
          </p:nvSpPr>
          <p:spPr bwMode="auto">
            <a:xfrm>
              <a:off x="1440" y="235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3" name="Freeform 59"/>
            <p:cNvSpPr>
              <a:spLocks/>
            </p:cNvSpPr>
            <p:nvPr/>
          </p:nvSpPr>
          <p:spPr bwMode="auto">
            <a:xfrm>
              <a:off x="475" y="1776"/>
              <a:ext cx="2213" cy="720"/>
            </a:xfrm>
            <a:custGeom>
              <a:avLst/>
              <a:gdLst>
                <a:gd name="T0" fmla="*/ 0 w 3388"/>
                <a:gd name="T1" fmla="*/ 0 h 1023"/>
                <a:gd name="T2" fmla="*/ 0 w 3388"/>
                <a:gd name="T3" fmla="*/ 719 h 1023"/>
                <a:gd name="T4" fmla="*/ 2212 w 3388"/>
                <a:gd name="T5" fmla="*/ 719 h 1023"/>
                <a:gd name="T6" fmla="*/ 0 60000 65536"/>
                <a:gd name="T7" fmla="*/ 0 60000 65536"/>
                <a:gd name="T8" fmla="*/ 0 60000 65536"/>
                <a:gd name="T9" fmla="*/ 0 w 3388"/>
                <a:gd name="T10" fmla="*/ 0 h 1023"/>
                <a:gd name="T11" fmla="*/ 3388 w 3388"/>
                <a:gd name="T12" fmla="*/ 1023 h 102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88" h="1023">
                  <a:moveTo>
                    <a:pt x="0" y="0"/>
                  </a:moveTo>
                  <a:lnTo>
                    <a:pt x="0" y="1022"/>
                  </a:lnTo>
                  <a:lnTo>
                    <a:pt x="3387" y="1022"/>
                  </a:lnTo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674" name="Rectangle 61"/>
            <p:cNvSpPr>
              <a:spLocks noChangeArrowheads="1"/>
            </p:cNvSpPr>
            <p:nvPr/>
          </p:nvSpPr>
          <p:spPr bwMode="auto">
            <a:xfrm>
              <a:off x="336" y="2352"/>
              <a:ext cx="288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/>
                <a:t>0</a:t>
              </a:r>
              <a:r>
                <a:rPr lang="en-US" sz="3600" b="1"/>
                <a:t> </a:t>
              </a:r>
            </a:p>
          </p:txBody>
        </p:sp>
        <p:sp>
          <p:nvSpPr>
            <p:cNvPr id="70675" name="Freeform 63"/>
            <p:cNvSpPr>
              <a:spLocks/>
            </p:cNvSpPr>
            <p:nvPr/>
          </p:nvSpPr>
          <p:spPr bwMode="auto">
            <a:xfrm>
              <a:off x="480" y="1872"/>
              <a:ext cx="2160" cy="637"/>
            </a:xfrm>
            <a:custGeom>
              <a:avLst/>
              <a:gdLst>
                <a:gd name="T0" fmla="*/ 0 w 3492"/>
                <a:gd name="T1" fmla="*/ 631 h 1021"/>
                <a:gd name="T2" fmla="*/ 100 w 3492"/>
                <a:gd name="T3" fmla="*/ 522 h 1021"/>
                <a:gd name="T4" fmla="*/ 442 w 3492"/>
                <a:gd name="T5" fmla="*/ 2 h 1021"/>
                <a:gd name="T6" fmla="*/ 1069 w 3492"/>
                <a:gd name="T7" fmla="*/ 533 h 1021"/>
                <a:gd name="T8" fmla="*/ 2160 w 3492"/>
                <a:gd name="T9" fmla="*/ 623 h 10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92"/>
                <a:gd name="T16" fmla="*/ 0 h 1021"/>
                <a:gd name="T17" fmla="*/ 3492 w 3492"/>
                <a:gd name="T18" fmla="*/ 1021 h 10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92" h="1021">
                  <a:moveTo>
                    <a:pt x="0" y="1011"/>
                  </a:moveTo>
                  <a:cubicBezTo>
                    <a:pt x="27" y="982"/>
                    <a:pt x="43" y="1005"/>
                    <a:pt x="162" y="837"/>
                  </a:cubicBezTo>
                  <a:cubicBezTo>
                    <a:pt x="281" y="669"/>
                    <a:pt x="453" y="0"/>
                    <a:pt x="714" y="3"/>
                  </a:cubicBezTo>
                  <a:cubicBezTo>
                    <a:pt x="975" y="6"/>
                    <a:pt x="1265" y="689"/>
                    <a:pt x="1728" y="855"/>
                  </a:cubicBezTo>
                  <a:cubicBezTo>
                    <a:pt x="2191" y="1021"/>
                    <a:pt x="3125" y="969"/>
                    <a:pt x="3492" y="999"/>
                  </a:cubicBezTo>
                </a:path>
              </a:pathLst>
            </a:custGeom>
            <a:noFill/>
            <a:ln w="38100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6" name="Line 64"/>
            <p:cNvSpPr>
              <a:spLocks noChangeShapeType="1"/>
            </p:cNvSpPr>
            <p:nvPr/>
          </p:nvSpPr>
          <p:spPr bwMode="auto">
            <a:xfrm flipH="1">
              <a:off x="1680" y="2304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7" name="Text Box 65"/>
            <p:cNvSpPr txBox="1">
              <a:spLocks noChangeArrowheads="1"/>
            </p:cNvSpPr>
            <p:nvPr/>
          </p:nvSpPr>
          <p:spPr bwMode="auto">
            <a:xfrm>
              <a:off x="1776" y="2112"/>
              <a:ext cx="3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ym typeface="Symbol" pitchFamily="18" charset="2"/>
                </a:rPr>
                <a:t>/2</a:t>
              </a:r>
              <a:endParaRPr lang="en-US" sz="2000" baseline="-25000">
                <a:sym typeface="Symbol" pitchFamily="18" charset="2"/>
              </a:endParaRPr>
            </a:p>
          </p:txBody>
        </p:sp>
        <p:sp>
          <p:nvSpPr>
            <p:cNvPr id="70678" name="Line 66"/>
            <p:cNvSpPr>
              <a:spLocks noChangeShapeType="1"/>
            </p:cNvSpPr>
            <p:nvPr/>
          </p:nvSpPr>
          <p:spPr bwMode="auto">
            <a:xfrm flipV="1">
              <a:off x="1440" y="2496"/>
              <a:ext cx="0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79" name="Line 68"/>
            <p:cNvSpPr>
              <a:spLocks noChangeShapeType="1"/>
            </p:cNvSpPr>
            <p:nvPr/>
          </p:nvSpPr>
          <p:spPr bwMode="auto">
            <a:xfrm flipH="1">
              <a:off x="1440" y="2640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680" name="Rectangle 69"/>
            <p:cNvSpPr>
              <a:spLocks noChangeArrowheads="1"/>
            </p:cNvSpPr>
            <p:nvPr/>
          </p:nvSpPr>
          <p:spPr bwMode="auto">
            <a:xfrm>
              <a:off x="1632" y="2640"/>
              <a:ext cx="624" cy="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Reject H</a:t>
              </a:r>
              <a:r>
                <a:rPr lang="en-US" sz="1400" baseline="-25000"/>
                <a:t>0</a:t>
              </a:r>
            </a:p>
          </p:txBody>
        </p:sp>
        <p:sp>
          <p:nvSpPr>
            <p:cNvPr id="70681" name="Rectangle 70"/>
            <p:cNvSpPr>
              <a:spLocks noChangeArrowheads="1"/>
            </p:cNvSpPr>
            <p:nvPr/>
          </p:nvSpPr>
          <p:spPr bwMode="auto">
            <a:xfrm>
              <a:off x="816" y="2640"/>
              <a:ext cx="57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/>
                <a:t>Do not </a:t>
              </a:r>
            </a:p>
            <a:p>
              <a:pPr eaLnBrk="0" hangingPunct="0">
                <a:lnSpc>
                  <a:spcPct val="20000"/>
                </a:lnSpc>
                <a:spcBef>
                  <a:spcPct val="50000"/>
                </a:spcBef>
              </a:pPr>
              <a:r>
                <a:rPr lang="en-US" sz="1400"/>
                <a:t>reject H</a:t>
              </a:r>
              <a:r>
                <a:rPr lang="en-US" sz="1400" baseline="-25000"/>
                <a:t>0</a:t>
              </a:r>
            </a:p>
          </p:txBody>
        </p:sp>
        <p:sp>
          <p:nvSpPr>
            <p:cNvPr id="70682" name="Rectangle 72"/>
            <p:cNvSpPr>
              <a:spLocks noChangeArrowheads="1"/>
            </p:cNvSpPr>
            <p:nvPr/>
          </p:nvSpPr>
          <p:spPr bwMode="auto">
            <a:xfrm>
              <a:off x="1296" y="2618"/>
              <a:ext cx="528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>
                  <a:solidFill>
                    <a:schemeClr val="hlink"/>
                  </a:solidFill>
                </a:rPr>
                <a:t>F</a:t>
              </a:r>
              <a:r>
                <a:rPr lang="en-US" baseline="-25000">
                  <a:solidFill>
                    <a:schemeClr val="hlink"/>
                  </a:solidFill>
                  <a:cs typeface="Arial" charset="0"/>
                  <a:sym typeface="Symbol" pitchFamily="18" charset="2"/>
                </a:rPr>
                <a:t>α/2</a:t>
              </a:r>
              <a:r>
                <a:rPr lang="en-US" sz="3600" b="1" i="1">
                  <a:solidFill>
                    <a:schemeClr val="hlink"/>
                  </a:solidFill>
                </a:rPr>
                <a:t> </a:t>
              </a:r>
            </a:p>
          </p:txBody>
        </p:sp>
        <p:sp>
          <p:nvSpPr>
            <p:cNvPr id="70683" name="Line 89"/>
            <p:cNvSpPr>
              <a:spLocks noChangeShapeType="1"/>
            </p:cNvSpPr>
            <p:nvPr/>
          </p:nvSpPr>
          <p:spPr bwMode="auto">
            <a:xfrm>
              <a:off x="528" y="264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70667" name="Rectangle 90"/>
          <p:cNvSpPr>
            <a:spLocks noChangeArrowheads="1"/>
          </p:cNvSpPr>
          <p:nvPr/>
        </p:nvSpPr>
        <p:spPr bwMode="auto">
          <a:xfrm>
            <a:off x="1143000" y="5410200"/>
            <a:ext cx="2286000" cy="311150"/>
          </a:xfrm>
          <a:prstGeom prst="rect">
            <a:avLst/>
          </a:prstGeom>
          <a:solidFill>
            <a:srgbClr val="D5EE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  <a:r>
              <a:rPr lang="en-US" sz="1400"/>
              <a:t> if F</a:t>
            </a:r>
            <a:r>
              <a:rPr lang="en-US" sz="1400" baseline="-25000"/>
              <a:t>STAT</a:t>
            </a:r>
            <a:r>
              <a:rPr lang="en-US" sz="1400"/>
              <a:t> &gt; F</a:t>
            </a:r>
            <a:r>
              <a:rPr lang="en-US" sz="1400" baseline="-25000">
                <a:cs typeface="Arial" charset="0"/>
              </a:rPr>
              <a:t>α/2</a:t>
            </a:r>
            <a:endParaRPr lang="en-US" sz="1400" baseline="-25000"/>
          </a:p>
        </p:txBody>
      </p:sp>
      <p:sp>
        <p:nvSpPr>
          <p:cNvPr id="70669" name="Rectangle 42"/>
          <p:cNvSpPr>
            <a:spLocks noChangeArrowheads="1"/>
          </p:cNvSpPr>
          <p:nvPr/>
        </p:nvSpPr>
        <p:spPr bwMode="auto">
          <a:xfrm>
            <a:off x="7696200" y="11525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522B829D-8C40-47F7-AFEF-A1858B1D4784}" type="slidenum">
              <a:rPr lang="en-US"/>
              <a:pPr/>
              <a:t>35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3962400" y="3048000"/>
            <a:ext cx="1676400" cy="160020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2286000" y="3048000"/>
            <a:ext cx="1676400" cy="1600200"/>
          </a:xfrm>
          <a:prstGeom prst="rect">
            <a:avLst/>
          </a:prstGeom>
          <a:solidFill>
            <a:srgbClr val="E2E0F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762000" y="3048000"/>
            <a:ext cx="1524000" cy="16002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685800" y="4800600"/>
            <a:ext cx="4648200" cy="13716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738188" y="1752600"/>
            <a:ext cx="7948612" cy="129540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F Test: An Example</a:t>
            </a:r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924800" cy="4295775"/>
          </a:xfrm>
        </p:spPr>
        <p:txBody>
          <a:bodyPr lIns="90488" tIns="44450" rIns="90488" bIns="44450">
            <a:spAutoFit/>
          </a:bodyPr>
          <a:lstStyle/>
          <a:p>
            <a:pPr marL="0" indent="0" defTabSz="1684338" eaLnBrk="1" hangingPunct="1"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smtClean="0"/>
              <a:t>You are a financial analyst for a brokerage firm.  You want to compare dividend yields between stocks listed on the NYSE &amp; NASDAQ.  You collect the following data</a:t>
            </a:r>
            <a:r>
              <a:rPr lang="en-US" smtClean="0"/>
              <a:t>:</a:t>
            </a:r>
          </a:p>
          <a:p>
            <a:pPr marL="0" indent="0" defTabSz="1684338" eaLnBrk="1" hangingPunct="1"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b="1" smtClean="0"/>
              <a:t>               	       </a:t>
            </a:r>
            <a:r>
              <a:rPr lang="en-US" sz="2400" b="1" u="sng" smtClean="0"/>
              <a:t>NYSE</a:t>
            </a:r>
            <a:r>
              <a:rPr lang="en-US" sz="2400" b="1" smtClean="0"/>
              <a:t>       	</a:t>
            </a:r>
            <a:r>
              <a:rPr lang="en-US" sz="2400" b="1" u="sng" smtClean="0"/>
              <a:t>NASDAQ</a:t>
            </a:r>
            <a:r>
              <a:rPr lang="en-US" sz="2400" b="1" smtClean="0"/>
              <a:t/>
            </a:r>
            <a:br>
              <a:rPr lang="en-US" sz="2400" b="1" smtClean="0"/>
            </a:br>
            <a:r>
              <a:rPr lang="en-US" sz="2400" b="1" smtClean="0"/>
              <a:t>Number	 21	25</a:t>
            </a:r>
          </a:p>
          <a:p>
            <a:pPr marL="0" indent="0" defTabSz="1684338" eaLnBrk="1" hangingPunct="1">
              <a:spcBef>
                <a:spcPct val="0"/>
              </a:spcBef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b="1" smtClean="0"/>
              <a:t>Mean	3.27	2.53</a:t>
            </a:r>
          </a:p>
          <a:p>
            <a:pPr marL="0" indent="0" defTabSz="1684338" eaLnBrk="1" hangingPunct="1">
              <a:spcBef>
                <a:spcPct val="0"/>
              </a:spcBef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b="1" smtClean="0"/>
              <a:t>Std dev	1.30	1.16</a:t>
            </a:r>
          </a:p>
          <a:p>
            <a:pPr marL="0" indent="0" defTabSz="1684338" eaLnBrk="1" hangingPunct="1">
              <a:lnSpc>
                <a:spcPct val="110000"/>
              </a:lnSpc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endParaRPr lang="en-US" sz="1200" smtClean="0"/>
          </a:p>
          <a:p>
            <a:pPr marL="0" indent="0" defTabSz="1684338" eaLnBrk="1" hangingPunct="1">
              <a:lnSpc>
                <a:spcPct val="110000"/>
              </a:lnSpc>
              <a:buFont typeface="Wingdings" pitchFamily="2" charset="2"/>
              <a:buNone/>
              <a:tabLst>
                <a:tab pos="509588" algn="ctr"/>
                <a:tab pos="2857500" algn="r"/>
                <a:tab pos="4740275" algn="r"/>
              </a:tabLst>
            </a:pPr>
            <a:r>
              <a:rPr lang="en-US" sz="2400" smtClean="0"/>
              <a:t>Is there a difference in the 			variances between the NYSE 				&amp; NASDAQ at the </a:t>
            </a:r>
            <a:r>
              <a:rPr lang="en-US" sz="2400" b="1" smtClean="0">
                <a:sym typeface="Symbol" pitchFamily="18" charset="2"/>
              </a:rPr>
              <a:t></a:t>
            </a:r>
            <a:r>
              <a:rPr lang="en-US" sz="2400" i="1" smtClean="0"/>
              <a:t> </a:t>
            </a:r>
            <a:r>
              <a:rPr lang="en-US" sz="2400" smtClean="0"/>
              <a:t>=</a:t>
            </a:r>
            <a:r>
              <a:rPr lang="en-US" sz="2400" b="1" smtClean="0"/>
              <a:t> </a:t>
            </a:r>
            <a:r>
              <a:rPr lang="en-US" sz="2400" smtClean="0"/>
              <a:t>0.05 level?</a:t>
            </a:r>
          </a:p>
        </p:txBody>
      </p:sp>
      <p:pic>
        <p:nvPicPr>
          <p:cNvPr id="71689" name="Picture 9" descr="j0309658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200400"/>
            <a:ext cx="32766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1" name="Rectangle 12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0A484A95-96AC-4216-87CD-2DB828B6DF42}" type="slidenum">
              <a:rPr lang="en-US"/>
              <a:pPr/>
              <a:t>36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1219200" y="5638800"/>
            <a:ext cx="3733800" cy="5334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219200" y="1981200"/>
            <a:ext cx="1828800" cy="8382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 Test: Example Solution</a:t>
            </a:r>
            <a:endParaRPr lang="en-US" i="1" smtClean="0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1447800"/>
          </a:xfrm>
        </p:spPr>
        <p:txBody>
          <a:bodyPr/>
          <a:lstStyle/>
          <a:p>
            <a:pPr eaLnBrk="1" hangingPunct="1"/>
            <a:r>
              <a:rPr lang="en-US" sz="2300" smtClean="0"/>
              <a:t>Form the hypothesis test: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300" smtClean="0"/>
              <a:t>H</a:t>
            </a:r>
            <a:r>
              <a:rPr lang="en-US" sz="2300" baseline="-25000" smtClean="0"/>
              <a:t>0</a:t>
            </a:r>
            <a:r>
              <a:rPr lang="en-US" sz="2300" smtClean="0"/>
              <a:t>: </a:t>
            </a:r>
            <a:r>
              <a:rPr lang="el-GR" sz="2300" smtClean="0"/>
              <a:t>σ</a:t>
            </a:r>
            <a:r>
              <a:rPr lang="en-US" sz="2300" baseline="30000" smtClean="0"/>
              <a:t>2</a:t>
            </a:r>
            <a:r>
              <a:rPr lang="en-US" sz="2300" baseline="-25000" smtClean="0"/>
              <a:t>1</a:t>
            </a:r>
            <a:r>
              <a:rPr lang="en-US" sz="2300" smtClean="0"/>
              <a:t> = </a:t>
            </a:r>
            <a:r>
              <a:rPr lang="el-GR" sz="2300" smtClean="0"/>
              <a:t>σ</a:t>
            </a:r>
            <a:r>
              <a:rPr lang="en-US" sz="2300" baseline="30000" smtClean="0"/>
              <a:t>2</a:t>
            </a:r>
            <a:r>
              <a:rPr lang="en-US" sz="2300" baseline="-25000" smtClean="0"/>
              <a:t>2</a:t>
            </a:r>
            <a:r>
              <a:rPr lang="en-US" sz="2300" smtClean="0"/>
              <a:t>   (</a:t>
            </a:r>
            <a:r>
              <a:rPr lang="en-US" sz="1900" smtClean="0"/>
              <a:t>there is no difference between variances)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300" smtClean="0"/>
              <a:t>H</a:t>
            </a:r>
            <a:r>
              <a:rPr lang="en-US" sz="2300" baseline="-25000" smtClean="0"/>
              <a:t>1</a:t>
            </a:r>
            <a:r>
              <a:rPr lang="en-US" sz="2300" smtClean="0"/>
              <a:t>: </a:t>
            </a:r>
            <a:r>
              <a:rPr lang="el-GR" sz="2300" smtClean="0"/>
              <a:t>σ</a:t>
            </a:r>
            <a:r>
              <a:rPr lang="en-US" sz="2300" baseline="30000" smtClean="0"/>
              <a:t>2</a:t>
            </a:r>
            <a:r>
              <a:rPr lang="en-US" sz="2300" baseline="-25000" smtClean="0"/>
              <a:t>1</a:t>
            </a:r>
            <a:r>
              <a:rPr lang="en-US" sz="2300" smtClean="0"/>
              <a:t> ≠ </a:t>
            </a:r>
            <a:r>
              <a:rPr lang="el-GR" sz="2300" smtClean="0"/>
              <a:t>σ</a:t>
            </a:r>
            <a:r>
              <a:rPr lang="en-US" sz="2300" baseline="30000" smtClean="0"/>
              <a:t>2</a:t>
            </a:r>
            <a:r>
              <a:rPr lang="en-US" sz="2300" baseline="-25000" smtClean="0"/>
              <a:t>2</a:t>
            </a:r>
            <a:r>
              <a:rPr lang="en-US" sz="2300" smtClean="0"/>
              <a:t>   (</a:t>
            </a:r>
            <a:r>
              <a:rPr lang="en-US" sz="1900" smtClean="0"/>
              <a:t>there is a difference between variances)</a:t>
            </a:r>
            <a:endParaRPr lang="el-GR" sz="1900" smtClean="0"/>
          </a:p>
        </p:txBody>
      </p:sp>
      <p:sp>
        <p:nvSpPr>
          <p:cNvPr id="72710" name="Rectangle 7"/>
          <p:cNvSpPr>
            <a:spLocks noChangeArrowheads="1"/>
          </p:cNvSpPr>
          <p:nvPr/>
        </p:nvSpPr>
        <p:spPr bwMode="auto">
          <a:xfrm>
            <a:off x="838200" y="3048000"/>
            <a:ext cx="6477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/>
              <a:t>Find the F critical value for </a:t>
            </a:r>
            <a:r>
              <a:rPr lang="en-US" sz="2300" b="1">
                <a:sym typeface="Symbol" pitchFamily="18" charset="2"/>
              </a:rPr>
              <a:t></a:t>
            </a:r>
            <a:r>
              <a:rPr lang="en-US" sz="2300"/>
              <a:t> = 0.05: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3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/>
              <a:t>Numerator d.f. = n</a:t>
            </a:r>
            <a:r>
              <a:rPr lang="en-US" sz="2300" baseline="-25000"/>
              <a:t>1</a:t>
            </a:r>
            <a:r>
              <a:rPr lang="en-US" sz="2300"/>
              <a:t> – 1 = 21 –1 =20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3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/>
              <a:t>Denominator d.f. = n2 – 1 = 25 –1 = 24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300"/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F</a:t>
            </a:r>
            <a:r>
              <a:rPr lang="en-US" sz="2800" baseline="-25000">
                <a:cs typeface="Arial" charset="0"/>
              </a:rPr>
              <a:t>α/2</a:t>
            </a:r>
            <a:r>
              <a:rPr lang="en-US" sz="2800"/>
              <a:t> = F</a:t>
            </a:r>
            <a:r>
              <a:rPr lang="en-US" sz="2800" baseline="-25000">
                <a:sym typeface="Symbol" pitchFamily="18" charset="2"/>
              </a:rPr>
              <a:t>.025, 20, 24</a:t>
            </a:r>
            <a:r>
              <a:rPr lang="en-US" sz="2800">
                <a:sym typeface="Symbol" pitchFamily="18" charset="2"/>
              </a:rPr>
              <a:t> = 2.33</a:t>
            </a:r>
          </a:p>
        </p:txBody>
      </p:sp>
      <p:sp>
        <p:nvSpPr>
          <p:cNvPr id="72711" name="Rectangle 8"/>
          <p:cNvSpPr>
            <a:spLocks noChangeArrowheads="1"/>
          </p:cNvSpPr>
          <p:nvPr/>
        </p:nvSpPr>
        <p:spPr bwMode="auto">
          <a:xfrm>
            <a:off x="4114800" y="3429000"/>
            <a:ext cx="5029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800"/>
          </a:p>
        </p:txBody>
      </p:sp>
      <p:sp>
        <p:nvSpPr>
          <p:cNvPr id="72713" name="Rectangle 10"/>
          <p:cNvSpPr>
            <a:spLocks noChangeArrowheads="1"/>
          </p:cNvSpPr>
          <p:nvPr/>
        </p:nvSpPr>
        <p:spPr bwMode="auto">
          <a:xfrm>
            <a:off x="7543800" y="1066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6EBC8579-745D-49E1-9AC9-86186E36B059}" type="slidenum">
              <a:rPr lang="en-US"/>
              <a:pPr/>
              <a:t>37</a:t>
            </a:fld>
            <a:endParaRPr lang="en-US"/>
          </a:p>
        </p:txBody>
      </p:sp>
      <p:sp>
        <p:nvSpPr>
          <p:cNvPr id="3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3352800" y="2590800"/>
            <a:ext cx="838200" cy="457200"/>
          </a:xfrm>
          <a:prstGeom prst="rect">
            <a:avLst/>
          </a:prstGeom>
          <a:solidFill>
            <a:srgbClr val="B7EBB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3581400" cy="533400"/>
          </a:xfrm>
        </p:spPr>
        <p:txBody>
          <a:bodyPr/>
          <a:lstStyle/>
          <a:p>
            <a:pPr eaLnBrk="1" hangingPunct="1"/>
            <a:r>
              <a:rPr lang="en-US" sz="2700" smtClean="0">
                <a:solidFill>
                  <a:schemeClr val="folHlink"/>
                </a:solidFill>
              </a:rPr>
              <a:t>The test statistic is:</a:t>
            </a:r>
          </a:p>
        </p:txBody>
      </p:sp>
      <p:sp>
        <p:nvSpPr>
          <p:cNvPr id="19462" name="Freeform 4"/>
          <p:cNvSpPr>
            <a:spLocks/>
          </p:cNvSpPr>
          <p:nvPr/>
        </p:nvSpPr>
        <p:spPr bwMode="auto">
          <a:xfrm>
            <a:off x="6851650" y="3560763"/>
            <a:ext cx="1555750" cy="244475"/>
          </a:xfrm>
          <a:custGeom>
            <a:avLst/>
            <a:gdLst>
              <a:gd name="T0" fmla="*/ 6350 w 980"/>
              <a:gd name="T1" fmla="*/ 244475 h 154"/>
              <a:gd name="T2" fmla="*/ 0 w 980"/>
              <a:gd name="T3" fmla="*/ 0 h 154"/>
              <a:gd name="T4" fmla="*/ 131763 w 980"/>
              <a:gd name="T5" fmla="*/ 61912 h 154"/>
              <a:gd name="T6" fmla="*/ 244475 w 980"/>
              <a:gd name="T7" fmla="*/ 96837 h 154"/>
              <a:gd name="T8" fmla="*/ 331788 w 980"/>
              <a:gd name="T9" fmla="*/ 120650 h 154"/>
              <a:gd name="T10" fmla="*/ 449263 w 980"/>
              <a:gd name="T11" fmla="*/ 144462 h 154"/>
              <a:gd name="T12" fmla="*/ 679450 w 980"/>
              <a:gd name="T13" fmla="*/ 176212 h 154"/>
              <a:gd name="T14" fmla="*/ 939800 w 980"/>
              <a:gd name="T15" fmla="*/ 200025 h 154"/>
              <a:gd name="T16" fmla="*/ 1554163 w 980"/>
              <a:gd name="T17" fmla="*/ 223838 h 154"/>
              <a:gd name="T18" fmla="*/ 1555750 w 980"/>
              <a:gd name="T19" fmla="*/ 244475 h 15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80"/>
              <a:gd name="T31" fmla="*/ 0 h 154"/>
              <a:gd name="T32" fmla="*/ 980 w 980"/>
              <a:gd name="T33" fmla="*/ 154 h 15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80" h="154">
                <a:moveTo>
                  <a:pt x="4" y="154"/>
                </a:moveTo>
                <a:lnTo>
                  <a:pt x="0" y="0"/>
                </a:lnTo>
                <a:lnTo>
                  <a:pt x="83" y="39"/>
                </a:lnTo>
                <a:lnTo>
                  <a:pt x="154" y="61"/>
                </a:lnTo>
                <a:lnTo>
                  <a:pt x="209" y="76"/>
                </a:lnTo>
                <a:lnTo>
                  <a:pt x="283" y="91"/>
                </a:lnTo>
                <a:lnTo>
                  <a:pt x="428" y="111"/>
                </a:lnTo>
                <a:lnTo>
                  <a:pt x="592" y="126"/>
                </a:lnTo>
                <a:lnTo>
                  <a:pt x="979" y="141"/>
                </a:lnTo>
                <a:lnTo>
                  <a:pt x="980" y="154"/>
                </a:lnTo>
              </a:path>
            </a:pathLst>
          </a:cu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3" name="Freeform 5"/>
          <p:cNvSpPr>
            <a:spLocks/>
          </p:cNvSpPr>
          <p:nvPr/>
        </p:nvSpPr>
        <p:spPr bwMode="auto">
          <a:xfrm>
            <a:off x="5173663" y="2195513"/>
            <a:ext cx="3513137" cy="1614487"/>
          </a:xfrm>
          <a:custGeom>
            <a:avLst/>
            <a:gdLst>
              <a:gd name="T0" fmla="*/ 0 w 3388"/>
              <a:gd name="T1" fmla="*/ 0 h 1023"/>
              <a:gd name="T2" fmla="*/ 0 w 3388"/>
              <a:gd name="T3" fmla="*/ 1612909 h 1023"/>
              <a:gd name="T4" fmla="*/ 3512100 w 3388"/>
              <a:gd name="T5" fmla="*/ 1612909 h 1023"/>
              <a:gd name="T6" fmla="*/ 0 60000 65536"/>
              <a:gd name="T7" fmla="*/ 0 60000 65536"/>
              <a:gd name="T8" fmla="*/ 0 60000 65536"/>
              <a:gd name="T9" fmla="*/ 0 w 3388"/>
              <a:gd name="T10" fmla="*/ 0 h 1023"/>
              <a:gd name="T11" fmla="*/ 3388 w 3388"/>
              <a:gd name="T12" fmla="*/ 1023 h 102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88" h="1023">
                <a:moveTo>
                  <a:pt x="0" y="0"/>
                </a:moveTo>
                <a:lnTo>
                  <a:pt x="0" y="1022"/>
                </a:lnTo>
                <a:lnTo>
                  <a:pt x="3387" y="1022"/>
                </a:lnTo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464" name="Rectangle 6"/>
          <p:cNvSpPr>
            <a:spLocks noChangeArrowheads="1"/>
          </p:cNvSpPr>
          <p:nvPr/>
        </p:nvSpPr>
        <p:spPr bwMode="auto">
          <a:xfrm>
            <a:off x="4953000" y="3581400"/>
            <a:ext cx="4572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0</a:t>
            </a:r>
            <a:r>
              <a:rPr lang="en-US" sz="3600" b="1"/>
              <a:t> </a:t>
            </a:r>
          </a:p>
        </p:txBody>
      </p:sp>
      <p:sp>
        <p:nvSpPr>
          <p:cNvPr id="19465" name="Line 7"/>
          <p:cNvSpPr>
            <a:spLocks noChangeShapeType="1"/>
          </p:cNvSpPr>
          <p:nvPr/>
        </p:nvSpPr>
        <p:spPr bwMode="auto">
          <a:xfrm>
            <a:off x="5316538" y="2514600"/>
            <a:ext cx="3175" cy="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Freeform 8"/>
          <p:cNvSpPr>
            <a:spLocks/>
          </p:cNvSpPr>
          <p:nvPr/>
        </p:nvSpPr>
        <p:spPr bwMode="auto">
          <a:xfrm>
            <a:off x="5181600" y="2209800"/>
            <a:ext cx="3429000" cy="1620838"/>
          </a:xfrm>
          <a:custGeom>
            <a:avLst/>
            <a:gdLst>
              <a:gd name="T0" fmla="*/ 0 w 3492"/>
              <a:gd name="T1" fmla="*/ 1604963 h 1021"/>
              <a:gd name="T2" fmla="*/ 159077 w 3492"/>
              <a:gd name="T3" fmla="*/ 1328738 h 1021"/>
              <a:gd name="T4" fmla="*/ 701119 w 3492"/>
              <a:gd name="T5" fmla="*/ 4763 h 1021"/>
              <a:gd name="T6" fmla="*/ 1696825 w 3492"/>
              <a:gd name="T7" fmla="*/ 1357313 h 1021"/>
              <a:gd name="T8" fmla="*/ 3429000 w 3492"/>
              <a:gd name="T9" fmla="*/ 1585913 h 102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492"/>
              <a:gd name="T16" fmla="*/ 0 h 1021"/>
              <a:gd name="T17" fmla="*/ 3492 w 3492"/>
              <a:gd name="T18" fmla="*/ 1021 h 102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492" h="1021">
                <a:moveTo>
                  <a:pt x="0" y="1011"/>
                </a:moveTo>
                <a:cubicBezTo>
                  <a:pt x="27" y="982"/>
                  <a:pt x="43" y="1005"/>
                  <a:pt x="162" y="837"/>
                </a:cubicBezTo>
                <a:cubicBezTo>
                  <a:pt x="281" y="669"/>
                  <a:pt x="453" y="0"/>
                  <a:pt x="714" y="3"/>
                </a:cubicBezTo>
                <a:cubicBezTo>
                  <a:pt x="975" y="6"/>
                  <a:pt x="1265" y="689"/>
                  <a:pt x="1728" y="855"/>
                </a:cubicBezTo>
                <a:cubicBezTo>
                  <a:pt x="2191" y="1021"/>
                  <a:pt x="3125" y="969"/>
                  <a:pt x="3492" y="999"/>
                </a:cubicBezTo>
              </a:path>
            </a:pathLst>
          </a:custGeom>
          <a:noFill/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9458" name="Object 9"/>
          <p:cNvGraphicFramePr>
            <a:graphicFrameLocks noChangeAspect="1"/>
          </p:cNvGraphicFramePr>
          <p:nvPr/>
        </p:nvGraphicFramePr>
        <p:xfrm>
          <a:off x="457200" y="2362200"/>
          <a:ext cx="3705225" cy="1011238"/>
        </p:xfrm>
        <a:graphic>
          <a:graphicData uri="http://schemas.openxmlformats.org/presentationml/2006/ole">
            <p:oleObj spid="_x0000_s19458" name="Equation" r:id="rId3" imgW="1676160" imgH="457200" progId="Equation.3">
              <p:embed/>
            </p:oleObj>
          </a:graphicData>
        </a:graphic>
      </p:graphicFrame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7391400" y="35052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7391400" y="31242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ym typeface="Symbol" pitchFamily="18" charset="2"/>
              </a:rPr>
              <a:t>/2 = .025</a:t>
            </a:r>
            <a:endParaRPr lang="en-US" sz="2000" baseline="-25000">
              <a:sym typeface="Symbol" pitchFamily="18" charset="2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6629400" y="4254500"/>
            <a:ext cx="16002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hlink"/>
                </a:solidFill>
              </a:rPr>
              <a:t>F</a:t>
            </a:r>
            <a:r>
              <a:rPr lang="en-US" sz="2000" baseline="-25000">
                <a:solidFill>
                  <a:schemeClr val="hlink"/>
                </a:solidFill>
                <a:sym typeface="Symbol" pitchFamily="18" charset="2"/>
              </a:rPr>
              <a:t>0.025</a:t>
            </a:r>
            <a:r>
              <a:rPr lang="en-US" sz="2000">
                <a:solidFill>
                  <a:schemeClr val="hlink"/>
                </a:solidFill>
              </a:rPr>
              <a:t>=2.33</a:t>
            </a:r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6858000" y="3810000"/>
            <a:ext cx="0" cy="4572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5181600" y="4038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6858000" y="4038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7086600" y="4038600"/>
            <a:ext cx="9906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19474" name="Rectangle 18"/>
          <p:cNvSpPr>
            <a:spLocks noChangeArrowheads="1"/>
          </p:cNvSpPr>
          <p:nvPr/>
        </p:nvSpPr>
        <p:spPr bwMode="auto">
          <a:xfrm>
            <a:off x="5562600" y="4038600"/>
            <a:ext cx="914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/>
              <a:t>Do not 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1400"/>
              <a:t>reject H</a:t>
            </a:r>
            <a:r>
              <a:rPr lang="en-US" sz="1400" baseline="-25000"/>
              <a:t>0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6858000" y="1828800"/>
            <a:ext cx="1752600" cy="762000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H</a:t>
            </a:r>
            <a:r>
              <a:rPr lang="en-US" sz="2000" baseline="-25000"/>
              <a:t>0</a:t>
            </a:r>
            <a:r>
              <a:rPr lang="en-US" sz="2000"/>
              <a:t>: </a:t>
            </a:r>
            <a:r>
              <a:rPr lang="el-GR" sz="2000">
                <a:cs typeface="Arial" charset="0"/>
              </a:rPr>
              <a:t>σ</a:t>
            </a:r>
            <a:r>
              <a:rPr lang="en-US" sz="2000" baseline="-25000">
                <a:cs typeface="Arial" charset="0"/>
              </a:rPr>
              <a:t>1</a:t>
            </a:r>
            <a:r>
              <a:rPr lang="en-US" sz="2000" baseline="30000"/>
              <a:t>2</a:t>
            </a:r>
            <a:r>
              <a:rPr lang="en-US" sz="2000"/>
              <a:t> = </a:t>
            </a:r>
            <a:r>
              <a:rPr lang="el-GR" sz="2000"/>
              <a:t>σ</a:t>
            </a:r>
            <a:r>
              <a:rPr lang="en-US" sz="2000" baseline="-25000"/>
              <a:t>2</a:t>
            </a:r>
            <a:r>
              <a:rPr lang="en-US" sz="2000" baseline="30000"/>
              <a:t>2</a:t>
            </a:r>
            <a:endParaRPr lang="en-US" sz="2000"/>
          </a:p>
          <a:p>
            <a:r>
              <a:rPr lang="en-US" sz="2000"/>
              <a:t>H</a:t>
            </a:r>
            <a:r>
              <a:rPr lang="en-US" sz="2000" baseline="-25000"/>
              <a:t>1</a:t>
            </a:r>
            <a:r>
              <a:rPr lang="en-US" sz="2000"/>
              <a:t>: </a:t>
            </a:r>
            <a:r>
              <a:rPr lang="el-GR" sz="2000"/>
              <a:t>σ</a:t>
            </a:r>
            <a:r>
              <a:rPr lang="en-US" sz="2000" baseline="-25000"/>
              <a:t>1</a:t>
            </a:r>
            <a:r>
              <a:rPr lang="en-US" sz="2000" baseline="30000"/>
              <a:t>2</a:t>
            </a:r>
            <a:r>
              <a:rPr lang="en-US" sz="2000"/>
              <a:t> </a:t>
            </a:r>
            <a:r>
              <a:rPr lang="en-US"/>
              <a:t>≠</a:t>
            </a:r>
            <a:r>
              <a:rPr lang="en-US" sz="2000"/>
              <a:t> </a:t>
            </a:r>
            <a:r>
              <a:rPr lang="el-GR" sz="2000"/>
              <a:t>σ</a:t>
            </a:r>
            <a:r>
              <a:rPr lang="en-US" sz="2000" baseline="-25000"/>
              <a:t>2</a:t>
            </a:r>
            <a:r>
              <a:rPr lang="en-US" sz="2000" baseline="30000"/>
              <a:t>2</a:t>
            </a:r>
            <a:endParaRPr lang="en-US" sz="2000">
              <a:cs typeface="Arial" charset="0"/>
            </a:endParaRPr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383463" cy="9906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en-US" smtClean="0"/>
              <a:t>F Test: Example Solution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4191000" y="2895600"/>
            <a:ext cx="2057400" cy="0"/>
          </a:xfrm>
          <a:prstGeom prst="line">
            <a:avLst/>
          </a:prstGeom>
          <a:noFill/>
          <a:ln w="38100">
            <a:solidFill>
              <a:srgbClr val="5FBA04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6248400" y="2895600"/>
            <a:ext cx="0" cy="914400"/>
          </a:xfrm>
          <a:prstGeom prst="line">
            <a:avLst/>
          </a:prstGeom>
          <a:noFill/>
          <a:ln w="38100">
            <a:solidFill>
              <a:srgbClr val="5FBA04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381000" y="4267200"/>
            <a:ext cx="5105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/>
              <a:t>F</a:t>
            </a:r>
            <a:r>
              <a:rPr lang="en-US" sz="2300" baseline="-25000"/>
              <a:t>STAT</a:t>
            </a:r>
            <a:r>
              <a:rPr lang="en-US" sz="2300"/>
              <a:t> = 1.256 is not in the rejection region, so we </a:t>
            </a:r>
            <a:r>
              <a:rPr lang="en-US" sz="2300">
                <a:solidFill>
                  <a:schemeClr val="folHlink"/>
                </a:solidFill>
              </a:rPr>
              <a:t>do not reject H</a:t>
            </a:r>
            <a:r>
              <a:rPr lang="en-US" sz="2300" baseline="-25000">
                <a:solidFill>
                  <a:schemeClr val="folHlink"/>
                </a:solidFill>
              </a:rPr>
              <a:t>0</a:t>
            </a:r>
            <a:endParaRPr lang="en-US" sz="2300">
              <a:solidFill>
                <a:schemeClr val="folHlink"/>
              </a:solidFill>
            </a:endParaRP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381000" y="5334000"/>
            <a:ext cx="6324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300">
                <a:solidFill>
                  <a:schemeClr val="hlink"/>
                </a:solidFill>
              </a:rPr>
              <a:t>Conclusion:</a:t>
            </a:r>
            <a:r>
              <a:rPr lang="en-US" sz="2300"/>
              <a:t>  There is not sufficient evidence of a difference in variances at </a:t>
            </a:r>
            <a:r>
              <a:rPr lang="en-US" sz="2300">
                <a:sym typeface="Symbol" pitchFamily="18" charset="2"/>
              </a:rPr>
              <a:t> = .05</a:t>
            </a:r>
          </a:p>
          <a:p>
            <a:pPr marL="320675" indent="-320675" defTabSz="852488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en-US" sz="2300">
              <a:solidFill>
                <a:schemeClr val="folHlink"/>
              </a:solidFill>
            </a:endParaRPr>
          </a:p>
        </p:txBody>
      </p:sp>
      <p:sp>
        <p:nvSpPr>
          <p:cNvPr id="19482" name="Line 29"/>
          <p:cNvSpPr>
            <a:spLocks noChangeShapeType="1"/>
          </p:cNvSpPr>
          <p:nvPr/>
        </p:nvSpPr>
        <p:spPr bwMode="auto">
          <a:xfrm>
            <a:off x="6858000" y="3581400"/>
            <a:ext cx="1588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3" name="Line 32"/>
          <p:cNvSpPr>
            <a:spLocks noChangeShapeType="1"/>
          </p:cNvSpPr>
          <p:nvPr/>
        </p:nvSpPr>
        <p:spPr bwMode="auto">
          <a:xfrm>
            <a:off x="4953000" y="3505200"/>
            <a:ext cx="30480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9484" name="Rectangle 35"/>
          <p:cNvSpPr>
            <a:spLocks noChangeArrowheads="1"/>
          </p:cNvSpPr>
          <p:nvPr/>
        </p:nvSpPr>
        <p:spPr bwMode="auto">
          <a:xfrm>
            <a:off x="8610600" y="3629025"/>
            <a:ext cx="533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F</a:t>
            </a:r>
            <a:r>
              <a:rPr lang="en-US" sz="3600" b="1" i="1"/>
              <a:t> 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7543800" y="8382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9D5EA8FB-C958-4ADF-9ED6-8A7D81C8F54B}" type="slidenum">
              <a:rPr lang="en-US"/>
              <a:pPr/>
              <a:t>38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Summary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smtClean="0"/>
              <a:t> Compared two independent samples</a:t>
            </a:r>
            <a:endParaRPr 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Performed pooled-variance t test for the difference in two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Performed separate-variance t test for difference in two means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Formed confidence intervals for the difference between two means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Compared two related samples (paired samples)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Performed paired t test for the mean difference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Formed confidence intervals for the mean difference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34D71DC4-0285-4633-B7BC-B28BB685BEB0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Summary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532313"/>
          </a:xfrm>
        </p:spPr>
        <p:txBody>
          <a:bodyPr/>
          <a:lstStyle/>
          <a:p>
            <a:pPr eaLnBrk="1" hangingPunct="1"/>
            <a:r>
              <a:rPr lang="en-US" sz="3200" smtClean="0"/>
              <a:t>Compared two population proportions</a:t>
            </a:r>
          </a:p>
          <a:p>
            <a:pPr lvl="1" eaLnBrk="1" hangingPunct="1"/>
            <a:r>
              <a:rPr lang="en-US" smtClean="0"/>
              <a:t>Formed confidence intervals for the difference between two population proportions</a:t>
            </a:r>
          </a:p>
          <a:p>
            <a:pPr lvl="1" eaLnBrk="1" hangingPunct="1"/>
            <a:r>
              <a:rPr lang="en-US" smtClean="0"/>
              <a:t>Performed Z-test for two population proportions</a:t>
            </a:r>
          </a:p>
          <a:p>
            <a:pPr eaLnBrk="1" hangingPunct="1">
              <a:spcBef>
                <a:spcPct val="40000"/>
              </a:spcBef>
            </a:pPr>
            <a:r>
              <a:rPr lang="en-US" sz="3200" smtClean="0"/>
              <a:t>Performed F test for the ratio of two population variances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7543800" y="1219200"/>
            <a:ext cx="14747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DD92165C-1DC9-4126-A274-65948E63A6AB}" type="slidenum">
              <a:rPr lang="en-US"/>
              <a:pPr/>
              <a:t>4</a:t>
            </a:fld>
            <a:endParaRPr lang="en-US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4572000" y="4191000"/>
            <a:ext cx="3733800" cy="17526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smtClean="0"/>
              <a:t>Difference Between Two Means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8600" y="1905000"/>
            <a:ext cx="2895600" cy="12954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1905000"/>
            <a:ext cx="27432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20486" name="Line 12"/>
          <p:cNvSpPr>
            <a:spLocks noChangeShapeType="1"/>
          </p:cNvSpPr>
          <p:nvPr/>
        </p:nvSpPr>
        <p:spPr bwMode="auto">
          <a:xfrm>
            <a:off x="457200" y="32004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Text Box 16"/>
          <p:cNvSpPr txBox="1">
            <a:spLocks noChangeArrowheads="1"/>
          </p:cNvSpPr>
          <p:nvPr/>
        </p:nvSpPr>
        <p:spPr bwMode="auto">
          <a:xfrm>
            <a:off x="4038600" y="1905000"/>
            <a:ext cx="5105400" cy="18002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</a:rPr>
              <a:t>Goal:</a:t>
            </a:r>
            <a:r>
              <a:rPr lang="en-US" sz="2800"/>
              <a:t>  Test hypothesis or form a confidence interval for the difference between two population means,  </a:t>
            </a:r>
            <a:r>
              <a:rPr lang="el-GR" sz="2800"/>
              <a:t>μ</a:t>
            </a:r>
            <a:r>
              <a:rPr lang="en-US" sz="2800" baseline="-25000"/>
              <a:t>1</a:t>
            </a:r>
            <a:r>
              <a:rPr lang="en-US" sz="2800"/>
              <a:t> – </a:t>
            </a:r>
            <a:r>
              <a:rPr lang="el-GR" sz="2800"/>
              <a:t>μ</a:t>
            </a:r>
            <a:r>
              <a:rPr lang="en-US" sz="2800" baseline="-25000"/>
              <a:t>2</a:t>
            </a:r>
            <a:r>
              <a:rPr lang="en-US" sz="2800"/>
              <a:t> </a:t>
            </a:r>
          </a:p>
        </p:txBody>
      </p:sp>
      <p:sp>
        <p:nvSpPr>
          <p:cNvPr id="20488" name="Text Box 17"/>
          <p:cNvSpPr txBox="1">
            <a:spLocks noChangeArrowheads="1"/>
          </p:cNvSpPr>
          <p:nvPr/>
        </p:nvSpPr>
        <p:spPr bwMode="auto">
          <a:xfrm>
            <a:off x="4038600" y="4191000"/>
            <a:ext cx="47244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The point estimate for the difference is</a:t>
            </a:r>
          </a:p>
        </p:txBody>
      </p:sp>
      <p:sp>
        <p:nvSpPr>
          <p:cNvPr id="20489" name="Text Box 18"/>
          <p:cNvSpPr txBox="1">
            <a:spLocks noChangeArrowheads="1"/>
          </p:cNvSpPr>
          <p:nvPr/>
        </p:nvSpPr>
        <p:spPr bwMode="auto">
          <a:xfrm>
            <a:off x="4114800" y="5105400"/>
            <a:ext cx="4724400" cy="6413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/>
              <a:t>X</a:t>
            </a:r>
            <a:r>
              <a:rPr lang="en-US" sz="3600" baseline="-25000"/>
              <a:t>1</a:t>
            </a:r>
            <a:r>
              <a:rPr lang="en-US" sz="3600"/>
              <a:t> – X</a:t>
            </a:r>
            <a:r>
              <a:rPr lang="en-US" sz="3600" baseline="-25000"/>
              <a:t>2</a:t>
            </a:r>
          </a:p>
        </p:txBody>
      </p:sp>
      <p:sp>
        <p:nvSpPr>
          <p:cNvPr id="20490" name="Line 19"/>
          <p:cNvSpPr>
            <a:spLocks noChangeShapeType="1"/>
          </p:cNvSpPr>
          <p:nvPr/>
        </p:nvSpPr>
        <p:spPr bwMode="auto">
          <a:xfrm>
            <a:off x="5715000" y="5181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Line 20"/>
          <p:cNvSpPr>
            <a:spLocks noChangeShapeType="1"/>
          </p:cNvSpPr>
          <p:nvPr/>
        </p:nvSpPr>
        <p:spPr bwMode="auto">
          <a:xfrm>
            <a:off x="6705600" y="51816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Text Box 21"/>
          <p:cNvSpPr txBox="1">
            <a:spLocks noChangeArrowheads="1"/>
          </p:cNvSpPr>
          <p:nvPr/>
        </p:nvSpPr>
        <p:spPr bwMode="auto">
          <a:xfrm>
            <a:off x="3048000" y="1981200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20493" name="Rectangle 22"/>
          <p:cNvSpPr>
            <a:spLocks noChangeArrowheads="1"/>
          </p:cNvSpPr>
          <p:nvPr/>
        </p:nvSpPr>
        <p:spPr bwMode="auto">
          <a:xfrm>
            <a:off x="685800" y="3733800"/>
            <a:ext cx="3048000" cy="9144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Text Box 23"/>
          <p:cNvSpPr txBox="1">
            <a:spLocks noChangeArrowheads="1"/>
          </p:cNvSpPr>
          <p:nvPr/>
        </p:nvSpPr>
        <p:spPr bwMode="auto">
          <a:xfrm>
            <a:off x="762000" y="3733800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assumed equal </a:t>
            </a:r>
          </a:p>
        </p:txBody>
      </p:sp>
      <p:sp>
        <p:nvSpPr>
          <p:cNvPr id="20495" name="Rectangle 25"/>
          <p:cNvSpPr>
            <a:spLocks noChangeArrowheads="1"/>
          </p:cNvSpPr>
          <p:nvPr/>
        </p:nvSpPr>
        <p:spPr bwMode="auto">
          <a:xfrm>
            <a:off x="685800" y="5562600"/>
            <a:ext cx="3048000" cy="9144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26"/>
          <p:cNvSpPr txBox="1">
            <a:spLocks noChangeArrowheads="1"/>
          </p:cNvSpPr>
          <p:nvPr/>
        </p:nvSpPr>
        <p:spPr bwMode="auto">
          <a:xfrm>
            <a:off x="762000" y="5578475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not assumed equal </a:t>
            </a:r>
          </a:p>
        </p:txBody>
      </p:sp>
      <p:sp>
        <p:nvSpPr>
          <p:cNvPr id="20497" name="Line 27"/>
          <p:cNvSpPr>
            <a:spLocks noChangeShapeType="1"/>
          </p:cNvSpPr>
          <p:nvPr/>
        </p:nvSpPr>
        <p:spPr bwMode="auto">
          <a:xfrm>
            <a:off x="457200" y="6096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Line 28"/>
          <p:cNvSpPr>
            <a:spLocks noChangeShapeType="1"/>
          </p:cNvSpPr>
          <p:nvPr/>
        </p:nvSpPr>
        <p:spPr bwMode="auto">
          <a:xfrm>
            <a:off x="457200" y="4191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Rectangle 21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B6401BBD-EB0F-4CFF-88CC-3C3A0E768D08}" type="slidenum">
              <a:rPr lang="en-US"/>
              <a:pPr/>
              <a:t>40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8852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6385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78853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6385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78854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81200"/>
            <a:ext cx="9144000" cy="2857500"/>
          </a:xfrm>
          <a:prstGeom prst="rect">
            <a:avLst/>
          </a:prstGeom>
          <a:noFill/>
        </p:spPr>
      </p:pic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762000" y="48006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6434D86E-5189-4F50-8E25-C2F22B860035}" type="slidenum">
              <a:rPr lang="en-US"/>
              <a:pPr/>
              <a:t>5</a:t>
            </a:fld>
            <a:endParaRPr lang="en-US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7793038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Difference Between Two Means: Independent Samples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28600" y="1905000"/>
            <a:ext cx="2895600" cy="12954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27432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21509" name="Line 9"/>
          <p:cNvSpPr>
            <a:spLocks noChangeShapeType="1"/>
          </p:cNvSpPr>
          <p:nvPr/>
        </p:nvSpPr>
        <p:spPr bwMode="auto">
          <a:xfrm>
            <a:off x="457200" y="32004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Line 10"/>
          <p:cNvSpPr>
            <a:spLocks noChangeShapeType="1"/>
          </p:cNvSpPr>
          <p:nvPr/>
        </p:nvSpPr>
        <p:spPr bwMode="auto">
          <a:xfrm>
            <a:off x="457200" y="4800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12"/>
          <p:cNvSpPr txBox="1">
            <a:spLocks noChangeArrowheads="1"/>
          </p:cNvSpPr>
          <p:nvPr/>
        </p:nvSpPr>
        <p:spPr bwMode="auto">
          <a:xfrm>
            <a:off x="3048000" y="1981200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21512" name="Text Box 14"/>
          <p:cNvSpPr txBox="1">
            <a:spLocks noChangeArrowheads="1"/>
          </p:cNvSpPr>
          <p:nvPr/>
        </p:nvSpPr>
        <p:spPr bwMode="auto">
          <a:xfrm>
            <a:off x="4419600" y="4114800"/>
            <a:ext cx="4343400" cy="12065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 S</a:t>
            </a:r>
            <a:r>
              <a:rPr lang="en-US" baseline="-25000"/>
              <a:t>p</a:t>
            </a:r>
            <a:r>
              <a:rPr lang="en-US"/>
              <a:t> to estimate unknown </a:t>
            </a:r>
            <a:r>
              <a:rPr lang="el-GR">
                <a:cs typeface="Arial" charset="0"/>
              </a:rPr>
              <a:t>σ</a:t>
            </a:r>
            <a:r>
              <a:rPr lang="en-US">
                <a:cs typeface="Arial" charset="0"/>
              </a:rPr>
              <a:t>.  Use a </a:t>
            </a:r>
            <a:r>
              <a:rPr lang="en-US" b="1">
                <a:solidFill>
                  <a:schemeClr val="folHlink"/>
                </a:solidFill>
                <a:cs typeface="Arial" charset="0"/>
              </a:rPr>
              <a:t>Pooled-Variance</a:t>
            </a:r>
            <a:r>
              <a:rPr lang="en-US"/>
              <a:t> </a:t>
            </a:r>
            <a:r>
              <a:rPr lang="en-US" b="1">
                <a:solidFill>
                  <a:schemeClr val="folHlink"/>
                </a:solidFill>
              </a:rPr>
              <a:t>t test.</a:t>
            </a:r>
            <a:endParaRPr lang="en-US"/>
          </a:p>
        </p:txBody>
      </p:sp>
      <p:sp>
        <p:nvSpPr>
          <p:cNvPr id="21513" name="Line 16"/>
          <p:cNvSpPr>
            <a:spLocks noChangeShapeType="1"/>
          </p:cNvSpPr>
          <p:nvPr/>
        </p:nvSpPr>
        <p:spPr bwMode="auto">
          <a:xfrm>
            <a:off x="3733800" y="47244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8"/>
          <p:cNvSpPr>
            <a:spLocks noChangeArrowheads="1"/>
          </p:cNvSpPr>
          <p:nvPr/>
        </p:nvSpPr>
        <p:spPr bwMode="auto">
          <a:xfrm>
            <a:off x="685800" y="4343400"/>
            <a:ext cx="3048000" cy="9144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Text Box 19"/>
          <p:cNvSpPr txBox="1">
            <a:spLocks noChangeArrowheads="1"/>
          </p:cNvSpPr>
          <p:nvPr/>
        </p:nvSpPr>
        <p:spPr bwMode="auto">
          <a:xfrm>
            <a:off x="762000" y="4343400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assumed equal </a:t>
            </a:r>
          </a:p>
        </p:txBody>
      </p:sp>
      <p:sp>
        <p:nvSpPr>
          <p:cNvPr id="21516" name="Rectangle 20"/>
          <p:cNvSpPr>
            <a:spLocks noChangeArrowheads="1"/>
          </p:cNvSpPr>
          <p:nvPr/>
        </p:nvSpPr>
        <p:spPr bwMode="auto">
          <a:xfrm>
            <a:off x="685800" y="5562600"/>
            <a:ext cx="3048000" cy="914400"/>
          </a:xfrm>
          <a:prstGeom prst="rect">
            <a:avLst/>
          </a:prstGeom>
          <a:solidFill>
            <a:srgbClr val="C7DAF7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Text Box 21"/>
          <p:cNvSpPr txBox="1">
            <a:spLocks noChangeArrowheads="1"/>
          </p:cNvSpPr>
          <p:nvPr/>
        </p:nvSpPr>
        <p:spPr bwMode="auto">
          <a:xfrm>
            <a:off x="762000" y="5578475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not assumed equal </a:t>
            </a:r>
          </a:p>
        </p:txBody>
      </p:sp>
      <p:sp>
        <p:nvSpPr>
          <p:cNvPr id="21518" name="Line 22"/>
          <p:cNvSpPr>
            <a:spLocks noChangeShapeType="1"/>
          </p:cNvSpPr>
          <p:nvPr/>
        </p:nvSpPr>
        <p:spPr bwMode="auto">
          <a:xfrm>
            <a:off x="457200" y="6096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23"/>
          <p:cNvSpPr>
            <a:spLocks noChangeShapeType="1"/>
          </p:cNvSpPr>
          <p:nvPr/>
        </p:nvSpPr>
        <p:spPr bwMode="auto">
          <a:xfrm>
            <a:off x="457200" y="4800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Text Box 24"/>
          <p:cNvSpPr txBox="1">
            <a:spLocks noChangeArrowheads="1"/>
          </p:cNvSpPr>
          <p:nvPr/>
        </p:nvSpPr>
        <p:spPr bwMode="auto">
          <a:xfrm>
            <a:off x="4419600" y="5499100"/>
            <a:ext cx="4114800" cy="12065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Use  S</a:t>
            </a:r>
            <a:r>
              <a:rPr lang="en-US" baseline="-25000"/>
              <a:t>1</a:t>
            </a:r>
            <a:r>
              <a:rPr lang="en-US"/>
              <a:t> and S</a:t>
            </a:r>
            <a:r>
              <a:rPr lang="en-US" baseline="-25000"/>
              <a:t>2</a:t>
            </a:r>
            <a:r>
              <a:rPr lang="en-US"/>
              <a:t>  to estimate unknown </a:t>
            </a:r>
            <a:r>
              <a:rPr lang="el-GR">
                <a:cs typeface="Arial" charset="0"/>
              </a:rPr>
              <a:t>σ</a:t>
            </a:r>
            <a:r>
              <a:rPr lang="en-US" baseline="-25000">
                <a:cs typeface="Arial" charset="0"/>
              </a:rPr>
              <a:t>1</a:t>
            </a:r>
            <a:r>
              <a:rPr lang="en-US">
                <a:cs typeface="Arial" charset="0"/>
              </a:rPr>
              <a:t> and </a:t>
            </a:r>
            <a:r>
              <a:rPr lang="el-GR"/>
              <a:t>σ</a:t>
            </a:r>
            <a:r>
              <a:rPr lang="en-US" baseline="-25000"/>
              <a:t>2</a:t>
            </a:r>
            <a:r>
              <a:rPr lang="en-US">
                <a:cs typeface="Arial" charset="0"/>
              </a:rPr>
              <a:t>. Use </a:t>
            </a:r>
            <a:r>
              <a:rPr lang="en-US"/>
              <a:t>a  </a:t>
            </a:r>
            <a:r>
              <a:rPr lang="en-US" b="1">
                <a:solidFill>
                  <a:schemeClr val="folHlink"/>
                </a:solidFill>
              </a:rPr>
              <a:t>Separate-variance t test</a:t>
            </a:r>
          </a:p>
        </p:txBody>
      </p:sp>
      <p:sp>
        <p:nvSpPr>
          <p:cNvPr id="21521" name="Line 25"/>
          <p:cNvSpPr>
            <a:spLocks noChangeShapeType="1"/>
          </p:cNvSpPr>
          <p:nvPr/>
        </p:nvSpPr>
        <p:spPr bwMode="auto">
          <a:xfrm>
            <a:off x="3733800" y="60198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505200" y="1524000"/>
            <a:ext cx="5334000" cy="2667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Different data 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Unrelated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Independent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Sample selected from one population has no effect on the sample selected from the other population</a:t>
            </a:r>
          </a:p>
        </p:txBody>
      </p:sp>
      <p:sp>
        <p:nvSpPr>
          <p:cNvPr id="21524" name="Rectangle 21"/>
          <p:cNvSpPr>
            <a:spLocks noChangeArrowheads="1"/>
          </p:cNvSpPr>
          <p:nvPr/>
        </p:nvSpPr>
        <p:spPr bwMode="auto">
          <a:xfrm>
            <a:off x="7543800" y="990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5B133533-B876-40B7-A12B-6F9F0112DAC0}" type="slidenum">
              <a:rPr lang="en-US"/>
              <a:pPr/>
              <a:t>6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276600" y="2362200"/>
            <a:ext cx="2514600" cy="3276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81000" y="2362200"/>
            <a:ext cx="2514600" cy="3276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73914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Hypothesis Tests for</a:t>
            </a:r>
            <a:br>
              <a:rPr lang="en-US" smtClean="0"/>
            </a:br>
            <a:r>
              <a:rPr lang="en-US" smtClean="0"/>
              <a:t>Two Population Means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04800" y="2514600"/>
            <a:ext cx="2743200" cy="29527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Lower-tail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μ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/>
              <a:t> </a:t>
            </a:r>
            <a:r>
              <a:rPr lang="el-GR"/>
              <a:t>μ</a:t>
            </a:r>
            <a:r>
              <a:rPr lang="en-US" baseline="-25000"/>
              <a:t>2</a:t>
            </a:r>
            <a:endParaRPr lang="en-US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&lt; </a:t>
            </a:r>
            <a:r>
              <a:rPr lang="el-GR"/>
              <a:t>μ</a:t>
            </a:r>
            <a:r>
              <a:rPr lang="en-US" baseline="-25000"/>
              <a:t>2</a:t>
            </a:r>
            <a:endParaRPr lang="en-US">
              <a:sym typeface="Symbol" pitchFamily="18" charset="2"/>
            </a:endParaRPr>
          </a:p>
          <a:p>
            <a:pPr algn="ctr"/>
            <a:endParaRPr lang="en-US" sz="1000">
              <a:sym typeface="Symbol" pitchFamily="18" charset="2"/>
            </a:endParaRPr>
          </a:p>
          <a:p>
            <a:pPr algn="ctr"/>
            <a:r>
              <a:rPr lang="en-US">
                <a:sym typeface="Symbol" pitchFamily="18" charset="2"/>
              </a:rPr>
              <a:t>i.e.,</a:t>
            </a:r>
          </a:p>
          <a:p>
            <a:pPr algn="ctr"/>
            <a:endParaRPr lang="en-US" sz="1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&lt; 0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200400" y="2514600"/>
            <a:ext cx="2743200" cy="290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Upper-tail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cs typeface="Arial" charset="0"/>
              </a:rPr>
              <a:t>≤</a:t>
            </a:r>
            <a:r>
              <a:rPr lang="en-US"/>
              <a:t> </a:t>
            </a:r>
            <a:r>
              <a:rPr lang="el-GR"/>
              <a:t>μ</a:t>
            </a:r>
            <a:r>
              <a:rPr lang="en-US" baseline="-25000"/>
              <a:t>2</a:t>
            </a:r>
            <a:endParaRPr lang="en-US" baseline="-25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&gt;</a:t>
            </a:r>
            <a:r>
              <a:rPr lang="en-US"/>
              <a:t> </a:t>
            </a:r>
            <a:r>
              <a:rPr lang="el-GR"/>
              <a:t>μ</a:t>
            </a:r>
            <a:r>
              <a:rPr lang="en-US" baseline="-25000"/>
              <a:t>2</a:t>
            </a:r>
          </a:p>
          <a:p>
            <a:pPr algn="ctr"/>
            <a:endParaRPr lang="en-US" sz="1000" baseline="-25000"/>
          </a:p>
          <a:p>
            <a:pPr algn="ctr"/>
            <a:r>
              <a:rPr lang="en-US"/>
              <a:t>i.e.,</a:t>
            </a:r>
          </a:p>
          <a:p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≤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&gt;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172200" y="2362200"/>
            <a:ext cx="2514600" cy="32766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096000" y="2514600"/>
            <a:ext cx="2743200" cy="290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Two-tail test:</a:t>
            </a:r>
          </a:p>
          <a:p>
            <a:pPr algn="ctr"/>
            <a:endParaRPr lang="en-US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= </a:t>
            </a:r>
            <a:r>
              <a:rPr lang="el-GR"/>
              <a:t>μ</a:t>
            </a:r>
            <a:r>
              <a:rPr lang="en-US" baseline="-25000"/>
              <a:t>2</a:t>
            </a:r>
            <a:endParaRPr lang="en-US" baseline="-25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≠</a:t>
            </a:r>
            <a:r>
              <a:rPr lang="en-US"/>
              <a:t> </a:t>
            </a:r>
            <a:r>
              <a:rPr lang="el-GR"/>
              <a:t>μ</a:t>
            </a:r>
            <a:r>
              <a:rPr lang="en-US" baseline="-25000"/>
              <a:t>2</a:t>
            </a:r>
          </a:p>
          <a:p>
            <a:pPr algn="ctr"/>
            <a:endParaRPr lang="en-US" sz="1000" baseline="-25000"/>
          </a:p>
          <a:p>
            <a:pPr algn="ctr"/>
            <a:r>
              <a:rPr lang="en-US"/>
              <a:t>i.e.,</a:t>
            </a:r>
          </a:p>
          <a:p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=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≠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1524000" y="1600200"/>
            <a:ext cx="6477000" cy="4572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524000" y="1600200"/>
            <a:ext cx="6477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Two Population Means, Independent Samples</a:t>
            </a:r>
          </a:p>
        </p:txBody>
      </p:sp>
      <p:sp>
        <p:nvSpPr>
          <p:cNvPr id="22540" name="Rectangle 13"/>
          <p:cNvSpPr>
            <a:spLocks noChangeArrowheads="1"/>
          </p:cNvSpPr>
          <p:nvPr/>
        </p:nvSpPr>
        <p:spPr bwMode="auto">
          <a:xfrm>
            <a:off x="7696200" y="10668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824F6BF0-7E31-4CA8-B219-635111F6F43E}" type="slidenum">
              <a:rPr lang="en-US"/>
              <a:pPr/>
              <a:t>7</a:t>
            </a:fld>
            <a:endParaRPr lang="en-US"/>
          </a:p>
        </p:txBody>
      </p:sp>
      <p:sp>
        <p:nvSpPr>
          <p:cNvPr id="4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600200" y="38100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4648200" y="38100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7543800" y="3810000"/>
            <a:ext cx="0" cy="9906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 flipH="1">
            <a:off x="8153400" y="44196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276600" y="2209800"/>
            <a:ext cx="25146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81000" y="2209800"/>
            <a:ext cx="25146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524000" y="1600200"/>
            <a:ext cx="6477000" cy="457200"/>
          </a:xfrm>
          <a:prstGeom prst="rect">
            <a:avLst/>
          </a:prstGeom>
          <a:solidFill>
            <a:srgbClr val="FDE0B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524000" y="1600200"/>
            <a:ext cx="6477000" cy="457200"/>
          </a:xfrm>
          <a:prstGeom prst="rect">
            <a:avLst/>
          </a:prstGeom>
          <a:solidFill>
            <a:srgbClr val="FCC2E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Two Population Means, Independent Samples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304800" y="2133600"/>
            <a:ext cx="2743200" cy="13398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Lower-tail test:</a:t>
            </a:r>
          </a:p>
          <a:p>
            <a:pPr algn="ctr"/>
            <a:endParaRPr lang="en-US" sz="1000">
              <a:sym typeface="Symbol" pitchFamily="18" charset="2"/>
            </a:endParaRPr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>
                <a:cs typeface="Arial" charset="0"/>
              </a:rPr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 b="1">
                <a:sym typeface="Symbol" pitchFamily="18" charset="2"/>
              </a:rPr>
              <a:t>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&lt; 0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200400" y="2133600"/>
            <a:ext cx="2743200" cy="13398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Upper-tail test:</a:t>
            </a:r>
          </a:p>
          <a:p>
            <a:pPr algn="ctr"/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≤</a:t>
            </a:r>
            <a:r>
              <a:rPr lang="en-US">
                <a:sym typeface="Symbol" pitchFamily="18" charset="2"/>
              </a:rPr>
              <a:t>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&gt;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6172200" y="2209800"/>
            <a:ext cx="2514600" cy="1295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2743200" cy="13398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Two-tail test:</a:t>
            </a:r>
          </a:p>
          <a:p>
            <a:pPr algn="ctr"/>
            <a:endParaRPr lang="en-US" sz="1000"/>
          </a:p>
          <a:p>
            <a:pPr algn="ctr"/>
            <a:r>
              <a:rPr lang="en-US"/>
              <a:t>H</a:t>
            </a:r>
            <a:r>
              <a:rPr lang="en-US" baseline="-25000"/>
              <a:t>0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sym typeface="Symbol" pitchFamily="18" charset="2"/>
              </a:rPr>
              <a:t>= 0</a:t>
            </a:r>
          </a:p>
          <a:p>
            <a:pPr algn="ctr"/>
            <a:r>
              <a:rPr lang="en-US"/>
              <a:t>H</a:t>
            </a:r>
            <a:r>
              <a:rPr lang="en-US" baseline="-25000"/>
              <a:t>1</a:t>
            </a:r>
            <a:r>
              <a:rPr lang="en-US"/>
              <a:t>: </a:t>
            </a:r>
            <a:r>
              <a:rPr lang="el-GR"/>
              <a:t>μ</a:t>
            </a:r>
            <a:r>
              <a:rPr lang="en-US" baseline="-25000"/>
              <a:t>1</a:t>
            </a:r>
            <a:r>
              <a:rPr lang="en-US"/>
              <a:t> – </a:t>
            </a:r>
            <a:r>
              <a:rPr lang="el-GR"/>
              <a:t>μ</a:t>
            </a:r>
            <a:r>
              <a:rPr lang="en-US" baseline="-25000"/>
              <a:t>2</a:t>
            </a:r>
            <a:r>
              <a:rPr lang="en-US"/>
              <a:t> </a:t>
            </a:r>
            <a:r>
              <a:rPr lang="en-US">
                <a:cs typeface="Arial" charset="0"/>
                <a:sym typeface="Symbol" pitchFamily="18" charset="2"/>
              </a:rPr>
              <a:t>≠</a:t>
            </a:r>
            <a:r>
              <a:rPr lang="en-US">
                <a:sym typeface="Symbol" pitchFamily="18" charset="2"/>
              </a:rPr>
              <a:t> 0</a:t>
            </a:r>
          </a:p>
        </p:txBody>
      </p:sp>
      <p:sp>
        <p:nvSpPr>
          <p:cNvPr id="23566" name="Freeform 14"/>
          <p:cNvSpPr>
            <a:spLocks/>
          </p:cNvSpPr>
          <p:nvPr/>
        </p:nvSpPr>
        <p:spPr bwMode="auto">
          <a:xfrm>
            <a:off x="304800" y="44196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7" name="Freeform 15"/>
          <p:cNvSpPr>
            <a:spLocks/>
          </p:cNvSpPr>
          <p:nvPr/>
        </p:nvSpPr>
        <p:spPr bwMode="auto">
          <a:xfrm>
            <a:off x="381000" y="38100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8" name="Freeform 16"/>
          <p:cNvSpPr>
            <a:spLocks/>
          </p:cNvSpPr>
          <p:nvPr/>
        </p:nvSpPr>
        <p:spPr bwMode="auto">
          <a:xfrm>
            <a:off x="1600200" y="38100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304800" y="4800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6096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Freeform 19"/>
          <p:cNvSpPr>
            <a:spLocks/>
          </p:cNvSpPr>
          <p:nvPr/>
        </p:nvSpPr>
        <p:spPr bwMode="auto">
          <a:xfrm flipH="1">
            <a:off x="5257800" y="4419600"/>
            <a:ext cx="685800" cy="379413"/>
          </a:xfrm>
          <a:custGeom>
            <a:avLst/>
            <a:gdLst>
              <a:gd name="T0" fmla="*/ 0 w 574"/>
              <a:gd name="T1" fmla="*/ 372803 h 287"/>
              <a:gd name="T2" fmla="*/ 57349 w 574"/>
              <a:gd name="T3" fmla="*/ 317279 h 287"/>
              <a:gd name="T4" fmla="*/ 293914 w 574"/>
              <a:gd name="T5" fmla="*/ 273653 h 287"/>
              <a:gd name="T6" fmla="*/ 412197 w 574"/>
              <a:gd name="T7" fmla="*/ 230027 h 287"/>
              <a:gd name="T8" fmla="*/ 544817 w 574"/>
              <a:gd name="T9" fmla="*/ 138810 h 287"/>
              <a:gd name="T10" fmla="*/ 685800 w 574"/>
              <a:gd name="T11" fmla="*/ 0 h 287"/>
              <a:gd name="T12" fmla="*/ 685800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38100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38100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3352800" y="4800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5410200" y="3886200"/>
            <a:ext cx="38576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</a:p>
        </p:txBody>
      </p:sp>
      <p:sp>
        <p:nvSpPr>
          <p:cNvPr id="23576" name="Freeform 24"/>
          <p:cNvSpPr>
            <a:spLocks/>
          </p:cNvSpPr>
          <p:nvPr/>
        </p:nvSpPr>
        <p:spPr bwMode="auto">
          <a:xfrm>
            <a:off x="6248400" y="4419600"/>
            <a:ext cx="682625" cy="379413"/>
          </a:xfrm>
          <a:custGeom>
            <a:avLst/>
            <a:gdLst>
              <a:gd name="T0" fmla="*/ 0 w 574"/>
              <a:gd name="T1" fmla="*/ 372803 h 287"/>
              <a:gd name="T2" fmla="*/ 57084 w 574"/>
              <a:gd name="T3" fmla="*/ 317279 h 287"/>
              <a:gd name="T4" fmla="*/ 292554 w 574"/>
              <a:gd name="T5" fmla="*/ 273653 h 287"/>
              <a:gd name="T6" fmla="*/ 410289 w 574"/>
              <a:gd name="T7" fmla="*/ 230027 h 287"/>
              <a:gd name="T8" fmla="*/ 542294 w 574"/>
              <a:gd name="T9" fmla="*/ 138810 h 287"/>
              <a:gd name="T10" fmla="*/ 682625 w 574"/>
              <a:gd name="T11" fmla="*/ 0 h 287"/>
              <a:gd name="T12" fmla="*/ 682625 w 574"/>
              <a:gd name="T13" fmla="*/ 379413 h 287"/>
              <a:gd name="T14" fmla="*/ 0 w 574"/>
              <a:gd name="T15" fmla="*/ 379413 h 287"/>
              <a:gd name="T16" fmla="*/ 0 w 574"/>
              <a:gd name="T17" fmla="*/ 372803 h 2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74"/>
              <a:gd name="T28" fmla="*/ 0 h 287"/>
              <a:gd name="T29" fmla="*/ 574 w 574"/>
              <a:gd name="T30" fmla="*/ 287 h 2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74" h="287">
                <a:moveTo>
                  <a:pt x="0" y="282"/>
                </a:moveTo>
                <a:lnTo>
                  <a:pt x="48" y="240"/>
                </a:lnTo>
                <a:lnTo>
                  <a:pt x="246" y="207"/>
                </a:lnTo>
                <a:lnTo>
                  <a:pt x="345" y="174"/>
                </a:lnTo>
                <a:lnTo>
                  <a:pt x="456" y="105"/>
                </a:lnTo>
                <a:lnTo>
                  <a:pt x="574" y="0"/>
                </a:lnTo>
                <a:lnTo>
                  <a:pt x="574" y="287"/>
                </a:lnTo>
                <a:lnTo>
                  <a:pt x="0" y="287"/>
                </a:lnTo>
                <a:lnTo>
                  <a:pt x="0" y="282"/>
                </a:lnTo>
              </a:path>
            </a:pathLst>
          </a:custGeom>
          <a:solidFill>
            <a:srgbClr val="C3DBFF"/>
          </a:solidFill>
          <a:ln w="12700" cap="rnd">
            <a:noFill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7" name="Freeform 25"/>
          <p:cNvSpPr>
            <a:spLocks/>
          </p:cNvSpPr>
          <p:nvPr/>
        </p:nvSpPr>
        <p:spPr bwMode="auto">
          <a:xfrm>
            <a:off x="6324600" y="3810000"/>
            <a:ext cx="1219200" cy="914400"/>
          </a:xfrm>
          <a:custGeom>
            <a:avLst/>
            <a:gdLst>
              <a:gd name="T0" fmla="*/ 0 w 600"/>
              <a:gd name="T1" fmla="*/ 912813 h 576"/>
              <a:gd name="T2" fmla="*/ 128016 w 600"/>
              <a:gd name="T3" fmla="*/ 904875 h 576"/>
              <a:gd name="T4" fmla="*/ 193040 w 600"/>
              <a:gd name="T5" fmla="*/ 892175 h 576"/>
              <a:gd name="T6" fmla="*/ 258064 w 600"/>
              <a:gd name="T7" fmla="*/ 877888 h 576"/>
              <a:gd name="T8" fmla="*/ 321056 w 600"/>
              <a:gd name="T9" fmla="*/ 857250 h 576"/>
              <a:gd name="T10" fmla="*/ 386080 w 600"/>
              <a:gd name="T11" fmla="*/ 827088 h 576"/>
              <a:gd name="T12" fmla="*/ 451104 w 600"/>
              <a:gd name="T13" fmla="*/ 790575 h 576"/>
              <a:gd name="T14" fmla="*/ 577088 w 600"/>
              <a:gd name="T15" fmla="*/ 685800 h 576"/>
              <a:gd name="T16" fmla="*/ 705104 w 600"/>
              <a:gd name="T17" fmla="*/ 536575 h 576"/>
              <a:gd name="T18" fmla="*/ 833120 w 600"/>
              <a:gd name="T19" fmla="*/ 355600 h 576"/>
              <a:gd name="T20" fmla="*/ 896112 w 600"/>
              <a:gd name="T21" fmla="*/ 265112 h 576"/>
              <a:gd name="T22" fmla="*/ 961136 w 600"/>
              <a:gd name="T23" fmla="*/ 180975 h 576"/>
              <a:gd name="T24" fmla="*/ 1026160 w 600"/>
              <a:gd name="T25" fmla="*/ 106363 h 576"/>
              <a:gd name="T26" fmla="*/ 1087120 w 600"/>
              <a:gd name="T27" fmla="*/ 49212 h 576"/>
              <a:gd name="T28" fmla="*/ 1152144 w 600"/>
              <a:gd name="T29" fmla="*/ 12700 h 576"/>
              <a:gd name="T30" fmla="*/ 1217168 w 600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00"/>
              <a:gd name="T49" fmla="*/ 0 h 576"/>
              <a:gd name="T50" fmla="*/ 600 w 600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00" h="576">
                <a:moveTo>
                  <a:pt x="0" y="575"/>
                </a:moveTo>
                <a:lnTo>
                  <a:pt x="63" y="570"/>
                </a:lnTo>
                <a:lnTo>
                  <a:pt x="95" y="562"/>
                </a:lnTo>
                <a:lnTo>
                  <a:pt x="127" y="553"/>
                </a:lnTo>
                <a:lnTo>
                  <a:pt x="158" y="540"/>
                </a:lnTo>
                <a:lnTo>
                  <a:pt x="190" y="521"/>
                </a:lnTo>
                <a:lnTo>
                  <a:pt x="222" y="498"/>
                </a:lnTo>
                <a:lnTo>
                  <a:pt x="284" y="432"/>
                </a:lnTo>
                <a:lnTo>
                  <a:pt x="347" y="338"/>
                </a:lnTo>
                <a:lnTo>
                  <a:pt x="410" y="224"/>
                </a:lnTo>
                <a:lnTo>
                  <a:pt x="441" y="167"/>
                </a:lnTo>
                <a:lnTo>
                  <a:pt x="473" y="114"/>
                </a:lnTo>
                <a:lnTo>
                  <a:pt x="505" y="67"/>
                </a:lnTo>
                <a:lnTo>
                  <a:pt x="535" y="31"/>
                </a:lnTo>
                <a:lnTo>
                  <a:pt x="567" y="8"/>
                </a:lnTo>
                <a:lnTo>
                  <a:pt x="599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8" name="Freeform 26"/>
          <p:cNvSpPr>
            <a:spLocks/>
          </p:cNvSpPr>
          <p:nvPr/>
        </p:nvSpPr>
        <p:spPr bwMode="auto">
          <a:xfrm>
            <a:off x="7543800" y="3810000"/>
            <a:ext cx="1219200" cy="914400"/>
          </a:xfrm>
          <a:custGeom>
            <a:avLst/>
            <a:gdLst>
              <a:gd name="T0" fmla="*/ 1217083 w 576"/>
              <a:gd name="T1" fmla="*/ 912813 h 576"/>
              <a:gd name="T2" fmla="*/ 1090083 w 576"/>
              <a:gd name="T3" fmla="*/ 904875 h 576"/>
              <a:gd name="T4" fmla="*/ 1024466 w 576"/>
              <a:gd name="T5" fmla="*/ 892175 h 576"/>
              <a:gd name="T6" fmla="*/ 963083 w 576"/>
              <a:gd name="T7" fmla="*/ 877888 h 576"/>
              <a:gd name="T8" fmla="*/ 897467 w 576"/>
              <a:gd name="T9" fmla="*/ 857250 h 576"/>
              <a:gd name="T10" fmla="*/ 831850 w 576"/>
              <a:gd name="T11" fmla="*/ 827088 h 576"/>
              <a:gd name="T12" fmla="*/ 770467 w 576"/>
              <a:gd name="T13" fmla="*/ 790575 h 576"/>
              <a:gd name="T14" fmla="*/ 641350 w 576"/>
              <a:gd name="T15" fmla="*/ 685800 h 576"/>
              <a:gd name="T16" fmla="*/ 512233 w 576"/>
              <a:gd name="T17" fmla="*/ 536575 h 576"/>
              <a:gd name="T18" fmla="*/ 385233 w 576"/>
              <a:gd name="T19" fmla="*/ 355600 h 576"/>
              <a:gd name="T20" fmla="*/ 319617 w 576"/>
              <a:gd name="T21" fmla="*/ 265112 h 576"/>
              <a:gd name="T22" fmla="*/ 254000 w 576"/>
              <a:gd name="T23" fmla="*/ 180975 h 576"/>
              <a:gd name="T24" fmla="*/ 192617 w 576"/>
              <a:gd name="T25" fmla="*/ 106363 h 576"/>
              <a:gd name="T26" fmla="*/ 127000 w 576"/>
              <a:gd name="T27" fmla="*/ 49212 h 576"/>
              <a:gd name="T28" fmla="*/ 63500 w 576"/>
              <a:gd name="T29" fmla="*/ 12700 h 576"/>
              <a:gd name="T30" fmla="*/ 0 w 576"/>
              <a:gd name="T31" fmla="*/ 0 h 57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76"/>
              <a:gd name="T49" fmla="*/ 0 h 576"/>
              <a:gd name="T50" fmla="*/ 576 w 576"/>
              <a:gd name="T51" fmla="*/ 576 h 57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76" h="576">
                <a:moveTo>
                  <a:pt x="575" y="575"/>
                </a:moveTo>
                <a:lnTo>
                  <a:pt x="515" y="570"/>
                </a:lnTo>
                <a:lnTo>
                  <a:pt x="484" y="562"/>
                </a:lnTo>
                <a:lnTo>
                  <a:pt x="455" y="553"/>
                </a:lnTo>
                <a:lnTo>
                  <a:pt x="424" y="540"/>
                </a:lnTo>
                <a:lnTo>
                  <a:pt x="393" y="521"/>
                </a:lnTo>
                <a:lnTo>
                  <a:pt x="364" y="498"/>
                </a:lnTo>
                <a:lnTo>
                  <a:pt x="303" y="432"/>
                </a:lnTo>
                <a:lnTo>
                  <a:pt x="242" y="338"/>
                </a:lnTo>
                <a:lnTo>
                  <a:pt x="182" y="224"/>
                </a:lnTo>
                <a:lnTo>
                  <a:pt x="151" y="167"/>
                </a:lnTo>
                <a:lnTo>
                  <a:pt x="120" y="114"/>
                </a:lnTo>
                <a:lnTo>
                  <a:pt x="91" y="67"/>
                </a:lnTo>
                <a:lnTo>
                  <a:pt x="60" y="31"/>
                </a:lnTo>
                <a:lnTo>
                  <a:pt x="30" y="8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6248400" y="4800600"/>
            <a:ext cx="259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6248400" y="3886200"/>
            <a:ext cx="838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  <a:r>
              <a:rPr lang="en-US"/>
              <a:t>/2</a:t>
            </a:r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65532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8153400" y="3886200"/>
            <a:ext cx="8382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  <a:r>
              <a:rPr lang="en-US"/>
              <a:t>/2</a:t>
            </a:r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 flipH="1">
            <a:off x="83058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5410200" y="4343400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304800" y="3886200"/>
            <a:ext cx="385763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latin typeface="Symbol" pitchFamily="18" charset="2"/>
              </a:rPr>
              <a:t>a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6858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-t</a:t>
            </a:r>
            <a:r>
              <a:rPr lang="en-US" sz="2800" baseline="-25000">
                <a:latin typeface="Symbol" pitchFamily="18" charset="2"/>
              </a:rPr>
              <a:t>a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65532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-t</a:t>
            </a:r>
            <a:r>
              <a:rPr lang="en-US" sz="2800" baseline="-25000">
                <a:latin typeface="Symbol" pitchFamily="18" charset="2"/>
              </a:rPr>
              <a:t>a</a:t>
            </a:r>
            <a:r>
              <a:rPr lang="en-US" sz="2800" baseline="-25000"/>
              <a:t>/2</a:t>
            </a:r>
            <a:endParaRPr lang="en-US" sz="2800" baseline="-25000">
              <a:latin typeface="Symbol" pitchFamily="18" charset="2"/>
            </a:endParaRP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50292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t</a:t>
            </a:r>
            <a:r>
              <a:rPr lang="en-US" sz="2800" baseline="-25000">
                <a:latin typeface="Symbol" pitchFamily="18" charset="2"/>
              </a:rPr>
              <a:t>a</a:t>
            </a: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7924800" y="4876800"/>
            <a:ext cx="990600" cy="51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t</a:t>
            </a:r>
            <a:r>
              <a:rPr lang="en-US" sz="2800" baseline="-25000">
                <a:latin typeface="Symbol" pitchFamily="18" charset="2"/>
              </a:rPr>
              <a:t>a</a:t>
            </a:r>
            <a:r>
              <a:rPr lang="en-US" sz="2800" baseline="-25000"/>
              <a:t>/2</a:t>
            </a:r>
            <a:endParaRPr lang="en-US" sz="2800" baseline="-25000">
              <a:latin typeface="Symbol" pitchFamily="18" charset="2"/>
            </a:endParaRPr>
          </a:p>
        </p:txBody>
      </p:sp>
      <p:sp>
        <p:nvSpPr>
          <p:cNvPr id="23590" name="Line 38"/>
          <p:cNvSpPr>
            <a:spLocks noChangeShapeType="1"/>
          </p:cNvSpPr>
          <p:nvPr/>
        </p:nvSpPr>
        <p:spPr bwMode="auto">
          <a:xfrm>
            <a:off x="9906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1" name="Line 39"/>
          <p:cNvSpPr>
            <a:spLocks noChangeShapeType="1"/>
          </p:cNvSpPr>
          <p:nvPr/>
        </p:nvSpPr>
        <p:spPr bwMode="auto">
          <a:xfrm>
            <a:off x="52578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Line 40"/>
          <p:cNvSpPr>
            <a:spLocks noChangeShapeType="1"/>
          </p:cNvSpPr>
          <p:nvPr/>
        </p:nvSpPr>
        <p:spPr bwMode="auto">
          <a:xfrm>
            <a:off x="69342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Line 41"/>
          <p:cNvSpPr>
            <a:spLocks noChangeShapeType="1"/>
          </p:cNvSpPr>
          <p:nvPr/>
        </p:nvSpPr>
        <p:spPr bwMode="auto">
          <a:xfrm>
            <a:off x="8153400" y="4495800"/>
            <a:ext cx="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304800" y="5486400"/>
            <a:ext cx="2667000" cy="3937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t</a:t>
            </a:r>
            <a:r>
              <a:rPr lang="en-US" sz="2000" baseline="-25000"/>
              <a:t>STAT</a:t>
            </a:r>
            <a:r>
              <a:rPr lang="en-US" sz="2000"/>
              <a:t> &lt; -t</a:t>
            </a:r>
            <a:r>
              <a:rPr lang="en-US" sz="2000" baseline="-25000">
                <a:latin typeface="Symbol" pitchFamily="18" charset="2"/>
              </a:rPr>
              <a:t>a</a:t>
            </a: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3276600" y="5486400"/>
            <a:ext cx="2590800" cy="3937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t</a:t>
            </a:r>
            <a:r>
              <a:rPr lang="en-US" sz="2000" baseline="-25000"/>
              <a:t>STAT</a:t>
            </a:r>
            <a:r>
              <a:rPr lang="en-US" sz="2000"/>
              <a:t> &gt; t</a:t>
            </a:r>
            <a:r>
              <a:rPr lang="en-US" sz="2000" baseline="-25000">
                <a:latin typeface="Symbol" pitchFamily="18" charset="2"/>
              </a:rPr>
              <a:t>a</a:t>
            </a: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6096000" y="5486400"/>
            <a:ext cx="2743200" cy="60642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Reject H</a:t>
            </a:r>
            <a:r>
              <a:rPr lang="en-US" sz="2000" baseline="-25000"/>
              <a:t>0</a:t>
            </a:r>
            <a:r>
              <a:rPr lang="en-US" sz="2000"/>
              <a:t> if t</a:t>
            </a:r>
            <a:r>
              <a:rPr lang="en-US" sz="2000" baseline="-25000"/>
              <a:t>STAT</a:t>
            </a:r>
            <a:r>
              <a:rPr lang="en-US" sz="2000"/>
              <a:t> &lt; -t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 baseline="-25000"/>
              <a:t>/2</a:t>
            </a:r>
          </a:p>
          <a:p>
            <a:pPr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2000" baseline="-25000">
                <a:latin typeface="Symbol" pitchFamily="18" charset="2"/>
              </a:rPr>
              <a:t>                         </a:t>
            </a:r>
            <a:r>
              <a:rPr lang="en-US" sz="2000" baseline="-25000"/>
              <a:t> </a:t>
            </a:r>
            <a:r>
              <a:rPr lang="en-US" sz="2000"/>
              <a:t>or t</a:t>
            </a:r>
            <a:r>
              <a:rPr lang="en-US" sz="2000" baseline="-25000"/>
              <a:t>STAT</a:t>
            </a:r>
            <a:r>
              <a:rPr lang="en-US" sz="2000"/>
              <a:t> &gt; t</a:t>
            </a:r>
            <a:r>
              <a:rPr lang="en-US" sz="2000" baseline="-25000">
                <a:latin typeface="Symbol" pitchFamily="18" charset="2"/>
              </a:rPr>
              <a:t>a</a:t>
            </a:r>
            <a:r>
              <a:rPr lang="en-US" sz="2000" baseline="-25000"/>
              <a:t>/2</a:t>
            </a:r>
            <a:r>
              <a:rPr lang="en-US" sz="2000"/>
              <a:t> </a:t>
            </a:r>
          </a:p>
        </p:txBody>
      </p:sp>
      <p:sp>
        <p:nvSpPr>
          <p:cNvPr id="23597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 eaLnBrk="1" hangingPunct="1"/>
            <a:r>
              <a:rPr lang="en-US" smtClean="0"/>
              <a:t>Hypothesis tests for </a:t>
            </a:r>
            <a:r>
              <a:rPr lang="el-GR" smtClean="0"/>
              <a:t>μ</a:t>
            </a:r>
            <a:r>
              <a:rPr lang="en-US" baseline="-25000" smtClean="0"/>
              <a:t>1</a:t>
            </a:r>
            <a:r>
              <a:rPr lang="en-US" smtClean="0"/>
              <a:t> – </a:t>
            </a:r>
            <a:r>
              <a:rPr lang="el-GR" smtClean="0"/>
              <a:t>μ</a:t>
            </a:r>
            <a:r>
              <a:rPr lang="en-US" baseline="-25000" smtClean="0"/>
              <a:t>2</a:t>
            </a:r>
            <a:r>
              <a:rPr lang="en-US" smtClean="0"/>
              <a:t> </a:t>
            </a:r>
            <a:endParaRPr lang="el-GR" smtClean="0"/>
          </a:p>
        </p:txBody>
      </p:sp>
      <p:sp>
        <p:nvSpPr>
          <p:cNvPr id="23599" name="Rectangle 48"/>
          <p:cNvSpPr>
            <a:spLocks noChangeArrowheads="1"/>
          </p:cNvSpPr>
          <p:nvPr/>
        </p:nvSpPr>
        <p:spPr bwMode="auto">
          <a:xfrm>
            <a:off x="7772400" y="10763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2F2EA954-2BEA-4E83-9BDF-591BFCE58215}" type="slidenum">
              <a:rPr lang="en-US"/>
              <a:pPr/>
              <a:t>8</a:t>
            </a:fld>
            <a:endParaRPr lang="en-US"/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28600" y="1905000"/>
            <a:ext cx="2895600" cy="12954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04800" y="1905000"/>
            <a:ext cx="27432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24580" name="Line 10"/>
          <p:cNvSpPr>
            <a:spLocks noChangeShapeType="1"/>
          </p:cNvSpPr>
          <p:nvPr/>
        </p:nvSpPr>
        <p:spPr bwMode="auto">
          <a:xfrm>
            <a:off x="457200" y="32004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14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924800" cy="1219200"/>
          </a:xfrm>
        </p:spPr>
        <p:txBody>
          <a:bodyPr/>
          <a:lstStyle/>
          <a:p>
            <a:pPr eaLnBrk="1" hangingPunct="1"/>
            <a:r>
              <a:rPr lang="en-US" sz="3600" smtClean="0"/>
              <a:t>Hypothesis tests for </a:t>
            </a:r>
            <a:r>
              <a:rPr lang="en-US" sz="3600" smtClean="0">
                <a:cs typeface="Arial" charset="0"/>
              </a:rPr>
              <a:t>µ</a:t>
            </a:r>
            <a:r>
              <a:rPr lang="en-US" sz="3600" baseline="-25000" smtClean="0">
                <a:cs typeface="Arial" charset="0"/>
              </a:rPr>
              <a:t>1</a:t>
            </a:r>
            <a:r>
              <a:rPr lang="en-US" sz="3600" smtClean="0">
                <a:cs typeface="Arial" charset="0"/>
              </a:rPr>
              <a:t> - µ</a:t>
            </a:r>
            <a:r>
              <a:rPr lang="en-US" sz="3600" baseline="-25000" smtClean="0">
                <a:cs typeface="Arial" charset="0"/>
              </a:rPr>
              <a:t>2</a:t>
            </a:r>
            <a:r>
              <a:rPr lang="en-US" sz="3600" smtClean="0">
                <a:cs typeface="Arial" charset="0"/>
              </a:rPr>
              <a:t> with </a:t>
            </a:r>
            <a:r>
              <a:rPr lang="el-GR" sz="3600" smtClean="0"/>
              <a:t>σ</a:t>
            </a:r>
            <a:r>
              <a:rPr lang="en-US" sz="3600" baseline="-25000" smtClean="0"/>
              <a:t>1</a:t>
            </a:r>
            <a:r>
              <a:rPr lang="en-US" sz="3600" smtClean="0"/>
              <a:t> and </a:t>
            </a:r>
            <a:r>
              <a:rPr lang="el-GR" sz="3600" smtClean="0"/>
              <a:t>σ</a:t>
            </a:r>
            <a:r>
              <a:rPr lang="en-US" sz="3600" baseline="-25000" smtClean="0"/>
              <a:t>2</a:t>
            </a:r>
            <a:r>
              <a:rPr lang="en-US" sz="3600" smtClean="0"/>
              <a:t> unknown and assumed equal</a:t>
            </a:r>
            <a:endParaRPr lang="el-GR" sz="3600" smtClean="0"/>
          </a:p>
        </p:txBody>
      </p:sp>
      <p:sp>
        <p:nvSpPr>
          <p:cNvPr id="24582" name="Rectangle 15"/>
          <p:cNvSpPr>
            <a:spLocks noChangeArrowheads="1"/>
          </p:cNvSpPr>
          <p:nvPr/>
        </p:nvSpPr>
        <p:spPr bwMode="auto">
          <a:xfrm>
            <a:off x="4267200" y="1828800"/>
            <a:ext cx="4419600" cy="43529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Assumptions:</a:t>
            </a:r>
            <a:r>
              <a:rPr lang="en-US"/>
              <a:t>  </a:t>
            </a:r>
          </a:p>
          <a:p>
            <a:endParaRPr lang="en-US"/>
          </a:p>
          <a:p>
            <a:pPr>
              <a:lnSpc>
                <a:spcPct val="50000"/>
              </a:lnSpc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/>
              <a:t>  Samples are randomly and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independently drawn</a:t>
            </a:r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endParaRPr lang="en-US"/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/>
              <a:t>  Populations are normally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distributed or both sample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sizes are at least 30</a:t>
            </a:r>
            <a:endParaRPr lang="en-US">
              <a:sym typeface="Symbol" pitchFamily="18" charset="2"/>
            </a:endParaRP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en-US"/>
          </a:p>
          <a:p>
            <a:pPr>
              <a:buClr>
                <a:schemeClr val="folHlink"/>
              </a:buClr>
              <a:buFont typeface="Wingdings" pitchFamily="2" charset="2"/>
              <a:buChar char="§"/>
            </a:pPr>
            <a:r>
              <a:rPr lang="en-US"/>
              <a:t>  Population variances are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r>
              <a:rPr lang="en-US"/>
              <a:t>    unknown but assumed equal</a:t>
            </a:r>
          </a:p>
          <a:p>
            <a:pPr>
              <a:buClr>
                <a:schemeClr val="folHlink"/>
              </a:buClr>
              <a:buFont typeface="Wingdings" pitchFamily="2" charset="2"/>
              <a:buNone/>
            </a:pPr>
            <a:endParaRPr lang="en-US"/>
          </a:p>
        </p:txBody>
      </p:sp>
      <p:sp>
        <p:nvSpPr>
          <p:cNvPr id="24583" name="Text Box 16"/>
          <p:cNvSpPr txBox="1">
            <a:spLocks noChangeArrowheads="1"/>
          </p:cNvSpPr>
          <p:nvPr/>
        </p:nvSpPr>
        <p:spPr bwMode="auto">
          <a:xfrm>
            <a:off x="3581400" y="3429000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24584" name="Line 19"/>
          <p:cNvSpPr>
            <a:spLocks noChangeShapeType="1"/>
          </p:cNvSpPr>
          <p:nvPr/>
        </p:nvSpPr>
        <p:spPr bwMode="auto">
          <a:xfrm>
            <a:off x="457200" y="4191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20"/>
          <p:cNvSpPr>
            <a:spLocks noChangeArrowheads="1"/>
          </p:cNvSpPr>
          <p:nvPr/>
        </p:nvSpPr>
        <p:spPr bwMode="auto">
          <a:xfrm>
            <a:off x="685800" y="3733800"/>
            <a:ext cx="30480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21"/>
          <p:cNvSpPr txBox="1">
            <a:spLocks noChangeArrowheads="1"/>
          </p:cNvSpPr>
          <p:nvPr/>
        </p:nvSpPr>
        <p:spPr bwMode="auto">
          <a:xfrm>
            <a:off x="762000" y="3810000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assumed equal </a:t>
            </a:r>
          </a:p>
        </p:txBody>
      </p:sp>
      <p:sp>
        <p:nvSpPr>
          <p:cNvPr id="24587" name="Rectangle 23"/>
          <p:cNvSpPr>
            <a:spLocks noChangeArrowheads="1"/>
          </p:cNvSpPr>
          <p:nvPr/>
        </p:nvSpPr>
        <p:spPr bwMode="auto">
          <a:xfrm>
            <a:off x="685800" y="5562600"/>
            <a:ext cx="30480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Text Box 24"/>
          <p:cNvSpPr txBox="1">
            <a:spLocks noChangeArrowheads="1"/>
          </p:cNvSpPr>
          <p:nvPr/>
        </p:nvSpPr>
        <p:spPr bwMode="auto">
          <a:xfrm>
            <a:off x="762000" y="5578475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not assumed equal </a:t>
            </a:r>
          </a:p>
        </p:txBody>
      </p:sp>
      <p:sp>
        <p:nvSpPr>
          <p:cNvPr id="24589" name="Line 25"/>
          <p:cNvSpPr>
            <a:spLocks noChangeShapeType="1"/>
          </p:cNvSpPr>
          <p:nvPr/>
        </p:nvSpPr>
        <p:spPr bwMode="auto">
          <a:xfrm>
            <a:off x="457200" y="6096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6"/>
          <p:cNvSpPr>
            <a:spLocks noChangeArrowheads="1"/>
          </p:cNvSpPr>
          <p:nvPr/>
        </p:nvSpPr>
        <p:spPr bwMode="auto">
          <a:xfrm>
            <a:off x="7543800" y="1228725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10-</a:t>
            </a:r>
            <a:fld id="{8D095D8F-FE6D-40D7-A515-77B622E215DF}" type="slidenum">
              <a:rPr lang="en-US"/>
              <a:pPr/>
              <a:t>9</a:t>
            </a:fld>
            <a:endParaRPr lang="en-US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9" name="Rectangle 2"/>
          <p:cNvSpPr>
            <a:spLocks noChangeArrowheads="1"/>
          </p:cNvSpPr>
          <p:nvPr/>
        </p:nvSpPr>
        <p:spPr bwMode="auto">
          <a:xfrm>
            <a:off x="228600" y="1905000"/>
            <a:ext cx="2895600" cy="1295400"/>
          </a:xfrm>
          <a:prstGeom prst="rect">
            <a:avLst/>
          </a:prstGeom>
          <a:solidFill>
            <a:srgbClr val="FCC2E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304800" y="1905000"/>
            <a:ext cx="27432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Population means, independent samples</a:t>
            </a:r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457200" y="3200400"/>
            <a:ext cx="0" cy="2895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15"/>
          <p:cNvSpPr>
            <a:spLocks noChangeArrowheads="1"/>
          </p:cNvSpPr>
          <p:nvPr/>
        </p:nvSpPr>
        <p:spPr bwMode="auto">
          <a:xfrm>
            <a:off x="4038600" y="1600200"/>
            <a:ext cx="4419600" cy="48196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folHlink"/>
              </a:buClr>
              <a:buFontTx/>
              <a:buChar char="•"/>
            </a:pPr>
            <a:r>
              <a:rPr lang="en-US" sz="2800"/>
              <a:t>  The pooled variance is:</a:t>
            </a:r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r>
              <a:rPr lang="en-US" sz="2800"/>
              <a:t>  The test statistic is:</a:t>
            </a:r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2800"/>
          </a:p>
          <a:p>
            <a:pPr>
              <a:buClr>
                <a:schemeClr val="folHlink"/>
              </a:buClr>
              <a:buFontTx/>
              <a:buChar char="•"/>
            </a:pPr>
            <a:endParaRPr lang="en-US" sz="1000"/>
          </a:p>
          <a:p>
            <a:pPr>
              <a:buClr>
                <a:schemeClr val="folHlink"/>
              </a:buClr>
              <a:buFontTx/>
              <a:buChar char="•"/>
            </a:pPr>
            <a:r>
              <a:rPr lang="en-US" sz="2000"/>
              <a:t>  Where  t</a:t>
            </a:r>
            <a:r>
              <a:rPr lang="en-US" sz="2000" baseline="-25000"/>
              <a:t>STAT</a:t>
            </a:r>
            <a:r>
              <a:rPr lang="en-US" sz="2000"/>
              <a:t>  has d.f. = (n</a:t>
            </a:r>
            <a:r>
              <a:rPr lang="en-US" sz="2000" baseline="-25000"/>
              <a:t>1</a:t>
            </a:r>
            <a:r>
              <a:rPr lang="en-US" sz="2000"/>
              <a:t> + n</a:t>
            </a:r>
            <a:r>
              <a:rPr lang="en-US" sz="2000" baseline="-25000"/>
              <a:t>2</a:t>
            </a:r>
            <a:r>
              <a:rPr lang="en-US" sz="2000"/>
              <a:t> – 2)</a:t>
            </a:r>
          </a:p>
        </p:txBody>
      </p:sp>
      <p:sp>
        <p:nvSpPr>
          <p:cNvPr id="1033" name="Text Box 16"/>
          <p:cNvSpPr txBox="1">
            <a:spLocks noChangeArrowheads="1"/>
          </p:cNvSpPr>
          <p:nvPr/>
        </p:nvSpPr>
        <p:spPr bwMode="auto">
          <a:xfrm>
            <a:off x="7669213" y="1066800"/>
            <a:ext cx="1474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graphicFrame>
        <p:nvGraphicFramePr>
          <p:cNvPr id="1026" name="Object 17"/>
          <p:cNvGraphicFramePr>
            <a:graphicFrameLocks noChangeAspect="1"/>
          </p:cNvGraphicFramePr>
          <p:nvPr/>
        </p:nvGraphicFramePr>
        <p:xfrm>
          <a:off x="4419600" y="2133600"/>
          <a:ext cx="4000500" cy="1042988"/>
        </p:xfrm>
        <a:graphic>
          <a:graphicData uri="http://schemas.openxmlformats.org/presentationml/2006/ole">
            <p:oleObj spid="_x0000_s1026" name="Equation" r:id="rId3" imgW="1777680" imgH="469800" progId="Equation.3">
              <p:embed/>
            </p:oleObj>
          </a:graphicData>
        </a:graphic>
      </p:graphicFrame>
      <p:sp>
        <p:nvSpPr>
          <p:cNvPr id="1034" name="Text Box 19"/>
          <p:cNvSpPr txBox="1">
            <a:spLocks noChangeArrowheads="1"/>
          </p:cNvSpPr>
          <p:nvPr/>
        </p:nvSpPr>
        <p:spPr bwMode="auto">
          <a:xfrm>
            <a:off x="3581400" y="3276600"/>
            <a:ext cx="609600" cy="10064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000"/>
              <a:t>*</a:t>
            </a:r>
          </a:p>
        </p:txBody>
      </p:sp>
      <p:sp>
        <p:nvSpPr>
          <p:cNvPr id="1035" name="Line 22"/>
          <p:cNvSpPr>
            <a:spLocks noChangeShapeType="1"/>
          </p:cNvSpPr>
          <p:nvPr/>
        </p:nvSpPr>
        <p:spPr bwMode="auto">
          <a:xfrm>
            <a:off x="457200" y="40386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6" name="Rectangle 24"/>
          <p:cNvSpPr>
            <a:spLocks noChangeArrowheads="1"/>
          </p:cNvSpPr>
          <p:nvPr/>
        </p:nvSpPr>
        <p:spPr bwMode="auto">
          <a:xfrm>
            <a:off x="685800" y="3581400"/>
            <a:ext cx="3048000" cy="9144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Text Box 25"/>
          <p:cNvSpPr txBox="1">
            <a:spLocks noChangeArrowheads="1"/>
          </p:cNvSpPr>
          <p:nvPr/>
        </p:nvSpPr>
        <p:spPr bwMode="auto">
          <a:xfrm>
            <a:off x="762000" y="3657600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assumed equal </a:t>
            </a:r>
          </a:p>
        </p:txBody>
      </p:sp>
      <p:sp>
        <p:nvSpPr>
          <p:cNvPr id="1038" name="Rectangle 26"/>
          <p:cNvSpPr>
            <a:spLocks noChangeArrowheads="1"/>
          </p:cNvSpPr>
          <p:nvPr/>
        </p:nvSpPr>
        <p:spPr bwMode="auto">
          <a:xfrm>
            <a:off x="685800" y="5562600"/>
            <a:ext cx="3048000" cy="9144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Text Box 27"/>
          <p:cNvSpPr txBox="1">
            <a:spLocks noChangeArrowheads="1"/>
          </p:cNvSpPr>
          <p:nvPr/>
        </p:nvSpPr>
        <p:spPr bwMode="auto">
          <a:xfrm>
            <a:off x="762000" y="5578475"/>
            <a:ext cx="297180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>
                <a:sym typeface="Symbol" pitchFamily="18" charset="2"/>
              </a:rPr>
              <a:t>σ</a:t>
            </a:r>
            <a:r>
              <a:rPr lang="en-US" baseline="-25000">
                <a:sym typeface="Symbol" pitchFamily="18" charset="2"/>
              </a:rPr>
              <a:t>1</a:t>
            </a:r>
            <a:r>
              <a:rPr lang="en-US">
                <a:cs typeface="Arial" charset="0"/>
                <a:sym typeface="Symbol" pitchFamily="18" charset="2"/>
              </a:rPr>
              <a:t> and </a:t>
            </a:r>
            <a:r>
              <a:rPr lang="el-GR">
                <a:cs typeface="Arial" charset="0"/>
                <a:sym typeface="Symbol" pitchFamily="18" charset="2"/>
              </a:rPr>
              <a:t>σ</a:t>
            </a:r>
            <a:r>
              <a:rPr lang="en-US" baseline="-25000">
                <a:cs typeface="Arial" charset="0"/>
                <a:sym typeface="Symbol" pitchFamily="18" charset="2"/>
              </a:rPr>
              <a:t>2</a:t>
            </a:r>
            <a:r>
              <a:rPr lang="en-US">
                <a:cs typeface="Arial" charset="0"/>
                <a:sym typeface="Symbol" pitchFamily="18" charset="2"/>
              </a:rPr>
              <a:t> unknown, not assumed equal </a:t>
            </a:r>
          </a:p>
        </p:txBody>
      </p:sp>
      <p:sp>
        <p:nvSpPr>
          <p:cNvPr id="1040" name="Line 28"/>
          <p:cNvSpPr>
            <a:spLocks noChangeShapeType="1"/>
          </p:cNvSpPr>
          <p:nvPr/>
        </p:nvSpPr>
        <p:spPr bwMode="auto">
          <a:xfrm>
            <a:off x="457200" y="6096000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41" name="Rectangle 30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620000" cy="914400"/>
          </a:xfrm>
        </p:spPr>
        <p:txBody>
          <a:bodyPr/>
          <a:lstStyle/>
          <a:p>
            <a:pPr eaLnBrk="1" hangingPunct="1"/>
            <a:r>
              <a:rPr lang="en-US" sz="3600" smtClean="0"/>
              <a:t>Hypothesis tests for </a:t>
            </a:r>
            <a:r>
              <a:rPr lang="en-US" sz="3600" smtClean="0">
                <a:cs typeface="Arial" charset="0"/>
              </a:rPr>
              <a:t>µ</a:t>
            </a:r>
            <a:r>
              <a:rPr lang="en-US" sz="3600" baseline="-25000" smtClean="0">
                <a:cs typeface="Arial" charset="0"/>
              </a:rPr>
              <a:t>1</a:t>
            </a:r>
            <a:r>
              <a:rPr lang="en-US" sz="3600" smtClean="0">
                <a:cs typeface="Arial" charset="0"/>
              </a:rPr>
              <a:t> - µ</a:t>
            </a:r>
            <a:r>
              <a:rPr lang="en-US" sz="3600" baseline="-25000" smtClean="0">
                <a:cs typeface="Arial" charset="0"/>
              </a:rPr>
              <a:t>2</a:t>
            </a:r>
            <a:r>
              <a:rPr lang="en-US" sz="3600" smtClean="0">
                <a:cs typeface="Arial" charset="0"/>
              </a:rPr>
              <a:t> with </a:t>
            </a:r>
            <a:r>
              <a:rPr lang="el-GR" sz="3600" smtClean="0"/>
              <a:t>σ</a:t>
            </a:r>
            <a:r>
              <a:rPr lang="en-US" sz="3600" baseline="-25000" smtClean="0"/>
              <a:t>1</a:t>
            </a:r>
            <a:r>
              <a:rPr lang="en-US" sz="3600" smtClean="0"/>
              <a:t> and </a:t>
            </a:r>
            <a:r>
              <a:rPr lang="el-GR" sz="3600" smtClean="0"/>
              <a:t>σ</a:t>
            </a:r>
            <a:r>
              <a:rPr lang="en-US" sz="3600" baseline="-25000" smtClean="0"/>
              <a:t>2</a:t>
            </a:r>
            <a:r>
              <a:rPr lang="en-US" sz="3600" smtClean="0"/>
              <a:t> unknown and assumed equal</a:t>
            </a:r>
            <a:endParaRPr lang="el-GR" sz="3600" smtClean="0"/>
          </a:p>
        </p:txBody>
      </p:sp>
      <p:grpSp>
        <p:nvGrpSpPr>
          <p:cNvPr id="1042" name="Group 34"/>
          <p:cNvGrpSpPr>
            <a:grpSpLocks/>
          </p:cNvGrpSpPr>
          <p:nvPr/>
        </p:nvGrpSpPr>
        <p:grpSpPr bwMode="auto">
          <a:xfrm>
            <a:off x="4441825" y="3810000"/>
            <a:ext cx="4702175" cy="2133600"/>
            <a:chOff x="2719" y="2592"/>
            <a:chExt cx="2962" cy="1344"/>
          </a:xfrm>
        </p:grpSpPr>
        <p:sp>
          <p:nvSpPr>
            <p:cNvPr id="1045" name="Rectangle 32"/>
            <p:cNvSpPr>
              <a:spLocks noChangeArrowheads="1"/>
            </p:cNvSpPr>
            <p:nvPr/>
          </p:nvSpPr>
          <p:spPr bwMode="auto">
            <a:xfrm>
              <a:off x="2719" y="2592"/>
              <a:ext cx="2945" cy="1344"/>
            </a:xfrm>
            <a:prstGeom prst="rect">
              <a:avLst/>
            </a:prstGeom>
            <a:solidFill>
              <a:srgbClr val="FDE0BD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27" name="Object 33"/>
            <p:cNvGraphicFramePr>
              <a:graphicFrameLocks noChangeAspect="1"/>
            </p:cNvGraphicFramePr>
            <p:nvPr/>
          </p:nvGraphicFramePr>
          <p:xfrm>
            <a:off x="2766" y="2685"/>
            <a:ext cx="2915" cy="1151"/>
          </p:xfrm>
          <a:graphic>
            <a:graphicData uri="http://schemas.openxmlformats.org/presentationml/2006/ole">
              <p:oleObj spid="_x0000_s1027" name="Equation" r:id="rId4" imgW="1892160" imgH="723600" progId="Equation.3">
                <p:embed/>
              </p:oleObj>
            </a:graphicData>
          </a:graphic>
        </p:graphicFrame>
      </p:grpSp>
      <p:sp>
        <p:nvSpPr>
          <p:cNvPr id="1044" name="Rectangle 21"/>
          <p:cNvSpPr>
            <a:spLocks noChangeArrowheads="1"/>
          </p:cNvSpPr>
          <p:nvPr/>
        </p:nvSpPr>
        <p:spPr bwMode="auto">
          <a:xfrm>
            <a:off x="7848600" y="1371600"/>
            <a:ext cx="1447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Designs\PrenHall1.pot</Template>
  <TotalTime>1272</TotalTime>
  <Pages>20</Pages>
  <Words>2161</Words>
  <Application>Microsoft Office PowerPoint</Application>
  <PresentationFormat>On-screen Show (4:3)</PresentationFormat>
  <Paragraphs>539</Paragraphs>
  <Slides>40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Wingdings</vt:lpstr>
      <vt:lpstr>Symbol</vt:lpstr>
      <vt:lpstr>Times New Roman</vt:lpstr>
      <vt:lpstr>System</vt:lpstr>
      <vt:lpstr>PrenHall1</vt:lpstr>
      <vt:lpstr>PrenHall1</vt:lpstr>
      <vt:lpstr>Equation</vt:lpstr>
      <vt:lpstr>Slide 1</vt:lpstr>
      <vt:lpstr>Learning Objectives</vt:lpstr>
      <vt:lpstr>Two-Sample Tests</vt:lpstr>
      <vt:lpstr>Difference Between Two Means</vt:lpstr>
      <vt:lpstr>Difference Between Two Means: Independent Samples</vt:lpstr>
      <vt:lpstr>Hypothesis Tests for Two Population Means</vt:lpstr>
      <vt:lpstr>Hypothesis tests for μ1 – μ2 </vt:lpstr>
      <vt:lpstr>Hypothesis tests for µ1 - µ2 with σ1 and σ2 unknown and assumed equal</vt:lpstr>
      <vt:lpstr>Hypothesis tests for µ1 - µ2 with σ1 and σ2 unknown and assumed equal</vt:lpstr>
      <vt:lpstr>Confidence interval for µ1 - µ2 with σ1 and σ2 unknown and assumed equal</vt:lpstr>
      <vt:lpstr>Pooled-Variance t Test Example</vt:lpstr>
      <vt:lpstr>Pooled-Variance t Test Example: Calculating the Test Statistic</vt:lpstr>
      <vt:lpstr>Pooled-Variance t Test Example: Hypothesis Test Solution</vt:lpstr>
      <vt:lpstr>Pooled-Variance t Test Example:  Confidence Interval for µ1 - µ2</vt:lpstr>
      <vt:lpstr>Hypothesis tests for µ1 - µ2 with σ1 and σ2 unknown, not assumed equal</vt:lpstr>
      <vt:lpstr>Related Populations The Paired Difference Test</vt:lpstr>
      <vt:lpstr>Related Populations The Paired Difference Test</vt:lpstr>
      <vt:lpstr>The Paired Difference Test: Finding tSTAT</vt:lpstr>
      <vt:lpstr>The Paired Difference Test: Possible Hypotheses</vt:lpstr>
      <vt:lpstr>The Paired Difference Confidence Interval</vt:lpstr>
      <vt:lpstr>Slide 21</vt:lpstr>
      <vt:lpstr>Slide 22</vt:lpstr>
      <vt:lpstr>Two Population Proportions</vt:lpstr>
      <vt:lpstr>Two Population Proportions</vt:lpstr>
      <vt:lpstr>Two Population Proportions</vt:lpstr>
      <vt:lpstr>Hypothesis Tests for Two Population Proportions</vt:lpstr>
      <vt:lpstr>Hypothesis Tests for Two Population Proportions</vt:lpstr>
      <vt:lpstr>Hypothesis Test Example:  Two population Proportions</vt:lpstr>
      <vt:lpstr>Slide 29</vt:lpstr>
      <vt:lpstr>Hypothesis Test Example:  Two population Proportions</vt:lpstr>
      <vt:lpstr>Confidence Interval for Two Population Proportions</vt:lpstr>
      <vt:lpstr>Testing for the Ratio Of Two Population Variances</vt:lpstr>
      <vt:lpstr>The  F  Distribution</vt:lpstr>
      <vt:lpstr>Finding the Rejection Region</vt:lpstr>
      <vt:lpstr>F Test: An Example</vt:lpstr>
      <vt:lpstr>F Test: Example Solution</vt:lpstr>
      <vt:lpstr>F Test: Example Solution</vt:lpstr>
      <vt:lpstr>Chapter Summary</vt:lpstr>
      <vt:lpstr>Chapter Summary</vt:lpstr>
      <vt:lpstr>Slide 40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10</dc:subject>
  <dc:creator>Dirk Yandell</dc:creator>
  <cp:keywords/>
  <dc:description/>
  <cp:lastModifiedBy>UMURRM2</cp:lastModifiedBy>
  <cp:revision>78</cp:revision>
  <cp:lastPrinted>1998-11-22T23:37:53Z</cp:lastPrinted>
  <dcterms:created xsi:type="dcterms:W3CDTF">2001-02-24T17:25:54Z</dcterms:created>
  <dcterms:modified xsi:type="dcterms:W3CDTF">2010-03-17T14:55:32Z</dcterms:modified>
</cp:coreProperties>
</file>