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>
  <p:sldMasterIdLst>
    <p:sldMasterId id="2147483651" r:id="rId1"/>
  </p:sldMasterIdLst>
  <p:notesMasterIdLst>
    <p:notesMasterId r:id="rId47"/>
  </p:notesMasterIdLst>
  <p:handoutMasterIdLst>
    <p:handoutMasterId r:id="rId48"/>
  </p:handoutMasterIdLst>
  <p:sldIdLst>
    <p:sldId id="260" r:id="rId2"/>
    <p:sldId id="343" r:id="rId3"/>
    <p:sldId id="344" r:id="rId4"/>
    <p:sldId id="346" r:id="rId5"/>
    <p:sldId id="379" r:id="rId6"/>
    <p:sldId id="380" r:id="rId7"/>
    <p:sldId id="263" r:id="rId8"/>
    <p:sldId id="345" r:id="rId9"/>
    <p:sldId id="347" r:id="rId10"/>
    <p:sldId id="383" r:id="rId11"/>
    <p:sldId id="381" r:id="rId12"/>
    <p:sldId id="337" r:id="rId13"/>
    <p:sldId id="348" r:id="rId14"/>
    <p:sldId id="273" r:id="rId15"/>
    <p:sldId id="349" r:id="rId16"/>
    <p:sldId id="350" r:id="rId17"/>
    <p:sldId id="274" r:id="rId18"/>
    <p:sldId id="270" r:id="rId19"/>
    <p:sldId id="354" r:id="rId20"/>
    <p:sldId id="355" r:id="rId21"/>
    <p:sldId id="277" r:id="rId22"/>
    <p:sldId id="358" r:id="rId23"/>
    <p:sldId id="359" r:id="rId24"/>
    <p:sldId id="360" r:id="rId25"/>
    <p:sldId id="363" r:id="rId26"/>
    <p:sldId id="365" r:id="rId27"/>
    <p:sldId id="361" r:id="rId28"/>
    <p:sldId id="362" r:id="rId29"/>
    <p:sldId id="366" r:id="rId30"/>
    <p:sldId id="382" r:id="rId31"/>
    <p:sldId id="370" r:id="rId32"/>
    <p:sldId id="367" r:id="rId33"/>
    <p:sldId id="368" r:id="rId34"/>
    <p:sldId id="371" r:id="rId35"/>
    <p:sldId id="372" r:id="rId36"/>
    <p:sldId id="305" r:id="rId37"/>
    <p:sldId id="384" r:id="rId38"/>
    <p:sldId id="385" r:id="rId39"/>
    <p:sldId id="386" r:id="rId40"/>
    <p:sldId id="387" r:id="rId41"/>
    <p:sldId id="388" r:id="rId42"/>
    <p:sldId id="389" r:id="rId43"/>
    <p:sldId id="390" r:id="rId44"/>
    <p:sldId id="391" r:id="rId45"/>
    <p:sldId id="392" r:id="rId46"/>
  </p:sldIdLst>
  <p:sldSz cx="9144000" cy="6858000" type="screen4x3"/>
  <p:notesSz cx="6858000" cy="9144000"/>
  <p:embeddedFontLst>
    <p:embeddedFont>
      <p:font typeface="MT Extra" pitchFamily="18" charset="2"/>
      <p:regular r:id="rId49"/>
    </p:embeddedFont>
  </p:embeddedFontLst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C7DAF7"/>
    <a:srgbClr val="B2CDF4"/>
    <a:srgbClr val="96BAF0"/>
    <a:srgbClr val="92F4F2"/>
    <a:srgbClr val="C6A000"/>
    <a:srgbClr val="FDE0BD"/>
    <a:srgbClr val="FFCCFF"/>
    <a:srgbClr val="FDB6B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21090" autoAdjust="0"/>
    <p:restoredTop sz="94647" autoAdjust="0"/>
  </p:normalViewPr>
  <p:slideViewPr>
    <p:cSldViewPr>
      <p:cViewPr varScale="1">
        <p:scale>
          <a:sx n="77" d="100"/>
          <a:sy n="77" d="100"/>
        </p:scale>
        <p:origin x="-98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3538"/>
    </p:cViewPr>
  </p:sorterViewPr>
  <p:notesViewPr>
    <p:cSldViewPr>
      <p:cViewPr>
        <p:scale>
          <a:sx n="75" d="100"/>
          <a:sy n="75" d="100"/>
        </p:scale>
        <p:origin x="-2130" y="-25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font" Target="fonts/font1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4" Type="http://schemas.openxmlformats.org/officeDocument/2006/relationships/image" Target="../media/image19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4" Type="http://schemas.openxmlformats.org/officeDocument/2006/relationships/image" Target="../media/image23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76200" y="8823325"/>
            <a:ext cx="6705600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Line 7"/>
          <p:cNvSpPr>
            <a:spLocks noChangeShapeType="1"/>
          </p:cNvSpPr>
          <p:nvPr/>
        </p:nvSpPr>
        <p:spPr bwMode="auto">
          <a:xfrm>
            <a:off x="828675" y="8763000"/>
            <a:ext cx="56229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71438" y="55563"/>
            <a:ext cx="6715125" cy="271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tabLst>
                <a:tab pos="285750" algn="l"/>
                <a:tab pos="3257550" algn="ctr"/>
                <a:tab pos="6457950" algn="r"/>
              </a:tabLst>
              <a:defRPr/>
            </a:pPr>
            <a:r>
              <a:rPr lang="en-US" sz="1200"/>
              <a:t>	Chapter 4		 4-</a:t>
            </a:r>
            <a:fld id="{6D19BD2A-46DA-45FC-894E-80429D34308C}" type="slidenum">
              <a:rPr lang="en-US" sz="1200"/>
              <a:pPr eaLnBrk="0" hangingPunct="0">
                <a:tabLst>
                  <a:tab pos="285750" algn="l"/>
                  <a:tab pos="3257550" algn="ctr"/>
                  <a:tab pos="6457950" algn="r"/>
                </a:tabLst>
                <a:defRPr/>
              </a:pPr>
              <a:t>‹#›</a:t>
            </a:fld>
            <a:endParaRPr lang="en-US" sz="1200"/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71438" y="8818563"/>
            <a:ext cx="6715125" cy="241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tabLst>
                <a:tab pos="285750" algn="l"/>
                <a:tab pos="6457950" algn="r"/>
              </a:tabLst>
              <a:defRPr/>
            </a:pPr>
            <a:r>
              <a:rPr lang="en-US" sz="1000"/>
              <a:t>Basic Business Statistics, 10/e	© 2006 Prentice Hall, Inc.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276600"/>
            <a:ext cx="5029200" cy="5181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notes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9395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524000" y="609600"/>
            <a:ext cx="3962400" cy="2590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2" name="Line 4"/>
          <p:cNvSpPr>
            <a:spLocks noChangeShapeType="1"/>
          </p:cNvSpPr>
          <p:nvPr/>
        </p:nvSpPr>
        <p:spPr bwMode="auto">
          <a:xfrm>
            <a:off x="1120775" y="35814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3" name="Line 5"/>
          <p:cNvSpPr>
            <a:spLocks noChangeShapeType="1"/>
          </p:cNvSpPr>
          <p:nvPr/>
        </p:nvSpPr>
        <p:spPr bwMode="auto">
          <a:xfrm>
            <a:off x="1120775" y="38862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4" name="Line 6"/>
          <p:cNvSpPr>
            <a:spLocks noChangeShapeType="1"/>
          </p:cNvSpPr>
          <p:nvPr/>
        </p:nvSpPr>
        <p:spPr bwMode="auto">
          <a:xfrm>
            <a:off x="1120775" y="41910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5" name="Line 7"/>
          <p:cNvSpPr>
            <a:spLocks noChangeShapeType="1"/>
          </p:cNvSpPr>
          <p:nvPr/>
        </p:nvSpPr>
        <p:spPr bwMode="auto">
          <a:xfrm>
            <a:off x="1120775" y="44958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6" name="Line 8"/>
          <p:cNvSpPr>
            <a:spLocks noChangeShapeType="1"/>
          </p:cNvSpPr>
          <p:nvPr/>
        </p:nvSpPr>
        <p:spPr bwMode="auto">
          <a:xfrm>
            <a:off x="1120775" y="48006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1120775" y="51054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1120775" y="51054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9" name="Line 11"/>
          <p:cNvSpPr>
            <a:spLocks noChangeShapeType="1"/>
          </p:cNvSpPr>
          <p:nvPr/>
        </p:nvSpPr>
        <p:spPr bwMode="auto">
          <a:xfrm>
            <a:off x="1120775" y="54102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60" name="Line 12"/>
          <p:cNvSpPr>
            <a:spLocks noChangeShapeType="1"/>
          </p:cNvSpPr>
          <p:nvPr/>
        </p:nvSpPr>
        <p:spPr bwMode="auto">
          <a:xfrm>
            <a:off x="1120775" y="57150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61" name="Line 13"/>
          <p:cNvSpPr>
            <a:spLocks noChangeShapeType="1"/>
          </p:cNvSpPr>
          <p:nvPr/>
        </p:nvSpPr>
        <p:spPr bwMode="auto">
          <a:xfrm>
            <a:off x="1120775" y="60198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62" name="Line 14"/>
          <p:cNvSpPr>
            <a:spLocks noChangeShapeType="1"/>
          </p:cNvSpPr>
          <p:nvPr/>
        </p:nvSpPr>
        <p:spPr bwMode="auto">
          <a:xfrm>
            <a:off x="1120775" y="63246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63" name="Line 15"/>
          <p:cNvSpPr>
            <a:spLocks noChangeShapeType="1"/>
          </p:cNvSpPr>
          <p:nvPr/>
        </p:nvSpPr>
        <p:spPr bwMode="auto">
          <a:xfrm>
            <a:off x="1120775" y="66294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64" name="Line 16"/>
          <p:cNvSpPr>
            <a:spLocks noChangeShapeType="1"/>
          </p:cNvSpPr>
          <p:nvPr/>
        </p:nvSpPr>
        <p:spPr bwMode="auto">
          <a:xfrm>
            <a:off x="1120775" y="69342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65" name="Line 17"/>
          <p:cNvSpPr>
            <a:spLocks noChangeShapeType="1"/>
          </p:cNvSpPr>
          <p:nvPr/>
        </p:nvSpPr>
        <p:spPr bwMode="auto">
          <a:xfrm>
            <a:off x="1120775" y="72390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66" name="Line 18"/>
          <p:cNvSpPr>
            <a:spLocks noChangeShapeType="1"/>
          </p:cNvSpPr>
          <p:nvPr/>
        </p:nvSpPr>
        <p:spPr bwMode="auto">
          <a:xfrm>
            <a:off x="1120775" y="75438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67" name="Line 19"/>
          <p:cNvSpPr>
            <a:spLocks noChangeShapeType="1"/>
          </p:cNvSpPr>
          <p:nvPr/>
        </p:nvSpPr>
        <p:spPr bwMode="auto">
          <a:xfrm>
            <a:off x="1120775" y="78486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68" name="Line 20"/>
          <p:cNvSpPr>
            <a:spLocks noChangeShapeType="1"/>
          </p:cNvSpPr>
          <p:nvPr/>
        </p:nvSpPr>
        <p:spPr bwMode="auto">
          <a:xfrm>
            <a:off x="1120775" y="81534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69" name="Line 21"/>
          <p:cNvSpPr>
            <a:spLocks noChangeShapeType="1"/>
          </p:cNvSpPr>
          <p:nvPr/>
        </p:nvSpPr>
        <p:spPr bwMode="auto">
          <a:xfrm>
            <a:off x="1120775" y="84582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72" name="Line 24"/>
          <p:cNvSpPr>
            <a:spLocks noChangeShapeType="1"/>
          </p:cNvSpPr>
          <p:nvPr/>
        </p:nvSpPr>
        <p:spPr bwMode="auto">
          <a:xfrm>
            <a:off x="523875" y="8763000"/>
            <a:ext cx="58515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73" name="Rectangle 25"/>
          <p:cNvSpPr>
            <a:spLocks noChangeArrowheads="1"/>
          </p:cNvSpPr>
          <p:nvPr/>
        </p:nvSpPr>
        <p:spPr bwMode="auto">
          <a:xfrm>
            <a:off x="77788" y="61913"/>
            <a:ext cx="6702425" cy="271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tabLst>
                <a:tab pos="285750" algn="l"/>
                <a:tab pos="3257550" algn="ctr"/>
                <a:tab pos="6457950" algn="r"/>
              </a:tabLst>
              <a:defRPr/>
            </a:pPr>
            <a:r>
              <a:rPr lang="en-US" sz="1200"/>
              <a:t>	Chapter 4		4-</a:t>
            </a:r>
            <a:fld id="{F26618C5-8F9C-4D13-B143-EEC9D08B2AAB}" type="slidenum">
              <a:rPr lang="en-US" sz="1200"/>
              <a:pPr eaLnBrk="0" hangingPunct="0">
                <a:tabLst>
                  <a:tab pos="285750" algn="l"/>
                  <a:tab pos="3257550" algn="ctr"/>
                  <a:tab pos="6457950" algn="r"/>
                </a:tabLst>
                <a:defRPr/>
              </a:pPr>
              <a:t>‹#›</a:t>
            </a:fld>
            <a:endParaRPr lang="en-US" sz="1200"/>
          </a:p>
        </p:txBody>
      </p:sp>
      <p:sp>
        <p:nvSpPr>
          <p:cNvPr id="2074" name="Rectangle 26"/>
          <p:cNvSpPr>
            <a:spLocks noChangeArrowheads="1"/>
          </p:cNvSpPr>
          <p:nvPr/>
        </p:nvSpPr>
        <p:spPr bwMode="auto">
          <a:xfrm>
            <a:off x="71438" y="8818563"/>
            <a:ext cx="6715125" cy="241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tabLst>
                <a:tab pos="285750" algn="l"/>
                <a:tab pos="6457950" algn="r"/>
              </a:tabLst>
              <a:defRPr/>
            </a:pPr>
            <a:r>
              <a:rPr lang="en-US" sz="1000"/>
              <a:t>Basic Business Statistics, 10/e	© 2006 Prentice Hall, Inc.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5191125"/>
            <a:ext cx="5029200" cy="3267075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698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9699" name="Rectangle 4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34938" y="2438400"/>
            <a:ext cx="9009062" cy="1181100"/>
            <a:chOff x="0" y="1536"/>
            <a:chExt cx="5675" cy="744"/>
          </a:xfrm>
        </p:grpSpPr>
        <p:grpSp>
          <p:nvGrpSpPr>
            <p:cNvPr id="5" name="Group 5"/>
            <p:cNvGrpSpPr>
              <a:grpSpLocks/>
            </p:cNvGrpSpPr>
            <p:nvPr userDrawn="1"/>
          </p:nvGrpSpPr>
          <p:grpSpPr bwMode="auto">
            <a:xfrm>
              <a:off x="185" y="1604"/>
              <a:ext cx="449" cy="297"/>
              <a:chOff x="720" y="336"/>
              <a:chExt cx="624" cy="432"/>
            </a:xfrm>
          </p:grpSpPr>
          <p:sp>
            <p:nvSpPr>
              <p:cNvPr id="12" name="Rectangle 6"/>
              <p:cNvSpPr>
                <a:spLocks noChangeArrowheads="1"/>
              </p:cNvSpPr>
              <p:nvPr userDrawn="1"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rgbClr val="FF00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Rectangle 7"/>
              <p:cNvSpPr>
                <a:spLocks noChangeArrowheads="1"/>
              </p:cNvSpPr>
              <p:nvPr userDrawn="1"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6" name="Rectangle 8"/>
            <p:cNvSpPr>
              <a:spLocks noChangeArrowheads="1"/>
            </p:cNvSpPr>
            <p:nvPr userDrawn="1"/>
          </p:nvSpPr>
          <p:spPr bwMode="auto">
            <a:xfrm>
              <a:off x="432" y="1868"/>
              <a:ext cx="294" cy="298"/>
            </a:xfrm>
            <a:prstGeom prst="rect">
              <a:avLst/>
            </a:prstGeom>
            <a:gradFill rotWithShape="1">
              <a:gsLst>
                <a:gs pos="0">
                  <a:srgbClr val="339966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Rectangle 9"/>
            <p:cNvSpPr>
              <a:spLocks noChangeArrowheads="1"/>
            </p:cNvSpPr>
            <p:nvPr userDrawn="1"/>
          </p:nvSpPr>
          <p:spPr bwMode="auto">
            <a:xfrm>
              <a:off x="245" y="1868"/>
              <a:ext cx="187" cy="298"/>
            </a:xfrm>
            <a:prstGeom prst="rect">
              <a:avLst/>
            </a:prstGeom>
            <a:solidFill>
              <a:srgbClr val="33996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10"/>
            <p:cNvSpPr>
              <a:spLocks noChangeArrowheads="1"/>
            </p:cNvSpPr>
            <p:nvPr userDrawn="1"/>
          </p:nvSpPr>
          <p:spPr bwMode="auto">
            <a:xfrm>
              <a:off x="144" y="2016"/>
              <a:ext cx="353" cy="264"/>
            </a:xfrm>
            <a:prstGeom prst="rect">
              <a:avLst/>
            </a:prstGeom>
            <a:gradFill rotWithShape="1">
              <a:gsLst>
                <a:gs pos="0">
                  <a:srgbClr val="FFFF00"/>
                </a:gs>
                <a:gs pos="100000">
                  <a:srgbClr val="FFFFCC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Rectangle 11"/>
            <p:cNvSpPr>
              <a:spLocks noChangeArrowheads="1"/>
            </p:cNvSpPr>
            <p:nvPr userDrawn="1"/>
          </p:nvSpPr>
          <p:spPr bwMode="auto">
            <a:xfrm>
              <a:off x="0" y="1823"/>
              <a:ext cx="353" cy="264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00FF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Rectangle 12"/>
            <p:cNvSpPr>
              <a:spLocks noChangeArrowheads="1"/>
            </p:cNvSpPr>
            <p:nvPr userDrawn="1"/>
          </p:nvSpPr>
          <p:spPr bwMode="auto">
            <a:xfrm>
              <a:off x="400" y="1536"/>
              <a:ext cx="20" cy="66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Rectangle 13"/>
            <p:cNvSpPr>
              <a:spLocks noChangeArrowheads="1"/>
            </p:cNvSpPr>
            <p:nvPr userDrawn="1"/>
          </p:nvSpPr>
          <p:spPr bwMode="auto">
            <a:xfrm flipV="1">
              <a:off x="199" y="2052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68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1833563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68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1438"/>
            <a:ext cx="6400800" cy="17621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" name="Rectangle 1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72267FD2-F10C-4AA6-A38A-91F39284649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5" name="Rectangle 16"/>
          <p:cNvSpPr>
            <a:spLocks noGrp="1" noChangeArrowheads="1"/>
          </p:cNvSpPr>
          <p:nvPr>
            <p:ph type="ftr" sz="quarter" idx="11"/>
          </p:nvPr>
        </p:nvSpPr>
        <p:spPr>
          <a:xfrm>
            <a:off x="381000" y="6553200"/>
            <a:ext cx="4648200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©2011 Pearson Education, Inc. publishing as Prentice Hall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76391D0C-2A1A-4725-AE06-07FFBEBF4B5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©2011 Pearson Education, Inc. publishing as Prentice Hall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28600"/>
            <a:ext cx="2019300" cy="61325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28600"/>
            <a:ext cx="5905500" cy="61325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3C0FC488-7EAF-4983-8D23-2CC53CE8DEE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©2011 Pearson Education, Inc. publishing as Prentice Hall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28600"/>
            <a:ext cx="7383462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828800"/>
            <a:ext cx="3962400" cy="4532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24400" y="1828800"/>
            <a:ext cx="39624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724400" y="4170363"/>
            <a:ext cx="3962400" cy="21907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D122E542-D9C2-4435-8A2D-92599EF594D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©2011 Pearson Education, Inc. publishing as Prentice Hall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0B1E9230-49B9-44BA-8F36-D45EAFDD2F6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©2011 Pearson Education, Inc. publishing as Prentice Hall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474A7A8B-E9B4-49C8-8A8A-7B00AF9C871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©2011 Pearson Education, Inc. publishing as Prentice Hall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828800"/>
            <a:ext cx="3962400" cy="45323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828800"/>
            <a:ext cx="3962400" cy="45323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E5CAF20A-66EA-4585-A9FF-58777811C26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©2011 Pearson Education, Inc. publishing as Prentice Hall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691EA444-A28D-4E48-9883-E41716216D2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©2011 Pearson Education, Inc. publishing as Prentice Hall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D9A942DC-9D5B-4FF1-AE90-87A89F09693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©2011 Pearson Education, Inc. publishing as Prentice Hall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5980A730-B474-4A36-9307-08C9465E2A3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©2011 Pearson Education, Inc. publishing as Prentice Hall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549F0A79-9AA7-41ED-8921-5A90E12F778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©2011 Pearson Education, Inc. publishing as Prentice Hall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F2D3CE46-37DF-40FA-ACA0-55CB9019071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©2011 Pearson Education, Inc. publishing as Prentice Hall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7F4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28600"/>
            <a:ext cx="7383462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5342" tIns="42672" rIns="85342" bIns="42672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828800"/>
            <a:ext cx="8077200" cy="453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5342" tIns="42672" rIns="85342" bIns="426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6726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53415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5342" tIns="42672" rIns="85342" bIns="42672" numCol="1" anchor="b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r>
              <a:rPr lang="en-US"/>
              <a:t>4-</a:t>
            </a:r>
            <a:fld id="{AC97DBE4-59E4-4742-A4A6-A6161B0F1DAC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1509" name="Group 6"/>
          <p:cNvGrpSpPr>
            <a:grpSpLocks/>
          </p:cNvGrpSpPr>
          <p:nvPr/>
        </p:nvGrpSpPr>
        <p:grpSpPr bwMode="auto">
          <a:xfrm>
            <a:off x="0" y="609600"/>
            <a:ext cx="9009063" cy="1181100"/>
            <a:chOff x="0" y="1536"/>
            <a:chExt cx="5675" cy="744"/>
          </a:xfrm>
        </p:grpSpPr>
        <p:grpSp>
          <p:nvGrpSpPr>
            <p:cNvPr id="21511" name="Group 7"/>
            <p:cNvGrpSpPr>
              <a:grpSpLocks/>
            </p:cNvGrpSpPr>
            <p:nvPr userDrawn="1"/>
          </p:nvGrpSpPr>
          <p:grpSpPr bwMode="auto">
            <a:xfrm>
              <a:off x="183" y="1604"/>
              <a:ext cx="448" cy="297"/>
              <a:chOff x="720" y="336"/>
              <a:chExt cx="624" cy="432"/>
            </a:xfrm>
          </p:grpSpPr>
          <p:sp>
            <p:nvSpPr>
              <p:cNvPr id="267272" name="Rectangle 8"/>
              <p:cNvSpPr>
                <a:spLocks noChangeArrowheads="1"/>
              </p:cNvSpPr>
              <p:nvPr userDrawn="1"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rgbClr val="FF00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7273" name="Rectangle 9"/>
              <p:cNvSpPr>
                <a:spLocks noChangeArrowheads="1"/>
              </p:cNvSpPr>
              <p:nvPr userDrawn="1"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267274" name="Rectangle 10"/>
            <p:cNvSpPr>
              <a:spLocks noChangeArrowheads="1"/>
            </p:cNvSpPr>
            <p:nvPr userDrawn="1"/>
          </p:nvSpPr>
          <p:spPr bwMode="auto">
            <a:xfrm>
              <a:off x="432" y="1868"/>
              <a:ext cx="294" cy="298"/>
            </a:xfrm>
            <a:prstGeom prst="rect">
              <a:avLst/>
            </a:prstGeom>
            <a:gradFill rotWithShape="1">
              <a:gsLst>
                <a:gs pos="0">
                  <a:srgbClr val="339966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7275" name="Rectangle 11"/>
            <p:cNvSpPr>
              <a:spLocks noChangeArrowheads="1"/>
            </p:cNvSpPr>
            <p:nvPr userDrawn="1"/>
          </p:nvSpPr>
          <p:spPr bwMode="auto">
            <a:xfrm>
              <a:off x="245" y="1868"/>
              <a:ext cx="187" cy="298"/>
            </a:xfrm>
            <a:prstGeom prst="rect">
              <a:avLst/>
            </a:prstGeom>
            <a:solidFill>
              <a:srgbClr val="33996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7276" name="Rectangle 12"/>
            <p:cNvSpPr>
              <a:spLocks noChangeArrowheads="1"/>
            </p:cNvSpPr>
            <p:nvPr userDrawn="1"/>
          </p:nvSpPr>
          <p:spPr bwMode="auto">
            <a:xfrm>
              <a:off x="144" y="2016"/>
              <a:ext cx="353" cy="264"/>
            </a:xfrm>
            <a:prstGeom prst="rect">
              <a:avLst/>
            </a:prstGeom>
            <a:gradFill rotWithShape="1">
              <a:gsLst>
                <a:gs pos="0">
                  <a:srgbClr val="FFFF00"/>
                </a:gs>
                <a:gs pos="100000">
                  <a:srgbClr val="FFFFCC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7277" name="Rectangle 13"/>
            <p:cNvSpPr>
              <a:spLocks noChangeArrowheads="1"/>
            </p:cNvSpPr>
            <p:nvPr userDrawn="1"/>
          </p:nvSpPr>
          <p:spPr bwMode="auto">
            <a:xfrm>
              <a:off x="0" y="1823"/>
              <a:ext cx="353" cy="264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00FF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7278" name="Rectangle 14"/>
            <p:cNvSpPr>
              <a:spLocks noChangeArrowheads="1"/>
            </p:cNvSpPr>
            <p:nvPr userDrawn="1"/>
          </p:nvSpPr>
          <p:spPr bwMode="auto">
            <a:xfrm>
              <a:off x="400" y="1536"/>
              <a:ext cx="20" cy="66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7279" name="Rectangle 15"/>
            <p:cNvSpPr>
              <a:spLocks noChangeArrowheads="1"/>
            </p:cNvSpPr>
            <p:nvPr userDrawn="1"/>
          </p:nvSpPr>
          <p:spPr bwMode="auto">
            <a:xfrm flipV="1">
              <a:off x="199" y="2052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1520" name="Rectangle 1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553200"/>
            <a:ext cx="5029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i="1"/>
            </a:lvl1pPr>
          </a:lstStyle>
          <a:p>
            <a:r>
              <a:rPr lang="en-US"/>
              <a:t>Copyright ©2011 Pearson Education, Inc. publishing as Prentice Hall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3" r:id="rId2"/>
    <p:sldLayoutId id="2147483662" r:id="rId3"/>
    <p:sldLayoutId id="2147483661" r:id="rId4"/>
    <p:sldLayoutId id="2147483660" r:id="rId5"/>
    <p:sldLayoutId id="2147483659" r:id="rId6"/>
    <p:sldLayoutId id="2147483658" r:id="rId7"/>
    <p:sldLayoutId id="2147483657" r:id="rId8"/>
    <p:sldLayoutId id="2147483656" r:id="rId9"/>
    <p:sldLayoutId id="2147483655" r:id="rId10"/>
    <p:sldLayoutId id="2147483654" r:id="rId11"/>
    <p:sldLayoutId id="2147483653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852488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defTabSz="852488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defTabSz="852488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defTabSz="852488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defTabSz="852488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defTabSz="852488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defTabSz="852488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defTabSz="852488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defTabSz="852488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20675" indent="-320675" algn="l" defTabSz="852488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93738" indent="-268288" algn="l" defTabSz="852488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068388" indent="-215900" algn="l" defTabSz="852488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493838" indent="-212725" algn="l" defTabSz="852488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4pPr>
      <a:lvl5pPr marL="1919288" indent="-212725" algn="l" defTabSz="852488" rtl="0" eaLnBrk="0" fontAlgn="base" hangingPunct="0">
        <a:spcBef>
          <a:spcPct val="20000"/>
        </a:spcBef>
        <a:spcAft>
          <a:spcPct val="0"/>
        </a:spcAft>
        <a:buClr>
          <a:srgbClr val="FD2B4E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5pPr>
      <a:lvl6pPr marL="2376488" indent="-212725" algn="l" defTabSz="852488" rtl="0" fontAlgn="base">
        <a:spcBef>
          <a:spcPct val="20000"/>
        </a:spcBef>
        <a:spcAft>
          <a:spcPct val="0"/>
        </a:spcAft>
        <a:buClr>
          <a:srgbClr val="FD2B4E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6pPr>
      <a:lvl7pPr marL="2833688" indent="-212725" algn="l" defTabSz="852488" rtl="0" fontAlgn="base">
        <a:spcBef>
          <a:spcPct val="20000"/>
        </a:spcBef>
        <a:spcAft>
          <a:spcPct val="0"/>
        </a:spcAft>
        <a:buClr>
          <a:srgbClr val="FD2B4E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7pPr>
      <a:lvl8pPr marL="3290888" indent="-212725" algn="l" defTabSz="852488" rtl="0" fontAlgn="base">
        <a:spcBef>
          <a:spcPct val="20000"/>
        </a:spcBef>
        <a:spcAft>
          <a:spcPct val="0"/>
        </a:spcAft>
        <a:buClr>
          <a:srgbClr val="FD2B4E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8pPr>
      <a:lvl9pPr marL="3748088" indent="-212725" algn="l" defTabSz="852488" rtl="0" fontAlgn="base">
        <a:spcBef>
          <a:spcPct val="20000"/>
        </a:spcBef>
        <a:spcAft>
          <a:spcPct val="0"/>
        </a:spcAft>
        <a:buClr>
          <a:srgbClr val="FD2B4E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8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13.bin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19.bin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23.bin"/><Relationship Id="rId5" Type="http://schemas.openxmlformats.org/officeDocument/2006/relationships/oleObject" Target="../embeddings/oleObject22.bin"/><Relationship Id="rId4" Type="http://schemas.openxmlformats.org/officeDocument/2006/relationships/oleObject" Target="../embeddings/oleObject21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5" Type="http://schemas.openxmlformats.org/officeDocument/2006/relationships/oleObject" Target="../embeddings/oleObject27.bin"/><Relationship Id="rId4" Type="http://schemas.openxmlformats.org/officeDocument/2006/relationships/oleObject" Target="../embeddings/oleObject26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gi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gi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30.gif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gi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4" Type="http://schemas.openxmlformats.org/officeDocument/2006/relationships/oleObject" Target="../embeddings/oleObject32.bin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4" Type="http://schemas.openxmlformats.org/officeDocument/2006/relationships/oleObject" Target="../embeddings/oleObject34.bin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6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4-</a:t>
            </a:r>
            <a:fld id="{2ADBC501-DC2E-4562-89B3-785228A618AA}" type="slidenum">
              <a:rPr lang="en-US"/>
              <a:pPr/>
              <a:t>1</a:t>
            </a:fld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63490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3505200"/>
            <a:ext cx="6477000" cy="24431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500" b="1" smtClean="0"/>
              <a:t>Chapter 4</a:t>
            </a:r>
          </a:p>
          <a:p>
            <a:pPr eaLnBrk="1" hangingPunct="1">
              <a:lnSpc>
                <a:spcPct val="90000"/>
              </a:lnSpc>
            </a:pPr>
            <a:endParaRPr lang="en-US" sz="3500" smtClean="0"/>
          </a:p>
          <a:p>
            <a:pPr eaLnBrk="1" hangingPunct="1"/>
            <a:r>
              <a:rPr lang="en-US" sz="3500" smtClean="0"/>
              <a:t>Basic Probability</a:t>
            </a:r>
          </a:p>
        </p:txBody>
      </p:sp>
      <p:sp>
        <p:nvSpPr>
          <p:cNvPr id="63491" name="Rectangle 1030"/>
          <p:cNvSpPr>
            <a:spLocks noChangeArrowheads="1"/>
          </p:cNvSpPr>
          <p:nvPr/>
        </p:nvSpPr>
        <p:spPr bwMode="auto">
          <a:xfrm>
            <a:off x="1447800" y="838200"/>
            <a:ext cx="7010400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 anchor="b"/>
          <a:lstStyle/>
          <a:p>
            <a:pPr algn="ctr" defTabSz="852488"/>
            <a:r>
              <a:rPr lang="en-US" sz="4000" i="1">
                <a:solidFill>
                  <a:schemeClr val="folHlink"/>
                </a:solidFill>
              </a:rPr>
              <a:t>Statistics for Managers using Microsoft Excel</a:t>
            </a:r>
            <a:r>
              <a:rPr lang="en-US" sz="4100">
                <a:solidFill>
                  <a:schemeClr val="folHlink"/>
                </a:solidFill>
              </a:rPr>
              <a:t/>
            </a:r>
            <a:br>
              <a:rPr lang="en-US" sz="4100">
                <a:solidFill>
                  <a:schemeClr val="folHlink"/>
                </a:solidFill>
              </a:rPr>
            </a:br>
            <a:r>
              <a:rPr lang="en-US" sz="3600">
                <a:solidFill>
                  <a:schemeClr val="folHlink"/>
                </a:solidFill>
              </a:rPr>
              <a:t>6</a:t>
            </a:r>
            <a:r>
              <a:rPr lang="en-US" sz="3600" baseline="30000">
                <a:solidFill>
                  <a:schemeClr val="folHlink"/>
                </a:solidFill>
              </a:rPr>
              <a:t>th</a:t>
            </a:r>
            <a:r>
              <a:rPr lang="en-US" sz="3600">
                <a:solidFill>
                  <a:schemeClr val="folHlink"/>
                </a:solidFill>
              </a:rPr>
              <a:t> Edition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4-</a:t>
            </a:r>
            <a:fld id="{B7626ABE-A72C-4DED-8C31-0076BA5872B3}" type="slidenum">
              <a:rPr lang="en-US"/>
              <a:pPr/>
              <a:t>10</a:t>
            </a:fld>
            <a:endParaRPr lang="en-US"/>
          </a:p>
        </p:txBody>
      </p:sp>
      <p:sp>
        <p:nvSpPr>
          <p:cNvPr id="25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Definition:  Simple Probability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752600"/>
            <a:ext cx="8077200" cy="1828800"/>
          </a:xfrm>
        </p:spPr>
        <p:txBody>
          <a:bodyPr/>
          <a:lstStyle/>
          <a:p>
            <a:pPr eaLnBrk="1" hangingPunct="1"/>
            <a:r>
              <a:rPr lang="en-US" smtClean="0"/>
              <a:t>Simple Probability refers to the probability of a simple event.</a:t>
            </a:r>
          </a:p>
          <a:p>
            <a:pPr lvl="1" eaLnBrk="1" hangingPunct="1"/>
            <a:r>
              <a:rPr lang="en-US" smtClean="0"/>
              <a:t>ex. P(Ace)</a:t>
            </a:r>
          </a:p>
          <a:p>
            <a:pPr lvl="1" eaLnBrk="1" hangingPunct="1"/>
            <a:r>
              <a:rPr lang="en-US" smtClean="0"/>
              <a:t>ex. P(Red)</a:t>
            </a:r>
          </a:p>
        </p:txBody>
      </p:sp>
      <p:grpSp>
        <p:nvGrpSpPr>
          <p:cNvPr id="31748" name="Group 35"/>
          <p:cNvGrpSpPr>
            <a:grpSpLocks/>
          </p:cNvGrpSpPr>
          <p:nvPr/>
        </p:nvGrpSpPr>
        <p:grpSpPr bwMode="auto">
          <a:xfrm>
            <a:off x="533400" y="3733800"/>
            <a:ext cx="5257800" cy="1905000"/>
            <a:chOff x="533400" y="3733800"/>
            <a:chExt cx="5257800" cy="1905000"/>
          </a:xfrm>
        </p:grpSpPr>
        <p:sp>
          <p:nvSpPr>
            <p:cNvPr id="31755" name="Rectangle 2"/>
            <p:cNvSpPr>
              <a:spLocks noChangeArrowheads="1"/>
            </p:cNvSpPr>
            <p:nvPr/>
          </p:nvSpPr>
          <p:spPr bwMode="auto">
            <a:xfrm>
              <a:off x="1676400" y="3733800"/>
              <a:ext cx="2438400" cy="533400"/>
            </a:xfrm>
            <a:prstGeom prst="rect">
              <a:avLst/>
            </a:prstGeom>
            <a:solidFill>
              <a:srgbClr val="FDE0BD"/>
            </a:solidFill>
            <a:ln w="1905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8" tIns="44450" rIns="90488" bIns="44450" anchor="ctr">
              <a:spAutoFit/>
            </a:bodyPr>
            <a:lstStyle/>
            <a:p>
              <a:endParaRPr lang="en-US"/>
            </a:p>
          </p:txBody>
        </p:sp>
        <p:sp>
          <p:nvSpPr>
            <p:cNvPr id="31756" name="Rectangle 3"/>
            <p:cNvSpPr>
              <a:spLocks noChangeArrowheads="1"/>
            </p:cNvSpPr>
            <p:nvPr/>
          </p:nvSpPr>
          <p:spPr bwMode="auto">
            <a:xfrm>
              <a:off x="533400" y="4267200"/>
              <a:ext cx="1143000" cy="914400"/>
            </a:xfrm>
            <a:prstGeom prst="rect">
              <a:avLst/>
            </a:prstGeom>
            <a:solidFill>
              <a:srgbClr val="CBDDF7"/>
            </a:solidFill>
            <a:ln w="1905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8" tIns="44450" rIns="90488" bIns="44450" anchor="ctr">
              <a:spAutoFit/>
            </a:bodyPr>
            <a:lstStyle/>
            <a:p>
              <a:endParaRPr lang="en-US"/>
            </a:p>
          </p:txBody>
        </p:sp>
        <p:sp>
          <p:nvSpPr>
            <p:cNvPr id="31757" name="Rectangle 8"/>
            <p:cNvSpPr>
              <a:spLocks noChangeArrowheads="1"/>
            </p:cNvSpPr>
            <p:nvPr/>
          </p:nvSpPr>
          <p:spPr bwMode="auto">
            <a:xfrm>
              <a:off x="533400" y="3733800"/>
              <a:ext cx="5105400" cy="1905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58" name="Rectangle 9"/>
            <p:cNvSpPr>
              <a:spLocks noChangeArrowheads="1"/>
            </p:cNvSpPr>
            <p:nvPr/>
          </p:nvSpPr>
          <p:spPr bwMode="auto">
            <a:xfrm>
              <a:off x="603250" y="4641850"/>
              <a:ext cx="4654550" cy="4540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 b="1"/>
                <a:t> </a:t>
              </a:r>
              <a:r>
                <a:rPr lang="en-US" sz="2000" b="1">
                  <a:solidFill>
                    <a:schemeClr val="hlink"/>
                  </a:solidFill>
                </a:rPr>
                <a:t>Red              2            24                26</a:t>
              </a:r>
              <a:r>
                <a:rPr lang="en-US" b="1">
                  <a:solidFill>
                    <a:srgbClr val="FF0066"/>
                  </a:solidFill>
                </a:rPr>
                <a:t> </a:t>
              </a:r>
              <a:r>
                <a:rPr lang="en-US" b="1">
                  <a:solidFill>
                    <a:srgbClr val="CC0000"/>
                  </a:solidFill>
                </a:rPr>
                <a:t> </a:t>
              </a:r>
            </a:p>
          </p:txBody>
        </p:sp>
        <p:sp>
          <p:nvSpPr>
            <p:cNvPr id="31759" name="Rectangle 10"/>
            <p:cNvSpPr>
              <a:spLocks noChangeArrowheads="1"/>
            </p:cNvSpPr>
            <p:nvPr/>
          </p:nvSpPr>
          <p:spPr bwMode="auto">
            <a:xfrm>
              <a:off x="603250" y="4260850"/>
              <a:ext cx="4660900" cy="3937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 b="1"/>
                <a:t>Black            2            24                26</a:t>
              </a:r>
            </a:p>
          </p:txBody>
        </p:sp>
        <p:sp>
          <p:nvSpPr>
            <p:cNvPr id="31760" name="Line 11"/>
            <p:cNvSpPr>
              <a:spLocks noChangeShapeType="1"/>
            </p:cNvSpPr>
            <p:nvPr/>
          </p:nvSpPr>
          <p:spPr bwMode="auto">
            <a:xfrm>
              <a:off x="533400" y="4267200"/>
              <a:ext cx="51054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61" name="Line 12"/>
            <p:cNvSpPr>
              <a:spLocks noChangeShapeType="1"/>
            </p:cNvSpPr>
            <p:nvPr/>
          </p:nvSpPr>
          <p:spPr bwMode="auto">
            <a:xfrm>
              <a:off x="533400" y="5181600"/>
              <a:ext cx="51054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62" name="Rectangle 13"/>
            <p:cNvSpPr>
              <a:spLocks noChangeArrowheads="1"/>
            </p:cNvSpPr>
            <p:nvPr/>
          </p:nvSpPr>
          <p:spPr bwMode="auto">
            <a:xfrm>
              <a:off x="609600" y="5181600"/>
              <a:ext cx="4889500" cy="4540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 b="1">
                  <a:solidFill>
                    <a:schemeClr val="tx2"/>
                  </a:solidFill>
                </a:rPr>
                <a:t>Total             4            48                52</a:t>
              </a:r>
              <a:r>
                <a:rPr lang="en-US" b="1">
                  <a:solidFill>
                    <a:schemeClr val="tx2"/>
                  </a:solidFill>
                </a:rPr>
                <a:t>           </a:t>
              </a:r>
              <a:r>
                <a:rPr lang="en-US" sz="2000" b="1">
                  <a:solidFill>
                    <a:schemeClr val="tx2"/>
                  </a:solidFill>
                </a:rPr>
                <a:t>             </a:t>
              </a:r>
            </a:p>
          </p:txBody>
        </p:sp>
        <p:sp>
          <p:nvSpPr>
            <p:cNvPr id="31763" name="Rectangle 14"/>
            <p:cNvSpPr>
              <a:spLocks noChangeArrowheads="1"/>
            </p:cNvSpPr>
            <p:nvPr/>
          </p:nvSpPr>
          <p:spPr bwMode="auto">
            <a:xfrm>
              <a:off x="609600" y="3733800"/>
              <a:ext cx="5181600" cy="3937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 b="1"/>
                <a:t>                   </a:t>
              </a:r>
              <a:r>
                <a:rPr lang="en-US" sz="2000" b="1">
                  <a:solidFill>
                    <a:schemeClr val="tx2"/>
                  </a:solidFill>
                </a:rPr>
                <a:t>Ace        Not Ace       Total</a:t>
              </a:r>
            </a:p>
          </p:txBody>
        </p:sp>
        <p:sp>
          <p:nvSpPr>
            <p:cNvPr id="31764" name="Line 28"/>
            <p:cNvSpPr>
              <a:spLocks noChangeShapeType="1"/>
            </p:cNvSpPr>
            <p:nvPr/>
          </p:nvSpPr>
          <p:spPr bwMode="auto">
            <a:xfrm>
              <a:off x="1676400" y="3733800"/>
              <a:ext cx="0" cy="19050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1765" name="Line 29"/>
            <p:cNvSpPr>
              <a:spLocks noChangeShapeType="1"/>
            </p:cNvSpPr>
            <p:nvPr/>
          </p:nvSpPr>
          <p:spPr bwMode="auto">
            <a:xfrm>
              <a:off x="2743200" y="3733800"/>
              <a:ext cx="0" cy="19050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1766" name="Line 30"/>
            <p:cNvSpPr>
              <a:spLocks noChangeShapeType="1"/>
            </p:cNvSpPr>
            <p:nvPr/>
          </p:nvSpPr>
          <p:spPr bwMode="auto">
            <a:xfrm>
              <a:off x="4114800" y="3733800"/>
              <a:ext cx="0" cy="19050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1767" name="Line 36"/>
            <p:cNvSpPr>
              <a:spLocks noChangeShapeType="1"/>
            </p:cNvSpPr>
            <p:nvPr/>
          </p:nvSpPr>
          <p:spPr bwMode="auto">
            <a:xfrm>
              <a:off x="533400" y="4724400"/>
              <a:ext cx="5105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31749" name="TextBox 19"/>
          <p:cNvSpPr txBox="1">
            <a:spLocks noChangeArrowheads="1"/>
          </p:cNvSpPr>
          <p:nvPr/>
        </p:nvSpPr>
        <p:spPr bwMode="auto">
          <a:xfrm>
            <a:off x="2209800" y="5943600"/>
            <a:ext cx="22447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P(Ace) = 4 / 52</a:t>
            </a:r>
          </a:p>
        </p:txBody>
      </p:sp>
      <p:cxnSp>
        <p:nvCxnSpPr>
          <p:cNvPr id="31750" name="Straight Arrow Connector 21"/>
          <p:cNvCxnSpPr>
            <a:cxnSpLocks noChangeShapeType="1"/>
          </p:cNvCxnSpPr>
          <p:nvPr/>
        </p:nvCxnSpPr>
        <p:spPr bwMode="auto">
          <a:xfrm rot="10800000">
            <a:off x="2362200" y="5638800"/>
            <a:ext cx="1295400" cy="381000"/>
          </a:xfrm>
          <a:prstGeom prst="straightConnector1">
            <a:avLst/>
          </a:prstGeom>
          <a:noFill/>
          <a:ln w="38100" algn="ctr">
            <a:solidFill>
              <a:srgbClr val="FF0000"/>
            </a:solidFill>
            <a:miter lim="800000"/>
            <a:headEnd type="triangle" w="med" len="med"/>
            <a:tailEnd/>
          </a:ln>
        </p:spPr>
      </p:cxnSp>
      <p:cxnSp>
        <p:nvCxnSpPr>
          <p:cNvPr id="31751" name="Straight Arrow Connector 22"/>
          <p:cNvCxnSpPr>
            <a:cxnSpLocks noChangeShapeType="1"/>
          </p:cNvCxnSpPr>
          <p:nvPr/>
        </p:nvCxnSpPr>
        <p:spPr bwMode="auto">
          <a:xfrm flipV="1">
            <a:off x="4191000" y="5638800"/>
            <a:ext cx="571500" cy="381000"/>
          </a:xfrm>
          <a:prstGeom prst="straightConnector1">
            <a:avLst/>
          </a:prstGeom>
          <a:noFill/>
          <a:ln w="38100" algn="ctr">
            <a:solidFill>
              <a:srgbClr val="FF0000"/>
            </a:solidFill>
            <a:miter lim="800000"/>
            <a:headEnd type="triangle" w="med" len="med"/>
            <a:tailEnd/>
          </a:ln>
        </p:spPr>
      </p:cxnSp>
      <p:sp>
        <p:nvSpPr>
          <p:cNvPr id="31752" name="TextBox 26"/>
          <p:cNvSpPr txBox="1">
            <a:spLocks noChangeArrowheads="1"/>
          </p:cNvSpPr>
          <p:nvPr/>
        </p:nvSpPr>
        <p:spPr bwMode="auto">
          <a:xfrm>
            <a:off x="6248400" y="3810000"/>
            <a:ext cx="24511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P(Red) = 26 / 52</a:t>
            </a:r>
          </a:p>
        </p:txBody>
      </p:sp>
      <p:cxnSp>
        <p:nvCxnSpPr>
          <p:cNvPr id="31753" name="Elbow Connector 28"/>
          <p:cNvCxnSpPr>
            <a:cxnSpLocks noChangeShapeType="1"/>
          </p:cNvCxnSpPr>
          <p:nvPr/>
        </p:nvCxnSpPr>
        <p:spPr bwMode="auto">
          <a:xfrm rot="10800000" flipV="1">
            <a:off x="5715000" y="4267200"/>
            <a:ext cx="2667000" cy="1143000"/>
          </a:xfrm>
          <a:prstGeom prst="bentConnector3">
            <a:avLst>
              <a:gd name="adj1" fmla="val -769"/>
            </a:avLst>
          </a:prstGeom>
          <a:noFill/>
          <a:ln w="38100" algn="ctr">
            <a:solidFill>
              <a:srgbClr val="FF0000"/>
            </a:solidFill>
            <a:miter lim="800000"/>
            <a:headEnd type="triangle" w="med" len="med"/>
            <a:tailEnd/>
          </a:ln>
        </p:spPr>
      </p:cxnSp>
      <p:cxnSp>
        <p:nvCxnSpPr>
          <p:cNvPr id="31754" name="Elbow Connector 30"/>
          <p:cNvCxnSpPr>
            <a:cxnSpLocks noChangeShapeType="1"/>
          </p:cNvCxnSpPr>
          <p:nvPr/>
        </p:nvCxnSpPr>
        <p:spPr bwMode="auto">
          <a:xfrm rot="10800000" flipV="1">
            <a:off x="5105400" y="4267200"/>
            <a:ext cx="2667000" cy="685800"/>
          </a:xfrm>
          <a:prstGeom prst="bentConnector3">
            <a:avLst>
              <a:gd name="adj1" fmla="val -111"/>
            </a:avLst>
          </a:prstGeom>
          <a:noFill/>
          <a:ln w="38100" algn="ctr">
            <a:solidFill>
              <a:srgbClr val="FF0000"/>
            </a:solidFill>
            <a:miter lim="800000"/>
            <a:headEnd type="triangle" w="med" len="med"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4-</a:t>
            </a:r>
            <a:fld id="{52E64D46-9569-4ACF-B650-37D1302A8054}" type="slidenum">
              <a:rPr lang="en-US"/>
              <a:pPr/>
              <a:t>11</a:t>
            </a:fld>
            <a:endParaRPr lang="en-US"/>
          </a:p>
        </p:txBody>
      </p:sp>
      <p:sp>
        <p:nvSpPr>
          <p:cNvPr id="25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Definition:  Joint Probability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077200" cy="1905000"/>
          </a:xfrm>
        </p:spPr>
        <p:txBody>
          <a:bodyPr/>
          <a:lstStyle/>
          <a:p>
            <a:pPr eaLnBrk="1" hangingPunct="1"/>
            <a:r>
              <a:rPr lang="en-US" smtClean="0"/>
              <a:t>Joint Probability refers to the probability of an occurrence of two or more events (joint event).</a:t>
            </a:r>
          </a:p>
          <a:p>
            <a:pPr lvl="1" eaLnBrk="1" hangingPunct="1"/>
            <a:r>
              <a:rPr lang="en-US" smtClean="0"/>
              <a:t>ex. P(Ace and Red)</a:t>
            </a:r>
          </a:p>
          <a:p>
            <a:pPr lvl="1" eaLnBrk="1" hangingPunct="1"/>
            <a:r>
              <a:rPr lang="en-US" smtClean="0"/>
              <a:t>ex. P(Black and Not Ace)</a:t>
            </a:r>
          </a:p>
        </p:txBody>
      </p:sp>
      <p:grpSp>
        <p:nvGrpSpPr>
          <p:cNvPr id="32772" name="Group 6"/>
          <p:cNvGrpSpPr>
            <a:grpSpLocks/>
          </p:cNvGrpSpPr>
          <p:nvPr/>
        </p:nvGrpSpPr>
        <p:grpSpPr bwMode="auto">
          <a:xfrm>
            <a:off x="381000" y="3429000"/>
            <a:ext cx="5257800" cy="1905000"/>
            <a:chOff x="533400" y="3733800"/>
            <a:chExt cx="5257800" cy="1905000"/>
          </a:xfrm>
        </p:grpSpPr>
        <p:sp>
          <p:nvSpPr>
            <p:cNvPr id="32779" name="Rectangle 2"/>
            <p:cNvSpPr>
              <a:spLocks noChangeArrowheads="1"/>
            </p:cNvSpPr>
            <p:nvPr/>
          </p:nvSpPr>
          <p:spPr bwMode="auto">
            <a:xfrm>
              <a:off x="1676400" y="3733800"/>
              <a:ext cx="2438400" cy="533400"/>
            </a:xfrm>
            <a:prstGeom prst="rect">
              <a:avLst/>
            </a:prstGeom>
            <a:solidFill>
              <a:srgbClr val="FDE0BD"/>
            </a:solidFill>
            <a:ln w="1905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8" tIns="44450" rIns="90488" bIns="44450" anchor="ctr">
              <a:spAutoFit/>
            </a:bodyPr>
            <a:lstStyle/>
            <a:p>
              <a:endParaRPr lang="en-US"/>
            </a:p>
          </p:txBody>
        </p:sp>
        <p:sp>
          <p:nvSpPr>
            <p:cNvPr id="32780" name="Rectangle 3"/>
            <p:cNvSpPr>
              <a:spLocks noChangeArrowheads="1"/>
            </p:cNvSpPr>
            <p:nvPr/>
          </p:nvSpPr>
          <p:spPr bwMode="auto">
            <a:xfrm>
              <a:off x="533400" y="4267200"/>
              <a:ext cx="1143000" cy="914400"/>
            </a:xfrm>
            <a:prstGeom prst="rect">
              <a:avLst/>
            </a:prstGeom>
            <a:solidFill>
              <a:srgbClr val="CBDDF7"/>
            </a:solidFill>
            <a:ln w="1905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8" tIns="44450" rIns="90488" bIns="44450" anchor="ctr">
              <a:spAutoFit/>
            </a:bodyPr>
            <a:lstStyle/>
            <a:p>
              <a:endParaRPr lang="en-US"/>
            </a:p>
          </p:txBody>
        </p:sp>
        <p:sp>
          <p:nvSpPr>
            <p:cNvPr id="32781" name="Rectangle 8"/>
            <p:cNvSpPr>
              <a:spLocks noChangeArrowheads="1"/>
            </p:cNvSpPr>
            <p:nvPr/>
          </p:nvSpPr>
          <p:spPr bwMode="auto">
            <a:xfrm>
              <a:off x="533400" y="3733800"/>
              <a:ext cx="5105400" cy="1905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82" name="Rectangle 9"/>
            <p:cNvSpPr>
              <a:spLocks noChangeArrowheads="1"/>
            </p:cNvSpPr>
            <p:nvPr/>
          </p:nvSpPr>
          <p:spPr bwMode="auto">
            <a:xfrm>
              <a:off x="603250" y="4641850"/>
              <a:ext cx="4654550" cy="4540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 b="1"/>
                <a:t> </a:t>
              </a:r>
              <a:r>
                <a:rPr lang="en-US" sz="2000" b="1">
                  <a:solidFill>
                    <a:schemeClr val="hlink"/>
                  </a:solidFill>
                </a:rPr>
                <a:t>Red              2            24                26</a:t>
              </a:r>
              <a:r>
                <a:rPr lang="en-US" b="1">
                  <a:solidFill>
                    <a:srgbClr val="FF0066"/>
                  </a:solidFill>
                </a:rPr>
                <a:t> </a:t>
              </a:r>
              <a:r>
                <a:rPr lang="en-US" b="1">
                  <a:solidFill>
                    <a:srgbClr val="CC0000"/>
                  </a:solidFill>
                </a:rPr>
                <a:t> </a:t>
              </a:r>
            </a:p>
          </p:txBody>
        </p:sp>
        <p:sp>
          <p:nvSpPr>
            <p:cNvPr id="32783" name="Rectangle 10"/>
            <p:cNvSpPr>
              <a:spLocks noChangeArrowheads="1"/>
            </p:cNvSpPr>
            <p:nvPr/>
          </p:nvSpPr>
          <p:spPr bwMode="auto">
            <a:xfrm>
              <a:off x="603250" y="4260850"/>
              <a:ext cx="4660900" cy="3937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 b="1"/>
                <a:t>Black            2            24                26</a:t>
              </a:r>
            </a:p>
          </p:txBody>
        </p:sp>
        <p:sp>
          <p:nvSpPr>
            <p:cNvPr id="32784" name="Line 11"/>
            <p:cNvSpPr>
              <a:spLocks noChangeShapeType="1"/>
            </p:cNvSpPr>
            <p:nvPr/>
          </p:nvSpPr>
          <p:spPr bwMode="auto">
            <a:xfrm>
              <a:off x="533400" y="4267200"/>
              <a:ext cx="51054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85" name="Line 12"/>
            <p:cNvSpPr>
              <a:spLocks noChangeShapeType="1"/>
            </p:cNvSpPr>
            <p:nvPr/>
          </p:nvSpPr>
          <p:spPr bwMode="auto">
            <a:xfrm>
              <a:off x="533400" y="5181600"/>
              <a:ext cx="51054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86" name="Rectangle 13"/>
            <p:cNvSpPr>
              <a:spLocks noChangeArrowheads="1"/>
            </p:cNvSpPr>
            <p:nvPr/>
          </p:nvSpPr>
          <p:spPr bwMode="auto">
            <a:xfrm>
              <a:off x="609600" y="5181600"/>
              <a:ext cx="4889500" cy="4540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 b="1">
                  <a:solidFill>
                    <a:schemeClr val="tx2"/>
                  </a:solidFill>
                </a:rPr>
                <a:t>Total             4            48                52</a:t>
              </a:r>
              <a:r>
                <a:rPr lang="en-US" b="1">
                  <a:solidFill>
                    <a:schemeClr val="tx2"/>
                  </a:solidFill>
                </a:rPr>
                <a:t>           </a:t>
              </a:r>
              <a:r>
                <a:rPr lang="en-US" sz="2000" b="1">
                  <a:solidFill>
                    <a:schemeClr val="tx2"/>
                  </a:solidFill>
                </a:rPr>
                <a:t>             </a:t>
              </a:r>
            </a:p>
          </p:txBody>
        </p:sp>
        <p:sp>
          <p:nvSpPr>
            <p:cNvPr id="32787" name="Rectangle 14"/>
            <p:cNvSpPr>
              <a:spLocks noChangeArrowheads="1"/>
            </p:cNvSpPr>
            <p:nvPr/>
          </p:nvSpPr>
          <p:spPr bwMode="auto">
            <a:xfrm>
              <a:off x="609600" y="3733800"/>
              <a:ext cx="5181600" cy="3937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 b="1"/>
                <a:t>                   </a:t>
              </a:r>
              <a:r>
                <a:rPr lang="en-US" sz="2000" b="1">
                  <a:solidFill>
                    <a:schemeClr val="tx2"/>
                  </a:solidFill>
                </a:rPr>
                <a:t>Ace        Not Ace       Total</a:t>
              </a:r>
            </a:p>
          </p:txBody>
        </p:sp>
        <p:sp>
          <p:nvSpPr>
            <p:cNvPr id="32788" name="Line 28"/>
            <p:cNvSpPr>
              <a:spLocks noChangeShapeType="1"/>
            </p:cNvSpPr>
            <p:nvPr/>
          </p:nvSpPr>
          <p:spPr bwMode="auto">
            <a:xfrm>
              <a:off x="1676400" y="3733800"/>
              <a:ext cx="0" cy="19050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789" name="Line 29"/>
            <p:cNvSpPr>
              <a:spLocks noChangeShapeType="1"/>
            </p:cNvSpPr>
            <p:nvPr/>
          </p:nvSpPr>
          <p:spPr bwMode="auto">
            <a:xfrm>
              <a:off x="2743200" y="3733800"/>
              <a:ext cx="0" cy="19050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790" name="Line 30"/>
            <p:cNvSpPr>
              <a:spLocks noChangeShapeType="1"/>
            </p:cNvSpPr>
            <p:nvPr/>
          </p:nvSpPr>
          <p:spPr bwMode="auto">
            <a:xfrm>
              <a:off x="4114800" y="3733800"/>
              <a:ext cx="0" cy="19050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791" name="Line 36"/>
            <p:cNvSpPr>
              <a:spLocks noChangeShapeType="1"/>
            </p:cNvSpPr>
            <p:nvPr/>
          </p:nvSpPr>
          <p:spPr bwMode="auto">
            <a:xfrm>
              <a:off x="533400" y="4724400"/>
              <a:ext cx="5105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32773" name="TextBox 20"/>
          <p:cNvSpPr txBox="1">
            <a:spLocks noChangeArrowheads="1"/>
          </p:cNvSpPr>
          <p:nvPr/>
        </p:nvSpPr>
        <p:spPr bwMode="auto">
          <a:xfrm>
            <a:off x="762000" y="5867400"/>
            <a:ext cx="34940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P(Ace and Red) = 2 / 52</a:t>
            </a:r>
          </a:p>
        </p:txBody>
      </p:sp>
      <p:sp>
        <p:nvSpPr>
          <p:cNvPr id="32774" name="TextBox 21"/>
          <p:cNvSpPr txBox="1">
            <a:spLocks noChangeArrowheads="1"/>
          </p:cNvSpPr>
          <p:nvPr/>
        </p:nvSpPr>
        <p:spPr bwMode="auto">
          <a:xfrm>
            <a:off x="5715000" y="3962400"/>
            <a:ext cx="329088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P(Black and Not Ace)=</a:t>
            </a:r>
          </a:p>
          <a:p>
            <a:r>
              <a:rPr lang="en-US"/>
              <a:t>24 / 52</a:t>
            </a:r>
          </a:p>
        </p:txBody>
      </p:sp>
      <p:cxnSp>
        <p:nvCxnSpPr>
          <p:cNvPr id="32775" name="Straight Arrow Connector 23"/>
          <p:cNvCxnSpPr>
            <a:cxnSpLocks noChangeShapeType="1"/>
          </p:cNvCxnSpPr>
          <p:nvPr/>
        </p:nvCxnSpPr>
        <p:spPr bwMode="auto">
          <a:xfrm>
            <a:off x="3429000" y="4191000"/>
            <a:ext cx="2362200" cy="381000"/>
          </a:xfrm>
          <a:prstGeom prst="straightConnector1">
            <a:avLst/>
          </a:prstGeom>
          <a:noFill/>
          <a:ln w="38100" algn="ctr">
            <a:solidFill>
              <a:srgbClr val="FF0000"/>
            </a:solidFill>
            <a:miter lim="800000"/>
            <a:headEnd/>
            <a:tailEnd type="arrow" w="med" len="med"/>
          </a:ln>
        </p:spPr>
      </p:cxnSp>
      <p:cxnSp>
        <p:nvCxnSpPr>
          <p:cNvPr id="32776" name="Straight Arrow Connector 24"/>
          <p:cNvCxnSpPr>
            <a:cxnSpLocks noChangeShapeType="1"/>
          </p:cNvCxnSpPr>
          <p:nvPr/>
        </p:nvCxnSpPr>
        <p:spPr bwMode="auto">
          <a:xfrm flipV="1">
            <a:off x="4800600" y="4724400"/>
            <a:ext cx="1676400" cy="381000"/>
          </a:xfrm>
          <a:prstGeom prst="straightConnector1">
            <a:avLst/>
          </a:prstGeom>
          <a:noFill/>
          <a:ln w="38100" algn="ctr">
            <a:solidFill>
              <a:srgbClr val="FF0000"/>
            </a:solidFill>
            <a:miter lim="800000"/>
            <a:headEnd/>
            <a:tailEnd type="arrow" w="med" len="med"/>
          </a:ln>
        </p:spPr>
      </p:cxnSp>
      <p:cxnSp>
        <p:nvCxnSpPr>
          <p:cNvPr id="32777" name="Straight Arrow Connector 27"/>
          <p:cNvCxnSpPr>
            <a:cxnSpLocks noChangeShapeType="1"/>
          </p:cNvCxnSpPr>
          <p:nvPr/>
        </p:nvCxnSpPr>
        <p:spPr bwMode="auto">
          <a:xfrm rot="16200000" flipH="1">
            <a:off x="1905000" y="4572000"/>
            <a:ext cx="1752600" cy="1143000"/>
          </a:xfrm>
          <a:prstGeom prst="straightConnector1">
            <a:avLst/>
          </a:prstGeom>
          <a:noFill/>
          <a:ln w="38100" algn="ctr">
            <a:solidFill>
              <a:srgbClr val="FF0000"/>
            </a:solidFill>
            <a:miter lim="800000"/>
            <a:headEnd/>
            <a:tailEnd type="arrow" w="med" len="med"/>
          </a:ln>
        </p:spPr>
      </p:cxnSp>
      <p:cxnSp>
        <p:nvCxnSpPr>
          <p:cNvPr id="32778" name="Straight Arrow Connector 30"/>
          <p:cNvCxnSpPr>
            <a:cxnSpLocks noChangeShapeType="1"/>
          </p:cNvCxnSpPr>
          <p:nvPr/>
        </p:nvCxnSpPr>
        <p:spPr bwMode="auto">
          <a:xfrm rot="5400000">
            <a:off x="3886200" y="5334000"/>
            <a:ext cx="685800" cy="533400"/>
          </a:xfrm>
          <a:prstGeom prst="straightConnector1">
            <a:avLst/>
          </a:prstGeom>
          <a:noFill/>
          <a:ln w="38100" algn="ctr">
            <a:solidFill>
              <a:srgbClr val="FF0000"/>
            </a:solidFill>
            <a:miter lim="800000"/>
            <a:headEnd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4-</a:t>
            </a:r>
            <a:fld id="{07B2371D-F5BB-4DE0-8B9B-9E0E191FF611}" type="slidenum">
              <a:rPr lang="en-US"/>
              <a:pPr/>
              <a:t>12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33794" name="Rectangle 5"/>
          <p:cNvSpPr>
            <a:spLocks noChangeArrowheads="1"/>
          </p:cNvSpPr>
          <p:nvPr/>
        </p:nvSpPr>
        <p:spPr bwMode="auto">
          <a:xfrm>
            <a:off x="1447800" y="3962400"/>
            <a:ext cx="6248400" cy="609600"/>
          </a:xfrm>
          <a:prstGeom prst="rect">
            <a:avLst/>
          </a:prstGeom>
          <a:solidFill>
            <a:srgbClr val="FDE0B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Mutually Exclusive Events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52600"/>
            <a:ext cx="7696200" cy="46482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folHlink"/>
                </a:solidFill>
              </a:rPr>
              <a:t>Mutually exclusive</a:t>
            </a:r>
            <a:r>
              <a:rPr lang="en-US" smtClean="0"/>
              <a:t> events</a:t>
            </a:r>
          </a:p>
          <a:p>
            <a:pPr lvl="1" eaLnBrk="1" hangingPunct="1"/>
            <a:r>
              <a:rPr lang="en-US" smtClean="0"/>
              <a:t>Events that cannot occur simultaneously</a:t>
            </a:r>
          </a:p>
          <a:p>
            <a:pPr eaLnBrk="1" hangingPunct="1">
              <a:buFont typeface="Wingdings" pitchFamily="2" charset="2"/>
              <a:buNone/>
            </a:pPr>
            <a:endParaRPr lang="en-US" sz="2400" smtClean="0"/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>
                <a:solidFill>
                  <a:schemeClr val="hlink"/>
                </a:solidFill>
              </a:rPr>
              <a:t>Example:  </a:t>
            </a:r>
            <a:r>
              <a:rPr lang="en-US" sz="2400" smtClean="0"/>
              <a:t>Drawing one card from a deck of cards</a:t>
            </a:r>
          </a:p>
          <a:p>
            <a:pPr eaLnBrk="1" hangingPunct="1">
              <a:buFont typeface="Wingdings" pitchFamily="2" charset="2"/>
              <a:buNone/>
            </a:pPr>
            <a:endParaRPr lang="en-US" sz="2400" smtClean="0"/>
          </a:p>
          <a:p>
            <a:pPr lvl="1" eaLnBrk="1" hangingPunct="1">
              <a:buFont typeface="Wingdings" pitchFamily="2" charset="2"/>
              <a:buNone/>
            </a:pPr>
            <a:r>
              <a:rPr lang="en-US" smtClean="0"/>
              <a:t>  A = queen of diamonds;  B = queen of clubs</a:t>
            </a:r>
          </a:p>
          <a:p>
            <a:pPr lvl="1" eaLnBrk="1" hangingPunct="1">
              <a:buFont typeface="Wingdings" pitchFamily="2" charset="2"/>
              <a:buNone/>
            </a:pPr>
            <a:endParaRPr lang="en-US" smtClean="0"/>
          </a:p>
          <a:p>
            <a:pPr lvl="1" eaLnBrk="1" hangingPunct="1"/>
            <a:r>
              <a:rPr lang="en-US" smtClean="0"/>
              <a:t>Events A and B are mutually exclusive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4-</a:t>
            </a:r>
            <a:fld id="{F7700DB9-AB2B-4FA6-8F2C-333687017668}" type="slidenum">
              <a:rPr lang="en-US"/>
              <a:pPr/>
              <a:t>13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34818" name="Rectangle 5"/>
          <p:cNvSpPr>
            <a:spLocks noChangeArrowheads="1"/>
          </p:cNvSpPr>
          <p:nvPr/>
        </p:nvSpPr>
        <p:spPr bwMode="auto">
          <a:xfrm>
            <a:off x="2438400" y="3505200"/>
            <a:ext cx="3962400" cy="914400"/>
          </a:xfrm>
          <a:prstGeom prst="rect">
            <a:avLst/>
          </a:prstGeom>
          <a:solidFill>
            <a:srgbClr val="FDE0B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Collectively Exhaustive Events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752600"/>
            <a:ext cx="7620000" cy="4724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>
                <a:solidFill>
                  <a:schemeClr val="folHlink"/>
                </a:solidFill>
              </a:rPr>
              <a:t>Collectively exhaustive</a:t>
            </a:r>
            <a:r>
              <a:rPr lang="en-US" smtClean="0"/>
              <a:t> events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mtClean="0"/>
              <a:t>One of the events must occur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mtClean="0"/>
              <a:t>The set of events covers the entire sample space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>
                <a:solidFill>
                  <a:schemeClr val="hlink"/>
                </a:solidFill>
              </a:rPr>
              <a:t>example: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/>
              <a:t> 			A = aces; B = black cards;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/>
              <a:t>			C = diamonds; D = hearts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smtClean="0"/>
          </a:p>
          <a:p>
            <a:pPr lvl="1" eaLnBrk="1" hangingPunct="1">
              <a:lnSpc>
                <a:spcPct val="80000"/>
              </a:lnSpc>
            </a:pPr>
            <a:r>
              <a:rPr lang="en-US" smtClean="0"/>
              <a:t>Events A, B, C and D are collectively exhaustive (but not mutually exclusive – an ace may also be a heart)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mtClean="0"/>
              <a:t>Events B, C and D are collectively exhaustive and also mutually exclusive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4-</a:t>
            </a:r>
            <a:fld id="{981599DB-8297-4E1B-9FC5-CBD0DDBA660E}" type="slidenum">
              <a:rPr lang="en-US"/>
              <a:pPr/>
              <a:t>14</a:t>
            </a:fld>
            <a:endParaRPr lang="en-US"/>
          </a:p>
        </p:txBody>
      </p:sp>
      <p:sp>
        <p:nvSpPr>
          <p:cNvPr id="8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5125" name="Rectangle 9"/>
          <p:cNvSpPr>
            <a:spLocks noChangeArrowheads="1"/>
          </p:cNvSpPr>
          <p:nvPr/>
        </p:nvSpPr>
        <p:spPr bwMode="auto">
          <a:xfrm>
            <a:off x="1371600" y="2511425"/>
            <a:ext cx="7391400" cy="917575"/>
          </a:xfrm>
          <a:prstGeom prst="rect">
            <a:avLst/>
          </a:prstGeom>
          <a:solidFill>
            <a:srgbClr val="FDE0B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81000"/>
            <a:ext cx="7793038" cy="99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600" smtClean="0"/>
              <a:t>Computing Joint and </a:t>
            </a:r>
            <a:br>
              <a:rPr lang="en-US" sz="3600" smtClean="0"/>
            </a:br>
            <a:r>
              <a:rPr lang="en-US" sz="3600" smtClean="0"/>
              <a:t>Marginal Probabilities</a:t>
            </a:r>
          </a:p>
        </p:txBody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868488"/>
            <a:ext cx="8077200" cy="4684712"/>
          </a:xfrm>
        </p:spPr>
        <p:txBody>
          <a:bodyPr/>
          <a:lstStyle/>
          <a:p>
            <a:pPr eaLnBrk="1" hangingPunct="1"/>
            <a:r>
              <a:rPr lang="en-US" smtClean="0"/>
              <a:t>The probability of a joint event, A and B: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>
              <a:lnSpc>
                <a:spcPct val="140000"/>
              </a:lnSpc>
            </a:pPr>
            <a:r>
              <a:rPr lang="en-US" smtClean="0"/>
              <a:t>Computing a marginal (or simple) probability: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Where B</a:t>
            </a:r>
            <a:r>
              <a:rPr lang="en-US" baseline="-25000" smtClean="0"/>
              <a:t>1</a:t>
            </a:r>
            <a:r>
              <a:rPr lang="en-US" smtClean="0"/>
              <a:t>, B</a:t>
            </a:r>
            <a:r>
              <a:rPr lang="en-US" baseline="-25000" smtClean="0"/>
              <a:t>2</a:t>
            </a:r>
            <a:r>
              <a:rPr lang="en-US" smtClean="0"/>
              <a:t>, …, B</a:t>
            </a:r>
            <a:r>
              <a:rPr lang="en-US" baseline="-25000" smtClean="0"/>
              <a:t>k</a:t>
            </a:r>
            <a:r>
              <a:rPr lang="en-US" smtClean="0"/>
              <a:t> are k mutually exclusive and collectively exhaustive events</a:t>
            </a:r>
          </a:p>
        </p:txBody>
      </p:sp>
      <p:graphicFrame>
        <p:nvGraphicFramePr>
          <p:cNvPr id="5122" name="Object 8"/>
          <p:cNvGraphicFramePr>
            <a:graphicFrameLocks noChangeAspect="1"/>
          </p:cNvGraphicFramePr>
          <p:nvPr/>
        </p:nvGraphicFramePr>
        <p:xfrm>
          <a:off x="1524000" y="2590800"/>
          <a:ext cx="7050088" cy="811213"/>
        </p:xfrm>
        <a:graphic>
          <a:graphicData uri="http://schemas.openxmlformats.org/presentationml/2006/ole">
            <p:oleObj spid="_x0000_s5122" name="Equation" r:id="rId3" imgW="3632040" imgH="419040" progId="Equation.3">
              <p:embed/>
            </p:oleObj>
          </a:graphicData>
        </a:graphic>
      </p:graphicFrame>
      <p:graphicFrame>
        <p:nvGraphicFramePr>
          <p:cNvPr id="5123" name="Object 10"/>
          <p:cNvGraphicFramePr>
            <a:graphicFrameLocks noChangeAspect="1"/>
          </p:cNvGraphicFramePr>
          <p:nvPr/>
        </p:nvGraphicFramePr>
        <p:xfrm>
          <a:off x="1371600" y="4945063"/>
          <a:ext cx="7346950" cy="465137"/>
        </p:xfrm>
        <a:graphic>
          <a:graphicData uri="http://schemas.openxmlformats.org/presentationml/2006/ole">
            <p:oleObj spid="_x0000_s5123" name="Equation" r:id="rId4" imgW="341604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4-</a:t>
            </a:r>
            <a:fld id="{BBF5CF33-BB91-4F16-BC33-7150506CB623}" type="slidenum">
              <a:rPr lang="en-US"/>
              <a:pPr/>
              <a:t>15</a:t>
            </a:fld>
            <a:endParaRPr lang="en-US"/>
          </a:p>
        </p:txBody>
      </p:sp>
      <p:sp>
        <p:nvSpPr>
          <p:cNvPr id="40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6148" name="Rectangle 2"/>
          <p:cNvSpPr>
            <a:spLocks noChangeArrowheads="1"/>
          </p:cNvSpPr>
          <p:nvPr/>
        </p:nvSpPr>
        <p:spPr bwMode="auto">
          <a:xfrm>
            <a:off x="3505200" y="3581400"/>
            <a:ext cx="2514600" cy="914400"/>
          </a:xfrm>
          <a:prstGeom prst="rect">
            <a:avLst/>
          </a:prstGeom>
          <a:solidFill>
            <a:srgbClr val="CBDDF7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>
            <a:spAutoFit/>
          </a:bodyPr>
          <a:lstStyle/>
          <a:p>
            <a:endParaRPr lang="en-US"/>
          </a:p>
        </p:txBody>
      </p:sp>
      <p:sp>
        <p:nvSpPr>
          <p:cNvPr id="6149" name="Rectangle 3"/>
          <p:cNvSpPr>
            <a:spLocks noChangeArrowheads="1"/>
          </p:cNvSpPr>
          <p:nvPr/>
        </p:nvSpPr>
        <p:spPr bwMode="auto">
          <a:xfrm>
            <a:off x="1752600" y="3581400"/>
            <a:ext cx="1752600" cy="1981200"/>
          </a:xfrm>
          <a:prstGeom prst="rect">
            <a:avLst/>
          </a:prstGeom>
          <a:solidFill>
            <a:srgbClr val="FDE0BD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>
            <a:spAutoFit/>
          </a:bodyPr>
          <a:lstStyle/>
          <a:p>
            <a:endParaRPr lang="en-US"/>
          </a:p>
        </p:txBody>
      </p:sp>
      <p:sp>
        <p:nvSpPr>
          <p:cNvPr id="6150" name="Oval 4"/>
          <p:cNvSpPr>
            <a:spLocks noChangeArrowheads="1"/>
          </p:cNvSpPr>
          <p:nvPr/>
        </p:nvSpPr>
        <p:spPr bwMode="auto">
          <a:xfrm>
            <a:off x="3810000" y="4419600"/>
            <a:ext cx="685800" cy="685800"/>
          </a:xfrm>
          <a:prstGeom prst="ellipse">
            <a:avLst/>
          </a:prstGeom>
          <a:noFill/>
          <a:ln w="25400" algn="ctr">
            <a:solidFill>
              <a:schemeClr val="hlink"/>
            </a:solidFill>
            <a:round/>
            <a:headEnd/>
            <a:tailEnd/>
          </a:ln>
        </p:spPr>
        <p:txBody>
          <a:bodyPr lIns="90488" tIns="44450" rIns="90488" bIns="44450" anchor="ctr">
            <a:spAutoFit/>
          </a:bodyPr>
          <a:lstStyle/>
          <a:p>
            <a:endParaRPr lang="en-US"/>
          </a:p>
        </p:txBody>
      </p:sp>
      <p:sp>
        <p:nvSpPr>
          <p:cNvPr id="6151" name="Line 6"/>
          <p:cNvSpPr>
            <a:spLocks noChangeShapeType="1"/>
          </p:cNvSpPr>
          <p:nvPr/>
        </p:nvSpPr>
        <p:spPr bwMode="auto">
          <a:xfrm flipH="1">
            <a:off x="4495800" y="2971800"/>
            <a:ext cx="1981200" cy="167640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 type="triangle" w="lg" len="med"/>
          </a:ln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title"/>
          </p:nvPr>
        </p:nvSpPr>
        <p:spPr>
          <a:xfrm>
            <a:off x="1222375" y="457200"/>
            <a:ext cx="7004050" cy="762000"/>
          </a:xfrm>
        </p:spPr>
        <p:txBody>
          <a:bodyPr/>
          <a:lstStyle/>
          <a:p>
            <a:pPr eaLnBrk="1" hangingPunct="1"/>
            <a:r>
              <a:rPr lang="en-US" smtClean="0"/>
              <a:t>Joint Probability Example</a:t>
            </a:r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1524000" y="1828800"/>
            <a:ext cx="251460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/>
              <a:t>P(</a:t>
            </a:r>
            <a:r>
              <a:rPr lang="en-US" b="1">
                <a:solidFill>
                  <a:srgbClr val="FF0066"/>
                </a:solidFill>
              </a:rPr>
              <a:t>Red </a:t>
            </a:r>
            <a:r>
              <a:rPr lang="en-US" b="1"/>
              <a:t>and </a:t>
            </a:r>
            <a:r>
              <a:rPr lang="en-US" b="1">
                <a:solidFill>
                  <a:srgbClr val="00CC00"/>
                </a:solidFill>
              </a:rPr>
              <a:t>Ace</a:t>
            </a:r>
            <a:r>
              <a:rPr lang="en-US" b="1"/>
              <a:t>)</a:t>
            </a:r>
          </a:p>
        </p:txBody>
      </p:sp>
      <p:sp>
        <p:nvSpPr>
          <p:cNvPr id="6154" name="Rectangle 13"/>
          <p:cNvSpPr>
            <a:spLocks noChangeArrowheads="1"/>
          </p:cNvSpPr>
          <p:nvPr/>
        </p:nvSpPr>
        <p:spPr bwMode="auto">
          <a:xfrm>
            <a:off x="4800600" y="4038600"/>
            <a:ext cx="995363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b="1"/>
              <a:t>Black</a:t>
            </a:r>
          </a:p>
        </p:txBody>
      </p:sp>
      <p:sp>
        <p:nvSpPr>
          <p:cNvPr id="6155" name="Rectangle 14"/>
          <p:cNvSpPr>
            <a:spLocks noChangeArrowheads="1"/>
          </p:cNvSpPr>
          <p:nvPr/>
        </p:nvSpPr>
        <p:spPr bwMode="auto">
          <a:xfrm>
            <a:off x="4724400" y="5029200"/>
            <a:ext cx="1206500" cy="498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6" name="Rectangle 15"/>
          <p:cNvSpPr>
            <a:spLocks noChangeArrowheads="1"/>
          </p:cNvSpPr>
          <p:nvPr/>
        </p:nvSpPr>
        <p:spPr bwMode="auto">
          <a:xfrm>
            <a:off x="4191000" y="3581400"/>
            <a:ext cx="1076325" cy="5000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700" b="1"/>
              <a:t>Color</a:t>
            </a:r>
          </a:p>
        </p:txBody>
      </p:sp>
      <p:sp>
        <p:nvSpPr>
          <p:cNvPr id="6157" name="Rectangle 16"/>
          <p:cNvSpPr>
            <a:spLocks noChangeArrowheads="1"/>
          </p:cNvSpPr>
          <p:nvPr/>
        </p:nvSpPr>
        <p:spPr bwMode="auto">
          <a:xfrm>
            <a:off x="2133600" y="3886200"/>
            <a:ext cx="981075" cy="5000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700" b="1"/>
              <a:t>Type</a:t>
            </a:r>
          </a:p>
        </p:txBody>
      </p:sp>
      <p:sp>
        <p:nvSpPr>
          <p:cNvPr id="6158" name="Rectangle 17"/>
          <p:cNvSpPr>
            <a:spLocks noChangeArrowheads="1"/>
          </p:cNvSpPr>
          <p:nvPr/>
        </p:nvSpPr>
        <p:spPr bwMode="auto">
          <a:xfrm>
            <a:off x="3733800" y="4038600"/>
            <a:ext cx="757238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b="1">
                <a:solidFill>
                  <a:schemeClr val="hlink"/>
                </a:solidFill>
              </a:rPr>
              <a:t>Red</a:t>
            </a:r>
          </a:p>
        </p:txBody>
      </p:sp>
      <p:sp>
        <p:nvSpPr>
          <p:cNvPr id="6159" name="Rectangle 18"/>
          <p:cNvSpPr>
            <a:spLocks noChangeArrowheads="1"/>
          </p:cNvSpPr>
          <p:nvPr/>
        </p:nvSpPr>
        <p:spPr bwMode="auto">
          <a:xfrm>
            <a:off x="5986463" y="3919538"/>
            <a:ext cx="1000125" cy="5000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700" b="1"/>
              <a:t>Total</a:t>
            </a:r>
          </a:p>
        </p:txBody>
      </p:sp>
      <p:sp>
        <p:nvSpPr>
          <p:cNvPr id="6160" name="Rectangle 19"/>
          <p:cNvSpPr>
            <a:spLocks noChangeArrowheads="1"/>
          </p:cNvSpPr>
          <p:nvPr/>
        </p:nvSpPr>
        <p:spPr bwMode="auto">
          <a:xfrm>
            <a:off x="1806575" y="4530725"/>
            <a:ext cx="809625" cy="5000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700" b="1">
                <a:solidFill>
                  <a:schemeClr val="accent1"/>
                </a:solidFill>
              </a:rPr>
              <a:t>Ace</a:t>
            </a:r>
          </a:p>
        </p:txBody>
      </p:sp>
      <p:sp>
        <p:nvSpPr>
          <p:cNvPr id="6161" name="Rectangle 20"/>
          <p:cNvSpPr>
            <a:spLocks noChangeArrowheads="1"/>
          </p:cNvSpPr>
          <p:nvPr/>
        </p:nvSpPr>
        <p:spPr bwMode="auto">
          <a:xfrm>
            <a:off x="3946525" y="4519613"/>
            <a:ext cx="371475" cy="5000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700" b="1">
                <a:solidFill>
                  <a:schemeClr val="folHlink"/>
                </a:solidFill>
              </a:rPr>
              <a:t>2</a:t>
            </a:r>
          </a:p>
        </p:txBody>
      </p:sp>
      <p:sp>
        <p:nvSpPr>
          <p:cNvPr id="6162" name="Rectangle 21"/>
          <p:cNvSpPr>
            <a:spLocks noChangeArrowheads="1"/>
          </p:cNvSpPr>
          <p:nvPr/>
        </p:nvSpPr>
        <p:spPr bwMode="auto">
          <a:xfrm>
            <a:off x="4760913" y="4502150"/>
            <a:ext cx="1206500" cy="498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63" name="Rectangle 22"/>
          <p:cNvSpPr>
            <a:spLocks noChangeArrowheads="1"/>
          </p:cNvSpPr>
          <p:nvPr/>
        </p:nvSpPr>
        <p:spPr bwMode="auto">
          <a:xfrm>
            <a:off x="5176838" y="4519613"/>
            <a:ext cx="371475" cy="5000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700" b="1"/>
              <a:t>2</a:t>
            </a:r>
          </a:p>
        </p:txBody>
      </p:sp>
      <p:sp>
        <p:nvSpPr>
          <p:cNvPr id="6164" name="Rectangle 23"/>
          <p:cNvSpPr>
            <a:spLocks noChangeArrowheads="1"/>
          </p:cNvSpPr>
          <p:nvPr/>
        </p:nvSpPr>
        <p:spPr bwMode="auto">
          <a:xfrm>
            <a:off x="6323013" y="4519613"/>
            <a:ext cx="371475" cy="5000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700" b="1"/>
              <a:t>4</a:t>
            </a:r>
          </a:p>
        </p:txBody>
      </p:sp>
      <p:sp>
        <p:nvSpPr>
          <p:cNvPr id="6165" name="Rectangle 24"/>
          <p:cNvSpPr>
            <a:spLocks noChangeArrowheads="1"/>
          </p:cNvSpPr>
          <p:nvPr/>
        </p:nvSpPr>
        <p:spPr bwMode="auto">
          <a:xfrm>
            <a:off x="1806575" y="5087938"/>
            <a:ext cx="1590675" cy="5000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700" b="1"/>
              <a:t>Non-Ace</a:t>
            </a:r>
          </a:p>
        </p:txBody>
      </p:sp>
      <p:sp>
        <p:nvSpPr>
          <p:cNvPr id="6166" name="Rectangle 25"/>
          <p:cNvSpPr>
            <a:spLocks noChangeArrowheads="1"/>
          </p:cNvSpPr>
          <p:nvPr/>
        </p:nvSpPr>
        <p:spPr bwMode="auto">
          <a:xfrm>
            <a:off x="3849688" y="5076825"/>
            <a:ext cx="561975" cy="5000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700" b="1"/>
              <a:t>24</a:t>
            </a:r>
          </a:p>
        </p:txBody>
      </p:sp>
      <p:sp>
        <p:nvSpPr>
          <p:cNvPr id="6167" name="Rectangle 26"/>
          <p:cNvSpPr>
            <a:spLocks noChangeArrowheads="1"/>
          </p:cNvSpPr>
          <p:nvPr/>
        </p:nvSpPr>
        <p:spPr bwMode="auto">
          <a:xfrm>
            <a:off x="5080000" y="5076825"/>
            <a:ext cx="561975" cy="5000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700" b="1"/>
              <a:t>24</a:t>
            </a:r>
          </a:p>
        </p:txBody>
      </p:sp>
      <p:sp>
        <p:nvSpPr>
          <p:cNvPr id="6168" name="Rectangle 27"/>
          <p:cNvSpPr>
            <a:spLocks noChangeArrowheads="1"/>
          </p:cNvSpPr>
          <p:nvPr/>
        </p:nvSpPr>
        <p:spPr bwMode="auto">
          <a:xfrm>
            <a:off x="6227763" y="5076825"/>
            <a:ext cx="561975" cy="5000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700" b="1"/>
              <a:t>48</a:t>
            </a:r>
          </a:p>
        </p:txBody>
      </p:sp>
      <p:sp>
        <p:nvSpPr>
          <p:cNvPr id="6169" name="Rectangle 28"/>
          <p:cNvSpPr>
            <a:spLocks noChangeArrowheads="1"/>
          </p:cNvSpPr>
          <p:nvPr/>
        </p:nvSpPr>
        <p:spPr bwMode="auto">
          <a:xfrm>
            <a:off x="1806575" y="5646738"/>
            <a:ext cx="1000125" cy="5000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700" b="1"/>
              <a:t>Total</a:t>
            </a:r>
          </a:p>
        </p:txBody>
      </p:sp>
      <p:sp>
        <p:nvSpPr>
          <p:cNvPr id="6170" name="Rectangle 29"/>
          <p:cNvSpPr>
            <a:spLocks noChangeArrowheads="1"/>
          </p:cNvSpPr>
          <p:nvPr/>
        </p:nvSpPr>
        <p:spPr bwMode="auto">
          <a:xfrm>
            <a:off x="3849688" y="5635625"/>
            <a:ext cx="561975" cy="5000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700" b="1"/>
              <a:t>26</a:t>
            </a:r>
          </a:p>
        </p:txBody>
      </p:sp>
      <p:sp>
        <p:nvSpPr>
          <p:cNvPr id="6171" name="Rectangle 30"/>
          <p:cNvSpPr>
            <a:spLocks noChangeArrowheads="1"/>
          </p:cNvSpPr>
          <p:nvPr/>
        </p:nvSpPr>
        <p:spPr bwMode="auto">
          <a:xfrm>
            <a:off x="5080000" y="5635625"/>
            <a:ext cx="561975" cy="5000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700" b="1"/>
              <a:t>26</a:t>
            </a:r>
          </a:p>
        </p:txBody>
      </p:sp>
      <p:sp>
        <p:nvSpPr>
          <p:cNvPr id="6172" name="Rectangle 31"/>
          <p:cNvSpPr>
            <a:spLocks noChangeArrowheads="1"/>
          </p:cNvSpPr>
          <p:nvPr/>
        </p:nvSpPr>
        <p:spPr bwMode="auto">
          <a:xfrm>
            <a:off x="6227763" y="5635625"/>
            <a:ext cx="561975" cy="5000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700" b="1"/>
              <a:t>52</a:t>
            </a:r>
          </a:p>
        </p:txBody>
      </p:sp>
      <p:sp>
        <p:nvSpPr>
          <p:cNvPr id="6173" name="Line 32"/>
          <p:cNvSpPr>
            <a:spLocks noChangeShapeType="1"/>
          </p:cNvSpPr>
          <p:nvPr/>
        </p:nvSpPr>
        <p:spPr bwMode="auto">
          <a:xfrm>
            <a:off x="4724400" y="4038600"/>
            <a:ext cx="0" cy="2133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74" name="Line 33"/>
          <p:cNvSpPr>
            <a:spLocks noChangeShapeType="1"/>
          </p:cNvSpPr>
          <p:nvPr/>
        </p:nvSpPr>
        <p:spPr bwMode="auto">
          <a:xfrm>
            <a:off x="1752600" y="4495800"/>
            <a:ext cx="5334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75" name="Line 34"/>
          <p:cNvSpPr>
            <a:spLocks noChangeShapeType="1"/>
          </p:cNvSpPr>
          <p:nvPr/>
        </p:nvSpPr>
        <p:spPr bwMode="auto">
          <a:xfrm>
            <a:off x="6019800" y="3581400"/>
            <a:ext cx="0" cy="2590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76" name="Line 35"/>
          <p:cNvSpPr>
            <a:spLocks noChangeShapeType="1"/>
          </p:cNvSpPr>
          <p:nvPr/>
        </p:nvSpPr>
        <p:spPr bwMode="auto">
          <a:xfrm>
            <a:off x="3505200" y="4038600"/>
            <a:ext cx="2514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487" tIns="44450" rIns="90487" bIns="44450"/>
          <a:lstStyle/>
          <a:p>
            <a:endParaRPr lang="en-US"/>
          </a:p>
        </p:txBody>
      </p:sp>
      <p:sp>
        <p:nvSpPr>
          <p:cNvPr id="6177" name="Line 36"/>
          <p:cNvSpPr>
            <a:spLocks noChangeShapeType="1"/>
          </p:cNvSpPr>
          <p:nvPr/>
        </p:nvSpPr>
        <p:spPr bwMode="auto">
          <a:xfrm>
            <a:off x="3505200" y="3581400"/>
            <a:ext cx="0" cy="2590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lIns="90487" tIns="44450" rIns="90487" bIns="44450"/>
          <a:lstStyle/>
          <a:p>
            <a:endParaRPr lang="en-US"/>
          </a:p>
        </p:txBody>
      </p:sp>
      <p:sp>
        <p:nvSpPr>
          <p:cNvPr id="6178" name="Line 37"/>
          <p:cNvSpPr>
            <a:spLocks noChangeShapeType="1"/>
          </p:cNvSpPr>
          <p:nvPr/>
        </p:nvSpPr>
        <p:spPr bwMode="auto">
          <a:xfrm>
            <a:off x="1752600" y="5562600"/>
            <a:ext cx="5334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79" name="Line 38"/>
          <p:cNvSpPr>
            <a:spLocks noChangeShapeType="1"/>
          </p:cNvSpPr>
          <p:nvPr/>
        </p:nvSpPr>
        <p:spPr bwMode="auto">
          <a:xfrm>
            <a:off x="1752600" y="5029200"/>
            <a:ext cx="533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lIns="90487" tIns="44450" rIns="90487" bIns="44450"/>
          <a:lstStyle/>
          <a:p>
            <a:endParaRPr lang="en-US"/>
          </a:p>
        </p:txBody>
      </p:sp>
      <p:sp>
        <p:nvSpPr>
          <p:cNvPr id="6180" name="Rectangle 39"/>
          <p:cNvSpPr>
            <a:spLocks noChangeArrowheads="1"/>
          </p:cNvSpPr>
          <p:nvPr/>
        </p:nvSpPr>
        <p:spPr bwMode="auto">
          <a:xfrm>
            <a:off x="1752600" y="3581400"/>
            <a:ext cx="5334000" cy="2590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81" name="Oval 40"/>
          <p:cNvSpPr>
            <a:spLocks noChangeArrowheads="1"/>
          </p:cNvSpPr>
          <p:nvPr/>
        </p:nvSpPr>
        <p:spPr bwMode="auto">
          <a:xfrm>
            <a:off x="3810000" y="5638800"/>
            <a:ext cx="609600" cy="533400"/>
          </a:xfrm>
          <a:prstGeom prst="ellipse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 wrap="none" lIns="90488" tIns="44450" rIns="90488" bIns="44450" anchor="ctr">
            <a:spAutoFit/>
          </a:bodyPr>
          <a:lstStyle/>
          <a:p>
            <a:endParaRPr lang="en-US"/>
          </a:p>
        </p:txBody>
      </p:sp>
      <p:sp>
        <p:nvSpPr>
          <p:cNvPr id="6182" name="Rectangle 42"/>
          <p:cNvSpPr>
            <a:spLocks noChangeArrowheads="1"/>
          </p:cNvSpPr>
          <p:nvPr/>
        </p:nvSpPr>
        <p:spPr bwMode="auto">
          <a:xfrm>
            <a:off x="3505200" y="3581400"/>
            <a:ext cx="2514600" cy="914400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>
            <a:spAutoFit/>
          </a:bodyPr>
          <a:lstStyle/>
          <a:p>
            <a:endParaRPr lang="en-US"/>
          </a:p>
        </p:txBody>
      </p:sp>
      <p:graphicFrame>
        <p:nvGraphicFramePr>
          <p:cNvPr id="6146" name="Object 43"/>
          <p:cNvGraphicFramePr>
            <a:graphicFrameLocks noChangeAspect="1"/>
          </p:cNvGraphicFramePr>
          <p:nvPr/>
        </p:nvGraphicFramePr>
        <p:xfrm>
          <a:off x="1524000" y="2341563"/>
          <a:ext cx="5410200" cy="712787"/>
        </p:xfrm>
        <a:graphic>
          <a:graphicData uri="http://schemas.openxmlformats.org/presentationml/2006/ole">
            <p:oleObj spid="_x0000_s6146" name="Equation" r:id="rId3" imgW="2997000" imgH="393480" progId="Equation.3">
              <p:embed/>
            </p:oleObj>
          </a:graphicData>
        </a:graphic>
      </p:graphicFrame>
      <p:sp>
        <p:nvSpPr>
          <p:cNvPr id="6183" name="Rectangle 44"/>
          <p:cNvSpPr>
            <a:spLocks noChangeArrowheads="1"/>
          </p:cNvSpPr>
          <p:nvPr/>
        </p:nvSpPr>
        <p:spPr bwMode="auto">
          <a:xfrm>
            <a:off x="1219200" y="1676400"/>
            <a:ext cx="6019800" cy="1600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4-</a:t>
            </a:r>
            <a:fld id="{A6AC1BA7-1015-4B6F-BF60-78BEF992C1F0}" type="slidenum">
              <a:rPr lang="en-US"/>
              <a:pPr/>
              <a:t>16</a:t>
            </a:fld>
            <a:endParaRPr lang="en-US"/>
          </a:p>
        </p:txBody>
      </p:sp>
      <p:sp>
        <p:nvSpPr>
          <p:cNvPr id="40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7172" name="Rectangle 2"/>
          <p:cNvSpPr>
            <a:spLocks noChangeArrowheads="1"/>
          </p:cNvSpPr>
          <p:nvPr/>
        </p:nvSpPr>
        <p:spPr bwMode="auto">
          <a:xfrm>
            <a:off x="3505200" y="3581400"/>
            <a:ext cx="2514600" cy="914400"/>
          </a:xfrm>
          <a:prstGeom prst="rect">
            <a:avLst/>
          </a:prstGeom>
          <a:solidFill>
            <a:srgbClr val="C7DAF7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>
            <a:spAutoFit/>
          </a:bodyPr>
          <a:lstStyle/>
          <a:p>
            <a:endParaRPr lang="en-US"/>
          </a:p>
        </p:txBody>
      </p:sp>
      <p:sp>
        <p:nvSpPr>
          <p:cNvPr id="7173" name="Rectangle 3"/>
          <p:cNvSpPr>
            <a:spLocks noChangeArrowheads="1"/>
          </p:cNvSpPr>
          <p:nvPr/>
        </p:nvSpPr>
        <p:spPr bwMode="auto">
          <a:xfrm>
            <a:off x="1752600" y="3581400"/>
            <a:ext cx="1752600" cy="1981200"/>
          </a:xfrm>
          <a:prstGeom prst="rect">
            <a:avLst/>
          </a:prstGeom>
          <a:solidFill>
            <a:srgbClr val="FDE0BD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>
            <a:spAutoFit/>
          </a:bodyPr>
          <a:lstStyle/>
          <a:p>
            <a:endParaRPr lang="en-US"/>
          </a:p>
        </p:txBody>
      </p:sp>
      <p:sp>
        <p:nvSpPr>
          <p:cNvPr id="7174" name="Oval 4"/>
          <p:cNvSpPr>
            <a:spLocks noChangeArrowheads="1"/>
          </p:cNvSpPr>
          <p:nvPr/>
        </p:nvSpPr>
        <p:spPr bwMode="auto">
          <a:xfrm>
            <a:off x="6172200" y="4419600"/>
            <a:ext cx="685800" cy="685800"/>
          </a:xfrm>
          <a:prstGeom prst="ellipse">
            <a:avLst/>
          </a:prstGeom>
          <a:noFill/>
          <a:ln w="25400" algn="ctr">
            <a:solidFill>
              <a:schemeClr val="hlink"/>
            </a:solidFill>
            <a:round/>
            <a:headEnd/>
            <a:tailEnd/>
          </a:ln>
        </p:spPr>
        <p:txBody>
          <a:bodyPr lIns="90488" tIns="44450" rIns="90488" bIns="44450" anchor="ctr">
            <a:spAutoFit/>
          </a:bodyPr>
          <a:lstStyle/>
          <a:p>
            <a:endParaRPr lang="en-US"/>
          </a:p>
        </p:txBody>
      </p:sp>
      <p:sp>
        <p:nvSpPr>
          <p:cNvPr id="7175" name="Line 5"/>
          <p:cNvSpPr>
            <a:spLocks noChangeShapeType="1"/>
          </p:cNvSpPr>
          <p:nvPr/>
        </p:nvSpPr>
        <p:spPr bwMode="auto">
          <a:xfrm flipH="1">
            <a:off x="6781800" y="3048000"/>
            <a:ext cx="762000" cy="144780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 type="triangle" w="lg" len="med"/>
          </a:ln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7176" name="Rectangle 6"/>
          <p:cNvSpPr>
            <a:spLocks noGrp="1" noChangeArrowheads="1"/>
          </p:cNvSpPr>
          <p:nvPr>
            <p:ph type="title"/>
          </p:nvPr>
        </p:nvSpPr>
        <p:spPr>
          <a:xfrm>
            <a:off x="1143000" y="457200"/>
            <a:ext cx="7793038" cy="762000"/>
          </a:xfrm>
        </p:spPr>
        <p:txBody>
          <a:bodyPr/>
          <a:lstStyle/>
          <a:p>
            <a:pPr eaLnBrk="1" hangingPunct="1"/>
            <a:r>
              <a:rPr lang="en-US" smtClean="0"/>
              <a:t>Marginal Probability Example</a:t>
            </a:r>
          </a:p>
        </p:txBody>
      </p:sp>
      <p:sp>
        <p:nvSpPr>
          <p:cNvPr id="7177" name="Rectangle 7"/>
          <p:cNvSpPr>
            <a:spLocks noChangeArrowheads="1"/>
          </p:cNvSpPr>
          <p:nvPr/>
        </p:nvSpPr>
        <p:spPr bwMode="auto">
          <a:xfrm>
            <a:off x="1524000" y="1828800"/>
            <a:ext cx="251460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/>
              <a:t>P(</a:t>
            </a:r>
            <a:r>
              <a:rPr lang="en-US" b="1">
                <a:solidFill>
                  <a:srgbClr val="00CC00"/>
                </a:solidFill>
              </a:rPr>
              <a:t>Ace</a:t>
            </a:r>
            <a:r>
              <a:rPr lang="en-US" b="1"/>
              <a:t>)</a:t>
            </a:r>
          </a:p>
        </p:txBody>
      </p:sp>
      <p:sp>
        <p:nvSpPr>
          <p:cNvPr id="7178" name="Rectangle 8"/>
          <p:cNvSpPr>
            <a:spLocks noChangeArrowheads="1"/>
          </p:cNvSpPr>
          <p:nvPr/>
        </p:nvSpPr>
        <p:spPr bwMode="auto">
          <a:xfrm>
            <a:off x="4800600" y="4038600"/>
            <a:ext cx="995363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b="1"/>
              <a:t>Black</a:t>
            </a:r>
          </a:p>
        </p:txBody>
      </p:sp>
      <p:sp>
        <p:nvSpPr>
          <p:cNvPr id="7179" name="Rectangle 9"/>
          <p:cNvSpPr>
            <a:spLocks noChangeArrowheads="1"/>
          </p:cNvSpPr>
          <p:nvPr/>
        </p:nvSpPr>
        <p:spPr bwMode="auto">
          <a:xfrm>
            <a:off x="4724400" y="5029200"/>
            <a:ext cx="1206500" cy="498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0" name="Rectangle 10"/>
          <p:cNvSpPr>
            <a:spLocks noChangeArrowheads="1"/>
          </p:cNvSpPr>
          <p:nvPr/>
        </p:nvSpPr>
        <p:spPr bwMode="auto">
          <a:xfrm>
            <a:off x="4191000" y="3581400"/>
            <a:ext cx="1076325" cy="5000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700" b="1"/>
              <a:t>Color</a:t>
            </a:r>
          </a:p>
        </p:txBody>
      </p:sp>
      <p:sp>
        <p:nvSpPr>
          <p:cNvPr id="7181" name="Rectangle 11"/>
          <p:cNvSpPr>
            <a:spLocks noChangeArrowheads="1"/>
          </p:cNvSpPr>
          <p:nvPr/>
        </p:nvSpPr>
        <p:spPr bwMode="auto">
          <a:xfrm>
            <a:off x="2133600" y="3886200"/>
            <a:ext cx="981075" cy="5000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700" b="1"/>
              <a:t>Type</a:t>
            </a:r>
          </a:p>
        </p:txBody>
      </p:sp>
      <p:sp>
        <p:nvSpPr>
          <p:cNvPr id="7182" name="Rectangle 12"/>
          <p:cNvSpPr>
            <a:spLocks noChangeArrowheads="1"/>
          </p:cNvSpPr>
          <p:nvPr/>
        </p:nvSpPr>
        <p:spPr bwMode="auto">
          <a:xfrm>
            <a:off x="3733800" y="4038600"/>
            <a:ext cx="757238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b="1">
                <a:solidFill>
                  <a:schemeClr val="hlink"/>
                </a:solidFill>
              </a:rPr>
              <a:t>Red</a:t>
            </a:r>
          </a:p>
        </p:txBody>
      </p:sp>
      <p:sp>
        <p:nvSpPr>
          <p:cNvPr id="7183" name="Rectangle 13"/>
          <p:cNvSpPr>
            <a:spLocks noChangeArrowheads="1"/>
          </p:cNvSpPr>
          <p:nvPr/>
        </p:nvSpPr>
        <p:spPr bwMode="auto">
          <a:xfrm>
            <a:off x="5986463" y="3919538"/>
            <a:ext cx="1000125" cy="5000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700" b="1"/>
              <a:t>Total</a:t>
            </a:r>
          </a:p>
        </p:txBody>
      </p:sp>
      <p:sp>
        <p:nvSpPr>
          <p:cNvPr id="7184" name="Rectangle 14"/>
          <p:cNvSpPr>
            <a:spLocks noChangeArrowheads="1"/>
          </p:cNvSpPr>
          <p:nvPr/>
        </p:nvSpPr>
        <p:spPr bwMode="auto">
          <a:xfrm>
            <a:off x="1806575" y="4530725"/>
            <a:ext cx="809625" cy="5000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700" b="1">
                <a:solidFill>
                  <a:schemeClr val="accent1"/>
                </a:solidFill>
              </a:rPr>
              <a:t>Ace</a:t>
            </a:r>
          </a:p>
        </p:txBody>
      </p:sp>
      <p:sp>
        <p:nvSpPr>
          <p:cNvPr id="7185" name="Rectangle 15"/>
          <p:cNvSpPr>
            <a:spLocks noChangeArrowheads="1"/>
          </p:cNvSpPr>
          <p:nvPr/>
        </p:nvSpPr>
        <p:spPr bwMode="auto">
          <a:xfrm>
            <a:off x="3946525" y="4519613"/>
            <a:ext cx="371475" cy="5000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700" b="1">
                <a:solidFill>
                  <a:schemeClr val="folHlink"/>
                </a:solidFill>
              </a:rPr>
              <a:t>2</a:t>
            </a:r>
          </a:p>
        </p:txBody>
      </p:sp>
      <p:sp>
        <p:nvSpPr>
          <p:cNvPr id="7186" name="Rectangle 16"/>
          <p:cNvSpPr>
            <a:spLocks noChangeArrowheads="1"/>
          </p:cNvSpPr>
          <p:nvPr/>
        </p:nvSpPr>
        <p:spPr bwMode="auto">
          <a:xfrm>
            <a:off x="4760913" y="4502150"/>
            <a:ext cx="1206500" cy="498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7" name="Rectangle 17"/>
          <p:cNvSpPr>
            <a:spLocks noChangeArrowheads="1"/>
          </p:cNvSpPr>
          <p:nvPr/>
        </p:nvSpPr>
        <p:spPr bwMode="auto">
          <a:xfrm>
            <a:off x="5176838" y="4519613"/>
            <a:ext cx="371475" cy="5000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700" b="1"/>
              <a:t>2</a:t>
            </a:r>
          </a:p>
        </p:txBody>
      </p:sp>
      <p:sp>
        <p:nvSpPr>
          <p:cNvPr id="7188" name="Rectangle 18"/>
          <p:cNvSpPr>
            <a:spLocks noChangeArrowheads="1"/>
          </p:cNvSpPr>
          <p:nvPr/>
        </p:nvSpPr>
        <p:spPr bwMode="auto">
          <a:xfrm>
            <a:off x="6323013" y="4519613"/>
            <a:ext cx="371475" cy="5000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700" b="1"/>
              <a:t>4</a:t>
            </a:r>
          </a:p>
        </p:txBody>
      </p:sp>
      <p:sp>
        <p:nvSpPr>
          <p:cNvPr id="7189" name="Rectangle 19"/>
          <p:cNvSpPr>
            <a:spLocks noChangeArrowheads="1"/>
          </p:cNvSpPr>
          <p:nvPr/>
        </p:nvSpPr>
        <p:spPr bwMode="auto">
          <a:xfrm>
            <a:off x="1806575" y="5087938"/>
            <a:ext cx="1590675" cy="5000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700" b="1"/>
              <a:t>Non-Ace</a:t>
            </a:r>
          </a:p>
        </p:txBody>
      </p:sp>
      <p:sp>
        <p:nvSpPr>
          <p:cNvPr id="7190" name="Rectangle 20"/>
          <p:cNvSpPr>
            <a:spLocks noChangeArrowheads="1"/>
          </p:cNvSpPr>
          <p:nvPr/>
        </p:nvSpPr>
        <p:spPr bwMode="auto">
          <a:xfrm>
            <a:off x="3849688" y="5076825"/>
            <a:ext cx="561975" cy="5000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700" b="1"/>
              <a:t>24</a:t>
            </a:r>
          </a:p>
        </p:txBody>
      </p:sp>
      <p:sp>
        <p:nvSpPr>
          <p:cNvPr id="7191" name="Rectangle 21"/>
          <p:cNvSpPr>
            <a:spLocks noChangeArrowheads="1"/>
          </p:cNvSpPr>
          <p:nvPr/>
        </p:nvSpPr>
        <p:spPr bwMode="auto">
          <a:xfrm>
            <a:off x="5080000" y="5076825"/>
            <a:ext cx="561975" cy="5000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700" b="1"/>
              <a:t>24</a:t>
            </a:r>
          </a:p>
        </p:txBody>
      </p:sp>
      <p:sp>
        <p:nvSpPr>
          <p:cNvPr id="7192" name="Rectangle 22"/>
          <p:cNvSpPr>
            <a:spLocks noChangeArrowheads="1"/>
          </p:cNvSpPr>
          <p:nvPr/>
        </p:nvSpPr>
        <p:spPr bwMode="auto">
          <a:xfrm>
            <a:off x="6227763" y="5076825"/>
            <a:ext cx="561975" cy="5000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700" b="1"/>
              <a:t>48</a:t>
            </a:r>
          </a:p>
        </p:txBody>
      </p:sp>
      <p:sp>
        <p:nvSpPr>
          <p:cNvPr id="7193" name="Rectangle 23"/>
          <p:cNvSpPr>
            <a:spLocks noChangeArrowheads="1"/>
          </p:cNvSpPr>
          <p:nvPr/>
        </p:nvSpPr>
        <p:spPr bwMode="auto">
          <a:xfrm>
            <a:off x="1806575" y="5646738"/>
            <a:ext cx="1000125" cy="5000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700" b="1"/>
              <a:t>Total</a:t>
            </a:r>
          </a:p>
        </p:txBody>
      </p:sp>
      <p:sp>
        <p:nvSpPr>
          <p:cNvPr id="7194" name="Rectangle 24"/>
          <p:cNvSpPr>
            <a:spLocks noChangeArrowheads="1"/>
          </p:cNvSpPr>
          <p:nvPr/>
        </p:nvSpPr>
        <p:spPr bwMode="auto">
          <a:xfrm>
            <a:off x="3849688" y="5635625"/>
            <a:ext cx="561975" cy="5000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700" b="1"/>
              <a:t>26</a:t>
            </a:r>
          </a:p>
        </p:txBody>
      </p:sp>
      <p:sp>
        <p:nvSpPr>
          <p:cNvPr id="7195" name="Rectangle 25"/>
          <p:cNvSpPr>
            <a:spLocks noChangeArrowheads="1"/>
          </p:cNvSpPr>
          <p:nvPr/>
        </p:nvSpPr>
        <p:spPr bwMode="auto">
          <a:xfrm>
            <a:off x="5080000" y="5635625"/>
            <a:ext cx="561975" cy="5000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700" b="1"/>
              <a:t>26</a:t>
            </a:r>
          </a:p>
        </p:txBody>
      </p:sp>
      <p:sp>
        <p:nvSpPr>
          <p:cNvPr id="7196" name="Rectangle 26"/>
          <p:cNvSpPr>
            <a:spLocks noChangeArrowheads="1"/>
          </p:cNvSpPr>
          <p:nvPr/>
        </p:nvSpPr>
        <p:spPr bwMode="auto">
          <a:xfrm>
            <a:off x="6227763" y="5635625"/>
            <a:ext cx="561975" cy="5000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700" b="1"/>
              <a:t>52</a:t>
            </a:r>
          </a:p>
        </p:txBody>
      </p:sp>
      <p:sp>
        <p:nvSpPr>
          <p:cNvPr id="7197" name="Line 27"/>
          <p:cNvSpPr>
            <a:spLocks noChangeShapeType="1"/>
          </p:cNvSpPr>
          <p:nvPr/>
        </p:nvSpPr>
        <p:spPr bwMode="auto">
          <a:xfrm>
            <a:off x="4724400" y="4038600"/>
            <a:ext cx="0" cy="2133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98" name="Line 28"/>
          <p:cNvSpPr>
            <a:spLocks noChangeShapeType="1"/>
          </p:cNvSpPr>
          <p:nvPr/>
        </p:nvSpPr>
        <p:spPr bwMode="auto">
          <a:xfrm>
            <a:off x="1752600" y="4495800"/>
            <a:ext cx="53149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99" name="Line 29"/>
          <p:cNvSpPr>
            <a:spLocks noChangeShapeType="1"/>
          </p:cNvSpPr>
          <p:nvPr/>
        </p:nvSpPr>
        <p:spPr bwMode="auto">
          <a:xfrm>
            <a:off x="6019800" y="3606800"/>
            <a:ext cx="0" cy="2546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00" name="Line 30"/>
          <p:cNvSpPr>
            <a:spLocks noChangeShapeType="1"/>
          </p:cNvSpPr>
          <p:nvPr/>
        </p:nvSpPr>
        <p:spPr bwMode="auto">
          <a:xfrm>
            <a:off x="3505200" y="4038600"/>
            <a:ext cx="2514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487" tIns="44450" rIns="90487" bIns="44450"/>
          <a:lstStyle/>
          <a:p>
            <a:endParaRPr lang="en-US"/>
          </a:p>
        </p:txBody>
      </p:sp>
      <p:sp>
        <p:nvSpPr>
          <p:cNvPr id="7201" name="Line 31"/>
          <p:cNvSpPr>
            <a:spLocks noChangeShapeType="1"/>
          </p:cNvSpPr>
          <p:nvPr/>
        </p:nvSpPr>
        <p:spPr bwMode="auto">
          <a:xfrm>
            <a:off x="3505200" y="3581400"/>
            <a:ext cx="0" cy="2590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lIns="90487" tIns="44450" rIns="90487" bIns="44450"/>
          <a:lstStyle/>
          <a:p>
            <a:endParaRPr lang="en-US"/>
          </a:p>
        </p:txBody>
      </p:sp>
      <p:sp>
        <p:nvSpPr>
          <p:cNvPr id="7202" name="Line 32"/>
          <p:cNvSpPr>
            <a:spLocks noChangeShapeType="1"/>
          </p:cNvSpPr>
          <p:nvPr/>
        </p:nvSpPr>
        <p:spPr bwMode="auto">
          <a:xfrm>
            <a:off x="1752600" y="5562600"/>
            <a:ext cx="5334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03" name="Line 33"/>
          <p:cNvSpPr>
            <a:spLocks noChangeShapeType="1"/>
          </p:cNvSpPr>
          <p:nvPr/>
        </p:nvSpPr>
        <p:spPr bwMode="auto">
          <a:xfrm>
            <a:off x="1752600" y="5029200"/>
            <a:ext cx="533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lIns="90487" tIns="44450" rIns="90487" bIns="44450"/>
          <a:lstStyle/>
          <a:p>
            <a:endParaRPr lang="en-US"/>
          </a:p>
        </p:txBody>
      </p:sp>
      <p:sp>
        <p:nvSpPr>
          <p:cNvPr id="7204" name="Rectangle 34"/>
          <p:cNvSpPr>
            <a:spLocks noChangeArrowheads="1"/>
          </p:cNvSpPr>
          <p:nvPr/>
        </p:nvSpPr>
        <p:spPr bwMode="auto">
          <a:xfrm>
            <a:off x="1752600" y="3581400"/>
            <a:ext cx="5334000" cy="2590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05" name="Oval 35"/>
          <p:cNvSpPr>
            <a:spLocks noChangeArrowheads="1"/>
          </p:cNvSpPr>
          <p:nvPr/>
        </p:nvSpPr>
        <p:spPr bwMode="auto">
          <a:xfrm>
            <a:off x="3810000" y="5638800"/>
            <a:ext cx="609600" cy="533400"/>
          </a:xfrm>
          <a:prstGeom prst="ellipse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 wrap="none" lIns="90488" tIns="44450" rIns="90488" bIns="44450" anchor="ctr">
            <a:spAutoFit/>
          </a:bodyPr>
          <a:lstStyle/>
          <a:p>
            <a:endParaRPr lang="en-US"/>
          </a:p>
        </p:txBody>
      </p:sp>
      <p:sp>
        <p:nvSpPr>
          <p:cNvPr id="7206" name="Rectangle 36"/>
          <p:cNvSpPr>
            <a:spLocks noChangeArrowheads="1"/>
          </p:cNvSpPr>
          <p:nvPr/>
        </p:nvSpPr>
        <p:spPr bwMode="auto">
          <a:xfrm>
            <a:off x="3505200" y="3581400"/>
            <a:ext cx="2514600" cy="914400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>
            <a:spAutoFit/>
          </a:bodyPr>
          <a:lstStyle/>
          <a:p>
            <a:endParaRPr lang="en-US"/>
          </a:p>
        </p:txBody>
      </p:sp>
      <p:graphicFrame>
        <p:nvGraphicFramePr>
          <p:cNvPr id="7170" name="Object 37"/>
          <p:cNvGraphicFramePr>
            <a:graphicFrameLocks noChangeAspect="1"/>
          </p:cNvGraphicFramePr>
          <p:nvPr/>
        </p:nvGraphicFramePr>
        <p:xfrm>
          <a:off x="1684338" y="2341563"/>
          <a:ext cx="5937250" cy="712787"/>
        </p:xfrm>
        <a:graphic>
          <a:graphicData uri="http://schemas.openxmlformats.org/presentationml/2006/ole">
            <p:oleObj spid="_x0000_s7170" name="Equation" r:id="rId3" imgW="3327120" imgH="393480" progId="Equation.3">
              <p:embed/>
            </p:oleObj>
          </a:graphicData>
        </a:graphic>
      </p:graphicFrame>
      <p:sp>
        <p:nvSpPr>
          <p:cNvPr id="7207" name="Rectangle 38"/>
          <p:cNvSpPr>
            <a:spLocks noChangeArrowheads="1"/>
          </p:cNvSpPr>
          <p:nvPr/>
        </p:nvSpPr>
        <p:spPr bwMode="auto">
          <a:xfrm>
            <a:off x="1219200" y="1676400"/>
            <a:ext cx="6781800" cy="1600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4-</a:t>
            </a:r>
            <a:fld id="{E5717072-0881-4D24-A58E-7910170201B5}" type="slidenum">
              <a:rPr lang="en-US"/>
              <a:pPr/>
              <a:t>17</a:t>
            </a:fld>
            <a:endParaRPr lang="en-US"/>
          </a:p>
        </p:txBody>
      </p:sp>
      <p:sp>
        <p:nvSpPr>
          <p:cNvPr id="42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41986" name="Rectangle 110"/>
          <p:cNvSpPr>
            <a:spLocks noChangeArrowheads="1"/>
          </p:cNvSpPr>
          <p:nvPr/>
        </p:nvSpPr>
        <p:spPr bwMode="auto">
          <a:xfrm>
            <a:off x="1524000" y="2133600"/>
            <a:ext cx="6172200" cy="2819400"/>
          </a:xfrm>
          <a:prstGeom prst="rect">
            <a:avLst/>
          </a:prstGeom>
          <a:solidFill>
            <a:srgbClr val="FDE0B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1987" name="Rectangle 124"/>
          <p:cNvSpPr>
            <a:spLocks noChangeArrowheads="1"/>
          </p:cNvSpPr>
          <p:nvPr/>
        </p:nvSpPr>
        <p:spPr bwMode="auto">
          <a:xfrm>
            <a:off x="2590800" y="4343400"/>
            <a:ext cx="3962400" cy="609600"/>
          </a:xfrm>
          <a:prstGeom prst="rect">
            <a:avLst/>
          </a:prstGeom>
          <a:solidFill>
            <a:srgbClr val="85E5C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88" name="Rectangle 123"/>
          <p:cNvSpPr>
            <a:spLocks noChangeArrowheads="1"/>
          </p:cNvSpPr>
          <p:nvPr/>
        </p:nvSpPr>
        <p:spPr bwMode="auto">
          <a:xfrm>
            <a:off x="6553200" y="3048000"/>
            <a:ext cx="1143000" cy="1295400"/>
          </a:xfrm>
          <a:prstGeom prst="rect">
            <a:avLst/>
          </a:prstGeom>
          <a:solidFill>
            <a:srgbClr val="85E5C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89" name="Rectangle 122"/>
          <p:cNvSpPr>
            <a:spLocks noChangeArrowheads="1"/>
          </p:cNvSpPr>
          <p:nvPr/>
        </p:nvSpPr>
        <p:spPr bwMode="auto">
          <a:xfrm>
            <a:off x="2590800" y="3048000"/>
            <a:ext cx="3962400" cy="1295400"/>
          </a:xfrm>
          <a:prstGeom prst="rect">
            <a:avLst/>
          </a:prstGeom>
          <a:solidFill>
            <a:srgbClr val="CBDD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        </a:t>
            </a:r>
          </a:p>
        </p:txBody>
      </p:sp>
      <p:sp>
        <p:nvSpPr>
          <p:cNvPr id="41990" name="Rectangle 101"/>
          <p:cNvSpPr>
            <a:spLocks noChangeArrowheads="1"/>
          </p:cNvSpPr>
          <p:nvPr/>
        </p:nvSpPr>
        <p:spPr bwMode="auto">
          <a:xfrm>
            <a:off x="4572000" y="3201988"/>
            <a:ext cx="2057400" cy="45402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/>
              <a:t>P(A</a:t>
            </a:r>
            <a:r>
              <a:rPr lang="en-US" b="1" baseline="-25000"/>
              <a:t>1</a:t>
            </a:r>
            <a:r>
              <a:rPr lang="en-US" b="1"/>
              <a:t> and B</a:t>
            </a:r>
            <a:r>
              <a:rPr lang="en-US" b="1" baseline="-25000"/>
              <a:t>2</a:t>
            </a:r>
            <a:r>
              <a:rPr lang="en-US" b="1"/>
              <a:t>)</a:t>
            </a:r>
          </a:p>
        </p:txBody>
      </p:sp>
      <p:sp>
        <p:nvSpPr>
          <p:cNvPr id="41991" name="Rectangle 92"/>
          <p:cNvSpPr>
            <a:spLocks noChangeArrowheads="1"/>
          </p:cNvSpPr>
          <p:nvPr/>
        </p:nvSpPr>
        <p:spPr bwMode="auto">
          <a:xfrm>
            <a:off x="6705600" y="3201988"/>
            <a:ext cx="990600" cy="45402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/>
              <a:t>P(A</a:t>
            </a:r>
            <a:r>
              <a:rPr lang="en-US" b="1" baseline="-25000"/>
              <a:t>1</a:t>
            </a:r>
            <a:r>
              <a:rPr lang="en-US" b="1"/>
              <a:t>)</a:t>
            </a:r>
          </a:p>
        </p:txBody>
      </p:sp>
      <p:sp>
        <p:nvSpPr>
          <p:cNvPr id="41992" name="Rectangle 35"/>
          <p:cNvSpPr>
            <a:spLocks noChangeArrowheads="1"/>
          </p:cNvSpPr>
          <p:nvPr/>
        </p:nvSpPr>
        <p:spPr bwMode="auto">
          <a:xfrm>
            <a:off x="6623050" y="2584450"/>
            <a:ext cx="1031875" cy="51593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800" b="1"/>
              <a:t>Total</a:t>
            </a:r>
          </a:p>
        </p:txBody>
      </p:sp>
      <p:sp>
        <p:nvSpPr>
          <p:cNvPr id="41993" name="Rectangle 34"/>
          <p:cNvSpPr>
            <a:spLocks noChangeArrowheads="1"/>
          </p:cNvSpPr>
          <p:nvPr/>
        </p:nvSpPr>
        <p:spPr bwMode="auto">
          <a:xfrm>
            <a:off x="1550988" y="2611438"/>
            <a:ext cx="1044575" cy="4699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500" b="1"/>
              <a:t>Event</a:t>
            </a:r>
          </a:p>
        </p:txBody>
      </p:sp>
      <p:sp>
        <p:nvSpPr>
          <p:cNvPr id="4199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81000"/>
            <a:ext cx="7793038" cy="990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/>
              <a:t>Marginal &amp; Joint Probabilities In A Contingency Table</a:t>
            </a:r>
          </a:p>
        </p:txBody>
      </p:sp>
      <p:sp>
        <p:nvSpPr>
          <p:cNvPr id="41995" name="Rectangle 4"/>
          <p:cNvSpPr>
            <a:spLocks noChangeArrowheads="1"/>
          </p:cNvSpPr>
          <p:nvPr/>
        </p:nvSpPr>
        <p:spPr bwMode="auto">
          <a:xfrm>
            <a:off x="2668588" y="3813175"/>
            <a:ext cx="2054225" cy="45402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/>
              <a:t>P(A</a:t>
            </a:r>
            <a:r>
              <a:rPr lang="en-US" b="1" baseline="-25000"/>
              <a:t>2 </a:t>
            </a:r>
            <a:r>
              <a:rPr lang="en-US" b="1"/>
              <a:t>and B</a:t>
            </a:r>
            <a:r>
              <a:rPr lang="en-US" b="1" baseline="-25000"/>
              <a:t>1</a:t>
            </a:r>
            <a:r>
              <a:rPr lang="en-US" b="1"/>
              <a:t>)</a:t>
            </a:r>
          </a:p>
        </p:txBody>
      </p:sp>
      <p:sp>
        <p:nvSpPr>
          <p:cNvPr id="41996" name="Rectangle 5"/>
          <p:cNvSpPr>
            <a:spLocks noChangeArrowheads="1"/>
          </p:cNvSpPr>
          <p:nvPr/>
        </p:nvSpPr>
        <p:spPr bwMode="auto">
          <a:xfrm>
            <a:off x="2668588" y="3201988"/>
            <a:ext cx="2132012" cy="45402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/>
              <a:t>P(A</a:t>
            </a:r>
            <a:r>
              <a:rPr lang="en-US" b="1" baseline="-25000"/>
              <a:t>1</a:t>
            </a:r>
            <a:r>
              <a:rPr lang="en-US" b="1"/>
              <a:t> and B</a:t>
            </a:r>
            <a:r>
              <a:rPr lang="en-US" b="1" baseline="-25000"/>
              <a:t>1</a:t>
            </a:r>
            <a:r>
              <a:rPr lang="en-US" b="1"/>
              <a:t>)</a:t>
            </a:r>
          </a:p>
        </p:txBody>
      </p:sp>
      <p:sp>
        <p:nvSpPr>
          <p:cNvPr id="41997" name="Rectangle 20"/>
          <p:cNvSpPr>
            <a:spLocks noChangeArrowheads="1"/>
          </p:cNvSpPr>
          <p:nvPr/>
        </p:nvSpPr>
        <p:spPr bwMode="auto">
          <a:xfrm>
            <a:off x="4002088" y="2143125"/>
            <a:ext cx="1150937" cy="51593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800" b="1"/>
              <a:t>Event</a:t>
            </a:r>
          </a:p>
        </p:txBody>
      </p:sp>
      <p:sp>
        <p:nvSpPr>
          <p:cNvPr id="41998" name="Rectangle 86"/>
          <p:cNvSpPr>
            <a:spLocks noChangeArrowheads="1"/>
          </p:cNvSpPr>
          <p:nvPr/>
        </p:nvSpPr>
        <p:spPr bwMode="auto">
          <a:xfrm>
            <a:off x="1519238" y="4405313"/>
            <a:ext cx="1031875" cy="51593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800" b="1"/>
              <a:t>Total</a:t>
            </a:r>
          </a:p>
        </p:txBody>
      </p:sp>
      <p:sp>
        <p:nvSpPr>
          <p:cNvPr id="41999" name="Rectangle 89"/>
          <p:cNvSpPr>
            <a:spLocks noChangeArrowheads="1"/>
          </p:cNvSpPr>
          <p:nvPr/>
        </p:nvSpPr>
        <p:spPr bwMode="auto">
          <a:xfrm>
            <a:off x="6899275" y="4394200"/>
            <a:ext cx="379413" cy="51593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800" b="1"/>
              <a:t>1</a:t>
            </a:r>
          </a:p>
        </p:txBody>
      </p:sp>
      <p:sp>
        <p:nvSpPr>
          <p:cNvPr id="42000" name="Rectangle 90"/>
          <p:cNvSpPr>
            <a:spLocks noChangeArrowheads="1"/>
          </p:cNvSpPr>
          <p:nvPr/>
        </p:nvSpPr>
        <p:spPr bwMode="auto">
          <a:xfrm>
            <a:off x="685800" y="5562600"/>
            <a:ext cx="2895600" cy="466725"/>
          </a:xfrm>
          <a:prstGeom prst="rect">
            <a:avLst/>
          </a:prstGeom>
          <a:solidFill>
            <a:srgbClr val="CBDDF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/>
              <a:t>Joint Probabilities</a:t>
            </a:r>
          </a:p>
        </p:txBody>
      </p:sp>
      <p:sp>
        <p:nvSpPr>
          <p:cNvPr id="42001" name="Rectangle 91"/>
          <p:cNvSpPr>
            <a:spLocks noChangeArrowheads="1"/>
          </p:cNvSpPr>
          <p:nvPr/>
        </p:nvSpPr>
        <p:spPr bwMode="auto">
          <a:xfrm>
            <a:off x="4157663" y="5480050"/>
            <a:ext cx="4760912" cy="466725"/>
          </a:xfrm>
          <a:prstGeom prst="rect">
            <a:avLst/>
          </a:prstGeom>
          <a:solidFill>
            <a:srgbClr val="85E5C3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b="1"/>
              <a:t>Marginal (Simple) Probabilities</a:t>
            </a:r>
          </a:p>
        </p:txBody>
      </p:sp>
      <p:sp>
        <p:nvSpPr>
          <p:cNvPr id="42002" name="Rectangle 93"/>
          <p:cNvSpPr>
            <a:spLocks noChangeArrowheads="1"/>
          </p:cNvSpPr>
          <p:nvPr/>
        </p:nvSpPr>
        <p:spPr bwMode="auto">
          <a:xfrm>
            <a:off x="1601788" y="3201988"/>
            <a:ext cx="911225" cy="45402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/>
              <a:t>  A</a:t>
            </a:r>
            <a:r>
              <a:rPr lang="en-US" b="1" baseline="-25000"/>
              <a:t>1</a:t>
            </a:r>
          </a:p>
        </p:txBody>
      </p:sp>
      <p:sp>
        <p:nvSpPr>
          <p:cNvPr id="42003" name="Rectangle 94"/>
          <p:cNvSpPr>
            <a:spLocks noChangeArrowheads="1"/>
          </p:cNvSpPr>
          <p:nvPr/>
        </p:nvSpPr>
        <p:spPr bwMode="auto">
          <a:xfrm>
            <a:off x="1601788" y="3811588"/>
            <a:ext cx="835025" cy="45402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/>
              <a:t>  A</a:t>
            </a:r>
            <a:r>
              <a:rPr lang="en-US" b="1" baseline="-25000"/>
              <a:t>2</a:t>
            </a:r>
          </a:p>
        </p:txBody>
      </p:sp>
      <p:sp>
        <p:nvSpPr>
          <p:cNvPr id="42004" name="Rectangle 95"/>
          <p:cNvSpPr>
            <a:spLocks noChangeArrowheads="1"/>
          </p:cNvSpPr>
          <p:nvPr/>
        </p:nvSpPr>
        <p:spPr bwMode="auto">
          <a:xfrm>
            <a:off x="3352800" y="2590800"/>
            <a:ext cx="1139825" cy="45402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/>
              <a:t>B</a:t>
            </a:r>
            <a:r>
              <a:rPr lang="en-US" b="1" baseline="-25000"/>
              <a:t>1</a:t>
            </a:r>
          </a:p>
        </p:txBody>
      </p:sp>
      <p:sp>
        <p:nvSpPr>
          <p:cNvPr id="42005" name="Rectangle 96"/>
          <p:cNvSpPr>
            <a:spLocks noChangeArrowheads="1"/>
          </p:cNvSpPr>
          <p:nvPr/>
        </p:nvSpPr>
        <p:spPr bwMode="auto">
          <a:xfrm>
            <a:off x="5335588" y="2592388"/>
            <a:ext cx="1139825" cy="45402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/>
              <a:t>B</a:t>
            </a:r>
            <a:r>
              <a:rPr lang="en-US" b="1" baseline="-25000"/>
              <a:t>2</a:t>
            </a:r>
          </a:p>
        </p:txBody>
      </p:sp>
      <p:sp>
        <p:nvSpPr>
          <p:cNvPr id="42006" name="Rectangle 97"/>
          <p:cNvSpPr>
            <a:spLocks noChangeArrowheads="1"/>
          </p:cNvSpPr>
          <p:nvPr/>
        </p:nvSpPr>
        <p:spPr bwMode="auto">
          <a:xfrm>
            <a:off x="2743200" y="4421188"/>
            <a:ext cx="1903413" cy="45402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/>
              <a:t>     P(B</a:t>
            </a:r>
            <a:r>
              <a:rPr lang="en-US" b="1" baseline="-25000"/>
              <a:t>1</a:t>
            </a:r>
            <a:r>
              <a:rPr lang="en-US" b="1"/>
              <a:t>)</a:t>
            </a:r>
          </a:p>
        </p:txBody>
      </p:sp>
      <p:sp>
        <p:nvSpPr>
          <p:cNvPr id="42007" name="Rectangle 98"/>
          <p:cNvSpPr>
            <a:spLocks noChangeArrowheads="1"/>
          </p:cNvSpPr>
          <p:nvPr/>
        </p:nvSpPr>
        <p:spPr bwMode="auto">
          <a:xfrm>
            <a:off x="4648200" y="4421188"/>
            <a:ext cx="1827213" cy="45402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/>
              <a:t>      P(B</a:t>
            </a:r>
            <a:r>
              <a:rPr lang="en-US" b="1" baseline="-25000"/>
              <a:t>2</a:t>
            </a:r>
            <a:r>
              <a:rPr lang="en-US" b="1"/>
              <a:t>)</a:t>
            </a:r>
          </a:p>
        </p:txBody>
      </p:sp>
      <p:sp>
        <p:nvSpPr>
          <p:cNvPr id="42008" name="Rectangle 102"/>
          <p:cNvSpPr>
            <a:spLocks noChangeArrowheads="1"/>
          </p:cNvSpPr>
          <p:nvPr/>
        </p:nvSpPr>
        <p:spPr bwMode="auto">
          <a:xfrm>
            <a:off x="4649788" y="3810000"/>
            <a:ext cx="2284412" cy="45402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/>
              <a:t>P(A</a:t>
            </a:r>
            <a:r>
              <a:rPr lang="en-US" b="1" baseline="-25000"/>
              <a:t>2</a:t>
            </a:r>
            <a:r>
              <a:rPr lang="en-US" b="1"/>
              <a:t> and B</a:t>
            </a:r>
            <a:r>
              <a:rPr lang="en-US" b="1" baseline="-25000"/>
              <a:t>2</a:t>
            </a:r>
            <a:r>
              <a:rPr lang="en-US" b="1"/>
              <a:t>)</a:t>
            </a:r>
          </a:p>
        </p:txBody>
      </p:sp>
      <p:sp>
        <p:nvSpPr>
          <p:cNvPr id="42009" name="Rectangle 104"/>
          <p:cNvSpPr>
            <a:spLocks noChangeArrowheads="1"/>
          </p:cNvSpPr>
          <p:nvPr/>
        </p:nvSpPr>
        <p:spPr bwMode="auto">
          <a:xfrm>
            <a:off x="6705600" y="3811588"/>
            <a:ext cx="1066800" cy="45402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/>
              <a:t>P(A</a:t>
            </a:r>
            <a:r>
              <a:rPr lang="en-US" b="1" baseline="-25000"/>
              <a:t>2</a:t>
            </a:r>
            <a:r>
              <a:rPr lang="en-US" b="1"/>
              <a:t>)</a:t>
            </a:r>
          </a:p>
        </p:txBody>
      </p:sp>
      <p:sp>
        <p:nvSpPr>
          <p:cNvPr id="42010" name="Line 107"/>
          <p:cNvSpPr>
            <a:spLocks noChangeShapeType="1"/>
          </p:cNvSpPr>
          <p:nvPr/>
        </p:nvSpPr>
        <p:spPr bwMode="auto">
          <a:xfrm flipH="1">
            <a:off x="2133600" y="3581400"/>
            <a:ext cx="685800" cy="1981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11" name="Line 108"/>
          <p:cNvSpPr>
            <a:spLocks noChangeShapeType="1"/>
          </p:cNvSpPr>
          <p:nvPr/>
        </p:nvSpPr>
        <p:spPr bwMode="auto">
          <a:xfrm>
            <a:off x="4414838" y="4724400"/>
            <a:ext cx="614362" cy="309563"/>
          </a:xfrm>
          <a:prstGeom prst="line">
            <a:avLst/>
          </a:prstGeom>
          <a:noFill/>
          <a:ln w="19050">
            <a:noFill/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12" name="Line 109"/>
          <p:cNvSpPr>
            <a:spLocks noChangeShapeType="1"/>
          </p:cNvSpPr>
          <p:nvPr/>
        </p:nvSpPr>
        <p:spPr bwMode="auto">
          <a:xfrm>
            <a:off x="5410200" y="4800600"/>
            <a:ext cx="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13" name="Line 111"/>
          <p:cNvSpPr>
            <a:spLocks noChangeShapeType="1"/>
          </p:cNvSpPr>
          <p:nvPr/>
        </p:nvSpPr>
        <p:spPr bwMode="auto">
          <a:xfrm>
            <a:off x="1524000" y="2133600"/>
            <a:ext cx="61722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2014" name="Line 112"/>
          <p:cNvSpPr>
            <a:spLocks noChangeShapeType="1"/>
          </p:cNvSpPr>
          <p:nvPr/>
        </p:nvSpPr>
        <p:spPr bwMode="auto">
          <a:xfrm>
            <a:off x="2590800" y="2590800"/>
            <a:ext cx="3962400" cy="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2015" name="Line 113"/>
          <p:cNvSpPr>
            <a:spLocks noChangeShapeType="1"/>
          </p:cNvSpPr>
          <p:nvPr/>
        </p:nvSpPr>
        <p:spPr bwMode="auto">
          <a:xfrm>
            <a:off x="1524000" y="4343400"/>
            <a:ext cx="61722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2016" name="Line 114"/>
          <p:cNvSpPr>
            <a:spLocks noChangeShapeType="1"/>
          </p:cNvSpPr>
          <p:nvPr/>
        </p:nvSpPr>
        <p:spPr bwMode="auto">
          <a:xfrm>
            <a:off x="1524000" y="3733800"/>
            <a:ext cx="6172200" cy="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2017" name="Line 116"/>
          <p:cNvSpPr>
            <a:spLocks noChangeShapeType="1"/>
          </p:cNvSpPr>
          <p:nvPr/>
        </p:nvSpPr>
        <p:spPr bwMode="auto">
          <a:xfrm>
            <a:off x="1524000" y="3048000"/>
            <a:ext cx="61722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2018" name="Line 117"/>
          <p:cNvSpPr>
            <a:spLocks noChangeShapeType="1"/>
          </p:cNvSpPr>
          <p:nvPr/>
        </p:nvSpPr>
        <p:spPr bwMode="auto">
          <a:xfrm>
            <a:off x="1524000" y="4953000"/>
            <a:ext cx="61722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2019" name="Line 118"/>
          <p:cNvSpPr>
            <a:spLocks noChangeShapeType="1"/>
          </p:cNvSpPr>
          <p:nvPr/>
        </p:nvSpPr>
        <p:spPr bwMode="auto">
          <a:xfrm>
            <a:off x="1524000" y="2133600"/>
            <a:ext cx="0" cy="28194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2020" name="Line 119"/>
          <p:cNvSpPr>
            <a:spLocks noChangeShapeType="1"/>
          </p:cNvSpPr>
          <p:nvPr/>
        </p:nvSpPr>
        <p:spPr bwMode="auto">
          <a:xfrm>
            <a:off x="2590800" y="2133600"/>
            <a:ext cx="0" cy="28194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2021" name="Line 120"/>
          <p:cNvSpPr>
            <a:spLocks noChangeShapeType="1"/>
          </p:cNvSpPr>
          <p:nvPr/>
        </p:nvSpPr>
        <p:spPr bwMode="auto">
          <a:xfrm>
            <a:off x="6553200" y="2133600"/>
            <a:ext cx="0" cy="28194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2022" name="Line 121"/>
          <p:cNvSpPr>
            <a:spLocks noChangeShapeType="1"/>
          </p:cNvSpPr>
          <p:nvPr/>
        </p:nvSpPr>
        <p:spPr bwMode="auto">
          <a:xfrm>
            <a:off x="4572000" y="2590800"/>
            <a:ext cx="0" cy="236220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2023" name="Line 125"/>
          <p:cNvSpPr>
            <a:spLocks noChangeShapeType="1"/>
          </p:cNvSpPr>
          <p:nvPr/>
        </p:nvSpPr>
        <p:spPr bwMode="auto">
          <a:xfrm flipV="1">
            <a:off x="5410200" y="4191000"/>
            <a:ext cx="1371600" cy="12954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2024" name="Line 126"/>
          <p:cNvSpPr>
            <a:spLocks noChangeShapeType="1"/>
          </p:cNvSpPr>
          <p:nvPr/>
        </p:nvSpPr>
        <p:spPr bwMode="auto">
          <a:xfrm flipH="1">
            <a:off x="2133600" y="4114800"/>
            <a:ext cx="2590800" cy="1447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4-</a:t>
            </a:r>
            <a:fld id="{AF79BF87-A007-4EAD-9E69-68221A466ABE}" type="slidenum">
              <a:rPr lang="en-US"/>
              <a:pPr/>
              <a:t>18</a:t>
            </a:fld>
            <a:endParaRPr lang="en-US"/>
          </a:p>
        </p:txBody>
      </p:sp>
      <p:sp>
        <p:nvSpPr>
          <p:cNvPr id="19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8196" name="Rectangle 111"/>
          <p:cNvSpPr>
            <a:spLocks noChangeArrowheads="1"/>
          </p:cNvSpPr>
          <p:nvPr/>
        </p:nvSpPr>
        <p:spPr bwMode="auto">
          <a:xfrm>
            <a:off x="1219200" y="5486400"/>
            <a:ext cx="4343400" cy="1066800"/>
          </a:xfrm>
          <a:prstGeom prst="rect">
            <a:avLst/>
          </a:prstGeom>
          <a:solidFill>
            <a:srgbClr val="CBDD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28600"/>
            <a:ext cx="6713537" cy="990600"/>
          </a:xfrm>
        </p:spPr>
        <p:txBody>
          <a:bodyPr/>
          <a:lstStyle/>
          <a:p>
            <a:pPr eaLnBrk="1" hangingPunct="1"/>
            <a:r>
              <a:rPr lang="en-US" smtClean="0"/>
              <a:t>Probability Summary So Far</a:t>
            </a:r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5562600" cy="4532313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sz="2400" smtClean="0"/>
              <a:t>Probability is the numerical measure of the likelihood that an event will occur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smtClean="0"/>
              <a:t>The probability of any event must be between 0 and 1, inclusively</a:t>
            </a:r>
          </a:p>
          <a:p>
            <a:pPr eaLnBrk="1" hangingPunct="1">
              <a:lnSpc>
                <a:spcPct val="110000"/>
              </a:lnSpc>
            </a:pPr>
            <a:endParaRPr lang="en-US" sz="2400" smtClean="0"/>
          </a:p>
          <a:p>
            <a:pPr eaLnBrk="1" hangingPunct="1">
              <a:lnSpc>
                <a:spcPct val="110000"/>
              </a:lnSpc>
            </a:pPr>
            <a:r>
              <a:rPr lang="en-US" sz="2400" smtClean="0"/>
              <a:t>The sum of the probabilities of all mutually exclusive and collectively exhaustive events is 1</a:t>
            </a:r>
          </a:p>
        </p:txBody>
      </p:sp>
      <p:sp>
        <p:nvSpPr>
          <p:cNvPr id="8199" name="Rectangle 97"/>
          <p:cNvSpPr>
            <a:spLocks noChangeArrowheads="1"/>
          </p:cNvSpPr>
          <p:nvPr/>
        </p:nvSpPr>
        <p:spPr bwMode="auto">
          <a:xfrm>
            <a:off x="7543800" y="1976438"/>
            <a:ext cx="1076325" cy="393700"/>
          </a:xfrm>
          <a:prstGeom prst="rect">
            <a:avLst/>
          </a:prstGeom>
          <a:solidFill>
            <a:srgbClr val="FDE0BD"/>
          </a:solidFill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/>
              <a:t>Certain</a:t>
            </a:r>
          </a:p>
        </p:txBody>
      </p:sp>
      <p:sp>
        <p:nvSpPr>
          <p:cNvPr id="8200" name="Rectangle 98"/>
          <p:cNvSpPr>
            <a:spLocks noChangeArrowheads="1"/>
          </p:cNvSpPr>
          <p:nvPr/>
        </p:nvSpPr>
        <p:spPr bwMode="auto">
          <a:xfrm>
            <a:off x="7543800" y="5786438"/>
            <a:ext cx="1524000" cy="393700"/>
          </a:xfrm>
          <a:prstGeom prst="rect">
            <a:avLst/>
          </a:prstGeom>
          <a:solidFill>
            <a:srgbClr val="FDE0BD"/>
          </a:solidFill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/>
              <a:t>Impossible</a:t>
            </a:r>
          </a:p>
        </p:txBody>
      </p:sp>
      <p:sp>
        <p:nvSpPr>
          <p:cNvPr id="8201" name="Rectangle 99"/>
          <p:cNvSpPr>
            <a:spLocks noChangeArrowheads="1"/>
          </p:cNvSpPr>
          <p:nvPr/>
        </p:nvSpPr>
        <p:spPr bwMode="auto">
          <a:xfrm>
            <a:off x="6096000" y="3805238"/>
            <a:ext cx="619125" cy="454025"/>
          </a:xfrm>
          <a:prstGeom prst="rect">
            <a:avLst/>
          </a:prstGeom>
          <a:solidFill>
            <a:srgbClr val="FDE0BD"/>
          </a:solidFill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/>
              <a:t>0.5</a:t>
            </a:r>
          </a:p>
        </p:txBody>
      </p:sp>
      <p:sp>
        <p:nvSpPr>
          <p:cNvPr id="8202" name="Rectangle 100"/>
          <p:cNvSpPr>
            <a:spLocks noChangeArrowheads="1"/>
          </p:cNvSpPr>
          <p:nvPr/>
        </p:nvSpPr>
        <p:spPr bwMode="auto">
          <a:xfrm>
            <a:off x="6324600" y="1976438"/>
            <a:ext cx="381000" cy="454025"/>
          </a:xfrm>
          <a:prstGeom prst="rect">
            <a:avLst/>
          </a:prstGeom>
          <a:solidFill>
            <a:srgbClr val="FDE0BD"/>
          </a:solidFill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/>
              <a:t>1</a:t>
            </a:r>
          </a:p>
        </p:txBody>
      </p:sp>
      <p:sp>
        <p:nvSpPr>
          <p:cNvPr id="8203" name="Rectangle 101"/>
          <p:cNvSpPr>
            <a:spLocks noChangeArrowheads="1"/>
          </p:cNvSpPr>
          <p:nvPr/>
        </p:nvSpPr>
        <p:spPr bwMode="auto">
          <a:xfrm>
            <a:off x="6315075" y="5786438"/>
            <a:ext cx="390525" cy="454025"/>
          </a:xfrm>
          <a:prstGeom prst="rect">
            <a:avLst/>
          </a:prstGeom>
          <a:solidFill>
            <a:srgbClr val="FDE0BD"/>
          </a:solidFill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/>
              <a:t>0</a:t>
            </a:r>
          </a:p>
        </p:txBody>
      </p:sp>
      <p:sp>
        <p:nvSpPr>
          <p:cNvPr id="8204" name="Line 102"/>
          <p:cNvSpPr>
            <a:spLocks noChangeShapeType="1"/>
          </p:cNvSpPr>
          <p:nvPr/>
        </p:nvSpPr>
        <p:spPr bwMode="auto">
          <a:xfrm>
            <a:off x="7162800" y="2209800"/>
            <a:ext cx="0" cy="3810000"/>
          </a:xfrm>
          <a:prstGeom prst="line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205" name="Line 103"/>
          <p:cNvSpPr>
            <a:spLocks noChangeShapeType="1"/>
          </p:cNvSpPr>
          <p:nvPr/>
        </p:nvSpPr>
        <p:spPr bwMode="auto">
          <a:xfrm>
            <a:off x="6877050" y="2209800"/>
            <a:ext cx="590550" cy="0"/>
          </a:xfrm>
          <a:prstGeom prst="line">
            <a:avLst/>
          </a:prstGeom>
          <a:noFill/>
          <a:ln w="38100">
            <a:solidFill>
              <a:srgbClr val="FFCC99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206" name="Line 104"/>
          <p:cNvSpPr>
            <a:spLocks noChangeShapeType="1"/>
          </p:cNvSpPr>
          <p:nvPr/>
        </p:nvSpPr>
        <p:spPr bwMode="auto">
          <a:xfrm>
            <a:off x="6858000" y="6019800"/>
            <a:ext cx="59055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207" name="Line 105"/>
          <p:cNvSpPr>
            <a:spLocks noChangeShapeType="1"/>
          </p:cNvSpPr>
          <p:nvPr/>
        </p:nvSpPr>
        <p:spPr bwMode="auto">
          <a:xfrm>
            <a:off x="6877050" y="4038600"/>
            <a:ext cx="590550" cy="0"/>
          </a:xfrm>
          <a:prstGeom prst="line">
            <a:avLst/>
          </a:prstGeom>
          <a:noFill/>
          <a:ln w="38100">
            <a:solidFill>
              <a:srgbClr val="C6A000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6666" name="Rectangle 106"/>
          <p:cNvSpPr>
            <a:spLocks noChangeArrowheads="1"/>
          </p:cNvSpPr>
          <p:nvPr/>
        </p:nvSpPr>
        <p:spPr bwMode="auto">
          <a:xfrm>
            <a:off x="7010400" y="2209800"/>
            <a:ext cx="304800" cy="38100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209" name="Text Box 107"/>
          <p:cNvSpPr txBox="1">
            <a:spLocks noChangeArrowheads="1"/>
          </p:cNvSpPr>
          <p:nvPr/>
        </p:nvSpPr>
        <p:spPr bwMode="auto">
          <a:xfrm>
            <a:off x="1219200" y="3733800"/>
            <a:ext cx="4267200" cy="466725"/>
          </a:xfrm>
          <a:prstGeom prst="rect">
            <a:avLst/>
          </a:prstGeom>
          <a:solidFill>
            <a:srgbClr val="CBDD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0 </a:t>
            </a:r>
            <a:r>
              <a:rPr lang="en-US">
                <a:cs typeface="Arial" charset="0"/>
              </a:rPr>
              <a:t>≤ P(A) ≤ 1   </a:t>
            </a:r>
            <a:r>
              <a:rPr lang="en-US" sz="2000">
                <a:cs typeface="Arial" charset="0"/>
              </a:rPr>
              <a:t>For any event A</a:t>
            </a:r>
            <a:endParaRPr lang="en-US" sz="2000" baseline="-25000">
              <a:cs typeface="Arial" charset="0"/>
            </a:endParaRPr>
          </a:p>
        </p:txBody>
      </p:sp>
      <p:graphicFrame>
        <p:nvGraphicFramePr>
          <p:cNvPr id="8194" name="Object 109"/>
          <p:cNvGraphicFramePr>
            <a:graphicFrameLocks noChangeAspect="1"/>
          </p:cNvGraphicFramePr>
          <p:nvPr/>
        </p:nvGraphicFramePr>
        <p:xfrm>
          <a:off x="1306513" y="5562600"/>
          <a:ext cx="2808287" cy="395288"/>
        </p:xfrm>
        <a:graphic>
          <a:graphicData uri="http://schemas.openxmlformats.org/presentationml/2006/ole">
            <p:oleObj spid="_x0000_s8194" name="Equation" r:id="rId3" imgW="1434960" imgH="203040" progId="Equation.3">
              <p:embed/>
            </p:oleObj>
          </a:graphicData>
        </a:graphic>
      </p:graphicFrame>
      <p:sp>
        <p:nvSpPr>
          <p:cNvPr id="8210" name="Text Box 110"/>
          <p:cNvSpPr txBox="1">
            <a:spLocks noChangeArrowheads="1"/>
          </p:cNvSpPr>
          <p:nvPr/>
        </p:nvSpPr>
        <p:spPr bwMode="auto">
          <a:xfrm>
            <a:off x="1219200" y="5943600"/>
            <a:ext cx="4648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If A, B, and C are mutually exclusive and collectively exhaustive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4-</a:t>
            </a:r>
            <a:fld id="{678BA2BE-8454-490B-9215-A171FBCCCAC6}" type="slidenum">
              <a:rPr lang="en-US"/>
              <a:pPr/>
              <a:t>19</a:t>
            </a:fld>
            <a:endParaRPr lang="en-US"/>
          </a:p>
        </p:txBody>
      </p:sp>
      <p:sp>
        <p:nvSpPr>
          <p:cNvPr id="8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45058" name="Rectangle 6"/>
          <p:cNvSpPr>
            <a:spLocks noGrp="1" noChangeArrowheads="1"/>
          </p:cNvSpPr>
          <p:nvPr>
            <p:ph type="title"/>
          </p:nvPr>
        </p:nvSpPr>
        <p:spPr>
          <a:xfrm>
            <a:off x="1143000" y="457200"/>
            <a:ext cx="7793038" cy="762000"/>
          </a:xfrm>
        </p:spPr>
        <p:txBody>
          <a:bodyPr/>
          <a:lstStyle/>
          <a:p>
            <a:pPr eaLnBrk="1" hangingPunct="1"/>
            <a:r>
              <a:rPr lang="en-US" smtClean="0"/>
              <a:t>General Addition Rule</a:t>
            </a:r>
          </a:p>
        </p:txBody>
      </p:sp>
      <p:sp>
        <p:nvSpPr>
          <p:cNvPr id="45059" name="Rectangle 39"/>
          <p:cNvSpPr>
            <a:spLocks noChangeArrowheads="1"/>
          </p:cNvSpPr>
          <p:nvPr/>
        </p:nvSpPr>
        <p:spPr bwMode="auto">
          <a:xfrm>
            <a:off x="1524000" y="2514600"/>
            <a:ext cx="6248400" cy="528638"/>
          </a:xfrm>
          <a:prstGeom prst="rect">
            <a:avLst/>
          </a:prstGeom>
          <a:solidFill>
            <a:srgbClr val="FDE0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/>
              <a:t>P(A or B) = P(A) + P(B) - P(A and B)</a:t>
            </a:r>
          </a:p>
        </p:txBody>
      </p:sp>
      <p:sp>
        <p:nvSpPr>
          <p:cNvPr id="45060" name="Text Box 82"/>
          <p:cNvSpPr txBox="1">
            <a:spLocks noChangeArrowheads="1"/>
          </p:cNvSpPr>
          <p:nvPr/>
        </p:nvSpPr>
        <p:spPr bwMode="auto">
          <a:xfrm>
            <a:off x="914400" y="1828800"/>
            <a:ext cx="3810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chemeClr val="folHlink"/>
                </a:solidFill>
              </a:rPr>
              <a:t>General Addition Rule:</a:t>
            </a:r>
          </a:p>
        </p:txBody>
      </p:sp>
      <p:sp>
        <p:nvSpPr>
          <p:cNvPr id="45061" name="Text Box 83"/>
          <p:cNvSpPr txBox="1">
            <a:spLocks noChangeArrowheads="1"/>
          </p:cNvSpPr>
          <p:nvPr/>
        </p:nvSpPr>
        <p:spPr bwMode="auto">
          <a:xfrm>
            <a:off x="838200" y="3706813"/>
            <a:ext cx="7239000" cy="903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sz="2800">
                <a:solidFill>
                  <a:schemeClr val="hlink"/>
                </a:solidFill>
              </a:rPr>
              <a:t>If A and B are mutually exclusive</a:t>
            </a:r>
            <a:r>
              <a:rPr lang="en-US" sz="2800"/>
              <a:t>, then </a:t>
            </a:r>
          </a:p>
          <a:p>
            <a:pPr>
              <a:spcBef>
                <a:spcPct val="30000"/>
              </a:spcBef>
            </a:pPr>
            <a:r>
              <a:rPr lang="en-US" sz="2800"/>
              <a:t>P(A and B) = 0, so the rule can be simplified:</a:t>
            </a:r>
          </a:p>
        </p:txBody>
      </p:sp>
      <p:sp>
        <p:nvSpPr>
          <p:cNvPr id="45062" name="Rectangle 84"/>
          <p:cNvSpPr>
            <a:spLocks noChangeArrowheads="1"/>
          </p:cNvSpPr>
          <p:nvPr/>
        </p:nvSpPr>
        <p:spPr bwMode="auto">
          <a:xfrm>
            <a:off x="1524000" y="4926013"/>
            <a:ext cx="6248400" cy="1169987"/>
          </a:xfrm>
          <a:prstGeom prst="rect">
            <a:avLst/>
          </a:prstGeom>
          <a:solidFill>
            <a:srgbClr val="FDE0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 b="1"/>
              <a:t>P(A or B) = P(A) + P(B) </a:t>
            </a:r>
          </a:p>
          <a:p>
            <a:pPr eaLnBrk="0" hangingPunct="0">
              <a:spcBef>
                <a:spcPct val="50000"/>
              </a:spcBef>
            </a:pPr>
            <a:r>
              <a:rPr lang="en-US" sz="2800"/>
              <a:t>For mutually exclusive events A and 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4-</a:t>
            </a:r>
            <a:fld id="{A2D27B0A-2429-4000-B406-B46BDAAD20F7}" type="slidenum">
              <a:rPr lang="en-US"/>
              <a:pPr/>
              <a:t>2</a:t>
            </a:fld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28600"/>
            <a:ext cx="6931025" cy="990600"/>
          </a:xfrm>
        </p:spPr>
        <p:txBody>
          <a:bodyPr/>
          <a:lstStyle/>
          <a:p>
            <a:pPr eaLnBrk="1" hangingPunct="1"/>
            <a:r>
              <a:rPr lang="en-US" smtClean="0"/>
              <a:t>Learning Objectives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8001000" cy="4191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b="1" smtClean="0"/>
              <a:t>In this chapter, you learn:</a:t>
            </a:r>
            <a:r>
              <a:rPr lang="en-US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/>
            <a:r>
              <a:rPr lang="en-US" smtClean="0"/>
              <a:t>Basic probability concepts</a:t>
            </a:r>
          </a:p>
          <a:p>
            <a:pPr eaLnBrk="1" hangingPunct="1"/>
            <a:r>
              <a:rPr lang="en-US" smtClean="0"/>
              <a:t>Conditional probability </a:t>
            </a:r>
          </a:p>
          <a:p>
            <a:pPr eaLnBrk="1" hangingPunct="1"/>
            <a:r>
              <a:rPr lang="en-US" smtClean="0"/>
              <a:t>To use Bayes’ Theorem to revise probabilities</a:t>
            </a:r>
          </a:p>
          <a:p>
            <a:pPr eaLnBrk="1" hangingPunct="1"/>
            <a:r>
              <a:rPr lang="en-US" smtClean="0"/>
              <a:t>Various counting rules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4-</a:t>
            </a:r>
            <a:fld id="{A155CC79-A27A-48A3-A607-C7BF713A1DA5}" type="slidenum">
              <a:rPr lang="en-US"/>
              <a:pPr/>
              <a:t>20</a:t>
            </a:fld>
            <a:endParaRPr lang="en-US"/>
          </a:p>
        </p:txBody>
      </p:sp>
      <p:sp>
        <p:nvSpPr>
          <p:cNvPr id="45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457200"/>
            <a:ext cx="7793038" cy="762000"/>
          </a:xfrm>
        </p:spPr>
        <p:txBody>
          <a:bodyPr/>
          <a:lstStyle/>
          <a:p>
            <a:pPr eaLnBrk="1" hangingPunct="1"/>
            <a:r>
              <a:rPr lang="en-US" smtClean="0"/>
              <a:t>General Addition Rule Example</a:t>
            </a:r>
          </a:p>
        </p:txBody>
      </p:sp>
      <p:sp>
        <p:nvSpPr>
          <p:cNvPr id="46083" name="Rectangle 4"/>
          <p:cNvSpPr>
            <a:spLocks noChangeArrowheads="1"/>
          </p:cNvSpPr>
          <p:nvPr/>
        </p:nvSpPr>
        <p:spPr bwMode="auto">
          <a:xfrm>
            <a:off x="3505200" y="3352800"/>
            <a:ext cx="2514600" cy="914400"/>
          </a:xfrm>
          <a:prstGeom prst="rect">
            <a:avLst/>
          </a:prstGeom>
          <a:solidFill>
            <a:srgbClr val="C7DAF7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>
            <a:spAutoFit/>
          </a:bodyPr>
          <a:lstStyle/>
          <a:p>
            <a:endParaRPr lang="en-US"/>
          </a:p>
        </p:txBody>
      </p:sp>
      <p:sp>
        <p:nvSpPr>
          <p:cNvPr id="46084" name="Rectangle 5"/>
          <p:cNvSpPr>
            <a:spLocks noChangeArrowheads="1"/>
          </p:cNvSpPr>
          <p:nvPr/>
        </p:nvSpPr>
        <p:spPr bwMode="auto">
          <a:xfrm>
            <a:off x="1752600" y="3352800"/>
            <a:ext cx="1752600" cy="1981200"/>
          </a:xfrm>
          <a:prstGeom prst="rect">
            <a:avLst/>
          </a:prstGeom>
          <a:solidFill>
            <a:srgbClr val="FDE0BD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>
            <a:spAutoFit/>
          </a:bodyPr>
          <a:lstStyle/>
          <a:p>
            <a:endParaRPr lang="en-US"/>
          </a:p>
        </p:txBody>
      </p:sp>
      <p:sp>
        <p:nvSpPr>
          <p:cNvPr id="46085" name="Oval 6"/>
          <p:cNvSpPr>
            <a:spLocks noChangeArrowheads="1"/>
          </p:cNvSpPr>
          <p:nvPr/>
        </p:nvSpPr>
        <p:spPr bwMode="auto">
          <a:xfrm>
            <a:off x="3810000" y="4191000"/>
            <a:ext cx="685800" cy="1219200"/>
          </a:xfrm>
          <a:prstGeom prst="ellipse">
            <a:avLst/>
          </a:prstGeom>
          <a:noFill/>
          <a:ln w="25400" algn="ctr">
            <a:solidFill>
              <a:schemeClr val="hlink"/>
            </a:solidFill>
            <a:round/>
            <a:headEnd/>
            <a:tailEnd/>
          </a:ln>
        </p:spPr>
        <p:txBody>
          <a:bodyPr lIns="90488" tIns="44450" rIns="90488" bIns="44450" anchor="ctr">
            <a:spAutoFit/>
          </a:bodyPr>
          <a:lstStyle/>
          <a:p>
            <a:endParaRPr lang="en-US"/>
          </a:p>
        </p:txBody>
      </p:sp>
      <p:sp>
        <p:nvSpPr>
          <p:cNvPr id="46086" name="Oval 7"/>
          <p:cNvSpPr>
            <a:spLocks noChangeArrowheads="1"/>
          </p:cNvSpPr>
          <p:nvPr/>
        </p:nvSpPr>
        <p:spPr bwMode="auto">
          <a:xfrm>
            <a:off x="3810000" y="4267200"/>
            <a:ext cx="1981200" cy="609600"/>
          </a:xfrm>
          <a:prstGeom prst="ellipse">
            <a:avLst/>
          </a:prstGeom>
          <a:noFill/>
          <a:ln w="25400" algn="ctr">
            <a:solidFill>
              <a:srgbClr val="04E05D"/>
            </a:solidFill>
            <a:round/>
            <a:headEnd/>
            <a:tailEnd/>
          </a:ln>
        </p:spPr>
        <p:txBody>
          <a:bodyPr lIns="90488" tIns="44450" rIns="90488" bIns="44450" anchor="ctr">
            <a:spAutoFit/>
          </a:bodyPr>
          <a:lstStyle/>
          <a:p>
            <a:endParaRPr lang="en-US"/>
          </a:p>
        </p:txBody>
      </p:sp>
      <p:sp>
        <p:nvSpPr>
          <p:cNvPr id="46087" name="Line 8"/>
          <p:cNvSpPr>
            <a:spLocks noChangeShapeType="1"/>
          </p:cNvSpPr>
          <p:nvPr/>
        </p:nvSpPr>
        <p:spPr bwMode="auto">
          <a:xfrm>
            <a:off x="3505200" y="2971800"/>
            <a:ext cx="457200" cy="129540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 type="triangle" w="lg" len="med"/>
          </a:ln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46088" name="Line 9"/>
          <p:cNvSpPr>
            <a:spLocks noChangeShapeType="1"/>
          </p:cNvSpPr>
          <p:nvPr/>
        </p:nvSpPr>
        <p:spPr bwMode="auto">
          <a:xfrm>
            <a:off x="4495800" y="2971800"/>
            <a:ext cx="152400" cy="1295400"/>
          </a:xfrm>
          <a:prstGeom prst="line">
            <a:avLst/>
          </a:prstGeom>
          <a:noFill/>
          <a:ln w="19050">
            <a:solidFill>
              <a:srgbClr val="04E05D"/>
            </a:solidFill>
            <a:round/>
            <a:headEnd/>
            <a:tailEnd type="triangle" w="lg" len="med"/>
          </a:ln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46089" name="Rectangle 10"/>
          <p:cNvSpPr>
            <a:spLocks noChangeArrowheads="1"/>
          </p:cNvSpPr>
          <p:nvPr/>
        </p:nvSpPr>
        <p:spPr bwMode="auto">
          <a:xfrm>
            <a:off x="838200" y="1908175"/>
            <a:ext cx="762000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/>
              <a:t>P(</a:t>
            </a:r>
            <a:r>
              <a:rPr lang="en-US" b="1">
                <a:solidFill>
                  <a:srgbClr val="FF0066"/>
                </a:solidFill>
              </a:rPr>
              <a:t>Red </a:t>
            </a:r>
            <a:r>
              <a:rPr lang="en-US" b="1"/>
              <a:t>or </a:t>
            </a:r>
            <a:r>
              <a:rPr lang="en-US" b="1">
                <a:solidFill>
                  <a:srgbClr val="00CC00"/>
                </a:solidFill>
              </a:rPr>
              <a:t>Ace</a:t>
            </a:r>
            <a:r>
              <a:rPr lang="en-US" b="1"/>
              <a:t>) = P(</a:t>
            </a:r>
            <a:r>
              <a:rPr lang="en-US" b="1">
                <a:solidFill>
                  <a:srgbClr val="FF0066"/>
                </a:solidFill>
              </a:rPr>
              <a:t>Red</a:t>
            </a:r>
            <a:r>
              <a:rPr lang="en-US" b="1"/>
              <a:t>) +P(</a:t>
            </a:r>
            <a:r>
              <a:rPr lang="en-US" b="1">
                <a:solidFill>
                  <a:srgbClr val="00CC00"/>
                </a:solidFill>
              </a:rPr>
              <a:t>Ace</a:t>
            </a:r>
            <a:r>
              <a:rPr lang="en-US" b="1"/>
              <a:t>) - P(</a:t>
            </a:r>
            <a:r>
              <a:rPr lang="en-US" b="1">
                <a:solidFill>
                  <a:schemeClr val="hlink"/>
                </a:solidFill>
              </a:rPr>
              <a:t>Red</a:t>
            </a:r>
            <a:r>
              <a:rPr lang="en-US" b="1">
                <a:solidFill>
                  <a:srgbClr val="F8F8F8"/>
                </a:solidFill>
              </a:rPr>
              <a:t> </a:t>
            </a:r>
            <a:r>
              <a:rPr lang="en-US" b="1"/>
              <a:t>and </a:t>
            </a:r>
            <a:r>
              <a:rPr lang="en-US" b="1">
                <a:solidFill>
                  <a:srgbClr val="00CC00"/>
                </a:solidFill>
              </a:rPr>
              <a:t>Ace)</a:t>
            </a:r>
            <a:endParaRPr lang="en-US" b="1"/>
          </a:p>
        </p:txBody>
      </p:sp>
      <p:sp>
        <p:nvSpPr>
          <p:cNvPr id="46090" name="Rectangle 11"/>
          <p:cNvSpPr>
            <a:spLocks noChangeArrowheads="1"/>
          </p:cNvSpPr>
          <p:nvPr/>
        </p:nvSpPr>
        <p:spPr bwMode="auto">
          <a:xfrm>
            <a:off x="914400" y="2590800"/>
            <a:ext cx="670560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/>
              <a:t>                        = </a:t>
            </a:r>
            <a:r>
              <a:rPr lang="en-US" b="1">
                <a:solidFill>
                  <a:schemeClr val="hlink"/>
                </a:solidFill>
              </a:rPr>
              <a:t>26</a:t>
            </a:r>
            <a:r>
              <a:rPr lang="en-US" b="1"/>
              <a:t>/52 + </a:t>
            </a:r>
            <a:r>
              <a:rPr lang="en-US" b="1">
                <a:solidFill>
                  <a:srgbClr val="00CC00"/>
                </a:solidFill>
              </a:rPr>
              <a:t>4</a:t>
            </a:r>
            <a:r>
              <a:rPr lang="en-US" b="1"/>
              <a:t>/52 -  </a:t>
            </a:r>
            <a:r>
              <a:rPr lang="en-US" b="1">
                <a:solidFill>
                  <a:schemeClr val="folHlink"/>
                </a:solidFill>
              </a:rPr>
              <a:t>2</a:t>
            </a:r>
            <a:r>
              <a:rPr lang="en-US" b="1"/>
              <a:t>/52  =  28/52</a:t>
            </a:r>
          </a:p>
        </p:txBody>
      </p:sp>
      <p:sp>
        <p:nvSpPr>
          <p:cNvPr id="46091" name="Rectangle 12"/>
          <p:cNvSpPr>
            <a:spLocks noChangeArrowheads="1"/>
          </p:cNvSpPr>
          <p:nvPr/>
        </p:nvSpPr>
        <p:spPr bwMode="auto">
          <a:xfrm>
            <a:off x="7315200" y="2971800"/>
            <a:ext cx="1524000" cy="1016000"/>
          </a:xfrm>
          <a:prstGeom prst="rect">
            <a:avLst/>
          </a:prstGeom>
          <a:noFill/>
          <a:ln w="12700">
            <a:solidFill>
              <a:schemeClr val="folHlink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chemeClr val="folHlink"/>
                </a:solidFill>
              </a:rPr>
              <a:t>Don’t count the two red aces twice!</a:t>
            </a:r>
          </a:p>
        </p:txBody>
      </p:sp>
      <p:sp>
        <p:nvSpPr>
          <p:cNvPr id="46092" name="Line 13"/>
          <p:cNvSpPr>
            <a:spLocks noChangeShapeType="1"/>
          </p:cNvSpPr>
          <p:nvPr/>
        </p:nvSpPr>
        <p:spPr bwMode="auto">
          <a:xfrm flipH="1">
            <a:off x="4191000" y="3048000"/>
            <a:ext cx="1143000" cy="137160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 type="triangle" w="lg" len="med"/>
          </a:ln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46093" name="Rectangle 14"/>
          <p:cNvSpPr>
            <a:spLocks noChangeArrowheads="1"/>
          </p:cNvSpPr>
          <p:nvPr/>
        </p:nvSpPr>
        <p:spPr bwMode="auto">
          <a:xfrm>
            <a:off x="4800600" y="3810000"/>
            <a:ext cx="995363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b="1"/>
              <a:t>Black</a:t>
            </a:r>
          </a:p>
        </p:txBody>
      </p:sp>
      <p:sp>
        <p:nvSpPr>
          <p:cNvPr id="46094" name="Rectangle 15"/>
          <p:cNvSpPr>
            <a:spLocks noChangeArrowheads="1"/>
          </p:cNvSpPr>
          <p:nvPr/>
        </p:nvSpPr>
        <p:spPr bwMode="auto">
          <a:xfrm>
            <a:off x="4724400" y="4800600"/>
            <a:ext cx="1206500" cy="498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5" name="Rectangle 16"/>
          <p:cNvSpPr>
            <a:spLocks noChangeArrowheads="1"/>
          </p:cNvSpPr>
          <p:nvPr/>
        </p:nvSpPr>
        <p:spPr bwMode="auto">
          <a:xfrm>
            <a:off x="4191000" y="3352800"/>
            <a:ext cx="1076325" cy="5000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700" b="1"/>
              <a:t>Color</a:t>
            </a:r>
          </a:p>
        </p:txBody>
      </p:sp>
      <p:sp>
        <p:nvSpPr>
          <p:cNvPr id="46096" name="Rectangle 17"/>
          <p:cNvSpPr>
            <a:spLocks noChangeArrowheads="1"/>
          </p:cNvSpPr>
          <p:nvPr/>
        </p:nvSpPr>
        <p:spPr bwMode="auto">
          <a:xfrm>
            <a:off x="2133600" y="3657600"/>
            <a:ext cx="981075" cy="5000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700" b="1"/>
              <a:t>Type</a:t>
            </a:r>
          </a:p>
        </p:txBody>
      </p:sp>
      <p:sp>
        <p:nvSpPr>
          <p:cNvPr id="46097" name="Rectangle 18"/>
          <p:cNvSpPr>
            <a:spLocks noChangeArrowheads="1"/>
          </p:cNvSpPr>
          <p:nvPr/>
        </p:nvSpPr>
        <p:spPr bwMode="auto">
          <a:xfrm>
            <a:off x="3733800" y="3810000"/>
            <a:ext cx="757238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b="1"/>
              <a:t>Red</a:t>
            </a:r>
          </a:p>
        </p:txBody>
      </p:sp>
      <p:sp>
        <p:nvSpPr>
          <p:cNvPr id="46098" name="Rectangle 19"/>
          <p:cNvSpPr>
            <a:spLocks noChangeArrowheads="1"/>
          </p:cNvSpPr>
          <p:nvPr/>
        </p:nvSpPr>
        <p:spPr bwMode="auto">
          <a:xfrm>
            <a:off x="5986463" y="3690938"/>
            <a:ext cx="1000125" cy="5000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700" b="1"/>
              <a:t>Total</a:t>
            </a:r>
          </a:p>
        </p:txBody>
      </p:sp>
      <p:sp>
        <p:nvSpPr>
          <p:cNvPr id="46099" name="Rectangle 20"/>
          <p:cNvSpPr>
            <a:spLocks noChangeArrowheads="1"/>
          </p:cNvSpPr>
          <p:nvPr/>
        </p:nvSpPr>
        <p:spPr bwMode="auto">
          <a:xfrm>
            <a:off x="1806575" y="4302125"/>
            <a:ext cx="809625" cy="5000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700" b="1"/>
              <a:t>Ace</a:t>
            </a:r>
          </a:p>
        </p:txBody>
      </p:sp>
      <p:sp>
        <p:nvSpPr>
          <p:cNvPr id="46100" name="Rectangle 21"/>
          <p:cNvSpPr>
            <a:spLocks noChangeArrowheads="1"/>
          </p:cNvSpPr>
          <p:nvPr/>
        </p:nvSpPr>
        <p:spPr bwMode="auto">
          <a:xfrm>
            <a:off x="3946525" y="4291013"/>
            <a:ext cx="371475" cy="5000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700" b="1">
                <a:solidFill>
                  <a:schemeClr val="folHlink"/>
                </a:solidFill>
              </a:rPr>
              <a:t>2</a:t>
            </a:r>
          </a:p>
        </p:txBody>
      </p:sp>
      <p:sp>
        <p:nvSpPr>
          <p:cNvPr id="46101" name="Rectangle 22"/>
          <p:cNvSpPr>
            <a:spLocks noChangeArrowheads="1"/>
          </p:cNvSpPr>
          <p:nvPr/>
        </p:nvSpPr>
        <p:spPr bwMode="auto">
          <a:xfrm>
            <a:off x="4760913" y="4273550"/>
            <a:ext cx="1206500" cy="498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2" name="Rectangle 23"/>
          <p:cNvSpPr>
            <a:spLocks noChangeArrowheads="1"/>
          </p:cNvSpPr>
          <p:nvPr/>
        </p:nvSpPr>
        <p:spPr bwMode="auto">
          <a:xfrm>
            <a:off x="5176838" y="4291013"/>
            <a:ext cx="371475" cy="5000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700" b="1"/>
              <a:t>2</a:t>
            </a:r>
          </a:p>
        </p:txBody>
      </p:sp>
      <p:sp>
        <p:nvSpPr>
          <p:cNvPr id="46103" name="Rectangle 24"/>
          <p:cNvSpPr>
            <a:spLocks noChangeArrowheads="1"/>
          </p:cNvSpPr>
          <p:nvPr/>
        </p:nvSpPr>
        <p:spPr bwMode="auto">
          <a:xfrm>
            <a:off x="6323013" y="4291013"/>
            <a:ext cx="371475" cy="5000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700" b="1"/>
              <a:t>4</a:t>
            </a:r>
          </a:p>
        </p:txBody>
      </p:sp>
      <p:sp>
        <p:nvSpPr>
          <p:cNvPr id="46104" name="Rectangle 25"/>
          <p:cNvSpPr>
            <a:spLocks noChangeArrowheads="1"/>
          </p:cNvSpPr>
          <p:nvPr/>
        </p:nvSpPr>
        <p:spPr bwMode="auto">
          <a:xfrm>
            <a:off x="1806575" y="4859338"/>
            <a:ext cx="1590675" cy="5000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700" b="1"/>
              <a:t>Non-Ace</a:t>
            </a:r>
          </a:p>
        </p:txBody>
      </p:sp>
      <p:sp>
        <p:nvSpPr>
          <p:cNvPr id="46105" name="Rectangle 26"/>
          <p:cNvSpPr>
            <a:spLocks noChangeArrowheads="1"/>
          </p:cNvSpPr>
          <p:nvPr/>
        </p:nvSpPr>
        <p:spPr bwMode="auto">
          <a:xfrm>
            <a:off x="3849688" y="4848225"/>
            <a:ext cx="561975" cy="5000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700" b="1"/>
              <a:t>24</a:t>
            </a:r>
          </a:p>
        </p:txBody>
      </p:sp>
      <p:sp>
        <p:nvSpPr>
          <p:cNvPr id="46106" name="Rectangle 27"/>
          <p:cNvSpPr>
            <a:spLocks noChangeArrowheads="1"/>
          </p:cNvSpPr>
          <p:nvPr/>
        </p:nvSpPr>
        <p:spPr bwMode="auto">
          <a:xfrm>
            <a:off x="5080000" y="4848225"/>
            <a:ext cx="561975" cy="5000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700" b="1"/>
              <a:t>24</a:t>
            </a:r>
          </a:p>
        </p:txBody>
      </p:sp>
      <p:sp>
        <p:nvSpPr>
          <p:cNvPr id="46107" name="Rectangle 28"/>
          <p:cNvSpPr>
            <a:spLocks noChangeArrowheads="1"/>
          </p:cNvSpPr>
          <p:nvPr/>
        </p:nvSpPr>
        <p:spPr bwMode="auto">
          <a:xfrm>
            <a:off x="6227763" y="4848225"/>
            <a:ext cx="561975" cy="5000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700" b="1"/>
              <a:t>48</a:t>
            </a:r>
          </a:p>
        </p:txBody>
      </p:sp>
      <p:sp>
        <p:nvSpPr>
          <p:cNvPr id="46108" name="Rectangle 29"/>
          <p:cNvSpPr>
            <a:spLocks noChangeArrowheads="1"/>
          </p:cNvSpPr>
          <p:nvPr/>
        </p:nvSpPr>
        <p:spPr bwMode="auto">
          <a:xfrm>
            <a:off x="1806575" y="5418138"/>
            <a:ext cx="1000125" cy="5000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700" b="1"/>
              <a:t>Total</a:t>
            </a:r>
          </a:p>
        </p:txBody>
      </p:sp>
      <p:sp>
        <p:nvSpPr>
          <p:cNvPr id="46109" name="Rectangle 30"/>
          <p:cNvSpPr>
            <a:spLocks noChangeArrowheads="1"/>
          </p:cNvSpPr>
          <p:nvPr/>
        </p:nvSpPr>
        <p:spPr bwMode="auto">
          <a:xfrm>
            <a:off x="3849688" y="5407025"/>
            <a:ext cx="561975" cy="5000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700" b="1"/>
              <a:t>26</a:t>
            </a:r>
          </a:p>
        </p:txBody>
      </p:sp>
      <p:sp>
        <p:nvSpPr>
          <p:cNvPr id="46110" name="Rectangle 31"/>
          <p:cNvSpPr>
            <a:spLocks noChangeArrowheads="1"/>
          </p:cNvSpPr>
          <p:nvPr/>
        </p:nvSpPr>
        <p:spPr bwMode="auto">
          <a:xfrm>
            <a:off x="5080000" y="5407025"/>
            <a:ext cx="561975" cy="5000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700" b="1"/>
              <a:t>26</a:t>
            </a:r>
          </a:p>
        </p:txBody>
      </p:sp>
      <p:sp>
        <p:nvSpPr>
          <p:cNvPr id="46111" name="Rectangle 32"/>
          <p:cNvSpPr>
            <a:spLocks noChangeArrowheads="1"/>
          </p:cNvSpPr>
          <p:nvPr/>
        </p:nvSpPr>
        <p:spPr bwMode="auto">
          <a:xfrm>
            <a:off x="6227763" y="5407025"/>
            <a:ext cx="561975" cy="5000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700" b="1"/>
              <a:t>52</a:t>
            </a:r>
          </a:p>
        </p:txBody>
      </p:sp>
      <p:sp>
        <p:nvSpPr>
          <p:cNvPr id="46112" name="Line 33"/>
          <p:cNvSpPr>
            <a:spLocks noChangeShapeType="1"/>
          </p:cNvSpPr>
          <p:nvPr/>
        </p:nvSpPr>
        <p:spPr bwMode="auto">
          <a:xfrm>
            <a:off x="4724400" y="3810000"/>
            <a:ext cx="0" cy="2133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13" name="Line 34"/>
          <p:cNvSpPr>
            <a:spLocks noChangeShapeType="1"/>
          </p:cNvSpPr>
          <p:nvPr/>
        </p:nvSpPr>
        <p:spPr bwMode="auto">
          <a:xfrm>
            <a:off x="1752600" y="4267200"/>
            <a:ext cx="53149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14" name="Line 35"/>
          <p:cNvSpPr>
            <a:spLocks noChangeShapeType="1"/>
          </p:cNvSpPr>
          <p:nvPr/>
        </p:nvSpPr>
        <p:spPr bwMode="auto">
          <a:xfrm>
            <a:off x="6019800" y="3378200"/>
            <a:ext cx="0" cy="2546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15" name="Line 36"/>
          <p:cNvSpPr>
            <a:spLocks noChangeShapeType="1"/>
          </p:cNvSpPr>
          <p:nvPr/>
        </p:nvSpPr>
        <p:spPr bwMode="auto">
          <a:xfrm>
            <a:off x="3505200" y="3810000"/>
            <a:ext cx="2514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487" tIns="44450" rIns="90487" bIns="44450"/>
          <a:lstStyle/>
          <a:p>
            <a:endParaRPr lang="en-US"/>
          </a:p>
        </p:txBody>
      </p:sp>
      <p:sp>
        <p:nvSpPr>
          <p:cNvPr id="46116" name="Line 37"/>
          <p:cNvSpPr>
            <a:spLocks noChangeShapeType="1"/>
          </p:cNvSpPr>
          <p:nvPr/>
        </p:nvSpPr>
        <p:spPr bwMode="auto">
          <a:xfrm>
            <a:off x="3505200" y="3352800"/>
            <a:ext cx="0" cy="2590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lIns="90487" tIns="44450" rIns="90487" bIns="44450"/>
          <a:lstStyle/>
          <a:p>
            <a:endParaRPr lang="en-US"/>
          </a:p>
        </p:txBody>
      </p:sp>
      <p:sp>
        <p:nvSpPr>
          <p:cNvPr id="46117" name="Line 38"/>
          <p:cNvSpPr>
            <a:spLocks noChangeShapeType="1"/>
          </p:cNvSpPr>
          <p:nvPr/>
        </p:nvSpPr>
        <p:spPr bwMode="auto">
          <a:xfrm>
            <a:off x="1752600" y="5334000"/>
            <a:ext cx="5334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18" name="Line 39"/>
          <p:cNvSpPr>
            <a:spLocks noChangeShapeType="1"/>
          </p:cNvSpPr>
          <p:nvPr/>
        </p:nvSpPr>
        <p:spPr bwMode="auto">
          <a:xfrm>
            <a:off x="1752600" y="4800600"/>
            <a:ext cx="533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lIns="90487" tIns="44450" rIns="90487" bIns="44450"/>
          <a:lstStyle/>
          <a:p>
            <a:endParaRPr lang="en-US"/>
          </a:p>
        </p:txBody>
      </p:sp>
      <p:sp>
        <p:nvSpPr>
          <p:cNvPr id="46119" name="Rectangle 40"/>
          <p:cNvSpPr>
            <a:spLocks noChangeArrowheads="1"/>
          </p:cNvSpPr>
          <p:nvPr/>
        </p:nvSpPr>
        <p:spPr bwMode="auto">
          <a:xfrm>
            <a:off x="1752600" y="3352800"/>
            <a:ext cx="5334000" cy="2590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20" name="Oval 41"/>
          <p:cNvSpPr>
            <a:spLocks noChangeArrowheads="1"/>
          </p:cNvSpPr>
          <p:nvPr/>
        </p:nvSpPr>
        <p:spPr bwMode="auto">
          <a:xfrm>
            <a:off x="3810000" y="5410200"/>
            <a:ext cx="609600" cy="533400"/>
          </a:xfrm>
          <a:prstGeom prst="ellipse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 wrap="none" lIns="90488" tIns="44450" rIns="90488" bIns="44450" anchor="ctr">
            <a:spAutoFit/>
          </a:bodyPr>
          <a:lstStyle/>
          <a:p>
            <a:endParaRPr lang="en-US"/>
          </a:p>
        </p:txBody>
      </p:sp>
      <p:sp>
        <p:nvSpPr>
          <p:cNvPr id="46121" name="Rectangle 42"/>
          <p:cNvSpPr>
            <a:spLocks noChangeArrowheads="1"/>
          </p:cNvSpPr>
          <p:nvPr/>
        </p:nvSpPr>
        <p:spPr bwMode="auto">
          <a:xfrm>
            <a:off x="5257800" y="2590800"/>
            <a:ext cx="762000" cy="457200"/>
          </a:xfrm>
          <a:prstGeom prst="rect">
            <a:avLst/>
          </a:prstGeom>
          <a:noFill/>
          <a:ln w="19050" algn="ctr">
            <a:solidFill>
              <a:schemeClr val="folHlink"/>
            </a:solidFill>
            <a:prstDash val="sysDot"/>
            <a:miter lim="800000"/>
            <a:headEnd/>
            <a:tailEnd/>
          </a:ln>
        </p:spPr>
        <p:txBody>
          <a:bodyPr lIns="90488" tIns="44450" rIns="90488" bIns="44450" anchor="ctr">
            <a:spAutoFit/>
          </a:bodyPr>
          <a:lstStyle/>
          <a:p>
            <a:endParaRPr lang="en-US"/>
          </a:p>
        </p:txBody>
      </p:sp>
      <p:sp>
        <p:nvSpPr>
          <p:cNvPr id="46122" name="Rectangle 43"/>
          <p:cNvSpPr>
            <a:spLocks noChangeArrowheads="1"/>
          </p:cNvSpPr>
          <p:nvPr/>
        </p:nvSpPr>
        <p:spPr bwMode="auto">
          <a:xfrm>
            <a:off x="3505200" y="3352800"/>
            <a:ext cx="2514600" cy="914400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>
            <a:spAutoFit/>
          </a:bodyPr>
          <a:lstStyle/>
          <a:p>
            <a:endParaRPr lang="en-US"/>
          </a:p>
        </p:txBody>
      </p:sp>
      <p:sp>
        <p:nvSpPr>
          <p:cNvPr id="46123" name="Line 45"/>
          <p:cNvSpPr>
            <a:spLocks noChangeShapeType="1"/>
          </p:cNvSpPr>
          <p:nvPr/>
        </p:nvSpPr>
        <p:spPr bwMode="auto">
          <a:xfrm flipH="1" flipV="1">
            <a:off x="6019800" y="2971800"/>
            <a:ext cx="1295400" cy="304800"/>
          </a:xfrm>
          <a:prstGeom prst="line">
            <a:avLst/>
          </a:prstGeom>
          <a:noFill/>
          <a:ln w="9525">
            <a:solidFill>
              <a:schemeClr val="folHlink"/>
            </a:solidFill>
            <a:prstDash val="dash"/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4-</a:t>
            </a:r>
            <a:fld id="{9E7D9EBD-BA40-4FE2-8EAB-C403B53B1B50}" type="slidenum">
              <a:rPr lang="en-US"/>
              <a:pPr/>
              <a:t>21</a:t>
            </a:fld>
            <a:endParaRPr lang="en-US"/>
          </a:p>
        </p:txBody>
      </p:sp>
      <p:sp>
        <p:nvSpPr>
          <p:cNvPr id="12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81000"/>
            <a:ext cx="7543800" cy="990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/>
              <a:t>Computing Conditional Probabilities</a:t>
            </a:r>
          </a:p>
        </p:txBody>
      </p:sp>
      <p:sp>
        <p:nvSpPr>
          <p:cNvPr id="92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00200"/>
            <a:ext cx="8077200" cy="4532313"/>
          </a:xfrm>
        </p:spPr>
        <p:txBody>
          <a:bodyPr/>
          <a:lstStyle/>
          <a:p>
            <a:pPr eaLnBrk="1" hangingPunct="1"/>
            <a:r>
              <a:rPr lang="en-US" smtClean="0"/>
              <a:t>A </a:t>
            </a:r>
            <a:r>
              <a:rPr lang="en-US" smtClean="0">
                <a:solidFill>
                  <a:schemeClr val="folHlink"/>
                </a:solidFill>
              </a:rPr>
              <a:t>conditional probability</a:t>
            </a:r>
            <a:r>
              <a:rPr lang="en-US" smtClean="0"/>
              <a:t> is the probability of one event, given that another event has occurred:</a:t>
            </a:r>
          </a:p>
        </p:txBody>
      </p:sp>
      <p:graphicFrame>
        <p:nvGraphicFramePr>
          <p:cNvPr id="9218" name="Object 7"/>
          <p:cNvGraphicFramePr>
            <a:graphicFrameLocks noChangeAspect="1"/>
          </p:cNvGraphicFramePr>
          <p:nvPr/>
        </p:nvGraphicFramePr>
        <p:xfrm>
          <a:off x="1924050" y="2667000"/>
          <a:ext cx="3371850" cy="995363"/>
        </p:xfrm>
        <a:graphic>
          <a:graphicData uri="http://schemas.openxmlformats.org/presentationml/2006/ole">
            <p:oleObj spid="_x0000_s9218" name="Equation" r:id="rId3" imgW="1422360" imgH="419040" progId="Equation.3">
              <p:embed/>
            </p:oleObj>
          </a:graphicData>
        </a:graphic>
      </p:graphicFrame>
      <p:graphicFrame>
        <p:nvGraphicFramePr>
          <p:cNvPr id="9219" name="Object 8"/>
          <p:cNvGraphicFramePr>
            <a:graphicFrameLocks noChangeAspect="1"/>
          </p:cNvGraphicFramePr>
          <p:nvPr/>
        </p:nvGraphicFramePr>
        <p:xfrm>
          <a:off x="1905000" y="4038600"/>
          <a:ext cx="3371850" cy="995363"/>
        </p:xfrm>
        <a:graphic>
          <a:graphicData uri="http://schemas.openxmlformats.org/presentationml/2006/ole">
            <p:oleObj spid="_x0000_s9219" name="Equation" r:id="rId4" imgW="1422360" imgH="419040" progId="Equation.3">
              <p:embed/>
            </p:oleObj>
          </a:graphicData>
        </a:graphic>
      </p:graphicFrame>
      <p:sp>
        <p:nvSpPr>
          <p:cNvPr id="9223" name="Text Box 9"/>
          <p:cNvSpPr txBox="1">
            <a:spLocks noChangeArrowheads="1"/>
          </p:cNvSpPr>
          <p:nvPr/>
        </p:nvSpPr>
        <p:spPr bwMode="auto">
          <a:xfrm>
            <a:off x="1676400" y="5334000"/>
            <a:ext cx="6553200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/>
              <a:t>Where  P(A and B) = joint probability of A and B</a:t>
            </a:r>
          </a:p>
          <a:p>
            <a:pPr>
              <a:spcBef>
                <a:spcPct val="20000"/>
              </a:spcBef>
            </a:pPr>
            <a:r>
              <a:rPr lang="en-US" sz="2000"/>
              <a:t>  	P(A) = marginal or simple probability of A</a:t>
            </a:r>
          </a:p>
          <a:p>
            <a:pPr>
              <a:spcBef>
                <a:spcPct val="20000"/>
              </a:spcBef>
            </a:pPr>
            <a:r>
              <a:rPr lang="en-US" sz="2000"/>
              <a:t>	P(B) = marginal or simple probability of B</a:t>
            </a:r>
          </a:p>
        </p:txBody>
      </p:sp>
      <p:sp>
        <p:nvSpPr>
          <p:cNvPr id="9224" name="Text Box 10"/>
          <p:cNvSpPr txBox="1">
            <a:spLocks noChangeArrowheads="1"/>
          </p:cNvSpPr>
          <p:nvPr/>
        </p:nvSpPr>
        <p:spPr bwMode="auto">
          <a:xfrm>
            <a:off x="6324600" y="2743200"/>
            <a:ext cx="25146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The conditional probability of A given that B has occurred</a:t>
            </a:r>
          </a:p>
        </p:txBody>
      </p:sp>
      <p:sp>
        <p:nvSpPr>
          <p:cNvPr id="9225" name="AutoShape 11"/>
          <p:cNvSpPr>
            <a:spLocks noChangeArrowheads="1"/>
          </p:cNvSpPr>
          <p:nvPr/>
        </p:nvSpPr>
        <p:spPr bwMode="auto">
          <a:xfrm>
            <a:off x="5486400" y="3124200"/>
            <a:ext cx="685800" cy="152400"/>
          </a:xfrm>
          <a:prstGeom prst="rightArrow">
            <a:avLst>
              <a:gd name="adj1" fmla="val 50000"/>
              <a:gd name="adj2" fmla="val 1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6" name="Text Box 12"/>
          <p:cNvSpPr txBox="1">
            <a:spLocks noChangeArrowheads="1"/>
          </p:cNvSpPr>
          <p:nvPr/>
        </p:nvSpPr>
        <p:spPr bwMode="auto">
          <a:xfrm>
            <a:off x="6324600" y="4037013"/>
            <a:ext cx="251460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The conditional probability of B given that A has occurred</a:t>
            </a:r>
          </a:p>
        </p:txBody>
      </p:sp>
      <p:sp>
        <p:nvSpPr>
          <p:cNvPr id="9227" name="AutoShape 13"/>
          <p:cNvSpPr>
            <a:spLocks noChangeArrowheads="1"/>
          </p:cNvSpPr>
          <p:nvPr/>
        </p:nvSpPr>
        <p:spPr bwMode="auto">
          <a:xfrm>
            <a:off x="5486400" y="4418013"/>
            <a:ext cx="685800" cy="152400"/>
          </a:xfrm>
          <a:prstGeom prst="rightArrow">
            <a:avLst>
              <a:gd name="adj1" fmla="val 50000"/>
              <a:gd name="adj2" fmla="val 1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4-</a:t>
            </a:r>
            <a:fld id="{8757200E-7481-4664-AC49-B2078F89DA98}" type="slidenum">
              <a:rPr lang="en-US"/>
              <a:pPr/>
              <a:t>22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3581400"/>
            <a:ext cx="8077200" cy="1676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>
                <a:solidFill>
                  <a:schemeClr val="folHlink"/>
                </a:solidFill>
              </a:rPr>
              <a:t>What is the probability that a car has a CD player, given that it has AC 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mtClean="0"/>
              <a:t>		i.e., we want to find   </a:t>
            </a:r>
            <a:r>
              <a:rPr lang="en-US" smtClean="0">
                <a:solidFill>
                  <a:schemeClr val="folHlink"/>
                </a:solidFill>
              </a:rPr>
              <a:t>P(CD | AC)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title"/>
          </p:nvPr>
        </p:nvSpPr>
        <p:spPr>
          <a:xfrm>
            <a:off x="1295400" y="381000"/>
            <a:ext cx="7620000" cy="762000"/>
          </a:xfrm>
        </p:spPr>
        <p:txBody>
          <a:bodyPr/>
          <a:lstStyle/>
          <a:p>
            <a:pPr defTabSz="914400" eaLnBrk="1" hangingPunct="1"/>
            <a:r>
              <a:rPr lang="en-US" smtClean="0"/>
              <a:t>Conditional Probability Example</a:t>
            </a:r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685800" y="1828800"/>
            <a:ext cx="8077200" cy="1295400"/>
          </a:xfrm>
          <a:prstGeom prst="rect">
            <a:avLst/>
          </a:prstGeom>
          <a:solidFill>
            <a:srgbClr val="FDE0B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85342" tIns="42672" rIns="85342" bIns="42672"/>
          <a:lstStyle/>
          <a:p>
            <a:pPr marL="320675" indent="-320675" defTabSz="852488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sz="2800"/>
              <a:t>Of the cars on a used car lot, 70% have air conditioning (AC) and 40% have a CD player (CD).  20% of the cars have both.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4-</a:t>
            </a:r>
            <a:fld id="{574EF68E-165E-4474-A837-B4858D115A1C}" type="slidenum">
              <a:rPr lang="en-US"/>
              <a:pPr/>
              <a:t>23</a:t>
            </a:fld>
            <a:endParaRPr lang="en-US"/>
          </a:p>
        </p:txBody>
      </p:sp>
      <p:sp>
        <p:nvSpPr>
          <p:cNvPr id="38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10244" name="Rectangle 2"/>
          <p:cNvSpPr>
            <a:spLocks noChangeArrowheads="1"/>
          </p:cNvSpPr>
          <p:nvPr/>
        </p:nvSpPr>
        <p:spPr bwMode="auto">
          <a:xfrm>
            <a:off x="3581400" y="3200400"/>
            <a:ext cx="2514600" cy="1066800"/>
          </a:xfrm>
          <a:prstGeom prst="rect">
            <a:avLst/>
          </a:prstGeom>
          <a:solidFill>
            <a:srgbClr val="FDE0BD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>
            <a:spAutoFit/>
          </a:bodyPr>
          <a:lstStyle/>
          <a:p>
            <a:endParaRPr lang="en-US"/>
          </a:p>
        </p:txBody>
      </p:sp>
      <p:sp>
        <p:nvSpPr>
          <p:cNvPr id="10245" name="Rectangle 3"/>
          <p:cNvSpPr>
            <a:spLocks noChangeArrowheads="1"/>
          </p:cNvSpPr>
          <p:nvPr/>
        </p:nvSpPr>
        <p:spPr bwMode="auto">
          <a:xfrm>
            <a:off x="3581400" y="2743200"/>
            <a:ext cx="3581400" cy="457200"/>
          </a:xfrm>
          <a:prstGeom prst="rect">
            <a:avLst/>
          </a:prstGeom>
          <a:solidFill>
            <a:srgbClr val="CBDDF7"/>
          </a:solidFill>
          <a:ln w="19050" algn="ctr">
            <a:noFill/>
            <a:miter lim="800000"/>
            <a:headEnd/>
            <a:tailEnd/>
          </a:ln>
        </p:spPr>
        <p:txBody>
          <a:bodyPr wrap="none" lIns="90488" tIns="44450" rIns="90488" bIns="44450" anchor="ctr">
            <a:spAutoFit/>
          </a:bodyPr>
          <a:lstStyle/>
          <a:p>
            <a:endParaRPr lang="en-US"/>
          </a:p>
        </p:txBody>
      </p:sp>
      <p:sp>
        <p:nvSpPr>
          <p:cNvPr id="10246" name="Rectangle 4"/>
          <p:cNvSpPr>
            <a:spLocks noChangeArrowheads="1"/>
          </p:cNvSpPr>
          <p:nvPr/>
        </p:nvSpPr>
        <p:spPr bwMode="auto">
          <a:xfrm>
            <a:off x="1828800" y="3200400"/>
            <a:ext cx="1752600" cy="1676400"/>
          </a:xfrm>
          <a:prstGeom prst="rect">
            <a:avLst/>
          </a:prstGeom>
          <a:solidFill>
            <a:srgbClr val="CBDDF7"/>
          </a:solidFill>
          <a:ln w="19050" algn="ctr">
            <a:noFill/>
            <a:miter lim="800000"/>
            <a:headEnd/>
            <a:tailEnd/>
          </a:ln>
        </p:spPr>
        <p:txBody>
          <a:bodyPr lIns="90488" tIns="44450" rIns="90488" bIns="44450" anchor="ctr">
            <a:spAutoFit/>
          </a:bodyPr>
          <a:lstStyle/>
          <a:p>
            <a:endParaRPr lang="en-US"/>
          </a:p>
        </p:txBody>
      </p:sp>
      <p:sp>
        <p:nvSpPr>
          <p:cNvPr id="10247" name="Rectangle 5"/>
          <p:cNvSpPr>
            <a:spLocks noGrp="1" noChangeArrowheads="1"/>
          </p:cNvSpPr>
          <p:nvPr>
            <p:ph type="title"/>
          </p:nvPr>
        </p:nvSpPr>
        <p:spPr>
          <a:xfrm>
            <a:off x="1295400" y="381000"/>
            <a:ext cx="7620000" cy="762000"/>
          </a:xfrm>
        </p:spPr>
        <p:txBody>
          <a:bodyPr/>
          <a:lstStyle/>
          <a:p>
            <a:pPr defTabSz="914400" eaLnBrk="1" hangingPunct="1"/>
            <a:r>
              <a:rPr lang="en-US" smtClean="0"/>
              <a:t>Conditional Probability Example</a:t>
            </a:r>
          </a:p>
        </p:txBody>
      </p:sp>
      <p:sp>
        <p:nvSpPr>
          <p:cNvPr id="10248" name="Rectangle 6"/>
          <p:cNvSpPr>
            <a:spLocks noChangeArrowheads="1"/>
          </p:cNvSpPr>
          <p:nvPr/>
        </p:nvSpPr>
        <p:spPr bwMode="auto">
          <a:xfrm>
            <a:off x="4876800" y="2743200"/>
            <a:ext cx="1112838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b="1"/>
              <a:t>No CD</a:t>
            </a:r>
          </a:p>
        </p:txBody>
      </p:sp>
      <p:sp>
        <p:nvSpPr>
          <p:cNvPr id="10249" name="Rectangle 7"/>
          <p:cNvSpPr>
            <a:spLocks noChangeArrowheads="1"/>
          </p:cNvSpPr>
          <p:nvPr/>
        </p:nvSpPr>
        <p:spPr bwMode="auto">
          <a:xfrm>
            <a:off x="4800600" y="3733800"/>
            <a:ext cx="1206500" cy="498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0" name="Rectangle 8"/>
          <p:cNvSpPr>
            <a:spLocks noChangeArrowheads="1"/>
          </p:cNvSpPr>
          <p:nvPr/>
        </p:nvSpPr>
        <p:spPr bwMode="auto">
          <a:xfrm>
            <a:off x="3810000" y="2743200"/>
            <a:ext cx="62230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b="1"/>
              <a:t>CD</a:t>
            </a:r>
          </a:p>
        </p:txBody>
      </p:sp>
      <p:sp>
        <p:nvSpPr>
          <p:cNvPr id="10251" name="Rectangle 9"/>
          <p:cNvSpPr>
            <a:spLocks noChangeArrowheads="1"/>
          </p:cNvSpPr>
          <p:nvPr/>
        </p:nvSpPr>
        <p:spPr bwMode="auto">
          <a:xfrm>
            <a:off x="6172200" y="2743200"/>
            <a:ext cx="90805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b="1"/>
              <a:t>Total</a:t>
            </a:r>
          </a:p>
        </p:txBody>
      </p:sp>
      <p:sp>
        <p:nvSpPr>
          <p:cNvPr id="10252" name="Rectangle 10"/>
          <p:cNvSpPr>
            <a:spLocks noChangeArrowheads="1"/>
          </p:cNvSpPr>
          <p:nvPr/>
        </p:nvSpPr>
        <p:spPr bwMode="auto">
          <a:xfrm>
            <a:off x="1882775" y="3235325"/>
            <a:ext cx="676275" cy="5000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700" b="1"/>
              <a:t>AC</a:t>
            </a:r>
          </a:p>
        </p:txBody>
      </p:sp>
      <p:sp>
        <p:nvSpPr>
          <p:cNvPr id="10253" name="Rectangle 11"/>
          <p:cNvSpPr>
            <a:spLocks noChangeArrowheads="1"/>
          </p:cNvSpPr>
          <p:nvPr/>
        </p:nvSpPr>
        <p:spPr bwMode="auto">
          <a:xfrm>
            <a:off x="3962400" y="3200400"/>
            <a:ext cx="657225" cy="5000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700" b="1">
                <a:solidFill>
                  <a:schemeClr val="folHlink"/>
                </a:solidFill>
              </a:rPr>
              <a:t>0.2</a:t>
            </a:r>
          </a:p>
        </p:txBody>
      </p:sp>
      <p:sp>
        <p:nvSpPr>
          <p:cNvPr id="10254" name="Rectangle 12"/>
          <p:cNvSpPr>
            <a:spLocks noChangeArrowheads="1"/>
          </p:cNvSpPr>
          <p:nvPr/>
        </p:nvSpPr>
        <p:spPr bwMode="auto">
          <a:xfrm>
            <a:off x="4837113" y="3206750"/>
            <a:ext cx="1206500" cy="498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5" name="Rectangle 13"/>
          <p:cNvSpPr>
            <a:spLocks noChangeArrowheads="1"/>
          </p:cNvSpPr>
          <p:nvPr/>
        </p:nvSpPr>
        <p:spPr bwMode="auto">
          <a:xfrm>
            <a:off x="5181600" y="3200400"/>
            <a:ext cx="657225" cy="5000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700" b="1"/>
              <a:t>0.5</a:t>
            </a:r>
          </a:p>
        </p:txBody>
      </p:sp>
      <p:sp>
        <p:nvSpPr>
          <p:cNvPr id="10256" name="Rectangle 14"/>
          <p:cNvSpPr>
            <a:spLocks noChangeArrowheads="1"/>
          </p:cNvSpPr>
          <p:nvPr/>
        </p:nvSpPr>
        <p:spPr bwMode="auto">
          <a:xfrm>
            <a:off x="6400800" y="3200400"/>
            <a:ext cx="657225" cy="5000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700" b="1">
                <a:solidFill>
                  <a:schemeClr val="folHlink"/>
                </a:solidFill>
              </a:rPr>
              <a:t>0.7</a:t>
            </a:r>
          </a:p>
        </p:txBody>
      </p:sp>
      <p:sp>
        <p:nvSpPr>
          <p:cNvPr id="10257" name="Rectangle 15"/>
          <p:cNvSpPr>
            <a:spLocks noChangeArrowheads="1"/>
          </p:cNvSpPr>
          <p:nvPr/>
        </p:nvSpPr>
        <p:spPr bwMode="auto">
          <a:xfrm>
            <a:off x="1882775" y="3792538"/>
            <a:ext cx="1228725" cy="5000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700" b="1"/>
              <a:t>No AC</a:t>
            </a:r>
          </a:p>
        </p:txBody>
      </p:sp>
      <p:sp>
        <p:nvSpPr>
          <p:cNvPr id="10258" name="Rectangle 16"/>
          <p:cNvSpPr>
            <a:spLocks noChangeArrowheads="1"/>
          </p:cNvSpPr>
          <p:nvPr/>
        </p:nvSpPr>
        <p:spPr bwMode="auto">
          <a:xfrm>
            <a:off x="3925888" y="3781425"/>
            <a:ext cx="657225" cy="5000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700" b="1"/>
              <a:t>0.2</a:t>
            </a:r>
          </a:p>
        </p:txBody>
      </p:sp>
      <p:sp>
        <p:nvSpPr>
          <p:cNvPr id="10259" name="Rectangle 17"/>
          <p:cNvSpPr>
            <a:spLocks noChangeArrowheads="1"/>
          </p:cNvSpPr>
          <p:nvPr/>
        </p:nvSpPr>
        <p:spPr bwMode="auto">
          <a:xfrm>
            <a:off x="5156200" y="3781425"/>
            <a:ext cx="657225" cy="5000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700" b="1"/>
              <a:t>0.1</a:t>
            </a:r>
          </a:p>
        </p:txBody>
      </p:sp>
      <p:sp>
        <p:nvSpPr>
          <p:cNvPr id="10260" name="Rectangle 18"/>
          <p:cNvSpPr>
            <a:spLocks noChangeArrowheads="1"/>
          </p:cNvSpPr>
          <p:nvPr/>
        </p:nvSpPr>
        <p:spPr bwMode="auto">
          <a:xfrm>
            <a:off x="6400800" y="3810000"/>
            <a:ext cx="657225" cy="5000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700" b="1"/>
              <a:t>0.3</a:t>
            </a:r>
          </a:p>
        </p:txBody>
      </p:sp>
      <p:sp>
        <p:nvSpPr>
          <p:cNvPr id="10261" name="Rectangle 19"/>
          <p:cNvSpPr>
            <a:spLocks noChangeArrowheads="1"/>
          </p:cNvSpPr>
          <p:nvPr/>
        </p:nvSpPr>
        <p:spPr bwMode="auto">
          <a:xfrm>
            <a:off x="1882775" y="4351338"/>
            <a:ext cx="1000125" cy="5000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700" b="1"/>
              <a:t>Total</a:t>
            </a:r>
          </a:p>
        </p:txBody>
      </p:sp>
      <p:sp>
        <p:nvSpPr>
          <p:cNvPr id="10262" name="Rectangle 20"/>
          <p:cNvSpPr>
            <a:spLocks noChangeArrowheads="1"/>
          </p:cNvSpPr>
          <p:nvPr/>
        </p:nvSpPr>
        <p:spPr bwMode="auto">
          <a:xfrm>
            <a:off x="3925888" y="4340225"/>
            <a:ext cx="657225" cy="5000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700" b="1">
                <a:solidFill>
                  <a:schemeClr val="folHlink"/>
                </a:solidFill>
              </a:rPr>
              <a:t>0.4</a:t>
            </a:r>
          </a:p>
        </p:txBody>
      </p:sp>
      <p:sp>
        <p:nvSpPr>
          <p:cNvPr id="10263" name="Rectangle 21"/>
          <p:cNvSpPr>
            <a:spLocks noChangeArrowheads="1"/>
          </p:cNvSpPr>
          <p:nvPr/>
        </p:nvSpPr>
        <p:spPr bwMode="auto">
          <a:xfrm>
            <a:off x="5156200" y="4340225"/>
            <a:ext cx="657225" cy="5000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700" b="1"/>
              <a:t>0.6</a:t>
            </a:r>
          </a:p>
        </p:txBody>
      </p:sp>
      <p:sp>
        <p:nvSpPr>
          <p:cNvPr id="10264" name="Rectangle 22"/>
          <p:cNvSpPr>
            <a:spLocks noChangeArrowheads="1"/>
          </p:cNvSpPr>
          <p:nvPr/>
        </p:nvSpPr>
        <p:spPr bwMode="auto">
          <a:xfrm>
            <a:off x="6303963" y="4340225"/>
            <a:ext cx="752475" cy="5000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700" b="1"/>
              <a:t> 1.0</a:t>
            </a:r>
          </a:p>
        </p:txBody>
      </p:sp>
      <p:sp>
        <p:nvSpPr>
          <p:cNvPr id="10265" name="Line 23"/>
          <p:cNvSpPr>
            <a:spLocks noChangeShapeType="1"/>
          </p:cNvSpPr>
          <p:nvPr/>
        </p:nvSpPr>
        <p:spPr bwMode="auto">
          <a:xfrm>
            <a:off x="4800600" y="2743200"/>
            <a:ext cx="0" cy="2133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66" name="Line 24"/>
          <p:cNvSpPr>
            <a:spLocks noChangeShapeType="1"/>
          </p:cNvSpPr>
          <p:nvPr/>
        </p:nvSpPr>
        <p:spPr bwMode="auto">
          <a:xfrm>
            <a:off x="1828800" y="3200400"/>
            <a:ext cx="53149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67" name="Line 25"/>
          <p:cNvSpPr>
            <a:spLocks noChangeShapeType="1"/>
          </p:cNvSpPr>
          <p:nvPr/>
        </p:nvSpPr>
        <p:spPr bwMode="auto">
          <a:xfrm>
            <a:off x="6096000" y="2743200"/>
            <a:ext cx="0" cy="21145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68" name="Line 26"/>
          <p:cNvSpPr>
            <a:spLocks noChangeShapeType="1"/>
          </p:cNvSpPr>
          <p:nvPr/>
        </p:nvSpPr>
        <p:spPr bwMode="auto">
          <a:xfrm>
            <a:off x="3581400" y="2743200"/>
            <a:ext cx="0" cy="2133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lIns="90487" tIns="44450" rIns="90487" bIns="44450"/>
          <a:lstStyle/>
          <a:p>
            <a:endParaRPr lang="en-US"/>
          </a:p>
        </p:txBody>
      </p:sp>
      <p:sp>
        <p:nvSpPr>
          <p:cNvPr id="10269" name="Line 27"/>
          <p:cNvSpPr>
            <a:spLocks noChangeShapeType="1"/>
          </p:cNvSpPr>
          <p:nvPr/>
        </p:nvSpPr>
        <p:spPr bwMode="auto">
          <a:xfrm>
            <a:off x="1828800" y="4267200"/>
            <a:ext cx="5334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70" name="Line 28"/>
          <p:cNvSpPr>
            <a:spLocks noChangeShapeType="1"/>
          </p:cNvSpPr>
          <p:nvPr/>
        </p:nvSpPr>
        <p:spPr bwMode="auto">
          <a:xfrm>
            <a:off x="1828800" y="3733800"/>
            <a:ext cx="533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lIns="90487" tIns="44450" rIns="90487" bIns="44450"/>
          <a:lstStyle/>
          <a:p>
            <a:endParaRPr lang="en-US"/>
          </a:p>
        </p:txBody>
      </p:sp>
      <p:sp>
        <p:nvSpPr>
          <p:cNvPr id="10271" name="Rectangle 29"/>
          <p:cNvSpPr>
            <a:spLocks noChangeArrowheads="1"/>
          </p:cNvSpPr>
          <p:nvPr/>
        </p:nvSpPr>
        <p:spPr bwMode="auto">
          <a:xfrm>
            <a:off x="1828800" y="2743200"/>
            <a:ext cx="5334000" cy="2133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72" name="Oval 30"/>
          <p:cNvSpPr>
            <a:spLocks noChangeArrowheads="1"/>
          </p:cNvSpPr>
          <p:nvPr/>
        </p:nvSpPr>
        <p:spPr bwMode="auto">
          <a:xfrm>
            <a:off x="3886200" y="4343400"/>
            <a:ext cx="609600" cy="533400"/>
          </a:xfrm>
          <a:prstGeom prst="ellipse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 wrap="none" lIns="90488" tIns="44450" rIns="90488" bIns="44450" anchor="ctr">
            <a:spAutoFit/>
          </a:bodyPr>
          <a:lstStyle/>
          <a:p>
            <a:endParaRPr lang="en-US"/>
          </a:p>
        </p:txBody>
      </p:sp>
      <p:sp>
        <p:nvSpPr>
          <p:cNvPr id="10273" name="Rectangle 31"/>
          <p:cNvSpPr>
            <a:spLocks noChangeArrowheads="1"/>
          </p:cNvSpPr>
          <p:nvPr/>
        </p:nvSpPr>
        <p:spPr bwMode="auto">
          <a:xfrm>
            <a:off x="914400" y="1524000"/>
            <a:ext cx="8077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/>
          <a:lstStyle/>
          <a:p>
            <a:pPr marL="320675" indent="-320675" defTabSz="852488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/>
              <a:t>Of the cars on a used car lot, </a:t>
            </a:r>
            <a:r>
              <a:rPr lang="en-US" b="1">
                <a:solidFill>
                  <a:schemeClr val="folHlink"/>
                </a:solidFill>
              </a:rPr>
              <a:t>70%</a:t>
            </a:r>
            <a:r>
              <a:rPr lang="en-US"/>
              <a:t> have air conditioning (AC) and </a:t>
            </a:r>
            <a:r>
              <a:rPr lang="en-US" b="1">
                <a:solidFill>
                  <a:schemeClr val="folHlink"/>
                </a:solidFill>
              </a:rPr>
              <a:t>40%</a:t>
            </a:r>
            <a:r>
              <a:rPr lang="en-US"/>
              <a:t> have a CD player (CD).  </a:t>
            </a:r>
          </a:p>
          <a:p>
            <a:pPr marL="320675" indent="-320675" defTabSz="852488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/>
              <a:t>	</a:t>
            </a:r>
            <a:r>
              <a:rPr lang="en-US" b="1">
                <a:solidFill>
                  <a:schemeClr val="folHlink"/>
                </a:solidFill>
              </a:rPr>
              <a:t>20%</a:t>
            </a:r>
            <a:r>
              <a:rPr lang="en-US"/>
              <a:t> of the cars have both</a:t>
            </a:r>
            <a:r>
              <a:rPr lang="en-US" sz="1900"/>
              <a:t>.</a:t>
            </a:r>
          </a:p>
        </p:txBody>
      </p:sp>
      <p:sp>
        <p:nvSpPr>
          <p:cNvPr id="10274" name="Line 32"/>
          <p:cNvSpPr>
            <a:spLocks noChangeShapeType="1"/>
          </p:cNvSpPr>
          <p:nvPr/>
        </p:nvSpPr>
        <p:spPr bwMode="auto">
          <a:xfrm>
            <a:off x="3200400" y="2209800"/>
            <a:ext cx="914400" cy="220980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10275" name="Line 33"/>
          <p:cNvSpPr>
            <a:spLocks noChangeShapeType="1"/>
          </p:cNvSpPr>
          <p:nvPr/>
        </p:nvSpPr>
        <p:spPr bwMode="auto">
          <a:xfrm>
            <a:off x="5638800" y="1905000"/>
            <a:ext cx="838200" cy="144780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10276" name="Line 34"/>
          <p:cNvSpPr>
            <a:spLocks noChangeShapeType="1"/>
          </p:cNvSpPr>
          <p:nvPr/>
        </p:nvSpPr>
        <p:spPr bwMode="auto">
          <a:xfrm>
            <a:off x="1905000" y="2590800"/>
            <a:ext cx="2133600" cy="83820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graphicFrame>
        <p:nvGraphicFramePr>
          <p:cNvPr id="10242" name="Object 35"/>
          <p:cNvGraphicFramePr>
            <a:graphicFrameLocks noChangeAspect="1"/>
          </p:cNvGraphicFramePr>
          <p:nvPr/>
        </p:nvGraphicFramePr>
        <p:xfrm>
          <a:off x="849313" y="5181600"/>
          <a:ext cx="7370762" cy="1082675"/>
        </p:xfrm>
        <a:graphic>
          <a:graphicData uri="http://schemas.openxmlformats.org/presentationml/2006/ole">
            <p:oleObj spid="_x0000_s10242" name="Equation" r:id="rId3" imgW="2857320" imgH="419040" progId="Equation.3">
              <p:embed/>
            </p:oleObj>
          </a:graphicData>
        </a:graphic>
      </p:graphicFrame>
      <p:sp>
        <p:nvSpPr>
          <p:cNvPr id="10277" name="Text Box 36"/>
          <p:cNvSpPr txBox="1">
            <a:spLocks noChangeArrowheads="1"/>
          </p:cNvSpPr>
          <p:nvPr/>
        </p:nvSpPr>
        <p:spPr bwMode="auto">
          <a:xfrm>
            <a:off x="7543800" y="1203325"/>
            <a:ext cx="160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solidFill>
                  <a:srgbClr val="000099"/>
                </a:solidFill>
              </a:rPr>
              <a:t>(continued)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4-</a:t>
            </a:r>
            <a:fld id="{C50A176F-9ACE-4A67-831B-D6D625DEF259}" type="slidenum">
              <a:rPr lang="en-US"/>
              <a:pPr/>
              <a:t>24</a:t>
            </a:fld>
            <a:endParaRPr lang="en-US"/>
          </a:p>
        </p:txBody>
      </p:sp>
      <p:sp>
        <p:nvSpPr>
          <p:cNvPr id="38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11268" name="Rectangle 2"/>
          <p:cNvSpPr>
            <a:spLocks noChangeArrowheads="1"/>
          </p:cNvSpPr>
          <p:nvPr/>
        </p:nvSpPr>
        <p:spPr bwMode="auto">
          <a:xfrm>
            <a:off x="1828800" y="3048000"/>
            <a:ext cx="5334000" cy="533400"/>
          </a:xfrm>
          <a:prstGeom prst="rect">
            <a:avLst/>
          </a:prstGeom>
          <a:solidFill>
            <a:srgbClr val="FDE0BD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 anchor="ctr">
            <a:spAutoFit/>
          </a:bodyPr>
          <a:lstStyle/>
          <a:p>
            <a:endParaRPr lang="en-US"/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title"/>
          </p:nvPr>
        </p:nvSpPr>
        <p:spPr>
          <a:xfrm>
            <a:off x="1295400" y="381000"/>
            <a:ext cx="7620000" cy="762000"/>
          </a:xfrm>
        </p:spPr>
        <p:txBody>
          <a:bodyPr/>
          <a:lstStyle/>
          <a:p>
            <a:pPr defTabSz="914400" eaLnBrk="1" hangingPunct="1"/>
            <a:r>
              <a:rPr lang="en-US" smtClean="0"/>
              <a:t>Conditional Probability Example</a:t>
            </a:r>
          </a:p>
        </p:txBody>
      </p:sp>
      <p:sp>
        <p:nvSpPr>
          <p:cNvPr id="11270" name="Rectangle 4"/>
          <p:cNvSpPr>
            <a:spLocks noChangeArrowheads="1"/>
          </p:cNvSpPr>
          <p:nvPr/>
        </p:nvSpPr>
        <p:spPr bwMode="auto">
          <a:xfrm>
            <a:off x="4876800" y="2590800"/>
            <a:ext cx="1112838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b="1"/>
              <a:t>No CD</a:t>
            </a:r>
          </a:p>
        </p:txBody>
      </p:sp>
      <p:sp>
        <p:nvSpPr>
          <p:cNvPr id="11271" name="Rectangle 5"/>
          <p:cNvSpPr>
            <a:spLocks noChangeArrowheads="1"/>
          </p:cNvSpPr>
          <p:nvPr/>
        </p:nvSpPr>
        <p:spPr bwMode="auto">
          <a:xfrm>
            <a:off x="4800600" y="3581400"/>
            <a:ext cx="1206500" cy="498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2" name="Rectangle 6"/>
          <p:cNvSpPr>
            <a:spLocks noChangeArrowheads="1"/>
          </p:cNvSpPr>
          <p:nvPr/>
        </p:nvSpPr>
        <p:spPr bwMode="auto">
          <a:xfrm>
            <a:off x="3810000" y="2590800"/>
            <a:ext cx="62230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b="1"/>
              <a:t>CD</a:t>
            </a:r>
          </a:p>
        </p:txBody>
      </p:sp>
      <p:sp>
        <p:nvSpPr>
          <p:cNvPr id="11273" name="Rectangle 7"/>
          <p:cNvSpPr>
            <a:spLocks noChangeArrowheads="1"/>
          </p:cNvSpPr>
          <p:nvPr/>
        </p:nvSpPr>
        <p:spPr bwMode="auto">
          <a:xfrm>
            <a:off x="6172200" y="2590800"/>
            <a:ext cx="90805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b="1"/>
              <a:t>Total</a:t>
            </a:r>
          </a:p>
        </p:txBody>
      </p:sp>
      <p:sp>
        <p:nvSpPr>
          <p:cNvPr id="11274" name="Rectangle 8"/>
          <p:cNvSpPr>
            <a:spLocks noChangeArrowheads="1"/>
          </p:cNvSpPr>
          <p:nvPr/>
        </p:nvSpPr>
        <p:spPr bwMode="auto">
          <a:xfrm>
            <a:off x="1882775" y="3082925"/>
            <a:ext cx="676275" cy="5000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700" b="1"/>
              <a:t>AC</a:t>
            </a:r>
          </a:p>
        </p:txBody>
      </p:sp>
      <p:sp>
        <p:nvSpPr>
          <p:cNvPr id="11275" name="Rectangle 9"/>
          <p:cNvSpPr>
            <a:spLocks noChangeArrowheads="1"/>
          </p:cNvSpPr>
          <p:nvPr/>
        </p:nvSpPr>
        <p:spPr bwMode="auto">
          <a:xfrm>
            <a:off x="3962400" y="3048000"/>
            <a:ext cx="657225" cy="5000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700" b="1"/>
              <a:t>0.2</a:t>
            </a:r>
          </a:p>
        </p:txBody>
      </p:sp>
      <p:sp>
        <p:nvSpPr>
          <p:cNvPr id="11276" name="Rectangle 10"/>
          <p:cNvSpPr>
            <a:spLocks noChangeArrowheads="1"/>
          </p:cNvSpPr>
          <p:nvPr/>
        </p:nvSpPr>
        <p:spPr bwMode="auto">
          <a:xfrm>
            <a:off x="4837113" y="3054350"/>
            <a:ext cx="1206500" cy="498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7" name="Rectangle 11"/>
          <p:cNvSpPr>
            <a:spLocks noChangeArrowheads="1"/>
          </p:cNvSpPr>
          <p:nvPr/>
        </p:nvSpPr>
        <p:spPr bwMode="auto">
          <a:xfrm>
            <a:off x="5181600" y="3048000"/>
            <a:ext cx="657225" cy="5000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700" b="1"/>
              <a:t>0.5</a:t>
            </a:r>
          </a:p>
        </p:txBody>
      </p:sp>
      <p:sp>
        <p:nvSpPr>
          <p:cNvPr id="11278" name="Rectangle 12"/>
          <p:cNvSpPr>
            <a:spLocks noChangeArrowheads="1"/>
          </p:cNvSpPr>
          <p:nvPr/>
        </p:nvSpPr>
        <p:spPr bwMode="auto">
          <a:xfrm>
            <a:off x="6400800" y="3048000"/>
            <a:ext cx="657225" cy="5000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700" b="1"/>
              <a:t>0.7</a:t>
            </a:r>
          </a:p>
        </p:txBody>
      </p:sp>
      <p:sp>
        <p:nvSpPr>
          <p:cNvPr id="11279" name="Rectangle 13"/>
          <p:cNvSpPr>
            <a:spLocks noChangeArrowheads="1"/>
          </p:cNvSpPr>
          <p:nvPr/>
        </p:nvSpPr>
        <p:spPr bwMode="auto">
          <a:xfrm>
            <a:off x="1882775" y="3640138"/>
            <a:ext cx="1228725" cy="5000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700" b="1"/>
              <a:t>No AC</a:t>
            </a:r>
          </a:p>
        </p:txBody>
      </p:sp>
      <p:sp>
        <p:nvSpPr>
          <p:cNvPr id="11280" name="Rectangle 14"/>
          <p:cNvSpPr>
            <a:spLocks noChangeArrowheads="1"/>
          </p:cNvSpPr>
          <p:nvPr/>
        </p:nvSpPr>
        <p:spPr bwMode="auto">
          <a:xfrm>
            <a:off x="3925888" y="3629025"/>
            <a:ext cx="657225" cy="5000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700" b="1"/>
              <a:t>0.2</a:t>
            </a:r>
          </a:p>
        </p:txBody>
      </p:sp>
      <p:sp>
        <p:nvSpPr>
          <p:cNvPr id="11281" name="Rectangle 15"/>
          <p:cNvSpPr>
            <a:spLocks noChangeArrowheads="1"/>
          </p:cNvSpPr>
          <p:nvPr/>
        </p:nvSpPr>
        <p:spPr bwMode="auto">
          <a:xfrm>
            <a:off x="5156200" y="3629025"/>
            <a:ext cx="657225" cy="5000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700" b="1"/>
              <a:t>0.1</a:t>
            </a:r>
          </a:p>
        </p:txBody>
      </p:sp>
      <p:sp>
        <p:nvSpPr>
          <p:cNvPr id="11282" name="Rectangle 16"/>
          <p:cNvSpPr>
            <a:spLocks noChangeArrowheads="1"/>
          </p:cNvSpPr>
          <p:nvPr/>
        </p:nvSpPr>
        <p:spPr bwMode="auto">
          <a:xfrm>
            <a:off x="6400800" y="3657600"/>
            <a:ext cx="657225" cy="5000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700" b="1"/>
              <a:t>0.3</a:t>
            </a:r>
          </a:p>
        </p:txBody>
      </p:sp>
      <p:sp>
        <p:nvSpPr>
          <p:cNvPr id="11283" name="Rectangle 17"/>
          <p:cNvSpPr>
            <a:spLocks noChangeArrowheads="1"/>
          </p:cNvSpPr>
          <p:nvPr/>
        </p:nvSpPr>
        <p:spPr bwMode="auto">
          <a:xfrm>
            <a:off x="1882775" y="4198938"/>
            <a:ext cx="1000125" cy="5000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700" b="1"/>
              <a:t>Total</a:t>
            </a:r>
          </a:p>
        </p:txBody>
      </p:sp>
      <p:sp>
        <p:nvSpPr>
          <p:cNvPr id="11284" name="Rectangle 18"/>
          <p:cNvSpPr>
            <a:spLocks noChangeArrowheads="1"/>
          </p:cNvSpPr>
          <p:nvPr/>
        </p:nvSpPr>
        <p:spPr bwMode="auto">
          <a:xfrm>
            <a:off x="3925888" y="4187825"/>
            <a:ext cx="657225" cy="5000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700" b="1"/>
              <a:t>0.4</a:t>
            </a:r>
          </a:p>
        </p:txBody>
      </p:sp>
      <p:sp>
        <p:nvSpPr>
          <p:cNvPr id="11285" name="Rectangle 19"/>
          <p:cNvSpPr>
            <a:spLocks noChangeArrowheads="1"/>
          </p:cNvSpPr>
          <p:nvPr/>
        </p:nvSpPr>
        <p:spPr bwMode="auto">
          <a:xfrm>
            <a:off x="5156200" y="4187825"/>
            <a:ext cx="657225" cy="5000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700" b="1"/>
              <a:t>0.6</a:t>
            </a:r>
          </a:p>
        </p:txBody>
      </p:sp>
      <p:sp>
        <p:nvSpPr>
          <p:cNvPr id="11286" name="Rectangle 20"/>
          <p:cNvSpPr>
            <a:spLocks noChangeArrowheads="1"/>
          </p:cNvSpPr>
          <p:nvPr/>
        </p:nvSpPr>
        <p:spPr bwMode="auto">
          <a:xfrm>
            <a:off x="6324600" y="4191000"/>
            <a:ext cx="752475" cy="5000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700" b="1"/>
              <a:t> 1.0</a:t>
            </a:r>
          </a:p>
        </p:txBody>
      </p:sp>
      <p:sp>
        <p:nvSpPr>
          <p:cNvPr id="11287" name="Line 21"/>
          <p:cNvSpPr>
            <a:spLocks noChangeShapeType="1"/>
          </p:cNvSpPr>
          <p:nvPr/>
        </p:nvSpPr>
        <p:spPr bwMode="auto">
          <a:xfrm>
            <a:off x="4800600" y="2590800"/>
            <a:ext cx="0" cy="2133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88" name="Line 22"/>
          <p:cNvSpPr>
            <a:spLocks noChangeShapeType="1"/>
          </p:cNvSpPr>
          <p:nvPr/>
        </p:nvSpPr>
        <p:spPr bwMode="auto">
          <a:xfrm>
            <a:off x="1828800" y="3048000"/>
            <a:ext cx="53149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89" name="Line 23"/>
          <p:cNvSpPr>
            <a:spLocks noChangeShapeType="1"/>
          </p:cNvSpPr>
          <p:nvPr/>
        </p:nvSpPr>
        <p:spPr bwMode="auto">
          <a:xfrm>
            <a:off x="6096000" y="2590800"/>
            <a:ext cx="0" cy="21145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90" name="Line 24"/>
          <p:cNvSpPr>
            <a:spLocks noChangeShapeType="1"/>
          </p:cNvSpPr>
          <p:nvPr/>
        </p:nvSpPr>
        <p:spPr bwMode="auto">
          <a:xfrm>
            <a:off x="3581400" y="2590800"/>
            <a:ext cx="0" cy="2133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487" tIns="44450" rIns="90487" bIns="44450"/>
          <a:lstStyle/>
          <a:p>
            <a:endParaRPr lang="en-US"/>
          </a:p>
        </p:txBody>
      </p:sp>
      <p:sp>
        <p:nvSpPr>
          <p:cNvPr id="11291" name="Line 25"/>
          <p:cNvSpPr>
            <a:spLocks noChangeShapeType="1"/>
          </p:cNvSpPr>
          <p:nvPr/>
        </p:nvSpPr>
        <p:spPr bwMode="auto">
          <a:xfrm>
            <a:off x="1828800" y="4114800"/>
            <a:ext cx="5334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92" name="Line 26"/>
          <p:cNvSpPr>
            <a:spLocks noChangeShapeType="1"/>
          </p:cNvSpPr>
          <p:nvPr/>
        </p:nvSpPr>
        <p:spPr bwMode="auto">
          <a:xfrm>
            <a:off x="1828800" y="3581400"/>
            <a:ext cx="533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lIns="90487" tIns="44450" rIns="90487" bIns="44450"/>
          <a:lstStyle/>
          <a:p>
            <a:endParaRPr lang="en-US"/>
          </a:p>
        </p:txBody>
      </p:sp>
      <p:sp>
        <p:nvSpPr>
          <p:cNvPr id="11293" name="Rectangle 27"/>
          <p:cNvSpPr>
            <a:spLocks noChangeArrowheads="1"/>
          </p:cNvSpPr>
          <p:nvPr/>
        </p:nvSpPr>
        <p:spPr bwMode="auto">
          <a:xfrm>
            <a:off x="1828800" y="2590800"/>
            <a:ext cx="5334000" cy="21336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94" name="Oval 28"/>
          <p:cNvSpPr>
            <a:spLocks noChangeArrowheads="1"/>
          </p:cNvSpPr>
          <p:nvPr/>
        </p:nvSpPr>
        <p:spPr bwMode="auto">
          <a:xfrm>
            <a:off x="3886200" y="4191000"/>
            <a:ext cx="609600" cy="533400"/>
          </a:xfrm>
          <a:prstGeom prst="ellipse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 wrap="none" lIns="90488" tIns="44450" rIns="90488" bIns="44450" anchor="ctr">
            <a:spAutoFit/>
          </a:bodyPr>
          <a:lstStyle/>
          <a:p>
            <a:endParaRPr lang="en-US"/>
          </a:p>
        </p:txBody>
      </p:sp>
      <p:sp>
        <p:nvSpPr>
          <p:cNvPr id="11295" name="Rectangle 29"/>
          <p:cNvSpPr>
            <a:spLocks noChangeArrowheads="1"/>
          </p:cNvSpPr>
          <p:nvPr/>
        </p:nvSpPr>
        <p:spPr bwMode="auto">
          <a:xfrm>
            <a:off x="762000" y="1676400"/>
            <a:ext cx="8382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/>
          <a:lstStyle/>
          <a:p>
            <a:pPr marL="320675" indent="-320675" defTabSz="852488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sz="2000">
                <a:solidFill>
                  <a:schemeClr val="folHlink"/>
                </a:solidFill>
              </a:rPr>
              <a:t>Given AC</a:t>
            </a:r>
            <a:r>
              <a:rPr lang="en-US" sz="2000"/>
              <a:t>, we only consider the top row (70% of the cars). Of these, 20% have a CD player.  20% of 70% is about 28.57%.</a:t>
            </a:r>
          </a:p>
        </p:txBody>
      </p:sp>
      <p:graphicFrame>
        <p:nvGraphicFramePr>
          <p:cNvPr id="11266" name="Object 30"/>
          <p:cNvGraphicFramePr>
            <a:graphicFrameLocks noChangeAspect="1"/>
          </p:cNvGraphicFramePr>
          <p:nvPr/>
        </p:nvGraphicFramePr>
        <p:xfrm>
          <a:off x="849313" y="5029200"/>
          <a:ext cx="7370762" cy="1082675"/>
        </p:xfrm>
        <a:graphic>
          <a:graphicData uri="http://schemas.openxmlformats.org/presentationml/2006/ole">
            <p:oleObj spid="_x0000_s11266" name="Equation" r:id="rId3" imgW="2857320" imgH="419040" progId="Equation.3">
              <p:embed/>
            </p:oleObj>
          </a:graphicData>
        </a:graphic>
      </p:graphicFrame>
      <p:sp>
        <p:nvSpPr>
          <p:cNvPr id="11296" name="Oval 31"/>
          <p:cNvSpPr>
            <a:spLocks noChangeArrowheads="1"/>
          </p:cNvSpPr>
          <p:nvPr/>
        </p:nvSpPr>
        <p:spPr bwMode="auto">
          <a:xfrm>
            <a:off x="3886200" y="3048000"/>
            <a:ext cx="762000" cy="533400"/>
          </a:xfrm>
          <a:prstGeom prst="ellipse">
            <a:avLst/>
          </a:prstGeom>
          <a:noFill/>
          <a:ln w="19050" algn="ctr">
            <a:solidFill>
              <a:schemeClr val="folHlink"/>
            </a:solidFill>
            <a:round/>
            <a:headEnd/>
            <a:tailEnd/>
          </a:ln>
        </p:spPr>
        <p:txBody>
          <a:bodyPr lIns="90488" tIns="44450" rIns="90488" bIns="44450" anchor="ctr">
            <a:spAutoFit/>
          </a:bodyPr>
          <a:lstStyle/>
          <a:p>
            <a:endParaRPr lang="en-US"/>
          </a:p>
        </p:txBody>
      </p:sp>
      <p:sp>
        <p:nvSpPr>
          <p:cNvPr id="11297" name="Oval 32"/>
          <p:cNvSpPr>
            <a:spLocks noChangeArrowheads="1"/>
          </p:cNvSpPr>
          <p:nvPr/>
        </p:nvSpPr>
        <p:spPr bwMode="auto">
          <a:xfrm>
            <a:off x="6324600" y="3048000"/>
            <a:ext cx="762000" cy="533400"/>
          </a:xfrm>
          <a:prstGeom prst="ellipse">
            <a:avLst/>
          </a:prstGeom>
          <a:noFill/>
          <a:ln w="19050" algn="ctr">
            <a:solidFill>
              <a:schemeClr val="folHlink"/>
            </a:solidFill>
            <a:round/>
            <a:headEnd/>
            <a:tailEnd/>
          </a:ln>
        </p:spPr>
        <p:txBody>
          <a:bodyPr lIns="90488" tIns="44450" rIns="90488" bIns="44450" anchor="ctr">
            <a:spAutoFit/>
          </a:bodyPr>
          <a:lstStyle/>
          <a:p>
            <a:endParaRPr lang="en-US"/>
          </a:p>
        </p:txBody>
      </p:sp>
      <p:sp>
        <p:nvSpPr>
          <p:cNvPr id="11298" name="Line 33"/>
          <p:cNvSpPr>
            <a:spLocks noChangeShapeType="1"/>
          </p:cNvSpPr>
          <p:nvPr/>
        </p:nvSpPr>
        <p:spPr bwMode="auto">
          <a:xfrm>
            <a:off x="4495800" y="3429000"/>
            <a:ext cx="1524000" cy="160020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 type="triangle" w="lg" len="med"/>
          </a:ln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11299" name="Line 34"/>
          <p:cNvSpPr>
            <a:spLocks noChangeShapeType="1"/>
          </p:cNvSpPr>
          <p:nvPr/>
        </p:nvSpPr>
        <p:spPr bwMode="auto">
          <a:xfrm>
            <a:off x="6477000" y="3581400"/>
            <a:ext cx="0" cy="144780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 type="triangle" w="lg" len="med"/>
          </a:ln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11300" name="Oval 35"/>
          <p:cNvSpPr>
            <a:spLocks noChangeArrowheads="1"/>
          </p:cNvSpPr>
          <p:nvPr/>
        </p:nvSpPr>
        <p:spPr bwMode="auto">
          <a:xfrm>
            <a:off x="5715000" y="4953000"/>
            <a:ext cx="990600" cy="1143000"/>
          </a:xfrm>
          <a:prstGeom prst="ellipse">
            <a:avLst/>
          </a:prstGeom>
          <a:noFill/>
          <a:ln w="19050" algn="ctr">
            <a:solidFill>
              <a:schemeClr val="folHlink"/>
            </a:solidFill>
            <a:round/>
            <a:headEnd/>
            <a:tailEnd/>
          </a:ln>
        </p:spPr>
        <p:txBody>
          <a:bodyPr lIns="90488" tIns="44450" rIns="90488" bIns="44450" anchor="ctr">
            <a:spAutoFit/>
          </a:bodyPr>
          <a:lstStyle/>
          <a:p>
            <a:endParaRPr lang="en-US"/>
          </a:p>
        </p:txBody>
      </p:sp>
      <p:sp>
        <p:nvSpPr>
          <p:cNvPr id="11301" name="Text Box 36"/>
          <p:cNvSpPr txBox="1">
            <a:spLocks noChangeArrowheads="1"/>
          </p:cNvSpPr>
          <p:nvPr/>
        </p:nvSpPr>
        <p:spPr bwMode="auto">
          <a:xfrm>
            <a:off x="7543800" y="1203325"/>
            <a:ext cx="160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solidFill>
                  <a:srgbClr val="000099"/>
                </a:solidFill>
              </a:rPr>
              <a:t>(continued)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4-</a:t>
            </a:r>
            <a:fld id="{E3CF58C0-ABC2-47E5-A57D-B92E3BF42871}" type="slidenum">
              <a:rPr lang="en-US"/>
              <a:pPr/>
              <a:t>25</a:t>
            </a:fld>
            <a:endParaRPr lang="en-US"/>
          </a:p>
        </p:txBody>
      </p:sp>
      <p:sp>
        <p:nvSpPr>
          <p:cNvPr id="39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12295" name="Rectangle 31"/>
          <p:cNvSpPr>
            <a:spLocks noChangeArrowheads="1"/>
          </p:cNvSpPr>
          <p:nvPr/>
        </p:nvSpPr>
        <p:spPr bwMode="auto">
          <a:xfrm>
            <a:off x="5867400" y="2743200"/>
            <a:ext cx="2514600" cy="609600"/>
          </a:xfrm>
          <a:prstGeom prst="rect">
            <a:avLst/>
          </a:prstGeom>
          <a:solidFill>
            <a:srgbClr val="CBDD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6" name="Rectangle 32"/>
          <p:cNvSpPr>
            <a:spLocks noChangeArrowheads="1"/>
          </p:cNvSpPr>
          <p:nvPr/>
        </p:nvSpPr>
        <p:spPr bwMode="auto">
          <a:xfrm>
            <a:off x="5867400" y="4648200"/>
            <a:ext cx="2514600" cy="609600"/>
          </a:xfrm>
          <a:prstGeom prst="rect">
            <a:avLst/>
          </a:prstGeom>
          <a:solidFill>
            <a:srgbClr val="85E5C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7" name="Rectangle 33"/>
          <p:cNvSpPr>
            <a:spLocks noChangeArrowheads="1"/>
          </p:cNvSpPr>
          <p:nvPr/>
        </p:nvSpPr>
        <p:spPr bwMode="auto">
          <a:xfrm>
            <a:off x="5867400" y="5791200"/>
            <a:ext cx="2514600" cy="609600"/>
          </a:xfrm>
          <a:prstGeom prst="rect">
            <a:avLst/>
          </a:prstGeom>
          <a:solidFill>
            <a:srgbClr val="85E5C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8" name="Rectangle 30"/>
          <p:cNvSpPr>
            <a:spLocks noChangeArrowheads="1"/>
          </p:cNvSpPr>
          <p:nvPr/>
        </p:nvSpPr>
        <p:spPr bwMode="auto">
          <a:xfrm>
            <a:off x="5867400" y="1752600"/>
            <a:ext cx="2514600" cy="609600"/>
          </a:xfrm>
          <a:prstGeom prst="rect">
            <a:avLst/>
          </a:prstGeom>
          <a:solidFill>
            <a:srgbClr val="CBDD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Using Decision Trees</a:t>
            </a:r>
          </a:p>
        </p:txBody>
      </p:sp>
      <p:sp>
        <p:nvSpPr>
          <p:cNvPr id="12300" name="Line 4"/>
          <p:cNvSpPr>
            <a:spLocks noChangeShapeType="1"/>
          </p:cNvSpPr>
          <p:nvPr/>
        </p:nvSpPr>
        <p:spPr bwMode="auto">
          <a:xfrm flipV="1">
            <a:off x="762000" y="2590800"/>
            <a:ext cx="3276600" cy="1447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2301" name="Line 8"/>
          <p:cNvSpPr>
            <a:spLocks noChangeShapeType="1"/>
          </p:cNvSpPr>
          <p:nvPr/>
        </p:nvSpPr>
        <p:spPr bwMode="auto">
          <a:xfrm>
            <a:off x="762000" y="4038600"/>
            <a:ext cx="3276600" cy="1447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2302" name="Line 9"/>
          <p:cNvSpPr>
            <a:spLocks noChangeShapeType="1"/>
          </p:cNvSpPr>
          <p:nvPr/>
        </p:nvSpPr>
        <p:spPr bwMode="auto">
          <a:xfrm>
            <a:off x="4038600" y="2590800"/>
            <a:ext cx="1752600" cy="5175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2303" name="Line 10"/>
          <p:cNvSpPr>
            <a:spLocks noChangeShapeType="1"/>
          </p:cNvSpPr>
          <p:nvPr/>
        </p:nvSpPr>
        <p:spPr bwMode="auto">
          <a:xfrm>
            <a:off x="4038600" y="5486400"/>
            <a:ext cx="175260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2304" name="Line 11"/>
          <p:cNvSpPr>
            <a:spLocks noChangeShapeType="1"/>
          </p:cNvSpPr>
          <p:nvPr/>
        </p:nvSpPr>
        <p:spPr bwMode="auto">
          <a:xfrm flipV="1">
            <a:off x="4038600" y="4953000"/>
            <a:ext cx="175260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2305" name="Line 12"/>
          <p:cNvSpPr>
            <a:spLocks noChangeShapeType="1"/>
          </p:cNvSpPr>
          <p:nvPr/>
        </p:nvSpPr>
        <p:spPr bwMode="auto">
          <a:xfrm flipV="1">
            <a:off x="4038600" y="2041525"/>
            <a:ext cx="1752600" cy="54927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2306" name="Text Box 13"/>
          <p:cNvSpPr txBox="1">
            <a:spLocks noChangeArrowheads="1"/>
          </p:cNvSpPr>
          <p:nvPr/>
        </p:nvSpPr>
        <p:spPr bwMode="auto">
          <a:xfrm rot="-1442522">
            <a:off x="1066800" y="3200400"/>
            <a:ext cx="1219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Has AC</a:t>
            </a:r>
          </a:p>
        </p:txBody>
      </p:sp>
      <p:sp>
        <p:nvSpPr>
          <p:cNvPr id="12307" name="Text Box 14"/>
          <p:cNvSpPr txBox="1">
            <a:spLocks noChangeArrowheads="1"/>
          </p:cNvSpPr>
          <p:nvPr/>
        </p:nvSpPr>
        <p:spPr bwMode="auto">
          <a:xfrm rot="1382586">
            <a:off x="1066800" y="4495800"/>
            <a:ext cx="1219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Does not have AC</a:t>
            </a:r>
          </a:p>
        </p:txBody>
      </p:sp>
      <p:sp>
        <p:nvSpPr>
          <p:cNvPr id="12308" name="Text Box 15"/>
          <p:cNvSpPr txBox="1">
            <a:spLocks noChangeArrowheads="1"/>
          </p:cNvSpPr>
          <p:nvPr/>
        </p:nvSpPr>
        <p:spPr bwMode="auto">
          <a:xfrm rot="-1001955">
            <a:off x="4114800" y="1949450"/>
            <a:ext cx="1219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Has CD</a:t>
            </a:r>
          </a:p>
        </p:txBody>
      </p:sp>
      <p:sp>
        <p:nvSpPr>
          <p:cNvPr id="12309" name="Text Box 16"/>
          <p:cNvSpPr txBox="1">
            <a:spLocks noChangeArrowheads="1"/>
          </p:cNvSpPr>
          <p:nvPr/>
        </p:nvSpPr>
        <p:spPr bwMode="auto">
          <a:xfrm rot="993021">
            <a:off x="4114800" y="2803525"/>
            <a:ext cx="1219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Does not have CD</a:t>
            </a:r>
          </a:p>
        </p:txBody>
      </p:sp>
      <p:sp>
        <p:nvSpPr>
          <p:cNvPr id="12310" name="Text Box 17"/>
          <p:cNvSpPr txBox="1">
            <a:spLocks noChangeArrowheads="1"/>
          </p:cNvSpPr>
          <p:nvPr/>
        </p:nvSpPr>
        <p:spPr bwMode="auto">
          <a:xfrm rot="-1001955">
            <a:off x="4114800" y="4845050"/>
            <a:ext cx="1219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Has CD</a:t>
            </a:r>
          </a:p>
        </p:txBody>
      </p:sp>
      <p:sp>
        <p:nvSpPr>
          <p:cNvPr id="12311" name="Text Box 18"/>
          <p:cNvSpPr txBox="1">
            <a:spLocks noChangeArrowheads="1"/>
          </p:cNvSpPr>
          <p:nvPr/>
        </p:nvSpPr>
        <p:spPr bwMode="auto">
          <a:xfrm rot="993021">
            <a:off x="4114800" y="5699125"/>
            <a:ext cx="1219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Does not have CD</a:t>
            </a:r>
          </a:p>
        </p:txBody>
      </p:sp>
      <p:sp>
        <p:nvSpPr>
          <p:cNvPr id="12312" name="Text Box 19"/>
          <p:cNvSpPr txBox="1">
            <a:spLocks noChangeArrowheads="1"/>
          </p:cNvSpPr>
          <p:nvPr/>
        </p:nvSpPr>
        <p:spPr bwMode="auto">
          <a:xfrm rot="-1439669">
            <a:off x="2130425" y="2578100"/>
            <a:ext cx="1462088" cy="396875"/>
          </a:xfrm>
          <a:prstGeom prst="rect">
            <a:avLst/>
          </a:prstGeom>
          <a:solidFill>
            <a:srgbClr val="FDE0B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P(AC)= 0.7</a:t>
            </a:r>
          </a:p>
        </p:txBody>
      </p:sp>
      <p:sp>
        <p:nvSpPr>
          <p:cNvPr id="12313" name="Text Box 20"/>
          <p:cNvSpPr txBox="1">
            <a:spLocks noChangeArrowheads="1"/>
          </p:cNvSpPr>
          <p:nvPr/>
        </p:nvSpPr>
        <p:spPr bwMode="auto">
          <a:xfrm rot="1460793">
            <a:off x="2274888" y="5149850"/>
            <a:ext cx="1590675" cy="396875"/>
          </a:xfrm>
          <a:prstGeom prst="rect">
            <a:avLst/>
          </a:prstGeom>
          <a:solidFill>
            <a:srgbClr val="FDE0B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P(AC’)= 0.3</a:t>
            </a:r>
          </a:p>
        </p:txBody>
      </p:sp>
      <p:sp>
        <p:nvSpPr>
          <p:cNvPr id="12314" name="Text Box 22"/>
          <p:cNvSpPr txBox="1">
            <a:spLocks noChangeArrowheads="1"/>
          </p:cNvSpPr>
          <p:nvPr/>
        </p:nvSpPr>
        <p:spPr bwMode="auto">
          <a:xfrm>
            <a:off x="5867400" y="1828800"/>
            <a:ext cx="2590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P(AC and CD) = 0.2</a:t>
            </a:r>
          </a:p>
        </p:txBody>
      </p:sp>
      <p:sp>
        <p:nvSpPr>
          <p:cNvPr id="12315" name="Text Box 23"/>
          <p:cNvSpPr txBox="1">
            <a:spLocks noChangeArrowheads="1"/>
          </p:cNvSpPr>
          <p:nvPr/>
        </p:nvSpPr>
        <p:spPr bwMode="auto">
          <a:xfrm>
            <a:off x="5867400" y="2895600"/>
            <a:ext cx="2590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P(AC and CD’) = 0.5</a:t>
            </a:r>
          </a:p>
        </p:txBody>
      </p:sp>
      <p:sp>
        <p:nvSpPr>
          <p:cNvPr id="12316" name="Text Box 24"/>
          <p:cNvSpPr txBox="1">
            <a:spLocks noChangeArrowheads="1"/>
          </p:cNvSpPr>
          <p:nvPr/>
        </p:nvSpPr>
        <p:spPr bwMode="auto">
          <a:xfrm>
            <a:off x="5867400" y="5851525"/>
            <a:ext cx="259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P(AC</a:t>
            </a:r>
            <a:r>
              <a:rPr lang="en-US"/>
              <a:t>’</a:t>
            </a:r>
            <a:r>
              <a:rPr lang="en-US" sz="2000"/>
              <a:t> and CD</a:t>
            </a:r>
            <a:r>
              <a:rPr lang="en-US"/>
              <a:t>’</a:t>
            </a:r>
            <a:r>
              <a:rPr lang="en-US" sz="2000"/>
              <a:t>) = 0.1</a:t>
            </a:r>
          </a:p>
        </p:txBody>
      </p:sp>
      <p:sp>
        <p:nvSpPr>
          <p:cNvPr id="12317" name="Text Box 25"/>
          <p:cNvSpPr txBox="1">
            <a:spLocks noChangeArrowheads="1"/>
          </p:cNvSpPr>
          <p:nvPr/>
        </p:nvSpPr>
        <p:spPr bwMode="auto">
          <a:xfrm>
            <a:off x="5867400" y="4708525"/>
            <a:ext cx="259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P(AC</a:t>
            </a:r>
            <a:r>
              <a:rPr lang="en-US"/>
              <a:t>’</a:t>
            </a:r>
            <a:r>
              <a:rPr lang="en-US" sz="2000"/>
              <a:t> and CD) = 0.2</a:t>
            </a:r>
          </a:p>
        </p:txBody>
      </p:sp>
      <p:graphicFrame>
        <p:nvGraphicFramePr>
          <p:cNvPr id="12290" name="Object 27"/>
          <p:cNvGraphicFramePr>
            <a:graphicFrameLocks noChangeAspect="1"/>
          </p:cNvGraphicFramePr>
          <p:nvPr/>
        </p:nvGraphicFramePr>
        <p:xfrm>
          <a:off x="5334000" y="3048000"/>
          <a:ext cx="369888" cy="762000"/>
        </p:xfrm>
        <a:graphic>
          <a:graphicData uri="http://schemas.openxmlformats.org/presentationml/2006/ole">
            <p:oleObj spid="_x0000_s12290" name="Equation" r:id="rId3" imgW="190440" imgH="393480" progId="Equation.3">
              <p:embed/>
            </p:oleObj>
          </a:graphicData>
        </a:graphic>
      </p:graphicFrame>
      <p:graphicFrame>
        <p:nvGraphicFramePr>
          <p:cNvPr id="12291" name="Object 28"/>
          <p:cNvGraphicFramePr>
            <a:graphicFrameLocks noChangeAspect="1"/>
          </p:cNvGraphicFramePr>
          <p:nvPr/>
        </p:nvGraphicFramePr>
        <p:xfrm>
          <a:off x="5334000" y="4267200"/>
          <a:ext cx="369888" cy="762000"/>
        </p:xfrm>
        <a:graphic>
          <a:graphicData uri="http://schemas.openxmlformats.org/presentationml/2006/ole">
            <p:oleObj spid="_x0000_s12291" name="Equation" r:id="rId4" imgW="190440" imgH="393480" progId="Equation.3">
              <p:embed/>
            </p:oleObj>
          </a:graphicData>
        </a:graphic>
      </p:graphicFrame>
      <p:graphicFrame>
        <p:nvGraphicFramePr>
          <p:cNvPr id="12292" name="Object 29"/>
          <p:cNvGraphicFramePr>
            <a:graphicFrameLocks noChangeAspect="1"/>
          </p:cNvGraphicFramePr>
          <p:nvPr/>
        </p:nvGraphicFramePr>
        <p:xfrm>
          <a:off x="5345113" y="5943600"/>
          <a:ext cx="369887" cy="762000"/>
        </p:xfrm>
        <a:graphic>
          <a:graphicData uri="http://schemas.openxmlformats.org/presentationml/2006/ole">
            <p:oleObj spid="_x0000_s12292" name="Equation" r:id="rId5" imgW="190440" imgH="393480" progId="Equation.3">
              <p:embed/>
            </p:oleObj>
          </a:graphicData>
        </a:graphic>
      </p:graphicFrame>
      <p:sp>
        <p:nvSpPr>
          <p:cNvPr id="12318" name="Text Box 34"/>
          <p:cNvSpPr txBox="1">
            <a:spLocks noChangeArrowheads="1"/>
          </p:cNvSpPr>
          <p:nvPr/>
        </p:nvSpPr>
        <p:spPr bwMode="auto">
          <a:xfrm>
            <a:off x="152400" y="3733800"/>
            <a:ext cx="7620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1"/>
              <a:t>All</a:t>
            </a:r>
          </a:p>
          <a:p>
            <a:pPr>
              <a:spcBef>
                <a:spcPct val="10000"/>
              </a:spcBef>
            </a:pPr>
            <a:r>
              <a:rPr lang="en-US" sz="2000" b="1"/>
              <a:t>Cars</a:t>
            </a:r>
          </a:p>
        </p:txBody>
      </p:sp>
      <p:graphicFrame>
        <p:nvGraphicFramePr>
          <p:cNvPr id="12293" name="Object 35"/>
          <p:cNvGraphicFramePr>
            <a:graphicFrameLocks noChangeAspect="1"/>
          </p:cNvGraphicFramePr>
          <p:nvPr/>
        </p:nvGraphicFramePr>
        <p:xfrm>
          <a:off x="5345113" y="1309688"/>
          <a:ext cx="369887" cy="885825"/>
        </p:xfrm>
        <a:graphic>
          <a:graphicData uri="http://schemas.openxmlformats.org/presentationml/2006/ole">
            <p:oleObj spid="_x0000_s12293" name="Equation" r:id="rId6" imgW="190440" imgH="457200" progId="Equation.3">
              <p:embed/>
            </p:oleObj>
          </a:graphicData>
        </a:graphic>
      </p:graphicFrame>
      <p:sp>
        <p:nvSpPr>
          <p:cNvPr id="12319" name="Text Box 36"/>
          <p:cNvSpPr txBox="1">
            <a:spLocks noChangeArrowheads="1"/>
          </p:cNvSpPr>
          <p:nvPr/>
        </p:nvSpPr>
        <p:spPr bwMode="auto">
          <a:xfrm>
            <a:off x="228600" y="1905000"/>
            <a:ext cx="1981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folHlink"/>
                </a:solidFill>
              </a:rPr>
              <a:t>Given AC or no AC:</a:t>
            </a:r>
          </a:p>
        </p:txBody>
      </p:sp>
      <p:sp>
        <p:nvSpPr>
          <p:cNvPr id="12320" name="Text Box 37"/>
          <p:cNvSpPr txBox="1">
            <a:spLocks noChangeArrowheads="1"/>
          </p:cNvSpPr>
          <p:nvPr/>
        </p:nvSpPr>
        <p:spPr bwMode="auto">
          <a:xfrm>
            <a:off x="2667000" y="3733800"/>
            <a:ext cx="1150938" cy="517525"/>
          </a:xfrm>
          <a:prstGeom prst="rect">
            <a:avLst/>
          </a:prstGeom>
          <a:solidFill>
            <a:srgbClr val="FF99CC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Conditional</a:t>
            </a:r>
          </a:p>
          <a:p>
            <a:r>
              <a:rPr lang="en-US" sz="1400"/>
              <a:t>Probabilities</a:t>
            </a:r>
          </a:p>
        </p:txBody>
      </p:sp>
      <p:sp>
        <p:nvSpPr>
          <p:cNvPr id="12321" name="Line 38"/>
          <p:cNvSpPr>
            <a:spLocks noChangeShapeType="1"/>
          </p:cNvSpPr>
          <p:nvPr/>
        </p:nvSpPr>
        <p:spPr bwMode="auto">
          <a:xfrm>
            <a:off x="4038600" y="6248400"/>
            <a:ext cx="1219200" cy="304800"/>
          </a:xfrm>
          <a:prstGeom prst="line">
            <a:avLst/>
          </a:prstGeom>
          <a:noFill/>
          <a:ln w="19050">
            <a:solidFill>
              <a:srgbClr val="FDB6B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2322" name="Line 39"/>
          <p:cNvSpPr>
            <a:spLocks noChangeShapeType="1"/>
          </p:cNvSpPr>
          <p:nvPr/>
        </p:nvSpPr>
        <p:spPr bwMode="auto">
          <a:xfrm>
            <a:off x="3810000" y="4114800"/>
            <a:ext cx="1447800" cy="457200"/>
          </a:xfrm>
          <a:prstGeom prst="line">
            <a:avLst/>
          </a:prstGeom>
          <a:noFill/>
          <a:ln w="19050">
            <a:solidFill>
              <a:srgbClr val="FDB6B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2323" name="Line 40"/>
          <p:cNvSpPr>
            <a:spLocks noChangeShapeType="1"/>
          </p:cNvSpPr>
          <p:nvPr/>
        </p:nvSpPr>
        <p:spPr bwMode="auto">
          <a:xfrm flipV="1">
            <a:off x="3810000" y="3581400"/>
            <a:ext cx="1447800" cy="381000"/>
          </a:xfrm>
          <a:prstGeom prst="line">
            <a:avLst/>
          </a:prstGeom>
          <a:noFill/>
          <a:ln w="19050">
            <a:solidFill>
              <a:srgbClr val="FDB6B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2324" name="Line 41"/>
          <p:cNvSpPr>
            <a:spLocks noChangeShapeType="1"/>
          </p:cNvSpPr>
          <p:nvPr/>
        </p:nvSpPr>
        <p:spPr bwMode="auto">
          <a:xfrm flipV="1">
            <a:off x="3581400" y="1752600"/>
            <a:ext cx="457200" cy="1981200"/>
          </a:xfrm>
          <a:prstGeom prst="line">
            <a:avLst/>
          </a:prstGeom>
          <a:noFill/>
          <a:ln w="19050">
            <a:solidFill>
              <a:srgbClr val="FDB6B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2325" name="Line 42"/>
          <p:cNvSpPr>
            <a:spLocks noChangeShapeType="1"/>
          </p:cNvSpPr>
          <p:nvPr/>
        </p:nvSpPr>
        <p:spPr bwMode="auto">
          <a:xfrm flipV="1">
            <a:off x="4038600" y="1676400"/>
            <a:ext cx="1219200" cy="76200"/>
          </a:xfrm>
          <a:prstGeom prst="line">
            <a:avLst/>
          </a:prstGeom>
          <a:noFill/>
          <a:ln w="19050">
            <a:solidFill>
              <a:srgbClr val="FDB6B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2326" name="Line 43"/>
          <p:cNvSpPr>
            <a:spLocks noChangeShapeType="1"/>
          </p:cNvSpPr>
          <p:nvPr/>
        </p:nvSpPr>
        <p:spPr bwMode="auto">
          <a:xfrm>
            <a:off x="3581400" y="4267200"/>
            <a:ext cx="457200" cy="1981200"/>
          </a:xfrm>
          <a:prstGeom prst="line">
            <a:avLst/>
          </a:prstGeom>
          <a:noFill/>
          <a:ln w="19050">
            <a:solidFill>
              <a:srgbClr val="FDB6B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4-</a:t>
            </a:r>
            <a:fld id="{38E57862-E40B-4E19-8122-41C82109847F}" type="slidenum">
              <a:rPr lang="en-US"/>
              <a:pPr/>
              <a:t>26</a:t>
            </a:fld>
            <a:endParaRPr lang="en-US"/>
          </a:p>
        </p:txBody>
      </p:sp>
      <p:sp>
        <p:nvSpPr>
          <p:cNvPr id="40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13319" name="Rectangle 2"/>
          <p:cNvSpPr>
            <a:spLocks noChangeArrowheads="1"/>
          </p:cNvSpPr>
          <p:nvPr/>
        </p:nvSpPr>
        <p:spPr bwMode="auto">
          <a:xfrm>
            <a:off x="5867400" y="2743200"/>
            <a:ext cx="2514600" cy="609600"/>
          </a:xfrm>
          <a:prstGeom prst="rect">
            <a:avLst/>
          </a:prstGeom>
          <a:solidFill>
            <a:srgbClr val="C7DA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Rectangle 3"/>
          <p:cNvSpPr>
            <a:spLocks noChangeArrowheads="1"/>
          </p:cNvSpPr>
          <p:nvPr/>
        </p:nvSpPr>
        <p:spPr bwMode="auto">
          <a:xfrm>
            <a:off x="5867400" y="4648200"/>
            <a:ext cx="2590800" cy="609600"/>
          </a:xfrm>
          <a:prstGeom prst="rect">
            <a:avLst/>
          </a:prstGeom>
          <a:solidFill>
            <a:srgbClr val="85E5C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Rectangle 4"/>
          <p:cNvSpPr>
            <a:spLocks noChangeArrowheads="1"/>
          </p:cNvSpPr>
          <p:nvPr/>
        </p:nvSpPr>
        <p:spPr bwMode="auto">
          <a:xfrm>
            <a:off x="5867400" y="5791200"/>
            <a:ext cx="2590800" cy="609600"/>
          </a:xfrm>
          <a:prstGeom prst="rect">
            <a:avLst/>
          </a:prstGeom>
          <a:solidFill>
            <a:srgbClr val="85E5C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Rectangle 5"/>
          <p:cNvSpPr>
            <a:spLocks noChangeArrowheads="1"/>
          </p:cNvSpPr>
          <p:nvPr/>
        </p:nvSpPr>
        <p:spPr bwMode="auto">
          <a:xfrm>
            <a:off x="5867400" y="1752600"/>
            <a:ext cx="2514600" cy="609600"/>
          </a:xfrm>
          <a:prstGeom prst="rect">
            <a:avLst/>
          </a:prstGeom>
          <a:solidFill>
            <a:srgbClr val="C7DA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Using Decision Trees</a:t>
            </a:r>
          </a:p>
        </p:txBody>
      </p:sp>
      <p:sp>
        <p:nvSpPr>
          <p:cNvPr id="13324" name="Line 7"/>
          <p:cNvSpPr>
            <a:spLocks noChangeShapeType="1"/>
          </p:cNvSpPr>
          <p:nvPr/>
        </p:nvSpPr>
        <p:spPr bwMode="auto">
          <a:xfrm flipV="1">
            <a:off x="762000" y="2590800"/>
            <a:ext cx="3276600" cy="1447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3325" name="Line 8"/>
          <p:cNvSpPr>
            <a:spLocks noChangeShapeType="1"/>
          </p:cNvSpPr>
          <p:nvPr/>
        </p:nvSpPr>
        <p:spPr bwMode="auto">
          <a:xfrm>
            <a:off x="762000" y="4038600"/>
            <a:ext cx="3276600" cy="1447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3326" name="Line 9"/>
          <p:cNvSpPr>
            <a:spLocks noChangeShapeType="1"/>
          </p:cNvSpPr>
          <p:nvPr/>
        </p:nvSpPr>
        <p:spPr bwMode="auto">
          <a:xfrm>
            <a:off x="4038600" y="2590800"/>
            <a:ext cx="1752600" cy="5175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3327" name="Line 10"/>
          <p:cNvSpPr>
            <a:spLocks noChangeShapeType="1"/>
          </p:cNvSpPr>
          <p:nvPr/>
        </p:nvSpPr>
        <p:spPr bwMode="auto">
          <a:xfrm>
            <a:off x="4038600" y="5486400"/>
            <a:ext cx="175260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3328" name="Line 11"/>
          <p:cNvSpPr>
            <a:spLocks noChangeShapeType="1"/>
          </p:cNvSpPr>
          <p:nvPr/>
        </p:nvSpPr>
        <p:spPr bwMode="auto">
          <a:xfrm flipV="1">
            <a:off x="4038600" y="4953000"/>
            <a:ext cx="175260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3329" name="Line 12"/>
          <p:cNvSpPr>
            <a:spLocks noChangeShapeType="1"/>
          </p:cNvSpPr>
          <p:nvPr/>
        </p:nvSpPr>
        <p:spPr bwMode="auto">
          <a:xfrm flipV="1">
            <a:off x="4038600" y="2041525"/>
            <a:ext cx="1752600" cy="54927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3330" name="Text Box 13"/>
          <p:cNvSpPr txBox="1">
            <a:spLocks noChangeArrowheads="1"/>
          </p:cNvSpPr>
          <p:nvPr/>
        </p:nvSpPr>
        <p:spPr bwMode="auto">
          <a:xfrm rot="-1442522">
            <a:off x="1066800" y="3200400"/>
            <a:ext cx="1219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Has CD</a:t>
            </a:r>
          </a:p>
        </p:txBody>
      </p:sp>
      <p:sp>
        <p:nvSpPr>
          <p:cNvPr id="13331" name="Text Box 14"/>
          <p:cNvSpPr txBox="1">
            <a:spLocks noChangeArrowheads="1"/>
          </p:cNvSpPr>
          <p:nvPr/>
        </p:nvSpPr>
        <p:spPr bwMode="auto">
          <a:xfrm rot="1382586">
            <a:off x="1066800" y="4495800"/>
            <a:ext cx="1219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Does not have CD</a:t>
            </a:r>
          </a:p>
        </p:txBody>
      </p:sp>
      <p:sp>
        <p:nvSpPr>
          <p:cNvPr id="13332" name="Text Box 15"/>
          <p:cNvSpPr txBox="1">
            <a:spLocks noChangeArrowheads="1"/>
          </p:cNvSpPr>
          <p:nvPr/>
        </p:nvSpPr>
        <p:spPr bwMode="auto">
          <a:xfrm rot="-1001955">
            <a:off x="4114800" y="1949450"/>
            <a:ext cx="1219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Has AC</a:t>
            </a:r>
          </a:p>
        </p:txBody>
      </p:sp>
      <p:sp>
        <p:nvSpPr>
          <p:cNvPr id="13333" name="Text Box 16"/>
          <p:cNvSpPr txBox="1">
            <a:spLocks noChangeArrowheads="1"/>
          </p:cNvSpPr>
          <p:nvPr/>
        </p:nvSpPr>
        <p:spPr bwMode="auto">
          <a:xfrm rot="993021">
            <a:off x="4114800" y="2803525"/>
            <a:ext cx="1219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Does not have AC</a:t>
            </a:r>
          </a:p>
        </p:txBody>
      </p:sp>
      <p:sp>
        <p:nvSpPr>
          <p:cNvPr id="13334" name="Text Box 17"/>
          <p:cNvSpPr txBox="1">
            <a:spLocks noChangeArrowheads="1"/>
          </p:cNvSpPr>
          <p:nvPr/>
        </p:nvSpPr>
        <p:spPr bwMode="auto">
          <a:xfrm rot="-1001955">
            <a:off x="4114800" y="4845050"/>
            <a:ext cx="1219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Has AC</a:t>
            </a:r>
          </a:p>
        </p:txBody>
      </p:sp>
      <p:sp>
        <p:nvSpPr>
          <p:cNvPr id="13335" name="Text Box 18"/>
          <p:cNvSpPr txBox="1">
            <a:spLocks noChangeArrowheads="1"/>
          </p:cNvSpPr>
          <p:nvPr/>
        </p:nvSpPr>
        <p:spPr bwMode="auto">
          <a:xfrm rot="993021">
            <a:off x="4114800" y="5699125"/>
            <a:ext cx="1219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Does not have AC</a:t>
            </a:r>
          </a:p>
        </p:txBody>
      </p:sp>
      <p:sp>
        <p:nvSpPr>
          <p:cNvPr id="13336" name="Text Box 19"/>
          <p:cNvSpPr txBox="1">
            <a:spLocks noChangeArrowheads="1"/>
          </p:cNvSpPr>
          <p:nvPr/>
        </p:nvSpPr>
        <p:spPr bwMode="auto">
          <a:xfrm rot="-1439669">
            <a:off x="2127250" y="2562225"/>
            <a:ext cx="1538288" cy="396875"/>
          </a:xfrm>
          <a:prstGeom prst="rect">
            <a:avLst/>
          </a:prstGeom>
          <a:solidFill>
            <a:srgbClr val="FDE0B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P(CD)= 0.4</a:t>
            </a:r>
          </a:p>
        </p:txBody>
      </p:sp>
      <p:sp>
        <p:nvSpPr>
          <p:cNvPr id="13337" name="Text Box 20"/>
          <p:cNvSpPr txBox="1">
            <a:spLocks noChangeArrowheads="1"/>
          </p:cNvSpPr>
          <p:nvPr/>
        </p:nvSpPr>
        <p:spPr bwMode="auto">
          <a:xfrm rot="1460793">
            <a:off x="2271713" y="5165725"/>
            <a:ext cx="1670050" cy="396875"/>
          </a:xfrm>
          <a:prstGeom prst="rect">
            <a:avLst/>
          </a:prstGeom>
          <a:solidFill>
            <a:srgbClr val="FDE0B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P(CD’)= 0.6</a:t>
            </a:r>
          </a:p>
        </p:txBody>
      </p:sp>
      <p:sp>
        <p:nvSpPr>
          <p:cNvPr id="13338" name="Text Box 21"/>
          <p:cNvSpPr txBox="1">
            <a:spLocks noChangeArrowheads="1"/>
          </p:cNvSpPr>
          <p:nvPr/>
        </p:nvSpPr>
        <p:spPr bwMode="auto">
          <a:xfrm>
            <a:off x="5867400" y="1828800"/>
            <a:ext cx="2590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P(CD and AC) = 0.2</a:t>
            </a:r>
          </a:p>
        </p:txBody>
      </p:sp>
      <p:sp>
        <p:nvSpPr>
          <p:cNvPr id="13339" name="Text Box 22"/>
          <p:cNvSpPr txBox="1">
            <a:spLocks noChangeArrowheads="1"/>
          </p:cNvSpPr>
          <p:nvPr/>
        </p:nvSpPr>
        <p:spPr bwMode="auto">
          <a:xfrm>
            <a:off x="5867400" y="2895600"/>
            <a:ext cx="2590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P(CD and AC’) = 0.2</a:t>
            </a:r>
          </a:p>
        </p:txBody>
      </p:sp>
      <p:sp>
        <p:nvSpPr>
          <p:cNvPr id="13340" name="Text Box 23"/>
          <p:cNvSpPr txBox="1">
            <a:spLocks noChangeArrowheads="1"/>
          </p:cNvSpPr>
          <p:nvPr/>
        </p:nvSpPr>
        <p:spPr bwMode="auto">
          <a:xfrm>
            <a:off x="5867400" y="5851525"/>
            <a:ext cx="259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P(CD</a:t>
            </a:r>
            <a:r>
              <a:rPr lang="en-US"/>
              <a:t>’</a:t>
            </a:r>
            <a:r>
              <a:rPr lang="en-US" sz="2000"/>
              <a:t> and AC</a:t>
            </a:r>
            <a:r>
              <a:rPr lang="en-US"/>
              <a:t>’</a:t>
            </a:r>
            <a:r>
              <a:rPr lang="en-US" sz="2000"/>
              <a:t>) = 0.1</a:t>
            </a:r>
          </a:p>
        </p:txBody>
      </p:sp>
      <p:sp>
        <p:nvSpPr>
          <p:cNvPr id="13341" name="Text Box 24"/>
          <p:cNvSpPr txBox="1">
            <a:spLocks noChangeArrowheads="1"/>
          </p:cNvSpPr>
          <p:nvPr/>
        </p:nvSpPr>
        <p:spPr bwMode="auto">
          <a:xfrm>
            <a:off x="5867400" y="4708525"/>
            <a:ext cx="266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P(CD</a:t>
            </a:r>
            <a:r>
              <a:rPr lang="en-US"/>
              <a:t>’</a:t>
            </a:r>
            <a:r>
              <a:rPr lang="en-US" sz="2000"/>
              <a:t> and AC) = 0.5</a:t>
            </a:r>
          </a:p>
        </p:txBody>
      </p:sp>
      <p:graphicFrame>
        <p:nvGraphicFramePr>
          <p:cNvPr id="13314" name="Object 25"/>
          <p:cNvGraphicFramePr>
            <a:graphicFrameLocks noChangeAspect="1"/>
          </p:cNvGraphicFramePr>
          <p:nvPr/>
        </p:nvGraphicFramePr>
        <p:xfrm>
          <a:off x="5334000" y="3048000"/>
          <a:ext cx="369888" cy="762000"/>
        </p:xfrm>
        <a:graphic>
          <a:graphicData uri="http://schemas.openxmlformats.org/presentationml/2006/ole">
            <p:oleObj spid="_x0000_s13314" name="Equation" r:id="rId3" imgW="190440" imgH="393480" progId="Equation.3">
              <p:embed/>
            </p:oleObj>
          </a:graphicData>
        </a:graphic>
      </p:graphicFrame>
      <p:graphicFrame>
        <p:nvGraphicFramePr>
          <p:cNvPr id="13315" name="Object 26"/>
          <p:cNvGraphicFramePr>
            <a:graphicFrameLocks noChangeAspect="1"/>
          </p:cNvGraphicFramePr>
          <p:nvPr/>
        </p:nvGraphicFramePr>
        <p:xfrm>
          <a:off x="5334000" y="4267200"/>
          <a:ext cx="369888" cy="762000"/>
        </p:xfrm>
        <a:graphic>
          <a:graphicData uri="http://schemas.openxmlformats.org/presentationml/2006/ole">
            <p:oleObj spid="_x0000_s13315" name="Equation" r:id="rId4" imgW="190440" imgH="393480" progId="Equation.3">
              <p:embed/>
            </p:oleObj>
          </a:graphicData>
        </a:graphic>
      </p:graphicFrame>
      <p:graphicFrame>
        <p:nvGraphicFramePr>
          <p:cNvPr id="13316" name="Object 27"/>
          <p:cNvGraphicFramePr>
            <a:graphicFrameLocks noChangeAspect="1"/>
          </p:cNvGraphicFramePr>
          <p:nvPr/>
        </p:nvGraphicFramePr>
        <p:xfrm>
          <a:off x="5345113" y="5943600"/>
          <a:ext cx="369887" cy="762000"/>
        </p:xfrm>
        <a:graphic>
          <a:graphicData uri="http://schemas.openxmlformats.org/presentationml/2006/ole">
            <p:oleObj spid="_x0000_s13316" name="Equation" r:id="rId5" imgW="190440" imgH="393480" progId="Equation.3">
              <p:embed/>
            </p:oleObj>
          </a:graphicData>
        </a:graphic>
      </p:graphicFrame>
      <p:sp>
        <p:nvSpPr>
          <p:cNvPr id="13342" name="Text Box 28"/>
          <p:cNvSpPr txBox="1">
            <a:spLocks noChangeArrowheads="1"/>
          </p:cNvSpPr>
          <p:nvPr/>
        </p:nvSpPr>
        <p:spPr bwMode="auto">
          <a:xfrm>
            <a:off x="152400" y="3733800"/>
            <a:ext cx="7620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1"/>
              <a:t>All</a:t>
            </a:r>
          </a:p>
          <a:p>
            <a:pPr>
              <a:spcBef>
                <a:spcPct val="10000"/>
              </a:spcBef>
            </a:pPr>
            <a:r>
              <a:rPr lang="en-US" sz="2000" b="1"/>
              <a:t>Cars</a:t>
            </a:r>
          </a:p>
        </p:txBody>
      </p:sp>
      <p:graphicFrame>
        <p:nvGraphicFramePr>
          <p:cNvPr id="13317" name="Object 29"/>
          <p:cNvGraphicFramePr>
            <a:graphicFrameLocks noChangeAspect="1"/>
          </p:cNvGraphicFramePr>
          <p:nvPr/>
        </p:nvGraphicFramePr>
        <p:xfrm>
          <a:off x="5345113" y="1371600"/>
          <a:ext cx="369887" cy="762000"/>
        </p:xfrm>
        <a:graphic>
          <a:graphicData uri="http://schemas.openxmlformats.org/presentationml/2006/ole">
            <p:oleObj spid="_x0000_s13317" name="Equation" r:id="rId6" imgW="190440" imgH="393480" progId="Equation.3">
              <p:embed/>
            </p:oleObj>
          </a:graphicData>
        </a:graphic>
      </p:graphicFrame>
      <p:sp>
        <p:nvSpPr>
          <p:cNvPr id="13343" name="Text Box 30"/>
          <p:cNvSpPr txBox="1">
            <a:spLocks noChangeArrowheads="1"/>
          </p:cNvSpPr>
          <p:nvPr/>
        </p:nvSpPr>
        <p:spPr bwMode="auto">
          <a:xfrm>
            <a:off x="228600" y="1905000"/>
            <a:ext cx="1981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</a:rPr>
              <a:t>Given CD or no CD:</a:t>
            </a:r>
          </a:p>
        </p:txBody>
      </p:sp>
      <p:sp>
        <p:nvSpPr>
          <p:cNvPr id="13344" name="Text Box 31"/>
          <p:cNvSpPr txBox="1">
            <a:spLocks noChangeArrowheads="1"/>
          </p:cNvSpPr>
          <p:nvPr/>
        </p:nvSpPr>
        <p:spPr bwMode="auto">
          <a:xfrm>
            <a:off x="7543800" y="1203325"/>
            <a:ext cx="160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solidFill>
                  <a:srgbClr val="000099"/>
                </a:solidFill>
              </a:rPr>
              <a:t>(continued)</a:t>
            </a:r>
          </a:p>
        </p:txBody>
      </p:sp>
      <p:sp>
        <p:nvSpPr>
          <p:cNvPr id="13345" name="Text Box 32"/>
          <p:cNvSpPr txBox="1">
            <a:spLocks noChangeArrowheads="1"/>
          </p:cNvSpPr>
          <p:nvPr/>
        </p:nvSpPr>
        <p:spPr bwMode="auto">
          <a:xfrm>
            <a:off x="2667000" y="3733800"/>
            <a:ext cx="1150938" cy="517525"/>
          </a:xfrm>
          <a:prstGeom prst="rect">
            <a:avLst/>
          </a:prstGeom>
          <a:solidFill>
            <a:srgbClr val="FF99CC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Conditional</a:t>
            </a:r>
          </a:p>
          <a:p>
            <a:r>
              <a:rPr lang="en-US" sz="1400"/>
              <a:t>Probabilities</a:t>
            </a:r>
          </a:p>
        </p:txBody>
      </p:sp>
      <p:sp>
        <p:nvSpPr>
          <p:cNvPr id="13346" name="Line 33"/>
          <p:cNvSpPr>
            <a:spLocks noChangeShapeType="1"/>
          </p:cNvSpPr>
          <p:nvPr/>
        </p:nvSpPr>
        <p:spPr bwMode="auto">
          <a:xfrm>
            <a:off x="4038600" y="6248400"/>
            <a:ext cx="1219200" cy="304800"/>
          </a:xfrm>
          <a:prstGeom prst="line">
            <a:avLst/>
          </a:prstGeom>
          <a:noFill/>
          <a:ln w="19050">
            <a:solidFill>
              <a:srgbClr val="FDB6B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3347" name="Line 34"/>
          <p:cNvSpPr>
            <a:spLocks noChangeShapeType="1"/>
          </p:cNvSpPr>
          <p:nvPr/>
        </p:nvSpPr>
        <p:spPr bwMode="auto">
          <a:xfrm>
            <a:off x="3810000" y="4114800"/>
            <a:ext cx="1447800" cy="457200"/>
          </a:xfrm>
          <a:prstGeom prst="line">
            <a:avLst/>
          </a:prstGeom>
          <a:noFill/>
          <a:ln w="19050">
            <a:solidFill>
              <a:srgbClr val="FDB6B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3348" name="Line 35"/>
          <p:cNvSpPr>
            <a:spLocks noChangeShapeType="1"/>
          </p:cNvSpPr>
          <p:nvPr/>
        </p:nvSpPr>
        <p:spPr bwMode="auto">
          <a:xfrm flipV="1">
            <a:off x="3810000" y="3581400"/>
            <a:ext cx="1447800" cy="381000"/>
          </a:xfrm>
          <a:prstGeom prst="line">
            <a:avLst/>
          </a:prstGeom>
          <a:noFill/>
          <a:ln w="19050">
            <a:solidFill>
              <a:srgbClr val="FDB6B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3349" name="Line 36"/>
          <p:cNvSpPr>
            <a:spLocks noChangeShapeType="1"/>
          </p:cNvSpPr>
          <p:nvPr/>
        </p:nvSpPr>
        <p:spPr bwMode="auto">
          <a:xfrm flipV="1">
            <a:off x="3581400" y="1752600"/>
            <a:ext cx="457200" cy="1981200"/>
          </a:xfrm>
          <a:prstGeom prst="line">
            <a:avLst/>
          </a:prstGeom>
          <a:noFill/>
          <a:ln w="19050">
            <a:solidFill>
              <a:srgbClr val="FDB6B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3350" name="Line 37"/>
          <p:cNvSpPr>
            <a:spLocks noChangeShapeType="1"/>
          </p:cNvSpPr>
          <p:nvPr/>
        </p:nvSpPr>
        <p:spPr bwMode="auto">
          <a:xfrm flipV="1">
            <a:off x="4038600" y="1676400"/>
            <a:ext cx="1219200" cy="76200"/>
          </a:xfrm>
          <a:prstGeom prst="line">
            <a:avLst/>
          </a:prstGeom>
          <a:noFill/>
          <a:ln w="19050">
            <a:solidFill>
              <a:srgbClr val="FDB6B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3351" name="Line 38"/>
          <p:cNvSpPr>
            <a:spLocks noChangeShapeType="1"/>
          </p:cNvSpPr>
          <p:nvPr/>
        </p:nvSpPr>
        <p:spPr bwMode="auto">
          <a:xfrm>
            <a:off x="3581400" y="4267200"/>
            <a:ext cx="457200" cy="1981200"/>
          </a:xfrm>
          <a:prstGeom prst="line">
            <a:avLst/>
          </a:prstGeom>
          <a:noFill/>
          <a:ln w="19050">
            <a:solidFill>
              <a:srgbClr val="FDB6B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4-</a:t>
            </a:r>
            <a:fld id="{7EF6D79C-D4E4-4AC2-96CE-E11E00D5AC19}" type="slidenum">
              <a:rPr lang="en-US"/>
              <a:pPr/>
              <a:t>27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Independence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7696200" cy="4800600"/>
          </a:xfrm>
        </p:spPr>
        <p:txBody>
          <a:bodyPr/>
          <a:lstStyle/>
          <a:p>
            <a:pPr eaLnBrk="1" hangingPunct="1"/>
            <a:r>
              <a:rPr lang="en-US" sz="3200" smtClean="0"/>
              <a:t>Two events are </a:t>
            </a:r>
            <a:r>
              <a:rPr lang="en-US" sz="3200" smtClean="0">
                <a:solidFill>
                  <a:schemeClr val="folHlink"/>
                </a:solidFill>
              </a:rPr>
              <a:t>independent</a:t>
            </a:r>
            <a:r>
              <a:rPr lang="en-US" sz="3200" smtClean="0"/>
              <a:t> if and only if:</a:t>
            </a:r>
          </a:p>
          <a:p>
            <a:pPr eaLnBrk="1" hangingPunct="1"/>
            <a:endParaRPr lang="en-US" sz="3200" smtClean="0"/>
          </a:p>
          <a:p>
            <a:pPr eaLnBrk="1" hangingPunct="1"/>
            <a:endParaRPr lang="en-US" sz="3200" smtClean="0"/>
          </a:p>
          <a:p>
            <a:pPr eaLnBrk="1" hangingPunct="1"/>
            <a:endParaRPr lang="en-US" sz="3200" smtClean="0"/>
          </a:p>
          <a:p>
            <a:pPr eaLnBrk="1" hangingPunct="1"/>
            <a:r>
              <a:rPr lang="en-US" sz="2400" smtClean="0"/>
              <a:t>Events A and B are independent when the probability of one event is not affected by the fact that the other event has occurred</a:t>
            </a:r>
          </a:p>
        </p:txBody>
      </p:sp>
      <p:graphicFrame>
        <p:nvGraphicFramePr>
          <p:cNvPr id="14338" name="Object 4"/>
          <p:cNvGraphicFramePr>
            <a:graphicFrameLocks noChangeAspect="1"/>
          </p:cNvGraphicFramePr>
          <p:nvPr/>
        </p:nvGraphicFramePr>
        <p:xfrm>
          <a:off x="2133600" y="2895600"/>
          <a:ext cx="4495800" cy="919163"/>
        </p:xfrm>
        <a:graphic>
          <a:graphicData uri="http://schemas.openxmlformats.org/presentationml/2006/ole">
            <p:oleObj spid="_x0000_s14338" name="Equation" r:id="rId3" imgW="99036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4-</a:t>
            </a:r>
            <a:fld id="{423D6CC3-D415-443B-997B-4A53DC15CFAF}" type="slidenum">
              <a:rPr lang="en-US"/>
              <a:pPr/>
              <a:t>28</a:t>
            </a:fld>
            <a:endParaRPr lang="en-US"/>
          </a:p>
        </p:txBody>
      </p:sp>
      <p:sp>
        <p:nvSpPr>
          <p:cNvPr id="11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15366" name="Rectangle 2"/>
          <p:cNvSpPr>
            <a:spLocks noChangeArrowheads="1"/>
          </p:cNvSpPr>
          <p:nvPr/>
        </p:nvSpPr>
        <p:spPr bwMode="auto">
          <a:xfrm>
            <a:off x="533400" y="4114800"/>
            <a:ext cx="8305800" cy="1828800"/>
          </a:xfrm>
          <a:prstGeom prst="rect">
            <a:avLst/>
          </a:prstGeom>
          <a:solidFill>
            <a:srgbClr val="CBDDF7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 anchor="ctr">
            <a:spAutoFit/>
          </a:bodyPr>
          <a:lstStyle/>
          <a:p>
            <a:endParaRPr lang="en-US"/>
          </a:p>
        </p:txBody>
      </p:sp>
      <p:sp>
        <p:nvSpPr>
          <p:cNvPr id="153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Multiplication Rules</a:t>
            </a:r>
          </a:p>
        </p:txBody>
      </p:sp>
      <p:sp>
        <p:nvSpPr>
          <p:cNvPr id="153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838200" y="2081213"/>
            <a:ext cx="7696200" cy="587375"/>
          </a:xfrm>
        </p:spPr>
        <p:txBody>
          <a:bodyPr/>
          <a:lstStyle/>
          <a:p>
            <a:pPr eaLnBrk="1" hangingPunct="1"/>
            <a:r>
              <a:rPr lang="en-US" smtClean="0"/>
              <a:t>Multiplication rule for two events A and B:</a:t>
            </a:r>
          </a:p>
        </p:txBody>
      </p:sp>
      <p:graphicFrame>
        <p:nvGraphicFramePr>
          <p:cNvPr id="15362" name="Object 5"/>
          <p:cNvGraphicFramePr>
            <a:graphicFrameLocks noChangeAspect="1"/>
          </p:cNvGraphicFramePr>
          <p:nvPr/>
        </p:nvGraphicFramePr>
        <p:xfrm>
          <a:off x="1925638" y="2730500"/>
          <a:ext cx="5702300" cy="676275"/>
        </p:xfrm>
        <a:graphic>
          <a:graphicData uri="http://schemas.openxmlformats.org/presentationml/2006/ole">
            <p:oleObj spid="_x0000_s15362" name="Equation" r:id="rId3" imgW="1714320" imgH="203040" progId="Equation.3">
              <p:embed/>
            </p:oleObj>
          </a:graphicData>
        </a:graphic>
      </p:graphicFrame>
      <p:graphicFrame>
        <p:nvGraphicFramePr>
          <p:cNvPr id="15363" name="Object 6"/>
          <p:cNvGraphicFramePr>
            <a:graphicFrameLocks noChangeAspect="1"/>
          </p:cNvGraphicFramePr>
          <p:nvPr/>
        </p:nvGraphicFramePr>
        <p:xfrm>
          <a:off x="6034088" y="4276725"/>
          <a:ext cx="2181225" cy="447675"/>
        </p:xfrm>
        <a:graphic>
          <a:graphicData uri="http://schemas.openxmlformats.org/presentationml/2006/ole">
            <p:oleObj spid="_x0000_s15363" name="Equation" r:id="rId4" imgW="990360" imgH="203040" progId="Equation.3">
              <p:embed/>
            </p:oleObj>
          </a:graphicData>
        </a:graphic>
      </p:graphicFrame>
      <p:sp>
        <p:nvSpPr>
          <p:cNvPr id="15369" name="Rectangle 7"/>
          <p:cNvSpPr>
            <a:spLocks noChangeArrowheads="1"/>
          </p:cNvSpPr>
          <p:nvPr/>
        </p:nvSpPr>
        <p:spPr bwMode="auto">
          <a:xfrm>
            <a:off x="609600" y="4191000"/>
            <a:ext cx="769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/>
          <a:lstStyle/>
          <a:p>
            <a:pPr marL="320675" indent="-320675" defTabSz="852488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b="1"/>
              <a:t>Note:</a:t>
            </a:r>
            <a:r>
              <a:rPr lang="en-US"/>
              <a:t> </a:t>
            </a:r>
            <a:r>
              <a:rPr lang="en-US">
                <a:solidFill>
                  <a:schemeClr val="hlink"/>
                </a:solidFill>
              </a:rPr>
              <a:t>If A and B are independent</a:t>
            </a:r>
            <a:r>
              <a:rPr lang="en-US"/>
              <a:t>, then</a:t>
            </a:r>
          </a:p>
        </p:txBody>
      </p:sp>
      <p:sp>
        <p:nvSpPr>
          <p:cNvPr id="15370" name="Rectangle 8"/>
          <p:cNvSpPr>
            <a:spLocks noChangeArrowheads="1"/>
          </p:cNvSpPr>
          <p:nvPr/>
        </p:nvSpPr>
        <p:spPr bwMode="auto">
          <a:xfrm>
            <a:off x="685800" y="4572000"/>
            <a:ext cx="769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/>
          <a:lstStyle/>
          <a:p>
            <a:pPr marL="320675" indent="-320675" defTabSz="852488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/>
              <a:t>and the multiplication rule simplifies to</a:t>
            </a:r>
          </a:p>
        </p:txBody>
      </p:sp>
      <p:graphicFrame>
        <p:nvGraphicFramePr>
          <p:cNvPr id="15364" name="Object 9"/>
          <p:cNvGraphicFramePr>
            <a:graphicFrameLocks noChangeAspect="1"/>
          </p:cNvGraphicFramePr>
          <p:nvPr/>
        </p:nvGraphicFramePr>
        <p:xfrm>
          <a:off x="2562225" y="5237163"/>
          <a:ext cx="4476750" cy="593725"/>
        </p:xfrm>
        <a:graphic>
          <a:graphicData uri="http://schemas.openxmlformats.org/presentationml/2006/ole">
            <p:oleObj spid="_x0000_s15364" name="Equation" r:id="rId5" imgW="153648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4-</a:t>
            </a:r>
            <a:fld id="{B0A7A56D-895D-4A12-B767-5AB2BAB17DED}" type="slidenum">
              <a:rPr lang="en-US"/>
              <a:pPr/>
              <a:t>29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Marginal Probability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Marginal probability for event A:</a:t>
            </a:r>
          </a:p>
          <a:p>
            <a:pPr lvl="2" eaLnBrk="1" hangingPunct="1">
              <a:lnSpc>
                <a:spcPct val="90000"/>
              </a:lnSpc>
            </a:pPr>
            <a:endParaRPr lang="en-US" smtClean="0"/>
          </a:p>
          <a:p>
            <a:pPr lvl="2" eaLnBrk="1" hangingPunct="1">
              <a:lnSpc>
                <a:spcPct val="90000"/>
              </a:lnSpc>
            </a:pPr>
            <a:endParaRPr lang="en-US" smtClean="0"/>
          </a:p>
          <a:p>
            <a:pPr lvl="2" eaLnBrk="1" hangingPunct="1">
              <a:lnSpc>
                <a:spcPct val="90000"/>
              </a:lnSpc>
            </a:pPr>
            <a:endParaRPr lang="en-US" smtClean="0"/>
          </a:p>
          <a:p>
            <a:pPr lvl="2" eaLnBrk="1" hangingPunct="1">
              <a:lnSpc>
                <a:spcPct val="90000"/>
              </a:lnSpc>
            </a:pPr>
            <a:endParaRPr lang="en-US" smtClean="0"/>
          </a:p>
          <a:p>
            <a:pPr lvl="2" eaLnBrk="1" hangingPunct="1">
              <a:lnSpc>
                <a:spcPct val="90000"/>
              </a:lnSpc>
            </a:pPr>
            <a:endParaRPr lang="en-US" smtClean="0"/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Where B</a:t>
            </a:r>
            <a:r>
              <a:rPr lang="en-US" baseline="-25000" smtClean="0"/>
              <a:t>1</a:t>
            </a:r>
            <a:r>
              <a:rPr lang="en-US" smtClean="0"/>
              <a:t>, B</a:t>
            </a:r>
            <a:r>
              <a:rPr lang="en-US" baseline="-25000" smtClean="0"/>
              <a:t>2</a:t>
            </a:r>
            <a:r>
              <a:rPr lang="en-US" smtClean="0"/>
              <a:t>, …, B</a:t>
            </a:r>
            <a:r>
              <a:rPr lang="en-US" baseline="-25000" smtClean="0"/>
              <a:t>k</a:t>
            </a:r>
            <a:r>
              <a:rPr lang="en-US" smtClean="0"/>
              <a:t> are k mutually exclusive and collectively exhaustive events</a:t>
            </a:r>
          </a:p>
        </p:txBody>
      </p:sp>
      <p:graphicFrame>
        <p:nvGraphicFramePr>
          <p:cNvPr id="16386" name="Object 4"/>
          <p:cNvGraphicFramePr>
            <a:graphicFrameLocks noChangeAspect="1"/>
          </p:cNvGraphicFramePr>
          <p:nvPr/>
        </p:nvGraphicFramePr>
        <p:xfrm>
          <a:off x="609600" y="2895600"/>
          <a:ext cx="8077200" cy="450850"/>
        </p:xfrm>
        <a:graphic>
          <a:graphicData uri="http://schemas.openxmlformats.org/presentationml/2006/ole">
            <p:oleObj spid="_x0000_s16386" name="Equation" r:id="rId3" imgW="386064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4-</a:t>
            </a:r>
            <a:fld id="{8781F93D-7FD7-45D9-AF9A-054D3C7884AB}" type="slidenum">
              <a:rPr lang="en-US"/>
              <a:pPr/>
              <a:t>3</a:t>
            </a:fld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1439863" y="228600"/>
            <a:ext cx="6424612" cy="914400"/>
          </a:xfrm>
        </p:spPr>
        <p:txBody>
          <a:bodyPr/>
          <a:lstStyle/>
          <a:p>
            <a:pPr defTabSz="914400" eaLnBrk="1" hangingPunct="1"/>
            <a:r>
              <a:rPr lang="en-US" smtClean="0"/>
              <a:t>Basic Probability Concepts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8077200" cy="4495800"/>
          </a:xfrm>
        </p:spPr>
        <p:txBody>
          <a:bodyPr/>
          <a:lstStyle/>
          <a:p>
            <a:pPr marL="342900" indent="-342900" defTabSz="914400" eaLnBrk="1" hangingPunct="1"/>
            <a:r>
              <a:rPr lang="en-US" smtClean="0">
                <a:solidFill>
                  <a:schemeClr val="folHlink"/>
                </a:solidFill>
              </a:rPr>
              <a:t>Probability</a:t>
            </a:r>
            <a:r>
              <a:rPr lang="en-US" smtClean="0"/>
              <a:t> – the chance that an uncertain event will occur (always between 0 and 1)</a:t>
            </a:r>
          </a:p>
          <a:p>
            <a:pPr marL="342900" indent="-342900" defTabSz="914400" eaLnBrk="1" hangingPunct="1"/>
            <a:endParaRPr lang="en-US" smtClean="0"/>
          </a:p>
          <a:p>
            <a:pPr marL="342900" indent="-342900" defTabSz="914400" eaLnBrk="1" hangingPunct="1"/>
            <a:r>
              <a:rPr lang="en-US" smtClean="0">
                <a:solidFill>
                  <a:schemeClr val="folHlink"/>
                </a:solidFill>
              </a:rPr>
              <a:t>Impossible Event</a:t>
            </a:r>
            <a:r>
              <a:rPr lang="en-US" smtClean="0"/>
              <a:t> – an event that has no chance of occurring (probability = 0)</a:t>
            </a:r>
          </a:p>
          <a:p>
            <a:pPr marL="342900" indent="-342900" defTabSz="914400" eaLnBrk="1" hangingPunct="1"/>
            <a:endParaRPr lang="en-US" smtClean="0"/>
          </a:p>
          <a:p>
            <a:pPr marL="342900" indent="-342900" defTabSz="914400" eaLnBrk="1" hangingPunct="1"/>
            <a:r>
              <a:rPr lang="en-US" smtClean="0">
                <a:solidFill>
                  <a:schemeClr val="folHlink"/>
                </a:solidFill>
              </a:rPr>
              <a:t>Certain Event</a:t>
            </a:r>
            <a:r>
              <a:rPr lang="en-US" smtClean="0"/>
              <a:t> – an event that is sure to occur (probability = 1)</a:t>
            </a:r>
          </a:p>
          <a:p>
            <a:pPr marL="342900" indent="-342900" defTabSz="914400" eaLnBrk="1" hangingPunct="1"/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4-</a:t>
            </a:r>
            <a:fld id="{CE1454B7-8C12-4C50-B1A3-9A08460B2F9D}" type="slidenum">
              <a:rPr lang="en-US"/>
              <a:pPr/>
              <a:t>30</a:t>
            </a:fld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Bayes’ Theorem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05000"/>
            <a:ext cx="7924800" cy="4343400"/>
          </a:xfrm>
        </p:spPr>
        <p:txBody>
          <a:bodyPr/>
          <a:lstStyle/>
          <a:p>
            <a:pPr eaLnBrk="1" hangingPunct="1"/>
            <a:r>
              <a:rPr lang="en-US" smtClean="0"/>
              <a:t>Bayes’ Theorem is used to revise previously calculated probabilities based on new information.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Developed by Thomas Bayes in the 18</a:t>
            </a:r>
            <a:r>
              <a:rPr lang="en-US" baseline="30000" smtClean="0"/>
              <a:t>th</a:t>
            </a:r>
            <a:r>
              <a:rPr lang="en-US" smtClean="0"/>
              <a:t> Century.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It is an extension of conditional probability.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4-</a:t>
            </a:r>
            <a:fld id="{A9116BC3-A885-4080-96EA-6BE9091D89E2}" type="slidenum">
              <a:rPr lang="en-US"/>
              <a:pPr/>
              <a:t>31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Bayes’ Theorem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886200"/>
            <a:ext cx="8305800" cy="2362200"/>
          </a:xfrm>
        </p:spPr>
        <p:txBody>
          <a:bodyPr/>
          <a:lstStyle/>
          <a:p>
            <a:pPr eaLnBrk="1" hangingPunct="1"/>
            <a:r>
              <a:rPr lang="en-US" sz="2400" smtClean="0"/>
              <a:t>where:</a:t>
            </a:r>
            <a:endParaRPr lang="en-US" sz="2400" i="1" baseline="-25000" smtClean="0"/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/>
              <a:t>		B</a:t>
            </a:r>
            <a:r>
              <a:rPr lang="en-US" sz="2400" baseline="-25000" smtClean="0"/>
              <a:t>i</a:t>
            </a:r>
            <a:r>
              <a:rPr lang="en-US" sz="2400" smtClean="0"/>
              <a:t> = i</a:t>
            </a:r>
            <a:r>
              <a:rPr lang="en-US" sz="2400" baseline="30000" smtClean="0"/>
              <a:t>th</a:t>
            </a:r>
            <a:r>
              <a:rPr lang="en-US" sz="2400" smtClean="0"/>
              <a:t> event of k mutually exclusive and collectively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/>
              <a:t>			exhaustive events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i="1" smtClean="0"/>
              <a:t>		</a:t>
            </a:r>
            <a:r>
              <a:rPr lang="en-US" sz="2400" smtClean="0"/>
              <a:t>A = new event that might impact P(B</a:t>
            </a:r>
            <a:r>
              <a:rPr lang="en-US" sz="2400" baseline="-25000" smtClean="0"/>
              <a:t>i</a:t>
            </a:r>
            <a:r>
              <a:rPr lang="en-US" sz="2400" smtClean="0"/>
              <a:t>)</a:t>
            </a:r>
            <a:endParaRPr lang="en-US" sz="2400" baseline="-25000" smtClean="0"/>
          </a:p>
        </p:txBody>
      </p:sp>
      <p:graphicFrame>
        <p:nvGraphicFramePr>
          <p:cNvPr id="17410" name="Object 4"/>
          <p:cNvGraphicFramePr>
            <a:graphicFrameLocks noChangeAspect="1"/>
          </p:cNvGraphicFramePr>
          <p:nvPr/>
        </p:nvGraphicFramePr>
        <p:xfrm>
          <a:off x="406400" y="2133600"/>
          <a:ext cx="8429625" cy="952500"/>
        </p:xfrm>
        <a:graphic>
          <a:graphicData uri="http://schemas.openxmlformats.org/presentationml/2006/ole">
            <p:oleObj spid="_x0000_s17410" name="Equation" r:id="rId3" imgW="414000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4-</a:t>
            </a:r>
            <a:fld id="{7C9174B6-EB9E-4908-A9A2-0AAA47F4EFE2}" type="slidenum">
              <a:rPr lang="en-US"/>
              <a:pPr/>
              <a:t>32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Bayes’ Theorem Example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828800"/>
            <a:ext cx="7924800" cy="4495800"/>
          </a:xfrm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smtClean="0"/>
              <a:t>A drilling company has estimated a 40% chance of striking oil for their new well. </a:t>
            </a:r>
          </a:p>
          <a:p>
            <a:pPr eaLnBrk="1" hangingPunct="1">
              <a:spcBef>
                <a:spcPct val="50000"/>
              </a:spcBef>
            </a:pPr>
            <a:r>
              <a:rPr lang="en-US" smtClean="0"/>
              <a:t>A detailed test has been scheduled for more information. Historically, 60% of successful wells have had detailed tests, and 20% of unsuccessful wells have had detailed tests.  </a:t>
            </a:r>
          </a:p>
          <a:p>
            <a:pPr eaLnBrk="1" hangingPunct="1">
              <a:spcBef>
                <a:spcPct val="50000"/>
              </a:spcBef>
            </a:pPr>
            <a:r>
              <a:rPr lang="en-US" smtClean="0"/>
              <a:t>Given that this well has been scheduled for a detailed test, what is the probability </a:t>
            </a:r>
          </a:p>
          <a:p>
            <a:pPr eaLnBrk="1" hangingPunct="1">
              <a:lnSpc>
                <a:spcPct val="3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mtClean="0"/>
              <a:t>    that the well will be successful?</a:t>
            </a:r>
          </a:p>
        </p:txBody>
      </p:sp>
      <p:pic>
        <p:nvPicPr>
          <p:cNvPr id="67588" name="Picture 4" descr="j0283227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34200" y="5486400"/>
            <a:ext cx="13716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4-</a:t>
            </a:r>
            <a:fld id="{CA9E7C87-E8B0-4540-A52F-88F4212390FA}" type="slidenum">
              <a:rPr lang="en-US"/>
              <a:pPr/>
              <a:t>33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1912938"/>
            <a:ext cx="7620000" cy="4295775"/>
          </a:xfrm>
        </p:spPr>
        <p:txBody>
          <a:bodyPr/>
          <a:lstStyle/>
          <a:p>
            <a:pPr eaLnBrk="1" hangingPunct="1">
              <a:spcBef>
                <a:spcPct val="40000"/>
              </a:spcBef>
            </a:pPr>
            <a:r>
              <a:rPr lang="en-US" smtClean="0"/>
              <a:t>Let  </a:t>
            </a:r>
            <a:r>
              <a:rPr lang="en-US" sz="1000" smtClean="0"/>
              <a:t> </a:t>
            </a:r>
            <a:r>
              <a:rPr lang="en-US" smtClean="0">
                <a:solidFill>
                  <a:schemeClr val="folHlink"/>
                </a:solidFill>
              </a:rPr>
              <a:t>S = successful well</a:t>
            </a:r>
            <a:r>
              <a:rPr lang="en-US" smtClean="0"/>
              <a:t> 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None/>
            </a:pPr>
            <a:r>
              <a:rPr lang="en-US" smtClean="0">
                <a:solidFill>
                  <a:schemeClr val="folHlink"/>
                </a:solidFill>
              </a:rPr>
              <a:t>		  U = unsuccessful well</a:t>
            </a:r>
          </a:p>
          <a:p>
            <a:pPr eaLnBrk="1" hangingPunct="1">
              <a:spcBef>
                <a:spcPct val="40000"/>
              </a:spcBef>
            </a:pPr>
            <a:r>
              <a:rPr lang="en-US" smtClean="0"/>
              <a:t>P(S) = 0.4 , P(U) = 0.6    </a:t>
            </a:r>
            <a:r>
              <a:rPr lang="en-US" sz="2400" smtClean="0"/>
              <a:t>(prior probabilities)</a:t>
            </a:r>
          </a:p>
          <a:p>
            <a:pPr eaLnBrk="1" hangingPunct="1">
              <a:spcBef>
                <a:spcPct val="40000"/>
              </a:spcBef>
            </a:pPr>
            <a:r>
              <a:rPr lang="en-US" smtClean="0"/>
              <a:t>Define the detailed test event as  </a:t>
            </a:r>
            <a:r>
              <a:rPr lang="en-US" smtClean="0">
                <a:solidFill>
                  <a:schemeClr val="folHlink"/>
                </a:solidFill>
              </a:rPr>
              <a:t>D</a:t>
            </a:r>
          </a:p>
          <a:p>
            <a:pPr eaLnBrk="1" hangingPunct="1">
              <a:spcBef>
                <a:spcPct val="40000"/>
              </a:spcBef>
            </a:pPr>
            <a:r>
              <a:rPr lang="en-US" smtClean="0"/>
              <a:t>Conditional probabilities:</a:t>
            </a:r>
          </a:p>
          <a:p>
            <a:pPr lvl="2" eaLnBrk="1" hangingPunct="1">
              <a:spcBef>
                <a:spcPct val="40000"/>
              </a:spcBef>
              <a:buFont typeface="Wingdings" pitchFamily="2" charset="2"/>
              <a:buNone/>
            </a:pPr>
            <a:r>
              <a:rPr lang="en-US" sz="2400" smtClean="0"/>
              <a:t>	</a:t>
            </a:r>
            <a:r>
              <a:rPr lang="en-US" sz="2800" smtClean="0"/>
              <a:t>P(D|S) = 0.6          P(D|U) = 0.2</a:t>
            </a:r>
          </a:p>
          <a:p>
            <a:pPr eaLnBrk="1" hangingPunct="1">
              <a:spcBef>
                <a:spcPct val="40000"/>
              </a:spcBef>
            </a:pPr>
            <a:r>
              <a:rPr lang="en-US" smtClean="0">
                <a:solidFill>
                  <a:schemeClr val="hlink"/>
                </a:solidFill>
              </a:rPr>
              <a:t>Goal is to find   P(S|D)</a:t>
            </a:r>
          </a:p>
        </p:txBody>
      </p:sp>
      <p:sp>
        <p:nvSpPr>
          <p:cNvPr id="68611" name="Rectangle 3"/>
          <p:cNvSpPr>
            <a:spLocks noChangeArrowheads="1"/>
          </p:cNvSpPr>
          <p:nvPr/>
        </p:nvSpPr>
        <p:spPr bwMode="auto">
          <a:xfrm>
            <a:off x="1143000" y="381000"/>
            <a:ext cx="779303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 anchor="b"/>
          <a:lstStyle/>
          <a:p>
            <a:r>
              <a:rPr lang="en-US" sz="4000">
                <a:solidFill>
                  <a:schemeClr val="tx2"/>
                </a:solidFill>
              </a:rPr>
              <a:t>Bayes’ Theorem Example</a:t>
            </a:r>
          </a:p>
        </p:txBody>
      </p:sp>
      <p:sp>
        <p:nvSpPr>
          <p:cNvPr id="68612" name="Text Box 34"/>
          <p:cNvSpPr txBox="1">
            <a:spLocks noChangeArrowheads="1"/>
          </p:cNvSpPr>
          <p:nvPr/>
        </p:nvSpPr>
        <p:spPr bwMode="auto">
          <a:xfrm>
            <a:off x="7543800" y="1203325"/>
            <a:ext cx="160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solidFill>
                  <a:srgbClr val="000099"/>
                </a:solidFill>
              </a:rPr>
              <a:t>(continued)</a:t>
            </a:r>
          </a:p>
        </p:txBody>
      </p:sp>
      <p:pic>
        <p:nvPicPr>
          <p:cNvPr id="68613" name="Picture 35" descr="j0283227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0" y="1905000"/>
            <a:ext cx="1295400" cy="114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4-</a:t>
            </a:r>
            <a:fld id="{BC2EE144-A25E-44C9-A9BD-CB83917CF7DD}" type="slidenum">
              <a:rPr lang="en-US"/>
              <a:pPr/>
              <a:t>34</a:t>
            </a:fld>
            <a:endParaRPr lang="en-US"/>
          </a:p>
        </p:txBody>
      </p:sp>
      <p:sp>
        <p:nvSpPr>
          <p:cNvPr id="10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graphicFrame>
        <p:nvGraphicFramePr>
          <p:cNvPr id="18434" name="Object 4"/>
          <p:cNvGraphicFramePr>
            <a:graphicFrameLocks noChangeAspect="1"/>
          </p:cNvGraphicFramePr>
          <p:nvPr/>
        </p:nvGraphicFramePr>
        <p:xfrm>
          <a:off x="1981200" y="2286000"/>
          <a:ext cx="5561013" cy="2968625"/>
        </p:xfrm>
        <a:graphic>
          <a:graphicData uri="http://schemas.openxmlformats.org/presentationml/2006/ole">
            <p:oleObj spid="_x0000_s18434" name="Equation" r:id="rId3" imgW="2501640" imgH="1346040" progId="Equation.3">
              <p:embed/>
            </p:oleObj>
          </a:graphicData>
        </a:graphic>
      </p:graphicFrame>
      <p:sp>
        <p:nvSpPr>
          <p:cNvPr id="18436" name="Rectangle 6"/>
          <p:cNvSpPr>
            <a:spLocks noChangeArrowheads="1"/>
          </p:cNvSpPr>
          <p:nvPr/>
        </p:nvSpPr>
        <p:spPr bwMode="auto">
          <a:xfrm>
            <a:off x="1143000" y="381000"/>
            <a:ext cx="779303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 anchor="b"/>
          <a:lstStyle/>
          <a:p>
            <a:r>
              <a:rPr lang="en-US" sz="4000">
                <a:solidFill>
                  <a:schemeClr val="tx2"/>
                </a:solidFill>
              </a:rPr>
              <a:t>Bayes’ Theorem Example</a:t>
            </a:r>
          </a:p>
        </p:txBody>
      </p:sp>
      <p:sp>
        <p:nvSpPr>
          <p:cNvPr id="18437" name="Text Box 7"/>
          <p:cNvSpPr txBox="1">
            <a:spLocks noChangeArrowheads="1"/>
          </p:cNvSpPr>
          <p:nvPr/>
        </p:nvSpPr>
        <p:spPr bwMode="auto">
          <a:xfrm>
            <a:off x="7543800" y="1203325"/>
            <a:ext cx="160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solidFill>
                  <a:srgbClr val="000099"/>
                </a:solidFill>
              </a:rPr>
              <a:t>(continued)</a:t>
            </a:r>
          </a:p>
        </p:txBody>
      </p:sp>
      <p:sp>
        <p:nvSpPr>
          <p:cNvPr id="18438" name="Text Box 8"/>
          <p:cNvSpPr txBox="1">
            <a:spLocks noChangeArrowheads="1"/>
          </p:cNvSpPr>
          <p:nvPr/>
        </p:nvSpPr>
        <p:spPr bwMode="auto">
          <a:xfrm>
            <a:off x="914400" y="1744663"/>
            <a:ext cx="358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Apply Bayes’ Theorem:</a:t>
            </a:r>
          </a:p>
        </p:txBody>
      </p:sp>
      <p:sp>
        <p:nvSpPr>
          <p:cNvPr id="18439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838200" y="5638800"/>
            <a:ext cx="8077200" cy="914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400" smtClean="0"/>
              <a:t>So the revised probability of success, given that this well has been scheduled for a detailed test, is 0.667</a:t>
            </a:r>
          </a:p>
        </p:txBody>
      </p:sp>
      <p:pic>
        <p:nvPicPr>
          <p:cNvPr id="18440" name="Picture 10" descr="j0283227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96200" y="1905000"/>
            <a:ext cx="1219200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41" name="Oval 11"/>
          <p:cNvSpPr>
            <a:spLocks noChangeArrowheads="1"/>
          </p:cNvSpPr>
          <p:nvPr/>
        </p:nvSpPr>
        <p:spPr bwMode="auto">
          <a:xfrm>
            <a:off x="5334000" y="4419600"/>
            <a:ext cx="1143000" cy="762000"/>
          </a:xfrm>
          <a:prstGeom prst="ellipse">
            <a:avLst/>
          </a:prstGeom>
          <a:noFill/>
          <a:ln w="25400" algn="ctr">
            <a:solidFill>
              <a:schemeClr val="hlink"/>
            </a:solidFill>
            <a:round/>
            <a:headEnd/>
            <a:tailEnd/>
          </a:ln>
        </p:spPr>
        <p:txBody>
          <a:bodyPr lIns="90488" tIns="44450" rIns="90488" bIns="44450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4-</a:t>
            </a:r>
            <a:fld id="{DBC46D8C-A95E-4C56-83C2-15CF63D82437}" type="slidenum">
              <a:rPr lang="en-US"/>
              <a:pPr/>
              <a:t>35</a:t>
            </a:fld>
            <a:endParaRPr lang="en-US"/>
          </a:p>
        </p:txBody>
      </p:sp>
      <p:sp>
        <p:nvSpPr>
          <p:cNvPr id="13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0" y="1828800"/>
            <a:ext cx="7848600" cy="1846263"/>
          </a:xfrm>
        </p:spPr>
        <p:txBody>
          <a:bodyPr/>
          <a:lstStyle/>
          <a:p>
            <a:pPr eaLnBrk="1" hangingPunct="1"/>
            <a:r>
              <a:rPr lang="en-US" smtClean="0"/>
              <a:t>Given the detailed test, the revised probability of a successful well has risen to 0.667 from the original estimate of 0.4</a:t>
            </a:r>
          </a:p>
        </p:txBody>
      </p:sp>
      <p:sp>
        <p:nvSpPr>
          <p:cNvPr id="71683" name="Rectangle 3"/>
          <p:cNvSpPr>
            <a:spLocks noChangeArrowheads="1"/>
          </p:cNvSpPr>
          <p:nvPr/>
        </p:nvSpPr>
        <p:spPr bwMode="auto">
          <a:xfrm>
            <a:off x="1143000" y="381000"/>
            <a:ext cx="779303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 anchor="b"/>
          <a:lstStyle/>
          <a:p>
            <a:r>
              <a:rPr lang="en-US" sz="4000">
                <a:solidFill>
                  <a:schemeClr val="tx2"/>
                </a:solidFill>
              </a:rPr>
              <a:t>Bayes’ Theorem Example</a:t>
            </a:r>
          </a:p>
        </p:txBody>
      </p:sp>
      <p:graphicFrame>
        <p:nvGraphicFramePr>
          <p:cNvPr id="259127" name="Group 55"/>
          <p:cNvGraphicFramePr>
            <a:graphicFrameLocks noGrp="1"/>
          </p:cNvGraphicFramePr>
          <p:nvPr/>
        </p:nvGraphicFramePr>
        <p:xfrm>
          <a:off x="152400" y="4038600"/>
          <a:ext cx="8686800" cy="1663700"/>
        </p:xfrm>
        <a:graphic>
          <a:graphicData uri="http://schemas.openxmlformats.org/drawingml/2006/table">
            <a:tbl>
              <a:tblPr/>
              <a:tblGrid>
                <a:gridCol w="1752600"/>
                <a:gridCol w="1143000"/>
                <a:gridCol w="1524000"/>
                <a:gridCol w="1955800"/>
                <a:gridCol w="2311400"/>
              </a:tblGrid>
              <a:tr h="536575"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Event</a:t>
                      </a:r>
                    </a:p>
                  </a:txBody>
                  <a:tcPr marL="90488" marR="90488" marT="44450" marB="4445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Prior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Prob.</a:t>
                      </a:r>
                    </a:p>
                  </a:txBody>
                  <a:tcPr marL="90488" marR="90488" marT="44450" marB="444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Conditional Prob.</a:t>
                      </a:r>
                    </a:p>
                  </a:txBody>
                  <a:tcPr marL="90488" marR="90488" marT="44450" marB="444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Joint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Prob.</a:t>
                      </a:r>
                    </a:p>
                  </a:txBody>
                  <a:tcPr marL="90488" marR="90488" marT="44450" marB="444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Revised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Prob.</a:t>
                      </a:r>
                    </a:p>
                  </a:txBody>
                  <a:tcPr marL="90488" marR="90488" marT="44450" marB="444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 </a:t>
                      </a: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(successful)</a:t>
                      </a:r>
                    </a:p>
                  </a:txBody>
                  <a:tcPr marL="90488" marR="90488" marT="44450" marB="4445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0.4</a:t>
                      </a:r>
                    </a:p>
                  </a:txBody>
                  <a:tcPr marL="90488" marR="90488" marT="44450" marB="444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0.6</a:t>
                      </a:r>
                    </a:p>
                  </a:txBody>
                  <a:tcPr marL="90488" marR="90488" marT="44450" marB="444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(0.4)(0.6) = 0.24</a:t>
                      </a:r>
                    </a:p>
                  </a:txBody>
                  <a:tcPr marL="90488" marR="90488" marT="44450" marB="444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0.24/0.36 = 0.667</a:t>
                      </a:r>
                    </a:p>
                  </a:txBody>
                  <a:tcPr marL="90488" marR="90488" marT="44450" marB="444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 </a:t>
                      </a: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(unsuccessful)</a:t>
                      </a:r>
                    </a:p>
                  </a:txBody>
                  <a:tcPr marL="90488" marR="90488" marT="44450" marB="4445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0.6</a:t>
                      </a:r>
                    </a:p>
                  </a:txBody>
                  <a:tcPr marL="90488" marR="90488" marT="44450" marB="444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0.2</a:t>
                      </a:r>
                    </a:p>
                  </a:txBody>
                  <a:tcPr marL="90488" marR="90488" marT="44450" marB="444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(0.6)(0.2) = 0.12</a:t>
                      </a:r>
                    </a:p>
                  </a:txBody>
                  <a:tcPr marL="90488" marR="90488" marT="44450" marB="444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0.12/0.36 = 0.333</a:t>
                      </a:r>
                    </a:p>
                  </a:txBody>
                  <a:tcPr marL="90488" marR="90488" marT="44450" marB="444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</a:tr>
            </a:tbl>
          </a:graphicData>
        </a:graphic>
      </p:graphicFrame>
      <p:sp>
        <p:nvSpPr>
          <p:cNvPr id="71710" name="Text Box 30"/>
          <p:cNvSpPr txBox="1">
            <a:spLocks noChangeArrowheads="1"/>
          </p:cNvSpPr>
          <p:nvPr/>
        </p:nvSpPr>
        <p:spPr bwMode="auto">
          <a:xfrm>
            <a:off x="5029200" y="5791200"/>
            <a:ext cx="1524000" cy="39370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>
                <a:cs typeface="Arial" charset="0"/>
              </a:rPr>
              <a:t>Sum = 0.36</a:t>
            </a:r>
          </a:p>
        </p:txBody>
      </p:sp>
      <p:sp>
        <p:nvSpPr>
          <p:cNvPr id="71711" name="Line 31"/>
          <p:cNvSpPr>
            <a:spLocks noChangeShapeType="1"/>
          </p:cNvSpPr>
          <p:nvPr/>
        </p:nvSpPr>
        <p:spPr bwMode="auto">
          <a:xfrm>
            <a:off x="5943600" y="5791200"/>
            <a:ext cx="533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71712" name="Oval 32"/>
          <p:cNvSpPr>
            <a:spLocks noChangeArrowheads="1"/>
          </p:cNvSpPr>
          <p:nvPr/>
        </p:nvSpPr>
        <p:spPr bwMode="auto">
          <a:xfrm>
            <a:off x="8001000" y="4724400"/>
            <a:ext cx="762000" cy="457200"/>
          </a:xfrm>
          <a:prstGeom prst="ellipse">
            <a:avLst/>
          </a:prstGeom>
          <a:noFill/>
          <a:ln w="19050" algn="ctr">
            <a:solidFill>
              <a:schemeClr val="folHlink"/>
            </a:solidFill>
            <a:round/>
            <a:headEnd/>
            <a:tailEnd/>
          </a:ln>
        </p:spPr>
        <p:txBody>
          <a:bodyPr lIns="90488" tIns="44450" rIns="90488" bIns="44450" anchor="ctr">
            <a:spAutoFit/>
          </a:bodyPr>
          <a:lstStyle/>
          <a:p>
            <a:endParaRPr lang="en-US"/>
          </a:p>
        </p:txBody>
      </p:sp>
      <p:sp>
        <p:nvSpPr>
          <p:cNvPr id="71713" name="Line 33"/>
          <p:cNvSpPr>
            <a:spLocks noChangeShapeType="1"/>
          </p:cNvSpPr>
          <p:nvPr/>
        </p:nvSpPr>
        <p:spPr bwMode="auto">
          <a:xfrm>
            <a:off x="6858000" y="2819400"/>
            <a:ext cx="1447800" cy="190500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 type="triangle" w="lg" len="med"/>
          </a:ln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71714" name="Oval 34"/>
          <p:cNvSpPr>
            <a:spLocks noChangeArrowheads="1"/>
          </p:cNvSpPr>
          <p:nvPr/>
        </p:nvSpPr>
        <p:spPr bwMode="auto">
          <a:xfrm>
            <a:off x="6172200" y="2209800"/>
            <a:ext cx="1066800" cy="609600"/>
          </a:xfrm>
          <a:prstGeom prst="ellipse">
            <a:avLst/>
          </a:prstGeom>
          <a:noFill/>
          <a:ln w="19050" algn="ctr">
            <a:solidFill>
              <a:schemeClr val="folHlink"/>
            </a:solidFill>
            <a:round/>
            <a:headEnd/>
            <a:tailEnd/>
          </a:ln>
        </p:spPr>
        <p:txBody>
          <a:bodyPr lIns="90488" tIns="44450" rIns="90488" bIns="44450" anchor="ctr">
            <a:spAutoFit/>
          </a:bodyPr>
          <a:lstStyle/>
          <a:p>
            <a:endParaRPr lang="en-US"/>
          </a:p>
        </p:txBody>
      </p:sp>
      <p:sp>
        <p:nvSpPr>
          <p:cNvPr id="71715" name="Text Box 35"/>
          <p:cNvSpPr txBox="1">
            <a:spLocks noChangeArrowheads="1"/>
          </p:cNvSpPr>
          <p:nvPr/>
        </p:nvSpPr>
        <p:spPr bwMode="auto">
          <a:xfrm>
            <a:off x="7543800" y="1203325"/>
            <a:ext cx="160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solidFill>
                  <a:srgbClr val="000099"/>
                </a:solidFill>
              </a:rPr>
              <a:t>(continued)</a:t>
            </a:r>
          </a:p>
        </p:txBody>
      </p:sp>
      <p:pic>
        <p:nvPicPr>
          <p:cNvPr id="71716" name="Picture 36" descr="j0283227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96200" y="2844800"/>
            <a:ext cx="1295400" cy="114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4-</a:t>
            </a:r>
            <a:fld id="{20B2346A-826A-4A19-9926-6EF29A77E3E3}" type="slidenum">
              <a:rPr lang="en-US"/>
              <a:pPr/>
              <a:t>36</a:t>
            </a:fld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smtClean="0"/>
              <a:t>Chapter Summary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153400" cy="48006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sz="2400" smtClean="0"/>
              <a:t>Discussed basic probability concepts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smtClean="0"/>
              <a:t>Sample spaces and events, contingency tables, simple probability, and joint probability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smtClean="0"/>
              <a:t>Examined basic probability rules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smtClean="0"/>
              <a:t>General addition rule, addition rule for mutually exclusive events, rule for collectively exhaustive events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smtClean="0"/>
              <a:t>Defined conditional probability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smtClean="0"/>
              <a:t>Statistical independence, marginal probability, decision trees, and the multiplication rule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smtClean="0"/>
              <a:t>Discussed Bayes’ theorem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4-</a:t>
            </a:r>
            <a:fld id="{C58851AD-CF8D-43A8-A3C3-A432130973B9}" type="slidenum">
              <a:rPr lang="en-US"/>
              <a:pPr/>
              <a:t>37</a:t>
            </a:fld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73730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3505200"/>
            <a:ext cx="6477000" cy="24431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500" b="1" smtClean="0"/>
              <a:t>Online Topic</a:t>
            </a:r>
          </a:p>
          <a:p>
            <a:pPr eaLnBrk="1" hangingPunct="1">
              <a:lnSpc>
                <a:spcPct val="90000"/>
              </a:lnSpc>
            </a:pPr>
            <a:endParaRPr lang="en-US" sz="3500" smtClean="0"/>
          </a:p>
          <a:p>
            <a:pPr eaLnBrk="1" hangingPunct="1"/>
            <a:r>
              <a:rPr lang="en-US" sz="3500" smtClean="0"/>
              <a:t>Counting Rules</a:t>
            </a:r>
          </a:p>
        </p:txBody>
      </p:sp>
      <p:sp>
        <p:nvSpPr>
          <p:cNvPr id="73731" name="Rectangle 1030"/>
          <p:cNvSpPr>
            <a:spLocks noChangeArrowheads="1"/>
          </p:cNvSpPr>
          <p:nvPr/>
        </p:nvSpPr>
        <p:spPr bwMode="auto">
          <a:xfrm>
            <a:off x="1447800" y="838200"/>
            <a:ext cx="7010400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 anchor="b"/>
          <a:lstStyle/>
          <a:p>
            <a:pPr algn="ctr" defTabSz="852488"/>
            <a:r>
              <a:rPr lang="en-US" sz="4000" i="1">
                <a:solidFill>
                  <a:schemeClr val="folHlink"/>
                </a:solidFill>
              </a:rPr>
              <a:t>Statistics for Managers using Microsoft Excel</a:t>
            </a:r>
            <a:r>
              <a:rPr lang="en-US" sz="4100">
                <a:solidFill>
                  <a:schemeClr val="folHlink"/>
                </a:solidFill>
              </a:rPr>
              <a:t/>
            </a:r>
            <a:br>
              <a:rPr lang="en-US" sz="4100">
                <a:solidFill>
                  <a:schemeClr val="folHlink"/>
                </a:solidFill>
              </a:rPr>
            </a:br>
            <a:r>
              <a:rPr lang="en-US" sz="3600">
                <a:solidFill>
                  <a:schemeClr val="folHlink"/>
                </a:solidFill>
              </a:rPr>
              <a:t>6</a:t>
            </a:r>
            <a:r>
              <a:rPr lang="en-US" sz="3600" baseline="30000">
                <a:solidFill>
                  <a:schemeClr val="folHlink"/>
                </a:solidFill>
              </a:rPr>
              <a:t>th</a:t>
            </a:r>
            <a:r>
              <a:rPr lang="en-US" sz="3600">
                <a:solidFill>
                  <a:schemeClr val="folHlink"/>
                </a:solidFill>
              </a:rPr>
              <a:t> Edition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4-</a:t>
            </a:r>
            <a:fld id="{F3043EBA-7A11-4C57-AAD5-02987F30C623}" type="slidenum">
              <a:rPr lang="en-US"/>
              <a:pPr/>
              <a:t>38</a:t>
            </a:fld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28600"/>
            <a:ext cx="6931025" cy="990600"/>
          </a:xfrm>
        </p:spPr>
        <p:txBody>
          <a:bodyPr/>
          <a:lstStyle/>
          <a:p>
            <a:pPr eaLnBrk="1" hangingPunct="1"/>
            <a:r>
              <a:rPr lang="en-US" smtClean="0"/>
              <a:t>Learning Objective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8001000" cy="4191000"/>
          </a:xfrm>
        </p:spPr>
        <p:txBody>
          <a:bodyPr/>
          <a:lstStyle/>
          <a:p>
            <a:pPr eaLnBrk="1" hangingPunct="1"/>
            <a:r>
              <a:rPr lang="en-US" b="1" smtClean="0"/>
              <a:t>In many cases, there are a large number of possible outcomes.</a:t>
            </a:r>
          </a:p>
          <a:p>
            <a:pPr eaLnBrk="1" hangingPunct="1"/>
            <a:endParaRPr lang="en-US" b="1" smtClean="0"/>
          </a:p>
          <a:p>
            <a:pPr eaLnBrk="1" hangingPunct="1"/>
            <a:r>
              <a:rPr lang="en-US" b="1" smtClean="0"/>
              <a:t>In this topic, you learn various counting rules for such situations.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4-</a:t>
            </a:r>
            <a:fld id="{BDBC0652-0DA7-4609-946F-195895DDA6F8}" type="slidenum">
              <a:rPr lang="en-US"/>
              <a:pPr/>
              <a:t>39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381000"/>
            <a:ext cx="7383462" cy="762000"/>
          </a:xfrm>
        </p:spPr>
        <p:txBody>
          <a:bodyPr/>
          <a:lstStyle/>
          <a:p>
            <a:pPr eaLnBrk="1" hangingPunct="1"/>
            <a:r>
              <a:rPr lang="en-US" smtClean="0"/>
              <a:t>Counting Rules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8077200" cy="45323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Rules for counting the number of possible outcomes</a:t>
            </a:r>
          </a:p>
          <a:p>
            <a:pPr eaLnBrk="1" hangingPunct="1">
              <a:lnSpc>
                <a:spcPct val="90000"/>
              </a:lnSpc>
            </a:pPr>
            <a:endParaRPr lang="en-US" sz="1200" smtClean="0"/>
          </a:p>
          <a:p>
            <a:pPr eaLnBrk="1" hangingPunct="1">
              <a:lnSpc>
                <a:spcPct val="90000"/>
              </a:lnSpc>
            </a:pPr>
            <a:r>
              <a:rPr lang="en-US" smtClean="0">
                <a:solidFill>
                  <a:schemeClr val="folHlink"/>
                </a:solidFill>
              </a:rPr>
              <a:t>Counting Rule 1</a:t>
            </a:r>
            <a:r>
              <a:rPr lang="en-US" smtClean="0"/>
              <a:t>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If any one of  k  different mutually exclusive and collectively exhaustive events can occur on each of  n  trials, the number of possible outcomes is equal to</a:t>
            </a:r>
          </a:p>
          <a:p>
            <a:pPr lvl="1" eaLnBrk="1" hangingPunct="1">
              <a:lnSpc>
                <a:spcPct val="90000"/>
              </a:lnSpc>
            </a:pPr>
            <a:endParaRPr lang="en-US" smtClean="0"/>
          </a:p>
          <a:p>
            <a:pPr lvl="1" eaLnBrk="1" hangingPunct="1">
              <a:lnSpc>
                <a:spcPct val="90000"/>
              </a:lnSpc>
            </a:pPr>
            <a:endParaRPr lang="en-US" smtClean="0"/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Example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If you roll a fair die 3 times then there are 6</a:t>
            </a:r>
            <a:r>
              <a:rPr lang="en-US" baseline="30000" smtClean="0"/>
              <a:t>3</a:t>
            </a:r>
            <a:r>
              <a:rPr lang="en-US" smtClean="0"/>
              <a:t> = 216 possible outcomes</a:t>
            </a:r>
          </a:p>
        </p:txBody>
      </p:sp>
      <p:sp>
        <p:nvSpPr>
          <p:cNvPr id="75780" name="Text Box 4"/>
          <p:cNvSpPr txBox="1">
            <a:spLocks noChangeArrowheads="1"/>
          </p:cNvSpPr>
          <p:nvPr/>
        </p:nvSpPr>
        <p:spPr bwMode="auto">
          <a:xfrm>
            <a:off x="4191000" y="4419600"/>
            <a:ext cx="609600" cy="531813"/>
          </a:xfrm>
          <a:prstGeom prst="rect">
            <a:avLst/>
          </a:prstGeom>
          <a:solidFill>
            <a:srgbClr val="FDE0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k</a:t>
            </a:r>
            <a:r>
              <a:rPr lang="en-US" sz="2800" baseline="30000"/>
              <a:t>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4-</a:t>
            </a:r>
            <a:fld id="{7F0AD876-BD27-474D-B780-E01DC06A4354}" type="slidenum">
              <a:rPr lang="en-US"/>
              <a:pPr/>
              <a:t>4</a:t>
            </a:fld>
            <a:endParaRPr lang="en-US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Assessing Probability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8382000" cy="47244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sz="3200" smtClean="0"/>
              <a:t>There are three approaches to assessing the probability of an uncertain event: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3200" smtClean="0"/>
              <a:t>	</a:t>
            </a:r>
            <a:r>
              <a:rPr lang="en-US" sz="2000" smtClean="0"/>
              <a:t>1. </a:t>
            </a:r>
            <a:r>
              <a:rPr lang="en-US" sz="2000" i="1" smtClean="0">
                <a:solidFill>
                  <a:schemeClr val="folHlink"/>
                </a:solidFill>
              </a:rPr>
              <a:t>a priori  --  based on prior knowledge of the process</a:t>
            </a:r>
            <a:endParaRPr lang="en-US" sz="2000" smtClean="0">
              <a:solidFill>
                <a:schemeClr val="folHlink"/>
              </a:solidFill>
            </a:endParaRPr>
          </a:p>
          <a:p>
            <a:pPr marL="0" indent="0" eaLnBrk="1" hangingPunct="1">
              <a:buFont typeface="Wingdings" pitchFamily="2" charset="2"/>
              <a:buNone/>
            </a:pPr>
            <a:endParaRPr lang="en-US" sz="2000" smtClean="0">
              <a:solidFill>
                <a:schemeClr val="folHlink"/>
              </a:solidFill>
            </a:endParaRPr>
          </a:p>
          <a:p>
            <a:pPr marL="0" indent="0" eaLnBrk="1" hangingPunct="1">
              <a:buFont typeface="Wingdings" pitchFamily="2" charset="2"/>
              <a:buNone/>
            </a:pPr>
            <a:endParaRPr lang="en-US" sz="2000" smtClean="0"/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2000" smtClean="0"/>
              <a:t>	2. </a:t>
            </a:r>
            <a:r>
              <a:rPr lang="en-US" sz="2000" smtClean="0">
                <a:solidFill>
                  <a:schemeClr val="folHlink"/>
                </a:solidFill>
              </a:rPr>
              <a:t>empirical probability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sz="2000" smtClean="0"/>
          </a:p>
          <a:p>
            <a:pPr marL="0" indent="0" eaLnBrk="1" hangingPunct="1">
              <a:buFont typeface="Wingdings" pitchFamily="2" charset="2"/>
              <a:buNone/>
            </a:pPr>
            <a:endParaRPr lang="en-US" sz="2000" smtClean="0"/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2000" smtClean="0"/>
              <a:t>	3. </a:t>
            </a:r>
            <a:r>
              <a:rPr lang="en-US" sz="2000" smtClean="0">
                <a:solidFill>
                  <a:schemeClr val="folHlink"/>
                </a:solidFill>
              </a:rPr>
              <a:t>subjective probability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sz="2000" smtClean="0"/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4343400" y="3276600"/>
          <a:ext cx="4491038" cy="668338"/>
        </p:xfrm>
        <a:graphic>
          <a:graphicData uri="http://schemas.openxmlformats.org/presentationml/2006/ole">
            <p:oleObj spid="_x0000_s1026" name="Equation" r:id="rId3" imgW="3314520" imgH="495000" progId="Equation.3">
              <p:embed/>
            </p:oleObj>
          </a:graphicData>
        </a:graphic>
      </p:graphicFrame>
      <p:sp>
        <p:nvSpPr>
          <p:cNvPr id="1031" name="Rectangle 11"/>
          <p:cNvSpPr>
            <a:spLocks noChangeArrowheads="1"/>
          </p:cNvSpPr>
          <p:nvPr/>
        </p:nvSpPr>
        <p:spPr bwMode="auto">
          <a:xfrm>
            <a:off x="1676400" y="3276600"/>
            <a:ext cx="71628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13"/>
          <p:cNvSpPr>
            <a:spLocks noChangeArrowheads="1"/>
          </p:cNvSpPr>
          <p:nvPr/>
        </p:nvSpPr>
        <p:spPr bwMode="auto">
          <a:xfrm>
            <a:off x="1676400" y="5638800"/>
            <a:ext cx="70866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Text Box 16"/>
          <p:cNvSpPr txBox="1">
            <a:spLocks noChangeArrowheads="1"/>
          </p:cNvSpPr>
          <p:nvPr/>
        </p:nvSpPr>
        <p:spPr bwMode="auto">
          <a:xfrm>
            <a:off x="1752600" y="5638800"/>
            <a:ext cx="6858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Times New Roman" pitchFamily="18" charset="0"/>
              </a:rPr>
              <a:t>based on a combination of an individual’s past experience, personal opinion, and analysis of a particular situation </a:t>
            </a:r>
          </a:p>
        </p:txBody>
      </p:sp>
      <p:graphicFrame>
        <p:nvGraphicFramePr>
          <p:cNvPr id="1027" name="Object 22"/>
          <p:cNvGraphicFramePr>
            <a:graphicFrameLocks noChangeAspect="1"/>
          </p:cNvGraphicFramePr>
          <p:nvPr/>
        </p:nvGraphicFramePr>
        <p:xfrm>
          <a:off x="4343400" y="4419600"/>
          <a:ext cx="3922713" cy="668338"/>
        </p:xfrm>
        <a:graphic>
          <a:graphicData uri="http://schemas.openxmlformats.org/presentationml/2006/ole">
            <p:oleObj spid="_x0000_s1027" name="Equation" r:id="rId4" imgW="2895480" imgH="495000" progId="Equation.3">
              <p:embed/>
            </p:oleObj>
          </a:graphicData>
        </a:graphic>
      </p:graphicFrame>
      <p:sp>
        <p:nvSpPr>
          <p:cNvPr id="1034" name="Rectangle 23"/>
          <p:cNvSpPr>
            <a:spLocks noChangeArrowheads="1"/>
          </p:cNvSpPr>
          <p:nvPr/>
        </p:nvSpPr>
        <p:spPr bwMode="auto">
          <a:xfrm>
            <a:off x="1676400" y="4419600"/>
            <a:ext cx="71628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5" name="Text Box 24"/>
          <p:cNvSpPr txBox="1">
            <a:spLocks noChangeArrowheads="1"/>
          </p:cNvSpPr>
          <p:nvPr/>
        </p:nvSpPr>
        <p:spPr bwMode="auto">
          <a:xfrm>
            <a:off x="228600" y="3733800"/>
            <a:ext cx="930275" cy="1004888"/>
          </a:xfrm>
          <a:prstGeom prst="rect">
            <a:avLst/>
          </a:prstGeom>
          <a:solidFill>
            <a:srgbClr val="FDE0B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Assuming all outcomes are equally likely</a:t>
            </a:r>
          </a:p>
        </p:txBody>
      </p:sp>
      <p:sp>
        <p:nvSpPr>
          <p:cNvPr id="1036" name="Line 25"/>
          <p:cNvSpPr>
            <a:spLocks noChangeShapeType="1"/>
          </p:cNvSpPr>
          <p:nvPr/>
        </p:nvSpPr>
        <p:spPr bwMode="auto">
          <a:xfrm>
            <a:off x="1143000" y="4724400"/>
            <a:ext cx="533400" cy="152400"/>
          </a:xfrm>
          <a:prstGeom prst="line">
            <a:avLst/>
          </a:prstGeom>
          <a:noFill/>
          <a:ln w="57150">
            <a:solidFill>
              <a:schemeClr val="hlink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37" name="Line 26"/>
          <p:cNvSpPr>
            <a:spLocks noChangeShapeType="1"/>
          </p:cNvSpPr>
          <p:nvPr/>
        </p:nvSpPr>
        <p:spPr bwMode="auto">
          <a:xfrm flipV="1">
            <a:off x="1143000" y="3581400"/>
            <a:ext cx="457200" cy="152400"/>
          </a:xfrm>
          <a:prstGeom prst="line">
            <a:avLst/>
          </a:prstGeom>
          <a:noFill/>
          <a:ln w="57150">
            <a:solidFill>
              <a:schemeClr val="hlink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38" name="Rectangle 27"/>
          <p:cNvSpPr>
            <a:spLocks noChangeArrowheads="1"/>
          </p:cNvSpPr>
          <p:nvPr/>
        </p:nvSpPr>
        <p:spPr bwMode="auto">
          <a:xfrm>
            <a:off x="1676400" y="3276600"/>
            <a:ext cx="7162800" cy="685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800"/>
              <a:t>probability of occurrence</a:t>
            </a:r>
          </a:p>
        </p:txBody>
      </p:sp>
      <p:sp>
        <p:nvSpPr>
          <p:cNvPr id="1039" name="Text Box 28"/>
          <p:cNvSpPr txBox="1">
            <a:spLocks noChangeArrowheads="1"/>
          </p:cNvSpPr>
          <p:nvPr/>
        </p:nvSpPr>
        <p:spPr bwMode="auto">
          <a:xfrm>
            <a:off x="1676400" y="4572000"/>
            <a:ext cx="2673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probability of occurrence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4-</a:t>
            </a:r>
            <a:fld id="{D658F4B6-78D8-45AF-8DE8-B1E64CF5D684}" type="slidenum">
              <a:rPr lang="en-US"/>
              <a:pPr/>
              <a:t>40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381000"/>
            <a:ext cx="7383462" cy="762000"/>
          </a:xfrm>
        </p:spPr>
        <p:txBody>
          <a:bodyPr/>
          <a:lstStyle/>
          <a:p>
            <a:pPr eaLnBrk="1" hangingPunct="1"/>
            <a:r>
              <a:rPr lang="en-US" smtClean="0"/>
              <a:t>Counting Rules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868488"/>
            <a:ext cx="8077200" cy="4684712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folHlink"/>
                </a:solidFill>
              </a:rPr>
              <a:t>Counting Rule 2</a:t>
            </a:r>
            <a:r>
              <a:rPr lang="en-US" smtClean="0"/>
              <a:t>:</a:t>
            </a:r>
          </a:p>
          <a:p>
            <a:pPr lvl="1" eaLnBrk="1" hangingPunct="1"/>
            <a:r>
              <a:rPr lang="en-US" smtClean="0"/>
              <a:t>If there are k</a:t>
            </a:r>
            <a:r>
              <a:rPr lang="en-US" baseline="-25000" smtClean="0"/>
              <a:t>1</a:t>
            </a:r>
            <a:r>
              <a:rPr lang="en-US" smtClean="0"/>
              <a:t> events on the first trial, k</a:t>
            </a:r>
            <a:r>
              <a:rPr lang="en-US" baseline="-25000" smtClean="0"/>
              <a:t>2</a:t>
            </a:r>
            <a:r>
              <a:rPr lang="en-US" smtClean="0"/>
              <a:t> events on the second trial, … and k</a:t>
            </a:r>
            <a:r>
              <a:rPr lang="en-US" baseline="-25000" smtClean="0"/>
              <a:t>n</a:t>
            </a:r>
            <a:r>
              <a:rPr lang="en-US" smtClean="0"/>
              <a:t> events on the n</a:t>
            </a:r>
            <a:r>
              <a:rPr lang="en-US" baseline="30000" smtClean="0"/>
              <a:t>th</a:t>
            </a:r>
            <a:r>
              <a:rPr lang="en-US" smtClean="0"/>
              <a:t> trial, the number of possible outcomes is</a:t>
            </a:r>
          </a:p>
          <a:p>
            <a:pPr lvl="1" eaLnBrk="1" hangingPunct="1"/>
            <a:endParaRPr lang="en-US" smtClean="0"/>
          </a:p>
          <a:p>
            <a:pPr lvl="1" eaLnBrk="1" hangingPunct="1"/>
            <a:endParaRPr lang="en-US" smtClean="0"/>
          </a:p>
          <a:p>
            <a:pPr lvl="1" eaLnBrk="1" hangingPunct="1"/>
            <a:r>
              <a:rPr lang="en-US" smtClean="0"/>
              <a:t>Example:</a:t>
            </a:r>
          </a:p>
          <a:p>
            <a:pPr lvl="2" eaLnBrk="1" hangingPunct="1"/>
            <a:r>
              <a:rPr lang="en-US" smtClean="0"/>
              <a:t>You want to go to a park, eat at a restaurant, and see a movie.  There are 3 parks, 4 restaurants, and 6 movie choices.  How many different possible combinations are there?</a:t>
            </a:r>
          </a:p>
          <a:p>
            <a:pPr lvl="2" eaLnBrk="1" hangingPunct="1"/>
            <a:r>
              <a:rPr lang="en-US" smtClean="0"/>
              <a:t>Answer:  (3)(4)(6) = 72 different possibilities</a:t>
            </a:r>
          </a:p>
        </p:txBody>
      </p:sp>
      <p:sp>
        <p:nvSpPr>
          <p:cNvPr id="76804" name="Text Box 4"/>
          <p:cNvSpPr txBox="1">
            <a:spLocks noChangeArrowheads="1"/>
          </p:cNvSpPr>
          <p:nvPr/>
        </p:nvSpPr>
        <p:spPr bwMode="auto">
          <a:xfrm>
            <a:off x="3581400" y="3657600"/>
            <a:ext cx="2209800" cy="531813"/>
          </a:xfrm>
          <a:prstGeom prst="rect">
            <a:avLst/>
          </a:prstGeom>
          <a:solidFill>
            <a:srgbClr val="FDE0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(k</a:t>
            </a:r>
            <a:r>
              <a:rPr lang="en-US" sz="2800" baseline="-25000"/>
              <a:t>1</a:t>
            </a:r>
            <a:r>
              <a:rPr lang="en-US" sz="2800"/>
              <a:t>)(k</a:t>
            </a:r>
            <a:r>
              <a:rPr lang="en-US" sz="2800" baseline="-25000"/>
              <a:t>2</a:t>
            </a:r>
            <a:r>
              <a:rPr lang="en-US" sz="2800"/>
              <a:t>)</a:t>
            </a:r>
            <a:r>
              <a:rPr lang="en-US" sz="2800" baseline="30000"/>
              <a:t>…</a:t>
            </a:r>
            <a:r>
              <a:rPr lang="en-US" sz="2800"/>
              <a:t>(k</a:t>
            </a:r>
            <a:r>
              <a:rPr lang="en-US" sz="2800" baseline="-25000"/>
              <a:t>n</a:t>
            </a:r>
            <a:r>
              <a:rPr lang="en-US" sz="2800"/>
              <a:t>)</a:t>
            </a:r>
          </a:p>
        </p:txBody>
      </p:sp>
      <p:sp>
        <p:nvSpPr>
          <p:cNvPr id="76805" name="Text Box 5"/>
          <p:cNvSpPr txBox="1">
            <a:spLocks noChangeArrowheads="1"/>
          </p:cNvSpPr>
          <p:nvPr/>
        </p:nvSpPr>
        <p:spPr bwMode="auto">
          <a:xfrm>
            <a:off x="7543800" y="1203325"/>
            <a:ext cx="160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solidFill>
                  <a:srgbClr val="000099"/>
                </a:solidFill>
              </a:rPr>
              <a:t>(continued)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4-</a:t>
            </a:r>
            <a:fld id="{F1704163-85DF-4FBB-8114-EE23FB7B43FB}" type="slidenum">
              <a:rPr lang="en-US"/>
              <a:pPr/>
              <a:t>41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381000"/>
            <a:ext cx="7383462" cy="762000"/>
          </a:xfrm>
        </p:spPr>
        <p:txBody>
          <a:bodyPr/>
          <a:lstStyle/>
          <a:p>
            <a:pPr eaLnBrk="1" hangingPunct="1"/>
            <a:r>
              <a:rPr lang="en-US" smtClean="0"/>
              <a:t>Counting Rules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folHlink"/>
                </a:solidFill>
              </a:rPr>
              <a:t>Counting Rule 3</a:t>
            </a:r>
            <a:r>
              <a:rPr lang="en-US" smtClean="0"/>
              <a:t>:</a:t>
            </a:r>
          </a:p>
          <a:p>
            <a:pPr lvl="1" eaLnBrk="1" hangingPunct="1"/>
            <a:r>
              <a:rPr lang="en-US" smtClean="0"/>
              <a:t>The number of ways that n items can be arranged in order is</a:t>
            </a:r>
          </a:p>
          <a:p>
            <a:pPr lvl="1" eaLnBrk="1" hangingPunct="1"/>
            <a:endParaRPr lang="en-US" smtClean="0"/>
          </a:p>
          <a:p>
            <a:pPr lvl="1" eaLnBrk="1" hangingPunct="1"/>
            <a:endParaRPr lang="en-US" smtClean="0"/>
          </a:p>
          <a:p>
            <a:pPr lvl="1" eaLnBrk="1" hangingPunct="1"/>
            <a:r>
              <a:rPr lang="en-US" smtClean="0"/>
              <a:t>Example:</a:t>
            </a:r>
          </a:p>
          <a:p>
            <a:pPr lvl="2" eaLnBrk="1" hangingPunct="1"/>
            <a:r>
              <a:rPr lang="en-US" smtClean="0"/>
              <a:t>You have five books to put on a bookshelf.  How many different ways can these books be placed on the shelf?</a:t>
            </a:r>
          </a:p>
          <a:p>
            <a:pPr lvl="2" eaLnBrk="1" hangingPunct="1">
              <a:buFont typeface="Wingdings" pitchFamily="2" charset="2"/>
              <a:buNone/>
            </a:pPr>
            <a:endParaRPr lang="en-US" smtClean="0"/>
          </a:p>
          <a:p>
            <a:pPr lvl="2" eaLnBrk="1" hangingPunct="1"/>
            <a:r>
              <a:rPr lang="en-US" smtClean="0"/>
              <a:t>Answer:  5! = (5)(4)(3)(2)(1) = 120 different possibilities</a:t>
            </a:r>
          </a:p>
          <a:p>
            <a:pPr lvl="1" eaLnBrk="1" hangingPunct="1"/>
            <a:endParaRPr lang="en-US" smtClean="0"/>
          </a:p>
        </p:txBody>
      </p:sp>
      <p:sp>
        <p:nvSpPr>
          <p:cNvPr id="77828" name="Text Box 4"/>
          <p:cNvSpPr txBox="1">
            <a:spLocks noChangeArrowheads="1"/>
          </p:cNvSpPr>
          <p:nvPr/>
        </p:nvSpPr>
        <p:spPr bwMode="auto">
          <a:xfrm>
            <a:off x="2895600" y="3200400"/>
            <a:ext cx="3276600" cy="531813"/>
          </a:xfrm>
          <a:prstGeom prst="rect">
            <a:avLst/>
          </a:prstGeom>
          <a:solidFill>
            <a:srgbClr val="FDE0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n! = (n)(n </a:t>
            </a:r>
            <a:r>
              <a:rPr lang="en-US" sz="2800">
                <a:cs typeface="Arial" charset="0"/>
              </a:rPr>
              <a:t>–</a:t>
            </a:r>
            <a:r>
              <a:rPr lang="en-US" sz="2800"/>
              <a:t> 1)</a:t>
            </a:r>
            <a:r>
              <a:rPr lang="en-US" sz="2800" baseline="30000"/>
              <a:t>…</a:t>
            </a:r>
            <a:r>
              <a:rPr lang="en-US" sz="2800"/>
              <a:t>(1)</a:t>
            </a:r>
            <a:endParaRPr lang="en-US" sz="2800" baseline="30000"/>
          </a:p>
        </p:txBody>
      </p:sp>
      <p:sp>
        <p:nvSpPr>
          <p:cNvPr id="77829" name="Text Box 5"/>
          <p:cNvSpPr txBox="1">
            <a:spLocks noChangeArrowheads="1"/>
          </p:cNvSpPr>
          <p:nvPr/>
        </p:nvSpPr>
        <p:spPr bwMode="auto">
          <a:xfrm>
            <a:off x="7543800" y="1203325"/>
            <a:ext cx="160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solidFill>
                  <a:srgbClr val="000099"/>
                </a:solidFill>
              </a:rPr>
              <a:t>(continued)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4-</a:t>
            </a:r>
            <a:fld id="{43262839-A0DD-4755-AD80-8599BC21FCBD}" type="slidenum">
              <a:rPr lang="en-US"/>
              <a:pPr/>
              <a:t>42</a:t>
            </a:fld>
            <a:endParaRPr lang="en-US"/>
          </a:p>
        </p:txBody>
      </p:sp>
      <p:sp>
        <p:nvSpPr>
          <p:cNvPr id="8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53253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381000"/>
            <a:ext cx="7383462" cy="762000"/>
          </a:xfrm>
        </p:spPr>
        <p:txBody>
          <a:bodyPr/>
          <a:lstStyle/>
          <a:p>
            <a:pPr eaLnBrk="1" hangingPunct="1"/>
            <a:r>
              <a:rPr lang="en-US" smtClean="0"/>
              <a:t>Counting Rules</a:t>
            </a:r>
          </a:p>
        </p:txBody>
      </p:sp>
      <p:sp>
        <p:nvSpPr>
          <p:cNvPr id="532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00200"/>
            <a:ext cx="8077200" cy="4684713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folHlink"/>
                </a:solidFill>
              </a:rPr>
              <a:t>Counting Rule 4</a:t>
            </a:r>
            <a:r>
              <a:rPr lang="en-US" smtClean="0"/>
              <a:t>:</a:t>
            </a:r>
          </a:p>
          <a:p>
            <a:pPr lvl="1" eaLnBrk="1" hangingPunct="1"/>
            <a:r>
              <a:rPr lang="en-US" smtClean="0">
                <a:solidFill>
                  <a:schemeClr val="hlink"/>
                </a:solidFill>
              </a:rPr>
              <a:t>Permutations</a:t>
            </a:r>
            <a:r>
              <a:rPr lang="en-US" smtClean="0"/>
              <a:t>: The number of ways of arranging X objects selected from n objects in order is</a:t>
            </a:r>
          </a:p>
          <a:p>
            <a:pPr lvl="1" eaLnBrk="1" hangingPunct="1"/>
            <a:endParaRPr lang="en-US" smtClean="0"/>
          </a:p>
          <a:p>
            <a:pPr lvl="1" eaLnBrk="1" hangingPunct="1"/>
            <a:endParaRPr lang="en-US" smtClean="0"/>
          </a:p>
          <a:p>
            <a:pPr lvl="1" eaLnBrk="1" hangingPunct="1"/>
            <a:endParaRPr lang="en-US" sz="1200" smtClean="0"/>
          </a:p>
          <a:p>
            <a:pPr lvl="1" eaLnBrk="1" hangingPunct="1"/>
            <a:r>
              <a:rPr lang="en-US" smtClean="0"/>
              <a:t>Example:</a:t>
            </a:r>
          </a:p>
          <a:p>
            <a:pPr lvl="2" eaLnBrk="1" hangingPunct="1"/>
            <a:r>
              <a:rPr lang="en-US" smtClean="0"/>
              <a:t>You have five books and are going to put three on a bookshelf.   How many different ways can the books be ordered on the bookshelf?</a:t>
            </a:r>
          </a:p>
          <a:p>
            <a:pPr lvl="2" eaLnBrk="1" hangingPunct="1"/>
            <a:endParaRPr lang="en-US" sz="1400" smtClean="0"/>
          </a:p>
          <a:p>
            <a:pPr lvl="2" eaLnBrk="1" hangingPunct="1">
              <a:lnSpc>
                <a:spcPct val="115000"/>
              </a:lnSpc>
            </a:pPr>
            <a:r>
              <a:rPr lang="en-US" smtClean="0"/>
              <a:t>Answer:  				          </a:t>
            </a:r>
            <a:r>
              <a:rPr lang="en-US" sz="1800" smtClean="0"/>
              <a:t>different possibilities</a:t>
            </a:r>
          </a:p>
          <a:p>
            <a:pPr lvl="1" eaLnBrk="1" hangingPunct="1"/>
            <a:endParaRPr lang="en-US" smtClean="0"/>
          </a:p>
        </p:txBody>
      </p:sp>
      <p:sp>
        <p:nvSpPr>
          <p:cNvPr id="53255" name="Text Box 5"/>
          <p:cNvSpPr txBox="1">
            <a:spLocks noChangeArrowheads="1"/>
          </p:cNvSpPr>
          <p:nvPr/>
        </p:nvSpPr>
        <p:spPr bwMode="auto">
          <a:xfrm>
            <a:off x="7543800" y="1203325"/>
            <a:ext cx="160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solidFill>
                  <a:srgbClr val="000099"/>
                </a:solidFill>
              </a:rPr>
              <a:t>(continued)</a:t>
            </a:r>
          </a:p>
        </p:txBody>
      </p:sp>
      <p:graphicFrame>
        <p:nvGraphicFramePr>
          <p:cNvPr id="53250" name="Object 6"/>
          <p:cNvGraphicFramePr>
            <a:graphicFrameLocks noChangeAspect="1"/>
          </p:cNvGraphicFramePr>
          <p:nvPr/>
        </p:nvGraphicFramePr>
        <p:xfrm>
          <a:off x="3632200" y="3276600"/>
          <a:ext cx="1814513" cy="855663"/>
        </p:xfrm>
        <a:graphic>
          <a:graphicData uri="http://schemas.openxmlformats.org/presentationml/2006/ole">
            <p:oleObj spid="_x0000_s53250" name="Equation" r:id="rId3" imgW="888840" imgH="419040" progId="Equation.3">
              <p:embed/>
            </p:oleObj>
          </a:graphicData>
        </a:graphic>
      </p:graphicFrame>
      <p:graphicFrame>
        <p:nvGraphicFramePr>
          <p:cNvPr id="53251" name="Object 7"/>
          <p:cNvGraphicFramePr>
            <a:graphicFrameLocks noChangeAspect="1"/>
          </p:cNvGraphicFramePr>
          <p:nvPr/>
        </p:nvGraphicFramePr>
        <p:xfrm>
          <a:off x="2895600" y="5867400"/>
          <a:ext cx="3779838" cy="704850"/>
        </p:xfrm>
        <a:graphic>
          <a:graphicData uri="http://schemas.openxmlformats.org/presentationml/2006/ole">
            <p:oleObj spid="_x0000_s53251" name="Equation" r:id="rId4" imgW="2590560" imgH="482400" progId="Equation.3">
              <p:embed/>
            </p:oleObj>
          </a:graphicData>
        </a:graphic>
      </p:graphicFrame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4-</a:t>
            </a:r>
            <a:fld id="{C12AF746-797F-4578-BF2A-432E1B20BAF0}" type="slidenum">
              <a:rPr lang="en-US"/>
              <a:pPr/>
              <a:t>43</a:t>
            </a:fld>
            <a:endParaRPr lang="en-US"/>
          </a:p>
        </p:txBody>
      </p:sp>
      <p:sp>
        <p:nvSpPr>
          <p:cNvPr id="8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54277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381000"/>
            <a:ext cx="7383462" cy="762000"/>
          </a:xfrm>
        </p:spPr>
        <p:txBody>
          <a:bodyPr/>
          <a:lstStyle/>
          <a:p>
            <a:pPr eaLnBrk="1" hangingPunct="1"/>
            <a:r>
              <a:rPr lang="en-US" smtClean="0"/>
              <a:t>Counting Rules</a:t>
            </a:r>
          </a:p>
        </p:txBody>
      </p:sp>
      <p:sp>
        <p:nvSpPr>
          <p:cNvPr id="542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>
                <a:solidFill>
                  <a:schemeClr val="folHlink"/>
                </a:solidFill>
              </a:rPr>
              <a:t>Counting Rule 5</a:t>
            </a:r>
            <a:r>
              <a:rPr lang="en-US" smtClean="0"/>
              <a:t>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solidFill>
                  <a:schemeClr val="hlink"/>
                </a:solidFill>
              </a:rPr>
              <a:t>Combinations</a:t>
            </a:r>
            <a:r>
              <a:rPr lang="en-US" smtClean="0"/>
              <a:t>: The number of ways of selecting X objects from n objects, irrespective of order, is</a:t>
            </a:r>
          </a:p>
          <a:p>
            <a:pPr lvl="1" eaLnBrk="1" hangingPunct="1">
              <a:lnSpc>
                <a:spcPct val="90000"/>
              </a:lnSpc>
            </a:pPr>
            <a:endParaRPr lang="en-US" smtClean="0"/>
          </a:p>
          <a:p>
            <a:pPr lvl="1" eaLnBrk="1" hangingPunct="1">
              <a:lnSpc>
                <a:spcPct val="90000"/>
              </a:lnSpc>
            </a:pPr>
            <a:endParaRPr lang="en-US" smtClean="0"/>
          </a:p>
          <a:p>
            <a:pPr lvl="1" eaLnBrk="1" hangingPunct="1">
              <a:lnSpc>
                <a:spcPct val="90000"/>
              </a:lnSpc>
            </a:pPr>
            <a:endParaRPr lang="en-US" sz="1400" smtClean="0"/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Example: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You have five books and are going to select three are to read.   How many different combinations are there, ignoring the order in which they are selected?</a:t>
            </a:r>
          </a:p>
          <a:p>
            <a:pPr lvl="2" eaLnBrk="1" hangingPunct="1">
              <a:lnSpc>
                <a:spcPct val="90000"/>
              </a:lnSpc>
            </a:pPr>
            <a:endParaRPr lang="en-US" smtClean="0"/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Answer: 				           </a:t>
            </a:r>
            <a:r>
              <a:rPr lang="en-US" sz="1600" smtClean="0"/>
              <a:t>different possibilities</a:t>
            </a:r>
          </a:p>
        </p:txBody>
      </p:sp>
      <p:sp>
        <p:nvSpPr>
          <p:cNvPr id="54279" name="Text Box 5"/>
          <p:cNvSpPr txBox="1">
            <a:spLocks noChangeArrowheads="1"/>
          </p:cNvSpPr>
          <p:nvPr/>
        </p:nvSpPr>
        <p:spPr bwMode="auto">
          <a:xfrm>
            <a:off x="7543800" y="1203325"/>
            <a:ext cx="160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solidFill>
                  <a:srgbClr val="000099"/>
                </a:solidFill>
              </a:rPr>
              <a:t>(continued)</a:t>
            </a:r>
          </a:p>
        </p:txBody>
      </p:sp>
      <p:graphicFrame>
        <p:nvGraphicFramePr>
          <p:cNvPr id="54274" name="Object 6"/>
          <p:cNvGraphicFramePr>
            <a:graphicFrameLocks noChangeAspect="1"/>
          </p:cNvGraphicFramePr>
          <p:nvPr/>
        </p:nvGraphicFramePr>
        <p:xfrm>
          <a:off x="3530600" y="3124200"/>
          <a:ext cx="2205038" cy="855663"/>
        </p:xfrm>
        <a:graphic>
          <a:graphicData uri="http://schemas.openxmlformats.org/presentationml/2006/ole">
            <p:oleObj spid="_x0000_s54274" name="Equation" r:id="rId3" imgW="1079280" imgH="419040" progId="Equation.3">
              <p:embed/>
            </p:oleObj>
          </a:graphicData>
        </a:graphic>
      </p:graphicFrame>
      <p:graphicFrame>
        <p:nvGraphicFramePr>
          <p:cNvPr id="54275" name="Object 7"/>
          <p:cNvGraphicFramePr>
            <a:graphicFrameLocks noChangeAspect="1"/>
          </p:cNvGraphicFramePr>
          <p:nvPr/>
        </p:nvGraphicFramePr>
        <p:xfrm>
          <a:off x="2895600" y="5562600"/>
          <a:ext cx="3455988" cy="544513"/>
        </p:xfrm>
        <a:graphic>
          <a:graphicData uri="http://schemas.openxmlformats.org/presentationml/2006/ole">
            <p:oleObj spid="_x0000_s54275" name="Equation" r:id="rId4" imgW="2666880" imgH="419040" progId="Equation.3">
              <p:embed/>
            </p:oleObj>
          </a:graphicData>
        </a:graphic>
      </p:graphicFrame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4-</a:t>
            </a:r>
            <a:fld id="{CA777D8F-8738-457A-ADB7-71A98DA6F5FC}" type="slidenum">
              <a:rPr lang="en-US"/>
              <a:pPr/>
              <a:t>44</a:t>
            </a:fld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smtClean="0"/>
              <a:t>Topic Summary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153400" cy="48006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sz="2400" smtClean="0"/>
              <a:t>Examined 5 counting rules</a:t>
            </a:r>
          </a:p>
          <a:p>
            <a:pPr lvl="1" eaLnBrk="1" hangingPunct="1">
              <a:lnSpc>
                <a:spcPct val="110000"/>
              </a:lnSpc>
            </a:pPr>
            <a:endParaRPr 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4-</a:t>
            </a:r>
            <a:fld id="{635B6DEF-0133-4012-BB54-F34E2A5498E4}" type="slidenum">
              <a:rPr lang="en-US"/>
              <a:pPr/>
              <a:t>45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83972" name="AutoShape 4" descr="3287383400_2177562"/>
          <p:cNvSpPr>
            <a:spLocks noChangeAspect="1" noChangeArrowheads="1"/>
          </p:cNvSpPr>
          <p:nvPr/>
        </p:nvSpPr>
        <p:spPr bwMode="auto">
          <a:xfrm>
            <a:off x="1828800" y="3486150"/>
            <a:ext cx="5486400" cy="1714500"/>
          </a:xfrm>
          <a:prstGeom prst="rect">
            <a:avLst/>
          </a:prstGeom>
          <a:noFill/>
        </p:spPr>
        <p:txBody>
          <a:bodyPr/>
          <a:lstStyle/>
          <a:p>
            <a:endParaRPr lang="en-US"/>
          </a:p>
        </p:txBody>
      </p:sp>
      <p:sp>
        <p:nvSpPr>
          <p:cNvPr id="83973" name="AutoShape 5" descr="3287383400_2177562"/>
          <p:cNvSpPr>
            <a:spLocks noChangeAspect="1" noChangeArrowheads="1"/>
          </p:cNvSpPr>
          <p:nvPr/>
        </p:nvSpPr>
        <p:spPr bwMode="auto">
          <a:xfrm>
            <a:off x="1828800" y="3486150"/>
            <a:ext cx="5486400" cy="1714500"/>
          </a:xfrm>
          <a:prstGeom prst="rect">
            <a:avLst/>
          </a:prstGeom>
          <a:noFill/>
        </p:spPr>
        <p:txBody>
          <a:bodyPr/>
          <a:lstStyle/>
          <a:p>
            <a:endParaRPr lang="en-US"/>
          </a:p>
        </p:txBody>
      </p:sp>
      <p:pic>
        <p:nvPicPr>
          <p:cNvPr id="83974" name="Picture 6" descr="copyrigh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828800"/>
            <a:ext cx="9144000" cy="2857500"/>
          </a:xfrm>
          <a:prstGeom prst="rect">
            <a:avLst/>
          </a:prstGeom>
          <a:noFill/>
        </p:spPr>
      </p:pic>
      <p:sp>
        <p:nvSpPr>
          <p:cNvPr id="83975" name="Rectangle 7"/>
          <p:cNvSpPr>
            <a:spLocks noChangeArrowheads="1"/>
          </p:cNvSpPr>
          <p:nvPr/>
        </p:nvSpPr>
        <p:spPr bwMode="auto">
          <a:xfrm>
            <a:off x="762000" y="4648200"/>
            <a:ext cx="8382000" cy="10699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600">
                <a:solidFill>
                  <a:srgbClr val="000000"/>
                </a:solidFill>
                <a:cs typeface="Times New Roman" pitchFamily="18" charset="0"/>
              </a:rPr>
              <a:t>All rights reserved. No part of this publication may be reproduced, stored in a retrieval system, or transmitted, in any form or by any means, electronic, mechanical, photocopying, recording, or otherwise, without the prior written permission of the publisher. </a:t>
            </a:r>
          </a:p>
          <a:p>
            <a:pPr algn="ctr"/>
            <a:r>
              <a:rPr lang="en-US" sz="1600">
                <a:solidFill>
                  <a:srgbClr val="000000"/>
                </a:solidFill>
                <a:cs typeface="Times New Roman" pitchFamily="18" charset="0"/>
              </a:rPr>
              <a:t>Printed in the United States of America.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4-</a:t>
            </a:r>
            <a:fld id="{8775793E-4F40-413A-B412-E356678D22C3}" type="slidenum">
              <a:rPr lang="en-US"/>
              <a:pPr/>
              <a:t>5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folHlink"/>
                </a:solidFill>
              </a:rPr>
              <a:t>Example of </a:t>
            </a:r>
            <a:r>
              <a:rPr lang="en-US" sz="3600" i="1" smtClean="0">
                <a:solidFill>
                  <a:schemeClr val="folHlink"/>
                </a:solidFill>
              </a:rPr>
              <a:t>a priori</a:t>
            </a:r>
            <a:r>
              <a:rPr lang="en-US" sz="3600" smtClean="0">
                <a:solidFill>
                  <a:schemeClr val="folHlink"/>
                </a:solidFill>
              </a:rPr>
              <a:t> probability</a:t>
            </a:r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219200" y="1981200"/>
            <a:ext cx="7239000" cy="1066800"/>
          </a:xfrm>
          <a:solidFill>
            <a:srgbClr val="FDE0BD"/>
          </a:solidFill>
        </p:spPr>
        <p:txBody>
          <a:bodyPr/>
          <a:lstStyle/>
          <a:p>
            <a:pPr marL="0" indent="0" defTabSz="914400" eaLnBrk="1" hangingPunct="1">
              <a:buFont typeface="Wingdings" pitchFamily="2" charset="2"/>
              <a:buNone/>
            </a:pPr>
            <a:r>
              <a:rPr lang="en-US" sz="2400" smtClean="0"/>
              <a:t>Find the probability of selecting a face card (Jack, Queen, or King) from a standard deck of 52 cards.</a:t>
            </a: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858838" y="3340100"/>
          <a:ext cx="6873875" cy="790575"/>
        </p:xfrm>
        <a:graphic>
          <a:graphicData uri="http://schemas.openxmlformats.org/presentationml/2006/ole">
            <p:oleObj spid="_x0000_s2050" name="Equation" r:id="rId3" imgW="3974760" imgH="457200" progId="Equation.3">
              <p:embed/>
            </p:oleObj>
          </a:graphicData>
        </a:graphic>
      </p:graphicFrame>
      <p:graphicFrame>
        <p:nvGraphicFramePr>
          <p:cNvPr id="2051" name="Object 5"/>
          <p:cNvGraphicFramePr>
            <a:graphicFrameLocks noChangeAspect="1"/>
          </p:cNvGraphicFramePr>
          <p:nvPr>
            <p:ph sz="quarter" idx="3"/>
          </p:nvPr>
        </p:nvGraphicFramePr>
        <p:xfrm>
          <a:off x="4208463" y="4514850"/>
          <a:ext cx="3336925" cy="809625"/>
        </p:xfrm>
        <a:graphic>
          <a:graphicData uri="http://schemas.openxmlformats.org/presentationml/2006/ole">
            <p:oleObj spid="_x0000_s2051" name="Equation" r:id="rId4" imgW="154908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4-</a:t>
            </a:r>
            <a:fld id="{C4C62373-5D37-4B49-921F-9EA7E506CC8E}" type="slidenum">
              <a:rPr lang="en-US"/>
              <a:pPr/>
              <a:t>6</a:t>
            </a:fld>
            <a:endParaRPr lang="en-US"/>
          </a:p>
        </p:txBody>
      </p:sp>
      <p:sp>
        <p:nvSpPr>
          <p:cNvPr id="8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folHlink"/>
                </a:solidFill>
              </a:rPr>
              <a:t>Example of </a:t>
            </a:r>
            <a:r>
              <a:rPr lang="en-US" sz="3600" smtClean="0">
                <a:solidFill>
                  <a:schemeClr val="folHlink"/>
                </a:solidFill>
              </a:rPr>
              <a:t>empirical probability</a:t>
            </a:r>
          </a:p>
        </p:txBody>
      </p:sp>
      <p:graphicFrame>
        <p:nvGraphicFramePr>
          <p:cNvPr id="271392" name="Group 32"/>
          <p:cNvGraphicFramePr>
            <a:graphicFrameLocks noGrp="1"/>
          </p:cNvGraphicFramePr>
          <p:nvPr>
            <p:ph sz="half" idx="1"/>
          </p:nvPr>
        </p:nvGraphicFramePr>
        <p:xfrm>
          <a:off x="1049338" y="3087688"/>
          <a:ext cx="6057900" cy="1754187"/>
        </p:xfrm>
        <a:graphic>
          <a:graphicData uri="http://schemas.openxmlformats.org/drawingml/2006/table">
            <a:tbl>
              <a:tblPr/>
              <a:tblGrid>
                <a:gridCol w="1514475"/>
                <a:gridCol w="1514475"/>
                <a:gridCol w="1514475"/>
                <a:gridCol w="1514475"/>
              </a:tblGrid>
              <a:tr h="506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Taking Stats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Not Taking Stats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Female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82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279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104" name="Text Box 30"/>
          <p:cNvSpPr txBox="1">
            <a:spLocks noChangeArrowheads="1"/>
          </p:cNvSpPr>
          <p:nvPr/>
        </p:nvSpPr>
        <p:spPr bwMode="auto">
          <a:xfrm>
            <a:off x="1295400" y="1905000"/>
            <a:ext cx="7086600" cy="822325"/>
          </a:xfrm>
          <a:prstGeom prst="rect">
            <a:avLst/>
          </a:prstGeom>
          <a:solidFill>
            <a:srgbClr val="FDE0B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Find the probability of selecting a male taking statistics from the population described in the following table:</a:t>
            </a:r>
          </a:p>
        </p:txBody>
      </p:sp>
      <p:graphicFrame>
        <p:nvGraphicFramePr>
          <p:cNvPr id="3074" name="Object 31"/>
          <p:cNvGraphicFramePr>
            <a:graphicFrameLocks noChangeAspect="1"/>
          </p:cNvGraphicFramePr>
          <p:nvPr>
            <p:ph sz="half" idx="2"/>
          </p:nvPr>
        </p:nvGraphicFramePr>
        <p:xfrm>
          <a:off x="3733800" y="5181600"/>
          <a:ext cx="4487863" cy="663575"/>
        </p:xfrm>
        <a:graphic>
          <a:graphicData uri="http://schemas.openxmlformats.org/presentationml/2006/ole">
            <p:oleObj spid="_x0000_s3074" name="Equation" r:id="rId3" imgW="3263760" imgH="482400" progId="Equation.3">
              <p:embed/>
            </p:oleObj>
          </a:graphicData>
        </a:graphic>
      </p:graphicFrame>
      <p:sp>
        <p:nvSpPr>
          <p:cNvPr id="3105" name="Text Box 33"/>
          <p:cNvSpPr txBox="1">
            <a:spLocks noChangeArrowheads="1"/>
          </p:cNvSpPr>
          <p:nvPr/>
        </p:nvSpPr>
        <p:spPr bwMode="auto">
          <a:xfrm>
            <a:off x="381000" y="5329238"/>
            <a:ext cx="3282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Probability of male taking stats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4-</a:t>
            </a:r>
            <a:fld id="{C5BB469C-8229-4705-A68C-39817D24993D}" type="slidenum">
              <a:rPr lang="en-US"/>
              <a:pPr/>
              <a:t>7</a:t>
            </a:fld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28600"/>
            <a:ext cx="6208712" cy="9906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smtClean="0"/>
              <a:t>Events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752600"/>
            <a:ext cx="8610600" cy="4495800"/>
          </a:xfrm>
        </p:spPr>
        <p:txBody>
          <a:bodyPr/>
          <a:lstStyle/>
          <a:p>
            <a:pPr eaLnBrk="1" hangingPunct="1">
              <a:lnSpc>
                <a:spcPct val="110000"/>
              </a:lnSpc>
              <a:spcBef>
                <a:spcPct val="10000"/>
              </a:spcBef>
              <a:buFont typeface="Wingdings" pitchFamily="2" charset="2"/>
              <a:buNone/>
            </a:pPr>
            <a:r>
              <a:rPr lang="en-US" sz="2400" smtClean="0"/>
              <a:t>Each possible outcome of a variable is an </a:t>
            </a:r>
            <a:r>
              <a:rPr lang="en-US" sz="2400" smtClean="0">
                <a:solidFill>
                  <a:schemeClr val="folHlink"/>
                </a:solidFill>
              </a:rPr>
              <a:t>event</a:t>
            </a:r>
            <a:r>
              <a:rPr lang="en-US" sz="2400" smtClean="0"/>
              <a:t>.</a:t>
            </a:r>
            <a:endParaRPr lang="en-US" sz="2400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110000"/>
              </a:lnSpc>
              <a:spcBef>
                <a:spcPct val="10000"/>
              </a:spcBef>
              <a:buFont typeface="Wingdings" pitchFamily="2" charset="2"/>
              <a:buNone/>
            </a:pPr>
            <a:endParaRPr lang="en-US" sz="1400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110000"/>
              </a:lnSpc>
              <a:spcBef>
                <a:spcPct val="10000"/>
              </a:spcBef>
            </a:pPr>
            <a:r>
              <a:rPr lang="en-US" sz="2400" smtClean="0">
                <a:solidFill>
                  <a:schemeClr val="folHlink"/>
                </a:solidFill>
              </a:rPr>
              <a:t>Simple event</a:t>
            </a:r>
          </a:p>
          <a:p>
            <a:pPr lvl="1" eaLnBrk="1" hangingPunct="1">
              <a:lnSpc>
                <a:spcPct val="110000"/>
              </a:lnSpc>
              <a:spcBef>
                <a:spcPct val="10000"/>
              </a:spcBef>
            </a:pPr>
            <a:r>
              <a:rPr lang="en-US" sz="2000" smtClean="0"/>
              <a:t>An event described by a single characteristic</a:t>
            </a:r>
          </a:p>
          <a:p>
            <a:pPr lvl="1" eaLnBrk="1" hangingPunct="1">
              <a:lnSpc>
                <a:spcPct val="110000"/>
              </a:lnSpc>
              <a:spcBef>
                <a:spcPct val="10000"/>
              </a:spcBef>
            </a:pPr>
            <a:r>
              <a:rPr lang="en-US" sz="2000" smtClean="0"/>
              <a:t>e.g., A red card from a deck of cards</a:t>
            </a:r>
          </a:p>
          <a:p>
            <a:pPr eaLnBrk="1" hangingPunct="1">
              <a:lnSpc>
                <a:spcPct val="110000"/>
              </a:lnSpc>
              <a:spcBef>
                <a:spcPct val="10000"/>
              </a:spcBef>
            </a:pPr>
            <a:r>
              <a:rPr lang="en-US" sz="2400" smtClean="0">
                <a:solidFill>
                  <a:schemeClr val="folHlink"/>
                </a:solidFill>
              </a:rPr>
              <a:t>Joint event</a:t>
            </a:r>
          </a:p>
          <a:p>
            <a:pPr lvl="1" eaLnBrk="1" hangingPunct="1">
              <a:lnSpc>
                <a:spcPct val="110000"/>
              </a:lnSpc>
              <a:spcBef>
                <a:spcPct val="10000"/>
              </a:spcBef>
            </a:pPr>
            <a:r>
              <a:rPr lang="en-US" sz="2000" smtClean="0"/>
              <a:t>An event described by two or more characteristics</a:t>
            </a:r>
          </a:p>
          <a:p>
            <a:pPr lvl="1" eaLnBrk="1" hangingPunct="1">
              <a:lnSpc>
                <a:spcPct val="110000"/>
              </a:lnSpc>
              <a:spcBef>
                <a:spcPct val="10000"/>
              </a:spcBef>
            </a:pPr>
            <a:r>
              <a:rPr lang="en-US" sz="2000" smtClean="0"/>
              <a:t>e.g., An ace that is also red from a deck of cards</a:t>
            </a:r>
            <a:endParaRPr lang="en-US" sz="1800" smtClean="0"/>
          </a:p>
          <a:p>
            <a:pPr eaLnBrk="1" hangingPunct="1">
              <a:lnSpc>
                <a:spcPct val="110000"/>
              </a:lnSpc>
              <a:spcBef>
                <a:spcPct val="10000"/>
              </a:spcBef>
            </a:pPr>
            <a:r>
              <a:rPr lang="en-US" sz="2400" smtClean="0">
                <a:solidFill>
                  <a:schemeClr val="folHlink"/>
                </a:solidFill>
              </a:rPr>
              <a:t>Complement of an event A  (denoted A’)</a:t>
            </a:r>
          </a:p>
          <a:p>
            <a:pPr lvl="1" eaLnBrk="1" hangingPunct="1">
              <a:lnSpc>
                <a:spcPct val="110000"/>
              </a:lnSpc>
              <a:spcBef>
                <a:spcPct val="10000"/>
              </a:spcBef>
            </a:pPr>
            <a:r>
              <a:rPr lang="en-US" sz="2000" smtClean="0"/>
              <a:t>All events that are not part of event A</a:t>
            </a:r>
          </a:p>
          <a:p>
            <a:pPr lvl="1" eaLnBrk="1" hangingPunct="1">
              <a:lnSpc>
                <a:spcPct val="110000"/>
              </a:lnSpc>
              <a:spcBef>
                <a:spcPct val="10000"/>
              </a:spcBef>
            </a:pPr>
            <a:r>
              <a:rPr lang="en-US" sz="2000" smtClean="0"/>
              <a:t>e.g., All cards that are not diamonds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4-</a:t>
            </a:r>
            <a:fld id="{F12B7434-EB79-4085-B312-CEABE9FC7427}" type="slidenum">
              <a:rPr lang="en-US"/>
              <a:pPr/>
              <a:t>8</a:t>
            </a:fld>
            <a:endParaRPr lang="en-US"/>
          </a:p>
        </p:txBody>
      </p:sp>
      <p:sp>
        <p:nvSpPr>
          <p:cNvPr id="39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4100" name="AutoShape 2"/>
          <p:cNvSpPr>
            <a:spLocks noChangeArrowheads="1"/>
          </p:cNvSpPr>
          <p:nvPr/>
        </p:nvSpPr>
        <p:spPr bwMode="auto">
          <a:xfrm rot="-2742492">
            <a:off x="5976144" y="5072856"/>
            <a:ext cx="685800" cy="1512888"/>
          </a:xfrm>
          <a:prstGeom prst="roundRect">
            <a:avLst>
              <a:gd name="adj" fmla="val 16667"/>
            </a:avLst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1" name="Rectangle 3"/>
          <p:cNvSpPr>
            <a:spLocks noChangeArrowheads="1"/>
          </p:cNvSpPr>
          <p:nvPr/>
        </p:nvSpPr>
        <p:spPr bwMode="auto">
          <a:xfrm>
            <a:off x="7391400" y="3200400"/>
            <a:ext cx="685800" cy="68580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2" name="Rectangle 4"/>
          <p:cNvSpPr>
            <a:spLocks noChangeArrowheads="1"/>
          </p:cNvSpPr>
          <p:nvPr/>
        </p:nvSpPr>
        <p:spPr bwMode="auto">
          <a:xfrm>
            <a:off x="8153400" y="3200400"/>
            <a:ext cx="685800" cy="68580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3" name="Rectangle 5"/>
          <p:cNvSpPr>
            <a:spLocks noChangeArrowheads="1"/>
          </p:cNvSpPr>
          <p:nvPr/>
        </p:nvSpPr>
        <p:spPr bwMode="auto">
          <a:xfrm>
            <a:off x="6629400" y="3200400"/>
            <a:ext cx="685800" cy="68580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4" name="Rectangle 6"/>
          <p:cNvSpPr>
            <a:spLocks noChangeArrowheads="1"/>
          </p:cNvSpPr>
          <p:nvPr/>
        </p:nvSpPr>
        <p:spPr bwMode="auto">
          <a:xfrm>
            <a:off x="5867400" y="3200400"/>
            <a:ext cx="685800" cy="68580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5" name="Rectangle 7"/>
          <p:cNvSpPr>
            <a:spLocks noChangeArrowheads="1"/>
          </p:cNvSpPr>
          <p:nvPr/>
        </p:nvSpPr>
        <p:spPr bwMode="auto">
          <a:xfrm>
            <a:off x="5105400" y="3200400"/>
            <a:ext cx="685800" cy="68580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6" name="Rectangle 8"/>
          <p:cNvSpPr>
            <a:spLocks noChangeArrowheads="1"/>
          </p:cNvSpPr>
          <p:nvPr/>
        </p:nvSpPr>
        <p:spPr bwMode="auto">
          <a:xfrm>
            <a:off x="457200" y="533400"/>
            <a:ext cx="8248650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7" name="Rectangle 9"/>
          <p:cNvSpPr>
            <a:spLocks noChangeArrowheads="1"/>
          </p:cNvSpPr>
          <p:nvPr/>
        </p:nvSpPr>
        <p:spPr bwMode="auto">
          <a:xfrm>
            <a:off x="4343400" y="3200400"/>
            <a:ext cx="685800" cy="68580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8" name="Oval 10"/>
          <p:cNvSpPr>
            <a:spLocks noChangeArrowheads="1"/>
          </p:cNvSpPr>
          <p:nvPr/>
        </p:nvSpPr>
        <p:spPr bwMode="auto">
          <a:xfrm>
            <a:off x="4648200" y="35052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9" name="Oval 11"/>
          <p:cNvSpPr>
            <a:spLocks noChangeArrowheads="1"/>
          </p:cNvSpPr>
          <p:nvPr/>
        </p:nvSpPr>
        <p:spPr bwMode="auto">
          <a:xfrm>
            <a:off x="6781800" y="33528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10" name="Oval 12"/>
          <p:cNvSpPr>
            <a:spLocks noChangeArrowheads="1"/>
          </p:cNvSpPr>
          <p:nvPr/>
        </p:nvSpPr>
        <p:spPr bwMode="auto">
          <a:xfrm>
            <a:off x="5410200" y="33528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11" name="Oval 13"/>
          <p:cNvSpPr>
            <a:spLocks noChangeArrowheads="1"/>
          </p:cNvSpPr>
          <p:nvPr/>
        </p:nvSpPr>
        <p:spPr bwMode="auto">
          <a:xfrm>
            <a:off x="7067550" y="335915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12" name="Oval 14"/>
          <p:cNvSpPr>
            <a:spLocks noChangeArrowheads="1"/>
          </p:cNvSpPr>
          <p:nvPr/>
        </p:nvSpPr>
        <p:spPr bwMode="auto">
          <a:xfrm>
            <a:off x="6019800" y="36576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13" name="Oval 15"/>
          <p:cNvSpPr>
            <a:spLocks noChangeArrowheads="1"/>
          </p:cNvSpPr>
          <p:nvPr/>
        </p:nvSpPr>
        <p:spPr bwMode="auto">
          <a:xfrm>
            <a:off x="6318250" y="334645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14" name="Oval 16"/>
          <p:cNvSpPr>
            <a:spLocks noChangeArrowheads="1"/>
          </p:cNvSpPr>
          <p:nvPr/>
        </p:nvSpPr>
        <p:spPr bwMode="auto">
          <a:xfrm>
            <a:off x="6172200" y="35052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15" name="Oval 17"/>
          <p:cNvSpPr>
            <a:spLocks noChangeArrowheads="1"/>
          </p:cNvSpPr>
          <p:nvPr/>
        </p:nvSpPr>
        <p:spPr bwMode="auto">
          <a:xfrm>
            <a:off x="6781800" y="36576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16" name="Oval 18"/>
          <p:cNvSpPr>
            <a:spLocks noChangeArrowheads="1"/>
          </p:cNvSpPr>
          <p:nvPr/>
        </p:nvSpPr>
        <p:spPr bwMode="auto">
          <a:xfrm>
            <a:off x="7080250" y="36576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17" name="Oval 19"/>
          <p:cNvSpPr>
            <a:spLocks noChangeArrowheads="1"/>
          </p:cNvSpPr>
          <p:nvPr/>
        </p:nvSpPr>
        <p:spPr bwMode="auto">
          <a:xfrm>
            <a:off x="7543800" y="33528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18" name="Oval 20"/>
          <p:cNvSpPr>
            <a:spLocks noChangeArrowheads="1"/>
          </p:cNvSpPr>
          <p:nvPr/>
        </p:nvSpPr>
        <p:spPr bwMode="auto">
          <a:xfrm>
            <a:off x="7839075" y="36576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19" name="Oval 21"/>
          <p:cNvSpPr>
            <a:spLocks noChangeArrowheads="1"/>
          </p:cNvSpPr>
          <p:nvPr/>
        </p:nvSpPr>
        <p:spPr bwMode="auto">
          <a:xfrm>
            <a:off x="7820025" y="33528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20" name="Oval 22"/>
          <p:cNvSpPr>
            <a:spLocks noChangeArrowheads="1"/>
          </p:cNvSpPr>
          <p:nvPr/>
        </p:nvSpPr>
        <p:spPr bwMode="auto">
          <a:xfrm>
            <a:off x="8315325" y="33528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21" name="Oval 23"/>
          <p:cNvSpPr>
            <a:spLocks noChangeArrowheads="1"/>
          </p:cNvSpPr>
          <p:nvPr/>
        </p:nvSpPr>
        <p:spPr bwMode="auto">
          <a:xfrm>
            <a:off x="8610600" y="33528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22" name="Oval 24"/>
          <p:cNvSpPr>
            <a:spLocks noChangeArrowheads="1"/>
          </p:cNvSpPr>
          <p:nvPr/>
        </p:nvSpPr>
        <p:spPr bwMode="auto">
          <a:xfrm>
            <a:off x="8315325" y="35052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23" name="Oval 25"/>
          <p:cNvSpPr>
            <a:spLocks noChangeArrowheads="1"/>
          </p:cNvSpPr>
          <p:nvPr/>
        </p:nvSpPr>
        <p:spPr bwMode="auto">
          <a:xfrm>
            <a:off x="8610600" y="35052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24" name="Oval 26"/>
          <p:cNvSpPr>
            <a:spLocks noChangeArrowheads="1"/>
          </p:cNvSpPr>
          <p:nvPr/>
        </p:nvSpPr>
        <p:spPr bwMode="auto">
          <a:xfrm>
            <a:off x="8315325" y="36576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25" name="Oval 27"/>
          <p:cNvSpPr>
            <a:spLocks noChangeArrowheads="1"/>
          </p:cNvSpPr>
          <p:nvPr/>
        </p:nvSpPr>
        <p:spPr bwMode="auto">
          <a:xfrm>
            <a:off x="8610600" y="36576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26" name="Oval 28"/>
          <p:cNvSpPr>
            <a:spLocks noChangeArrowheads="1"/>
          </p:cNvSpPr>
          <p:nvPr/>
        </p:nvSpPr>
        <p:spPr bwMode="auto">
          <a:xfrm>
            <a:off x="5410200" y="36576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27" name="Oval 29"/>
          <p:cNvSpPr>
            <a:spLocks noChangeArrowheads="1"/>
          </p:cNvSpPr>
          <p:nvPr/>
        </p:nvSpPr>
        <p:spPr bwMode="auto">
          <a:xfrm>
            <a:off x="7543800" y="36576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28" name="Oval 30"/>
          <p:cNvSpPr>
            <a:spLocks noChangeArrowheads="1"/>
          </p:cNvSpPr>
          <p:nvPr/>
        </p:nvSpPr>
        <p:spPr bwMode="auto">
          <a:xfrm>
            <a:off x="7696200" y="35052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29" name="Rectangle 31"/>
          <p:cNvSpPr>
            <a:spLocks noChangeArrowheads="1"/>
          </p:cNvSpPr>
          <p:nvPr/>
        </p:nvSpPr>
        <p:spPr bwMode="auto">
          <a:xfrm>
            <a:off x="1447800" y="304800"/>
            <a:ext cx="6781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 anchor="b"/>
          <a:lstStyle/>
          <a:p>
            <a:r>
              <a:rPr lang="en-US" sz="4000">
                <a:solidFill>
                  <a:schemeClr val="tx2"/>
                </a:solidFill>
              </a:rPr>
              <a:t>Sample Space</a:t>
            </a:r>
          </a:p>
        </p:txBody>
      </p:sp>
      <p:sp>
        <p:nvSpPr>
          <p:cNvPr id="4130" name="AutoShape 32"/>
          <p:cNvSpPr>
            <a:spLocks noChangeArrowheads="1"/>
          </p:cNvSpPr>
          <p:nvPr/>
        </p:nvSpPr>
        <p:spPr bwMode="auto">
          <a:xfrm rot="-2742492">
            <a:off x="6052344" y="4996656"/>
            <a:ext cx="685800" cy="151288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31" name="AutoShape 33"/>
          <p:cNvSpPr>
            <a:spLocks noChangeArrowheads="1"/>
          </p:cNvSpPr>
          <p:nvPr/>
        </p:nvSpPr>
        <p:spPr bwMode="auto">
          <a:xfrm rot="-2742492">
            <a:off x="6128544" y="4920456"/>
            <a:ext cx="685800" cy="151288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32" name="AutoShape 34"/>
          <p:cNvSpPr>
            <a:spLocks noChangeArrowheads="1"/>
          </p:cNvSpPr>
          <p:nvPr/>
        </p:nvSpPr>
        <p:spPr bwMode="auto">
          <a:xfrm rot="-2742492">
            <a:off x="6128544" y="4920456"/>
            <a:ext cx="685800" cy="151288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33" name="AutoShape 35"/>
          <p:cNvSpPr>
            <a:spLocks noChangeArrowheads="1"/>
          </p:cNvSpPr>
          <p:nvPr/>
        </p:nvSpPr>
        <p:spPr bwMode="auto">
          <a:xfrm rot="-2742492">
            <a:off x="6204744" y="4844256"/>
            <a:ext cx="685800" cy="151288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098" name="Object 36">
            <a:hlinkClick r:id="" action="ppaction://ole?verb=0"/>
          </p:cNvPr>
          <p:cNvGraphicFramePr>
            <a:graphicFrameLocks/>
          </p:cNvGraphicFramePr>
          <p:nvPr/>
        </p:nvGraphicFramePr>
        <p:xfrm>
          <a:off x="5867400" y="4495800"/>
          <a:ext cx="2679700" cy="2133600"/>
        </p:xfrm>
        <a:graphic>
          <a:graphicData uri="http://schemas.openxmlformats.org/presentationml/2006/ole">
            <p:oleObj spid="_x0000_s4098" name="Clip" r:id="rId4" imgW="3821040" imgH="2744640" progId="">
              <p:embed/>
            </p:oleObj>
          </a:graphicData>
        </a:graphic>
      </p:graphicFrame>
      <p:sp>
        <p:nvSpPr>
          <p:cNvPr id="4134" name="Rectangle 37"/>
          <p:cNvSpPr>
            <a:spLocks noChangeArrowheads="1"/>
          </p:cNvSpPr>
          <p:nvPr/>
        </p:nvSpPr>
        <p:spPr bwMode="auto">
          <a:xfrm>
            <a:off x="1143000" y="1600200"/>
            <a:ext cx="7772400" cy="309562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/>
              <a:t>The </a:t>
            </a:r>
            <a:r>
              <a:rPr lang="en-US" sz="2800">
                <a:solidFill>
                  <a:schemeClr val="folHlink"/>
                </a:solidFill>
              </a:rPr>
              <a:t>Sample Space</a:t>
            </a:r>
            <a:r>
              <a:rPr lang="en-US" sz="2800"/>
              <a:t> is the collection of all    possible events</a:t>
            </a:r>
          </a:p>
          <a:p>
            <a:pPr eaLnBrk="0" hangingPunct="0">
              <a:spcBef>
                <a:spcPct val="50000"/>
              </a:spcBef>
            </a:pPr>
            <a:r>
              <a:rPr lang="en-US" sz="2800"/>
              <a:t>e.g. All 6 faces of a die:</a:t>
            </a:r>
          </a:p>
          <a:p>
            <a:pPr eaLnBrk="0" hangingPunct="0">
              <a:spcBef>
                <a:spcPct val="50000"/>
              </a:spcBef>
            </a:pPr>
            <a:endParaRPr lang="en-US" sz="1000"/>
          </a:p>
          <a:p>
            <a:pPr eaLnBrk="0" hangingPunct="0">
              <a:spcBef>
                <a:spcPct val="50000"/>
              </a:spcBef>
            </a:pPr>
            <a:endParaRPr lang="en-US" sz="2800"/>
          </a:p>
          <a:p>
            <a:pPr eaLnBrk="0" hangingPunct="0">
              <a:spcBef>
                <a:spcPct val="50000"/>
              </a:spcBef>
            </a:pPr>
            <a:r>
              <a:rPr lang="en-US" sz="2800"/>
              <a:t>e.g. All 52 cards of a bridge deck:	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4-</a:t>
            </a:r>
            <a:fld id="{2ED59B09-04D8-4DC7-A6D6-632251083F9B}" type="slidenum">
              <a:rPr lang="en-US"/>
              <a:pPr/>
              <a:t>9</a:t>
            </a:fld>
            <a:endParaRPr lang="en-US"/>
          </a:p>
        </p:txBody>
      </p:sp>
      <p:sp>
        <p:nvSpPr>
          <p:cNvPr id="39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4724400" y="2209800"/>
            <a:ext cx="2438400" cy="533400"/>
          </a:xfrm>
          <a:prstGeom prst="rect">
            <a:avLst/>
          </a:prstGeom>
          <a:solidFill>
            <a:srgbClr val="FDE0BD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>
            <a:spAutoFit/>
          </a:bodyPr>
          <a:lstStyle/>
          <a:p>
            <a:endParaRPr lang="en-US"/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3581400" y="2743200"/>
            <a:ext cx="1143000" cy="914400"/>
          </a:xfrm>
          <a:prstGeom prst="rect">
            <a:avLst/>
          </a:prstGeom>
          <a:solidFill>
            <a:srgbClr val="CBDDF7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>
            <a:spAutoFit/>
          </a:bodyPr>
          <a:lstStyle/>
          <a:p>
            <a:endParaRPr lang="en-US"/>
          </a:p>
        </p:txBody>
      </p:sp>
      <p:sp>
        <p:nvSpPr>
          <p:cNvPr id="30724" name="Line 4"/>
          <p:cNvSpPr>
            <a:spLocks noChangeShapeType="1"/>
          </p:cNvSpPr>
          <p:nvPr/>
        </p:nvSpPr>
        <p:spPr bwMode="auto">
          <a:xfrm flipV="1">
            <a:off x="3095625" y="5181600"/>
            <a:ext cx="1628775" cy="3794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5" name="Line 5"/>
          <p:cNvSpPr>
            <a:spLocks noChangeShapeType="1"/>
          </p:cNvSpPr>
          <p:nvPr/>
        </p:nvSpPr>
        <p:spPr bwMode="auto">
          <a:xfrm>
            <a:off x="3048000" y="5715000"/>
            <a:ext cx="16764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smtClean="0"/>
              <a:t>Visualizing Events</a:t>
            </a:r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14400" y="1676400"/>
            <a:ext cx="8077200" cy="4532313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smtClean="0">
                <a:solidFill>
                  <a:schemeClr val="folHlink"/>
                </a:solidFill>
              </a:rPr>
              <a:t>Contingency Tables</a:t>
            </a:r>
          </a:p>
          <a:p>
            <a:pPr eaLnBrk="1" hangingPunct="1">
              <a:lnSpc>
                <a:spcPct val="110000"/>
              </a:lnSpc>
            </a:pPr>
            <a:endParaRPr lang="en-US" smtClean="0"/>
          </a:p>
          <a:p>
            <a:pPr eaLnBrk="1" hangingPunct="1">
              <a:lnSpc>
                <a:spcPct val="110000"/>
              </a:lnSpc>
            </a:pPr>
            <a:endParaRPr lang="en-US" smtClean="0"/>
          </a:p>
          <a:p>
            <a:pPr eaLnBrk="1" hangingPunct="1">
              <a:lnSpc>
                <a:spcPct val="110000"/>
              </a:lnSpc>
            </a:pPr>
            <a:endParaRPr lang="en-US" smtClean="0"/>
          </a:p>
          <a:p>
            <a:pPr eaLnBrk="1" hangingPunct="1">
              <a:lnSpc>
                <a:spcPct val="180000"/>
              </a:lnSpc>
            </a:pPr>
            <a:r>
              <a:rPr lang="en-US" smtClean="0">
                <a:solidFill>
                  <a:schemeClr val="folHlink"/>
                </a:solidFill>
              </a:rPr>
              <a:t>Decision Trees</a:t>
            </a:r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3581400" y="2209800"/>
            <a:ext cx="5105400" cy="19050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9" name="Rectangle 9"/>
          <p:cNvSpPr>
            <a:spLocks noChangeArrowheads="1"/>
          </p:cNvSpPr>
          <p:nvPr/>
        </p:nvSpPr>
        <p:spPr bwMode="auto">
          <a:xfrm>
            <a:off x="3651250" y="3117850"/>
            <a:ext cx="465455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/>
              <a:t> </a:t>
            </a:r>
            <a:r>
              <a:rPr lang="en-US" sz="2000" b="1">
                <a:solidFill>
                  <a:schemeClr val="hlink"/>
                </a:solidFill>
              </a:rPr>
              <a:t>Red              2            24                26</a:t>
            </a:r>
            <a:r>
              <a:rPr lang="en-US" b="1">
                <a:solidFill>
                  <a:srgbClr val="FF0066"/>
                </a:solidFill>
              </a:rPr>
              <a:t> </a:t>
            </a:r>
            <a:r>
              <a:rPr lang="en-US" b="1">
                <a:solidFill>
                  <a:srgbClr val="CC0000"/>
                </a:solidFill>
              </a:rPr>
              <a:t> </a:t>
            </a:r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3651250" y="2736850"/>
            <a:ext cx="46609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/>
              <a:t>Black            2            24                26</a:t>
            </a:r>
          </a:p>
        </p:txBody>
      </p:sp>
      <p:sp>
        <p:nvSpPr>
          <p:cNvPr id="30731" name="Line 11"/>
          <p:cNvSpPr>
            <a:spLocks noChangeShapeType="1"/>
          </p:cNvSpPr>
          <p:nvPr/>
        </p:nvSpPr>
        <p:spPr bwMode="auto">
          <a:xfrm>
            <a:off x="3581400" y="2743200"/>
            <a:ext cx="5105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2" name="Line 12"/>
          <p:cNvSpPr>
            <a:spLocks noChangeShapeType="1"/>
          </p:cNvSpPr>
          <p:nvPr/>
        </p:nvSpPr>
        <p:spPr bwMode="auto">
          <a:xfrm>
            <a:off x="3581400" y="3657600"/>
            <a:ext cx="5105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3" name="Rectangle 13"/>
          <p:cNvSpPr>
            <a:spLocks noChangeArrowheads="1"/>
          </p:cNvSpPr>
          <p:nvPr/>
        </p:nvSpPr>
        <p:spPr bwMode="auto">
          <a:xfrm>
            <a:off x="3657600" y="3657600"/>
            <a:ext cx="488950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chemeClr val="tx2"/>
                </a:solidFill>
              </a:rPr>
              <a:t>Total             4            48                52</a:t>
            </a:r>
            <a:r>
              <a:rPr lang="en-US" b="1">
                <a:solidFill>
                  <a:schemeClr val="tx2"/>
                </a:solidFill>
              </a:rPr>
              <a:t>           </a:t>
            </a:r>
            <a:r>
              <a:rPr lang="en-US" sz="2000" b="1">
                <a:solidFill>
                  <a:schemeClr val="tx2"/>
                </a:solidFill>
              </a:rPr>
              <a:t>             </a:t>
            </a:r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3657600" y="2209800"/>
            <a:ext cx="51816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/>
              <a:t>                   </a:t>
            </a:r>
            <a:r>
              <a:rPr lang="en-US" sz="2000" b="1">
                <a:solidFill>
                  <a:schemeClr val="tx2"/>
                </a:solidFill>
              </a:rPr>
              <a:t>Ace        Not Ace       Total</a:t>
            </a:r>
          </a:p>
        </p:txBody>
      </p:sp>
      <p:sp>
        <p:nvSpPr>
          <p:cNvPr id="30735" name="Rectangle 15"/>
          <p:cNvSpPr>
            <a:spLocks noChangeArrowheads="1"/>
          </p:cNvSpPr>
          <p:nvPr/>
        </p:nvSpPr>
        <p:spPr bwMode="auto">
          <a:xfrm>
            <a:off x="1524000" y="5257800"/>
            <a:ext cx="1600200" cy="6508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2000" b="1">
                <a:solidFill>
                  <a:schemeClr val="tx2"/>
                </a:solidFill>
              </a:rPr>
              <a:t>Full Deck </a:t>
            </a:r>
          </a:p>
          <a:p>
            <a:pPr eaLnBrk="0" hangingPunct="0">
              <a:lnSpc>
                <a:spcPct val="50000"/>
              </a:lnSpc>
              <a:spcBef>
                <a:spcPct val="50000"/>
              </a:spcBef>
            </a:pPr>
            <a:r>
              <a:rPr lang="en-US" sz="2000" b="1">
                <a:solidFill>
                  <a:schemeClr val="tx2"/>
                </a:solidFill>
              </a:rPr>
              <a:t>of 52 Cards</a:t>
            </a:r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 rot="663163">
            <a:off x="3276600" y="5943600"/>
            <a:ext cx="1447800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</a:rPr>
              <a:t>Red Card</a:t>
            </a:r>
          </a:p>
        </p:txBody>
      </p:sp>
      <p:sp>
        <p:nvSpPr>
          <p:cNvPr id="30737" name="Rectangle 17"/>
          <p:cNvSpPr>
            <a:spLocks noChangeArrowheads="1"/>
          </p:cNvSpPr>
          <p:nvPr/>
        </p:nvSpPr>
        <p:spPr bwMode="auto">
          <a:xfrm rot="-785611">
            <a:off x="3124200" y="5029200"/>
            <a:ext cx="160020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2000" b="1"/>
              <a:t>Black Card</a:t>
            </a:r>
          </a:p>
        </p:txBody>
      </p:sp>
      <p:sp>
        <p:nvSpPr>
          <p:cNvPr id="30738" name="Line 18"/>
          <p:cNvSpPr>
            <a:spLocks noChangeShapeType="1"/>
          </p:cNvSpPr>
          <p:nvPr/>
        </p:nvSpPr>
        <p:spPr bwMode="auto">
          <a:xfrm flipV="1">
            <a:off x="4953000" y="4724400"/>
            <a:ext cx="16002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9" name="Line 19"/>
          <p:cNvSpPr>
            <a:spLocks noChangeShapeType="1"/>
          </p:cNvSpPr>
          <p:nvPr/>
        </p:nvSpPr>
        <p:spPr bwMode="auto">
          <a:xfrm>
            <a:off x="4953000" y="5181600"/>
            <a:ext cx="16002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40" name="Rectangle 20"/>
          <p:cNvSpPr>
            <a:spLocks noChangeArrowheads="1"/>
          </p:cNvSpPr>
          <p:nvPr/>
        </p:nvSpPr>
        <p:spPr bwMode="auto">
          <a:xfrm rot="634449">
            <a:off x="4953000" y="6248400"/>
            <a:ext cx="16764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</a:rPr>
              <a:t>Not an Ace</a:t>
            </a:r>
          </a:p>
        </p:txBody>
      </p:sp>
      <p:sp>
        <p:nvSpPr>
          <p:cNvPr id="30741" name="Rectangle 21"/>
          <p:cNvSpPr>
            <a:spLocks noChangeArrowheads="1"/>
          </p:cNvSpPr>
          <p:nvPr/>
        </p:nvSpPr>
        <p:spPr bwMode="auto">
          <a:xfrm rot="-807475">
            <a:off x="5105400" y="4572000"/>
            <a:ext cx="8382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/>
              <a:t>Ace</a:t>
            </a:r>
          </a:p>
        </p:txBody>
      </p:sp>
      <p:sp>
        <p:nvSpPr>
          <p:cNvPr id="30742" name="Rectangle 22"/>
          <p:cNvSpPr>
            <a:spLocks noChangeArrowheads="1"/>
          </p:cNvSpPr>
          <p:nvPr/>
        </p:nvSpPr>
        <p:spPr bwMode="auto">
          <a:xfrm rot="-352424">
            <a:off x="5105400" y="5562600"/>
            <a:ext cx="9906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</a:rPr>
              <a:t>Ace</a:t>
            </a:r>
          </a:p>
        </p:txBody>
      </p:sp>
      <p:sp>
        <p:nvSpPr>
          <p:cNvPr id="30743" name="Rectangle 23"/>
          <p:cNvSpPr>
            <a:spLocks noChangeArrowheads="1"/>
          </p:cNvSpPr>
          <p:nvPr/>
        </p:nvSpPr>
        <p:spPr bwMode="auto">
          <a:xfrm rot="291506">
            <a:off x="4875213" y="5181600"/>
            <a:ext cx="167640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/>
              <a:t>Not an Ace</a:t>
            </a:r>
            <a:r>
              <a:rPr lang="en-US" b="1"/>
              <a:t> </a:t>
            </a:r>
          </a:p>
        </p:txBody>
      </p:sp>
      <p:sp>
        <p:nvSpPr>
          <p:cNvPr id="30744" name="Line 24"/>
          <p:cNvSpPr>
            <a:spLocks noChangeShapeType="1"/>
          </p:cNvSpPr>
          <p:nvPr/>
        </p:nvSpPr>
        <p:spPr bwMode="auto">
          <a:xfrm flipV="1">
            <a:off x="4953000" y="5791200"/>
            <a:ext cx="160020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45" name="Line 25"/>
          <p:cNvSpPr>
            <a:spLocks noChangeShapeType="1"/>
          </p:cNvSpPr>
          <p:nvPr/>
        </p:nvSpPr>
        <p:spPr bwMode="auto">
          <a:xfrm>
            <a:off x="4953000" y="6096000"/>
            <a:ext cx="16002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46" name="Oval 26"/>
          <p:cNvSpPr>
            <a:spLocks noChangeArrowheads="1"/>
          </p:cNvSpPr>
          <p:nvPr/>
        </p:nvSpPr>
        <p:spPr bwMode="auto">
          <a:xfrm>
            <a:off x="4724400" y="50292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47" name="Oval 27"/>
          <p:cNvSpPr>
            <a:spLocks noChangeArrowheads="1"/>
          </p:cNvSpPr>
          <p:nvPr/>
        </p:nvSpPr>
        <p:spPr bwMode="auto">
          <a:xfrm>
            <a:off x="4724400" y="59436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48" name="Line 28"/>
          <p:cNvSpPr>
            <a:spLocks noChangeShapeType="1"/>
          </p:cNvSpPr>
          <p:nvPr/>
        </p:nvSpPr>
        <p:spPr bwMode="auto">
          <a:xfrm>
            <a:off x="4724400" y="2209800"/>
            <a:ext cx="0" cy="19050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749" name="Line 29"/>
          <p:cNvSpPr>
            <a:spLocks noChangeShapeType="1"/>
          </p:cNvSpPr>
          <p:nvPr/>
        </p:nvSpPr>
        <p:spPr bwMode="auto">
          <a:xfrm>
            <a:off x="5791200" y="2209800"/>
            <a:ext cx="0" cy="190500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750" name="Line 30"/>
          <p:cNvSpPr>
            <a:spLocks noChangeShapeType="1"/>
          </p:cNvSpPr>
          <p:nvPr/>
        </p:nvSpPr>
        <p:spPr bwMode="auto">
          <a:xfrm>
            <a:off x="7162800" y="2209800"/>
            <a:ext cx="0" cy="19050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751" name="Rectangle 31"/>
          <p:cNvSpPr>
            <a:spLocks noChangeArrowheads="1"/>
          </p:cNvSpPr>
          <p:nvPr/>
        </p:nvSpPr>
        <p:spPr bwMode="auto">
          <a:xfrm>
            <a:off x="304800" y="4800600"/>
            <a:ext cx="914400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/>
              <a:t>Sample Space</a:t>
            </a:r>
          </a:p>
        </p:txBody>
      </p:sp>
      <p:sp>
        <p:nvSpPr>
          <p:cNvPr id="30752" name="Line 32"/>
          <p:cNvSpPr>
            <a:spLocks noChangeShapeType="1"/>
          </p:cNvSpPr>
          <p:nvPr/>
        </p:nvSpPr>
        <p:spPr bwMode="auto">
          <a:xfrm>
            <a:off x="1066800" y="5105400"/>
            <a:ext cx="457200" cy="228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753" name="Rectangle 33"/>
          <p:cNvSpPr>
            <a:spLocks noChangeArrowheads="1"/>
          </p:cNvSpPr>
          <p:nvPr/>
        </p:nvSpPr>
        <p:spPr bwMode="auto">
          <a:xfrm>
            <a:off x="7848600" y="4343400"/>
            <a:ext cx="1143000" cy="15668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sz="1600"/>
              <a:t>Total</a:t>
            </a:r>
          </a:p>
          <a:p>
            <a:pPr eaLnBrk="0" hangingPunct="0"/>
            <a:r>
              <a:rPr lang="en-US" sz="1600"/>
              <a:t>Number</a:t>
            </a:r>
          </a:p>
          <a:p>
            <a:pPr eaLnBrk="0" hangingPunct="0"/>
            <a:r>
              <a:rPr lang="en-US" sz="1600"/>
              <a:t>Of</a:t>
            </a:r>
          </a:p>
          <a:p>
            <a:pPr eaLnBrk="0" hangingPunct="0"/>
            <a:r>
              <a:rPr lang="en-US" sz="1600"/>
              <a:t>Sample</a:t>
            </a:r>
          </a:p>
          <a:p>
            <a:pPr eaLnBrk="0" hangingPunct="0"/>
            <a:r>
              <a:rPr lang="en-US" sz="1600"/>
              <a:t>Space</a:t>
            </a:r>
          </a:p>
          <a:p>
            <a:pPr eaLnBrk="0" hangingPunct="0"/>
            <a:r>
              <a:rPr lang="en-US" sz="1600"/>
              <a:t>Outcomes</a:t>
            </a:r>
          </a:p>
        </p:txBody>
      </p:sp>
      <p:sp>
        <p:nvSpPr>
          <p:cNvPr id="30754" name="Oval 34"/>
          <p:cNvSpPr>
            <a:spLocks noChangeArrowheads="1"/>
          </p:cNvSpPr>
          <p:nvPr/>
        </p:nvSpPr>
        <p:spPr bwMode="auto">
          <a:xfrm>
            <a:off x="7543800" y="3581400"/>
            <a:ext cx="533400" cy="533400"/>
          </a:xfrm>
          <a:prstGeom prst="ellipse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55" name="Line 35"/>
          <p:cNvSpPr>
            <a:spLocks noChangeShapeType="1"/>
          </p:cNvSpPr>
          <p:nvPr/>
        </p:nvSpPr>
        <p:spPr bwMode="auto">
          <a:xfrm flipH="1" flipV="1">
            <a:off x="7848600" y="4114800"/>
            <a:ext cx="152400" cy="228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756" name="Line 36"/>
          <p:cNvSpPr>
            <a:spLocks noChangeShapeType="1"/>
          </p:cNvSpPr>
          <p:nvPr/>
        </p:nvSpPr>
        <p:spPr bwMode="auto">
          <a:xfrm>
            <a:off x="3581400" y="3200400"/>
            <a:ext cx="51054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757" name="Text Box 37"/>
          <p:cNvSpPr txBox="1">
            <a:spLocks noChangeArrowheads="1"/>
          </p:cNvSpPr>
          <p:nvPr/>
        </p:nvSpPr>
        <p:spPr bwMode="auto">
          <a:xfrm>
            <a:off x="6477000" y="4419600"/>
            <a:ext cx="609600" cy="22542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lnSpc>
                <a:spcPct val="140000"/>
              </a:lnSpc>
              <a:spcBef>
                <a:spcPct val="50000"/>
              </a:spcBef>
            </a:pPr>
            <a:r>
              <a:rPr lang="en-US" sz="2000"/>
              <a:t>2</a:t>
            </a:r>
          </a:p>
          <a:p>
            <a:pPr algn="ctr" eaLnBrk="0" hangingPunct="0">
              <a:lnSpc>
                <a:spcPct val="140000"/>
              </a:lnSpc>
              <a:spcBef>
                <a:spcPct val="50000"/>
              </a:spcBef>
            </a:pPr>
            <a:r>
              <a:rPr lang="en-US" sz="2000"/>
              <a:t>24</a:t>
            </a:r>
          </a:p>
          <a:p>
            <a:pPr algn="ctr" eaLnBrk="0" hangingPunct="0">
              <a:lnSpc>
                <a:spcPct val="140000"/>
              </a:lnSpc>
              <a:spcBef>
                <a:spcPct val="50000"/>
              </a:spcBef>
            </a:pPr>
            <a:r>
              <a:rPr lang="en-US" sz="2000"/>
              <a:t>2</a:t>
            </a:r>
          </a:p>
          <a:p>
            <a:pPr algn="ctr" eaLnBrk="0" hangingPunct="0">
              <a:lnSpc>
                <a:spcPct val="140000"/>
              </a:lnSpc>
              <a:spcBef>
                <a:spcPct val="50000"/>
              </a:spcBef>
            </a:pPr>
            <a:r>
              <a:rPr lang="en-US" sz="2000"/>
              <a:t>24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nHall1">
  <a:themeElements>
    <a:clrScheme name="PrenHall1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PrenHall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enHall1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nHall1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nHall1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nHall1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nHall1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nHall1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nHall1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1874</TotalTime>
  <Pages>20</Pages>
  <Words>1857</Words>
  <Application>Microsoft Office PowerPoint</Application>
  <PresentationFormat>On-screen Show (4:3)</PresentationFormat>
  <Paragraphs>474</Paragraphs>
  <Slides>45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Design Template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45</vt:i4>
      </vt:variant>
    </vt:vector>
  </HeadingPairs>
  <TitlesOfParts>
    <vt:vector size="55" baseType="lpstr">
      <vt:lpstr>Arial</vt:lpstr>
      <vt:lpstr>Wingdings</vt:lpstr>
      <vt:lpstr>Times New Roman</vt:lpstr>
      <vt:lpstr>Symbol</vt:lpstr>
      <vt:lpstr>System</vt:lpstr>
      <vt:lpstr>MT Extra</vt:lpstr>
      <vt:lpstr>PrenHall1</vt:lpstr>
      <vt:lpstr>PrenHall1</vt:lpstr>
      <vt:lpstr>Equation</vt:lpstr>
      <vt:lpstr>Clip</vt:lpstr>
      <vt:lpstr>Slide 1</vt:lpstr>
      <vt:lpstr>Learning Objectives</vt:lpstr>
      <vt:lpstr>Basic Probability Concepts</vt:lpstr>
      <vt:lpstr>Assessing Probability</vt:lpstr>
      <vt:lpstr>Example of a priori probability</vt:lpstr>
      <vt:lpstr>Example of empirical probability</vt:lpstr>
      <vt:lpstr>Events</vt:lpstr>
      <vt:lpstr>Slide 8</vt:lpstr>
      <vt:lpstr>Visualizing Events</vt:lpstr>
      <vt:lpstr>Definition:  Simple Probability</vt:lpstr>
      <vt:lpstr>Definition:  Joint Probability</vt:lpstr>
      <vt:lpstr>Mutually Exclusive Events</vt:lpstr>
      <vt:lpstr>Collectively Exhaustive Events</vt:lpstr>
      <vt:lpstr>Computing Joint and  Marginal Probabilities</vt:lpstr>
      <vt:lpstr>Joint Probability Example</vt:lpstr>
      <vt:lpstr>Marginal Probability Example</vt:lpstr>
      <vt:lpstr>Marginal &amp; Joint Probabilities In A Contingency Table</vt:lpstr>
      <vt:lpstr>Probability Summary So Far</vt:lpstr>
      <vt:lpstr>General Addition Rule</vt:lpstr>
      <vt:lpstr>General Addition Rule Example</vt:lpstr>
      <vt:lpstr>Computing Conditional Probabilities</vt:lpstr>
      <vt:lpstr>Conditional Probability Example</vt:lpstr>
      <vt:lpstr>Conditional Probability Example</vt:lpstr>
      <vt:lpstr>Conditional Probability Example</vt:lpstr>
      <vt:lpstr>Using Decision Trees</vt:lpstr>
      <vt:lpstr>Using Decision Trees</vt:lpstr>
      <vt:lpstr>Independence</vt:lpstr>
      <vt:lpstr>Multiplication Rules</vt:lpstr>
      <vt:lpstr>Marginal Probability</vt:lpstr>
      <vt:lpstr>Bayes’ Theorem</vt:lpstr>
      <vt:lpstr>Bayes’ Theorem</vt:lpstr>
      <vt:lpstr>Bayes’ Theorem Example</vt:lpstr>
      <vt:lpstr>Slide 33</vt:lpstr>
      <vt:lpstr>Slide 34</vt:lpstr>
      <vt:lpstr>Slide 35</vt:lpstr>
      <vt:lpstr>Chapter Summary</vt:lpstr>
      <vt:lpstr>Slide 37</vt:lpstr>
      <vt:lpstr>Learning Objective</vt:lpstr>
      <vt:lpstr>Counting Rules</vt:lpstr>
      <vt:lpstr>Counting Rules</vt:lpstr>
      <vt:lpstr>Counting Rules</vt:lpstr>
      <vt:lpstr>Counting Rules</vt:lpstr>
      <vt:lpstr>Counting Rules</vt:lpstr>
      <vt:lpstr>Topic Summary</vt:lpstr>
      <vt:lpstr>Slide 45</vt:lpstr>
    </vt:vector>
  </TitlesOfParts>
  <Company>University of San Diego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Business Statistics, 10/e</dc:title>
  <dc:subject>Chapter 4</dc:subject>
  <dc:creator>Dirk Yandell</dc:creator>
  <cp:keywords/>
  <dc:description/>
  <cp:lastModifiedBy>UMURRM2</cp:lastModifiedBy>
  <cp:revision>104</cp:revision>
  <cp:lastPrinted>1998-11-22T23:37:53Z</cp:lastPrinted>
  <dcterms:created xsi:type="dcterms:W3CDTF">2001-01-23T16:24:06Z</dcterms:created>
  <dcterms:modified xsi:type="dcterms:W3CDTF">2010-03-17T14:30:24Z</dcterms:modified>
</cp:coreProperties>
</file>