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1" r:id="rId1"/>
  </p:sldMasterIdLst>
  <p:notesMasterIdLst>
    <p:notesMasterId r:id="rId54"/>
  </p:notesMasterIdLst>
  <p:handoutMasterIdLst>
    <p:handoutMasterId r:id="rId55"/>
  </p:handoutMasterIdLst>
  <p:sldIdLst>
    <p:sldId id="260" r:id="rId2"/>
    <p:sldId id="347" r:id="rId3"/>
    <p:sldId id="459" r:id="rId4"/>
    <p:sldId id="460" r:id="rId5"/>
    <p:sldId id="461" r:id="rId6"/>
    <p:sldId id="462" r:id="rId7"/>
    <p:sldId id="463" r:id="rId8"/>
    <p:sldId id="464" r:id="rId9"/>
    <p:sldId id="465" r:id="rId10"/>
    <p:sldId id="450" r:id="rId11"/>
    <p:sldId id="451" r:id="rId12"/>
    <p:sldId id="452" r:id="rId13"/>
    <p:sldId id="466" r:id="rId14"/>
    <p:sldId id="456" r:id="rId15"/>
    <p:sldId id="457" r:id="rId16"/>
    <p:sldId id="458" r:id="rId17"/>
    <p:sldId id="467" r:id="rId18"/>
    <p:sldId id="416" r:id="rId19"/>
    <p:sldId id="417" r:id="rId20"/>
    <p:sldId id="418" r:id="rId21"/>
    <p:sldId id="419" r:id="rId22"/>
    <p:sldId id="420" r:id="rId23"/>
    <p:sldId id="421" r:id="rId24"/>
    <p:sldId id="423" r:id="rId25"/>
    <p:sldId id="424" r:id="rId26"/>
    <p:sldId id="425" r:id="rId27"/>
    <p:sldId id="427" r:id="rId28"/>
    <p:sldId id="428" r:id="rId29"/>
    <p:sldId id="468" r:id="rId30"/>
    <p:sldId id="469" r:id="rId31"/>
    <p:sldId id="429" r:id="rId32"/>
    <p:sldId id="430" r:id="rId33"/>
    <p:sldId id="431" r:id="rId34"/>
    <p:sldId id="432" r:id="rId35"/>
    <p:sldId id="433" r:id="rId36"/>
    <p:sldId id="434" r:id="rId37"/>
    <p:sldId id="435" r:id="rId38"/>
    <p:sldId id="437" r:id="rId39"/>
    <p:sldId id="438" r:id="rId40"/>
    <p:sldId id="439" r:id="rId41"/>
    <p:sldId id="440" r:id="rId42"/>
    <p:sldId id="441" r:id="rId43"/>
    <p:sldId id="442" r:id="rId44"/>
    <p:sldId id="444" r:id="rId45"/>
    <p:sldId id="470" r:id="rId46"/>
    <p:sldId id="471" r:id="rId47"/>
    <p:sldId id="472" r:id="rId48"/>
    <p:sldId id="473" r:id="rId49"/>
    <p:sldId id="474" r:id="rId50"/>
    <p:sldId id="475" r:id="rId51"/>
    <p:sldId id="476" r:id="rId52"/>
    <p:sldId id="477" r:id="rId53"/>
  </p:sldIdLst>
  <p:sldSz cx="9144000" cy="6858000" type="screen4x3"/>
  <p:notesSz cx="6858000" cy="9144000"/>
  <p:embeddedFontLst>
    <p:embeddedFont>
      <p:font typeface="Arial Narrow" pitchFamily="34" charset="0"/>
      <p:regular r:id="rId56"/>
      <p:bold r:id="rId57"/>
      <p:italic r:id="rId58"/>
      <p:boldItalic r:id="rId59"/>
    </p:embeddedFont>
    <p:embeddedFont>
      <p:font typeface="MT Extra" pitchFamily="18" charset="2"/>
      <p:regular r:id="rId60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DE53"/>
    <a:srgbClr val="FFFFB7"/>
    <a:srgbClr val="CC0066"/>
    <a:srgbClr val="00B082"/>
    <a:srgbClr val="00CA95"/>
    <a:srgbClr val="D989B8"/>
    <a:srgbClr val="FF99FF"/>
    <a:srgbClr val="C7DA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068" autoAdjust="0"/>
    <p:restoredTop sz="94595" autoAdjust="0"/>
  </p:normalViewPr>
  <p:slideViewPr>
    <p:cSldViewPr>
      <p:cViewPr varScale="1">
        <p:scale>
          <a:sx n="80" d="100"/>
          <a:sy n="80" d="100"/>
        </p:scale>
        <p:origin x="-10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662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2.fntdata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1.fntdata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31.wmf"/><Relationship Id="rId5" Type="http://schemas.openxmlformats.org/officeDocument/2006/relationships/image" Target="../media/image44.wmf"/><Relationship Id="rId4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33.wmf"/><Relationship Id="rId4" Type="http://schemas.openxmlformats.org/officeDocument/2006/relationships/image" Target="../media/image5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3325"/>
            <a:ext cx="6705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609600" y="8763000"/>
            <a:ext cx="584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7		 7-</a:t>
            </a:r>
            <a:fld id="{E0C355AC-EC14-45C9-92E2-B6C5DEE64D36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76600"/>
            <a:ext cx="50292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1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4000" y="609600"/>
            <a:ext cx="3810000" cy="2584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7		7-</a:t>
            </a:r>
            <a:fld id="{BB39276B-9088-4AAF-809A-BA1014596B29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354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7F3013B8-8103-4227-B465-93ED8586C55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5AFBA3D9-F736-4D4B-8FF6-00D9483EF5C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1174B443-E824-4D68-943D-2432BD8346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382F551F-87B6-4492-8138-D207F08DDEC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71701FDE-D1DA-4C15-920D-7F28F5C47F2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DC6960E3-53F8-4204-B7C9-EC1439AB89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9375F579-3899-459C-899F-0494DB3E7B4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049FD475-27EB-450D-8E72-8CAAE75C15F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C20FE075-B388-47F9-A3B9-A1BD0CD54BF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1FB5ABCE-99E5-4ED0-90F7-94CDFDDCA50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7-</a:t>
            </a:r>
            <a:fld id="{B5E3916C-4D78-479D-8000-DDD27AA6DE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32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/>
              <a:t>7-</a:t>
            </a:r>
            <a:fld id="{67918B06-5F49-424A-A5C7-180E610B798F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3797" name="Group 6"/>
          <p:cNvGrpSpPr>
            <a:grpSpLocks/>
          </p:cNvGrpSpPr>
          <p:nvPr userDrawn="1"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33799" name="Group 7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353288" name="Rectangle 8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53289" name="Rectangle 9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353290" name="Rectangle 10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3291" name="Rectangle 11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3292" name="Rectangle 12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3293" name="Rectangle 13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3294" name="Rectangle 14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53295" name="Rectangle 15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152400" y="6534150"/>
            <a:ext cx="4648200" cy="3238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7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oleObject" Target="../embeddings/oleObject39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55.bin"/><Relationship Id="rId4" Type="http://schemas.openxmlformats.org/officeDocument/2006/relationships/oleObject" Target="../embeddings/oleObject5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62.bin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65.bin"/><Relationship Id="rId4" Type="http://schemas.openxmlformats.org/officeDocument/2006/relationships/oleObject" Target="../embeddings/oleObject64.bin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7-</a:t>
            </a:r>
            <a:fld id="{8939F484-9F96-45BA-B804-D0E0DC00BFAF}" type="slidenum">
              <a:rPr lang="en-US"/>
              <a:pPr/>
              <a:t>1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2366963"/>
          </a:xfrm>
        </p:spPr>
        <p:txBody>
          <a:bodyPr/>
          <a:lstStyle/>
          <a:p>
            <a:pPr eaLnBrk="1" hangingPunct="1"/>
            <a:r>
              <a:rPr lang="en-US" sz="3500" b="1" smtClean="0"/>
              <a:t>Chapter 7</a:t>
            </a:r>
          </a:p>
          <a:p>
            <a:pPr eaLnBrk="1" hangingPunct="1"/>
            <a:endParaRPr lang="en-US" sz="3500" smtClean="0"/>
          </a:p>
          <a:p>
            <a:pPr eaLnBrk="1" hangingPunct="1"/>
            <a:r>
              <a:rPr lang="en-US" sz="3500" smtClean="0"/>
              <a:t>Sampling and Sampling Distributions</a:t>
            </a:r>
          </a:p>
        </p:txBody>
      </p:sp>
      <p:sp>
        <p:nvSpPr>
          <p:cNvPr id="63491" name="Rectangle 6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spcBef>
                <a:spcPct val="50000"/>
              </a:spcBef>
            </a:pPr>
            <a:r>
              <a:rPr lang="en-US" sz="4000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6E3A093E-1FC4-4F1D-92F5-0B2184F6A08D}" type="slidenum">
              <a:rPr lang="en-US"/>
              <a:pPr/>
              <a:t>10</a:t>
            </a:fld>
            <a:endParaRPr lang="en-US"/>
          </a:p>
        </p:txBody>
      </p:sp>
      <p:sp>
        <p:nvSpPr>
          <p:cNvPr id="5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53231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Decide on sample size: </a:t>
            </a:r>
            <a:r>
              <a:rPr lang="en-US" smtClean="0">
                <a:solidFill>
                  <a:schemeClr val="hlink"/>
                </a:solidFill>
              </a:rPr>
              <a:t>n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Divide frame of </a:t>
            </a:r>
            <a:r>
              <a:rPr lang="en-US" smtClean="0">
                <a:solidFill>
                  <a:schemeClr val="folHlink"/>
                </a:solidFill>
              </a:rPr>
              <a:t>N</a:t>
            </a:r>
            <a:r>
              <a:rPr lang="en-US" smtClean="0"/>
              <a:t> individuals into groups of </a:t>
            </a:r>
            <a:r>
              <a:rPr lang="en-US" smtClean="0">
                <a:solidFill>
                  <a:srgbClr val="DCB200"/>
                </a:solidFill>
              </a:rPr>
              <a:t>k</a:t>
            </a:r>
            <a:r>
              <a:rPr lang="en-US" smtClean="0"/>
              <a:t> individuals:  </a:t>
            </a:r>
            <a:r>
              <a:rPr lang="en-US" smtClean="0">
                <a:solidFill>
                  <a:srgbClr val="DCB200"/>
                </a:solidFill>
              </a:rPr>
              <a:t>k</a:t>
            </a:r>
            <a:r>
              <a:rPr lang="en-US" smtClean="0"/>
              <a:t>=</a:t>
            </a:r>
            <a:r>
              <a:rPr lang="en-US" smtClean="0">
                <a:solidFill>
                  <a:schemeClr val="folHlink"/>
                </a:solidFill>
              </a:rPr>
              <a:t>N</a:t>
            </a:r>
            <a:r>
              <a:rPr lang="en-US" smtClean="0"/>
              <a:t>/</a:t>
            </a:r>
            <a:r>
              <a:rPr lang="en-US" smtClean="0">
                <a:solidFill>
                  <a:schemeClr val="hlink"/>
                </a:solidFill>
              </a:rPr>
              <a:t>n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Randomly select one individual from the 1</a:t>
            </a:r>
            <a:r>
              <a:rPr lang="en-US" baseline="30000" smtClean="0"/>
              <a:t>st</a:t>
            </a:r>
            <a:r>
              <a:rPr lang="en-US" smtClean="0"/>
              <a:t> group 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Select every k</a:t>
            </a:r>
            <a:r>
              <a:rPr lang="en-US" baseline="30000" smtClean="0"/>
              <a:t>th</a:t>
            </a:r>
            <a:r>
              <a:rPr lang="en-US" smtClean="0"/>
              <a:t> individual thereafter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Probability Sample:</a:t>
            </a:r>
            <a:br>
              <a:rPr lang="en-US" sz="3600" smtClean="0"/>
            </a:br>
            <a:r>
              <a:rPr lang="en-US" sz="3600" smtClean="0"/>
              <a:t>Systematic Sample</a:t>
            </a:r>
          </a:p>
        </p:txBody>
      </p:sp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2362200" y="4876800"/>
            <a:ext cx="1131888" cy="1566863"/>
          </a:xfrm>
          <a:prstGeom prst="rect">
            <a:avLst/>
          </a:prstGeom>
          <a:solidFill>
            <a:srgbClr val="E9E9FF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N = 40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n = 4</a:t>
            </a:r>
          </a:p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k = 10</a:t>
            </a:r>
          </a:p>
        </p:txBody>
      </p:sp>
      <p:sp>
        <p:nvSpPr>
          <p:cNvPr id="24581" name="Rectangle 8"/>
          <p:cNvSpPr>
            <a:spLocks noChangeArrowheads="1"/>
          </p:cNvSpPr>
          <p:nvPr/>
        </p:nvSpPr>
        <p:spPr bwMode="auto">
          <a:xfrm>
            <a:off x="3657600" y="4800600"/>
            <a:ext cx="1600200" cy="393700"/>
          </a:xfrm>
          <a:prstGeom prst="rect">
            <a:avLst/>
          </a:prstGeom>
          <a:solidFill>
            <a:srgbClr val="FBFE8A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First Group</a:t>
            </a:r>
          </a:p>
        </p:txBody>
      </p:sp>
      <p:sp>
        <p:nvSpPr>
          <p:cNvPr id="24582" name="Line 9"/>
          <p:cNvSpPr>
            <a:spLocks noChangeShapeType="1"/>
          </p:cNvSpPr>
          <p:nvPr/>
        </p:nvSpPr>
        <p:spPr bwMode="auto">
          <a:xfrm>
            <a:off x="2362200" y="3733800"/>
            <a:ext cx="50292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10"/>
          <p:cNvSpPr>
            <a:spLocks noChangeShapeType="1"/>
          </p:cNvSpPr>
          <p:nvPr/>
        </p:nvSpPr>
        <p:spPr bwMode="auto">
          <a:xfrm flipV="1">
            <a:off x="5257800" y="4953000"/>
            <a:ext cx="457200" cy="46038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584" name="Group 11"/>
          <p:cNvGrpSpPr>
            <a:grpSpLocks/>
          </p:cNvGrpSpPr>
          <p:nvPr/>
        </p:nvGrpSpPr>
        <p:grpSpPr bwMode="auto">
          <a:xfrm>
            <a:off x="5715000" y="4724400"/>
            <a:ext cx="3124200" cy="1828800"/>
            <a:chOff x="685800" y="2133600"/>
            <a:chExt cx="3124200" cy="1828800"/>
          </a:xfrm>
        </p:grpSpPr>
        <p:pic>
          <p:nvPicPr>
            <p:cNvPr id="24588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5800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97286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0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8771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1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20257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2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31743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3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43227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rgbClr val="FF0000">
                  <a:tint val="45000"/>
                  <a:satMod val="40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2554713" y="2133600"/>
              <a:ext cx="320830" cy="457200"/>
            </a:xfrm>
            <a:prstGeom prst="rect">
              <a:avLst/>
            </a:prstGeom>
            <a:noFill/>
          </p:spPr>
        </p:pic>
        <p:pic>
          <p:nvPicPr>
            <p:cNvPr id="24595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66199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6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77684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7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89170" y="21336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8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5800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97286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0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8771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1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20257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2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31743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3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43227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rgbClr val="FF0000">
                  <a:tint val="45000"/>
                  <a:satMod val="40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2554713" y="3048000"/>
              <a:ext cx="320830" cy="457200"/>
            </a:xfrm>
            <a:prstGeom prst="rect">
              <a:avLst/>
            </a:prstGeom>
            <a:noFill/>
          </p:spPr>
        </p:pic>
        <p:pic>
          <p:nvPicPr>
            <p:cNvPr id="24605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66199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6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77684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7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89170" y="30480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8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5800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97286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0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8771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1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20257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2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31743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3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43227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rgbClr val="FF0000">
                  <a:tint val="45000"/>
                  <a:satMod val="40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2554713" y="2590800"/>
              <a:ext cx="320830" cy="457200"/>
            </a:xfrm>
            <a:prstGeom prst="rect">
              <a:avLst/>
            </a:prstGeom>
            <a:noFill/>
          </p:spPr>
        </p:pic>
        <p:pic>
          <p:nvPicPr>
            <p:cNvPr id="24615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66199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6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77684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7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89170" y="25908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8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85800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1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97286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20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8771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21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20257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22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31743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23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43227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prstClr val="black"/>
                <a:srgbClr val="FF0000">
                  <a:tint val="45000"/>
                  <a:satMod val="40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2554713" y="3505200"/>
              <a:ext cx="320830" cy="457200"/>
            </a:xfrm>
            <a:prstGeom prst="rect">
              <a:avLst/>
            </a:prstGeom>
            <a:noFill/>
          </p:spPr>
        </p:pic>
        <p:pic>
          <p:nvPicPr>
            <p:cNvPr id="24625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866199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26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77684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27" name="Picture 3" descr="C:\Program Files\Microsoft Office\MEDIA\CAGCAT10\j0302953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89170" y="3505200"/>
              <a:ext cx="32083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7391400" y="3886200"/>
            <a:ext cx="304800" cy="762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52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98060668-153A-486F-97D2-E89BBB04395F}" type="slidenum">
              <a:rPr lang="en-US"/>
              <a:pPr/>
              <a:t>11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Probability Sample:</a:t>
            </a:r>
            <a:br>
              <a:rPr lang="en-US" sz="3600" smtClean="0"/>
            </a:br>
            <a:r>
              <a:rPr lang="en-US" sz="3600" smtClean="0"/>
              <a:t>Stratified Sample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382000" cy="29718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sz="2000" smtClean="0"/>
              <a:t>Divide population into two or more subgroups (called </a:t>
            </a:r>
            <a:r>
              <a:rPr lang="en-US" sz="2000" i="1" smtClean="0"/>
              <a:t>strata</a:t>
            </a:r>
            <a:r>
              <a:rPr lang="en-US" sz="2000" smtClean="0"/>
              <a:t>) according to some common characteristic</a:t>
            </a:r>
          </a:p>
          <a:p>
            <a:pPr eaLnBrk="1" hangingPunct="1">
              <a:lnSpc>
                <a:spcPct val="130000"/>
              </a:lnSpc>
            </a:pPr>
            <a:r>
              <a:rPr lang="en-US" sz="2000" smtClean="0"/>
              <a:t>A simple random sample is selected from each subgroup, with sample sizes proportional to strata sizes</a:t>
            </a:r>
          </a:p>
          <a:p>
            <a:pPr eaLnBrk="1" hangingPunct="1">
              <a:lnSpc>
                <a:spcPct val="130000"/>
              </a:lnSpc>
            </a:pPr>
            <a:r>
              <a:rPr lang="en-US" sz="2000" smtClean="0"/>
              <a:t>Samples from subgroups are combined into one</a:t>
            </a:r>
          </a:p>
          <a:p>
            <a:pPr eaLnBrk="1" hangingPunct="1"/>
            <a:r>
              <a:rPr lang="en-US" sz="2000" smtClean="0"/>
              <a:t>This is a common technique when sampling population of voters, stratifying across racial or socio-economic lines.</a:t>
            </a:r>
          </a:p>
          <a:p>
            <a:pPr eaLnBrk="1" hangingPunct="1">
              <a:lnSpc>
                <a:spcPct val="130000"/>
              </a:lnSpc>
            </a:pPr>
            <a:endParaRPr lang="en-US" sz="2000" smtClean="0"/>
          </a:p>
        </p:txBody>
      </p:sp>
      <p:pic>
        <p:nvPicPr>
          <p:cNvPr id="2560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572000"/>
            <a:ext cx="36576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533400" y="4953000"/>
            <a:ext cx="1447800" cy="1211263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lIns="85342" tIns="42672" rIns="85342" bIns="42672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FFFF00"/>
                </a:solidFill>
              </a:rPr>
              <a:t>Population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FFFF00"/>
                </a:solidFill>
              </a:rPr>
              <a:t>Divided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FFFF00"/>
                </a:solidFill>
              </a:rPr>
              <a:t>into 4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600" b="1">
                <a:solidFill>
                  <a:srgbClr val="FFFF00"/>
                </a:solidFill>
              </a:rPr>
              <a:t>strata</a:t>
            </a:r>
          </a:p>
        </p:txBody>
      </p:sp>
      <p:sp>
        <p:nvSpPr>
          <p:cNvPr id="25606" name="Line 10"/>
          <p:cNvSpPr>
            <a:spLocks noChangeShapeType="1"/>
          </p:cNvSpPr>
          <p:nvPr/>
        </p:nvSpPr>
        <p:spPr bwMode="auto">
          <a:xfrm flipV="1">
            <a:off x="1981200" y="4953000"/>
            <a:ext cx="762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5342" tIns="42672" rIns="85342" bIns="42672"/>
          <a:lstStyle/>
          <a:p>
            <a:endParaRPr lang="en-US"/>
          </a:p>
        </p:txBody>
      </p:sp>
      <p:sp>
        <p:nvSpPr>
          <p:cNvPr id="25607" name="Line 11"/>
          <p:cNvSpPr>
            <a:spLocks noChangeShapeType="1"/>
          </p:cNvSpPr>
          <p:nvPr/>
        </p:nvSpPr>
        <p:spPr bwMode="auto">
          <a:xfrm flipV="1">
            <a:off x="1981200" y="5334000"/>
            <a:ext cx="83820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5342" tIns="42672" rIns="85342" bIns="42672"/>
          <a:lstStyle/>
          <a:p>
            <a:endParaRPr lang="en-US"/>
          </a:p>
        </p:txBody>
      </p:sp>
      <p:sp>
        <p:nvSpPr>
          <p:cNvPr id="25608" name="Line 12"/>
          <p:cNvSpPr>
            <a:spLocks noChangeShapeType="1"/>
          </p:cNvSpPr>
          <p:nvPr/>
        </p:nvSpPr>
        <p:spPr bwMode="auto">
          <a:xfrm>
            <a:off x="1981200" y="5562600"/>
            <a:ext cx="838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5342" tIns="42672" rIns="85342" bIns="42672"/>
          <a:lstStyle/>
          <a:p>
            <a:endParaRPr lang="en-US"/>
          </a:p>
        </p:txBody>
      </p:sp>
      <p:sp>
        <p:nvSpPr>
          <p:cNvPr id="25609" name="Line 13"/>
          <p:cNvSpPr>
            <a:spLocks noChangeShapeType="1"/>
          </p:cNvSpPr>
          <p:nvPr/>
        </p:nvSpPr>
        <p:spPr bwMode="auto">
          <a:xfrm>
            <a:off x="1981200" y="5791200"/>
            <a:ext cx="7620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5342" tIns="42672" rIns="85342" bIns="42672"/>
          <a:lstStyle/>
          <a:p>
            <a:endParaRPr lang="en-US"/>
          </a:p>
        </p:txBody>
      </p:sp>
      <p:sp>
        <p:nvSpPr>
          <p:cNvPr id="25611" name="Rectangle 12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1D685547-2684-4D91-8136-2F11764D6E58}" type="slidenum">
              <a:rPr lang="en-US"/>
              <a:pPr/>
              <a:t>12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Probability Sample</a:t>
            </a:r>
            <a:br>
              <a:rPr lang="en-US" sz="3600" smtClean="0"/>
            </a:br>
            <a:r>
              <a:rPr lang="en-US" sz="3600" smtClean="0"/>
              <a:t>Cluster Sample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3048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000" smtClean="0"/>
              <a:t>Population is divided into several “clusters,” each representative of the population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A simple random sample of clusters is selected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All items in the selected clusters can be used, or items can be chosen from a cluster using another probability sampling technique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A common application of cluster sampling involves election exit polls, where certain election districts are selected and sampled.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228600" y="4953000"/>
            <a:ext cx="1981200" cy="1196975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Population divided into 16 clusters.</a:t>
            </a:r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 flipH="1" flipV="1">
            <a:off x="4191000" y="5410200"/>
            <a:ext cx="304800" cy="3048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7"/>
          <p:cNvSpPr>
            <a:spLocks noChangeShapeType="1"/>
          </p:cNvSpPr>
          <p:nvPr/>
        </p:nvSpPr>
        <p:spPr bwMode="auto">
          <a:xfrm flipH="1" flipV="1">
            <a:off x="4876800" y="5334000"/>
            <a:ext cx="0" cy="3810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1" name="Line 8"/>
          <p:cNvSpPr>
            <a:spLocks noChangeShapeType="1"/>
          </p:cNvSpPr>
          <p:nvPr/>
        </p:nvSpPr>
        <p:spPr bwMode="auto">
          <a:xfrm>
            <a:off x="2209800" y="5105400"/>
            <a:ext cx="533400" cy="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 flipV="1">
            <a:off x="6248400" y="5410200"/>
            <a:ext cx="457200" cy="22860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44074" name="Group 10"/>
          <p:cNvGraphicFramePr>
            <a:graphicFrameLocks noGrp="1"/>
          </p:cNvGraphicFramePr>
          <p:nvPr/>
        </p:nvGraphicFramePr>
        <p:xfrm>
          <a:off x="2743200" y="4876800"/>
          <a:ext cx="6096000" cy="45085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279400"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5342" marR="85342" marT="42672" marB="4267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69" name="Rectangle 46"/>
          <p:cNvSpPr>
            <a:spLocks noChangeArrowheads="1"/>
          </p:cNvSpPr>
          <p:nvPr/>
        </p:nvSpPr>
        <p:spPr bwMode="auto">
          <a:xfrm>
            <a:off x="4267200" y="5638800"/>
            <a:ext cx="2590800" cy="7112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Randomly selected clusters for sample</a:t>
            </a:r>
          </a:p>
        </p:txBody>
      </p:sp>
      <p:sp>
        <p:nvSpPr>
          <p:cNvPr id="26671" name="Rectangle 13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B312DC55-5B38-4B3A-87E1-1BD995959776}" type="slidenum">
              <a:rPr lang="en-US"/>
              <a:pPr/>
              <a:t>13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Probability Sample:</a:t>
            </a:r>
            <a:br>
              <a:rPr lang="en-US" sz="3600" smtClean="0"/>
            </a:br>
            <a:r>
              <a:rPr lang="en-US" sz="3600" smtClean="0"/>
              <a:t>Comparing Sampling Methods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391400" cy="4343400"/>
          </a:xfrm>
        </p:spPr>
        <p:txBody>
          <a:bodyPr/>
          <a:lstStyle/>
          <a:p>
            <a:pPr eaLnBrk="1" hangingPunct="1"/>
            <a:r>
              <a:rPr lang="en-US" sz="2200" smtClean="0"/>
              <a:t>Simple random sample and Systematic sample</a:t>
            </a:r>
          </a:p>
          <a:p>
            <a:pPr lvl="1" eaLnBrk="1" hangingPunct="1"/>
            <a:r>
              <a:rPr lang="en-US" sz="2100" smtClean="0"/>
              <a:t>Simple to use</a:t>
            </a:r>
          </a:p>
          <a:p>
            <a:pPr lvl="1" eaLnBrk="1" hangingPunct="1"/>
            <a:r>
              <a:rPr lang="en-US" sz="2100" smtClean="0"/>
              <a:t>May not be a good representation of the population’s underlying characteristics</a:t>
            </a:r>
          </a:p>
          <a:p>
            <a:pPr eaLnBrk="1" hangingPunct="1"/>
            <a:r>
              <a:rPr lang="en-US" sz="2200" smtClean="0"/>
              <a:t>Stratified sample</a:t>
            </a:r>
          </a:p>
          <a:p>
            <a:pPr lvl="1" eaLnBrk="1" hangingPunct="1"/>
            <a:r>
              <a:rPr lang="en-US" sz="2100" smtClean="0"/>
              <a:t>Ensures representation of individuals across the entire population</a:t>
            </a:r>
          </a:p>
          <a:p>
            <a:pPr eaLnBrk="1" hangingPunct="1"/>
            <a:r>
              <a:rPr lang="en-US" sz="2200" smtClean="0"/>
              <a:t>Cluster sample</a:t>
            </a:r>
          </a:p>
          <a:p>
            <a:pPr lvl="1" eaLnBrk="1" hangingPunct="1"/>
            <a:r>
              <a:rPr lang="en-US" sz="2100" smtClean="0"/>
              <a:t>More cost effective</a:t>
            </a:r>
          </a:p>
          <a:p>
            <a:pPr lvl="1" eaLnBrk="1" hangingPunct="1"/>
            <a:r>
              <a:rPr lang="en-US" sz="2100" smtClean="0"/>
              <a:t>Less efficient (need larger sample to acquire the same level of precision)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7772400" y="9906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17812C37-18E0-4ECD-A1C5-C9899899F4D2}" type="slidenum">
              <a:rPr lang="en-US"/>
              <a:pPr/>
              <a:t>14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Evaluating Survey Worthiness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the purpose of the survey?</a:t>
            </a:r>
          </a:p>
          <a:p>
            <a:pPr eaLnBrk="1" hangingPunct="1"/>
            <a:r>
              <a:rPr lang="en-US" smtClean="0"/>
              <a:t>Is the survey based on a probability sample?</a:t>
            </a:r>
          </a:p>
          <a:p>
            <a:pPr eaLnBrk="1" hangingPunct="1"/>
            <a:r>
              <a:rPr lang="en-US" smtClean="0"/>
              <a:t>Coverage error – appropriate frame?</a:t>
            </a:r>
          </a:p>
          <a:p>
            <a:pPr eaLnBrk="1" hangingPunct="1"/>
            <a:r>
              <a:rPr lang="en-US" smtClean="0"/>
              <a:t>Nonresponse error – follow up</a:t>
            </a:r>
          </a:p>
          <a:p>
            <a:pPr eaLnBrk="1" hangingPunct="1"/>
            <a:r>
              <a:rPr lang="en-US" smtClean="0"/>
              <a:t>Measurement error – good questions elicit good responses</a:t>
            </a:r>
          </a:p>
          <a:p>
            <a:pPr eaLnBrk="1" hangingPunct="1"/>
            <a:r>
              <a:rPr lang="en-US" smtClean="0"/>
              <a:t>Sampling error – always exists</a:t>
            </a: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76200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97A8762D-AA2F-4E22-BD48-8AC2E27DE350}" type="slidenum">
              <a:rPr lang="en-US"/>
              <a:pPr/>
              <a:t>15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Survey Errors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248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Coverage error or selection bias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Exists if some groups are excluded from the frame and have no chance of being selected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Non response error or bias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People who do not respond may be different from those who do respond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Sampling error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Variation from sample to sample will always exist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Measurement error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Due to weaknesses in question design, respondent error, and interviewer’s effects on the respondent (“Hawthorne effect”)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5867400" y="5943600"/>
            <a:ext cx="10096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9702" name="Rectangle 7"/>
          <p:cNvSpPr>
            <a:spLocks noChangeArrowheads="1"/>
          </p:cNvSpPr>
          <p:nvPr/>
        </p:nvSpPr>
        <p:spPr bwMode="auto">
          <a:xfrm>
            <a:off x="7543800" y="914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2872405A-445B-4DE5-9B39-A4AAABF5E14C}" type="slidenum">
              <a:rPr lang="en-US"/>
              <a:pPr/>
              <a:t>16</a:t>
            </a:fld>
            <a:endParaRPr lang="en-US"/>
          </a:p>
        </p:txBody>
      </p:sp>
      <p:sp>
        <p:nvSpPr>
          <p:cNvPr id="1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/>
              <a:t>Types of Survey Errors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8077200" cy="4876800"/>
          </a:xfrm>
        </p:spPr>
        <p:txBody>
          <a:bodyPr/>
          <a:lstStyle/>
          <a:p>
            <a:pPr eaLnBrk="1" hangingPunct="1">
              <a:lnSpc>
                <a:spcPct val="260000"/>
              </a:lnSpc>
            </a:pPr>
            <a:r>
              <a:rPr lang="en-US" smtClean="0"/>
              <a:t>Coverage error</a:t>
            </a:r>
          </a:p>
          <a:p>
            <a:pPr eaLnBrk="1" hangingPunct="1">
              <a:lnSpc>
                <a:spcPct val="260000"/>
              </a:lnSpc>
            </a:pPr>
            <a:r>
              <a:rPr lang="en-US" smtClean="0"/>
              <a:t>Non response error</a:t>
            </a:r>
          </a:p>
          <a:p>
            <a:pPr eaLnBrk="1" hangingPunct="1">
              <a:lnSpc>
                <a:spcPct val="260000"/>
              </a:lnSpc>
            </a:pPr>
            <a:r>
              <a:rPr lang="en-US" smtClean="0"/>
              <a:t>Sampling error</a:t>
            </a:r>
          </a:p>
          <a:p>
            <a:pPr eaLnBrk="1" hangingPunct="1">
              <a:lnSpc>
                <a:spcPct val="260000"/>
              </a:lnSpc>
            </a:pPr>
            <a:r>
              <a:rPr lang="en-US" smtClean="0"/>
              <a:t>Measurement error</a:t>
            </a:r>
          </a:p>
        </p:txBody>
      </p:sp>
      <p:pic>
        <p:nvPicPr>
          <p:cNvPr id="30724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1752600"/>
            <a:ext cx="2584450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5867400" y="2514600"/>
            <a:ext cx="457200" cy="76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324600" y="2057400"/>
            <a:ext cx="2384425" cy="83185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Excluded from frame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6324600" y="3200400"/>
            <a:ext cx="2362200" cy="83185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Follow up on  nonresponses</a:t>
            </a:r>
            <a:endParaRPr lang="en-US" sz="2800" b="1"/>
          </a:p>
        </p:txBody>
      </p:sp>
      <p:pic>
        <p:nvPicPr>
          <p:cNvPr id="30728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4114800"/>
            <a:ext cx="2590800" cy="1793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867400" y="5943600"/>
            <a:ext cx="10096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6172200" y="4343400"/>
            <a:ext cx="2819400" cy="1196975"/>
          </a:xfrm>
          <a:prstGeom prst="rect">
            <a:avLst/>
          </a:prstGeom>
          <a:solidFill>
            <a:srgbClr val="FFE575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Random differences from sample to sample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6172200" y="5715000"/>
            <a:ext cx="2819400" cy="83185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Bad or leading question</a:t>
            </a:r>
          </a:p>
        </p:txBody>
      </p:sp>
      <p:pic>
        <p:nvPicPr>
          <p:cNvPr id="30732" name="Picture 12" descr="j03434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3124200"/>
            <a:ext cx="9144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3" name="Picture 13" descr="j028274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5638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7467600" y="12033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0736" name="Rectangle 17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0A470D76-8088-454F-A709-29E416A5790E}" type="slidenum">
              <a:rPr lang="en-US"/>
              <a:pPr/>
              <a:t>17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Sampling Distributions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924800" cy="4151313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300" smtClean="0"/>
              <a:t>A sampling distribution is a distribution of all of the possible values of a sample statistic for a given size sample selected from a population.</a:t>
            </a:r>
          </a:p>
          <a:p>
            <a:pPr eaLnBrk="1" hangingPunct="1">
              <a:lnSpc>
                <a:spcPct val="115000"/>
              </a:lnSpc>
              <a:buFont typeface="Wingdings" pitchFamily="2" charset="2"/>
              <a:buNone/>
            </a:pPr>
            <a:endParaRPr lang="en-US" sz="2300" smtClean="0"/>
          </a:p>
          <a:p>
            <a:pPr eaLnBrk="1" hangingPunct="1">
              <a:lnSpc>
                <a:spcPct val="115000"/>
              </a:lnSpc>
            </a:pPr>
            <a:r>
              <a:rPr lang="en-US" sz="2300" smtClean="0"/>
              <a:t>For example, suppose you sample 50 students from your college regarding their mean GPA.  If you obtained many different samples of 50, you will compute a different mean for each sample.  We are interested in the distribution of all potential mean GPA we might calculate for any given sample of 50 students.</a:t>
            </a:r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C63322DB-F876-441F-905C-48B878458A32}" type="slidenum">
              <a:rPr lang="en-US"/>
              <a:pPr/>
              <a:t>18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6934200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Developing a </a:t>
            </a:r>
            <a:br>
              <a:rPr lang="en-US" smtClean="0"/>
            </a:br>
            <a:r>
              <a:rPr lang="en-US" smtClean="0"/>
              <a:t>Sampling Distribution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b="1" smtClean="0"/>
              <a:t>Assume there is a population …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Population size </a:t>
            </a:r>
            <a:r>
              <a:rPr lang="en-US" smtClean="0">
                <a:solidFill>
                  <a:schemeClr val="folHlink"/>
                </a:solidFill>
              </a:rPr>
              <a:t>N=4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Random variable, X,</a:t>
            </a:r>
            <a:br>
              <a:rPr lang="en-US" smtClean="0"/>
            </a:br>
            <a:r>
              <a:rPr lang="en-US" smtClean="0"/>
              <a:t>is </a:t>
            </a:r>
            <a:r>
              <a:rPr lang="en-US" smtClean="0">
                <a:solidFill>
                  <a:schemeClr val="folHlink"/>
                </a:solidFill>
              </a:rPr>
              <a:t>age</a:t>
            </a:r>
            <a:r>
              <a:rPr lang="en-US" smtClean="0"/>
              <a:t> of individuals</a:t>
            </a:r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Values of X: </a:t>
            </a:r>
            <a:r>
              <a:rPr lang="en-US" smtClean="0">
                <a:solidFill>
                  <a:schemeClr val="folHlink"/>
                </a:solidFill>
              </a:rPr>
              <a:t>18, 20,</a:t>
            </a:r>
            <a:br>
              <a:rPr lang="en-US" smtClean="0">
                <a:solidFill>
                  <a:schemeClr val="folHlink"/>
                </a:solidFill>
              </a:rPr>
            </a:br>
            <a:r>
              <a:rPr lang="en-US" smtClean="0">
                <a:solidFill>
                  <a:schemeClr val="folHlink"/>
                </a:solidFill>
              </a:rPr>
              <a:t>22, 24</a:t>
            </a:r>
            <a:r>
              <a:rPr lang="en-US" smtClean="0"/>
              <a:t> (years)</a:t>
            </a:r>
          </a:p>
        </p:txBody>
      </p:sp>
      <p:sp>
        <p:nvSpPr>
          <p:cNvPr id="1032" name="Rectangle 4"/>
          <p:cNvSpPr>
            <a:spLocks noChangeArrowheads="1"/>
          </p:cNvSpPr>
          <p:nvPr/>
        </p:nvSpPr>
        <p:spPr bwMode="auto">
          <a:xfrm>
            <a:off x="5486400" y="2438400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6600"/>
                </a:solidFill>
              </a:rPr>
              <a:t>A</a:t>
            </a:r>
          </a:p>
        </p:txBody>
      </p:sp>
      <p:sp>
        <p:nvSpPr>
          <p:cNvPr id="1033" name="Rectangle 5"/>
          <p:cNvSpPr>
            <a:spLocks noChangeArrowheads="1"/>
          </p:cNvSpPr>
          <p:nvPr/>
        </p:nvSpPr>
        <p:spPr bwMode="auto">
          <a:xfrm>
            <a:off x="6289675" y="2506663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folHlink"/>
                </a:solidFill>
              </a:rPr>
              <a:t>B</a:t>
            </a:r>
          </a:p>
        </p:txBody>
      </p:sp>
      <p:sp>
        <p:nvSpPr>
          <p:cNvPr id="1034" name="Rectangle 6"/>
          <p:cNvSpPr>
            <a:spLocks noChangeArrowheads="1"/>
          </p:cNvSpPr>
          <p:nvPr/>
        </p:nvSpPr>
        <p:spPr bwMode="auto">
          <a:xfrm>
            <a:off x="6975475" y="2430463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1035" name="Rectangle 7"/>
          <p:cNvSpPr>
            <a:spLocks noChangeArrowheads="1"/>
          </p:cNvSpPr>
          <p:nvPr/>
        </p:nvSpPr>
        <p:spPr bwMode="auto">
          <a:xfrm>
            <a:off x="7696200" y="2286000"/>
            <a:ext cx="6445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993300"/>
                </a:solidFill>
              </a:rPr>
              <a:t>D</a:t>
            </a:r>
          </a:p>
        </p:txBody>
      </p:sp>
      <p:graphicFrame>
        <p:nvGraphicFramePr>
          <p:cNvPr id="1026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5221288" y="2868613"/>
          <a:ext cx="2981325" cy="4141787"/>
        </p:xfrm>
        <a:graphic>
          <a:graphicData uri="http://schemas.openxmlformats.org/presentationml/2006/ole">
            <p:oleObj spid="_x0000_s1026" name="Clip" r:id="rId3" imgW="2979720" imgH="4140000" progId="">
              <p:embed/>
            </p:oleObj>
          </a:graphicData>
        </a:graphic>
      </p:graphicFrame>
      <p:graphicFrame>
        <p:nvGraphicFramePr>
          <p:cNvPr id="1027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7472363" y="2584450"/>
          <a:ext cx="1671637" cy="4273550"/>
        </p:xfrm>
        <a:graphic>
          <a:graphicData uri="http://schemas.openxmlformats.org/presentationml/2006/ole">
            <p:oleObj spid="_x0000_s1027" name="Clip" r:id="rId4" imgW="1670040" imgH="4271760" progId="">
              <p:embed/>
            </p:oleObj>
          </a:graphicData>
        </a:graphic>
      </p:graphicFrame>
      <p:graphicFrame>
        <p:nvGraphicFramePr>
          <p:cNvPr id="1028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5930900" y="2955925"/>
          <a:ext cx="1760538" cy="3937000"/>
        </p:xfrm>
        <a:graphic>
          <a:graphicData uri="http://schemas.openxmlformats.org/presentationml/2006/ole">
            <p:oleObj spid="_x0000_s1028" name="Clip" r:id="rId5" imgW="1758600" imgH="3935160" progId="">
              <p:embed/>
            </p:oleObj>
          </a:graphicData>
        </a:graphic>
      </p:graphicFrame>
      <p:sp>
        <p:nvSpPr>
          <p:cNvPr id="1037" name="Rectangle 14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C1568BB2-8517-463D-A9CA-6BDF6859A546}" type="slidenum">
              <a:rPr lang="en-US"/>
              <a:pPr/>
              <a:t>19</a:t>
            </a:fld>
            <a:endParaRPr lang="en-US"/>
          </a:p>
        </p:txBody>
      </p:sp>
      <p:sp>
        <p:nvSpPr>
          <p:cNvPr id="2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4953000" y="2667000"/>
            <a:ext cx="3733800" cy="21336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054" name="Line 3"/>
          <p:cNvSpPr>
            <a:spLocks noChangeShapeType="1"/>
          </p:cNvSpPr>
          <p:nvPr/>
        </p:nvSpPr>
        <p:spPr bwMode="auto">
          <a:xfrm>
            <a:off x="4964113" y="3733800"/>
            <a:ext cx="1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Line 4"/>
          <p:cNvSpPr>
            <a:spLocks noChangeShapeType="1"/>
          </p:cNvSpPr>
          <p:nvPr/>
        </p:nvSpPr>
        <p:spPr bwMode="auto">
          <a:xfrm>
            <a:off x="4964113" y="4267200"/>
            <a:ext cx="1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5"/>
          <p:cNvSpPr>
            <a:spLocks noChangeShapeType="1"/>
          </p:cNvSpPr>
          <p:nvPr/>
        </p:nvSpPr>
        <p:spPr bwMode="auto">
          <a:xfrm>
            <a:off x="4964113" y="3200400"/>
            <a:ext cx="1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Rectangle 6"/>
          <p:cNvSpPr>
            <a:spLocks noChangeArrowheads="1"/>
          </p:cNvSpPr>
          <p:nvPr/>
        </p:nvSpPr>
        <p:spPr bwMode="auto">
          <a:xfrm>
            <a:off x="5334000" y="3505200"/>
            <a:ext cx="457200" cy="12954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058" name="Rectangle 7"/>
          <p:cNvSpPr>
            <a:spLocks noChangeArrowheads="1"/>
          </p:cNvSpPr>
          <p:nvPr/>
        </p:nvSpPr>
        <p:spPr bwMode="auto">
          <a:xfrm>
            <a:off x="6172200" y="3505200"/>
            <a:ext cx="457200" cy="12954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059" name="Rectangle 8"/>
          <p:cNvSpPr>
            <a:spLocks noChangeArrowheads="1"/>
          </p:cNvSpPr>
          <p:nvPr/>
        </p:nvSpPr>
        <p:spPr bwMode="auto">
          <a:xfrm>
            <a:off x="7010400" y="3505200"/>
            <a:ext cx="457200" cy="12954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060" name="Rectangle 9"/>
          <p:cNvSpPr>
            <a:spLocks noChangeArrowheads="1"/>
          </p:cNvSpPr>
          <p:nvPr/>
        </p:nvSpPr>
        <p:spPr bwMode="auto">
          <a:xfrm>
            <a:off x="7848600" y="3505200"/>
            <a:ext cx="457200" cy="12954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061" name="Rectangle 10"/>
          <p:cNvSpPr>
            <a:spLocks noChangeArrowheads="1"/>
          </p:cNvSpPr>
          <p:nvPr/>
        </p:nvSpPr>
        <p:spPr bwMode="auto">
          <a:xfrm>
            <a:off x="4343400" y="3048000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.3</a:t>
            </a:r>
          </a:p>
        </p:txBody>
      </p:sp>
      <p:sp>
        <p:nvSpPr>
          <p:cNvPr id="2062" name="Rectangle 11"/>
          <p:cNvSpPr>
            <a:spLocks noChangeArrowheads="1"/>
          </p:cNvSpPr>
          <p:nvPr/>
        </p:nvSpPr>
        <p:spPr bwMode="auto">
          <a:xfrm>
            <a:off x="4343400" y="3581400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.2</a:t>
            </a:r>
          </a:p>
        </p:txBody>
      </p:sp>
      <p:sp>
        <p:nvSpPr>
          <p:cNvPr id="2063" name="Rectangle 12"/>
          <p:cNvSpPr>
            <a:spLocks noChangeArrowheads="1"/>
          </p:cNvSpPr>
          <p:nvPr/>
        </p:nvSpPr>
        <p:spPr bwMode="auto">
          <a:xfrm>
            <a:off x="4325938" y="4021138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.1</a:t>
            </a:r>
          </a:p>
        </p:txBody>
      </p:sp>
      <p:sp>
        <p:nvSpPr>
          <p:cNvPr id="2064" name="Rectangle 13"/>
          <p:cNvSpPr>
            <a:spLocks noChangeArrowheads="1"/>
          </p:cNvSpPr>
          <p:nvPr/>
        </p:nvSpPr>
        <p:spPr bwMode="auto">
          <a:xfrm>
            <a:off x="4325938" y="4554538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 0</a:t>
            </a:r>
          </a:p>
        </p:txBody>
      </p:sp>
      <p:sp>
        <p:nvSpPr>
          <p:cNvPr id="2065" name="Rectangle 14"/>
          <p:cNvSpPr>
            <a:spLocks noChangeArrowheads="1"/>
          </p:cNvSpPr>
          <p:nvPr/>
        </p:nvSpPr>
        <p:spPr bwMode="auto">
          <a:xfrm>
            <a:off x="5164138" y="4783138"/>
            <a:ext cx="3387725" cy="782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 </a:t>
            </a:r>
            <a:r>
              <a:rPr lang="en-US" sz="1800" b="1"/>
              <a:t>  18         20          22         24</a:t>
            </a: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1800" b="1"/>
              <a:t>   </a:t>
            </a:r>
            <a:r>
              <a:rPr lang="en-US" b="1"/>
              <a:t>A        B        C       D</a:t>
            </a:r>
          </a:p>
        </p:txBody>
      </p:sp>
      <p:sp>
        <p:nvSpPr>
          <p:cNvPr id="2066" name="Rectangle 15"/>
          <p:cNvSpPr>
            <a:spLocks noChangeArrowheads="1"/>
          </p:cNvSpPr>
          <p:nvPr/>
        </p:nvSpPr>
        <p:spPr bwMode="auto">
          <a:xfrm>
            <a:off x="5181600" y="5638800"/>
            <a:ext cx="3352800" cy="466725"/>
          </a:xfrm>
          <a:prstGeom prst="rect">
            <a:avLst/>
          </a:prstGeom>
          <a:solidFill>
            <a:srgbClr val="C7DA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Uniform Distribution</a:t>
            </a:r>
          </a:p>
        </p:txBody>
      </p:sp>
      <p:sp>
        <p:nvSpPr>
          <p:cNvPr id="2067" name="Rectangle 16"/>
          <p:cNvSpPr>
            <a:spLocks noChangeArrowheads="1"/>
          </p:cNvSpPr>
          <p:nvPr/>
        </p:nvSpPr>
        <p:spPr bwMode="auto">
          <a:xfrm>
            <a:off x="4108450" y="2432050"/>
            <a:ext cx="9493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P(x)</a:t>
            </a:r>
          </a:p>
        </p:txBody>
      </p:sp>
      <p:sp>
        <p:nvSpPr>
          <p:cNvPr id="2068" name="Rectangle 17"/>
          <p:cNvSpPr>
            <a:spLocks noChangeArrowheads="1"/>
          </p:cNvSpPr>
          <p:nvPr/>
        </p:nvSpPr>
        <p:spPr bwMode="auto">
          <a:xfrm>
            <a:off x="8534400" y="4724400"/>
            <a:ext cx="4572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x</a:t>
            </a:r>
          </a:p>
        </p:txBody>
      </p:sp>
      <p:sp>
        <p:nvSpPr>
          <p:cNvPr id="2069" name="Text Box 18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2070" name="Rectangle 19"/>
          <p:cNvSpPr>
            <a:spLocks noChangeArrowheads="1"/>
          </p:cNvSpPr>
          <p:nvPr/>
        </p:nvSpPr>
        <p:spPr bwMode="auto">
          <a:xfrm>
            <a:off x="304800" y="1755775"/>
            <a:ext cx="85344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Summary Measures for the Population Distribution:</a:t>
            </a:r>
          </a:p>
        </p:txBody>
      </p:sp>
      <p:sp>
        <p:nvSpPr>
          <p:cNvPr id="2071" name="Rectangle 20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93038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Developing a </a:t>
            </a:r>
            <a:br>
              <a:rPr lang="en-US" smtClean="0"/>
            </a:br>
            <a:r>
              <a:rPr lang="en-US" smtClean="0"/>
              <a:t>Sampling Distribution</a:t>
            </a:r>
          </a:p>
        </p:txBody>
      </p:sp>
      <p:sp>
        <p:nvSpPr>
          <p:cNvPr id="2072" name="Line 21"/>
          <p:cNvSpPr>
            <a:spLocks noChangeShapeType="1"/>
          </p:cNvSpPr>
          <p:nvPr/>
        </p:nvSpPr>
        <p:spPr bwMode="auto">
          <a:xfrm>
            <a:off x="4953000" y="4267200"/>
            <a:ext cx="3733800" cy="15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73" name="Line 22"/>
          <p:cNvSpPr>
            <a:spLocks noChangeShapeType="1"/>
          </p:cNvSpPr>
          <p:nvPr/>
        </p:nvSpPr>
        <p:spPr bwMode="auto">
          <a:xfrm>
            <a:off x="4953000" y="3810000"/>
            <a:ext cx="3733800" cy="15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74" name="Line 23"/>
          <p:cNvSpPr>
            <a:spLocks noChangeShapeType="1"/>
          </p:cNvSpPr>
          <p:nvPr/>
        </p:nvSpPr>
        <p:spPr bwMode="auto">
          <a:xfrm>
            <a:off x="4953000" y="3276600"/>
            <a:ext cx="3733800" cy="15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2050" name="Object 24"/>
          <p:cNvGraphicFramePr>
            <a:graphicFrameLocks noChangeAspect="1"/>
          </p:cNvGraphicFramePr>
          <p:nvPr/>
        </p:nvGraphicFramePr>
        <p:xfrm>
          <a:off x="300038" y="2411413"/>
          <a:ext cx="3662362" cy="1938337"/>
        </p:xfrm>
        <a:graphic>
          <a:graphicData uri="http://schemas.openxmlformats.org/presentationml/2006/ole">
            <p:oleObj spid="_x0000_s2050" name="Equation" r:id="rId3" imgW="1726920" imgH="914400" progId="Equation.3">
              <p:embed/>
            </p:oleObj>
          </a:graphicData>
        </a:graphic>
      </p:graphicFrame>
      <p:graphicFrame>
        <p:nvGraphicFramePr>
          <p:cNvPr id="2051" name="Object 25"/>
          <p:cNvGraphicFramePr>
            <a:graphicFrameLocks noChangeAspect="1"/>
          </p:cNvGraphicFramePr>
          <p:nvPr/>
        </p:nvGraphicFramePr>
        <p:xfrm>
          <a:off x="368300" y="4648200"/>
          <a:ext cx="3608388" cy="1023938"/>
        </p:xfrm>
        <a:graphic>
          <a:graphicData uri="http://schemas.openxmlformats.org/presentationml/2006/ole">
            <p:oleObj spid="_x0000_s2051" name="Equation" r:id="rId4" imgW="1701720" imgH="482400" progId="Equation.3">
              <p:embed/>
            </p:oleObj>
          </a:graphicData>
        </a:graphic>
      </p:graphicFrame>
      <p:sp>
        <p:nvSpPr>
          <p:cNvPr id="2076" name="Rectangle 29"/>
          <p:cNvSpPr>
            <a:spLocks noChangeArrowheads="1"/>
          </p:cNvSpPr>
          <p:nvPr/>
        </p:nvSpPr>
        <p:spPr bwMode="auto">
          <a:xfrm>
            <a:off x="7772400" y="1600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6B75A13C-DB5D-49E6-A1FE-B605A10CD4EC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77200" cy="4343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 smtClean="0"/>
              <a:t>In this chapter, you learn:</a:t>
            </a:r>
            <a:r>
              <a:rPr lang="en-US" sz="3200" smtClean="0"/>
              <a:t> 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To distinguish between different sampling methods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The concept of the sampling distribution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To compute probabilities related to the sample mean and the sample proportion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The importance of the Central Limit Theorem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7D837E1E-054C-4AFE-BAF5-32778AD117C2}" type="slidenum">
              <a:rPr lang="en-US"/>
              <a:pPr/>
              <a:t>20</a:t>
            </a:fld>
            <a:endParaRPr lang="en-US"/>
          </a:p>
        </p:txBody>
      </p:sp>
      <p:sp>
        <p:nvSpPr>
          <p:cNvPr id="1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6" name="Line 2"/>
          <p:cNvSpPr>
            <a:spLocks noChangeShapeType="1"/>
          </p:cNvSpPr>
          <p:nvPr/>
        </p:nvSpPr>
        <p:spPr bwMode="auto">
          <a:xfrm>
            <a:off x="1524000" y="5105400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1676400" y="5334000"/>
            <a:ext cx="2590800" cy="10160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16 possible samples (sampling with replacement)</a:t>
            </a:r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1524000" y="58674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79" name="Rectangle 6"/>
          <p:cNvSpPr>
            <a:spLocks noGrp="1" noChangeArrowheads="1"/>
          </p:cNvSpPr>
          <p:nvPr>
            <p:ph type="title"/>
          </p:nvPr>
        </p:nvSpPr>
        <p:spPr>
          <a:xfrm>
            <a:off x="1219200" y="1524000"/>
            <a:ext cx="6629400" cy="533400"/>
          </a:xfr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en-US" sz="2300" smtClean="0">
                <a:solidFill>
                  <a:schemeClr val="folHlink"/>
                </a:solidFill>
              </a:rPr>
              <a:t>Now consider all possible samples of size n=2</a:t>
            </a:r>
          </a:p>
        </p:txBody>
      </p:sp>
      <p:graphicFrame>
        <p:nvGraphicFramePr>
          <p:cNvPr id="3074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5638800" y="3352800"/>
          <a:ext cx="3505200" cy="3352800"/>
        </p:xfrm>
        <a:graphic>
          <a:graphicData uri="http://schemas.openxmlformats.org/presentationml/2006/ole">
            <p:oleObj spid="_x0000_s3074" name="Document" r:id="rId3" imgW="4185000" imgH="3877200" progId="Word.Document.8">
              <p:embed/>
            </p:oleObj>
          </a:graphicData>
        </a:graphic>
      </p:graphicFrame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990600" y="304800"/>
            <a:ext cx="77930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Developing a </a:t>
            </a:r>
            <a:br>
              <a:rPr lang="en-US" sz="4000">
                <a:solidFill>
                  <a:schemeClr val="tx2"/>
                </a:solidFill>
              </a:rPr>
            </a:br>
            <a:r>
              <a:rPr lang="en-US" sz="4000">
                <a:solidFill>
                  <a:schemeClr val="tx2"/>
                </a:solidFill>
              </a:rPr>
              <a:t>Sampling Distribution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6934200" y="2362200"/>
            <a:ext cx="2003425" cy="83185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16 Sample Means</a:t>
            </a:r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>
            <a:off x="5105400" y="43434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00CA9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 flipV="1">
            <a:off x="6629400" y="28194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6629400" y="2819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6" name="Rectangle 17"/>
          <p:cNvSpPr>
            <a:spLocks noChangeArrowheads="1"/>
          </p:cNvSpPr>
          <p:nvPr/>
        </p:nvSpPr>
        <p:spPr bwMode="auto">
          <a:xfrm>
            <a:off x="152400" y="2514600"/>
            <a:ext cx="685800" cy="76200"/>
          </a:xfrm>
          <a:prstGeom prst="rect">
            <a:avLst/>
          </a:prstGeom>
          <a:solidFill>
            <a:srgbClr val="FFFFC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307467" name="Group 267"/>
          <p:cNvGraphicFramePr>
            <a:graphicFrameLocks noGrp="1"/>
          </p:cNvGraphicFramePr>
          <p:nvPr/>
        </p:nvGraphicFramePr>
        <p:xfrm>
          <a:off x="152400" y="2590800"/>
          <a:ext cx="4876800" cy="2514600"/>
        </p:xfrm>
        <a:graphic>
          <a:graphicData uri="http://schemas.openxmlformats.org/drawingml/2006/table">
            <a:tbl>
              <a:tblPr/>
              <a:tblGrid>
                <a:gridCol w="1035050"/>
                <a:gridCol w="946150"/>
                <a:gridCol w="990600"/>
                <a:gridCol w="990600"/>
                <a:gridCol w="914400"/>
              </a:tblGrid>
              <a:tr h="43338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Obs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nd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Observation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8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18,18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18,20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18,22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18,24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20,18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20,20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20,22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20,24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22,18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22,20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22,22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22,24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24,18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24,20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24,22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24,24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3132" name="Rectangle 17"/>
          <p:cNvSpPr>
            <a:spLocks noChangeArrowheads="1"/>
          </p:cNvSpPr>
          <p:nvPr/>
        </p:nvSpPr>
        <p:spPr bwMode="auto">
          <a:xfrm>
            <a:off x="7772400" y="1600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E31D4855-CC27-4CC5-8B3F-1F95F28A5FA8}" type="slidenum">
              <a:rPr lang="en-US"/>
              <a:pPr/>
              <a:t>21</a:t>
            </a:fld>
            <a:endParaRPr lang="en-US"/>
          </a:p>
        </p:txBody>
      </p:sp>
      <p:sp>
        <p:nvSpPr>
          <p:cNvPr id="3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graphicFrame>
        <p:nvGraphicFramePr>
          <p:cNvPr id="4098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8600" y="3130550"/>
          <a:ext cx="4184650" cy="3879850"/>
        </p:xfrm>
        <a:graphic>
          <a:graphicData uri="http://schemas.openxmlformats.org/presentationml/2006/ole">
            <p:oleObj spid="_x0000_s4098" name="Document" r:id="rId3" imgW="4193761" imgH="3876246" progId="Word.Document.8">
              <p:embed/>
            </p:oleObj>
          </a:graphicData>
        </a:graphic>
      </p:graphicFrame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1600200"/>
            <a:ext cx="7086600" cy="533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700" smtClean="0">
                <a:solidFill>
                  <a:schemeClr val="folHlink"/>
                </a:solidFill>
              </a:rPr>
              <a:t>Sampling Distribution of All Sample Means</a:t>
            </a:r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5181600" y="4046538"/>
            <a:ext cx="0" cy="1719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5"/>
          <p:cNvSpPr>
            <a:spLocks noChangeShapeType="1"/>
          </p:cNvSpPr>
          <p:nvPr/>
        </p:nvSpPr>
        <p:spPr bwMode="auto">
          <a:xfrm>
            <a:off x="5411788" y="5949950"/>
            <a:ext cx="33956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6"/>
          <p:cNvSpPr>
            <a:spLocks noChangeShapeType="1"/>
          </p:cNvSpPr>
          <p:nvPr/>
        </p:nvSpPr>
        <p:spPr bwMode="auto">
          <a:xfrm flipV="1">
            <a:off x="5181600" y="5334000"/>
            <a:ext cx="35052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7"/>
          <p:cNvSpPr>
            <a:spLocks noChangeShapeType="1"/>
          </p:cNvSpPr>
          <p:nvPr/>
        </p:nvSpPr>
        <p:spPr bwMode="auto">
          <a:xfrm flipV="1">
            <a:off x="5181600" y="4724400"/>
            <a:ext cx="35052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>
            <a:off x="5181600" y="4114800"/>
            <a:ext cx="35052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5638800" y="5187950"/>
            <a:ext cx="381000" cy="762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6096000" y="4806950"/>
            <a:ext cx="381000" cy="1143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auto">
          <a:xfrm>
            <a:off x="6553200" y="4425950"/>
            <a:ext cx="381000" cy="1524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09" name="Rectangle 12"/>
          <p:cNvSpPr>
            <a:spLocks noChangeArrowheads="1"/>
          </p:cNvSpPr>
          <p:nvPr/>
        </p:nvSpPr>
        <p:spPr bwMode="auto">
          <a:xfrm>
            <a:off x="7010400" y="4806950"/>
            <a:ext cx="381000" cy="1143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10" name="Rectangle 13"/>
          <p:cNvSpPr>
            <a:spLocks noChangeArrowheads="1"/>
          </p:cNvSpPr>
          <p:nvPr/>
        </p:nvSpPr>
        <p:spPr bwMode="auto">
          <a:xfrm>
            <a:off x="7467600" y="5187950"/>
            <a:ext cx="381000" cy="762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11" name="Rectangle 14"/>
          <p:cNvSpPr>
            <a:spLocks noChangeArrowheads="1"/>
          </p:cNvSpPr>
          <p:nvPr/>
        </p:nvSpPr>
        <p:spPr bwMode="auto">
          <a:xfrm>
            <a:off x="7924800" y="5568950"/>
            <a:ext cx="381000" cy="381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12" name="Rectangle 15"/>
          <p:cNvSpPr>
            <a:spLocks noChangeArrowheads="1"/>
          </p:cNvSpPr>
          <p:nvPr/>
        </p:nvSpPr>
        <p:spPr bwMode="auto">
          <a:xfrm>
            <a:off x="5164138" y="5932488"/>
            <a:ext cx="35401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18   19    20   21   22   23    24</a:t>
            </a:r>
          </a:p>
        </p:txBody>
      </p:sp>
      <p:sp>
        <p:nvSpPr>
          <p:cNvPr id="4113" name="Rectangle 16"/>
          <p:cNvSpPr>
            <a:spLocks noChangeArrowheads="1"/>
          </p:cNvSpPr>
          <p:nvPr/>
        </p:nvSpPr>
        <p:spPr bwMode="auto">
          <a:xfrm>
            <a:off x="4783138" y="5703888"/>
            <a:ext cx="4159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0 </a:t>
            </a:r>
          </a:p>
        </p:txBody>
      </p:sp>
      <p:sp>
        <p:nvSpPr>
          <p:cNvPr id="4114" name="Rectangle 17"/>
          <p:cNvSpPr>
            <a:spLocks noChangeArrowheads="1"/>
          </p:cNvSpPr>
          <p:nvPr/>
        </p:nvSpPr>
        <p:spPr bwMode="auto">
          <a:xfrm>
            <a:off x="4706938" y="5094288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.1 </a:t>
            </a:r>
          </a:p>
        </p:txBody>
      </p:sp>
      <p:sp>
        <p:nvSpPr>
          <p:cNvPr id="4115" name="Rectangle 18"/>
          <p:cNvSpPr>
            <a:spLocks noChangeArrowheads="1"/>
          </p:cNvSpPr>
          <p:nvPr/>
        </p:nvSpPr>
        <p:spPr bwMode="auto">
          <a:xfrm>
            <a:off x="4706938" y="4484688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.2 </a:t>
            </a:r>
          </a:p>
        </p:txBody>
      </p:sp>
      <p:sp>
        <p:nvSpPr>
          <p:cNvPr id="4116" name="Rectangle 19"/>
          <p:cNvSpPr>
            <a:spLocks noChangeArrowheads="1"/>
          </p:cNvSpPr>
          <p:nvPr/>
        </p:nvSpPr>
        <p:spPr bwMode="auto">
          <a:xfrm>
            <a:off x="5181600" y="5568950"/>
            <a:ext cx="381000" cy="381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17" name="Rectangle 20"/>
          <p:cNvSpPr>
            <a:spLocks noChangeArrowheads="1"/>
          </p:cNvSpPr>
          <p:nvPr/>
        </p:nvSpPr>
        <p:spPr bwMode="auto">
          <a:xfrm>
            <a:off x="4706938" y="3875088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.3 </a:t>
            </a:r>
          </a:p>
        </p:txBody>
      </p:sp>
      <p:sp>
        <p:nvSpPr>
          <p:cNvPr id="4118" name="Rectangle 21"/>
          <p:cNvSpPr>
            <a:spLocks noChangeArrowheads="1"/>
          </p:cNvSpPr>
          <p:nvPr/>
        </p:nvSpPr>
        <p:spPr bwMode="auto">
          <a:xfrm>
            <a:off x="4648200" y="3505200"/>
            <a:ext cx="949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P(X)</a:t>
            </a:r>
            <a:r>
              <a:rPr lang="en-US"/>
              <a:t> </a:t>
            </a:r>
          </a:p>
        </p:txBody>
      </p:sp>
      <p:sp>
        <p:nvSpPr>
          <p:cNvPr id="4119" name="Line 22"/>
          <p:cNvSpPr>
            <a:spLocks noChangeShapeType="1"/>
          </p:cNvSpPr>
          <p:nvPr/>
        </p:nvSpPr>
        <p:spPr bwMode="auto">
          <a:xfrm>
            <a:off x="5611813" y="3435350"/>
            <a:ext cx="15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Rectangle 23"/>
          <p:cNvSpPr>
            <a:spLocks noChangeArrowheads="1"/>
          </p:cNvSpPr>
          <p:nvPr/>
        </p:nvSpPr>
        <p:spPr bwMode="auto">
          <a:xfrm>
            <a:off x="8575675" y="5943600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 b="1"/>
              <a:t> </a:t>
            </a:r>
            <a:r>
              <a:rPr lang="en-US" b="1"/>
              <a:t>X</a:t>
            </a:r>
          </a:p>
        </p:txBody>
      </p:sp>
      <p:sp>
        <p:nvSpPr>
          <p:cNvPr id="4121" name="Line 24"/>
          <p:cNvSpPr>
            <a:spLocks noChangeShapeType="1"/>
          </p:cNvSpPr>
          <p:nvPr/>
        </p:nvSpPr>
        <p:spPr bwMode="auto">
          <a:xfrm>
            <a:off x="8888413" y="6026150"/>
            <a:ext cx="15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2" name="Rectangle 25"/>
          <p:cNvSpPr>
            <a:spLocks noChangeArrowheads="1"/>
          </p:cNvSpPr>
          <p:nvPr/>
        </p:nvSpPr>
        <p:spPr bwMode="auto">
          <a:xfrm>
            <a:off x="5708650" y="2286000"/>
            <a:ext cx="2673350" cy="955675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/>
              <a:t>Sample Means Distribution</a:t>
            </a:r>
          </a:p>
        </p:txBody>
      </p:sp>
      <p:sp>
        <p:nvSpPr>
          <p:cNvPr id="4123" name="Rectangle 26"/>
          <p:cNvSpPr>
            <a:spLocks noChangeArrowheads="1"/>
          </p:cNvSpPr>
          <p:nvPr/>
        </p:nvSpPr>
        <p:spPr bwMode="auto">
          <a:xfrm>
            <a:off x="298450" y="2386013"/>
            <a:ext cx="3282950" cy="528637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16 Sample Means</a:t>
            </a:r>
          </a:p>
        </p:txBody>
      </p:sp>
      <p:sp>
        <p:nvSpPr>
          <p:cNvPr id="4124" name="Rectangle 27"/>
          <p:cNvSpPr>
            <a:spLocks noChangeArrowheads="1"/>
          </p:cNvSpPr>
          <p:nvPr/>
        </p:nvSpPr>
        <p:spPr bwMode="auto">
          <a:xfrm>
            <a:off x="8601075" y="5580063"/>
            <a:ext cx="3905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_</a:t>
            </a:r>
          </a:p>
        </p:txBody>
      </p:sp>
      <p:sp>
        <p:nvSpPr>
          <p:cNvPr id="4125" name="Rectangle 28"/>
          <p:cNvSpPr>
            <a:spLocks noChangeArrowheads="1"/>
          </p:cNvSpPr>
          <p:nvPr/>
        </p:nvSpPr>
        <p:spPr bwMode="auto">
          <a:xfrm>
            <a:off x="1143000" y="1524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sz="4100">
                <a:solidFill>
                  <a:schemeClr val="tx2"/>
                </a:solidFill>
              </a:rPr>
              <a:t>Developing a </a:t>
            </a:r>
          </a:p>
          <a:p>
            <a:pPr algn="ctr" defTabSz="852488">
              <a:lnSpc>
                <a:spcPct val="80000"/>
              </a:lnSpc>
            </a:pPr>
            <a:r>
              <a:rPr lang="en-US" sz="4100">
                <a:solidFill>
                  <a:schemeClr val="tx2"/>
                </a:solidFill>
              </a:rPr>
              <a:t>Sampling Distribution</a:t>
            </a:r>
          </a:p>
        </p:txBody>
      </p:sp>
      <p:sp>
        <p:nvSpPr>
          <p:cNvPr id="4126" name="Text Box 29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4127" name="AutoShape 30"/>
          <p:cNvSpPr>
            <a:spLocks noChangeArrowheads="1"/>
          </p:cNvSpPr>
          <p:nvPr/>
        </p:nvSpPr>
        <p:spPr bwMode="auto">
          <a:xfrm>
            <a:off x="4038600" y="48768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CA9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4128" name="Text Box 31"/>
          <p:cNvSpPr txBox="1">
            <a:spLocks noChangeArrowheads="1"/>
          </p:cNvSpPr>
          <p:nvPr/>
        </p:nvSpPr>
        <p:spPr bwMode="auto">
          <a:xfrm>
            <a:off x="57150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(no longer uniform)</a:t>
            </a:r>
          </a:p>
        </p:txBody>
      </p:sp>
      <p:sp>
        <p:nvSpPr>
          <p:cNvPr id="4129" name="Rectangle 32"/>
          <p:cNvSpPr>
            <a:spLocks noChangeArrowheads="1"/>
          </p:cNvSpPr>
          <p:nvPr/>
        </p:nvSpPr>
        <p:spPr bwMode="auto">
          <a:xfrm>
            <a:off x="4953000" y="3141663"/>
            <a:ext cx="3905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/>
              <a:t>_</a:t>
            </a: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7696200" y="6858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FBFFAB4B-FC23-4090-98F0-DB4D75CBF35E}" type="slidenum">
              <a:rPr lang="en-US"/>
              <a:pPr/>
              <a:t>22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1600200"/>
            <a:ext cx="6819900" cy="609600"/>
          </a:xfr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en-US" sz="2300" smtClean="0">
                <a:solidFill>
                  <a:schemeClr val="tx1"/>
                </a:solidFill>
              </a:rPr>
              <a:t>Summary Measures of this Sampling Distribution:</a:t>
            </a:r>
          </a:p>
        </p:txBody>
      </p:sp>
      <p:sp>
        <p:nvSpPr>
          <p:cNvPr id="5126" name="Rectangle 3"/>
          <p:cNvSpPr>
            <a:spLocks noChangeArrowheads="1"/>
          </p:cNvSpPr>
          <p:nvPr/>
        </p:nvSpPr>
        <p:spPr bwMode="auto">
          <a:xfrm>
            <a:off x="1143000" y="1524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4100">
                <a:solidFill>
                  <a:schemeClr val="tx2"/>
                </a:solidFill>
              </a:rPr>
              <a:t>Developing a</a:t>
            </a:r>
          </a:p>
          <a:p>
            <a:pPr algn="ctr" defTabSz="852488">
              <a:lnSpc>
                <a:spcPct val="80000"/>
              </a:lnSpc>
            </a:pPr>
            <a:r>
              <a:rPr lang="en-US" sz="4100">
                <a:solidFill>
                  <a:schemeClr val="tx2"/>
                </a:solidFill>
              </a:rPr>
              <a:t>Sampling Distribution</a:t>
            </a:r>
          </a:p>
        </p:txBody>
      </p:sp>
      <p:sp>
        <p:nvSpPr>
          <p:cNvPr id="5127" name="Text Box 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2057400" y="2362200"/>
          <a:ext cx="4651375" cy="974725"/>
        </p:xfrm>
        <a:graphic>
          <a:graphicData uri="http://schemas.openxmlformats.org/presentationml/2006/ole">
            <p:oleObj spid="_x0000_s5122" name="Equation" r:id="rId3" imgW="1942920" imgH="406080" progId="Equation.3">
              <p:embed/>
            </p:oleObj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914400" y="3505200"/>
          <a:ext cx="7259638" cy="1074738"/>
        </p:xfrm>
        <a:graphic>
          <a:graphicData uri="http://schemas.openxmlformats.org/presentationml/2006/ole">
            <p:oleObj spid="_x0000_s5123" name="Equation" r:id="rId4" imgW="3174840" imgH="469800" progId="Equation.3">
              <p:embed/>
            </p:oleObj>
          </a:graphicData>
        </a:graphic>
      </p:graphicFrame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7772400" y="6096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3063" y="5410200"/>
            <a:ext cx="6129337" cy="8620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DE53"/>
            </a:solidFill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/>
              <a:t>Note:	Here we divide by 16 because there are 16</a:t>
            </a:r>
          </a:p>
          <a:p>
            <a:pPr>
              <a:spcBef>
                <a:spcPct val="50000"/>
              </a:spcBef>
              <a:defRPr/>
            </a:pPr>
            <a:r>
              <a:rPr lang="en-US" sz="2000" dirty="0"/>
              <a:t>	different samples of size 2.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6163DA6B-5F9F-4F65-81E6-D754CD2A640E}" type="slidenum">
              <a:rPr lang="en-US"/>
              <a:pPr/>
              <a:t>23</a:t>
            </a:fld>
            <a:endParaRPr lang="en-US"/>
          </a:p>
        </p:txBody>
      </p:sp>
      <p:sp>
        <p:nvSpPr>
          <p:cNvPr id="4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/>
              <a:t>Comparing the Population Distribution</a:t>
            </a:r>
            <a:br>
              <a:rPr lang="en-US" sz="3200" smtClean="0"/>
            </a:br>
            <a:r>
              <a:rPr lang="en-US" sz="3200" smtClean="0"/>
              <a:t>to the Sample Means Distribution</a:t>
            </a:r>
          </a:p>
        </p:txBody>
      </p:sp>
      <p:sp>
        <p:nvSpPr>
          <p:cNvPr id="6150" name="Line 3"/>
          <p:cNvSpPr>
            <a:spLocks noChangeShapeType="1"/>
          </p:cNvSpPr>
          <p:nvPr/>
        </p:nvSpPr>
        <p:spPr bwMode="auto">
          <a:xfrm>
            <a:off x="5164138" y="3810000"/>
            <a:ext cx="0" cy="1719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Line 4"/>
          <p:cNvSpPr>
            <a:spLocks noChangeShapeType="1"/>
          </p:cNvSpPr>
          <p:nvPr/>
        </p:nvSpPr>
        <p:spPr bwMode="auto">
          <a:xfrm>
            <a:off x="5394325" y="5713413"/>
            <a:ext cx="3395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5"/>
          <p:cNvSpPr>
            <a:spLocks noChangeShapeType="1"/>
          </p:cNvSpPr>
          <p:nvPr/>
        </p:nvSpPr>
        <p:spPr bwMode="auto">
          <a:xfrm>
            <a:off x="5394325" y="5103813"/>
            <a:ext cx="3319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Line 6"/>
          <p:cNvSpPr>
            <a:spLocks noChangeShapeType="1"/>
          </p:cNvSpPr>
          <p:nvPr/>
        </p:nvSpPr>
        <p:spPr bwMode="auto">
          <a:xfrm>
            <a:off x="5394325" y="4494213"/>
            <a:ext cx="3319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7"/>
          <p:cNvSpPr>
            <a:spLocks noChangeShapeType="1"/>
          </p:cNvSpPr>
          <p:nvPr/>
        </p:nvSpPr>
        <p:spPr bwMode="auto">
          <a:xfrm>
            <a:off x="5394325" y="3884613"/>
            <a:ext cx="3319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Rectangle 8"/>
          <p:cNvSpPr>
            <a:spLocks noChangeArrowheads="1"/>
          </p:cNvSpPr>
          <p:nvPr/>
        </p:nvSpPr>
        <p:spPr bwMode="auto">
          <a:xfrm>
            <a:off x="5621338" y="4951413"/>
            <a:ext cx="381000" cy="762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56" name="Rectangle 9"/>
          <p:cNvSpPr>
            <a:spLocks noChangeArrowheads="1"/>
          </p:cNvSpPr>
          <p:nvPr/>
        </p:nvSpPr>
        <p:spPr bwMode="auto">
          <a:xfrm>
            <a:off x="6078538" y="4570413"/>
            <a:ext cx="381000" cy="1143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57" name="Rectangle 10"/>
          <p:cNvSpPr>
            <a:spLocks noChangeArrowheads="1"/>
          </p:cNvSpPr>
          <p:nvPr/>
        </p:nvSpPr>
        <p:spPr bwMode="auto">
          <a:xfrm>
            <a:off x="6535738" y="4189413"/>
            <a:ext cx="381000" cy="1524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58" name="Rectangle 11"/>
          <p:cNvSpPr>
            <a:spLocks noChangeArrowheads="1"/>
          </p:cNvSpPr>
          <p:nvPr/>
        </p:nvSpPr>
        <p:spPr bwMode="auto">
          <a:xfrm>
            <a:off x="6992938" y="4570413"/>
            <a:ext cx="381000" cy="1143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59" name="Rectangle 12"/>
          <p:cNvSpPr>
            <a:spLocks noChangeArrowheads="1"/>
          </p:cNvSpPr>
          <p:nvPr/>
        </p:nvSpPr>
        <p:spPr bwMode="auto">
          <a:xfrm>
            <a:off x="7450138" y="4951413"/>
            <a:ext cx="381000" cy="762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60" name="Rectangle 13"/>
          <p:cNvSpPr>
            <a:spLocks noChangeArrowheads="1"/>
          </p:cNvSpPr>
          <p:nvPr/>
        </p:nvSpPr>
        <p:spPr bwMode="auto">
          <a:xfrm>
            <a:off x="7907338" y="5332413"/>
            <a:ext cx="381000" cy="381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61" name="Rectangle 14"/>
          <p:cNvSpPr>
            <a:spLocks noChangeArrowheads="1"/>
          </p:cNvSpPr>
          <p:nvPr/>
        </p:nvSpPr>
        <p:spPr bwMode="auto">
          <a:xfrm>
            <a:off x="5146675" y="5695950"/>
            <a:ext cx="35401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/>
              <a:t>18   19    20   21   22   23    24</a:t>
            </a:r>
          </a:p>
        </p:txBody>
      </p:sp>
      <p:sp>
        <p:nvSpPr>
          <p:cNvPr id="6162" name="Rectangle 15"/>
          <p:cNvSpPr>
            <a:spLocks noChangeArrowheads="1"/>
          </p:cNvSpPr>
          <p:nvPr/>
        </p:nvSpPr>
        <p:spPr bwMode="auto">
          <a:xfrm>
            <a:off x="4765675" y="5467350"/>
            <a:ext cx="4159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0 </a:t>
            </a:r>
          </a:p>
        </p:txBody>
      </p:sp>
      <p:sp>
        <p:nvSpPr>
          <p:cNvPr id="6163" name="Rectangle 16"/>
          <p:cNvSpPr>
            <a:spLocks noChangeArrowheads="1"/>
          </p:cNvSpPr>
          <p:nvPr/>
        </p:nvSpPr>
        <p:spPr bwMode="auto">
          <a:xfrm>
            <a:off x="4689475" y="4857750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.1 </a:t>
            </a:r>
          </a:p>
        </p:txBody>
      </p:sp>
      <p:sp>
        <p:nvSpPr>
          <p:cNvPr id="6164" name="Rectangle 17"/>
          <p:cNvSpPr>
            <a:spLocks noChangeArrowheads="1"/>
          </p:cNvSpPr>
          <p:nvPr/>
        </p:nvSpPr>
        <p:spPr bwMode="auto">
          <a:xfrm>
            <a:off x="4689475" y="4248150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.2 </a:t>
            </a:r>
          </a:p>
        </p:txBody>
      </p:sp>
      <p:sp>
        <p:nvSpPr>
          <p:cNvPr id="6165" name="Rectangle 18"/>
          <p:cNvSpPr>
            <a:spLocks noChangeArrowheads="1"/>
          </p:cNvSpPr>
          <p:nvPr/>
        </p:nvSpPr>
        <p:spPr bwMode="auto">
          <a:xfrm>
            <a:off x="5164138" y="5332413"/>
            <a:ext cx="381000" cy="3810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66" name="Rectangle 19"/>
          <p:cNvSpPr>
            <a:spLocks noChangeArrowheads="1"/>
          </p:cNvSpPr>
          <p:nvPr/>
        </p:nvSpPr>
        <p:spPr bwMode="auto">
          <a:xfrm>
            <a:off x="4689475" y="3638550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.3 </a:t>
            </a:r>
          </a:p>
        </p:txBody>
      </p:sp>
      <p:sp>
        <p:nvSpPr>
          <p:cNvPr id="6167" name="Rectangle 20"/>
          <p:cNvSpPr>
            <a:spLocks noChangeArrowheads="1"/>
          </p:cNvSpPr>
          <p:nvPr/>
        </p:nvSpPr>
        <p:spPr bwMode="auto">
          <a:xfrm>
            <a:off x="4624388" y="3344863"/>
            <a:ext cx="949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P(X) </a:t>
            </a:r>
          </a:p>
        </p:txBody>
      </p:sp>
      <p:sp>
        <p:nvSpPr>
          <p:cNvPr id="6168" name="Line 21"/>
          <p:cNvSpPr>
            <a:spLocks noChangeShapeType="1"/>
          </p:cNvSpPr>
          <p:nvPr/>
        </p:nvSpPr>
        <p:spPr bwMode="auto">
          <a:xfrm>
            <a:off x="5518150" y="3351213"/>
            <a:ext cx="15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69" name="Rectangle 22"/>
          <p:cNvSpPr>
            <a:spLocks noChangeArrowheads="1"/>
          </p:cNvSpPr>
          <p:nvPr/>
        </p:nvSpPr>
        <p:spPr bwMode="auto">
          <a:xfrm>
            <a:off x="8610600" y="5792788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X</a:t>
            </a:r>
          </a:p>
        </p:txBody>
      </p:sp>
      <p:sp>
        <p:nvSpPr>
          <p:cNvPr id="6170" name="Line 23"/>
          <p:cNvSpPr>
            <a:spLocks noChangeShapeType="1"/>
          </p:cNvSpPr>
          <p:nvPr/>
        </p:nvSpPr>
        <p:spPr bwMode="auto">
          <a:xfrm>
            <a:off x="8870950" y="5789613"/>
            <a:ext cx="15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1" name="Rectangle 24"/>
          <p:cNvSpPr>
            <a:spLocks noChangeArrowheads="1"/>
          </p:cNvSpPr>
          <p:nvPr/>
        </p:nvSpPr>
        <p:spPr bwMode="auto">
          <a:xfrm>
            <a:off x="954088" y="5694363"/>
            <a:ext cx="3387725" cy="782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 </a:t>
            </a:r>
            <a:r>
              <a:rPr lang="en-US" sz="1800" b="1">
                <a:solidFill>
                  <a:schemeClr val="tx2"/>
                </a:solidFill>
              </a:rPr>
              <a:t>  18</a:t>
            </a:r>
            <a:r>
              <a:rPr lang="en-US" sz="1800" b="1">
                <a:solidFill>
                  <a:srgbClr val="993300"/>
                </a:solidFill>
              </a:rPr>
              <a:t>         </a:t>
            </a:r>
            <a:r>
              <a:rPr lang="en-US" sz="1800" b="1">
                <a:solidFill>
                  <a:srgbClr val="FF6699"/>
                </a:solidFill>
              </a:rPr>
              <a:t>20</a:t>
            </a:r>
            <a:r>
              <a:rPr lang="en-US" sz="1800" b="1">
                <a:solidFill>
                  <a:srgbClr val="993300"/>
                </a:solidFill>
              </a:rPr>
              <a:t>        </a:t>
            </a:r>
            <a:r>
              <a:rPr lang="en-US" sz="1800" b="1">
                <a:solidFill>
                  <a:schemeClr val="accent2"/>
                </a:solidFill>
              </a:rPr>
              <a:t> 22</a:t>
            </a:r>
            <a:r>
              <a:rPr lang="en-US" sz="1800" b="1">
                <a:solidFill>
                  <a:srgbClr val="993300"/>
                </a:solidFill>
              </a:rPr>
              <a:t>         </a:t>
            </a:r>
            <a:r>
              <a:rPr lang="en-US" sz="1800" b="1">
                <a:solidFill>
                  <a:schemeClr val="hlink"/>
                </a:solidFill>
              </a:rPr>
              <a:t> 24</a:t>
            </a:r>
            <a:endParaRPr lang="en-US" b="1">
              <a:solidFill>
                <a:srgbClr val="993300"/>
              </a:solidFill>
            </a:endParaRPr>
          </a:p>
          <a:p>
            <a:pPr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b="1">
                <a:solidFill>
                  <a:schemeClr val="tx2"/>
                </a:solidFill>
              </a:rPr>
              <a:t>   A       </a:t>
            </a:r>
            <a:r>
              <a:rPr lang="en-US" b="1">
                <a:solidFill>
                  <a:srgbClr val="FF6699"/>
                </a:solidFill>
              </a:rPr>
              <a:t>B </a:t>
            </a:r>
            <a:r>
              <a:rPr lang="en-US" b="1"/>
              <a:t>      </a:t>
            </a:r>
            <a:r>
              <a:rPr lang="en-US" b="1">
                <a:solidFill>
                  <a:schemeClr val="accent2"/>
                </a:solidFill>
              </a:rPr>
              <a:t>C </a:t>
            </a:r>
            <a:r>
              <a:rPr lang="en-US" b="1"/>
              <a:t>       </a:t>
            </a:r>
            <a:r>
              <a:rPr lang="en-US" b="1">
                <a:solidFill>
                  <a:schemeClr val="hlink"/>
                </a:solidFill>
              </a:rPr>
              <a:t>D</a:t>
            </a:r>
            <a:endParaRPr lang="en-US" b="1">
              <a:solidFill>
                <a:srgbClr val="993300"/>
              </a:solidFill>
            </a:endParaRPr>
          </a:p>
        </p:txBody>
      </p:sp>
      <p:sp>
        <p:nvSpPr>
          <p:cNvPr id="6172" name="Line 25"/>
          <p:cNvSpPr>
            <a:spLocks noChangeShapeType="1"/>
          </p:cNvSpPr>
          <p:nvPr/>
        </p:nvSpPr>
        <p:spPr bwMode="auto">
          <a:xfrm>
            <a:off x="974725" y="5103813"/>
            <a:ext cx="3319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3" name="Line 26"/>
          <p:cNvSpPr>
            <a:spLocks noChangeShapeType="1"/>
          </p:cNvSpPr>
          <p:nvPr/>
        </p:nvSpPr>
        <p:spPr bwMode="auto">
          <a:xfrm>
            <a:off x="974725" y="4494213"/>
            <a:ext cx="3319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27"/>
          <p:cNvSpPr>
            <a:spLocks noChangeArrowheads="1"/>
          </p:cNvSpPr>
          <p:nvPr/>
        </p:nvSpPr>
        <p:spPr bwMode="auto">
          <a:xfrm>
            <a:off x="1201738" y="4189413"/>
            <a:ext cx="381000" cy="1524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75" name="Rectangle 28"/>
          <p:cNvSpPr>
            <a:spLocks noChangeArrowheads="1"/>
          </p:cNvSpPr>
          <p:nvPr/>
        </p:nvSpPr>
        <p:spPr bwMode="auto">
          <a:xfrm>
            <a:off x="2039938" y="4189413"/>
            <a:ext cx="381000" cy="1524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76" name="Rectangle 29"/>
          <p:cNvSpPr>
            <a:spLocks noChangeArrowheads="1"/>
          </p:cNvSpPr>
          <p:nvPr/>
        </p:nvSpPr>
        <p:spPr bwMode="auto">
          <a:xfrm>
            <a:off x="2878138" y="4189413"/>
            <a:ext cx="381000" cy="1524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77" name="Rectangle 30"/>
          <p:cNvSpPr>
            <a:spLocks noChangeArrowheads="1"/>
          </p:cNvSpPr>
          <p:nvPr/>
        </p:nvSpPr>
        <p:spPr bwMode="auto">
          <a:xfrm>
            <a:off x="3716338" y="4189413"/>
            <a:ext cx="381000" cy="15240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78" name="Line 31"/>
          <p:cNvSpPr>
            <a:spLocks noChangeShapeType="1"/>
          </p:cNvSpPr>
          <p:nvPr/>
        </p:nvSpPr>
        <p:spPr bwMode="auto">
          <a:xfrm>
            <a:off x="974725" y="3960813"/>
            <a:ext cx="33194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Line 32"/>
          <p:cNvSpPr>
            <a:spLocks noChangeShapeType="1"/>
          </p:cNvSpPr>
          <p:nvPr/>
        </p:nvSpPr>
        <p:spPr bwMode="auto">
          <a:xfrm>
            <a:off x="762000" y="3884613"/>
            <a:ext cx="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Line 33"/>
          <p:cNvSpPr>
            <a:spLocks noChangeShapeType="1"/>
          </p:cNvSpPr>
          <p:nvPr/>
        </p:nvSpPr>
        <p:spPr bwMode="auto">
          <a:xfrm>
            <a:off x="762000" y="5713413"/>
            <a:ext cx="3608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Rectangle 34"/>
          <p:cNvSpPr>
            <a:spLocks noChangeArrowheads="1"/>
          </p:cNvSpPr>
          <p:nvPr/>
        </p:nvSpPr>
        <p:spPr bwMode="auto">
          <a:xfrm>
            <a:off x="346075" y="5467350"/>
            <a:ext cx="4159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0 </a:t>
            </a:r>
          </a:p>
        </p:txBody>
      </p:sp>
      <p:sp>
        <p:nvSpPr>
          <p:cNvPr id="6182" name="Rectangle 35"/>
          <p:cNvSpPr>
            <a:spLocks noChangeArrowheads="1"/>
          </p:cNvSpPr>
          <p:nvPr/>
        </p:nvSpPr>
        <p:spPr bwMode="auto">
          <a:xfrm>
            <a:off x="269875" y="4857750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.1 </a:t>
            </a:r>
          </a:p>
        </p:txBody>
      </p:sp>
      <p:sp>
        <p:nvSpPr>
          <p:cNvPr id="6183" name="Rectangle 36"/>
          <p:cNvSpPr>
            <a:spLocks noChangeArrowheads="1"/>
          </p:cNvSpPr>
          <p:nvPr/>
        </p:nvSpPr>
        <p:spPr bwMode="auto">
          <a:xfrm>
            <a:off x="269875" y="4248150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.2 </a:t>
            </a:r>
          </a:p>
        </p:txBody>
      </p:sp>
      <p:sp>
        <p:nvSpPr>
          <p:cNvPr id="6184" name="Rectangle 37"/>
          <p:cNvSpPr>
            <a:spLocks noChangeArrowheads="1"/>
          </p:cNvSpPr>
          <p:nvPr/>
        </p:nvSpPr>
        <p:spPr bwMode="auto">
          <a:xfrm>
            <a:off x="269875" y="3714750"/>
            <a:ext cx="568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.3 </a:t>
            </a:r>
          </a:p>
        </p:txBody>
      </p:sp>
      <p:sp>
        <p:nvSpPr>
          <p:cNvPr id="6185" name="Rectangle 38"/>
          <p:cNvSpPr>
            <a:spLocks noChangeArrowheads="1"/>
          </p:cNvSpPr>
          <p:nvPr/>
        </p:nvSpPr>
        <p:spPr bwMode="auto">
          <a:xfrm>
            <a:off x="668338" y="1905000"/>
            <a:ext cx="34480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6186" name="Rectangle 39"/>
          <p:cNvSpPr>
            <a:spLocks noChangeArrowheads="1"/>
          </p:cNvSpPr>
          <p:nvPr/>
        </p:nvSpPr>
        <p:spPr bwMode="auto">
          <a:xfrm>
            <a:off x="1031875" y="1658938"/>
            <a:ext cx="2320925" cy="901700"/>
          </a:xfrm>
          <a:prstGeom prst="rect">
            <a:avLst/>
          </a:prstGeom>
          <a:solidFill>
            <a:srgbClr val="FDE0BD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/>
              <a:t>Population</a:t>
            </a:r>
          </a:p>
          <a:p>
            <a:pPr algn="ctr" eaLnBrk="0" hangingPunct="0">
              <a:lnSpc>
                <a:spcPct val="40000"/>
              </a:lnSpc>
              <a:spcBef>
                <a:spcPct val="50000"/>
              </a:spcBef>
            </a:pPr>
            <a:r>
              <a:rPr lang="en-US" sz="2800"/>
              <a:t>N = 4</a:t>
            </a:r>
          </a:p>
        </p:txBody>
      </p:sp>
      <p:sp>
        <p:nvSpPr>
          <p:cNvPr id="6187" name="Rectangle 40"/>
          <p:cNvSpPr>
            <a:spLocks noChangeArrowheads="1"/>
          </p:cNvSpPr>
          <p:nvPr/>
        </p:nvSpPr>
        <p:spPr bwMode="auto">
          <a:xfrm>
            <a:off x="357188" y="3344863"/>
            <a:ext cx="10795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P(X) </a:t>
            </a:r>
          </a:p>
        </p:txBody>
      </p:sp>
      <p:sp>
        <p:nvSpPr>
          <p:cNvPr id="6188" name="Rectangle 41"/>
          <p:cNvSpPr>
            <a:spLocks noChangeArrowheads="1"/>
          </p:cNvSpPr>
          <p:nvPr/>
        </p:nvSpPr>
        <p:spPr bwMode="auto">
          <a:xfrm>
            <a:off x="4232275" y="5619750"/>
            <a:ext cx="4921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X</a:t>
            </a:r>
          </a:p>
        </p:txBody>
      </p:sp>
      <p:sp>
        <p:nvSpPr>
          <p:cNvPr id="6189" name="Rectangle 42"/>
          <p:cNvSpPr>
            <a:spLocks noChangeArrowheads="1"/>
          </p:cNvSpPr>
          <p:nvPr/>
        </p:nvSpPr>
        <p:spPr bwMode="auto">
          <a:xfrm>
            <a:off x="8610600" y="5427663"/>
            <a:ext cx="3905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_</a:t>
            </a:r>
          </a:p>
        </p:txBody>
      </p:sp>
      <p:graphicFrame>
        <p:nvGraphicFramePr>
          <p:cNvPr id="6146" name="Object 43"/>
          <p:cNvGraphicFramePr>
            <a:graphicFrameLocks noChangeAspect="1"/>
          </p:cNvGraphicFramePr>
          <p:nvPr/>
        </p:nvGraphicFramePr>
        <p:xfrm>
          <a:off x="4919663" y="2438400"/>
          <a:ext cx="3629025" cy="649288"/>
        </p:xfrm>
        <a:graphic>
          <a:graphicData uri="http://schemas.openxmlformats.org/presentationml/2006/ole">
            <p:oleObj spid="_x0000_s6146" name="Equation" r:id="rId3" imgW="1346040" imgH="241200" progId="Equation.3">
              <p:embed/>
            </p:oleObj>
          </a:graphicData>
        </a:graphic>
      </p:graphicFrame>
      <p:graphicFrame>
        <p:nvGraphicFramePr>
          <p:cNvPr id="6147" name="Object 44"/>
          <p:cNvGraphicFramePr>
            <a:graphicFrameLocks noChangeAspect="1"/>
          </p:cNvGraphicFramePr>
          <p:nvPr/>
        </p:nvGraphicFramePr>
        <p:xfrm>
          <a:off x="449263" y="2514600"/>
          <a:ext cx="3424237" cy="546100"/>
        </p:xfrm>
        <a:graphic>
          <a:graphicData uri="http://schemas.openxmlformats.org/presentationml/2006/ole">
            <p:oleObj spid="_x0000_s6147" name="Equation" r:id="rId4" imgW="1269720" imgH="203040" progId="Equation.3">
              <p:embed/>
            </p:oleObj>
          </a:graphicData>
        </a:graphic>
      </p:graphicFrame>
      <p:sp>
        <p:nvSpPr>
          <p:cNvPr id="6190" name="Rectangle 45"/>
          <p:cNvSpPr>
            <a:spLocks noChangeArrowheads="1"/>
          </p:cNvSpPr>
          <p:nvPr/>
        </p:nvSpPr>
        <p:spPr bwMode="auto">
          <a:xfrm>
            <a:off x="4343400" y="1658938"/>
            <a:ext cx="4530725" cy="858837"/>
          </a:xfrm>
          <a:prstGeom prst="rect">
            <a:avLst/>
          </a:prstGeom>
          <a:solidFill>
            <a:srgbClr val="C7DAF7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/>
              <a:t>Sample Means Distribution</a:t>
            </a:r>
          </a:p>
          <a:p>
            <a:pPr algn="ctr" eaLnBrk="0" hangingPunct="0">
              <a:lnSpc>
                <a:spcPct val="30000"/>
              </a:lnSpc>
              <a:spcBef>
                <a:spcPct val="50000"/>
              </a:spcBef>
            </a:pPr>
            <a:r>
              <a:rPr lang="en-US" sz="2800"/>
              <a:t>n = 2</a:t>
            </a:r>
          </a:p>
        </p:txBody>
      </p:sp>
      <p:sp>
        <p:nvSpPr>
          <p:cNvPr id="6191" name="Rectangle 46"/>
          <p:cNvSpPr>
            <a:spLocks noChangeArrowheads="1"/>
          </p:cNvSpPr>
          <p:nvPr/>
        </p:nvSpPr>
        <p:spPr bwMode="auto">
          <a:xfrm>
            <a:off x="4943475" y="2989263"/>
            <a:ext cx="3905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_</a:t>
            </a:r>
          </a:p>
        </p:txBody>
      </p:sp>
      <p:sp>
        <p:nvSpPr>
          <p:cNvPr id="6193" name="Rectangle 49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F3C0E71E-7950-4F34-BDDE-926AF3BBF3B1}" type="slidenum">
              <a:rPr lang="en-US"/>
              <a:pPr/>
              <a:t>24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Sample Mean Sampling Distribution:</a:t>
            </a:r>
            <a:br>
              <a:rPr lang="en-US" sz="3200" smtClean="0"/>
            </a:br>
            <a:r>
              <a:rPr lang="en-US" sz="3200" smtClean="0"/>
              <a:t>Standard Error of the Mean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02588" cy="4648200"/>
          </a:xfrm>
        </p:spPr>
        <p:txBody>
          <a:bodyPr/>
          <a:lstStyle/>
          <a:p>
            <a:pPr marL="342900" indent="-342900" defTabSz="9144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400" smtClean="0"/>
              <a:t>Different samples of the same size from the same population will yield different sample means</a:t>
            </a:r>
          </a:p>
          <a:p>
            <a:pPr marL="342900" indent="-342900" defTabSz="9144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400" smtClean="0"/>
              <a:t>A measure of the variability in the mean from sample to sample is given by the </a:t>
            </a:r>
            <a:r>
              <a:rPr lang="en-US" sz="2400" smtClean="0">
                <a:solidFill>
                  <a:schemeClr val="folHlink"/>
                </a:solidFill>
              </a:rPr>
              <a:t>Standard Error of the Mean:</a:t>
            </a:r>
          </a:p>
          <a:p>
            <a:pPr marL="342900" indent="-342900" defTabSz="914400" eaLnBrk="1" hangingPunct="1">
              <a:lnSpc>
                <a:spcPct val="7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sz="2400" smtClean="0"/>
              <a:t>		</a:t>
            </a:r>
            <a:r>
              <a:rPr lang="en-US" sz="2000" smtClean="0"/>
              <a:t>(This assumes that sampling is with replacement or </a:t>
            </a:r>
          </a:p>
          <a:p>
            <a:pPr marL="342900" indent="-342900" defTabSz="914400" eaLnBrk="1" hangingPunct="1">
              <a:lnSpc>
                <a:spcPct val="7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sz="2000" smtClean="0"/>
              <a:t>		sampling is without replacement from an infinite population)</a:t>
            </a:r>
            <a:endParaRPr lang="en-US" sz="2400" smtClean="0"/>
          </a:p>
          <a:p>
            <a:pPr marL="342900" indent="-342900" defTabSz="914400" eaLnBrk="1" hangingPunct="1">
              <a:lnSpc>
                <a:spcPct val="110000"/>
              </a:lnSpc>
              <a:spcBef>
                <a:spcPct val="30000"/>
              </a:spcBef>
            </a:pPr>
            <a:endParaRPr lang="en-US" sz="2400" smtClean="0"/>
          </a:p>
          <a:p>
            <a:pPr marL="342900" indent="-342900" defTabSz="914400" eaLnBrk="1" hangingPunct="1">
              <a:lnSpc>
                <a:spcPct val="110000"/>
              </a:lnSpc>
              <a:spcBef>
                <a:spcPct val="30000"/>
              </a:spcBef>
            </a:pPr>
            <a:endParaRPr lang="en-US" sz="2400" smtClean="0"/>
          </a:p>
          <a:p>
            <a:pPr marL="342900" indent="-342900" defTabSz="914400" eaLnBrk="1" hangingPunct="1">
              <a:lnSpc>
                <a:spcPct val="110000"/>
              </a:lnSpc>
              <a:spcBef>
                <a:spcPct val="30000"/>
              </a:spcBef>
            </a:pPr>
            <a:endParaRPr lang="en-US" sz="2400" smtClean="0"/>
          </a:p>
          <a:p>
            <a:pPr marL="342900" indent="-342900" defTabSz="914400"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z="2400" smtClean="0"/>
              <a:t>Note that the standard error of the mean decreases as the sample size increases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3733800" y="4267200"/>
          <a:ext cx="2024063" cy="1390650"/>
        </p:xfrm>
        <a:graphic>
          <a:graphicData uri="http://schemas.openxmlformats.org/presentationml/2006/ole">
            <p:oleObj spid="_x0000_s7170" name="Equation" r:id="rId3" imgW="609480" imgH="419040" progId="Equation.3">
              <p:embed/>
            </p:oleObj>
          </a:graphicData>
        </a:graphic>
      </p:graphicFrame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80F76193-F1BC-4518-B977-3D24EC2AE9E8}" type="slidenum">
              <a:rPr lang="en-US"/>
              <a:pPr/>
              <a:t>25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Sample Mean Sampling Distribution:</a:t>
            </a:r>
            <a:br>
              <a:rPr lang="en-US" sz="3200" smtClean="0"/>
            </a:br>
            <a:r>
              <a:rPr lang="en-US" sz="3200" smtClean="0"/>
              <a:t>If the Population is Normal</a:t>
            </a:r>
          </a:p>
        </p:txBody>
      </p:sp>
      <p:sp>
        <p:nvSpPr>
          <p:cNvPr id="81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178800" cy="4648200"/>
          </a:xfrm>
        </p:spPr>
        <p:txBody>
          <a:bodyPr/>
          <a:lstStyle/>
          <a:p>
            <a:pPr marL="342900" indent="-342900" defTabSz="914400" eaLnBrk="1" hangingPunct="1">
              <a:lnSpc>
                <a:spcPct val="120000"/>
              </a:lnSpc>
            </a:pPr>
            <a:r>
              <a:rPr lang="en-US" smtClean="0">
                <a:solidFill>
                  <a:srgbClr val="000000"/>
                </a:solidFill>
              </a:rPr>
              <a:t>If a population is </a:t>
            </a:r>
            <a:r>
              <a:rPr lang="en-US" smtClean="0">
                <a:solidFill>
                  <a:schemeClr val="folHlink"/>
                </a:solidFill>
              </a:rPr>
              <a:t>normal</a:t>
            </a:r>
            <a:r>
              <a:rPr lang="en-US" smtClean="0">
                <a:solidFill>
                  <a:srgbClr val="000000"/>
                </a:solidFill>
              </a:rPr>
              <a:t> with mean </a:t>
            </a:r>
            <a:r>
              <a:rPr lang="el-GR" smtClean="0">
                <a:solidFill>
                  <a:srgbClr val="000000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mtClean="0">
                <a:solidFill>
                  <a:srgbClr val="000000"/>
                </a:solidFill>
                <a:sym typeface="Symbol" pitchFamily="18" charset="2"/>
              </a:rPr>
              <a:t> and standard deviation </a:t>
            </a:r>
            <a:r>
              <a:rPr lang="el-GR" smtClean="0">
                <a:solidFill>
                  <a:srgbClr val="000000"/>
                </a:solidFill>
                <a:cs typeface="Arial" charset="0"/>
                <a:sym typeface="Symbol" pitchFamily="18" charset="2"/>
              </a:rPr>
              <a:t>σ</a:t>
            </a:r>
            <a:r>
              <a:rPr lang="en-US" smtClean="0">
                <a:solidFill>
                  <a:srgbClr val="000000"/>
                </a:solidFill>
                <a:sym typeface="Symbol" pitchFamily="18" charset="2"/>
              </a:rPr>
              <a:t>, the sampling distribution of        is 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also normally distributed</a:t>
            </a:r>
            <a:r>
              <a:rPr lang="en-US" smtClean="0">
                <a:solidFill>
                  <a:srgbClr val="000000"/>
                </a:solidFill>
                <a:sym typeface="Symbol" pitchFamily="18" charset="2"/>
              </a:rPr>
              <a:t> with</a:t>
            </a:r>
          </a:p>
          <a:p>
            <a:pPr marL="342900" indent="-342900" defTabSz="914400" eaLnBrk="1" hangingPunct="1">
              <a:lnSpc>
                <a:spcPct val="165000"/>
              </a:lnSpc>
            </a:pPr>
            <a:endParaRPr lang="en-US" sz="1400" smtClean="0">
              <a:solidFill>
                <a:srgbClr val="000000"/>
              </a:solidFill>
              <a:sym typeface="Symbol" pitchFamily="18" charset="2"/>
            </a:endParaRPr>
          </a:p>
          <a:p>
            <a:pPr marL="342900" indent="-342900" defTabSz="914400" eaLnBrk="1" hangingPunct="1">
              <a:lnSpc>
                <a:spcPct val="165000"/>
              </a:lnSpc>
            </a:pPr>
            <a:endParaRPr lang="en-US" sz="1400" smtClean="0">
              <a:solidFill>
                <a:srgbClr val="000000"/>
              </a:solidFill>
              <a:sym typeface="Symbol" pitchFamily="18" charset="2"/>
            </a:endParaRPr>
          </a:p>
          <a:p>
            <a:pPr marL="342900" indent="-342900" defTabSz="914400" eaLnBrk="1" hangingPunct="1">
              <a:lnSpc>
                <a:spcPct val="165000"/>
              </a:lnSpc>
              <a:buFont typeface="Wingdings" pitchFamily="2" charset="2"/>
              <a:buNone/>
            </a:pPr>
            <a:r>
              <a:rPr lang="en-US" sz="1900" smtClean="0"/>
              <a:t>				    and</a:t>
            </a:r>
          </a:p>
          <a:p>
            <a:pPr marL="342900" indent="-342900" defTabSz="914400" eaLnBrk="1" hangingPunct="1">
              <a:lnSpc>
                <a:spcPct val="165000"/>
              </a:lnSpc>
              <a:buFont typeface="Wingdings" pitchFamily="2" charset="2"/>
              <a:buNone/>
            </a:pPr>
            <a:endParaRPr lang="en-US" sz="1900" smtClean="0"/>
          </a:p>
          <a:p>
            <a:pPr marL="342900" indent="-342900" defTabSz="914400" eaLnBrk="1" hangingPunct="1">
              <a:lnSpc>
                <a:spcPct val="165000"/>
              </a:lnSpc>
              <a:buFont typeface="Wingdings" pitchFamily="2" charset="2"/>
              <a:buNone/>
            </a:pPr>
            <a:endParaRPr lang="en-US" sz="1900" smtClean="0"/>
          </a:p>
          <a:p>
            <a:pPr marL="342900" indent="-342900" defTabSz="914400" eaLnBrk="1" hangingPunct="1">
              <a:lnSpc>
                <a:spcPct val="85000"/>
              </a:lnSpc>
              <a:buFont typeface="Wingdings" pitchFamily="2" charset="2"/>
              <a:buNone/>
            </a:pPr>
            <a:r>
              <a:rPr lang="en-US" sz="1900" smtClean="0"/>
              <a:t>		</a:t>
            </a:r>
            <a:endParaRPr lang="en-US" smtClean="0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1447800" y="2743200"/>
          <a:ext cx="342900" cy="457200"/>
        </p:xfrm>
        <a:graphic>
          <a:graphicData uri="http://schemas.openxmlformats.org/presentationml/2006/ole">
            <p:oleObj spid="_x0000_s8194" name="Equation" r:id="rId3" imgW="152280" imgH="203040" progId="Equation.3">
              <p:embed/>
            </p:oleObj>
          </a:graphicData>
        </a:graphic>
      </p:graphicFrame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1752600" y="4029075"/>
          <a:ext cx="1425575" cy="792163"/>
        </p:xfrm>
        <a:graphic>
          <a:graphicData uri="http://schemas.openxmlformats.org/presentationml/2006/ole">
            <p:oleObj spid="_x0000_s8195" name="Equation" r:id="rId4" imgW="457200" imgH="253800" progId="Equation.3">
              <p:embed/>
            </p:oleObj>
          </a:graphicData>
        </a:graphic>
      </p:graphicFrame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4741863" y="3733800"/>
          <a:ext cx="2024062" cy="1390650"/>
        </p:xfrm>
        <a:graphic>
          <a:graphicData uri="http://schemas.openxmlformats.org/presentationml/2006/ole">
            <p:oleObj spid="_x0000_s8196" name="Equation" r:id="rId5" imgW="609480" imgH="419040" progId="Equation.3">
              <p:embed/>
            </p:oleObj>
          </a:graphicData>
        </a:graphic>
      </p:graphicFrame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F6E65D53-07DA-4C96-9911-2165380F74CD}" type="slidenum">
              <a:rPr lang="en-US"/>
              <a:pPr/>
              <a:t>26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22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Z-value for Sampling Distribution</a:t>
            </a:r>
            <a:br>
              <a:rPr lang="en-US" smtClean="0"/>
            </a:br>
            <a:r>
              <a:rPr lang="en-US" smtClean="0"/>
              <a:t>of the Mean</a:t>
            </a:r>
          </a:p>
        </p:txBody>
      </p:sp>
      <p:sp>
        <p:nvSpPr>
          <p:cNvPr id="9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4532313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Z-value for the sampling distribution of     :</a:t>
            </a:r>
          </a:p>
        </p:txBody>
      </p:sp>
      <p:sp>
        <p:nvSpPr>
          <p:cNvPr id="9227" name="Rectangle 4"/>
          <p:cNvSpPr>
            <a:spLocks noChangeArrowheads="1"/>
          </p:cNvSpPr>
          <p:nvPr/>
        </p:nvSpPr>
        <p:spPr bwMode="auto">
          <a:xfrm>
            <a:off x="1295400" y="4495800"/>
            <a:ext cx="7239000" cy="1676400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100"/>
              <a:t>where:		= sample mean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100"/>
              <a:t>		= population mean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100"/>
              <a:t>		= population standard deviation</a:t>
            </a:r>
            <a:r>
              <a:rPr lang="en-US" sz="2100">
                <a:solidFill>
                  <a:srgbClr val="000000"/>
                </a:solidFill>
              </a:rPr>
              <a:t>	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100">
                <a:solidFill>
                  <a:srgbClr val="000000"/>
                </a:solidFill>
              </a:rPr>
              <a:t>	         n = sample size</a:t>
            </a:r>
          </a:p>
        </p:txBody>
      </p:sp>
      <p:graphicFrame>
        <p:nvGraphicFramePr>
          <p:cNvPr id="9218" name="Object 5"/>
          <p:cNvGraphicFramePr>
            <a:graphicFrameLocks noChangeAspect="1"/>
          </p:cNvGraphicFramePr>
          <p:nvPr/>
        </p:nvGraphicFramePr>
        <p:xfrm>
          <a:off x="2867025" y="4452938"/>
          <a:ext cx="322263" cy="423862"/>
        </p:xfrm>
        <a:graphic>
          <a:graphicData uri="http://schemas.openxmlformats.org/presentationml/2006/ole">
            <p:oleObj spid="_x0000_s9218" name="Equation" r:id="rId3" imgW="152280" imgH="203040" progId="Equation.3">
              <p:embed/>
            </p:oleObj>
          </a:graphicData>
        </a:graphic>
      </p:graphicFrame>
      <p:graphicFrame>
        <p:nvGraphicFramePr>
          <p:cNvPr id="9219" name="Object 6"/>
          <p:cNvGraphicFramePr>
            <a:graphicFrameLocks noChangeAspect="1"/>
          </p:cNvGraphicFramePr>
          <p:nvPr/>
        </p:nvGraphicFramePr>
        <p:xfrm>
          <a:off x="2897188" y="4930775"/>
          <a:ext cx="244475" cy="341313"/>
        </p:xfrm>
        <a:graphic>
          <a:graphicData uri="http://schemas.openxmlformats.org/presentationml/2006/ole">
            <p:oleObj spid="_x0000_s9219" name="Equation" r:id="rId4" imgW="126720" imgH="177480" progId="Equation.3">
              <p:embed/>
            </p:oleObj>
          </a:graphicData>
        </a:graphic>
      </p:graphicFrame>
      <p:graphicFrame>
        <p:nvGraphicFramePr>
          <p:cNvPr id="9220" name="Object 7"/>
          <p:cNvGraphicFramePr>
            <a:graphicFrameLocks noChangeAspect="1"/>
          </p:cNvGraphicFramePr>
          <p:nvPr/>
        </p:nvGraphicFramePr>
        <p:xfrm>
          <a:off x="4514850" y="3321050"/>
          <a:ext cx="112713" cy="214313"/>
        </p:xfrm>
        <a:graphic>
          <a:graphicData uri="http://schemas.openxmlformats.org/presentationml/2006/ole">
            <p:oleObj spid="_x0000_s9220" name="Equation" r:id="rId5" imgW="114120" imgH="215640" progId="Equation.3">
              <p:embed/>
            </p:oleObj>
          </a:graphicData>
        </a:graphic>
      </p:graphicFrame>
      <p:graphicFrame>
        <p:nvGraphicFramePr>
          <p:cNvPr id="9221" name="Object 8"/>
          <p:cNvGraphicFramePr>
            <a:graphicFrameLocks noChangeAspect="1"/>
          </p:cNvGraphicFramePr>
          <p:nvPr/>
        </p:nvGraphicFramePr>
        <p:xfrm>
          <a:off x="2892425" y="5305425"/>
          <a:ext cx="290513" cy="320675"/>
        </p:xfrm>
        <a:graphic>
          <a:graphicData uri="http://schemas.openxmlformats.org/presentationml/2006/ole">
            <p:oleObj spid="_x0000_s9221" name="Equation" r:id="rId6" imgW="139680" imgH="152280" progId="Equation.3">
              <p:embed/>
            </p:oleObj>
          </a:graphicData>
        </a:graphic>
      </p:graphicFrame>
      <p:graphicFrame>
        <p:nvGraphicFramePr>
          <p:cNvPr id="9222" name="Object 9"/>
          <p:cNvGraphicFramePr>
            <a:graphicFrameLocks noChangeAspect="1"/>
          </p:cNvGraphicFramePr>
          <p:nvPr/>
        </p:nvGraphicFramePr>
        <p:xfrm>
          <a:off x="2355850" y="2497138"/>
          <a:ext cx="4044950" cy="1662112"/>
        </p:xfrm>
        <a:graphic>
          <a:graphicData uri="http://schemas.openxmlformats.org/presentationml/2006/ole">
            <p:oleObj spid="_x0000_s9222" name="Equation" r:id="rId7" imgW="1447560" imgH="660240" progId="Equation.3">
              <p:embed/>
            </p:oleObj>
          </a:graphicData>
        </a:graphic>
      </p:graphicFrame>
      <p:graphicFrame>
        <p:nvGraphicFramePr>
          <p:cNvPr id="9223" name="Object 10"/>
          <p:cNvGraphicFramePr>
            <a:graphicFrameLocks noChangeAspect="1"/>
          </p:cNvGraphicFramePr>
          <p:nvPr/>
        </p:nvGraphicFramePr>
        <p:xfrm>
          <a:off x="7391400" y="1676400"/>
          <a:ext cx="395288" cy="517525"/>
        </p:xfrm>
        <a:graphic>
          <a:graphicData uri="http://schemas.openxmlformats.org/presentationml/2006/ole">
            <p:oleObj spid="_x0000_s9223" name="Equation" r:id="rId8" imgW="152280" imgH="203040" progId="Equation.3">
              <p:embed/>
            </p:oleObj>
          </a:graphicData>
        </a:graphic>
      </p:graphicFrame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087520B0-7204-4DE0-ADD3-85D376070840}" type="slidenum">
              <a:rPr lang="en-US"/>
              <a:pPr/>
              <a:t>27</a:t>
            </a:fld>
            <a:endParaRPr lang="en-US"/>
          </a:p>
        </p:txBody>
      </p:sp>
      <p:sp>
        <p:nvSpPr>
          <p:cNvPr id="2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249" name="Text Box 2"/>
          <p:cNvSpPr txBox="1">
            <a:spLocks noChangeArrowheads="1"/>
          </p:cNvSpPr>
          <p:nvPr/>
        </p:nvSpPr>
        <p:spPr bwMode="auto">
          <a:xfrm>
            <a:off x="4191000" y="1905000"/>
            <a:ext cx="2362200" cy="7016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Normal Population Distribution</a:t>
            </a:r>
          </a:p>
        </p:txBody>
      </p:sp>
      <p:sp>
        <p:nvSpPr>
          <p:cNvPr id="10250" name="Text Box 3"/>
          <p:cNvSpPr txBox="1">
            <a:spLocks noChangeArrowheads="1"/>
          </p:cNvSpPr>
          <p:nvPr/>
        </p:nvSpPr>
        <p:spPr bwMode="auto">
          <a:xfrm>
            <a:off x="3962400" y="4038600"/>
            <a:ext cx="2667000" cy="976313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Normal Sampling Distribution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2000"/>
              <a:t>(has the same mean)</a:t>
            </a:r>
          </a:p>
        </p:txBody>
      </p:sp>
      <p:sp>
        <p:nvSpPr>
          <p:cNvPr id="10251" name="Rectangle 4"/>
          <p:cNvSpPr>
            <a:spLocks noGrp="1" noChangeArrowheads="1"/>
          </p:cNvSpPr>
          <p:nvPr>
            <p:ph type="title"/>
          </p:nvPr>
        </p:nvSpPr>
        <p:spPr>
          <a:xfrm>
            <a:off x="1227138" y="381000"/>
            <a:ext cx="7535862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Sampling Distribution Properties</a:t>
            </a:r>
          </a:p>
        </p:txBody>
      </p:sp>
      <p:sp>
        <p:nvSpPr>
          <p:cNvPr id="10252" name="Line 5"/>
          <p:cNvSpPr>
            <a:spLocks noChangeShapeType="1"/>
          </p:cNvSpPr>
          <p:nvPr/>
        </p:nvSpPr>
        <p:spPr bwMode="auto">
          <a:xfrm>
            <a:off x="7010400" y="2286000"/>
            <a:ext cx="0" cy="1143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Freeform 6"/>
          <p:cNvSpPr>
            <a:spLocks/>
          </p:cNvSpPr>
          <p:nvPr/>
        </p:nvSpPr>
        <p:spPr bwMode="auto">
          <a:xfrm>
            <a:off x="5334000" y="2286000"/>
            <a:ext cx="1638300" cy="1039813"/>
          </a:xfrm>
          <a:custGeom>
            <a:avLst/>
            <a:gdLst>
              <a:gd name="T0" fmla="*/ 0 w 1032"/>
              <a:gd name="T1" fmla="*/ 1038764 h 991"/>
              <a:gd name="T2" fmla="*/ 171450 w 1032"/>
              <a:gd name="T3" fmla="*/ 1028271 h 991"/>
              <a:gd name="T4" fmla="*/ 258762 w 1032"/>
              <a:gd name="T5" fmla="*/ 1014631 h 991"/>
              <a:gd name="T6" fmla="*/ 346075 w 1032"/>
              <a:gd name="T7" fmla="*/ 998892 h 991"/>
              <a:gd name="T8" fmla="*/ 430212 w 1032"/>
              <a:gd name="T9" fmla="*/ 974759 h 991"/>
              <a:gd name="T10" fmla="*/ 517525 w 1032"/>
              <a:gd name="T11" fmla="*/ 941183 h 991"/>
              <a:gd name="T12" fmla="*/ 604837 w 1032"/>
              <a:gd name="T13" fmla="*/ 899213 h 991"/>
              <a:gd name="T14" fmla="*/ 774700 w 1032"/>
              <a:gd name="T15" fmla="*/ 779598 h 991"/>
              <a:gd name="T16" fmla="*/ 946150 w 1032"/>
              <a:gd name="T17" fmla="*/ 609618 h 991"/>
              <a:gd name="T18" fmla="*/ 1120775 w 1032"/>
              <a:gd name="T19" fmla="*/ 405013 h 991"/>
              <a:gd name="T20" fmla="*/ 1204912 w 1032"/>
              <a:gd name="T21" fmla="*/ 301137 h 991"/>
              <a:gd name="T22" fmla="*/ 1292225 w 1032"/>
              <a:gd name="T23" fmla="*/ 205654 h 991"/>
              <a:gd name="T24" fmla="*/ 1377950 w 1032"/>
              <a:gd name="T25" fmla="*/ 121714 h 991"/>
              <a:gd name="T26" fmla="*/ 1462087 w 1032"/>
              <a:gd name="T27" fmla="*/ 55611 h 991"/>
              <a:gd name="T28" fmla="*/ 1549400 w 1032"/>
              <a:gd name="T29" fmla="*/ 13640 h 991"/>
              <a:gd name="T30" fmla="*/ 1636713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Freeform 7"/>
          <p:cNvSpPr>
            <a:spLocks/>
          </p:cNvSpPr>
          <p:nvPr/>
        </p:nvSpPr>
        <p:spPr bwMode="auto">
          <a:xfrm>
            <a:off x="7010400" y="2286000"/>
            <a:ext cx="1635125" cy="1039813"/>
          </a:xfrm>
          <a:custGeom>
            <a:avLst/>
            <a:gdLst>
              <a:gd name="T0" fmla="*/ 1633538 w 1030"/>
              <a:gd name="T1" fmla="*/ 1038764 h 991"/>
              <a:gd name="T2" fmla="*/ 1462087 w 1030"/>
              <a:gd name="T3" fmla="*/ 1028271 h 991"/>
              <a:gd name="T4" fmla="*/ 1374775 w 1030"/>
              <a:gd name="T5" fmla="*/ 1014631 h 991"/>
              <a:gd name="T6" fmla="*/ 1290637 w 1030"/>
              <a:gd name="T7" fmla="*/ 998892 h 991"/>
              <a:gd name="T8" fmla="*/ 1203325 w 1030"/>
              <a:gd name="T9" fmla="*/ 974759 h 991"/>
              <a:gd name="T10" fmla="*/ 1116012 w 1030"/>
              <a:gd name="T11" fmla="*/ 941183 h 991"/>
              <a:gd name="T12" fmla="*/ 1033462 w 1030"/>
              <a:gd name="T13" fmla="*/ 899213 h 991"/>
              <a:gd name="T14" fmla="*/ 858837 w 1030"/>
              <a:gd name="T15" fmla="*/ 779598 h 991"/>
              <a:gd name="T16" fmla="*/ 687387 w 1030"/>
              <a:gd name="T17" fmla="*/ 609618 h 991"/>
              <a:gd name="T18" fmla="*/ 515937 w 1030"/>
              <a:gd name="T19" fmla="*/ 405013 h 991"/>
              <a:gd name="T20" fmla="*/ 428625 w 1030"/>
              <a:gd name="T21" fmla="*/ 301137 h 991"/>
              <a:gd name="T22" fmla="*/ 341312 w 1030"/>
              <a:gd name="T23" fmla="*/ 205654 h 991"/>
              <a:gd name="T24" fmla="*/ 258762 w 1030"/>
              <a:gd name="T25" fmla="*/ 121714 h 991"/>
              <a:gd name="T26" fmla="*/ 171450 w 1030"/>
              <a:gd name="T27" fmla="*/ 55611 h 991"/>
              <a:gd name="T28" fmla="*/ 84137 w 1030"/>
              <a:gd name="T29" fmla="*/ 13640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8"/>
          <p:cNvSpPr>
            <a:spLocks noChangeShapeType="1"/>
          </p:cNvSpPr>
          <p:nvPr/>
        </p:nvSpPr>
        <p:spPr bwMode="auto">
          <a:xfrm>
            <a:off x="5334000" y="3429000"/>
            <a:ext cx="3252788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Line 9"/>
          <p:cNvSpPr>
            <a:spLocks noChangeShapeType="1"/>
          </p:cNvSpPr>
          <p:nvPr/>
        </p:nvSpPr>
        <p:spPr bwMode="auto">
          <a:xfrm>
            <a:off x="7010400" y="4038600"/>
            <a:ext cx="0" cy="16764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Freeform 10"/>
          <p:cNvSpPr>
            <a:spLocks/>
          </p:cNvSpPr>
          <p:nvPr/>
        </p:nvSpPr>
        <p:spPr bwMode="auto">
          <a:xfrm>
            <a:off x="6248400" y="4038600"/>
            <a:ext cx="723900" cy="1573213"/>
          </a:xfrm>
          <a:custGeom>
            <a:avLst/>
            <a:gdLst>
              <a:gd name="T0" fmla="*/ 0 w 1032"/>
              <a:gd name="T1" fmla="*/ 1571625 h 991"/>
              <a:gd name="T2" fmla="*/ 75757 w 1032"/>
              <a:gd name="T3" fmla="*/ 1555750 h 991"/>
              <a:gd name="T4" fmla="*/ 114337 w 1032"/>
              <a:gd name="T5" fmla="*/ 1535113 h 991"/>
              <a:gd name="T6" fmla="*/ 152917 w 1032"/>
              <a:gd name="T7" fmla="*/ 1511300 h 991"/>
              <a:gd name="T8" fmla="*/ 190094 w 1032"/>
              <a:gd name="T9" fmla="*/ 1474788 h 991"/>
              <a:gd name="T10" fmla="*/ 228674 w 1032"/>
              <a:gd name="T11" fmla="*/ 1423988 h 991"/>
              <a:gd name="T12" fmla="*/ 267254 w 1032"/>
              <a:gd name="T13" fmla="*/ 1360488 h 991"/>
              <a:gd name="T14" fmla="*/ 342309 w 1032"/>
              <a:gd name="T15" fmla="*/ 1179513 h 991"/>
              <a:gd name="T16" fmla="*/ 418066 w 1032"/>
              <a:gd name="T17" fmla="*/ 922338 h 991"/>
              <a:gd name="T18" fmla="*/ 495226 w 1032"/>
              <a:gd name="T19" fmla="*/ 612775 h 991"/>
              <a:gd name="T20" fmla="*/ 532403 w 1032"/>
              <a:gd name="T21" fmla="*/ 455613 h 991"/>
              <a:gd name="T22" fmla="*/ 570983 w 1032"/>
              <a:gd name="T23" fmla="*/ 311150 h 991"/>
              <a:gd name="T24" fmla="*/ 608862 w 1032"/>
              <a:gd name="T25" fmla="*/ 184150 h 991"/>
              <a:gd name="T26" fmla="*/ 646039 w 1032"/>
              <a:gd name="T27" fmla="*/ 84138 h 991"/>
              <a:gd name="T28" fmla="*/ 684618 w 1032"/>
              <a:gd name="T29" fmla="*/ 20638 h 991"/>
              <a:gd name="T30" fmla="*/ 723199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Freeform 11"/>
          <p:cNvSpPr>
            <a:spLocks/>
          </p:cNvSpPr>
          <p:nvPr/>
        </p:nvSpPr>
        <p:spPr bwMode="auto">
          <a:xfrm>
            <a:off x="7010400" y="4038600"/>
            <a:ext cx="838200" cy="1573213"/>
          </a:xfrm>
          <a:custGeom>
            <a:avLst/>
            <a:gdLst>
              <a:gd name="T0" fmla="*/ 837386 w 1030"/>
              <a:gd name="T1" fmla="*/ 1571625 h 991"/>
              <a:gd name="T2" fmla="*/ 749497 w 1030"/>
              <a:gd name="T3" fmla="*/ 1555750 h 991"/>
              <a:gd name="T4" fmla="*/ 704739 w 1030"/>
              <a:gd name="T5" fmla="*/ 1535113 h 991"/>
              <a:gd name="T6" fmla="*/ 661608 w 1030"/>
              <a:gd name="T7" fmla="*/ 1511300 h 991"/>
              <a:gd name="T8" fmla="*/ 616850 w 1030"/>
              <a:gd name="T9" fmla="*/ 1474788 h 991"/>
              <a:gd name="T10" fmla="*/ 572092 w 1030"/>
              <a:gd name="T11" fmla="*/ 1423988 h 991"/>
              <a:gd name="T12" fmla="*/ 529775 w 1030"/>
              <a:gd name="T13" fmla="*/ 1360488 h 991"/>
              <a:gd name="T14" fmla="*/ 440258 w 1030"/>
              <a:gd name="T15" fmla="*/ 1179513 h 991"/>
              <a:gd name="T16" fmla="*/ 352369 w 1030"/>
              <a:gd name="T17" fmla="*/ 922338 h 991"/>
              <a:gd name="T18" fmla="*/ 264481 w 1030"/>
              <a:gd name="T19" fmla="*/ 612775 h 991"/>
              <a:gd name="T20" fmla="*/ 219722 w 1030"/>
              <a:gd name="T21" fmla="*/ 455613 h 991"/>
              <a:gd name="T22" fmla="*/ 174964 w 1030"/>
              <a:gd name="T23" fmla="*/ 311150 h 991"/>
              <a:gd name="T24" fmla="*/ 132647 w 1030"/>
              <a:gd name="T25" fmla="*/ 184150 h 991"/>
              <a:gd name="T26" fmla="*/ 87889 w 1030"/>
              <a:gd name="T27" fmla="*/ 84138 h 991"/>
              <a:gd name="T28" fmla="*/ 43131 w 1030"/>
              <a:gd name="T29" fmla="*/ 20638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Line 12"/>
          <p:cNvSpPr>
            <a:spLocks noChangeShapeType="1"/>
          </p:cNvSpPr>
          <p:nvPr/>
        </p:nvSpPr>
        <p:spPr bwMode="auto">
          <a:xfrm>
            <a:off x="5334000" y="5715000"/>
            <a:ext cx="3252788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152400" y="2590800"/>
            <a:ext cx="4338638" cy="2554288"/>
          </a:xfrm>
        </p:spPr>
        <p:txBody>
          <a:bodyPr/>
          <a:lstStyle/>
          <a:p>
            <a:pPr eaLnBrk="1" hangingPunct="1"/>
            <a:r>
              <a:rPr lang="en-US" smtClean="0"/>
              <a:t>  </a:t>
            </a:r>
          </a:p>
          <a:p>
            <a:pPr eaLnBrk="1" hangingPunct="1"/>
            <a:endParaRPr lang="en-US" smtClean="0"/>
          </a:p>
          <a:p>
            <a:pPr eaLnBrk="1" hangingPunct="1">
              <a:lnSpc>
                <a:spcPct val="4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(i.e.      is unbiased</a:t>
            </a:r>
            <a:r>
              <a:rPr lang="en-US" sz="1400" smtClean="0"/>
              <a:t> </a:t>
            </a:r>
            <a:r>
              <a:rPr lang="en-US" smtClean="0"/>
              <a:t>)</a:t>
            </a:r>
          </a:p>
          <a:p>
            <a:pPr eaLnBrk="1" hangingPunct="1"/>
            <a:endParaRPr lang="en-US" smtClean="0"/>
          </a:p>
        </p:txBody>
      </p:sp>
      <p:graphicFrame>
        <p:nvGraphicFramePr>
          <p:cNvPr id="10242" name="Object 14"/>
          <p:cNvGraphicFramePr>
            <a:graphicFrameLocks noChangeAspect="1"/>
          </p:cNvGraphicFramePr>
          <p:nvPr/>
        </p:nvGraphicFramePr>
        <p:xfrm>
          <a:off x="1219200" y="3733800"/>
          <a:ext cx="474663" cy="609600"/>
        </p:xfrm>
        <a:graphic>
          <a:graphicData uri="http://schemas.openxmlformats.org/presentationml/2006/ole">
            <p:oleObj spid="_x0000_s10242" name="Equation" r:id="rId3" imgW="126720" imgH="164880" progId="Equation.3">
              <p:embed/>
            </p:oleObj>
          </a:graphicData>
        </a:graphic>
      </p:graphicFrame>
      <p:graphicFrame>
        <p:nvGraphicFramePr>
          <p:cNvPr id="10243" name="Object 15"/>
          <p:cNvGraphicFramePr>
            <a:graphicFrameLocks noChangeAspect="1"/>
          </p:cNvGraphicFramePr>
          <p:nvPr/>
        </p:nvGraphicFramePr>
        <p:xfrm>
          <a:off x="8458200" y="3429000"/>
          <a:ext cx="474663" cy="515938"/>
        </p:xfrm>
        <a:graphic>
          <a:graphicData uri="http://schemas.openxmlformats.org/presentationml/2006/ole">
            <p:oleObj spid="_x0000_s10243" name="Equation" r:id="rId4" imgW="126720" imgH="139680" progId="Equation.3">
              <p:embed/>
            </p:oleObj>
          </a:graphicData>
        </a:graphic>
      </p:graphicFrame>
      <p:graphicFrame>
        <p:nvGraphicFramePr>
          <p:cNvPr id="10244" name="Object 16"/>
          <p:cNvGraphicFramePr>
            <a:graphicFrameLocks noChangeAspect="1"/>
          </p:cNvGraphicFramePr>
          <p:nvPr/>
        </p:nvGraphicFramePr>
        <p:xfrm>
          <a:off x="8405813" y="5715000"/>
          <a:ext cx="474662" cy="609600"/>
        </p:xfrm>
        <a:graphic>
          <a:graphicData uri="http://schemas.openxmlformats.org/presentationml/2006/ole">
            <p:oleObj spid="_x0000_s10244" name="Equation" r:id="rId5" imgW="126720" imgH="164880" progId="Equation.3">
              <p:embed/>
            </p:oleObj>
          </a:graphicData>
        </a:graphic>
      </p:graphicFrame>
      <p:sp>
        <p:nvSpPr>
          <p:cNvPr id="10261" name="Line 17"/>
          <p:cNvSpPr>
            <a:spLocks noChangeShapeType="1"/>
          </p:cNvSpPr>
          <p:nvPr/>
        </p:nvSpPr>
        <p:spPr bwMode="auto">
          <a:xfrm>
            <a:off x="5105400" y="25908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262" name="Rectangle 18"/>
          <p:cNvSpPr>
            <a:spLocks noChangeArrowheads="1"/>
          </p:cNvSpPr>
          <p:nvPr/>
        </p:nvSpPr>
        <p:spPr bwMode="auto">
          <a:xfrm>
            <a:off x="1066800" y="2209800"/>
            <a:ext cx="1981200" cy="8382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0245" name="Object 19"/>
          <p:cNvGraphicFramePr>
            <a:graphicFrameLocks noChangeAspect="1"/>
          </p:cNvGraphicFramePr>
          <p:nvPr/>
        </p:nvGraphicFramePr>
        <p:xfrm>
          <a:off x="1295400" y="2133600"/>
          <a:ext cx="1600200" cy="800100"/>
        </p:xfrm>
        <a:graphic>
          <a:graphicData uri="http://schemas.openxmlformats.org/presentationml/2006/ole">
            <p:oleObj spid="_x0000_s10245" name="Equation" r:id="rId6" imgW="431640" imgH="215640" progId="Equation.3">
              <p:embed/>
            </p:oleObj>
          </a:graphicData>
        </a:graphic>
      </p:graphicFrame>
      <p:graphicFrame>
        <p:nvGraphicFramePr>
          <p:cNvPr id="10246" name="Object 20"/>
          <p:cNvGraphicFramePr>
            <a:graphicFrameLocks noChangeAspect="1"/>
          </p:cNvGraphicFramePr>
          <p:nvPr/>
        </p:nvGraphicFramePr>
        <p:xfrm>
          <a:off x="6934200" y="3505200"/>
          <a:ext cx="271463" cy="381000"/>
        </p:xfrm>
        <a:graphic>
          <a:graphicData uri="http://schemas.openxmlformats.org/presentationml/2006/ole">
            <p:oleObj spid="_x0000_s10246" name="Equation" r:id="rId7" imgW="126720" imgH="177480" progId="Equation.3">
              <p:embed/>
            </p:oleObj>
          </a:graphicData>
        </a:graphic>
      </p:graphicFrame>
      <p:graphicFrame>
        <p:nvGraphicFramePr>
          <p:cNvPr id="10247" name="Object 21"/>
          <p:cNvGraphicFramePr>
            <a:graphicFrameLocks noChangeAspect="1"/>
          </p:cNvGraphicFramePr>
          <p:nvPr/>
        </p:nvGraphicFramePr>
        <p:xfrm>
          <a:off x="6858000" y="5638800"/>
          <a:ext cx="376238" cy="457200"/>
        </p:xfrm>
        <a:graphic>
          <a:graphicData uri="http://schemas.openxmlformats.org/presentationml/2006/ole">
            <p:oleObj spid="_x0000_s10247" name="Equation" r:id="rId8" imgW="177480" imgH="215640" progId="Equation.3">
              <p:embed/>
            </p:oleObj>
          </a:graphicData>
        </a:graphic>
      </p:graphicFrame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04F3D39D-A6E3-48DC-A89F-5D880DAA845D}" type="slidenum">
              <a:rPr lang="en-US"/>
              <a:pPr/>
              <a:t>28</a:t>
            </a:fld>
            <a:endParaRPr lang="en-US"/>
          </a:p>
        </p:txBody>
      </p:sp>
      <p:sp>
        <p:nvSpPr>
          <p:cNvPr id="2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1270" name="Rectangle 2"/>
          <p:cNvSpPr>
            <a:spLocks noChangeArrowheads="1"/>
          </p:cNvSpPr>
          <p:nvPr/>
        </p:nvSpPr>
        <p:spPr bwMode="auto">
          <a:xfrm>
            <a:off x="1600200" y="2514600"/>
            <a:ext cx="2362200" cy="106680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1271" name="Line 3"/>
          <p:cNvSpPr>
            <a:spLocks noChangeShapeType="1"/>
          </p:cNvSpPr>
          <p:nvPr/>
        </p:nvSpPr>
        <p:spPr bwMode="auto">
          <a:xfrm>
            <a:off x="5334000" y="27432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1272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Sampling Distribution Properties</a:t>
            </a:r>
          </a:p>
        </p:txBody>
      </p:sp>
      <p:sp>
        <p:nvSpPr>
          <p:cNvPr id="112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792288"/>
            <a:ext cx="8077200" cy="4532312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5000"/>
              </a:spcBef>
              <a:buFont typeface="Wingdings" pitchFamily="2" charset="2"/>
              <a:buNone/>
            </a:pPr>
            <a:endParaRPr lang="en-US" smtClean="0"/>
          </a:p>
          <a:p>
            <a:pPr lvl="1" eaLnBrk="1" hangingPunct="1">
              <a:lnSpc>
                <a:spcPct val="12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en-US" smtClean="0"/>
              <a:t>   As n  increases,        </a:t>
            </a:r>
          </a:p>
          <a:p>
            <a:pPr lvl="1" eaLnBrk="1" hangingPunct="1">
              <a:lnSpc>
                <a:spcPct val="9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en-US" smtClean="0"/>
              <a:t>          decreases</a:t>
            </a:r>
          </a:p>
        </p:txBody>
      </p:sp>
      <p:sp>
        <p:nvSpPr>
          <p:cNvPr id="11274" name="Line 6"/>
          <p:cNvSpPr>
            <a:spLocks noChangeShapeType="1"/>
          </p:cNvSpPr>
          <p:nvPr/>
        </p:nvSpPr>
        <p:spPr bwMode="auto">
          <a:xfrm>
            <a:off x="3962400" y="4572000"/>
            <a:ext cx="447675" cy="1428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7"/>
          <p:cNvSpPr>
            <a:spLocks noChangeShapeType="1"/>
          </p:cNvSpPr>
          <p:nvPr/>
        </p:nvSpPr>
        <p:spPr bwMode="auto">
          <a:xfrm flipH="1">
            <a:off x="5648325" y="2895600"/>
            <a:ext cx="828675" cy="762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8"/>
          <p:cNvSpPr>
            <a:spLocks noChangeArrowheads="1"/>
          </p:cNvSpPr>
          <p:nvPr/>
        </p:nvSpPr>
        <p:spPr bwMode="auto">
          <a:xfrm>
            <a:off x="6477000" y="2590800"/>
            <a:ext cx="19050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Larger sample size</a:t>
            </a:r>
          </a:p>
        </p:txBody>
      </p:sp>
      <p:sp>
        <p:nvSpPr>
          <p:cNvPr id="11277" name="Rectangle 9"/>
          <p:cNvSpPr>
            <a:spLocks noChangeArrowheads="1"/>
          </p:cNvSpPr>
          <p:nvPr/>
        </p:nvSpPr>
        <p:spPr bwMode="auto">
          <a:xfrm>
            <a:off x="2133600" y="3962400"/>
            <a:ext cx="20034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Smaller sample size</a:t>
            </a:r>
          </a:p>
        </p:txBody>
      </p:sp>
      <p:sp>
        <p:nvSpPr>
          <p:cNvPr id="11278" name="Line 10"/>
          <p:cNvSpPr>
            <a:spLocks noChangeShapeType="1"/>
          </p:cNvSpPr>
          <p:nvPr/>
        </p:nvSpPr>
        <p:spPr bwMode="auto">
          <a:xfrm>
            <a:off x="2209800" y="5867400"/>
            <a:ext cx="65373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Freeform 11"/>
          <p:cNvSpPr>
            <a:spLocks/>
          </p:cNvSpPr>
          <p:nvPr/>
        </p:nvSpPr>
        <p:spPr bwMode="auto">
          <a:xfrm>
            <a:off x="3200400" y="3581400"/>
            <a:ext cx="2133600" cy="2208213"/>
          </a:xfrm>
          <a:custGeom>
            <a:avLst/>
            <a:gdLst>
              <a:gd name="T0" fmla="*/ 0 w 1344"/>
              <a:gd name="T1" fmla="*/ 2206728 h 1487"/>
              <a:gd name="T2" fmla="*/ 223838 w 1344"/>
              <a:gd name="T3" fmla="*/ 2184453 h 1487"/>
              <a:gd name="T4" fmla="*/ 336550 w 1344"/>
              <a:gd name="T5" fmla="*/ 2156238 h 1487"/>
              <a:gd name="T6" fmla="*/ 450850 w 1344"/>
              <a:gd name="T7" fmla="*/ 2122082 h 1487"/>
              <a:gd name="T8" fmla="*/ 560387 w 1344"/>
              <a:gd name="T9" fmla="*/ 2071592 h 1487"/>
              <a:gd name="T10" fmla="*/ 674687 w 1344"/>
              <a:gd name="T11" fmla="*/ 2000311 h 1487"/>
              <a:gd name="T12" fmla="*/ 787400 w 1344"/>
              <a:gd name="T13" fmla="*/ 1911211 h 1487"/>
              <a:gd name="T14" fmla="*/ 1009650 w 1344"/>
              <a:gd name="T15" fmla="*/ 1657274 h 1487"/>
              <a:gd name="T16" fmla="*/ 1231900 w 1344"/>
              <a:gd name="T17" fmla="*/ 1294930 h 1487"/>
              <a:gd name="T18" fmla="*/ 1458912 w 1344"/>
              <a:gd name="T19" fmla="*/ 861307 h 1487"/>
              <a:gd name="T20" fmla="*/ 1568450 w 1344"/>
              <a:gd name="T21" fmla="*/ 640040 h 1487"/>
              <a:gd name="T22" fmla="*/ 1682750 w 1344"/>
              <a:gd name="T23" fmla="*/ 436594 h 1487"/>
              <a:gd name="T24" fmla="*/ 1793875 w 1344"/>
              <a:gd name="T25" fmla="*/ 258392 h 1487"/>
              <a:gd name="T26" fmla="*/ 1903413 w 1344"/>
              <a:gd name="T27" fmla="*/ 118801 h 1487"/>
              <a:gd name="T28" fmla="*/ 2017713 w 1344"/>
              <a:gd name="T29" fmla="*/ 29700 h 1487"/>
              <a:gd name="T30" fmla="*/ 2132013 w 1344"/>
              <a:gd name="T31" fmla="*/ 0 h 1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344"/>
              <a:gd name="T49" fmla="*/ 0 h 1487"/>
              <a:gd name="T50" fmla="*/ 1344 w 1344"/>
              <a:gd name="T51" fmla="*/ 1487 h 148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344" h="1487">
                <a:moveTo>
                  <a:pt x="0" y="1486"/>
                </a:moveTo>
                <a:lnTo>
                  <a:pt x="141" y="1471"/>
                </a:lnTo>
                <a:lnTo>
                  <a:pt x="212" y="1452"/>
                </a:lnTo>
                <a:lnTo>
                  <a:pt x="284" y="1429"/>
                </a:lnTo>
                <a:lnTo>
                  <a:pt x="353" y="1395"/>
                </a:lnTo>
                <a:lnTo>
                  <a:pt x="425" y="1347"/>
                </a:lnTo>
                <a:lnTo>
                  <a:pt x="496" y="1287"/>
                </a:lnTo>
                <a:lnTo>
                  <a:pt x="636" y="1116"/>
                </a:lnTo>
                <a:lnTo>
                  <a:pt x="776" y="872"/>
                </a:lnTo>
                <a:lnTo>
                  <a:pt x="919" y="580"/>
                </a:lnTo>
                <a:lnTo>
                  <a:pt x="988" y="431"/>
                </a:lnTo>
                <a:lnTo>
                  <a:pt x="1060" y="294"/>
                </a:lnTo>
                <a:lnTo>
                  <a:pt x="1130" y="174"/>
                </a:lnTo>
                <a:lnTo>
                  <a:pt x="1199" y="80"/>
                </a:lnTo>
                <a:lnTo>
                  <a:pt x="1271" y="20"/>
                </a:lnTo>
                <a:lnTo>
                  <a:pt x="1343" y="0"/>
                </a:lnTo>
              </a:path>
            </a:pathLst>
          </a:custGeom>
          <a:noFill/>
          <a:ln w="76200" cap="rnd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0" name="Freeform 12"/>
          <p:cNvSpPr>
            <a:spLocks/>
          </p:cNvSpPr>
          <p:nvPr/>
        </p:nvSpPr>
        <p:spPr bwMode="auto">
          <a:xfrm>
            <a:off x="5334000" y="3581400"/>
            <a:ext cx="2513013" cy="2208213"/>
          </a:xfrm>
          <a:custGeom>
            <a:avLst/>
            <a:gdLst>
              <a:gd name="T0" fmla="*/ 2511426 w 1583"/>
              <a:gd name="T1" fmla="*/ 2206728 h 1487"/>
              <a:gd name="T2" fmla="*/ 2247901 w 1583"/>
              <a:gd name="T3" fmla="*/ 2184453 h 1487"/>
              <a:gd name="T4" fmla="*/ 2114551 w 1583"/>
              <a:gd name="T5" fmla="*/ 2156238 h 1487"/>
              <a:gd name="T6" fmla="*/ 1984376 w 1583"/>
              <a:gd name="T7" fmla="*/ 2122082 h 1487"/>
              <a:gd name="T8" fmla="*/ 1851026 w 1583"/>
              <a:gd name="T9" fmla="*/ 2071592 h 1487"/>
              <a:gd name="T10" fmla="*/ 1716088 w 1583"/>
              <a:gd name="T11" fmla="*/ 2000311 h 1487"/>
              <a:gd name="T12" fmla="*/ 1589088 w 1583"/>
              <a:gd name="T13" fmla="*/ 1911211 h 1487"/>
              <a:gd name="T14" fmla="*/ 1320800 w 1583"/>
              <a:gd name="T15" fmla="*/ 1657274 h 1487"/>
              <a:gd name="T16" fmla="*/ 1057275 w 1583"/>
              <a:gd name="T17" fmla="*/ 1294930 h 1487"/>
              <a:gd name="T18" fmla="*/ 793750 w 1583"/>
              <a:gd name="T19" fmla="*/ 861307 h 1487"/>
              <a:gd name="T20" fmla="*/ 658813 w 1583"/>
              <a:gd name="T21" fmla="*/ 640040 h 1487"/>
              <a:gd name="T22" fmla="*/ 525463 w 1583"/>
              <a:gd name="T23" fmla="*/ 436594 h 1487"/>
              <a:gd name="T24" fmla="*/ 398463 w 1583"/>
              <a:gd name="T25" fmla="*/ 258392 h 1487"/>
              <a:gd name="T26" fmla="*/ 263525 w 1583"/>
              <a:gd name="T27" fmla="*/ 118801 h 1487"/>
              <a:gd name="T28" fmla="*/ 130175 w 1583"/>
              <a:gd name="T29" fmla="*/ 29700 h 1487"/>
              <a:gd name="T30" fmla="*/ 0 w 1583"/>
              <a:gd name="T31" fmla="*/ 0 h 148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83"/>
              <a:gd name="T49" fmla="*/ 0 h 1487"/>
              <a:gd name="T50" fmla="*/ 1583 w 1583"/>
              <a:gd name="T51" fmla="*/ 1487 h 148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83" h="1487">
                <a:moveTo>
                  <a:pt x="1582" y="1486"/>
                </a:moveTo>
                <a:lnTo>
                  <a:pt x="1416" y="1471"/>
                </a:lnTo>
                <a:lnTo>
                  <a:pt x="1332" y="1452"/>
                </a:lnTo>
                <a:lnTo>
                  <a:pt x="1250" y="1429"/>
                </a:lnTo>
                <a:lnTo>
                  <a:pt x="1166" y="1395"/>
                </a:lnTo>
                <a:lnTo>
                  <a:pt x="1081" y="1347"/>
                </a:lnTo>
                <a:lnTo>
                  <a:pt x="1001" y="1287"/>
                </a:lnTo>
                <a:lnTo>
                  <a:pt x="832" y="1116"/>
                </a:lnTo>
                <a:lnTo>
                  <a:pt x="666" y="872"/>
                </a:lnTo>
                <a:lnTo>
                  <a:pt x="500" y="580"/>
                </a:lnTo>
                <a:lnTo>
                  <a:pt x="415" y="431"/>
                </a:lnTo>
                <a:lnTo>
                  <a:pt x="331" y="294"/>
                </a:lnTo>
                <a:lnTo>
                  <a:pt x="251" y="174"/>
                </a:lnTo>
                <a:lnTo>
                  <a:pt x="166" y="80"/>
                </a:lnTo>
                <a:lnTo>
                  <a:pt x="82" y="20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1" name="Freeform 13"/>
          <p:cNvSpPr>
            <a:spLocks/>
          </p:cNvSpPr>
          <p:nvPr/>
        </p:nvSpPr>
        <p:spPr bwMode="auto">
          <a:xfrm>
            <a:off x="4267200" y="2743200"/>
            <a:ext cx="1066800" cy="3046413"/>
          </a:xfrm>
          <a:custGeom>
            <a:avLst/>
            <a:gdLst>
              <a:gd name="T0" fmla="*/ 0 w 864"/>
              <a:gd name="T1" fmla="*/ 3044826 h 1919"/>
              <a:gd name="T2" fmla="*/ 111125 w 864"/>
              <a:gd name="T3" fmla="*/ 3014663 h 1919"/>
              <a:gd name="T4" fmla="*/ 167922 w 864"/>
              <a:gd name="T5" fmla="*/ 2974976 h 1919"/>
              <a:gd name="T6" fmla="*/ 225954 w 864"/>
              <a:gd name="T7" fmla="*/ 2927351 h 1919"/>
              <a:gd name="T8" fmla="*/ 280282 w 864"/>
              <a:gd name="T9" fmla="*/ 2857501 h 1919"/>
              <a:gd name="T10" fmla="*/ 337079 w 864"/>
              <a:gd name="T11" fmla="*/ 2759076 h 1919"/>
              <a:gd name="T12" fmla="*/ 393876 w 864"/>
              <a:gd name="T13" fmla="*/ 2635251 h 1919"/>
              <a:gd name="T14" fmla="*/ 505001 w 864"/>
              <a:gd name="T15" fmla="*/ 2286001 h 1919"/>
              <a:gd name="T16" fmla="*/ 616126 w 864"/>
              <a:gd name="T17" fmla="*/ 1787526 h 1919"/>
              <a:gd name="T18" fmla="*/ 729721 w 864"/>
              <a:gd name="T19" fmla="*/ 1187450 h 1919"/>
              <a:gd name="T20" fmla="*/ 784049 w 864"/>
              <a:gd name="T21" fmla="*/ 882650 h 1919"/>
              <a:gd name="T22" fmla="*/ 840846 w 864"/>
              <a:gd name="T23" fmla="*/ 603250 h 1919"/>
              <a:gd name="T24" fmla="*/ 897643 w 864"/>
              <a:gd name="T25" fmla="*/ 357188 h 1919"/>
              <a:gd name="T26" fmla="*/ 951971 w 864"/>
              <a:gd name="T27" fmla="*/ 163513 h 1919"/>
              <a:gd name="T28" fmla="*/ 1008768 w 864"/>
              <a:gd name="T29" fmla="*/ 39688 h 1919"/>
              <a:gd name="T30" fmla="*/ 1065565 w 864"/>
              <a:gd name="T31" fmla="*/ 0 h 191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64"/>
              <a:gd name="T49" fmla="*/ 0 h 1919"/>
              <a:gd name="T50" fmla="*/ 864 w 864"/>
              <a:gd name="T51" fmla="*/ 1919 h 191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64" h="1919">
                <a:moveTo>
                  <a:pt x="0" y="1918"/>
                </a:moveTo>
                <a:lnTo>
                  <a:pt x="90" y="1899"/>
                </a:lnTo>
                <a:lnTo>
                  <a:pt x="136" y="1874"/>
                </a:lnTo>
                <a:lnTo>
                  <a:pt x="183" y="1844"/>
                </a:lnTo>
                <a:lnTo>
                  <a:pt x="227" y="1800"/>
                </a:lnTo>
                <a:lnTo>
                  <a:pt x="273" y="1738"/>
                </a:lnTo>
                <a:lnTo>
                  <a:pt x="319" y="1660"/>
                </a:lnTo>
                <a:lnTo>
                  <a:pt x="409" y="1440"/>
                </a:lnTo>
                <a:lnTo>
                  <a:pt x="499" y="1126"/>
                </a:lnTo>
                <a:lnTo>
                  <a:pt x="591" y="748"/>
                </a:lnTo>
                <a:lnTo>
                  <a:pt x="635" y="556"/>
                </a:lnTo>
                <a:lnTo>
                  <a:pt x="681" y="380"/>
                </a:lnTo>
                <a:lnTo>
                  <a:pt x="727" y="225"/>
                </a:lnTo>
                <a:lnTo>
                  <a:pt x="771" y="103"/>
                </a:lnTo>
                <a:lnTo>
                  <a:pt x="817" y="25"/>
                </a:lnTo>
                <a:lnTo>
                  <a:pt x="863" y="0"/>
                </a:lnTo>
              </a:path>
            </a:pathLst>
          </a:custGeom>
          <a:noFill/>
          <a:ln w="76200" cap="rnd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2" name="Freeform 14"/>
          <p:cNvSpPr>
            <a:spLocks/>
          </p:cNvSpPr>
          <p:nvPr/>
        </p:nvSpPr>
        <p:spPr bwMode="auto">
          <a:xfrm>
            <a:off x="5334000" y="2743200"/>
            <a:ext cx="1219200" cy="3046413"/>
          </a:xfrm>
          <a:custGeom>
            <a:avLst/>
            <a:gdLst>
              <a:gd name="T0" fmla="*/ 1217930 w 960"/>
              <a:gd name="T1" fmla="*/ 3044826 h 1919"/>
              <a:gd name="T2" fmla="*/ 1089660 w 960"/>
              <a:gd name="T3" fmla="*/ 3014663 h 1919"/>
              <a:gd name="T4" fmla="*/ 1024890 w 960"/>
              <a:gd name="T5" fmla="*/ 2974976 h 1919"/>
              <a:gd name="T6" fmla="*/ 962660 w 960"/>
              <a:gd name="T7" fmla="*/ 2927351 h 1919"/>
              <a:gd name="T8" fmla="*/ 896620 w 960"/>
              <a:gd name="T9" fmla="*/ 2857501 h 1919"/>
              <a:gd name="T10" fmla="*/ 831850 w 960"/>
              <a:gd name="T11" fmla="*/ 2759076 h 1919"/>
              <a:gd name="T12" fmla="*/ 770890 w 960"/>
              <a:gd name="T13" fmla="*/ 2635251 h 1919"/>
              <a:gd name="T14" fmla="*/ 640080 w 960"/>
              <a:gd name="T15" fmla="*/ 2286001 h 1919"/>
              <a:gd name="T16" fmla="*/ 513080 w 960"/>
              <a:gd name="T17" fmla="*/ 1787526 h 1919"/>
              <a:gd name="T18" fmla="*/ 384810 w 960"/>
              <a:gd name="T19" fmla="*/ 1187450 h 1919"/>
              <a:gd name="T20" fmla="*/ 320040 w 960"/>
              <a:gd name="T21" fmla="*/ 882650 h 1919"/>
              <a:gd name="T22" fmla="*/ 254000 w 960"/>
              <a:gd name="T23" fmla="*/ 603250 h 1919"/>
              <a:gd name="T24" fmla="*/ 193040 w 960"/>
              <a:gd name="T25" fmla="*/ 357188 h 1919"/>
              <a:gd name="T26" fmla="*/ 128270 w 960"/>
              <a:gd name="T27" fmla="*/ 163513 h 1919"/>
              <a:gd name="T28" fmla="*/ 62230 w 960"/>
              <a:gd name="T29" fmla="*/ 39688 h 1919"/>
              <a:gd name="T30" fmla="*/ 0 w 960"/>
              <a:gd name="T31" fmla="*/ 0 h 191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60"/>
              <a:gd name="T49" fmla="*/ 0 h 1919"/>
              <a:gd name="T50" fmla="*/ 960 w 960"/>
              <a:gd name="T51" fmla="*/ 1919 h 191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60" h="1919">
                <a:moveTo>
                  <a:pt x="959" y="1918"/>
                </a:moveTo>
                <a:lnTo>
                  <a:pt x="858" y="1899"/>
                </a:lnTo>
                <a:lnTo>
                  <a:pt x="807" y="1874"/>
                </a:lnTo>
                <a:lnTo>
                  <a:pt x="758" y="1844"/>
                </a:lnTo>
                <a:lnTo>
                  <a:pt x="706" y="1800"/>
                </a:lnTo>
                <a:lnTo>
                  <a:pt x="655" y="1738"/>
                </a:lnTo>
                <a:lnTo>
                  <a:pt x="607" y="1660"/>
                </a:lnTo>
                <a:lnTo>
                  <a:pt x="504" y="1440"/>
                </a:lnTo>
                <a:lnTo>
                  <a:pt x="404" y="1126"/>
                </a:lnTo>
                <a:lnTo>
                  <a:pt x="303" y="748"/>
                </a:lnTo>
                <a:lnTo>
                  <a:pt x="252" y="556"/>
                </a:lnTo>
                <a:lnTo>
                  <a:pt x="200" y="380"/>
                </a:lnTo>
                <a:lnTo>
                  <a:pt x="152" y="225"/>
                </a:lnTo>
                <a:lnTo>
                  <a:pt x="101" y="103"/>
                </a:lnTo>
                <a:lnTo>
                  <a:pt x="49" y="25"/>
                </a:lnTo>
                <a:lnTo>
                  <a:pt x="0" y="0"/>
                </a:lnTo>
              </a:path>
            </a:pathLst>
          </a:custGeom>
          <a:noFill/>
          <a:ln w="76200" cap="rnd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1266" name="Object 15"/>
          <p:cNvGraphicFramePr>
            <a:graphicFrameLocks noChangeAspect="1"/>
          </p:cNvGraphicFramePr>
          <p:nvPr/>
        </p:nvGraphicFramePr>
        <p:xfrm>
          <a:off x="8458200" y="5867400"/>
          <a:ext cx="415925" cy="533400"/>
        </p:xfrm>
        <a:graphic>
          <a:graphicData uri="http://schemas.openxmlformats.org/presentationml/2006/ole">
            <p:oleObj spid="_x0000_s11266" name="Equation" r:id="rId3" imgW="126720" imgH="164880" progId="Equation.3">
              <p:embed/>
            </p:oleObj>
          </a:graphicData>
        </a:graphic>
      </p:graphicFrame>
      <p:sp>
        <p:nvSpPr>
          <p:cNvPr id="11283" name="Text Box 16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11267" name="Object 17"/>
          <p:cNvGraphicFramePr>
            <a:graphicFrameLocks noChangeAspect="1"/>
          </p:cNvGraphicFramePr>
          <p:nvPr/>
        </p:nvGraphicFramePr>
        <p:xfrm>
          <a:off x="1752600" y="2971800"/>
          <a:ext cx="460375" cy="488950"/>
        </p:xfrm>
        <a:graphic>
          <a:graphicData uri="http://schemas.openxmlformats.org/presentationml/2006/ole">
            <p:oleObj spid="_x0000_s11267" name="Equation" r:id="rId4" imgW="203040" imgH="215640" progId="Equation.3">
              <p:embed/>
            </p:oleObj>
          </a:graphicData>
        </a:graphic>
      </p:graphicFrame>
      <p:graphicFrame>
        <p:nvGraphicFramePr>
          <p:cNvPr id="11268" name="Object 18"/>
          <p:cNvGraphicFramePr>
            <a:graphicFrameLocks noChangeAspect="1"/>
          </p:cNvGraphicFramePr>
          <p:nvPr/>
        </p:nvGraphicFramePr>
        <p:xfrm>
          <a:off x="5237163" y="5943600"/>
          <a:ext cx="325437" cy="457200"/>
        </p:xfrm>
        <a:graphic>
          <a:graphicData uri="http://schemas.openxmlformats.org/presentationml/2006/ole">
            <p:oleObj spid="_x0000_s11268" name="Equation" r:id="rId5" imgW="126720" imgH="177480" progId="Equation.3">
              <p:embed/>
            </p:oleObj>
          </a:graphicData>
        </a:graphic>
      </p:graphicFrame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7886700" y="1600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DD69FFFF-AA98-4955-B13D-C2D720CE57F5}" type="slidenum">
              <a:rPr lang="en-US"/>
              <a:pPr/>
              <a:t>29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Determining An Interval Including A Fixed Proportion of the Sample Means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47609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mtClean="0">
                <a:solidFill>
                  <a:schemeClr val="folHlink"/>
                </a:solidFill>
              </a:rPr>
              <a:t>Find a symmetrically distributed interval around 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µ that will include 95% of the sample means when µ = 368, </a:t>
            </a:r>
            <a:r>
              <a:rPr lang="el-GR" smtClean="0">
                <a:solidFill>
                  <a:schemeClr val="folHlink"/>
                </a:solidFill>
                <a:cs typeface="Arial" charset="0"/>
              </a:rPr>
              <a:t>σ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 = 15, and n = 25.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400" smtClean="0">
              <a:solidFill>
                <a:schemeClr val="folHlink"/>
              </a:solidFill>
              <a:cs typeface="Arial" charset="0"/>
            </a:endParaRPr>
          </a:p>
          <a:p>
            <a:pPr lvl="1" eaLnBrk="1" hangingPunct="1"/>
            <a:r>
              <a:rPr lang="en-US" smtClean="0">
                <a:cs typeface="Arial" charset="0"/>
              </a:rPr>
              <a:t>Since the interval contains 95% of the sample means 5% of the sample means will be outside the interval</a:t>
            </a:r>
          </a:p>
          <a:p>
            <a:pPr lvl="1" eaLnBrk="1" hangingPunct="1"/>
            <a:r>
              <a:rPr lang="en-US" smtClean="0">
                <a:cs typeface="Arial" charset="0"/>
              </a:rPr>
              <a:t>Since the interval is symmetric 2.5% will be above the upper limit and 2.5% will be below the lower limit.</a:t>
            </a:r>
          </a:p>
          <a:p>
            <a:pPr lvl="1" eaLnBrk="1" hangingPunct="1"/>
            <a:r>
              <a:rPr lang="en-US" smtClean="0">
                <a:cs typeface="Arial" charset="0"/>
              </a:rPr>
              <a:t>From the standardized normal table, the Z score with 2.5% (0.0250) below it is -1.96 and the Z score with 2.5% (0.0250) above it is 1.96.</a:t>
            </a:r>
            <a:endParaRPr lang="el-GR" smtClean="0">
              <a:cs typeface="Arial" charset="0"/>
            </a:endParaRPr>
          </a:p>
        </p:txBody>
      </p:sp>
      <p:sp>
        <p:nvSpPr>
          <p:cNvPr id="55301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CB05D965-2B0B-405F-988A-B19D6C0429AC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Sample?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197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Selecting a sample is less time-consuming than selecting every item in the population (census).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 analysis of a sample is less cumbersome and more practical than an analysis of the entire population.</a:t>
            </a:r>
          </a:p>
        </p:txBody>
      </p:sp>
      <p:sp>
        <p:nvSpPr>
          <p:cNvPr id="69637" name="Rectangle 6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27F129C2-2C1C-4051-92B6-B3D0703204E7}" type="slidenum">
              <a:rPr lang="en-US"/>
              <a:pPr/>
              <a:t>30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Determining An Interval Including A Fixed Proportion of the Sample Means</a:t>
            </a:r>
          </a:p>
        </p:txBody>
      </p:sp>
      <p:sp>
        <p:nvSpPr>
          <p:cNvPr id="12294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Calculating the lower limit of the interval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Calculating the upper limit of the interval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95% of all sample means of sample size 25 are between 362.12 and 373.88</a:t>
            </a:r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>
            <p:ph sz="half" idx="4294967295"/>
          </p:nvPr>
        </p:nvGraphicFramePr>
        <p:xfrm>
          <a:off x="1447800" y="2438400"/>
          <a:ext cx="5943600" cy="793750"/>
        </p:xfrm>
        <a:graphic>
          <a:graphicData uri="http://schemas.openxmlformats.org/presentationml/2006/ole">
            <p:oleObj spid="_x0000_s12290" name="Equation" r:id="rId3" imgW="4660560" imgH="622080" progId="Equation.3">
              <p:embed/>
            </p:oleObj>
          </a:graphicData>
        </a:graphic>
      </p:graphicFrame>
      <p:sp>
        <p:nvSpPr>
          <p:cNvPr id="12295" name="Text Box 4"/>
          <p:cNvSpPr txBox="1">
            <a:spLocks noChangeArrowheads="1"/>
          </p:cNvSpPr>
          <p:nvPr/>
        </p:nvSpPr>
        <p:spPr bwMode="auto">
          <a:xfrm>
            <a:off x="7191375" y="1190625"/>
            <a:ext cx="145415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i="1">
                <a:solidFill>
                  <a:schemeClr val="folHlink"/>
                </a:solidFill>
              </a:rPr>
              <a:t>(continued)</a:t>
            </a:r>
          </a:p>
        </p:txBody>
      </p:sp>
      <p:graphicFrame>
        <p:nvGraphicFramePr>
          <p:cNvPr id="12291" name="Object 7"/>
          <p:cNvGraphicFramePr>
            <a:graphicFrameLocks noChangeAspect="1"/>
          </p:cNvGraphicFramePr>
          <p:nvPr>
            <p:ph sz="half" idx="4294967295"/>
          </p:nvPr>
        </p:nvGraphicFramePr>
        <p:xfrm>
          <a:off x="1447800" y="4038600"/>
          <a:ext cx="6096000" cy="839788"/>
        </p:xfrm>
        <a:graphic>
          <a:graphicData uri="http://schemas.openxmlformats.org/presentationml/2006/ole">
            <p:oleObj spid="_x0000_s12291" name="Equation" r:id="rId4" imgW="4520880" imgH="622080" progId="Equation.3">
              <p:embed/>
            </p:oleObj>
          </a:graphicData>
        </a:graphic>
      </p:graphicFrame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7772400" y="1676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7D8DD8DD-E8E1-4701-9019-E985A4D148CD}" type="slidenum">
              <a:rPr lang="en-US"/>
              <a:pPr/>
              <a:t>31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Sample Mean Sampling Distribution:</a:t>
            </a:r>
            <a:br>
              <a:rPr lang="en-US" sz="3600" smtClean="0"/>
            </a:br>
            <a:r>
              <a:rPr lang="en-US" sz="3600" smtClean="0"/>
              <a:t>If the Population is </a:t>
            </a:r>
            <a:r>
              <a:rPr lang="en-US" sz="3600" b="1" smtClean="0"/>
              <a:t>not</a:t>
            </a:r>
            <a:r>
              <a:rPr lang="en-US" sz="3600" smtClean="0"/>
              <a:t> Normal</a:t>
            </a:r>
          </a:p>
        </p:txBody>
      </p:sp>
      <p:sp>
        <p:nvSpPr>
          <p:cNvPr id="133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4532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We can apply the </a:t>
            </a:r>
            <a:r>
              <a:rPr lang="en-US" smtClean="0">
                <a:solidFill>
                  <a:schemeClr val="folHlink"/>
                </a:solidFill>
              </a:rPr>
              <a:t>Central Limit Theorem</a:t>
            </a:r>
            <a:r>
              <a:rPr lang="en-US" smtClean="0"/>
              <a:t>:</a:t>
            </a:r>
          </a:p>
          <a:p>
            <a:pPr lvl="1" eaLnBrk="1" hangingPunct="1">
              <a:lnSpc>
                <a:spcPct val="170000"/>
              </a:lnSpc>
            </a:pPr>
            <a:r>
              <a:rPr lang="en-US" smtClean="0"/>
              <a:t>Even if the population is </a:t>
            </a:r>
            <a:r>
              <a:rPr lang="en-US" smtClean="0">
                <a:solidFill>
                  <a:schemeClr val="folHlink"/>
                </a:solidFill>
              </a:rPr>
              <a:t>not normal</a:t>
            </a:r>
            <a:r>
              <a:rPr lang="en-US" smtClean="0"/>
              <a:t>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…sample means from the population </a:t>
            </a:r>
            <a:r>
              <a:rPr lang="en-US" smtClean="0">
                <a:solidFill>
                  <a:schemeClr val="folHlink"/>
                </a:solidFill>
              </a:rPr>
              <a:t>will be</a:t>
            </a:r>
            <a:r>
              <a:rPr lang="en-US" smtClean="0"/>
              <a:t> </a:t>
            </a:r>
            <a:r>
              <a:rPr lang="en-US" smtClean="0">
                <a:solidFill>
                  <a:schemeClr val="folHlink"/>
                </a:solidFill>
              </a:rPr>
              <a:t>approximately normal</a:t>
            </a:r>
            <a:r>
              <a:rPr lang="en-US" smtClean="0"/>
              <a:t> as long as the sample size is large enough.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mtClean="0"/>
              <a:t>Properties of the sampling distribution: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                              and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3314" name="Equation" r:id="rId3" imgW="114120" imgH="2156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2133600" y="5324475"/>
          <a:ext cx="1346200" cy="752475"/>
        </p:xfrm>
        <a:graphic>
          <a:graphicData uri="http://schemas.openxmlformats.org/presentationml/2006/ole">
            <p:oleObj spid="_x0000_s13315" name="Equation" r:id="rId4" imgW="431640" imgH="24120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5105400" y="5010150"/>
          <a:ext cx="1981200" cy="1390650"/>
        </p:xfrm>
        <a:graphic>
          <a:graphicData uri="http://schemas.openxmlformats.org/presentationml/2006/ole">
            <p:oleObj spid="_x0000_s13316" name="Equation" r:id="rId5" imgW="596880" imgH="419040" progId="Equation.3">
              <p:embed/>
            </p:oleObj>
          </a:graphicData>
        </a:graphic>
      </p:graphicFrame>
      <p:sp>
        <p:nvSpPr>
          <p:cNvPr id="13320" name="Line 7"/>
          <p:cNvSpPr>
            <a:spLocks noChangeShapeType="1"/>
          </p:cNvSpPr>
          <p:nvPr/>
        </p:nvSpPr>
        <p:spPr bwMode="auto">
          <a:xfrm>
            <a:off x="381000" y="41910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7772400" y="1295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9550DDC7-1D94-4C8A-BAF9-0CC0E33266B6}" type="slidenum">
              <a:rPr lang="en-US"/>
              <a:pPr/>
              <a:t>32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4341" name="Text Box 2"/>
          <p:cNvSpPr txBox="1">
            <a:spLocks noChangeArrowheads="1"/>
          </p:cNvSpPr>
          <p:nvPr/>
        </p:nvSpPr>
        <p:spPr bwMode="auto">
          <a:xfrm>
            <a:off x="3276600" y="2209800"/>
            <a:ext cx="6858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n</a:t>
            </a:r>
            <a:r>
              <a:rPr lang="en-US">
                <a:cs typeface="Arial" charset="0"/>
              </a:rPr>
              <a:t>↑</a:t>
            </a:r>
          </a:p>
        </p:txBody>
      </p:sp>
      <p:graphicFrame>
        <p:nvGraphicFramePr>
          <p:cNvPr id="14338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1441450" y="2308225"/>
          <a:ext cx="7702550" cy="4549775"/>
        </p:xfrm>
        <a:graphic>
          <a:graphicData uri="http://schemas.openxmlformats.org/presentationml/2006/ole">
            <p:oleObj spid="_x0000_s14338" name="VISIO" r:id="rId3" imgW="3547800" imgH="1995480" progId="">
              <p:embed/>
            </p:oleObj>
          </a:graphicData>
        </a:graphic>
      </p:graphicFrame>
      <p:sp>
        <p:nvSpPr>
          <p:cNvPr id="143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Central Limit Theorem</a:t>
            </a:r>
          </a:p>
        </p:txBody>
      </p:sp>
      <p:sp>
        <p:nvSpPr>
          <p:cNvPr id="319493" name="Freeform 5"/>
          <p:cNvSpPr>
            <a:spLocks/>
          </p:cNvSpPr>
          <p:nvPr/>
        </p:nvSpPr>
        <p:spPr bwMode="auto">
          <a:xfrm>
            <a:off x="2514600" y="2667000"/>
            <a:ext cx="2211388" cy="1449388"/>
          </a:xfrm>
          <a:custGeom>
            <a:avLst/>
            <a:gdLst/>
            <a:ahLst/>
            <a:cxnLst>
              <a:cxn ang="0">
                <a:pos x="405" y="1173"/>
              </a:cxn>
              <a:cxn ang="0">
                <a:pos x="317" y="1105"/>
              </a:cxn>
              <a:cxn ang="0">
                <a:pos x="248" y="1040"/>
              </a:cxn>
              <a:cxn ang="0">
                <a:pos x="188" y="972"/>
              </a:cxn>
              <a:cxn ang="0">
                <a:pos x="118" y="878"/>
              </a:cxn>
              <a:cxn ang="0">
                <a:pos x="67" y="786"/>
              </a:cxn>
              <a:cxn ang="0">
                <a:pos x="35" y="709"/>
              </a:cxn>
              <a:cxn ang="0">
                <a:pos x="18" y="638"/>
              </a:cxn>
              <a:cxn ang="0">
                <a:pos x="5" y="565"/>
              </a:cxn>
              <a:cxn ang="0">
                <a:pos x="0" y="493"/>
              </a:cxn>
              <a:cxn ang="0">
                <a:pos x="7" y="409"/>
              </a:cxn>
              <a:cxn ang="0">
                <a:pos x="24" y="337"/>
              </a:cxn>
              <a:cxn ang="0">
                <a:pos x="60" y="254"/>
              </a:cxn>
              <a:cxn ang="0">
                <a:pos x="109" y="190"/>
              </a:cxn>
              <a:cxn ang="0">
                <a:pos x="170" y="134"/>
              </a:cxn>
              <a:cxn ang="0">
                <a:pos x="229" y="93"/>
              </a:cxn>
              <a:cxn ang="0">
                <a:pos x="323" y="48"/>
              </a:cxn>
              <a:cxn ang="0">
                <a:pos x="409" y="20"/>
              </a:cxn>
              <a:cxn ang="0">
                <a:pos x="495" y="8"/>
              </a:cxn>
              <a:cxn ang="0">
                <a:pos x="601" y="0"/>
              </a:cxn>
              <a:cxn ang="0">
                <a:pos x="715" y="6"/>
              </a:cxn>
              <a:cxn ang="0">
                <a:pos x="919" y="51"/>
              </a:cxn>
              <a:cxn ang="0">
                <a:pos x="1083" y="114"/>
              </a:cxn>
              <a:cxn ang="0">
                <a:pos x="1221" y="80"/>
              </a:cxn>
              <a:cxn ang="0">
                <a:pos x="988" y="447"/>
              </a:cxn>
              <a:cxn ang="0">
                <a:pos x="952" y="320"/>
              </a:cxn>
              <a:cxn ang="0">
                <a:pos x="805" y="269"/>
              </a:cxn>
              <a:cxn ang="0">
                <a:pos x="635" y="246"/>
              </a:cxn>
              <a:cxn ang="0">
                <a:pos x="525" y="253"/>
              </a:cxn>
              <a:cxn ang="0">
                <a:pos x="430" y="269"/>
              </a:cxn>
              <a:cxn ang="0">
                <a:pos x="342" y="302"/>
              </a:cxn>
              <a:cxn ang="0">
                <a:pos x="257" y="356"/>
              </a:cxn>
              <a:cxn ang="0">
                <a:pos x="196" y="420"/>
              </a:cxn>
              <a:cxn ang="0">
                <a:pos x="154" y="489"/>
              </a:cxn>
              <a:cxn ang="0">
                <a:pos x="129" y="563"/>
              </a:cxn>
              <a:cxn ang="0">
                <a:pos x="118" y="645"/>
              </a:cxn>
              <a:cxn ang="0">
                <a:pos x="130" y="757"/>
              </a:cxn>
              <a:cxn ang="0">
                <a:pos x="165" y="863"/>
              </a:cxn>
              <a:cxn ang="0">
                <a:pos x="212" y="951"/>
              </a:cxn>
              <a:cxn ang="0">
                <a:pos x="266" y="1026"/>
              </a:cxn>
              <a:cxn ang="0">
                <a:pos x="314" y="1081"/>
              </a:cxn>
              <a:cxn ang="0">
                <a:pos x="377" y="1135"/>
              </a:cxn>
              <a:cxn ang="0">
                <a:pos x="527" y="1248"/>
              </a:cxn>
            </a:cxnLst>
            <a:rect l="0" t="0" r="r" b="b"/>
            <a:pathLst>
              <a:path w="1393" h="1249">
                <a:moveTo>
                  <a:pt x="527" y="1248"/>
                </a:moveTo>
                <a:lnTo>
                  <a:pt x="405" y="1173"/>
                </a:lnTo>
                <a:lnTo>
                  <a:pt x="365" y="1144"/>
                </a:lnTo>
                <a:lnTo>
                  <a:pt x="317" y="1105"/>
                </a:lnTo>
                <a:lnTo>
                  <a:pt x="282" y="1075"/>
                </a:lnTo>
                <a:lnTo>
                  <a:pt x="248" y="1040"/>
                </a:lnTo>
                <a:lnTo>
                  <a:pt x="215" y="1006"/>
                </a:lnTo>
                <a:lnTo>
                  <a:pt x="188" y="972"/>
                </a:lnTo>
                <a:lnTo>
                  <a:pt x="156" y="930"/>
                </a:lnTo>
                <a:lnTo>
                  <a:pt x="118" y="878"/>
                </a:lnTo>
                <a:lnTo>
                  <a:pt x="92" y="833"/>
                </a:lnTo>
                <a:lnTo>
                  <a:pt x="67" y="786"/>
                </a:lnTo>
                <a:lnTo>
                  <a:pt x="52" y="750"/>
                </a:lnTo>
                <a:lnTo>
                  <a:pt x="35" y="709"/>
                </a:lnTo>
                <a:lnTo>
                  <a:pt x="25" y="677"/>
                </a:lnTo>
                <a:lnTo>
                  <a:pt x="18" y="638"/>
                </a:lnTo>
                <a:lnTo>
                  <a:pt x="10" y="603"/>
                </a:lnTo>
                <a:lnTo>
                  <a:pt x="5" y="565"/>
                </a:lnTo>
                <a:lnTo>
                  <a:pt x="2" y="534"/>
                </a:lnTo>
                <a:lnTo>
                  <a:pt x="0" y="493"/>
                </a:lnTo>
                <a:lnTo>
                  <a:pt x="0" y="449"/>
                </a:lnTo>
                <a:lnTo>
                  <a:pt x="7" y="409"/>
                </a:lnTo>
                <a:lnTo>
                  <a:pt x="14" y="375"/>
                </a:lnTo>
                <a:lnTo>
                  <a:pt x="24" y="337"/>
                </a:lnTo>
                <a:lnTo>
                  <a:pt x="36" y="299"/>
                </a:lnTo>
                <a:lnTo>
                  <a:pt x="60" y="254"/>
                </a:lnTo>
                <a:lnTo>
                  <a:pt x="85" y="218"/>
                </a:lnTo>
                <a:lnTo>
                  <a:pt x="109" y="190"/>
                </a:lnTo>
                <a:lnTo>
                  <a:pt x="135" y="162"/>
                </a:lnTo>
                <a:lnTo>
                  <a:pt x="170" y="134"/>
                </a:lnTo>
                <a:lnTo>
                  <a:pt x="199" y="111"/>
                </a:lnTo>
                <a:lnTo>
                  <a:pt x="229" y="93"/>
                </a:lnTo>
                <a:lnTo>
                  <a:pt x="272" y="70"/>
                </a:lnTo>
                <a:lnTo>
                  <a:pt x="323" y="48"/>
                </a:lnTo>
                <a:lnTo>
                  <a:pt x="368" y="33"/>
                </a:lnTo>
                <a:lnTo>
                  <a:pt x="409" y="20"/>
                </a:lnTo>
                <a:lnTo>
                  <a:pt x="454" y="11"/>
                </a:lnTo>
                <a:lnTo>
                  <a:pt x="495" y="8"/>
                </a:lnTo>
                <a:lnTo>
                  <a:pt x="542" y="4"/>
                </a:lnTo>
                <a:lnTo>
                  <a:pt x="601" y="0"/>
                </a:lnTo>
                <a:lnTo>
                  <a:pt x="654" y="3"/>
                </a:lnTo>
                <a:lnTo>
                  <a:pt x="715" y="6"/>
                </a:lnTo>
                <a:lnTo>
                  <a:pt x="829" y="26"/>
                </a:lnTo>
                <a:lnTo>
                  <a:pt x="919" y="51"/>
                </a:lnTo>
                <a:lnTo>
                  <a:pt x="1011" y="84"/>
                </a:lnTo>
                <a:lnTo>
                  <a:pt x="1083" y="114"/>
                </a:lnTo>
                <a:lnTo>
                  <a:pt x="1172" y="159"/>
                </a:lnTo>
                <a:lnTo>
                  <a:pt x="1221" y="80"/>
                </a:lnTo>
                <a:lnTo>
                  <a:pt x="1392" y="428"/>
                </a:lnTo>
                <a:lnTo>
                  <a:pt x="988" y="447"/>
                </a:lnTo>
                <a:lnTo>
                  <a:pt x="1041" y="364"/>
                </a:lnTo>
                <a:lnTo>
                  <a:pt x="952" y="320"/>
                </a:lnTo>
                <a:lnTo>
                  <a:pt x="881" y="293"/>
                </a:lnTo>
                <a:lnTo>
                  <a:pt x="805" y="269"/>
                </a:lnTo>
                <a:lnTo>
                  <a:pt x="692" y="248"/>
                </a:lnTo>
                <a:lnTo>
                  <a:pt x="635" y="246"/>
                </a:lnTo>
                <a:lnTo>
                  <a:pt x="576" y="246"/>
                </a:lnTo>
                <a:lnTo>
                  <a:pt x="525" y="253"/>
                </a:lnTo>
                <a:lnTo>
                  <a:pt x="474" y="260"/>
                </a:lnTo>
                <a:lnTo>
                  <a:pt x="430" y="269"/>
                </a:lnTo>
                <a:lnTo>
                  <a:pt x="389" y="284"/>
                </a:lnTo>
                <a:lnTo>
                  <a:pt x="342" y="302"/>
                </a:lnTo>
                <a:lnTo>
                  <a:pt x="295" y="330"/>
                </a:lnTo>
                <a:lnTo>
                  <a:pt x="257" y="356"/>
                </a:lnTo>
                <a:lnTo>
                  <a:pt x="229" y="384"/>
                </a:lnTo>
                <a:lnTo>
                  <a:pt x="196" y="420"/>
                </a:lnTo>
                <a:lnTo>
                  <a:pt x="170" y="461"/>
                </a:lnTo>
                <a:lnTo>
                  <a:pt x="154" y="489"/>
                </a:lnTo>
                <a:lnTo>
                  <a:pt x="140" y="520"/>
                </a:lnTo>
                <a:lnTo>
                  <a:pt x="129" y="563"/>
                </a:lnTo>
                <a:lnTo>
                  <a:pt x="122" y="604"/>
                </a:lnTo>
                <a:lnTo>
                  <a:pt x="118" y="645"/>
                </a:lnTo>
                <a:lnTo>
                  <a:pt x="121" y="690"/>
                </a:lnTo>
                <a:lnTo>
                  <a:pt x="130" y="757"/>
                </a:lnTo>
                <a:lnTo>
                  <a:pt x="144" y="805"/>
                </a:lnTo>
                <a:lnTo>
                  <a:pt x="165" y="863"/>
                </a:lnTo>
                <a:lnTo>
                  <a:pt x="191" y="914"/>
                </a:lnTo>
                <a:lnTo>
                  <a:pt x="212" y="951"/>
                </a:lnTo>
                <a:lnTo>
                  <a:pt x="240" y="991"/>
                </a:lnTo>
                <a:lnTo>
                  <a:pt x="266" y="1026"/>
                </a:lnTo>
                <a:lnTo>
                  <a:pt x="289" y="1053"/>
                </a:lnTo>
                <a:lnTo>
                  <a:pt x="314" y="1081"/>
                </a:lnTo>
                <a:lnTo>
                  <a:pt x="346" y="1109"/>
                </a:lnTo>
                <a:lnTo>
                  <a:pt x="377" y="1135"/>
                </a:lnTo>
                <a:lnTo>
                  <a:pt x="418" y="1169"/>
                </a:lnTo>
                <a:lnTo>
                  <a:pt x="527" y="1248"/>
                </a:lnTo>
              </a:path>
            </a:pathLst>
          </a:custGeom>
          <a:solidFill>
            <a:srgbClr val="CED0CF"/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4344" name="Rectangle 6"/>
          <p:cNvSpPr>
            <a:spLocks noChangeArrowheads="1"/>
          </p:cNvSpPr>
          <p:nvPr/>
        </p:nvSpPr>
        <p:spPr bwMode="auto">
          <a:xfrm>
            <a:off x="457200" y="2133600"/>
            <a:ext cx="1828800" cy="2224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As the sample size gets large enough… </a:t>
            </a:r>
          </a:p>
        </p:txBody>
      </p:sp>
      <p:sp>
        <p:nvSpPr>
          <p:cNvPr id="14345" name="Rectangle 7"/>
          <p:cNvSpPr>
            <a:spLocks noChangeArrowheads="1"/>
          </p:cNvSpPr>
          <p:nvPr/>
        </p:nvSpPr>
        <p:spPr bwMode="auto">
          <a:xfrm>
            <a:off x="6400800" y="1828800"/>
            <a:ext cx="2667000" cy="3536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the sampling distribution of the sample mean becomes almost normal regardless of shape of population</a:t>
            </a:r>
          </a:p>
        </p:txBody>
      </p:sp>
      <p:sp>
        <p:nvSpPr>
          <p:cNvPr id="14346" name="Line 8"/>
          <p:cNvSpPr>
            <a:spLocks noChangeShapeType="1"/>
          </p:cNvSpPr>
          <p:nvPr/>
        </p:nvSpPr>
        <p:spPr bwMode="auto">
          <a:xfrm>
            <a:off x="1905000" y="6324600"/>
            <a:ext cx="64770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4339" name="Object 9"/>
          <p:cNvGraphicFramePr>
            <a:graphicFrameLocks noChangeAspect="1"/>
          </p:cNvGraphicFramePr>
          <p:nvPr/>
        </p:nvGraphicFramePr>
        <p:xfrm>
          <a:off x="8382000" y="6019800"/>
          <a:ext cx="415925" cy="533400"/>
        </p:xfrm>
        <a:graphic>
          <a:graphicData uri="http://schemas.openxmlformats.org/presentationml/2006/ole">
            <p:oleObj spid="_x0000_s14339" name="Equation" r:id="rId4" imgW="126720" imgH="164880" progId="Equation.3">
              <p:embed/>
            </p:oleObj>
          </a:graphicData>
        </a:graphic>
      </p:graphicFrame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7696200" y="1295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8C8A38F8-0AA0-45C0-81E8-6406082461DD}" type="slidenum">
              <a:rPr lang="en-US"/>
              <a:pPr/>
              <a:t>33</a:t>
            </a:fld>
            <a:endParaRPr lang="en-US"/>
          </a:p>
        </p:txBody>
      </p:sp>
      <p:sp>
        <p:nvSpPr>
          <p:cNvPr id="3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369" name="Line 2"/>
          <p:cNvSpPr>
            <a:spLocks noChangeShapeType="1"/>
          </p:cNvSpPr>
          <p:nvPr/>
        </p:nvSpPr>
        <p:spPr bwMode="auto">
          <a:xfrm flipV="1">
            <a:off x="6781800" y="4724400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0" name="Text Box 3"/>
          <p:cNvSpPr txBox="1">
            <a:spLocks noChangeArrowheads="1"/>
          </p:cNvSpPr>
          <p:nvPr/>
        </p:nvSpPr>
        <p:spPr bwMode="auto">
          <a:xfrm>
            <a:off x="4038600" y="1752600"/>
            <a:ext cx="2743200" cy="3968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Population Distribution</a:t>
            </a:r>
          </a:p>
        </p:txBody>
      </p:sp>
      <p:sp>
        <p:nvSpPr>
          <p:cNvPr id="15371" name="Text Box 4"/>
          <p:cNvSpPr txBox="1">
            <a:spLocks noChangeArrowheads="1"/>
          </p:cNvSpPr>
          <p:nvPr/>
        </p:nvSpPr>
        <p:spPr bwMode="auto">
          <a:xfrm>
            <a:off x="3581400" y="4038600"/>
            <a:ext cx="4191000" cy="671513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Sampling Distribution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2000"/>
              <a:t>(becomes normal as n increases)</a:t>
            </a:r>
          </a:p>
        </p:txBody>
      </p:sp>
      <p:sp>
        <p:nvSpPr>
          <p:cNvPr id="15372" name="Rectangle 5"/>
          <p:cNvSpPr>
            <a:spLocks noChangeArrowheads="1"/>
          </p:cNvSpPr>
          <p:nvPr/>
        </p:nvSpPr>
        <p:spPr bwMode="auto">
          <a:xfrm>
            <a:off x="762000" y="2819400"/>
            <a:ext cx="22860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Central Tendency</a:t>
            </a:r>
          </a:p>
        </p:txBody>
      </p:sp>
      <p:sp>
        <p:nvSpPr>
          <p:cNvPr id="15373" name="Rectangle 6"/>
          <p:cNvSpPr>
            <a:spLocks noChangeArrowheads="1"/>
          </p:cNvSpPr>
          <p:nvPr/>
        </p:nvSpPr>
        <p:spPr bwMode="auto">
          <a:xfrm>
            <a:off x="838200" y="4114800"/>
            <a:ext cx="12192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chemeClr val="folHlink"/>
                </a:solidFill>
              </a:rPr>
              <a:t>Variation</a:t>
            </a:r>
          </a:p>
        </p:txBody>
      </p:sp>
      <p:sp>
        <p:nvSpPr>
          <p:cNvPr id="15374" name="Line 8"/>
          <p:cNvSpPr>
            <a:spLocks noChangeShapeType="1"/>
          </p:cNvSpPr>
          <p:nvPr/>
        </p:nvSpPr>
        <p:spPr bwMode="auto">
          <a:xfrm flipH="1">
            <a:off x="7010400" y="4943475"/>
            <a:ext cx="381000" cy="15240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5" name="Line 9"/>
          <p:cNvSpPr>
            <a:spLocks noChangeShapeType="1"/>
          </p:cNvSpPr>
          <p:nvPr/>
        </p:nvSpPr>
        <p:spPr bwMode="auto">
          <a:xfrm>
            <a:off x="5410200" y="6315075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6" name="Line 10"/>
          <p:cNvSpPr>
            <a:spLocks noChangeShapeType="1"/>
          </p:cNvSpPr>
          <p:nvPr/>
        </p:nvSpPr>
        <p:spPr bwMode="auto">
          <a:xfrm>
            <a:off x="5410200" y="3657600"/>
            <a:ext cx="28956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7" name="Freeform 11"/>
          <p:cNvSpPr>
            <a:spLocks/>
          </p:cNvSpPr>
          <p:nvPr/>
        </p:nvSpPr>
        <p:spPr bwMode="auto">
          <a:xfrm>
            <a:off x="6324600" y="2143125"/>
            <a:ext cx="2057400" cy="1371600"/>
          </a:xfrm>
          <a:custGeom>
            <a:avLst/>
            <a:gdLst>
              <a:gd name="T0" fmla="*/ 2055813 w 1296"/>
              <a:gd name="T1" fmla="*/ 1370013 h 864"/>
              <a:gd name="T2" fmla="*/ 1839913 w 1296"/>
              <a:gd name="T3" fmla="*/ 1355725 h 864"/>
              <a:gd name="T4" fmla="*/ 1730375 w 1296"/>
              <a:gd name="T5" fmla="*/ 1338263 h 864"/>
              <a:gd name="T6" fmla="*/ 1624012 w 1296"/>
              <a:gd name="T7" fmla="*/ 1317625 h 864"/>
              <a:gd name="T8" fmla="*/ 1514475 w 1296"/>
              <a:gd name="T9" fmla="*/ 1285875 h 864"/>
              <a:gd name="T10" fmla="*/ 1404937 w 1296"/>
              <a:gd name="T11" fmla="*/ 1241425 h 864"/>
              <a:gd name="T12" fmla="*/ 1300162 w 1296"/>
              <a:gd name="T13" fmla="*/ 1185863 h 864"/>
              <a:gd name="T14" fmla="*/ 1081087 w 1296"/>
              <a:gd name="T15" fmla="*/ 1028700 h 864"/>
              <a:gd name="T16" fmla="*/ 865188 w 1296"/>
              <a:gd name="T17" fmla="*/ 804862 h 864"/>
              <a:gd name="T18" fmla="*/ 649287 w 1296"/>
              <a:gd name="T19" fmla="*/ 534988 h 864"/>
              <a:gd name="T20" fmla="*/ 539750 w 1296"/>
              <a:gd name="T21" fmla="*/ 396875 h 864"/>
              <a:gd name="T22" fmla="*/ 430213 w 1296"/>
              <a:gd name="T23" fmla="*/ 271463 h 864"/>
              <a:gd name="T24" fmla="*/ 325437 w 1296"/>
              <a:gd name="T25" fmla="*/ 160338 h 864"/>
              <a:gd name="T26" fmla="*/ 215900 w 1296"/>
              <a:gd name="T27" fmla="*/ 73025 h 864"/>
              <a:gd name="T28" fmla="*/ 106363 w 1296"/>
              <a:gd name="T29" fmla="*/ 17463 h 864"/>
              <a:gd name="T30" fmla="*/ 0 w 1296"/>
              <a:gd name="T31" fmla="*/ 0 h 86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96"/>
              <a:gd name="T49" fmla="*/ 0 h 864"/>
              <a:gd name="T50" fmla="*/ 1296 w 1296"/>
              <a:gd name="T51" fmla="*/ 864 h 86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96" h="864">
                <a:moveTo>
                  <a:pt x="1295" y="863"/>
                </a:moveTo>
                <a:lnTo>
                  <a:pt x="1159" y="854"/>
                </a:lnTo>
                <a:lnTo>
                  <a:pt x="1090" y="843"/>
                </a:lnTo>
                <a:lnTo>
                  <a:pt x="1023" y="830"/>
                </a:lnTo>
                <a:lnTo>
                  <a:pt x="954" y="810"/>
                </a:lnTo>
                <a:lnTo>
                  <a:pt x="885" y="782"/>
                </a:lnTo>
                <a:lnTo>
                  <a:pt x="819" y="747"/>
                </a:lnTo>
                <a:lnTo>
                  <a:pt x="681" y="648"/>
                </a:lnTo>
                <a:lnTo>
                  <a:pt x="545" y="507"/>
                </a:lnTo>
                <a:lnTo>
                  <a:pt x="409" y="337"/>
                </a:lnTo>
                <a:lnTo>
                  <a:pt x="340" y="250"/>
                </a:lnTo>
                <a:lnTo>
                  <a:pt x="271" y="171"/>
                </a:lnTo>
                <a:lnTo>
                  <a:pt x="205" y="101"/>
                </a:lnTo>
                <a:lnTo>
                  <a:pt x="136" y="46"/>
                </a:lnTo>
                <a:lnTo>
                  <a:pt x="67" y="11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8" name="Freeform 12"/>
          <p:cNvSpPr>
            <a:spLocks/>
          </p:cNvSpPr>
          <p:nvPr/>
        </p:nvSpPr>
        <p:spPr bwMode="auto">
          <a:xfrm>
            <a:off x="5486400" y="2143125"/>
            <a:ext cx="838200" cy="1371600"/>
          </a:xfrm>
          <a:custGeom>
            <a:avLst/>
            <a:gdLst>
              <a:gd name="T0" fmla="*/ 0 w 528"/>
              <a:gd name="T1" fmla="*/ 1370013 h 864"/>
              <a:gd name="T2" fmla="*/ 87312 w 528"/>
              <a:gd name="T3" fmla="*/ 1355725 h 864"/>
              <a:gd name="T4" fmla="*/ 131762 w 528"/>
              <a:gd name="T5" fmla="*/ 1338263 h 864"/>
              <a:gd name="T6" fmla="*/ 177800 w 528"/>
              <a:gd name="T7" fmla="*/ 1317625 h 864"/>
              <a:gd name="T8" fmla="*/ 220662 w 528"/>
              <a:gd name="T9" fmla="*/ 1285875 h 864"/>
              <a:gd name="T10" fmla="*/ 265112 w 528"/>
              <a:gd name="T11" fmla="*/ 1241425 h 864"/>
              <a:gd name="T12" fmla="*/ 309562 w 528"/>
              <a:gd name="T13" fmla="*/ 1185863 h 864"/>
              <a:gd name="T14" fmla="*/ 396875 w 528"/>
              <a:gd name="T15" fmla="*/ 1028700 h 864"/>
              <a:gd name="T16" fmla="*/ 484187 w 528"/>
              <a:gd name="T17" fmla="*/ 804862 h 864"/>
              <a:gd name="T18" fmla="*/ 573087 w 528"/>
              <a:gd name="T19" fmla="*/ 534988 h 864"/>
              <a:gd name="T20" fmla="*/ 615950 w 528"/>
              <a:gd name="T21" fmla="*/ 396875 h 864"/>
              <a:gd name="T22" fmla="*/ 660400 w 528"/>
              <a:gd name="T23" fmla="*/ 271463 h 864"/>
              <a:gd name="T24" fmla="*/ 704850 w 528"/>
              <a:gd name="T25" fmla="*/ 160338 h 864"/>
              <a:gd name="T26" fmla="*/ 747712 w 528"/>
              <a:gd name="T27" fmla="*/ 73025 h 864"/>
              <a:gd name="T28" fmla="*/ 792162 w 528"/>
              <a:gd name="T29" fmla="*/ 17463 h 864"/>
              <a:gd name="T30" fmla="*/ 836613 w 528"/>
              <a:gd name="T31" fmla="*/ 0 h 86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28"/>
              <a:gd name="T49" fmla="*/ 0 h 864"/>
              <a:gd name="T50" fmla="*/ 528 w 528"/>
              <a:gd name="T51" fmla="*/ 864 h 86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28" h="864">
                <a:moveTo>
                  <a:pt x="0" y="863"/>
                </a:moveTo>
                <a:lnTo>
                  <a:pt x="55" y="854"/>
                </a:lnTo>
                <a:lnTo>
                  <a:pt x="83" y="843"/>
                </a:lnTo>
                <a:lnTo>
                  <a:pt x="112" y="830"/>
                </a:lnTo>
                <a:lnTo>
                  <a:pt x="139" y="810"/>
                </a:lnTo>
                <a:lnTo>
                  <a:pt x="167" y="782"/>
                </a:lnTo>
                <a:lnTo>
                  <a:pt x="195" y="747"/>
                </a:lnTo>
                <a:lnTo>
                  <a:pt x="250" y="648"/>
                </a:lnTo>
                <a:lnTo>
                  <a:pt x="305" y="507"/>
                </a:lnTo>
                <a:lnTo>
                  <a:pt x="361" y="337"/>
                </a:lnTo>
                <a:lnTo>
                  <a:pt x="388" y="250"/>
                </a:lnTo>
                <a:lnTo>
                  <a:pt x="416" y="171"/>
                </a:lnTo>
                <a:lnTo>
                  <a:pt x="444" y="101"/>
                </a:lnTo>
                <a:lnTo>
                  <a:pt x="471" y="46"/>
                </a:lnTo>
                <a:lnTo>
                  <a:pt x="499" y="11"/>
                </a:lnTo>
                <a:lnTo>
                  <a:pt x="527" y="0"/>
                </a:lnTo>
              </a:path>
            </a:pathLst>
          </a:custGeom>
          <a:noFill/>
          <a:ln w="50800" cap="rnd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9" name="Freeform 13"/>
          <p:cNvSpPr>
            <a:spLocks/>
          </p:cNvSpPr>
          <p:nvPr/>
        </p:nvSpPr>
        <p:spPr bwMode="auto">
          <a:xfrm>
            <a:off x="5486400" y="5105400"/>
            <a:ext cx="990600" cy="1143000"/>
          </a:xfrm>
          <a:custGeom>
            <a:avLst/>
            <a:gdLst>
              <a:gd name="T0" fmla="*/ 0 w 624"/>
              <a:gd name="T1" fmla="*/ 1141413 h 720"/>
              <a:gd name="T2" fmla="*/ 103188 w 624"/>
              <a:gd name="T3" fmla="*/ 1130300 h 720"/>
              <a:gd name="T4" fmla="*/ 157162 w 624"/>
              <a:gd name="T5" fmla="*/ 1116013 h 720"/>
              <a:gd name="T6" fmla="*/ 209550 w 624"/>
              <a:gd name="T7" fmla="*/ 1098550 h 720"/>
              <a:gd name="T8" fmla="*/ 260350 w 624"/>
              <a:gd name="T9" fmla="*/ 1071563 h 720"/>
              <a:gd name="T10" fmla="*/ 312737 w 624"/>
              <a:gd name="T11" fmla="*/ 1035050 h 720"/>
              <a:gd name="T12" fmla="*/ 365125 w 624"/>
              <a:gd name="T13" fmla="*/ 989013 h 720"/>
              <a:gd name="T14" fmla="*/ 468313 w 624"/>
              <a:gd name="T15" fmla="*/ 857250 h 720"/>
              <a:gd name="T16" fmla="*/ 571500 w 624"/>
              <a:gd name="T17" fmla="*/ 669925 h 720"/>
              <a:gd name="T18" fmla="*/ 677862 w 624"/>
              <a:gd name="T19" fmla="*/ 444500 h 720"/>
              <a:gd name="T20" fmla="*/ 728662 w 624"/>
              <a:gd name="T21" fmla="*/ 331787 h 720"/>
              <a:gd name="T22" fmla="*/ 781050 w 624"/>
              <a:gd name="T23" fmla="*/ 225425 h 720"/>
              <a:gd name="T24" fmla="*/ 833438 w 624"/>
              <a:gd name="T25" fmla="*/ 133350 h 720"/>
              <a:gd name="T26" fmla="*/ 884238 w 624"/>
              <a:gd name="T27" fmla="*/ 61913 h 720"/>
              <a:gd name="T28" fmla="*/ 936625 w 624"/>
              <a:gd name="T29" fmla="*/ 14288 h 720"/>
              <a:gd name="T30" fmla="*/ 989013 w 624"/>
              <a:gd name="T31" fmla="*/ 0 h 72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24"/>
              <a:gd name="T49" fmla="*/ 0 h 720"/>
              <a:gd name="T50" fmla="*/ 624 w 624"/>
              <a:gd name="T51" fmla="*/ 720 h 72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24" h="720">
                <a:moveTo>
                  <a:pt x="0" y="719"/>
                </a:moveTo>
                <a:lnTo>
                  <a:pt x="65" y="712"/>
                </a:lnTo>
                <a:lnTo>
                  <a:pt x="99" y="703"/>
                </a:lnTo>
                <a:lnTo>
                  <a:pt x="132" y="692"/>
                </a:lnTo>
                <a:lnTo>
                  <a:pt x="164" y="675"/>
                </a:lnTo>
                <a:lnTo>
                  <a:pt x="197" y="652"/>
                </a:lnTo>
                <a:lnTo>
                  <a:pt x="230" y="623"/>
                </a:lnTo>
                <a:lnTo>
                  <a:pt x="295" y="540"/>
                </a:lnTo>
                <a:lnTo>
                  <a:pt x="360" y="422"/>
                </a:lnTo>
                <a:lnTo>
                  <a:pt x="427" y="280"/>
                </a:lnTo>
                <a:lnTo>
                  <a:pt x="459" y="209"/>
                </a:lnTo>
                <a:lnTo>
                  <a:pt x="492" y="142"/>
                </a:lnTo>
                <a:lnTo>
                  <a:pt x="525" y="84"/>
                </a:lnTo>
                <a:lnTo>
                  <a:pt x="557" y="39"/>
                </a:lnTo>
                <a:lnTo>
                  <a:pt x="590" y="9"/>
                </a:lnTo>
                <a:lnTo>
                  <a:pt x="623" y="0"/>
                </a:lnTo>
              </a:path>
            </a:pathLst>
          </a:custGeom>
          <a:noFill/>
          <a:ln w="50800" cap="rnd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0" name="Freeform 14"/>
          <p:cNvSpPr>
            <a:spLocks/>
          </p:cNvSpPr>
          <p:nvPr/>
        </p:nvSpPr>
        <p:spPr bwMode="auto">
          <a:xfrm>
            <a:off x="6477000" y="5105400"/>
            <a:ext cx="1981200" cy="1143000"/>
          </a:xfrm>
          <a:custGeom>
            <a:avLst/>
            <a:gdLst>
              <a:gd name="T0" fmla="*/ 1979613 w 1248"/>
              <a:gd name="T1" fmla="*/ 1141413 h 720"/>
              <a:gd name="T2" fmla="*/ 1771650 w 1248"/>
              <a:gd name="T3" fmla="*/ 1130300 h 720"/>
              <a:gd name="T4" fmla="*/ 1665288 w 1248"/>
              <a:gd name="T5" fmla="*/ 1116013 h 720"/>
              <a:gd name="T6" fmla="*/ 1563687 w 1248"/>
              <a:gd name="T7" fmla="*/ 1098550 h 720"/>
              <a:gd name="T8" fmla="*/ 1457325 w 1248"/>
              <a:gd name="T9" fmla="*/ 1071563 h 720"/>
              <a:gd name="T10" fmla="*/ 1352550 w 1248"/>
              <a:gd name="T11" fmla="*/ 1035050 h 720"/>
              <a:gd name="T12" fmla="*/ 1252537 w 1248"/>
              <a:gd name="T13" fmla="*/ 989013 h 720"/>
              <a:gd name="T14" fmla="*/ 1041400 w 1248"/>
              <a:gd name="T15" fmla="*/ 857250 h 720"/>
              <a:gd name="T16" fmla="*/ 833438 w 1248"/>
              <a:gd name="T17" fmla="*/ 669925 h 720"/>
              <a:gd name="T18" fmla="*/ 625475 w 1248"/>
              <a:gd name="T19" fmla="*/ 444500 h 720"/>
              <a:gd name="T20" fmla="*/ 519112 w 1248"/>
              <a:gd name="T21" fmla="*/ 331787 h 720"/>
              <a:gd name="T22" fmla="*/ 414338 w 1248"/>
              <a:gd name="T23" fmla="*/ 225425 h 720"/>
              <a:gd name="T24" fmla="*/ 312737 w 1248"/>
              <a:gd name="T25" fmla="*/ 133350 h 720"/>
              <a:gd name="T26" fmla="*/ 207963 w 1248"/>
              <a:gd name="T27" fmla="*/ 61913 h 720"/>
              <a:gd name="T28" fmla="*/ 101600 w 1248"/>
              <a:gd name="T29" fmla="*/ 14288 h 720"/>
              <a:gd name="T30" fmla="*/ 0 w 1248"/>
              <a:gd name="T31" fmla="*/ 0 h 72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48"/>
              <a:gd name="T49" fmla="*/ 0 h 720"/>
              <a:gd name="T50" fmla="*/ 1248 w 1248"/>
              <a:gd name="T51" fmla="*/ 720 h 72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48" h="720">
                <a:moveTo>
                  <a:pt x="1247" y="719"/>
                </a:moveTo>
                <a:lnTo>
                  <a:pt x="1116" y="712"/>
                </a:lnTo>
                <a:lnTo>
                  <a:pt x="1049" y="703"/>
                </a:lnTo>
                <a:lnTo>
                  <a:pt x="985" y="692"/>
                </a:lnTo>
                <a:lnTo>
                  <a:pt x="918" y="675"/>
                </a:lnTo>
                <a:lnTo>
                  <a:pt x="852" y="652"/>
                </a:lnTo>
                <a:lnTo>
                  <a:pt x="789" y="623"/>
                </a:lnTo>
                <a:lnTo>
                  <a:pt x="656" y="540"/>
                </a:lnTo>
                <a:lnTo>
                  <a:pt x="525" y="422"/>
                </a:lnTo>
                <a:lnTo>
                  <a:pt x="394" y="280"/>
                </a:lnTo>
                <a:lnTo>
                  <a:pt x="327" y="209"/>
                </a:lnTo>
                <a:lnTo>
                  <a:pt x="261" y="142"/>
                </a:lnTo>
                <a:lnTo>
                  <a:pt x="197" y="84"/>
                </a:lnTo>
                <a:lnTo>
                  <a:pt x="131" y="39"/>
                </a:lnTo>
                <a:lnTo>
                  <a:pt x="64" y="9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1" name="Freeform 15"/>
          <p:cNvSpPr>
            <a:spLocks/>
          </p:cNvSpPr>
          <p:nvPr/>
        </p:nvSpPr>
        <p:spPr bwMode="auto">
          <a:xfrm>
            <a:off x="5943600" y="4724400"/>
            <a:ext cx="838200" cy="1524000"/>
          </a:xfrm>
          <a:custGeom>
            <a:avLst/>
            <a:gdLst>
              <a:gd name="T0" fmla="*/ 0 w 528"/>
              <a:gd name="T1" fmla="*/ 1522413 h 960"/>
              <a:gd name="T2" fmla="*/ 87312 w 528"/>
              <a:gd name="T3" fmla="*/ 1506538 h 960"/>
              <a:gd name="T4" fmla="*/ 131762 w 528"/>
              <a:gd name="T5" fmla="*/ 1487488 h 960"/>
              <a:gd name="T6" fmla="*/ 177800 w 528"/>
              <a:gd name="T7" fmla="*/ 1463675 h 960"/>
              <a:gd name="T8" fmla="*/ 220662 w 528"/>
              <a:gd name="T9" fmla="*/ 1428750 h 960"/>
              <a:gd name="T10" fmla="*/ 265112 w 528"/>
              <a:gd name="T11" fmla="*/ 1379538 h 960"/>
              <a:gd name="T12" fmla="*/ 309562 w 528"/>
              <a:gd name="T13" fmla="*/ 1317625 h 960"/>
              <a:gd name="T14" fmla="*/ 396875 w 528"/>
              <a:gd name="T15" fmla="*/ 1143000 h 960"/>
              <a:gd name="T16" fmla="*/ 484187 w 528"/>
              <a:gd name="T17" fmla="*/ 893763 h 960"/>
              <a:gd name="T18" fmla="*/ 573087 w 528"/>
              <a:gd name="T19" fmla="*/ 593725 h 960"/>
              <a:gd name="T20" fmla="*/ 615950 w 528"/>
              <a:gd name="T21" fmla="*/ 441325 h 960"/>
              <a:gd name="T22" fmla="*/ 660400 w 528"/>
              <a:gd name="T23" fmla="*/ 301625 h 960"/>
              <a:gd name="T24" fmla="*/ 704850 w 528"/>
              <a:gd name="T25" fmla="*/ 177800 h 960"/>
              <a:gd name="T26" fmla="*/ 747712 w 528"/>
              <a:gd name="T27" fmla="*/ 80963 h 960"/>
              <a:gd name="T28" fmla="*/ 792162 w 528"/>
              <a:gd name="T29" fmla="*/ 20638 h 960"/>
              <a:gd name="T30" fmla="*/ 836613 w 528"/>
              <a:gd name="T31" fmla="*/ 0 h 96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28"/>
              <a:gd name="T49" fmla="*/ 0 h 960"/>
              <a:gd name="T50" fmla="*/ 528 w 528"/>
              <a:gd name="T51" fmla="*/ 960 h 96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28" h="960">
                <a:moveTo>
                  <a:pt x="0" y="959"/>
                </a:moveTo>
                <a:lnTo>
                  <a:pt x="55" y="949"/>
                </a:lnTo>
                <a:lnTo>
                  <a:pt x="83" y="937"/>
                </a:lnTo>
                <a:lnTo>
                  <a:pt x="112" y="922"/>
                </a:lnTo>
                <a:lnTo>
                  <a:pt x="139" y="900"/>
                </a:lnTo>
                <a:lnTo>
                  <a:pt x="167" y="869"/>
                </a:lnTo>
                <a:lnTo>
                  <a:pt x="195" y="830"/>
                </a:lnTo>
                <a:lnTo>
                  <a:pt x="250" y="720"/>
                </a:lnTo>
                <a:lnTo>
                  <a:pt x="305" y="563"/>
                </a:lnTo>
                <a:lnTo>
                  <a:pt x="361" y="374"/>
                </a:lnTo>
                <a:lnTo>
                  <a:pt x="388" y="278"/>
                </a:lnTo>
                <a:lnTo>
                  <a:pt x="416" y="190"/>
                </a:lnTo>
                <a:lnTo>
                  <a:pt x="444" y="112"/>
                </a:lnTo>
                <a:lnTo>
                  <a:pt x="471" y="51"/>
                </a:lnTo>
                <a:lnTo>
                  <a:pt x="499" y="13"/>
                </a:lnTo>
                <a:lnTo>
                  <a:pt x="527" y="0"/>
                </a:lnTo>
              </a:path>
            </a:pathLst>
          </a:custGeom>
          <a:noFill/>
          <a:ln w="50800" cap="rnd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2" name="Freeform 16"/>
          <p:cNvSpPr>
            <a:spLocks/>
          </p:cNvSpPr>
          <p:nvPr/>
        </p:nvSpPr>
        <p:spPr bwMode="auto">
          <a:xfrm>
            <a:off x="6781800" y="4724400"/>
            <a:ext cx="990600" cy="1524000"/>
          </a:xfrm>
          <a:custGeom>
            <a:avLst/>
            <a:gdLst>
              <a:gd name="T0" fmla="*/ 989013 w 624"/>
              <a:gd name="T1" fmla="*/ 1522413 h 960"/>
              <a:gd name="T2" fmla="*/ 885825 w 624"/>
              <a:gd name="T3" fmla="*/ 1506538 h 960"/>
              <a:gd name="T4" fmla="*/ 833438 w 624"/>
              <a:gd name="T5" fmla="*/ 1487488 h 960"/>
              <a:gd name="T6" fmla="*/ 782637 w 624"/>
              <a:gd name="T7" fmla="*/ 1463675 h 960"/>
              <a:gd name="T8" fmla="*/ 728662 w 624"/>
              <a:gd name="T9" fmla="*/ 1428750 h 960"/>
              <a:gd name="T10" fmla="*/ 676275 w 624"/>
              <a:gd name="T11" fmla="*/ 1379538 h 960"/>
              <a:gd name="T12" fmla="*/ 625475 w 624"/>
              <a:gd name="T13" fmla="*/ 1317625 h 960"/>
              <a:gd name="T14" fmla="*/ 520700 w 624"/>
              <a:gd name="T15" fmla="*/ 1143000 h 960"/>
              <a:gd name="T16" fmla="*/ 415925 w 624"/>
              <a:gd name="T17" fmla="*/ 893763 h 960"/>
              <a:gd name="T18" fmla="*/ 312737 w 624"/>
              <a:gd name="T19" fmla="*/ 593725 h 960"/>
              <a:gd name="T20" fmla="*/ 260350 w 624"/>
              <a:gd name="T21" fmla="*/ 441325 h 960"/>
              <a:gd name="T22" fmla="*/ 206375 w 624"/>
              <a:gd name="T23" fmla="*/ 301625 h 960"/>
              <a:gd name="T24" fmla="*/ 157162 w 624"/>
              <a:gd name="T25" fmla="*/ 177800 h 960"/>
              <a:gd name="T26" fmla="*/ 103188 w 624"/>
              <a:gd name="T27" fmla="*/ 80963 h 960"/>
              <a:gd name="T28" fmla="*/ 50800 w 624"/>
              <a:gd name="T29" fmla="*/ 20638 h 960"/>
              <a:gd name="T30" fmla="*/ 0 w 624"/>
              <a:gd name="T31" fmla="*/ 0 h 96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24"/>
              <a:gd name="T49" fmla="*/ 0 h 960"/>
              <a:gd name="T50" fmla="*/ 624 w 624"/>
              <a:gd name="T51" fmla="*/ 960 h 96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24" h="960">
                <a:moveTo>
                  <a:pt x="623" y="959"/>
                </a:moveTo>
                <a:lnTo>
                  <a:pt x="558" y="949"/>
                </a:lnTo>
                <a:lnTo>
                  <a:pt x="525" y="937"/>
                </a:lnTo>
                <a:lnTo>
                  <a:pt x="493" y="922"/>
                </a:lnTo>
                <a:lnTo>
                  <a:pt x="459" y="900"/>
                </a:lnTo>
                <a:lnTo>
                  <a:pt x="426" y="869"/>
                </a:lnTo>
                <a:lnTo>
                  <a:pt x="394" y="830"/>
                </a:lnTo>
                <a:lnTo>
                  <a:pt x="328" y="720"/>
                </a:lnTo>
                <a:lnTo>
                  <a:pt x="262" y="563"/>
                </a:lnTo>
                <a:lnTo>
                  <a:pt x="197" y="374"/>
                </a:lnTo>
                <a:lnTo>
                  <a:pt x="164" y="278"/>
                </a:lnTo>
                <a:lnTo>
                  <a:pt x="130" y="190"/>
                </a:lnTo>
                <a:lnTo>
                  <a:pt x="99" y="112"/>
                </a:lnTo>
                <a:lnTo>
                  <a:pt x="65" y="51"/>
                </a:lnTo>
                <a:lnTo>
                  <a:pt x="32" y="13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83" name="Line 17"/>
          <p:cNvSpPr>
            <a:spLocks noChangeShapeType="1"/>
          </p:cNvSpPr>
          <p:nvPr/>
        </p:nvSpPr>
        <p:spPr bwMode="auto">
          <a:xfrm flipV="1">
            <a:off x="6781800" y="2447925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84" name="Line 18"/>
          <p:cNvSpPr>
            <a:spLocks noChangeShapeType="1"/>
          </p:cNvSpPr>
          <p:nvPr/>
        </p:nvSpPr>
        <p:spPr bwMode="auto">
          <a:xfrm>
            <a:off x="5562600" y="5410200"/>
            <a:ext cx="533400" cy="228600"/>
          </a:xfrm>
          <a:prstGeom prst="line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5362" name="Object 19"/>
          <p:cNvGraphicFramePr>
            <a:graphicFrameLocks noChangeAspect="1"/>
          </p:cNvGraphicFramePr>
          <p:nvPr/>
        </p:nvGraphicFramePr>
        <p:xfrm>
          <a:off x="8382000" y="3657600"/>
          <a:ext cx="334963" cy="363538"/>
        </p:xfrm>
        <a:graphic>
          <a:graphicData uri="http://schemas.openxmlformats.org/presentationml/2006/ole">
            <p:oleObj spid="_x0000_s15362" name="Equation" r:id="rId3" imgW="126720" imgH="139680" progId="Equation.3">
              <p:embed/>
            </p:oleObj>
          </a:graphicData>
        </a:graphic>
      </p:graphicFrame>
      <p:graphicFrame>
        <p:nvGraphicFramePr>
          <p:cNvPr id="15363" name="Object 20"/>
          <p:cNvGraphicFramePr>
            <a:graphicFrameLocks noChangeAspect="1"/>
          </p:cNvGraphicFramePr>
          <p:nvPr/>
        </p:nvGraphicFramePr>
        <p:xfrm>
          <a:off x="8458200" y="6096000"/>
          <a:ext cx="355600" cy="457200"/>
        </p:xfrm>
        <a:graphic>
          <a:graphicData uri="http://schemas.openxmlformats.org/presentationml/2006/ole">
            <p:oleObj spid="_x0000_s15363" name="Equation" r:id="rId4" imgW="126720" imgH="164880" progId="Equation.3">
              <p:embed/>
            </p:oleObj>
          </a:graphicData>
        </a:graphic>
      </p:graphicFrame>
      <p:sp>
        <p:nvSpPr>
          <p:cNvPr id="15385" name="Rectangle 21"/>
          <p:cNvSpPr>
            <a:spLocks noChangeArrowheads="1"/>
          </p:cNvSpPr>
          <p:nvPr/>
        </p:nvSpPr>
        <p:spPr bwMode="auto">
          <a:xfrm>
            <a:off x="7391400" y="4648200"/>
            <a:ext cx="1143000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Larger sample size</a:t>
            </a:r>
          </a:p>
        </p:txBody>
      </p:sp>
      <p:sp>
        <p:nvSpPr>
          <p:cNvPr id="15386" name="Rectangle 22"/>
          <p:cNvSpPr>
            <a:spLocks noChangeArrowheads="1"/>
          </p:cNvSpPr>
          <p:nvPr/>
        </p:nvSpPr>
        <p:spPr bwMode="auto">
          <a:xfrm>
            <a:off x="3810000" y="4876800"/>
            <a:ext cx="20034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Smaller sample size</a:t>
            </a:r>
          </a:p>
        </p:txBody>
      </p:sp>
      <p:sp>
        <p:nvSpPr>
          <p:cNvPr id="15387" name="Rectangle 23"/>
          <p:cNvSpPr>
            <a:spLocks noGrp="1" noChangeArrowheads="1"/>
          </p:cNvSpPr>
          <p:nvPr>
            <p:ph type="title"/>
          </p:nvPr>
        </p:nvSpPr>
        <p:spPr>
          <a:xfrm>
            <a:off x="1150938" y="228600"/>
            <a:ext cx="7764462" cy="990600"/>
          </a:xfrm>
        </p:spPr>
        <p:txBody>
          <a:bodyPr/>
          <a:lstStyle/>
          <a:p>
            <a:pPr defTabSz="914400" eaLnBrk="1" hangingPunct="1"/>
            <a:r>
              <a:rPr lang="en-US" sz="3600" smtClean="0"/>
              <a:t>Sample Mean Sampling Distribution:</a:t>
            </a:r>
            <a:br>
              <a:rPr lang="en-US" sz="3600" smtClean="0"/>
            </a:br>
            <a:r>
              <a:rPr lang="en-US" sz="3600" smtClean="0"/>
              <a:t>If the Population is </a:t>
            </a:r>
            <a:r>
              <a:rPr lang="en-US" sz="3600" b="1" smtClean="0"/>
              <a:t>not</a:t>
            </a:r>
            <a:r>
              <a:rPr lang="en-US" sz="3600" smtClean="0"/>
              <a:t> Normal</a:t>
            </a:r>
          </a:p>
        </p:txBody>
      </p:sp>
      <p:sp>
        <p:nvSpPr>
          <p:cNvPr id="15388" name="Text Box 2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15389" name="Rectangle 25"/>
          <p:cNvSpPr>
            <a:spLocks noChangeArrowheads="1"/>
          </p:cNvSpPr>
          <p:nvPr/>
        </p:nvSpPr>
        <p:spPr bwMode="auto">
          <a:xfrm>
            <a:off x="457200" y="1981200"/>
            <a:ext cx="32226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Sampling distribution properties:</a:t>
            </a:r>
          </a:p>
        </p:txBody>
      </p:sp>
      <p:sp>
        <p:nvSpPr>
          <p:cNvPr id="15390" name="Rectangle 26"/>
          <p:cNvSpPr>
            <a:spLocks noChangeArrowheads="1"/>
          </p:cNvSpPr>
          <p:nvPr/>
        </p:nvSpPr>
        <p:spPr bwMode="auto">
          <a:xfrm>
            <a:off x="762000" y="2819400"/>
            <a:ext cx="2590800" cy="11430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5391" name="Rectangle 27"/>
          <p:cNvSpPr>
            <a:spLocks noChangeArrowheads="1"/>
          </p:cNvSpPr>
          <p:nvPr/>
        </p:nvSpPr>
        <p:spPr bwMode="auto">
          <a:xfrm>
            <a:off x="762000" y="4114800"/>
            <a:ext cx="2590800" cy="13716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5392" name="Line 28"/>
          <p:cNvSpPr>
            <a:spLocks noChangeShapeType="1"/>
          </p:cNvSpPr>
          <p:nvPr/>
        </p:nvSpPr>
        <p:spPr bwMode="auto">
          <a:xfrm>
            <a:off x="4800600" y="2133600"/>
            <a:ext cx="0" cy="1905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64" name="Object 29"/>
          <p:cNvGraphicFramePr>
            <a:graphicFrameLocks noChangeAspect="1"/>
          </p:cNvGraphicFramePr>
          <p:nvPr/>
        </p:nvGraphicFramePr>
        <p:xfrm>
          <a:off x="1600200" y="3200400"/>
          <a:ext cx="1190625" cy="665163"/>
        </p:xfrm>
        <a:graphic>
          <a:graphicData uri="http://schemas.openxmlformats.org/presentationml/2006/ole">
            <p:oleObj spid="_x0000_s15364" name="Equation" r:id="rId5" imgW="431640" imgH="241200" progId="Equation.3">
              <p:embed/>
            </p:oleObj>
          </a:graphicData>
        </a:graphic>
      </p:graphicFrame>
      <p:graphicFrame>
        <p:nvGraphicFramePr>
          <p:cNvPr id="15365" name="Object 30"/>
          <p:cNvGraphicFramePr>
            <a:graphicFrameLocks noChangeAspect="1"/>
          </p:cNvGraphicFramePr>
          <p:nvPr/>
        </p:nvGraphicFramePr>
        <p:xfrm>
          <a:off x="1447800" y="4191000"/>
          <a:ext cx="1752600" cy="1230313"/>
        </p:xfrm>
        <a:graphic>
          <a:graphicData uri="http://schemas.openxmlformats.org/presentationml/2006/ole">
            <p:oleObj spid="_x0000_s15365" name="Equation" r:id="rId6" imgW="596880" imgH="419040" progId="Equation.3">
              <p:embed/>
            </p:oleObj>
          </a:graphicData>
        </a:graphic>
      </p:graphicFrame>
      <p:graphicFrame>
        <p:nvGraphicFramePr>
          <p:cNvPr id="15366" name="Object 31"/>
          <p:cNvGraphicFramePr>
            <a:graphicFrameLocks noChangeAspect="1"/>
          </p:cNvGraphicFramePr>
          <p:nvPr/>
        </p:nvGraphicFramePr>
        <p:xfrm>
          <a:off x="6629400" y="6248400"/>
          <a:ext cx="377825" cy="457200"/>
        </p:xfrm>
        <a:graphic>
          <a:graphicData uri="http://schemas.openxmlformats.org/presentationml/2006/ole">
            <p:oleObj spid="_x0000_s15366" name="Equation" r:id="rId7" imgW="177480" imgH="215640" progId="Equation.3">
              <p:embed/>
            </p:oleObj>
          </a:graphicData>
        </a:graphic>
      </p:graphicFrame>
      <p:graphicFrame>
        <p:nvGraphicFramePr>
          <p:cNvPr id="15367" name="Object 32"/>
          <p:cNvGraphicFramePr>
            <a:graphicFrameLocks noChangeAspect="1"/>
          </p:cNvGraphicFramePr>
          <p:nvPr/>
        </p:nvGraphicFramePr>
        <p:xfrm>
          <a:off x="6662738" y="3657600"/>
          <a:ext cx="271462" cy="381000"/>
        </p:xfrm>
        <a:graphic>
          <a:graphicData uri="http://schemas.openxmlformats.org/presentationml/2006/ole">
            <p:oleObj spid="_x0000_s15367" name="Equation" r:id="rId8" imgW="126720" imgH="177480" progId="Equation.3">
              <p:embed/>
            </p:oleObj>
          </a:graphicData>
        </a:graphic>
      </p:graphicFrame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7772400" y="1676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51FA823A-0DF5-4770-9F17-CCEFB8D662DA}" type="slidenum">
              <a:rPr lang="en-US"/>
              <a:pPr/>
              <a:t>34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How Large is Large Enough?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41513"/>
            <a:ext cx="7772400" cy="4114800"/>
          </a:xfrm>
        </p:spPr>
        <p:txBody>
          <a:bodyPr/>
          <a:lstStyle/>
          <a:p>
            <a:pPr eaLnBrk="1" hangingPunct="1">
              <a:spcBef>
                <a:spcPct val="65000"/>
              </a:spcBef>
            </a:pPr>
            <a:r>
              <a:rPr lang="en-US" smtClean="0"/>
              <a:t>For most distributions, </a:t>
            </a:r>
            <a:r>
              <a:rPr lang="en-US" smtClean="0">
                <a:solidFill>
                  <a:schemeClr val="folHlink"/>
                </a:solidFill>
              </a:rPr>
              <a:t>n &gt; 30</a:t>
            </a:r>
            <a:r>
              <a:rPr lang="en-US" smtClean="0"/>
              <a:t>  will give a sampling distribution that is nearly normal</a:t>
            </a:r>
          </a:p>
          <a:p>
            <a:pPr eaLnBrk="1" hangingPunct="1">
              <a:spcBef>
                <a:spcPct val="65000"/>
              </a:spcBef>
            </a:pPr>
            <a:r>
              <a:rPr lang="en-US" smtClean="0"/>
              <a:t>For fairly symmetric distributions, n &gt; 15</a:t>
            </a:r>
          </a:p>
          <a:p>
            <a:pPr eaLnBrk="1" hangingPunct="1">
              <a:spcBef>
                <a:spcPct val="65000"/>
              </a:spcBef>
            </a:pPr>
            <a:r>
              <a:rPr lang="en-US" smtClean="0"/>
              <a:t>For normal population distributions, the sampling distribution of the mean is always normally distributed</a:t>
            </a:r>
          </a:p>
        </p:txBody>
      </p:sp>
      <p:sp>
        <p:nvSpPr>
          <p:cNvPr id="89093" name="Rectangle 6"/>
          <p:cNvSpPr>
            <a:spLocks noChangeArrowheads="1"/>
          </p:cNvSpPr>
          <p:nvPr/>
        </p:nvSpPr>
        <p:spPr bwMode="auto">
          <a:xfrm>
            <a:off x="7696200" y="1295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E076F956-F848-485F-A767-01B13BD93961}" type="slidenum">
              <a:rPr lang="en-US"/>
              <a:pPr/>
              <a:t>35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114800"/>
          </a:xfrm>
        </p:spPr>
        <p:txBody>
          <a:bodyPr/>
          <a:lstStyle/>
          <a:p>
            <a:pPr eaLnBrk="1" hangingPunct="1"/>
            <a:r>
              <a:rPr lang="en-US" smtClean="0"/>
              <a:t>Suppose a population has mean </a:t>
            </a:r>
            <a:r>
              <a:rPr lang="el-GR" smtClean="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 = 8</a:t>
            </a:r>
            <a:r>
              <a:rPr lang="en-US" smtClean="0">
                <a:sym typeface="Symbol" pitchFamily="18" charset="2"/>
              </a:rPr>
              <a:t> and standard deviation </a:t>
            </a:r>
            <a:r>
              <a:rPr lang="el-GR" smtClean="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σ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 = 3</a:t>
            </a:r>
            <a:r>
              <a:rPr lang="en-US" smtClean="0">
                <a:sym typeface="Symbol" pitchFamily="18" charset="2"/>
              </a:rPr>
              <a:t>.  Suppose a random sample of size 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n = 36</a:t>
            </a:r>
            <a:r>
              <a:rPr lang="en-US" smtClean="0">
                <a:sym typeface="Symbol" pitchFamily="18" charset="2"/>
              </a:rPr>
              <a:t> is selected.  </a:t>
            </a:r>
          </a:p>
          <a:p>
            <a:pPr eaLnBrk="1" hangingPunct="1"/>
            <a:endParaRPr lang="en-US" smtClean="0">
              <a:sym typeface="Symbol" pitchFamily="18" charset="2"/>
            </a:endParaRPr>
          </a:p>
          <a:p>
            <a:pPr eaLnBrk="1" hangingPunct="1"/>
            <a:r>
              <a:rPr lang="en-US" smtClean="0">
                <a:sym typeface="Symbol" pitchFamily="18" charset="2"/>
              </a:rPr>
              <a:t>What is the probability that the 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sample mean</a:t>
            </a:r>
            <a:r>
              <a:rPr lang="en-US" smtClean="0">
                <a:sym typeface="Symbol" pitchFamily="18" charset="2"/>
              </a:rPr>
              <a:t> is between 7.8 and 8.2?</a:t>
            </a:r>
          </a:p>
        </p:txBody>
      </p:sp>
      <p:sp>
        <p:nvSpPr>
          <p:cNvPr id="65541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9B8418B2-0DA0-44C1-914A-331EA174B41D}" type="slidenum">
              <a:rPr lang="en-US"/>
              <a:pPr/>
              <a:t>36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63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163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77200" cy="44196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 typeface="Wingdings" pitchFamily="2" charset="2"/>
              <a:buNone/>
            </a:pPr>
            <a:r>
              <a:rPr lang="en-US" smtClean="0">
                <a:solidFill>
                  <a:schemeClr val="folHlink"/>
                </a:solidFill>
              </a:rPr>
              <a:t>Solution:</a:t>
            </a:r>
          </a:p>
          <a:p>
            <a:pPr eaLnBrk="1" hangingPunct="1">
              <a:spcBef>
                <a:spcPct val="60000"/>
              </a:spcBef>
            </a:pPr>
            <a:r>
              <a:rPr lang="en-US" smtClean="0"/>
              <a:t>Even if the population is not normally distributed, the central limit theorem can be used (n &gt; 30)</a:t>
            </a:r>
          </a:p>
          <a:p>
            <a:pPr eaLnBrk="1" hangingPunct="1">
              <a:spcBef>
                <a:spcPct val="60000"/>
              </a:spcBef>
            </a:pPr>
            <a:r>
              <a:rPr lang="en-US" smtClean="0"/>
              <a:t>… so the sampling distribution of      is approximately normal</a:t>
            </a:r>
          </a:p>
          <a:p>
            <a:pPr eaLnBrk="1" hangingPunct="1">
              <a:spcBef>
                <a:spcPct val="60000"/>
              </a:spcBef>
            </a:pPr>
            <a:r>
              <a:rPr lang="en-US" smtClean="0"/>
              <a:t>… with mean        </a:t>
            </a:r>
            <a:r>
              <a:rPr lang="en-US" smtClean="0">
                <a:sym typeface="Symbol" pitchFamily="18" charset="2"/>
              </a:rPr>
              <a:t>=  8 </a:t>
            </a:r>
          </a:p>
          <a:p>
            <a:pPr eaLnBrk="1" hangingPunct="1">
              <a:spcBef>
                <a:spcPct val="60000"/>
              </a:spcBef>
            </a:pPr>
            <a:r>
              <a:rPr lang="en-US" smtClean="0">
                <a:sym typeface="Symbol" pitchFamily="18" charset="2"/>
              </a:rPr>
              <a:t>…and standard deviation</a:t>
            </a:r>
            <a:r>
              <a:rPr lang="en-US" sz="2400" smtClean="0">
                <a:sym typeface="Symbol" pitchFamily="18" charset="2"/>
              </a:rPr>
              <a:t> </a:t>
            </a:r>
          </a:p>
          <a:p>
            <a:pPr eaLnBrk="1" hangingPunct="1">
              <a:spcBef>
                <a:spcPct val="60000"/>
              </a:spcBef>
            </a:pPr>
            <a:endParaRPr lang="en-US" sz="2400" smtClean="0">
              <a:sym typeface="Symbol" pitchFamily="18" charset="2"/>
            </a:endParaRPr>
          </a:p>
        </p:txBody>
      </p:sp>
      <p:sp>
        <p:nvSpPr>
          <p:cNvPr id="16392" name="Text Box 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16386" name="Object 5"/>
          <p:cNvGraphicFramePr>
            <a:graphicFrameLocks noChangeAspect="1"/>
          </p:cNvGraphicFramePr>
          <p:nvPr/>
        </p:nvGraphicFramePr>
        <p:xfrm>
          <a:off x="6400800" y="3810000"/>
          <a:ext cx="381000" cy="533400"/>
        </p:xfrm>
        <a:graphic>
          <a:graphicData uri="http://schemas.openxmlformats.org/presentationml/2006/ole">
            <p:oleObj spid="_x0000_s16386" name="Equation" r:id="rId3" imgW="126720" imgH="164880" progId="Equation.3">
              <p:embed/>
            </p:oleObj>
          </a:graphicData>
        </a:graphic>
      </p:graphicFrame>
      <p:graphicFrame>
        <p:nvGraphicFramePr>
          <p:cNvPr id="16387" name="Object 6"/>
          <p:cNvGraphicFramePr>
            <a:graphicFrameLocks noChangeAspect="1"/>
          </p:cNvGraphicFramePr>
          <p:nvPr/>
        </p:nvGraphicFramePr>
        <p:xfrm>
          <a:off x="3482975" y="4997450"/>
          <a:ext cx="403225" cy="488950"/>
        </p:xfrm>
        <a:graphic>
          <a:graphicData uri="http://schemas.openxmlformats.org/presentationml/2006/ole">
            <p:oleObj spid="_x0000_s16387" name="Equation" r:id="rId4" imgW="177480" imgH="215640" progId="Equation.3">
              <p:embed/>
            </p:oleObj>
          </a:graphicData>
        </a:graphic>
      </p:graphicFrame>
      <p:graphicFrame>
        <p:nvGraphicFramePr>
          <p:cNvPr id="16388" name="Object 7"/>
          <p:cNvGraphicFramePr>
            <a:graphicFrameLocks noChangeAspect="1"/>
          </p:cNvGraphicFramePr>
          <p:nvPr/>
        </p:nvGraphicFramePr>
        <p:xfrm>
          <a:off x="5378450" y="5486400"/>
          <a:ext cx="2927350" cy="854075"/>
        </p:xfrm>
        <a:graphic>
          <a:graphicData uri="http://schemas.openxmlformats.org/presentationml/2006/ole">
            <p:oleObj spid="_x0000_s16388" name="Equation" r:id="rId5" imgW="1434960" imgH="419040" progId="Equation.3">
              <p:embed/>
            </p:oleObj>
          </a:graphicData>
        </a:graphic>
      </p:graphicFrame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7772400" y="1676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A3DF9E7C-7356-43F5-88BE-73923E719AC6}" type="slidenum">
              <a:rPr lang="en-US"/>
              <a:pPr/>
              <a:t>37</a:t>
            </a:fld>
            <a:endParaRPr lang="en-US"/>
          </a:p>
        </p:txBody>
      </p:sp>
      <p:sp>
        <p:nvSpPr>
          <p:cNvPr id="5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7416" name="Rectangle 2"/>
          <p:cNvSpPr>
            <a:spLocks noChangeArrowheads="1"/>
          </p:cNvSpPr>
          <p:nvPr/>
        </p:nvSpPr>
        <p:spPr bwMode="auto">
          <a:xfrm>
            <a:off x="6629400" y="3613150"/>
            <a:ext cx="1143000" cy="457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7417" name="Freeform 3"/>
          <p:cNvSpPr>
            <a:spLocks/>
          </p:cNvSpPr>
          <p:nvPr/>
        </p:nvSpPr>
        <p:spPr bwMode="auto">
          <a:xfrm>
            <a:off x="6927850" y="4648200"/>
            <a:ext cx="549275" cy="1295400"/>
          </a:xfrm>
          <a:custGeom>
            <a:avLst/>
            <a:gdLst>
              <a:gd name="T0" fmla="*/ 549275 w 346"/>
              <a:gd name="T1" fmla="*/ 0 h 816"/>
              <a:gd name="T2" fmla="*/ 414338 w 346"/>
              <a:gd name="T3" fmla="*/ 68263 h 816"/>
              <a:gd name="T4" fmla="*/ 314325 w 346"/>
              <a:gd name="T5" fmla="*/ 198437 h 816"/>
              <a:gd name="T6" fmla="*/ 246063 w 346"/>
              <a:gd name="T7" fmla="*/ 293688 h 816"/>
              <a:gd name="T8" fmla="*/ 144462 w 346"/>
              <a:gd name="T9" fmla="*/ 458788 h 816"/>
              <a:gd name="T10" fmla="*/ 77787 w 346"/>
              <a:gd name="T11" fmla="*/ 587375 h 816"/>
              <a:gd name="T12" fmla="*/ 9525 w 346"/>
              <a:gd name="T13" fmla="*/ 717550 h 816"/>
              <a:gd name="T14" fmla="*/ 0 w 346"/>
              <a:gd name="T15" fmla="*/ 1295400 h 816"/>
              <a:gd name="T16" fmla="*/ 539750 w 346"/>
              <a:gd name="T17" fmla="*/ 1295400 h 816"/>
              <a:gd name="T18" fmla="*/ 549275 w 346"/>
              <a:gd name="T19" fmla="*/ 0 h 8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6"/>
              <a:gd name="T31" fmla="*/ 0 h 816"/>
              <a:gd name="T32" fmla="*/ 346 w 346"/>
              <a:gd name="T33" fmla="*/ 816 h 81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6" h="816">
                <a:moveTo>
                  <a:pt x="346" y="0"/>
                </a:moveTo>
                <a:lnTo>
                  <a:pt x="261" y="43"/>
                </a:lnTo>
                <a:lnTo>
                  <a:pt x="198" y="125"/>
                </a:lnTo>
                <a:lnTo>
                  <a:pt x="155" y="185"/>
                </a:lnTo>
                <a:lnTo>
                  <a:pt x="91" y="289"/>
                </a:lnTo>
                <a:lnTo>
                  <a:pt x="49" y="370"/>
                </a:lnTo>
                <a:lnTo>
                  <a:pt x="6" y="452"/>
                </a:lnTo>
                <a:lnTo>
                  <a:pt x="0" y="816"/>
                </a:lnTo>
                <a:lnTo>
                  <a:pt x="340" y="816"/>
                </a:lnTo>
                <a:lnTo>
                  <a:pt x="346" y="0"/>
                </a:lnTo>
              </a:path>
            </a:pathLst>
          </a:custGeom>
          <a:solidFill>
            <a:srgbClr val="FFCC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Freeform 4"/>
          <p:cNvSpPr>
            <a:spLocks/>
          </p:cNvSpPr>
          <p:nvPr/>
        </p:nvSpPr>
        <p:spPr bwMode="auto">
          <a:xfrm>
            <a:off x="7467600" y="4648200"/>
            <a:ext cx="541338" cy="1295400"/>
          </a:xfrm>
          <a:custGeom>
            <a:avLst/>
            <a:gdLst>
              <a:gd name="T0" fmla="*/ 0 w 409"/>
              <a:gd name="T1" fmla="*/ 0 h 1008"/>
              <a:gd name="T2" fmla="*/ 135004 w 409"/>
              <a:gd name="T3" fmla="*/ 70682 h 1008"/>
              <a:gd name="T4" fmla="*/ 234271 w 409"/>
              <a:gd name="T5" fmla="*/ 206904 h 1008"/>
              <a:gd name="T6" fmla="*/ 303096 w 409"/>
              <a:gd name="T7" fmla="*/ 307143 h 1008"/>
              <a:gd name="T8" fmla="*/ 405011 w 409"/>
              <a:gd name="T9" fmla="*/ 479349 h 1008"/>
              <a:gd name="T10" fmla="*/ 471189 w 409"/>
              <a:gd name="T11" fmla="*/ 613002 h 1008"/>
              <a:gd name="T12" fmla="*/ 540014 w 409"/>
              <a:gd name="T13" fmla="*/ 749225 h 1008"/>
              <a:gd name="T14" fmla="*/ 540014 w 409"/>
              <a:gd name="T15" fmla="*/ 1294115 h 1008"/>
              <a:gd name="T16" fmla="*/ 0 w 409"/>
              <a:gd name="T17" fmla="*/ 1294115 h 1008"/>
              <a:gd name="T18" fmla="*/ 0 w 409"/>
              <a:gd name="T19" fmla="*/ 0 h 100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09"/>
              <a:gd name="T31" fmla="*/ 0 h 1008"/>
              <a:gd name="T32" fmla="*/ 409 w 409"/>
              <a:gd name="T33" fmla="*/ 1008 h 100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9" h="1008">
                <a:moveTo>
                  <a:pt x="0" y="0"/>
                </a:moveTo>
                <a:lnTo>
                  <a:pt x="102" y="55"/>
                </a:lnTo>
                <a:lnTo>
                  <a:pt x="177" y="161"/>
                </a:lnTo>
                <a:lnTo>
                  <a:pt x="229" y="239"/>
                </a:lnTo>
                <a:lnTo>
                  <a:pt x="306" y="373"/>
                </a:lnTo>
                <a:lnTo>
                  <a:pt x="356" y="477"/>
                </a:lnTo>
                <a:lnTo>
                  <a:pt x="408" y="583"/>
                </a:lnTo>
                <a:lnTo>
                  <a:pt x="408" y="1007"/>
                </a:lnTo>
                <a:lnTo>
                  <a:pt x="0" y="1007"/>
                </a:lnTo>
                <a:lnTo>
                  <a:pt x="0" y="0"/>
                </a:lnTo>
              </a:path>
            </a:pathLst>
          </a:custGeom>
          <a:solidFill>
            <a:srgbClr val="FFCCFF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9" name="Line 5"/>
          <p:cNvSpPr>
            <a:spLocks noChangeShapeType="1"/>
          </p:cNvSpPr>
          <p:nvPr/>
        </p:nvSpPr>
        <p:spPr bwMode="auto">
          <a:xfrm>
            <a:off x="7467600" y="4648200"/>
            <a:ext cx="0" cy="1295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20" name="Freeform 6"/>
          <p:cNvSpPr>
            <a:spLocks/>
          </p:cNvSpPr>
          <p:nvPr/>
        </p:nvSpPr>
        <p:spPr bwMode="auto">
          <a:xfrm>
            <a:off x="4035425" y="4724400"/>
            <a:ext cx="546100" cy="1301750"/>
          </a:xfrm>
          <a:custGeom>
            <a:avLst/>
            <a:gdLst>
              <a:gd name="T0" fmla="*/ 546100 w 344"/>
              <a:gd name="T1" fmla="*/ 0 h 820"/>
              <a:gd name="T2" fmla="*/ 411163 w 344"/>
              <a:gd name="T3" fmla="*/ 68263 h 820"/>
              <a:gd name="T4" fmla="*/ 311150 w 344"/>
              <a:gd name="T5" fmla="*/ 198437 h 820"/>
              <a:gd name="T6" fmla="*/ 242888 w 344"/>
              <a:gd name="T7" fmla="*/ 293688 h 820"/>
              <a:gd name="T8" fmla="*/ 141287 w 344"/>
              <a:gd name="T9" fmla="*/ 458788 h 820"/>
              <a:gd name="T10" fmla="*/ 74612 w 344"/>
              <a:gd name="T11" fmla="*/ 587375 h 820"/>
              <a:gd name="T12" fmla="*/ 6350 w 344"/>
              <a:gd name="T13" fmla="*/ 717550 h 820"/>
              <a:gd name="T14" fmla="*/ 0 w 344"/>
              <a:gd name="T15" fmla="*/ 1301750 h 820"/>
              <a:gd name="T16" fmla="*/ 546100 w 344"/>
              <a:gd name="T17" fmla="*/ 1295400 h 820"/>
              <a:gd name="T18" fmla="*/ 546100 w 344"/>
              <a:gd name="T19" fmla="*/ 0 h 82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44"/>
              <a:gd name="T31" fmla="*/ 0 h 820"/>
              <a:gd name="T32" fmla="*/ 344 w 344"/>
              <a:gd name="T33" fmla="*/ 820 h 82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44" h="820">
                <a:moveTo>
                  <a:pt x="344" y="0"/>
                </a:moveTo>
                <a:lnTo>
                  <a:pt x="259" y="43"/>
                </a:lnTo>
                <a:lnTo>
                  <a:pt x="196" y="125"/>
                </a:lnTo>
                <a:lnTo>
                  <a:pt x="153" y="185"/>
                </a:lnTo>
                <a:lnTo>
                  <a:pt x="89" y="289"/>
                </a:lnTo>
                <a:lnTo>
                  <a:pt x="47" y="370"/>
                </a:lnTo>
                <a:lnTo>
                  <a:pt x="4" y="452"/>
                </a:lnTo>
                <a:lnTo>
                  <a:pt x="0" y="820"/>
                </a:lnTo>
                <a:lnTo>
                  <a:pt x="344" y="816"/>
                </a:lnTo>
                <a:lnTo>
                  <a:pt x="344" y="0"/>
                </a:lnTo>
              </a:path>
            </a:pathLst>
          </a:custGeom>
          <a:solidFill>
            <a:schemeClr val="accent1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Freeform 7"/>
          <p:cNvSpPr>
            <a:spLocks/>
          </p:cNvSpPr>
          <p:nvPr/>
        </p:nvSpPr>
        <p:spPr bwMode="auto">
          <a:xfrm>
            <a:off x="4572000" y="4724400"/>
            <a:ext cx="533400" cy="1295400"/>
          </a:xfrm>
          <a:custGeom>
            <a:avLst/>
            <a:gdLst>
              <a:gd name="T0" fmla="*/ 0 w 409"/>
              <a:gd name="T1" fmla="*/ 0 h 1008"/>
              <a:gd name="T2" fmla="*/ 133024 w 409"/>
              <a:gd name="T3" fmla="*/ 70682 h 1008"/>
              <a:gd name="T4" fmla="*/ 230836 w 409"/>
              <a:gd name="T5" fmla="*/ 206904 h 1008"/>
              <a:gd name="T6" fmla="*/ 298652 w 409"/>
              <a:gd name="T7" fmla="*/ 307143 h 1008"/>
              <a:gd name="T8" fmla="*/ 399072 w 409"/>
              <a:gd name="T9" fmla="*/ 479349 h 1008"/>
              <a:gd name="T10" fmla="*/ 464280 w 409"/>
              <a:gd name="T11" fmla="*/ 613002 h 1008"/>
              <a:gd name="T12" fmla="*/ 532096 w 409"/>
              <a:gd name="T13" fmla="*/ 749225 h 1008"/>
              <a:gd name="T14" fmla="*/ 532096 w 409"/>
              <a:gd name="T15" fmla="*/ 1294115 h 1008"/>
              <a:gd name="T16" fmla="*/ 0 w 409"/>
              <a:gd name="T17" fmla="*/ 1294115 h 1008"/>
              <a:gd name="T18" fmla="*/ 0 w 409"/>
              <a:gd name="T19" fmla="*/ 0 h 100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09"/>
              <a:gd name="T31" fmla="*/ 0 h 1008"/>
              <a:gd name="T32" fmla="*/ 409 w 409"/>
              <a:gd name="T33" fmla="*/ 1008 h 100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09" h="1008">
                <a:moveTo>
                  <a:pt x="0" y="0"/>
                </a:moveTo>
                <a:lnTo>
                  <a:pt x="102" y="55"/>
                </a:lnTo>
                <a:lnTo>
                  <a:pt x="177" y="161"/>
                </a:lnTo>
                <a:lnTo>
                  <a:pt x="229" y="239"/>
                </a:lnTo>
                <a:lnTo>
                  <a:pt x="306" y="373"/>
                </a:lnTo>
                <a:lnTo>
                  <a:pt x="356" y="477"/>
                </a:lnTo>
                <a:lnTo>
                  <a:pt x="408" y="583"/>
                </a:lnTo>
                <a:lnTo>
                  <a:pt x="408" y="1007"/>
                </a:lnTo>
                <a:lnTo>
                  <a:pt x="0" y="100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Line 8"/>
          <p:cNvSpPr>
            <a:spLocks noChangeShapeType="1"/>
          </p:cNvSpPr>
          <p:nvPr/>
        </p:nvSpPr>
        <p:spPr bwMode="auto">
          <a:xfrm>
            <a:off x="4572000" y="4724400"/>
            <a:ext cx="0" cy="1295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2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1742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4038600" cy="609600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Font typeface="Wingdings" pitchFamily="2" charset="2"/>
              <a:buNone/>
            </a:pPr>
            <a:r>
              <a:rPr lang="en-US" smtClean="0">
                <a:solidFill>
                  <a:schemeClr val="folHlink"/>
                </a:solidFill>
              </a:rPr>
              <a:t>   Solution (continued):</a:t>
            </a:r>
          </a:p>
          <a:p>
            <a:pPr eaLnBrk="1" hangingPunct="1">
              <a:spcBef>
                <a:spcPct val="60000"/>
              </a:spcBef>
            </a:pPr>
            <a:endParaRPr lang="en-US" smtClean="0">
              <a:sym typeface="Symbol" pitchFamily="18" charset="2"/>
            </a:endParaRPr>
          </a:p>
        </p:txBody>
      </p:sp>
      <p:sp>
        <p:nvSpPr>
          <p:cNvPr id="17425" name="Text Box 11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17410" name="Object 12"/>
          <p:cNvGraphicFramePr>
            <a:graphicFrameLocks noChangeAspect="1"/>
          </p:cNvGraphicFramePr>
          <p:nvPr/>
        </p:nvGraphicFramePr>
        <p:xfrm>
          <a:off x="1447800" y="2133600"/>
          <a:ext cx="6386513" cy="1917700"/>
        </p:xfrm>
        <a:graphic>
          <a:graphicData uri="http://schemas.openxmlformats.org/presentationml/2006/ole">
            <p:oleObj spid="_x0000_s17410" name="Equation" r:id="rId3" imgW="3085920" imgH="927000" progId="Equation.3">
              <p:embed/>
            </p:oleObj>
          </a:graphicData>
        </a:graphic>
      </p:graphicFrame>
      <p:sp>
        <p:nvSpPr>
          <p:cNvPr id="17426" name="Freeform 13"/>
          <p:cNvSpPr>
            <a:spLocks/>
          </p:cNvSpPr>
          <p:nvPr/>
        </p:nvSpPr>
        <p:spPr bwMode="auto">
          <a:xfrm>
            <a:off x="4572000" y="4724400"/>
            <a:ext cx="1219200" cy="1219200"/>
          </a:xfrm>
          <a:custGeom>
            <a:avLst/>
            <a:gdLst>
              <a:gd name="T0" fmla="*/ 1218016 w 1030"/>
              <a:gd name="T1" fmla="*/ 1217970 h 991"/>
              <a:gd name="T2" fmla="*/ 1090178 w 1030"/>
              <a:gd name="T3" fmla="*/ 1205667 h 991"/>
              <a:gd name="T4" fmla="*/ 1025075 w 1030"/>
              <a:gd name="T5" fmla="*/ 1189673 h 991"/>
              <a:gd name="T6" fmla="*/ 962339 w 1030"/>
              <a:gd name="T7" fmla="*/ 1171219 h 991"/>
              <a:gd name="T8" fmla="*/ 897236 w 1030"/>
              <a:gd name="T9" fmla="*/ 1142923 h 991"/>
              <a:gd name="T10" fmla="*/ 832133 w 1030"/>
              <a:gd name="T11" fmla="*/ 1103554 h 991"/>
              <a:gd name="T12" fmla="*/ 770582 w 1030"/>
              <a:gd name="T13" fmla="*/ 1054344 h 991"/>
              <a:gd name="T14" fmla="*/ 640376 w 1030"/>
              <a:gd name="T15" fmla="*/ 914093 h 991"/>
              <a:gd name="T16" fmla="*/ 512537 w 1030"/>
              <a:gd name="T17" fmla="*/ 714788 h 991"/>
              <a:gd name="T18" fmla="*/ 384699 w 1030"/>
              <a:gd name="T19" fmla="*/ 474885 h 991"/>
              <a:gd name="T20" fmla="*/ 319596 w 1030"/>
              <a:gd name="T21" fmla="*/ 353088 h 991"/>
              <a:gd name="T22" fmla="*/ 254493 w 1030"/>
              <a:gd name="T23" fmla="*/ 241133 h 991"/>
              <a:gd name="T24" fmla="*/ 192941 w 1030"/>
              <a:gd name="T25" fmla="*/ 142712 h 991"/>
              <a:gd name="T26" fmla="*/ 127838 w 1030"/>
              <a:gd name="T27" fmla="*/ 65204 h 991"/>
              <a:gd name="T28" fmla="*/ 62736 w 1030"/>
              <a:gd name="T29" fmla="*/ 15994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7" name="Freeform 14"/>
          <p:cNvSpPr>
            <a:spLocks/>
          </p:cNvSpPr>
          <p:nvPr/>
        </p:nvSpPr>
        <p:spPr bwMode="auto">
          <a:xfrm>
            <a:off x="3352800" y="4724400"/>
            <a:ext cx="1220788" cy="1219200"/>
          </a:xfrm>
          <a:custGeom>
            <a:avLst/>
            <a:gdLst>
              <a:gd name="T0" fmla="*/ 0 w 1032"/>
              <a:gd name="T1" fmla="*/ 1217970 h 991"/>
              <a:gd name="T2" fmla="*/ 127757 w 1032"/>
              <a:gd name="T3" fmla="*/ 1205667 h 991"/>
              <a:gd name="T4" fmla="*/ 192818 w 1032"/>
              <a:gd name="T5" fmla="*/ 1189673 h 991"/>
              <a:gd name="T6" fmla="*/ 257880 w 1032"/>
              <a:gd name="T7" fmla="*/ 1171219 h 991"/>
              <a:gd name="T8" fmla="*/ 320575 w 1032"/>
              <a:gd name="T9" fmla="*/ 1142923 h 991"/>
              <a:gd name="T10" fmla="*/ 385636 w 1032"/>
              <a:gd name="T11" fmla="*/ 1103554 h 991"/>
              <a:gd name="T12" fmla="*/ 450698 w 1032"/>
              <a:gd name="T13" fmla="*/ 1054344 h 991"/>
              <a:gd name="T14" fmla="*/ 577272 w 1032"/>
              <a:gd name="T15" fmla="*/ 914093 h 991"/>
              <a:gd name="T16" fmla="*/ 705029 w 1032"/>
              <a:gd name="T17" fmla="*/ 714788 h 991"/>
              <a:gd name="T18" fmla="*/ 835151 w 1032"/>
              <a:gd name="T19" fmla="*/ 474885 h 991"/>
              <a:gd name="T20" fmla="*/ 897847 w 1032"/>
              <a:gd name="T21" fmla="*/ 353088 h 991"/>
              <a:gd name="T22" fmla="*/ 962908 w 1032"/>
              <a:gd name="T23" fmla="*/ 241133 h 991"/>
              <a:gd name="T24" fmla="*/ 1026787 w 1032"/>
              <a:gd name="T25" fmla="*/ 142712 h 991"/>
              <a:gd name="T26" fmla="*/ 1089482 w 1032"/>
              <a:gd name="T27" fmla="*/ 65204 h 991"/>
              <a:gd name="T28" fmla="*/ 1154543 w 1032"/>
              <a:gd name="T29" fmla="*/ 15994 h 991"/>
              <a:gd name="T30" fmla="*/ 1219605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8" name="Freeform 15"/>
          <p:cNvSpPr>
            <a:spLocks/>
          </p:cNvSpPr>
          <p:nvPr/>
        </p:nvSpPr>
        <p:spPr bwMode="auto">
          <a:xfrm>
            <a:off x="7467600" y="4648200"/>
            <a:ext cx="1219200" cy="1219200"/>
          </a:xfrm>
          <a:custGeom>
            <a:avLst/>
            <a:gdLst>
              <a:gd name="T0" fmla="*/ 1218016 w 1030"/>
              <a:gd name="T1" fmla="*/ 1217970 h 991"/>
              <a:gd name="T2" fmla="*/ 1090178 w 1030"/>
              <a:gd name="T3" fmla="*/ 1205667 h 991"/>
              <a:gd name="T4" fmla="*/ 1025075 w 1030"/>
              <a:gd name="T5" fmla="*/ 1189673 h 991"/>
              <a:gd name="T6" fmla="*/ 962339 w 1030"/>
              <a:gd name="T7" fmla="*/ 1171219 h 991"/>
              <a:gd name="T8" fmla="*/ 897236 w 1030"/>
              <a:gd name="T9" fmla="*/ 1142923 h 991"/>
              <a:gd name="T10" fmla="*/ 832133 w 1030"/>
              <a:gd name="T11" fmla="*/ 1103554 h 991"/>
              <a:gd name="T12" fmla="*/ 770582 w 1030"/>
              <a:gd name="T13" fmla="*/ 1054344 h 991"/>
              <a:gd name="T14" fmla="*/ 640376 w 1030"/>
              <a:gd name="T15" fmla="*/ 914093 h 991"/>
              <a:gd name="T16" fmla="*/ 512537 w 1030"/>
              <a:gd name="T17" fmla="*/ 714788 h 991"/>
              <a:gd name="T18" fmla="*/ 384699 w 1030"/>
              <a:gd name="T19" fmla="*/ 474885 h 991"/>
              <a:gd name="T20" fmla="*/ 319596 w 1030"/>
              <a:gd name="T21" fmla="*/ 353088 h 991"/>
              <a:gd name="T22" fmla="*/ 254493 w 1030"/>
              <a:gd name="T23" fmla="*/ 241133 h 991"/>
              <a:gd name="T24" fmla="*/ 192941 w 1030"/>
              <a:gd name="T25" fmla="*/ 142712 h 991"/>
              <a:gd name="T26" fmla="*/ 127838 w 1030"/>
              <a:gd name="T27" fmla="*/ 65204 h 991"/>
              <a:gd name="T28" fmla="*/ 62736 w 1030"/>
              <a:gd name="T29" fmla="*/ 15994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9" name="Freeform 16"/>
          <p:cNvSpPr>
            <a:spLocks/>
          </p:cNvSpPr>
          <p:nvPr/>
        </p:nvSpPr>
        <p:spPr bwMode="auto">
          <a:xfrm>
            <a:off x="6248400" y="4648200"/>
            <a:ext cx="1220788" cy="1219200"/>
          </a:xfrm>
          <a:custGeom>
            <a:avLst/>
            <a:gdLst>
              <a:gd name="T0" fmla="*/ 0 w 1032"/>
              <a:gd name="T1" fmla="*/ 1217970 h 991"/>
              <a:gd name="T2" fmla="*/ 127757 w 1032"/>
              <a:gd name="T3" fmla="*/ 1205667 h 991"/>
              <a:gd name="T4" fmla="*/ 192818 w 1032"/>
              <a:gd name="T5" fmla="*/ 1189673 h 991"/>
              <a:gd name="T6" fmla="*/ 257880 w 1032"/>
              <a:gd name="T7" fmla="*/ 1171219 h 991"/>
              <a:gd name="T8" fmla="*/ 320575 w 1032"/>
              <a:gd name="T9" fmla="*/ 1142923 h 991"/>
              <a:gd name="T10" fmla="*/ 385636 w 1032"/>
              <a:gd name="T11" fmla="*/ 1103554 h 991"/>
              <a:gd name="T12" fmla="*/ 450698 w 1032"/>
              <a:gd name="T13" fmla="*/ 1054344 h 991"/>
              <a:gd name="T14" fmla="*/ 577272 w 1032"/>
              <a:gd name="T15" fmla="*/ 914093 h 991"/>
              <a:gd name="T16" fmla="*/ 705029 w 1032"/>
              <a:gd name="T17" fmla="*/ 714788 h 991"/>
              <a:gd name="T18" fmla="*/ 835151 w 1032"/>
              <a:gd name="T19" fmla="*/ 474885 h 991"/>
              <a:gd name="T20" fmla="*/ 897847 w 1032"/>
              <a:gd name="T21" fmla="*/ 353088 h 991"/>
              <a:gd name="T22" fmla="*/ 962908 w 1032"/>
              <a:gd name="T23" fmla="*/ 241133 h 991"/>
              <a:gd name="T24" fmla="*/ 1026787 w 1032"/>
              <a:gd name="T25" fmla="*/ 142712 h 991"/>
              <a:gd name="T26" fmla="*/ 1089482 w 1032"/>
              <a:gd name="T27" fmla="*/ 65204 h 991"/>
              <a:gd name="T28" fmla="*/ 1154543 w 1032"/>
              <a:gd name="T29" fmla="*/ 15994 h 991"/>
              <a:gd name="T30" fmla="*/ 1219605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30" name="Text Box 17"/>
          <p:cNvSpPr txBox="1">
            <a:spLocks noChangeArrowheads="1"/>
          </p:cNvSpPr>
          <p:nvPr/>
        </p:nvSpPr>
        <p:spPr bwMode="auto">
          <a:xfrm>
            <a:off x="8610600" y="5943600"/>
            <a:ext cx="381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Z</a:t>
            </a:r>
          </a:p>
        </p:txBody>
      </p:sp>
      <p:sp>
        <p:nvSpPr>
          <p:cNvPr id="17431" name="Text Box 18"/>
          <p:cNvSpPr txBox="1">
            <a:spLocks noChangeArrowheads="1"/>
          </p:cNvSpPr>
          <p:nvPr/>
        </p:nvSpPr>
        <p:spPr bwMode="auto">
          <a:xfrm>
            <a:off x="3810000" y="5943600"/>
            <a:ext cx="1600200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7.8             8.2</a:t>
            </a:r>
          </a:p>
        </p:txBody>
      </p:sp>
      <p:sp>
        <p:nvSpPr>
          <p:cNvPr id="17432" name="Line 19"/>
          <p:cNvSpPr>
            <a:spLocks noChangeShapeType="1"/>
          </p:cNvSpPr>
          <p:nvPr/>
        </p:nvSpPr>
        <p:spPr bwMode="auto">
          <a:xfrm>
            <a:off x="3276600" y="60198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3" name="Line 20"/>
          <p:cNvSpPr>
            <a:spLocks noChangeShapeType="1"/>
          </p:cNvSpPr>
          <p:nvPr/>
        </p:nvSpPr>
        <p:spPr bwMode="auto">
          <a:xfrm>
            <a:off x="6248400" y="59436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Text Box 21"/>
          <p:cNvSpPr txBox="1">
            <a:spLocks noChangeArrowheads="1"/>
          </p:cNvSpPr>
          <p:nvPr/>
        </p:nvSpPr>
        <p:spPr bwMode="auto">
          <a:xfrm>
            <a:off x="6705600" y="5867400"/>
            <a:ext cx="1600200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-0.4            0.4</a:t>
            </a:r>
          </a:p>
        </p:txBody>
      </p:sp>
      <p:sp>
        <p:nvSpPr>
          <p:cNvPr id="17435" name="AutoShape 22"/>
          <p:cNvSpPr>
            <a:spLocks noChangeArrowheads="1"/>
          </p:cNvSpPr>
          <p:nvPr/>
        </p:nvSpPr>
        <p:spPr bwMode="auto">
          <a:xfrm>
            <a:off x="5486400" y="5257800"/>
            <a:ext cx="1066800" cy="228600"/>
          </a:xfrm>
          <a:prstGeom prst="rightArrow">
            <a:avLst>
              <a:gd name="adj1" fmla="val 50000"/>
              <a:gd name="adj2" fmla="val 116667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7436" name="Text Box 23"/>
          <p:cNvSpPr txBox="1">
            <a:spLocks noChangeArrowheads="1"/>
          </p:cNvSpPr>
          <p:nvPr/>
        </p:nvSpPr>
        <p:spPr bwMode="auto">
          <a:xfrm>
            <a:off x="2819400" y="4343400"/>
            <a:ext cx="1676400" cy="641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Sampling Distribution</a:t>
            </a:r>
          </a:p>
        </p:txBody>
      </p:sp>
      <p:sp>
        <p:nvSpPr>
          <p:cNvPr id="17437" name="Text Box 24"/>
          <p:cNvSpPr txBox="1">
            <a:spLocks noChangeArrowheads="1"/>
          </p:cNvSpPr>
          <p:nvPr/>
        </p:nvSpPr>
        <p:spPr bwMode="auto">
          <a:xfrm>
            <a:off x="5257800" y="4343400"/>
            <a:ext cx="2362200" cy="641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Standard Normal Distribution</a:t>
            </a:r>
          </a:p>
        </p:txBody>
      </p:sp>
      <p:sp>
        <p:nvSpPr>
          <p:cNvPr id="17438" name="Line 28"/>
          <p:cNvSpPr>
            <a:spLocks noChangeShapeType="1"/>
          </p:cNvSpPr>
          <p:nvPr/>
        </p:nvSpPr>
        <p:spPr bwMode="auto">
          <a:xfrm>
            <a:off x="304800" y="4343400"/>
            <a:ext cx="85344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9" name="Line 29"/>
          <p:cNvSpPr>
            <a:spLocks noChangeShapeType="1"/>
          </p:cNvSpPr>
          <p:nvPr/>
        </p:nvSpPr>
        <p:spPr bwMode="auto">
          <a:xfrm>
            <a:off x="1524000" y="51816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40" name="Line 30"/>
          <p:cNvSpPr>
            <a:spLocks noChangeShapeType="1"/>
          </p:cNvSpPr>
          <p:nvPr/>
        </p:nvSpPr>
        <p:spPr bwMode="auto">
          <a:xfrm>
            <a:off x="228600" y="6019800"/>
            <a:ext cx="25908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Text Box 31"/>
          <p:cNvSpPr txBox="1">
            <a:spLocks noChangeArrowheads="1"/>
          </p:cNvSpPr>
          <p:nvPr/>
        </p:nvSpPr>
        <p:spPr bwMode="auto">
          <a:xfrm>
            <a:off x="0" y="4343400"/>
            <a:ext cx="1371600" cy="641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Population  Distribution</a:t>
            </a:r>
          </a:p>
        </p:txBody>
      </p:sp>
      <p:sp>
        <p:nvSpPr>
          <p:cNvPr id="17442" name="Text Box 32"/>
          <p:cNvSpPr txBox="1">
            <a:spLocks noChangeArrowheads="1"/>
          </p:cNvSpPr>
          <p:nvPr/>
        </p:nvSpPr>
        <p:spPr bwMode="auto">
          <a:xfrm>
            <a:off x="1828800" y="51054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43" name="Text Box 33"/>
          <p:cNvSpPr txBox="1">
            <a:spLocks noChangeArrowheads="1"/>
          </p:cNvSpPr>
          <p:nvPr/>
        </p:nvSpPr>
        <p:spPr bwMode="auto">
          <a:xfrm>
            <a:off x="1981200" y="52578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44" name="Text Box 34"/>
          <p:cNvSpPr txBox="1">
            <a:spLocks noChangeArrowheads="1"/>
          </p:cNvSpPr>
          <p:nvPr/>
        </p:nvSpPr>
        <p:spPr bwMode="auto">
          <a:xfrm>
            <a:off x="2133600" y="54102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45" name="Text Box 35"/>
          <p:cNvSpPr txBox="1">
            <a:spLocks noChangeArrowheads="1"/>
          </p:cNvSpPr>
          <p:nvPr/>
        </p:nvSpPr>
        <p:spPr bwMode="auto">
          <a:xfrm>
            <a:off x="2286000" y="55626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46" name="Text Box 36"/>
          <p:cNvSpPr txBox="1">
            <a:spLocks noChangeArrowheads="1"/>
          </p:cNvSpPr>
          <p:nvPr/>
        </p:nvSpPr>
        <p:spPr bwMode="auto">
          <a:xfrm>
            <a:off x="1676400" y="51054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47" name="Text Box 37"/>
          <p:cNvSpPr txBox="1">
            <a:spLocks noChangeArrowheads="1"/>
          </p:cNvSpPr>
          <p:nvPr/>
        </p:nvSpPr>
        <p:spPr bwMode="auto">
          <a:xfrm>
            <a:off x="1447800" y="50292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48" name="Text Box 38"/>
          <p:cNvSpPr txBox="1">
            <a:spLocks noChangeArrowheads="1"/>
          </p:cNvSpPr>
          <p:nvPr/>
        </p:nvSpPr>
        <p:spPr bwMode="auto">
          <a:xfrm>
            <a:off x="1295400" y="49530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49" name="Text Box 39"/>
          <p:cNvSpPr txBox="1">
            <a:spLocks noChangeArrowheads="1"/>
          </p:cNvSpPr>
          <p:nvPr/>
        </p:nvSpPr>
        <p:spPr bwMode="auto">
          <a:xfrm>
            <a:off x="1143000" y="49530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50" name="Text Box 40"/>
          <p:cNvSpPr txBox="1">
            <a:spLocks noChangeArrowheads="1"/>
          </p:cNvSpPr>
          <p:nvPr/>
        </p:nvSpPr>
        <p:spPr bwMode="auto">
          <a:xfrm>
            <a:off x="914400" y="51054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51" name="Text Box 41"/>
          <p:cNvSpPr txBox="1">
            <a:spLocks noChangeArrowheads="1"/>
          </p:cNvSpPr>
          <p:nvPr/>
        </p:nvSpPr>
        <p:spPr bwMode="auto">
          <a:xfrm>
            <a:off x="762000" y="53340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52" name="Text Box 42"/>
          <p:cNvSpPr txBox="1">
            <a:spLocks noChangeArrowheads="1"/>
          </p:cNvSpPr>
          <p:nvPr/>
        </p:nvSpPr>
        <p:spPr bwMode="auto">
          <a:xfrm>
            <a:off x="609600" y="54102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53" name="Text Box 43"/>
          <p:cNvSpPr txBox="1">
            <a:spLocks noChangeArrowheads="1"/>
          </p:cNvSpPr>
          <p:nvPr/>
        </p:nvSpPr>
        <p:spPr bwMode="auto">
          <a:xfrm>
            <a:off x="457200" y="5486400"/>
            <a:ext cx="3048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?</a:t>
            </a:r>
          </a:p>
        </p:txBody>
      </p:sp>
      <p:sp>
        <p:nvSpPr>
          <p:cNvPr id="17454" name="AutoShape 44"/>
          <p:cNvSpPr>
            <a:spLocks noChangeArrowheads="1"/>
          </p:cNvSpPr>
          <p:nvPr/>
        </p:nvSpPr>
        <p:spPr bwMode="auto">
          <a:xfrm>
            <a:off x="2590800" y="5257800"/>
            <a:ext cx="1066800" cy="228600"/>
          </a:xfrm>
          <a:prstGeom prst="rightArrow">
            <a:avLst>
              <a:gd name="adj1" fmla="val 50000"/>
              <a:gd name="adj2" fmla="val 116667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7455" name="Text Box 45"/>
          <p:cNvSpPr txBox="1">
            <a:spLocks noChangeArrowheads="1"/>
          </p:cNvSpPr>
          <p:nvPr/>
        </p:nvSpPr>
        <p:spPr bwMode="auto">
          <a:xfrm>
            <a:off x="2743200" y="5410200"/>
            <a:ext cx="838200" cy="304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Sample</a:t>
            </a:r>
          </a:p>
        </p:txBody>
      </p:sp>
      <p:sp>
        <p:nvSpPr>
          <p:cNvPr id="17456" name="Text Box 46"/>
          <p:cNvSpPr txBox="1">
            <a:spLocks noChangeArrowheads="1"/>
          </p:cNvSpPr>
          <p:nvPr/>
        </p:nvSpPr>
        <p:spPr bwMode="auto">
          <a:xfrm>
            <a:off x="5410200" y="5410200"/>
            <a:ext cx="1143000" cy="304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Standardize</a:t>
            </a:r>
          </a:p>
        </p:txBody>
      </p:sp>
      <p:graphicFrame>
        <p:nvGraphicFramePr>
          <p:cNvPr id="17411" name="Object 47"/>
          <p:cNvGraphicFramePr>
            <a:graphicFrameLocks noChangeAspect="1"/>
          </p:cNvGraphicFramePr>
          <p:nvPr/>
        </p:nvGraphicFramePr>
        <p:xfrm>
          <a:off x="1295400" y="6096000"/>
          <a:ext cx="565150" cy="311150"/>
        </p:xfrm>
        <a:graphic>
          <a:graphicData uri="http://schemas.openxmlformats.org/presentationml/2006/ole">
            <p:oleObj spid="_x0000_s17411" name="Equation" r:id="rId4" imgW="368280" imgH="203040" progId="Equation.3">
              <p:embed/>
            </p:oleObj>
          </a:graphicData>
        </a:graphic>
      </p:graphicFrame>
      <p:graphicFrame>
        <p:nvGraphicFramePr>
          <p:cNvPr id="17412" name="Object 48"/>
          <p:cNvGraphicFramePr>
            <a:graphicFrameLocks noChangeAspect="1"/>
          </p:cNvGraphicFramePr>
          <p:nvPr/>
        </p:nvGraphicFramePr>
        <p:xfrm>
          <a:off x="4257675" y="6096000"/>
          <a:ext cx="681038" cy="369888"/>
        </p:xfrm>
        <a:graphic>
          <a:graphicData uri="http://schemas.openxmlformats.org/presentationml/2006/ole">
            <p:oleObj spid="_x0000_s17412" name="Equation" r:id="rId5" imgW="444240" imgH="241200" progId="Equation.3">
              <p:embed/>
            </p:oleObj>
          </a:graphicData>
        </a:graphic>
      </p:graphicFrame>
      <p:graphicFrame>
        <p:nvGraphicFramePr>
          <p:cNvPr id="17413" name="Object 49"/>
          <p:cNvGraphicFramePr>
            <a:graphicFrameLocks noChangeAspect="1"/>
          </p:cNvGraphicFramePr>
          <p:nvPr/>
        </p:nvGraphicFramePr>
        <p:xfrm>
          <a:off x="7162800" y="6019800"/>
          <a:ext cx="661988" cy="330200"/>
        </p:xfrm>
        <a:graphic>
          <a:graphicData uri="http://schemas.openxmlformats.org/presentationml/2006/ole">
            <p:oleObj spid="_x0000_s17413" name="Equation" r:id="rId6" imgW="431640" imgH="215640" progId="Equation.3">
              <p:embed/>
            </p:oleObj>
          </a:graphicData>
        </a:graphic>
      </p:graphicFrame>
      <p:graphicFrame>
        <p:nvGraphicFramePr>
          <p:cNvPr id="17414" name="Object 50"/>
          <p:cNvGraphicFramePr>
            <a:graphicFrameLocks noChangeAspect="1"/>
          </p:cNvGraphicFramePr>
          <p:nvPr/>
        </p:nvGraphicFramePr>
        <p:xfrm>
          <a:off x="5680075" y="6019800"/>
          <a:ext cx="298450" cy="381000"/>
        </p:xfrm>
        <a:graphic>
          <a:graphicData uri="http://schemas.openxmlformats.org/presentationml/2006/ole">
            <p:oleObj spid="_x0000_s17414" name="Equation" r:id="rId7" imgW="126720" imgH="164880" progId="Equation.3">
              <p:embed/>
            </p:oleObj>
          </a:graphicData>
        </a:graphic>
      </p:graphicFrame>
      <p:sp>
        <p:nvSpPr>
          <p:cNvPr id="17457" name="Text Box 51"/>
          <p:cNvSpPr txBox="1">
            <a:spLocks noChangeArrowheads="1"/>
          </p:cNvSpPr>
          <p:nvPr/>
        </p:nvSpPr>
        <p:spPr bwMode="auto">
          <a:xfrm>
            <a:off x="2514600" y="6019800"/>
            <a:ext cx="4572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X</a:t>
            </a:r>
          </a:p>
        </p:txBody>
      </p:sp>
      <p:sp>
        <p:nvSpPr>
          <p:cNvPr id="17459" name="Rectangle 54"/>
          <p:cNvSpPr>
            <a:spLocks noChangeArrowheads="1"/>
          </p:cNvSpPr>
          <p:nvPr/>
        </p:nvSpPr>
        <p:spPr bwMode="auto">
          <a:xfrm>
            <a:off x="7772400" y="1600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435E1073-06CD-477C-A80B-F543803250BE}" type="slidenum">
              <a:rPr lang="en-US"/>
              <a:pPr/>
              <a:t>38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Population Proportions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01000" cy="48006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mtClean="0"/>
              <a:t>  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mtClean="0"/>
              <a:t> = the proportion of the population having 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mtClean="0"/>
              <a:t>              some characteristic</a:t>
            </a:r>
          </a:p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lang="en-US" sz="2400" smtClean="0">
                <a:solidFill>
                  <a:schemeClr val="folHlink"/>
                </a:solidFill>
              </a:rPr>
              <a:t>Sample proportion</a:t>
            </a:r>
            <a:r>
              <a:rPr lang="en-US" sz="2400" smtClean="0"/>
              <a:t> </a:t>
            </a:r>
            <a:r>
              <a:rPr lang="en-US" sz="2400" smtClean="0">
                <a:solidFill>
                  <a:schemeClr val="folHlink"/>
                </a:solidFill>
              </a:rPr>
              <a:t>(p)</a:t>
            </a:r>
            <a:r>
              <a:rPr lang="en-US" sz="2400" smtClean="0"/>
              <a:t>  provides an estimate</a:t>
            </a:r>
          </a:p>
          <a:p>
            <a:pPr eaLnBrk="1" hangingPunct="1">
              <a:lnSpc>
                <a:spcPct val="2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400" smtClean="0"/>
              <a:t>                                            of  </a:t>
            </a:r>
            <a:r>
              <a:rPr lang="el-GR" sz="240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smtClean="0"/>
              <a:t>:</a:t>
            </a:r>
          </a:p>
          <a:p>
            <a:pPr eaLnBrk="1" hangingPunct="1">
              <a:spcBef>
                <a:spcPct val="50000"/>
              </a:spcBef>
            </a:pPr>
            <a:endParaRPr lang="en-US" smtClean="0"/>
          </a:p>
          <a:p>
            <a:pPr eaLnBrk="1" hangingPunct="1">
              <a:spcBef>
                <a:spcPct val="50000"/>
              </a:spcBef>
            </a:pPr>
            <a:endParaRPr lang="en-US" sz="1200" smtClean="0"/>
          </a:p>
          <a:p>
            <a:pPr eaLnBrk="1" hangingPunct="1">
              <a:spcBef>
                <a:spcPct val="50000"/>
              </a:spcBef>
            </a:pPr>
            <a:r>
              <a:rPr lang="en-US" sz="2400" smtClean="0"/>
              <a:t>0 </a:t>
            </a:r>
            <a:r>
              <a:rPr lang="en-US" sz="2400" smtClean="0">
                <a:cs typeface="Arial" charset="0"/>
              </a:rPr>
              <a:t>≤  p ≤ 1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400" smtClean="0"/>
              <a:t>p is approximately distributed as a normal distribution when n is large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smtClean="0"/>
              <a:t>	(assuming sampling with replacement from a finite population or without replacement from an infinite population)</a:t>
            </a:r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/>
        </p:nvGraphicFramePr>
        <p:xfrm>
          <a:off x="474663" y="3581400"/>
          <a:ext cx="8305800" cy="682625"/>
        </p:xfrm>
        <a:graphic>
          <a:graphicData uri="http://schemas.openxmlformats.org/presentationml/2006/ole">
            <p:oleObj spid="_x0000_s18434" name="Equation" r:id="rId3" imgW="5117760" imgH="419040" progId="Equation.3">
              <p:embed/>
            </p:oleObj>
          </a:graphicData>
        </a:graphic>
      </p:graphicFrame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1ED350D9-270C-4C2B-B47A-C06D35AD1E81}" type="slidenum">
              <a:rPr lang="en-US"/>
              <a:pPr/>
              <a:t>39</a:t>
            </a:fld>
            <a:endParaRPr lang="en-US"/>
          </a:p>
        </p:txBody>
      </p:sp>
      <p:sp>
        <p:nvSpPr>
          <p:cNvPr id="3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94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Sampling Distribution of p</a:t>
            </a:r>
          </a:p>
        </p:txBody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077200" cy="4532313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Approximated by a</a:t>
            </a:r>
            <a:br>
              <a:rPr lang="en-US" smtClean="0"/>
            </a:br>
            <a:r>
              <a:rPr lang="en-US" smtClean="0"/>
              <a:t>normal distribution if: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mtClean="0"/>
              <a:t> </a:t>
            </a:r>
          </a:p>
          <a:p>
            <a:pPr lvl="1" eaLnBrk="1" hangingPunct="1">
              <a:lnSpc>
                <a:spcPct val="120000"/>
              </a:lnSpc>
            </a:pPr>
            <a:endParaRPr lang="en-US" smtClean="0"/>
          </a:p>
          <a:p>
            <a:pPr lvl="1" eaLnBrk="1" hangingPunct="1">
              <a:lnSpc>
                <a:spcPct val="120000"/>
              </a:lnSpc>
            </a:pPr>
            <a:endParaRPr lang="en-US" smtClean="0"/>
          </a:p>
          <a:p>
            <a:pPr lvl="1" eaLnBrk="1" hangingPunct="1">
              <a:lnSpc>
                <a:spcPct val="120000"/>
              </a:lnSpc>
            </a:pPr>
            <a:endParaRPr lang="en-US" smtClean="0"/>
          </a:p>
          <a:p>
            <a:pPr lvl="1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mtClean="0"/>
              <a:t>where</a:t>
            </a:r>
          </a:p>
          <a:p>
            <a:pPr lvl="1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mtClean="0"/>
              <a:t>				       </a:t>
            </a:r>
            <a:r>
              <a:rPr lang="en-US" sz="1900" smtClean="0"/>
              <a:t>and</a:t>
            </a:r>
          </a:p>
        </p:txBody>
      </p:sp>
      <p:sp>
        <p:nvSpPr>
          <p:cNvPr id="19464" name="Rectangle 4"/>
          <p:cNvSpPr>
            <a:spLocks noChangeArrowheads="1"/>
          </p:cNvSpPr>
          <p:nvPr/>
        </p:nvSpPr>
        <p:spPr bwMode="auto">
          <a:xfrm>
            <a:off x="2971800" y="6019800"/>
            <a:ext cx="39862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(where </a:t>
            </a:r>
            <a:r>
              <a:rPr lang="el-GR" sz="2000">
                <a:cs typeface="Times New Roman" pitchFamily="18" charset="0"/>
              </a:rPr>
              <a:t>π</a:t>
            </a:r>
            <a:r>
              <a:rPr lang="en-US" sz="2000"/>
              <a:t> = population proportion)</a:t>
            </a:r>
          </a:p>
        </p:txBody>
      </p:sp>
      <p:sp>
        <p:nvSpPr>
          <p:cNvPr id="19465" name="Rectangle 5"/>
          <p:cNvSpPr>
            <a:spLocks noChangeArrowheads="1"/>
          </p:cNvSpPr>
          <p:nvPr/>
        </p:nvSpPr>
        <p:spPr bwMode="auto">
          <a:xfrm>
            <a:off x="5486400" y="2133600"/>
            <a:ext cx="2600325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Sampling Distribution</a:t>
            </a:r>
          </a:p>
        </p:txBody>
      </p:sp>
      <p:sp>
        <p:nvSpPr>
          <p:cNvPr id="19466" name="Rectangle 6"/>
          <p:cNvSpPr>
            <a:spLocks noChangeArrowheads="1"/>
          </p:cNvSpPr>
          <p:nvPr/>
        </p:nvSpPr>
        <p:spPr bwMode="auto">
          <a:xfrm>
            <a:off x="5713413" y="3656013"/>
            <a:ext cx="304800" cy="152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67" name="Rectangle 7"/>
          <p:cNvSpPr>
            <a:spLocks noChangeArrowheads="1"/>
          </p:cNvSpPr>
          <p:nvPr/>
        </p:nvSpPr>
        <p:spPr bwMode="auto">
          <a:xfrm>
            <a:off x="5408613" y="3732213"/>
            <a:ext cx="304800" cy="762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68" name="Rectangle 8"/>
          <p:cNvSpPr>
            <a:spLocks noChangeArrowheads="1"/>
          </p:cNvSpPr>
          <p:nvPr/>
        </p:nvSpPr>
        <p:spPr bwMode="auto">
          <a:xfrm>
            <a:off x="6018213" y="3427413"/>
            <a:ext cx="304800" cy="381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69" name="Rectangle 9"/>
          <p:cNvSpPr>
            <a:spLocks noChangeArrowheads="1"/>
          </p:cNvSpPr>
          <p:nvPr/>
        </p:nvSpPr>
        <p:spPr bwMode="auto">
          <a:xfrm>
            <a:off x="6323013" y="3122613"/>
            <a:ext cx="304800" cy="685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70" name="Rectangle 10"/>
          <p:cNvSpPr>
            <a:spLocks noChangeArrowheads="1"/>
          </p:cNvSpPr>
          <p:nvPr/>
        </p:nvSpPr>
        <p:spPr bwMode="auto">
          <a:xfrm>
            <a:off x="6932613" y="3122613"/>
            <a:ext cx="304800" cy="685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71" name="Rectangle 11"/>
          <p:cNvSpPr>
            <a:spLocks noChangeArrowheads="1"/>
          </p:cNvSpPr>
          <p:nvPr/>
        </p:nvSpPr>
        <p:spPr bwMode="auto">
          <a:xfrm>
            <a:off x="6627813" y="2970213"/>
            <a:ext cx="304800" cy="8382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72" name="Rectangle 12"/>
          <p:cNvSpPr>
            <a:spLocks noChangeArrowheads="1"/>
          </p:cNvSpPr>
          <p:nvPr/>
        </p:nvSpPr>
        <p:spPr bwMode="auto">
          <a:xfrm>
            <a:off x="7237413" y="3427413"/>
            <a:ext cx="304800" cy="3810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73" name="Rectangle 13"/>
          <p:cNvSpPr>
            <a:spLocks noChangeArrowheads="1"/>
          </p:cNvSpPr>
          <p:nvPr/>
        </p:nvSpPr>
        <p:spPr bwMode="auto">
          <a:xfrm>
            <a:off x="7542213" y="3656013"/>
            <a:ext cx="304800" cy="152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74" name="Rectangle 14"/>
          <p:cNvSpPr>
            <a:spLocks noChangeArrowheads="1"/>
          </p:cNvSpPr>
          <p:nvPr/>
        </p:nvSpPr>
        <p:spPr bwMode="auto">
          <a:xfrm>
            <a:off x="7847013" y="3732213"/>
            <a:ext cx="304800" cy="762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9475" name="Line 15"/>
          <p:cNvSpPr>
            <a:spLocks noChangeShapeType="1"/>
          </p:cNvSpPr>
          <p:nvPr/>
        </p:nvSpPr>
        <p:spPr bwMode="auto">
          <a:xfrm flipH="1">
            <a:off x="5105400" y="2743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Line 16"/>
          <p:cNvSpPr>
            <a:spLocks noChangeShapeType="1"/>
          </p:cNvSpPr>
          <p:nvPr/>
        </p:nvSpPr>
        <p:spPr bwMode="auto">
          <a:xfrm>
            <a:off x="5105400" y="3810000"/>
            <a:ext cx="3429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Line 17"/>
          <p:cNvSpPr>
            <a:spLocks noChangeShapeType="1"/>
          </p:cNvSpPr>
          <p:nvPr/>
        </p:nvSpPr>
        <p:spPr bwMode="auto">
          <a:xfrm>
            <a:off x="5105400" y="3505200"/>
            <a:ext cx="32766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8" name="Line 18"/>
          <p:cNvSpPr>
            <a:spLocks noChangeShapeType="1"/>
          </p:cNvSpPr>
          <p:nvPr/>
        </p:nvSpPr>
        <p:spPr bwMode="auto">
          <a:xfrm>
            <a:off x="5105400" y="3200400"/>
            <a:ext cx="32766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9" name="Line 19"/>
          <p:cNvSpPr>
            <a:spLocks noChangeShapeType="1"/>
          </p:cNvSpPr>
          <p:nvPr/>
        </p:nvSpPr>
        <p:spPr bwMode="auto">
          <a:xfrm>
            <a:off x="5105400" y="2895600"/>
            <a:ext cx="3276600" cy="0"/>
          </a:xfrm>
          <a:prstGeom prst="line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480" name="Group 20"/>
          <p:cNvGrpSpPr>
            <a:grpSpLocks/>
          </p:cNvGrpSpPr>
          <p:nvPr/>
        </p:nvGrpSpPr>
        <p:grpSpPr bwMode="auto">
          <a:xfrm>
            <a:off x="5561013" y="2894013"/>
            <a:ext cx="2439987" cy="825500"/>
            <a:chOff x="3216" y="2304"/>
            <a:chExt cx="1537" cy="520"/>
          </a:xfrm>
        </p:grpSpPr>
        <p:sp>
          <p:nvSpPr>
            <p:cNvPr id="19487" name="Freeform 21"/>
            <p:cNvSpPr>
              <a:spLocks/>
            </p:cNvSpPr>
            <p:nvPr/>
          </p:nvSpPr>
          <p:spPr bwMode="auto">
            <a:xfrm>
              <a:off x="3986" y="2304"/>
              <a:ext cx="767" cy="520"/>
            </a:xfrm>
            <a:custGeom>
              <a:avLst/>
              <a:gdLst>
                <a:gd name="T0" fmla="*/ 766 w 767"/>
                <a:gd name="T1" fmla="*/ 519 h 520"/>
                <a:gd name="T2" fmla="*/ 686 w 767"/>
                <a:gd name="T3" fmla="*/ 513 h 520"/>
                <a:gd name="T4" fmla="*/ 645 w 767"/>
                <a:gd name="T5" fmla="*/ 507 h 520"/>
                <a:gd name="T6" fmla="*/ 605 w 767"/>
                <a:gd name="T7" fmla="*/ 499 h 520"/>
                <a:gd name="T8" fmla="*/ 564 w 767"/>
                <a:gd name="T9" fmla="*/ 487 h 520"/>
                <a:gd name="T10" fmla="*/ 523 w 767"/>
                <a:gd name="T11" fmla="*/ 470 h 520"/>
                <a:gd name="T12" fmla="*/ 485 w 767"/>
                <a:gd name="T13" fmla="*/ 449 h 520"/>
                <a:gd name="T14" fmla="*/ 403 w 767"/>
                <a:gd name="T15" fmla="*/ 389 h 520"/>
                <a:gd name="T16" fmla="*/ 322 w 767"/>
                <a:gd name="T17" fmla="*/ 304 h 520"/>
                <a:gd name="T18" fmla="*/ 242 w 767"/>
                <a:gd name="T19" fmla="*/ 203 h 520"/>
                <a:gd name="T20" fmla="*/ 201 w 767"/>
                <a:gd name="T21" fmla="*/ 151 h 520"/>
                <a:gd name="T22" fmla="*/ 160 w 767"/>
                <a:gd name="T23" fmla="*/ 102 h 520"/>
                <a:gd name="T24" fmla="*/ 121 w 767"/>
                <a:gd name="T25" fmla="*/ 61 h 520"/>
                <a:gd name="T26" fmla="*/ 80 w 767"/>
                <a:gd name="T27" fmla="*/ 28 h 520"/>
                <a:gd name="T28" fmla="*/ 39 w 767"/>
                <a:gd name="T29" fmla="*/ 7 h 520"/>
                <a:gd name="T30" fmla="*/ 0 w 767"/>
                <a:gd name="T31" fmla="*/ 0 h 5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67"/>
                <a:gd name="T49" fmla="*/ 0 h 520"/>
                <a:gd name="T50" fmla="*/ 767 w 767"/>
                <a:gd name="T51" fmla="*/ 520 h 52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67" h="520">
                  <a:moveTo>
                    <a:pt x="766" y="519"/>
                  </a:moveTo>
                  <a:lnTo>
                    <a:pt x="686" y="513"/>
                  </a:lnTo>
                  <a:lnTo>
                    <a:pt x="645" y="507"/>
                  </a:lnTo>
                  <a:lnTo>
                    <a:pt x="605" y="499"/>
                  </a:lnTo>
                  <a:lnTo>
                    <a:pt x="564" y="487"/>
                  </a:lnTo>
                  <a:lnTo>
                    <a:pt x="523" y="470"/>
                  </a:lnTo>
                  <a:lnTo>
                    <a:pt x="485" y="449"/>
                  </a:lnTo>
                  <a:lnTo>
                    <a:pt x="403" y="389"/>
                  </a:lnTo>
                  <a:lnTo>
                    <a:pt x="322" y="304"/>
                  </a:lnTo>
                  <a:lnTo>
                    <a:pt x="242" y="203"/>
                  </a:lnTo>
                  <a:lnTo>
                    <a:pt x="201" y="151"/>
                  </a:lnTo>
                  <a:lnTo>
                    <a:pt x="160" y="102"/>
                  </a:lnTo>
                  <a:lnTo>
                    <a:pt x="121" y="61"/>
                  </a:lnTo>
                  <a:lnTo>
                    <a:pt x="80" y="28"/>
                  </a:lnTo>
                  <a:lnTo>
                    <a:pt x="39" y="7"/>
                  </a:lnTo>
                  <a:lnTo>
                    <a:pt x="0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88" name="Freeform 22"/>
            <p:cNvSpPr>
              <a:spLocks/>
            </p:cNvSpPr>
            <p:nvPr/>
          </p:nvSpPr>
          <p:spPr bwMode="auto">
            <a:xfrm>
              <a:off x="3216" y="2304"/>
              <a:ext cx="771" cy="520"/>
            </a:xfrm>
            <a:custGeom>
              <a:avLst/>
              <a:gdLst>
                <a:gd name="T0" fmla="*/ 0 w 771"/>
                <a:gd name="T1" fmla="*/ 519 h 520"/>
                <a:gd name="T2" fmla="*/ 81 w 771"/>
                <a:gd name="T3" fmla="*/ 513 h 520"/>
                <a:gd name="T4" fmla="*/ 122 w 771"/>
                <a:gd name="T5" fmla="*/ 507 h 520"/>
                <a:gd name="T6" fmla="*/ 163 w 771"/>
                <a:gd name="T7" fmla="*/ 499 h 520"/>
                <a:gd name="T8" fmla="*/ 202 w 771"/>
                <a:gd name="T9" fmla="*/ 487 h 520"/>
                <a:gd name="T10" fmla="*/ 243 w 771"/>
                <a:gd name="T11" fmla="*/ 470 h 520"/>
                <a:gd name="T12" fmla="*/ 285 w 771"/>
                <a:gd name="T13" fmla="*/ 449 h 520"/>
                <a:gd name="T14" fmla="*/ 364 w 771"/>
                <a:gd name="T15" fmla="*/ 389 h 520"/>
                <a:gd name="T16" fmla="*/ 445 w 771"/>
                <a:gd name="T17" fmla="*/ 304 h 520"/>
                <a:gd name="T18" fmla="*/ 527 w 771"/>
                <a:gd name="T19" fmla="*/ 203 h 520"/>
                <a:gd name="T20" fmla="*/ 567 w 771"/>
                <a:gd name="T21" fmla="*/ 151 h 520"/>
                <a:gd name="T22" fmla="*/ 608 w 771"/>
                <a:gd name="T23" fmla="*/ 102 h 520"/>
                <a:gd name="T24" fmla="*/ 648 w 771"/>
                <a:gd name="T25" fmla="*/ 61 h 520"/>
                <a:gd name="T26" fmla="*/ 688 w 771"/>
                <a:gd name="T27" fmla="*/ 28 h 520"/>
                <a:gd name="T28" fmla="*/ 729 w 771"/>
                <a:gd name="T29" fmla="*/ 7 h 520"/>
                <a:gd name="T30" fmla="*/ 770 w 771"/>
                <a:gd name="T31" fmla="*/ 0 h 5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71"/>
                <a:gd name="T49" fmla="*/ 0 h 520"/>
                <a:gd name="T50" fmla="*/ 771 w 771"/>
                <a:gd name="T51" fmla="*/ 520 h 52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71" h="520">
                  <a:moveTo>
                    <a:pt x="0" y="519"/>
                  </a:moveTo>
                  <a:lnTo>
                    <a:pt x="81" y="513"/>
                  </a:lnTo>
                  <a:lnTo>
                    <a:pt x="122" y="507"/>
                  </a:lnTo>
                  <a:lnTo>
                    <a:pt x="163" y="499"/>
                  </a:lnTo>
                  <a:lnTo>
                    <a:pt x="202" y="487"/>
                  </a:lnTo>
                  <a:lnTo>
                    <a:pt x="243" y="470"/>
                  </a:lnTo>
                  <a:lnTo>
                    <a:pt x="285" y="449"/>
                  </a:lnTo>
                  <a:lnTo>
                    <a:pt x="364" y="389"/>
                  </a:lnTo>
                  <a:lnTo>
                    <a:pt x="445" y="304"/>
                  </a:lnTo>
                  <a:lnTo>
                    <a:pt x="527" y="203"/>
                  </a:lnTo>
                  <a:lnTo>
                    <a:pt x="567" y="151"/>
                  </a:lnTo>
                  <a:lnTo>
                    <a:pt x="608" y="102"/>
                  </a:lnTo>
                  <a:lnTo>
                    <a:pt x="648" y="61"/>
                  </a:lnTo>
                  <a:lnTo>
                    <a:pt x="688" y="28"/>
                  </a:lnTo>
                  <a:lnTo>
                    <a:pt x="729" y="7"/>
                  </a:lnTo>
                  <a:lnTo>
                    <a:pt x="770" y="0"/>
                  </a:lnTo>
                </a:path>
              </a:pathLst>
            </a:custGeom>
            <a:noFill/>
            <a:ln w="50800" cap="rnd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81" name="Rectangle 23"/>
          <p:cNvSpPr>
            <a:spLocks noChangeArrowheads="1"/>
          </p:cNvSpPr>
          <p:nvPr/>
        </p:nvSpPr>
        <p:spPr bwMode="auto">
          <a:xfrm>
            <a:off x="4572000" y="2286000"/>
            <a:ext cx="12160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P(</a:t>
            </a:r>
            <a:r>
              <a:rPr lang="en-US" sz="800"/>
              <a:t> </a:t>
            </a:r>
            <a:r>
              <a:rPr lang="en-US" sz="2000"/>
              <a:t>p</a:t>
            </a:r>
            <a:r>
              <a:rPr lang="en-US" sz="2000" baseline="-25000"/>
              <a:t>s</a:t>
            </a:r>
            <a:r>
              <a:rPr lang="en-US" sz="2000"/>
              <a:t>)</a:t>
            </a:r>
          </a:p>
        </p:txBody>
      </p:sp>
      <p:sp>
        <p:nvSpPr>
          <p:cNvPr id="19482" name="Rectangle 24"/>
          <p:cNvSpPr>
            <a:spLocks noChangeArrowheads="1"/>
          </p:cNvSpPr>
          <p:nvPr/>
        </p:nvSpPr>
        <p:spPr bwMode="auto">
          <a:xfrm>
            <a:off x="4724400" y="2743200"/>
            <a:ext cx="454025" cy="1163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1800" b="1"/>
              <a:t>.3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1800" b="1"/>
              <a:t>.2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1800" b="1"/>
              <a:t>.1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1800" b="1"/>
              <a:t> 0</a:t>
            </a:r>
          </a:p>
        </p:txBody>
      </p:sp>
      <p:sp>
        <p:nvSpPr>
          <p:cNvPr id="19483" name="Rectangle 25"/>
          <p:cNvSpPr>
            <a:spLocks noChangeArrowheads="1"/>
          </p:cNvSpPr>
          <p:nvPr/>
        </p:nvSpPr>
        <p:spPr bwMode="auto">
          <a:xfrm>
            <a:off x="4876800" y="3810000"/>
            <a:ext cx="38068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/>
              <a:t>   0      . 2       .4       .6        8       1</a:t>
            </a:r>
          </a:p>
        </p:txBody>
      </p:sp>
      <p:sp>
        <p:nvSpPr>
          <p:cNvPr id="19484" name="Rectangle 26"/>
          <p:cNvSpPr>
            <a:spLocks noChangeArrowheads="1"/>
          </p:cNvSpPr>
          <p:nvPr/>
        </p:nvSpPr>
        <p:spPr bwMode="auto">
          <a:xfrm>
            <a:off x="8534400" y="3733800"/>
            <a:ext cx="454025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/>
              <a:t>p</a:t>
            </a:r>
            <a:endParaRPr lang="en-US" baseline="-25000"/>
          </a:p>
        </p:txBody>
      </p:sp>
      <p:graphicFrame>
        <p:nvGraphicFramePr>
          <p:cNvPr id="19458" name="Object 27"/>
          <p:cNvGraphicFramePr>
            <a:graphicFrameLocks noChangeAspect="1"/>
          </p:cNvGraphicFramePr>
          <p:nvPr/>
        </p:nvGraphicFramePr>
        <p:xfrm>
          <a:off x="1838325" y="5159375"/>
          <a:ext cx="1200150" cy="671513"/>
        </p:xfrm>
        <a:graphic>
          <a:graphicData uri="http://schemas.openxmlformats.org/presentationml/2006/ole">
            <p:oleObj spid="_x0000_s19458" name="Equation" r:id="rId3" imgW="431640" imgH="241200" progId="Equation.3">
              <p:embed/>
            </p:oleObj>
          </a:graphicData>
        </a:graphic>
      </p:graphicFrame>
      <p:graphicFrame>
        <p:nvGraphicFramePr>
          <p:cNvPr id="19459" name="Object 28"/>
          <p:cNvGraphicFramePr>
            <a:graphicFrameLocks noChangeAspect="1"/>
          </p:cNvGraphicFramePr>
          <p:nvPr/>
        </p:nvGraphicFramePr>
        <p:xfrm>
          <a:off x="4894263" y="4837113"/>
          <a:ext cx="2563812" cy="1182687"/>
        </p:xfrm>
        <a:graphic>
          <a:graphicData uri="http://schemas.openxmlformats.org/presentationml/2006/ole">
            <p:oleObj spid="_x0000_s19459" name="Equation" r:id="rId4" imgW="965160" imgH="444240" progId="Equation.3">
              <p:embed/>
            </p:oleObj>
          </a:graphicData>
        </a:graphic>
      </p:graphicFrame>
      <p:graphicFrame>
        <p:nvGraphicFramePr>
          <p:cNvPr id="19460" name="Object 29"/>
          <p:cNvGraphicFramePr>
            <a:graphicFrameLocks noChangeAspect="1"/>
          </p:cNvGraphicFramePr>
          <p:nvPr/>
        </p:nvGraphicFramePr>
        <p:xfrm>
          <a:off x="1066800" y="2895600"/>
          <a:ext cx="2057400" cy="1778000"/>
        </p:xfrm>
        <a:graphic>
          <a:graphicData uri="http://schemas.openxmlformats.org/presentationml/2006/ole">
            <p:oleObj spid="_x0000_s19460" name="Equation" r:id="rId5" imgW="1218960" imgH="1054080" progId="Equation.3">
              <p:embed/>
            </p:oleObj>
          </a:graphicData>
        </a:graphic>
      </p:graphicFrame>
      <p:sp>
        <p:nvSpPr>
          <p:cNvPr id="19486" name="Rectangle 32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AD3000F0-2836-49AD-91D7-7B6F2D928B54}" type="slidenum">
              <a:rPr lang="en-US"/>
              <a:pPr/>
              <a:t>4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A Sampling Process Begins With A Sampling Frame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sampling frame is a listing of items that make up the population</a:t>
            </a:r>
          </a:p>
          <a:p>
            <a:pPr eaLnBrk="1" hangingPunct="1"/>
            <a:r>
              <a:rPr lang="en-US" smtClean="0"/>
              <a:t>Frames are data sources such as population lists, directories, or maps</a:t>
            </a:r>
          </a:p>
          <a:p>
            <a:pPr eaLnBrk="1" hangingPunct="1"/>
            <a:r>
              <a:rPr lang="en-US" smtClean="0"/>
              <a:t>Inaccurate or biased results can result if a frame excludes certain portions of the population</a:t>
            </a:r>
          </a:p>
          <a:p>
            <a:pPr eaLnBrk="1" hangingPunct="1"/>
            <a:r>
              <a:rPr lang="en-US" smtClean="0"/>
              <a:t>Using different frames to generate data can lead to dissimilar conclusions</a:t>
            </a:r>
          </a:p>
        </p:txBody>
      </p:sp>
      <p:sp>
        <p:nvSpPr>
          <p:cNvPr id="71685" name="Rectangle 6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1D53BB59-7392-4F12-8A46-4D54E8AF0076}" type="slidenum">
              <a:rPr lang="en-US"/>
              <a:pPr/>
              <a:t>40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27025"/>
            <a:ext cx="7383462" cy="8921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Z-Value for Proportions</a:t>
            </a: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1524000" y="1752600"/>
            <a:ext cx="42672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20482" name="Object 7"/>
          <p:cNvGraphicFramePr>
            <a:graphicFrameLocks noChangeAspect="1"/>
          </p:cNvGraphicFramePr>
          <p:nvPr/>
        </p:nvGraphicFramePr>
        <p:xfrm>
          <a:off x="2787650" y="2409825"/>
          <a:ext cx="3644900" cy="1581150"/>
        </p:xfrm>
        <a:graphic>
          <a:graphicData uri="http://schemas.openxmlformats.org/presentationml/2006/ole">
            <p:oleObj spid="_x0000_s20482" name="Equation" r:id="rId3" imgW="1434960" imgH="622080" progId="Equation.3">
              <p:embed/>
            </p:oleObj>
          </a:graphicData>
        </a:graphic>
      </p:graphicFrame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1143000" y="1600200"/>
            <a:ext cx="7239000" cy="5191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folHlink"/>
                </a:solidFill>
              </a:rPr>
              <a:t>Standardize p to a Z value with the formula: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F039E96E-4692-4F88-ABC1-BF6CEA866CED}" type="slidenum">
              <a:rPr lang="en-US"/>
              <a:pPr/>
              <a:t>41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1828800" y="4572000"/>
            <a:ext cx="5410200" cy="129540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8077200" cy="2286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If the true proportion of voters who support Proposition A  is 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mtClean="0"/>
              <a:t> = 0.4,  what is the probability that a sample of size 200 yields a sample proportion between 0.40 and 0.45?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685800" y="4572000"/>
            <a:ext cx="8077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12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i.e.:   </a:t>
            </a:r>
            <a:r>
              <a:rPr lang="en-US" sz="2800" b="1">
                <a:solidFill>
                  <a:schemeClr val="folHlink"/>
                </a:solidFill>
              </a:rPr>
              <a:t>if  </a:t>
            </a:r>
            <a:r>
              <a:rPr lang="el-GR" sz="2800" b="1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800" b="1">
                <a:solidFill>
                  <a:schemeClr val="folHlink"/>
                </a:solidFill>
              </a:rPr>
              <a:t> = 0.4  and  n = 200, what is</a:t>
            </a:r>
          </a:p>
          <a:p>
            <a:pPr marL="320675" indent="-320675" defTabSz="852488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 b="1">
                <a:solidFill>
                  <a:schemeClr val="folHlink"/>
                </a:solidFill>
              </a:rPr>
              <a:t>			     P(0.40 ≤ p ≤ 0.45) ?</a:t>
            </a:r>
          </a:p>
        </p:txBody>
      </p:sp>
      <p:sp>
        <p:nvSpPr>
          <p:cNvPr id="76807" name="Rectangle 8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1B67434E-4F2B-4D13-A9E0-9A78F4F37B4F}" type="slidenum">
              <a:rPr lang="en-US"/>
              <a:pPr/>
              <a:t>42</a:t>
            </a:fld>
            <a:endParaRPr lang="en-US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15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1595438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        </a:t>
            </a:r>
            <a:r>
              <a:rPr lang="en-US" b="1" smtClean="0">
                <a:solidFill>
                  <a:schemeClr val="folHlink"/>
                </a:solidFill>
              </a:rPr>
              <a:t>if  </a:t>
            </a:r>
            <a:r>
              <a:rPr lang="el-GR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smtClean="0">
                <a:solidFill>
                  <a:schemeClr val="folHlink"/>
                </a:solidFill>
              </a:rPr>
              <a:t> = 0.4  and  n = 200, what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folHlink"/>
                </a:solidFill>
              </a:rPr>
              <a:t>			     P(0.40 ≤ p ≤ 0.45) ?</a:t>
            </a:r>
          </a:p>
        </p:txBody>
      </p:sp>
      <p:sp>
        <p:nvSpPr>
          <p:cNvPr id="21512" name="Text Box 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21506" name="Object 5"/>
          <p:cNvGraphicFramePr>
            <a:graphicFrameLocks noChangeAspect="1"/>
          </p:cNvGraphicFramePr>
          <p:nvPr/>
        </p:nvGraphicFramePr>
        <p:xfrm>
          <a:off x="1855788" y="2971800"/>
          <a:ext cx="5646737" cy="930275"/>
        </p:xfrm>
        <a:graphic>
          <a:graphicData uri="http://schemas.openxmlformats.org/presentationml/2006/ole">
            <p:oleObj spid="_x0000_s21506" name="Equation" r:id="rId3" imgW="2705040" imgH="444240" progId="Equation.3">
              <p:embed/>
            </p:oleObj>
          </a:graphicData>
        </a:graphic>
      </p:graphicFrame>
      <p:graphicFrame>
        <p:nvGraphicFramePr>
          <p:cNvPr id="21507" name="Object 6"/>
          <p:cNvGraphicFramePr>
            <a:graphicFrameLocks noChangeAspect="1"/>
          </p:cNvGraphicFramePr>
          <p:nvPr/>
        </p:nvGraphicFramePr>
        <p:xfrm>
          <a:off x="2057400" y="4572000"/>
          <a:ext cx="6934200" cy="1357313"/>
        </p:xfrm>
        <a:graphic>
          <a:graphicData uri="http://schemas.openxmlformats.org/presentationml/2006/ole">
            <p:oleObj spid="_x0000_s21507" name="Equation" r:id="rId4" imgW="3504960" imgH="685800" progId="Equation.3">
              <p:embed/>
            </p:oleObj>
          </a:graphicData>
        </a:graphic>
      </p:graphicFrame>
      <p:sp>
        <p:nvSpPr>
          <p:cNvPr id="21513" name="Text Box 7"/>
          <p:cNvSpPr txBox="1">
            <a:spLocks noChangeArrowheads="1"/>
          </p:cNvSpPr>
          <p:nvPr/>
        </p:nvSpPr>
        <p:spPr bwMode="auto">
          <a:xfrm>
            <a:off x="381000" y="3200400"/>
            <a:ext cx="19050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Find       : </a:t>
            </a:r>
          </a:p>
        </p:txBody>
      </p:sp>
      <p:sp>
        <p:nvSpPr>
          <p:cNvPr id="21514" name="Text Box 8"/>
          <p:cNvSpPr txBox="1">
            <a:spLocks noChangeArrowheads="1"/>
          </p:cNvSpPr>
          <p:nvPr/>
        </p:nvSpPr>
        <p:spPr bwMode="auto">
          <a:xfrm>
            <a:off x="0" y="4572000"/>
            <a:ext cx="2286000" cy="11874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Convert to standardized normal: </a:t>
            </a:r>
          </a:p>
        </p:txBody>
      </p:sp>
      <p:sp>
        <p:nvSpPr>
          <p:cNvPr id="21515" name="Line 9"/>
          <p:cNvSpPr>
            <a:spLocks noChangeShapeType="1"/>
          </p:cNvSpPr>
          <p:nvPr/>
        </p:nvSpPr>
        <p:spPr bwMode="auto">
          <a:xfrm>
            <a:off x="381000" y="2743200"/>
            <a:ext cx="84582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08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1219200" y="3195638"/>
          <a:ext cx="457200" cy="538162"/>
        </p:xfrm>
        <a:graphic>
          <a:graphicData uri="http://schemas.openxmlformats.org/presentationml/2006/ole">
            <p:oleObj spid="_x0000_s21508" name="Equation" r:id="rId5" imgW="203040" imgH="241200" progId="Equation.3">
              <p:embed/>
            </p:oleObj>
          </a:graphicData>
        </a:graphic>
      </p:graphicFrame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772400" y="1600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73F02BAE-FD33-4378-BC84-90DBE6EF640D}" type="slidenum">
              <a:rPr lang="en-US"/>
              <a:pPr/>
              <a:t>43</a:t>
            </a:fld>
            <a:endParaRPr lang="en-US"/>
          </a:p>
        </p:txBody>
      </p:sp>
      <p:sp>
        <p:nvSpPr>
          <p:cNvPr id="3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5410200" y="3352800"/>
            <a:ext cx="1143000" cy="4572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79875" name="Freeform 3"/>
          <p:cNvSpPr>
            <a:spLocks/>
          </p:cNvSpPr>
          <p:nvPr/>
        </p:nvSpPr>
        <p:spPr bwMode="auto">
          <a:xfrm>
            <a:off x="6477000" y="4708525"/>
            <a:ext cx="800100" cy="1295400"/>
          </a:xfrm>
          <a:custGeom>
            <a:avLst/>
            <a:gdLst>
              <a:gd name="T0" fmla="*/ 0 w 504"/>
              <a:gd name="T1" fmla="*/ 0 h 816"/>
              <a:gd name="T2" fmla="*/ 190500 w 504"/>
              <a:gd name="T3" fmla="*/ 142875 h 816"/>
              <a:gd name="T4" fmla="*/ 133350 w 504"/>
              <a:gd name="T5" fmla="*/ 71438 h 816"/>
              <a:gd name="T6" fmla="*/ 292100 w 504"/>
              <a:gd name="T7" fmla="*/ 298450 h 816"/>
              <a:gd name="T8" fmla="*/ 406400 w 504"/>
              <a:gd name="T9" fmla="*/ 508000 h 816"/>
              <a:gd name="T10" fmla="*/ 495300 w 504"/>
              <a:gd name="T11" fmla="*/ 695325 h 816"/>
              <a:gd name="T12" fmla="*/ 695325 w 504"/>
              <a:gd name="T13" fmla="*/ 984250 h 816"/>
              <a:gd name="T14" fmla="*/ 800100 w 504"/>
              <a:gd name="T15" fmla="*/ 1073150 h 816"/>
              <a:gd name="T16" fmla="*/ 800100 w 504"/>
              <a:gd name="T17" fmla="*/ 1295400 h 816"/>
              <a:gd name="T18" fmla="*/ 0 w 504"/>
              <a:gd name="T19" fmla="*/ 1293813 h 816"/>
              <a:gd name="T20" fmla="*/ 0 w 504"/>
              <a:gd name="T21" fmla="*/ 0 h 81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04"/>
              <a:gd name="T34" fmla="*/ 0 h 816"/>
              <a:gd name="T35" fmla="*/ 504 w 504"/>
              <a:gd name="T36" fmla="*/ 816 h 81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04" h="816">
                <a:moveTo>
                  <a:pt x="0" y="0"/>
                </a:moveTo>
                <a:lnTo>
                  <a:pt x="120" y="90"/>
                </a:lnTo>
                <a:lnTo>
                  <a:pt x="84" y="45"/>
                </a:lnTo>
                <a:lnTo>
                  <a:pt x="184" y="188"/>
                </a:lnTo>
                <a:lnTo>
                  <a:pt x="256" y="320"/>
                </a:lnTo>
                <a:lnTo>
                  <a:pt x="312" y="438"/>
                </a:lnTo>
                <a:lnTo>
                  <a:pt x="438" y="620"/>
                </a:lnTo>
                <a:lnTo>
                  <a:pt x="504" y="676"/>
                </a:lnTo>
                <a:lnTo>
                  <a:pt x="504" y="816"/>
                </a:lnTo>
                <a:lnTo>
                  <a:pt x="0" y="815"/>
                </a:lnTo>
                <a:lnTo>
                  <a:pt x="0" y="0"/>
                </a:lnTo>
              </a:path>
            </a:pathLst>
          </a:custGeom>
          <a:solidFill>
            <a:srgbClr val="FCC2E0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79877" name="Line 5"/>
          <p:cNvSpPr>
            <a:spLocks noChangeShapeType="1"/>
          </p:cNvSpPr>
          <p:nvPr/>
        </p:nvSpPr>
        <p:spPr bwMode="auto">
          <a:xfrm>
            <a:off x="6477000" y="4708525"/>
            <a:ext cx="0" cy="1295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9878" name="Freeform 6"/>
          <p:cNvSpPr>
            <a:spLocks/>
          </p:cNvSpPr>
          <p:nvPr/>
        </p:nvSpPr>
        <p:spPr bwMode="auto">
          <a:xfrm>
            <a:off x="2743200" y="4708525"/>
            <a:ext cx="800100" cy="1295400"/>
          </a:xfrm>
          <a:custGeom>
            <a:avLst/>
            <a:gdLst>
              <a:gd name="T0" fmla="*/ 0 w 504"/>
              <a:gd name="T1" fmla="*/ 0 h 816"/>
              <a:gd name="T2" fmla="*/ 190500 w 504"/>
              <a:gd name="T3" fmla="*/ 142875 h 816"/>
              <a:gd name="T4" fmla="*/ 133350 w 504"/>
              <a:gd name="T5" fmla="*/ 71438 h 816"/>
              <a:gd name="T6" fmla="*/ 292100 w 504"/>
              <a:gd name="T7" fmla="*/ 298450 h 816"/>
              <a:gd name="T8" fmla="*/ 406400 w 504"/>
              <a:gd name="T9" fmla="*/ 508000 h 816"/>
              <a:gd name="T10" fmla="*/ 495300 w 504"/>
              <a:gd name="T11" fmla="*/ 695325 h 816"/>
              <a:gd name="T12" fmla="*/ 695325 w 504"/>
              <a:gd name="T13" fmla="*/ 984250 h 816"/>
              <a:gd name="T14" fmla="*/ 800100 w 504"/>
              <a:gd name="T15" fmla="*/ 1073150 h 816"/>
              <a:gd name="T16" fmla="*/ 800100 w 504"/>
              <a:gd name="T17" fmla="*/ 1295400 h 816"/>
              <a:gd name="T18" fmla="*/ 0 w 504"/>
              <a:gd name="T19" fmla="*/ 1293813 h 816"/>
              <a:gd name="T20" fmla="*/ 0 w 504"/>
              <a:gd name="T21" fmla="*/ 0 h 81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04"/>
              <a:gd name="T34" fmla="*/ 0 h 816"/>
              <a:gd name="T35" fmla="*/ 504 w 504"/>
              <a:gd name="T36" fmla="*/ 816 h 81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04" h="816">
                <a:moveTo>
                  <a:pt x="0" y="0"/>
                </a:moveTo>
                <a:lnTo>
                  <a:pt x="120" y="90"/>
                </a:lnTo>
                <a:lnTo>
                  <a:pt x="84" y="45"/>
                </a:lnTo>
                <a:lnTo>
                  <a:pt x="184" y="188"/>
                </a:lnTo>
                <a:lnTo>
                  <a:pt x="256" y="320"/>
                </a:lnTo>
                <a:lnTo>
                  <a:pt x="312" y="438"/>
                </a:lnTo>
                <a:lnTo>
                  <a:pt x="438" y="620"/>
                </a:lnTo>
                <a:lnTo>
                  <a:pt x="504" y="676"/>
                </a:lnTo>
                <a:lnTo>
                  <a:pt x="504" y="816"/>
                </a:lnTo>
                <a:lnTo>
                  <a:pt x="0" y="815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 w="12700" cap="rnd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79" name="Line 7"/>
          <p:cNvSpPr>
            <a:spLocks noChangeShapeType="1"/>
          </p:cNvSpPr>
          <p:nvPr/>
        </p:nvSpPr>
        <p:spPr bwMode="auto">
          <a:xfrm>
            <a:off x="2743200" y="4708525"/>
            <a:ext cx="0" cy="1295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9880" name="Freeform 8"/>
          <p:cNvSpPr>
            <a:spLocks/>
          </p:cNvSpPr>
          <p:nvPr/>
        </p:nvSpPr>
        <p:spPr bwMode="auto">
          <a:xfrm>
            <a:off x="2743200" y="4708525"/>
            <a:ext cx="1219200" cy="1219200"/>
          </a:xfrm>
          <a:custGeom>
            <a:avLst/>
            <a:gdLst>
              <a:gd name="T0" fmla="*/ 1218016 w 1030"/>
              <a:gd name="T1" fmla="*/ 1217970 h 991"/>
              <a:gd name="T2" fmla="*/ 1090178 w 1030"/>
              <a:gd name="T3" fmla="*/ 1205667 h 991"/>
              <a:gd name="T4" fmla="*/ 1025075 w 1030"/>
              <a:gd name="T5" fmla="*/ 1189673 h 991"/>
              <a:gd name="T6" fmla="*/ 962339 w 1030"/>
              <a:gd name="T7" fmla="*/ 1171219 h 991"/>
              <a:gd name="T8" fmla="*/ 897236 w 1030"/>
              <a:gd name="T9" fmla="*/ 1142923 h 991"/>
              <a:gd name="T10" fmla="*/ 832133 w 1030"/>
              <a:gd name="T11" fmla="*/ 1103554 h 991"/>
              <a:gd name="T12" fmla="*/ 770582 w 1030"/>
              <a:gd name="T13" fmla="*/ 1054344 h 991"/>
              <a:gd name="T14" fmla="*/ 640376 w 1030"/>
              <a:gd name="T15" fmla="*/ 914093 h 991"/>
              <a:gd name="T16" fmla="*/ 512537 w 1030"/>
              <a:gd name="T17" fmla="*/ 714788 h 991"/>
              <a:gd name="T18" fmla="*/ 384699 w 1030"/>
              <a:gd name="T19" fmla="*/ 474885 h 991"/>
              <a:gd name="T20" fmla="*/ 319596 w 1030"/>
              <a:gd name="T21" fmla="*/ 353088 h 991"/>
              <a:gd name="T22" fmla="*/ 254493 w 1030"/>
              <a:gd name="T23" fmla="*/ 241133 h 991"/>
              <a:gd name="T24" fmla="*/ 192941 w 1030"/>
              <a:gd name="T25" fmla="*/ 142712 h 991"/>
              <a:gd name="T26" fmla="*/ 127838 w 1030"/>
              <a:gd name="T27" fmla="*/ 65204 h 991"/>
              <a:gd name="T28" fmla="*/ 62736 w 1030"/>
              <a:gd name="T29" fmla="*/ 15994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1" name="Freeform 9"/>
          <p:cNvSpPr>
            <a:spLocks/>
          </p:cNvSpPr>
          <p:nvPr/>
        </p:nvSpPr>
        <p:spPr bwMode="auto">
          <a:xfrm>
            <a:off x="1524000" y="4708525"/>
            <a:ext cx="1220788" cy="1219200"/>
          </a:xfrm>
          <a:custGeom>
            <a:avLst/>
            <a:gdLst>
              <a:gd name="T0" fmla="*/ 0 w 1032"/>
              <a:gd name="T1" fmla="*/ 1217970 h 991"/>
              <a:gd name="T2" fmla="*/ 127757 w 1032"/>
              <a:gd name="T3" fmla="*/ 1205667 h 991"/>
              <a:gd name="T4" fmla="*/ 192818 w 1032"/>
              <a:gd name="T5" fmla="*/ 1189673 h 991"/>
              <a:gd name="T6" fmla="*/ 257880 w 1032"/>
              <a:gd name="T7" fmla="*/ 1171219 h 991"/>
              <a:gd name="T8" fmla="*/ 320575 w 1032"/>
              <a:gd name="T9" fmla="*/ 1142923 h 991"/>
              <a:gd name="T10" fmla="*/ 385636 w 1032"/>
              <a:gd name="T11" fmla="*/ 1103554 h 991"/>
              <a:gd name="T12" fmla="*/ 450698 w 1032"/>
              <a:gd name="T13" fmla="*/ 1054344 h 991"/>
              <a:gd name="T14" fmla="*/ 577272 w 1032"/>
              <a:gd name="T15" fmla="*/ 914093 h 991"/>
              <a:gd name="T16" fmla="*/ 705029 w 1032"/>
              <a:gd name="T17" fmla="*/ 714788 h 991"/>
              <a:gd name="T18" fmla="*/ 835151 w 1032"/>
              <a:gd name="T19" fmla="*/ 474885 h 991"/>
              <a:gd name="T20" fmla="*/ 897847 w 1032"/>
              <a:gd name="T21" fmla="*/ 353088 h 991"/>
              <a:gd name="T22" fmla="*/ 962908 w 1032"/>
              <a:gd name="T23" fmla="*/ 241133 h 991"/>
              <a:gd name="T24" fmla="*/ 1026787 w 1032"/>
              <a:gd name="T25" fmla="*/ 142712 h 991"/>
              <a:gd name="T26" fmla="*/ 1089482 w 1032"/>
              <a:gd name="T27" fmla="*/ 65204 h 991"/>
              <a:gd name="T28" fmla="*/ 1154543 w 1032"/>
              <a:gd name="T29" fmla="*/ 15994 h 991"/>
              <a:gd name="T30" fmla="*/ 1219605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2" name="Freeform 10"/>
          <p:cNvSpPr>
            <a:spLocks/>
          </p:cNvSpPr>
          <p:nvPr/>
        </p:nvSpPr>
        <p:spPr bwMode="auto">
          <a:xfrm>
            <a:off x="6477000" y="4708525"/>
            <a:ext cx="1219200" cy="1219200"/>
          </a:xfrm>
          <a:custGeom>
            <a:avLst/>
            <a:gdLst>
              <a:gd name="T0" fmla="*/ 1218016 w 1030"/>
              <a:gd name="T1" fmla="*/ 1217970 h 991"/>
              <a:gd name="T2" fmla="*/ 1090178 w 1030"/>
              <a:gd name="T3" fmla="*/ 1205667 h 991"/>
              <a:gd name="T4" fmla="*/ 1025075 w 1030"/>
              <a:gd name="T5" fmla="*/ 1189673 h 991"/>
              <a:gd name="T6" fmla="*/ 962339 w 1030"/>
              <a:gd name="T7" fmla="*/ 1171219 h 991"/>
              <a:gd name="T8" fmla="*/ 897236 w 1030"/>
              <a:gd name="T9" fmla="*/ 1142923 h 991"/>
              <a:gd name="T10" fmla="*/ 832133 w 1030"/>
              <a:gd name="T11" fmla="*/ 1103554 h 991"/>
              <a:gd name="T12" fmla="*/ 770582 w 1030"/>
              <a:gd name="T13" fmla="*/ 1054344 h 991"/>
              <a:gd name="T14" fmla="*/ 640376 w 1030"/>
              <a:gd name="T15" fmla="*/ 914093 h 991"/>
              <a:gd name="T16" fmla="*/ 512537 w 1030"/>
              <a:gd name="T17" fmla="*/ 714788 h 991"/>
              <a:gd name="T18" fmla="*/ 384699 w 1030"/>
              <a:gd name="T19" fmla="*/ 474885 h 991"/>
              <a:gd name="T20" fmla="*/ 319596 w 1030"/>
              <a:gd name="T21" fmla="*/ 353088 h 991"/>
              <a:gd name="T22" fmla="*/ 254493 w 1030"/>
              <a:gd name="T23" fmla="*/ 241133 h 991"/>
              <a:gd name="T24" fmla="*/ 192941 w 1030"/>
              <a:gd name="T25" fmla="*/ 142712 h 991"/>
              <a:gd name="T26" fmla="*/ 127838 w 1030"/>
              <a:gd name="T27" fmla="*/ 65204 h 991"/>
              <a:gd name="T28" fmla="*/ 62736 w 1030"/>
              <a:gd name="T29" fmla="*/ 15994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3" name="Freeform 11"/>
          <p:cNvSpPr>
            <a:spLocks/>
          </p:cNvSpPr>
          <p:nvPr/>
        </p:nvSpPr>
        <p:spPr bwMode="auto">
          <a:xfrm>
            <a:off x="5257800" y="4708525"/>
            <a:ext cx="1220788" cy="1219200"/>
          </a:xfrm>
          <a:custGeom>
            <a:avLst/>
            <a:gdLst>
              <a:gd name="T0" fmla="*/ 0 w 1032"/>
              <a:gd name="T1" fmla="*/ 1217970 h 991"/>
              <a:gd name="T2" fmla="*/ 127757 w 1032"/>
              <a:gd name="T3" fmla="*/ 1205667 h 991"/>
              <a:gd name="T4" fmla="*/ 192818 w 1032"/>
              <a:gd name="T5" fmla="*/ 1189673 h 991"/>
              <a:gd name="T6" fmla="*/ 257880 w 1032"/>
              <a:gd name="T7" fmla="*/ 1171219 h 991"/>
              <a:gd name="T8" fmla="*/ 320575 w 1032"/>
              <a:gd name="T9" fmla="*/ 1142923 h 991"/>
              <a:gd name="T10" fmla="*/ 385636 w 1032"/>
              <a:gd name="T11" fmla="*/ 1103554 h 991"/>
              <a:gd name="T12" fmla="*/ 450698 w 1032"/>
              <a:gd name="T13" fmla="*/ 1054344 h 991"/>
              <a:gd name="T14" fmla="*/ 577272 w 1032"/>
              <a:gd name="T15" fmla="*/ 914093 h 991"/>
              <a:gd name="T16" fmla="*/ 705029 w 1032"/>
              <a:gd name="T17" fmla="*/ 714788 h 991"/>
              <a:gd name="T18" fmla="*/ 835151 w 1032"/>
              <a:gd name="T19" fmla="*/ 474885 h 991"/>
              <a:gd name="T20" fmla="*/ 897847 w 1032"/>
              <a:gd name="T21" fmla="*/ 353088 h 991"/>
              <a:gd name="T22" fmla="*/ 962908 w 1032"/>
              <a:gd name="T23" fmla="*/ 241133 h 991"/>
              <a:gd name="T24" fmla="*/ 1026787 w 1032"/>
              <a:gd name="T25" fmla="*/ 142712 h 991"/>
              <a:gd name="T26" fmla="*/ 1089482 w 1032"/>
              <a:gd name="T27" fmla="*/ 65204 h 991"/>
              <a:gd name="T28" fmla="*/ 1154543 w 1032"/>
              <a:gd name="T29" fmla="*/ 15994 h 991"/>
              <a:gd name="T30" fmla="*/ 1219605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7620000" y="6003925"/>
            <a:ext cx="381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Z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3276600" y="5927725"/>
            <a:ext cx="685800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0.45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>
            <a:off x="1447800" y="6003925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Line 15"/>
          <p:cNvSpPr>
            <a:spLocks noChangeShapeType="1"/>
          </p:cNvSpPr>
          <p:nvPr/>
        </p:nvSpPr>
        <p:spPr bwMode="auto">
          <a:xfrm>
            <a:off x="5257800" y="6003925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8" name="Text Box 16"/>
          <p:cNvSpPr txBox="1">
            <a:spLocks noChangeArrowheads="1"/>
          </p:cNvSpPr>
          <p:nvPr/>
        </p:nvSpPr>
        <p:spPr bwMode="auto">
          <a:xfrm>
            <a:off x="6934200" y="5927725"/>
            <a:ext cx="609600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1.44</a:t>
            </a:r>
          </a:p>
        </p:txBody>
      </p:sp>
      <p:sp>
        <p:nvSpPr>
          <p:cNvPr id="79889" name="AutoShape 17"/>
          <p:cNvSpPr>
            <a:spLocks noChangeArrowheads="1"/>
          </p:cNvSpPr>
          <p:nvPr/>
        </p:nvSpPr>
        <p:spPr bwMode="auto">
          <a:xfrm>
            <a:off x="4038600" y="5318125"/>
            <a:ext cx="1295400" cy="228600"/>
          </a:xfrm>
          <a:prstGeom prst="rightArrow">
            <a:avLst>
              <a:gd name="adj1" fmla="val 50000"/>
              <a:gd name="adj2" fmla="val 141667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7086600" y="4860925"/>
            <a:ext cx="914400" cy="385763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0.4251</a:t>
            </a:r>
          </a:p>
        </p:txBody>
      </p:sp>
      <p:sp>
        <p:nvSpPr>
          <p:cNvPr id="79891" name="Line 19"/>
          <p:cNvSpPr>
            <a:spLocks noChangeShapeType="1"/>
          </p:cNvSpPr>
          <p:nvPr/>
        </p:nvSpPr>
        <p:spPr bwMode="auto">
          <a:xfrm flipH="1">
            <a:off x="6705600" y="5165725"/>
            <a:ext cx="381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92" name="Text Box 20"/>
          <p:cNvSpPr txBox="1">
            <a:spLocks noChangeArrowheads="1"/>
          </p:cNvSpPr>
          <p:nvPr/>
        </p:nvSpPr>
        <p:spPr bwMode="auto">
          <a:xfrm>
            <a:off x="4038600" y="5470525"/>
            <a:ext cx="1143000" cy="304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Standardize</a:t>
            </a:r>
          </a:p>
        </p:txBody>
      </p:sp>
      <p:sp>
        <p:nvSpPr>
          <p:cNvPr id="79893" name="Rectangle 21"/>
          <p:cNvSpPr>
            <a:spLocks noChangeArrowheads="1"/>
          </p:cNvSpPr>
          <p:nvPr/>
        </p:nvSpPr>
        <p:spPr bwMode="auto">
          <a:xfrm>
            <a:off x="1447800" y="4251325"/>
            <a:ext cx="27432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Sampling Distribution</a:t>
            </a:r>
          </a:p>
        </p:txBody>
      </p:sp>
      <p:sp>
        <p:nvSpPr>
          <p:cNvPr id="79894" name="Rectangle 22"/>
          <p:cNvSpPr>
            <a:spLocks noChangeArrowheads="1"/>
          </p:cNvSpPr>
          <p:nvPr/>
        </p:nvSpPr>
        <p:spPr bwMode="auto">
          <a:xfrm>
            <a:off x="4953000" y="4022725"/>
            <a:ext cx="29718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Standardized </a:t>
            </a:r>
            <a:br>
              <a:rPr lang="en-US" sz="2000"/>
            </a:br>
            <a:r>
              <a:rPr lang="en-US" sz="2000"/>
              <a:t>Normal Distribution</a:t>
            </a:r>
          </a:p>
        </p:txBody>
      </p:sp>
      <p:sp>
        <p:nvSpPr>
          <p:cNvPr id="7989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1595438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        </a:t>
            </a:r>
            <a:r>
              <a:rPr lang="en-US" b="1" smtClean="0">
                <a:solidFill>
                  <a:schemeClr val="folHlink"/>
                </a:solidFill>
              </a:rPr>
              <a:t>if  </a:t>
            </a:r>
            <a:r>
              <a:rPr lang="el-GR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smtClean="0">
                <a:solidFill>
                  <a:schemeClr val="folHlink"/>
                </a:solidFill>
              </a:rPr>
              <a:t> = 0.4  and  n = 200, what is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smtClean="0">
                <a:solidFill>
                  <a:schemeClr val="folHlink"/>
                </a:solidFill>
              </a:rPr>
              <a:t>			     P(0.40 ≤ p ≤ 0.45) ?</a:t>
            </a:r>
          </a:p>
        </p:txBody>
      </p:sp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79897" name="Line 25"/>
          <p:cNvSpPr>
            <a:spLocks noChangeShapeType="1"/>
          </p:cNvSpPr>
          <p:nvPr/>
        </p:nvSpPr>
        <p:spPr bwMode="auto">
          <a:xfrm>
            <a:off x="381000" y="2743200"/>
            <a:ext cx="84582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381000" y="2819400"/>
            <a:ext cx="8305800" cy="10160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Utilize the cumulative normal table:</a:t>
            </a:r>
          </a:p>
          <a:p>
            <a:pPr>
              <a:spcBef>
                <a:spcPct val="50000"/>
              </a:spcBef>
            </a:pPr>
            <a:r>
              <a:rPr lang="en-US"/>
              <a:t>P(0 </a:t>
            </a:r>
            <a:r>
              <a:rPr lang="en-US">
                <a:cs typeface="Arial" charset="0"/>
              </a:rPr>
              <a:t>≤ Z ≤ 1.44) =  0.9251 – 0.5000 = 0.4251</a:t>
            </a:r>
          </a:p>
        </p:txBody>
      </p:sp>
      <p:sp>
        <p:nvSpPr>
          <p:cNvPr id="79899" name="Text Box 27"/>
          <p:cNvSpPr txBox="1">
            <a:spLocks noChangeArrowheads="1"/>
          </p:cNvSpPr>
          <p:nvPr/>
        </p:nvSpPr>
        <p:spPr bwMode="auto">
          <a:xfrm>
            <a:off x="2514600" y="5927725"/>
            <a:ext cx="609600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0.40</a:t>
            </a:r>
          </a:p>
        </p:txBody>
      </p:sp>
      <p:sp>
        <p:nvSpPr>
          <p:cNvPr id="79900" name="Text Box 28"/>
          <p:cNvSpPr txBox="1">
            <a:spLocks noChangeArrowheads="1"/>
          </p:cNvSpPr>
          <p:nvPr/>
        </p:nvSpPr>
        <p:spPr bwMode="auto">
          <a:xfrm>
            <a:off x="6324600" y="5927725"/>
            <a:ext cx="381000" cy="3365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3962400" y="6003925"/>
            <a:ext cx="6096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p</a:t>
            </a:r>
            <a:endParaRPr lang="en-US" sz="2000" baseline="-25000"/>
          </a:p>
        </p:txBody>
      </p:sp>
      <p:sp>
        <p:nvSpPr>
          <p:cNvPr id="79903" name="Rectangle 32"/>
          <p:cNvSpPr>
            <a:spLocks noChangeArrowheads="1"/>
          </p:cNvSpPr>
          <p:nvPr/>
        </p:nvSpPr>
        <p:spPr bwMode="auto">
          <a:xfrm>
            <a:off x="7772400" y="1600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24C0D217-95A1-4931-B8E8-B426EB6B1137}" type="slidenum">
              <a:rPr lang="en-US"/>
              <a:pPr/>
              <a:t>44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Chapter Summary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72400" cy="39624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z="2400" smtClean="0"/>
              <a:t>Discussed probability and nonprobability samples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z="2400" smtClean="0"/>
              <a:t>Described four common probability samples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z="2400" smtClean="0"/>
              <a:t>Examined survey worthiness and types of survey errors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z="2400" smtClean="0"/>
              <a:t>Introduced sampling distributions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z="2400" smtClean="0"/>
              <a:t>Described the sampling distribution of the mean</a:t>
            </a:r>
          </a:p>
          <a:p>
            <a:pPr lvl="1"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mtClean="0"/>
              <a:t>For normal populations</a:t>
            </a:r>
          </a:p>
          <a:p>
            <a:pPr lvl="1" eaLnBrk="1" hangingPunct="1">
              <a:lnSpc>
                <a:spcPct val="65000"/>
              </a:lnSpc>
              <a:spcBef>
                <a:spcPct val="15000"/>
              </a:spcBef>
            </a:pPr>
            <a:r>
              <a:rPr lang="en-US" smtClean="0"/>
              <a:t>Using the Central Limit Theorem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z="2400" smtClean="0"/>
              <a:t>Described the sampling distribution of a proportion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</a:pPr>
            <a:r>
              <a:rPr lang="en-US" sz="2400" smtClean="0"/>
              <a:t>Calculated probabilities using sampling distributions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Wingdings" pitchFamily="2" charset="2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7-</a:t>
            </a:r>
            <a:fld id="{9655ED0F-D75D-4686-B611-E9DADF03FB93}" type="slidenum">
              <a:rPr lang="en-US"/>
              <a:pPr/>
              <a:t>45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2366963"/>
          </a:xfrm>
        </p:spPr>
        <p:txBody>
          <a:bodyPr/>
          <a:lstStyle/>
          <a:p>
            <a:pPr eaLnBrk="1" hangingPunct="1"/>
            <a:r>
              <a:rPr lang="en-US" sz="3500" b="1" smtClean="0"/>
              <a:t>Online Topic</a:t>
            </a:r>
          </a:p>
          <a:p>
            <a:pPr eaLnBrk="1" hangingPunct="1"/>
            <a:endParaRPr lang="en-US" sz="3500" smtClean="0"/>
          </a:p>
          <a:p>
            <a:pPr eaLnBrk="1" hangingPunct="1"/>
            <a:r>
              <a:rPr lang="en-US" sz="3500" smtClean="0"/>
              <a:t>Sampling From Finite Populations</a:t>
            </a:r>
          </a:p>
        </p:txBody>
      </p:sp>
      <p:sp>
        <p:nvSpPr>
          <p:cNvPr id="81923" name="Rectangle 6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spcBef>
                <a:spcPct val="50000"/>
              </a:spcBef>
            </a:pPr>
            <a:r>
              <a:rPr lang="en-US" sz="4000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0EE2B38E-AA56-4431-88A7-FA7A01EFC038}" type="slidenum">
              <a:rPr lang="en-US"/>
              <a:pPr/>
              <a:t>46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77200" cy="4343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3200" b="1" smtClean="0"/>
              <a:t>In this chapter, you learn:</a:t>
            </a:r>
            <a:r>
              <a:rPr lang="en-US" sz="3200" smtClean="0"/>
              <a:t> 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To know when finite population corrections are needed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To know how to utilize finite population corrections factors in calculating standard errors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4981CB75-E03B-4B71-A8AC-D7434EFE6D94}" type="slidenum">
              <a:rPr lang="en-US"/>
              <a:pPr/>
              <a:t>47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83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Finite Population Correction Factors</a:t>
            </a:r>
          </a:p>
        </p:txBody>
      </p:sp>
      <p:sp>
        <p:nvSpPr>
          <p:cNvPr id="58372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77200" cy="3581400"/>
          </a:xfrm>
        </p:spPr>
        <p:txBody>
          <a:bodyPr/>
          <a:lstStyle/>
          <a:p>
            <a:r>
              <a:rPr lang="en-US" smtClean="0"/>
              <a:t>Used to calculate the standard error of both the sample mean and the sample proportion</a:t>
            </a:r>
          </a:p>
          <a:p>
            <a:endParaRPr lang="en-US" smtClean="0"/>
          </a:p>
          <a:p>
            <a:r>
              <a:rPr lang="en-US" smtClean="0"/>
              <a:t>Needed when the sample size, n, is more than 5% of the population size N (i.e. n / N &gt; 0.05)</a:t>
            </a:r>
          </a:p>
          <a:p>
            <a:endParaRPr lang="en-US" smtClean="0"/>
          </a:p>
          <a:p>
            <a:r>
              <a:rPr lang="en-US" smtClean="0"/>
              <a:t>The Finite Population Correction Factor Is:</a:t>
            </a:r>
          </a:p>
        </p:txBody>
      </p:sp>
      <p:sp>
        <p:nvSpPr>
          <p:cNvPr id="58375" name="Rectangle 5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352800" y="5334000"/>
          <a:ext cx="2073275" cy="1066800"/>
        </p:xfrm>
        <a:graphic>
          <a:graphicData uri="http://schemas.openxmlformats.org/presentationml/2006/ole">
            <p:oleObj spid="_x0000_s58370" name="Equation" r:id="rId3" imgW="86328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3785FA7D-6AEE-4D5E-94C0-37BA7B784F0B}" type="slidenum">
              <a:rPr lang="en-US"/>
              <a:pPr/>
              <a:t>48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939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The fpc In Calculating Standard Errors</a:t>
            </a:r>
          </a:p>
        </p:txBody>
      </p:sp>
      <p:sp>
        <p:nvSpPr>
          <p:cNvPr id="59399" name="Rectangle 5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9400" name="TextBox 6"/>
          <p:cNvSpPr txBox="1">
            <a:spLocks noChangeArrowheads="1"/>
          </p:cNvSpPr>
          <p:nvPr/>
        </p:nvSpPr>
        <p:spPr bwMode="auto">
          <a:xfrm>
            <a:off x="434975" y="1676400"/>
            <a:ext cx="7394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/>
              <a:t>Standard Error of the Mean for Finite Populations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2514600" y="2362200"/>
          <a:ext cx="2878138" cy="1219200"/>
        </p:xfrm>
        <a:graphic>
          <a:graphicData uri="http://schemas.openxmlformats.org/presentationml/2006/ole">
            <p:oleObj spid="_x0000_s59394" name="Equation" r:id="rId3" imgW="1079280" imgH="457200" progId="Equation.3">
              <p:embed/>
            </p:oleObj>
          </a:graphicData>
        </a:graphic>
      </p:graphicFrame>
      <p:sp>
        <p:nvSpPr>
          <p:cNvPr id="59401" name="TextBox 8"/>
          <p:cNvSpPr txBox="1">
            <a:spLocks noChangeArrowheads="1"/>
          </p:cNvSpPr>
          <p:nvPr/>
        </p:nvSpPr>
        <p:spPr bwMode="auto">
          <a:xfrm>
            <a:off x="455613" y="3957638"/>
            <a:ext cx="8177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/>
              <a:t>Standard Error of the Proportion for Finite Populations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1992313" y="4665663"/>
          <a:ext cx="3960812" cy="1184275"/>
        </p:xfrm>
        <a:graphic>
          <a:graphicData uri="http://schemas.openxmlformats.org/presentationml/2006/ole">
            <p:oleObj spid="_x0000_s59395" name="Equation" r:id="rId4" imgW="148572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7E3C7BF8-F124-4052-8E89-259E9A00DA7D}" type="slidenum">
              <a:rPr lang="en-US"/>
              <a:pPr/>
              <a:t>49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The fpc Reduces The Standard Error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fpc is always less than 1</a:t>
            </a:r>
          </a:p>
          <a:p>
            <a:endParaRPr lang="en-US" smtClean="0"/>
          </a:p>
          <a:p>
            <a:r>
              <a:rPr lang="en-US" smtClean="0"/>
              <a:t>So when it is used it reduces the standard error</a:t>
            </a:r>
          </a:p>
          <a:p>
            <a:endParaRPr lang="en-US" smtClean="0"/>
          </a:p>
          <a:p>
            <a:r>
              <a:rPr lang="en-US" smtClean="0"/>
              <a:t>Resulting in more precise estimates of population parameters</a:t>
            </a: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9B796C50-E4DF-44EA-A482-0F1FC5A3CDE4}" type="slidenum">
              <a:rPr lang="en-US"/>
              <a:pPr/>
              <a:t>5</a:t>
            </a:fld>
            <a:endParaRPr lang="en-US"/>
          </a:p>
        </p:txBody>
      </p:sp>
      <p:sp>
        <p:nvSpPr>
          <p:cNvPr id="2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Samples</a:t>
            </a:r>
          </a:p>
        </p:txBody>
      </p:sp>
      <p:sp>
        <p:nvSpPr>
          <p:cNvPr id="73731" name="Line 3"/>
          <p:cNvSpPr>
            <a:spLocks noChangeShapeType="1"/>
          </p:cNvSpPr>
          <p:nvPr/>
        </p:nvSpPr>
        <p:spPr bwMode="auto">
          <a:xfrm>
            <a:off x="2409825" y="3878263"/>
            <a:ext cx="0" cy="407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6767513" y="3538538"/>
            <a:ext cx="0" cy="407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>
            <a:off x="5337175" y="3946525"/>
            <a:ext cx="0" cy="407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8"/>
          <p:cNvSpPr>
            <a:spLocks noChangeArrowheads="1"/>
          </p:cNvSpPr>
          <p:nvPr/>
        </p:nvSpPr>
        <p:spPr bwMode="auto">
          <a:xfrm>
            <a:off x="1304925" y="1905000"/>
            <a:ext cx="6843713" cy="573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73735" name="Rectangle 9"/>
          <p:cNvSpPr>
            <a:spLocks noChangeArrowheads="1"/>
          </p:cNvSpPr>
          <p:nvPr/>
        </p:nvSpPr>
        <p:spPr bwMode="auto">
          <a:xfrm>
            <a:off x="3905250" y="1905000"/>
            <a:ext cx="1366838" cy="40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Samples</a:t>
            </a:r>
          </a:p>
        </p:txBody>
      </p:sp>
      <p:sp>
        <p:nvSpPr>
          <p:cNvPr id="73736" name="Line 10"/>
          <p:cNvSpPr>
            <a:spLocks noChangeShapeType="1"/>
          </p:cNvSpPr>
          <p:nvPr/>
        </p:nvSpPr>
        <p:spPr bwMode="auto">
          <a:xfrm>
            <a:off x="4556125" y="2312988"/>
            <a:ext cx="0" cy="476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Line 11"/>
          <p:cNvSpPr>
            <a:spLocks noChangeShapeType="1"/>
          </p:cNvSpPr>
          <p:nvPr/>
        </p:nvSpPr>
        <p:spPr bwMode="auto">
          <a:xfrm>
            <a:off x="2409825" y="2789238"/>
            <a:ext cx="4357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Line 12"/>
          <p:cNvSpPr>
            <a:spLocks noChangeShapeType="1"/>
          </p:cNvSpPr>
          <p:nvPr/>
        </p:nvSpPr>
        <p:spPr bwMode="auto">
          <a:xfrm>
            <a:off x="2409825" y="2789238"/>
            <a:ext cx="0" cy="544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Rectangle 13"/>
          <p:cNvSpPr>
            <a:spLocks noChangeArrowheads="1"/>
          </p:cNvSpPr>
          <p:nvPr/>
        </p:nvSpPr>
        <p:spPr bwMode="auto">
          <a:xfrm>
            <a:off x="1044575" y="3265488"/>
            <a:ext cx="2667000" cy="59055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Non-Probability Samples</a:t>
            </a:r>
          </a:p>
        </p:txBody>
      </p:sp>
      <p:sp>
        <p:nvSpPr>
          <p:cNvPr id="73740" name="Rectangle 14"/>
          <p:cNvSpPr>
            <a:spLocks noChangeArrowheads="1"/>
          </p:cNvSpPr>
          <p:nvPr/>
        </p:nvSpPr>
        <p:spPr bwMode="auto">
          <a:xfrm>
            <a:off x="914400" y="4625975"/>
            <a:ext cx="1560513" cy="406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Judgment</a:t>
            </a:r>
          </a:p>
        </p:txBody>
      </p:sp>
      <p:sp>
        <p:nvSpPr>
          <p:cNvPr id="73741" name="Line 16"/>
          <p:cNvSpPr>
            <a:spLocks noChangeShapeType="1"/>
          </p:cNvSpPr>
          <p:nvPr/>
        </p:nvSpPr>
        <p:spPr bwMode="auto">
          <a:xfrm>
            <a:off x="6767513" y="2789238"/>
            <a:ext cx="0" cy="476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Rectangle 17"/>
          <p:cNvSpPr>
            <a:spLocks noChangeArrowheads="1"/>
          </p:cNvSpPr>
          <p:nvPr/>
        </p:nvSpPr>
        <p:spPr bwMode="auto">
          <a:xfrm>
            <a:off x="5402263" y="3265488"/>
            <a:ext cx="2665412" cy="40640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Probability Samples</a:t>
            </a:r>
          </a:p>
        </p:txBody>
      </p:sp>
      <p:sp>
        <p:nvSpPr>
          <p:cNvPr id="73743" name="Rectangle 18"/>
          <p:cNvSpPr>
            <a:spLocks noChangeArrowheads="1"/>
          </p:cNvSpPr>
          <p:nvPr/>
        </p:nvSpPr>
        <p:spPr bwMode="auto">
          <a:xfrm>
            <a:off x="4751388" y="4354513"/>
            <a:ext cx="1235075" cy="650875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Simple </a:t>
            </a:r>
          </a:p>
          <a:p>
            <a:pPr algn="ctr"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Random</a:t>
            </a:r>
          </a:p>
        </p:txBody>
      </p:sp>
      <p:sp>
        <p:nvSpPr>
          <p:cNvPr id="73744" name="Line 19"/>
          <p:cNvSpPr>
            <a:spLocks noChangeShapeType="1"/>
          </p:cNvSpPr>
          <p:nvPr/>
        </p:nvSpPr>
        <p:spPr bwMode="auto">
          <a:xfrm>
            <a:off x="6181725" y="3946525"/>
            <a:ext cx="0" cy="1292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45" name="Rectangle 20"/>
          <p:cNvSpPr>
            <a:spLocks noChangeArrowheads="1"/>
          </p:cNvSpPr>
          <p:nvPr/>
        </p:nvSpPr>
        <p:spPr bwMode="auto">
          <a:xfrm>
            <a:off x="5337175" y="5238750"/>
            <a:ext cx="1560513" cy="40640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Systematic</a:t>
            </a:r>
          </a:p>
        </p:txBody>
      </p:sp>
      <p:sp>
        <p:nvSpPr>
          <p:cNvPr id="73746" name="Rectangle 21"/>
          <p:cNvSpPr>
            <a:spLocks noChangeArrowheads="1"/>
          </p:cNvSpPr>
          <p:nvPr/>
        </p:nvSpPr>
        <p:spPr bwMode="auto">
          <a:xfrm>
            <a:off x="6442075" y="4354513"/>
            <a:ext cx="1365250" cy="40640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Stratified</a:t>
            </a:r>
          </a:p>
        </p:txBody>
      </p:sp>
      <p:sp>
        <p:nvSpPr>
          <p:cNvPr id="73747" name="Rectangle 22"/>
          <p:cNvSpPr>
            <a:spLocks noChangeArrowheads="1"/>
          </p:cNvSpPr>
          <p:nvPr/>
        </p:nvSpPr>
        <p:spPr bwMode="auto">
          <a:xfrm>
            <a:off x="7288213" y="5170488"/>
            <a:ext cx="1169987" cy="406400"/>
          </a:xfrm>
          <a:prstGeom prst="rect">
            <a:avLst/>
          </a:prstGeom>
          <a:solidFill>
            <a:srgbClr val="CBDDF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Cluster</a:t>
            </a:r>
          </a:p>
        </p:txBody>
      </p:sp>
      <p:sp>
        <p:nvSpPr>
          <p:cNvPr id="73748" name="Line 23"/>
          <p:cNvSpPr>
            <a:spLocks noChangeShapeType="1"/>
          </p:cNvSpPr>
          <p:nvPr/>
        </p:nvSpPr>
        <p:spPr bwMode="auto">
          <a:xfrm>
            <a:off x="8002588" y="3946525"/>
            <a:ext cx="0" cy="1223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49" name="Line 24"/>
          <p:cNvSpPr>
            <a:spLocks noChangeShapeType="1"/>
          </p:cNvSpPr>
          <p:nvPr/>
        </p:nvSpPr>
        <p:spPr bwMode="auto">
          <a:xfrm>
            <a:off x="1565275" y="4286250"/>
            <a:ext cx="0" cy="339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50" name="Rectangle 25"/>
          <p:cNvSpPr>
            <a:spLocks noChangeArrowheads="1"/>
          </p:cNvSpPr>
          <p:nvPr/>
        </p:nvSpPr>
        <p:spPr bwMode="auto">
          <a:xfrm>
            <a:off x="2819400" y="4648200"/>
            <a:ext cx="1690688" cy="407988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/>
            <a:r>
              <a:rPr lang="en-US" sz="2000" b="1">
                <a:latin typeface="Times New Roman" pitchFamily="18" charset="0"/>
              </a:rPr>
              <a:t>Convenience</a:t>
            </a:r>
          </a:p>
        </p:txBody>
      </p:sp>
      <p:sp>
        <p:nvSpPr>
          <p:cNvPr id="73751" name="Line 27"/>
          <p:cNvSpPr>
            <a:spLocks noChangeShapeType="1"/>
          </p:cNvSpPr>
          <p:nvPr/>
        </p:nvSpPr>
        <p:spPr bwMode="auto">
          <a:xfrm>
            <a:off x="1565275" y="4286250"/>
            <a:ext cx="233997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3752" name="Line 28"/>
          <p:cNvSpPr>
            <a:spLocks noChangeShapeType="1"/>
          </p:cNvSpPr>
          <p:nvPr/>
        </p:nvSpPr>
        <p:spPr bwMode="auto">
          <a:xfrm flipH="1">
            <a:off x="3886200" y="4286250"/>
            <a:ext cx="19050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53" name="Line 29"/>
          <p:cNvSpPr>
            <a:spLocks noChangeShapeType="1"/>
          </p:cNvSpPr>
          <p:nvPr/>
        </p:nvSpPr>
        <p:spPr bwMode="auto">
          <a:xfrm>
            <a:off x="5337175" y="3946525"/>
            <a:ext cx="266541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3754" name="Line 30"/>
          <p:cNvSpPr>
            <a:spLocks noChangeShapeType="1"/>
          </p:cNvSpPr>
          <p:nvPr/>
        </p:nvSpPr>
        <p:spPr bwMode="auto">
          <a:xfrm>
            <a:off x="7158038" y="3946525"/>
            <a:ext cx="0" cy="407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56" name="Rectangle 29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591430AB-206D-4F42-B51B-C4247890F47E}" type="slidenum">
              <a:rPr lang="en-US"/>
              <a:pPr/>
              <a:t>50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4517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r>
              <a:rPr lang="en-US" smtClean="0"/>
              <a:t>Using fpc With The Mean - Example</a:t>
            </a:r>
          </a:p>
        </p:txBody>
      </p:sp>
      <p:sp>
        <p:nvSpPr>
          <p:cNvPr id="64520" name="Rectangle 5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4521" name="TextBox 6"/>
          <p:cNvSpPr txBox="1">
            <a:spLocks noChangeArrowheads="1"/>
          </p:cNvSpPr>
          <p:nvPr/>
        </p:nvSpPr>
        <p:spPr bwMode="auto">
          <a:xfrm>
            <a:off x="457200" y="1600200"/>
            <a:ext cx="8156575" cy="26781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Suppose a random sample of size 100 is drawn from a </a:t>
            </a:r>
          </a:p>
          <a:p>
            <a:pPr>
              <a:spcBef>
                <a:spcPct val="50000"/>
              </a:spcBef>
            </a:pPr>
            <a:r>
              <a:rPr lang="en-US"/>
              <a:t>population of size 1000 with a standard deviation of 40.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Here n=100, N=1000 and 100/1000 = 0.10 &gt; 0.05.</a:t>
            </a:r>
          </a:p>
          <a:p>
            <a:pPr>
              <a:spcBef>
                <a:spcPct val="50000"/>
              </a:spcBef>
            </a:pPr>
            <a:r>
              <a:rPr lang="en-US"/>
              <a:t>So using the fpc for the standard error of the mean we get: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4514" name="Equation" r:id="rId3" imgW="114120" imgH="215640" progId="Equation.3">
              <p:embed/>
            </p:oleObj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4515" name="Equation" r:id="rId4" imgW="114120" imgH="215640" progId="Equation.3">
              <p:embed/>
            </p:oleObj>
          </a:graphicData>
        </a:graphic>
      </p:graphicFrame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1862138" y="4648200"/>
          <a:ext cx="5078412" cy="1219200"/>
        </p:xfrm>
        <a:graphic>
          <a:graphicData uri="http://schemas.openxmlformats.org/presentationml/2006/ole">
            <p:oleObj spid="_x0000_s64516" name="Equation" r:id="rId5" imgW="190476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70D501C1-D7B8-4DF6-B8C3-253E6AC4D3FE}" type="slidenum">
              <a:rPr lang="en-US"/>
              <a:pPr/>
              <a:t>51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Section Summary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77200" cy="4343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Identified when a finite population correction should be used.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smtClean="0"/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r>
              <a:rPr lang="en-US" smtClean="0"/>
              <a:t>Identified how to utilize a finite population correction factor in calculating the standard error of both a sample mean and a sample proportion</a:t>
            </a:r>
          </a:p>
          <a:p>
            <a:pPr eaLnBrk="1" hangingPunct="1">
              <a:lnSpc>
                <a:spcPct val="110000"/>
              </a:lnSpc>
              <a:spcBef>
                <a:spcPct val="3000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8120B083-F862-416D-A9B8-F2987360FA16}" type="slidenum">
              <a:rPr lang="en-US"/>
              <a:pPr/>
              <a:t>52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2164" name="AutoShape 4" descr="3287383400_2177562"/>
          <p:cNvSpPr>
            <a:spLocks noChangeAspect="1" noChangeArrowheads="1"/>
          </p:cNvSpPr>
          <p:nvPr/>
        </p:nvSpPr>
        <p:spPr bwMode="auto">
          <a:xfrm>
            <a:off x="1828800" y="35623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92165" name="AutoShape 5" descr="3287383400_2177562"/>
          <p:cNvSpPr>
            <a:spLocks noChangeAspect="1" noChangeArrowheads="1"/>
          </p:cNvSpPr>
          <p:nvPr/>
        </p:nvSpPr>
        <p:spPr bwMode="auto">
          <a:xfrm>
            <a:off x="1828800" y="35623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92166" name="Picture 6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9144000" cy="2857500"/>
          </a:xfrm>
          <a:prstGeom prst="rect">
            <a:avLst/>
          </a:prstGeom>
          <a:noFill/>
        </p:spPr>
      </p:pic>
      <p:sp>
        <p:nvSpPr>
          <p:cNvPr id="92167" name="Rectangle 7"/>
          <p:cNvSpPr>
            <a:spLocks noChangeArrowheads="1"/>
          </p:cNvSpPr>
          <p:nvPr/>
        </p:nvSpPr>
        <p:spPr bwMode="auto">
          <a:xfrm>
            <a:off x="762000" y="47244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E7E0EAFC-A6CD-40A3-9917-42D282B0051F}" type="slidenum">
              <a:rPr lang="en-US"/>
              <a:pPr/>
              <a:t>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Types of Samples:</a:t>
            </a:r>
            <a:br>
              <a:rPr lang="en-US" sz="3600" smtClean="0"/>
            </a:br>
            <a:r>
              <a:rPr lang="en-US" sz="3600" smtClean="0"/>
              <a:t>Nonprobability Sample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197350"/>
          </a:xfrm>
        </p:spPr>
        <p:txBody>
          <a:bodyPr/>
          <a:lstStyle/>
          <a:p>
            <a:pPr eaLnBrk="1" hangingPunct="1"/>
            <a:r>
              <a:rPr lang="en-US" smtClean="0"/>
              <a:t>In a nonprobability sample, items included are chosen without regard to their probability of occurrence.</a:t>
            </a:r>
          </a:p>
          <a:p>
            <a:pPr lvl="1" eaLnBrk="1" hangingPunct="1"/>
            <a:r>
              <a:rPr lang="en-US" sz="2300" smtClean="0"/>
              <a:t>In </a:t>
            </a:r>
            <a:r>
              <a:rPr lang="en-US" sz="2300" b="1" smtClean="0"/>
              <a:t>convenience sampling</a:t>
            </a:r>
            <a:r>
              <a:rPr lang="en-US" sz="2300" smtClean="0"/>
              <a:t>, items are selected based only on the fact that they are easy, inexpensive, or convenient to sample.</a:t>
            </a:r>
          </a:p>
          <a:p>
            <a:pPr lvl="1" eaLnBrk="1" hangingPunct="1"/>
            <a:r>
              <a:rPr lang="en-US" sz="2300" smtClean="0"/>
              <a:t>In a </a:t>
            </a:r>
            <a:r>
              <a:rPr lang="en-US" sz="2300" b="1" smtClean="0"/>
              <a:t>judgment sample, </a:t>
            </a:r>
            <a:r>
              <a:rPr lang="en-US" sz="2300" smtClean="0"/>
              <a:t>you get the opinions of pre-selected experts in the subject matter.</a:t>
            </a:r>
            <a:r>
              <a:rPr lang="en-US" smtClean="0"/>
              <a:t> </a:t>
            </a:r>
          </a:p>
        </p:txBody>
      </p:sp>
      <p:sp>
        <p:nvSpPr>
          <p:cNvPr id="75781" name="Rectangle 6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0B09CE08-4B4B-4A9F-9F69-E876D9C0608D}" type="slidenum">
              <a:rPr lang="en-US"/>
              <a:pPr/>
              <a:t>7</a:t>
            </a:fld>
            <a:endParaRPr lang="en-US"/>
          </a:p>
        </p:txBody>
      </p:sp>
      <p:sp>
        <p:nvSpPr>
          <p:cNvPr id="1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Types of Samples:</a:t>
            </a:r>
            <a:br>
              <a:rPr lang="en-US" sz="3600" smtClean="0"/>
            </a:br>
            <a:r>
              <a:rPr lang="en-US" sz="3600" smtClean="0"/>
              <a:t>Probability Sample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752600"/>
            <a:ext cx="7315200" cy="1143000"/>
          </a:xfrm>
        </p:spPr>
        <p:txBody>
          <a:bodyPr/>
          <a:lstStyle/>
          <a:p>
            <a:pPr eaLnBrk="1" hangingPunct="1"/>
            <a:r>
              <a:rPr lang="en-US" smtClean="0"/>
              <a:t>In a </a:t>
            </a:r>
            <a:r>
              <a:rPr lang="en-US" b="1" smtClean="0"/>
              <a:t>probability sample</a:t>
            </a:r>
            <a:r>
              <a:rPr lang="en-US" smtClean="0"/>
              <a:t>, items in the sample are chosen on the basis of known probabilities.</a:t>
            </a:r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1846263" y="4427538"/>
            <a:ext cx="0" cy="620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>
            <a:off x="7907338" y="4427538"/>
            <a:ext cx="0" cy="757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>
            <a:off x="4772025" y="3683000"/>
            <a:ext cx="0" cy="744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1846263" y="4427538"/>
            <a:ext cx="6061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3170238" y="3276600"/>
            <a:ext cx="3065462" cy="40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Probability Samples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1219200" y="5037138"/>
            <a:ext cx="1531938" cy="6508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Simple </a:t>
            </a:r>
          </a:p>
          <a:p>
            <a:pPr algn="ctr"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Random</a:t>
            </a:r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6165850" y="4427538"/>
            <a:ext cx="0" cy="746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3170238" y="5172075"/>
            <a:ext cx="1741487" cy="40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Systematic</a:t>
            </a:r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4075113" y="4427538"/>
            <a:ext cx="0" cy="746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5329238" y="5172075"/>
            <a:ext cx="1603375" cy="40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Stratified</a:t>
            </a:r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7280275" y="5172075"/>
            <a:ext cx="1254125" cy="406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Cluster</a:t>
            </a:r>
          </a:p>
        </p:txBody>
      </p:sp>
      <p:sp>
        <p:nvSpPr>
          <p:cNvPr id="78864" name="Rectangle 17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11FD98AF-140D-4198-BAB4-0155864866C6}" type="slidenum">
              <a:rPr lang="en-US"/>
              <a:pPr/>
              <a:t>8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Probability Sample:</a:t>
            </a:r>
            <a:br>
              <a:rPr lang="en-US" sz="3600" smtClean="0"/>
            </a:br>
            <a:r>
              <a:rPr lang="en-US" sz="3600" smtClean="0"/>
              <a:t>Simple Random Sample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Every individual or item from the frame has an equal chance of being selected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Selection may be with replacement (selected individual is returned to frame for possible reselection) or without replacement (selected individual isn’t returned to the frame).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Samples obtained from table of random numbers or computer random number generators.</a:t>
            </a: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75438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7-</a:t>
            </a:r>
            <a:fld id="{C9F417A7-32CD-482F-8D5A-45750B3EDC99}" type="slidenum">
              <a:rPr lang="en-US"/>
              <a:pPr/>
              <a:t>9</a:t>
            </a:fld>
            <a:endParaRPr lang="en-US"/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Selecting a Simple Random Sample Using A Random Number Table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3429000" cy="4343400"/>
          </a:xfrm>
          <a:solidFill>
            <a:srgbClr val="FDE0BD"/>
          </a:soli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smtClean="0"/>
              <a:t>Sampling Frame For Population With 850 Items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u="sng" smtClean="0"/>
              <a:t>Item Name     Item #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Bev R.		         001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Ulan X.		         002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.		           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.		           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.		           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.		           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Joann P.		          849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600" smtClean="0"/>
              <a:t>Paul F.		          850</a:t>
            </a: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304800" y="30480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4632325" y="1639888"/>
            <a:ext cx="39020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4343400" y="1600200"/>
            <a:ext cx="4114800" cy="1323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u="sng"/>
              <a:t>Portion Of A Random Number Table</a:t>
            </a:r>
          </a:p>
          <a:p>
            <a:pPr>
              <a:spcBef>
                <a:spcPct val="50000"/>
              </a:spcBef>
            </a:pPr>
            <a:r>
              <a:rPr lang="en-US" sz="1400"/>
              <a:t>49280  88924  35779  00283  81163  07275</a:t>
            </a:r>
          </a:p>
          <a:p>
            <a:pPr>
              <a:spcBef>
                <a:spcPct val="50000"/>
              </a:spcBef>
            </a:pPr>
            <a:r>
              <a:rPr lang="en-US" sz="1400"/>
              <a:t>11100  02340  12860  74697  96644  89439</a:t>
            </a:r>
          </a:p>
          <a:p>
            <a:pPr>
              <a:spcBef>
                <a:spcPct val="50000"/>
              </a:spcBef>
            </a:pPr>
            <a:r>
              <a:rPr lang="en-US" sz="1400"/>
              <a:t>09893  23997  20048  49420  88872  08401</a:t>
            </a:r>
          </a:p>
        </p:txBody>
      </p:sp>
      <p:sp>
        <p:nvSpPr>
          <p:cNvPr id="23559" name="Text Box 8"/>
          <p:cNvSpPr txBox="1">
            <a:spLocks noChangeArrowheads="1"/>
          </p:cNvSpPr>
          <p:nvPr/>
        </p:nvSpPr>
        <p:spPr bwMode="auto">
          <a:xfrm>
            <a:off x="4251325" y="3240088"/>
            <a:ext cx="44354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23560" name="Text Box 9"/>
          <p:cNvSpPr txBox="1">
            <a:spLocks noChangeArrowheads="1"/>
          </p:cNvSpPr>
          <p:nvPr/>
        </p:nvSpPr>
        <p:spPr bwMode="auto">
          <a:xfrm>
            <a:off x="4648200" y="3200400"/>
            <a:ext cx="3444875" cy="2555875"/>
          </a:xfrm>
          <a:prstGeom prst="rect">
            <a:avLst/>
          </a:prstGeom>
          <a:solidFill>
            <a:srgbClr val="FFFFB7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/>
              <a:t>The First 5 Items in a simple random sample</a:t>
            </a:r>
          </a:p>
          <a:p>
            <a:pPr>
              <a:spcBef>
                <a:spcPct val="50000"/>
              </a:spcBef>
            </a:pPr>
            <a:r>
              <a:rPr lang="en-US" sz="1400"/>
              <a:t>Item # 492</a:t>
            </a:r>
          </a:p>
          <a:p>
            <a:pPr>
              <a:spcBef>
                <a:spcPct val="50000"/>
              </a:spcBef>
            </a:pPr>
            <a:r>
              <a:rPr lang="en-US" sz="1400"/>
              <a:t>Item # 808</a:t>
            </a:r>
          </a:p>
          <a:p>
            <a:pPr>
              <a:spcBef>
                <a:spcPct val="50000"/>
              </a:spcBef>
            </a:pPr>
            <a:r>
              <a:rPr lang="en-US" sz="1400"/>
              <a:t>Item # 892  --  does not exist so ignore</a:t>
            </a:r>
          </a:p>
          <a:p>
            <a:pPr>
              <a:spcBef>
                <a:spcPct val="50000"/>
              </a:spcBef>
            </a:pPr>
            <a:r>
              <a:rPr lang="en-US" sz="1400"/>
              <a:t>Item # 435</a:t>
            </a:r>
          </a:p>
          <a:p>
            <a:pPr>
              <a:spcBef>
                <a:spcPct val="50000"/>
              </a:spcBef>
            </a:pPr>
            <a:r>
              <a:rPr lang="en-US" sz="1400"/>
              <a:t>Item # 779</a:t>
            </a:r>
          </a:p>
          <a:p>
            <a:pPr>
              <a:spcBef>
                <a:spcPct val="50000"/>
              </a:spcBef>
            </a:pPr>
            <a:r>
              <a:rPr lang="en-US" sz="1400"/>
              <a:t>Item # 002</a:t>
            </a:r>
          </a:p>
        </p:txBody>
      </p:sp>
      <p:sp>
        <p:nvSpPr>
          <p:cNvPr id="23562" name="Rectangle 11"/>
          <p:cNvSpPr>
            <a:spLocks noChangeArrowheads="1"/>
          </p:cNvSpPr>
          <p:nvPr/>
        </p:nvSpPr>
        <p:spPr bwMode="auto">
          <a:xfrm>
            <a:off x="7696200" y="9144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</a:t>
            </a:r>
            <a:r>
              <a:rPr lang="en-US" u="sng">
                <a:solidFill>
                  <a:srgbClr val="FF0000"/>
                </a:solidFill>
              </a:rPr>
              <a:t>C</a:t>
            </a:r>
            <a:r>
              <a:rPr lang="en-US"/>
              <a:t>OVA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Pages>20</Pages>
  <Words>2123</Words>
  <Application>Microsoft Office PowerPoint</Application>
  <PresentationFormat>On-screen Show (4:3)</PresentationFormat>
  <Paragraphs>492</Paragraphs>
  <Slides>52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52</vt:i4>
      </vt:variant>
    </vt:vector>
  </HeadingPairs>
  <TitlesOfParts>
    <vt:vector size="65" baseType="lpstr">
      <vt:lpstr>Arial</vt:lpstr>
      <vt:lpstr>Wingdings</vt:lpstr>
      <vt:lpstr>Times New Roman</vt:lpstr>
      <vt:lpstr>Symbol</vt:lpstr>
      <vt:lpstr>System</vt:lpstr>
      <vt:lpstr>Arial Narrow</vt:lpstr>
      <vt:lpstr>MT Extra</vt:lpstr>
      <vt:lpstr>PrenHall1</vt:lpstr>
      <vt:lpstr>PrenHall1</vt:lpstr>
      <vt:lpstr>Clip</vt:lpstr>
      <vt:lpstr>Equation</vt:lpstr>
      <vt:lpstr>Document</vt:lpstr>
      <vt:lpstr>VISIO</vt:lpstr>
      <vt:lpstr>Slide 1</vt:lpstr>
      <vt:lpstr>Learning Objectives</vt:lpstr>
      <vt:lpstr>Why Sample?</vt:lpstr>
      <vt:lpstr>A Sampling Process Begins With A Sampling Frame</vt:lpstr>
      <vt:lpstr>Types of Samples</vt:lpstr>
      <vt:lpstr>Types of Samples: Nonprobability Sample</vt:lpstr>
      <vt:lpstr>Types of Samples: Probability Sample</vt:lpstr>
      <vt:lpstr>Probability Sample: Simple Random Sample</vt:lpstr>
      <vt:lpstr>Selecting a Simple Random Sample Using A Random Number Table</vt:lpstr>
      <vt:lpstr>Probability Sample: Systematic Sample</vt:lpstr>
      <vt:lpstr>Probability Sample: Stratified Sample</vt:lpstr>
      <vt:lpstr>Probability Sample Cluster Sample</vt:lpstr>
      <vt:lpstr>Probability Sample: Comparing Sampling Methods</vt:lpstr>
      <vt:lpstr>Evaluating Survey Worthiness</vt:lpstr>
      <vt:lpstr>Types of Survey Errors</vt:lpstr>
      <vt:lpstr>Types of Survey Errors</vt:lpstr>
      <vt:lpstr>Sampling Distributions</vt:lpstr>
      <vt:lpstr>Developing a  Sampling Distribution</vt:lpstr>
      <vt:lpstr>Developing a  Sampling Distribution</vt:lpstr>
      <vt:lpstr>Now consider all possible samples of size n=2</vt:lpstr>
      <vt:lpstr>Sampling Distribution of All Sample Means</vt:lpstr>
      <vt:lpstr>Summary Measures of this Sampling Distribution:</vt:lpstr>
      <vt:lpstr>Comparing the Population Distribution to the Sample Means Distribution</vt:lpstr>
      <vt:lpstr>Sample Mean Sampling Distribution: Standard Error of the Mean</vt:lpstr>
      <vt:lpstr>Sample Mean Sampling Distribution: If the Population is Normal</vt:lpstr>
      <vt:lpstr>Z-value for Sampling Distribution of the Mean</vt:lpstr>
      <vt:lpstr>Sampling Distribution Properties</vt:lpstr>
      <vt:lpstr>Sampling Distribution Properties</vt:lpstr>
      <vt:lpstr>Determining An Interval Including A Fixed Proportion of the Sample Means</vt:lpstr>
      <vt:lpstr>Determining An Interval Including A Fixed Proportion of the Sample Means</vt:lpstr>
      <vt:lpstr>Sample Mean Sampling Distribution: If the Population is not Normal</vt:lpstr>
      <vt:lpstr>Central Limit Theorem</vt:lpstr>
      <vt:lpstr>Sample Mean Sampling Distribution: If the Population is not Normal</vt:lpstr>
      <vt:lpstr>How Large is Large Enough?</vt:lpstr>
      <vt:lpstr>Example</vt:lpstr>
      <vt:lpstr>Example</vt:lpstr>
      <vt:lpstr>Example</vt:lpstr>
      <vt:lpstr>Population Proportions</vt:lpstr>
      <vt:lpstr>Sampling Distribution of p</vt:lpstr>
      <vt:lpstr>Z-Value for Proportions</vt:lpstr>
      <vt:lpstr>Example</vt:lpstr>
      <vt:lpstr>Example</vt:lpstr>
      <vt:lpstr>Example</vt:lpstr>
      <vt:lpstr>Chapter Summary</vt:lpstr>
      <vt:lpstr>Slide 45</vt:lpstr>
      <vt:lpstr>Learning Objectives</vt:lpstr>
      <vt:lpstr>Finite Population Correction Factors</vt:lpstr>
      <vt:lpstr>Using The fpc In Calculating Standard Errors</vt:lpstr>
      <vt:lpstr>Using The fpc Reduces The Standard Error</vt:lpstr>
      <vt:lpstr>Using fpc With The Mean - Example</vt:lpstr>
      <vt:lpstr>Section Summary</vt:lpstr>
      <vt:lpstr>Slide 52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7</dc:subject>
  <dc:creator>Dirk Yandell</dc:creator>
  <cp:keywords/>
  <dc:description/>
  <cp:lastModifiedBy>UMURRM2</cp:lastModifiedBy>
  <cp:revision>114</cp:revision>
  <cp:lastPrinted>1998-11-22T23:37:53Z</cp:lastPrinted>
  <dcterms:created xsi:type="dcterms:W3CDTF">2001-01-25T15:44:29Z</dcterms:created>
  <dcterms:modified xsi:type="dcterms:W3CDTF">2010-03-17T14:42:55Z</dcterms:modified>
</cp:coreProperties>
</file>