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307" r:id="rId5"/>
    <p:sldId id="308" r:id="rId6"/>
    <p:sldId id="309" r:id="rId7"/>
    <p:sldId id="310" r:id="rId8"/>
    <p:sldId id="311" r:id="rId9"/>
    <p:sldId id="260" r:id="rId10"/>
    <p:sldId id="306" r:id="rId11"/>
    <p:sldId id="314" r:id="rId12"/>
    <p:sldId id="313" r:id="rId13"/>
    <p:sldId id="317" r:id="rId14"/>
    <p:sldId id="316" r:id="rId15"/>
    <p:sldId id="31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1A13AA-D5E2-48B6-ABBD-4FDBE52BB168}">
          <p14:sldIdLst>
            <p14:sldId id="256"/>
            <p14:sldId id="257"/>
          </p14:sldIdLst>
        </p14:section>
        <p14:section name="Etika" id="{35587401-4A58-4A81-AB32-55D1C5A779E1}">
          <p14:sldIdLst>
            <p14:sldId id="259"/>
            <p14:sldId id="307"/>
            <p14:sldId id="308"/>
            <p14:sldId id="309"/>
            <p14:sldId id="310"/>
            <p14:sldId id="311"/>
            <p14:sldId id="260"/>
            <p14:sldId id="306"/>
            <p14:sldId id="314"/>
            <p14:sldId id="313"/>
            <p14:sldId id="317"/>
            <p14:sldId id="316"/>
            <p14:sldId id="31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p:scale>
          <a:sx n="51" d="100"/>
          <a:sy n="51" d="100"/>
        </p:scale>
        <p:origin x="1632" y="7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6DAB0A-8794-4E15-A56E-F1738674CCD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3B0A9AA-738F-456C-82CF-7B73CBA741A5}">
      <dgm:prSet/>
      <dgm:spPr/>
      <dgm:t>
        <a:bodyPr/>
        <a:lstStyle/>
        <a:p>
          <a:r>
            <a:rPr lang="en-US"/>
            <a:t>Kode etik bisa dikatakan mirip kredo profesional pekerjaan : untuk pekerja dan kelembagaannya. </a:t>
          </a:r>
        </a:p>
      </dgm:t>
    </dgm:pt>
    <dgm:pt modelId="{00B63917-2D25-410A-A6CF-54AD020C74DE}" type="parTrans" cxnId="{3C94477F-BFF8-4AF0-956C-72534FB845A2}">
      <dgm:prSet/>
      <dgm:spPr/>
      <dgm:t>
        <a:bodyPr/>
        <a:lstStyle/>
        <a:p>
          <a:endParaRPr lang="en-US"/>
        </a:p>
      </dgm:t>
    </dgm:pt>
    <dgm:pt modelId="{209D0B4A-1B9D-4067-B10F-BF0BACA4D681}" type="sibTrans" cxnId="{3C94477F-BFF8-4AF0-956C-72534FB845A2}">
      <dgm:prSet/>
      <dgm:spPr/>
      <dgm:t>
        <a:bodyPr/>
        <a:lstStyle/>
        <a:p>
          <a:endParaRPr lang="en-US"/>
        </a:p>
      </dgm:t>
    </dgm:pt>
    <dgm:pt modelId="{1654EBE3-EEA3-4742-AC7A-EBA742726ADB}">
      <dgm:prSet/>
      <dgm:spPr/>
      <dgm:t>
        <a:bodyPr/>
        <a:lstStyle/>
        <a:p>
          <a:r>
            <a:rPr lang="en-US"/>
            <a:t>Isinya menetapkan patut, dan terlarangnya, perilaku professional kerja pekerja dan kelembagaannya.</a:t>
          </a:r>
        </a:p>
      </dgm:t>
    </dgm:pt>
    <dgm:pt modelId="{02C3749B-1EC9-433D-85EF-0AC615848250}" type="parTrans" cxnId="{5C4FB08C-F2FC-41BB-A206-5EE726656266}">
      <dgm:prSet/>
      <dgm:spPr/>
      <dgm:t>
        <a:bodyPr/>
        <a:lstStyle/>
        <a:p>
          <a:endParaRPr lang="en-US"/>
        </a:p>
      </dgm:t>
    </dgm:pt>
    <dgm:pt modelId="{4C718D8C-8DA6-4DF6-A9D9-7D2AC763EE07}" type="sibTrans" cxnId="{5C4FB08C-F2FC-41BB-A206-5EE726656266}">
      <dgm:prSet/>
      <dgm:spPr/>
      <dgm:t>
        <a:bodyPr/>
        <a:lstStyle/>
        <a:p>
          <a:endParaRPr lang="en-US"/>
        </a:p>
      </dgm:t>
    </dgm:pt>
    <dgm:pt modelId="{9B6A0686-61C4-4F99-8B3F-0C27048C6D36}">
      <dgm:prSet/>
      <dgm:spPr/>
      <dgm:t>
        <a:bodyPr/>
        <a:lstStyle/>
        <a:p>
          <a:r>
            <a:rPr lang="en-US"/>
            <a:t>Ini semacam obligasi pekerja dan kelembagaannya terhadap masyarakat. </a:t>
          </a:r>
        </a:p>
      </dgm:t>
    </dgm:pt>
    <dgm:pt modelId="{2CBC33F9-2BA4-4304-AC96-824E9F9F54BC}" type="parTrans" cxnId="{7615343C-1EE1-47E4-A592-2FB7D882E260}">
      <dgm:prSet/>
      <dgm:spPr/>
      <dgm:t>
        <a:bodyPr/>
        <a:lstStyle/>
        <a:p>
          <a:endParaRPr lang="en-US"/>
        </a:p>
      </dgm:t>
    </dgm:pt>
    <dgm:pt modelId="{E23787D1-0858-4CF9-BEB0-E3CEFA037610}" type="sibTrans" cxnId="{7615343C-1EE1-47E4-A592-2FB7D882E260}">
      <dgm:prSet/>
      <dgm:spPr/>
      <dgm:t>
        <a:bodyPr/>
        <a:lstStyle/>
        <a:p>
          <a:endParaRPr lang="en-US"/>
        </a:p>
      </dgm:t>
    </dgm:pt>
    <dgm:pt modelId="{003F3C88-4620-4ADD-B2DE-8EA0018930F2}" type="pres">
      <dgm:prSet presAssocID="{656DAB0A-8794-4E15-A56E-F1738674CCDF}" presName="linear" presStyleCnt="0">
        <dgm:presLayoutVars>
          <dgm:animLvl val="lvl"/>
          <dgm:resizeHandles val="exact"/>
        </dgm:presLayoutVars>
      </dgm:prSet>
      <dgm:spPr/>
    </dgm:pt>
    <dgm:pt modelId="{5112D5A4-827C-47C9-9BEC-88227D2C80EC}" type="pres">
      <dgm:prSet presAssocID="{63B0A9AA-738F-456C-82CF-7B73CBA741A5}" presName="parentText" presStyleLbl="node1" presStyleIdx="0" presStyleCnt="3">
        <dgm:presLayoutVars>
          <dgm:chMax val="0"/>
          <dgm:bulletEnabled val="1"/>
        </dgm:presLayoutVars>
      </dgm:prSet>
      <dgm:spPr/>
    </dgm:pt>
    <dgm:pt modelId="{EEB151F5-F8F9-4562-B2F8-8B6DC703C9B1}" type="pres">
      <dgm:prSet presAssocID="{209D0B4A-1B9D-4067-B10F-BF0BACA4D681}" presName="spacer" presStyleCnt="0"/>
      <dgm:spPr/>
    </dgm:pt>
    <dgm:pt modelId="{825D2129-5180-4160-9E55-B8CAE71CC135}" type="pres">
      <dgm:prSet presAssocID="{1654EBE3-EEA3-4742-AC7A-EBA742726ADB}" presName="parentText" presStyleLbl="node1" presStyleIdx="1" presStyleCnt="3">
        <dgm:presLayoutVars>
          <dgm:chMax val="0"/>
          <dgm:bulletEnabled val="1"/>
        </dgm:presLayoutVars>
      </dgm:prSet>
      <dgm:spPr/>
    </dgm:pt>
    <dgm:pt modelId="{A0A59987-2337-400B-8CAB-CE0F853B29C9}" type="pres">
      <dgm:prSet presAssocID="{4C718D8C-8DA6-4DF6-A9D9-7D2AC763EE07}" presName="spacer" presStyleCnt="0"/>
      <dgm:spPr/>
    </dgm:pt>
    <dgm:pt modelId="{DD9622D1-7631-4F8C-9759-393303908783}" type="pres">
      <dgm:prSet presAssocID="{9B6A0686-61C4-4F99-8B3F-0C27048C6D36}" presName="parentText" presStyleLbl="node1" presStyleIdx="2" presStyleCnt="3">
        <dgm:presLayoutVars>
          <dgm:chMax val="0"/>
          <dgm:bulletEnabled val="1"/>
        </dgm:presLayoutVars>
      </dgm:prSet>
      <dgm:spPr/>
    </dgm:pt>
  </dgm:ptLst>
  <dgm:cxnLst>
    <dgm:cxn modelId="{7DD29229-45E9-44AA-BB9F-EBDB0EA6A67A}" type="presOf" srcId="{656DAB0A-8794-4E15-A56E-F1738674CCDF}" destId="{003F3C88-4620-4ADD-B2DE-8EA0018930F2}" srcOrd="0" destOrd="0" presId="urn:microsoft.com/office/officeart/2005/8/layout/vList2"/>
    <dgm:cxn modelId="{7615343C-1EE1-47E4-A592-2FB7D882E260}" srcId="{656DAB0A-8794-4E15-A56E-F1738674CCDF}" destId="{9B6A0686-61C4-4F99-8B3F-0C27048C6D36}" srcOrd="2" destOrd="0" parTransId="{2CBC33F9-2BA4-4304-AC96-824E9F9F54BC}" sibTransId="{E23787D1-0858-4CF9-BEB0-E3CEFA037610}"/>
    <dgm:cxn modelId="{20AC8F5B-3EE0-4292-8A83-0DC1DDF2890F}" type="presOf" srcId="{63B0A9AA-738F-456C-82CF-7B73CBA741A5}" destId="{5112D5A4-827C-47C9-9BEC-88227D2C80EC}" srcOrd="0" destOrd="0" presId="urn:microsoft.com/office/officeart/2005/8/layout/vList2"/>
    <dgm:cxn modelId="{2B64304F-7A0B-4F5E-A318-A9C913B9697D}" type="presOf" srcId="{9B6A0686-61C4-4F99-8B3F-0C27048C6D36}" destId="{DD9622D1-7631-4F8C-9759-393303908783}" srcOrd="0" destOrd="0" presId="urn:microsoft.com/office/officeart/2005/8/layout/vList2"/>
    <dgm:cxn modelId="{3C94477F-BFF8-4AF0-956C-72534FB845A2}" srcId="{656DAB0A-8794-4E15-A56E-F1738674CCDF}" destId="{63B0A9AA-738F-456C-82CF-7B73CBA741A5}" srcOrd="0" destOrd="0" parTransId="{00B63917-2D25-410A-A6CF-54AD020C74DE}" sibTransId="{209D0B4A-1B9D-4067-B10F-BF0BACA4D681}"/>
    <dgm:cxn modelId="{5C4FB08C-F2FC-41BB-A206-5EE726656266}" srcId="{656DAB0A-8794-4E15-A56E-F1738674CCDF}" destId="{1654EBE3-EEA3-4742-AC7A-EBA742726ADB}" srcOrd="1" destOrd="0" parTransId="{02C3749B-1EC9-433D-85EF-0AC615848250}" sibTransId="{4C718D8C-8DA6-4DF6-A9D9-7D2AC763EE07}"/>
    <dgm:cxn modelId="{4A3D9AD7-03A7-47FB-9FA5-712EC35321DA}" type="presOf" srcId="{1654EBE3-EEA3-4742-AC7A-EBA742726ADB}" destId="{825D2129-5180-4160-9E55-B8CAE71CC135}" srcOrd="0" destOrd="0" presId="urn:microsoft.com/office/officeart/2005/8/layout/vList2"/>
    <dgm:cxn modelId="{910F0550-6AF5-4D71-BBBF-69E3553158E8}" type="presParOf" srcId="{003F3C88-4620-4ADD-B2DE-8EA0018930F2}" destId="{5112D5A4-827C-47C9-9BEC-88227D2C80EC}" srcOrd="0" destOrd="0" presId="urn:microsoft.com/office/officeart/2005/8/layout/vList2"/>
    <dgm:cxn modelId="{1E6B965F-0309-44A7-9AA9-88B408DCDCDB}" type="presParOf" srcId="{003F3C88-4620-4ADD-B2DE-8EA0018930F2}" destId="{EEB151F5-F8F9-4562-B2F8-8B6DC703C9B1}" srcOrd="1" destOrd="0" presId="urn:microsoft.com/office/officeart/2005/8/layout/vList2"/>
    <dgm:cxn modelId="{1921C146-5615-494F-9AE5-2342F969AE44}" type="presParOf" srcId="{003F3C88-4620-4ADD-B2DE-8EA0018930F2}" destId="{825D2129-5180-4160-9E55-B8CAE71CC135}" srcOrd="2" destOrd="0" presId="urn:microsoft.com/office/officeart/2005/8/layout/vList2"/>
    <dgm:cxn modelId="{C817246C-82AB-4225-96B0-A212889F400A}" type="presParOf" srcId="{003F3C88-4620-4ADD-B2DE-8EA0018930F2}" destId="{A0A59987-2337-400B-8CAB-CE0F853B29C9}" srcOrd="3" destOrd="0" presId="urn:microsoft.com/office/officeart/2005/8/layout/vList2"/>
    <dgm:cxn modelId="{5FB1D0E9-9621-4248-8E83-0E9FBE6FB46E}" type="presParOf" srcId="{003F3C88-4620-4ADD-B2DE-8EA0018930F2}" destId="{DD9622D1-7631-4F8C-9759-39330390878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301B30-F117-4D86-BFB8-3B3CE38FE5D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2C83B8B-4F77-443D-AFC1-54B587A3502C}">
      <dgm:prSet/>
      <dgm:spPr/>
      <dgm:t>
        <a:bodyPr/>
        <a:lstStyle/>
        <a:p>
          <a:r>
            <a:rPr lang="en-US"/>
            <a:t>Obligasi itu bukan hanya milik pekerja media. Kode itu bukan dibuat hanya dan oleh pekerja media. </a:t>
          </a:r>
        </a:p>
      </dgm:t>
    </dgm:pt>
    <dgm:pt modelId="{0EA709DF-EA77-41D0-BEAA-C12D067DB67E}" type="parTrans" cxnId="{54E0595A-4E51-4648-93CE-D7B90E52E7C1}">
      <dgm:prSet/>
      <dgm:spPr/>
      <dgm:t>
        <a:bodyPr/>
        <a:lstStyle/>
        <a:p>
          <a:endParaRPr lang="en-US"/>
        </a:p>
      </dgm:t>
    </dgm:pt>
    <dgm:pt modelId="{636AAA9D-6F9A-4449-BAEA-41928C0271EB}" type="sibTrans" cxnId="{54E0595A-4E51-4648-93CE-D7B90E52E7C1}">
      <dgm:prSet/>
      <dgm:spPr/>
      <dgm:t>
        <a:bodyPr/>
        <a:lstStyle/>
        <a:p>
          <a:endParaRPr lang="en-US"/>
        </a:p>
      </dgm:t>
    </dgm:pt>
    <dgm:pt modelId="{8F100539-002E-48B1-9652-722AE071A1DF}">
      <dgm:prSet/>
      <dgm:spPr/>
      <dgm:t>
        <a:bodyPr/>
        <a:lstStyle/>
        <a:p>
          <a:r>
            <a:rPr lang="en-US"/>
            <a:t>Organisasi dan kelembagaan media, bahkan kelompok-kelompok pekerja media, misal, juga ingin memiliki obligasi. </a:t>
          </a:r>
        </a:p>
      </dgm:t>
    </dgm:pt>
    <dgm:pt modelId="{DA71C9EF-9C85-460F-B1C2-1AF566E37928}" type="parTrans" cxnId="{6214EE52-9F91-42ED-A875-D0F5B66A8B40}">
      <dgm:prSet/>
      <dgm:spPr/>
      <dgm:t>
        <a:bodyPr/>
        <a:lstStyle/>
        <a:p>
          <a:endParaRPr lang="en-US"/>
        </a:p>
      </dgm:t>
    </dgm:pt>
    <dgm:pt modelId="{6EEA9C2D-0760-460A-9AA9-95367C6D957B}" type="sibTrans" cxnId="{6214EE52-9F91-42ED-A875-D0F5B66A8B40}">
      <dgm:prSet/>
      <dgm:spPr/>
      <dgm:t>
        <a:bodyPr/>
        <a:lstStyle/>
        <a:p>
          <a:endParaRPr lang="en-US"/>
        </a:p>
      </dgm:t>
    </dgm:pt>
    <dgm:pt modelId="{29B0ABD9-B5D9-4EDE-B790-E0F3DC659208}">
      <dgm:prSet/>
      <dgm:spPr/>
      <dgm:t>
        <a:bodyPr/>
        <a:lstStyle/>
        <a:p>
          <a:r>
            <a:rPr lang="en-US"/>
            <a:t>Mereka ingin menjamin kemerdekaan berpendapat (pers), atau kebebasan berbicara (pers), berada di jalur. Jalur itu diperlukan. </a:t>
          </a:r>
        </a:p>
      </dgm:t>
    </dgm:pt>
    <dgm:pt modelId="{7D0A8F0E-10B5-4865-A366-3284CAD26E0D}" type="parTrans" cxnId="{2621B6A5-656D-48F3-ACB2-B6791751A232}">
      <dgm:prSet/>
      <dgm:spPr/>
      <dgm:t>
        <a:bodyPr/>
        <a:lstStyle/>
        <a:p>
          <a:endParaRPr lang="en-US"/>
        </a:p>
      </dgm:t>
    </dgm:pt>
    <dgm:pt modelId="{F9715665-36E4-48A4-BBC5-923A48AE8809}" type="sibTrans" cxnId="{2621B6A5-656D-48F3-ACB2-B6791751A232}">
      <dgm:prSet/>
      <dgm:spPr/>
      <dgm:t>
        <a:bodyPr/>
        <a:lstStyle/>
        <a:p>
          <a:endParaRPr lang="en-US"/>
        </a:p>
      </dgm:t>
    </dgm:pt>
    <dgm:pt modelId="{CB137B22-1DFC-4287-B683-58FEDA5D0E2A}">
      <dgm:prSet/>
      <dgm:spPr/>
      <dgm:t>
        <a:bodyPr/>
        <a:lstStyle/>
        <a:p>
          <a:r>
            <a:rPr lang="en-US"/>
            <a:t>Masyarakat perlu tahu, profesionalisasi media bertugas untuk melindungi, menghargai masyarakatnya.</a:t>
          </a:r>
        </a:p>
      </dgm:t>
    </dgm:pt>
    <dgm:pt modelId="{57C459C2-C49C-4915-A49C-29C015B59AEF}" type="parTrans" cxnId="{BBA92089-496F-418D-8D84-393B78A91D86}">
      <dgm:prSet/>
      <dgm:spPr/>
      <dgm:t>
        <a:bodyPr/>
        <a:lstStyle/>
        <a:p>
          <a:endParaRPr lang="en-US"/>
        </a:p>
      </dgm:t>
    </dgm:pt>
    <dgm:pt modelId="{170B3C59-C99D-40D8-AA27-5FC21FEDEECA}" type="sibTrans" cxnId="{BBA92089-496F-418D-8D84-393B78A91D86}">
      <dgm:prSet/>
      <dgm:spPr/>
      <dgm:t>
        <a:bodyPr/>
        <a:lstStyle/>
        <a:p>
          <a:endParaRPr lang="en-US"/>
        </a:p>
      </dgm:t>
    </dgm:pt>
    <dgm:pt modelId="{ACA87611-1B08-4F05-A27C-CAB0A0872A89}" type="pres">
      <dgm:prSet presAssocID="{DD301B30-F117-4D86-BFB8-3B3CE38FE5D4}" presName="root" presStyleCnt="0">
        <dgm:presLayoutVars>
          <dgm:dir/>
          <dgm:resizeHandles val="exact"/>
        </dgm:presLayoutVars>
      </dgm:prSet>
      <dgm:spPr/>
    </dgm:pt>
    <dgm:pt modelId="{CCA9722D-1BAD-4DED-BC0C-757019D36922}" type="pres">
      <dgm:prSet presAssocID="{32C83B8B-4F77-443D-AFC1-54B587A3502C}" presName="compNode" presStyleCnt="0"/>
      <dgm:spPr/>
    </dgm:pt>
    <dgm:pt modelId="{559CD37F-6507-4D24-8EF0-5F290CFE08F4}" type="pres">
      <dgm:prSet presAssocID="{32C83B8B-4F77-443D-AFC1-54B587A3502C}" presName="bgRect" presStyleLbl="bgShp" presStyleIdx="0" presStyleCnt="4"/>
      <dgm:spPr/>
    </dgm:pt>
    <dgm:pt modelId="{830BEE7E-2E3C-452B-8394-1000A2AA64EE}" type="pres">
      <dgm:prSet presAssocID="{32C83B8B-4F77-443D-AFC1-54B587A3502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48C8D9AD-F506-4370-94B8-DA450910A241}" type="pres">
      <dgm:prSet presAssocID="{32C83B8B-4F77-443D-AFC1-54B587A3502C}" presName="spaceRect" presStyleCnt="0"/>
      <dgm:spPr/>
    </dgm:pt>
    <dgm:pt modelId="{0E101929-D0CD-4844-B717-F0CFF1BCF72A}" type="pres">
      <dgm:prSet presAssocID="{32C83B8B-4F77-443D-AFC1-54B587A3502C}" presName="parTx" presStyleLbl="revTx" presStyleIdx="0" presStyleCnt="4">
        <dgm:presLayoutVars>
          <dgm:chMax val="0"/>
          <dgm:chPref val="0"/>
        </dgm:presLayoutVars>
      </dgm:prSet>
      <dgm:spPr/>
    </dgm:pt>
    <dgm:pt modelId="{2627D4F6-A417-41A8-A258-A26B8EC689DE}" type="pres">
      <dgm:prSet presAssocID="{636AAA9D-6F9A-4449-BAEA-41928C0271EB}" presName="sibTrans" presStyleCnt="0"/>
      <dgm:spPr/>
    </dgm:pt>
    <dgm:pt modelId="{7DFE80CB-39E2-4A13-A8EF-762693397D23}" type="pres">
      <dgm:prSet presAssocID="{8F100539-002E-48B1-9652-722AE071A1DF}" presName="compNode" presStyleCnt="0"/>
      <dgm:spPr/>
    </dgm:pt>
    <dgm:pt modelId="{FC91177F-67EC-4131-B76D-009CA5112113}" type="pres">
      <dgm:prSet presAssocID="{8F100539-002E-48B1-9652-722AE071A1DF}" presName="bgRect" presStyleLbl="bgShp" presStyleIdx="1" presStyleCnt="4"/>
      <dgm:spPr/>
    </dgm:pt>
    <dgm:pt modelId="{84CD415F-F7F3-4B44-81C3-B23492C56635}" type="pres">
      <dgm:prSet presAssocID="{8F100539-002E-48B1-9652-722AE071A1D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56740BB3-F19F-45EA-80B0-7E39B27491A0}" type="pres">
      <dgm:prSet presAssocID="{8F100539-002E-48B1-9652-722AE071A1DF}" presName="spaceRect" presStyleCnt="0"/>
      <dgm:spPr/>
    </dgm:pt>
    <dgm:pt modelId="{7EE39079-5CED-4E36-A698-1B7C9B570C91}" type="pres">
      <dgm:prSet presAssocID="{8F100539-002E-48B1-9652-722AE071A1DF}" presName="parTx" presStyleLbl="revTx" presStyleIdx="1" presStyleCnt="4">
        <dgm:presLayoutVars>
          <dgm:chMax val="0"/>
          <dgm:chPref val="0"/>
        </dgm:presLayoutVars>
      </dgm:prSet>
      <dgm:spPr/>
    </dgm:pt>
    <dgm:pt modelId="{7CC62963-2900-4392-8A9C-96B035F60463}" type="pres">
      <dgm:prSet presAssocID="{6EEA9C2D-0760-460A-9AA9-95367C6D957B}" presName="sibTrans" presStyleCnt="0"/>
      <dgm:spPr/>
    </dgm:pt>
    <dgm:pt modelId="{DEC7EE6A-CA6E-486C-B15A-879C416A74B0}" type="pres">
      <dgm:prSet presAssocID="{29B0ABD9-B5D9-4EDE-B790-E0F3DC659208}" presName="compNode" presStyleCnt="0"/>
      <dgm:spPr/>
    </dgm:pt>
    <dgm:pt modelId="{05ACC825-26D6-4992-B77B-7724DBA41493}" type="pres">
      <dgm:prSet presAssocID="{29B0ABD9-B5D9-4EDE-B790-E0F3DC659208}" presName="bgRect" presStyleLbl="bgShp" presStyleIdx="2" presStyleCnt="4"/>
      <dgm:spPr/>
    </dgm:pt>
    <dgm:pt modelId="{7F5FDBFF-BA81-4C49-ABE2-1ECAB03C65D3}" type="pres">
      <dgm:prSet presAssocID="{29B0ABD9-B5D9-4EDE-B790-E0F3DC65920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s"/>
        </a:ext>
      </dgm:extLst>
    </dgm:pt>
    <dgm:pt modelId="{10C4F40F-D31E-40DA-8A36-83D88B90B84B}" type="pres">
      <dgm:prSet presAssocID="{29B0ABD9-B5D9-4EDE-B790-E0F3DC659208}" presName="spaceRect" presStyleCnt="0"/>
      <dgm:spPr/>
    </dgm:pt>
    <dgm:pt modelId="{BC6EA645-DF91-40FF-A8A7-BD57B224C83B}" type="pres">
      <dgm:prSet presAssocID="{29B0ABD9-B5D9-4EDE-B790-E0F3DC659208}" presName="parTx" presStyleLbl="revTx" presStyleIdx="2" presStyleCnt="4">
        <dgm:presLayoutVars>
          <dgm:chMax val="0"/>
          <dgm:chPref val="0"/>
        </dgm:presLayoutVars>
      </dgm:prSet>
      <dgm:spPr/>
    </dgm:pt>
    <dgm:pt modelId="{33240A21-C93F-41F0-909A-3215B024D2F3}" type="pres">
      <dgm:prSet presAssocID="{F9715665-36E4-48A4-BBC5-923A48AE8809}" presName="sibTrans" presStyleCnt="0"/>
      <dgm:spPr/>
    </dgm:pt>
    <dgm:pt modelId="{AC71BC7E-E398-4EF7-9C77-E6353808DEC5}" type="pres">
      <dgm:prSet presAssocID="{CB137B22-1DFC-4287-B683-58FEDA5D0E2A}" presName="compNode" presStyleCnt="0"/>
      <dgm:spPr/>
    </dgm:pt>
    <dgm:pt modelId="{E3248A30-7928-427F-A8DB-74E49F9E66C0}" type="pres">
      <dgm:prSet presAssocID="{CB137B22-1DFC-4287-B683-58FEDA5D0E2A}" presName="bgRect" presStyleLbl="bgShp" presStyleIdx="3" presStyleCnt="4"/>
      <dgm:spPr/>
    </dgm:pt>
    <dgm:pt modelId="{F46BBC94-E6F8-4FC6-804C-04CB5C027D01}" type="pres">
      <dgm:prSet presAssocID="{CB137B22-1DFC-4287-B683-58FEDA5D0E2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ustomer Review"/>
        </a:ext>
      </dgm:extLst>
    </dgm:pt>
    <dgm:pt modelId="{875FACEA-C0BC-4956-B2E1-14353DAC53DC}" type="pres">
      <dgm:prSet presAssocID="{CB137B22-1DFC-4287-B683-58FEDA5D0E2A}" presName="spaceRect" presStyleCnt="0"/>
      <dgm:spPr/>
    </dgm:pt>
    <dgm:pt modelId="{E0ACB9B3-6155-47D2-9A43-2C20CCD9A920}" type="pres">
      <dgm:prSet presAssocID="{CB137B22-1DFC-4287-B683-58FEDA5D0E2A}" presName="parTx" presStyleLbl="revTx" presStyleIdx="3" presStyleCnt="4">
        <dgm:presLayoutVars>
          <dgm:chMax val="0"/>
          <dgm:chPref val="0"/>
        </dgm:presLayoutVars>
      </dgm:prSet>
      <dgm:spPr/>
    </dgm:pt>
  </dgm:ptLst>
  <dgm:cxnLst>
    <dgm:cxn modelId="{6214EE52-9F91-42ED-A875-D0F5B66A8B40}" srcId="{DD301B30-F117-4D86-BFB8-3B3CE38FE5D4}" destId="{8F100539-002E-48B1-9652-722AE071A1DF}" srcOrd="1" destOrd="0" parTransId="{DA71C9EF-9C85-460F-B1C2-1AF566E37928}" sibTransId="{6EEA9C2D-0760-460A-9AA9-95367C6D957B}"/>
    <dgm:cxn modelId="{54E0595A-4E51-4648-93CE-D7B90E52E7C1}" srcId="{DD301B30-F117-4D86-BFB8-3B3CE38FE5D4}" destId="{32C83B8B-4F77-443D-AFC1-54B587A3502C}" srcOrd="0" destOrd="0" parTransId="{0EA709DF-EA77-41D0-BEAA-C12D067DB67E}" sibTransId="{636AAA9D-6F9A-4449-BAEA-41928C0271EB}"/>
    <dgm:cxn modelId="{BBA92089-496F-418D-8D84-393B78A91D86}" srcId="{DD301B30-F117-4D86-BFB8-3B3CE38FE5D4}" destId="{CB137B22-1DFC-4287-B683-58FEDA5D0E2A}" srcOrd="3" destOrd="0" parTransId="{57C459C2-C49C-4915-A49C-29C015B59AEF}" sibTransId="{170B3C59-C99D-40D8-AA27-5FC21FEDEECA}"/>
    <dgm:cxn modelId="{1A14158A-6902-4443-85D5-2120B2861FEE}" type="presOf" srcId="{CB137B22-1DFC-4287-B683-58FEDA5D0E2A}" destId="{E0ACB9B3-6155-47D2-9A43-2C20CCD9A920}" srcOrd="0" destOrd="0" presId="urn:microsoft.com/office/officeart/2018/2/layout/IconVerticalSolidList"/>
    <dgm:cxn modelId="{90B91A8D-8285-4570-96F3-56421FEC00D8}" type="presOf" srcId="{29B0ABD9-B5D9-4EDE-B790-E0F3DC659208}" destId="{BC6EA645-DF91-40FF-A8A7-BD57B224C83B}" srcOrd="0" destOrd="0" presId="urn:microsoft.com/office/officeart/2018/2/layout/IconVerticalSolidList"/>
    <dgm:cxn modelId="{2621B6A5-656D-48F3-ACB2-B6791751A232}" srcId="{DD301B30-F117-4D86-BFB8-3B3CE38FE5D4}" destId="{29B0ABD9-B5D9-4EDE-B790-E0F3DC659208}" srcOrd="2" destOrd="0" parTransId="{7D0A8F0E-10B5-4865-A366-3284CAD26E0D}" sibTransId="{F9715665-36E4-48A4-BBC5-923A48AE8809}"/>
    <dgm:cxn modelId="{A6AFE1B8-A78B-41ED-9DD2-CCF2172AF230}" type="presOf" srcId="{8F100539-002E-48B1-9652-722AE071A1DF}" destId="{7EE39079-5CED-4E36-A698-1B7C9B570C91}" srcOrd="0" destOrd="0" presId="urn:microsoft.com/office/officeart/2018/2/layout/IconVerticalSolidList"/>
    <dgm:cxn modelId="{614EC9D7-8AC4-4126-A77E-C141CF296DE4}" type="presOf" srcId="{DD301B30-F117-4D86-BFB8-3B3CE38FE5D4}" destId="{ACA87611-1B08-4F05-A27C-CAB0A0872A89}" srcOrd="0" destOrd="0" presId="urn:microsoft.com/office/officeart/2018/2/layout/IconVerticalSolidList"/>
    <dgm:cxn modelId="{2EBD72D9-F032-4968-902C-3E42CE28388A}" type="presOf" srcId="{32C83B8B-4F77-443D-AFC1-54B587A3502C}" destId="{0E101929-D0CD-4844-B717-F0CFF1BCF72A}" srcOrd="0" destOrd="0" presId="urn:microsoft.com/office/officeart/2018/2/layout/IconVerticalSolidList"/>
    <dgm:cxn modelId="{104163F8-826F-40A0-9F74-242127BAFDBB}" type="presParOf" srcId="{ACA87611-1B08-4F05-A27C-CAB0A0872A89}" destId="{CCA9722D-1BAD-4DED-BC0C-757019D36922}" srcOrd="0" destOrd="0" presId="urn:microsoft.com/office/officeart/2018/2/layout/IconVerticalSolidList"/>
    <dgm:cxn modelId="{40077E1F-14A5-4E99-98C2-F93F8BE80E68}" type="presParOf" srcId="{CCA9722D-1BAD-4DED-BC0C-757019D36922}" destId="{559CD37F-6507-4D24-8EF0-5F290CFE08F4}" srcOrd="0" destOrd="0" presId="urn:microsoft.com/office/officeart/2018/2/layout/IconVerticalSolidList"/>
    <dgm:cxn modelId="{DF500073-C984-4DC2-BC24-4E57F8D86FF1}" type="presParOf" srcId="{CCA9722D-1BAD-4DED-BC0C-757019D36922}" destId="{830BEE7E-2E3C-452B-8394-1000A2AA64EE}" srcOrd="1" destOrd="0" presId="urn:microsoft.com/office/officeart/2018/2/layout/IconVerticalSolidList"/>
    <dgm:cxn modelId="{2D1A05F3-82B9-4997-9462-9EE27F09CB38}" type="presParOf" srcId="{CCA9722D-1BAD-4DED-BC0C-757019D36922}" destId="{48C8D9AD-F506-4370-94B8-DA450910A241}" srcOrd="2" destOrd="0" presId="urn:microsoft.com/office/officeart/2018/2/layout/IconVerticalSolidList"/>
    <dgm:cxn modelId="{E9B70254-41F2-46D1-A250-CF1FF3D7C11E}" type="presParOf" srcId="{CCA9722D-1BAD-4DED-BC0C-757019D36922}" destId="{0E101929-D0CD-4844-B717-F0CFF1BCF72A}" srcOrd="3" destOrd="0" presId="urn:microsoft.com/office/officeart/2018/2/layout/IconVerticalSolidList"/>
    <dgm:cxn modelId="{1B749F8F-44B8-4B9B-83E5-B370F66AE71D}" type="presParOf" srcId="{ACA87611-1B08-4F05-A27C-CAB0A0872A89}" destId="{2627D4F6-A417-41A8-A258-A26B8EC689DE}" srcOrd="1" destOrd="0" presId="urn:microsoft.com/office/officeart/2018/2/layout/IconVerticalSolidList"/>
    <dgm:cxn modelId="{16244276-7A84-4AA2-B695-140FBAA9DBFB}" type="presParOf" srcId="{ACA87611-1B08-4F05-A27C-CAB0A0872A89}" destId="{7DFE80CB-39E2-4A13-A8EF-762693397D23}" srcOrd="2" destOrd="0" presId="urn:microsoft.com/office/officeart/2018/2/layout/IconVerticalSolidList"/>
    <dgm:cxn modelId="{0C901661-F3C2-4980-A6AF-132800BEF629}" type="presParOf" srcId="{7DFE80CB-39E2-4A13-A8EF-762693397D23}" destId="{FC91177F-67EC-4131-B76D-009CA5112113}" srcOrd="0" destOrd="0" presId="urn:microsoft.com/office/officeart/2018/2/layout/IconVerticalSolidList"/>
    <dgm:cxn modelId="{251B4011-2BBB-450D-9EEC-21B67C8256FC}" type="presParOf" srcId="{7DFE80CB-39E2-4A13-A8EF-762693397D23}" destId="{84CD415F-F7F3-4B44-81C3-B23492C56635}" srcOrd="1" destOrd="0" presId="urn:microsoft.com/office/officeart/2018/2/layout/IconVerticalSolidList"/>
    <dgm:cxn modelId="{CD67F655-A6D4-4111-A4C0-3A80F2F26A16}" type="presParOf" srcId="{7DFE80CB-39E2-4A13-A8EF-762693397D23}" destId="{56740BB3-F19F-45EA-80B0-7E39B27491A0}" srcOrd="2" destOrd="0" presId="urn:microsoft.com/office/officeart/2018/2/layout/IconVerticalSolidList"/>
    <dgm:cxn modelId="{54561B9D-1881-474A-B0DE-CEE8262DA09A}" type="presParOf" srcId="{7DFE80CB-39E2-4A13-A8EF-762693397D23}" destId="{7EE39079-5CED-4E36-A698-1B7C9B570C91}" srcOrd="3" destOrd="0" presId="urn:microsoft.com/office/officeart/2018/2/layout/IconVerticalSolidList"/>
    <dgm:cxn modelId="{5B6130AF-92CB-4091-8D86-B2C413EE16C5}" type="presParOf" srcId="{ACA87611-1B08-4F05-A27C-CAB0A0872A89}" destId="{7CC62963-2900-4392-8A9C-96B035F60463}" srcOrd="3" destOrd="0" presId="urn:microsoft.com/office/officeart/2018/2/layout/IconVerticalSolidList"/>
    <dgm:cxn modelId="{A07CB6A6-F395-4ABB-B3D8-BB196A3ED951}" type="presParOf" srcId="{ACA87611-1B08-4F05-A27C-CAB0A0872A89}" destId="{DEC7EE6A-CA6E-486C-B15A-879C416A74B0}" srcOrd="4" destOrd="0" presId="urn:microsoft.com/office/officeart/2018/2/layout/IconVerticalSolidList"/>
    <dgm:cxn modelId="{13C4387D-8F4E-45E9-B898-BE15F87C0C65}" type="presParOf" srcId="{DEC7EE6A-CA6E-486C-B15A-879C416A74B0}" destId="{05ACC825-26D6-4992-B77B-7724DBA41493}" srcOrd="0" destOrd="0" presId="urn:microsoft.com/office/officeart/2018/2/layout/IconVerticalSolidList"/>
    <dgm:cxn modelId="{5647F937-6EBE-4753-8FD8-F0AD7D0B6EF2}" type="presParOf" srcId="{DEC7EE6A-CA6E-486C-B15A-879C416A74B0}" destId="{7F5FDBFF-BA81-4C49-ABE2-1ECAB03C65D3}" srcOrd="1" destOrd="0" presId="urn:microsoft.com/office/officeart/2018/2/layout/IconVerticalSolidList"/>
    <dgm:cxn modelId="{76708F9B-37BA-4A6F-A53F-9A372BAEEC7F}" type="presParOf" srcId="{DEC7EE6A-CA6E-486C-B15A-879C416A74B0}" destId="{10C4F40F-D31E-40DA-8A36-83D88B90B84B}" srcOrd="2" destOrd="0" presId="urn:microsoft.com/office/officeart/2018/2/layout/IconVerticalSolidList"/>
    <dgm:cxn modelId="{CC9F5D4D-BBEB-4B09-90D1-0869675A18E4}" type="presParOf" srcId="{DEC7EE6A-CA6E-486C-B15A-879C416A74B0}" destId="{BC6EA645-DF91-40FF-A8A7-BD57B224C83B}" srcOrd="3" destOrd="0" presId="urn:microsoft.com/office/officeart/2018/2/layout/IconVerticalSolidList"/>
    <dgm:cxn modelId="{B4063BB8-FF9A-4905-B1EA-A0C9588B22B6}" type="presParOf" srcId="{ACA87611-1B08-4F05-A27C-CAB0A0872A89}" destId="{33240A21-C93F-41F0-909A-3215B024D2F3}" srcOrd="5" destOrd="0" presId="urn:microsoft.com/office/officeart/2018/2/layout/IconVerticalSolidList"/>
    <dgm:cxn modelId="{5E90A0C1-BEC0-4BB3-AEFA-F3CA5F17BDE6}" type="presParOf" srcId="{ACA87611-1B08-4F05-A27C-CAB0A0872A89}" destId="{AC71BC7E-E398-4EF7-9C77-E6353808DEC5}" srcOrd="6" destOrd="0" presId="urn:microsoft.com/office/officeart/2018/2/layout/IconVerticalSolidList"/>
    <dgm:cxn modelId="{E1CD8AA9-A44B-4492-BD9C-9DC0DB4CF631}" type="presParOf" srcId="{AC71BC7E-E398-4EF7-9C77-E6353808DEC5}" destId="{E3248A30-7928-427F-A8DB-74E49F9E66C0}" srcOrd="0" destOrd="0" presId="urn:microsoft.com/office/officeart/2018/2/layout/IconVerticalSolidList"/>
    <dgm:cxn modelId="{63BBC7F6-A203-4093-8F58-C8B48028E617}" type="presParOf" srcId="{AC71BC7E-E398-4EF7-9C77-E6353808DEC5}" destId="{F46BBC94-E6F8-4FC6-804C-04CB5C027D01}" srcOrd="1" destOrd="0" presId="urn:microsoft.com/office/officeart/2018/2/layout/IconVerticalSolidList"/>
    <dgm:cxn modelId="{D40257DC-104A-4DC3-BBA6-533E163C32A0}" type="presParOf" srcId="{AC71BC7E-E398-4EF7-9C77-E6353808DEC5}" destId="{875FACEA-C0BC-4956-B2E1-14353DAC53DC}" srcOrd="2" destOrd="0" presId="urn:microsoft.com/office/officeart/2018/2/layout/IconVerticalSolidList"/>
    <dgm:cxn modelId="{AE1DFBE0-42A4-44FC-B5BA-00BCE255F03D}" type="presParOf" srcId="{AC71BC7E-E398-4EF7-9C77-E6353808DEC5}" destId="{E0ACB9B3-6155-47D2-9A43-2C20CCD9A92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5D792B-10F2-4FAB-BD06-BB3065EC411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A8EEFF7-FBBC-408C-ADC9-F05E87C4BAD3}">
      <dgm:prSet/>
      <dgm:spPr/>
      <dgm:t>
        <a:bodyPr/>
        <a:lstStyle/>
        <a:p>
          <a:r>
            <a:rPr lang="en-US"/>
            <a:t>P</a:t>
          </a:r>
          <a:r>
            <a:rPr lang="id-ID"/>
            <a:t>embahasan etika dan hukum sama-sama </a:t>
          </a:r>
          <a:r>
            <a:rPr lang="en-US"/>
            <a:t>tertuju </a:t>
          </a:r>
          <a:r>
            <a:rPr lang="id-ID"/>
            <a:t>pada masalah perbuatan manusia. </a:t>
          </a:r>
          <a:endParaRPr lang="en-US"/>
        </a:p>
      </dgm:t>
    </dgm:pt>
    <dgm:pt modelId="{6F8F4FCD-3C73-4EEF-843D-C65EA9B67A39}" type="parTrans" cxnId="{D72E8EC8-414B-455E-BEEE-00365A67F1EE}">
      <dgm:prSet/>
      <dgm:spPr/>
      <dgm:t>
        <a:bodyPr/>
        <a:lstStyle/>
        <a:p>
          <a:endParaRPr lang="en-US"/>
        </a:p>
      </dgm:t>
    </dgm:pt>
    <dgm:pt modelId="{3ACE39E8-EDCA-4428-80E5-FC287ADA29E9}" type="sibTrans" cxnId="{D72E8EC8-414B-455E-BEEE-00365A67F1EE}">
      <dgm:prSet/>
      <dgm:spPr/>
      <dgm:t>
        <a:bodyPr/>
        <a:lstStyle/>
        <a:p>
          <a:endParaRPr lang="en-US"/>
        </a:p>
      </dgm:t>
    </dgm:pt>
    <dgm:pt modelId="{66A47249-D963-4DB0-BDA6-F4D696D6D111}">
      <dgm:prSet/>
      <dgm:spPr/>
      <dgm:t>
        <a:bodyPr/>
        <a:lstStyle/>
        <a:p>
          <a:r>
            <a:rPr lang="id-ID"/>
            <a:t>Tujuannya pun sama</a:t>
          </a:r>
          <a:r>
            <a:rPr lang="en-US"/>
            <a:t>: </a:t>
          </a:r>
          <a:r>
            <a:rPr lang="id-ID"/>
            <a:t>mengatur perbuatan manusia demi terwujudnya keserasian, keselarasan, keselamatan dan kebahagiaan mereka. </a:t>
          </a:r>
          <a:endParaRPr lang="en-US"/>
        </a:p>
      </dgm:t>
    </dgm:pt>
    <dgm:pt modelId="{5AEE130E-3626-467C-9B34-00DBF79136C5}" type="parTrans" cxnId="{312F47CC-ED2A-4D6C-92F3-81B5B46E5B01}">
      <dgm:prSet/>
      <dgm:spPr/>
      <dgm:t>
        <a:bodyPr/>
        <a:lstStyle/>
        <a:p>
          <a:endParaRPr lang="en-US"/>
        </a:p>
      </dgm:t>
    </dgm:pt>
    <dgm:pt modelId="{BA6681C9-1C19-4177-8390-F99DE6989CB8}" type="sibTrans" cxnId="{312F47CC-ED2A-4D6C-92F3-81B5B46E5B01}">
      <dgm:prSet/>
      <dgm:spPr/>
      <dgm:t>
        <a:bodyPr/>
        <a:lstStyle/>
        <a:p>
          <a:endParaRPr lang="en-US"/>
        </a:p>
      </dgm:t>
    </dgm:pt>
    <dgm:pt modelId="{5AB9E89E-33CB-4C4F-8C16-5582E5B2F27B}">
      <dgm:prSet/>
      <dgm:spPr/>
      <dgm:t>
        <a:bodyPr/>
        <a:lstStyle/>
        <a:p>
          <a:r>
            <a:rPr lang="id-ID"/>
            <a:t>Namun walaupun demikian, norma hukum tidak sama dengan norma etika. </a:t>
          </a:r>
          <a:endParaRPr lang="en-US"/>
        </a:p>
      </dgm:t>
    </dgm:pt>
    <dgm:pt modelId="{BE9BF1D7-78CC-4BC7-9FC9-BAD63D7248C4}" type="parTrans" cxnId="{7EDD81BA-FADE-4CC1-A2C8-39BC57F5A2E3}">
      <dgm:prSet/>
      <dgm:spPr/>
      <dgm:t>
        <a:bodyPr/>
        <a:lstStyle/>
        <a:p>
          <a:endParaRPr lang="en-US"/>
        </a:p>
      </dgm:t>
    </dgm:pt>
    <dgm:pt modelId="{A7D3D0EC-F856-4352-9833-EFA638BD21AB}" type="sibTrans" cxnId="{7EDD81BA-FADE-4CC1-A2C8-39BC57F5A2E3}">
      <dgm:prSet/>
      <dgm:spPr/>
      <dgm:t>
        <a:bodyPr/>
        <a:lstStyle/>
        <a:p>
          <a:endParaRPr lang="en-US"/>
        </a:p>
      </dgm:t>
    </dgm:pt>
    <dgm:pt modelId="{0556DD57-4588-46E5-9F49-89756599C785}">
      <dgm:prSet/>
      <dgm:spPr/>
      <dgm:t>
        <a:bodyPr/>
        <a:lstStyle/>
        <a:p>
          <a:r>
            <a:rPr lang="id-ID"/>
            <a:t>Hukum tidak dipakai untuk mengukur baik-buruknya seseorang sebagai manusia, melainkan untuk menjamin tertib umum</a:t>
          </a:r>
          <a:endParaRPr lang="en-US"/>
        </a:p>
      </dgm:t>
    </dgm:pt>
    <dgm:pt modelId="{C18E258E-3C75-4648-8B73-2CA7DB8CC310}" type="parTrans" cxnId="{AE66F944-6086-4808-859A-B180BED8E865}">
      <dgm:prSet/>
      <dgm:spPr/>
      <dgm:t>
        <a:bodyPr/>
        <a:lstStyle/>
        <a:p>
          <a:endParaRPr lang="en-US"/>
        </a:p>
      </dgm:t>
    </dgm:pt>
    <dgm:pt modelId="{36B1F58F-097A-48F0-A39E-54FC39DC33B5}" type="sibTrans" cxnId="{AE66F944-6086-4808-859A-B180BED8E865}">
      <dgm:prSet/>
      <dgm:spPr/>
      <dgm:t>
        <a:bodyPr/>
        <a:lstStyle/>
        <a:p>
          <a:endParaRPr lang="en-US"/>
        </a:p>
      </dgm:t>
    </dgm:pt>
    <dgm:pt modelId="{C2CCC093-4B1B-43B1-9498-83BAC34FADFC}" type="pres">
      <dgm:prSet presAssocID="{C25D792B-10F2-4FAB-BD06-BB3065EC411E}" presName="linear" presStyleCnt="0">
        <dgm:presLayoutVars>
          <dgm:animLvl val="lvl"/>
          <dgm:resizeHandles val="exact"/>
        </dgm:presLayoutVars>
      </dgm:prSet>
      <dgm:spPr/>
    </dgm:pt>
    <dgm:pt modelId="{3CFF18EA-DF7E-415D-AA16-3E93EB543050}" type="pres">
      <dgm:prSet presAssocID="{CA8EEFF7-FBBC-408C-ADC9-F05E87C4BAD3}" presName="parentText" presStyleLbl="node1" presStyleIdx="0" presStyleCnt="4">
        <dgm:presLayoutVars>
          <dgm:chMax val="0"/>
          <dgm:bulletEnabled val="1"/>
        </dgm:presLayoutVars>
      </dgm:prSet>
      <dgm:spPr/>
    </dgm:pt>
    <dgm:pt modelId="{F7D92CAE-7857-45E7-B5CC-34CA896AF5D8}" type="pres">
      <dgm:prSet presAssocID="{3ACE39E8-EDCA-4428-80E5-FC287ADA29E9}" presName="spacer" presStyleCnt="0"/>
      <dgm:spPr/>
    </dgm:pt>
    <dgm:pt modelId="{C78E9618-7B57-4CF9-A475-BAA117436F7E}" type="pres">
      <dgm:prSet presAssocID="{66A47249-D963-4DB0-BDA6-F4D696D6D111}" presName="parentText" presStyleLbl="node1" presStyleIdx="1" presStyleCnt="4">
        <dgm:presLayoutVars>
          <dgm:chMax val="0"/>
          <dgm:bulletEnabled val="1"/>
        </dgm:presLayoutVars>
      </dgm:prSet>
      <dgm:spPr/>
    </dgm:pt>
    <dgm:pt modelId="{CDC1BB27-9164-4019-9ADC-CF06E63A4D47}" type="pres">
      <dgm:prSet presAssocID="{BA6681C9-1C19-4177-8390-F99DE6989CB8}" presName="spacer" presStyleCnt="0"/>
      <dgm:spPr/>
    </dgm:pt>
    <dgm:pt modelId="{B2A5E565-3C7B-47AF-94B5-8B29CBAE8898}" type="pres">
      <dgm:prSet presAssocID="{5AB9E89E-33CB-4C4F-8C16-5582E5B2F27B}" presName="parentText" presStyleLbl="node1" presStyleIdx="2" presStyleCnt="4">
        <dgm:presLayoutVars>
          <dgm:chMax val="0"/>
          <dgm:bulletEnabled val="1"/>
        </dgm:presLayoutVars>
      </dgm:prSet>
      <dgm:spPr/>
    </dgm:pt>
    <dgm:pt modelId="{B5ACCBF3-F40A-4BBB-AB41-769D16F6C702}" type="pres">
      <dgm:prSet presAssocID="{A7D3D0EC-F856-4352-9833-EFA638BD21AB}" presName="spacer" presStyleCnt="0"/>
      <dgm:spPr/>
    </dgm:pt>
    <dgm:pt modelId="{393CCFD8-5927-447A-9CE2-37F336D03B84}" type="pres">
      <dgm:prSet presAssocID="{0556DD57-4588-46E5-9F49-89756599C785}" presName="parentText" presStyleLbl="node1" presStyleIdx="3" presStyleCnt="4">
        <dgm:presLayoutVars>
          <dgm:chMax val="0"/>
          <dgm:bulletEnabled val="1"/>
        </dgm:presLayoutVars>
      </dgm:prSet>
      <dgm:spPr/>
    </dgm:pt>
  </dgm:ptLst>
  <dgm:cxnLst>
    <dgm:cxn modelId="{C2A26D26-018A-45F2-B747-A6DBB8DA67C9}" type="presOf" srcId="{C25D792B-10F2-4FAB-BD06-BB3065EC411E}" destId="{C2CCC093-4B1B-43B1-9498-83BAC34FADFC}" srcOrd="0" destOrd="0" presId="urn:microsoft.com/office/officeart/2005/8/layout/vList2"/>
    <dgm:cxn modelId="{AE66F944-6086-4808-859A-B180BED8E865}" srcId="{C25D792B-10F2-4FAB-BD06-BB3065EC411E}" destId="{0556DD57-4588-46E5-9F49-89756599C785}" srcOrd="3" destOrd="0" parTransId="{C18E258E-3C75-4648-8B73-2CA7DB8CC310}" sibTransId="{36B1F58F-097A-48F0-A39E-54FC39DC33B5}"/>
    <dgm:cxn modelId="{974100B6-3405-4974-80E9-47F3950678F3}" type="presOf" srcId="{5AB9E89E-33CB-4C4F-8C16-5582E5B2F27B}" destId="{B2A5E565-3C7B-47AF-94B5-8B29CBAE8898}" srcOrd="0" destOrd="0" presId="urn:microsoft.com/office/officeart/2005/8/layout/vList2"/>
    <dgm:cxn modelId="{D1675FB9-CD29-4CED-A997-39BB0C660613}" type="presOf" srcId="{CA8EEFF7-FBBC-408C-ADC9-F05E87C4BAD3}" destId="{3CFF18EA-DF7E-415D-AA16-3E93EB543050}" srcOrd="0" destOrd="0" presId="urn:microsoft.com/office/officeart/2005/8/layout/vList2"/>
    <dgm:cxn modelId="{7EDD81BA-FADE-4CC1-A2C8-39BC57F5A2E3}" srcId="{C25D792B-10F2-4FAB-BD06-BB3065EC411E}" destId="{5AB9E89E-33CB-4C4F-8C16-5582E5B2F27B}" srcOrd="2" destOrd="0" parTransId="{BE9BF1D7-78CC-4BC7-9FC9-BAD63D7248C4}" sibTransId="{A7D3D0EC-F856-4352-9833-EFA638BD21AB}"/>
    <dgm:cxn modelId="{D72E8EC8-414B-455E-BEEE-00365A67F1EE}" srcId="{C25D792B-10F2-4FAB-BD06-BB3065EC411E}" destId="{CA8EEFF7-FBBC-408C-ADC9-F05E87C4BAD3}" srcOrd="0" destOrd="0" parTransId="{6F8F4FCD-3C73-4EEF-843D-C65EA9B67A39}" sibTransId="{3ACE39E8-EDCA-4428-80E5-FC287ADA29E9}"/>
    <dgm:cxn modelId="{312F47CC-ED2A-4D6C-92F3-81B5B46E5B01}" srcId="{C25D792B-10F2-4FAB-BD06-BB3065EC411E}" destId="{66A47249-D963-4DB0-BDA6-F4D696D6D111}" srcOrd="1" destOrd="0" parTransId="{5AEE130E-3626-467C-9B34-00DBF79136C5}" sibTransId="{BA6681C9-1C19-4177-8390-F99DE6989CB8}"/>
    <dgm:cxn modelId="{977A87D9-4F50-4BFA-B1EE-C9EE2990B6BF}" type="presOf" srcId="{0556DD57-4588-46E5-9F49-89756599C785}" destId="{393CCFD8-5927-447A-9CE2-37F336D03B84}" srcOrd="0" destOrd="0" presId="urn:microsoft.com/office/officeart/2005/8/layout/vList2"/>
    <dgm:cxn modelId="{1248A5F8-C500-497F-BA9C-FEB2A4C25692}" type="presOf" srcId="{66A47249-D963-4DB0-BDA6-F4D696D6D111}" destId="{C78E9618-7B57-4CF9-A475-BAA117436F7E}" srcOrd="0" destOrd="0" presId="urn:microsoft.com/office/officeart/2005/8/layout/vList2"/>
    <dgm:cxn modelId="{70E2DC37-0569-4AB8-B6EA-62CF95CF4D8D}" type="presParOf" srcId="{C2CCC093-4B1B-43B1-9498-83BAC34FADFC}" destId="{3CFF18EA-DF7E-415D-AA16-3E93EB543050}" srcOrd="0" destOrd="0" presId="urn:microsoft.com/office/officeart/2005/8/layout/vList2"/>
    <dgm:cxn modelId="{9C6B080E-D1B5-433D-919C-A04EFCD736F1}" type="presParOf" srcId="{C2CCC093-4B1B-43B1-9498-83BAC34FADFC}" destId="{F7D92CAE-7857-45E7-B5CC-34CA896AF5D8}" srcOrd="1" destOrd="0" presId="urn:microsoft.com/office/officeart/2005/8/layout/vList2"/>
    <dgm:cxn modelId="{67980BDF-59D1-435F-AAAC-A4D2076FB38B}" type="presParOf" srcId="{C2CCC093-4B1B-43B1-9498-83BAC34FADFC}" destId="{C78E9618-7B57-4CF9-A475-BAA117436F7E}" srcOrd="2" destOrd="0" presId="urn:microsoft.com/office/officeart/2005/8/layout/vList2"/>
    <dgm:cxn modelId="{73899033-C5FF-4320-8DA5-2B5043597CAC}" type="presParOf" srcId="{C2CCC093-4B1B-43B1-9498-83BAC34FADFC}" destId="{CDC1BB27-9164-4019-9ADC-CF06E63A4D47}" srcOrd="3" destOrd="0" presId="urn:microsoft.com/office/officeart/2005/8/layout/vList2"/>
    <dgm:cxn modelId="{06FA8EE3-3434-4F04-A206-97D8C1DCD69A}" type="presParOf" srcId="{C2CCC093-4B1B-43B1-9498-83BAC34FADFC}" destId="{B2A5E565-3C7B-47AF-94B5-8B29CBAE8898}" srcOrd="4" destOrd="0" presId="urn:microsoft.com/office/officeart/2005/8/layout/vList2"/>
    <dgm:cxn modelId="{FFF24A69-D75E-4BE5-B657-ECA6D969BE2E}" type="presParOf" srcId="{C2CCC093-4B1B-43B1-9498-83BAC34FADFC}" destId="{B5ACCBF3-F40A-4BBB-AB41-769D16F6C702}" srcOrd="5" destOrd="0" presId="urn:microsoft.com/office/officeart/2005/8/layout/vList2"/>
    <dgm:cxn modelId="{B4D8975E-7DC9-4C9C-A72C-97B6CD7D71EB}" type="presParOf" srcId="{C2CCC093-4B1B-43B1-9498-83BAC34FADFC}" destId="{393CCFD8-5927-447A-9CE2-37F336D03B8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53C422-DEF4-424A-9825-BAF38FF393DF}"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1E84AD86-C479-4640-A0E8-E665D30F6BA6}">
      <dgm:prSet/>
      <dgm:spPr/>
      <dgm:t>
        <a:bodyPr/>
        <a:lstStyle/>
        <a:p>
          <a:r>
            <a:rPr lang="en-US"/>
            <a:t>Namun dalam tradisi yang </a:t>
          </a:r>
          <a:r>
            <a:rPr lang="en-US" b="1"/>
            <a:t>dimediasi </a:t>
          </a:r>
          <a:r>
            <a:rPr lang="en-US"/>
            <a:t>secara elektronik (komunikasi media massa/umum), pengalaman terasa langsung, tetapi sebenarnya </a:t>
          </a:r>
          <a:r>
            <a:rPr lang="en-US" b="1"/>
            <a:t>berada di kejauhan</a:t>
          </a:r>
          <a:r>
            <a:rPr lang="en-US"/>
            <a:t>. </a:t>
          </a:r>
        </a:p>
      </dgm:t>
    </dgm:pt>
    <dgm:pt modelId="{68E54E0D-DC22-4DDB-99A5-32947A1A0F7B}" type="parTrans" cxnId="{3E94EE06-D379-4489-B59F-95F759B5E9E8}">
      <dgm:prSet/>
      <dgm:spPr/>
      <dgm:t>
        <a:bodyPr/>
        <a:lstStyle/>
        <a:p>
          <a:endParaRPr lang="en-US"/>
        </a:p>
      </dgm:t>
    </dgm:pt>
    <dgm:pt modelId="{CFA0DFBC-6466-4225-9B43-4B89EBDBDDC7}" type="sibTrans" cxnId="{3E94EE06-D379-4489-B59F-95F759B5E9E8}">
      <dgm:prSet/>
      <dgm:spPr/>
      <dgm:t>
        <a:bodyPr/>
        <a:lstStyle/>
        <a:p>
          <a:endParaRPr lang="en-US"/>
        </a:p>
      </dgm:t>
    </dgm:pt>
    <dgm:pt modelId="{5B097338-A47F-453E-89EF-948D5BFED879}">
      <dgm:prSet/>
      <dgm:spPr/>
      <dgm:t>
        <a:bodyPr/>
        <a:lstStyle/>
        <a:p>
          <a:r>
            <a:rPr lang="en-US" dirty="0" err="1"/>
            <a:t>Pesan-pesan</a:t>
          </a:r>
          <a:r>
            <a:rPr lang="en-US" dirty="0"/>
            <a:t> di </a:t>
          </a:r>
          <a:r>
            <a:rPr lang="en-US" dirty="0" err="1"/>
            <a:t>televisi</a:t>
          </a:r>
          <a:r>
            <a:rPr lang="en-US" dirty="0"/>
            <a:t>, </a:t>
          </a:r>
          <a:r>
            <a:rPr lang="en-US" dirty="0" err="1"/>
            <a:t>misalnya</a:t>
          </a:r>
          <a:r>
            <a:rPr lang="en-US" dirty="0"/>
            <a:t>, </a:t>
          </a:r>
          <a:r>
            <a:rPr lang="en-US" b="1" dirty="0" err="1"/>
            <a:t>dibuat</a:t>
          </a:r>
          <a:r>
            <a:rPr lang="en-US" b="1" dirty="0"/>
            <a:t> dan </a:t>
          </a:r>
          <a:r>
            <a:rPr lang="en-US" b="1" dirty="0" err="1"/>
            <a:t>dikemas</a:t>
          </a:r>
          <a:r>
            <a:rPr lang="en-US" b="1" dirty="0"/>
            <a:t> </a:t>
          </a:r>
          <a:r>
            <a:rPr lang="en-US" dirty="0"/>
            <a:t>pada </a:t>
          </a:r>
          <a:r>
            <a:rPr lang="en-US" dirty="0" err="1"/>
            <a:t>waktu</a:t>
          </a:r>
          <a:r>
            <a:rPr lang="en-US" dirty="0"/>
            <a:t> yang </a:t>
          </a:r>
          <a:r>
            <a:rPr lang="en-US" dirty="0" err="1"/>
            <a:t>lebih</a:t>
          </a:r>
          <a:r>
            <a:rPr lang="en-US" dirty="0"/>
            <a:t> </a:t>
          </a:r>
          <a:r>
            <a:rPr lang="en-US" dirty="0" err="1"/>
            <a:t>awal</a:t>
          </a:r>
          <a:r>
            <a:rPr lang="en-US" dirty="0"/>
            <a:t>, </a:t>
          </a:r>
          <a:r>
            <a:rPr lang="en-US" dirty="0" err="1"/>
            <a:t>tetapi</a:t>
          </a:r>
          <a:r>
            <a:rPr lang="en-US" dirty="0"/>
            <a:t> </a:t>
          </a:r>
          <a:r>
            <a:rPr lang="en-US" dirty="0" err="1"/>
            <a:t>dirancang</a:t>
          </a:r>
          <a:r>
            <a:rPr lang="en-US" dirty="0"/>
            <a:t> </a:t>
          </a:r>
          <a:r>
            <a:rPr lang="en-US" dirty="0" err="1"/>
            <a:t>untuk</a:t>
          </a:r>
          <a:r>
            <a:rPr lang="en-US" dirty="0"/>
            <a:t> </a:t>
          </a:r>
          <a:r>
            <a:rPr lang="en-US" b="1" dirty="0" err="1"/>
            <a:t>mewujudkan</a:t>
          </a:r>
          <a:r>
            <a:rPr lang="en-US" dirty="0"/>
            <a:t> domain </a:t>
          </a:r>
          <a:r>
            <a:rPr lang="en-US" dirty="0" err="1"/>
            <a:t>pengetahuan</a:t>
          </a:r>
          <a:r>
            <a:rPr lang="en-US" dirty="0"/>
            <a:t> dan </a:t>
          </a:r>
          <a:r>
            <a:rPr lang="en-US" dirty="0" err="1"/>
            <a:t>pengalaman</a:t>
          </a:r>
          <a:r>
            <a:rPr lang="en-US" dirty="0"/>
            <a:t> </a:t>
          </a:r>
          <a:r>
            <a:rPr lang="en-US" dirty="0" err="1"/>
            <a:t>umum</a:t>
          </a:r>
          <a:r>
            <a:rPr lang="en-US" dirty="0"/>
            <a:t> yang </a:t>
          </a:r>
          <a:r>
            <a:rPr lang="en-US" dirty="0" err="1"/>
            <a:t>dimiliki</a:t>
          </a:r>
          <a:r>
            <a:rPr lang="en-US" dirty="0"/>
            <a:t> oleh </a:t>
          </a:r>
          <a:r>
            <a:rPr lang="en-US" dirty="0" err="1"/>
            <a:t>beragam</a:t>
          </a:r>
          <a:r>
            <a:rPr lang="en-US" dirty="0"/>
            <a:t> </a:t>
          </a:r>
          <a:r>
            <a:rPr lang="en-US" dirty="0" err="1"/>
            <a:t>audiens</a:t>
          </a:r>
          <a:r>
            <a:rPr lang="en-US" dirty="0"/>
            <a:t>. </a:t>
          </a:r>
        </a:p>
      </dgm:t>
    </dgm:pt>
    <dgm:pt modelId="{D74A80D3-9DA3-4373-AD2C-D5439883548A}" type="parTrans" cxnId="{A9B22BA9-E42C-49BB-B045-AFDE1E2C1987}">
      <dgm:prSet/>
      <dgm:spPr/>
      <dgm:t>
        <a:bodyPr/>
        <a:lstStyle/>
        <a:p>
          <a:endParaRPr lang="en-US"/>
        </a:p>
      </dgm:t>
    </dgm:pt>
    <dgm:pt modelId="{49E399E2-2933-4085-A965-C31AC6AB5CD6}" type="sibTrans" cxnId="{A9B22BA9-E42C-49BB-B045-AFDE1E2C1987}">
      <dgm:prSet/>
      <dgm:spPr/>
      <dgm:t>
        <a:bodyPr/>
        <a:lstStyle/>
        <a:p>
          <a:endParaRPr lang="en-US"/>
        </a:p>
      </dgm:t>
    </dgm:pt>
    <dgm:pt modelId="{269A08E8-0686-425C-88A5-F6C8D9AAC1E5}">
      <dgm:prSet/>
      <dgm:spPr/>
      <dgm:t>
        <a:bodyPr/>
        <a:lstStyle/>
        <a:p>
          <a:r>
            <a:rPr lang="en-US"/>
            <a:t>Ada yang menyebut hal ini sebagai </a:t>
          </a:r>
          <a:r>
            <a:rPr lang="en-US" b="1"/>
            <a:t>oralitas sekunder</a:t>
          </a:r>
          <a:r>
            <a:rPr lang="en-US"/>
            <a:t>, </a:t>
          </a:r>
        </a:p>
      </dgm:t>
    </dgm:pt>
    <dgm:pt modelId="{41249AB0-65DD-4239-8868-2E5945FB85FD}" type="parTrans" cxnId="{EBFF381E-95BA-4B07-997B-6DA2D22DD85F}">
      <dgm:prSet/>
      <dgm:spPr/>
      <dgm:t>
        <a:bodyPr/>
        <a:lstStyle/>
        <a:p>
          <a:endParaRPr lang="en-US"/>
        </a:p>
      </dgm:t>
    </dgm:pt>
    <dgm:pt modelId="{8277D488-5FDE-41F3-BB70-9C7D179F913D}" type="sibTrans" cxnId="{EBFF381E-95BA-4B07-997B-6DA2D22DD85F}">
      <dgm:prSet/>
      <dgm:spPr/>
      <dgm:t>
        <a:bodyPr/>
        <a:lstStyle/>
        <a:p>
          <a:endParaRPr lang="en-US"/>
        </a:p>
      </dgm:t>
    </dgm:pt>
    <dgm:pt modelId="{1528C2A2-7CAD-40DB-9579-64C4B1A9C85B}">
      <dgm:prSet/>
      <dgm:spPr/>
      <dgm:t>
        <a:bodyPr/>
        <a:lstStyle/>
        <a:p>
          <a:r>
            <a:rPr lang="en-US"/>
            <a:t>di mana </a:t>
          </a:r>
          <a:r>
            <a:rPr lang="en-US" b="1"/>
            <a:t>media yang kompleks dan berbasis teknologi </a:t>
          </a:r>
          <a:r>
            <a:rPr lang="en-US"/>
            <a:t>saat ini pada dasarnya menghasilkan pesan yang seperti berada dalam kondisi berkomunikasi secara langsung (komunikasi lisan). Bagai mengobrol di tempat yang sama. </a:t>
          </a:r>
        </a:p>
      </dgm:t>
    </dgm:pt>
    <dgm:pt modelId="{F67EFCCB-CE6C-4006-A662-5F3866448278}" type="parTrans" cxnId="{6A356CCD-D1FF-47E8-ACB5-1366918C2F4E}">
      <dgm:prSet/>
      <dgm:spPr/>
      <dgm:t>
        <a:bodyPr/>
        <a:lstStyle/>
        <a:p>
          <a:endParaRPr lang="en-US"/>
        </a:p>
      </dgm:t>
    </dgm:pt>
    <dgm:pt modelId="{0984BDDE-C6A4-48DF-9C0F-1CE2D3E37475}" type="sibTrans" cxnId="{6A356CCD-D1FF-47E8-ACB5-1366918C2F4E}">
      <dgm:prSet/>
      <dgm:spPr/>
      <dgm:t>
        <a:bodyPr/>
        <a:lstStyle/>
        <a:p>
          <a:endParaRPr lang="en-US"/>
        </a:p>
      </dgm:t>
    </dgm:pt>
    <dgm:pt modelId="{5957DC61-1F31-401E-8A2B-F2A11E43022B}" type="pres">
      <dgm:prSet presAssocID="{7D53C422-DEF4-424A-9825-BAF38FF393DF}" presName="Name0" presStyleCnt="0">
        <dgm:presLayoutVars>
          <dgm:dir/>
          <dgm:animLvl val="lvl"/>
          <dgm:resizeHandles val="exact"/>
        </dgm:presLayoutVars>
      </dgm:prSet>
      <dgm:spPr/>
    </dgm:pt>
    <dgm:pt modelId="{96950C20-3207-4A30-BDAD-953E9DF49DBE}" type="pres">
      <dgm:prSet presAssocID="{269A08E8-0686-425C-88A5-F6C8D9AAC1E5}" presName="boxAndChildren" presStyleCnt="0"/>
      <dgm:spPr/>
    </dgm:pt>
    <dgm:pt modelId="{4CF18DBF-D52B-464D-9093-FABB8E149B04}" type="pres">
      <dgm:prSet presAssocID="{269A08E8-0686-425C-88A5-F6C8D9AAC1E5}" presName="parentTextBox" presStyleLbl="node1" presStyleIdx="0" presStyleCnt="2"/>
      <dgm:spPr/>
    </dgm:pt>
    <dgm:pt modelId="{6D0E96D3-4CAD-496A-8414-4AF4A5FDD338}" type="pres">
      <dgm:prSet presAssocID="{269A08E8-0686-425C-88A5-F6C8D9AAC1E5}" presName="entireBox" presStyleLbl="node1" presStyleIdx="0" presStyleCnt="2"/>
      <dgm:spPr/>
    </dgm:pt>
    <dgm:pt modelId="{0CB3020F-BD3A-425A-B1C2-1016ACCC9869}" type="pres">
      <dgm:prSet presAssocID="{269A08E8-0686-425C-88A5-F6C8D9AAC1E5}" presName="descendantBox" presStyleCnt="0"/>
      <dgm:spPr/>
    </dgm:pt>
    <dgm:pt modelId="{92D39D72-5CE5-4434-919B-64FACC2644ED}" type="pres">
      <dgm:prSet presAssocID="{1528C2A2-7CAD-40DB-9579-64C4B1A9C85B}" presName="childTextBox" presStyleLbl="fgAccFollowNode1" presStyleIdx="0" presStyleCnt="2">
        <dgm:presLayoutVars>
          <dgm:bulletEnabled val="1"/>
        </dgm:presLayoutVars>
      </dgm:prSet>
      <dgm:spPr/>
    </dgm:pt>
    <dgm:pt modelId="{91C7CF78-C1A5-4FA4-852C-8DABEFF0111B}" type="pres">
      <dgm:prSet presAssocID="{CFA0DFBC-6466-4225-9B43-4B89EBDBDDC7}" presName="sp" presStyleCnt="0"/>
      <dgm:spPr/>
    </dgm:pt>
    <dgm:pt modelId="{E588FBFF-1FC9-4EE6-8444-20D69071406D}" type="pres">
      <dgm:prSet presAssocID="{1E84AD86-C479-4640-A0E8-E665D30F6BA6}" presName="arrowAndChildren" presStyleCnt="0"/>
      <dgm:spPr/>
    </dgm:pt>
    <dgm:pt modelId="{E2C4456F-7B4E-455F-BF0D-DF34CCD0E09B}" type="pres">
      <dgm:prSet presAssocID="{1E84AD86-C479-4640-A0E8-E665D30F6BA6}" presName="parentTextArrow" presStyleLbl="node1" presStyleIdx="0" presStyleCnt="2"/>
      <dgm:spPr/>
    </dgm:pt>
    <dgm:pt modelId="{999CA9DB-570E-42B8-BA75-20B8DF60301A}" type="pres">
      <dgm:prSet presAssocID="{1E84AD86-C479-4640-A0E8-E665D30F6BA6}" presName="arrow" presStyleLbl="node1" presStyleIdx="1" presStyleCnt="2"/>
      <dgm:spPr/>
    </dgm:pt>
    <dgm:pt modelId="{8E302F5E-5438-4B5B-AD0D-6BF2265B9B94}" type="pres">
      <dgm:prSet presAssocID="{1E84AD86-C479-4640-A0E8-E665D30F6BA6}" presName="descendantArrow" presStyleCnt="0"/>
      <dgm:spPr/>
    </dgm:pt>
    <dgm:pt modelId="{0ECCC8D6-D5FE-49D5-A683-91F35B869392}" type="pres">
      <dgm:prSet presAssocID="{5B097338-A47F-453E-89EF-948D5BFED879}" presName="childTextArrow" presStyleLbl="fgAccFollowNode1" presStyleIdx="1" presStyleCnt="2">
        <dgm:presLayoutVars>
          <dgm:bulletEnabled val="1"/>
        </dgm:presLayoutVars>
      </dgm:prSet>
      <dgm:spPr/>
    </dgm:pt>
  </dgm:ptLst>
  <dgm:cxnLst>
    <dgm:cxn modelId="{3E94EE06-D379-4489-B59F-95F759B5E9E8}" srcId="{7D53C422-DEF4-424A-9825-BAF38FF393DF}" destId="{1E84AD86-C479-4640-A0E8-E665D30F6BA6}" srcOrd="0" destOrd="0" parTransId="{68E54E0D-DC22-4DDB-99A5-32947A1A0F7B}" sibTransId="{CFA0DFBC-6466-4225-9B43-4B89EBDBDDC7}"/>
    <dgm:cxn modelId="{E4ECA60C-3F0E-4AB6-919D-5E47D391406D}" type="presOf" srcId="{7D53C422-DEF4-424A-9825-BAF38FF393DF}" destId="{5957DC61-1F31-401E-8A2B-F2A11E43022B}" srcOrd="0" destOrd="0" presId="urn:microsoft.com/office/officeart/2005/8/layout/process4"/>
    <dgm:cxn modelId="{EBFF381E-95BA-4B07-997B-6DA2D22DD85F}" srcId="{7D53C422-DEF4-424A-9825-BAF38FF393DF}" destId="{269A08E8-0686-425C-88A5-F6C8D9AAC1E5}" srcOrd="1" destOrd="0" parTransId="{41249AB0-65DD-4239-8868-2E5945FB85FD}" sibTransId="{8277D488-5FDE-41F3-BB70-9C7D179F913D}"/>
    <dgm:cxn modelId="{05EB3E77-5BF1-44CC-9111-0CB4ADA7E2D3}" type="presOf" srcId="{1528C2A2-7CAD-40DB-9579-64C4B1A9C85B}" destId="{92D39D72-5CE5-4434-919B-64FACC2644ED}" srcOrd="0" destOrd="0" presId="urn:microsoft.com/office/officeart/2005/8/layout/process4"/>
    <dgm:cxn modelId="{41EA5059-D4E3-48A0-AFC3-053329CE7D7F}" type="presOf" srcId="{1E84AD86-C479-4640-A0E8-E665D30F6BA6}" destId="{E2C4456F-7B4E-455F-BF0D-DF34CCD0E09B}" srcOrd="0" destOrd="0" presId="urn:microsoft.com/office/officeart/2005/8/layout/process4"/>
    <dgm:cxn modelId="{CAB04B5A-EC87-4BDE-B72F-33D7895E0BEA}" type="presOf" srcId="{5B097338-A47F-453E-89EF-948D5BFED879}" destId="{0ECCC8D6-D5FE-49D5-A683-91F35B869392}" srcOrd="0" destOrd="0" presId="urn:microsoft.com/office/officeart/2005/8/layout/process4"/>
    <dgm:cxn modelId="{A9B22BA9-E42C-49BB-B045-AFDE1E2C1987}" srcId="{1E84AD86-C479-4640-A0E8-E665D30F6BA6}" destId="{5B097338-A47F-453E-89EF-948D5BFED879}" srcOrd="0" destOrd="0" parTransId="{D74A80D3-9DA3-4373-AD2C-D5439883548A}" sibTransId="{49E399E2-2933-4085-A965-C31AC6AB5CD6}"/>
    <dgm:cxn modelId="{348205AF-277B-4909-B2B9-9FC4570736F1}" type="presOf" srcId="{269A08E8-0686-425C-88A5-F6C8D9AAC1E5}" destId="{4CF18DBF-D52B-464D-9093-FABB8E149B04}" srcOrd="0" destOrd="0" presId="urn:microsoft.com/office/officeart/2005/8/layout/process4"/>
    <dgm:cxn modelId="{F20843C0-9CFA-44AC-9896-09B6468BF4BD}" type="presOf" srcId="{1E84AD86-C479-4640-A0E8-E665D30F6BA6}" destId="{999CA9DB-570E-42B8-BA75-20B8DF60301A}" srcOrd="1" destOrd="0" presId="urn:microsoft.com/office/officeart/2005/8/layout/process4"/>
    <dgm:cxn modelId="{6A356CCD-D1FF-47E8-ACB5-1366918C2F4E}" srcId="{269A08E8-0686-425C-88A5-F6C8D9AAC1E5}" destId="{1528C2A2-7CAD-40DB-9579-64C4B1A9C85B}" srcOrd="0" destOrd="0" parTransId="{F67EFCCB-CE6C-4006-A662-5F3866448278}" sibTransId="{0984BDDE-C6A4-48DF-9C0F-1CE2D3E37475}"/>
    <dgm:cxn modelId="{69B153DF-F370-487A-8509-E3482687BE0D}" type="presOf" srcId="{269A08E8-0686-425C-88A5-F6C8D9AAC1E5}" destId="{6D0E96D3-4CAD-496A-8414-4AF4A5FDD338}" srcOrd="1" destOrd="0" presId="urn:microsoft.com/office/officeart/2005/8/layout/process4"/>
    <dgm:cxn modelId="{AF8347FD-B226-4B1B-B509-D2D2378C3DB9}" type="presParOf" srcId="{5957DC61-1F31-401E-8A2B-F2A11E43022B}" destId="{96950C20-3207-4A30-BDAD-953E9DF49DBE}" srcOrd="0" destOrd="0" presId="urn:microsoft.com/office/officeart/2005/8/layout/process4"/>
    <dgm:cxn modelId="{08B8CDC8-DCA7-4DB1-8F74-BE8807E1924A}" type="presParOf" srcId="{96950C20-3207-4A30-BDAD-953E9DF49DBE}" destId="{4CF18DBF-D52B-464D-9093-FABB8E149B04}" srcOrd="0" destOrd="0" presId="urn:microsoft.com/office/officeart/2005/8/layout/process4"/>
    <dgm:cxn modelId="{D50DB39F-4C10-483D-9976-18C435B07147}" type="presParOf" srcId="{96950C20-3207-4A30-BDAD-953E9DF49DBE}" destId="{6D0E96D3-4CAD-496A-8414-4AF4A5FDD338}" srcOrd="1" destOrd="0" presId="urn:microsoft.com/office/officeart/2005/8/layout/process4"/>
    <dgm:cxn modelId="{CBD51001-9BF3-4561-AFFD-D0AAEC982211}" type="presParOf" srcId="{96950C20-3207-4A30-BDAD-953E9DF49DBE}" destId="{0CB3020F-BD3A-425A-B1C2-1016ACCC9869}" srcOrd="2" destOrd="0" presId="urn:microsoft.com/office/officeart/2005/8/layout/process4"/>
    <dgm:cxn modelId="{717F8C39-0500-45CD-A54D-DBFBCBD48D60}" type="presParOf" srcId="{0CB3020F-BD3A-425A-B1C2-1016ACCC9869}" destId="{92D39D72-5CE5-4434-919B-64FACC2644ED}" srcOrd="0" destOrd="0" presId="urn:microsoft.com/office/officeart/2005/8/layout/process4"/>
    <dgm:cxn modelId="{207C593F-CE83-476F-9522-50003758A235}" type="presParOf" srcId="{5957DC61-1F31-401E-8A2B-F2A11E43022B}" destId="{91C7CF78-C1A5-4FA4-852C-8DABEFF0111B}" srcOrd="1" destOrd="0" presId="urn:microsoft.com/office/officeart/2005/8/layout/process4"/>
    <dgm:cxn modelId="{A650CF5B-6C36-4AB1-804D-50577B74F540}" type="presParOf" srcId="{5957DC61-1F31-401E-8A2B-F2A11E43022B}" destId="{E588FBFF-1FC9-4EE6-8444-20D69071406D}" srcOrd="2" destOrd="0" presId="urn:microsoft.com/office/officeart/2005/8/layout/process4"/>
    <dgm:cxn modelId="{413E8CF6-6CD4-4967-9E21-662EE9571C93}" type="presParOf" srcId="{E588FBFF-1FC9-4EE6-8444-20D69071406D}" destId="{E2C4456F-7B4E-455F-BF0D-DF34CCD0E09B}" srcOrd="0" destOrd="0" presId="urn:microsoft.com/office/officeart/2005/8/layout/process4"/>
    <dgm:cxn modelId="{FC6D2B73-A998-4CDF-887F-A3A1B3377F81}" type="presParOf" srcId="{E588FBFF-1FC9-4EE6-8444-20D69071406D}" destId="{999CA9DB-570E-42B8-BA75-20B8DF60301A}" srcOrd="1" destOrd="0" presId="urn:microsoft.com/office/officeart/2005/8/layout/process4"/>
    <dgm:cxn modelId="{4B865B22-B85C-427C-ABDB-BA0D7397C5FF}" type="presParOf" srcId="{E588FBFF-1FC9-4EE6-8444-20D69071406D}" destId="{8E302F5E-5438-4B5B-AD0D-6BF2265B9B94}" srcOrd="2" destOrd="0" presId="urn:microsoft.com/office/officeart/2005/8/layout/process4"/>
    <dgm:cxn modelId="{A410A45F-B4A1-4488-8CF4-C0908B40F7A8}" type="presParOf" srcId="{8E302F5E-5438-4B5B-AD0D-6BF2265B9B94}" destId="{0ECCC8D6-D5FE-49D5-A683-91F35B86939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8F838F6-CAD3-4EFE-9476-308BDC70DDF1}"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EE1257E7-EDB8-440F-9242-13F5C121C5F9}">
      <dgm:prSet/>
      <dgm:spPr/>
      <dgm:t>
        <a:bodyPr/>
        <a:lstStyle/>
        <a:p>
          <a:r>
            <a:rPr lang="en-US"/>
            <a:t>Banyak aspek dari media elektronik kontemporer yang menekankan pada </a:t>
          </a:r>
          <a:r>
            <a:rPr lang="en-US" b="1"/>
            <a:t>keringkasan, kecepatan, sensasi, dan keistimewaan dampak visual</a:t>
          </a:r>
          <a:r>
            <a:rPr lang="en-US"/>
            <a:t>. </a:t>
          </a:r>
        </a:p>
      </dgm:t>
    </dgm:pt>
    <dgm:pt modelId="{40EB73E5-E040-47BC-82D5-BDC9444A6FA2}" type="parTrans" cxnId="{C8D4191C-EC99-4508-AEF4-6DD47221F6A1}">
      <dgm:prSet/>
      <dgm:spPr/>
      <dgm:t>
        <a:bodyPr/>
        <a:lstStyle/>
        <a:p>
          <a:endParaRPr lang="en-US"/>
        </a:p>
      </dgm:t>
    </dgm:pt>
    <dgm:pt modelId="{2C0F9878-6466-4EC9-B1C8-5C3608B26104}" type="sibTrans" cxnId="{C8D4191C-EC99-4508-AEF4-6DD47221F6A1}">
      <dgm:prSet/>
      <dgm:spPr/>
      <dgm:t>
        <a:bodyPr/>
        <a:lstStyle/>
        <a:p>
          <a:endParaRPr lang="en-US"/>
        </a:p>
      </dgm:t>
    </dgm:pt>
    <dgm:pt modelId="{7DBC1A24-8057-4555-9BE9-6B4DD5C5EBCA}">
      <dgm:prSet/>
      <dgm:spPr/>
      <dgm:t>
        <a:bodyPr/>
        <a:lstStyle/>
        <a:p>
          <a:r>
            <a:rPr lang="en-US"/>
            <a:t>Pengalaman indrawi dikembalikan ke pengalaman komunikasi. </a:t>
          </a:r>
        </a:p>
      </dgm:t>
    </dgm:pt>
    <dgm:pt modelId="{871E3BC0-030E-4088-B68C-740D94EF68E3}" type="parTrans" cxnId="{255465D7-9B5F-4DEE-B2CA-18D3FE98CFCF}">
      <dgm:prSet/>
      <dgm:spPr/>
      <dgm:t>
        <a:bodyPr/>
        <a:lstStyle/>
        <a:p>
          <a:endParaRPr lang="en-US"/>
        </a:p>
      </dgm:t>
    </dgm:pt>
    <dgm:pt modelId="{605548D3-7E88-4D5E-BC12-AA454E576052}" type="sibTrans" cxnId="{255465D7-9B5F-4DEE-B2CA-18D3FE98CFCF}">
      <dgm:prSet/>
      <dgm:spPr/>
      <dgm:t>
        <a:bodyPr/>
        <a:lstStyle/>
        <a:p>
          <a:endParaRPr lang="en-US"/>
        </a:p>
      </dgm:t>
    </dgm:pt>
    <dgm:pt modelId="{87B084D8-2295-43CC-A13F-424950FF5414}">
      <dgm:prSet/>
      <dgm:spPr/>
      <dgm:t>
        <a:bodyPr/>
        <a:lstStyle/>
        <a:p>
          <a:r>
            <a:rPr lang="en-US"/>
            <a:t>Para ahli (Neil Postman) mengecam bisnis pertunjukan televisi. Dampak buruknya terhadap kualitas wacana masyarakat. </a:t>
          </a:r>
        </a:p>
      </dgm:t>
    </dgm:pt>
    <dgm:pt modelId="{6D1425DB-3614-4CCD-9538-B5E7CB34B07F}" type="parTrans" cxnId="{039AB9B9-B0A2-4856-9F5C-D4C5490AB6A5}">
      <dgm:prSet/>
      <dgm:spPr/>
      <dgm:t>
        <a:bodyPr/>
        <a:lstStyle/>
        <a:p>
          <a:endParaRPr lang="en-US"/>
        </a:p>
      </dgm:t>
    </dgm:pt>
    <dgm:pt modelId="{DDD80579-3226-488C-B6BA-4199AB35F892}" type="sibTrans" cxnId="{039AB9B9-B0A2-4856-9F5C-D4C5490AB6A5}">
      <dgm:prSet/>
      <dgm:spPr/>
      <dgm:t>
        <a:bodyPr/>
        <a:lstStyle/>
        <a:p>
          <a:endParaRPr lang="en-US"/>
        </a:p>
      </dgm:t>
    </dgm:pt>
    <dgm:pt modelId="{6079C625-3BA3-49E3-A783-ECB9E5387802}">
      <dgm:prSet/>
      <dgm:spPr/>
      <dgm:t>
        <a:bodyPr/>
        <a:lstStyle/>
        <a:p>
          <a:r>
            <a:rPr lang="en-US"/>
            <a:t>Media elektronik baru telah </a:t>
          </a:r>
          <a:r>
            <a:rPr lang="en-US" b="1"/>
            <a:t>merestrukturisasi dan menggambar ulang </a:t>
          </a:r>
          <a:r>
            <a:rPr lang="en-US"/>
            <a:t>batas-batas kehidupan sosial, </a:t>
          </a:r>
        </a:p>
      </dgm:t>
    </dgm:pt>
    <dgm:pt modelId="{F07AD11F-6C5F-4F33-B2FE-EA0404AC558B}" type="parTrans" cxnId="{153FBFE8-B132-46C4-B5AA-07FA700C0FC2}">
      <dgm:prSet/>
      <dgm:spPr/>
      <dgm:t>
        <a:bodyPr/>
        <a:lstStyle/>
        <a:p>
          <a:endParaRPr lang="en-US"/>
        </a:p>
      </dgm:t>
    </dgm:pt>
    <dgm:pt modelId="{AB8250E5-1981-4301-9227-619E2CE1EAF1}" type="sibTrans" cxnId="{153FBFE8-B132-46C4-B5AA-07FA700C0FC2}">
      <dgm:prSet/>
      <dgm:spPr/>
      <dgm:t>
        <a:bodyPr/>
        <a:lstStyle/>
        <a:p>
          <a:endParaRPr lang="en-US"/>
        </a:p>
      </dgm:t>
    </dgm:pt>
    <dgm:pt modelId="{105D8BFD-E403-42A3-A0CF-246D92F9C32D}">
      <dgm:prSet/>
      <dgm:spPr/>
      <dgm:t>
        <a:bodyPr/>
        <a:lstStyle/>
        <a:p>
          <a:r>
            <a:rPr lang="en-US"/>
            <a:t>dengan mempengaruhi </a:t>
          </a:r>
          <a:r>
            <a:rPr lang="en-US" b="1"/>
            <a:t>konsepsi </a:t>
          </a:r>
          <a:r>
            <a:rPr lang="en-US"/>
            <a:t>modern tentang </a:t>
          </a:r>
          <a:r>
            <a:rPr lang="en-US" b="1"/>
            <a:t>informasi, pengetahuan, masyarakat, konsep publik, pembangunan, dan nilai</a:t>
          </a:r>
          <a:r>
            <a:rPr lang="en-US"/>
            <a:t>.</a:t>
          </a:r>
        </a:p>
      </dgm:t>
    </dgm:pt>
    <dgm:pt modelId="{C2A19578-DDAF-4F64-9CF3-44CC095E86AE}" type="parTrans" cxnId="{3FB09568-583C-466A-8CAA-A227CAFD2E79}">
      <dgm:prSet/>
      <dgm:spPr/>
      <dgm:t>
        <a:bodyPr/>
        <a:lstStyle/>
        <a:p>
          <a:endParaRPr lang="en-US"/>
        </a:p>
      </dgm:t>
    </dgm:pt>
    <dgm:pt modelId="{05ED663D-EF0D-45D7-B4DF-5A5980E1320A}" type="sibTrans" cxnId="{3FB09568-583C-466A-8CAA-A227CAFD2E79}">
      <dgm:prSet/>
      <dgm:spPr/>
      <dgm:t>
        <a:bodyPr/>
        <a:lstStyle/>
        <a:p>
          <a:endParaRPr lang="en-US"/>
        </a:p>
      </dgm:t>
    </dgm:pt>
    <dgm:pt modelId="{E5274C30-6C3B-449F-96BC-774B077827F1}" type="pres">
      <dgm:prSet presAssocID="{18F838F6-CAD3-4EFE-9476-308BDC70DDF1}" presName="Name0" presStyleCnt="0">
        <dgm:presLayoutVars>
          <dgm:dir/>
          <dgm:animLvl val="lvl"/>
          <dgm:resizeHandles val="exact"/>
        </dgm:presLayoutVars>
      </dgm:prSet>
      <dgm:spPr/>
    </dgm:pt>
    <dgm:pt modelId="{04D30C44-F0A1-485B-A7BB-202AF3654475}" type="pres">
      <dgm:prSet presAssocID="{6079C625-3BA3-49E3-A783-ECB9E5387802}" presName="boxAndChildren" presStyleCnt="0"/>
      <dgm:spPr/>
    </dgm:pt>
    <dgm:pt modelId="{045677E9-7343-4775-AE0C-1795FAE61C11}" type="pres">
      <dgm:prSet presAssocID="{6079C625-3BA3-49E3-A783-ECB9E5387802}" presName="parentTextBox" presStyleLbl="node1" presStyleIdx="0" presStyleCnt="3"/>
      <dgm:spPr/>
    </dgm:pt>
    <dgm:pt modelId="{8A91BF68-3B77-40E4-9A3B-AA6E1954AFF9}" type="pres">
      <dgm:prSet presAssocID="{6079C625-3BA3-49E3-A783-ECB9E5387802}" presName="entireBox" presStyleLbl="node1" presStyleIdx="0" presStyleCnt="3"/>
      <dgm:spPr/>
    </dgm:pt>
    <dgm:pt modelId="{360515E1-740E-40B0-BA1F-C60913F2C4E7}" type="pres">
      <dgm:prSet presAssocID="{6079C625-3BA3-49E3-A783-ECB9E5387802}" presName="descendantBox" presStyleCnt="0"/>
      <dgm:spPr/>
    </dgm:pt>
    <dgm:pt modelId="{309A9DA5-CE37-470E-AB33-1CC317B4740D}" type="pres">
      <dgm:prSet presAssocID="{105D8BFD-E403-42A3-A0CF-246D92F9C32D}" presName="childTextBox" presStyleLbl="fgAccFollowNode1" presStyleIdx="0" presStyleCnt="2">
        <dgm:presLayoutVars>
          <dgm:bulletEnabled val="1"/>
        </dgm:presLayoutVars>
      </dgm:prSet>
      <dgm:spPr/>
    </dgm:pt>
    <dgm:pt modelId="{C1AAB075-F705-402C-BAAA-69ACBE75A5D7}" type="pres">
      <dgm:prSet presAssocID="{DDD80579-3226-488C-B6BA-4199AB35F892}" presName="sp" presStyleCnt="0"/>
      <dgm:spPr/>
    </dgm:pt>
    <dgm:pt modelId="{3E8E646D-5B37-4B1F-868D-4D8DC7405CC0}" type="pres">
      <dgm:prSet presAssocID="{87B084D8-2295-43CC-A13F-424950FF5414}" presName="arrowAndChildren" presStyleCnt="0"/>
      <dgm:spPr/>
    </dgm:pt>
    <dgm:pt modelId="{D909B98E-1655-4C60-BECC-2A4AF5D9C92C}" type="pres">
      <dgm:prSet presAssocID="{87B084D8-2295-43CC-A13F-424950FF5414}" presName="parentTextArrow" presStyleLbl="node1" presStyleIdx="1" presStyleCnt="3"/>
      <dgm:spPr/>
    </dgm:pt>
    <dgm:pt modelId="{01A4800B-1D7D-4C95-8515-FC9783A57211}" type="pres">
      <dgm:prSet presAssocID="{2C0F9878-6466-4EC9-B1C8-5C3608B26104}" presName="sp" presStyleCnt="0"/>
      <dgm:spPr/>
    </dgm:pt>
    <dgm:pt modelId="{13390806-2AEB-4ACE-A709-0AC621100B8C}" type="pres">
      <dgm:prSet presAssocID="{EE1257E7-EDB8-440F-9242-13F5C121C5F9}" presName="arrowAndChildren" presStyleCnt="0"/>
      <dgm:spPr/>
    </dgm:pt>
    <dgm:pt modelId="{B0E46BC1-6305-428B-BC04-5423E2C91066}" type="pres">
      <dgm:prSet presAssocID="{EE1257E7-EDB8-440F-9242-13F5C121C5F9}" presName="parentTextArrow" presStyleLbl="node1" presStyleIdx="1" presStyleCnt="3"/>
      <dgm:spPr/>
    </dgm:pt>
    <dgm:pt modelId="{D943B935-9395-4440-9CD0-AC3DDCAD485B}" type="pres">
      <dgm:prSet presAssocID="{EE1257E7-EDB8-440F-9242-13F5C121C5F9}" presName="arrow" presStyleLbl="node1" presStyleIdx="2" presStyleCnt="3"/>
      <dgm:spPr/>
    </dgm:pt>
    <dgm:pt modelId="{4B7A6D70-EE1F-4325-9322-A6BC857100FE}" type="pres">
      <dgm:prSet presAssocID="{EE1257E7-EDB8-440F-9242-13F5C121C5F9}" presName="descendantArrow" presStyleCnt="0"/>
      <dgm:spPr/>
    </dgm:pt>
    <dgm:pt modelId="{3F4F680D-6A87-4EA5-8C1D-C0C5EA6AE0B4}" type="pres">
      <dgm:prSet presAssocID="{7DBC1A24-8057-4555-9BE9-6B4DD5C5EBCA}" presName="childTextArrow" presStyleLbl="fgAccFollowNode1" presStyleIdx="1" presStyleCnt="2">
        <dgm:presLayoutVars>
          <dgm:bulletEnabled val="1"/>
        </dgm:presLayoutVars>
      </dgm:prSet>
      <dgm:spPr/>
    </dgm:pt>
  </dgm:ptLst>
  <dgm:cxnLst>
    <dgm:cxn modelId="{536DC21A-1BAC-427B-AC52-B228CAEDE8B5}" type="presOf" srcId="{105D8BFD-E403-42A3-A0CF-246D92F9C32D}" destId="{309A9DA5-CE37-470E-AB33-1CC317B4740D}" srcOrd="0" destOrd="0" presId="urn:microsoft.com/office/officeart/2005/8/layout/process4"/>
    <dgm:cxn modelId="{C8D4191C-EC99-4508-AEF4-6DD47221F6A1}" srcId="{18F838F6-CAD3-4EFE-9476-308BDC70DDF1}" destId="{EE1257E7-EDB8-440F-9242-13F5C121C5F9}" srcOrd="0" destOrd="0" parTransId="{40EB73E5-E040-47BC-82D5-BDC9444A6FA2}" sibTransId="{2C0F9878-6466-4EC9-B1C8-5C3608B26104}"/>
    <dgm:cxn modelId="{9165B630-818A-4D11-AC37-1AF5B28D1C94}" type="presOf" srcId="{EE1257E7-EDB8-440F-9242-13F5C121C5F9}" destId="{B0E46BC1-6305-428B-BC04-5423E2C91066}" srcOrd="0" destOrd="0" presId="urn:microsoft.com/office/officeart/2005/8/layout/process4"/>
    <dgm:cxn modelId="{C06AEC38-0763-4BC9-9989-195DA26B20F4}" type="presOf" srcId="{87B084D8-2295-43CC-A13F-424950FF5414}" destId="{D909B98E-1655-4C60-BECC-2A4AF5D9C92C}" srcOrd="0" destOrd="0" presId="urn:microsoft.com/office/officeart/2005/8/layout/process4"/>
    <dgm:cxn modelId="{3FB09568-583C-466A-8CAA-A227CAFD2E79}" srcId="{6079C625-3BA3-49E3-A783-ECB9E5387802}" destId="{105D8BFD-E403-42A3-A0CF-246D92F9C32D}" srcOrd="0" destOrd="0" parTransId="{C2A19578-DDAF-4F64-9CF3-44CC095E86AE}" sibTransId="{05ED663D-EF0D-45D7-B4DF-5A5980E1320A}"/>
    <dgm:cxn modelId="{231DF179-1882-4637-8C9D-066D9DE9DB49}" type="presOf" srcId="{6079C625-3BA3-49E3-A783-ECB9E5387802}" destId="{8A91BF68-3B77-40E4-9A3B-AA6E1954AFF9}" srcOrd="1" destOrd="0" presId="urn:microsoft.com/office/officeart/2005/8/layout/process4"/>
    <dgm:cxn modelId="{84A6DE83-99A8-4572-8E8D-5EDD03D373CD}" type="presOf" srcId="{EE1257E7-EDB8-440F-9242-13F5C121C5F9}" destId="{D943B935-9395-4440-9CD0-AC3DDCAD485B}" srcOrd="1" destOrd="0" presId="urn:microsoft.com/office/officeart/2005/8/layout/process4"/>
    <dgm:cxn modelId="{C33635B4-BE0C-42FD-AD83-98AFC80667B3}" type="presOf" srcId="{7DBC1A24-8057-4555-9BE9-6B4DD5C5EBCA}" destId="{3F4F680D-6A87-4EA5-8C1D-C0C5EA6AE0B4}" srcOrd="0" destOrd="0" presId="urn:microsoft.com/office/officeart/2005/8/layout/process4"/>
    <dgm:cxn modelId="{039AB9B9-B0A2-4856-9F5C-D4C5490AB6A5}" srcId="{18F838F6-CAD3-4EFE-9476-308BDC70DDF1}" destId="{87B084D8-2295-43CC-A13F-424950FF5414}" srcOrd="1" destOrd="0" parTransId="{6D1425DB-3614-4CCD-9538-B5E7CB34B07F}" sibTransId="{DDD80579-3226-488C-B6BA-4199AB35F892}"/>
    <dgm:cxn modelId="{255465D7-9B5F-4DEE-B2CA-18D3FE98CFCF}" srcId="{EE1257E7-EDB8-440F-9242-13F5C121C5F9}" destId="{7DBC1A24-8057-4555-9BE9-6B4DD5C5EBCA}" srcOrd="0" destOrd="0" parTransId="{871E3BC0-030E-4088-B68C-740D94EF68E3}" sibTransId="{605548D3-7E88-4D5E-BC12-AA454E576052}"/>
    <dgm:cxn modelId="{D08325E3-B8F0-404E-B2C9-84D7B256C82C}" type="presOf" srcId="{6079C625-3BA3-49E3-A783-ECB9E5387802}" destId="{045677E9-7343-4775-AE0C-1795FAE61C11}" srcOrd="0" destOrd="0" presId="urn:microsoft.com/office/officeart/2005/8/layout/process4"/>
    <dgm:cxn modelId="{153FBFE8-B132-46C4-B5AA-07FA700C0FC2}" srcId="{18F838F6-CAD3-4EFE-9476-308BDC70DDF1}" destId="{6079C625-3BA3-49E3-A783-ECB9E5387802}" srcOrd="2" destOrd="0" parTransId="{F07AD11F-6C5F-4F33-B2FE-EA0404AC558B}" sibTransId="{AB8250E5-1981-4301-9227-619E2CE1EAF1}"/>
    <dgm:cxn modelId="{1CF993F4-546B-4EC6-B80C-A58C367EA277}" type="presOf" srcId="{18F838F6-CAD3-4EFE-9476-308BDC70DDF1}" destId="{E5274C30-6C3B-449F-96BC-774B077827F1}" srcOrd="0" destOrd="0" presId="urn:microsoft.com/office/officeart/2005/8/layout/process4"/>
    <dgm:cxn modelId="{1C328E29-F2D5-4829-B4A7-2CB04329F134}" type="presParOf" srcId="{E5274C30-6C3B-449F-96BC-774B077827F1}" destId="{04D30C44-F0A1-485B-A7BB-202AF3654475}" srcOrd="0" destOrd="0" presId="urn:microsoft.com/office/officeart/2005/8/layout/process4"/>
    <dgm:cxn modelId="{CB6F24A6-F743-4F13-9339-FDE8DD1D3E06}" type="presParOf" srcId="{04D30C44-F0A1-485B-A7BB-202AF3654475}" destId="{045677E9-7343-4775-AE0C-1795FAE61C11}" srcOrd="0" destOrd="0" presId="urn:microsoft.com/office/officeart/2005/8/layout/process4"/>
    <dgm:cxn modelId="{1641C680-FD3A-4973-94EB-27813B4E98A3}" type="presParOf" srcId="{04D30C44-F0A1-485B-A7BB-202AF3654475}" destId="{8A91BF68-3B77-40E4-9A3B-AA6E1954AFF9}" srcOrd="1" destOrd="0" presId="urn:microsoft.com/office/officeart/2005/8/layout/process4"/>
    <dgm:cxn modelId="{827B89FF-072E-4F0F-93C1-8271A884C469}" type="presParOf" srcId="{04D30C44-F0A1-485B-A7BB-202AF3654475}" destId="{360515E1-740E-40B0-BA1F-C60913F2C4E7}" srcOrd="2" destOrd="0" presId="urn:microsoft.com/office/officeart/2005/8/layout/process4"/>
    <dgm:cxn modelId="{A2B09B81-3559-468F-9CB0-EB04841A8DD2}" type="presParOf" srcId="{360515E1-740E-40B0-BA1F-C60913F2C4E7}" destId="{309A9DA5-CE37-470E-AB33-1CC317B4740D}" srcOrd="0" destOrd="0" presId="urn:microsoft.com/office/officeart/2005/8/layout/process4"/>
    <dgm:cxn modelId="{4A1B45F7-0E4C-418D-A1B3-8A0D2A5EC2D5}" type="presParOf" srcId="{E5274C30-6C3B-449F-96BC-774B077827F1}" destId="{C1AAB075-F705-402C-BAAA-69ACBE75A5D7}" srcOrd="1" destOrd="0" presId="urn:microsoft.com/office/officeart/2005/8/layout/process4"/>
    <dgm:cxn modelId="{C04107D0-18F4-405E-80D4-D2B7653B7D6C}" type="presParOf" srcId="{E5274C30-6C3B-449F-96BC-774B077827F1}" destId="{3E8E646D-5B37-4B1F-868D-4D8DC7405CC0}" srcOrd="2" destOrd="0" presId="urn:microsoft.com/office/officeart/2005/8/layout/process4"/>
    <dgm:cxn modelId="{96CEB2D7-8DFE-4207-8170-9BDCCCAA7112}" type="presParOf" srcId="{3E8E646D-5B37-4B1F-868D-4D8DC7405CC0}" destId="{D909B98E-1655-4C60-BECC-2A4AF5D9C92C}" srcOrd="0" destOrd="0" presId="urn:microsoft.com/office/officeart/2005/8/layout/process4"/>
    <dgm:cxn modelId="{5EF54012-FA9B-408D-AE1C-00F80912C643}" type="presParOf" srcId="{E5274C30-6C3B-449F-96BC-774B077827F1}" destId="{01A4800B-1D7D-4C95-8515-FC9783A57211}" srcOrd="3" destOrd="0" presId="urn:microsoft.com/office/officeart/2005/8/layout/process4"/>
    <dgm:cxn modelId="{D6E9D8D1-B268-4DDE-B929-A5A900B879C7}" type="presParOf" srcId="{E5274C30-6C3B-449F-96BC-774B077827F1}" destId="{13390806-2AEB-4ACE-A709-0AC621100B8C}" srcOrd="4" destOrd="0" presId="urn:microsoft.com/office/officeart/2005/8/layout/process4"/>
    <dgm:cxn modelId="{6084FF31-4B6A-471D-BE05-8629AE1B9FA5}" type="presParOf" srcId="{13390806-2AEB-4ACE-A709-0AC621100B8C}" destId="{B0E46BC1-6305-428B-BC04-5423E2C91066}" srcOrd="0" destOrd="0" presId="urn:microsoft.com/office/officeart/2005/8/layout/process4"/>
    <dgm:cxn modelId="{264337C5-9E85-4B12-82DB-BFAB5FCED0D6}" type="presParOf" srcId="{13390806-2AEB-4ACE-A709-0AC621100B8C}" destId="{D943B935-9395-4440-9CD0-AC3DDCAD485B}" srcOrd="1" destOrd="0" presId="urn:microsoft.com/office/officeart/2005/8/layout/process4"/>
    <dgm:cxn modelId="{58A5330D-C213-40F4-9B63-B59E8451106C}" type="presParOf" srcId="{13390806-2AEB-4ACE-A709-0AC621100B8C}" destId="{4B7A6D70-EE1F-4325-9322-A6BC857100FE}" srcOrd="2" destOrd="0" presId="urn:microsoft.com/office/officeart/2005/8/layout/process4"/>
    <dgm:cxn modelId="{B3B4132C-FC69-4FB9-BC05-52944C1931BC}" type="presParOf" srcId="{4B7A6D70-EE1F-4325-9322-A6BC857100FE}" destId="{3F4F680D-6A87-4EA5-8C1D-C0C5EA6AE0B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12D5A4-827C-47C9-9BEC-88227D2C80EC}">
      <dsp:nvSpPr>
        <dsp:cNvPr id="0" name=""/>
        <dsp:cNvSpPr/>
      </dsp:nvSpPr>
      <dsp:spPr>
        <a:xfrm>
          <a:off x="0" y="206356"/>
          <a:ext cx="6190459" cy="140400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Kode etik bisa dikatakan mirip kredo profesional pekerjaan : untuk pekerja dan kelembagaannya. </a:t>
          </a:r>
        </a:p>
      </dsp:txBody>
      <dsp:txXfrm>
        <a:off x="68538" y="274894"/>
        <a:ext cx="6053383" cy="1266924"/>
      </dsp:txXfrm>
    </dsp:sp>
    <dsp:sp modelId="{825D2129-5180-4160-9E55-B8CAE71CC135}">
      <dsp:nvSpPr>
        <dsp:cNvPr id="0" name=""/>
        <dsp:cNvSpPr/>
      </dsp:nvSpPr>
      <dsp:spPr>
        <a:xfrm>
          <a:off x="0" y="1682356"/>
          <a:ext cx="6190459" cy="1404000"/>
        </a:xfrm>
        <a:prstGeom prst="roundRect">
          <a:avLst/>
        </a:prstGeom>
        <a:solidFill>
          <a:schemeClr val="accent2">
            <a:hueOff val="1160234"/>
            <a:satOff val="-114"/>
            <a:lumOff val="-598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Isinya menetapkan patut, dan terlarangnya, perilaku professional kerja pekerja dan kelembagaannya.</a:t>
          </a:r>
        </a:p>
      </dsp:txBody>
      <dsp:txXfrm>
        <a:off x="68538" y="1750894"/>
        <a:ext cx="6053383" cy="1266924"/>
      </dsp:txXfrm>
    </dsp:sp>
    <dsp:sp modelId="{DD9622D1-7631-4F8C-9759-393303908783}">
      <dsp:nvSpPr>
        <dsp:cNvPr id="0" name=""/>
        <dsp:cNvSpPr/>
      </dsp:nvSpPr>
      <dsp:spPr>
        <a:xfrm>
          <a:off x="0" y="3158356"/>
          <a:ext cx="6190459" cy="1404000"/>
        </a:xfrm>
        <a:prstGeom prst="roundRect">
          <a:avLst/>
        </a:prstGeom>
        <a:solidFill>
          <a:schemeClr val="accent2">
            <a:hueOff val="2320468"/>
            <a:satOff val="-227"/>
            <a:lumOff val="-1196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Ini semacam obligasi pekerja dan kelembagaannya terhadap masyarakat. </a:t>
          </a:r>
        </a:p>
      </dsp:txBody>
      <dsp:txXfrm>
        <a:off x="68538" y="3226894"/>
        <a:ext cx="6053383" cy="12669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9CD37F-6507-4D24-8EF0-5F290CFE08F4}">
      <dsp:nvSpPr>
        <dsp:cNvPr id="0" name=""/>
        <dsp:cNvSpPr/>
      </dsp:nvSpPr>
      <dsp:spPr>
        <a:xfrm>
          <a:off x="0" y="1979"/>
          <a:ext cx="6190459" cy="10031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0BEE7E-2E3C-452B-8394-1000A2AA64EE}">
      <dsp:nvSpPr>
        <dsp:cNvPr id="0" name=""/>
        <dsp:cNvSpPr/>
      </dsp:nvSpPr>
      <dsp:spPr>
        <a:xfrm>
          <a:off x="303439" y="227678"/>
          <a:ext cx="551708" cy="55170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E101929-D0CD-4844-B717-F0CFF1BCF72A}">
      <dsp:nvSpPr>
        <dsp:cNvPr id="0" name=""/>
        <dsp:cNvSpPr/>
      </dsp:nvSpPr>
      <dsp:spPr>
        <a:xfrm>
          <a:off x="1158587" y="1979"/>
          <a:ext cx="5031871" cy="1003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162" tIns="106162" rIns="106162" bIns="106162" numCol="1" spcCol="1270" anchor="ctr" anchorCtr="0">
          <a:noAutofit/>
        </a:bodyPr>
        <a:lstStyle/>
        <a:p>
          <a:pPr marL="0" lvl="0" indent="0" algn="l" defTabSz="711200">
            <a:lnSpc>
              <a:spcPct val="90000"/>
            </a:lnSpc>
            <a:spcBef>
              <a:spcPct val="0"/>
            </a:spcBef>
            <a:spcAft>
              <a:spcPct val="35000"/>
            </a:spcAft>
            <a:buNone/>
          </a:pPr>
          <a:r>
            <a:rPr lang="en-US" sz="1600" kern="1200"/>
            <a:t>Obligasi itu bukan hanya milik pekerja media. Kode itu bukan dibuat hanya dan oleh pekerja media. </a:t>
          </a:r>
        </a:p>
      </dsp:txBody>
      <dsp:txXfrm>
        <a:off x="1158587" y="1979"/>
        <a:ext cx="5031871" cy="1003106"/>
      </dsp:txXfrm>
    </dsp:sp>
    <dsp:sp modelId="{FC91177F-67EC-4131-B76D-009CA5112113}">
      <dsp:nvSpPr>
        <dsp:cNvPr id="0" name=""/>
        <dsp:cNvSpPr/>
      </dsp:nvSpPr>
      <dsp:spPr>
        <a:xfrm>
          <a:off x="0" y="1255861"/>
          <a:ext cx="6190459" cy="10031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CD415F-F7F3-4B44-81C3-B23492C56635}">
      <dsp:nvSpPr>
        <dsp:cNvPr id="0" name=""/>
        <dsp:cNvSpPr/>
      </dsp:nvSpPr>
      <dsp:spPr>
        <a:xfrm>
          <a:off x="303439" y="1481560"/>
          <a:ext cx="551708" cy="55170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EE39079-5CED-4E36-A698-1B7C9B570C91}">
      <dsp:nvSpPr>
        <dsp:cNvPr id="0" name=""/>
        <dsp:cNvSpPr/>
      </dsp:nvSpPr>
      <dsp:spPr>
        <a:xfrm>
          <a:off x="1158587" y="1255861"/>
          <a:ext cx="5031871" cy="1003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162" tIns="106162" rIns="106162" bIns="106162" numCol="1" spcCol="1270" anchor="ctr" anchorCtr="0">
          <a:noAutofit/>
        </a:bodyPr>
        <a:lstStyle/>
        <a:p>
          <a:pPr marL="0" lvl="0" indent="0" algn="l" defTabSz="711200">
            <a:lnSpc>
              <a:spcPct val="90000"/>
            </a:lnSpc>
            <a:spcBef>
              <a:spcPct val="0"/>
            </a:spcBef>
            <a:spcAft>
              <a:spcPct val="35000"/>
            </a:spcAft>
            <a:buNone/>
          </a:pPr>
          <a:r>
            <a:rPr lang="en-US" sz="1600" kern="1200"/>
            <a:t>Organisasi dan kelembagaan media, bahkan kelompok-kelompok pekerja media, misal, juga ingin memiliki obligasi. </a:t>
          </a:r>
        </a:p>
      </dsp:txBody>
      <dsp:txXfrm>
        <a:off x="1158587" y="1255861"/>
        <a:ext cx="5031871" cy="1003106"/>
      </dsp:txXfrm>
    </dsp:sp>
    <dsp:sp modelId="{05ACC825-26D6-4992-B77B-7724DBA41493}">
      <dsp:nvSpPr>
        <dsp:cNvPr id="0" name=""/>
        <dsp:cNvSpPr/>
      </dsp:nvSpPr>
      <dsp:spPr>
        <a:xfrm>
          <a:off x="0" y="2509744"/>
          <a:ext cx="6190459" cy="10031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5FDBFF-BA81-4C49-ABE2-1ECAB03C65D3}">
      <dsp:nvSpPr>
        <dsp:cNvPr id="0" name=""/>
        <dsp:cNvSpPr/>
      </dsp:nvSpPr>
      <dsp:spPr>
        <a:xfrm>
          <a:off x="303439" y="2735443"/>
          <a:ext cx="551708" cy="55170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C6EA645-DF91-40FF-A8A7-BD57B224C83B}">
      <dsp:nvSpPr>
        <dsp:cNvPr id="0" name=""/>
        <dsp:cNvSpPr/>
      </dsp:nvSpPr>
      <dsp:spPr>
        <a:xfrm>
          <a:off x="1158587" y="2509744"/>
          <a:ext cx="5031871" cy="1003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162" tIns="106162" rIns="106162" bIns="106162" numCol="1" spcCol="1270" anchor="ctr" anchorCtr="0">
          <a:noAutofit/>
        </a:bodyPr>
        <a:lstStyle/>
        <a:p>
          <a:pPr marL="0" lvl="0" indent="0" algn="l" defTabSz="711200">
            <a:lnSpc>
              <a:spcPct val="90000"/>
            </a:lnSpc>
            <a:spcBef>
              <a:spcPct val="0"/>
            </a:spcBef>
            <a:spcAft>
              <a:spcPct val="35000"/>
            </a:spcAft>
            <a:buNone/>
          </a:pPr>
          <a:r>
            <a:rPr lang="en-US" sz="1600" kern="1200"/>
            <a:t>Mereka ingin menjamin kemerdekaan berpendapat (pers), atau kebebasan berbicara (pers), berada di jalur. Jalur itu diperlukan. </a:t>
          </a:r>
        </a:p>
      </dsp:txBody>
      <dsp:txXfrm>
        <a:off x="1158587" y="2509744"/>
        <a:ext cx="5031871" cy="1003106"/>
      </dsp:txXfrm>
    </dsp:sp>
    <dsp:sp modelId="{E3248A30-7928-427F-A8DB-74E49F9E66C0}">
      <dsp:nvSpPr>
        <dsp:cNvPr id="0" name=""/>
        <dsp:cNvSpPr/>
      </dsp:nvSpPr>
      <dsp:spPr>
        <a:xfrm>
          <a:off x="0" y="3763627"/>
          <a:ext cx="6190459" cy="100310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6BBC94-E6F8-4FC6-804C-04CB5C027D01}">
      <dsp:nvSpPr>
        <dsp:cNvPr id="0" name=""/>
        <dsp:cNvSpPr/>
      </dsp:nvSpPr>
      <dsp:spPr>
        <a:xfrm>
          <a:off x="303439" y="3989326"/>
          <a:ext cx="551708" cy="55170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0ACB9B3-6155-47D2-9A43-2C20CCD9A920}">
      <dsp:nvSpPr>
        <dsp:cNvPr id="0" name=""/>
        <dsp:cNvSpPr/>
      </dsp:nvSpPr>
      <dsp:spPr>
        <a:xfrm>
          <a:off x="1158587" y="3763627"/>
          <a:ext cx="5031871" cy="1003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162" tIns="106162" rIns="106162" bIns="106162" numCol="1" spcCol="1270" anchor="ctr" anchorCtr="0">
          <a:noAutofit/>
        </a:bodyPr>
        <a:lstStyle/>
        <a:p>
          <a:pPr marL="0" lvl="0" indent="0" algn="l" defTabSz="711200">
            <a:lnSpc>
              <a:spcPct val="90000"/>
            </a:lnSpc>
            <a:spcBef>
              <a:spcPct val="0"/>
            </a:spcBef>
            <a:spcAft>
              <a:spcPct val="35000"/>
            </a:spcAft>
            <a:buNone/>
          </a:pPr>
          <a:r>
            <a:rPr lang="en-US" sz="1600" kern="1200"/>
            <a:t>Masyarakat perlu tahu, profesionalisasi media bertugas untuk melindungi, menghargai masyarakatnya.</a:t>
          </a:r>
        </a:p>
      </dsp:txBody>
      <dsp:txXfrm>
        <a:off x="1158587" y="3763627"/>
        <a:ext cx="5031871" cy="10031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FF18EA-DF7E-415D-AA16-3E93EB543050}">
      <dsp:nvSpPr>
        <dsp:cNvPr id="0" name=""/>
        <dsp:cNvSpPr/>
      </dsp:nvSpPr>
      <dsp:spPr>
        <a:xfrm>
          <a:off x="0" y="292733"/>
          <a:ext cx="6190459" cy="1006931"/>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P</a:t>
          </a:r>
          <a:r>
            <a:rPr lang="id-ID" sz="1800" kern="1200"/>
            <a:t>embahasan etika dan hukum sama-sama </a:t>
          </a:r>
          <a:r>
            <a:rPr lang="en-US" sz="1800" kern="1200"/>
            <a:t>tertuju </a:t>
          </a:r>
          <a:r>
            <a:rPr lang="id-ID" sz="1800" kern="1200"/>
            <a:t>pada masalah perbuatan manusia. </a:t>
          </a:r>
          <a:endParaRPr lang="en-US" sz="1800" kern="1200"/>
        </a:p>
      </dsp:txBody>
      <dsp:txXfrm>
        <a:off x="49154" y="341887"/>
        <a:ext cx="6092151" cy="908623"/>
      </dsp:txXfrm>
    </dsp:sp>
    <dsp:sp modelId="{C78E9618-7B57-4CF9-A475-BAA117436F7E}">
      <dsp:nvSpPr>
        <dsp:cNvPr id="0" name=""/>
        <dsp:cNvSpPr/>
      </dsp:nvSpPr>
      <dsp:spPr>
        <a:xfrm>
          <a:off x="0" y="1351505"/>
          <a:ext cx="6190459" cy="1006931"/>
        </a:xfrm>
        <a:prstGeom prst="roundRect">
          <a:avLst/>
        </a:prstGeom>
        <a:solidFill>
          <a:schemeClr val="accent2">
            <a:hueOff val="773489"/>
            <a:satOff val="-76"/>
            <a:lumOff val="-3987"/>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a:t>Tujuannya pun sama</a:t>
          </a:r>
          <a:r>
            <a:rPr lang="en-US" sz="1800" kern="1200"/>
            <a:t>: </a:t>
          </a:r>
          <a:r>
            <a:rPr lang="id-ID" sz="1800" kern="1200"/>
            <a:t>mengatur perbuatan manusia demi terwujudnya keserasian, keselarasan, keselamatan dan kebahagiaan mereka. </a:t>
          </a:r>
          <a:endParaRPr lang="en-US" sz="1800" kern="1200"/>
        </a:p>
      </dsp:txBody>
      <dsp:txXfrm>
        <a:off x="49154" y="1400659"/>
        <a:ext cx="6092151" cy="908623"/>
      </dsp:txXfrm>
    </dsp:sp>
    <dsp:sp modelId="{B2A5E565-3C7B-47AF-94B5-8B29CBAE8898}">
      <dsp:nvSpPr>
        <dsp:cNvPr id="0" name=""/>
        <dsp:cNvSpPr/>
      </dsp:nvSpPr>
      <dsp:spPr>
        <a:xfrm>
          <a:off x="0" y="2410276"/>
          <a:ext cx="6190459" cy="1006931"/>
        </a:xfrm>
        <a:prstGeom prst="roundRect">
          <a:avLst/>
        </a:prstGeom>
        <a:solidFill>
          <a:schemeClr val="accent2">
            <a:hueOff val="1546979"/>
            <a:satOff val="-151"/>
            <a:lumOff val="-797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a:t>Namun walaupun demikian, norma hukum tidak sama dengan norma etika. </a:t>
          </a:r>
          <a:endParaRPr lang="en-US" sz="1800" kern="1200"/>
        </a:p>
      </dsp:txBody>
      <dsp:txXfrm>
        <a:off x="49154" y="2459430"/>
        <a:ext cx="6092151" cy="908623"/>
      </dsp:txXfrm>
    </dsp:sp>
    <dsp:sp modelId="{393CCFD8-5927-447A-9CE2-37F336D03B84}">
      <dsp:nvSpPr>
        <dsp:cNvPr id="0" name=""/>
        <dsp:cNvSpPr/>
      </dsp:nvSpPr>
      <dsp:spPr>
        <a:xfrm>
          <a:off x="0" y="3469047"/>
          <a:ext cx="6190459" cy="1006931"/>
        </a:xfrm>
        <a:prstGeom prst="roundRect">
          <a:avLst/>
        </a:prstGeom>
        <a:solidFill>
          <a:schemeClr val="accent2">
            <a:hueOff val="2320468"/>
            <a:satOff val="-227"/>
            <a:lumOff val="-1196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id-ID" sz="1800" kern="1200"/>
            <a:t>Hukum tidak dipakai untuk mengukur baik-buruknya seseorang sebagai manusia, melainkan untuk menjamin tertib umum</a:t>
          </a:r>
          <a:endParaRPr lang="en-US" sz="1800" kern="1200"/>
        </a:p>
      </dsp:txBody>
      <dsp:txXfrm>
        <a:off x="49154" y="3518201"/>
        <a:ext cx="6092151" cy="9086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0E96D3-4CAD-496A-8414-4AF4A5FDD338}">
      <dsp:nvSpPr>
        <dsp:cNvPr id="0" name=""/>
        <dsp:cNvSpPr/>
      </dsp:nvSpPr>
      <dsp:spPr>
        <a:xfrm>
          <a:off x="0" y="3920117"/>
          <a:ext cx="8898902" cy="2572021"/>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t>Ada yang menyebut hal ini sebagai </a:t>
          </a:r>
          <a:r>
            <a:rPr lang="en-US" sz="2400" b="1" kern="1200"/>
            <a:t>oralitas sekunder</a:t>
          </a:r>
          <a:r>
            <a:rPr lang="en-US" sz="2400" kern="1200"/>
            <a:t>, </a:t>
          </a:r>
        </a:p>
      </dsp:txBody>
      <dsp:txXfrm>
        <a:off x="0" y="3920117"/>
        <a:ext cx="8898902" cy="1388891"/>
      </dsp:txXfrm>
    </dsp:sp>
    <dsp:sp modelId="{92D39D72-5CE5-4434-919B-64FACC2644ED}">
      <dsp:nvSpPr>
        <dsp:cNvPr id="0" name=""/>
        <dsp:cNvSpPr/>
      </dsp:nvSpPr>
      <dsp:spPr>
        <a:xfrm>
          <a:off x="0" y="5257568"/>
          <a:ext cx="8898902" cy="1183129"/>
        </a:xfrm>
        <a:prstGeom prst="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a:t>di mana </a:t>
          </a:r>
          <a:r>
            <a:rPr lang="en-US" sz="2000" b="1" kern="1200"/>
            <a:t>media yang kompleks dan berbasis teknologi </a:t>
          </a:r>
          <a:r>
            <a:rPr lang="en-US" sz="2000" kern="1200"/>
            <a:t>saat ini pada dasarnya menghasilkan pesan yang seperti berada dalam kondisi berkomunikasi secara langsung (komunikasi lisan). Bagai mengobrol di tempat yang sama. </a:t>
          </a:r>
        </a:p>
      </dsp:txBody>
      <dsp:txXfrm>
        <a:off x="0" y="5257568"/>
        <a:ext cx="8898902" cy="1183129"/>
      </dsp:txXfrm>
    </dsp:sp>
    <dsp:sp modelId="{999CA9DB-570E-42B8-BA75-20B8DF60301A}">
      <dsp:nvSpPr>
        <dsp:cNvPr id="0" name=""/>
        <dsp:cNvSpPr/>
      </dsp:nvSpPr>
      <dsp:spPr>
        <a:xfrm rot="10800000">
          <a:off x="0" y="2928"/>
          <a:ext cx="8898902" cy="3955769"/>
        </a:xfrm>
        <a:prstGeom prst="upArrowCallout">
          <a:avLst/>
        </a:prstGeom>
        <a:solidFill>
          <a:schemeClr val="accent2">
            <a:hueOff val="2320468"/>
            <a:satOff val="-227"/>
            <a:lumOff val="-1196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a:t>Namun dalam tradisi yang </a:t>
          </a:r>
          <a:r>
            <a:rPr lang="en-US" sz="2400" b="1" kern="1200"/>
            <a:t>dimediasi </a:t>
          </a:r>
          <a:r>
            <a:rPr lang="en-US" sz="2400" kern="1200"/>
            <a:t>secara elektronik (komunikasi media massa/umum), pengalaman terasa langsung, tetapi sebenarnya </a:t>
          </a:r>
          <a:r>
            <a:rPr lang="en-US" sz="2400" b="1" kern="1200"/>
            <a:t>berada di kejauhan</a:t>
          </a:r>
          <a:r>
            <a:rPr lang="en-US" sz="2400" kern="1200"/>
            <a:t>. </a:t>
          </a:r>
        </a:p>
      </dsp:txBody>
      <dsp:txXfrm rot="-10800000">
        <a:off x="0" y="2928"/>
        <a:ext cx="8898902" cy="1388474"/>
      </dsp:txXfrm>
    </dsp:sp>
    <dsp:sp modelId="{0ECCC8D6-D5FE-49D5-A683-91F35B869392}">
      <dsp:nvSpPr>
        <dsp:cNvPr id="0" name=""/>
        <dsp:cNvSpPr/>
      </dsp:nvSpPr>
      <dsp:spPr>
        <a:xfrm>
          <a:off x="0" y="1391403"/>
          <a:ext cx="8898902" cy="1182774"/>
        </a:xfrm>
        <a:prstGeom prst="rect">
          <a:avLst/>
        </a:prstGeom>
        <a:solidFill>
          <a:schemeClr val="accent2">
            <a:tint val="40000"/>
            <a:alpha val="90000"/>
            <a:hueOff val="3226750"/>
            <a:satOff val="-13234"/>
            <a:lumOff val="-2208"/>
            <a:alphaOff val="0"/>
          </a:schemeClr>
        </a:solidFill>
        <a:ln w="15875" cap="rnd" cmpd="sng" algn="ctr">
          <a:solidFill>
            <a:schemeClr val="accent2">
              <a:tint val="40000"/>
              <a:alpha val="90000"/>
              <a:hueOff val="3226750"/>
              <a:satOff val="-13234"/>
              <a:lumOff val="-22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US" sz="2000" kern="1200" dirty="0" err="1"/>
            <a:t>Pesan-pesan</a:t>
          </a:r>
          <a:r>
            <a:rPr lang="en-US" sz="2000" kern="1200" dirty="0"/>
            <a:t> di </a:t>
          </a:r>
          <a:r>
            <a:rPr lang="en-US" sz="2000" kern="1200" dirty="0" err="1"/>
            <a:t>televisi</a:t>
          </a:r>
          <a:r>
            <a:rPr lang="en-US" sz="2000" kern="1200" dirty="0"/>
            <a:t>, </a:t>
          </a:r>
          <a:r>
            <a:rPr lang="en-US" sz="2000" kern="1200" dirty="0" err="1"/>
            <a:t>misalnya</a:t>
          </a:r>
          <a:r>
            <a:rPr lang="en-US" sz="2000" kern="1200" dirty="0"/>
            <a:t>, </a:t>
          </a:r>
          <a:r>
            <a:rPr lang="en-US" sz="2000" b="1" kern="1200" dirty="0" err="1"/>
            <a:t>dibuat</a:t>
          </a:r>
          <a:r>
            <a:rPr lang="en-US" sz="2000" b="1" kern="1200" dirty="0"/>
            <a:t> dan </a:t>
          </a:r>
          <a:r>
            <a:rPr lang="en-US" sz="2000" b="1" kern="1200" dirty="0" err="1"/>
            <a:t>dikemas</a:t>
          </a:r>
          <a:r>
            <a:rPr lang="en-US" sz="2000" b="1" kern="1200" dirty="0"/>
            <a:t> </a:t>
          </a:r>
          <a:r>
            <a:rPr lang="en-US" sz="2000" kern="1200" dirty="0"/>
            <a:t>pada </a:t>
          </a:r>
          <a:r>
            <a:rPr lang="en-US" sz="2000" kern="1200" dirty="0" err="1"/>
            <a:t>waktu</a:t>
          </a:r>
          <a:r>
            <a:rPr lang="en-US" sz="2000" kern="1200" dirty="0"/>
            <a:t> yang </a:t>
          </a:r>
          <a:r>
            <a:rPr lang="en-US" sz="2000" kern="1200" dirty="0" err="1"/>
            <a:t>lebih</a:t>
          </a:r>
          <a:r>
            <a:rPr lang="en-US" sz="2000" kern="1200" dirty="0"/>
            <a:t> </a:t>
          </a:r>
          <a:r>
            <a:rPr lang="en-US" sz="2000" kern="1200" dirty="0" err="1"/>
            <a:t>awal</a:t>
          </a:r>
          <a:r>
            <a:rPr lang="en-US" sz="2000" kern="1200" dirty="0"/>
            <a:t>, </a:t>
          </a:r>
          <a:r>
            <a:rPr lang="en-US" sz="2000" kern="1200" dirty="0" err="1"/>
            <a:t>tetapi</a:t>
          </a:r>
          <a:r>
            <a:rPr lang="en-US" sz="2000" kern="1200" dirty="0"/>
            <a:t> </a:t>
          </a:r>
          <a:r>
            <a:rPr lang="en-US" sz="2000" kern="1200" dirty="0" err="1"/>
            <a:t>dirancang</a:t>
          </a:r>
          <a:r>
            <a:rPr lang="en-US" sz="2000" kern="1200" dirty="0"/>
            <a:t> </a:t>
          </a:r>
          <a:r>
            <a:rPr lang="en-US" sz="2000" kern="1200" dirty="0" err="1"/>
            <a:t>untuk</a:t>
          </a:r>
          <a:r>
            <a:rPr lang="en-US" sz="2000" kern="1200" dirty="0"/>
            <a:t> </a:t>
          </a:r>
          <a:r>
            <a:rPr lang="en-US" sz="2000" b="1" kern="1200" dirty="0" err="1"/>
            <a:t>mewujudkan</a:t>
          </a:r>
          <a:r>
            <a:rPr lang="en-US" sz="2000" kern="1200" dirty="0"/>
            <a:t> domain </a:t>
          </a:r>
          <a:r>
            <a:rPr lang="en-US" sz="2000" kern="1200" dirty="0" err="1"/>
            <a:t>pengetahuan</a:t>
          </a:r>
          <a:r>
            <a:rPr lang="en-US" sz="2000" kern="1200" dirty="0"/>
            <a:t> dan </a:t>
          </a:r>
          <a:r>
            <a:rPr lang="en-US" sz="2000" kern="1200" dirty="0" err="1"/>
            <a:t>pengalaman</a:t>
          </a:r>
          <a:r>
            <a:rPr lang="en-US" sz="2000" kern="1200" dirty="0"/>
            <a:t> </a:t>
          </a:r>
          <a:r>
            <a:rPr lang="en-US" sz="2000" kern="1200" dirty="0" err="1"/>
            <a:t>umum</a:t>
          </a:r>
          <a:r>
            <a:rPr lang="en-US" sz="2000" kern="1200" dirty="0"/>
            <a:t> yang </a:t>
          </a:r>
          <a:r>
            <a:rPr lang="en-US" sz="2000" kern="1200" dirty="0" err="1"/>
            <a:t>dimiliki</a:t>
          </a:r>
          <a:r>
            <a:rPr lang="en-US" sz="2000" kern="1200" dirty="0"/>
            <a:t> oleh </a:t>
          </a:r>
          <a:r>
            <a:rPr lang="en-US" sz="2000" kern="1200" dirty="0" err="1"/>
            <a:t>beragam</a:t>
          </a:r>
          <a:r>
            <a:rPr lang="en-US" sz="2000" kern="1200" dirty="0"/>
            <a:t> </a:t>
          </a:r>
          <a:r>
            <a:rPr lang="en-US" sz="2000" kern="1200" dirty="0" err="1"/>
            <a:t>audiens</a:t>
          </a:r>
          <a:r>
            <a:rPr lang="en-US" sz="2000" kern="1200" dirty="0"/>
            <a:t>. </a:t>
          </a:r>
        </a:p>
      </dsp:txBody>
      <dsp:txXfrm>
        <a:off x="0" y="1391403"/>
        <a:ext cx="8898902" cy="11827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1BF68-3B77-40E4-9A3B-AA6E1954AFF9}">
      <dsp:nvSpPr>
        <dsp:cNvPr id="0" name=""/>
        <dsp:cNvSpPr/>
      </dsp:nvSpPr>
      <dsp:spPr>
        <a:xfrm>
          <a:off x="0" y="4152137"/>
          <a:ext cx="8609906" cy="1362824"/>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t>Media elektronik baru telah </a:t>
          </a:r>
          <a:r>
            <a:rPr lang="en-US" sz="1700" b="1" kern="1200"/>
            <a:t>merestrukturisasi dan menggambar ulang </a:t>
          </a:r>
          <a:r>
            <a:rPr lang="en-US" sz="1700" kern="1200"/>
            <a:t>batas-batas kehidupan sosial, </a:t>
          </a:r>
        </a:p>
      </dsp:txBody>
      <dsp:txXfrm>
        <a:off x="0" y="4152137"/>
        <a:ext cx="8609906" cy="735925"/>
      </dsp:txXfrm>
    </dsp:sp>
    <dsp:sp modelId="{309A9DA5-CE37-470E-AB33-1CC317B4740D}">
      <dsp:nvSpPr>
        <dsp:cNvPr id="0" name=""/>
        <dsp:cNvSpPr/>
      </dsp:nvSpPr>
      <dsp:spPr>
        <a:xfrm>
          <a:off x="0" y="4860806"/>
          <a:ext cx="8609906" cy="626899"/>
        </a:xfrm>
        <a:prstGeom prst="rect">
          <a:avLst/>
        </a:prstGeom>
        <a:solidFill>
          <a:schemeClr val="accent2">
            <a:tint val="40000"/>
            <a:alpha val="90000"/>
            <a:hueOff val="0"/>
            <a:satOff val="0"/>
            <a:lumOff val="0"/>
            <a:alphaOff val="0"/>
          </a:schemeClr>
        </a:solidFill>
        <a:ln w="1587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dengan mempengaruhi </a:t>
          </a:r>
          <a:r>
            <a:rPr lang="en-US" sz="1900" b="1" kern="1200"/>
            <a:t>konsepsi </a:t>
          </a:r>
          <a:r>
            <a:rPr lang="en-US" sz="1900" kern="1200"/>
            <a:t>modern tentang </a:t>
          </a:r>
          <a:r>
            <a:rPr lang="en-US" sz="1900" b="1" kern="1200"/>
            <a:t>informasi, pengetahuan, masyarakat, konsep publik, pembangunan, dan nilai</a:t>
          </a:r>
          <a:r>
            <a:rPr lang="en-US" sz="1900" kern="1200"/>
            <a:t>.</a:t>
          </a:r>
        </a:p>
      </dsp:txBody>
      <dsp:txXfrm>
        <a:off x="0" y="4860806"/>
        <a:ext cx="8609906" cy="626899"/>
      </dsp:txXfrm>
    </dsp:sp>
    <dsp:sp modelId="{D909B98E-1655-4C60-BECC-2A4AF5D9C92C}">
      <dsp:nvSpPr>
        <dsp:cNvPr id="0" name=""/>
        <dsp:cNvSpPr/>
      </dsp:nvSpPr>
      <dsp:spPr>
        <a:xfrm rot="10800000">
          <a:off x="0" y="2076556"/>
          <a:ext cx="8609906" cy="2096023"/>
        </a:xfrm>
        <a:prstGeom prst="upArrowCallout">
          <a:avLst/>
        </a:prstGeom>
        <a:solidFill>
          <a:schemeClr val="accent2">
            <a:hueOff val="1160234"/>
            <a:satOff val="-114"/>
            <a:lumOff val="-598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t>Para ahli (Neil Postman) mengecam bisnis pertunjukan televisi. Dampak buruknya terhadap kualitas wacana masyarakat. </a:t>
          </a:r>
        </a:p>
      </dsp:txBody>
      <dsp:txXfrm rot="10800000">
        <a:off x="0" y="2076556"/>
        <a:ext cx="8609906" cy="1361933"/>
      </dsp:txXfrm>
    </dsp:sp>
    <dsp:sp modelId="{D943B935-9395-4440-9CD0-AC3DDCAD485B}">
      <dsp:nvSpPr>
        <dsp:cNvPr id="0" name=""/>
        <dsp:cNvSpPr/>
      </dsp:nvSpPr>
      <dsp:spPr>
        <a:xfrm rot="10800000">
          <a:off x="0" y="974"/>
          <a:ext cx="8609906" cy="2096023"/>
        </a:xfrm>
        <a:prstGeom prst="upArrowCallout">
          <a:avLst/>
        </a:prstGeom>
        <a:solidFill>
          <a:schemeClr val="accent2">
            <a:hueOff val="2320468"/>
            <a:satOff val="-227"/>
            <a:lumOff val="-1196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t>Banyak aspek dari media elektronik kontemporer yang menekankan pada </a:t>
          </a:r>
          <a:r>
            <a:rPr lang="en-US" sz="1700" b="1" kern="1200"/>
            <a:t>keringkasan, kecepatan, sensasi, dan keistimewaan dampak visual</a:t>
          </a:r>
          <a:r>
            <a:rPr lang="en-US" sz="1700" kern="1200"/>
            <a:t>. </a:t>
          </a:r>
        </a:p>
      </dsp:txBody>
      <dsp:txXfrm rot="-10800000">
        <a:off x="0" y="974"/>
        <a:ext cx="8609906" cy="735704"/>
      </dsp:txXfrm>
    </dsp:sp>
    <dsp:sp modelId="{3F4F680D-6A87-4EA5-8C1D-C0C5EA6AE0B4}">
      <dsp:nvSpPr>
        <dsp:cNvPr id="0" name=""/>
        <dsp:cNvSpPr/>
      </dsp:nvSpPr>
      <dsp:spPr>
        <a:xfrm>
          <a:off x="0" y="736679"/>
          <a:ext cx="8609906" cy="626711"/>
        </a:xfrm>
        <a:prstGeom prst="rect">
          <a:avLst/>
        </a:prstGeom>
        <a:solidFill>
          <a:schemeClr val="accent2">
            <a:tint val="40000"/>
            <a:alpha val="90000"/>
            <a:hueOff val="3226750"/>
            <a:satOff val="-13234"/>
            <a:lumOff val="-2208"/>
            <a:alphaOff val="0"/>
          </a:schemeClr>
        </a:solidFill>
        <a:ln w="15875" cap="rnd" cmpd="sng" algn="ctr">
          <a:solidFill>
            <a:schemeClr val="accent2">
              <a:tint val="40000"/>
              <a:alpha val="90000"/>
              <a:hueOff val="3226750"/>
              <a:satOff val="-13234"/>
              <a:lumOff val="-22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en-US" sz="1900" kern="1200"/>
            <a:t>Pengalaman indrawi dikembalikan ke pengalaman komunikasi. </a:t>
          </a:r>
        </a:p>
      </dsp:txBody>
      <dsp:txXfrm>
        <a:off x="0" y="736679"/>
        <a:ext cx="8609906" cy="62671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7/8/2024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FB4E1-915B-FAB6-85E8-CAF727876B37}"/>
              </a:ext>
            </a:extLst>
          </p:cNvPr>
          <p:cNvSpPr>
            <a:spLocks noGrp="1"/>
          </p:cNvSpPr>
          <p:nvPr>
            <p:ph type="ctrTitle"/>
          </p:nvPr>
        </p:nvSpPr>
        <p:spPr/>
        <p:txBody>
          <a:bodyPr/>
          <a:lstStyle/>
          <a:p>
            <a:r>
              <a:rPr lang="id-ID" b="1" dirty="0">
                <a:solidFill>
                  <a:srgbClr val="000000"/>
                </a:solidFill>
                <a:effectLst/>
                <a:latin typeface="BookAntiqua"/>
              </a:rPr>
              <a:t>Media </a:t>
            </a:r>
            <a:r>
              <a:rPr lang="id-ID" b="1" dirty="0" err="1">
                <a:solidFill>
                  <a:srgbClr val="000000"/>
                </a:solidFill>
                <a:effectLst/>
                <a:latin typeface="BookAntiqua"/>
              </a:rPr>
              <a:t>Policy</a:t>
            </a:r>
            <a:r>
              <a:rPr lang="id-ID" b="1" dirty="0">
                <a:solidFill>
                  <a:srgbClr val="000000"/>
                </a:solidFill>
                <a:effectLst/>
                <a:latin typeface="BookAntiqua"/>
              </a:rPr>
              <a:t> </a:t>
            </a:r>
            <a:r>
              <a:rPr lang="id-ID" b="1" dirty="0" err="1">
                <a:solidFill>
                  <a:srgbClr val="000000"/>
                </a:solidFill>
                <a:effectLst/>
                <a:latin typeface="BookAntiqua"/>
              </a:rPr>
              <a:t>and</a:t>
            </a:r>
            <a:r>
              <a:rPr lang="id-ID" b="1" dirty="0">
                <a:solidFill>
                  <a:srgbClr val="000000"/>
                </a:solidFill>
                <a:effectLst/>
                <a:latin typeface="BookAntiqua"/>
              </a:rPr>
              <a:t> </a:t>
            </a:r>
            <a:r>
              <a:rPr lang="id-ID" b="1" dirty="0" err="1">
                <a:solidFill>
                  <a:srgbClr val="000000"/>
                </a:solidFill>
                <a:effectLst/>
                <a:latin typeface="BookAntiqua"/>
              </a:rPr>
              <a:t>Ethic</a:t>
            </a:r>
            <a:r>
              <a:rPr lang="id-ID" b="1" dirty="0">
                <a:solidFill>
                  <a:srgbClr val="000000"/>
                </a:solidFill>
                <a:effectLst/>
                <a:latin typeface="BookAntiqua"/>
              </a:rPr>
              <a:t> </a:t>
            </a:r>
            <a:endParaRPr lang="id-ID" dirty="0"/>
          </a:p>
        </p:txBody>
      </p:sp>
      <p:sp>
        <p:nvSpPr>
          <p:cNvPr id="3" name="Subtitle 2">
            <a:extLst>
              <a:ext uri="{FF2B5EF4-FFF2-40B4-BE49-F238E27FC236}">
                <a16:creationId xmlns:a16="http://schemas.microsoft.com/office/drawing/2014/main" id="{2F143DB0-BA47-D749-30FF-B2021FF91DBE}"/>
              </a:ext>
            </a:extLst>
          </p:cNvPr>
          <p:cNvSpPr>
            <a:spLocks noGrp="1"/>
          </p:cNvSpPr>
          <p:nvPr>
            <p:ph type="subTitle" idx="1"/>
          </p:nvPr>
        </p:nvSpPr>
        <p:spPr/>
        <p:txBody>
          <a:bodyPr/>
          <a:lstStyle/>
          <a:p>
            <a:r>
              <a:rPr lang="en-US" dirty="0" err="1"/>
              <a:t>Pertemuan</a:t>
            </a:r>
            <a:r>
              <a:rPr lang="en-US"/>
              <a:t> ke-1</a:t>
            </a:r>
          </a:p>
          <a:p>
            <a:endParaRPr lang="en-US"/>
          </a:p>
          <a:p>
            <a:r>
              <a:rPr lang="en-US" dirty="0"/>
              <a:t>Septiawan Santana K.</a:t>
            </a:r>
          </a:p>
          <a:p>
            <a:endParaRPr lang="id-ID" dirty="0"/>
          </a:p>
        </p:txBody>
      </p:sp>
    </p:spTree>
    <p:extLst>
      <p:ext uri="{BB962C8B-B14F-4D97-AF65-F5344CB8AC3E}">
        <p14:creationId xmlns:p14="http://schemas.microsoft.com/office/powerpoint/2010/main" val="4216103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ADF2543-1B6F-4FBC-A7AF-53A0430E0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485244"/>
            <a:ext cx="8534400" cy="1507067"/>
          </a:xfrm>
        </p:spPr>
        <p:txBody>
          <a:bodyPr>
            <a:normAutofit/>
          </a:bodyPr>
          <a:lstStyle/>
          <a:p>
            <a:pPr>
              <a:lnSpc>
                <a:spcPct val="90000"/>
              </a:lnSpc>
            </a:pPr>
            <a:r>
              <a:rPr lang="en-US" sz="3300" dirty="0">
                <a:effectLst/>
                <a:latin typeface="TimesNewRoman"/>
              </a:rPr>
              <a:t>Definition law</a:t>
            </a:r>
            <a:br>
              <a:rPr lang="en-US" sz="3300" dirty="0">
                <a:effectLst/>
                <a:latin typeface="TimesNewRoman"/>
              </a:rPr>
            </a:br>
            <a:r>
              <a:rPr lang="id-ID" sz="2000" b="1" kern="1600" dirty="0">
                <a:latin typeface="Calibri Light" panose="020F0302020204030204" pitchFamily="34" charset="0"/>
                <a:cs typeface="Times New Roman" panose="02020603050405020304" pitchFamily="18" charset="0"/>
              </a:rPr>
              <a:t>Etika dan Hukum</a:t>
            </a:r>
            <a:r>
              <a:rPr lang="en-US" sz="2000" b="1" kern="1600" dirty="0">
                <a:latin typeface="Calibri Light" panose="020F0302020204030204" pitchFamily="34" charset="0"/>
                <a:cs typeface="Times New Roman" panose="02020603050405020304" pitchFamily="18" charset="0"/>
              </a:rPr>
              <a:t>: </a:t>
            </a:r>
            <a:r>
              <a:rPr lang="en-US" sz="2000" b="1" kern="1600" dirty="0" err="1">
                <a:latin typeface="Calibri Light" panose="020F0302020204030204" pitchFamily="34" charset="0"/>
                <a:cs typeface="Times New Roman" panose="02020603050405020304" pitchFamily="18" charset="0"/>
              </a:rPr>
              <a:t>Perbedaan</a:t>
            </a:r>
            <a:endParaRPr lang="id-ID" sz="3300" dirty="0"/>
          </a:p>
        </p:txBody>
      </p:sp>
      <p:grpSp>
        <p:nvGrpSpPr>
          <p:cNvPr id="10" name="Group 9">
            <a:extLst>
              <a:ext uri="{FF2B5EF4-FFF2-40B4-BE49-F238E27FC236}">
                <a16:creationId xmlns:a16="http://schemas.microsoft.com/office/drawing/2014/main" id="{A80A6E81-6B71-43DF-877B-E964A9A4CB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8" name="Straight Connector 17">
              <a:extLst>
                <a:ext uri="{FF2B5EF4-FFF2-40B4-BE49-F238E27FC236}">
                  <a16:creationId xmlns:a16="http://schemas.microsoft.com/office/drawing/2014/main" id="{4E35C3AD-357F-4004-A3F3-2D4EAF34A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337B6032-0A70-4F26-A9A3-B4D60DF1181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E192CE3-3DD1-448F-93BE-42983DA0D5A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6D3DA09-5C72-4562-BEDE-1937DF87E81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6ACA7CA-2A20-49D7-9053-E076463D79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gr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2068511"/>
            <a:ext cx="8534400" cy="3615267"/>
          </a:xfrm>
        </p:spPr>
        <p:txBody>
          <a:bodyPr>
            <a:normAutofit/>
          </a:bodyPr>
          <a:lstStyle/>
          <a:p>
            <a:pPr>
              <a:lnSpc>
                <a:spcPct val="90000"/>
              </a:lnSpc>
              <a:tabLst>
                <a:tab pos="342900" algn="l"/>
              </a:tabLst>
            </a:pPr>
            <a:r>
              <a:rPr lang="en-US" b="1" dirty="0">
                <a:solidFill>
                  <a:schemeClr val="tx1"/>
                </a:solidFill>
                <a:latin typeface="Times New Roman" panose="02020603050405020304" pitchFamily="18" charset="0"/>
                <a:ea typeface="Times New Roman" panose="02020603050405020304" pitchFamily="18" charset="0"/>
              </a:rPr>
              <a:t>H</a:t>
            </a:r>
            <a:r>
              <a:rPr lang="id-ID" b="1" dirty="0" err="1">
                <a:solidFill>
                  <a:schemeClr val="tx1"/>
                </a:solidFill>
                <a:latin typeface="Times New Roman" panose="02020603050405020304" pitchFamily="18" charset="0"/>
                <a:ea typeface="Times New Roman" panose="02020603050405020304" pitchFamily="18" charset="0"/>
              </a:rPr>
              <a:t>ukum</a:t>
            </a:r>
            <a:r>
              <a:rPr lang="id-ID" b="1" dirty="0">
                <a:solidFill>
                  <a:schemeClr val="tx1"/>
                </a:solidFill>
                <a:latin typeface="Times New Roman" panose="02020603050405020304" pitchFamily="18" charset="0"/>
                <a:ea typeface="Times New Roman" panose="02020603050405020304" pitchFamily="18" charset="0"/>
              </a:rPr>
              <a:t> memberikan putusan hukum</a:t>
            </a:r>
            <a:r>
              <a:rPr lang="en-US" b="1" dirty="0">
                <a:solidFill>
                  <a:schemeClr val="tx1"/>
                </a:solidFill>
                <a:latin typeface="Times New Roman" panose="02020603050405020304" pitchFamily="18" charset="0"/>
                <a:ea typeface="Times New Roman" panose="02020603050405020304" pitchFamily="18" charset="0"/>
              </a:rPr>
              <a:t> pada </a:t>
            </a:r>
            <a:r>
              <a:rPr lang="en-US" b="1" dirty="0" err="1">
                <a:solidFill>
                  <a:schemeClr val="tx1"/>
                </a:solidFill>
                <a:latin typeface="Times New Roman" panose="02020603050405020304" pitchFamily="18" charset="0"/>
                <a:ea typeface="Times New Roman" panose="02020603050405020304" pitchFamily="18" charset="0"/>
              </a:rPr>
              <a:t>sebuah</a:t>
            </a:r>
            <a:r>
              <a:rPr lang="en-US" b="1" dirty="0">
                <a:solidFill>
                  <a:schemeClr val="tx1"/>
                </a:solidFill>
                <a:latin typeface="Times New Roman" panose="02020603050405020304" pitchFamily="18" charset="0"/>
                <a:ea typeface="Times New Roman" panose="02020603050405020304" pitchFamily="18" charset="0"/>
              </a:rPr>
              <a:t> </a:t>
            </a:r>
            <a:r>
              <a:rPr lang="id-ID" b="1" dirty="0">
                <a:solidFill>
                  <a:schemeClr val="tx1"/>
                </a:solidFill>
                <a:latin typeface="Times New Roman" panose="02020603050405020304" pitchFamily="18" charset="0"/>
                <a:ea typeface="Times New Roman" panose="02020603050405020304" pitchFamily="18" charset="0"/>
              </a:rPr>
              <a:t>perbuatan, maka etika memberikan penilaian baik atau buruk.</a:t>
            </a:r>
            <a:r>
              <a:rPr lang="id-ID" dirty="0">
                <a:solidFill>
                  <a:schemeClr val="tx1"/>
                </a:solidFill>
                <a:latin typeface="Times New Roman" panose="02020603050405020304" pitchFamily="18" charset="0"/>
                <a:ea typeface="Times New Roman" panose="02020603050405020304" pitchFamily="18" charset="0"/>
              </a:rPr>
              <a:t> </a:t>
            </a:r>
            <a:endParaRPr lang="en-US" dirty="0">
              <a:solidFill>
                <a:schemeClr val="tx1"/>
              </a:solidFill>
              <a:latin typeface="Times New Roman" panose="02020603050405020304" pitchFamily="18" charset="0"/>
              <a:ea typeface="Times New Roman" panose="02020603050405020304" pitchFamily="18" charset="0"/>
            </a:endParaRPr>
          </a:p>
          <a:p>
            <a:pPr lvl="1">
              <a:lnSpc>
                <a:spcPct val="90000"/>
              </a:lnSpc>
              <a:tabLst>
                <a:tab pos="342900" algn="l"/>
              </a:tabLst>
            </a:pPr>
            <a:r>
              <a:rPr lang="id-ID" dirty="0">
                <a:solidFill>
                  <a:schemeClr val="tx1"/>
                </a:solidFill>
                <a:latin typeface="Times New Roman" panose="02020603050405020304" pitchFamily="18" charset="0"/>
                <a:ea typeface="Times New Roman" panose="02020603050405020304" pitchFamily="18" charset="0"/>
              </a:rPr>
              <a:t>Putusan hukum menetapkan boleh tidaknya perbuatan</a:t>
            </a:r>
            <a:r>
              <a:rPr lang="en-US" dirty="0">
                <a:solidFill>
                  <a:schemeClr val="tx1"/>
                </a:solidFill>
                <a:latin typeface="Times New Roman" panose="02020603050405020304" pitchFamily="18" charset="0"/>
                <a:ea typeface="Times New Roman" panose="02020603050405020304" pitchFamily="18" charset="0"/>
              </a:rPr>
              <a:t>,</a:t>
            </a:r>
            <a:r>
              <a:rPr lang="id-ID" dirty="0">
                <a:solidFill>
                  <a:schemeClr val="tx1"/>
                </a:solidFill>
                <a:latin typeface="Times New Roman" panose="02020603050405020304" pitchFamily="18" charset="0"/>
                <a:ea typeface="Times New Roman" panose="02020603050405020304" pitchFamily="18" charset="0"/>
              </a:rPr>
              <a:t> diiringi sanksi-sanksi</a:t>
            </a:r>
            <a:endParaRPr lang="en-US" dirty="0">
              <a:solidFill>
                <a:schemeClr val="tx1"/>
              </a:solidFill>
              <a:latin typeface="Times New Roman" panose="02020603050405020304" pitchFamily="18" charset="0"/>
              <a:ea typeface="Times New Roman" panose="02020603050405020304" pitchFamily="18" charset="0"/>
            </a:endParaRPr>
          </a:p>
          <a:p>
            <a:pPr lvl="1">
              <a:lnSpc>
                <a:spcPct val="90000"/>
              </a:lnSpc>
              <a:tabLst>
                <a:tab pos="342900" algn="l"/>
              </a:tabLst>
            </a:pPr>
            <a:r>
              <a:rPr lang="en-US" dirty="0">
                <a:solidFill>
                  <a:schemeClr val="tx1"/>
                </a:solidFill>
                <a:latin typeface="Times New Roman" panose="02020603050405020304" pitchFamily="18" charset="0"/>
                <a:ea typeface="Times New Roman" panose="02020603050405020304" pitchFamily="18" charset="0"/>
              </a:rPr>
              <a:t>Etika </a:t>
            </a:r>
            <a:r>
              <a:rPr lang="en-US" dirty="0" err="1">
                <a:solidFill>
                  <a:schemeClr val="tx1"/>
                </a:solidFill>
                <a:latin typeface="Times New Roman" panose="02020603050405020304" pitchFamily="18" charset="0"/>
                <a:ea typeface="Times New Roman" panose="02020603050405020304" pitchFamily="18" charset="0"/>
              </a:rPr>
              <a:t>menilai</a:t>
            </a:r>
            <a:r>
              <a:rPr lang="en-US" dirty="0">
                <a:solidFill>
                  <a:schemeClr val="tx1"/>
                </a:solidFill>
                <a:latin typeface="Times New Roman" panose="02020603050405020304" pitchFamily="18" charset="0"/>
                <a:ea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rPr>
              <a:t>perbuatan</a:t>
            </a:r>
            <a:r>
              <a:rPr lang="en-US" dirty="0">
                <a:solidFill>
                  <a:schemeClr val="tx1"/>
                </a:solidFill>
                <a:latin typeface="Times New Roman" panose="02020603050405020304" pitchFamily="18" charset="0"/>
                <a:ea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rPr>
              <a:t>baik</a:t>
            </a:r>
            <a:r>
              <a:rPr lang="en-US" dirty="0">
                <a:solidFill>
                  <a:schemeClr val="tx1"/>
                </a:solidFill>
                <a:latin typeface="Times New Roman" panose="02020603050405020304" pitchFamily="18" charset="0"/>
                <a:ea typeface="Times New Roman" panose="02020603050405020304" pitchFamily="18" charset="0"/>
              </a:rPr>
              <a:t> (</a:t>
            </a:r>
            <a:r>
              <a:rPr lang="id-ID" dirty="0">
                <a:solidFill>
                  <a:schemeClr val="tx1"/>
                </a:solidFill>
                <a:latin typeface="Times New Roman" panose="02020603050405020304" pitchFamily="18" charset="0"/>
                <a:ea typeface="Times New Roman" panose="02020603050405020304" pitchFamily="18" charset="0"/>
              </a:rPr>
              <a:t>kebahagiaan</a:t>
            </a:r>
            <a:r>
              <a:rPr lang="en-US" dirty="0">
                <a:solidFill>
                  <a:schemeClr val="tx1"/>
                </a:solidFill>
                <a:latin typeface="Times New Roman" panose="02020603050405020304" pitchFamily="18" charset="0"/>
                <a:ea typeface="Times New Roman" panose="02020603050405020304" pitchFamily="18" charset="0"/>
              </a:rPr>
              <a:t>)</a:t>
            </a:r>
            <a:r>
              <a:rPr lang="id-ID" dirty="0">
                <a:solidFill>
                  <a:schemeClr val="tx1"/>
                </a:solidFill>
                <a:latin typeface="Times New Roman" panose="02020603050405020304" pitchFamily="18" charset="0"/>
                <a:ea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rPr>
              <a:t>atau</a:t>
            </a:r>
            <a:r>
              <a:rPr lang="en-US" dirty="0">
                <a:solidFill>
                  <a:schemeClr val="tx1"/>
                </a:solidFill>
                <a:latin typeface="Times New Roman" panose="02020603050405020304" pitchFamily="18" charset="0"/>
                <a:ea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rPr>
              <a:t>buruk</a:t>
            </a:r>
            <a:r>
              <a:rPr lang="en-US" dirty="0">
                <a:solidFill>
                  <a:schemeClr val="tx1"/>
                </a:solidFill>
                <a:latin typeface="Times New Roman" panose="02020603050405020304" pitchFamily="18" charset="0"/>
                <a:ea typeface="Times New Roman" panose="02020603050405020304" pitchFamily="18" charset="0"/>
              </a:rPr>
              <a:t> (</a:t>
            </a:r>
            <a:r>
              <a:rPr lang="id-ID" dirty="0">
                <a:solidFill>
                  <a:schemeClr val="tx1"/>
                </a:solidFill>
                <a:latin typeface="Times New Roman" panose="02020603050405020304" pitchFamily="18" charset="0"/>
                <a:ea typeface="Times New Roman" panose="02020603050405020304" pitchFamily="18" charset="0"/>
              </a:rPr>
              <a:t>kehinaan dan atau penderitaan</a:t>
            </a:r>
            <a:r>
              <a:rPr lang="en-US" dirty="0">
                <a:solidFill>
                  <a:schemeClr val="tx1"/>
                </a:solidFill>
                <a:latin typeface="Times New Roman" panose="02020603050405020304" pitchFamily="18" charset="0"/>
                <a:ea typeface="Times New Roman" panose="02020603050405020304" pitchFamily="18" charset="0"/>
              </a:rPr>
              <a:t>)</a:t>
            </a:r>
            <a:r>
              <a:rPr lang="id-ID" dirty="0">
                <a:solidFill>
                  <a:schemeClr val="tx1"/>
                </a:solidFill>
                <a:latin typeface="Times New Roman" panose="02020603050405020304" pitchFamily="18" charset="0"/>
                <a:ea typeface="Times New Roman" panose="02020603050405020304" pitchFamily="18" charset="0"/>
              </a:rPr>
              <a:t>. </a:t>
            </a:r>
            <a:endParaRPr lang="en-US" dirty="0">
              <a:solidFill>
                <a:schemeClr val="tx1"/>
              </a:solidFill>
              <a:latin typeface="Times New Roman" panose="02020603050405020304" pitchFamily="18" charset="0"/>
              <a:ea typeface="Times New Roman" panose="02020603050405020304" pitchFamily="18" charset="0"/>
            </a:endParaRPr>
          </a:p>
          <a:p>
            <a:pPr>
              <a:lnSpc>
                <a:spcPct val="90000"/>
              </a:lnSpc>
              <a:tabLst>
                <a:tab pos="342900" algn="l"/>
              </a:tabLst>
            </a:pPr>
            <a:r>
              <a:rPr lang="en-US" b="1" dirty="0">
                <a:solidFill>
                  <a:schemeClr val="tx1"/>
                </a:solidFill>
                <a:latin typeface="Times New Roman" panose="02020603050405020304" pitchFamily="18" charset="0"/>
                <a:ea typeface="Times New Roman" panose="02020603050405020304" pitchFamily="18" charset="0"/>
              </a:rPr>
              <a:t>E</a:t>
            </a:r>
            <a:r>
              <a:rPr lang="id-ID" b="1" dirty="0">
                <a:solidFill>
                  <a:schemeClr val="tx1"/>
                </a:solidFill>
                <a:latin typeface="Times New Roman" panose="02020603050405020304" pitchFamily="18" charset="0"/>
                <a:ea typeface="Times New Roman" panose="02020603050405020304" pitchFamily="18" charset="0"/>
              </a:rPr>
              <a:t>tika </a:t>
            </a:r>
            <a:r>
              <a:rPr lang="id-ID" dirty="0">
                <a:solidFill>
                  <a:schemeClr val="tx1"/>
                </a:solidFill>
                <a:latin typeface="Times New Roman" panose="02020603050405020304" pitchFamily="18" charset="0"/>
                <a:ea typeface="Times New Roman" panose="02020603050405020304" pitchFamily="18" charset="0"/>
              </a:rPr>
              <a:t>ditujukan pada manusia sebagai </a:t>
            </a:r>
            <a:r>
              <a:rPr lang="id-ID" b="1" dirty="0">
                <a:solidFill>
                  <a:schemeClr val="tx1"/>
                </a:solidFill>
                <a:latin typeface="Times New Roman" panose="02020603050405020304" pitchFamily="18" charset="0"/>
                <a:ea typeface="Times New Roman" panose="02020603050405020304" pitchFamily="18" charset="0"/>
              </a:rPr>
              <a:t>individu</a:t>
            </a:r>
            <a:r>
              <a:rPr lang="id-ID" dirty="0">
                <a:solidFill>
                  <a:schemeClr val="tx1"/>
                </a:solidFill>
                <a:latin typeface="Times New Roman" panose="02020603050405020304" pitchFamily="18" charset="0"/>
                <a:ea typeface="Times New Roman" panose="02020603050405020304" pitchFamily="18" charset="0"/>
              </a:rPr>
              <a:t>, sedangkan hukum ditujukan pada manusia sebagai </a:t>
            </a:r>
            <a:r>
              <a:rPr lang="id-ID" b="1" dirty="0">
                <a:solidFill>
                  <a:schemeClr val="tx1"/>
                </a:solidFill>
                <a:latin typeface="Times New Roman" panose="02020603050405020304" pitchFamily="18" charset="0"/>
                <a:ea typeface="Times New Roman" panose="02020603050405020304" pitchFamily="18" charset="0"/>
              </a:rPr>
              <a:t>makhluk sosial</a:t>
            </a:r>
            <a:endParaRPr lang="en-ID" dirty="0">
              <a:solidFill>
                <a:schemeClr val="tx1"/>
              </a:solidFill>
              <a:latin typeface="Times New Roman" panose="02020603050405020304" pitchFamily="18" charset="0"/>
              <a:ea typeface="Times New Roman" panose="02020603050405020304" pitchFamily="18" charset="0"/>
            </a:endParaRPr>
          </a:p>
          <a:p>
            <a:pPr>
              <a:lnSpc>
                <a:spcPct val="90000"/>
              </a:lnSpc>
              <a:tabLst>
                <a:tab pos="342900" algn="l"/>
              </a:tabLst>
            </a:pPr>
            <a:r>
              <a:rPr lang="en-US" b="1" dirty="0">
                <a:solidFill>
                  <a:schemeClr val="tx1"/>
                </a:solidFill>
                <a:latin typeface="Times New Roman" panose="02020603050405020304" pitchFamily="18" charset="0"/>
                <a:ea typeface="Times New Roman" panose="02020603050405020304" pitchFamily="18" charset="0"/>
              </a:rPr>
              <a:t>H</a:t>
            </a:r>
            <a:r>
              <a:rPr lang="id-ID" b="1" dirty="0" err="1">
                <a:solidFill>
                  <a:schemeClr val="tx1"/>
                </a:solidFill>
                <a:latin typeface="Times New Roman" panose="02020603050405020304" pitchFamily="18" charset="0"/>
                <a:ea typeface="Times New Roman" panose="02020603050405020304" pitchFamily="18" charset="0"/>
              </a:rPr>
              <a:t>ukum</a:t>
            </a:r>
            <a:r>
              <a:rPr lang="id-ID" b="1" dirty="0">
                <a:solidFill>
                  <a:schemeClr val="tx1"/>
                </a:solidFill>
                <a:latin typeface="Times New Roman" panose="02020603050405020304" pitchFamily="18" charset="0"/>
                <a:ea typeface="Times New Roman" panose="02020603050405020304" pitchFamily="18" charset="0"/>
              </a:rPr>
              <a:t> lebih dikodifikasi</a:t>
            </a:r>
            <a:r>
              <a:rPr lang="id-ID" dirty="0">
                <a:solidFill>
                  <a:schemeClr val="tx1"/>
                </a:solidFill>
                <a:latin typeface="Times New Roman" panose="02020603050405020304" pitchFamily="18" charset="0"/>
                <a:ea typeface="Times New Roman" panose="02020603050405020304" pitchFamily="18" charset="0"/>
              </a:rPr>
              <a:t> </a:t>
            </a:r>
            <a:r>
              <a:rPr lang="en-US" dirty="0">
                <a:solidFill>
                  <a:schemeClr val="tx1"/>
                </a:solidFill>
                <a:latin typeface="Times New Roman" panose="02020603050405020304" pitchFamily="18" charset="0"/>
                <a:ea typeface="Times New Roman" panose="02020603050405020304" pitchFamily="18" charset="0"/>
              </a:rPr>
              <a:t>(</a:t>
            </a:r>
            <a:r>
              <a:rPr lang="id-ID" dirty="0">
                <a:solidFill>
                  <a:schemeClr val="tx1"/>
                </a:solidFill>
                <a:latin typeface="Times New Roman" panose="02020603050405020304" pitchFamily="18" charset="0"/>
                <a:ea typeface="Times New Roman" panose="02020603050405020304" pitchFamily="18" charset="0"/>
              </a:rPr>
              <a:t>disusun dalam kitab undang-undang</a:t>
            </a:r>
            <a:r>
              <a:rPr lang="en-US" dirty="0">
                <a:solidFill>
                  <a:schemeClr val="tx1"/>
                </a:solidFill>
                <a:latin typeface="Times New Roman" panose="02020603050405020304" pitchFamily="18" charset="0"/>
                <a:ea typeface="Times New Roman" panose="02020603050405020304" pitchFamily="18" charset="0"/>
              </a:rPr>
              <a:t>), </a:t>
            </a:r>
            <a:r>
              <a:rPr lang="id-ID" dirty="0">
                <a:solidFill>
                  <a:schemeClr val="tx1"/>
                </a:solidFill>
                <a:latin typeface="Times New Roman" panose="02020603050405020304" pitchFamily="18" charset="0"/>
                <a:ea typeface="Times New Roman" panose="02020603050405020304" pitchFamily="18" charset="0"/>
              </a:rPr>
              <a:t>norma hukum </a:t>
            </a:r>
            <a:r>
              <a:rPr lang="id-ID" b="1" dirty="0">
                <a:solidFill>
                  <a:schemeClr val="tx1"/>
                </a:solidFill>
                <a:latin typeface="Times New Roman" panose="02020603050405020304" pitchFamily="18" charset="0"/>
                <a:ea typeface="Times New Roman" panose="02020603050405020304" pitchFamily="18" charset="0"/>
              </a:rPr>
              <a:t>mempunyai kepastian</a:t>
            </a:r>
            <a:r>
              <a:rPr lang="id-ID" dirty="0">
                <a:solidFill>
                  <a:schemeClr val="tx1"/>
                </a:solidFill>
                <a:latin typeface="Times New Roman" panose="02020603050405020304" pitchFamily="18" charset="0"/>
                <a:ea typeface="Times New Roman" panose="02020603050405020304" pitchFamily="18" charset="0"/>
              </a:rPr>
              <a:t> lebih besar dan lebih objektif. </a:t>
            </a:r>
            <a:endParaRPr lang="en-US" dirty="0">
              <a:solidFill>
                <a:schemeClr val="tx1"/>
              </a:solidFill>
              <a:latin typeface="Times New Roman" panose="02020603050405020304" pitchFamily="18" charset="0"/>
              <a:ea typeface="Times New Roman" panose="02020603050405020304" pitchFamily="18" charset="0"/>
            </a:endParaRPr>
          </a:p>
          <a:p>
            <a:pPr lvl="1">
              <a:lnSpc>
                <a:spcPct val="90000"/>
              </a:lnSpc>
              <a:tabLst>
                <a:tab pos="342900" algn="l"/>
              </a:tabLst>
            </a:pPr>
            <a:r>
              <a:rPr lang="en-US" dirty="0">
                <a:solidFill>
                  <a:schemeClr val="tx1"/>
                </a:solidFill>
                <a:latin typeface="Times New Roman" panose="02020603050405020304" pitchFamily="18" charset="0"/>
                <a:ea typeface="Times New Roman" panose="02020603050405020304" pitchFamily="18" charset="0"/>
              </a:rPr>
              <a:t>N</a:t>
            </a:r>
            <a:r>
              <a:rPr lang="id-ID" dirty="0" err="1">
                <a:solidFill>
                  <a:schemeClr val="tx1"/>
                </a:solidFill>
                <a:latin typeface="Times New Roman" panose="02020603050405020304" pitchFamily="18" charset="0"/>
                <a:ea typeface="Times New Roman" panose="02020603050405020304" pitchFamily="18" charset="0"/>
              </a:rPr>
              <a:t>orma</a:t>
            </a:r>
            <a:r>
              <a:rPr lang="id-ID" dirty="0">
                <a:solidFill>
                  <a:schemeClr val="tx1"/>
                </a:solidFill>
                <a:latin typeface="Times New Roman" panose="02020603050405020304" pitchFamily="18" charset="0"/>
                <a:ea typeface="Times New Roman" panose="02020603050405020304" pitchFamily="18" charset="0"/>
              </a:rPr>
              <a:t> etika lebih subjektif</a:t>
            </a:r>
            <a:r>
              <a:rPr lang="en-US" dirty="0">
                <a:solidFill>
                  <a:schemeClr val="tx1"/>
                </a:solidFill>
                <a:latin typeface="Times New Roman" panose="02020603050405020304" pitchFamily="18" charset="0"/>
                <a:ea typeface="Times New Roman" panose="02020603050405020304" pitchFamily="18" charset="0"/>
              </a:rPr>
              <a:t>, </a:t>
            </a:r>
            <a:r>
              <a:rPr lang="id-ID" dirty="0">
                <a:solidFill>
                  <a:schemeClr val="tx1"/>
                </a:solidFill>
                <a:latin typeface="Times New Roman" panose="02020603050405020304" pitchFamily="18" charset="0"/>
                <a:ea typeface="Times New Roman" panose="02020603050405020304" pitchFamily="18" charset="0"/>
              </a:rPr>
              <a:t>mencari kejelasan yang etis atau tidak etis. </a:t>
            </a:r>
            <a:endParaRPr lang="en-US" dirty="0">
              <a:solidFill>
                <a:schemeClr val="tx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28951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ADF2543-1B6F-4FBC-A7AF-53A0430E0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589944" y="346866"/>
            <a:ext cx="8356093" cy="1094845"/>
          </a:xfrm>
        </p:spPr>
        <p:txBody>
          <a:bodyPr>
            <a:normAutofit/>
          </a:bodyPr>
          <a:lstStyle/>
          <a:p>
            <a:pPr>
              <a:lnSpc>
                <a:spcPct val="90000"/>
              </a:lnSpc>
            </a:pPr>
            <a:r>
              <a:rPr lang="en-US" sz="3300" dirty="0">
                <a:effectLst/>
                <a:latin typeface="TimesNewRoman"/>
              </a:rPr>
              <a:t>Definition law</a:t>
            </a:r>
            <a:br>
              <a:rPr lang="en-US" sz="3300" dirty="0">
                <a:effectLst/>
                <a:latin typeface="TimesNewRoman"/>
              </a:rPr>
            </a:br>
            <a:r>
              <a:rPr lang="id-ID" sz="2400" b="1" kern="1600" dirty="0">
                <a:latin typeface="Calibri Light" panose="020F0302020204030204" pitchFamily="34" charset="0"/>
                <a:cs typeface="Times New Roman" panose="02020603050405020304" pitchFamily="18" charset="0"/>
              </a:rPr>
              <a:t>Etika dan Hukum</a:t>
            </a:r>
            <a:r>
              <a:rPr lang="en-US" sz="2400" b="1" kern="1600" dirty="0">
                <a:latin typeface="Calibri Light" panose="020F0302020204030204" pitchFamily="34" charset="0"/>
                <a:cs typeface="Times New Roman" panose="02020603050405020304" pitchFamily="18" charset="0"/>
              </a:rPr>
              <a:t>: </a:t>
            </a:r>
            <a:r>
              <a:rPr lang="en-US" sz="2400" b="1" kern="1600" dirty="0" err="1">
                <a:latin typeface="Calibri Light" panose="020F0302020204030204" pitchFamily="34" charset="0"/>
                <a:cs typeface="Times New Roman" panose="02020603050405020304" pitchFamily="18" charset="0"/>
              </a:rPr>
              <a:t>Perbedaan</a:t>
            </a:r>
            <a:endParaRPr lang="id-ID" sz="2400" dirty="0"/>
          </a:p>
        </p:txBody>
      </p:sp>
      <p:grpSp>
        <p:nvGrpSpPr>
          <p:cNvPr id="10" name="Group 9">
            <a:extLst>
              <a:ext uri="{FF2B5EF4-FFF2-40B4-BE49-F238E27FC236}">
                <a16:creationId xmlns:a16="http://schemas.microsoft.com/office/drawing/2014/main" id="{A80A6E81-6B71-43DF-877B-E964A9A4CB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1" name="Straight Connector 10">
              <a:extLst>
                <a:ext uri="{FF2B5EF4-FFF2-40B4-BE49-F238E27FC236}">
                  <a16:creationId xmlns:a16="http://schemas.microsoft.com/office/drawing/2014/main" id="{4E35C3AD-357F-4004-A3F3-2D4EAF34A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337B6032-0A70-4F26-A9A3-B4D60DF1181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E192CE3-3DD1-448F-93BE-42983DA0D5A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6D3DA09-5C72-4562-BEDE-1937DF87E81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6ACA7CA-2A20-49D7-9053-E076463D79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2">
                  <a:lumMod val="75000"/>
                  <a:alpha val="80000"/>
                </a:schemeClr>
              </a:solidFill>
            </a:ln>
          </p:spPr>
          <p:style>
            <a:lnRef idx="2">
              <a:schemeClr val="accent1"/>
            </a:lnRef>
            <a:fillRef idx="0">
              <a:schemeClr val="accent1"/>
            </a:fillRef>
            <a:effectRef idx="1">
              <a:schemeClr val="accent1"/>
            </a:effectRef>
            <a:fontRef idx="minor">
              <a:schemeClr val="tx1"/>
            </a:fontRef>
          </p:style>
        </p:cxnSp>
      </p:gr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2068511"/>
            <a:ext cx="9939796" cy="4341716"/>
          </a:xfrm>
        </p:spPr>
        <p:txBody>
          <a:bodyPr>
            <a:normAutofit/>
          </a:bodyPr>
          <a:lstStyle/>
          <a:p>
            <a:pPr>
              <a:tabLst>
                <a:tab pos="342900" algn="l"/>
              </a:tabLst>
            </a:pPr>
            <a:r>
              <a:rPr lang="en-US" sz="2400" b="1" dirty="0">
                <a:solidFill>
                  <a:schemeClr val="tx1"/>
                </a:solidFill>
                <a:latin typeface="Times New Roman" panose="02020603050405020304" pitchFamily="18" charset="0"/>
                <a:ea typeface="Times New Roman" panose="02020603050405020304" pitchFamily="18" charset="0"/>
              </a:rPr>
              <a:t>H</a:t>
            </a:r>
            <a:r>
              <a:rPr lang="id-ID" sz="2400" b="1" dirty="0" err="1">
                <a:solidFill>
                  <a:schemeClr val="tx1"/>
                </a:solidFill>
                <a:latin typeface="Times New Roman" panose="02020603050405020304" pitchFamily="18" charset="0"/>
                <a:ea typeface="Times New Roman" panose="02020603050405020304" pitchFamily="18" charset="0"/>
              </a:rPr>
              <a:t>ukum</a:t>
            </a:r>
            <a:r>
              <a:rPr lang="id-ID" sz="2400" b="1" dirty="0">
                <a:solidFill>
                  <a:schemeClr val="tx1"/>
                </a:solidFill>
                <a:latin typeface="Times New Roman" panose="02020603050405020304" pitchFamily="18" charset="0"/>
                <a:ea typeface="Times New Roman" panose="02020603050405020304" pitchFamily="18" charset="0"/>
              </a:rPr>
              <a:t> membatasi diri pada tingkah laku lahiriah saja, sedangkan etika mengangkut juga sikap batin seseorang</a:t>
            </a:r>
            <a:r>
              <a:rPr lang="id-ID" sz="2400" dirty="0">
                <a:solidFill>
                  <a:schemeClr val="tx1"/>
                </a:solidFill>
                <a:latin typeface="Times New Roman" panose="02020603050405020304" pitchFamily="18" charset="0"/>
                <a:ea typeface="Times New Roman" panose="02020603050405020304" pitchFamily="18" charset="0"/>
              </a:rPr>
              <a:t>. </a:t>
            </a:r>
            <a:endParaRPr lang="en-ID" sz="2400" dirty="0">
              <a:solidFill>
                <a:schemeClr val="tx1"/>
              </a:solidFill>
              <a:latin typeface="Times New Roman" panose="02020603050405020304" pitchFamily="18" charset="0"/>
              <a:ea typeface="Times New Roman" panose="02020603050405020304" pitchFamily="18" charset="0"/>
            </a:endParaRPr>
          </a:p>
          <a:p>
            <a:pPr>
              <a:tabLst>
                <a:tab pos="342900" algn="l"/>
              </a:tabLst>
            </a:pPr>
            <a:r>
              <a:rPr lang="en-US" sz="2400" b="1" dirty="0">
                <a:solidFill>
                  <a:schemeClr val="tx1"/>
                </a:solidFill>
                <a:latin typeface="Times New Roman" panose="02020603050405020304" pitchFamily="18" charset="0"/>
                <a:ea typeface="Times New Roman" panose="02020603050405020304" pitchFamily="18" charset="0"/>
              </a:rPr>
              <a:t>S</a:t>
            </a:r>
            <a:r>
              <a:rPr lang="id-ID" sz="2400" b="1" dirty="0" err="1">
                <a:solidFill>
                  <a:schemeClr val="tx1"/>
                </a:solidFill>
                <a:latin typeface="Times New Roman" panose="02020603050405020304" pitchFamily="18" charset="0"/>
                <a:ea typeface="Times New Roman" panose="02020603050405020304" pitchFamily="18" charset="0"/>
              </a:rPr>
              <a:t>anksi</a:t>
            </a:r>
            <a:r>
              <a:rPr lang="id-ID" sz="2400" b="1" dirty="0">
                <a:solidFill>
                  <a:schemeClr val="tx1"/>
                </a:solidFill>
                <a:latin typeface="Times New Roman" panose="02020603050405020304" pitchFamily="18" charset="0"/>
                <a:ea typeface="Times New Roman" panose="02020603050405020304" pitchFamily="18" charset="0"/>
              </a:rPr>
              <a:t> hukum berlainan dengan sanksi etika</a:t>
            </a:r>
            <a:r>
              <a:rPr lang="id-ID" sz="2400" dirty="0">
                <a:solidFill>
                  <a:schemeClr val="tx1"/>
                </a:solidFill>
                <a:latin typeface="Times New Roman" panose="02020603050405020304" pitchFamily="18" charset="0"/>
                <a:ea typeface="Times New Roman" panose="02020603050405020304" pitchFamily="18" charset="0"/>
              </a:rPr>
              <a:t>. </a:t>
            </a:r>
            <a:endParaRPr lang="en-US" sz="2400" dirty="0">
              <a:solidFill>
                <a:schemeClr val="tx1"/>
              </a:solidFill>
              <a:latin typeface="Times New Roman" panose="02020603050405020304" pitchFamily="18" charset="0"/>
              <a:ea typeface="Times New Roman" panose="02020603050405020304" pitchFamily="18" charset="0"/>
            </a:endParaRPr>
          </a:p>
          <a:p>
            <a:pPr lvl="1">
              <a:tabLst>
                <a:tab pos="342900" algn="l"/>
              </a:tabLst>
            </a:pPr>
            <a:r>
              <a:rPr lang="en-US" sz="2000" dirty="0">
                <a:solidFill>
                  <a:schemeClr val="tx1"/>
                </a:solidFill>
                <a:latin typeface="Times New Roman" panose="02020603050405020304" pitchFamily="18" charset="0"/>
                <a:ea typeface="Times New Roman" panose="02020603050405020304" pitchFamily="18" charset="0"/>
              </a:rPr>
              <a:t>Norma h</a:t>
            </a:r>
            <a:r>
              <a:rPr lang="id-ID" sz="2000" dirty="0" err="1">
                <a:solidFill>
                  <a:schemeClr val="tx1"/>
                </a:solidFill>
                <a:latin typeface="Times New Roman" panose="02020603050405020304" pitchFamily="18" charset="0"/>
                <a:ea typeface="Times New Roman" panose="02020603050405020304" pitchFamily="18" charset="0"/>
              </a:rPr>
              <a:t>ukum</a:t>
            </a:r>
            <a:r>
              <a:rPr lang="id-ID" sz="2000" dirty="0">
                <a:solidFill>
                  <a:schemeClr val="tx1"/>
                </a:solidFill>
                <a:latin typeface="Times New Roman" panose="02020603050405020304" pitchFamily="18" charset="0"/>
                <a:ea typeface="Times New Roman" panose="02020603050405020304" pitchFamily="18" charset="0"/>
              </a:rPr>
              <a:t> </a:t>
            </a:r>
            <a:r>
              <a:rPr lang="en-US" sz="2000" dirty="0" err="1">
                <a:solidFill>
                  <a:schemeClr val="tx1"/>
                </a:solidFill>
                <a:latin typeface="Times New Roman" panose="02020603050405020304" pitchFamily="18" charset="0"/>
                <a:ea typeface="Times New Roman" panose="02020603050405020304" pitchFamily="18" charset="0"/>
              </a:rPr>
              <a:t>bersifat</a:t>
            </a:r>
            <a:r>
              <a:rPr lang="en-US" sz="2000" dirty="0">
                <a:solidFill>
                  <a:schemeClr val="tx1"/>
                </a:solidFill>
                <a:latin typeface="Times New Roman" panose="02020603050405020304" pitchFamily="18" charset="0"/>
                <a:ea typeface="Times New Roman" panose="02020603050405020304" pitchFamily="18" charset="0"/>
              </a:rPr>
              <a:t> </a:t>
            </a:r>
            <a:r>
              <a:rPr lang="id-ID" sz="2000" dirty="0">
                <a:solidFill>
                  <a:schemeClr val="tx1"/>
                </a:solidFill>
                <a:latin typeface="Times New Roman" panose="02020603050405020304" pitchFamily="18" charset="0"/>
                <a:ea typeface="Times New Roman" panose="02020603050405020304" pitchFamily="18" charset="0"/>
              </a:rPr>
              <a:t>dipaksakan</a:t>
            </a:r>
            <a:r>
              <a:rPr lang="en-US" sz="2000" dirty="0">
                <a:solidFill>
                  <a:schemeClr val="tx1"/>
                </a:solidFill>
                <a:latin typeface="Times New Roman" panose="02020603050405020304" pitchFamily="18" charset="0"/>
                <a:ea typeface="Times New Roman" panose="02020603050405020304" pitchFamily="18" charset="0"/>
              </a:rPr>
              <a:t>, n</a:t>
            </a:r>
            <a:r>
              <a:rPr lang="id-ID" sz="2000" dirty="0" err="1">
                <a:solidFill>
                  <a:schemeClr val="tx1"/>
                </a:solidFill>
                <a:latin typeface="Times New Roman" panose="02020603050405020304" pitchFamily="18" charset="0"/>
                <a:ea typeface="Times New Roman" panose="02020603050405020304" pitchFamily="18" charset="0"/>
              </a:rPr>
              <a:t>orma</a:t>
            </a:r>
            <a:r>
              <a:rPr lang="id-ID" sz="2000" dirty="0">
                <a:solidFill>
                  <a:schemeClr val="tx1"/>
                </a:solidFill>
                <a:latin typeface="Times New Roman" panose="02020603050405020304" pitchFamily="18" charset="0"/>
                <a:ea typeface="Times New Roman" panose="02020603050405020304" pitchFamily="18" charset="0"/>
              </a:rPr>
              <a:t> etis tidak bisa dipaksakan. </a:t>
            </a:r>
            <a:endParaRPr lang="en-US" sz="2000" dirty="0">
              <a:solidFill>
                <a:schemeClr val="tx1"/>
              </a:solidFill>
              <a:latin typeface="Times New Roman" panose="02020603050405020304" pitchFamily="18" charset="0"/>
              <a:ea typeface="Times New Roman" panose="02020603050405020304" pitchFamily="18" charset="0"/>
            </a:endParaRPr>
          </a:p>
          <a:p>
            <a:pPr lvl="1">
              <a:tabLst>
                <a:tab pos="342900" algn="l"/>
              </a:tabLst>
            </a:pPr>
            <a:r>
              <a:rPr lang="en-US" sz="2000" dirty="0">
                <a:solidFill>
                  <a:schemeClr val="tx1"/>
                </a:solidFill>
                <a:latin typeface="Times New Roman" panose="02020603050405020304" pitchFamily="18" charset="0"/>
                <a:ea typeface="Times New Roman" panose="02020603050405020304" pitchFamily="18" charset="0"/>
              </a:rPr>
              <a:t>P</a:t>
            </a:r>
            <a:r>
              <a:rPr lang="id-ID" sz="2000" dirty="0" err="1">
                <a:solidFill>
                  <a:schemeClr val="tx1"/>
                </a:solidFill>
                <a:latin typeface="Times New Roman" panose="02020603050405020304" pitchFamily="18" charset="0"/>
                <a:ea typeface="Times New Roman" panose="02020603050405020304" pitchFamily="18" charset="0"/>
              </a:rPr>
              <a:t>erbuatan</a:t>
            </a:r>
            <a:r>
              <a:rPr lang="id-ID" sz="2000" dirty="0">
                <a:solidFill>
                  <a:schemeClr val="tx1"/>
                </a:solidFill>
                <a:latin typeface="Times New Roman" panose="02020603050405020304" pitchFamily="18" charset="0"/>
                <a:ea typeface="Times New Roman" panose="02020603050405020304" pitchFamily="18" charset="0"/>
              </a:rPr>
              <a:t>-perbuatan etis berasal dari dalam. Sanksi etika atau moralitas adalah hati nurani</a:t>
            </a:r>
            <a:endParaRPr lang="en-ID" sz="2000" dirty="0">
              <a:solidFill>
                <a:schemeClr val="tx1"/>
              </a:solidFill>
              <a:latin typeface="Times New Roman" panose="02020603050405020304" pitchFamily="18" charset="0"/>
              <a:ea typeface="Times New Roman" panose="02020603050405020304" pitchFamily="18" charset="0"/>
            </a:endParaRPr>
          </a:p>
          <a:p>
            <a:pPr>
              <a:tabLst>
                <a:tab pos="342900" algn="l"/>
              </a:tabLst>
            </a:pPr>
            <a:r>
              <a:rPr lang="id-ID" sz="2400" b="1" dirty="0">
                <a:solidFill>
                  <a:schemeClr val="tx1"/>
                </a:solidFill>
                <a:latin typeface="Times New Roman" panose="02020603050405020304" pitchFamily="18" charset="0"/>
                <a:ea typeface="Times New Roman" panose="02020603050405020304" pitchFamily="18" charset="0"/>
              </a:rPr>
              <a:t>Hukum </a:t>
            </a:r>
            <a:r>
              <a:rPr lang="en-US" sz="2400" b="1" dirty="0" err="1">
                <a:solidFill>
                  <a:schemeClr val="tx1"/>
                </a:solidFill>
                <a:latin typeface="Times New Roman" panose="02020603050405020304" pitchFamily="18" charset="0"/>
                <a:ea typeface="Times New Roman" panose="02020603050405020304" pitchFamily="18" charset="0"/>
              </a:rPr>
              <a:t>berdasar</a:t>
            </a:r>
            <a:r>
              <a:rPr lang="en-US" sz="2400" b="1" dirty="0">
                <a:solidFill>
                  <a:schemeClr val="tx1"/>
                </a:solidFill>
                <a:latin typeface="Times New Roman" panose="02020603050405020304" pitchFamily="18" charset="0"/>
                <a:ea typeface="Times New Roman" panose="02020603050405020304" pitchFamily="18" charset="0"/>
              </a:rPr>
              <a:t> </a:t>
            </a:r>
            <a:r>
              <a:rPr lang="id-ID" sz="2400" b="1" dirty="0">
                <a:solidFill>
                  <a:schemeClr val="tx1"/>
                </a:solidFill>
                <a:latin typeface="Times New Roman" panose="02020603050405020304" pitchFamily="18" charset="0"/>
                <a:ea typeface="Times New Roman" panose="02020603050405020304" pitchFamily="18" charset="0"/>
              </a:rPr>
              <a:t>kehendak masyarakat</a:t>
            </a:r>
            <a:r>
              <a:rPr lang="en-US" sz="2400" b="1" dirty="0">
                <a:solidFill>
                  <a:schemeClr val="tx1"/>
                </a:solidFill>
                <a:latin typeface="Times New Roman" panose="02020603050405020304" pitchFamily="18" charset="0"/>
                <a:ea typeface="Times New Roman" panose="02020603050405020304" pitchFamily="18" charset="0"/>
              </a:rPr>
              <a:t>,</a:t>
            </a:r>
            <a:r>
              <a:rPr lang="id-ID" sz="2400" b="1" dirty="0">
                <a:solidFill>
                  <a:schemeClr val="tx1"/>
                </a:solidFill>
                <a:latin typeface="Times New Roman" panose="02020603050405020304" pitchFamily="18" charset="0"/>
                <a:ea typeface="Times New Roman" panose="02020603050405020304" pitchFamily="18" charset="0"/>
              </a:rPr>
              <a:t> dan kehendak negara</a:t>
            </a:r>
            <a:r>
              <a:rPr lang="id-ID" sz="2400" dirty="0">
                <a:solidFill>
                  <a:schemeClr val="tx1"/>
                </a:solidFill>
                <a:latin typeface="Times New Roman" panose="02020603050405020304" pitchFamily="18" charset="0"/>
                <a:ea typeface="Times New Roman" panose="02020603050405020304" pitchFamily="18" charset="0"/>
              </a:rPr>
              <a:t>. </a:t>
            </a:r>
            <a:r>
              <a:rPr lang="id-ID" sz="2400" b="1" dirty="0">
                <a:solidFill>
                  <a:schemeClr val="tx1"/>
                </a:solidFill>
                <a:latin typeface="Times New Roman" panose="02020603050405020304" pitchFamily="18" charset="0"/>
                <a:ea typeface="Times New Roman" panose="02020603050405020304" pitchFamily="18" charset="0"/>
              </a:rPr>
              <a:t>Etika didasarkan pada norma-norma moral yang melebihi para individu dan masyarakat</a:t>
            </a:r>
            <a:r>
              <a:rPr lang="id-ID" sz="2400" dirty="0">
                <a:solidFill>
                  <a:schemeClr val="tx1"/>
                </a:solidFill>
                <a:latin typeface="Times New Roman" panose="02020603050405020304" pitchFamily="18" charset="0"/>
                <a:ea typeface="Times New Roman" panose="02020603050405020304" pitchFamily="18" charset="0"/>
              </a:rPr>
              <a:t>. Dengan cara demokratis atau pun dengan cara lain  masyarakat dapat mengubah hukum</a:t>
            </a:r>
            <a:endParaRPr lang="en-ID" sz="2400" dirty="0">
              <a:solidFill>
                <a:schemeClr val="tx1"/>
              </a:solidFill>
            </a:endParaRPr>
          </a:p>
        </p:txBody>
      </p:sp>
    </p:spTree>
    <p:extLst>
      <p:ext uri="{BB962C8B-B14F-4D97-AF65-F5344CB8AC3E}">
        <p14:creationId xmlns:p14="http://schemas.microsoft.com/office/powerpoint/2010/main" val="2467047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8"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25" y="2"/>
            <a:ext cx="12191075"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0"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12188825"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278858" y="6036731"/>
            <a:ext cx="9477883" cy="821267"/>
          </a:xfrm>
        </p:spPr>
        <p:txBody>
          <a:bodyPr>
            <a:normAutofit fontScale="90000"/>
          </a:bodyPr>
          <a:lstStyle/>
          <a:p>
            <a:pPr>
              <a:lnSpc>
                <a:spcPct val="90000"/>
              </a:lnSpc>
            </a:pPr>
            <a:r>
              <a:rPr lang="en-US" sz="3400" dirty="0">
                <a:solidFill>
                  <a:schemeClr val="tx2"/>
                </a:solidFill>
                <a:effectLst/>
                <a:latin typeface="TimesNewRoman"/>
              </a:rPr>
              <a:t>Definition of communication media </a:t>
            </a:r>
            <a:br>
              <a:rPr lang="en-US" sz="3400" dirty="0">
                <a:solidFill>
                  <a:schemeClr val="tx2"/>
                </a:solidFill>
                <a:effectLst/>
                <a:latin typeface="TimesNewRoman"/>
              </a:rPr>
            </a:br>
            <a:endParaRPr lang="id-ID" sz="3400" dirty="0">
              <a:solidFill>
                <a:schemeClr val="tx2"/>
              </a:solidFill>
            </a:endParaRPr>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1" y="685800"/>
            <a:ext cx="10646807" cy="5036270"/>
          </a:xfrm>
        </p:spPr>
        <p:txBody>
          <a:bodyPr>
            <a:normAutofit fontScale="92500" lnSpcReduction="10000"/>
          </a:bodyPr>
          <a:lstStyle/>
          <a:p>
            <a:pPr>
              <a:lnSpc>
                <a:spcPct val="90000"/>
              </a:lnSpc>
            </a:pPr>
            <a:r>
              <a:rPr lang="en-US" sz="3500" dirty="0" err="1">
                <a:solidFill>
                  <a:schemeClr val="tx1"/>
                </a:solidFill>
                <a:effectLst/>
                <a:latin typeface="SabonRoman"/>
              </a:rPr>
              <a:t>Teori</a:t>
            </a:r>
            <a:r>
              <a:rPr lang="en-US" sz="3500" dirty="0">
                <a:solidFill>
                  <a:schemeClr val="tx1"/>
                </a:solidFill>
                <a:effectLst/>
                <a:latin typeface="SabonRoman"/>
              </a:rPr>
              <a:t> media (</a:t>
            </a:r>
            <a:r>
              <a:rPr lang="en-US" sz="3500" dirty="0" err="1">
                <a:solidFill>
                  <a:schemeClr val="tx1"/>
                </a:solidFill>
                <a:effectLst/>
                <a:latin typeface="SabonRoman"/>
              </a:rPr>
              <a:t>secara</a:t>
            </a:r>
            <a:r>
              <a:rPr lang="en-US" sz="3500" dirty="0">
                <a:solidFill>
                  <a:schemeClr val="tx1"/>
                </a:solidFill>
                <a:effectLst/>
                <a:latin typeface="SabonRoman"/>
              </a:rPr>
              <a:t> </a:t>
            </a:r>
            <a:r>
              <a:rPr lang="en-US" sz="3500" dirty="0" err="1">
                <a:solidFill>
                  <a:schemeClr val="tx1"/>
                </a:solidFill>
                <a:effectLst/>
                <a:latin typeface="SabonRoman"/>
              </a:rPr>
              <a:t>epistimologis</a:t>
            </a:r>
            <a:r>
              <a:rPr lang="en-US" sz="3500" dirty="0">
                <a:solidFill>
                  <a:schemeClr val="tx1"/>
                </a:solidFill>
                <a:effectLst/>
                <a:latin typeface="SabonRoman"/>
              </a:rPr>
              <a:t>) </a:t>
            </a:r>
            <a:r>
              <a:rPr lang="en-US" sz="3500" dirty="0" err="1">
                <a:solidFill>
                  <a:schemeClr val="tx1"/>
                </a:solidFill>
                <a:effectLst/>
                <a:latin typeface="SabonRoman"/>
              </a:rPr>
              <a:t>menunjukkan</a:t>
            </a:r>
            <a:r>
              <a:rPr lang="en-US" sz="3500" dirty="0">
                <a:solidFill>
                  <a:schemeClr val="tx1"/>
                </a:solidFill>
                <a:latin typeface="SabonRoman"/>
              </a:rPr>
              <a:t> </a:t>
            </a:r>
            <a:r>
              <a:rPr lang="en-US" sz="3500" dirty="0" err="1">
                <a:solidFill>
                  <a:schemeClr val="tx1"/>
                </a:solidFill>
                <a:latin typeface="SabonRoman"/>
              </a:rPr>
              <a:t>pesan</a:t>
            </a:r>
            <a:r>
              <a:rPr lang="en-US" sz="3500" dirty="0">
                <a:solidFill>
                  <a:schemeClr val="tx1"/>
                </a:solidFill>
                <a:latin typeface="SabonRoman"/>
              </a:rPr>
              <a:t> yang </a:t>
            </a:r>
            <a:r>
              <a:rPr lang="en-US" sz="3500" dirty="0" err="1">
                <a:solidFill>
                  <a:schemeClr val="tx1"/>
                </a:solidFill>
                <a:latin typeface="SabonRoman"/>
              </a:rPr>
              <a:t>disampaikan</a:t>
            </a:r>
            <a:r>
              <a:rPr lang="en-US" sz="3500" dirty="0">
                <a:solidFill>
                  <a:schemeClr val="tx1"/>
                </a:solidFill>
                <a:latin typeface="SabonRoman"/>
              </a:rPr>
              <a:t> </a:t>
            </a:r>
            <a:r>
              <a:rPr lang="en-US" sz="3500" dirty="0" err="1">
                <a:solidFill>
                  <a:schemeClr val="tx1"/>
                </a:solidFill>
                <a:latin typeface="SabonRoman"/>
              </a:rPr>
              <a:t>dari</a:t>
            </a:r>
            <a:r>
              <a:rPr lang="en-US" sz="3500" dirty="0">
                <a:solidFill>
                  <a:schemeClr val="tx1"/>
                </a:solidFill>
                <a:latin typeface="SabonRoman"/>
              </a:rPr>
              <a:t> </a:t>
            </a:r>
            <a:r>
              <a:rPr lang="en-US" sz="3500" b="1" dirty="0" err="1">
                <a:solidFill>
                  <a:schemeClr val="tx1"/>
                </a:solidFill>
                <a:latin typeface="SabonRoman"/>
              </a:rPr>
              <a:t>jarak</a:t>
            </a:r>
            <a:r>
              <a:rPr lang="en-US" sz="3500" b="1" dirty="0">
                <a:solidFill>
                  <a:schemeClr val="tx1"/>
                </a:solidFill>
                <a:latin typeface="SabonRoman"/>
              </a:rPr>
              <a:t> yang </a:t>
            </a:r>
            <a:r>
              <a:rPr lang="en-US" sz="3500" b="1" dirty="0" err="1">
                <a:solidFill>
                  <a:schemeClr val="tx1"/>
                </a:solidFill>
                <a:latin typeface="SabonRoman"/>
              </a:rPr>
              <a:t>jauh</a:t>
            </a:r>
            <a:r>
              <a:rPr lang="en-US" sz="3500" dirty="0">
                <a:solidFill>
                  <a:schemeClr val="tx1"/>
                </a:solidFill>
                <a:latin typeface="SabonRoman"/>
              </a:rPr>
              <a:t>. “</a:t>
            </a:r>
            <a:r>
              <a:rPr lang="en-US" sz="3500" dirty="0" err="1">
                <a:solidFill>
                  <a:schemeClr val="tx1"/>
                </a:solidFill>
                <a:latin typeface="SabonRoman"/>
              </a:rPr>
              <a:t>Gagasan</a:t>
            </a:r>
            <a:r>
              <a:rPr lang="en-US" sz="3500" dirty="0">
                <a:solidFill>
                  <a:schemeClr val="tx1"/>
                </a:solidFill>
                <a:latin typeface="SabonRoman"/>
              </a:rPr>
              <a:t> </a:t>
            </a:r>
            <a:r>
              <a:rPr lang="en-US" sz="3500" dirty="0" err="1">
                <a:solidFill>
                  <a:schemeClr val="tx1"/>
                </a:solidFill>
                <a:latin typeface="SabonRoman"/>
              </a:rPr>
              <a:t>tentang</a:t>
            </a:r>
            <a:r>
              <a:rPr lang="en-US" sz="3500" dirty="0">
                <a:solidFill>
                  <a:schemeClr val="tx1"/>
                </a:solidFill>
                <a:latin typeface="SabonRoman"/>
              </a:rPr>
              <a:t> </a:t>
            </a:r>
            <a:r>
              <a:rPr lang="en-US" sz="3500" dirty="0" err="1">
                <a:solidFill>
                  <a:schemeClr val="tx1"/>
                </a:solidFill>
                <a:latin typeface="SabonRoman"/>
              </a:rPr>
              <a:t>kehadiran</a:t>
            </a:r>
            <a:r>
              <a:rPr lang="en-US" sz="3500" dirty="0">
                <a:solidFill>
                  <a:schemeClr val="tx1"/>
                </a:solidFill>
                <a:latin typeface="SabonRoman"/>
              </a:rPr>
              <a:t> yang </a:t>
            </a:r>
            <a:r>
              <a:rPr lang="en-US" sz="3500" dirty="0" err="1">
                <a:solidFill>
                  <a:schemeClr val="tx1"/>
                </a:solidFill>
                <a:latin typeface="SabonRoman"/>
              </a:rPr>
              <a:t>jauh</a:t>
            </a:r>
            <a:r>
              <a:rPr lang="en-US" sz="3500" dirty="0">
                <a:solidFill>
                  <a:schemeClr val="tx1"/>
                </a:solidFill>
                <a:latin typeface="SabonRoman"/>
              </a:rPr>
              <a:t>,” </a:t>
            </a:r>
            <a:r>
              <a:rPr lang="en-US" sz="3500" dirty="0" err="1">
                <a:solidFill>
                  <a:schemeClr val="tx1"/>
                </a:solidFill>
                <a:latin typeface="SabonRoman"/>
              </a:rPr>
              <a:t>menurut</a:t>
            </a:r>
            <a:r>
              <a:rPr lang="en-US" sz="3500" dirty="0">
                <a:solidFill>
                  <a:schemeClr val="tx1"/>
                </a:solidFill>
                <a:latin typeface="SabonRoman"/>
              </a:rPr>
              <a:t> Littlejohn &amp; Foss, 1997:647). </a:t>
            </a:r>
          </a:p>
          <a:p>
            <a:pPr>
              <a:lnSpc>
                <a:spcPct val="90000"/>
              </a:lnSpc>
            </a:pPr>
            <a:r>
              <a:rPr lang="en-US" sz="3500" dirty="0" err="1">
                <a:solidFill>
                  <a:schemeClr val="tx1"/>
                </a:solidFill>
                <a:effectLst/>
                <a:latin typeface="SabonRoman"/>
              </a:rPr>
              <a:t>Adanya</a:t>
            </a:r>
            <a:r>
              <a:rPr lang="en-US" sz="3500" dirty="0">
                <a:solidFill>
                  <a:schemeClr val="tx1"/>
                </a:solidFill>
                <a:effectLst/>
                <a:latin typeface="SabonRoman"/>
              </a:rPr>
              <a:t> medium yang </a:t>
            </a:r>
            <a:r>
              <a:rPr lang="en-US" sz="3500" dirty="0" err="1">
                <a:solidFill>
                  <a:schemeClr val="tx1"/>
                </a:solidFill>
                <a:effectLst/>
                <a:latin typeface="SabonRoman"/>
              </a:rPr>
              <a:t>memiliki</a:t>
            </a:r>
            <a:r>
              <a:rPr lang="en-US" sz="3500" dirty="0">
                <a:solidFill>
                  <a:schemeClr val="tx1"/>
                </a:solidFill>
                <a:effectLst/>
                <a:latin typeface="SabonRoman"/>
              </a:rPr>
              <a:t> </a:t>
            </a:r>
            <a:r>
              <a:rPr lang="en-US" sz="3500" b="1" dirty="0" err="1">
                <a:solidFill>
                  <a:schemeClr val="tx1"/>
                </a:solidFill>
                <a:effectLst/>
                <a:latin typeface="SabonRoman"/>
              </a:rPr>
              <a:t>kekuatan</a:t>
            </a:r>
            <a:r>
              <a:rPr lang="en-US" sz="3500" b="1" dirty="0">
                <a:solidFill>
                  <a:schemeClr val="tx1"/>
                </a:solidFill>
                <a:effectLst/>
                <a:latin typeface="SabonRoman"/>
              </a:rPr>
              <a:t> </a:t>
            </a:r>
            <a:r>
              <a:rPr lang="en-US" sz="3500" b="1" dirty="0" err="1">
                <a:solidFill>
                  <a:schemeClr val="tx1"/>
                </a:solidFill>
                <a:effectLst/>
                <a:latin typeface="SabonRoman"/>
              </a:rPr>
              <a:t>untuk</a:t>
            </a:r>
            <a:r>
              <a:rPr lang="en-US" sz="3500" b="1" dirty="0">
                <a:solidFill>
                  <a:schemeClr val="tx1"/>
                </a:solidFill>
                <a:effectLst/>
                <a:latin typeface="SabonRoman"/>
              </a:rPr>
              <a:t> </a:t>
            </a:r>
            <a:r>
              <a:rPr lang="en-US" sz="3500" b="1" dirty="0" err="1">
                <a:solidFill>
                  <a:schemeClr val="tx1"/>
                </a:solidFill>
                <a:effectLst/>
                <a:latin typeface="SabonRoman"/>
              </a:rPr>
              <a:t>melakukan</a:t>
            </a:r>
            <a:r>
              <a:rPr lang="en-US" sz="3500" b="1" dirty="0">
                <a:solidFill>
                  <a:schemeClr val="tx1"/>
                </a:solidFill>
                <a:effectLst/>
                <a:latin typeface="SabonRoman"/>
              </a:rPr>
              <a:t> </a:t>
            </a:r>
            <a:r>
              <a:rPr lang="en-US" sz="3500" b="1" dirty="0" err="1">
                <a:solidFill>
                  <a:schemeClr val="tx1"/>
                </a:solidFill>
                <a:effectLst/>
                <a:latin typeface="SabonRoman"/>
              </a:rPr>
              <a:t>komunikasi</a:t>
            </a:r>
            <a:r>
              <a:rPr lang="en-US" sz="3500" b="1" dirty="0">
                <a:solidFill>
                  <a:schemeClr val="tx1"/>
                </a:solidFill>
                <a:effectLst/>
                <a:latin typeface="SabonRoman"/>
              </a:rPr>
              <a:t> (</a:t>
            </a:r>
            <a:r>
              <a:rPr lang="en-US" sz="3500" b="1" dirty="0" err="1">
                <a:solidFill>
                  <a:schemeClr val="tx1"/>
                </a:solidFill>
                <a:effectLst/>
                <a:latin typeface="SabonRoman"/>
              </a:rPr>
              <a:t>bagi</a:t>
            </a:r>
            <a:r>
              <a:rPr lang="en-US" sz="3500" b="1" dirty="0">
                <a:solidFill>
                  <a:schemeClr val="tx1"/>
                </a:solidFill>
                <a:effectLst/>
                <a:latin typeface="SabonRoman"/>
              </a:rPr>
              <a:t> </a:t>
            </a:r>
            <a:r>
              <a:rPr lang="en-US" sz="3500" b="1" dirty="0" err="1">
                <a:solidFill>
                  <a:schemeClr val="tx1"/>
                </a:solidFill>
                <a:effectLst/>
                <a:latin typeface="SabonRoman"/>
              </a:rPr>
              <a:t>pengguna</a:t>
            </a:r>
            <a:r>
              <a:rPr lang="en-US" sz="3500" b="1" dirty="0">
                <a:solidFill>
                  <a:schemeClr val="tx1"/>
                </a:solidFill>
                <a:effectLst/>
                <a:latin typeface="SabonRoman"/>
              </a:rPr>
              <a:t>) </a:t>
            </a:r>
            <a:r>
              <a:rPr lang="en-US" sz="3500" dirty="0">
                <a:solidFill>
                  <a:schemeClr val="tx1"/>
                </a:solidFill>
                <a:effectLst/>
                <a:latin typeface="SabonRoman"/>
              </a:rPr>
              <a:t>yang </a:t>
            </a:r>
            <a:r>
              <a:rPr lang="en-US" sz="3500" dirty="0" err="1">
                <a:solidFill>
                  <a:schemeClr val="tx1"/>
                </a:solidFill>
                <a:effectLst/>
                <a:latin typeface="SabonRoman"/>
              </a:rPr>
              <a:t>tidak</a:t>
            </a:r>
            <a:r>
              <a:rPr lang="en-US" sz="3500" dirty="0">
                <a:solidFill>
                  <a:schemeClr val="tx1"/>
                </a:solidFill>
                <a:effectLst/>
                <a:latin typeface="SabonRoman"/>
              </a:rPr>
              <a:t> </a:t>
            </a:r>
            <a:r>
              <a:rPr lang="en-US" sz="3500" dirty="0" err="1">
                <a:solidFill>
                  <a:schemeClr val="tx1"/>
                </a:solidFill>
                <a:effectLst/>
                <a:latin typeface="SabonRoman"/>
              </a:rPr>
              <a:t>berada</a:t>
            </a:r>
            <a:r>
              <a:rPr lang="en-US" sz="3500" dirty="0">
                <a:solidFill>
                  <a:schemeClr val="tx1"/>
                </a:solidFill>
                <a:effectLst/>
                <a:latin typeface="SabonRoman"/>
              </a:rPr>
              <a:t> di </a:t>
            </a:r>
            <a:r>
              <a:rPr lang="en-US" sz="3500" dirty="0" err="1">
                <a:solidFill>
                  <a:schemeClr val="tx1"/>
                </a:solidFill>
                <a:effectLst/>
                <a:latin typeface="SabonRoman"/>
              </a:rPr>
              <a:t>tempat</a:t>
            </a:r>
            <a:r>
              <a:rPr lang="en-US" sz="3500" dirty="0">
                <a:solidFill>
                  <a:schemeClr val="tx1"/>
                </a:solidFill>
                <a:effectLst/>
                <a:latin typeface="SabonRoman"/>
              </a:rPr>
              <a:t> (</a:t>
            </a:r>
            <a:r>
              <a:rPr lang="en-US" sz="3500" dirty="0" err="1">
                <a:solidFill>
                  <a:schemeClr val="tx1"/>
                </a:solidFill>
                <a:effectLst/>
                <a:latin typeface="SabonRoman"/>
              </a:rPr>
              <a:t>seperti</a:t>
            </a:r>
            <a:r>
              <a:rPr lang="en-US" sz="3500" dirty="0">
                <a:solidFill>
                  <a:schemeClr val="tx1"/>
                </a:solidFill>
                <a:effectLst/>
                <a:latin typeface="SabonRoman"/>
              </a:rPr>
              <a:t> </a:t>
            </a:r>
            <a:r>
              <a:rPr lang="en-US" sz="3500" dirty="0" err="1">
                <a:solidFill>
                  <a:schemeClr val="tx1"/>
                </a:solidFill>
                <a:effectLst/>
                <a:latin typeface="SabonRoman"/>
              </a:rPr>
              <a:t>dalam</a:t>
            </a:r>
            <a:r>
              <a:rPr lang="en-US" sz="3500" dirty="0">
                <a:solidFill>
                  <a:schemeClr val="tx1"/>
                </a:solidFill>
                <a:effectLst/>
                <a:latin typeface="SabonRoman"/>
              </a:rPr>
              <a:t> </a:t>
            </a:r>
            <a:r>
              <a:rPr lang="en-US" sz="3500" dirty="0" err="1">
                <a:solidFill>
                  <a:schemeClr val="tx1"/>
                </a:solidFill>
                <a:effectLst/>
                <a:latin typeface="SabonRoman"/>
              </a:rPr>
              <a:t>komunikasi</a:t>
            </a:r>
            <a:r>
              <a:rPr lang="en-US" sz="3500" dirty="0">
                <a:solidFill>
                  <a:schemeClr val="tx1"/>
                </a:solidFill>
                <a:effectLst/>
                <a:latin typeface="SabonRoman"/>
              </a:rPr>
              <a:t> personal).</a:t>
            </a:r>
          </a:p>
          <a:p>
            <a:pPr>
              <a:lnSpc>
                <a:spcPct val="90000"/>
              </a:lnSpc>
            </a:pPr>
            <a:r>
              <a:rPr lang="en-US" sz="3500" dirty="0" err="1">
                <a:solidFill>
                  <a:schemeClr val="tx1"/>
                </a:solidFill>
                <a:effectLst/>
                <a:latin typeface="SabonRoman"/>
              </a:rPr>
              <a:t>Dalam</a:t>
            </a:r>
            <a:r>
              <a:rPr lang="en-US" sz="3500" dirty="0">
                <a:solidFill>
                  <a:schemeClr val="tx1"/>
                </a:solidFill>
                <a:effectLst/>
                <a:latin typeface="SabonRoman"/>
              </a:rPr>
              <a:t> </a:t>
            </a:r>
            <a:r>
              <a:rPr lang="en-US" sz="3500" dirty="0" err="1">
                <a:solidFill>
                  <a:schemeClr val="tx1"/>
                </a:solidFill>
                <a:effectLst/>
                <a:latin typeface="SabonRoman"/>
              </a:rPr>
              <a:t>tradisi</a:t>
            </a:r>
            <a:r>
              <a:rPr lang="en-US" sz="3500" dirty="0">
                <a:solidFill>
                  <a:schemeClr val="tx1"/>
                </a:solidFill>
                <a:effectLst/>
                <a:latin typeface="SabonRoman"/>
              </a:rPr>
              <a:t> </a:t>
            </a:r>
            <a:r>
              <a:rPr lang="en-US" sz="3500" dirty="0" err="1">
                <a:solidFill>
                  <a:schemeClr val="tx1"/>
                </a:solidFill>
                <a:effectLst/>
                <a:latin typeface="SabonRoman"/>
              </a:rPr>
              <a:t>lisan</a:t>
            </a:r>
            <a:r>
              <a:rPr lang="en-US" sz="3500" dirty="0">
                <a:solidFill>
                  <a:schemeClr val="tx1"/>
                </a:solidFill>
                <a:effectLst/>
                <a:latin typeface="SabonRoman"/>
              </a:rPr>
              <a:t> (</a:t>
            </a:r>
            <a:r>
              <a:rPr lang="en-US" sz="3500" dirty="0" err="1">
                <a:solidFill>
                  <a:schemeClr val="tx1"/>
                </a:solidFill>
                <a:effectLst/>
                <a:latin typeface="SabonRoman"/>
              </a:rPr>
              <a:t>komunikasi</a:t>
            </a:r>
            <a:r>
              <a:rPr lang="en-US" sz="3500" dirty="0">
                <a:solidFill>
                  <a:schemeClr val="tx1"/>
                </a:solidFill>
                <a:effectLst/>
                <a:latin typeface="SabonRoman"/>
              </a:rPr>
              <a:t> </a:t>
            </a:r>
            <a:r>
              <a:rPr lang="en-US" sz="3500" dirty="0" err="1">
                <a:solidFill>
                  <a:schemeClr val="tx1"/>
                </a:solidFill>
                <a:effectLst/>
                <a:latin typeface="SabonRoman"/>
              </a:rPr>
              <a:t>antarpersona</a:t>
            </a:r>
            <a:r>
              <a:rPr lang="en-US" sz="3500" dirty="0">
                <a:solidFill>
                  <a:schemeClr val="tx1"/>
                </a:solidFill>
                <a:effectLst/>
                <a:latin typeface="SabonRoman"/>
              </a:rPr>
              <a:t>), </a:t>
            </a:r>
            <a:r>
              <a:rPr lang="en-US" sz="3500" dirty="0" err="1">
                <a:solidFill>
                  <a:schemeClr val="tx1"/>
                </a:solidFill>
                <a:effectLst/>
                <a:latin typeface="SabonRoman"/>
              </a:rPr>
              <a:t>individu</a:t>
            </a:r>
            <a:r>
              <a:rPr lang="en-US" sz="3500" dirty="0">
                <a:solidFill>
                  <a:schemeClr val="tx1"/>
                </a:solidFill>
                <a:effectLst/>
                <a:latin typeface="SabonRoman"/>
              </a:rPr>
              <a:t> </a:t>
            </a:r>
            <a:r>
              <a:rPr lang="en-US" sz="3500" dirty="0" err="1">
                <a:solidFill>
                  <a:schemeClr val="tx1"/>
                </a:solidFill>
                <a:effectLst/>
                <a:latin typeface="SabonRoman"/>
              </a:rPr>
              <a:t>memiliki</a:t>
            </a:r>
            <a:r>
              <a:rPr lang="en-US" sz="3500" dirty="0">
                <a:solidFill>
                  <a:schemeClr val="tx1"/>
                </a:solidFill>
                <a:effectLst/>
                <a:latin typeface="SabonRoman"/>
              </a:rPr>
              <a:t> </a:t>
            </a:r>
            <a:r>
              <a:rPr lang="en-US" sz="3500" b="1" dirty="0" err="1">
                <a:solidFill>
                  <a:schemeClr val="tx1"/>
                </a:solidFill>
                <a:effectLst/>
                <a:latin typeface="SabonRoman"/>
              </a:rPr>
              <a:t>pengalaman</a:t>
            </a:r>
            <a:r>
              <a:rPr lang="en-US" sz="3500" b="1" dirty="0">
                <a:solidFill>
                  <a:schemeClr val="tx1"/>
                </a:solidFill>
                <a:effectLst/>
                <a:latin typeface="SabonRoman"/>
              </a:rPr>
              <a:t> </a:t>
            </a:r>
            <a:r>
              <a:rPr lang="en-US" sz="3500" b="1" dirty="0" err="1">
                <a:solidFill>
                  <a:schemeClr val="tx1"/>
                </a:solidFill>
                <a:effectLst/>
                <a:latin typeface="SabonRoman"/>
              </a:rPr>
              <a:t>langsung</a:t>
            </a:r>
            <a:r>
              <a:rPr lang="en-US" sz="3500" dirty="0">
                <a:solidFill>
                  <a:schemeClr val="tx1"/>
                </a:solidFill>
                <a:effectLst/>
                <a:latin typeface="SabonRoman"/>
              </a:rPr>
              <a:t> </a:t>
            </a:r>
            <a:r>
              <a:rPr lang="en-US" sz="3500" dirty="0" err="1">
                <a:solidFill>
                  <a:schemeClr val="tx1"/>
                </a:solidFill>
                <a:effectLst/>
                <a:latin typeface="SabonRoman"/>
              </a:rPr>
              <a:t>dengan</a:t>
            </a:r>
            <a:r>
              <a:rPr lang="en-US" sz="3500" dirty="0">
                <a:solidFill>
                  <a:schemeClr val="tx1"/>
                </a:solidFill>
                <a:effectLst/>
                <a:latin typeface="SabonRoman"/>
              </a:rPr>
              <a:t> orang lain. </a:t>
            </a:r>
          </a:p>
          <a:p>
            <a:pPr lvl="1">
              <a:lnSpc>
                <a:spcPct val="90000"/>
              </a:lnSpc>
            </a:pPr>
            <a:r>
              <a:rPr lang="en-US" sz="3000" dirty="0" err="1">
                <a:solidFill>
                  <a:schemeClr val="tx1"/>
                </a:solidFill>
                <a:effectLst/>
                <a:latin typeface="SabonRoman"/>
              </a:rPr>
              <a:t>Semua</a:t>
            </a:r>
            <a:r>
              <a:rPr lang="en-US" sz="3000" dirty="0">
                <a:solidFill>
                  <a:schemeClr val="tx1"/>
                </a:solidFill>
                <a:effectLst/>
                <a:latin typeface="SabonRoman"/>
              </a:rPr>
              <a:t> </a:t>
            </a:r>
            <a:r>
              <a:rPr lang="en-US" sz="3000" dirty="0" err="1">
                <a:solidFill>
                  <a:schemeClr val="tx1"/>
                </a:solidFill>
                <a:effectLst/>
                <a:latin typeface="SabonRoman"/>
              </a:rPr>
              <a:t>interaksi</a:t>
            </a:r>
            <a:r>
              <a:rPr lang="en-US" sz="3000" dirty="0">
                <a:solidFill>
                  <a:schemeClr val="tx1"/>
                </a:solidFill>
                <a:effectLst/>
                <a:latin typeface="SabonRoman"/>
              </a:rPr>
              <a:t> </a:t>
            </a:r>
            <a:r>
              <a:rPr lang="en-US" sz="3000" dirty="0" err="1">
                <a:solidFill>
                  <a:schemeClr val="tx1"/>
                </a:solidFill>
                <a:effectLst/>
                <a:latin typeface="SabonRoman"/>
              </a:rPr>
              <a:t>bersifat</a:t>
            </a:r>
            <a:r>
              <a:rPr lang="en-US" sz="3000" dirty="0">
                <a:solidFill>
                  <a:schemeClr val="tx1"/>
                </a:solidFill>
                <a:effectLst/>
                <a:latin typeface="SabonRoman"/>
              </a:rPr>
              <a:t> </a:t>
            </a:r>
            <a:r>
              <a:rPr lang="en-US" sz="3000" b="1" dirty="0" err="1">
                <a:solidFill>
                  <a:schemeClr val="tx1"/>
                </a:solidFill>
                <a:effectLst/>
                <a:latin typeface="SabonRoman"/>
              </a:rPr>
              <a:t>lokal</a:t>
            </a:r>
            <a:r>
              <a:rPr lang="en-US" sz="3000" b="1" dirty="0">
                <a:solidFill>
                  <a:schemeClr val="tx1"/>
                </a:solidFill>
                <a:effectLst/>
                <a:latin typeface="SabonRoman"/>
              </a:rPr>
              <a:t>, </a:t>
            </a:r>
            <a:r>
              <a:rPr lang="en-US" sz="3000" b="1" dirty="0" err="1">
                <a:solidFill>
                  <a:schemeClr val="tx1"/>
                </a:solidFill>
                <a:effectLst/>
                <a:latin typeface="SabonRoman"/>
              </a:rPr>
              <a:t>kuat</a:t>
            </a:r>
            <a:r>
              <a:rPr lang="en-US" sz="3000" dirty="0">
                <a:solidFill>
                  <a:schemeClr val="tx1"/>
                </a:solidFill>
                <a:effectLst/>
                <a:latin typeface="SabonRoman"/>
              </a:rPr>
              <a:t>, dan </a:t>
            </a:r>
            <a:r>
              <a:rPr lang="en-US" sz="3000" b="1" dirty="0" err="1">
                <a:solidFill>
                  <a:schemeClr val="tx1"/>
                </a:solidFill>
                <a:effectLst/>
                <a:latin typeface="SabonRoman"/>
              </a:rPr>
              <a:t>dalam</a:t>
            </a:r>
            <a:r>
              <a:rPr lang="en-US" sz="3000" b="1" dirty="0">
                <a:solidFill>
                  <a:schemeClr val="tx1"/>
                </a:solidFill>
                <a:effectLst/>
                <a:latin typeface="SabonRoman"/>
              </a:rPr>
              <a:t> </a:t>
            </a:r>
            <a:r>
              <a:rPr lang="en-US" sz="3000" b="1" dirty="0" err="1">
                <a:solidFill>
                  <a:schemeClr val="tx1"/>
                </a:solidFill>
                <a:effectLst/>
                <a:latin typeface="SabonRoman"/>
              </a:rPr>
              <a:t>waktu</a:t>
            </a:r>
            <a:r>
              <a:rPr lang="en-US" sz="3000" b="1" dirty="0">
                <a:solidFill>
                  <a:schemeClr val="tx1"/>
                </a:solidFill>
                <a:effectLst/>
                <a:latin typeface="SabonRoman"/>
              </a:rPr>
              <a:t> </a:t>
            </a:r>
            <a:r>
              <a:rPr lang="en-US" sz="3000" b="1" dirty="0" err="1">
                <a:solidFill>
                  <a:schemeClr val="tx1"/>
                </a:solidFill>
                <a:effectLst/>
                <a:latin typeface="SabonRoman"/>
              </a:rPr>
              <a:t>nyata</a:t>
            </a:r>
            <a:r>
              <a:rPr lang="en-US" sz="3000" dirty="0">
                <a:solidFill>
                  <a:schemeClr val="tx1"/>
                </a:solidFill>
                <a:effectLst/>
                <a:latin typeface="SabonRoman"/>
              </a:rPr>
              <a:t>. </a:t>
            </a:r>
          </a:p>
          <a:p>
            <a:pPr lvl="1">
              <a:lnSpc>
                <a:spcPct val="90000"/>
              </a:lnSpc>
            </a:pPr>
            <a:endParaRPr lang="en-US" sz="3000" dirty="0">
              <a:solidFill>
                <a:schemeClr val="tx1"/>
              </a:solidFill>
            </a:endParaRPr>
          </a:p>
          <a:p>
            <a:pPr>
              <a:lnSpc>
                <a:spcPct val="90000"/>
              </a:lnSpc>
            </a:pPr>
            <a:r>
              <a:rPr lang="en-US" sz="1800" dirty="0">
                <a:solidFill>
                  <a:schemeClr val="tx1"/>
                </a:solidFill>
              </a:rPr>
              <a:t>(Littlejohn &amp; Foss, Encyclopedia of Communication Theory, </a:t>
            </a:r>
            <a:r>
              <a:rPr lang="en-US" sz="1800" b="1" i="1" dirty="0">
                <a:solidFill>
                  <a:schemeClr val="tx1"/>
                </a:solidFill>
                <a:effectLst/>
                <a:latin typeface="Sabon"/>
              </a:rPr>
              <a:t>Medium Theory, </a:t>
            </a:r>
            <a:r>
              <a:rPr lang="en-US" sz="1800" dirty="0">
                <a:solidFill>
                  <a:schemeClr val="tx1"/>
                </a:solidFill>
              </a:rPr>
              <a:t>hlm.647)</a:t>
            </a:r>
            <a:endParaRPr lang="id-ID" sz="2800" dirty="0">
              <a:solidFill>
                <a:schemeClr val="tx1"/>
              </a:solidFill>
            </a:endParaRPr>
          </a:p>
        </p:txBody>
      </p:sp>
    </p:spTree>
    <p:extLst>
      <p:ext uri="{BB962C8B-B14F-4D97-AF65-F5344CB8AC3E}">
        <p14:creationId xmlns:p14="http://schemas.microsoft.com/office/powerpoint/2010/main" val="4210960065"/>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9964809" y="771432"/>
            <a:ext cx="2176749" cy="2513635"/>
          </a:xfrm>
        </p:spPr>
        <p:txBody>
          <a:bodyPr>
            <a:normAutofit/>
          </a:bodyPr>
          <a:lstStyle/>
          <a:p>
            <a:pPr>
              <a:lnSpc>
                <a:spcPct val="90000"/>
              </a:lnSpc>
            </a:pPr>
            <a:r>
              <a:rPr lang="en-US" sz="1800" dirty="0">
                <a:solidFill>
                  <a:srgbClr val="FFFFFF"/>
                </a:solidFill>
                <a:effectLst/>
                <a:latin typeface="TimesNewRoman"/>
              </a:rPr>
              <a:t>Definition of communication media </a:t>
            </a:r>
            <a:br>
              <a:rPr lang="en-US" sz="1800" dirty="0">
                <a:solidFill>
                  <a:srgbClr val="FFFFFF"/>
                </a:solidFill>
                <a:effectLst/>
                <a:latin typeface="TimesNewRoman"/>
              </a:rPr>
            </a:br>
            <a:endParaRPr lang="id-ID" sz="1800" dirty="0">
              <a:solidFill>
                <a:srgbClr val="FFFFFF"/>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91264900-76FB-BEF4-6BC1-F5E67FC796D1}"/>
              </a:ext>
            </a:extLst>
          </p:cNvPr>
          <p:cNvGraphicFramePr>
            <a:graphicFrameLocks noGrp="1"/>
          </p:cNvGraphicFramePr>
          <p:nvPr>
            <p:ph idx="1"/>
            <p:extLst>
              <p:ext uri="{D42A27DB-BD31-4B8C-83A1-F6EECF244321}">
                <p14:modId xmlns:p14="http://schemas.microsoft.com/office/powerpoint/2010/main" val="3529255728"/>
              </p:ext>
            </p:extLst>
          </p:nvPr>
        </p:nvGraphicFramePr>
        <p:xfrm>
          <a:off x="546756" y="141402"/>
          <a:ext cx="8898902" cy="64950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040848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9539926" y="292687"/>
            <a:ext cx="2219944" cy="2365846"/>
          </a:xfrm>
        </p:spPr>
        <p:txBody>
          <a:bodyPr>
            <a:normAutofit/>
          </a:bodyPr>
          <a:lstStyle/>
          <a:p>
            <a:r>
              <a:rPr lang="en-US" sz="1600" dirty="0">
                <a:solidFill>
                  <a:srgbClr val="FFFFFF"/>
                </a:solidFill>
                <a:effectLst/>
                <a:latin typeface="TimesNewRoman"/>
              </a:rPr>
              <a:t>Definition of communication media </a:t>
            </a:r>
            <a:br>
              <a:rPr lang="en-US" sz="1600" dirty="0">
                <a:solidFill>
                  <a:srgbClr val="FFFFFF"/>
                </a:solidFill>
                <a:effectLst/>
                <a:latin typeface="TimesNewRoman"/>
              </a:rPr>
            </a:br>
            <a:br>
              <a:rPr lang="en-US" sz="1600" dirty="0">
                <a:solidFill>
                  <a:srgbClr val="FFFFFF"/>
                </a:solidFill>
                <a:effectLst/>
                <a:latin typeface="TimesNewRoman"/>
              </a:rPr>
            </a:br>
            <a:r>
              <a:rPr lang="en-US" sz="600" dirty="0"/>
              <a:t>(Littlejohn &amp; Foss, Encyclopedia of Communication Theory, </a:t>
            </a:r>
            <a:r>
              <a:rPr lang="en-US" sz="600" b="1" i="1" dirty="0"/>
              <a:t>Medium Theory, </a:t>
            </a:r>
            <a:r>
              <a:rPr lang="en-US" sz="600" dirty="0"/>
              <a:t>hlm.647)</a:t>
            </a:r>
            <a:endParaRPr lang="id-ID" sz="1050" dirty="0">
              <a:solidFill>
                <a:srgbClr val="FFFFFF"/>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344B618C-A1FD-1ED9-D762-9E5F87F99DC5}"/>
              </a:ext>
            </a:extLst>
          </p:cNvPr>
          <p:cNvGraphicFramePr>
            <a:graphicFrameLocks noGrp="1"/>
          </p:cNvGraphicFramePr>
          <p:nvPr>
            <p:ph idx="1"/>
            <p:extLst>
              <p:ext uri="{D42A27DB-BD31-4B8C-83A1-F6EECF244321}">
                <p14:modId xmlns:p14="http://schemas.microsoft.com/office/powerpoint/2010/main" val="3556430271"/>
              </p:ext>
            </p:extLst>
          </p:nvPr>
        </p:nvGraphicFramePr>
        <p:xfrm>
          <a:off x="593889" y="941424"/>
          <a:ext cx="8609906" cy="5515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103557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F9C6EDEF-A3BB-407B-9CDF-A7E5E5AE68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11AE95B9-B8B1-4D2E-827E-AE702FB672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9B96C491-9D12-4A1F-87C1-4087035C52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1FFE5C4A-1546-4452-A19D-2A989D4BC4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B148CBA6-F6FA-4167-BD0D-40D35561B2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42" name="Rectangle 41">
            <a:extLst>
              <a:ext uri="{FF2B5EF4-FFF2-40B4-BE49-F238E27FC236}">
                <a16:creationId xmlns:a16="http://schemas.microsoft.com/office/drawing/2014/main" id="{7A675F33-98AF-4B83-A3BB-0780A2314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5C91D89-1E5D-6A6C-1225-FFA99E63A7D6}"/>
              </a:ext>
            </a:extLst>
          </p:cNvPr>
          <p:cNvPicPr>
            <a:picLocks noChangeAspect="1"/>
          </p:cNvPicPr>
          <p:nvPr/>
        </p:nvPicPr>
        <p:blipFill rotWithShape="1">
          <a:blip r:embed="rId2">
            <a:alphaModFix amt="40000"/>
          </a:blip>
          <a:srcRect t="2152" b="18061"/>
          <a:stretch/>
        </p:blipFill>
        <p:spPr>
          <a:xfrm>
            <a:off x="-3175" y="10"/>
            <a:ext cx="12192000" cy="6857990"/>
          </a:xfrm>
          <a:prstGeom prst="rect">
            <a:avLst/>
          </a:prstGeom>
        </p:spPr>
      </p:pic>
      <p:sp>
        <p:nvSpPr>
          <p:cNvPr id="4" name="Title 3">
            <a:extLst>
              <a:ext uri="{FF2B5EF4-FFF2-40B4-BE49-F238E27FC236}">
                <a16:creationId xmlns:a16="http://schemas.microsoft.com/office/drawing/2014/main" id="{00B0ED95-AC70-9636-A86E-98E17AEAC70A}"/>
              </a:ext>
            </a:extLst>
          </p:cNvPr>
          <p:cNvSpPr>
            <a:spLocks noGrp="1"/>
          </p:cNvSpPr>
          <p:nvPr>
            <p:ph type="title"/>
          </p:nvPr>
        </p:nvSpPr>
        <p:spPr>
          <a:xfrm>
            <a:off x="684212" y="685799"/>
            <a:ext cx="8001000" cy="2971801"/>
          </a:xfrm>
        </p:spPr>
        <p:txBody>
          <a:bodyPr vert="horz" lIns="91440" tIns="45720" rIns="91440" bIns="45720" rtlCol="0" anchor="b">
            <a:normAutofit/>
          </a:bodyPr>
          <a:lstStyle/>
          <a:p>
            <a:r>
              <a:rPr lang="en-US" sz="4800"/>
              <a:t>Terima</a:t>
            </a:r>
            <a:r>
              <a:rPr lang="en-US" sz="4800" dirty="0"/>
              <a:t> </a:t>
            </a:r>
            <a:r>
              <a:rPr lang="en-US" sz="4800" dirty="0" err="1"/>
              <a:t>kasih</a:t>
            </a:r>
            <a:endParaRPr lang="en-US" sz="4800" dirty="0"/>
          </a:p>
        </p:txBody>
      </p:sp>
    </p:spTree>
    <p:extLst>
      <p:ext uri="{BB962C8B-B14F-4D97-AF65-F5344CB8AC3E}">
        <p14:creationId xmlns:p14="http://schemas.microsoft.com/office/powerpoint/2010/main" val="3578839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8BDDB-B1EB-D91C-5059-3E09CF342876}"/>
              </a:ext>
            </a:extLst>
          </p:cNvPr>
          <p:cNvSpPr>
            <a:spLocks noGrp="1"/>
          </p:cNvSpPr>
          <p:nvPr>
            <p:ph type="title"/>
          </p:nvPr>
        </p:nvSpPr>
        <p:spPr/>
        <p:txBody>
          <a:bodyPr/>
          <a:lstStyle/>
          <a:p>
            <a:r>
              <a:rPr lang="en-US" dirty="0">
                <a:solidFill>
                  <a:srgbClr val="000000"/>
                </a:solidFill>
                <a:effectLst/>
                <a:latin typeface="TimesNewRoman"/>
              </a:rPr>
              <a:t>Read the rules</a:t>
            </a:r>
            <a:br>
              <a:rPr lang="en-US" dirty="0"/>
            </a:br>
            <a:endParaRPr lang="id-ID" dirty="0"/>
          </a:p>
        </p:txBody>
      </p:sp>
      <p:sp>
        <p:nvSpPr>
          <p:cNvPr id="3" name="Content Placeholder 2">
            <a:extLst>
              <a:ext uri="{FF2B5EF4-FFF2-40B4-BE49-F238E27FC236}">
                <a16:creationId xmlns:a16="http://schemas.microsoft.com/office/drawing/2014/main" id="{BCF53F1C-684A-CD0A-2FCA-7A25EEA33DDB}"/>
              </a:ext>
            </a:extLst>
          </p:cNvPr>
          <p:cNvSpPr>
            <a:spLocks noGrp="1"/>
          </p:cNvSpPr>
          <p:nvPr>
            <p:ph idx="1"/>
          </p:nvPr>
        </p:nvSpPr>
        <p:spPr/>
        <p:txBody>
          <a:bodyPr>
            <a:normAutofit/>
          </a:bodyPr>
          <a:lstStyle/>
          <a:p>
            <a:r>
              <a:rPr lang="en-US" dirty="0">
                <a:solidFill>
                  <a:srgbClr val="000000"/>
                </a:solidFill>
                <a:effectLst/>
                <a:latin typeface="TimesNewRoman"/>
              </a:rPr>
              <a:t>Objectives, methods, and other things related to learning. </a:t>
            </a:r>
          </a:p>
          <a:p>
            <a:r>
              <a:rPr lang="en-US" dirty="0">
                <a:solidFill>
                  <a:srgbClr val="000000"/>
                </a:solidFill>
                <a:effectLst/>
                <a:latin typeface="TimesNewRoman"/>
              </a:rPr>
              <a:t>Definition of ethics, law and communication media </a:t>
            </a:r>
          </a:p>
          <a:p>
            <a:endParaRPr lang="en-US" dirty="0">
              <a:solidFill>
                <a:srgbClr val="000000"/>
              </a:solidFill>
              <a:latin typeface="TimesNewRoman"/>
            </a:endParaRPr>
          </a:p>
          <a:p>
            <a:r>
              <a:rPr lang="en-US" dirty="0" err="1">
                <a:solidFill>
                  <a:srgbClr val="000000"/>
                </a:solidFill>
                <a:latin typeface="TimesNewRoman"/>
              </a:rPr>
              <a:t>Rujukan</a:t>
            </a:r>
            <a:r>
              <a:rPr lang="en-US" dirty="0">
                <a:solidFill>
                  <a:srgbClr val="000000"/>
                </a:solidFill>
                <a:latin typeface="TimesNewRoman"/>
              </a:rPr>
              <a:t>:</a:t>
            </a:r>
          </a:p>
          <a:p>
            <a:pPr lvl="1"/>
            <a:r>
              <a:rPr lang="en-US" dirty="0">
                <a:solidFill>
                  <a:srgbClr val="000000"/>
                </a:solidFill>
                <a:latin typeface="CenturySchoolbook"/>
              </a:rPr>
              <a:t>“</a:t>
            </a:r>
            <a:r>
              <a:rPr lang="en-US" dirty="0">
                <a:solidFill>
                  <a:srgbClr val="000000"/>
                </a:solidFill>
                <a:effectLst/>
                <a:latin typeface="CenturySchoolbook"/>
              </a:rPr>
              <a:t>ETIKA JURNALISME”, </a:t>
            </a:r>
            <a:r>
              <a:rPr lang="en-US" dirty="0" err="1">
                <a:solidFill>
                  <a:srgbClr val="000000"/>
                </a:solidFill>
                <a:effectLst/>
                <a:latin typeface="CenturySchoolbook"/>
              </a:rPr>
              <a:t>dalam</a:t>
            </a:r>
            <a:r>
              <a:rPr lang="en-US" dirty="0">
                <a:solidFill>
                  <a:srgbClr val="000000"/>
                </a:solidFill>
                <a:effectLst/>
                <a:latin typeface="CenturySchoolbook"/>
              </a:rPr>
              <a:t> </a:t>
            </a:r>
            <a:r>
              <a:rPr lang="id-ID" b="1" dirty="0">
                <a:solidFill>
                  <a:srgbClr val="000000"/>
                </a:solidFill>
                <a:effectLst/>
                <a:latin typeface="MinionPro"/>
              </a:rPr>
              <a:t>JURNALISME KONTEMPORER</a:t>
            </a:r>
            <a:r>
              <a:rPr lang="id-ID" dirty="0">
                <a:solidFill>
                  <a:srgbClr val="000000"/>
                </a:solidFill>
                <a:effectLst/>
                <a:latin typeface="EditControl"/>
              </a:rPr>
              <a:t> </a:t>
            </a:r>
            <a:r>
              <a:rPr lang="id-ID" b="1" dirty="0">
                <a:solidFill>
                  <a:srgbClr val="000000"/>
                </a:solidFill>
                <a:effectLst/>
                <a:latin typeface="MinionPro"/>
              </a:rPr>
              <a:t>EDISI KEDUA</a:t>
            </a:r>
            <a:r>
              <a:rPr lang="en-US" b="1" dirty="0">
                <a:solidFill>
                  <a:srgbClr val="000000"/>
                </a:solidFill>
                <a:effectLst/>
                <a:latin typeface="MinionPro"/>
              </a:rPr>
              <a:t> (2017)</a:t>
            </a:r>
            <a:r>
              <a:rPr lang="en-US" dirty="0">
                <a:solidFill>
                  <a:srgbClr val="000000"/>
                </a:solidFill>
                <a:effectLst/>
                <a:latin typeface="MinionPro"/>
              </a:rPr>
              <a:t>, </a:t>
            </a:r>
            <a:r>
              <a:rPr lang="id-ID" dirty="0">
                <a:solidFill>
                  <a:srgbClr val="000000"/>
                </a:solidFill>
                <a:effectLst/>
                <a:latin typeface="MinionPro"/>
              </a:rPr>
              <a:t>Septiawan Santana K.</a:t>
            </a:r>
            <a:r>
              <a:rPr lang="en-US" dirty="0">
                <a:solidFill>
                  <a:srgbClr val="000000"/>
                </a:solidFill>
                <a:effectLst/>
                <a:latin typeface="MinionPro"/>
              </a:rPr>
              <a:t>, Jakarta: YOI. </a:t>
            </a:r>
            <a:r>
              <a:rPr lang="en-US" dirty="0" err="1">
                <a:solidFill>
                  <a:srgbClr val="000000"/>
                </a:solidFill>
                <a:effectLst/>
                <a:latin typeface="MinionPro"/>
              </a:rPr>
              <a:t>Hlm</a:t>
            </a:r>
            <a:r>
              <a:rPr lang="en-US" dirty="0">
                <a:solidFill>
                  <a:srgbClr val="000000"/>
                </a:solidFill>
                <a:effectLst/>
                <a:latin typeface="MinionPro"/>
              </a:rPr>
              <a:t>.</a:t>
            </a:r>
            <a:r>
              <a:rPr lang="en-US" b="1" dirty="0">
                <a:solidFill>
                  <a:srgbClr val="000000"/>
                </a:solidFill>
                <a:effectLst/>
                <a:latin typeface="MinionPro"/>
              </a:rPr>
              <a:t> </a:t>
            </a:r>
            <a:r>
              <a:rPr lang="en-US" dirty="0">
                <a:solidFill>
                  <a:srgbClr val="000000"/>
                </a:solidFill>
                <a:effectLst/>
                <a:latin typeface="MinionPro"/>
              </a:rPr>
              <a:t>270</a:t>
            </a:r>
          </a:p>
          <a:p>
            <a:pPr lvl="1"/>
            <a:r>
              <a:rPr lang="id-ID" u="sng" dirty="0" err="1">
                <a:solidFill>
                  <a:srgbClr val="000000"/>
                </a:solidFill>
                <a:effectLst/>
                <a:latin typeface="TimesNewRoman"/>
              </a:rPr>
              <a:t>Eddyono</a:t>
            </a:r>
            <a:r>
              <a:rPr lang="id-ID" u="sng" dirty="0">
                <a:solidFill>
                  <a:srgbClr val="000000"/>
                </a:solidFill>
                <a:effectLst/>
                <a:latin typeface="TimesNewRoman"/>
              </a:rPr>
              <a:t>, AS. 2020.</a:t>
            </a:r>
            <a:r>
              <a:rPr lang="id-ID" dirty="0">
                <a:solidFill>
                  <a:srgbClr val="000000"/>
                </a:solidFill>
                <a:effectLst/>
                <a:latin typeface="TimesNewRoman"/>
              </a:rPr>
              <a:t> </a:t>
            </a:r>
            <a:r>
              <a:rPr lang="id-ID" i="1" dirty="0">
                <a:solidFill>
                  <a:srgbClr val="000000"/>
                </a:solidFill>
                <a:effectLst/>
                <a:latin typeface="TimesNewRoman"/>
              </a:rPr>
              <a:t>Jurnalisme Warga, Hegemoni, dan Rusaknya Demokrasi. </a:t>
            </a:r>
            <a:r>
              <a:rPr lang="id-ID" dirty="0" err="1">
                <a:solidFill>
                  <a:srgbClr val="000000"/>
                </a:solidFill>
                <a:effectLst/>
                <a:latin typeface="TimesNewRoman"/>
              </a:rPr>
              <a:t>UBpress</a:t>
            </a:r>
            <a:r>
              <a:rPr lang="id-ID" dirty="0">
                <a:solidFill>
                  <a:srgbClr val="000000"/>
                </a:solidFill>
                <a:effectLst/>
                <a:latin typeface="TimesNewRoman"/>
              </a:rPr>
              <a:t>. Hal. 109 </a:t>
            </a:r>
            <a:endParaRPr lang="id-ID" dirty="0"/>
          </a:p>
          <a:p>
            <a:pPr lvl="1"/>
            <a:r>
              <a:rPr lang="id-ID" dirty="0" err="1">
                <a:solidFill>
                  <a:srgbClr val="000000"/>
                </a:solidFill>
                <a:effectLst/>
                <a:latin typeface="TimesNewRoman"/>
              </a:rPr>
              <a:t>Bertens</a:t>
            </a:r>
            <a:r>
              <a:rPr lang="id-ID" dirty="0">
                <a:solidFill>
                  <a:srgbClr val="000000"/>
                </a:solidFill>
                <a:effectLst/>
                <a:latin typeface="TimesNewRoman"/>
              </a:rPr>
              <a:t> K., Etika edisi Revisi (2013). Yogyakarta: Kanisius </a:t>
            </a:r>
            <a:endParaRPr lang="en-US" dirty="0"/>
          </a:p>
          <a:p>
            <a:endParaRPr lang="id-ID" dirty="0"/>
          </a:p>
        </p:txBody>
      </p:sp>
    </p:spTree>
    <p:extLst>
      <p:ext uri="{BB962C8B-B14F-4D97-AF65-F5344CB8AC3E}">
        <p14:creationId xmlns:p14="http://schemas.microsoft.com/office/powerpoint/2010/main" val="4134385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588661" y="941424"/>
            <a:ext cx="3043896" cy="3248611"/>
          </a:xfrm>
        </p:spPr>
        <p:txBody>
          <a:bodyPr>
            <a:normAutofit/>
          </a:bodyPr>
          <a:lstStyle/>
          <a:p>
            <a:r>
              <a:rPr lang="en-US">
                <a:solidFill>
                  <a:srgbClr val="FFFFFF"/>
                </a:solidFill>
                <a:effectLst/>
                <a:latin typeface="TimesNewRoman"/>
              </a:rPr>
              <a:t>Definition of ethics</a:t>
            </a:r>
            <a:endParaRPr lang="id-ID">
              <a:solidFill>
                <a:srgbClr val="FFFFFF"/>
              </a:solidFill>
            </a:endParaRPr>
          </a:p>
        </p:txBody>
      </p:sp>
      <p:grpSp>
        <p:nvGrpSpPr>
          <p:cNvPr id="19" name="Group 18">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20" name="Content Placeholder 2">
            <a:extLst>
              <a:ext uri="{FF2B5EF4-FFF2-40B4-BE49-F238E27FC236}">
                <a16:creationId xmlns:a16="http://schemas.microsoft.com/office/drawing/2014/main" id="{D76988D3-2FB3-BBFE-F9F3-E660296B5D29}"/>
              </a:ext>
            </a:extLst>
          </p:cNvPr>
          <p:cNvGraphicFramePr>
            <a:graphicFrameLocks noGrp="1"/>
          </p:cNvGraphicFramePr>
          <p:nvPr>
            <p:ph idx="1"/>
            <p:extLst>
              <p:ext uri="{D42A27DB-BD31-4B8C-83A1-F6EECF244321}">
                <p14:modId xmlns:p14="http://schemas.microsoft.com/office/powerpoint/2010/main" val="224658330"/>
              </p:ext>
            </p:extLst>
          </p:nvPr>
        </p:nvGraphicFramePr>
        <p:xfrm>
          <a:off x="940645" y="941424"/>
          <a:ext cx="6190459" cy="476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4469601"/>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588661" y="941424"/>
            <a:ext cx="3043896" cy="3248611"/>
          </a:xfrm>
        </p:spPr>
        <p:txBody>
          <a:bodyPr>
            <a:normAutofit/>
          </a:bodyPr>
          <a:lstStyle/>
          <a:p>
            <a:r>
              <a:rPr lang="en-US">
                <a:solidFill>
                  <a:srgbClr val="FFFFFF"/>
                </a:solidFill>
                <a:effectLst/>
                <a:latin typeface="TimesNewRoman"/>
              </a:rPr>
              <a:t>Definition of ethics</a:t>
            </a:r>
            <a:endParaRPr lang="id-ID">
              <a:solidFill>
                <a:srgbClr val="FFFFFF"/>
              </a:solidFill>
            </a:endParaRPr>
          </a:p>
        </p:txBody>
      </p:sp>
      <p:grpSp>
        <p:nvGrpSpPr>
          <p:cNvPr id="19" name="Group 18">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20" name="Content Placeholder 2">
            <a:extLst>
              <a:ext uri="{FF2B5EF4-FFF2-40B4-BE49-F238E27FC236}">
                <a16:creationId xmlns:a16="http://schemas.microsoft.com/office/drawing/2014/main" id="{FEA161F8-65CE-9EB7-02A0-E2AF41A5C880}"/>
              </a:ext>
            </a:extLst>
          </p:cNvPr>
          <p:cNvGraphicFramePr>
            <a:graphicFrameLocks noGrp="1"/>
          </p:cNvGraphicFramePr>
          <p:nvPr>
            <p:ph idx="1"/>
            <p:extLst>
              <p:ext uri="{D42A27DB-BD31-4B8C-83A1-F6EECF244321}">
                <p14:modId xmlns:p14="http://schemas.microsoft.com/office/powerpoint/2010/main" val="1644248473"/>
              </p:ext>
            </p:extLst>
          </p:nvPr>
        </p:nvGraphicFramePr>
        <p:xfrm>
          <a:off x="940645" y="941424"/>
          <a:ext cx="6190459" cy="476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28909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2D7102BB-6B8B-4256-ABC8-228726683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Lensa kamera">
            <a:extLst>
              <a:ext uri="{FF2B5EF4-FFF2-40B4-BE49-F238E27FC236}">
                <a16:creationId xmlns:a16="http://schemas.microsoft.com/office/drawing/2014/main" id="{6953B011-E455-950A-BEE3-04DA487C3C1C}"/>
              </a:ext>
            </a:extLst>
          </p:cNvPr>
          <p:cNvPicPr>
            <a:picLocks noChangeAspect="1"/>
          </p:cNvPicPr>
          <p:nvPr/>
        </p:nvPicPr>
        <p:blipFill rotWithShape="1">
          <a:blip r:embed="rId2">
            <a:grayscl/>
          </a:blip>
          <a:srcRect t="5457" b="10273"/>
          <a:stretch/>
        </p:blipFill>
        <p:spPr>
          <a:xfrm>
            <a:off x="20" y="10"/>
            <a:ext cx="12191980" cy="6857990"/>
          </a:xfrm>
          <a:prstGeom prst="rect">
            <a:avLst/>
          </a:prstGeom>
        </p:spPr>
      </p:pic>
      <p:sp>
        <p:nvSpPr>
          <p:cNvPr id="38" name="Snip Single Corner Rectangle 17">
            <a:extLst>
              <a:ext uri="{FF2B5EF4-FFF2-40B4-BE49-F238E27FC236}">
                <a16:creationId xmlns:a16="http://schemas.microsoft.com/office/drawing/2014/main" id="{8C4C24CE-D3D9-46B9-990E-33D28125C0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12188825" cy="6857999"/>
          </a:xfrm>
          <a:prstGeom prst="snip1Rect">
            <a:avLst>
              <a:gd name="adj" fmla="val 38352"/>
            </a:avLst>
          </a:prstGeom>
          <a:gradFill>
            <a:gsLst>
              <a:gs pos="0">
                <a:schemeClr val="dk2">
                  <a:tint val="97000"/>
                  <a:hueMod val="92000"/>
                  <a:satMod val="169000"/>
                  <a:lumMod val="164000"/>
                  <a:alpha val="80000"/>
                </a:schemeClr>
              </a:gs>
              <a:gs pos="100000">
                <a:schemeClr val="dk2">
                  <a:shade val="96000"/>
                  <a:satMod val="120000"/>
                  <a:lumMod val="90000"/>
                  <a:alpha val="88000"/>
                </a:schemeClr>
              </a:gs>
            </a:gsLst>
          </a:gradFill>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4487332"/>
            <a:ext cx="8534400" cy="1507067"/>
          </a:xfrm>
        </p:spPr>
        <p:txBody>
          <a:bodyPr>
            <a:normAutofit/>
          </a:bodyPr>
          <a:lstStyle/>
          <a:p>
            <a:r>
              <a:rPr lang="en-US">
                <a:effectLst/>
                <a:latin typeface="TimesNewRoman"/>
              </a:rPr>
              <a:t>Definition of ethics</a:t>
            </a:r>
            <a:endParaRPr lang="id-ID"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8534400" cy="3615267"/>
          </a:xfrm>
        </p:spPr>
        <p:txBody>
          <a:bodyPr>
            <a:normAutofit/>
          </a:bodyPr>
          <a:lstStyle/>
          <a:p>
            <a:pPr>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Maka itu, di tiap negara muncul berbagai kode etik. Dewan pers, di tiap negara, menelurkannya. Organisasi media, di tiap kawasan dan bangsa, merancang. </a:t>
            </a:r>
          </a:p>
          <a:p>
            <a:pPr>
              <a:lnSpc>
                <a:spcPct val="90000"/>
              </a:lnSpc>
              <a:spcBef>
                <a:spcPts val="0"/>
              </a:spcBef>
            </a:pPr>
            <a:endPar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Berbagai kode itu berbeda tujuan. </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“Seperti dewan pers,” contoh Himelboim dan Limor (2008), kode-kodenya melayani publik yang luas, atau profesi pekerja media di masing-masing negara. </a:t>
            </a:r>
          </a:p>
          <a:p>
            <a:pPr lvl="1">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Berbeda dengan kode etik dari organisasi media. Kodenya, bertujuan “proﬁt-oriented”. </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Dengan demikian, tiap kode etik dibuat, mereﬂeksi kepentingan para pembuatnya. </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marR="0" indent="0">
              <a:lnSpc>
                <a:spcPct val="90000"/>
              </a:lnSpc>
              <a:spcBef>
                <a:spcPts val="0"/>
              </a:spcBef>
              <a:buNone/>
            </a:pP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0" name="Group 39">
            <a:extLst>
              <a:ext uri="{FF2B5EF4-FFF2-40B4-BE49-F238E27FC236}">
                <a16:creationId xmlns:a16="http://schemas.microsoft.com/office/drawing/2014/main" id="{50D35EDD-C672-4C50-A26A-21976F888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197444" y="2963333"/>
            <a:ext cx="2981858" cy="3208867"/>
            <a:chOff x="9206969" y="2963333"/>
            <a:chExt cx="2981858" cy="3208867"/>
          </a:xfrm>
        </p:grpSpPr>
        <p:cxnSp>
          <p:nvCxnSpPr>
            <p:cNvPr id="41" name="Straight Connector 40">
              <a:extLst>
                <a:ext uri="{FF2B5EF4-FFF2-40B4-BE49-F238E27FC236}">
                  <a16:creationId xmlns:a16="http://schemas.microsoft.com/office/drawing/2014/main" id="{4A5F6ECA-51C9-43C8-BBB5-9A5FE7800B1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644E29C3-8307-4B6F-B2F0-C1D3B939FF6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07C065A6-7DE1-4118-90A5-32825D7E24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2B4A2332-7470-4ECA-8F0F-ADB60EDEF04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37A959BF-D059-484C-871A-9CCAFC1E82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120850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9448D9-8F1D-4CFE-93BA-E0272F0DBD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4487332"/>
            <a:ext cx="7543800" cy="1507067"/>
          </a:xfrm>
        </p:spPr>
        <p:txBody>
          <a:bodyPr>
            <a:normAutofit/>
          </a:bodyPr>
          <a:lstStyle/>
          <a:p>
            <a:r>
              <a:rPr lang="en-US">
                <a:effectLst/>
                <a:latin typeface="TimesNewRoman"/>
              </a:rPr>
              <a:t>Definition of ethics</a:t>
            </a:r>
            <a:endParaRPr lang="id-ID"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1" y="685800"/>
            <a:ext cx="7493137" cy="3615267"/>
          </a:xfrm>
        </p:spPr>
        <p:txBody>
          <a:bodyPr>
            <a:normAutofit/>
          </a:bodyPr>
          <a:lstStyle/>
          <a:p>
            <a:pPr>
              <a:lnSpc>
                <a:spcPct val="90000"/>
              </a:lnSpc>
              <a:spcBef>
                <a:spcPts val="0"/>
              </a:spcBef>
              <a:spcAft>
                <a:spcPts val="0"/>
              </a:spcAft>
            </a:pPr>
            <a:r>
              <a:rPr lang="en-US" kern="100" err="1">
                <a:effectLst/>
                <a:latin typeface="Calibri" panose="020F0502020204030204" pitchFamily="34" charset="0"/>
                <a:ea typeface="Calibri" panose="020F0502020204030204" pitchFamily="34" charset="0"/>
                <a:cs typeface="Times New Roman" panose="02020603050405020304" pitchFamily="18" charset="0"/>
              </a:rPr>
              <a:t>Persepsi</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berbeda-beda</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ketika</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mengkode-etikan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Pers. </a:t>
            </a:r>
            <a:endParaRPr lang="id-ID" kern="10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90000"/>
              </a:lnSpc>
              <a:spcBef>
                <a:spcPts val="0"/>
              </a:spcBef>
              <a:spcAft>
                <a:spcPts val="0"/>
              </a:spcAft>
            </a:pPr>
            <a:endParaRPr lang="en-US" kern="10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90000"/>
              </a:lnSpc>
              <a:spcBef>
                <a:spcPts val="0"/>
              </a:spcBef>
              <a:spcAft>
                <a:spcPts val="0"/>
              </a:spcAft>
            </a:pPr>
            <a:r>
              <a:rPr lang="en-US" kern="100" err="1">
                <a:effectLst/>
                <a:latin typeface="Calibri" panose="020F0502020204030204" pitchFamily="34" charset="0"/>
                <a:ea typeface="Calibri" panose="020F0502020204030204" pitchFamily="34" charset="0"/>
                <a:cs typeface="Times New Roman" panose="02020603050405020304" pitchFamily="18" charset="0"/>
              </a:rPr>
              <a:t>Berbagai</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kode</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etik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internasional</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menghubungkan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antara</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media (dan </a:t>
            </a:r>
            <a:r>
              <a:rPr lang="en-US" kern="100" err="1">
                <a:effectLst/>
                <a:latin typeface="Calibri" panose="020F0502020204030204" pitchFamily="34" charset="0"/>
                <a:ea typeface="Calibri" panose="020F0502020204030204" pitchFamily="34" charset="0"/>
                <a:cs typeface="Times New Roman" panose="02020603050405020304" pitchFamily="18" charset="0"/>
              </a:rPr>
              <a:t>resiko</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pemilik</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serta</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pekerja</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p>
          <a:p>
            <a:pPr lvl="1">
              <a:lnSpc>
                <a:spcPct val="90000"/>
              </a:lnSpc>
              <a:spcBef>
                <a:spcPts val="0"/>
              </a:spcBef>
              <a:spcAft>
                <a:spcPts val="0"/>
              </a:spcAft>
            </a:pPr>
            <a:r>
              <a:rPr lang="en-US" kern="100">
                <a:effectLst/>
                <a:latin typeface="Calibri" panose="020F0502020204030204" pitchFamily="34" charset="0"/>
                <a:ea typeface="Calibri" panose="020F0502020204030204" pitchFamily="34" charset="0"/>
                <a:cs typeface="Times New Roman" panose="02020603050405020304" pitchFamily="18" charset="0"/>
              </a:rPr>
              <a:t>Masing-masing </a:t>
            </a:r>
            <a:r>
              <a:rPr lang="en-US" kern="100" err="1">
                <a:effectLst/>
                <a:latin typeface="Calibri" panose="020F0502020204030204" pitchFamily="34" charset="0"/>
                <a:ea typeface="Calibri" panose="020F0502020204030204" pitchFamily="34" charset="0"/>
                <a:cs typeface="Times New Roman" panose="02020603050405020304" pitchFamily="18" charset="0"/>
              </a:rPr>
              <a:t>kode</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etik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mengatur</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Tiap</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kode</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etik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mengatur</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pemilikan</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Tiap</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kode</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etik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mengatur</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pekerja</a:t>
            </a:r>
            <a:r>
              <a:rPr lang="en-US" kern="100">
                <a:effectLst/>
                <a:latin typeface="Calibri" panose="020F0502020204030204" pitchFamily="34" charset="0"/>
                <a:ea typeface="Calibri" panose="020F0502020204030204" pitchFamily="34" charset="0"/>
                <a:cs typeface="Times New Roman" panose="02020603050405020304" pitchFamily="18" charset="0"/>
              </a:rPr>
              <a:t> media`.</a:t>
            </a:r>
            <a:endParaRPr lang="id-ID" kern="10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90000"/>
              </a:lnSpc>
              <a:spcBef>
                <a:spcPts val="0"/>
              </a:spcBef>
              <a:spcAft>
                <a:spcPts val="800"/>
              </a:spcAft>
            </a:pPr>
            <a:r>
              <a:rPr lang="en-US" kern="100">
                <a:effectLst/>
                <a:latin typeface="Calibri" panose="020F0502020204030204" pitchFamily="34" charset="0"/>
                <a:ea typeface="Calibri" panose="020F0502020204030204" pitchFamily="34" charset="0"/>
                <a:cs typeface="Times New Roman" panose="02020603050405020304" pitchFamily="18" charset="0"/>
              </a:rPr>
              <a:t>Di AS, </a:t>
            </a:r>
            <a:r>
              <a:rPr lang="en-US" kern="100" err="1">
                <a:effectLst/>
                <a:latin typeface="Calibri" panose="020F0502020204030204" pitchFamily="34" charset="0"/>
                <a:ea typeface="Calibri" panose="020F0502020204030204" pitchFamily="34" charset="0"/>
                <a:cs typeface="Times New Roman" panose="02020603050405020304" pitchFamily="18" charset="0"/>
              </a:rPr>
              <a:t>kode</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etik</a:t>
            </a:r>
            <a:r>
              <a:rPr lang="en-US" kern="100">
                <a:effectLst/>
                <a:latin typeface="Calibri" panose="020F0502020204030204" pitchFamily="34" charset="0"/>
                <a:ea typeface="Calibri" panose="020F0502020204030204" pitchFamily="34" charset="0"/>
                <a:cs typeface="Times New Roman" panose="02020603050405020304" pitchFamily="18" charset="0"/>
              </a:rPr>
              <a:t> media dan </a:t>
            </a:r>
            <a:r>
              <a:rPr lang="en-US" kern="100" err="1">
                <a:effectLst/>
                <a:latin typeface="Calibri" panose="020F0502020204030204" pitchFamily="34" charset="0"/>
                <a:ea typeface="Calibri" panose="020F0502020204030204" pitchFamily="34" charset="0"/>
                <a:cs typeface="Times New Roman" panose="02020603050405020304" pitchFamily="18" charset="0"/>
              </a:rPr>
              <a:t>korporasi</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dibuat</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untuk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mengendalikan</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harus</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menguntungkan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masyarakat</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Maka</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itu</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kode</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etiknya</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ditujukan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untuk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mengatur</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aktiﬁtas</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organisasi</a:t>
            </a:r>
            <a:r>
              <a:rPr lang="en-US" kern="100">
                <a:effectLst/>
                <a:latin typeface="Calibri" panose="020F0502020204030204" pitchFamily="34" charset="0"/>
                <a:ea typeface="Calibri" panose="020F0502020204030204" pitchFamily="34" charset="0"/>
                <a:cs typeface="Times New Roman" panose="02020603050405020304" pitchFamily="18" charset="0"/>
              </a:rPr>
              <a:t> media, </a:t>
            </a:r>
            <a:r>
              <a:rPr lang="en-US" kern="100" err="1">
                <a:effectLst/>
                <a:latin typeface="Calibri" panose="020F0502020204030204" pitchFamily="34" charset="0"/>
                <a:ea typeface="Calibri" panose="020F0502020204030204" pitchFamily="34" charset="0"/>
                <a:cs typeface="Times New Roman" panose="02020603050405020304" pitchFamily="18" charset="0"/>
              </a:rPr>
              <a:t>lembaga-lembaga</a:t>
            </a:r>
            <a:r>
              <a:rPr lang="en-US" kern="100">
                <a:effectLst/>
                <a:latin typeface="Calibri" panose="020F0502020204030204" pitchFamily="34" charset="0"/>
                <a:ea typeface="Calibri" panose="020F0502020204030204" pitchFamily="34" charset="0"/>
                <a:cs typeface="Times New Roman" panose="02020603050405020304" pitchFamily="18" charset="0"/>
              </a:rPr>
              <a:t> media, dan </a:t>
            </a:r>
            <a:r>
              <a:rPr lang="en-US" kern="100" err="1">
                <a:effectLst/>
                <a:latin typeface="Calibri" panose="020F0502020204030204" pitchFamily="34" charset="0"/>
                <a:ea typeface="Calibri" panose="020F0502020204030204" pitchFamily="34" charset="0"/>
                <a:cs typeface="Times New Roman" panose="02020603050405020304" pitchFamily="18" charset="0"/>
              </a:rPr>
              <a:t>perserikatan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wartawan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Kebebasan</a:t>
            </a:r>
            <a:r>
              <a:rPr lang="en-US" kern="100">
                <a:effectLst/>
                <a:latin typeface="Calibri" panose="020F0502020204030204" pitchFamily="34" charset="0"/>
                <a:ea typeface="Calibri" panose="020F0502020204030204" pitchFamily="34" charset="0"/>
                <a:cs typeface="Times New Roman" panose="02020603050405020304" pitchFamily="18" charset="0"/>
              </a:rPr>
              <a:t> pers </a:t>
            </a:r>
            <a:r>
              <a:rPr lang="en-US" kern="100" err="1">
                <a:effectLst/>
                <a:latin typeface="Calibri" panose="020F0502020204030204" pitchFamily="34" charset="0"/>
                <a:ea typeface="Calibri" panose="020F0502020204030204" pitchFamily="34" charset="0"/>
                <a:cs typeface="Times New Roman" panose="02020603050405020304" pitchFamily="18" charset="0"/>
              </a:rPr>
              <a:t>tak</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boleh</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mencederai</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kepentingan</a:t>
            </a:r>
            <a:r>
              <a:rPr lang="en-US" kern="100">
                <a:effectLst/>
                <a:latin typeface="Calibri" panose="020F0502020204030204" pitchFamily="34" charset="0"/>
                <a:ea typeface="Calibri" panose="020F0502020204030204" pitchFamily="34" charset="0"/>
                <a:cs typeface="Times New Roman" panose="02020603050405020304" pitchFamily="18" charset="0"/>
              </a:rPr>
              <a:t> </a:t>
            </a:r>
            <a:r>
              <a:rPr lang="en-US" kern="100" err="1">
                <a:effectLst/>
                <a:latin typeface="Calibri" panose="020F0502020204030204" pitchFamily="34" charset="0"/>
                <a:ea typeface="Calibri" panose="020F0502020204030204" pitchFamily="34" charset="0"/>
                <a:cs typeface="Times New Roman" panose="02020603050405020304" pitchFamily="18" charset="0"/>
              </a:rPr>
              <a:t>publik</a:t>
            </a:r>
            <a:r>
              <a:rPr lang="en-US" kern="100">
                <a:effectLst/>
                <a:latin typeface="Calibri" panose="020F0502020204030204" pitchFamily="34" charset="0"/>
                <a:ea typeface="Calibri" panose="020F0502020204030204" pitchFamily="34" charset="0"/>
                <a:cs typeface="Times New Roman" panose="02020603050405020304" pitchFamily="18" charset="0"/>
              </a:rPr>
              <a:t>. </a:t>
            </a:r>
            <a:endParaRPr lang="id-ID" kern="1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descr="Lensa kamera">
            <a:extLst>
              <a:ext uri="{FF2B5EF4-FFF2-40B4-BE49-F238E27FC236}">
                <a16:creationId xmlns:a16="http://schemas.microsoft.com/office/drawing/2014/main" id="{9B5A12B6-0AE1-7B08-C993-A1A23D003A25}"/>
              </a:ext>
            </a:extLst>
          </p:cNvPr>
          <p:cNvPicPr>
            <a:picLocks noChangeAspect="1"/>
          </p:cNvPicPr>
          <p:nvPr/>
        </p:nvPicPr>
        <p:blipFill rotWithShape="1">
          <a:blip r:embed="rId2"/>
          <a:srcRect l="21037" r="46148" b="-1"/>
          <a:stretch/>
        </p:blipFill>
        <p:spPr>
          <a:xfrm>
            <a:off x="8820603" y="10"/>
            <a:ext cx="3371397" cy="6857990"/>
          </a:xfrm>
          <a:prstGeom prst="rect">
            <a:avLst/>
          </a:prstGeom>
          <a:effectLst>
            <a:innerShdw blurRad="57150" dist="38100" dir="14460000">
              <a:prstClr val="black">
                <a:alpha val="70000"/>
              </a:prstClr>
            </a:innerShdw>
          </a:effectLst>
        </p:spPr>
      </p:pic>
      <p:grpSp>
        <p:nvGrpSpPr>
          <p:cNvPr id="11" name="Group 10">
            <a:extLst>
              <a:ext uri="{FF2B5EF4-FFF2-40B4-BE49-F238E27FC236}">
                <a16:creationId xmlns:a16="http://schemas.microsoft.com/office/drawing/2014/main" id="{94749DEA-AC6C-4834-A330-03A1796B89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20CBC5D1-BAF0-454E-9D7C-68370AA9545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ABB9F45-32F7-4915-A94F-F1E34B32DED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94EA6F09-00FD-4C50-A2DF-D0B1CC4C9AB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4B8B975B-2618-4734-A401-FAB74519010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4EF4B123-0577-4F10-986B-6BD86396AB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618334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7" name="Snip Diagonal Corner Rectangle 6">
            <a:extLst>
              <a:ext uri="{FF2B5EF4-FFF2-40B4-BE49-F238E27FC236}">
                <a16:creationId xmlns:a16="http://schemas.microsoft.com/office/drawing/2014/main" id="{AD2D45C7-2E37-44FD-AC77-116CD14B9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25" y="2"/>
            <a:ext cx="12191075" cy="6857998"/>
          </a:xfrm>
          <a:prstGeom prst="rect">
            <a:avLst/>
          </a:prstGeom>
          <a:ln>
            <a:noFill/>
          </a:ln>
        </p:spPr>
        <p:style>
          <a:lnRef idx="2">
            <a:schemeClr val="accent2"/>
          </a:lnRef>
          <a:fillRef idx="1002">
            <a:schemeClr val="dk2"/>
          </a:fillRef>
          <a:effectRef idx="0">
            <a:schemeClr val="accent2"/>
          </a:effectRef>
          <a:fontRef idx="minor">
            <a:schemeClr val="dk1"/>
          </a:fontRef>
        </p:style>
        <p:txBody>
          <a:bodyPr wrap="square" rtlCol="0" anchor="ctr">
            <a:noAutofit/>
          </a:bodyPr>
          <a:lstStyle/>
          <a:p>
            <a:pPr algn="ctr"/>
            <a:endParaRPr lang="en-US"/>
          </a:p>
        </p:txBody>
      </p:sp>
      <p:sp useBgFill="1">
        <p:nvSpPr>
          <p:cNvPr id="18" name="Snip Single Corner Rectangle 17">
            <a:extLst>
              <a:ext uri="{FF2B5EF4-FFF2-40B4-BE49-F238E27FC236}">
                <a16:creationId xmlns:a16="http://schemas.microsoft.com/office/drawing/2014/main" id="{1FF88480-2CF1-4C54-8CE3-2CA9CD9FF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12188825" cy="6857999"/>
          </a:xfrm>
          <a:prstGeom prst="snip1Rect">
            <a:avLst>
              <a:gd name="adj" fmla="val 50000"/>
            </a:avLst>
          </a:prstGeom>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4487332"/>
            <a:ext cx="8534400" cy="1507067"/>
          </a:xfrm>
        </p:spPr>
        <p:txBody>
          <a:bodyPr>
            <a:normAutofit/>
          </a:bodyPr>
          <a:lstStyle/>
          <a:p>
            <a:r>
              <a:rPr lang="en-US" sz="4000">
                <a:solidFill>
                  <a:schemeClr val="tx2"/>
                </a:solidFill>
                <a:effectLst/>
                <a:latin typeface="TimesNewRoman"/>
              </a:rPr>
              <a:t>Definition of ethics</a:t>
            </a:r>
            <a:endParaRPr lang="id-ID" sz="4000">
              <a:solidFill>
                <a:schemeClr val="tx2"/>
              </a:solidFill>
            </a:endParaRPr>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8534400" cy="3615267"/>
          </a:xfrm>
        </p:spPr>
        <p:txBody>
          <a:bodyPr>
            <a:normAutofit/>
          </a:bodyPr>
          <a:lstStyle/>
          <a:p>
            <a:pPr>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Berbagai kode etik umumnya mencirikan konsideran perancangnya. Karakteristik berbagai organisasi, dan status politik-ekonomi, di tiap negara memengaruhi. Karena itu, kode etik di berbagai negara tidak sama. </a:t>
            </a:r>
          </a:p>
          <a:p>
            <a:pPr>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Aspek politik di tiap kelembagaan media berbeda. Konsep etik media Western tak sama dengan negara berkembang. Tiap kawasan mengkarakter tipe kelembagaan media yang berbeda. Perbedaan kelembagaan media membuat beda keorganisasian medianya. </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1">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Dengan begitu, tipe kelembagaan media di tiap negara memerlukan kode-kode etik tertentu.</a:t>
            </a:r>
          </a:p>
          <a:p>
            <a:pPr lvl="1">
              <a:lnSpc>
                <a:spcPct val="90000"/>
              </a:lnSpc>
              <a:spcBef>
                <a:spcPts val="0"/>
              </a:spcBef>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Berbagai kelembagaan media, di berbagai sistim kemasyarakatan, berbeda-beda dalam melaksanakannya. Berbeda-beda dalam mengaitkannya dengan etika apa yang disebut salah dan benar, baik dan buruk, sebagai kekuatan media.</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327066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D7102BB-6B8B-4256-ABC8-228726683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Peluncuran roket">
            <a:extLst>
              <a:ext uri="{FF2B5EF4-FFF2-40B4-BE49-F238E27FC236}">
                <a16:creationId xmlns:a16="http://schemas.microsoft.com/office/drawing/2014/main" id="{385CCC57-FD51-0E85-0101-622694EA9870}"/>
              </a:ext>
            </a:extLst>
          </p:cNvPr>
          <p:cNvPicPr>
            <a:picLocks noChangeAspect="1"/>
          </p:cNvPicPr>
          <p:nvPr/>
        </p:nvPicPr>
        <p:blipFill rotWithShape="1">
          <a:blip r:embed="rId2">
            <a:grayscl/>
          </a:blip>
          <a:srcRect t="15730"/>
          <a:stretch/>
        </p:blipFill>
        <p:spPr>
          <a:xfrm>
            <a:off x="20" y="10"/>
            <a:ext cx="12191980" cy="6857990"/>
          </a:xfrm>
          <a:prstGeom prst="rect">
            <a:avLst/>
          </a:prstGeom>
        </p:spPr>
      </p:pic>
      <p:sp>
        <p:nvSpPr>
          <p:cNvPr id="25" name="Snip Single Corner Rectangle 17">
            <a:extLst>
              <a:ext uri="{FF2B5EF4-FFF2-40B4-BE49-F238E27FC236}">
                <a16:creationId xmlns:a16="http://schemas.microsoft.com/office/drawing/2014/main" id="{8C4C24CE-D3D9-46B9-990E-33D28125C0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12188825" cy="6857999"/>
          </a:xfrm>
          <a:prstGeom prst="snip1Rect">
            <a:avLst>
              <a:gd name="adj" fmla="val 38352"/>
            </a:avLst>
          </a:prstGeom>
          <a:gradFill>
            <a:gsLst>
              <a:gs pos="0">
                <a:schemeClr val="dk2">
                  <a:tint val="97000"/>
                  <a:hueMod val="92000"/>
                  <a:satMod val="169000"/>
                  <a:lumMod val="164000"/>
                  <a:alpha val="80000"/>
                </a:schemeClr>
              </a:gs>
              <a:gs pos="100000">
                <a:schemeClr val="dk2">
                  <a:shade val="96000"/>
                  <a:satMod val="120000"/>
                  <a:lumMod val="90000"/>
                  <a:alpha val="88000"/>
                </a:schemeClr>
              </a:gs>
            </a:gsLst>
          </a:gradFill>
          <a:ln>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4487332"/>
            <a:ext cx="8534400" cy="1507067"/>
          </a:xfrm>
        </p:spPr>
        <p:txBody>
          <a:bodyPr>
            <a:normAutofit/>
          </a:bodyPr>
          <a:lstStyle/>
          <a:p>
            <a:r>
              <a:rPr lang="en-US">
                <a:effectLst/>
                <a:latin typeface="TimesNewRoman"/>
              </a:rPr>
              <a:t>Definition of ethics</a:t>
            </a:r>
            <a:endParaRPr lang="id-ID"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2" y="685800"/>
            <a:ext cx="8534400" cy="3615267"/>
          </a:xfrm>
        </p:spPr>
        <p:txBody>
          <a:bodyPr>
            <a:normAutofit/>
          </a:bodyPr>
          <a:lstStyle/>
          <a:p>
            <a:pPr marL="742950" marR="0" lvl="1" indent="-285750">
              <a:spcBef>
                <a:spcPts val="0"/>
              </a:spcBef>
              <a:spcAft>
                <a:spcPts val="0"/>
              </a:spcAft>
              <a:buFont typeface="+mj-lt"/>
              <a:buAutoNum type="alphaLcPeriod"/>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Liberalisme, misalnya, sebagai salah satu sandaran ﬁlosoﬁs yang diacu, selain menunjukkan bagaimana berita dan kegiatan media harus dikerjakan, juga mengerangka bagaimana pemberitaan dan jurnalisme diterima di sebuah masyarakat. </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spcBef>
                <a:spcPts val="0"/>
              </a:spcBef>
              <a:spcAft>
                <a:spcPts val="0"/>
              </a:spcAft>
              <a:buFont typeface="+mj-lt"/>
              <a:buAutoNum type="alphaLcPeriod"/>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Akan tetapi, di berbagai masyarakat, liberalisme juga tak utuh diterima. Etika media kini menyoroti kenyataan betapa pentingnya hak warga negara. Pemilikan monopolistik bisa mencurangi hak rakyat. </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spcBef>
                <a:spcPts val="0"/>
              </a:spcBef>
              <a:spcAft>
                <a:spcPts val="800"/>
              </a:spcAft>
              <a:buFont typeface="+mj-lt"/>
              <a:buAutoNum type="alphaLcPeriod"/>
            </a:pPr>
            <a:r>
              <a:rPr lang="en-US"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Arus individualisme tak selalu memberi keuntungan. Jurnalisme harus hati-hati membawa individualisme, saat masyarakat membutuhkan kolektiﬁtas dan kohesi sosial. Tapi, warna individualistik juga diperlukan. Jurnalisme publik, misalnya, membawa warna individualistik dalam pemunculan jurnalisme warga (citizen journalism).</a:t>
            </a:r>
            <a:endParaRPr lang="id-ID"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7" name="Group 26">
            <a:extLst>
              <a:ext uri="{FF2B5EF4-FFF2-40B4-BE49-F238E27FC236}">
                <a16:creationId xmlns:a16="http://schemas.microsoft.com/office/drawing/2014/main" id="{50D35EDD-C672-4C50-A26A-21976F888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197444" y="2963333"/>
            <a:ext cx="2981858" cy="3208867"/>
            <a:chOff x="9206969" y="2963333"/>
            <a:chExt cx="2981858" cy="3208867"/>
          </a:xfrm>
        </p:grpSpPr>
        <p:cxnSp>
          <p:nvCxnSpPr>
            <p:cNvPr id="28" name="Straight Connector 27">
              <a:extLst>
                <a:ext uri="{FF2B5EF4-FFF2-40B4-BE49-F238E27FC236}">
                  <a16:creationId xmlns:a16="http://schemas.microsoft.com/office/drawing/2014/main" id="{4A5F6ECA-51C9-43C8-BBB5-9A5FE7800B1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644E29C3-8307-4B6F-B2F0-C1D3B939FF6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07C065A6-7DE1-4118-90A5-32825D7E24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2B4A2332-7470-4ECA-8F0F-ADB60EDEF04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37A959BF-D059-484C-871A-9CCAFC1E82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052653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588661" y="941424"/>
            <a:ext cx="3043896" cy="3248611"/>
          </a:xfrm>
        </p:spPr>
        <p:txBody>
          <a:bodyPr>
            <a:normAutofit/>
          </a:bodyPr>
          <a:lstStyle/>
          <a:p>
            <a:pPr>
              <a:lnSpc>
                <a:spcPct val="90000"/>
              </a:lnSpc>
            </a:pPr>
            <a:r>
              <a:rPr lang="en-US">
                <a:solidFill>
                  <a:srgbClr val="FFFFFF"/>
                </a:solidFill>
                <a:effectLst/>
                <a:latin typeface="TimesNewRoman"/>
              </a:rPr>
              <a:t>Definition law</a:t>
            </a:r>
            <a:br>
              <a:rPr lang="en-US">
                <a:solidFill>
                  <a:srgbClr val="FFFFFF"/>
                </a:solidFill>
                <a:effectLst/>
                <a:latin typeface="TimesNewRoman"/>
              </a:rPr>
            </a:br>
            <a:br>
              <a:rPr lang="en-US">
                <a:solidFill>
                  <a:srgbClr val="FFFFFF"/>
                </a:solidFill>
                <a:effectLst/>
                <a:latin typeface="TimesNewRoman"/>
              </a:rPr>
            </a:br>
            <a:r>
              <a:rPr lang="id-ID" b="1" kern="1600">
                <a:solidFill>
                  <a:srgbClr val="FFFFFF"/>
                </a:solidFill>
                <a:latin typeface="Calibri Light" panose="020F0302020204030204" pitchFamily="34" charset="0"/>
                <a:cs typeface="Times New Roman" panose="02020603050405020304" pitchFamily="18" charset="0"/>
              </a:rPr>
              <a:t>Etika dan Hukum</a:t>
            </a:r>
            <a:r>
              <a:rPr lang="en-US" b="1" kern="1600">
                <a:solidFill>
                  <a:srgbClr val="FFFFFF"/>
                </a:solidFill>
                <a:latin typeface="Calibri Light" panose="020F0302020204030204" pitchFamily="34" charset="0"/>
                <a:cs typeface="Times New Roman" panose="02020603050405020304" pitchFamily="18" charset="0"/>
              </a:rPr>
              <a:t>: Persamaan</a:t>
            </a:r>
            <a:endParaRPr lang="id-ID">
              <a:solidFill>
                <a:srgbClr val="FFFFFF"/>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832A5995-8DE7-B1F6-71A0-11E31099EA70}"/>
              </a:ext>
            </a:extLst>
          </p:cNvPr>
          <p:cNvGraphicFramePr>
            <a:graphicFrameLocks noGrp="1"/>
          </p:cNvGraphicFramePr>
          <p:nvPr>
            <p:ph idx="1"/>
            <p:extLst>
              <p:ext uri="{D42A27DB-BD31-4B8C-83A1-F6EECF244321}">
                <p14:modId xmlns:p14="http://schemas.microsoft.com/office/powerpoint/2010/main" val="1045060577"/>
              </p:ext>
            </p:extLst>
          </p:nvPr>
        </p:nvGraphicFramePr>
        <p:xfrm>
          <a:off x="940645" y="941424"/>
          <a:ext cx="6190459" cy="476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863955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168</TotalTime>
  <Words>1188</Words>
  <Application>Microsoft Office PowerPoint</Application>
  <PresentationFormat>Widescreen</PresentationFormat>
  <Paragraphs>80</Paragraphs>
  <Slides>15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15</vt:i4>
      </vt:variant>
    </vt:vector>
  </HeadingPairs>
  <TitlesOfParts>
    <vt:vector size="28" baseType="lpstr">
      <vt:lpstr>BookAntiqua</vt:lpstr>
      <vt:lpstr>Calibri</vt:lpstr>
      <vt:lpstr>Calibri Light</vt:lpstr>
      <vt:lpstr>Century Gothic</vt:lpstr>
      <vt:lpstr>CenturySchoolbook</vt:lpstr>
      <vt:lpstr>EditControl</vt:lpstr>
      <vt:lpstr>MinionPro</vt:lpstr>
      <vt:lpstr>Sabon</vt:lpstr>
      <vt:lpstr>SabonRoman</vt:lpstr>
      <vt:lpstr>Times New Roman</vt:lpstr>
      <vt:lpstr>TimesNewRoman</vt:lpstr>
      <vt:lpstr>Wingdings 3</vt:lpstr>
      <vt:lpstr>Slice</vt:lpstr>
      <vt:lpstr>Media Policy and Ethic </vt:lpstr>
      <vt:lpstr>Read the rules </vt:lpstr>
      <vt:lpstr>Definition of ethics</vt:lpstr>
      <vt:lpstr>Definition of ethics</vt:lpstr>
      <vt:lpstr>Definition of ethics</vt:lpstr>
      <vt:lpstr>Definition of ethics</vt:lpstr>
      <vt:lpstr>Definition of ethics</vt:lpstr>
      <vt:lpstr>Definition of ethics</vt:lpstr>
      <vt:lpstr>Definition law  Etika dan Hukum: Persamaan</vt:lpstr>
      <vt:lpstr>Definition law Etika dan Hukum: Perbedaan</vt:lpstr>
      <vt:lpstr>Definition law Etika dan Hukum: Perbedaan</vt:lpstr>
      <vt:lpstr>Definition of communication media  </vt:lpstr>
      <vt:lpstr>Definition of communication media  </vt:lpstr>
      <vt:lpstr>Definition of communication media   (Littlejohn &amp; Foss, Encyclopedia of Communication Theory, Medium Theory, hlm.647)</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Policy and Ethic </dc:title>
  <dc:creator>septiawan</dc:creator>
  <cp:lastModifiedBy>septiawan</cp:lastModifiedBy>
  <cp:revision>15</cp:revision>
  <dcterms:created xsi:type="dcterms:W3CDTF">2024-06-01T02:27:50Z</dcterms:created>
  <dcterms:modified xsi:type="dcterms:W3CDTF">2024-07-08T06:36:04Z</dcterms:modified>
</cp:coreProperties>
</file>