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1" r:id="rId1"/>
  </p:sldMasterIdLst>
  <p:notesMasterIdLst>
    <p:notesMasterId r:id="rId47"/>
  </p:notesMasterIdLst>
  <p:handoutMasterIdLst>
    <p:handoutMasterId r:id="rId48"/>
  </p:handoutMasterIdLst>
  <p:sldIdLst>
    <p:sldId id="260" r:id="rId2"/>
    <p:sldId id="343" r:id="rId3"/>
    <p:sldId id="344" r:id="rId4"/>
    <p:sldId id="346" r:id="rId5"/>
    <p:sldId id="379" r:id="rId6"/>
    <p:sldId id="380" r:id="rId7"/>
    <p:sldId id="263" r:id="rId8"/>
    <p:sldId id="345" r:id="rId9"/>
    <p:sldId id="347" r:id="rId10"/>
    <p:sldId id="383" r:id="rId11"/>
    <p:sldId id="381" r:id="rId12"/>
    <p:sldId id="337" r:id="rId13"/>
    <p:sldId id="348" r:id="rId14"/>
    <p:sldId id="273" r:id="rId15"/>
    <p:sldId id="349" r:id="rId16"/>
    <p:sldId id="350" r:id="rId17"/>
    <p:sldId id="274" r:id="rId18"/>
    <p:sldId id="270" r:id="rId19"/>
    <p:sldId id="354" r:id="rId20"/>
    <p:sldId id="355" r:id="rId21"/>
    <p:sldId id="277" r:id="rId22"/>
    <p:sldId id="358" r:id="rId23"/>
    <p:sldId id="359" r:id="rId24"/>
    <p:sldId id="360" r:id="rId25"/>
    <p:sldId id="363" r:id="rId26"/>
    <p:sldId id="365" r:id="rId27"/>
    <p:sldId id="361" r:id="rId28"/>
    <p:sldId id="362" r:id="rId29"/>
    <p:sldId id="366" r:id="rId30"/>
    <p:sldId id="382" r:id="rId31"/>
    <p:sldId id="370" r:id="rId32"/>
    <p:sldId id="367" r:id="rId33"/>
    <p:sldId id="368" r:id="rId34"/>
    <p:sldId id="371" r:id="rId35"/>
    <p:sldId id="372" r:id="rId36"/>
    <p:sldId id="305" r:id="rId37"/>
    <p:sldId id="384" r:id="rId38"/>
    <p:sldId id="385" r:id="rId39"/>
    <p:sldId id="386" r:id="rId40"/>
    <p:sldId id="387" r:id="rId41"/>
    <p:sldId id="388" r:id="rId42"/>
    <p:sldId id="389" r:id="rId43"/>
    <p:sldId id="390" r:id="rId44"/>
    <p:sldId id="391" r:id="rId45"/>
    <p:sldId id="392" r:id="rId46"/>
  </p:sldIdLst>
  <p:sldSz cx="9144000" cy="6858000" type="screen4x3"/>
  <p:notesSz cx="6858000" cy="9144000"/>
  <p:embeddedFontLst>
    <p:embeddedFont>
      <p:font typeface="MT Extra" pitchFamily="18" charset="2"/>
      <p:regular r:id="rId49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7DAF7"/>
    <a:srgbClr val="B2CDF4"/>
    <a:srgbClr val="96BAF0"/>
    <a:srgbClr val="92F4F2"/>
    <a:srgbClr val="C6A000"/>
    <a:srgbClr val="FDE0BD"/>
    <a:srgbClr val="FFCCFF"/>
    <a:srgbClr val="FDB6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090" autoAdjust="0"/>
    <p:restoredTop sz="94647" autoAdjust="0"/>
  </p:normalViewPr>
  <p:slideViewPr>
    <p:cSldViewPr>
      <p:cViewPr varScale="1">
        <p:scale>
          <a:sx n="77" d="100"/>
          <a:sy n="77" d="100"/>
        </p:scale>
        <p:origin x="-9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538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4		 4-</a:t>
            </a:r>
            <a:fld id="{6D19BD2A-46DA-45FC-894E-80429D34308C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609600"/>
            <a:ext cx="3962400" cy="2590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4		4-</a:t>
            </a:r>
            <a:fld id="{F26618C5-8F9C-4D13-B143-EEC9D08B2AAB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5191125"/>
            <a:ext cx="5029200" cy="3267075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699" name="Rectangle 4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8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72267FD2-F10C-4AA6-A38A-91F3928464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6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" y="6553200"/>
            <a:ext cx="4648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76391D0C-2A1A-4725-AE06-07FFBEBF4B5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3C0FC488-7EAF-4983-8D23-2CC53CE8DE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828800"/>
            <a:ext cx="396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70363"/>
            <a:ext cx="39624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D122E542-D9C2-4435-8A2D-92599EF594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0B1E9230-49B9-44BA-8F36-D45EAFDD2F6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474A7A8B-E9B4-49C8-8A8A-7B00AF9C87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E5CAF20A-66EA-4585-A9FF-58777811C26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691EA444-A28D-4E48-9883-E41716216D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D9A942DC-9D5B-4FF1-AE90-87A89F09693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5980A730-B474-4A36-9307-08C9465E2A3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549F0A79-9AA7-41ED-8921-5A90E12F778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F2D3CE46-37DF-40FA-ACA0-55CB901907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72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4-</a:t>
            </a:r>
            <a:fld id="{AC97DBE4-59E4-4742-A4A6-A6161B0F1DA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1509" name="Group 6"/>
          <p:cNvGrpSpPr>
            <a:grpSpLocks/>
          </p:cNvGrpSpPr>
          <p:nvPr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21511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267272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67274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275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276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277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278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279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152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5532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0.gi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2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4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4-</a:t>
            </a:r>
            <a:fld id="{2ADBC501-DC2E-4562-89B3-785228A618AA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349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505200"/>
            <a:ext cx="6477000" cy="2443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Chapter 4</a:t>
            </a:r>
          </a:p>
          <a:p>
            <a:pPr eaLnBrk="1" hangingPunct="1">
              <a:lnSpc>
                <a:spcPct val="90000"/>
              </a:lnSpc>
            </a:pPr>
            <a:endParaRPr lang="en-US" sz="3500" smtClean="0"/>
          </a:p>
          <a:p>
            <a:pPr eaLnBrk="1" hangingPunct="1"/>
            <a:r>
              <a:rPr lang="en-US" sz="3500" smtClean="0"/>
              <a:t>Basic Probability</a:t>
            </a:r>
          </a:p>
        </p:txBody>
      </p:sp>
      <p:sp>
        <p:nvSpPr>
          <p:cNvPr id="63491" name="Rectangle 1030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B7626ABE-A72C-4DED-8C31-0076BA5872B3}" type="slidenum">
              <a:rPr lang="en-US"/>
              <a:pPr/>
              <a:t>10</a:t>
            </a:fld>
            <a:endParaRPr lang="en-US"/>
          </a:p>
        </p:txBody>
      </p:sp>
      <p:sp>
        <p:nvSpPr>
          <p:cNvPr id="2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Definition:  Simple Probability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077200" cy="1828800"/>
          </a:xfrm>
        </p:spPr>
        <p:txBody>
          <a:bodyPr/>
          <a:lstStyle/>
          <a:p>
            <a:pPr eaLnBrk="1" hangingPunct="1"/>
            <a:r>
              <a:rPr lang="en-US" smtClean="0"/>
              <a:t>Simple Probability refers to the probability of a simple event.</a:t>
            </a:r>
          </a:p>
          <a:p>
            <a:pPr lvl="1" eaLnBrk="1" hangingPunct="1"/>
            <a:r>
              <a:rPr lang="en-US" smtClean="0"/>
              <a:t>ex. P(Ace)</a:t>
            </a:r>
          </a:p>
          <a:p>
            <a:pPr lvl="1" eaLnBrk="1" hangingPunct="1"/>
            <a:r>
              <a:rPr lang="en-US" smtClean="0"/>
              <a:t>ex. P(Red)</a:t>
            </a:r>
          </a:p>
        </p:txBody>
      </p:sp>
      <p:grpSp>
        <p:nvGrpSpPr>
          <p:cNvPr id="31748" name="Group 35"/>
          <p:cNvGrpSpPr>
            <a:grpSpLocks/>
          </p:cNvGrpSpPr>
          <p:nvPr/>
        </p:nvGrpSpPr>
        <p:grpSpPr bwMode="auto">
          <a:xfrm>
            <a:off x="533400" y="3733800"/>
            <a:ext cx="5257800" cy="1905000"/>
            <a:chOff x="533400" y="3733800"/>
            <a:chExt cx="5257800" cy="1905000"/>
          </a:xfrm>
        </p:grpSpPr>
        <p:sp>
          <p:nvSpPr>
            <p:cNvPr id="31755" name="Rectangle 2"/>
            <p:cNvSpPr>
              <a:spLocks noChangeArrowheads="1"/>
            </p:cNvSpPr>
            <p:nvPr/>
          </p:nvSpPr>
          <p:spPr bwMode="auto">
            <a:xfrm>
              <a:off x="1676400" y="3733800"/>
              <a:ext cx="2438400" cy="533400"/>
            </a:xfrm>
            <a:prstGeom prst="rect">
              <a:avLst/>
            </a:prstGeom>
            <a:solidFill>
              <a:srgbClr val="FDE0BD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1756" name="Rectangle 3"/>
            <p:cNvSpPr>
              <a:spLocks noChangeArrowheads="1"/>
            </p:cNvSpPr>
            <p:nvPr/>
          </p:nvSpPr>
          <p:spPr bwMode="auto">
            <a:xfrm>
              <a:off x="533400" y="4267200"/>
              <a:ext cx="1143000" cy="914400"/>
            </a:xfrm>
            <a:prstGeom prst="rect">
              <a:avLst/>
            </a:prstGeom>
            <a:solidFill>
              <a:srgbClr val="CBDDF7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1757" name="Rectangle 8"/>
            <p:cNvSpPr>
              <a:spLocks noChangeArrowheads="1"/>
            </p:cNvSpPr>
            <p:nvPr/>
          </p:nvSpPr>
          <p:spPr bwMode="auto">
            <a:xfrm>
              <a:off x="533400" y="3733800"/>
              <a:ext cx="5105400" cy="1905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8" name="Rectangle 9"/>
            <p:cNvSpPr>
              <a:spLocks noChangeArrowheads="1"/>
            </p:cNvSpPr>
            <p:nvPr/>
          </p:nvSpPr>
          <p:spPr bwMode="auto">
            <a:xfrm>
              <a:off x="603250" y="4641850"/>
              <a:ext cx="4654550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 </a:t>
              </a:r>
              <a:r>
                <a:rPr lang="en-US" sz="2000" b="1">
                  <a:solidFill>
                    <a:schemeClr val="hlink"/>
                  </a:solidFill>
                </a:rPr>
                <a:t>Red              2            24                26</a:t>
              </a:r>
              <a:r>
                <a:rPr lang="en-US" b="1">
                  <a:solidFill>
                    <a:srgbClr val="FF0066"/>
                  </a:solidFill>
                </a:rPr>
                <a:t> </a:t>
              </a:r>
              <a:r>
                <a:rPr lang="en-US" b="1">
                  <a:solidFill>
                    <a:srgbClr val="CC0000"/>
                  </a:solidFill>
                </a:rPr>
                <a:t> </a:t>
              </a:r>
            </a:p>
          </p:txBody>
        </p:sp>
        <p:sp>
          <p:nvSpPr>
            <p:cNvPr id="31759" name="Rectangle 10"/>
            <p:cNvSpPr>
              <a:spLocks noChangeArrowheads="1"/>
            </p:cNvSpPr>
            <p:nvPr/>
          </p:nvSpPr>
          <p:spPr bwMode="auto">
            <a:xfrm>
              <a:off x="603250" y="4260850"/>
              <a:ext cx="466090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Black            2            24                26</a:t>
              </a:r>
            </a:p>
          </p:txBody>
        </p:sp>
        <p:sp>
          <p:nvSpPr>
            <p:cNvPr id="31760" name="Line 11"/>
            <p:cNvSpPr>
              <a:spLocks noChangeShapeType="1"/>
            </p:cNvSpPr>
            <p:nvPr/>
          </p:nvSpPr>
          <p:spPr bwMode="auto">
            <a:xfrm>
              <a:off x="533400" y="4267200"/>
              <a:ext cx="510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Line 12"/>
            <p:cNvSpPr>
              <a:spLocks noChangeShapeType="1"/>
            </p:cNvSpPr>
            <p:nvPr/>
          </p:nvSpPr>
          <p:spPr bwMode="auto">
            <a:xfrm>
              <a:off x="533400" y="5181600"/>
              <a:ext cx="510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13"/>
            <p:cNvSpPr>
              <a:spLocks noChangeArrowheads="1"/>
            </p:cNvSpPr>
            <p:nvPr/>
          </p:nvSpPr>
          <p:spPr bwMode="auto">
            <a:xfrm>
              <a:off x="609600" y="5181600"/>
              <a:ext cx="4889500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tx2"/>
                  </a:solidFill>
                </a:rPr>
                <a:t>Total             4            48                52</a:t>
              </a:r>
              <a:r>
                <a:rPr lang="en-US" b="1">
                  <a:solidFill>
                    <a:schemeClr val="tx2"/>
                  </a:solidFill>
                </a:rPr>
                <a:t>           </a:t>
              </a:r>
              <a:r>
                <a:rPr lang="en-US" sz="2000" b="1">
                  <a:solidFill>
                    <a:schemeClr val="tx2"/>
                  </a:solidFill>
                </a:rPr>
                <a:t>             </a:t>
              </a:r>
            </a:p>
          </p:txBody>
        </p:sp>
        <p:sp>
          <p:nvSpPr>
            <p:cNvPr id="31763" name="Rectangle 14"/>
            <p:cNvSpPr>
              <a:spLocks noChangeArrowheads="1"/>
            </p:cNvSpPr>
            <p:nvPr/>
          </p:nvSpPr>
          <p:spPr bwMode="auto">
            <a:xfrm>
              <a:off x="609600" y="3733800"/>
              <a:ext cx="518160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                   </a:t>
              </a:r>
              <a:r>
                <a:rPr lang="en-US" sz="2000" b="1">
                  <a:solidFill>
                    <a:schemeClr val="tx2"/>
                  </a:solidFill>
                </a:rPr>
                <a:t>Ace        Not Ace       Total</a:t>
              </a:r>
            </a:p>
          </p:txBody>
        </p:sp>
        <p:sp>
          <p:nvSpPr>
            <p:cNvPr id="31764" name="Line 28"/>
            <p:cNvSpPr>
              <a:spLocks noChangeShapeType="1"/>
            </p:cNvSpPr>
            <p:nvPr/>
          </p:nvSpPr>
          <p:spPr bwMode="auto">
            <a:xfrm>
              <a:off x="1676400" y="3733800"/>
              <a:ext cx="0" cy="1905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765" name="Line 29"/>
            <p:cNvSpPr>
              <a:spLocks noChangeShapeType="1"/>
            </p:cNvSpPr>
            <p:nvPr/>
          </p:nvSpPr>
          <p:spPr bwMode="auto">
            <a:xfrm>
              <a:off x="2743200" y="3733800"/>
              <a:ext cx="0" cy="1905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766" name="Line 30"/>
            <p:cNvSpPr>
              <a:spLocks noChangeShapeType="1"/>
            </p:cNvSpPr>
            <p:nvPr/>
          </p:nvSpPr>
          <p:spPr bwMode="auto">
            <a:xfrm>
              <a:off x="4114800" y="3733800"/>
              <a:ext cx="0" cy="1905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767" name="Line 36"/>
            <p:cNvSpPr>
              <a:spLocks noChangeShapeType="1"/>
            </p:cNvSpPr>
            <p:nvPr/>
          </p:nvSpPr>
          <p:spPr bwMode="auto">
            <a:xfrm>
              <a:off x="533400" y="4724400"/>
              <a:ext cx="510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1749" name="TextBox 19"/>
          <p:cNvSpPr txBox="1">
            <a:spLocks noChangeArrowheads="1"/>
          </p:cNvSpPr>
          <p:nvPr/>
        </p:nvSpPr>
        <p:spPr bwMode="auto">
          <a:xfrm>
            <a:off x="2209800" y="5943600"/>
            <a:ext cx="2244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P(Ace) = 4 / 52</a:t>
            </a:r>
          </a:p>
        </p:txBody>
      </p:sp>
      <p:cxnSp>
        <p:nvCxnSpPr>
          <p:cNvPr id="31750" name="Straight Arrow Connector 21"/>
          <p:cNvCxnSpPr>
            <a:cxnSpLocks noChangeShapeType="1"/>
          </p:cNvCxnSpPr>
          <p:nvPr/>
        </p:nvCxnSpPr>
        <p:spPr bwMode="auto">
          <a:xfrm rot="10800000">
            <a:off x="2362200" y="5638800"/>
            <a:ext cx="1295400" cy="3810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 type="triangle" w="med" len="med"/>
            <a:tailEnd/>
          </a:ln>
        </p:spPr>
      </p:cxnSp>
      <p:cxnSp>
        <p:nvCxnSpPr>
          <p:cNvPr id="31751" name="Straight Arrow Connector 22"/>
          <p:cNvCxnSpPr>
            <a:cxnSpLocks noChangeShapeType="1"/>
          </p:cNvCxnSpPr>
          <p:nvPr/>
        </p:nvCxnSpPr>
        <p:spPr bwMode="auto">
          <a:xfrm flipV="1">
            <a:off x="4191000" y="5638800"/>
            <a:ext cx="571500" cy="3810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 type="triangle" w="med" len="med"/>
            <a:tailEnd/>
          </a:ln>
        </p:spPr>
      </p:cxnSp>
      <p:sp>
        <p:nvSpPr>
          <p:cNvPr id="31752" name="TextBox 26"/>
          <p:cNvSpPr txBox="1">
            <a:spLocks noChangeArrowheads="1"/>
          </p:cNvSpPr>
          <p:nvPr/>
        </p:nvSpPr>
        <p:spPr bwMode="auto">
          <a:xfrm>
            <a:off x="6248400" y="3810000"/>
            <a:ext cx="2451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P(Red) = 26 / 52</a:t>
            </a:r>
          </a:p>
        </p:txBody>
      </p:sp>
      <p:cxnSp>
        <p:nvCxnSpPr>
          <p:cNvPr id="31753" name="Elbow Connector 28"/>
          <p:cNvCxnSpPr>
            <a:cxnSpLocks noChangeShapeType="1"/>
          </p:cNvCxnSpPr>
          <p:nvPr/>
        </p:nvCxnSpPr>
        <p:spPr bwMode="auto">
          <a:xfrm rot="10800000" flipV="1">
            <a:off x="5715000" y="4267200"/>
            <a:ext cx="2667000" cy="1143000"/>
          </a:xfrm>
          <a:prstGeom prst="bentConnector3">
            <a:avLst>
              <a:gd name="adj1" fmla="val -769"/>
            </a:avLst>
          </a:prstGeom>
          <a:noFill/>
          <a:ln w="38100" algn="ctr">
            <a:solidFill>
              <a:srgbClr val="FF0000"/>
            </a:solidFill>
            <a:miter lim="800000"/>
            <a:headEnd type="triangle" w="med" len="med"/>
            <a:tailEnd/>
          </a:ln>
        </p:spPr>
      </p:cxnSp>
      <p:cxnSp>
        <p:nvCxnSpPr>
          <p:cNvPr id="31754" name="Elbow Connector 30"/>
          <p:cNvCxnSpPr>
            <a:cxnSpLocks noChangeShapeType="1"/>
          </p:cNvCxnSpPr>
          <p:nvPr/>
        </p:nvCxnSpPr>
        <p:spPr bwMode="auto">
          <a:xfrm rot="10800000" flipV="1">
            <a:off x="5105400" y="4267200"/>
            <a:ext cx="2667000" cy="685800"/>
          </a:xfrm>
          <a:prstGeom prst="bentConnector3">
            <a:avLst>
              <a:gd name="adj1" fmla="val -111"/>
            </a:avLst>
          </a:prstGeom>
          <a:noFill/>
          <a:ln w="38100" algn="ctr">
            <a:solidFill>
              <a:srgbClr val="FF0000"/>
            </a:solidFill>
            <a:miter lim="800000"/>
            <a:headEnd type="triangle" w="med" len="med"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52E64D46-9569-4ACF-B650-37D1302A8054}" type="slidenum">
              <a:rPr lang="en-US"/>
              <a:pPr/>
              <a:t>11</a:t>
            </a:fld>
            <a:endParaRPr lang="en-US"/>
          </a:p>
        </p:txBody>
      </p:sp>
      <p:sp>
        <p:nvSpPr>
          <p:cNvPr id="2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Definition:  Joint Probability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77200" cy="1905000"/>
          </a:xfrm>
        </p:spPr>
        <p:txBody>
          <a:bodyPr/>
          <a:lstStyle/>
          <a:p>
            <a:pPr eaLnBrk="1" hangingPunct="1"/>
            <a:r>
              <a:rPr lang="en-US" smtClean="0"/>
              <a:t>Joint Probability refers to the probability of an occurrence of two or more events (joint event).</a:t>
            </a:r>
          </a:p>
          <a:p>
            <a:pPr lvl="1" eaLnBrk="1" hangingPunct="1"/>
            <a:r>
              <a:rPr lang="en-US" smtClean="0"/>
              <a:t>ex. P(Ace and Red)</a:t>
            </a:r>
          </a:p>
          <a:p>
            <a:pPr lvl="1" eaLnBrk="1" hangingPunct="1"/>
            <a:r>
              <a:rPr lang="en-US" smtClean="0"/>
              <a:t>ex. P(Black and Not Ace)</a:t>
            </a:r>
          </a:p>
        </p:txBody>
      </p:sp>
      <p:grpSp>
        <p:nvGrpSpPr>
          <p:cNvPr id="32772" name="Group 6"/>
          <p:cNvGrpSpPr>
            <a:grpSpLocks/>
          </p:cNvGrpSpPr>
          <p:nvPr/>
        </p:nvGrpSpPr>
        <p:grpSpPr bwMode="auto">
          <a:xfrm>
            <a:off x="381000" y="3429000"/>
            <a:ext cx="5257800" cy="1905000"/>
            <a:chOff x="533400" y="3733800"/>
            <a:chExt cx="5257800" cy="1905000"/>
          </a:xfrm>
        </p:grpSpPr>
        <p:sp>
          <p:nvSpPr>
            <p:cNvPr id="32779" name="Rectangle 2"/>
            <p:cNvSpPr>
              <a:spLocks noChangeArrowheads="1"/>
            </p:cNvSpPr>
            <p:nvPr/>
          </p:nvSpPr>
          <p:spPr bwMode="auto">
            <a:xfrm>
              <a:off x="1676400" y="3733800"/>
              <a:ext cx="2438400" cy="533400"/>
            </a:xfrm>
            <a:prstGeom prst="rect">
              <a:avLst/>
            </a:prstGeom>
            <a:solidFill>
              <a:srgbClr val="FDE0BD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2780" name="Rectangle 3"/>
            <p:cNvSpPr>
              <a:spLocks noChangeArrowheads="1"/>
            </p:cNvSpPr>
            <p:nvPr/>
          </p:nvSpPr>
          <p:spPr bwMode="auto">
            <a:xfrm>
              <a:off x="533400" y="4267200"/>
              <a:ext cx="1143000" cy="914400"/>
            </a:xfrm>
            <a:prstGeom prst="rect">
              <a:avLst/>
            </a:prstGeom>
            <a:solidFill>
              <a:srgbClr val="CBDDF7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2781" name="Rectangle 8"/>
            <p:cNvSpPr>
              <a:spLocks noChangeArrowheads="1"/>
            </p:cNvSpPr>
            <p:nvPr/>
          </p:nvSpPr>
          <p:spPr bwMode="auto">
            <a:xfrm>
              <a:off x="533400" y="3733800"/>
              <a:ext cx="5105400" cy="1905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Rectangle 9"/>
            <p:cNvSpPr>
              <a:spLocks noChangeArrowheads="1"/>
            </p:cNvSpPr>
            <p:nvPr/>
          </p:nvSpPr>
          <p:spPr bwMode="auto">
            <a:xfrm>
              <a:off x="603250" y="4641850"/>
              <a:ext cx="4654550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 </a:t>
              </a:r>
              <a:r>
                <a:rPr lang="en-US" sz="2000" b="1">
                  <a:solidFill>
                    <a:schemeClr val="hlink"/>
                  </a:solidFill>
                </a:rPr>
                <a:t>Red              2            24                26</a:t>
              </a:r>
              <a:r>
                <a:rPr lang="en-US" b="1">
                  <a:solidFill>
                    <a:srgbClr val="FF0066"/>
                  </a:solidFill>
                </a:rPr>
                <a:t> </a:t>
              </a:r>
              <a:r>
                <a:rPr lang="en-US" b="1">
                  <a:solidFill>
                    <a:srgbClr val="CC0000"/>
                  </a:solidFill>
                </a:rPr>
                <a:t> </a:t>
              </a:r>
            </a:p>
          </p:txBody>
        </p:sp>
        <p:sp>
          <p:nvSpPr>
            <p:cNvPr id="32783" name="Rectangle 10"/>
            <p:cNvSpPr>
              <a:spLocks noChangeArrowheads="1"/>
            </p:cNvSpPr>
            <p:nvPr/>
          </p:nvSpPr>
          <p:spPr bwMode="auto">
            <a:xfrm>
              <a:off x="603250" y="4260850"/>
              <a:ext cx="466090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Black            2            24                26</a:t>
              </a:r>
            </a:p>
          </p:txBody>
        </p:sp>
        <p:sp>
          <p:nvSpPr>
            <p:cNvPr id="32784" name="Line 11"/>
            <p:cNvSpPr>
              <a:spLocks noChangeShapeType="1"/>
            </p:cNvSpPr>
            <p:nvPr/>
          </p:nvSpPr>
          <p:spPr bwMode="auto">
            <a:xfrm>
              <a:off x="533400" y="4267200"/>
              <a:ext cx="510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Line 12"/>
            <p:cNvSpPr>
              <a:spLocks noChangeShapeType="1"/>
            </p:cNvSpPr>
            <p:nvPr/>
          </p:nvSpPr>
          <p:spPr bwMode="auto">
            <a:xfrm>
              <a:off x="533400" y="5181600"/>
              <a:ext cx="510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Rectangle 13"/>
            <p:cNvSpPr>
              <a:spLocks noChangeArrowheads="1"/>
            </p:cNvSpPr>
            <p:nvPr/>
          </p:nvSpPr>
          <p:spPr bwMode="auto">
            <a:xfrm>
              <a:off x="609600" y="5181600"/>
              <a:ext cx="4889500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tx2"/>
                  </a:solidFill>
                </a:rPr>
                <a:t>Total             4            48                52</a:t>
              </a:r>
              <a:r>
                <a:rPr lang="en-US" b="1">
                  <a:solidFill>
                    <a:schemeClr val="tx2"/>
                  </a:solidFill>
                </a:rPr>
                <a:t>           </a:t>
              </a:r>
              <a:r>
                <a:rPr lang="en-US" sz="2000" b="1">
                  <a:solidFill>
                    <a:schemeClr val="tx2"/>
                  </a:solidFill>
                </a:rPr>
                <a:t>             </a:t>
              </a:r>
            </a:p>
          </p:txBody>
        </p:sp>
        <p:sp>
          <p:nvSpPr>
            <p:cNvPr id="32787" name="Rectangle 14"/>
            <p:cNvSpPr>
              <a:spLocks noChangeArrowheads="1"/>
            </p:cNvSpPr>
            <p:nvPr/>
          </p:nvSpPr>
          <p:spPr bwMode="auto">
            <a:xfrm>
              <a:off x="609600" y="3733800"/>
              <a:ext cx="518160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                   </a:t>
              </a:r>
              <a:r>
                <a:rPr lang="en-US" sz="2000" b="1">
                  <a:solidFill>
                    <a:schemeClr val="tx2"/>
                  </a:solidFill>
                </a:rPr>
                <a:t>Ace        Not Ace       Total</a:t>
              </a:r>
            </a:p>
          </p:txBody>
        </p:sp>
        <p:sp>
          <p:nvSpPr>
            <p:cNvPr id="32788" name="Line 28"/>
            <p:cNvSpPr>
              <a:spLocks noChangeShapeType="1"/>
            </p:cNvSpPr>
            <p:nvPr/>
          </p:nvSpPr>
          <p:spPr bwMode="auto">
            <a:xfrm>
              <a:off x="1676400" y="3733800"/>
              <a:ext cx="0" cy="1905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9" name="Line 29"/>
            <p:cNvSpPr>
              <a:spLocks noChangeShapeType="1"/>
            </p:cNvSpPr>
            <p:nvPr/>
          </p:nvSpPr>
          <p:spPr bwMode="auto">
            <a:xfrm>
              <a:off x="2743200" y="3733800"/>
              <a:ext cx="0" cy="1905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0" name="Line 30"/>
            <p:cNvSpPr>
              <a:spLocks noChangeShapeType="1"/>
            </p:cNvSpPr>
            <p:nvPr/>
          </p:nvSpPr>
          <p:spPr bwMode="auto">
            <a:xfrm>
              <a:off x="4114800" y="3733800"/>
              <a:ext cx="0" cy="1905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1" name="Line 36"/>
            <p:cNvSpPr>
              <a:spLocks noChangeShapeType="1"/>
            </p:cNvSpPr>
            <p:nvPr/>
          </p:nvSpPr>
          <p:spPr bwMode="auto">
            <a:xfrm>
              <a:off x="533400" y="4724400"/>
              <a:ext cx="510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2773" name="TextBox 20"/>
          <p:cNvSpPr txBox="1">
            <a:spLocks noChangeArrowheads="1"/>
          </p:cNvSpPr>
          <p:nvPr/>
        </p:nvSpPr>
        <p:spPr bwMode="auto">
          <a:xfrm>
            <a:off x="762000" y="5867400"/>
            <a:ext cx="3494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P(Ace and Red) = 2 / 52</a:t>
            </a:r>
          </a:p>
        </p:txBody>
      </p:sp>
      <p:sp>
        <p:nvSpPr>
          <p:cNvPr id="32774" name="TextBox 21"/>
          <p:cNvSpPr txBox="1">
            <a:spLocks noChangeArrowheads="1"/>
          </p:cNvSpPr>
          <p:nvPr/>
        </p:nvSpPr>
        <p:spPr bwMode="auto">
          <a:xfrm>
            <a:off x="5715000" y="3962400"/>
            <a:ext cx="32908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P(Black and Not Ace)=</a:t>
            </a:r>
          </a:p>
          <a:p>
            <a:r>
              <a:rPr lang="en-US"/>
              <a:t>24 / 52</a:t>
            </a:r>
          </a:p>
        </p:txBody>
      </p:sp>
      <p:cxnSp>
        <p:nvCxnSpPr>
          <p:cNvPr id="32775" name="Straight Arrow Connector 23"/>
          <p:cNvCxnSpPr>
            <a:cxnSpLocks noChangeShapeType="1"/>
          </p:cNvCxnSpPr>
          <p:nvPr/>
        </p:nvCxnSpPr>
        <p:spPr bwMode="auto">
          <a:xfrm>
            <a:off x="3429000" y="4191000"/>
            <a:ext cx="2362200" cy="3810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32776" name="Straight Arrow Connector 24"/>
          <p:cNvCxnSpPr>
            <a:cxnSpLocks noChangeShapeType="1"/>
          </p:cNvCxnSpPr>
          <p:nvPr/>
        </p:nvCxnSpPr>
        <p:spPr bwMode="auto">
          <a:xfrm flipV="1">
            <a:off x="4800600" y="4724400"/>
            <a:ext cx="1676400" cy="3810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32777" name="Straight Arrow Connector 27"/>
          <p:cNvCxnSpPr>
            <a:cxnSpLocks noChangeShapeType="1"/>
          </p:cNvCxnSpPr>
          <p:nvPr/>
        </p:nvCxnSpPr>
        <p:spPr bwMode="auto">
          <a:xfrm rot="16200000" flipH="1">
            <a:off x="1905000" y="4572000"/>
            <a:ext cx="1752600" cy="11430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32778" name="Straight Arrow Connector 30"/>
          <p:cNvCxnSpPr>
            <a:cxnSpLocks noChangeShapeType="1"/>
          </p:cNvCxnSpPr>
          <p:nvPr/>
        </p:nvCxnSpPr>
        <p:spPr bwMode="auto">
          <a:xfrm rot="5400000">
            <a:off x="3886200" y="5334000"/>
            <a:ext cx="685800" cy="5334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07B2371D-F5BB-4DE0-8B9B-9E0E191FF611}" type="slidenum">
              <a:rPr lang="en-US"/>
              <a:pPr/>
              <a:t>12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3794" name="Rectangle 5"/>
          <p:cNvSpPr>
            <a:spLocks noChangeArrowheads="1"/>
          </p:cNvSpPr>
          <p:nvPr/>
        </p:nvSpPr>
        <p:spPr bwMode="auto">
          <a:xfrm>
            <a:off x="1447800" y="3962400"/>
            <a:ext cx="6248400" cy="6096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Mutually Exclusive Events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696200" cy="464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Mutually exclusive</a:t>
            </a:r>
            <a:r>
              <a:rPr lang="en-US" smtClean="0"/>
              <a:t> events</a:t>
            </a:r>
          </a:p>
          <a:p>
            <a:pPr lvl="1" eaLnBrk="1" hangingPunct="1"/>
            <a:r>
              <a:rPr lang="en-US" smtClean="0"/>
              <a:t>Events that cannot occur simultaneously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hlink"/>
                </a:solidFill>
              </a:rPr>
              <a:t>Example:  </a:t>
            </a:r>
            <a:r>
              <a:rPr lang="en-US" sz="2400" smtClean="0"/>
              <a:t>Drawing one card from a deck of cards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  A = queen of diamonds;  B = queen of clubs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lvl="1" eaLnBrk="1" hangingPunct="1"/>
            <a:r>
              <a:rPr lang="en-US" smtClean="0"/>
              <a:t>Events A and B are mutually exclusive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F7700DB9-AB2B-4FA6-8F2C-333687017668}" type="slidenum">
              <a:rPr lang="en-US"/>
              <a:pPr/>
              <a:t>13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2438400" y="3505200"/>
            <a:ext cx="3962400" cy="914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Collectively Exhaustive Events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620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solidFill>
                  <a:schemeClr val="folHlink"/>
                </a:solidFill>
              </a:rPr>
              <a:t>Collectively exhaustive</a:t>
            </a:r>
            <a:r>
              <a:rPr lang="en-US" smtClean="0"/>
              <a:t>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One of the events must occur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The set of events covers the entire sample space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hlink"/>
                </a:solidFill>
              </a:rPr>
              <a:t>example: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			A = aces; B = black cards;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		C = diamonds; D = hearts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Events A, B, C and D are collectively exhaustive (but not mutually exclusive – an ace may also be a heart)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Events B, C and D are collectively exhaustive and also mutually exclusive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981599DB-8297-4E1B-9FC5-CBD0DDBA660E}" type="slidenum">
              <a:rPr lang="en-US"/>
              <a:pPr/>
              <a:t>14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125" name="Rectangle 9"/>
          <p:cNvSpPr>
            <a:spLocks noChangeArrowheads="1"/>
          </p:cNvSpPr>
          <p:nvPr/>
        </p:nvSpPr>
        <p:spPr bwMode="auto">
          <a:xfrm>
            <a:off x="1371600" y="2511425"/>
            <a:ext cx="7391400" cy="917575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93038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/>
              <a:t>Computing Joint and </a:t>
            </a:r>
            <a:br>
              <a:rPr lang="en-US" sz="3600" smtClean="0"/>
            </a:br>
            <a:r>
              <a:rPr lang="en-US" sz="3600" smtClean="0"/>
              <a:t>Marginal Probabilities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684712"/>
          </a:xfrm>
        </p:spPr>
        <p:txBody>
          <a:bodyPr/>
          <a:lstStyle/>
          <a:p>
            <a:pPr eaLnBrk="1" hangingPunct="1"/>
            <a:r>
              <a:rPr lang="en-US" smtClean="0"/>
              <a:t>The probability of a joint event, A and B: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Computing a marginal (or simple) probability: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Where B</a:t>
            </a:r>
            <a:r>
              <a:rPr lang="en-US" baseline="-25000" smtClean="0"/>
              <a:t>1</a:t>
            </a:r>
            <a:r>
              <a:rPr lang="en-US" smtClean="0"/>
              <a:t>, B</a:t>
            </a:r>
            <a:r>
              <a:rPr lang="en-US" baseline="-25000" smtClean="0"/>
              <a:t>2</a:t>
            </a:r>
            <a:r>
              <a:rPr lang="en-US" smtClean="0"/>
              <a:t>, …, B</a:t>
            </a:r>
            <a:r>
              <a:rPr lang="en-US" baseline="-25000" smtClean="0"/>
              <a:t>k</a:t>
            </a:r>
            <a:r>
              <a:rPr lang="en-US" smtClean="0"/>
              <a:t> are k mutually exclusive and collectively exhaustive events</a:t>
            </a:r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1524000" y="2590800"/>
          <a:ext cx="7050088" cy="811213"/>
        </p:xfrm>
        <a:graphic>
          <a:graphicData uri="http://schemas.openxmlformats.org/presentationml/2006/ole">
            <p:oleObj spid="_x0000_s5122" name="Equation" r:id="rId3" imgW="3632040" imgH="419040" progId="Equation.3">
              <p:embed/>
            </p:oleObj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1371600" y="4945063"/>
          <a:ext cx="7346950" cy="465137"/>
        </p:xfrm>
        <a:graphic>
          <a:graphicData uri="http://schemas.openxmlformats.org/presentationml/2006/ole">
            <p:oleObj spid="_x0000_s5123" name="Equation" r:id="rId4" imgW="34160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BBF5CF33-BB91-4F16-BC33-7150506CB623}" type="slidenum">
              <a:rPr lang="en-US"/>
              <a:pPr/>
              <a:t>15</a:t>
            </a:fld>
            <a:endParaRPr lang="en-US"/>
          </a:p>
        </p:txBody>
      </p:sp>
      <p:sp>
        <p:nvSpPr>
          <p:cNvPr id="40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3505200" y="3581400"/>
            <a:ext cx="2514600" cy="914400"/>
          </a:xfrm>
          <a:prstGeom prst="rect">
            <a:avLst/>
          </a:prstGeom>
          <a:solidFill>
            <a:srgbClr val="CBDD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1752600" y="3581400"/>
            <a:ext cx="1752600" cy="1981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150" name="Oval 4"/>
          <p:cNvSpPr>
            <a:spLocks noChangeArrowheads="1"/>
          </p:cNvSpPr>
          <p:nvPr/>
        </p:nvSpPr>
        <p:spPr bwMode="auto">
          <a:xfrm>
            <a:off x="3810000" y="4419600"/>
            <a:ext cx="685800" cy="685800"/>
          </a:xfrm>
          <a:prstGeom prst="ellips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 flipH="1">
            <a:off x="4495800" y="2971800"/>
            <a:ext cx="1981200" cy="1676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>
          <a:xfrm>
            <a:off x="1222375" y="457200"/>
            <a:ext cx="7004050" cy="762000"/>
          </a:xfrm>
        </p:spPr>
        <p:txBody>
          <a:bodyPr/>
          <a:lstStyle/>
          <a:p>
            <a:pPr eaLnBrk="1" hangingPunct="1"/>
            <a:r>
              <a:rPr lang="en-US" smtClean="0"/>
              <a:t>Joint Probability Example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1524000" y="1828800"/>
            <a:ext cx="2514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</a:t>
            </a:r>
            <a:r>
              <a:rPr lang="en-US" b="1">
                <a:solidFill>
                  <a:srgbClr val="FF0066"/>
                </a:solidFill>
              </a:rPr>
              <a:t>Red </a:t>
            </a:r>
            <a:r>
              <a:rPr lang="en-US" b="1"/>
              <a:t>and </a:t>
            </a:r>
            <a:r>
              <a:rPr lang="en-US" b="1">
                <a:solidFill>
                  <a:srgbClr val="00CC00"/>
                </a:solidFill>
              </a:rPr>
              <a:t>Ace</a:t>
            </a:r>
            <a:r>
              <a:rPr lang="en-US" b="1"/>
              <a:t>)</a:t>
            </a:r>
          </a:p>
        </p:txBody>
      </p:sp>
      <p:sp>
        <p:nvSpPr>
          <p:cNvPr id="6154" name="Rectangle 13"/>
          <p:cNvSpPr>
            <a:spLocks noChangeArrowheads="1"/>
          </p:cNvSpPr>
          <p:nvPr/>
        </p:nvSpPr>
        <p:spPr bwMode="auto">
          <a:xfrm>
            <a:off x="4800600" y="4038600"/>
            <a:ext cx="9953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Black</a:t>
            </a: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4724400" y="502920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5"/>
          <p:cNvSpPr>
            <a:spLocks noChangeArrowheads="1"/>
          </p:cNvSpPr>
          <p:nvPr/>
        </p:nvSpPr>
        <p:spPr bwMode="auto">
          <a:xfrm>
            <a:off x="4191000" y="3581400"/>
            <a:ext cx="10763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Color</a:t>
            </a:r>
          </a:p>
        </p:txBody>
      </p:sp>
      <p:sp>
        <p:nvSpPr>
          <p:cNvPr id="6157" name="Rectangle 16"/>
          <p:cNvSpPr>
            <a:spLocks noChangeArrowheads="1"/>
          </p:cNvSpPr>
          <p:nvPr/>
        </p:nvSpPr>
        <p:spPr bwMode="auto">
          <a:xfrm>
            <a:off x="2133600" y="3886200"/>
            <a:ext cx="9810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Type</a:t>
            </a:r>
          </a:p>
        </p:txBody>
      </p:sp>
      <p:sp>
        <p:nvSpPr>
          <p:cNvPr id="6158" name="Rectangle 17"/>
          <p:cNvSpPr>
            <a:spLocks noChangeArrowheads="1"/>
          </p:cNvSpPr>
          <p:nvPr/>
        </p:nvSpPr>
        <p:spPr bwMode="auto">
          <a:xfrm>
            <a:off x="3733800" y="4038600"/>
            <a:ext cx="7572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chemeClr val="hlink"/>
                </a:solidFill>
              </a:rPr>
              <a:t>Red</a:t>
            </a:r>
          </a:p>
        </p:txBody>
      </p:sp>
      <p:sp>
        <p:nvSpPr>
          <p:cNvPr id="6159" name="Rectangle 18"/>
          <p:cNvSpPr>
            <a:spLocks noChangeArrowheads="1"/>
          </p:cNvSpPr>
          <p:nvPr/>
        </p:nvSpPr>
        <p:spPr bwMode="auto">
          <a:xfrm>
            <a:off x="5986463" y="39195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6160" name="Rectangle 19"/>
          <p:cNvSpPr>
            <a:spLocks noChangeArrowheads="1"/>
          </p:cNvSpPr>
          <p:nvPr/>
        </p:nvSpPr>
        <p:spPr bwMode="auto">
          <a:xfrm>
            <a:off x="1806575" y="4530725"/>
            <a:ext cx="8096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accent1"/>
                </a:solidFill>
              </a:rPr>
              <a:t>Ace</a:t>
            </a:r>
          </a:p>
        </p:txBody>
      </p:sp>
      <p:sp>
        <p:nvSpPr>
          <p:cNvPr id="6161" name="Rectangle 20"/>
          <p:cNvSpPr>
            <a:spLocks noChangeArrowheads="1"/>
          </p:cNvSpPr>
          <p:nvPr/>
        </p:nvSpPr>
        <p:spPr bwMode="auto">
          <a:xfrm>
            <a:off x="3946525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6162" name="Rectangle 21"/>
          <p:cNvSpPr>
            <a:spLocks noChangeArrowheads="1"/>
          </p:cNvSpPr>
          <p:nvPr/>
        </p:nvSpPr>
        <p:spPr bwMode="auto">
          <a:xfrm>
            <a:off x="4760913" y="450215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22"/>
          <p:cNvSpPr>
            <a:spLocks noChangeArrowheads="1"/>
          </p:cNvSpPr>
          <p:nvPr/>
        </p:nvSpPr>
        <p:spPr bwMode="auto">
          <a:xfrm>
            <a:off x="5176838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</a:t>
            </a:r>
          </a:p>
        </p:txBody>
      </p:sp>
      <p:sp>
        <p:nvSpPr>
          <p:cNvPr id="6164" name="Rectangle 23"/>
          <p:cNvSpPr>
            <a:spLocks noChangeArrowheads="1"/>
          </p:cNvSpPr>
          <p:nvPr/>
        </p:nvSpPr>
        <p:spPr bwMode="auto">
          <a:xfrm>
            <a:off x="6323013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</a:t>
            </a:r>
          </a:p>
        </p:txBody>
      </p:sp>
      <p:sp>
        <p:nvSpPr>
          <p:cNvPr id="6165" name="Rectangle 24"/>
          <p:cNvSpPr>
            <a:spLocks noChangeArrowheads="1"/>
          </p:cNvSpPr>
          <p:nvPr/>
        </p:nvSpPr>
        <p:spPr bwMode="auto">
          <a:xfrm>
            <a:off x="1806575" y="5087938"/>
            <a:ext cx="15906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Non-Ace</a:t>
            </a:r>
          </a:p>
        </p:txBody>
      </p:sp>
      <p:sp>
        <p:nvSpPr>
          <p:cNvPr id="6166" name="Rectangle 25"/>
          <p:cNvSpPr>
            <a:spLocks noChangeArrowheads="1"/>
          </p:cNvSpPr>
          <p:nvPr/>
        </p:nvSpPr>
        <p:spPr bwMode="auto">
          <a:xfrm>
            <a:off x="3849688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6167" name="Rectangle 26"/>
          <p:cNvSpPr>
            <a:spLocks noChangeArrowheads="1"/>
          </p:cNvSpPr>
          <p:nvPr/>
        </p:nvSpPr>
        <p:spPr bwMode="auto">
          <a:xfrm>
            <a:off x="5080000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6168" name="Rectangle 27"/>
          <p:cNvSpPr>
            <a:spLocks noChangeArrowheads="1"/>
          </p:cNvSpPr>
          <p:nvPr/>
        </p:nvSpPr>
        <p:spPr bwMode="auto">
          <a:xfrm>
            <a:off x="6227763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48</a:t>
            </a:r>
          </a:p>
        </p:txBody>
      </p:sp>
      <p:sp>
        <p:nvSpPr>
          <p:cNvPr id="6169" name="Rectangle 28"/>
          <p:cNvSpPr>
            <a:spLocks noChangeArrowheads="1"/>
          </p:cNvSpPr>
          <p:nvPr/>
        </p:nvSpPr>
        <p:spPr bwMode="auto">
          <a:xfrm>
            <a:off x="1806575" y="56467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6170" name="Rectangle 29"/>
          <p:cNvSpPr>
            <a:spLocks noChangeArrowheads="1"/>
          </p:cNvSpPr>
          <p:nvPr/>
        </p:nvSpPr>
        <p:spPr bwMode="auto">
          <a:xfrm>
            <a:off x="3849688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6171" name="Rectangle 30"/>
          <p:cNvSpPr>
            <a:spLocks noChangeArrowheads="1"/>
          </p:cNvSpPr>
          <p:nvPr/>
        </p:nvSpPr>
        <p:spPr bwMode="auto">
          <a:xfrm>
            <a:off x="5080000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6172" name="Rectangle 31"/>
          <p:cNvSpPr>
            <a:spLocks noChangeArrowheads="1"/>
          </p:cNvSpPr>
          <p:nvPr/>
        </p:nvSpPr>
        <p:spPr bwMode="auto">
          <a:xfrm>
            <a:off x="6227763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52</a:t>
            </a:r>
          </a:p>
        </p:txBody>
      </p:sp>
      <p:sp>
        <p:nvSpPr>
          <p:cNvPr id="6173" name="Line 32"/>
          <p:cNvSpPr>
            <a:spLocks noChangeShapeType="1"/>
          </p:cNvSpPr>
          <p:nvPr/>
        </p:nvSpPr>
        <p:spPr bwMode="auto">
          <a:xfrm>
            <a:off x="4724400" y="40386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4" name="Line 33"/>
          <p:cNvSpPr>
            <a:spLocks noChangeShapeType="1"/>
          </p:cNvSpPr>
          <p:nvPr/>
        </p:nvSpPr>
        <p:spPr bwMode="auto">
          <a:xfrm>
            <a:off x="1752600" y="4495800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5" name="Line 34"/>
          <p:cNvSpPr>
            <a:spLocks noChangeShapeType="1"/>
          </p:cNvSpPr>
          <p:nvPr/>
        </p:nvSpPr>
        <p:spPr bwMode="auto">
          <a:xfrm>
            <a:off x="6019800" y="35814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6" name="Line 35"/>
          <p:cNvSpPr>
            <a:spLocks noChangeShapeType="1"/>
          </p:cNvSpPr>
          <p:nvPr/>
        </p:nvSpPr>
        <p:spPr bwMode="auto">
          <a:xfrm>
            <a:off x="3505200" y="4038600"/>
            <a:ext cx="2514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6177" name="Line 36"/>
          <p:cNvSpPr>
            <a:spLocks noChangeShapeType="1"/>
          </p:cNvSpPr>
          <p:nvPr/>
        </p:nvSpPr>
        <p:spPr bwMode="auto">
          <a:xfrm>
            <a:off x="3505200" y="35814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6178" name="Line 37"/>
          <p:cNvSpPr>
            <a:spLocks noChangeShapeType="1"/>
          </p:cNvSpPr>
          <p:nvPr/>
        </p:nvSpPr>
        <p:spPr bwMode="auto">
          <a:xfrm>
            <a:off x="1752600" y="5562600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9" name="Line 38"/>
          <p:cNvSpPr>
            <a:spLocks noChangeShapeType="1"/>
          </p:cNvSpPr>
          <p:nvPr/>
        </p:nvSpPr>
        <p:spPr bwMode="auto">
          <a:xfrm>
            <a:off x="1752600" y="5029200"/>
            <a:ext cx="533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6180" name="Rectangle 39"/>
          <p:cNvSpPr>
            <a:spLocks noChangeArrowheads="1"/>
          </p:cNvSpPr>
          <p:nvPr/>
        </p:nvSpPr>
        <p:spPr bwMode="auto">
          <a:xfrm>
            <a:off x="1752600" y="3581400"/>
            <a:ext cx="5334000" cy="2590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Oval 40"/>
          <p:cNvSpPr>
            <a:spLocks noChangeArrowheads="1"/>
          </p:cNvSpPr>
          <p:nvPr/>
        </p:nvSpPr>
        <p:spPr bwMode="auto">
          <a:xfrm>
            <a:off x="3810000" y="5638800"/>
            <a:ext cx="609600" cy="5334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182" name="Rectangle 42"/>
          <p:cNvSpPr>
            <a:spLocks noChangeArrowheads="1"/>
          </p:cNvSpPr>
          <p:nvPr/>
        </p:nvSpPr>
        <p:spPr bwMode="auto">
          <a:xfrm>
            <a:off x="3505200" y="3581400"/>
            <a:ext cx="25146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aphicFrame>
        <p:nvGraphicFramePr>
          <p:cNvPr id="6146" name="Object 43"/>
          <p:cNvGraphicFramePr>
            <a:graphicFrameLocks noChangeAspect="1"/>
          </p:cNvGraphicFramePr>
          <p:nvPr/>
        </p:nvGraphicFramePr>
        <p:xfrm>
          <a:off x="1524000" y="2341563"/>
          <a:ext cx="5410200" cy="712787"/>
        </p:xfrm>
        <a:graphic>
          <a:graphicData uri="http://schemas.openxmlformats.org/presentationml/2006/ole">
            <p:oleObj spid="_x0000_s6146" name="Equation" r:id="rId3" imgW="2997000" imgH="393480" progId="Equation.3">
              <p:embed/>
            </p:oleObj>
          </a:graphicData>
        </a:graphic>
      </p:graphicFrame>
      <p:sp>
        <p:nvSpPr>
          <p:cNvPr id="6183" name="Rectangle 44"/>
          <p:cNvSpPr>
            <a:spLocks noChangeArrowheads="1"/>
          </p:cNvSpPr>
          <p:nvPr/>
        </p:nvSpPr>
        <p:spPr bwMode="auto">
          <a:xfrm>
            <a:off x="1219200" y="1676400"/>
            <a:ext cx="6019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A6AC1BA7-1015-4B6F-BF60-78BEF992C1F0}" type="slidenum">
              <a:rPr lang="en-US"/>
              <a:pPr/>
              <a:t>16</a:t>
            </a:fld>
            <a:endParaRPr lang="en-US"/>
          </a:p>
        </p:txBody>
      </p:sp>
      <p:sp>
        <p:nvSpPr>
          <p:cNvPr id="40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3505200" y="3581400"/>
            <a:ext cx="25146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auto">
          <a:xfrm>
            <a:off x="1752600" y="3581400"/>
            <a:ext cx="1752600" cy="1981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174" name="Oval 4"/>
          <p:cNvSpPr>
            <a:spLocks noChangeArrowheads="1"/>
          </p:cNvSpPr>
          <p:nvPr/>
        </p:nvSpPr>
        <p:spPr bwMode="auto">
          <a:xfrm>
            <a:off x="6172200" y="4419600"/>
            <a:ext cx="685800" cy="685800"/>
          </a:xfrm>
          <a:prstGeom prst="ellips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 flipH="1">
            <a:off x="6781800" y="3048000"/>
            <a:ext cx="762000" cy="1447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7176" name="Rectangle 6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Marginal Probability Example</a:t>
            </a:r>
          </a:p>
        </p:txBody>
      </p:sp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1524000" y="1828800"/>
            <a:ext cx="2514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</a:t>
            </a:r>
            <a:r>
              <a:rPr lang="en-US" b="1">
                <a:solidFill>
                  <a:srgbClr val="00CC00"/>
                </a:solidFill>
              </a:rPr>
              <a:t>Ace</a:t>
            </a:r>
            <a:r>
              <a:rPr lang="en-US" b="1"/>
              <a:t>)</a:t>
            </a:r>
          </a:p>
        </p:txBody>
      </p:sp>
      <p:sp>
        <p:nvSpPr>
          <p:cNvPr id="7178" name="Rectangle 8"/>
          <p:cNvSpPr>
            <a:spLocks noChangeArrowheads="1"/>
          </p:cNvSpPr>
          <p:nvPr/>
        </p:nvSpPr>
        <p:spPr bwMode="auto">
          <a:xfrm>
            <a:off x="4800600" y="4038600"/>
            <a:ext cx="9953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Black</a:t>
            </a:r>
          </a:p>
        </p:txBody>
      </p:sp>
      <p:sp>
        <p:nvSpPr>
          <p:cNvPr id="7179" name="Rectangle 9"/>
          <p:cNvSpPr>
            <a:spLocks noChangeArrowheads="1"/>
          </p:cNvSpPr>
          <p:nvPr/>
        </p:nvSpPr>
        <p:spPr bwMode="auto">
          <a:xfrm>
            <a:off x="4724400" y="502920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0"/>
          <p:cNvSpPr>
            <a:spLocks noChangeArrowheads="1"/>
          </p:cNvSpPr>
          <p:nvPr/>
        </p:nvSpPr>
        <p:spPr bwMode="auto">
          <a:xfrm>
            <a:off x="4191000" y="3581400"/>
            <a:ext cx="10763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Color</a:t>
            </a:r>
          </a:p>
        </p:txBody>
      </p:sp>
      <p:sp>
        <p:nvSpPr>
          <p:cNvPr id="7181" name="Rectangle 11"/>
          <p:cNvSpPr>
            <a:spLocks noChangeArrowheads="1"/>
          </p:cNvSpPr>
          <p:nvPr/>
        </p:nvSpPr>
        <p:spPr bwMode="auto">
          <a:xfrm>
            <a:off x="2133600" y="3886200"/>
            <a:ext cx="9810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Type</a:t>
            </a:r>
          </a:p>
        </p:txBody>
      </p:sp>
      <p:sp>
        <p:nvSpPr>
          <p:cNvPr id="7182" name="Rectangle 12"/>
          <p:cNvSpPr>
            <a:spLocks noChangeArrowheads="1"/>
          </p:cNvSpPr>
          <p:nvPr/>
        </p:nvSpPr>
        <p:spPr bwMode="auto">
          <a:xfrm>
            <a:off x="3733800" y="4038600"/>
            <a:ext cx="7572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chemeClr val="hlink"/>
                </a:solidFill>
              </a:rPr>
              <a:t>Red</a:t>
            </a:r>
          </a:p>
        </p:txBody>
      </p:sp>
      <p:sp>
        <p:nvSpPr>
          <p:cNvPr id="7183" name="Rectangle 13"/>
          <p:cNvSpPr>
            <a:spLocks noChangeArrowheads="1"/>
          </p:cNvSpPr>
          <p:nvPr/>
        </p:nvSpPr>
        <p:spPr bwMode="auto">
          <a:xfrm>
            <a:off x="5986463" y="39195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7184" name="Rectangle 14"/>
          <p:cNvSpPr>
            <a:spLocks noChangeArrowheads="1"/>
          </p:cNvSpPr>
          <p:nvPr/>
        </p:nvSpPr>
        <p:spPr bwMode="auto">
          <a:xfrm>
            <a:off x="1806575" y="4530725"/>
            <a:ext cx="8096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accent1"/>
                </a:solidFill>
              </a:rPr>
              <a:t>Ace</a:t>
            </a:r>
          </a:p>
        </p:txBody>
      </p:sp>
      <p:sp>
        <p:nvSpPr>
          <p:cNvPr id="7185" name="Rectangle 15"/>
          <p:cNvSpPr>
            <a:spLocks noChangeArrowheads="1"/>
          </p:cNvSpPr>
          <p:nvPr/>
        </p:nvSpPr>
        <p:spPr bwMode="auto">
          <a:xfrm>
            <a:off x="3946525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7186" name="Rectangle 16"/>
          <p:cNvSpPr>
            <a:spLocks noChangeArrowheads="1"/>
          </p:cNvSpPr>
          <p:nvPr/>
        </p:nvSpPr>
        <p:spPr bwMode="auto">
          <a:xfrm>
            <a:off x="4760913" y="450215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Rectangle 17"/>
          <p:cNvSpPr>
            <a:spLocks noChangeArrowheads="1"/>
          </p:cNvSpPr>
          <p:nvPr/>
        </p:nvSpPr>
        <p:spPr bwMode="auto">
          <a:xfrm>
            <a:off x="5176838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</a:t>
            </a:r>
          </a:p>
        </p:txBody>
      </p:sp>
      <p:sp>
        <p:nvSpPr>
          <p:cNvPr id="7188" name="Rectangle 18"/>
          <p:cNvSpPr>
            <a:spLocks noChangeArrowheads="1"/>
          </p:cNvSpPr>
          <p:nvPr/>
        </p:nvSpPr>
        <p:spPr bwMode="auto">
          <a:xfrm>
            <a:off x="6323013" y="45196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</a:t>
            </a:r>
          </a:p>
        </p:txBody>
      </p:sp>
      <p:sp>
        <p:nvSpPr>
          <p:cNvPr id="7189" name="Rectangle 19"/>
          <p:cNvSpPr>
            <a:spLocks noChangeArrowheads="1"/>
          </p:cNvSpPr>
          <p:nvPr/>
        </p:nvSpPr>
        <p:spPr bwMode="auto">
          <a:xfrm>
            <a:off x="1806575" y="5087938"/>
            <a:ext cx="15906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Non-Ace</a:t>
            </a:r>
          </a:p>
        </p:txBody>
      </p:sp>
      <p:sp>
        <p:nvSpPr>
          <p:cNvPr id="7190" name="Rectangle 20"/>
          <p:cNvSpPr>
            <a:spLocks noChangeArrowheads="1"/>
          </p:cNvSpPr>
          <p:nvPr/>
        </p:nvSpPr>
        <p:spPr bwMode="auto">
          <a:xfrm>
            <a:off x="3849688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7191" name="Rectangle 21"/>
          <p:cNvSpPr>
            <a:spLocks noChangeArrowheads="1"/>
          </p:cNvSpPr>
          <p:nvPr/>
        </p:nvSpPr>
        <p:spPr bwMode="auto">
          <a:xfrm>
            <a:off x="5080000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7192" name="Rectangle 22"/>
          <p:cNvSpPr>
            <a:spLocks noChangeArrowheads="1"/>
          </p:cNvSpPr>
          <p:nvPr/>
        </p:nvSpPr>
        <p:spPr bwMode="auto">
          <a:xfrm>
            <a:off x="6227763" y="50768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48</a:t>
            </a:r>
          </a:p>
        </p:txBody>
      </p:sp>
      <p:sp>
        <p:nvSpPr>
          <p:cNvPr id="7193" name="Rectangle 23"/>
          <p:cNvSpPr>
            <a:spLocks noChangeArrowheads="1"/>
          </p:cNvSpPr>
          <p:nvPr/>
        </p:nvSpPr>
        <p:spPr bwMode="auto">
          <a:xfrm>
            <a:off x="1806575" y="56467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7194" name="Rectangle 24"/>
          <p:cNvSpPr>
            <a:spLocks noChangeArrowheads="1"/>
          </p:cNvSpPr>
          <p:nvPr/>
        </p:nvSpPr>
        <p:spPr bwMode="auto">
          <a:xfrm>
            <a:off x="3849688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7195" name="Rectangle 25"/>
          <p:cNvSpPr>
            <a:spLocks noChangeArrowheads="1"/>
          </p:cNvSpPr>
          <p:nvPr/>
        </p:nvSpPr>
        <p:spPr bwMode="auto">
          <a:xfrm>
            <a:off x="5080000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7196" name="Rectangle 26"/>
          <p:cNvSpPr>
            <a:spLocks noChangeArrowheads="1"/>
          </p:cNvSpPr>
          <p:nvPr/>
        </p:nvSpPr>
        <p:spPr bwMode="auto">
          <a:xfrm>
            <a:off x="6227763" y="56356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52</a:t>
            </a:r>
          </a:p>
        </p:txBody>
      </p:sp>
      <p:sp>
        <p:nvSpPr>
          <p:cNvPr id="7197" name="Line 27"/>
          <p:cNvSpPr>
            <a:spLocks noChangeShapeType="1"/>
          </p:cNvSpPr>
          <p:nvPr/>
        </p:nvSpPr>
        <p:spPr bwMode="auto">
          <a:xfrm>
            <a:off x="4724400" y="40386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8" name="Line 28"/>
          <p:cNvSpPr>
            <a:spLocks noChangeShapeType="1"/>
          </p:cNvSpPr>
          <p:nvPr/>
        </p:nvSpPr>
        <p:spPr bwMode="auto">
          <a:xfrm>
            <a:off x="1752600" y="4495800"/>
            <a:ext cx="5314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29"/>
          <p:cNvSpPr>
            <a:spLocks noChangeShapeType="1"/>
          </p:cNvSpPr>
          <p:nvPr/>
        </p:nvSpPr>
        <p:spPr bwMode="auto">
          <a:xfrm>
            <a:off x="6019800" y="3606800"/>
            <a:ext cx="0" cy="254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30"/>
          <p:cNvSpPr>
            <a:spLocks noChangeShapeType="1"/>
          </p:cNvSpPr>
          <p:nvPr/>
        </p:nvSpPr>
        <p:spPr bwMode="auto">
          <a:xfrm>
            <a:off x="3505200" y="4038600"/>
            <a:ext cx="2514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7201" name="Line 31"/>
          <p:cNvSpPr>
            <a:spLocks noChangeShapeType="1"/>
          </p:cNvSpPr>
          <p:nvPr/>
        </p:nvSpPr>
        <p:spPr bwMode="auto">
          <a:xfrm>
            <a:off x="3505200" y="35814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7202" name="Line 32"/>
          <p:cNvSpPr>
            <a:spLocks noChangeShapeType="1"/>
          </p:cNvSpPr>
          <p:nvPr/>
        </p:nvSpPr>
        <p:spPr bwMode="auto">
          <a:xfrm>
            <a:off x="1752600" y="5562600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Line 33"/>
          <p:cNvSpPr>
            <a:spLocks noChangeShapeType="1"/>
          </p:cNvSpPr>
          <p:nvPr/>
        </p:nvSpPr>
        <p:spPr bwMode="auto">
          <a:xfrm>
            <a:off x="1752600" y="5029200"/>
            <a:ext cx="533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7204" name="Rectangle 34"/>
          <p:cNvSpPr>
            <a:spLocks noChangeArrowheads="1"/>
          </p:cNvSpPr>
          <p:nvPr/>
        </p:nvSpPr>
        <p:spPr bwMode="auto">
          <a:xfrm>
            <a:off x="1752600" y="3581400"/>
            <a:ext cx="5334000" cy="2590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Oval 35"/>
          <p:cNvSpPr>
            <a:spLocks noChangeArrowheads="1"/>
          </p:cNvSpPr>
          <p:nvPr/>
        </p:nvSpPr>
        <p:spPr bwMode="auto">
          <a:xfrm>
            <a:off x="3810000" y="5638800"/>
            <a:ext cx="609600" cy="5334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206" name="Rectangle 36"/>
          <p:cNvSpPr>
            <a:spLocks noChangeArrowheads="1"/>
          </p:cNvSpPr>
          <p:nvPr/>
        </p:nvSpPr>
        <p:spPr bwMode="auto">
          <a:xfrm>
            <a:off x="3505200" y="3581400"/>
            <a:ext cx="25146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aphicFrame>
        <p:nvGraphicFramePr>
          <p:cNvPr id="7170" name="Object 37"/>
          <p:cNvGraphicFramePr>
            <a:graphicFrameLocks noChangeAspect="1"/>
          </p:cNvGraphicFramePr>
          <p:nvPr/>
        </p:nvGraphicFramePr>
        <p:xfrm>
          <a:off x="1684338" y="2341563"/>
          <a:ext cx="5937250" cy="712787"/>
        </p:xfrm>
        <a:graphic>
          <a:graphicData uri="http://schemas.openxmlformats.org/presentationml/2006/ole">
            <p:oleObj spid="_x0000_s7170" name="Equation" r:id="rId3" imgW="3327120" imgH="393480" progId="Equation.3">
              <p:embed/>
            </p:oleObj>
          </a:graphicData>
        </a:graphic>
      </p:graphicFrame>
      <p:sp>
        <p:nvSpPr>
          <p:cNvPr id="7207" name="Rectangle 38"/>
          <p:cNvSpPr>
            <a:spLocks noChangeArrowheads="1"/>
          </p:cNvSpPr>
          <p:nvPr/>
        </p:nvSpPr>
        <p:spPr bwMode="auto">
          <a:xfrm>
            <a:off x="1219200" y="1676400"/>
            <a:ext cx="6781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E5717072-0881-4D24-A58E-7910170201B5}" type="slidenum">
              <a:rPr lang="en-US"/>
              <a:pPr/>
              <a:t>17</a:t>
            </a:fld>
            <a:endParaRPr lang="en-US"/>
          </a:p>
        </p:txBody>
      </p:sp>
      <p:sp>
        <p:nvSpPr>
          <p:cNvPr id="42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1986" name="Rectangle 110"/>
          <p:cNvSpPr>
            <a:spLocks noChangeArrowheads="1"/>
          </p:cNvSpPr>
          <p:nvPr/>
        </p:nvSpPr>
        <p:spPr bwMode="auto">
          <a:xfrm>
            <a:off x="1524000" y="2133600"/>
            <a:ext cx="6172200" cy="2819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987" name="Rectangle 124"/>
          <p:cNvSpPr>
            <a:spLocks noChangeArrowheads="1"/>
          </p:cNvSpPr>
          <p:nvPr/>
        </p:nvSpPr>
        <p:spPr bwMode="auto">
          <a:xfrm>
            <a:off x="2590800" y="4343400"/>
            <a:ext cx="3962400" cy="6096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123"/>
          <p:cNvSpPr>
            <a:spLocks noChangeArrowheads="1"/>
          </p:cNvSpPr>
          <p:nvPr/>
        </p:nvSpPr>
        <p:spPr bwMode="auto">
          <a:xfrm>
            <a:off x="6553200" y="3048000"/>
            <a:ext cx="1143000" cy="12954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122"/>
          <p:cNvSpPr>
            <a:spLocks noChangeArrowheads="1"/>
          </p:cNvSpPr>
          <p:nvPr/>
        </p:nvSpPr>
        <p:spPr bwMode="auto">
          <a:xfrm>
            <a:off x="2590800" y="3048000"/>
            <a:ext cx="3962400" cy="1295400"/>
          </a:xfrm>
          <a:prstGeom prst="rect">
            <a:avLst/>
          </a:prstGeom>
          <a:solidFill>
            <a:srgbClr val="CBDD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       </a:t>
            </a:r>
          </a:p>
        </p:txBody>
      </p:sp>
      <p:sp>
        <p:nvSpPr>
          <p:cNvPr id="41990" name="Rectangle 101"/>
          <p:cNvSpPr>
            <a:spLocks noChangeArrowheads="1"/>
          </p:cNvSpPr>
          <p:nvPr/>
        </p:nvSpPr>
        <p:spPr bwMode="auto">
          <a:xfrm>
            <a:off x="4572000" y="3201988"/>
            <a:ext cx="2057400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1</a:t>
            </a:r>
            <a:r>
              <a:rPr lang="en-US" b="1"/>
              <a:t> and B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</p:txBody>
      </p:sp>
      <p:sp>
        <p:nvSpPr>
          <p:cNvPr id="41991" name="Rectangle 92"/>
          <p:cNvSpPr>
            <a:spLocks noChangeArrowheads="1"/>
          </p:cNvSpPr>
          <p:nvPr/>
        </p:nvSpPr>
        <p:spPr bwMode="auto">
          <a:xfrm>
            <a:off x="6705600" y="3201988"/>
            <a:ext cx="990600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1</a:t>
            </a:r>
            <a:r>
              <a:rPr lang="en-US" b="1"/>
              <a:t>)</a:t>
            </a:r>
          </a:p>
        </p:txBody>
      </p:sp>
      <p:sp>
        <p:nvSpPr>
          <p:cNvPr id="41992" name="Rectangle 35"/>
          <p:cNvSpPr>
            <a:spLocks noChangeArrowheads="1"/>
          </p:cNvSpPr>
          <p:nvPr/>
        </p:nvSpPr>
        <p:spPr bwMode="auto">
          <a:xfrm>
            <a:off x="6623050" y="2584450"/>
            <a:ext cx="1031875" cy="515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 b="1"/>
              <a:t>Total</a:t>
            </a:r>
          </a:p>
        </p:txBody>
      </p:sp>
      <p:sp>
        <p:nvSpPr>
          <p:cNvPr id="41993" name="Rectangle 34"/>
          <p:cNvSpPr>
            <a:spLocks noChangeArrowheads="1"/>
          </p:cNvSpPr>
          <p:nvPr/>
        </p:nvSpPr>
        <p:spPr bwMode="auto">
          <a:xfrm>
            <a:off x="1550988" y="2611438"/>
            <a:ext cx="1044575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500" b="1"/>
              <a:t>Event</a:t>
            </a:r>
          </a:p>
        </p:txBody>
      </p:sp>
      <p:sp>
        <p:nvSpPr>
          <p:cNvPr id="41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93038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Marginal &amp; Joint Probabilities In A Contingency Table</a:t>
            </a:r>
          </a:p>
        </p:txBody>
      </p:sp>
      <p:sp>
        <p:nvSpPr>
          <p:cNvPr id="41995" name="Rectangle 4"/>
          <p:cNvSpPr>
            <a:spLocks noChangeArrowheads="1"/>
          </p:cNvSpPr>
          <p:nvPr/>
        </p:nvSpPr>
        <p:spPr bwMode="auto">
          <a:xfrm>
            <a:off x="2668588" y="3813175"/>
            <a:ext cx="2054225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2 </a:t>
            </a:r>
            <a:r>
              <a:rPr lang="en-US" b="1"/>
              <a:t>and B</a:t>
            </a:r>
            <a:r>
              <a:rPr lang="en-US" b="1" baseline="-25000"/>
              <a:t>1</a:t>
            </a:r>
            <a:r>
              <a:rPr lang="en-US" b="1"/>
              <a:t>)</a:t>
            </a:r>
          </a:p>
        </p:txBody>
      </p:sp>
      <p:sp>
        <p:nvSpPr>
          <p:cNvPr id="41996" name="Rectangle 5"/>
          <p:cNvSpPr>
            <a:spLocks noChangeArrowheads="1"/>
          </p:cNvSpPr>
          <p:nvPr/>
        </p:nvSpPr>
        <p:spPr bwMode="auto">
          <a:xfrm>
            <a:off x="2668588" y="3201988"/>
            <a:ext cx="2132012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1</a:t>
            </a:r>
            <a:r>
              <a:rPr lang="en-US" b="1"/>
              <a:t> and B</a:t>
            </a:r>
            <a:r>
              <a:rPr lang="en-US" b="1" baseline="-25000"/>
              <a:t>1</a:t>
            </a:r>
            <a:r>
              <a:rPr lang="en-US" b="1"/>
              <a:t>)</a:t>
            </a:r>
          </a:p>
        </p:txBody>
      </p:sp>
      <p:sp>
        <p:nvSpPr>
          <p:cNvPr id="41997" name="Rectangle 20"/>
          <p:cNvSpPr>
            <a:spLocks noChangeArrowheads="1"/>
          </p:cNvSpPr>
          <p:nvPr/>
        </p:nvSpPr>
        <p:spPr bwMode="auto">
          <a:xfrm>
            <a:off x="4002088" y="2143125"/>
            <a:ext cx="1150937" cy="515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 b="1"/>
              <a:t>Event</a:t>
            </a:r>
          </a:p>
        </p:txBody>
      </p:sp>
      <p:sp>
        <p:nvSpPr>
          <p:cNvPr id="41998" name="Rectangle 86"/>
          <p:cNvSpPr>
            <a:spLocks noChangeArrowheads="1"/>
          </p:cNvSpPr>
          <p:nvPr/>
        </p:nvSpPr>
        <p:spPr bwMode="auto">
          <a:xfrm>
            <a:off x="1519238" y="4405313"/>
            <a:ext cx="1031875" cy="5159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 b="1"/>
              <a:t>Total</a:t>
            </a:r>
          </a:p>
        </p:txBody>
      </p:sp>
      <p:sp>
        <p:nvSpPr>
          <p:cNvPr id="41999" name="Rectangle 89"/>
          <p:cNvSpPr>
            <a:spLocks noChangeArrowheads="1"/>
          </p:cNvSpPr>
          <p:nvPr/>
        </p:nvSpPr>
        <p:spPr bwMode="auto">
          <a:xfrm>
            <a:off x="6899275" y="4394200"/>
            <a:ext cx="379413" cy="515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 b="1"/>
              <a:t>1</a:t>
            </a:r>
          </a:p>
        </p:txBody>
      </p:sp>
      <p:sp>
        <p:nvSpPr>
          <p:cNvPr id="42000" name="Rectangle 90"/>
          <p:cNvSpPr>
            <a:spLocks noChangeArrowheads="1"/>
          </p:cNvSpPr>
          <p:nvPr/>
        </p:nvSpPr>
        <p:spPr bwMode="auto">
          <a:xfrm>
            <a:off x="685800" y="5562600"/>
            <a:ext cx="2895600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Joint Probabilities</a:t>
            </a:r>
          </a:p>
        </p:txBody>
      </p:sp>
      <p:sp>
        <p:nvSpPr>
          <p:cNvPr id="42001" name="Rectangle 91"/>
          <p:cNvSpPr>
            <a:spLocks noChangeArrowheads="1"/>
          </p:cNvSpPr>
          <p:nvPr/>
        </p:nvSpPr>
        <p:spPr bwMode="auto">
          <a:xfrm>
            <a:off x="4157663" y="5480050"/>
            <a:ext cx="4760912" cy="466725"/>
          </a:xfrm>
          <a:prstGeom prst="rect">
            <a:avLst/>
          </a:prstGeom>
          <a:solidFill>
            <a:srgbClr val="85E5C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/>
              <a:t>Marginal (Simple) Probabilities</a:t>
            </a:r>
          </a:p>
        </p:txBody>
      </p:sp>
      <p:sp>
        <p:nvSpPr>
          <p:cNvPr id="42002" name="Rectangle 93"/>
          <p:cNvSpPr>
            <a:spLocks noChangeArrowheads="1"/>
          </p:cNvSpPr>
          <p:nvPr/>
        </p:nvSpPr>
        <p:spPr bwMode="auto">
          <a:xfrm>
            <a:off x="1601788" y="3201988"/>
            <a:ext cx="911225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 A</a:t>
            </a:r>
            <a:r>
              <a:rPr lang="en-US" b="1" baseline="-25000"/>
              <a:t>1</a:t>
            </a:r>
          </a:p>
        </p:txBody>
      </p:sp>
      <p:sp>
        <p:nvSpPr>
          <p:cNvPr id="42003" name="Rectangle 94"/>
          <p:cNvSpPr>
            <a:spLocks noChangeArrowheads="1"/>
          </p:cNvSpPr>
          <p:nvPr/>
        </p:nvSpPr>
        <p:spPr bwMode="auto">
          <a:xfrm>
            <a:off x="1601788" y="3811588"/>
            <a:ext cx="835025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 A</a:t>
            </a:r>
            <a:r>
              <a:rPr lang="en-US" b="1" baseline="-25000"/>
              <a:t>2</a:t>
            </a:r>
          </a:p>
        </p:txBody>
      </p:sp>
      <p:sp>
        <p:nvSpPr>
          <p:cNvPr id="42004" name="Rectangle 95"/>
          <p:cNvSpPr>
            <a:spLocks noChangeArrowheads="1"/>
          </p:cNvSpPr>
          <p:nvPr/>
        </p:nvSpPr>
        <p:spPr bwMode="auto">
          <a:xfrm>
            <a:off x="3352800" y="2590800"/>
            <a:ext cx="1139825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B</a:t>
            </a:r>
            <a:r>
              <a:rPr lang="en-US" b="1" baseline="-25000"/>
              <a:t>1</a:t>
            </a:r>
          </a:p>
        </p:txBody>
      </p:sp>
      <p:sp>
        <p:nvSpPr>
          <p:cNvPr id="42005" name="Rectangle 96"/>
          <p:cNvSpPr>
            <a:spLocks noChangeArrowheads="1"/>
          </p:cNvSpPr>
          <p:nvPr/>
        </p:nvSpPr>
        <p:spPr bwMode="auto">
          <a:xfrm>
            <a:off x="5335588" y="2592388"/>
            <a:ext cx="1139825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B</a:t>
            </a:r>
            <a:r>
              <a:rPr lang="en-US" b="1" baseline="-25000"/>
              <a:t>2</a:t>
            </a:r>
          </a:p>
        </p:txBody>
      </p:sp>
      <p:sp>
        <p:nvSpPr>
          <p:cNvPr id="42006" name="Rectangle 97"/>
          <p:cNvSpPr>
            <a:spLocks noChangeArrowheads="1"/>
          </p:cNvSpPr>
          <p:nvPr/>
        </p:nvSpPr>
        <p:spPr bwMode="auto">
          <a:xfrm>
            <a:off x="2743200" y="4421188"/>
            <a:ext cx="1903413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    P(B</a:t>
            </a:r>
            <a:r>
              <a:rPr lang="en-US" b="1" baseline="-25000"/>
              <a:t>1</a:t>
            </a:r>
            <a:r>
              <a:rPr lang="en-US" b="1"/>
              <a:t>)</a:t>
            </a:r>
          </a:p>
        </p:txBody>
      </p:sp>
      <p:sp>
        <p:nvSpPr>
          <p:cNvPr id="42007" name="Rectangle 98"/>
          <p:cNvSpPr>
            <a:spLocks noChangeArrowheads="1"/>
          </p:cNvSpPr>
          <p:nvPr/>
        </p:nvSpPr>
        <p:spPr bwMode="auto">
          <a:xfrm>
            <a:off x="4648200" y="4421188"/>
            <a:ext cx="1827213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     P(B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</p:txBody>
      </p:sp>
      <p:sp>
        <p:nvSpPr>
          <p:cNvPr id="42008" name="Rectangle 102"/>
          <p:cNvSpPr>
            <a:spLocks noChangeArrowheads="1"/>
          </p:cNvSpPr>
          <p:nvPr/>
        </p:nvSpPr>
        <p:spPr bwMode="auto">
          <a:xfrm>
            <a:off x="4649788" y="3810000"/>
            <a:ext cx="2284412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2</a:t>
            </a:r>
            <a:r>
              <a:rPr lang="en-US" b="1"/>
              <a:t> and B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</p:txBody>
      </p:sp>
      <p:sp>
        <p:nvSpPr>
          <p:cNvPr id="42009" name="Rectangle 104"/>
          <p:cNvSpPr>
            <a:spLocks noChangeArrowheads="1"/>
          </p:cNvSpPr>
          <p:nvPr/>
        </p:nvSpPr>
        <p:spPr bwMode="auto">
          <a:xfrm>
            <a:off x="6705600" y="3811588"/>
            <a:ext cx="1066800" cy="454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P(A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</p:txBody>
      </p:sp>
      <p:sp>
        <p:nvSpPr>
          <p:cNvPr id="42010" name="Line 107"/>
          <p:cNvSpPr>
            <a:spLocks noChangeShapeType="1"/>
          </p:cNvSpPr>
          <p:nvPr/>
        </p:nvSpPr>
        <p:spPr bwMode="auto">
          <a:xfrm flipH="1">
            <a:off x="2133600" y="3581400"/>
            <a:ext cx="68580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1" name="Line 108"/>
          <p:cNvSpPr>
            <a:spLocks noChangeShapeType="1"/>
          </p:cNvSpPr>
          <p:nvPr/>
        </p:nvSpPr>
        <p:spPr bwMode="auto">
          <a:xfrm>
            <a:off x="4414838" y="4724400"/>
            <a:ext cx="614362" cy="309563"/>
          </a:xfrm>
          <a:prstGeom prst="line">
            <a:avLst/>
          </a:prstGeom>
          <a:noFill/>
          <a:ln w="19050">
            <a:noFill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2" name="Line 109"/>
          <p:cNvSpPr>
            <a:spLocks noChangeShapeType="1"/>
          </p:cNvSpPr>
          <p:nvPr/>
        </p:nvSpPr>
        <p:spPr bwMode="auto">
          <a:xfrm>
            <a:off x="5410200" y="48006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Line 111"/>
          <p:cNvSpPr>
            <a:spLocks noChangeShapeType="1"/>
          </p:cNvSpPr>
          <p:nvPr/>
        </p:nvSpPr>
        <p:spPr bwMode="auto">
          <a:xfrm>
            <a:off x="1524000" y="21336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4" name="Line 112"/>
          <p:cNvSpPr>
            <a:spLocks noChangeShapeType="1"/>
          </p:cNvSpPr>
          <p:nvPr/>
        </p:nvSpPr>
        <p:spPr bwMode="auto">
          <a:xfrm>
            <a:off x="2590800" y="25908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5" name="Line 113"/>
          <p:cNvSpPr>
            <a:spLocks noChangeShapeType="1"/>
          </p:cNvSpPr>
          <p:nvPr/>
        </p:nvSpPr>
        <p:spPr bwMode="auto">
          <a:xfrm>
            <a:off x="1524000" y="43434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6" name="Line 114"/>
          <p:cNvSpPr>
            <a:spLocks noChangeShapeType="1"/>
          </p:cNvSpPr>
          <p:nvPr/>
        </p:nvSpPr>
        <p:spPr bwMode="auto">
          <a:xfrm>
            <a:off x="1524000" y="3733800"/>
            <a:ext cx="6172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7" name="Line 116"/>
          <p:cNvSpPr>
            <a:spLocks noChangeShapeType="1"/>
          </p:cNvSpPr>
          <p:nvPr/>
        </p:nvSpPr>
        <p:spPr bwMode="auto">
          <a:xfrm>
            <a:off x="1524000" y="30480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8" name="Line 117"/>
          <p:cNvSpPr>
            <a:spLocks noChangeShapeType="1"/>
          </p:cNvSpPr>
          <p:nvPr/>
        </p:nvSpPr>
        <p:spPr bwMode="auto">
          <a:xfrm>
            <a:off x="1524000" y="49530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19" name="Line 118"/>
          <p:cNvSpPr>
            <a:spLocks noChangeShapeType="1"/>
          </p:cNvSpPr>
          <p:nvPr/>
        </p:nvSpPr>
        <p:spPr bwMode="auto">
          <a:xfrm>
            <a:off x="1524000" y="21336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20" name="Line 119"/>
          <p:cNvSpPr>
            <a:spLocks noChangeShapeType="1"/>
          </p:cNvSpPr>
          <p:nvPr/>
        </p:nvSpPr>
        <p:spPr bwMode="auto">
          <a:xfrm>
            <a:off x="2590800" y="21336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21" name="Line 120"/>
          <p:cNvSpPr>
            <a:spLocks noChangeShapeType="1"/>
          </p:cNvSpPr>
          <p:nvPr/>
        </p:nvSpPr>
        <p:spPr bwMode="auto">
          <a:xfrm>
            <a:off x="6553200" y="21336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22" name="Line 121"/>
          <p:cNvSpPr>
            <a:spLocks noChangeShapeType="1"/>
          </p:cNvSpPr>
          <p:nvPr/>
        </p:nvSpPr>
        <p:spPr bwMode="auto">
          <a:xfrm>
            <a:off x="4572000" y="2590800"/>
            <a:ext cx="0" cy="23622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23" name="Line 125"/>
          <p:cNvSpPr>
            <a:spLocks noChangeShapeType="1"/>
          </p:cNvSpPr>
          <p:nvPr/>
        </p:nvSpPr>
        <p:spPr bwMode="auto">
          <a:xfrm flipV="1">
            <a:off x="5410200" y="4191000"/>
            <a:ext cx="1371600" cy="1295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024" name="Line 126"/>
          <p:cNvSpPr>
            <a:spLocks noChangeShapeType="1"/>
          </p:cNvSpPr>
          <p:nvPr/>
        </p:nvSpPr>
        <p:spPr bwMode="auto">
          <a:xfrm flipH="1">
            <a:off x="2133600" y="4114800"/>
            <a:ext cx="25908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AF79BF87-A007-4EAD-9E69-68221A466ABE}" type="slidenum">
              <a:rPr lang="en-US"/>
              <a:pPr/>
              <a:t>18</a:t>
            </a:fld>
            <a:endParaRPr lang="en-US"/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6" name="Rectangle 111"/>
          <p:cNvSpPr>
            <a:spLocks noChangeArrowheads="1"/>
          </p:cNvSpPr>
          <p:nvPr/>
        </p:nvSpPr>
        <p:spPr bwMode="auto">
          <a:xfrm>
            <a:off x="1219200" y="5486400"/>
            <a:ext cx="4343400" cy="1066800"/>
          </a:xfrm>
          <a:prstGeom prst="rect">
            <a:avLst/>
          </a:prstGeom>
          <a:solidFill>
            <a:srgbClr val="CBDD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6713537" cy="990600"/>
          </a:xfrm>
        </p:spPr>
        <p:txBody>
          <a:bodyPr/>
          <a:lstStyle/>
          <a:p>
            <a:pPr eaLnBrk="1" hangingPunct="1"/>
            <a:r>
              <a:rPr lang="en-US" smtClean="0"/>
              <a:t>Probability Summary So Far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55626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Probability is the numerical measure of the likelihood that an event will occur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The probability of any event must be between 0 and 1, inclusively</a:t>
            </a:r>
          </a:p>
          <a:p>
            <a:pPr eaLnBrk="1" hangingPunct="1">
              <a:lnSpc>
                <a:spcPct val="110000"/>
              </a:lnSpc>
            </a:pPr>
            <a:endParaRPr lang="en-US" sz="2400" smtClean="0"/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The sum of the probabilities of all mutually exclusive and collectively exhaustive events is 1</a:t>
            </a:r>
          </a:p>
        </p:txBody>
      </p:sp>
      <p:sp>
        <p:nvSpPr>
          <p:cNvPr id="8199" name="Rectangle 97"/>
          <p:cNvSpPr>
            <a:spLocks noChangeArrowheads="1"/>
          </p:cNvSpPr>
          <p:nvPr/>
        </p:nvSpPr>
        <p:spPr bwMode="auto">
          <a:xfrm>
            <a:off x="7543800" y="1976438"/>
            <a:ext cx="1076325" cy="393700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Certain</a:t>
            </a:r>
          </a:p>
        </p:txBody>
      </p:sp>
      <p:sp>
        <p:nvSpPr>
          <p:cNvPr id="8200" name="Rectangle 98"/>
          <p:cNvSpPr>
            <a:spLocks noChangeArrowheads="1"/>
          </p:cNvSpPr>
          <p:nvPr/>
        </p:nvSpPr>
        <p:spPr bwMode="auto">
          <a:xfrm>
            <a:off x="7543800" y="5786438"/>
            <a:ext cx="1524000" cy="393700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Impossible</a:t>
            </a:r>
          </a:p>
        </p:txBody>
      </p:sp>
      <p:sp>
        <p:nvSpPr>
          <p:cNvPr id="8201" name="Rectangle 99"/>
          <p:cNvSpPr>
            <a:spLocks noChangeArrowheads="1"/>
          </p:cNvSpPr>
          <p:nvPr/>
        </p:nvSpPr>
        <p:spPr bwMode="auto">
          <a:xfrm>
            <a:off x="6096000" y="3805238"/>
            <a:ext cx="619125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0.5</a:t>
            </a:r>
          </a:p>
        </p:txBody>
      </p:sp>
      <p:sp>
        <p:nvSpPr>
          <p:cNvPr id="8202" name="Rectangle 100"/>
          <p:cNvSpPr>
            <a:spLocks noChangeArrowheads="1"/>
          </p:cNvSpPr>
          <p:nvPr/>
        </p:nvSpPr>
        <p:spPr bwMode="auto">
          <a:xfrm>
            <a:off x="6324600" y="1976438"/>
            <a:ext cx="381000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1</a:t>
            </a:r>
          </a:p>
        </p:txBody>
      </p:sp>
      <p:sp>
        <p:nvSpPr>
          <p:cNvPr id="8203" name="Rectangle 101"/>
          <p:cNvSpPr>
            <a:spLocks noChangeArrowheads="1"/>
          </p:cNvSpPr>
          <p:nvPr/>
        </p:nvSpPr>
        <p:spPr bwMode="auto">
          <a:xfrm>
            <a:off x="6315075" y="5786438"/>
            <a:ext cx="390525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0</a:t>
            </a:r>
          </a:p>
        </p:txBody>
      </p:sp>
      <p:sp>
        <p:nvSpPr>
          <p:cNvPr id="8204" name="Line 102"/>
          <p:cNvSpPr>
            <a:spLocks noChangeShapeType="1"/>
          </p:cNvSpPr>
          <p:nvPr/>
        </p:nvSpPr>
        <p:spPr bwMode="auto">
          <a:xfrm>
            <a:off x="7162800" y="2209800"/>
            <a:ext cx="0" cy="38100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5" name="Line 103"/>
          <p:cNvSpPr>
            <a:spLocks noChangeShapeType="1"/>
          </p:cNvSpPr>
          <p:nvPr/>
        </p:nvSpPr>
        <p:spPr bwMode="auto">
          <a:xfrm>
            <a:off x="6877050" y="2209800"/>
            <a:ext cx="590550" cy="0"/>
          </a:xfrm>
          <a:prstGeom prst="line">
            <a:avLst/>
          </a:prstGeom>
          <a:noFill/>
          <a:ln w="38100">
            <a:solidFill>
              <a:srgbClr val="FFCC99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6" name="Line 104"/>
          <p:cNvSpPr>
            <a:spLocks noChangeShapeType="1"/>
          </p:cNvSpPr>
          <p:nvPr/>
        </p:nvSpPr>
        <p:spPr bwMode="auto">
          <a:xfrm>
            <a:off x="6858000" y="6019800"/>
            <a:ext cx="59055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7" name="Line 105"/>
          <p:cNvSpPr>
            <a:spLocks noChangeShapeType="1"/>
          </p:cNvSpPr>
          <p:nvPr/>
        </p:nvSpPr>
        <p:spPr bwMode="auto">
          <a:xfrm>
            <a:off x="6877050" y="4038600"/>
            <a:ext cx="590550" cy="0"/>
          </a:xfrm>
          <a:prstGeom prst="line">
            <a:avLst/>
          </a:prstGeom>
          <a:noFill/>
          <a:ln w="38100">
            <a:solidFill>
              <a:srgbClr val="C6A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6666" name="Rectangle 106"/>
          <p:cNvSpPr>
            <a:spLocks noChangeArrowheads="1"/>
          </p:cNvSpPr>
          <p:nvPr/>
        </p:nvSpPr>
        <p:spPr bwMode="auto">
          <a:xfrm>
            <a:off x="7010400" y="2209800"/>
            <a:ext cx="304800" cy="3810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9" name="Text Box 107"/>
          <p:cNvSpPr txBox="1">
            <a:spLocks noChangeArrowheads="1"/>
          </p:cNvSpPr>
          <p:nvPr/>
        </p:nvSpPr>
        <p:spPr bwMode="auto">
          <a:xfrm>
            <a:off x="1219200" y="3733800"/>
            <a:ext cx="4267200" cy="466725"/>
          </a:xfrm>
          <a:prstGeom prst="rect">
            <a:avLst/>
          </a:prstGeom>
          <a:solidFill>
            <a:srgbClr val="CBDD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 </a:t>
            </a:r>
            <a:r>
              <a:rPr lang="en-US">
                <a:cs typeface="Arial" charset="0"/>
              </a:rPr>
              <a:t>≤ P(A) ≤ 1   </a:t>
            </a:r>
            <a:r>
              <a:rPr lang="en-US" sz="2000">
                <a:cs typeface="Arial" charset="0"/>
              </a:rPr>
              <a:t>For any event A</a:t>
            </a:r>
            <a:endParaRPr lang="en-US" sz="2000" baseline="-25000">
              <a:cs typeface="Arial" charset="0"/>
            </a:endParaRPr>
          </a:p>
        </p:txBody>
      </p:sp>
      <p:graphicFrame>
        <p:nvGraphicFramePr>
          <p:cNvPr id="8194" name="Object 109"/>
          <p:cNvGraphicFramePr>
            <a:graphicFrameLocks noChangeAspect="1"/>
          </p:cNvGraphicFramePr>
          <p:nvPr/>
        </p:nvGraphicFramePr>
        <p:xfrm>
          <a:off x="1306513" y="5562600"/>
          <a:ext cx="2808287" cy="395288"/>
        </p:xfrm>
        <a:graphic>
          <a:graphicData uri="http://schemas.openxmlformats.org/presentationml/2006/ole">
            <p:oleObj spid="_x0000_s8194" name="Equation" r:id="rId3" imgW="1434960" imgH="203040" progId="Equation.3">
              <p:embed/>
            </p:oleObj>
          </a:graphicData>
        </a:graphic>
      </p:graphicFrame>
      <p:sp>
        <p:nvSpPr>
          <p:cNvPr id="8210" name="Text Box 110"/>
          <p:cNvSpPr txBox="1">
            <a:spLocks noChangeArrowheads="1"/>
          </p:cNvSpPr>
          <p:nvPr/>
        </p:nvSpPr>
        <p:spPr bwMode="auto">
          <a:xfrm>
            <a:off x="1219200" y="5943600"/>
            <a:ext cx="464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If A, B, and C are mutually exclusive and collectively exhaustive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678BA2BE-8454-490B-9215-A171FBCCCAC6}" type="slidenum">
              <a:rPr lang="en-US"/>
              <a:pPr/>
              <a:t>19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5058" name="Rectangle 6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General Addition Rule</a:t>
            </a:r>
          </a:p>
        </p:txBody>
      </p:sp>
      <p:sp>
        <p:nvSpPr>
          <p:cNvPr id="45059" name="Rectangle 39"/>
          <p:cNvSpPr>
            <a:spLocks noChangeArrowheads="1"/>
          </p:cNvSpPr>
          <p:nvPr/>
        </p:nvSpPr>
        <p:spPr bwMode="auto">
          <a:xfrm>
            <a:off x="1524000" y="2514600"/>
            <a:ext cx="6248400" cy="528638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P(A or B) = P(A) + P(B) - P(A and B)</a:t>
            </a:r>
          </a:p>
        </p:txBody>
      </p:sp>
      <p:sp>
        <p:nvSpPr>
          <p:cNvPr id="45060" name="Text Box 82"/>
          <p:cNvSpPr txBox="1">
            <a:spLocks noChangeArrowheads="1"/>
          </p:cNvSpPr>
          <p:nvPr/>
        </p:nvSpPr>
        <p:spPr bwMode="auto">
          <a:xfrm>
            <a:off x="914400" y="18288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General Addition Rule:</a:t>
            </a:r>
          </a:p>
        </p:txBody>
      </p:sp>
      <p:sp>
        <p:nvSpPr>
          <p:cNvPr id="45061" name="Text Box 83"/>
          <p:cNvSpPr txBox="1">
            <a:spLocks noChangeArrowheads="1"/>
          </p:cNvSpPr>
          <p:nvPr/>
        </p:nvSpPr>
        <p:spPr bwMode="auto">
          <a:xfrm>
            <a:off x="838200" y="3706813"/>
            <a:ext cx="7239000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</a:rPr>
              <a:t>If A and B are mutually exclusive</a:t>
            </a:r>
            <a:r>
              <a:rPr lang="en-US" sz="2800"/>
              <a:t>, then </a:t>
            </a:r>
          </a:p>
          <a:p>
            <a:pPr>
              <a:spcBef>
                <a:spcPct val="30000"/>
              </a:spcBef>
            </a:pPr>
            <a:r>
              <a:rPr lang="en-US" sz="2800"/>
              <a:t>P(A and B) = 0, so the rule can be simplified:</a:t>
            </a:r>
          </a:p>
        </p:txBody>
      </p:sp>
      <p:sp>
        <p:nvSpPr>
          <p:cNvPr id="45062" name="Rectangle 84"/>
          <p:cNvSpPr>
            <a:spLocks noChangeArrowheads="1"/>
          </p:cNvSpPr>
          <p:nvPr/>
        </p:nvSpPr>
        <p:spPr bwMode="auto">
          <a:xfrm>
            <a:off x="1524000" y="4926013"/>
            <a:ext cx="6248400" cy="1169987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P(A or B) = P(A) + P(B) 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/>
              <a:t>For mutually exclusive events A and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A2D27B0A-2429-4000-B406-B46BDAAD20F7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6931025" cy="990600"/>
          </a:xfrm>
        </p:spPr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0100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In this chapter, you learn:</a:t>
            </a:r>
            <a:r>
              <a:rPr lang="en-U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Basic probability concepts</a:t>
            </a:r>
          </a:p>
          <a:p>
            <a:pPr eaLnBrk="1" hangingPunct="1"/>
            <a:r>
              <a:rPr lang="en-US" smtClean="0"/>
              <a:t>Conditional probability </a:t>
            </a:r>
          </a:p>
          <a:p>
            <a:pPr eaLnBrk="1" hangingPunct="1"/>
            <a:r>
              <a:rPr lang="en-US" smtClean="0"/>
              <a:t>To use Bayes’ Theorem to revise probabilities</a:t>
            </a:r>
          </a:p>
          <a:p>
            <a:pPr eaLnBrk="1" hangingPunct="1"/>
            <a:r>
              <a:rPr lang="en-US" smtClean="0"/>
              <a:t>Various counting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A155CC79-A27A-48A3-A607-C7BF713A1DA5}" type="slidenum">
              <a:rPr lang="en-US"/>
              <a:pPr/>
              <a:t>20</a:t>
            </a:fld>
            <a:endParaRPr lang="en-US"/>
          </a:p>
        </p:txBody>
      </p:sp>
      <p:sp>
        <p:nvSpPr>
          <p:cNvPr id="4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General Addition Rule Example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3505200" y="3352800"/>
            <a:ext cx="25146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084" name="Rectangle 5"/>
          <p:cNvSpPr>
            <a:spLocks noChangeArrowheads="1"/>
          </p:cNvSpPr>
          <p:nvPr/>
        </p:nvSpPr>
        <p:spPr bwMode="auto">
          <a:xfrm>
            <a:off x="1752600" y="3352800"/>
            <a:ext cx="1752600" cy="1981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085" name="Oval 6"/>
          <p:cNvSpPr>
            <a:spLocks noChangeArrowheads="1"/>
          </p:cNvSpPr>
          <p:nvPr/>
        </p:nvSpPr>
        <p:spPr bwMode="auto">
          <a:xfrm>
            <a:off x="3810000" y="4191000"/>
            <a:ext cx="685800" cy="1219200"/>
          </a:xfrm>
          <a:prstGeom prst="ellips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086" name="Oval 7"/>
          <p:cNvSpPr>
            <a:spLocks noChangeArrowheads="1"/>
          </p:cNvSpPr>
          <p:nvPr/>
        </p:nvSpPr>
        <p:spPr bwMode="auto">
          <a:xfrm>
            <a:off x="3810000" y="4267200"/>
            <a:ext cx="1981200" cy="609600"/>
          </a:xfrm>
          <a:prstGeom prst="ellipse">
            <a:avLst/>
          </a:prstGeom>
          <a:noFill/>
          <a:ln w="25400" algn="ctr">
            <a:solidFill>
              <a:srgbClr val="04E05D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>
            <a:off x="3505200" y="2971800"/>
            <a:ext cx="457200" cy="1295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>
            <a:off x="4495800" y="2971800"/>
            <a:ext cx="152400" cy="1295400"/>
          </a:xfrm>
          <a:prstGeom prst="line">
            <a:avLst/>
          </a:prstGeom>
          <a:noFill/>
          <a:ln w="19050">
            <a:solidFill>
              <a:srgbClr val="04E05D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46089" name="Rectangle 10"/>
          <p:cNvSpPr>
            <a:spLocks noChangeArrowheads="1"/>
          </p:cNvSpPr>
          <p:nvPr/>
        </p:nvSpPr>
        <p:spPr bwMode="auto">
          <a:xfrm>
            <a:off x="838200" y="1908175"/>
            <a:ext cx="7620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</a:t>
            </a:r>
            <a:r>
              <a:rPr lang="en-US" b="1">
                <a:solidFill>
                  <a:srgbClr val="FF0066"/>
                </a:solidFill>
              </a:rPr>
              <a:t>Red </a:t>
            </a:r>
            <a:r>
              <a:rPr lang="en-US" b="1"/>
              <a:t>or </a:t>
            </a:r>
            <a:r>
              <a:rPr lang="en-US" b="1">
                <a:solidFill>
                  <a:srgbClr val="00CC00"/>
                </a:solidFill>
              </a:rPr>
              <a:t>Ace</a:t>
            </a:r>
            <a:r>
              <a:rPr lang="en-US" b="1"/>
              <a:t>) = P(</a:t>
            </a:r>
            <a:r>
              <a:rPr lang="en-US" b="1">
                <a:solidFill>
                  <a:srgbClr val="FF0066"/>
                </a:solidFill>
              </a:rPr>
              <a:t>Red</a:t>
            </a:r>
            <a:r>
              <a:rPr lang="en-US" b="1"/>
              <a:t>) +P(</a:t>
            </a:r>
            <a:r>
              <a:rPr lang="en-US" b="1">
                <a:solidFill>
                  <a:srgbClr val="00CC00"/>
                </a:solidFill>
              </a:rPr>
              <a:t>Ace</a:t>
            </a:r>
            <a:r>
              <a:rPr lang="en-US" b="1"/>
              <a:t>) - P(</a:t>
            </a:r>
            <a:r>
              <a:rPr lang="en-US" b="1">
                <a:solidFill>
                  <a:schemeClr val="hlink"/>
                </a:solidFill>
              </a:rPr>
              <a:t>Red</a:t>
            </a:r>
            <a:r>
              <a:rPr lang="en-US" b="1">
                <a:solidFill>
                  <a:srgbClr val="F8F8F8"/>
                </a:solidFill>
              </a:rPr>
              <a:t> </a:t>
            </a:r>
            <a:r>
              <a:rPr lang="en-US" b="1"/>
              <a:t>and </a:t>
            </a:r>
            <a:r>
              <a:rPr lang="en-US" b="1">
                <a:solidFill>
                  <a:srgbClr val="00CC00"/>
                </a:solidFill>
              </a:rPr>
              <a:t>Ace)</a:t>
            </a:r>
            <a:endParaRPr lang="en-US" b="1"/>
          </a:p>
        </p:txBody>
      </p:sp>
      <p:sp>
        <p:nvSpPr>
          <p:cNvPr id="46090" name="Rectangle 11"/>
          <p:cNvSpPr>
            <a:spLocks noChangeArrowheads="1"/>
          </p:cNvSpPr>
          <p:nvPr/>
        </p:nvSpPr>
        <p:spPr bwMode="auto">
          <a:xfrm>
            <a:off x="914400" y="2590800"/>
            <a:ext cx="6705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                       = </a:t>
            </a:r>
            <a:r>
              <a:rPr lang="en-US" b="1">
                <a:solidFill>
                  <a:schemeClr val="hlink"/>
                </a:solidFill>
              </a:rPr>
              <a:t>26</a:t>
            </a:r>
            <a:r>
              <a:rPr lang="en-US" b="1"/>
              <a:t>/52 + </a:t>
            </a:r>
            <a:r>
              <a:rPr lang="en-US" b="1">
                <a:solidFill>
                  <a:srgbClr val="00CC00"/>
                </a:solidFill>
              </a:rPr>
              <a:t>4</a:t>
            </a:r>
            <a:r>
              <a:rPr lang="en-US" b="1"/>
              <a:t>/52 -  </a:t>
            </a:r>
            <a:r>
              <a:rPr lang="en-US" b="1">
                <a:solidFill>
                  <a:schemeClr val="folHlink"/>
                </a:solidFill>
              </a:rPr>
              <a:t>2</a:t>
            </a:r>
            <a:r>
              <a:rPr lang="en-US" b="1"/>
              <a:t>/52  =  28/52</a:t>
            </a:r>
          </a:p>
        </p:txBody>
      </p:sp>
      <p:sp>
        <p:nvSpPr>
          <p:cNvPr id="46091" name="Rectangle 12"/>
          <p:cNvSpPr>
            <a:spLocks noChangeArrowheads="1"/>
          </p:cNvSpPr>
          <p:nvPr/>
        </p:nvSpPr>
        <p:spPr bwMode="auto">
          <a:xfrm>
            <a:off x="7315200" y="2971800"/>
            <a:ext cx="1524000" cy="1016000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Don’t count the two red aces twice!</a:t>
            </a:r>
          </a:p>
        </p:txBody>
      </p:sp>
      <p:sp>
        <p:nvSpPr>
          <p:cNvPr id="46092" name="Line 13"/>
          <p:cNvSpPr>
            <a:spLocks noChangeShapeType="1"/>
          </p:cNvSpPr>
          <p:nvPr/>
        </p:nvSpPr>
        <p:spPr bwMode="auto">
          <a:xfrm flipH="1">
            <a:off x="4191000" y="3048000"/>
            <a:ext cx="1143000" cy="13716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46093" name="Rectangle 14"/>
          <p:cNvSpPr>
            <a:spLocks noChangeArrowheads="1"/>
          </p:cNvSpPr>
          <p:nvPr/>
        </p:nvSpPr>
        <p:spPr bwMode="auto">
          <a:xfrm>
            <a:off x="4800600" y="3810000"/>
            <a:ext cx="9953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Black</a:t>
            </a:r>
          </a:p>
        </p:txBody>
      </p:sp>
      <p:sp>
        <p:nvSpPr>
          <p:cNvPr id="46094" name="Rectangle 15"/>
          <p:cNvSpPr>
            <a:spLocks noChangeArrowheads="1"/>
          </p:cNvSpPr>
          <p:nvPr/>
        </p:nvSpPr>
        <p:spPr bwMode="auto">
          <a:xfrm>
            <a:off x="4724400" y="480060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Rectangle 16"/>
          <p:cNvSpPr>
            <a:spLocks noChangeArrowheads="1"/>
          </p:cNvSpPr>
          <p:nvPr/>
        </p:nvSpPr>
        <p:spPr bwMode="auto">
          <a:xfrm>
            <a:off x="4191000" y="3352800"/>
            <a:ext cx="10763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Color</a:t>
            </a:r>
          </a:p>
        </p:txBody>
      </p:sp>
      <p:sp>
        <p:nvSpPr>
          <p:cNvPr id="46096" name="Rectangle 17"/>
          <p:cNvSpPr>
            <a:spLocks noChangeArrowheads="1"/>
          </p:cNvSpPr>
          <p:nvPr/>
        </p:nvSpPr>
        <p:spPr bwMode="auto">
          <a:xfrm>
            <a:off x="2133600" y="3657600"/>
            <a:ext cx="9810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Type</a:t>
            </a:r>
          </a:p>
        </p:txBody>
      </p:sp>
      <p:sp>
        <p:nvSpPr>
          <p:cNvPr id="46097" name="Rectangle 18"/>
          <p:cNvSpPr>
            <a:spLocks noChangeArrowheads="1"/>
          </p:cNvSpPr>
          <p:nvPr/>
        </p:nvSpPr>
        <p:spPr bwMode="auto">
          <a:xfrm>
            <a:off x="3733800" y="3810000"/>
            <a:ext cx="7572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Red</a:t>
            </a:r>
          </a:p>
        </p:txBody>
      </p:sp>
      <p:sp>
        <p:nvSpPr>
          <p:cNvPr id="46098" name="Rectangle 19"/>
          <p:cNvSpPr>
            <a:spLocks noChangeArrowheads="1"/>
          </p:cNvSpPr>
          <p:nvPr/>
        </p:nvSpPr>
        <p:spPr bwMode="auto">
          <a:xfrm>
            <a:off x="5986463" y="36909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46099" name="Rectangle 20"/>
          <p:cNvSpPr>
            <a:spLocks noChangeArrowheads="1"/>
          </p:cNvSpPr>
          <p:nvPr/>
        </p:nvSpPr>
        <p:spPr bwMode="auto">
          <a:xfrm>
            <a:off x="1806575" y="4302125"/>
            <a:ext cx="8096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Ace</a:t>
            </a:r>
          </a:p>
        </p:txBody>
      </p:sp>
      <p:sp>
        <p:nvSpPr>
          <p:cNvPr id="46100" name="Rectangle 21"/>
          <p:cNvSpPr>
            <a:spLocks noChangeArrowheads="1"/>
          </p:cNvSpPr>
          <p:nvPr/>
        </p:nvSpPr>
        <p:spPr bwMode="auto">
          <a:xfrm>
            <a:off x="3946525" y="42910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46101" name="Rectangle 22"/>
          <p:cNvSpPr>
            <a:spLocks noChangeArrowheads="1"/>
          </p:cNvSpPr>
          <p:nvPr/>
        </p:nvSpPr>
        <p:spPr bwMode="auto">
          <a:xfrm>
            <a:off x="4760913" y="427355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Rectangle 23"/>
          <p:cNvSpPr>
            <a:spLocks noChangeArrowheads="1"/>
          </p:cNvSpPr>
          <p:nvPr/>
        </p:nvSpPr>
        <p:spPr bwMode="auto">
          <a:xfrm>
            <a:off x="5176838" y="42910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</a:t>
            </a:r>
          </a:p>
        </p:txBody>
      </p:sp>
      <p:sp>
        <p:nvSpPr>
          <p:cNvPr id="46103" name="Rectangle 24"/>
          <p:cNvSpPr>
            <a:spLocks noChangeArrowheads="1"/>
          </p:cNvSpPr>
          <p:nvPr/>
        </p:nvSpPr>
        <p:spPr bwMode="auto">
          <a:xfrm>
            <a:off x="6323013" y="4291013"/>
            <a:ext cx="3714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</a:t>
            </a:r>
          </a:p>
        </p:txBody>
      </p:sp>
      <p:sp>
        <p:nvSpPr>
          <p:cNvPr id="46104" name="Rectangle 25"/>
          <p:cNvSpPr>
            <a:spLocks noChangeArrowheads="1"/>
          </p:cNvSpPr>
          <p:nvPr/>
        </p:nvSpPr>
        <p:spPr bwMode="auto">
          <a:xfrm>
            <a:off x="1806575" y="4859338"/>
            <a:ext cx="159067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Non-Ace</a:t>
            </a:r>
          </a:p>
        </p:txBody>
      </p:sp>
      <p:sp>
        <p:nvSpPr>
          <p:cNvPr id="46105" name="Rectangle 26"/>
          <p:cNvSpPr>
            <a:spLocks noChangeArrowheads="1"/>
          </p:cNvSpPr>
          <p:nvPr/>
        </p:nvSpPr>
        <p:spPr bwMode="auto">
          <a:xfrm>
            <a:off x="3849688" y="48482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46106" name="Rectangle 27"/>
          <p:cNvSpPr>
            <a:spLocks noChangeArrowheads="1"/>
          </p:cNvSpPr>
          <p:nvPr/>
        </p:nvSpPr>
        <p:spPr bwMode="auto">
          <a:xfrm>
            <a:off x="5080000" y="48482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24</a:t>
            </a:r>
          </a:p>
        </p:txBody>
      </p:sp>
      <p:sp>
        <p:nvSpPr>
          <p:cNvPr id="46107" name="Rectangle 28"/>
          <p:cNvSpPr>
            <a:spLocks noChangeArrowheads="1"/>
          </p:cNvSpPr>
          <p:nvPr/>
        </p:nvSpPr>
        <p:spPr bwMode="auto">
          <a:xfrm>
            <a:off x="6227763" y="48482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48</a:t>
            </a:r>
          </a:p>
        </p:txBody>
      </p:sp>
      <p:sp>
        <p:nvSpPr>
          <p:cNvPr id="46108" name="Rectangle 29"/>
          <p:cNvSpPr>
            <a:spLocks noChangeArrowheads="1"/>
          </p:cNvSpPr>
          <p:nvPr/>
        </p:nvSpPr>
        <p:spPr bwMode="auto">
          <a:xfrm>
            <a:off x="1806575" y="54181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46109" name="Rectangle 30"/>
          <p:cNvSpPr>
            <a:spLocks noChangeArrowheads="1"/>
          </p:cNvSpPr>
          <p:nvPr/>
        </p:nvSpPr>
        <p:spPr bwMode="auto">
          <a:xfrm>
            <a:off x="3849688" y="54070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46110" name="Rectangle 31"/>
          <p:cNvSpPr>
            <a:spLocks noChangeArrowheads="1"/>
          </p:cNvSpPr>
          <p:nvPr/>
        </p:nvSpPr>
        <p:spPr bwMode="auto">
          <a:xfrm>
            <a:off x="5080000" y="54070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26</a:t>
            </a:r>
          </a:p>
        </p:txBody>
      </p:sp>
      <p:sp>
        <p:nvSpPr>
          <p:cNvPr id="46111" name="Rectangle 32"/>
          <p:cNvSpPr>
            <a:spLocks noChangeArrowheads="1"/>
          </p:cNvSpPr>
          <p:nvPr/>
        </p:nvSpPr>
        <p:spPr bwMode="auto">
          <a:xfrm>
            <a:off x="6227763" y="5407025"/>
            <a:ext cx="5619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52</a:t>
            </a:r>
          </a:p>
        </p:txBody>
      </p:sp>
      <p:sp>
        <p:nvSpPr>
          <p:cNvPr id="46112" name="Line 33"/>
          <p:cNvSpPr>
            <a:spLocks noChangeShapeType="1"/>
          </p:cNvSpPr>
          <p:nvPr/>
        </p:nvSpPr>
        <p:spPr bwMode="auto">
          <a:xfrm>
            <a:off x="4724400" y="38100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3" name="Line 34"/>
          <p:cNvSpPr>
            <a:spLocks noChangeShapeType="1"/>
          </p:cNvSpPr>
          <p:nvPr/>
        </p:nvSpPr>
        <p:spPr bwMode="auto">
          <a:xfrm>
            <a:off x="1752600" y="4267200"/>
            <a:ext cx="5314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4" name="Line 35"/>
          <p:cNvSpPr>
            <a:spLocks noChangeShapeType="1"/>
          </p:cNvSpPr>
          <p:nvPr/>
        </p:nvSpPr>
        <p:spPr bwMode="auto">
          <a:xfrm>
            <a:off x="6019800" y="3378200"/>
            <a:ext cx="0" cy="254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5" name="Line 36"/>
          <p:cNvSpPr>
            <a:spLocks noChangeShapeType="1"/>
          </p:cNvSpPr>
          <p:nvPr/>
        </p:nvSpPr>
        <p:spPr bwMode="auto">
          <a:xfrm>
            <a:off x="3505200" y="3810000"/>
            <a:ext cx="2514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46116" name="Line 37"/>
          <p:cNvSpPr>
            <a:spLocks noChangeShapeType="1"/>
          </p:cNvSpPr>
          <p:nvPr/>
        </p:nvSpPr>
        <p:spPr bwMode="auto">
          <a:xfrm>
            <a:off x="3505200" y="33528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46117" name="Line 38"/>
          <p:cNvSpPr>
            <a:spLocks noChangeShapeType="1"/>
          </p:cNvSpPr>
          <p:nvPr/>
        </p:nvSpPr>
        <p:spPr bwMode="auto">
          <a:xfrm>
            <a:off x="1752600" y="5334000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8" name="Line 39"/>
          <p:cNvSpPr>
            <a:spLocks noChangeShapeType="1"/>
          </p:cNvSpPr>
          <p:nvPr/>
        </p:nvSpPr>
        <p:spPr bwMode="auto">
          <a:xfrm>
            <a:off x="1752600" y="4800600"/>
            <a:ext cx="533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46119" name="Rectangle 40"/>
          <p:cNvSpPr>
            <a:spLocks noChangeArrowheads="1"/>
          </p:cNvSpPr>
          <p:nvPr/>
        </p:nvSpPr>
        <p:spPr bwMode="auto">
          <a:xfrm>
            <a:off x="1752600" y="3352800"/>
            <a:ext cx="5334000" cy="2590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20" name="Oval 41"/>
          <p:cNvSpPr>
            <a:spLocks noChangeArrowheads="1"/>
          </p:cNvSpPr>
          <p:nvPr/>
        </p:nvSpPr>
        <p:spPr bwMode="auto">
          <a:xfrm>
            <a:off x="3810000" y="5410200"/>
            <a:ext cx="609600" cy="5334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121" name="Rectangle 42"/>
          <p:cNvSpPr>
            <a:spLocks noChangeArrowheads="1"/>
          </p:cNvSpPr>
          <p:nvPr/>
        </p:nvSpPr>
        <p:spPr bwMode="auto">
          <a:xfrm>
            <a:off x="5257800" y="2590800"/>
            <a:ext cx="762000" cy="4572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122" name="Rectangle 43"/>
          <p:cNvSpPr>
            <a:spLocks noChangeArrowheads="1"/>
          </p:cNvSpPr>
          <p:nvPr/>
        </p:nvSpPr>
        <p:spPr bwMode="auto">
          <a:xfrm>
            <a:off x="3505200" y="3352800"/>
            <a:ext cx="25146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6123" name="Line 45"/>
          <p:cNvSpPr>
            <a:spLocks noChangeShapeType="1"/>
          </p:cNvSpPr>
          <p:nvPr/>
        </p:nvSpPr>
        <p:spPr bwMode="auto">
          <a:xfrm flipH="1" flipV="1">
            <a:off x="6019800" y="2971800"/>
            <a:ext cx="1295400" cy="3048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9E7D9EBD-BA40-4FE2-8EAB-C403B53B1B50}" type="slidenum">
              <a:rPr lang="en-US"/>
              <a:pPr/>
              <a:t>21</a:t>
            </a:fld>
            <a:endParaRPr lang="en-US"/>
          </a:p>
        </p:txBody>
      </p:sp>
      <p:sp>
        <p:nvSpPr>
          <p:cNvPr id="12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5438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Computing Conditional Probabilities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77200" cy="4532313"/>
          </a:xfrm>
        </p:spPr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smtClean="0">
                <a:solidFill>
                  <a:schemeClr val="folHlink"/>
                </a:solidFill>
              </a:rPr>
              <a:t>conditional probability</a:t>
            </a:r>
            <a:r>
              <a:rPr lang="en-US" smtClean="0"/>
              <a:t> is the probability of one event, given that another event has occurred:</a:t>
            </a:r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1924050" y="2667000"/>
          <a:ext cx="3371850" cy="995363"/>
        </p:xfrm>
        <a:graphic>
          <a:graphicData uri="http://schemas.openxmlformats.org/presentationml/2006/ole">
            <p:oleObj spid="_x0000_s9218" name="Equation" r:id="rId3" imgW="1422360" imgH="419040" progId="Equation.3">
              <p:embed/>
            </p:oleObj>
          </a:graphicData>
        </a:graphic>
      </p:graphicFrame>
      <p:graphicFrame>
        <p:nvGraphicFramePr>
          <p:cNvPr id="9219" name="Object 8"/>
          <p:cNvGraphicFramePr>
            <a:graphicFrameLocks noChangeAspect="1"/>
          </p:cNvGraphicFramePr>
          <p:nvPr/>
        </p:nvGraphicFramePr>
        <p:xfrm>
          <a:off x="1905000" y="4038600"/>
          <a:ext cx="3371850" cy="995363"/>
        </p:xfrm>
        <a:graphic>
          <a:graphicData uri="http://schemas.openxmlformats.org/presentationml/2006/ole">
            <p:oleObj spid="_x0000_s9219" name="Equation" r:id="rId4" imgW="1422360" imgH="419040" progId="Equation.3">
              <p:embed/>
            </p:oleObj>
          </a:graphicData>
        </a:graphic>
      </p:graphicFrame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1676400" y="5334000"/>
            <a:ext cx="65532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/>
              <a:t>Where  P(A and B) = joint probability of A and B</a:t>
            </a:r>
          </a:p>
          <a:p>
            <a:pPr>
              <a:spcBef>
                <a:spcPct val="20000"/>
              </a:spcBef>
            </a:pPr>
            <a:r>
              <a:rPr lang="en-US" sz="2000"/>
              <a:t>  	P(A) = marginal or simple probability of A</a:t>
            </a:r>
          </a:p>
          <a:p>
            <a:pPr>
              <a:spcBef>
                <a:spcPct val="20000"/>
              </a:spcBef>
            </a:pPr>
            <a:r>
              <a:rPr lang="en-US" sz="2000"/>
              <a:t>	P(B) = marginal or simple probability of B</a:t>
            </a:r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6324600" y="2743200"/>
            <a:ext cx="2514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The conditional probability of A given that B has occurred</a:t>
            </a:r>
          </a:p>
        </p:txBody>
      </p:sp>
      <p:sp>
        <p:nvSpPr>
          <p:cNvPr id="9225" name="AutoShape 11"/>
          <p:cNvSpPr>
            <a:spLocks noChangeArrowheads="1"/>
          </p:cNvSpPr>
          <p:nvPr/>
        </p:nvSpPr>
        <p:spPr bwMode="auto">
          <a:xfrm>
            <a:off x="5486400" y="31242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6324600" y="4037013"/>
            <a:ext cx="2514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The conditional probability of B given that A has occurred</a:t>
            </a:r>
          </a:p>
        </p:txBody>
      </p:sp>
      <p:sp>
        <p:nvSpPr>
          <p:cNvPr id="9227" name="AutoShape 13"/>
          <p:cNvSpPr>
            <a:spLocks noChangeArrowheads="1"/>
          </p:cNvSpPr>
          <p:nvPr/>
        </p:nvSpPr>
        <p:spPr bwMode="auto">
          <a:xfrm>
            <a:off x="5486400" y="4418013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8757200E-7481-4664-AC49-B2078F89DA98}" type="slidenum">
              <a:rPr lang="en-US"/>
              <a:pPr/>
              <a:t>22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3581400"/>
            <a:ext cx="8077200" cy="167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solidFill>
                  <a:schemeClr val="folHlink"/>
                </a:solidFill>
              </a:rPr>
              <a:t>What is the probability that a car has a CD player, given that it has AC 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		i.e., we want to find   </a:t>
            </a:r>
            <a:r>
              <a:rPr lang="en-US" smtClean="0">
                <a:solidFill>
                  <a:schemeClr val="folHlink"/>
                </a:solidFill>
              </a:rPr>
              <a:t>P(CD | AC)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7620000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Conditional Probability Example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685800" y="1828800"/>
            <a:ext cx="8077200" cy="1295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Of the cars on a used car lot, 70% have air conditioning (AC) and 40% have a CD player (CD).  20% of the cars have both.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574EF68E-165E-4474-A837-B4858D115A1C}" type="slidenum">
              <a:rPr lang="en-US"/>
              <a:pPr/>
              <a:t>23</a:t>
            </a:fld>
            <a:endParaRPr lang="en-US"/>
          </a:p>
        </p:txBody>
      </p:sp>
      <p:sp>
        <p:nvSpPr>
          <p:cNvPr id="3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3581400" y="3200400"/>
            <a:ext cx="2514600" cy="10668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3581400" y="2743200"/>
            <a:ext cx="3581400" cy="457200"/>
          </a:xfrm>
          <a:prstGeom prst="rect">
            <a:avLst/>
          </a:prstGeom>
          <a:solidFill>
            <a:srgbClr val="CBDDF7"/>
          </a:solidFill>
          <a:ln w="19050" algn="ctr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1828800" y="3200400"/>
            <a:ext cx="1752600" cy="1676400"/>
          </a:xfrm>
          <a:prstGeom prst="rect">
            <a:avLst/>
          </a:prstGeom>
          <a:solidFill>
            <a:srgbClr val="CBDDF7"/>
          </a:solidFill>
          <a:ln w="19050" algn="ctr">
            <a:noFill/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0247" name="Rectangle 5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7620000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Conditional Probability Example</a:t>
            </a:r>
          </a:p>
        </p:txBody>
      </p:sp>
      <p:sp>
        <p:nvSpPr>
          <p:cNvPr id="10248" name="Rectangle 6"/>
          <p:cNvSpPr>
            <a:spLocks noChangeArrowheads="1"/>
          </p:cNvSpPr>
          <p:nvPr/>
        </p:nvSpPr>
        <p:spPr bwMode="auto">
          <a:xfrm>
            <a:off x="4876800" y="2743200"/>
            <a:ext cx="1112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No CD</a:t>
            </a:r>
          </a:p>
        </p:txBody>
      </p:sp>
      <p:sp>
        <p:nvSpPr>
          <p:cNvPr id="10249" name="Rectangle 7"/>
          <p:cNvSpPr>
            <a:spLocks noChangeArrowheads="1"/>
          </p:cNvSpPr>
          <p:nvPr/>
        </p:nvSpPr>
        <p:spPr bwMode="auto">
          <a:xfrm>
            <a:off x="4800600" y="373380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8"/>
          <p:cNvSpPr>
            <a:spLocks noChangeArrowheads="1"/>
          </p:cNvSpPr>
          <p:nvPr/>
        </p:nvSpPr>
        <p:spPr bwMode="auto">
          <a:xfrm>
            <a:off x="3810000" y="2743200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CD</a:t>
            </a:r>
          </a:p>
        </p:txBody>
      </p:sp>
      <p:sp>
        <p:nvSpPr>
          <p:cNvPr id="10251" name="Rectangle 9"/>
          <p:cNvSpPr>
            <a:spLocks noChangeArrowheads="1"/>
          </p:cNvSpPr>
          <p:nvPr/>
        </p:nvSpPr>
        <p:spPr bwMode="auto">
          <a:xfrm>
            <a:off x="6172200" y="2743200"/>
            <a:ext cx="9080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Total</a:t>
            </a:r>
          </a:p>
        </p:txBody>
      </p:sp>
      <p:sp>
        <p:nvSpPr>
          <p:cNvPr id="10252" name="Rectangle 10"/>
          <p:cNvSpPr>
            <a:spLocks noChangeArrowheads="1"/>
          </p:cNvSpPr>
          <p:nvPr/>
        </p:nvSpPr>
        <p:spPr bwMode="auto">
          <a:xfrm>
            <a:off x="1882775" y="3235325"/>
            <a:ext cx="6762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AC</a:t>
            </a:r>
          </a:p>
        </p:txBody>
      </p:sp>
      <p:sp>
        <p:nvSpPr>
          <p:cNvPr id="10253" name="Rectangle 11"/>
          <p:cNvSpPr>
            <a:spLocks noChangeArrowheads="1"/>
          </p:cNvSpPr>
          <p:nvPr/>
        </p:nvSpPr>
        <p:spPr bwMode="auto">
          <a:xfrm>
            <a:off x="3962400" y="32004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0.2</a:t>
            </a:r>
          </a:p>
        </p:txBody>
      </p:sp>
      <p:sp>
        <p:nvSpPr>
          <p:cNvPr id="10254" name="Rectangle 12"/>
          <p:cNvSpPr>
            <a:spLocks noChangeArrowheads="1"/>
          </p:cNvSpPr>
          <p:nvPr/>
        </p:nvSpPr>
        <p:spPr bwMode="auto">
          <a:xfrm>
            <a:off x="4837113" y="320675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3"/>
          <p:cNvSpPr>
            <a:spLocks noChangeArrowheads="1"/>
          </p:cNvSpPr>
          <p:nvPr/>
        </p:nvSpPr>
        <p:spPr bwMode="auto">
          <a:xfrm>
            <a:off x="5181600" y="32004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0.5</a:t>
            </a:r>
          </a:p>
        </p:txBody>
      </p:sp>
      <p:sp>
        <p:nvSpPr>
          <p:cNvPr id="10256" name="Rectangle 14"/>
          <p:cNvSpPr>
            <a:spLocks noChangeArrowheads="1"/>
          </p:cNvSpPr>
          <p:nvPr/>
        </p:nvSpPr>
        <p:spPr bwMode="auto">
          <a:xfrm>
            <a:off x="6400800" y="32004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0.7</a:t>
            </a:r>
          </a:p>
        </p:txBody>
      </p:sp>
      <p:sp>
        <p:nvSpPr>
          <p:cNvPr id="10257" name="Rectangle 15"/>
          <p:cNvSpPr>
            <a:spLocks noChangeArrowheads="1"/>
          </p:cNvSpPr>
          <p:nvPr/>
        </p:nvSpPr>
        <p:spPr bwMode="auto">
          <a:xfrm>
            <a:off x="1882775" y="3792538"/>
            <a:ext cx="12287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No AC</a:t>
            </a:r>
          </a:p>
        </p:txBody>
      </p:sp>
      <p:sp>
        <p:nvSpPr>
          <p:cNvPr id="10258" name="Rectangle 16"/>
          <p:cNvSpPr>
            <a:spLocks noChangeArrowheads="1"/>
          </p:cNvSpPr>
          <p:nvPr/>
        </p:nvSpPr>
        <p:spPr bwMode="auto">
          <a:xfrm>
            <a:off x="3925888" y="37814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0.2</a:t>
            </a:r>
          </a:p>
        </p:txBody>
      </p:sp>
      <p:sp>
        <p:nvSpPr>
          <p:cNvPr id="10259" name="Rectangle 17"/>
          <p:cNvSpPr>
            <a:spLocks noChangeArrowheads="1"/>
          </p:cNvSpPr>
          <p:nvPr/>
        </p:nvSpPr>
        <p:spPr bwMode="auto">
          <a:xfrm>
            <a:off x="5156200" y="37814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0.1</a:t>
            </a:r>
          </a:p>
        </p:txBody>
      </p:sp>
      <p:sp>
        <p:nvSpPr>
          <p:cNvPr id="10260" name="Rectangle 18"/>
          <p:cNvSpPr>
            <a:spLocks noChangeArrowheads="1"/>
          </p:cNvSpPr>
          <p:nvPr/>
        </p:nvSpPr>
        <p:spPr bwMode="auto">
          <a:xfrm>
            <a:off x="6400800" y="38100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0.3</a:t>
            </a:r>
          </a:p>
        </p:txBody>
      </p:sp>
      <p:sp>
        <p:nvSpPr>
          <p:cNvPr id="10261" name="Rectangle 19"/>
          <p:cNvSpPr>
            <a:spLocks noChangeArrowheads="1"/>
          </p:cNvSpPr>
          <p:nvPr/>
        </p:nvSpPr>
        <p:spPr bwMode="auto">
          <a:xfrm>
            <a:off x="1882775" y="43513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10262" name="Rectangle 20"/>
          <p:cNvSpPr>
            <a:spLocks noChangeArrowheads="1"/>
          </p:cNvSpPr>
          <p:nvPr/>
        </p:nvSpPr>
        <p:spPr bwMode="auto">
          <a:xfrm>
            <a:off x="3925888" y="43402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>
                <a:solidFill>
                  <a:schemeClr val="folHlink"/>
                </a:solidFill>
              </a:rPr>
              <a:t>0.4</a:t>
            </a:r>
          </a:p>
        </p:txBody>
      </p:sp>
      <p:sp>
        <p:nvSpPr>
          <p:cNvPr id="10263" name="Rectangle 21"/>
          <p:cNvSpPr>
            <a:spLocks noChangeArrowheads="1"/>
          </p:cNvSpPr>
          <p:nvPr/>
        </p:nvSpPr>
        <p:spPr bwMode="auto">
          <a:xfrm>
            <a:off x="5156200" y="43402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0.6</a:t>
            </a:r>
          </a:p>
        </p:txBody>
      </p:sp>
      <p:sp>
        <p:nvSpPr>
          <p:cNvPr id="10264" name="Rectangle 22"/>
          <p:cNvSpPr>
            <a:spLocks noChangeArrowheads="1"/>
          </p:cNvSpPr>
          <p:nvPr/>
        </p:nvSpPr>
        <p:spPr bwMode="auto">
          <a:xfrm>
            <a:off x="6303963" y="4340225"/>
            <a:ext cx="7524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 1.0</a:t>
            </a:r>
          </a:p>
        </p:txBody>
      </p:sp>
      <p:sp>
        <p:nvSpPr>
          <p:cNvPr id="10265" name="Line 23"/>
          <p:cNvSpPr>
            <a:spLocks noChangeShapeType="1"/>
          </p:cNvSpPr>
          <p:nvPr/>
        </p:nvSpPr>
        <p:spPr bwMode="auto">
          <a:xfrm>
            <a:off x="4800600" y="2743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4"/>
          <p:cNvSpPr>
            <a:spLocks noChangeShapeType="1"/>
          </p:cNvSpPr>
          <p:nvPr/>
        </p:nvSpPr>
        <p:spPr bwMode="auto">
          <a:xfrm>
            <a:off x="1828800" y="3200400"/>
            <a:ext cx="5314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25"/>
          <p:cNvSpPr>
            <a:spLocks noChangeShapeType="1"/>
          </p:cNvSpPr>
          <p:nvPr/>
        </p:nvSpPr>
        <p:spPr bwMode="auto">
          <a:xfrm>
            <a:off x="6096000" y="2743200"/>
            <a:ext cx="0" cy="2114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6"/>
          <p:cNvSpPr>
            <a:spLocks noChangeShapeType="1"/>
          </p:cNvSpPr>
          <p:nvPr/>
        </p:nvSpPr>
        <p:spPr bwMode="auto">
          <a:xfrm>
            <a:off x="3581400" y="27432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0269" name="Line 27"/>
          <p:cNvSpPr>
            <a:spLocks noChangeShapeType="1"/>
          </p:cNvSpPr>
          <p:nvPr/>
        </p:nvSpPr>
        <p:spPr bwMode="auto">
          <a:xfrm>
            <a:off x="1828800" y="4267200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28"/>
          <p:cNvSpPr>
            <a:spLocks noChangeShapeType="1"/>
          </p:cNvSpPr>
          <p:nvPr/>
        </p:nvSpPr>
        <p:spPr bwMode="auto">
          <a:xfrm>
            <a:off x="1828800" y="3733800"/>
            <a:ext cx="533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0271" name="Rectangle 29"/>
          <p:cNvSpPr>
            <a:spLocks noChangeArrowheads="1"/>
          </p:cNvSpPr>
          <p:nvPr/>
        </p:nvSpPr>
        <p:spPr bwMode="auto">
          <a:xfrm>
            <a:off x="1828800" y="2743200"/>
            <a:ext cx="5334000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Oval 30"/>
          <p:cNvSpPr>
            <a:spLocks noChangeArrowheads="1"/>
          </p:cNvSpPr>
          <p:nvPr/>
        </p:nvSpPr>
        <p:spPr bwMode="auto">
          <a:xfrm>
            <a:off x="3886200" y="4343400"/>
            <a:ext cx="609600" cy="5334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0273" name="Rectangle 31"/>
          <p:cNvSpPr>
            <a:spLocks noChangeArrowheads="1"/>
          </p:cNvSpPr>
          <p:nvPr/>
        </p:nvSpPr>
        <p:spPr bwMode="auto">
          <a:xfrm>
            <a:off x="914400" y="15240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/>
              <a:t>Of the cars on a used car lot, </a:t>
            </a:r>
            <a:r>
              <a:rPr lang="en-US" b="1">
                <a:solidFill>
                  <a:schemeClr val="folHlink"/>
                </a:solidFill>
              </a:rPr>
              <a:t>70%</a:t>
            </a:r>
            <a:r>
              <a:rPr lang="en-US"/>
              <a:t> have air conditioning (AC) and </a:t>
            </a:r>
            <a:r>
              <a:rPr lang="en-US" b="1">
                <a:solidFill>
                  <a:schemeClr val="folHlink"/>
                </a:solidFill>
              </a:rPr>
              <a:t>40%</a:t>
            </a:r>
            <a:r>
              <a:rPr lang="en-US"/>
              <a:t> have a CD player (CD).  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>
                <a:solidFill>
                  <a:schemeClr val="folHlink"/>
                </a:solidFill>
              </a:rPr>
              <a:t>20%</a:t>
            </a:r>
            <a:r>
              <a:rPr lang="en-US"/>
              <a:t> of the cars have both</a:t>
            </a:r>
            <a:r>
              <a:rPr lang="en-US" sz="1900"/>
              <a:t>.</a:t>
            </a:r>
          </a:p>
        </p:txBody>
      </p:sp>
      <p:sp>
        <p:nvSpPr>
          <p:cNvPr id="10274" name="Line 32"/>
          <p:cNvSpPr>
            <a:spLocks noChangeShapeType="1"/>
          </p:cNvSpPr>
          <p:nvPr/>
        </p:nvSpPr>
        <p:spPr bwMode="auto">
          <a:xfrm>
            <a:off x="3200400" y="2209800"/>
            <a:ext cx="914400" cy="2209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10275" name="Line 33"/>
          <p:cNvSpPr>
            <a:spLocks noChangeShapeType="1"/>
          </p:cNvSpPr>
          <p:nvPr/>
        </p:nvSpPr>
        <p:spPr bwMode="auto">
          <a:xfrm>
            <a:off x="5638800" y="1905000"/>
            <a:ext cx="838200" cy="1447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10276" name="Line 34"/>
          <p:cNvSpPr>
            <a:spLocks noChangeShapeType="1"/>
          </p:cNvSpPr>
          <p:nvPr/>
        </p:nvSpPr>
        <p:spPr bwMode="auto">
          <a:xfrm>
            <a:off x="1905000" y="2590800"/>
            <a:ext cx="2133600" cy="8382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graphicFrame>
        <p:nvGraphicFramePr>
          <p:cNvPr id="10242" name="Object 35"/>
          <p:cNvGraphicFramePr>
            <a:graphicFrameLocks noChangeAspect="1"/>
          </p:cNvGraphicFramePr>
          <p:nvPr/>
        </p:nvGraphicFramePr>
        <p:xfrm>
          <a:off x="849313" y="5181600"/>
          <a:ext cx="7370762" cy="1082675"/>
        </p:xfrm>
        <a:graphic>
          <a:graphicData uri="http://schemas.openxmlformats.org/presentationml/2006/ole">
            <p:oleObj spid="_x0000_s10242" name="Equation" r:id="rId3" imgW="2857320" imgH="419040" progId="Equation.3">
              <p:embed/>
            </p:oleObj>
          </a:graphicData>
        </a:graphic>
      </p:graphicFrame>
      <p:sp>
        <p:nvSpPr>
          <p:cNvPr id="10277" name="Text Box 36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50A176F-9ACE-4A67-831B-D6D625DEF259}" type="slidenum">
              <a:rPr lang="en-US"/>
              <a:pPr/>
              <a:t>24</a:t>
            </a:fld>
            <a:endParaRPr lang="en-US"/>
          </a:p>
        </p:txBody>
      </p:sp>
      <p:sp>
        <p:nvSpPr>
          <p:cNvPr id="3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1828800" y="3048000"/>
            <a:ext cx="5334000" cy="533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7620000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Conditional Probability Example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4876800" y="2590800"/>
            <a:ext cx="1112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No CD</a:t>
            </a:r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4800600" y="358140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3810000" y="2590800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CD</a:t>
            </a:r>
          </a:p>
        </p:txBody>
      </p:sp>
      <p:sp>
        <p:nvSpPr>
          <p:cNvPr id="11273" name="Rectangle 7"/>
          <p:cNvSpPr>
            <a:spLocks noChangeArrowheads="1"/>
          </p:cNvSpPr>
          <p:nvPr/>
        </p:nvSpPr>
        <p:spPr bwMode="auto">
          <a:xfrm>
            <a:off x="6172200" y="2590800"/>
            <a:ext cx="9080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Total</a:t>
            </a:r>
          </a:p>
        </p:txBody>
      </p:sp>
      <p:sp>
        <p:nvSpPr>
          <p:cNvPr id="11274" name="Rectangle 8"/>
          <p:cNvSpPr>
            <a:spLocks noChangeArrowheads="1"/>
          </p:cNvSpPr>
          <p:nvPr/>
        </p:nvSpPr>
        <p:spPr bwMode="auto">
          <a:xfrm>
            <a:off x="1882775" y="3082925"/>
            <a:ext cx="6762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AC</a:t>
            </a:r>
          </a:p>
        </p:txBody>
      </p:sp>
      <p:sp>
        <p:nvSpPr>
          <p:cNvPr id="11275" name="Rectangle 9"/>
          <p:cNvSpPr>
            <a:spLocks noChangeArrowheads="1"/>
          </p:cNvSpPr>
          <p:nvPr/>
        </p:nvSpPr>
        <p:spPr bwMode="auto">
          <a:xfrm>
            <a:off x="3962400" y="30480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0.2</a:t>
            </a:r>
          </a:p>
        </p:txBody>
      </p:sp>
      <p:sp>
        <p:nvSpPr>
          <p:cNvPr id="11276" name="Rectangle 10"/>
          <p:cNvSpPr>
            <a:spLocks noChangeArrowheads="1"/>
          </p:cNvSpPr>
          <p:nvPr/>
        </p:nvSpPr>
        <p:spPr bwMode="auto">
          <a:xfrm>
            <a:off x="4837113" y="3054350"/>
            <a:ext cx="1206500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1"/>
          <p:cNvSpPr>
            <a:spLocks noChangeArrowheads="1"/>
          </p:cNvSpPr>
          <p:nvPr/>
        </p:nvSpPr>
        <p:spPr bwMode="auto">
          <a:xfrm>
            <a:off x="5181600" y="30480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0.5</a:t>
            </a:r>
          </a:p>
        </p:txBody>
      </p:sp>
      <p:sp>
        <p:nvSpPr>
          <p:cNvPr id="11278" name="Rectangle 12"/>
          <p:cNvSpPr>
            <a:spLocks noChangeArrowheads="1"/>
          </p:cNvSpPr>
          <p:nvPr/>
        </p:nvSpPr>
        <p:spPr bwMode="auto">
          <a:xfrm>
            <a:off x="6400800" y="30480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0.7</a:t>
            </a:r>
          </a:p>
        </p:txBody>
      </p:sp>
      <p:sp>
        <p:nvSpPr>
          <p:cNvPr id="11279" name="Rectangle 13"/>
          <p:cNvSpPr>
            <a:spLocks noChangeArrowheads="1"/>
          </p:cNvSpPr>
          <p:nvPr/>
        </p:nvSpPr>
        <p:spPr bwMode="auto">
          <a:xfrm>
            <a:off x="1882775" y="3640138"/>
            <a:ext cx="12287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No AC</a:t>
            </a:r>
          </a:p>
        </p:txBody>
      </p:sp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3925888" y="36290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0.2</a:t>
            </a:r>
          </a:p>
        </p:txBody>
      </p:sp>
      <p:sp>
        <p:nvSpPr>
          <p:cNvPr id="11281" name="Rectangle 15"/>
          <p:cNvSpPr>
            <a:spLocks noChangeArrowheads="1"/>
          </p:cNvSpPr>
          <p:nvPr/>
        </p:nvSpPr>
        <p:spPr bwMode="auto">
          <a:xfrm>
            <a:off x="5156200" y="36290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0.1</a:t>
            </a:r>
          </a:p>
        </p:txBody>
      </p:sp>
      <p:sp>
        <p:nvSpPr>
          <p:cNvPr id="11282" name="Rectangle 16"/>
          <p:cNvSpPr>
            <a:spLocks noChangeArrowheads="1"/>
          </p:cNvSpPr>
          <p:nvPr/>
        </p:nvSpPr>
        <p:spPr bwMode="auto">
          <a:xfrm>
            <a:off x="6400800" y="3657600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0.3</a:t>
            </a:r>
          </a:p>
        </p:txBody>
      </p:sp>
      <p:sp>
        <p:nvSpPr>
          <p:cNvPr id="11283" name="Rectangle 17"/>
          <p:cNvSpPr>
            <a:spLocks noChangeArrowheads="1"/>
          </p:cNvSpPr>
          <p:nvPr/>
        </p:nvSpPr>
        <p:spPr bwMode="auto">
          <a:xfrm>
            <a:off x="1882775" y="4198938"/>
            <a:ext cx="1000125" cy="50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Total</a:t>
            </a:r>
          </a:p>
        </p:txBody>
      </p:sp>
      <p:sp>
        <p:nvSpPr>
          <p:cNvPr id="11284" name="Rectangle 18"/>
          <p:cNvSpPr>
            <a:spLocks noChangeArrowheads="1"/>
          </p:cNvSpPr>
          <p:nvPr/>
        </p:nvSpPr>
        <p:spPr bwMode="auto">
          <a:xfrm>
            <a:off x="3925888" y="41878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0.4</a:t>
            </a:r>
          </a:p>
        </p:txBody>
      </p:sp>
      <p:sp>
        <p:nvSpPr>
          <p:cNvPr id="11285" name="Rectangle 19"/>
          <p:cNvSpPr>
            <a:spLocks noChangeArrowheads="1"/>
          </p:cNvSpPr>
          <p:nvPr/>
        </p:nvSpPr>
        <p:spPr bwMode="auto">
          <a:xfrm>
            <a:off x="5156200" y="4187825"/>
            <a:ext cx="6572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0.6</a:t>
            </a:r>
          </a:p>
        </p:txBody>
      </p:sp>
      <p:sp>
        <p:nvSpPr>
          <p:cNvPr id="11286" name="Rectangle 20"/>
          <p:cNvSpPr>
            <a:spLocks noChangeArrowheads="1"/>
          </p:cNvSpPr>
          <p:nvPr/>
        </p:nvSpPr>
        <p:spPr bwMode="auto">
          <a:xfrm>
            <a:off x="6324600" y="4191000"/>
            <a:ext cx="75247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700" b="1"/>
              <a:t> 1.0</a:t>
            </a:r>
          </a:p>
        </p:txBody>
      </p:sp>
      <p:sp>
        <p:nvSpPr>
          <p:cNvPr id="11287" name="Line 21"/>
          <p:cNvSpPr>
            <a:spLocks noChangeShapeType="1"/>
          </p:cNvSpPr>
          <p:nvPr/>
        </p:nvSpPr>
        <p:spPr bwMode="auto">
          <a:xfrm>
            <a:off x="4800600" y="25908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Line 22"/>
          <p:cNvSpPr>
            <a:spLocks noChangeShapeType="1"/>
          </p:cNvSpPr>
          <p:nvPr/>
        </p:nvSpPr>
        <p:spPr bwMode="auto">
          <a:xfrm>
            <a:off x="1828800" y="3048000"/>
            <a:ext cx="53149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Line 23"/>
          <p:cNvSpPr>
            <a:spLocks noChangeShapeType="1"/>
          </p:cNvSpPr>
          <p:nvPr/>
        </p:nvSpPr>
        <p:spPr bwMode="auto">
          <a:xfrm>
            <a:off x="6096000" y="2590800"/>
            <a:ext cx="0" cy="2114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Line 24"/>
          <p:cNvSpPr>
            <a:spLocks noChangeShapeType="1"/>
          </p:cNvSpPr>
          <p:nvPr/>
        </p:nvSpPr>
        <p:spPr bwMode="auto">
          <a:xfrm>
            <a:off x="3581400" y="25908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1291" name="Line 25"/>
          <p:cNvSpPr>
            <a:spLocks noChangeShapeType="1"/>
          </p:cNvSpPr>
          <p:nvPr/>
        </p:nvSpPr>
        <p:spPr bwMode="auto">
          <a:xfrm>
            <a:off x="1828800" y="41148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2" name="Line 26"/>
          <p:cNvSpPr>
            <a:spLocks noChangeShapeType="1"/>
          </p:cNvSpPr>
          <p:nvPr/>
        </p:nvSpPr>
        <p:spPr bwMode="auto">
          <a:xfrm>
            <a:off x="1828800" y="3581400"/>
            <a:ext cx="533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1293" name="Rectangle 27"/>
          <p:cNvSpPr>
            <a:spLocks noChangeArrowheads="1"/>
          </p:cNvSpPr>
          <p:nvPr/>
        </p:nvSpPr>
        <p:spPr bwMode="auto">
          <a:xfrm>
            <a:off x="1828800" y="2590800"/>
            <a:ext cx="5334000" cy="2133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Oval 28"/>
          <p:cNvSpPr>
            <a:spLocks noChangeArrowheads="1"/>
          </p:cNvSpPr>
          <p:nvPr/>
        </p:nvSpPr>
        <p:spPr bwMode="auto">
          <a:xfrm>
            <a:off x="3886200" y="4191000"/>
            <a:ext cx="609600" cy="5334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1295" name="Rectangle 29"/>
          <p:cNvSpPr>
            <a:spLocks noChangeArrowheads="1"/>
          </p:cNvSpPr>
          <p:nvPr/>
        </p:nvSpPr>
        <p:spPr bwMode="auto">
          <a:xfrm>
            <a:off x="762000" y="16764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000">
                <a:solidFill>
                  <a:schemeClr val="folHlink"/>
                </a:solidFill>
              </a:rPr>
              <a:t>Given AC</a:t>
            </a:r>
            <a:r>
              <a:rPr lang="en-US" sz="2000"/>
              <a:t>, we only consider the top row (70% of the cars). Of these, 20% have a CD player.  20% of 70% is about 28.57%.</a:t>
            </a:r>
          </a:p>
        </p:txBody>
      </p:sp>
      <p:graphicFrame>
        <p:nvGraphicFramePr>
          <p:cNvPr id="11266" name="Object 30"/>
          <p:cNvGraphicFramePr>
            <a:graphicFrameLocks noChangeAspect="1"/>
          </p:cNvGraphicFramePr>
          <p:nvPr/>
        </p:nvGraphicFramePr>
        <p:xfrm>
          <a:off x="849313" y="5029200"/>
          <a:ext cx="7370762" cy="1082675"/>
        </p:xfrm>
        <a:graphic>
          <a:graphicData uri="http://schemas.openxmlformats.org/presentationml/2006/ole">
            <p:oleObj spid="_x0000_s11266" name="Equation" r:id="rId3" imgW="2857320" imgH="419040" progId="Equation.3">
              <p:embed/>
            </p:oleObj>
          </a:graphicData>
        </a:graphic>
      </p:graphicFrame>
      <p:sp>
        <p:nvSpPr>
          <p:cNvPr id="11296" name="Oval 31"/>
          <p:cNvSpPr>
            <a:spLocks noChangeArrowheads="1"/>
          </p:cNvSpPr>
          <p:nvPr/>
        </p:nvSpPr>
        <p:spPr bwMode="auto">
          <a:xfrm>
            <a:off x="3886200" y="3048000"/>
            <a:ext cx="762000" cy="533400"/>
          </a:xfrm>
          <a:prstGeom prst="ellipse">
            <a:avLst/>
          </a:prstGeom>
          <a:noFill/>
          <a:ln w="19050" algn="ctr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1297" name="Oval 32"/>
          <p:cNvSpPr>
            <a:spLocks noChangeArrowheads="1"/>
          </p:cNvSpPr>
          <p:nvPr/>
        </p:nvSpPr>
        <p:spPr bwMode="auto">
          <a:xfrm>
            <a:off x="6324600" y="3048000"/>
            <a:ext cx="762000" cy="533400"/>
          </a:xfrm>
          <a:prstGeom prst="ellipse">
            <a:avLst/>
          </a:prstGeom>
          <a:noFill/>
          <a:ln w="19050" algn="ctr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1298" name="Line 33"/>
          <p:cNvSpPr>
            <a:spLocks noChangeShapeType="1"/>
          </p:cNvSpPr>
          <p:nvPr/>
        </p:nvSpPr>
        <p:spPr bwMode="auto">
          <a:xfrm>
            <a:off x="4495800" y="3429000"/>
            <a:ext cx="1524000" cy="16002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11299" name="Line 34"/>
          <p:cNvSpPr>
            <a:spLocks noChangeShapeType="1"/>
          </p:cNvSpPr>
          <p:nvPr/>
        </p:nvSpPr>
        <p:spPr bwMode="auto">
          <a:xfrm>
            <a:off x="6477000" y="3581400"/>
            <a:ext cx="0" cy="1447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11300" name="Oval 35"/>
          <p:cNvSpPr>
            <a:spLocks noChangeArrowheads="1"/>
          </p:cNvSpPr>
          <p:nvPr/>
        </p:nvSpPr>
        <p:spPr bwMode="auto">
          <a:xfrm>
            <a:off x="5715000" y="4953000"/>
            <a:ext cx="990600" cy="1143000"/>
          </a:xfrm>
          <a:prstGeom prst="ellipse">
            <a:avLst/>
          </a:prstGeom>
          <a:noFill/>
          <a:ln w="19050" algn="ctr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1301" name="Text Box 36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E3CF58C0-ABC2-47E5-A57D-B92E3BF42871}" type="slidenum">
              <a:rPr lang="en-US"/>
              <a:pPr/>
              <a:t>25</a:t>
            </a:fld>
            <a:endParaRPr lang="en-US"/>
          </a:p>
        </p:txBody>
      </p:sp>
      <p:sp>
        <p:nvSpPr>
          <p:cNvPr id="39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295" name="Rectangle 31"/>
          <p:cNvSpPr>
            <a:spLocks noChangeArrowheads="1"/>
          </p:cNvSpPr>
          <p:nvPr/>
        </p:nvSpPr>
        <p:spPr bwMode="auto">
          <a:xfrm>
            <a:off x="5867400" y="2743200"/>
            <a:ext cx="2514600" cy="609600"/>
          </a:xfrm>
          <a:prstGeom prst="rect">
            <a:avLst/>
          </a:prstGeom>
          <a:solidFill>
            <a:srgbClr val="CBDD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32"/>
          <p:cNvSpPr>
            <a:spLocks noChangeArrowheads="1"/>
          </p:cNvSpPr>
          <p:nvPr/>
        </p:nvSpPr>
        <p:spPr bwMode="auto">
          <a:xfrm>
            <a:off x="5867400" y="4648200"/>
            <a:ext cx="2514600" cy="6096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33"/>
          <p:cNvSpPr>
            <a:spLocks noChangeArrowheads="1"/>
          </p:cNvSpPr>
          <p:nvPr/>
        </p:nvSpPr>
        <p:spPr bwMode="auto">
          <a:xfrm>
            <a:off x="5867400" y="5791200"/>
            <a:ext cx="2514600" cy="6096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Rectangle 30"/>
          <p:cNvSpPr>
            <a:spLocks noChangeArrowheads="1"/>
          </p:cNvSpPr>
          <p:nvPr/>
        </p:nvSpPr>
        <p:spPr bwMode="auto">
          <a:xfrm>
            <a:off x="5867400" y="1752600"/>
            <a:ext cx="2514600" cy="609600"/>
          </a:xfrm>
          <a:prstGeom prst="rect">
            <a:avLst/>
          </a:prstGeom>
          <a:solidFill>
            <a:srgbClr val="CBDD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Decision Trees</a:t>
            </a:r>
          </a:p>
        </p:txBody>
      </p:sp>
      <p:sp>
        <p:nvSpPr>
          <p:cNvPr id="12300" name="Line 4"/>
          <p:cNvSpPr>
            <a:spLocks noChangeShapeType="1"/>
          </p:cNvSpPr>
          <p:nvPr/>
        </p:nvSpPr>
        <p:spPr bwMode="auto">
          <a:xfrm flipV="1">
            <a:off x="762000" y="2590800"/>
            <a:ext cx="327660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1" name="Line 8"/>
          <p:cNvSpPr>
            <a:spLocks noChangeShapeType="1"/>
          </p:cNvSpPr>
          <p:nvPr/>
        </p:nvSpPr>
        <p:spPr bwMode="auto">
          <a:xfrm>
            <a:off x="762000" y="4038600"/>
            <a:ext cx="327660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2" name="Line 9"/>
          <p:cNvSpPr>
            <a:spLocks noChangeShapeType="1"/>
          </p:cNvSpPr>
          <p:nvPr/>
        </p:nvSpPr>
        <p:spPr bwMode="auto">
          <a:xfrm>
            <a:off x="4038600" y="2590800"/>
            <a:ext cx="1752600" cy="5175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3" name="Line 10"/>
          <p:cNvSpPr>
            <a:spLocks noChangeShapeType="1"/>
          </p:cNvSpPr>
          <p:nvPr/>
        </p:nvSpPr>
        <p:spPr bwMode="auto">
          <a:xfrm>
            <a:off x="4038600" y="5486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4" name="Line 11"/>
          <p:cNvSpPr>
            <a:spLocks noChangeShapeType="1"/>
          </p:cNvSpPr>
          <p:nvPr/>
        </p:nvSpPr>
        <p:spPr bwMode="auto">
          <a:xfrm flipV="1">
            <a:off x="4038600" y="49530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5" name="Line 12"/>
          <p:cNvSpPr>
            <a:spLocks noChangeShapeType="1"/>
          </p:cNvSpPr>
          <p:nvPr/>
        </p:nvSpPr>
        <p:spPr bwMode="auto">
          <a:xfrm flipV="1">
            <a:off x="4038600" y="2041525"/>
            <a:ext cx="1752600" cy="5492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06" name="Text Box 13"/>
          <p:cNvSpPr txBox="1">
            <a:spLocks noChangeArrowheads="1"/>
          </p:cNvSpPr>
          <p:nvPr/>
        </p:nvSpPr>
        <p:spPr bwMode="auto">
          <a:xfrm rot="-1442522">
            <a:off x="1066800" y="32004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AC</a:t>
            </a:r>
          </a:p>
        </p:txBody>
      </p:sp>
      <p:sp>
        <p:nvSpPr>
          <p:cNvPr id="12307" name="Text Box 14"/>
          <p:cNvSpPr txBox="1">
            <a:spLocks noChangeArrowheads="1"/>
          </p:cNvSpPr>
          <p:nvPr/>
        </p:nvSpPr>
        <p:spPr bwMode="auto">
          <a:xfrm rot="1382586">
            <a:off x="1066800" y="4495800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AC</a:t>
            </a:r>
          </a:p>
        </p:txBody>
      </p:sp>
      <p:sp>
        <p:nvSpPr>
          <p:cNvPr id="12308" name="Text Box 15"/>
          <p:cNvSpPr txBox="1">
            <a:spLocks noChangeArrowheads="1"/>
          </p:cNvSpPr>
          <p:nvPr/>
        </p:nvSpPr>
        <p:spPr bwMode="auto">
          <a:xfrm rot="-1001955">
            <a:off x="4114800" y="194945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CD</a:t>
            </a:r>
          </a:p>
        </p:txBody>
      </p:sp>
      <p:sp>
        <p:nvSpPr>
          <p:cNvPr id="12309" name="Text Box 16"/>
          <p:cNvSpPr txBox="1">
            <a:spLocks noChangeArrowheads="1"/>
          </p:cNvSpPr>
          <p:nvPr/>
        </p:nvSpPr>
        <p:spPr bwMode="auto">
          <a:xfrm rot="993021">
            <a:off x="4114800" y="28035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CD</a:t>
            </a:r>
          </a:p>
        </p:txBody>
      </p:sp>
      <p:sp>
        <p:nvSpPr>
          <p:cNvPr id="12310" name="Text Box 17"/>
          <p:cNvSpPr txBox="1">
            <a:spLocks noChangeArrowheads="1"/>
          </p:cNvSpPr>
          <p:nvPr/>
        </p:nvSpPr>
        <p:spPr bwMode="auto">
          <a:xfrm rot="-1001955">
            <a:off x="4114800" y="484505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CD</a:t>
            </a:r>
          </a:p>
        </p:txBody>
      </p:sp>
      <p:sp>
        <p:nvSpPr>
          <p:cNvPr id="12311" name="Text Box 18"/>
          <p:cNvSpPr txBox="1">
            <a:spLocks noChangeArrowheads="1"/>
          </p:cNvSpPr>
          <p:nvPr/>
        </p:nvSpPr>
        <p:spPr bwMode="auto">
          <a:xfrm rot="993021">
            <a:off x="4114800" y="56991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CD</a:t>
            </a:r>
          </a:p>
        </p:txBody>
      </p:sp>
      <p:sp>
        <p:nvSpPr>
          <p:cNvPr id="12312" name="Text Box 19"/>
          <p:cNvSpPr txBox="1">
            <a:spLocks noChangeArrowheads="1"/>
          </p:cNvSpPr>
          <p:nvPr/>
        </p:nvSpPr>
        <p:spPr bwMode="auto">
          <a:xfrm rot="-1439669">
            <a:off x="2130425" y="2578100"/>
            <a:ext cx="1462088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P(AC)= 0.7</a:t>
            </a:r>
          </a:p>
        </p:txBody>
      </p:sp>
      <p:sp>
        <p:nvSpPr>
          <p:cNvPr id="12313" name="Text Box 20"/>
          <p:cNvSpPr txBox="1">
            <a:spLocks noChangeArrowheads="1"/>
          </p:cNvSpPr>
          <p:nvPr/>
        </p:nvSpPr>
        <p:spPr bwMode="auto">
          <a:xfrm rot="1460793">
            <a:off x="2274888" y="5149850"/>
            <a:ext cx="1590675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P(AC’)= 0.3</a:t>
            </a:r>
          </a:p>
        </p:txBody>
      </p:sp>
      <p:sp>
        <p:nvSpPr>
          <p:cNvPr id="12314" name="Text Box 22"/>
          <p:cNvSpPr txBox="1">
            <a:spLocks noChangeArrowheads="1"/>
          </p:cNvSpPr>
          <p:nvPr/>
        </p:nvSpPr>
        <p:spPr bwMode="auto">
          <a:xfrm>
            <a:off x="5867400" y="182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 and CD) = 0.2</a:t>
            </a:r>
          </a:p>
        </p:txBody>
      </p:sp>
      <p:sp>
        <p:nvSpPr>
          <p:cNvPr id="12315" name="Text Box 23"/>
          <p:cNvSpPr txBox="1">
            <a:spLocks noChangeArrowheads="1"/>
          </p:cNvSpPr>
          <p:nvPr/>
        </p:nvSpPr>
        <p:spPr bwMode="auto">
          <a:xfrm>
            <a:off x="5867400" y="28956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 and CD’) = 0.5</a:t>
            </a:r>
          </a:p>
        </p:txBody>
      </p:sp>
      <p:sp>
        <p:nvSpPr>
          <p:cNvPr id="12316" name="Text Box 24"/>
          <p:cNvSpPr txBox="1">
            <a:spLocks noChangeArrowheads="1"/>
          </p:cNvSpPr>
          <p:nvPr/>
        </p:nvSpPr>
        <p:spPr bwMode="auto">
          <a:xfrm>
            <a:off x="5867400" y="5851525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</a:t>
            </a:r>
            <a:r>
              <a:rPr lang="en-US"/>
              <a:t>’</a:t>
            </a:r>
            <a:r>
              <a:rPr lang="en-US" sz="2000"/>
              <a:t> and CD</a:t>
            </a:r>
            <a:r>
              <a:rPr lang="en-US"/>
              <a:t>’</a:t>
            </a:r>
            <a:r>
              <a:rPr lang="en-US" sz="2000"/>
              <a:t>) = 0.1</a:t>
            </a:r>
          </a:p>
        </p:txBody>
      </p:sp>
      <p:sp>
        <p:nvSpPr>
          <p:cNvPr id="12317" name="Text Box 25"/>
          <p:cNvSpPr txBox="1">
            <a:spLocks noChangeArrowheads="1"/>
          </p:cNvSpPr>
          <p:nvPr/>
        </p:nvSpPr>
        <p:spPr bwMode="auto">
          <a:xfrm>
            <a:off x="5867400" y="4708525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P(AC</a:t>
            </a:r>
            <a:r>
              <a:rPr lang="en-US"/>
              <a:t>’</a:t>
            </a:r>
            <a:r>
              <a:rPr lang="en-US" sz="2000"/>
              <a:t> and CD) = 0.2</a:t>
            </a:r>
          </a:p>
        </p:txBody>
      </p:sp>
      <p:graphicFrame>
        <p:nvGraphicFramePr>
          <p:cNvPr id="12290" name="Object 27"/>
          <p:cNvGraphicFramePr>
            <a:graphicFrameLocks noChangeAspect="1"/>
          </p:cNvGraphicFramePr>
          <p:nvPr/>
        </p:nvGraphicFramePr>
        <p:xfrm>
          <a:off x="5334000" y="3048000"/>
          <a:ext cx="369888" cy="762000"/>
        </p:xfrm>
        <a:graphic>
          <a:graphicData uri="http://schemas.openxmlformats.org/presentationml/2006/ole">
            <p:oleObj spid="_x0000_s12290" name="Equation" r:id="rId3" imgW="190440" imgH="393480" progId="Equation.3">
              <p:embed/>
            </p:oleObj>
          </a:graphicData>
        </a:graphic>
      </p:graphicFrame>
      <p:graphicFrame>
        <p:nvGraphicFramePr>
          <p:cNvPr id="12291" name="Object 28"/>
          <p:cNvGraphicFramePr>
            <a:graphicFrameLocks noChangeAspect="1"/>
          </p:cNvGraphicFramePr>
          <p:nvPr/>
        </p:nvGraphicFramePr>
        <p:xfrm>
          <a:off x="5334000" y="4267200"/>
          <a:ext cx="369888" cy="762000"/>
        </p:xfrm>
        <a:graphic>
          <a:graphicData uri="http://schemas.openxmlformats.org/presentationml/2006/ole">
            <p:oleObj spid="_x0000_s12291" name="Equation" r:id="rId4" imgW="190440" imgH="393480" progId="Equation.3">
              <p:embed/>
            </p:oleObj>
          </a:graphicData>
        </a:graphic>
      </p:graphicFrame>
      <p:graphicFrame>
        <p:nvGraphicFramePr>
          <p:cNvPr id="12292" name="Object 29"/>
          <p:cNvGraphicFramePr>
            <a:graphicFrameLocks noChangeAspect="1"/>
          </p:cNvGraphicFramePr>
          <p:nvPr/>
        </p:nvGraphicFramePr>
        <p:xfrm>
          <a:off x="5345113" y="5943600"/>
          <a:ext cx="369887" cy="762000"/>
        </p:xfrm>
        <a:graphic>
          <a:graphicData uri="http://schemas.openxmlformats.org/presentationml/2006/ole">
            <p:oleObj spid="_x0000_s12292" name="Equation" r:id="rId5" imgW="190440" imgH="393480" progId="Equation.3">
              <p:embed/>
            </p:oleObj>
          </a:graphicData>
        </a:graphic>
      </p:graphicFrame>
      <p:sp>
        <p:nvSpPr>
          <p:cNvPr id="12318" name="Text Box 34"/>
          <p:cNvSpPr txBox="1">
            <a:spLocks noChangeArrowheads="1"/>
          </p:cNvSpPr>
          <p:nvPr/>
        </p:nvSpPr>
        <p:spPr bwMode="auto">
          <a:xfrm>
            <a:off x="152400" y="3733800"/>
            <a:ext cx="762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/>
              <a:t>All</a:t>
            </a:r>
          </a:p>
          <a:p>
            <a:pPr>
              <a:spcBef>
                <a:spcPct val="10000"/>
              </a:spcBef>
            </a:pPr>
            <a:r>
              <a:rPr lang="en-US" sz="2000" b="1"/>
              <a:t>Cars</a:t>
            </a:r>
          </a:p>
        </p:txBody>
      </p:sp>
      <p:graphicFrame>
        <p:nvGraphicFramePr>
          <p:cNvPr id="12293" name="Object 35"/>
          <p:cNvGraphicFramePr>
            <a:graphicFrameLocks noChangeAspect="1"/>
          </p:cNvGraphicFramePr>
          <p:nvPr/>
        </p:nvGraphicFramePr>
        <p:xfrm>
          <a:off x="5345113" y="1309688"/>
          <a:ext cx="369887" cy="885825"/>
        </p:xfrm>
        <a:graphic>
          <a:graphicData uri="http://schemas.openxmlformats.org/presentationml/2006/ole">
            <p:oleObj spid="_x0000_s12293" name="Equation" r:id="rId6" imgW="190440" imgH="457200" progId="Equation.3">
              <p:embed/>
            </p:oleObj>
          </a:graphicData>
        </a:graphic>
      </p:graphicFrame>
      <p:sp>
        <p:nvSpPr>
          <p:cNvPr id="12319" name="Text Box 36"/>
          <p:cNvSpPr txBox="1">
            <a:spLocks noChangeArrowheads="1"/>
          </p:cNvSpPr>
          <p:nvPr/>
        </p:nvSpPr>
        <p:spPr bwMode="auto">
          <a:xfrm>
            <a:off x="228600" y="1905000"/>
            <a:ext cx="1981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Given AC or no AC:</a:t>
            </a:r>
          </a:p>
        </p:txBody>
      </p:sp>
      <p:sp>
        <p:nvSpPr>
          <p:cNvPr id="12320" name="Text Box 37"/>
          <p:cNvSpPr txBox="1">
            <a:spLocks noChangeArrowheads="1"/>
          </p:cNvSpPr>
          <p:nvPr/>
        </p:nvSpPr>
        <p:spPr bwMode="auto">
          <a:xfrm>
            <a:off x="2667000" y="3733800"/>
            <a:ext cx="1150938" cy="51752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Conditional</a:t>
            </a:r>
          </a:p>
          <a:p>
            <a:r>
              <a:rPr lang="en-US" sz="1400"/>
              <a:t>Probabilities</a:t>
            </a:r>
          </a:p>
        </p:txBody>
      </p:sp>
      <p:sp>
        <p:nvSpPr>
          <p:cNvPr id="12321" name="Line 38"/>
          <p:cNvSpPr>
            <a:spLocks noChangeShapeType="1"/>
          </p:cNvSpPr>
          <p:nvPr/>
        </p:nvSpPr>
        <p:spPr bwMode="auto">
          <a:xfrm>
            <a:off x="4038600" y="6248400"/>
            <a:ext cx="1219200" cy="3048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22" name="Line 39"/>
          <p:cNvSpPr>
            <a:spLocks noChangeShapeType="1"/>
          </p:cNvSpPr>
          <p:nvPr/>
        </p:nvSpPr>
        <p:spPr bwMode="auto">
          <a:xfrm>
            <a:off x="3810000" y="4114800"/>
            <a:ext cx="1447800" cy="457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23" name="Line 40"/>
          <p:cNvSpPr>
            <a:spLocks noChangeShapeType="1"/>
          </p:cNvSpPr>
          <p:nvPr/>
        </p:nvSpPr>
        <p:spPr bwMode="auto">
          <a:xfrm flipV="1">
            <a:off x="3810000" y="3581400"/>
            <a:ext cx="1447800" cy="3810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24" name="Line 41"/>
          <p:cNvSpPr>
            <a:spLocks noChangeShapeType="1"/>
          </p:cNvSpPr>
          <p:nvPr/>
        </p:nvSpPr>
        <p:spPr bwMode="auto">
          <a:xfrm flipV="1">
            <a:off x="3581400" y="1752600"/>
            <a:ext cx="457200" cy="1981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25" name="Line 42"/>
          <p:cNvSpPr>
            <a:spLocks noChangeShapeType="1"/>
          </p:cNvSpPr>
          <p:nvPr/>
        </p:nvSpPr>
        <p:spPr bwMode="auto">
          <a:xfrm flipV="1">
            <a:off x="4038600" y="1676400"/>
            <a:ext cx="1219200" cy="76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326" name="Line 43"/>
          <p:cNvSpPr>
            <a:spLocks noChangeShapeType="1"/>
          </p:cNvSpPr>
          <p:nvPr/>
        </p:nvSpPr>
        <p:spPr bwMode="auto">
          <a:xfrm>
            <a:off x="3581400" y="4267200"/>
            <a:ext cx="457200" cy="1981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38E57862-E40B-4E19-8122-41C82109847F}" type="slidenum">
              <a:rPr lang="en-US"/>
              <a:pPr/>
              <a:t>26</a:t>
            </a:fld>
            <a:endParaRPr lang="en-US"/>
          </a:p>
        </p:txBody>
      </p:sp>
      <p:sp>
        <p:nvSpPr>
          <p:cNvPr id="40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5867400" y="2743200"/>
            <a:ext cx="2514600" cy="6096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3"/>
          <p:cNvSpPr>
            <a:spLocks noChangeArrowheads="1"/>
          </p:cNvSpPr>
          <p:nvPr/>
        </p:nvSpPr>
        <p:spPr bwMode="auto">
          <a:xfrm>
            <a:off x="5867400" y="4648200"/>
            <a:ext cx="2590800" cy="6096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4"/>
          <p:cNvSpPr>
            <a:spLocks noChangeArrowheads="1"/>
          </p:cNvSpPr>
          <p:nvPr/>
        </p:nvSpPr>
        <p:spPr bwMode="auto">
          <a:xfrm>
            <a:off x="5867400" y="5791200"/>
            <a:ext cx="2590800" cy="609600"/>
          </a:xfrm>
          <a:prstGeom prst="rect">
            <a:avLst/>
          </a:prstGeom>
          <a:solidFill>
            <a:srgbClr val="85E5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5"/>
          <p:cNvSpPr>
            <a:spLocks noChangeArrowheads="1"/>
          </p:cNvSpPr>
          <p:nvPr/>
        </p:nvSpPr>
        <p:spPr bwMode="auto">
          <a:xfrm>
            <a:off x="5867400" y="1752600"/>
            <a:ext cx="2514600" cy="6096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Decision Trees</a:t>
            </a:r>
          </a:p>
        </p:txBody>
      </p:sp>
      <p:sp>
        <p:nvSpPr>
          <p:cNvPr id="13324" name="Line 7"/>
          <p:cNvSpPr>
            <a:spLocks noChangeShapeType="1"/>
          </p:cNvSpPr>
          <p:nvPr/>
        </p:nvSpPr>
        <p:spPr bwMode="auto">
          <a:xfrm flipV="1">
            <a:off x="762000" y="2590800"/>
            <a:ext cx="327660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5" name="Line 8"/>
          <p:cNvSpPr>
            <a:spLocks noChangeShapeType="1"/>
          </p:cNvSpPr>
          <p:nvPr/>
        </p:nvSpPr>
        <p:spPr bwMode="auto">
          <a:xfrm>
            <a:off x="762000" y="4038600"/>
            <a:ext cx="327660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6" name="Line 9"/>
          <p:cNvSpPr>
            <a:spLocks noChangeShapeType="1"/>
          </p:cNvSpPr>
          <p:nvPr/>
        </p:nvSpPr>
        <p:spPr bwMode="auto">
          <a:xfrm>
            <a:off x="4038600" y="2590800"/>
            <a:ext cx="1752600" cy="5175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7" name="Line 10"/>
          <p:cNvSpPr>
            <a:spLocks noChangeShapeType="1"/>
          </p:cNvSpPr>
          <p:nvPr/>
        </p:nvSpPr>
        <p:spPr bwMode="auto">
          <a:xfrm>
            <a:off x="4038600" y="5486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8" name="Line 11"/>
          <p:cNvSpPr>
            <a:spLocks noChangeShapeType="1"/>
          </p:cNvSpPr>
          <p:nvPr/>
        </p:nvSpPr>
        <p:spPr bwMode="auto">
          <a:xfrm flipV="1">
            <a:off x="4038600" y="49530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9" name="Line 12"/>
          <p:cNvSpPr>
            <a:spLocks noChangeShapeType="1"/>
          </p:cNvSpPr>
          <p:nvPr/>
        </p:nvSpPr>
        <p:spPr bwMode="auto">
          <a:xfrm flipV="1">
            <a:off x="4038600" y="2041525"/>
            <a:ext cx="1752600" cy="5492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0" name="Text Box 13"/>
          <p:cNvSpPr txBox="1">
            <a:spLocks noChangeArrowheads="1"/>
          </p:cNvSpPr>
          <p:nvPr/>
        </p:nvSpPr>
        <p:spPr bwMode="auto">
          <a:xfrm rot="-1442522">
            <a:off x="1066800" y="32004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CD</a:t>
            </a:r>
          </a:p>
        </p:txBody>
      </p:sp>
      <p:sp>
        <p:nvSpPr>
          <p:cNvPr id="13331" name="Text Box 14"/>
          <p:cNvSpPr txBox="1">
            <a:spLocks noChangeArrowheads="1"/>
          </p:cNvSpPr>
          <p:nvPr/>
        </p:nvSpPr>
        <p:spPr bwMode="auto">
          <a:xfrm rot="1382586">
            <a:off x="1066800" y="4495800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CD</a:t>
            </a:r>
          </a:p>
        </p:txBody>
      </p:sp>
      <p:sp>
        <p:nvSpPr>
          <p:cNvPr id="13332" name="Text Box 15"/>
          <p:cNvSpPr txBox="1">
            <a:spLocks noChangeArrowheads="1"/>
          </p:cNvSpPr>
          <p:nvPr/>
        </p:nvSpPr>
        <p:spPr bwMode="auto">
          <a:xfrm rot="-1001955">
            <a:off x="4114800" y="194945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AC</a:t>
            </a:r>
          </a:p>
        </p:txBody>
      </p:sp>
      <p:sp>
        <p:nvSpPr>
          <p:cNvPr id="13333" name="Text Box 16"/>
          <p:cNvSpPr txBox="1">
            <a:spLocks noChangeArrowheads="1"/>
          </p:cNvSpPr>
          <p:nvPr/>
        </p:nvSpPr>
        <p:spPr bwMode="auto">
          <a:xfrm rot="993021">
            <a:off x="4114800" y="28035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AC</a:t>
            </a:r>
          </a:p>
        </p:txBody>
      </p:sp>
      <p:sp>
        <p:nvSpPr>
          <p:cNvPr id="13334" name="Text Box 17"/>
          <p:cNvSpPr txBox="1">
            <a:spLocks noChangeArrowheads="1"/>
          </p:cNvSpPr>
          <p:nvPr/>
        </p:nvSpPr>
        <p:spPr bwMode="auto">
          <a:xfrm rot="-1001955">
            <a:off x="4114800" y="484505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Has AC</a:t>
            </a:r>
          </a:p>
        </p:txBody>
      </p:sp>
      <p:sp>
        <p:nvSpPr>
          <p:cNvPr id="13335" name="Text Box 18"/>
          <p:cNvSpPr txBox="1">
            <a:spLocks noChangeArrowheads="1"/>
          </p:cNvSpPr>
          <p:nvPr/>
        </p:nvSpPr>
        <p:spPr bwMode="auto">
          <a:xfrm rot="993021">
            <a:off x="4114800" y="56991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Does not have AC</a:t>
            </a:r>
          </a:p>
        </p:txBody>
      </p:sp>
      <p:sp>
        <p:nvSpPr>
          <p:cNvPr id="13336" name="Text Box 19"/>
          <p:cNvSpPr txBox="1">
            <a:spLocks noChangeArrowheads="1"/>
          </p:cNvSpPr>
          <p:nvPr/>
        </p:nvSpPr>
        <p:spPr bwMode="auto">
          <a:xfrm rot="-1439669">
            <a:off x="2127250" y="2562225"/>
            <a:ext cx="1538288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P(CD)= 0.4</a:t>
            </a:r>
          </a:p>
        </p:txBody>
      </p:sp>
      <p:sp>
        <p:nvSpPr>
          <p:cNvPr id="13337" name="Text Box 20"/>
          <p:cNvSpPr txBox="1">
            <a:spLocks noChangeArrowheads="1"/>
          </p:cNvSpPr>
          <p:nvPr/>
        </p:nvSpPr>
        <p:spPr bwMode="auto">
          <a:xfrm rot="1460793">
            <a:off x="2271713" y="5165725"/>
            <a:ext cx="1670050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P(CD’)= 0.6</a:t>
            </a:r>
          </a:p>
        </p:txBody>
      </p:sp>
      <p:sp>
        <p:nvSpPr>
          <p:cNvPr id="13338" name="Text Box 21"/>
          <p:cNvSpPr txBox="1">
            <a:spLocks noChangeArrowheads="1"/>
          </p:cNvSpPr>
          <p:nvPr/>
        </p:nvSpPr>
        <p:spPr bwMode="auto">
          <a:xfrm>
            <a:off x="5867400" y="182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 and AC) = 0.2</a:t>
            </a:r>
          </a:p>
        </p:txBody>
      </p:sp>
      <p:sp>
        <p:nvSpPr>
          <p:cNvPr id="13339" name="Text Box 22"/>
          <p:cNvSpPr txBox="1">
            <a:spLocks noChangeArrowheads="1"/>
          </p:cNvSpPr>
          <p:nvPr/>
        </p:nvSpPr>
        <p:spPr bwMode="auto">
          <a:xfrm>
            <a:off x="5867400" y="28956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 and AC’) = 0.2</a:t>
            </a:r>
          </a:p>
        </p:txBody>
      </p:sp>
      <p:sp>
        <p:nvSpPr>
          <p:cNvPr id="13340" name="Text Box 23"/>
          <p:cNvSpPr txBox="1">
            <a:spLocks noChangeArrowheads="1"/>
          </p:cNvSpPr>
          <p:nvPr/>
        </p:nvSpPr>
        <p:spPr bwMode="auto">
          <a:xfrm>
            <a:off x="5867400" y="5851525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</a:t>
            </a:r>
            <a:r>
              <a:rPr lang="en-US"/>
              <a:t>’</a:t>
            </a:r>
            <a:r>
              <a:rPr lang="en-US" sz="2000"/>
              <a:t> and AC</a:t>
            </a:r>
            <a:r>
              <a:rPr lang="en-US"/>
              <a:t>’</a:t>
            </a:r>
            <a:r>
              <a:rPr lang="en-US" sz="2000"/>
              <a:t>) = 0.1</a:t>
            </a:r>
          </a:p>
        </p:txBody>
      </p:sp>
      <p:sp>
        <p:nvSpPr>
          <p:cNvPr id="13341" name="Text Box 24"/>
          <p:cNvSpPr txBox="1">
            <a:spLocks noChangeArrowheads="1"/>
          </p:cNvSpPr>
          <p:nvPr/>
        </p:nvSpPr>
        <p:spPr bwMode="auto">
          <a:xfrm>
            <a:off x="5867400" y="4708525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P(CD</a:t>
            </a:r>
            <a:r>
              <a:rPr lang="en-US"/>
              <a:t>’</a:t>
            </a:r>
            <a:r>
              <a:rPr lang="en-US" sz="2000"/>
              <a:t> and AC) = 0.5</a:t>
            </a:r>
          </a:p>
        </p:txBody>
      </p:sp>
      <p:graphicFrame>
        <p:nvGraphicFramePr>
          <p:cNvPr id="13314" name="Object 25"/>
          <p:cNvGraphicFramePr>
            <a:graphicFrameLocks noChangeAspect="1"/>
          </p:cNvGraphicFramePr>
          <p:nvPr/>
        </p:nvGraphicFramePr>
        <p:xfrm>
          <a:off x="5334000" y="3048000"/>
          <a:ext cx="369888" cy="762000"/>
        </p:xfrm>
        <a:graphic>
          <a:graphicData uri="http://schemas.openxmlformats.org/presentationml/2006/ole">
            <p:oleObj spid="_x0000_s13314" name="Equation" r:id="rId3" imgW="190440" imgH="393480" progId="Equation.3">
              <p:embed/>
            </p:oleObj>
          </a:graphicData>
        </a:graphic>
      </p:graphicFrame>
      <p:graphicFrame>
        <p:nvGraphicFramePr>
          <p:cNvPr id="13315" name="Object 26"/>
          <p:cNvGraphicFramePr>
            <a:graphicFrameLocks noChangeAspect="1"/>
          </p:cNvGraphicFramePr>
          <p:nvPr/>
        </p:nvGraphicFramePr>
        <p:xfrm>
          <a:off x="5334000" y="4267200"/>
          <a:ext cx="369888" cy="762000"/>
        </p:xfrm>
        <a:graphic>
          <a:graphicData uri="http://schemas.openxmlformats.org/presentationml/2006/ole">
            <p:oleObj spid="_x0000_s13315" name="Equation" r:id="rId4" imgW="190440" imgH="393480" progId="Equation.3">
              <p:embed/>
            </p:oleObj>
          </a:graphicData>
        </a:graphic>
      </p:graphicFrame>
      <p:graphicFrame>
        <p:nvGraphicFramePr>
          <p:cNvPr id="13316" name="Object 27"/>
          <p:cNvGraphicFramePr>
            <a:graphicFrameLocks noChangeAspect="1"/>
          </p:cNvGraphicFramePr>
          <p:nvPr/>
        </p:nvGraphicFramePr>
        <p:xfrm>
          <a:off x="5345113" y="5943600"/>
          <a:ext cx="369887" cy="762000"/>
        </p:xfrm>
        <a:graphic>
          <a:graphicData uri="http://schemas.openxmlformats.org/presentationml/2006/ole">
            <p:oleObj spid="_x0000_s13316" name="Equation" r:id="rId5" imgW="190440" imgH="393480" progId="Equation.3">
              <p:embed/>
            </p:oleObj>
          </a:graphicData>
        </a:graphic>
      </p:graphicFrame>
      <p:sp>
        <p:nvSpPr>
          <p:cNvPr id="13342" name="Text Box 28"/>
          <p:cNvSpPr txBox="1">
            <a:spLocks noChangeArrowheads="1"/>
          </p:cNvSpPr>
          <p:nvPr/>
        </p:nvSpPr>
        <p:spPr bwMode="auto">
          <a:xfrm>
            <a:off x="152400" y="3733800"/>
            <a:ext cx="762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/>
              <a:t>All</a:t>
            </a:r>
          </a:p>
          <a:p>
            <a:pPr>
              <a:spcBef>
                <a:spcPct val="10000"/>
              </a:spcBef>
            </a:pPr>
            <a:r>
              <a:rPr lang="en-US" sz="2000" b="1"/>
              <a:t>Cars</a:t>
            </a:r>
          </a:p>
        </p:txBody>
      </p:sp>
      <p:graphicFrame>
        <p:nvGraphicFramePr>
          <p:cNvPr id="13317" name="Object 29"/>
          <p:cNvGraphicFramePr>
            <a:graphicFrameLocks noChangeAspect="1"/>
          </p:cNvGraphicFramePr>
          <p:nvPr/>
        </p:nvGraphicFramePr>
        <p:xfrm>
          <a:off x="5345113" y="1371600"/>
          <a:ext cx="369887" cy="762000"/>
        </p:xfrm>
        <a:graphic>
          <a:graphicData uri="http://schemas.openxmlformats.org/presentationml/2006/ole">
            <p:oleObj spid="_x0000_s13317" name="Equation" r:id="rId6" imgW="190440" imgH="393480" progId="Equation.3">
              <p:embed/>
            </p:oleObj>
          </a:graphicData>
        </a:graphic>
      </p:graphicFrame>
      <p:sp>
        <p:nvSpPr>
          <p:cNvPr id="13343" name="Text Box 30"/>
          <p:cNvSpPr txBox="1">
            <a:spLocks noChangeArrowheads="1"/>
          </p:cNvSpPr>
          <p:nvPr/>
        </p:nvSpPr>
        <p:spPr bwMode="auto">
          <a:xfrm>
            <a:off x="228600" y="1905000"/>
            <a:ext cx="1981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Given CD or no CD:</a:t>
            </a:r>
          </a:p>
        </p:txBody>
      </p:sp>
      <p:sp>
        <p:nvSpPr>
          <p:cNvPr id="13344" name="Text Box 31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3345" name="Text Box 32"/>
          <p:cNvSpPr txBox="1">
            <a:spLocks noChangeArrowheads="1"/>
          </p:cNvSpPr>
          <p:nvPr/>
        </p:nvSpPr>
        <p:spPr bwMode="auto">
          <a:xfrm>
            <a:off x="2667000" y="3733800"/>
            <a:ext cx="1150938" cy="51752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Conditional</a:t>
            </a:r>
          </a:p>
          <a:p>
            <a:r>
              <a:rPr lang="en-US" sz="1400"/>
              <a:t>Probabilities</a:t>
            </a:r>
          </a:p>
        </p:txBody>
      </p:sp>
      <p:sp>
        <p:nvSpPr>
          <p:cNvPr id="13346" name="Line 33"/>
          <p:cNvSpPr>
            <a:spLocks noChangeShapeType="1"/>
          </p:cNvSpPr>
          <p:nvPr/>
        </p:nvSpPr>
        <p:spPr bwMode="auto">
          <a:xfrm>
            <a:off x="4038600" y="6248400"/>
            <a:ext cx="1219200" cy="3048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47" name="Line 34"/>
          <p:cNvSpPr>
            <a:spLocks noChangeShapeType="1"/>
          </p:cNvSpPr>
          <p:nvPr/>
        </p:nvSpPr>
        <p:spPr bwMode="auto">
          <a:xfrm>
            <a:off x="3810000" y="4114800"/>
            <a:ext cx="1447800" cy="457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48" name="Line 35"/>
          <p:cNvSpPr>
            <a:spLocks noChangeShapeType="1"/>
          </p:cNvSpPr>
          <p:nvPr/>
        </p:nvSpPr>
        <p:spPr bwMode="auto">
          <a:xfrm flipV="1">
            <a:off x="3810000" y="3581400"/>
            <a:ext cx="1447800" cy="3810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49" name="Line 36"/>
          <p:cNvSpPr>
            <a:spLocks noChangeShapeType="1"/>
          </p:cNvSpPr>
          <p:nvPr/>
        </p:nvSpPr>
        <p:spPr bwMode="auto">
          <a:xfrm flipV="1">
            <a:off x="3581400" y="1752600"/>
            <a:ext cx="457200" cy="1981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50" name="Line 37"/>
          <p:cNvSpPr>
            <a:spLocks noChangeShapeType="1"/>
          </p:cNvSpPr>
          <p:nvPr/>
        </p:nvSpPr>
        <p:spPr bwMode="auto">
          <a:xfrm flipV="1">
            <a:off x="4038600" y="1676400"/>
            <a:ext cx="1219200" cy="76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51" name="Line 38"/>
          <p:cNvSpPr>
            <a:spLocks noChangeShapeType="1"/>
          </p:cNvSpPr>
          <p:nvPr/>
        </p:nvSpPr>
        <p:spPr bwMode="auto">
          <a:xfrm>
            <a:off x="3581400" y="4267200"/>
            <a:ext cx="457200" cy="1981200"/>
          </a:xfrm>
          <a:prstGeom prst="line">
            <a:avLst/>
          </a:prstGeom>
          <a:noFill/>
          <a:ln w="19050">
            <a:solidFill>
              <a:srgbClr val="FDB6B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7EF6D79C-D4E4-4AC2-96CE-E11E00D5AC19}" type="slidenum">
              <a:rPr lang="en-US"/>
              <a:pPr/>
              <a:t>27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Independence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696200" cy="4800600"/>
          </a:xfrm>
        </p:spPr>
        <p:txBody>
          <a:bodyPr/>
          <a:lstStyle/>
          <a:p>
            <a:pPr eaLnBrk="1" hangingPunct="1"/>
            <a:r>
              <a:rPr lang="en-US" sz="3200" smtClean="0"/>
              <a:t>Two events are </a:t>
            </a:r>
            <a:r>
              <a:rPr lang="en-US" sz="3200" smtClean="0">
                <a:solidFill>
                  <a:schemeClr val="folHlink"/>
                </a:solidFill>
              </a:rPr>
              <a:t>independent</a:t>
            </a:r>
            <a:r>
              <a:rPr lang="en-US" sz="3200" smtClean="0"/>
              <a:t> if and only if:</a:t>
            </a:r>
          </a:p>
          <a:p>
            <a:pPr eaLnBrk="1" hangingPunct="1"/>
            <a:endParaRPr lang="en-US" sz="3200" smtClean="0"/>
          </a:p>
          <a:p>
            <a:pPr eaLnBrk="1" hangingPunct="1"/>
            <a:endParaRPr lang="en-US" sz="3200" smtClean="0"/>
          </a:p>
          <a:p>
            <a:pPr eaLnBrk="1" hangingPunct="1"/>
            <a:endParaRPr lang="en-US" sz="3200" smtClean="0"/>
          </a:p>
          <a:p>
            <a:pPr eaLnBrk="1" hangingPunct="1"/>
            <a:r>
              <a:rPr lang="en-US" sz="2400" smtClean="0"/>
              <a:t>Events A and B are independent when the probability of one event is not affected by the fact that the other event has occurred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2133600" y="2895600"/>
          <a:ext cx="4495800" cy="919163"/>
        </p:xfrm>
        <a:graphic>
          <a:graphicData uri="http://schemas.openxmlformats.org/presentationml/2006/ole">
            <p:oleObj spid="_x0000_s14338" name="Equation" r:id="rId3" imgW="9903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423D6CC3-D415-443B-997B-4A53DC15CFAF}" type="slidenum">
              <a:rPr lang="en-US"/>
              <a:pPr/>
              <a:t>28</a:t>
            </a:fld>
            <a:endParaRPr lang="en-US"/>
          </a:p>
        </p:txBody>
      </p:sp>
      <p:sp>
        <p:nvSpPr>
          <p:cNvPr id="11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533400" y="4114800"/>
            <a:ext cx="8305800" cy="1828800"/>
          </a:xfrm>
          <a:prstGeom prst="rect">
            <a:avLst/>
          </a:prstGeom>
          <a:solidFill>
            <a:srgbClr val="CBDD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53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Multiplication Rules</a:t>
            </a:r>
          </a:p>
        </p:txBody>
      </p:sp>
      <p:sp>
        <p:nvSpPr>
          <p:cNvPr id="153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081213"/>
            <a:ext cx="7696200" cy="587375"/>
          </a:xfrm>
        </p:spPr>
        <p:txBody>
          <a:bodyPr/>
          <a:lstStyle/>
          <a:p>
            <a:pPr eaLnBrk="1" hangingPunct="1"/>
            <a:r>
              <a:rPr lang="en-US" smtClean="0"/>
              <a:t>Multiplication rule for two events A and B:</a:t>
            </a:r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/>
        </p:nvGraphicFramePr>
        <p:xfrm>
          <a:off x="1925638" y="2730500"/>
          <a:ext cx="5702300" cy="676275"/>
        </p:xfrm>
        <a:graphic>
          <a:graphicData uri="http://schemas.openxmlformats.org/presentationml/2006/ole">
            <p:oleObj spid="_x0000_s15362" name="Equation" r:id="rId3" imgW="1714320" imgH="203040" progId="Equation.3">
              <p:embed/>
            </p:oleObj>
          </a:graphicData>
        </a:graphic>
      </p:graphicFrame>
      <p:graphicFrame>
        <p:nvGraphicFramePr>
          <p:cNvPr id="15363" name="Object 6"/>
          <p:cNvGraphicFramePr>
            <a:graphicFrameLocks noChangeAspect="1"/>
          </p:cNvGraphicFramePr>
          <p:nvPr/>
        </p:nvGraphicFramePr>
        <p:xfrm>
          <a:off x="6034088" y="4276725"/>
          <a:ext cx="2181225" cy="447675"/>
        </p:xfrm>
        <a:graphic>
          <a:graphicData uri="http://schemas.openxmlformats.org/presentationml/2006/ole">
            <p:oleObj spid="_x0000_s15363" name="Equation" r:id="rId4" imgW="990360" imgH="203040" progId="Equation.3">
              <p:embed/>
            </p:oleObj>
          </a:graphicData>
        </a:graphic>
      </p:graphicFrame>
      <p:sp>
        <p:nvSpPr>
          <p:cNvPr id="15369" name="Rectangle 7"/>
          <p:cNvSpPr>
            <a:spLocks noChangeArrowheads="1"/>
          </p:cNvSpPr>
          <p:nvPr/>
        </p:nvSpPr>
        <p:spPr bwMode="auto">
          <a:xfrm>
            <a:off x="609600" y="41910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/>
              <a:t>Note:</a:t>
            </a:r>
            <a:r>
              <a:rPr lang="en-US"/>
              <a:t> </a:t>
            </a:r>
            <a:r>
              <a:rPr lang="en-US">
                <a:solidFill>
                  <a:schemeClr val="hlink"/>
                </a:solidFill>
              </a:rPr>
              <a:t>If A and B are independent</a:t>
            </a:r>
            <a:r>
              <a:rPr lang="en-US"/>
              <a:t>, then</a:t>
            </a:r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685800" y="45720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and the multiplication rule simplifies to</a:t>
            </a:r>
          </a:p>
        </p:txBody>
      </p:sp>
      <p:graphicFrame>
        <p:nvGraphicFramePr>
          <p:cNvPr id="15364" name="Object 9"/>
          <p:cNvGraphicFramePr>
            <a:graphicFrameLocks noChangeAspect="1"/>
          </p:cNvGraphicFramePr>
          <p:nvPr/>
        </p:nvGraphicFramePr>
        <p:xfrm>
          <a:off x="2562225" y="5237163"/>
          <a:ext cx="4476750" cy="593725"/>
        </p:xfrm>
        <a:graphic>
          <a:graphicData uri="http://schemas.openxmlformats.org/presentationml/2006/ole">
            <p:oleObj spid="_x0000_s15364" name="Equation" r:id="rId5" imgW="15364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B0A7A56D-895D-4A12-B767-5AB2BAB17DED}" type="slidenum">
              <a:rPr lang="en-US"/>
              <a:pPr/>
              <a:t>29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Marginal Probability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Marginal probability for event A:</a:t>
            </a:r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Where B</a:t>
            </a:r>
            <a:r>
              <a:rPr lang="en-US" baseline="-25000" smtClean="0"/>
              <a:t>1</a:t>
            </a:r>
            <a:r>
              <a:rPr lang="en-US" smtClean="0"/>
              <a:t>, B</a:t>
            </a:r>
            <a:r>
              <a:rPr lang="en-US" baseline="-25000" smtClean="0"/>
              <a:t>2</a:t>
            </a:r>
            <a:r>
              <a:rPr lang="en-US" smtClean="0"/>
              <a:t>, …, B</a:t>
            </a:r>
            <a:r>
              <a:rPr lang="en-US" baseline="-25000" smtClean="0"/>
              <a:t>k</a:t>
            </a:r>
            <a:r>
              <a:rPr lang="en-US" smtClean="0"/>
              <a:t> are k mutually exclusive and collectively exhaustive events</a:t>
            </a: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609600" y="2895600"/>
          <a:ext cx="8077200" cy="450850"/>
        </p:xfrm>
        <a:graphic>
          <a:graphicData uri="http://schemas.openxmlformats.org/presentationml/2006/ole">
            <p:oleObj spid="_x0000_s16386" name="Equation" r:id="rId3" imgW="38606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8781F93D-7FD7-45D9-AF9A-054D3C7884AB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863" y="228600"/>
            <a:ext cx="6424612" cy="914400"/>
          </a:xfrm>
        </p:spPr>
        <p:txBody>
          <a:bodyPr/>
          <a:lstStyle/>
          <a:p>
            <a:pPr defTabSz="914400" eaLnBrk="1" hangingPunct="1"/>
            <a:r>
              <a:rPr lang="en-US" smtClean="0"/>
              <a:t>Basic Probability Concepts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495800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>
                <a:solidFill>
                  <a:schemeClr val="folHlink"/>
                </a:solidFill>
              </a:rPr>
              <a:t>Probability</a:t>
            </a:r>
            <a:r>
              <a:rPr lang="en-US" smtClean="0"/>
              <a:t> – the chance that an uncertain event will occur (always between 0 and 1)</a:t>
            </a:r>
          </a:p>
          <a:p>
            <a:pPr marL="342900" indent="-342900" defTabSz="914400" eaLnBrk="1" hangingPunct="1"/>
            <a:endParaRPr lang="en-US" smtClean="0"/>
          </a:p>
          <a:p>
            <a:pPr marL="342900" indent="-342900" defTabSz="914400" eaLnBrk="1" hangingPunct="1"/>
            <a:r>
              <a:rPr lang="en-US" smtClean="0">
                <a:solidFill>
                  <a:schemeClr val="folHlink"/>
                </a:solidFill>
              </a:rPr>
              <a:t>Impossible Event</a:t>
            </a:r>
            <a:r>
              <a:rPr lang="en-US" smtClean="0"/>
              <a:t> – an event that has no chance of occurring (probability = 0)</a:t>
            </a:r>
          </a:p>
          <a:p>
            <a:pPr marL="342900" indent="-342900" defTabSz="914400" eaLnBrk="1" hangingPunct="1"/>
            <a:endParaRPr lang="en-US" smtClean="0"/>
          </a:p>
          <a:p>
            <a:pPr marL="342900" indent="-342900" defTabSz="914400" eaLnBrk="1" hangingPunct="1"/>
            <a:r>
              <a:rPr lang="en-US" smtClean="0">
                <a:solidFill>
                  <a:schemeClr val="folHlink"/>
                </a:solidFill>
              </a:rPr>
              <a:t>Certain Event</a:t>
            </a:r>
            <a:r>
              <a:rPr lang="en-US" smtClean="0"/>
              <a:t> – an event that is sure to occur (probability = 1)</a:t>
            </a:r>
          </a:p>
          <a:p>
            <a:pPr marL="342900" indent="-342900" defTabSz="914400"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E1454B7-8C12-4C50-B1A3-9A08460B2F9D}" type="slidenum">
              <a:rPr lang="en-US"/>
              <a:pPr/>
              <a:t>30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Bayes’ Theorem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24800" cy="4343400"/>
          </a:xfrm>
        </p:spPr>
        <p:txBody>
          <a:bodyPr/>
          <a:lstStyle/>
          <a:p>
            <a:pPr eaLnBrk="1" hangingPunct="1"/>
            <a:r>
              <a:rPr lang="en-US" smtClean="0"/>
              <a:t>Bayes’ Theorem is used to revise previously calculated probabilities based on new information.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Developed by Thomas Bayes in the 18</a:t>
            </a:r>
            <a:r>
              <a:rPr lang="en-US" baseline="30000" smtClean="0"/>
              <a:t>th</a:t>
            </a:r>
            <a:r>
              <a:rPr lang="en-US" smtClean="0"/>
              <a:t> Century.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It is an extension of conditional probability.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A9116BC3-A885-4080-96EA-6BE9091D89E2}" type="slidenum">
              <a:rPr lang="en-US"/>
              <a:pPr/>
              <a:t>31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Bayes’ Theorem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305800" cy="2362200"/>
          </a:xfrm>
        </p:spPr>
        <p:txBody>
          <a:bodyPr/>
          <a:lstStyle/>
          <a:p>
            <a:pPr eaLnBrk="1" hangingPunct="1"/>
            <a:r>
              <a:rPr lang="en-US" sz="2400" smtClean="0"/>
              <a:t>where:</a:t>
            </a:r>
            <a:endParaRPr lang="en-US" sz="2400" i="1" baseline="-250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B</a:t>
            </a:r>
            <a:r>
              <a:rPr lang="en-US" sz="2400" baseline="-25000" smtClean="0"/>
              <a:t>i</a:t>
            </a:r>
            <a:r>
              <a:rPr lang="en-US" sz="2400" smtClean="0"/>
              <a:t> = i</a:t>
            </a:r>
            <a:r>
              <a:rPr lang="en-US" sz="2400" baseline="30000" smtClean="0"/>
              <a:t>th</a:t>
            </a:r>
            <a:r>
              <a:rPr lang="en-US" sz="2400" smtClean="0"/>
              <a:t> event of k mutually exclusive and collectively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exhaustive events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		</a:t>
            </a:r>
            <a:r>
              <a:rPr lang="en-US" sz="2400" smtClean="0"/>
              <a:t>A = new event that might impact P(B</a:t>
            </a:r>
            <a:r>
              <a:rPr lang="en-US" sz="2400" baseline="-25000" smtClean="0"/>
              <a:t>i</a:t>
            </a:r>
            <a:r>
              <a:rPr lang="en-US" sz="2400" smtClean="0"/>
              <a:t>)</a:t>
            </a:r>
            <a:endParaRPr lang="en-US" sz="2400" baseline="-25000" smtClean="0"/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406400" y="2133600"/>
          <a:ext cx="8429625" cy="952500"/>
        </p:xfrm>
        <a:graphic>
          <a:graphicData uri="http://schemas.openxmlformats.org/presentationml/2006/ole">
            <p:oleObj spid="_x0000_s17410" name="Equation" r:id="rId3" imgW="41400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7C9174B6-EB9E-4908-A9A2-0AAA47F4EFE2}" type="slidenum">
              <a:rPr lang="en-US"/>
              <a:pPr/>
              <a:t>32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Bayes’ Theorem Example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924800" cy="4495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mtClean="0"/>
              <a:t>A drilling company has estimated a 40% chance of striking oil for their new well. 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A detailed test has been scheduled for more information. Historically, 60% of successful wells have had detailed tests, and 20% of unsuccessful wells have had detailed tests.  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Given that this well has been scheduled for a detailed test, what is the probability </a:t>
            </a: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mtClean="0"/>
              <a:t>    that the well will be successful?</a:t>
            </a:r>
          </a:p>
        </p:txBody>
      </p:sp>
      <p:pic>
        <p:nvPicPr>
          <p:cNvPr id="67588" name="Picture 4" descr="j02832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5486400"/>
            <a:ext cx="13716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A9E7C87-E8B0-4540-A52F-88F4212390FA}" type="slidenum">
              <a:rPr lang="en-US"/>
              <a:pPr/>
              <a:t>33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1912938"/>
            <a:ext cx="7620000" cy="4295775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mtClean="0"/>
              <a:t>Let  </a:t>
            </a:r>
            <a:r>
              <a:rPr lang="en-US" sz="1000" smtClean="0"/>
              <a:t> </a:t>
            </a:r>
            <a:r>
              <a:rPr lang="en-US" smtClean="0">
                <a:solidFill>
                  <a:schemeClr val="folHlink"/>
                </a:solidFill>
              </a:rPr>
              <a:t>S = successful well</a:t>
            </a:r>
            <a:r>
              <a:rPr lang="en-US" smtClean="0"/>
              <a:t> 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		  U = unsuccessful well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P(S) = 0.4 , P(U) = 0.6    </a:t>
            </a:r>
            <a:r>
              <a:rPr lang="en-US" sz="2400" smtClean="0"/>
              <a:t>(prior probabilities)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Define the detailed test event as  </a:t>
            </a:r>
            <a:r>
              <a:rPr lang="en-US" smtClean="0">
                <a:solidFill>
                  <a:schemeClr val="folHlink"/>
                </a:solidFill>
              </a:rPr>
              <a:t>D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Conditional probabilities:</a:t>
            </a:r>
          </a:p>
          <a:p>
            <a:pPr lvl="2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800" smtClean="0"/>
              <a:t>P(D|S) = 0.6          P(D|U) = 0.2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>
                <a:solidFill>
                  <a:schemeClr val="hlink"/>
                </a:solidFill>
              </a:rPr>
              <a:t>Goal is to find   P(S|D)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1143000" y="381000"/>
            <a:ext cx="7793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4000">
                <a:solidFill>
                  <a:schemeClr val="tx2"/>
                </a:solidFill>
              </a:rPr>
              <a:t>Bayes’ Theorem Example</a:t>
            </a:r>
          </a:p>
        </p:txBody>
      </p:sp>
      <p:sp>
        <p:nvSpPr>
          <p:cNvPr id="68612" name="Text Box 3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pic>
        <p:nvPicPr>
          <p:cNvPr id="68613" name="Picture 35" descr="j02832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905000"/>
            <a:ext cx="1295400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BC2EE144-A25E-44C9-A9BD-CB83917CF7DD}" type="slidenum">
              <a:rPr lang="en-US"/>
              <a:pPr/>
              <a:t>34</a:t>
            </a:fld>
            <a:endParaRPr lang="en-US"/>
          </a:p>
        </p:txBody>
      </p:sp>
      <p:sp>
        <p:nvSpPr>
          <p:cNvPr id="10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1981200" y="2286000"/>
          <a:ext cx="5561013" cy="2968625"/>
        </p:xfrm>
        <a:graphic>
          <a:graphicData uri="http://schemas.openxmlformats.org/presentationml/2006/ole">
            <p:oleObj spid="_x0000_s18434" name="Equation" r:id="rId3" imgW="2501640" imgH="1346040" progId="Equation.3">
              <p:embed/>
            </p:oleObj>
          </a:graphicData>
        </a:graphic>
      </p:graphicFrame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1143000" y="381000"/>
            <a:ext cx="7793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4000">
                <a:solidFill>
                  <a:schemeClr val="tx2"/>
                </a:solidFill>
              </a:rPr>
              <a:t>Bayes’ Theorem Example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914400" y="1744663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Apply Bayes’ Theorem:</a:t>
            </a:r>
          </a:p>
        </p:txBody>
      </p:sp>
      <p:sp>
        <p:nvSpPr>
          <p:cNvPr id="1843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38200" y="5638800"/>
            <a:ext cx="80772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smtClean="0"/>
              <a:t>So the revised probability of success, given that this well has been scheduled for a detailed test, is 0.667</a:t>
            </a:r>
          </a:p>
        </p:txBody>
      </p:sp>
      <p:pic>
        <p:nvPicPr>
          <p:cNvPr id="18440" name="Picture 10" descr="j028322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1905000"/>
            <a:ext cx="12192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Oval 11"/>
          <p:cNvSpPr>
            <a:spLocks noChangeArrowheads="1"/>
          </p:cNvSpPr>
          <p:nvPr/>
        </p:nvSpPr>
        <p:spPr bwMode="auto">
          <a:xfrm>
            <a:off x="5334000" y="4419600"/>
            <a:ext cx="1143000" cy="762000"/>
          </a:xfrm>
          <a:prstGeom prst="ellips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DBC46D8C-A95E-4C56-83C2-15CF63D82437}" type="slidenum">
              <a:rPr lang="en-US"/>
              <a:pPr/>
              <a:t>35</a:t>
            </a:fld>
            <a:endParaRPr lang="en-US"/>
          </a:p>
        </p:txBody>
      </p:sp>
      <p:sp>
        <p:nvSpPr>
          <p:cNvPr id="13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848600" cy="1846263"/>
          </a:xfrm>
        </p:spPr>
        <p:txBody>
          <a:bodyPr/>
          <a:lstStyle/>
          <a:p>
            <a:pPr eaLnBrk="1" hangingPunct="1"/>
            <a:r>
              <a:rPr lang="en-US" smtClean="0"/>
              <a:t>Given the detailed test, the revised probability of a successful well has risen to 0.667 from the original estimate of 0.4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143000" y="381000"/>
            <a:ext cx="7793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4000">
                <a:solidFill>
                  <a:schemeClr val="tx2"/>
                </a:solidFill>
              </a:rPr>
              <a:t>Bayes’ Theorem Example</a:t>
            </a:r>
          </a:p>
        </p:txBody>
      </p:sp>
      <p:graphicFrame>
        <p:nvGraphicFramePr>
          <p:cNvPr id="259127" name="Group 55"/>
          <p:cNvGraphicFramePr>
            <a:graphicFrameLocks noGrp="1"/>
          </p:cNvGraphicFramePr>
          <p:nvPr/>
        </p:nvGraphicFramePr>
        <p:xfrm>
          <a:off x="152400" y="4038600"/>
          <a:ext cx="8686800" cy="1663700"/>
        </p:xfrm>
        <a:graphic>
          <a:graphicData uri="http://schemas.openxmlformats.org/drawingml/2006/table">
            <a:tbl>
              <a:tblPr/>
              <a:tblGrid>
                <a:gridCol w="1752600"/>
                <a:gridCol w="1143000"/>
                <a:gridCol w="1524000"/>
                <a:gridCol w="1955800"/>
                <a:gridCol w="2311400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Event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Prior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Prob.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Conditional Prob.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Joint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Prob.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Revised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Prob.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 </a:t>
                      </a: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(successful)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(0.4)(0.6) = 0.24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0.24/0.36 = 0.667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 </a:t>
                      </a: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(unsuccessful)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(0.6)(0.2) = 0.12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0.12/0.36 = 0.333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5029200" y="5791200"/>
            <a:ext cx="1524000" cy="3937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cs typeface="Arial" charset="0"/>
              </a:rPr>
              <a:t>Sum = 0.36</a:t>
            </a:r>
          </a:p>
        </p:txBody>
      </p:sp>
      <p:sp>
        <p:nvSpPr>
          <p:cNvPr id="71711" name="Line 31"/>
          <p:cNvSpPr>
            <a:spLocks noChangeShapeType="1"/>
          </p:cNvSpPr>
          <p:nvPr/>
        </p:nvSpPr>
        <p:spPr bwMode="auto">
          <a:xfrm>
            <a:off x="5943600" y="57912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71712" name="Oval 32"/>
          <p:cNvSpPr>
            <a:spLocks noChangeArrowheads="1"/>
          </p:cNvSpPr>
          <p:nvPr/>
        </p:nvSpPr>
        <p:spPr bwMode="auto">
          <a:xfrm>
            <a:off x="8001000" y="4724400"/>
            <a:ext cx="762000" cy="457200"/>
          </a:xfrm>
          <a:prstGeom prst="ellipse">
            <a:avLst/>
          </a:prstGeom>
          <a:noFill/>
          <a:ln w="19050" algn="ctr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1713" name="Line 33"/>
          <p:cNvSpPr>
            <a:spLocks noChangeShapeType="1"/>
          </p:cNvSpPr>
          <p:nvPr/>
        </p:nvSpPr>
        <p:spPr bwMode="auto">
          <a:xfrm>
            <a:off x="6858000" y="2819400"/>
            <a:ext cx="1447800" cy="19050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lg" len="med"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71714" name="Oval 34"/>
          <p:cNvSpPr>
            <a:spLocks noChangeArrowheads="1"/>
          </p:cNvSpPr>
          <p:nvPr/>
        </p:nvSpPr>
        <p:spPr bwMode="auto">
          <a:xfrm>
            <a:off x="6172200" y="2209800"/>
            <a:ext cx="1066800" cy="609600"/>
          </a:xfrm>
          <a:prstGeom prst="ellipse">
            <a:avLst/>
          </a:prstGeom>
          <a:noFill/>
          <a:ln w="19050" algn="ctr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pic>
        <p:nvPicPr>
          <p:cNvPr id="71716" name="Picture 36" descr="j02832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844800"/>
            <a:ext cx="1295400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20B2346A-826A-4A19-9926-6EF29A77E3E3}" type="slidenum">
              <a:rPr lang="en-US"/>
              <a:pPr/>
              <a:t>36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80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Discussed basic probability concepts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Sample spaces and events, contingency tables, simple probability, and joint probability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Examined basic probability rules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General addition rule, addition rule for mutually exclusive events, rule for collectively exhaustive events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Defined conditional probability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Statistical independence, marginal probability, decision trees, and the multiplication rule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Discussed Bayes’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4-</a:t>
            </a:r>
            <a:fld id="{C58851AD-CF8D-43A8-A3C3-A432130973B9}" type="slidenum">
              <a:rPr lang="en-US"/>
              <a:pPr/>
              <a:t>37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373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505200"/>
            <a:ext cx="6477000" cy="2443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Online Topic</a:t>
            </a:r>
          </a:p>
          <a:p>
            <a:pPr eaLnBrk="1" hangingPunct="1">
              <a:lnSpc>
                <a:spcPct val="90000"/>
              </a:lnSpc>
            </a:pPr>
            <a:endParaRPr lang="en-US" sz="3500" smtClean="0"/>
          </a:p>
          <a:p>
            <a:pPr eaLnBrk="1" hangingPunct="1"/>
            <a:r>
              <a:rPr lang="en-US" sz="3500" smtClean="0"/>
              <a:t>Counting Rules</a:t>
            </a:r>
          </a:p>
        </p:txBody>
      </p:sp>
      <p:sp>
        <p:nvSpPr>
          <p:cNvPr id="73731" name="Rectangle 1030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F3043EBA-7A11-4C57-AAD5-02987F30C623}" type="slidenum">
              <a:rPr lang="en-US"/>
              <a:pPr/>
              <a:t>38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6931025" cy="990600"/>
          </a:xfrm>
        </p:spPr>
        <p:txBody>
          <a:bodyPr/>
          <a:lstStyle/>
          <a:p>
            <a:pPr eaLnBrk="1" hangingPunct="1"/>
            <a:r>
              <a:rPr lang="en-US" smtClean="0"/>
              <a:t>Learning Objective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01000" cy="4191000"/>
          </a:xfrm>
        </p:spPr>
        <p:txBody>
          <a:bodyPr/>
          <a:lstStyle/>
          <a:p>
            <a:pPr eaLnBrk="1" hangingPunct="1"/>
            <a:r>
              <a:rPr lang="en-US" b="1" smtClean="0"/>
              <a:t>In many cases, there are a large number of possible outcomes.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In this topic, you learn various counting rules for such situations.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BDBC0652-0DA7-4609-946F-195895DDA6F8}" type="slidenum">
              <a:rPr lang="en-US"/>
              <a:pPr/>
              <a:t>39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383462" cy="762000"/>
          </a:xfrm>
        </p:spPr>
        <p:txBody>
          <a:bodyPr/>
          <a:lstStyle/>
          <a:p>
            <a:pPr eaLnBrk="1" hangingPunct="1"/>
            <a:r>
              <a:rPr lang="en-US" smtClean="0"/>
              <a:t>Counting Rules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Rules for counting the number of possible outcomes</a:t>
            </a:r>
          </a:p>
          <a:p>
            <a:pPr eaLnBrk="1" hangingPunct="1">
              <a:lnSpc>
                <a:spcPct val="90000"/>
              </a:lnSpc>
            </a:pPr>
            <a:endParaRPr 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folHlink"/>
                </a:solidFill>
              </a:rPr>
              <a:t>Counting Rule 1</a:t>
            </a:r>
            <a:r>
              <a:rPr lang="en-US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If any one of  k  different mutually exclusive and collectively exhaustive events can occur on each of  n  trials, the number of possible outcomes is equal to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Example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If you roll a fair die 3 times then there are 6</a:t>
            </a:r>
            <a:r>
              <a:rPr lang="en-US" baseline="30000" smtClean="0"/>
              <a:t>3</a:t>
            </a:r>
            <a:r>
              <a:rPr lang="en-US" smtClean="0"/>
              <a:t> = 216 possible outcomes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191000" y="4419600"/>
            <a:ext cx="609600" cy="531813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k</a:t>
            </a:r>
            <a:r>
              <a:rPr lang="en-US" sz="2800" baseline="30000"/>
              <a:t>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7F0AD876-BD27-474D-B780-E01DC06A4354}" type="slidenum">
              <a:rPr lang="en-US"/>
              <a:pPr/>
              <a:t>4</a:t>
            </a:fld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Assessing Probability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4724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smtClean="0"/>
              <a:t>There are three approaches to assessing the probability of an uncertain event: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smtClean="0"/>
              <a:t>	</a:t>
            </a:r>
            <a:r>
              <a:rPr lang="en-US" sz="2000" smtClean="0"/>
              <a:t>1. </a:t>
            </a:r>
            <a:r>
              <a:rPr lang="en-US" sz="2000" i="1" smtClean="0">
                <a:solidFill>
                  <a:schemeClr val="folHlink"/>
                </a:solidFill>
              </a:rPr>
              <a:t>a priori  --  based on prior knowledge of the process</a:t>
            </a:r>
            <a:endParaRPr lang="en-US" sz="2000" smtClean="0">
              <a:solidFill>
                <a:schemeClr val="folHlink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smtClean="0">
              <a:solidFill>
                <a:schemeClr val="folHlink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	2. </a:t>
            </a:r>
            <a:r>
              <a:rPr lang="en-US" sz="2000" smtClean="0">
                <a:solidFill>
                  <a:schemeClr val="folHlink"/>
                </a:solidFill>
              </a:rPr>
              <a:t>empirical probability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	3. </a:t>
            </a:r>
            <a:r>
              <a:rPr lang="en-US" sz="2000" smtClean="0">
                <a:solidFill>
                  <a:schemeClr val="folHlink"/>
                </a:solidFill>
              </a:rPr>
              <a:t>subjective probability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00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343400" y="3276600"/>
          <a:ext cx="4491038" cy="668338"/>
        </p:xfrm>
        <a:graphic>
          <a:graphicData uri="http://schemas.openxmlformats.org/presentationml/2006/ole">
            <p:oleObj spid="_x0000_s1026" name="Equation" r:id="rId3" imgW="3314520" imgH="495000" progId="Equation.3">
              <p:embed/>
            </p:oleObj>
          </a:graphicData>
        </a:graphic>
      </p:graphicFrame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1676400" y="3276600"/>
            <a:ext cx="7162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1676400" y="5638800"/>
            <a:ext cx="7086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Text Box 16"/>
          <p:cNvSpPr txBox="1">
            <a:spLocks noChangeArrowheads="1"/>
          </p:cNvSpPr>
          <p:nvPr/>
        </p:nvSpPr>
        <p:spPr bwMode="auto">
          <a:xfrm>
            <a:off x="1752600" y="5638800"/>
            <a:ext cx="685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</a:rPr>
              <a:t>based on a combination of an individual’s past experience, personal opinion, and analysis of a particular situation </a:t>
            </a:r>
          </a:p>
        </p:txBody>
      </p:sp>
      <p:graphicFrame>
        <p:nvGraphicFramePr>
          <p:cNvPr id="1027" name="Object 22"/>
          <p:cNvGraphicFramePr>
            <a:graphicFrameLocks noChangeAspect="1"/>
          </p:cNvGraphicFramePr>
          <p:nvPr/>
        </p:nvGraphicFramePr>
        <p:xfrm>
          <a:off x="4343400" y="4419600"/>
          <a:ext cx="3922713" cy="668338"/>
        </p:xfrm>
        <a:graphic>
          <a:graphicData uri="http://schemas.openxmlformats.org/presentationml/2006/ole">
            <p:oleObj spid="_x0000_s1027" name="Equation" r:id="rId4" imgW="2895480" imgH="495000" progId="Equation.3">
              <p:embed/>
            </p:oleObj>
          </a:graphicData>
        </a:graphic>
      </p:graphicFrame>
      <p:sp>
        <p:nvSpPr>
          <p:cNvPr id="1034" name="Rectangle 23"/>
          <p:cNvSpPr>
            <a:spLocks noChangeArrowheads="1"/>
          </p:cNvSpPr>
          <p:nvPr/>
        </p:nvSpPr>
        <p:spPr bwMode="auto">
          <a:xfrm>
            <a:off x="1676400" y="4419600"/>
            <a:ext cx="7162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24"/>
          <p:cNvSpPr txBox="1">
            <a:spLocks noChangeArrowheads="1"/>
          </p:cNvSpPr>
          <p:nvPr/>
        </p:nvSpPr>
        <p:spPr bwMode="auto">
          <a:xfrm>
            <a:off x="228600" y="3733800"/>
            <a:ext cx="930275" cy="1004888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Assuming all outcomes are equally likely</a:t>
            </a:r>
          </a:p>
        </p:txBody>
      </p:sp>
      <p:sp>
        <p:nvSpPr>
          <p:cNvPr id="1036" name="Line 25"/>
          <p:cNvSpPr>
            <a:spLocks noChangeShapeType="1"/>
          </p:cNvSpPr>
          <p:nvPr/>
        </p:nvSpPr>
        <p:spPr bwMode="auto">
          <a:xfrm>
            <a:off x="1143000" y="4724400"/>
            <a:ext cx="533400" cy="152400"/>
          </a:xfrm>
          <a:prstGeom prst="line">
            <a:avLst/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7" name="Line 26"/>
          <p:cNvSpPr>
            <a:spLocks noChangeShapeType="1"/>
          </p:cNvSpPr>
          <p:nvPr/>
        </p:nvSpPr>
        <p:spPr bwMode="auto">
          <a:xfrm flipV="1">
            <a:off x="1143000" y="3581400"/>
            <a:ext cx="457200" cy="152400"/>
          </a:xfrm>
          <a:prstGeom prst="line">
            <a:avLst/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8" name="Rectangle 27"/>
          <p:cNvSpPr>
            <a:spLocks noChangeArrowheads="1"/>
          </p:cNvSpPr>
          <p:nvPr/>
        </p:nvSpPr>
        <p:spPr bwMode="auto">
          <a:xfrm>
            <a:off x="1676400" y="3276600"/>
            <a:ext cx="7162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/>
              <a:t>probability of occurrence</a:t>
            </a:r>
          </a:p>
        </p:txBody>
      </p:sp>
      <p:sp>
        <p:nvSpPr>
          <p:cNvPr id="1039" name="Text Box 28"/>
          <p:cNvSpPr txBox="1">
            <a:spLocks noChangeArrowheads="1"/>
          </p:cNvSpPr>
          <p:nvPr/>
        </p:nvSpPr>
        <p:spPr bwMode="auto">
          <a:xfrm>
            <a:off x="1676400" y="4572000"/>
            <a:ext cx="2673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probability of occurrence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D658F4B6-78D8-45AF-8DE8-B1E64CF5D684}" type="slidenum">
              <a:rPr lang="en-US"/>
              <a:pPr/>
              <a:t>40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383462" cy="762000"/>
          </a:xfrm>
        </p:spPr>
        <p:txBody>
          <a:bodyPr/>
          <a:lstStyle/>
          <a:p>
            <a:pPr eaLnBrk="1" hangingPunct="1"/>
            <a:r>
              <a:rPr lang="en-US" smtClean="0"/>
              <a:t>Counting Rules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68471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Counting Rule 2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If there are k</a:t>
            </a:r>
            <a:r>
              <a:rPr lang="en-US" baseline="-25000" smtClean="0"/>
              <a:t>1</a:t>
            </a:r>
            <a:r>
              <a:rPr lang="en-US" smtClean="0"/>
              <a:t> events on the first trial, k</a:t>
            </a:r>
            <a:r>
              <a:rPr lang="en-US" baseline="-25000" smtClean="0"/>
              <a:t>2</a:t>
            </a:r>
            <a:r>
              <a:rPr lang="en-US" smtClean="0"/>
              <a:t> events on the second trial, … and k</a:t>
            </a:r>
            <a:r>
              <a:rPr lang="en-US" baseline="-25000" smtClean="0"/>
              <a:t>n</a:t>
            </a:r>
            <a:r>
              <a:rPr lang="en-US" smtClean="0"/>
              <a:t> events on the n</a:t>
            </a:r>
            <a:r>
              <a:rPr lang="en-US" baseline="30000" smtClean="0"/>
              <a:t>th</a:t>
            </a:r>
            <a:r>
              <a:rPr lang="en-US" smtClean="0"/>
              <a:t> trial, the number of possible outcomes is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Example:</a:t>
            </a:r>
          </a:p>
          <a:p>
            <a:pPr lvl="2" eaLnBrk="1" hangingPunct="1"/>
            <a:r>
              <a:rPr lang="en-US" smtClean="0"/>
              <a:t>You want to go to a park, eat at a restaurant, and see a movie.  There are 3 parks, 4 restaurants, and 6 movie choices.  How many different possible combinations are there?</a:t>
            </a:r>
          </a:p>
          <a:p>
            <a:pPr lvl="2" eaLnBrk="1" hangingPunct="1"/>
            <a:r>
              <a:rPr lang="en-US" smtClean="0"/>
              <a:t>Answer:  (3)(4)(6) = 72 different possibilities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3581400" y="3657600"/>
            <a:ext cx="2209800" cy="531813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(k</a:t>
            </a:r>
            <a:r>
              <a:rPr lang="en-US" sz="2800" baseline="-25000"/>
              <a:t>1</a:t>
            </a:r>
            <a:r>
              <a:rPr lang="en-US" sz="2800"/>
              <a:t>)(k</a:t>
            </a:r>
            <a:r>
              <a:rPr lang="en-US" sz="2800" baseline="-25000"/>
              <a:t>2</a:t>
            </a:r>
            <a:r>
              <a:rPr lang="en-US" sz="2800"/>
              <a:t>)</a:t>
            </a:r>
            <a:r>
              <a:rPr lang="en-US" sz="2800" baseline="30000"/>
              <a:t>…</a:t>
            </a:r>
            <a:r>
              <a:rPr lang="en-US" sz="2800"/>
              <a:t>(k</a:t>
            </a:r>
            <a:r>
              <a:rPr lang="en-US" sz="2800" baseline="-25000"/>
              <a:t>n</a:t>
            </a:r>
            <a:r>
              <a:rPr lang="en-US" sz="2800"/>
              <a:t>)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F1704163-85DF-4FBB-8114-EE23FB7B43FB}" type="slidenum">
              <a:rPr lang="en-US"/>
              <a:pPr/>
              <a:t>41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383462" cy="762000"/>
          </a:xfrm>
        </p:spPr>
        <p:txBody>
          <a:bodyPr/>
          <a:lstStyle/>
          <a:p>
            <a:pPr eaLnBrk="1" hangingPunct="1"/>
            <a:r>
              <a:rPr lang="en-US" smtClean="0"/>
              <a:t>Counting Rules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Counting Rule 3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The number of ways that n items can be arranged in order is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Example:</a:t>
            </a:r>
          </a:p>
          <a:p>
            <a:pPr lvl="2" eaLnBrk="1" hangingPunct="1"/>
            <a:r>
              <a:rPr lang="en-US" smtClean="0"/>
              <a:t>You have five books to put on a bookshelf.  How many different ways can these books be placed on the shelf?</a:t>
            </a:r>
          </a:p>
          <a:p>
            <a:pPr lvl="2" eaLnBrk="1" hangingPunct="1">
              <a:buFont typeface="Wingdings" pitchFamily="2" charset="2"/>
              <a:buNone/>
            </a:pPr>
            <a:endParaRPr lang="en-US" smtClean="0"/>
          </a:p>
          <a:p>
            <a:pPr lvl="2" eaLnBrk="1" hangingPunct="1"/>
            <a:r>
              <a:rPr lang="en-US" smtClean="0"/>
              <a:t>Answer:  5! = (5)(4)(3)(2)(1) = 120 different possibilities</a:t>
            </a:r>
          </a:p>
          <a:p>
            <a:pPr lvl="1" eaLnBrk="1" hangingPunct="1"/>
            <a:endParaRPr lang="en-US" smtClean="0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2895600" y="3200400"/>
            <a:ext cx="3276600" cy="531813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n! = (n)(n </a:t>
            </a:r>
            <a:r>
              <a:rPr lang="en-US" sz="2800">
                <a:cs typeface="Arial" charset="0"/>
              </a:rPr>
              <a:t>–</a:t>
            </a:r>
            <a:r>
              <a:rPr lang="en-US" sz="2800"/>
              <a:t> 1)</a:t>
            </a:r>
            <a:r>
              <a:rPr lang="en-US" sz="2800" baseline="30000"/>
              <a:t>…</a:t>
            </a:r>
            <a:r>
              <a:rPr lang="en-US" sz="2800"/>
              <a:t>(1)</a:t>
            </a:r>
            <a:endParaRPr lang="en-US" sz="2800" baseline="3000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43262839-A0DD-4755-AD80-8599BC21FCBD}" type="slidenum">
              <a:rPr lang="en-US"/>
              <a:pPr/>
              <a:t>42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383462" cy="762000"/>
          </a:xfrm>
        </p:spPr>
        <p:txBody>
          <a:bodyPr/>
          <a:lstStyle/>
          <a:p>
            <a:pPr eaLnBrk="1" hangingPunct="1"/>
            <a:r>
              <a:rPr lang="en-US" smtClean="0"/>
              <a:t>Counting Rules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77200" cy="46847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Counting Rule 4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>
                <a:solidFill>
                  <a:schemeClr val="hlink"/>
                </a:solidFill>
              </a:rPr>
              <a:t>Permutations</a:t>
            </a:r>
            <a:r>
              <a:rPr lang="en-US" smtClean="0"/>
              <a:t>: The number of ways of arranging X objects selected from n objects in order is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z="1200" smtClean="0"/>
          </a:p>
          <a:p>
            <a:pPr lvl="1" eaLnBrk="1" hangingPunct="1"/>
            <a:r>
              <a:rPr lang="en-US" smtClean="0"/>
              <a:t>Example:</a:t>
            </a:r>
          </a:p>
          <a:p>
            <a:pPr lvl="2" eaLnBrk="1" hangingPunct="1"/>
            <a:r>
              <a:rPr lang="en-US" smtClean="0"/>
              <a:t>You have five books and are going to put three on a bookshelf.   How many different ways can the books be ordered on the bookshelf?</a:t>
            </a:r>
          </a:p>
          <a:p>
            <a:pPr lvl="2" eaLnBrk="1" hangingPunct="1"/>
            <a:endParaRPr lang="en-US" sz="1400" smtClean="0"/>
          </a:p>
          <a:p>
            <a:pPr lvl="2" eaLnBrk="1" hangingPunct="1">
              <a:lnSpc>
                <a:spcPct val="115000"/>
              </a:lnSpc>
            </a:pPr>
            <a:r>
              <a:rPr lang="en-US" smtClean="0"/>
              <a:t>Answer:  				          </a:t>
            </a:r>
            <a:r>
              <a:rPr lang="en-US" sz="1800" smtClean="0"/>
              <a:t>different possibilities</a:t>
            </a:r>
          </a:p>
          <a:p>
            <a:pPr lvl="1" eaLnBrk="1" hangingPunct="1"/>
            <a:endParaRPr lang="en-US" smtClean="0"/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53250" name="Object 6"/>
          <p:cNvGraphicFramePr>
            <a:graphicFrameLocks noChangeAspect="1"/>
          </p:cNvGraphicFramePr>
          <p:nvPr/>
        </p:nvGraphicFramePr>
        <p:xfrm>
          <a:off x="3632200" y="3276600"/>
          <a:ext cx="1814513" cy="855663"/>
        </p:xfrm>
        <a:graphic>
          <a:graphicData uri="http://schemas.openxmlformats.org/presentationml/2006/ole">
            <p:oleObj spid="_x0000_s53250" name="Equation" r:id="rId3" imgW="888840" imgH="419040" progId="Equation.3">
              <p:embed/>
            </p:oleObj>
          </a:graphicData>
        </a:graphic>
      </p:graphicFrame>
      <p:graphicFrame>
        <p:nvGraphicFramePr>
          <p:cNvPr id="53251" name="Object 7"/>
          <p:cNvGraphicFramePr>
            <a:graphicFrameLocks noChangeAspect="1"/>
          </p:cNvGraphicFramePr>
          <p:nvPr/>
        </p:nvGraphicFramePr>
        <p:xfrm>
          <a:off x="2895600" y="5867400"/>
          <a:ext cx="3779838" cy="704850"/>
        </p:xfrm>
        <a:graphic>
          <a:graphicData uri="http://schemas.openxmlformats.org/presentationml/2006/ole">
            <p:oleObj spid="_x0000_s53251" name="Equation" r:id="rId4" imgW="2590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12AF746-797F-4578-BF2A-432E1B20BAF0}" type="slidenum">
              <a:rPr lang="en-US"/>
              <a:pPr/>
              <a:t>43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383462" cy="762000"/>
          </a:xfrm>
        </p:spPr>
        <p:txBody>
          <a:bodyPr/>
          <a:lstStyle/>
          <a:p>
            <a:pPr eaLnBrk="1" hangingPunct="1"/>
            <a:r>
              <a:rPr lang="en-US" smtClean="0"/>
              <a:t>Counting Rules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folHlink"/>
                </a:solidFill>
              </a:rPr>
              <a:t>Counting Rule 5</a:t>
            </a:r>
            <a:r>
              <a:rPr lang="en-US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Combinations</a:t>
            </a:r>
            <a:r>
              <a:rPr lang="en-US" smtClean="0"/>
              <a:t>: The number of ways of selecting X objects from n objects, irrespective of order, is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z="1400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You have five books and are going to select three are to read.   How many different combinations are there, ignoring the order in which they are selected?</a:t>
            </a:r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Answer: 				           </a:t>
            </a:r>
            <a:r>
              <a:rPr lang="en-US" sz="1600" smtClean="0"/>
              <a:t>different possibilities</a:t>
            </a:r>
          </a:p>
        </p:txBody>
      </p:sp>
      <p:sp>
        <p:nvSpPr>
          <p:cNvPr id="54279" name="Text Box 5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54274" name="Object 6"/>
          <p:cNvGraphicFramePr>
            <a:graphicFrameLocks noChangeAspect="1"/>
          </p:cNvGraphicFramePr>
          <p:nvPr/>
        </p:nvGraphicFramePr>
        <p:xfrm>
          <a:off x="3530600" y="3124200"/>
          <a:ext cx="2205038" cy="855663"/>
        </p:xfrm>
        <a:graphic>
          <a:graphicData uri="http://schemas.openxmlformats.org/presentationml/2006/ole">
            <p:oleObj spid="_x0000_s54274" name="Equation" r:id="rId3" imgW="1079280" imgH="419040" progId="Equation.3">
              <p:embed/>
            </p:oleObj>
          </a:graphicData>
        </a:graphic>
      </p:graphicFrame>
      <p:graphicFrame>
        <p:nvGraphicFramePr>
          <p:cNvPr id="54275" name="Object 7"/>
          <p:cNvGraphicFramePr>
            <a:graphicFrameLocks noChangeAspect="1"/>
          </p:cNvGraphicFramePr>
          <p:nvPr/>
        </p:nvGraphicFramePr>
        <p:xfrm>
          <a:off x="2895600" y="5562600"/>
          <a:ext cx="3455988" cy="544513"/>
        </p:xfrm>
        <a:graphic>
          <a:graphicData uri="http://schemas.openxmlformats.org/presentationml/2006/ole">
            <p:oleObj spid="_x0000_s54275" name="Equation" r:id="rId4" imgW="266688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A777D8F-8738-457A-ADB7-71A98DA6F5FC}" type="slidenum">
              <a:rPr lang="en-US"/>
              <a:pPr/>
              <a:t>44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Topic Summary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80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Examined 5 counting rules</a:t>
            </a:r>
          </a:p>
          <a:p>
            <a:pPr lvl="1" eaLnBrk="1" hangingPunct="1">
              <a:lnSpc>
                <a:spcPct val="11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635B6DEF-0133-4012-BB54-F34E2A5498E4}" type="slidenum">
              <a:rPr lang="en-US"/>
              <a:pPr/>
              <a:t>45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3972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4861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83973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4861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83974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9144000" cy="2857500"/>
          </a:xfrm>
          <a:prstGeom prst="rect">
            <a:avLst/>
          </a:prstGeom>
          <a:noFill/>
        </p:spPr>
      </p:pic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762000" y="46482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8775793E-4F40-413A-B412-E356678D22C3}" type="slidenum">
              <a:rPr lang="en-US"/>
              <a:pPr/>
              <a:t>5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Example of </a:t>
            </a:r>
            <a:r>
              <a:rPr lang="en-US" sz="3600" i="1" smtClean="0">
                <a:solidFill>
                  <a:schemeClr val="folHlink"/>
                </a:solidFill>
              </a:rPr>
              <a:t>a priori</a:t>
            </a:r>
            <a:r>
              <a:rPr lang="en-US" sz="3600" smtClean="0">
                <a:solidFill>
                  <a:schemeClr val="folHlink"/>
                </a:solidFill>
              </a:rPr>
              <a:t> probability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981200"/>
            <a:ext cx="7239000" cy="1066800"/>
          </a:xfrm>
          <a:solidFill>
            <a:srgbClr val="FDE0BD"/>
          </a:solidFill>
        </p:spPr>
        <p:txBody>
          <a:bodyPr/>
          <a:lstStyle/>
          <a:p>
            <a:pPr marL="0" indent="0" defTabSz="914400" eaLnBrk="1" hangingPunct="1">
              <a:buFont typeface="Wingdings" pitchFamily="2" charset="2"/>
              <a:buNone/>
            </a:pPr>
            <a:r>
              <a:rPr lang="en-US" sz="2400" smtClean="0"/>
              <a:t>Find the probability of selecting a face card (Jack, Queen, or King) from a standard deck of 52 cards.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858838" y="3340100"/>
          <a:ext cx="6873875" cy="790575"/>
        </p:xfrm>
        <a:graphic>
          <a:graphicData uri="http://schemas.openxmlformats.org/presentationml/2006/ole">
            <p:oleObj spid="_x0000_s2050" name="Equation" r:id="rId3" imgW="3974760" imgH="457200" progId="Equation.3">
              <p:embed/>
            </p:oleObj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208463" y="4514850"/>
          <a:ext cx="3336925" cy="809625"/>
        </p:xfrm>
        <a:graphic>
          <a:graphicData uri="http://schemas.openxmlformats.org/presentationml/2006/ole">
            <p:oleObj spid="_x0000_s2051" name="Equation" r:id="rId4" imgW="1549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4C62373-5D37-4B49-921F-9EA7E506CC8E}" type="slidenum">
              <a:rPr lang="en-US"/>
              <a:pPr/>
              <a:t>6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Example of </a:t>
            </a:r>
            <a:r>
              <a:rPr lang="en-US" sz="3600" smtClean="0">
                <a:solidFill>
                  <a:schemeClr val="folHlink"/>
                </a:solidFill>
              </a:rPr>
              <a:t>empirical probability</a:t>
            </a:r>
          </a:p>
        </p:txBody>
      </p:sp>
      <p:graphicFrame>
        <p:nvGraphicFramePr>
          <p:cNvPr id="271392" name="Group 32"/>
          <p:cNvGraphicFramePr>
            <a:graphicFrameLocks noGrp="1"/>
          </p:cNvGraphicFramePr>
          <p:nvPr>
            <p:ph sz="half" idx="1"/>
          </p:nvPr>
        </p:nvGraphicFramePr>
        <p:xfrm>
          <a:off x="1049338" y="3087688"/>
          <a:ext cx="6057900" cy="1754187"/>
        </p:xfrm>
        <a:graphic>
          <a:graphicData uri="http://schemas.openxmlformats.org/drawingml/2006/table">
            <a:tbl>
              <a:tblPr/>
              <a:tblGrid>
                <a:gridCol w="1514475"/>
                <a:gridCol w="1514475"/>
                <a:gridCol w="1514475"/>
                <a:gridCol w="1514475"/>
              </a:tblGrid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Taking Stats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Taking Stats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04" name="Text Box 30"/>
          <p:cNvSpPr txBox="1">
            <a:spLocks noChangeArrowheads="1"/>
          </p:cNvSpPr>
          <p:nvPr/>
        </p:nvSpPr>
        <p:spPr bwMode="auto">
          <a:xfrm>
            <a:off x="1295400" y="1905000"/>
            <a:ext cx="7086600" cy="8223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Find the probability of selecting a male taking statistics from the population described in the following table:</a:t>
            </a:r>
          </a:p>
        </p:txBody>
      </p:sp>
      <p:graphicFrame>
        <p:nvGraphicFramePr>
          <p:cNvPr id="3074" name="Object 31"/>
          <p:cNvGraphicFramePr>
            <a:graphicFrameLocks noChangeAspect="1"/>
          </p:cNvGraphicFramePr>
          <p:nvPr>
            <p:ph sz="half" idx="2"/>
          </p:nvPr>
        </p:nvGraphicFramePr>
        <p:xfrm>
          <a:off x="3733800" y="5181600"/>
          <a:ext cx="4487863" cy="663575"/>
        </p:xfrm>
        <a:graphic>
          <a:graphicData uri="http://schemas.openxmlformats.org/presentationml/2006/ole">
            <p:oleObj spid="_x0000_s3074" name="Equation" r:id="rId3" imgW="3263760" imgH="482400" progId="Equation.3">
              <p:embed/>
            </p:oleObj>
          </a:graphicData>
        </a:graphic>
      </p:graphicFrame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381000" y="5329238"/>
            <a:ext cx="328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Probability of male taking stats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C5BB469C-8229-4705-A68C-39817D24993D}" type="slidenum">
              <a:rPr lang="en-US"/>
              <a:pPr/>
              <a:t>7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6208712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Events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610600" cy="4495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smtClean="0"/>
              <a:t>Each possible outcome of a variable is an </a:t>
            </a:r>
            <a:r>
              <a:rPr lang="en-US" sz="2400" smtClean="0">
                <a:solidFill>
                  <a:schemeClr val="folHlink"/>
                </a:solidFill>
              </a:rPr>
              <a:t>event</a:t>
            </a:r>
            <a:r>
              <a:rPr lang="en-US" sz="2400" smtClean="0"/>
              <a:t>.</a:t>
            </a:r>
            <a:endParaRPr lang="en-US" sz="24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14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folHlink"/>
                </a:solidFill>
              </a:rPr>
              <a:t>Simple event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An event described by a single characteristic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e.g., A red card from a deck of cards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folHlink"/>
                </a:solidFill>
              </a:rPr>
              <a:t>Joint event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An event described by two or more characteristics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e.g., An ace that is also red from a deck of cards</a:t>
            </a:r>
            <a:endParaRPr lang="en-US" sz="1800" smtClean="0"/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folHlink"/>
                </a:solidFill>
              </a:rPr>
              <a:t>Complement of an event A  (denoted A’)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All events that are not part of event A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e.g., All cards that are not diamonds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F12B7434-EB79-4085-B312-CEABE9FC7427}" type="slidenum">
              <a:rPr lang="en-US"/>
              <a:pPr/>
              <a:t>8</a:t>
            </a:fld>
            <a:endParaRPr lang="en-US"/>
          </a:p>
        </p:txBody>
      </p:sp>
      <p:sp>
        <p:nvSpPr>
          <p:cNvPr id="39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100" name="AutoShape 2"/>
          <p:cNvSpPr>
            <a:spLocks noChangeArrowheads="1"/>
          </p:cNvSpPr>
          <p:nvPr/>
        </p:nvSpPr>
        <p:spPr bwMode="auto">
          <a:xfrm rot="-2742492">
            <a:off x="5976144" y="5072856"/>
            <a:ext cx="685800" cy="1512888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7391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8153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6629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5867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7"/>
          <p:cNvSpPr>
            <a:spLocks noChangeArrowheads="1"/>
          </p:cNvSpPr>
          <p:nvPr/>
        </p:nvSpPr>
        <p:spPr bwMode="auto">
          <a:xfrm>
            <a:off x="5105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8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9"/>
          <p:cNvSpPr>
            <a:spLocks noChangeArrowheads="1"/>
          </p:cNvSpPr>
          <p:nvPr/>
        </p:nvSpPr>
        <p:spPr bwMode="auto">
          <a:xfrm>
            <a:off x="4343400" y="3200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0"/>
          <p:cNvSpPr>
            <a:spLocks noChangeArrowheads="1"/>
          </p:cNvSpPr>
          <p:nvPr/>
        </p:nvSpPr>
        <p:spPr bwMode="auto">
          <a:xfrm>
            <a:off x="4648200" y="3505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Oval 11"/>
          <p:cNvSpPr>
            <a:spLocks noChangeArrowheads="1"/>
          </p:cNvSpPr>
          <p:nvPr/>
        </p:nvSpPr>
        <p:spPr bwMode="auto">
          <a:xfrm>
            <a:off x="6781800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Oval 12"/>
          <p:cNvSpPr>
            <a:spLocks noChangeArrowheads="1"/>
          </p:cNvSpPr>
          <p:nvPr/>
        </p:nvSpPr>
        <p:spPr bwMode="auto">
          <a:xfrm>
            <a:off x="5410200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Oval 13"/>
          <p:cNvSpPr>
            <a:spLocks noChangeArrowheads="1"/>
          </p:cNvSpPr>
          <p:nvPr/>
        </p:nvSpPr>
        <p:spPr bwMode="auto">
          <a:xfrm>
            <a:off x="7067550" y="33591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Oval 14"/>
          <p:cNvSpPr>
            <a:spLocks noChangeArrowheads="1"/>
          </p:cNvSpPr>
          <p:nvPr/>
        </p:nvSpPr>
        <p:spPr bwMode="auto">
          <a:xfrm>
            <a:off x="601980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Oval 15"/>
          <p:cNvSpPr>
            <a:spLocks noChangeArrowheads="1"/>
          </p:cNvSpPr>
          <p:nvPr/>
        </p:nvSpPr>
        <p:spPr bwMode="auto">
          <a:xfrm>
            <a:off x="6318250" y="33464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Oval 16"/>
          <p:cNvSpPr>
            <a:spLocks noChangeArrowheads="1"/>
          </p:cNvSpPr>
          <p:nvPr/>
        </p:nvSpPr>
        <p:spPr bwMode="auto">
          <a:xfrm>
            <a:off x="6172200" y="3505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Oval 17"/>
          <p:cNvSpPr>
            <a:spLocks noChangeArrowheads="1"/>
          </p:cNvSpPr>
          <p:nvPr/>
        </p:nvSpPr>
        <p:spPr bwMode="auto">
          <a:xfrm>
            <a:off x="678180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Oval 18"/>
          <p:cNvSpPr>
            <a:spLocks noChangeArrowheads="1"/>
          </p:cNvSpPr>
          <p:nvPr/>
        </p:nvSpPr>
        <p:spPr bwMode="auto">
          <a:xfrm>
            <a:off x="708025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Oval 19"/>
          <p:cNvSpPr>
            <a:spLocks noChangeArrowheads="1"/>
          </p:cNvSpPr>
          <p:nvPr/>
        </p:nvSpPr>
        <p:spPr bwMode="auto">
          <a:xfrm>
            <a:off x="7543800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Oval 20"/>
          <p:cNvSpPr>
            <a:spLocks noChangeArrowheads="1"/>
          </p:cNvSpPr>
          <p:nvPr/>
        </p:nvSpPr>
        <p:spPr bwMode="auto">
          <a:xfrm>
            <a:off x="7839075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Oval 21"/>
          <p:cNvSpPr>
            <a:spLocks noChangeArrowheads="1"/>
          </p:cNvSpPr>
          <p:nvPr/>
        </p:nvSpPr>
        <p:spPr bwMode="auto">
          <a:xfrm>
            <a:off x="7820025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Oval 22"/>
          <p:cNvSpPr>
            <a:spLocks noChangeArrowheads="1"/>
          </p:cNvSpPr>
          <p:nvPr/>
        </p:nvSpPr>
        <p:spPr bwMode="auto">
          <a:xfrm>
            <a:off x="8315325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3"/>
          <p:cNvSpPr>
            <a:spLocks noChangeArrowheads="1"/>
          </p:cNvSpPr>
          <p:nvPr/>
        </p:nvSpPr>
        <p:spPr bwMode="auto">
          <a:xfrm>
            <a:off x="8610600" y="3352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Oval 24"/>
          <p:cNvSpPr>
            <a:spLocks noChangeArrowheads="1"/>
          </p:cNvSpPr>
          <p:nvPr/>
        </p:nvSpPr>
        <p:spPr bwMode="auto">
          <a:xfrm>
            <a:off x="8315325" y="3505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Oval 25"/>
          <p:cNvSpPr>
            <a:spLocks noChangeArrowheads="1"/>
          </p:cNvSpPr>
          <p:nvPr/>
        </p:nvSpPr>
        <p:spPr bwMode="auto">
          <a:xfrm>
            <a:off x="8610600" y="3505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Oval 26"/>
          <p:cNvSpPr>
            <a:spLocks noChangeArrowheads="1"/>
          </p:cNvSpPr>
          <p:nvPr/>
        </p:nvSpPr>
        <p:spPr bwMode="auto">
          <a:xfrm>
            <a:off x="8315325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Oval 27"/>
          <p:cNvSpPr>
            <a:spLocks noChangeArrowheads="1"/>
          </p:cNvSpPr>
          <p:nvPr/>
        </p:nvSpPr>
        <p:spPr bwMode="auto">
          <a:xfrm>
            <a:off x="861060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Oval 28"/>
          <p:cNvSpPr>
            <a:spLocks noChangeArrowheads="1"/>
          </p:cNvSpPr>
          <p:nvPr/>
        </p:nvSpPr>
        <p:spPr bwMode="auto">
          <a:xfrm>
            <a:off x="541020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Oval 29"/>
          <p:cNvSpPr>
            <a:spLocks noChangeArrowheads="1"/>
          </p:cNvSpPr>
          <p:nvPr/>
        </p:nvSpPr>
        <p:spPr bwMode="auto">
          <a:xfrm>
            <a:off x="7543800" y="3657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Oval 30"/>
          <p:cNvSpPr>
            <a:spLocks noChangeArrowheads="1"/>
          </p:cNvSpPr>
          <p:nvPr/>
        </p:nvSpPr>
        <p:spPr bwMode="auto">
          <a:xfrm>
            <a:off x="7696200" y="3505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Rectangle 31"/>
          <p:cNvSpPr>
            <a:spLocks noChangeArrowheads="1"/>
          </p:cNvSpPr>
          <p:nvPr/>
        </p:nvSpPr>
        <p:spPr bwMode="auto">
          <a:xfrm>
            <a:off x="1447800" y="304800"/>
            <a:ext cx="678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4000">
                <a:solidFill>
                  <a:schemeClr val="tx2"/>
                </a:solidFill>
              </a:rPr>
              <a:t>Sample Space</a:t>
            </a:r>
          </a:p>
        </p:txBody>
      </p:sp>
      <p:sp>
        <p:nvSpPr>
          <p:cNvPr id="4130" name="AutoShape 32"/>
          <p:cNvSpPr>
            <a:spLocks noChangeArrowheads="1"/>
          </p:cNvSpPr>
          <p:nvPr/>
        </p:nvSpPr>
        <p:spPr bwMode="auto">
          <a:xfrm rot="-2742492">
            <a:off x="6052344" y="4996656"/>
            <a:ext cx="685800" cy="15128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AutoShape 33"/>
          <p:cNvSpPr>
            <a:spLocks noChangeArrowheads="1"/>
          </p:cNvSpPr>
          <p:nvPr/>
        </p:nvSpPr>
        <p:spPr bwMode="auto">
          <a:xfrm rot="-2742492">
            <a:off x="6128544" y="4920456"/>
            <a:ext cx="685800" cy="15128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AutoShape 34"/>
          <p:cNvSpPr>
            <a:spLocks noChangeArrowheads="1"/>
          </p:cNvSpPr>
          <p:nvPr/>
        </p:nvSpPr>
        <p:spPr bwMode="auto">
          <a:xfrm rot="-2742492">
            <a:off x="6128544" y="4920456"/>
            <a:ext cx="685800" cy="15128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AutoShape 35"/>
          <p:cNvSpPr>
            <a:spLocks noChangeArrowheads="1"/>
          </p:cNvSpPr>
          <p:nvPr/>
        </p:nvSpPr>
        <p:spPr bwMode="auto">
          <a:xfrm rot="-2742492">
            <a:off x="6204744" y="4844256"/>
            <a:ext cx="685800" cy="15128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36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67400" y="4495800"/>
          <a:ext cx="2679700" cy="2133600"/>
        </p:xfrm>
        <a:graphic>
          <a:graphicData uri="http://schemas.openxmlformats.org/presentationml/2006/ole">
            <p:oleObj spid="_x0000_s4098" name="Clip" r:id="rId4" imgW="3821040" imgH="2744640" progId="">
              <p:embed/>
            </p:oleObj>
          </a:graphicData>
        </a:graphic>
      </p:graphicFrame>
      <p:sp>
        <p:nvSpPr>
          <p:cNvPr id="4134" name="Rectangle 37"/>
          <p:cNvSpPr>
            <a:spLocks noChangeArrowheads="1"/>
          </p:cNvSpPr>
          <p:nvPr/>
        </p:nvSpPr>
        <p:spPr bwMode="auto">
          <a:xfrm>
            <a:off x="1143000" y="1600200"/>
            <a:ext cx="7772400" cy="30956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The </a:t>
            </a:r>
            <a:r>
              <a:rPr lang="en-US" sz="2800">
                <a:solidFill>
                  <a:schemeClr val="folHlink"/>
                </a:solidFill>
              </a:rPr>
              <a:t>Sample Space</a:t>
            </a:r>
            <a:r>
              <a:rPr lang="en-US" sz="2800"/>
              <a:t> is the collection of all    possible events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/>
              <a:t>e.g. All 6 faces of a die:</a:t>
            </a:r>
          </a:p>
          <a:p>
            <a:pPr eaLnBrk="0" hangingPunct="0">
              <a:spcBef>
                <a:spcPct val="50000"/>
              </a:spcBef>
            </a:pPr>
            <a:endParaRPr lang="en-US" sz="1000"/>
          </a:p>
          <a:p>
            <a:pPr eaLnBrk="0" hangingPunct="0">
              <a:spcBef>
                <a:spcPct val="50000"/>
              </a:spcBef>
            </a:pPr>
            <a:endParaRPr lang="en-US" sz="2800"/>
          </a:p>
          <a:p>
            <a:pPr eaLnBrk="0" hangingPunct="0">
              <a:spcBef>
                <a:spcPct val="50000"/>
              </a:spcBef>
            </a:pPr>
            <a:r>
              <a:rPr lang="en-US" sz="2800"/>
              <a:t>e.g. All 52 cards of a bridge deck: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4-</a:t>
            </a:r>
            <a:fld id="{2ED59B09-04D8-4DC7-A6D6-632251083F9B}" type="slidenum">
              <a:rPr lang="en-US"/>
              <a:pPr/>
              <a:t>9</a:t>
            </a:fld>
            <a:endParaRPr lang="en-US"/>
          </a:p>
        </p:txBody>
      </p:sp>
      <p:sp>
        <p:nvSpPr>
          <p:cNvPr id="39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4724400" y="2209800"/>
            <a:ext cx="2438400" cy="533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581400" y="2743200"/>
            <a:ext cx="1143000" cy="914400"/>
          </a:xfrm>
          <a:prstGeom prst="rect">
            <a:avLst/>
          </a:prstGeom>
          <a:solidFill>
            <a:srgbClr val="CBDD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V="1">
            <a:off x="3095625" y="5181600"/>
            <a:ext cx="1628775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048000" y="5715000"/>
            <a:ext cx="1676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Visualizing Events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0772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>
                <a:solidFill>
                  <a:schemeClr val="folHlink"/>
                </a:solidFill>
              </a:rPr>
              <a:t>Contingency Tables</a:t>
            </a:r>
          </a:p>
          <a:p>
            <a:pPr eaLnBrk="1" hangingPunct="1">
              <a:lnSpc>
                <a:spcPct val="110000"/>
              </a:lnSpc>
            </a:pPr>
            <a:endParaRPr lang="en-US" smtClean="0"/>
          </a:p>
          <a:p>
            <a:pPr eaLnBrk="1" hangingPunct="1">
              <a:lnSpc>
                <a:spcPct val="110000"/>
              </a:lnSpc>
            </a:pPr>
            <a:endParaRPr lang="en-US" smtClean="0"/>
          </a:p>
          <a:p>
            <a:pPr eaLnBrk="1" hangingPunct="1">
              <a:lnSpc>
                <a:spcPct val="110000"/>
              </a:lnSpc>
            </a:pPr>
            <a:endParaRPr lang="en-US" smtClean="0"/>
          </a:p>
          <a:p>
            <a:pPr eaLnBrk="1" hangingPunct="1">
              <a:lnSpc>
                <a:spcPct val="180000"/>
              </a:lnSpc>
            </a:pPr>
            <a:r>
              <a:rPr lang="en-US" smtClean="0">
                <a:solidFill>
                  <a:schemeClr val="folHlink"/>
                </a:solidFill>
              </a:rPr>
              <a:t>Decision Trees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581400" y="2209800"/>
            <a:ext cx="5105400" cy="1905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3651250" y="3117850"/>
            <a:ext cx="46545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sz="2000" b="1">
                <a:solidFill>
                  <a:schemeClr val="hlink"/>
                </a:solidFill>
              </a:rPr>
              <a:t>Red              2            24                26</a:t>
            </a:r>
            <a:r>
              <a:rPr lang="en-US" b="1">
                <a:solidFill>
                  <a:srgbClr val="FF0066"/>
                </a:solidFill>
              </a:rPr>
              <a:t> </a:t>
            </a:r>
            <a:r>
              <a:rPr lang="en-US" b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3651250" y="2736850"/>
            <a:ext cx="46609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Black            2            24                26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581400" y="27432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3581400" y="36576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3657600" y="3657600"/>
            <a:ext cx="48895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Total             4            48                52</a:t>
            </a:r>
            <a:r>
              <a:rPr lang="en-US" b="1">
                <a:solidFill>
                  <a:schemeClr val="tx2"/>
                </a:solidFill>
              </a:rPr>
              <a:t>           </a:t>
            </a:r>
            <a:r>
              <a:rPr lang="en-US" sz="2000" b="1">
                <a:solidFill>
                  <a:schemeClr val="tx2"/>
                </a:solidFill>
              </a:rPr>
              <a:t>             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3657600" y="2209800"/>
            <a:ext cx="5181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                   </a:t>
            </a:r>
            <a:r>
              <a:rPr lang="en-US" sz="2000" b="1">
                <a:solidFill>
                  <a:schemeClr val="tx2"/>
                </a:solidFill>
              </a:rPr>
              <a:t>Ace        Not Ace       Total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524000" y="5257800"/>
            <a:ext cx="1600200" cy="6508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Full Deck 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of 52 Cards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 rot="663163">
            <a:off x="3276600" y="5943600"/>
            <a:ext cx="14478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Red Card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 rot="-785611">
            <a:off x="3124200" y="5029200"/>
            <a:ext cx="1600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Black Card</a:t>
            </a: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V="1">
            <a:off x="4953000" y="4724400"/>
            <a:ext cx="1600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953000" y="5181600"/>
            <a:ext cx="1600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 rot="634449">
            <a:off x="4953000" y="6248400"/>
            <a:ext cx="16764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Not an Ace</a:t>
            </a: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 rot="-807475">
            <a:off x="5105400" y="4572000"/>
            <a:ext cx="838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Ace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 rot="-352424">
            <a:off x="5105400" y="5562600"/>
            <a:ext cx="990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Ace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 rot="291506">
            <a:off x="4875213" y="5181600"/>
            <a:ext cx="16764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Not an Ace</a:t>
            </a:r>
            <a:r>
              <a:rPr lang="en-US" b="1"/>
              <a:t> </a:t>
            </a:r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 flipV="1">
            <a:off x="4953000" y="5791200"/>
            <a:ext cx="1600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>
            <a:off x="4953000" y="6096000"/>
            <a:ext cx="1600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Oval 26"/>
          <p:cNvSpPr>
            <a:spLocks noChangeArrowheads="1"/>
          </p:cNvSpPr>
          <p:nvPr/>
        </p:nvSpPr>
        <p:spPr bwMode="auto">
          <a:xfrm>
            <a:off x="4724400" y="5029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Oval 27"/>
          <p:cNvSpPr>
            <a:spLocks noChangeArrowheads="1"/>
          </p:cNvSpPr>
          <p:nvPr/>
        </p:nvSpPr>
        <p:spPr bwMode="auto">
          <a:xfrm>
            <a:off x="4724400" y="59436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>
            <a:off x="4724400" y="22098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5791200" y="2209800"/>
            <a:ext cx="0" cy="1905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>
            <a:off x="7162800" y="22098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304800" y="4800600"/>
            <a:ext cx="9144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Sample Space</a:t>
            </a:r>
          </a:p>
        </p:txBody>
      </p:sp>
      <p:sp>
        <p:nvSpPr>
          <p:cNvPr id="30752" name="Line 32"/>
          <p:cNvSpPr>
            <a:spLocks noChangeShapeType="1"/>
          </p:cNvSpPr>
          <p:nvPr/>
        </p:nvSpPr>
        <p:spPr bwMode="auto">
          <a:xfrm>
            <a:off x="1066800" y="51054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7848600" y="4343400"/>
            <a:ext cx="1143000" cy="1566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/>
              <a:t>Total</a:t>
            </a:r>
          </a:p>
          <a:p>
            <a:pPr eaLnBrk="0" hangingPunct="0"/>
            <a:r>
              <a:rPr lang="en-US" sz="1600"/>
              <a:t>Number</a:t>
            </a:r>
          </a:p>
          <a:p>
            <a:pPr eaLnBrk="0" hangingPunct="0"/>
            <a:r>
              <a:rPr lang="en-US" sz="1600"/>
              <a:t>Of</a:t>
            </a:r>
          </a:p>
          <a:p>
            <a:pPr eaLnBrk="0" hangingPunct="0"/>
            <a:r>
              <a:rPr lang="en-US" sz="1600"/>
              <a:t>Sample</a:t>
            </a:r>
          </a:p>
          <a:p>
            <a:pPr eaLnBrk="0" hangingPunct="0"/>
            <a:r>
              <a:rPr lang="en-US" sz="1600"/>
              <a:t>Space</a:t>
            </a:r>
          </a:p>
          <a:p>
            <a:pPr eaLnBrk="0" hangingPunct="0"/>
            <a:r>
              <a:rPr lang="en-US" sz="1600"/>
              <a:t>Outcomes</a:t>
            </a:r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7543800" y="3581400"/>
            <a:ext cx="533400" cy="533400"/>
          </a:xfrm>
          <a:prstGeom prst="ellips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Line 35"/>
          <p:cNvSpPr>
            <a:spLocks noChangeShapeType="1"/>
          </p:cNvSpPr>
          <p:nvPr/>
        </p:nvSpPr>
        <p:spPr bwMode="auto">
          <a:xfrm flipH="1" flipV="1">
            <a:off x="7848600" y="4114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>
            <a:off x="3581400" y="32004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6477000" y="4419600"/>
            <a:ext cx="609600" cy="22542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140000"/>
              </a:lnSpc>
              <a:spcBef>
                <a:spcPct val="50000"/>
              </a:spcBef>
            </a:pPr>
            <a:r>
              <a:rPr lang="en-US" sz="2000"/>
              <a:t>2</a:t>
            </a:r>
          </a:p>
          <a:p>
            <a:pPr algn="ctr" eaLnBrk="0" hangingPunct="0">
              <a:lnSpc>
                <a:spcPct val="140000"/>
              </a:lnSpc>
              <a:spcBef>
                <a:spcPct val="50000"/>
              </a:spcBef>
            </a:pPr>
            <a:r>
              <a:rPr lang="en-US" sz="2000"/>
              <a:t>24</a:t>
            </a:r>
          </a:p>
          <a:p>
            <a:pPr algn="ctr" eaLnBrk="0" hangingPunct="0">
              <a:lnSpc>
                <a:spcPct val="140000"/>
              </a:lnSpc>
              <a:spcBef>
                <a:spcPct val="50000"/>
              </a:spcBef>
            </a:pPr>
            <a:r>
              <a:rPr lang="en-US" sz="2000"/>
              <a:t>2</a:t>
            </a:r>
          </a:p>
          <a:p>
            <a:pPr algn="ctr" eaLnBrk="0" hangingPunct="0">
              <a:lnSpc>
                <a:spcPct val="140000"/>
              </a:lnSpc>
              <a:spcBef>
                <a:spcPct val="50000"/>
              </a:spcBef>
            </a:pPr>
            <a:r>
              <a:rPr lang="en-US" sz="2000"/>
              <a:t>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Pages>20</Pages>
  <Words>1857</Words>
  <Application>Microsoft Office PowerPoint</Application>
  <PresentationFormat>On-screen Show (4:3)</PresentationFormat>
  <Paragraphs>474</Paragraphs>
  <Slides>45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5" baseType="lpstr">
      <vt:lpstr>Arial</vt:lpstr>
      <vt:lpstr>Wingdings</vt:lpstr>
      <vt:lpstr>Times New Roman</vt:lpstr>
      <vt:lpstr>Symbol</vt:lpstr>
      <vt:lpstr>System</vt:lpstr>
      <vt:lpstr>MT Extra</vt:lpstr>
      <vt:lpstr>PrenHall1</vt:lpstr>
      <vt:lpstr>PrenHall1</vt:lpstr>
      <vt:lpstr>Equation</vt:lpstr>
      <vt:lpstr>Clip</vt:lpstr>
      <vt:lpstr>Slide 1</vt:lpstr>
      <vt:lpstr>Learning Objectives</vt:lpstr>
      <vt:lpstr>Basic Probability Concepts</vt:lpstr>
      <vt:lpstr>Assessing Probability</vt:lpstr>
      <vt:lpstr>Example of a priori probability</vt:lpstr>
      <vt:lpstr>Example of empirical probability</vt:lpstr>
      <vt:lpstr>Events</vt:lpstr>
      <vt:lpstr>Slide 8</vt:lpstr>
      <vt:lpstr>Visualizing Events</vt:lpstr>
      <vt:lpstr>Definition:  Simple Probability</vt:lpstr>
      <vt:lpstr>Definition:  Joint Probability</vt:lpstr>
      <vt:lpstr>Mutually Exclusive Events</vt:lpstr>
      <vt:lpstr>Collectively Exhaustive Events</vt:lpstr>
      <vt:lpstr>Computing Joint and  Marginal Probabilities</vt:lpstr>
      <vt:lpstr>Joint Probability Example</vt:lpstr>
      <vt:lpstr>Marginal Probability Example</vt:lpstr>
      <vt:lpstr>Marginal &amp; Joint Probabilities In A Contingency Table</vt:lpstr>
      <vt:lpstr>Probability Summary So Far</vt:lpstr>
      <vt:lpstr>General Addition Rule</vt:lpstr>
      <vt:lpstr>General Addition Rule Example</vt:lpstr>
      <vt:lpstr>Computing Conditional Probabilities</vt:lpstr>
      <vt:lpstr>Conditional Probability Example</vt:lpstr>
      <vt:lpstr>Conditional Probability Example</vt:lpstr>
      <vt:lpstr>Conditional Probability Example</vt:lpstr>
      <vt:lpstr>Using Decision Trees</vt:lpstr>
      <vt:lpstr>Using Decision Trees</vt:lpstr>
      <vt:lpstr>Independence</vt:lpstr>
      <vt:lpstr>Multiplication Rules</vt:lpstr>
      <vt:lpstr>Marginal Probability</vt:lpstr>
      <vt:lpstr>Bayes’ Theorem</vt:lpstr>
      <vt:lpstr>Bayes’ Theorem</vt:lpstr>
      <vt:lpstr>Bayes’ Theorem Example</vt:lpstr>
      <vt:lpstr>Slide 33</vt:lpstr>
      <vt:lpstr>Slide 34</vt:lpstr>
      <vt:lpstr>Slide 35</vt:lpstr>
      <vt:lpstr>Chapter Summary</vt:lpstr>
      <vt:lpstr>Slide 37</vt:lpstr>
      <vt:lpstr>Learning Objective</vt:lpstr>
      <vt:lpstr>Counting Rules</vt:lpstr>
      <vt:lpstr>Counting Rules</vt:lpstr>
      <vt:lpstr>Counting Rules</vt:lpstr>
      <vt:lpstr>Counting Rules</vt:lpstr>
      <vt:lpstr>Counting Rules</vt:lpstr>
      <vt:lpstr>Topic Summary</vt:lpstr>
      <vt:lpstr>Slide 45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4</dc:subject>
  <dc:creator>Dirk Yandell</dc:creator>
  <cp:keywords/>
  <dc:description/>
  <cp:lastModifiedBy>UMURRM2</cp:lastModifiedBy>
  <cp:revision>104</cp:revision>
  <cp:lastPrinted>1998-11-22T23:37:53Z</cp:lastPrinted>
  <dcterms:created xsi:type="dcterms:W3CDTF">2001-01-23T16:24:06Z</dcterms:created>
  <dcterms:modified xsi:type="dcterms:W3CDTF">2010-03-17T14:30:24Z</dcterms:modified>
</cp:coreProperties>
</file>