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53" r:id="rId1"/>
  </p:sldMasterIdLst>
  <p:notesMasterIdLst>
    <p:notesMasterId r:id="rId16"/>
  </p:notesMasterIdLst>
  <p:handoutMasterIdLst>
    <p:handoutMasterId r:id="rId17"/>
  </p:handoutMasterIdLst>
  <p:sldIdLst>
    <p:sldId id="320" r:id="rId2"/>
    <p:sldId id="297" r:id="rId3"/>
    <p:sldId id="321" r:id="rId4"/>
    <p:sldId id="322" r:id="rId5"/>
    <p:sldId id="304" r:id="rId6"/>
    <p:sldId id="323" r:id="rId7"/>
    <p:sldId id="264" r:id="rId8"/>
    <p:sldId id="265" r:id="rId9"/>
    <p:sldId id="305" r:id="rId10"/>
    <p:sldId id="306" r:id="rId11"/>
    <p:sldId id="307" r:id="rId12"/>
    <p:sldId id="325" r:id="rId13"/>
    <p:sldId id="319" r:id="rId14"/>
    <p:sldId id="326" r:id="rId15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DE0BD"/>
    <a:srgbClr val="F983C1"/>
    <a:srgbClr val="C1BAF8"/>
    <a:srgbClr val="FF6600"/>
    <a:srgbClr val="E7F4F5"/>
    <a:srgbClr val="FBFE8A"/>
    <a:srgbClr val="D3CCF6"/>
    <a:srgbClr val="CBDDF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384" autoAdjust="0"/>
    <p:restoredTop sz="94647" autoAdjust="0"/>
  </p:normalViewPr>
  <p:slideViewPr>
    <p:cSldViewPr>
      <p:cViewPr varScale="1">
        <p:scale>
          <a:sx n="80" d="100"/>
          <a:sy n="80" d="100"/>
        </p:scale>
        <p:origin x="-108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2130" y="-25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6200" y="8824913"/>
            <a:ext cx="6705600" cy="273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828675" y="8763000"/>
            <a:ext cx="5622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  <a:defRPr/>
            </a:pPr>
            <a:r>
              <a:rPr lang="en-US" sz="1000">
                <a:latin typeface="Arial" pitchFamily="34" charset="0"/>
              </a:rPr>
              <a:t>Basic Business Statistics, 10/e	© 2006 Prentice Hall, Inc.</a:t>
            </a: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71438" y="55563"/>
            <a:ext cx="6715125" cy="273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>
                <a:latin typeface="Arial" pitchFamily="34" charset="0"/>
              </a:rPr>
              <a:t>	Chapter 1		 1-</a:t>
            </a:r>
            <a:fld id="{FF329B43-8F93-4975-87F9-0725629C105E}" type="slidenum">
              <a:rPr lang="en-US" sz="1200">
                <a:latin typeface="Arial" pitchFamily="34" charset="0"/>
              </a:rPr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581400"/>
            <a:ext cx="5029200" cy="487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3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71600" y="533400"/>
            <a:ext cx="4191000" cy="2971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1120775" y="3581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1120775" y="3886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1120775" y="4191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1120775" y="4495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1120775" y="4800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1120775" y="5410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>
            <a:off x="1120775" y="5715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1120775" y="6019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1120775" y="6324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1120775" y="6629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1120775" y="6934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1120775" y="7239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>
            <a:off x="1120775" y="7543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1120775" y="7848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1120775" y="8153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>
            <a:off x="1120775" y="8458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>
            <a:off x="523875" y="8763000"/>
            <a:ext cx="5851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77788" y="61913"/>
            <a:ext cx="6702425" cy="273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>
                <a:latin typeface="Arial" pitchFamily="34" charset="0"/>
              </a:rPr>
              <a:t>	Chapter 1		1-</a:t>
            </a:r>
            <a:fld id="{7B35419E-35F4-4F70-887A-14B1CE21549C}" type="slidenum">
              <a:rPr lang="en-US" sz="1200">
                <a:latin typeface="Arial" pitchFamily="34" charset="0"/>
              </a:rPr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>
              <a:latin typeface="Arial" pitchFamily="34" charset="0"/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  <a:defRPr/>
            </a:pPr>
            <a:r>
              <a:rPr lang="en-US" sz="1000">
                <a:latin typeface="Arial" pitchFamily="34" charset="0"/>
              </a:rPr>
              <a:t>Basic Business Statistics, 10/e	© 2006 Prentice Hall, Inc.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64"/>
          <p:cNvGrpSpPr>
            <a:grpSpLocks/>
          </p:cNvGrpSpPr>
          <p:nvPr userDrawn="1"/>
        </p:nvGrpSpPr>
        <p:grpSpPr bwMode="auto">
          <a:xfrm>
            <a:off x="134938" y="2438400"/>
            <a:ext cx="9009062" cy="1181100"/>
            <a:chOff x="0" y="1536"/>
            <a:chExt cx="5675" cy="744"/>
          </a:xfrm>
        </p:grpSpPr>
        <p:grpSp>
          <p:nvGrpSpPr>
            <p:cNvPr id="5" name="Group 1065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7"/>
              <a:chOff x="720" y="336"/>
              <a:chExt cx="624" cy="432"/>
            </a:xfrm>
          </p:grpSpPr>
          <p:sp>
            <p:nvSpPr>
              <p:cNvPr id="12" name="Rectangle 1066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3" name="Rectangle 1067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>
                  <a:latin typeface="Arial" pitchFamily="34" charset="0"/>
                </a:endParaRPr>
              </a:p>
            </p:txBody>
          </p:sp>
        </p:grpSp>
        <p:sp>
          <p:nvSpPr>
            <p:cNvPr id="6" name="Rectangle 1068"/>
            <p:cNvSpPr>
              <a:spLocks noChangeArrowheads="1"/>
            </p:cNvSpPr>
            <p:nvPr userDrawn="1"/>
          </p:nvSpPr>
          <p:spPr bwMode="auto">
            <a:xfrm>
              <a:off x="432" y="1868"/>
              <a:ext cx="294" cy="298"/>
            </a:xfrm>
            <a:prstGeom prst="rect">
              <a:avLst/>
            </a:prstGeom>
            <a:gradFill rotWithShape="1">
              <a:gsLst>
                <a:gs pos="0">
                  <a:srgbClr val="339966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7" name="Rectangle 1069"/>
            <p:cNvSpPr>
              <a:spLocks noChangeArrowheads="1"/>
            </p:cNvSpPr>
            <p:nvPr userDrawn="1"/>
          </p:nvSpPr>
          <p:spPr bwMode="auto">
            <a:xfrm>
              <a:off x="245" y="1868"/>
              <a:ext cx="187" cy="298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8" name="Rectangle 1070"/>
            <p:cNvSpPr>
              <a:spLocks noChangeArrowheads="1"/>
            </p:cNvSpPr>
            <p:nvPr userDrawn="1"/>
          </p:nvSpPr>
          <p:spPr bwMode="auto">
            <a:xfrm>
              <a:off x="144" y="2016"/>
              <a:ext cx="353" cy="264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9" name="Rectangle 1071"/>
            <p:cNvSpPr>
              <a:spLocks noChangeArrowheads="1"/>
            </p:cNvSpPr>
            <p:nvPr userDrawn="1"/>
          </p:nvSpPr>
          <p:spPr bwMode="auto">
            <a:xfrm>
              <a:off x="0" y="1823"/>
              <a:ext cx="353" cy="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" name="Rectangle 1072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" name="Rectangle 1073"/>
            <p:cNvSpPr>
              <a:spLocks noChangeArrowheads="1"/>
            </p:cNvSpPr>
            <p:nvPr userDrawn="1"/>
          </p:nvSpPr>
          <p:spPr bwMode="auto">
            <a:xfrm flipV="1">
              <a:off x="199" y="2052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93196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990600" y="1833563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3197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1438"/>
            <a:ext cx="6400800" cy="17621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07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5" name="Rectangle 107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B67A6F96-61D2-4ABB-9CB5-7A8A92515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5347B37C-8367-4A35-9CF8-A429CA7E5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28600"/>
            <a:ext cx="2019300" cy="6132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905500" cy="6132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498715A9-343D-4A0E-AC74-6954AC929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383462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828800"/>
            <a:ext cx="8077200" cy="453231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6E47EEF2-6C3E-4202-B380-78D0CF80C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383462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3962400" cy="4532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6C0F3076-1AEE-40B0-BF65-EED3F3E31F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0788BD2B-F194-4EA5-BE12-5E125208A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FBA5178B-B7C9-4E4A-8CA3-F40367D5E8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43798155-6308-4D62-86CD-68CF8BF79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AA8EE200-30A6-4497-BF72-F7C4E2B5CC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2AA07BA2-7C2B-4720-9499-088CE67090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CCCD89BC-DCCA-4125-8E7A-74AF049D30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630E630C-47F2-458A-8792-40E46457B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09765B11-026B-4A2B-B6EE-037506C9D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28600"/>
            <a:ext cx="73834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4579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0"/>
            <a:ext cx="8077200" cy="453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17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r>
              <a:rPr lang="en-US"/>
              <a:t>1-</a:t>
            </a:r>
            <a:fld id="{06CE2E2E-7C89-45A2-8D67-588D4D0D1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4582" name="Group 15"/>
          <p:cNvGrpSpPr>
            <a:grpSpLocks/>
          </p:cNvGrpSpPr>
          <p:nvPr userDrawn="1"/>
        </p:nvGrpSpPr>
        <p:grpSpPr bwMode="auto">
          <a:xfrm>
            <a:off x="0" y="609600"/>
            <a:ext cx="9009063" cy="1181100"/>
            <a:chOff x="0" y="1536"/>
            <a:chExt cx="5675" cy="744"/>
          </a:xfrm>
        </p:grpSpPr>
        <p:grpSp>
          <p:nvGrpSpPr>
            <p:cNvPr id="24583" name="Group 16"/>
            <p:cNvGrpSpPr>
              <a:grpSpLocks/>
            </p:cNvGrpSpPr>
            <p:nvPr userDrawn="1"/>
          </p:nvGrpSpPr>
          <p:grpSpPr bwMode="auto">
            <a:xfrm>
              <a:off x="183" y="1604"/>
              <a:ext cx="448" cy="297"/>
              <a:chOff x="720" y="336"/>
              <a:chExt cx="624" cy="432"/>
            </a:xfrm>
          </p:grpSpPr>
          <p:sp>
            <p:nvSpPr>
              <p:cNvPr id="92177" name="Rectangle 17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92178" name="Rectangle 18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>
                  <a:latin typeface="Arial" pitchFamily="34" charset="0"/>
                </a:endParaRPr>
              </a:p>
            </p:txBody>
          </p:sp>
        </p:grpSp>
        <p:sp>
          <p:nvSpPr>
            <p:cNvPr id="92179" name="Rectangle 19"/>
            <p:cNvSpPr>
              <a:spLocks noChangeArrowheads="1"/>
            </p:cNvSpPr>
            <p:nvPr userDrawn="1"/>
          </p:nvSpPr>
          <p:spPr bwMode="auto">
            <a:xfrm>
              <a:off x="432" y="1868"/>
              <a:ext cx="294" cy="298"/>
            </a:xfrm>
            <a:prstGeom prst="rect">
              <a:avLst/>
            </a:prstGeom>
            <a:gradFill rotWithShape="1">
              <a:gsLst>
                <a:gs pos="0">
                  <a:srgbClr val="339966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92180" name="Rectangle 20"/>
            <p:cNvSpPr>
              <a:spLocks noChangeArrowheads="1"/>
            </p:cNvSpPr>
            <p:nvPr userDrawn="1"/>
          </p:nvSpPr>
          <p:spPr bwMode="auto">
            <a:xfrm>
              <a:off x="245" y="1868"/>
              <a:ext cx="187" cy="298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92181" name="Rectangle 21"/>
            <p:cNvSpPr>
              <a:spLocks noChangeArrowheads="1"/>
            </p:cNvSpPr>
            <p:nvPr userDrawn="1"/>
          </p:nvSpPr>
          <p:spPr bwMode="auto">
            <a:xfrm>
              <a:off x="144" y="2016"/>
              <a:ext cx="353" cy="264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92182" name="Rectangle 22"/>
            <p:cNvSpPr>
              <a:spLocks noChangeArrowheads="1"/>
            </p:cNvSpPr>
            <p:nvPr userDrawn="1"/>
          </p:nvSpPr>
          <p:spPr bwMode="auto">
            <a:xfrm>
              <a:off x="0" y="1823"/>
              <a:ext cx="353" cy="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92183" name="Rectangle 23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92184" name="Rectangle 24"/>
            <p:cNvSpPr>
              <a:spLocks noChangeArrowheads="1"/>
            </p:cNvSpPr>
            <p:nvPr userDrawn="1"/>
          </p:nvSpPr>
          <p:spPr bwMode="auto">
            <a:xfrm flipV="1">
              <a:off x="199" y="2052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26" name="Rectangle 107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534150"/>
            <a:ext cx="4648200" cy="3238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320675" indent="-32067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93738" indent="-268288" algn="l" defTabSz="852488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068388" indent="-215900" algn="l" defTabSz="8524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493838" indent="-21272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1919288" indent="-212725" algn="l" defTabSz="852488" rtl="0" eaLnBrk="0" fontAlgn="base" hangingPunct="0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3764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8336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32908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7480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7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107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AC50B662-F1D6-4F37-84C6-D49B07651E77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7410" name="Rectangle 1075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C6381694-8A43-4721-AE01-9E9960C38EF3}" type="slidenum">
              <a:rPr lang="en-US" sz="1000"/>
              <a:pPr algn="r"/>
              <a:t>1</a:t>
            </a:fld>
            <a:endParaRPr lang="en-US" sz="1000"/>
          </a:p>
        </p:txBody>
      </p:sp>
      <p:sp>
        <p:nvSpPr>
          <p:cNvPr id="17412" name="Rectangle 1075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D058815C-BE72-4BB6-B2C2-165109E76DB9}" type="slidenum">
              <a:rPr lang="en-US" sz="1000"/>
              <a:pPr algn="r"/>
              <a:t>1</a:t>
            </a:fld>
            <a:endParaRPr lang="en-US" sz="1000"/>
          </a:p>
        </p:txBody>
      </p:sp>
      <p:sp>
        <p:nvSpPr>
          <p:cNvPr id="17413" name="Rectangle 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smtClean="0">
                <a:solidFill>
                  <a:schemeClr val="folHlink"/>
                </a:solidFill>
              </a:rPr>
              <a:t>Statistics for Managers using Microsoft Excel</a:t>
            </a:r>
            <a:r>
              <a:rPr lang="en-US" sz="4100" smtClean="0">
                <a:solidFill>
                  <a:schemeClr val="folHlink"/>
                </a:solidFill>
              </a:rPr>
              <a:t/>
            </a:r>
            <a:br>
              <a:rPr lang="en-US" sz="4100" smtClean="0">
                <a:solidFill>
                  <a:schemeClr val="folHlink"/>
                </a:solidFill>
              </a:rPr>
            </a:br>
            <a:r>
              <a:rPr lang="en-US" sz="3600" smtClean="0">
                <a:solidFill>
                  <a:schemeClr val="folHlink"/>
                </a:solidFill>
              </a:rPr>
              <a:t>6</a:t>
            </a:r>
            <a:r>
              <a:rPr lang="en-US" sz="3600" baseline="30000" smtClean="0">
                <a:solidFill>
                  <a:schemeClr val="folHlink"/>
                </a:solidFill>
              </a:rPr>
              <a:t>th</a:t>
            </a:r>
            <a:r>
              <a:rPr lang="en-US" sz="3600" smtClean="0">
                <a:solidFill>
                  <a:schemeClr val="folHlink"/>
                </a:solidFill>
              </a:rPr>
              <a:t> Edition</a:t>
            </a:r>
          </a:p>
        </p:txBody>
      </p:sp>
      <p:sp>
        <p:nvSpPr>
          <p:cNvPr id="17414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3500" b="1" smtClean="0"/>
              <a:t>Chapter 1</a:t>
            </a:r>
            <a:r>
              <a:rPr lang="en-US" sz="3500" smtClean="0"/>
              <a:t/>
            </a:r>
            <a:br>
              <a:rPr lang="en-US" sz="3500" smtClean="0"/>
            </a:br>
            <a:r>
              <a:rPr lang="en-US" sz="3500" smtClean="0"/>
              <a:t/>
            </a:r>
            <a:br>
              <a:rPr lang="en-US" sz="3500" smtClean="0"/>
            </a:br>
            <a:r>
              <a:rPr lang="en-US" sz="3500" smtClean="0"/>
              <a:t>Introduction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7AC2996D-A749-4CCB-AE40-AAE0843863ED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9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7649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27650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E4AC37EE-7800-456F-9313-D84094E99301}" type="slidenum">
              <a:rPr lang="en-US" sz="1000"/>
              <a:pPr algn="r"/>
              <a:t>10</a:t>
            </a:fld>
            <a:endParaRPr lang="en-US" sz="1000"/>
          </a:p>
        </p:txBody>
      </p:sp>
      <p:sp>
        <p:nvSpPr>
          <p:cNvPr id="27651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27652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ADD049EB-FEC4-41ED-AECA-7AC81D2D0F9F}" type="slidenum">
              <a:rPr lang="en-US" sz="1000"/>
              <a:pPr algn="r"/>
              <a:t>10</a:t>
            </a:fld>
            <a:endParaRPr lang="en-US" sz="1000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Basic Vocabulary of Statistics</a:t>
            </a:r>
          </a:p>
        </p:txBody>
      </p:sp>
      <p:graphicFrame>
        <p:nvGraphicFramePr>
          <p:cNvPr id="141315" name="Group 3"/>
          <p:cNvGraphicFramePr>
            <a:graphicFrameLocks noGrp="1"/>
          </p:cNvGraphicFramePr>
          <p:nvPr>
            <p:ph idx="1"/>
          </p:nvPr>
        </p:nvGraphicFramePr>
        <p:xfrm>
          <a:off x="1219200" y="1600200"/>
          <a:ext cx="7010400" cy="4968875"/>
        </p:xfrm>
        <a:graphic>
          <a:graphicData uri="http://schemas.openxmlformats.org/drawingml/2006/table">
            <a:tbl>
              <a:tblPr/>
              <a:tblGrid>
                <a:gridCol w="7010400"/>
              </a:tblGrid>
              <a:tr h="411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53A6"/>
                          </a:solidFill>
                          <a:effectLst/>
                          <a:latin typeface="Arial" pitchFamily="34" charset="0"/>
                        </a:rPr>
                        <a:t>POPULATION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A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population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consists of all the items or individuals about which you want to draw a conclusion.  The population is the “large group”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53A6"/>
                          </a:solidFill>
                          <a:effectLst/>
                          <a:latin typeface="Arial" pitchFamily="34" charset="0"/>
                        </a:rPr>
                        <a:t>SAMPLE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A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sample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is the portion of a population selected for analysis.  The sample is the “small group”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53A6"/>
                          </a:solidFill>
                          <a:effectLst/>
                          <a:latin typeface="Arial" pitchFamily="34" charset="0"/>
                        </a:rPr>
                        <a:t>PARAMETER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A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parameter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is a numerical measure that describes a characteristic of a population.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53A6"/>
                          </a:solidFill>
                          <a:effectLst/>
                          <a:latin typeface="Arial" pitchFamily="34" charset="0"/>
                        </a:rPr>
                        <a:t>STATISTIC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A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statistic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is a numerical measure that describes a characteristic of a sample.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3DB458F5-2C9E-4672-9F09-EF6B0C1C673B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6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8673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28674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4280AFE9-1563-4CB3-A132-F5A379E5A626}" type="slidenum">
              <a:rPr lang="en-US" sz="1000"/>
              <a:pPr algn="r"/>
              <a:t>11</a:t>
            </a:fld>
            <a:endParaRPr lang="en-US" sz="1000"/>
          </a:p>
        </p:txBody>
      </p:sp>
      <p:sp>
        <p:nvSpPr>
          <p:cNvPr id="28675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28676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A7F18916-9988-4B93-B90D-B6B26B87C8C8}" type="slidenum">
              <a:rPr lang="en-US" sz="1000"/>
              <a:pPr algn="r"/>
              <a:t>11</a:t>
            </a:fld>
            <a:endParaRPr lang="en-US" sz="1000"/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Population vs. Sample</a:t>
            </a:r>
          </a:p>
        </p:txBody>
      </p:sp>
      <p:sp>
        <p:nvSpPr>
          <p:cNvPr id="28678" name="Oval 3"/>
          <p:cNvSpPr>
            <a:spLocks noChangeArrowheads="1"/>
          </p:cNvSpPr>
          <p:nvPr/>
        </p:nvSpPr>
        <p:spPr bwMode="auto">
          <a:xfrm>
            <a:off x="762000" y="2438400"/>
            <a:ext cx="3810000" cy="2819400"/>
          </a:xfrm>
          <a:prstGeom prst="ellipse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79" name="Oval 4"/>
          <p:cNvSpPr>
            <a:spLocks noChangeArrowheads="1"/>
          </p:cNvSpPr>
          <p:nvPr/>
        </p:nvSpPr>
        <p:spPr bwMode="auto">
          <a:xfrm>
            <a:off x="4724400" y="2362200"/>
            <a:ext cx="3810000" cy="2895600"/>
          </a:xfrm>
          <a:prstGeom prst="ellipse">
            <a:avLst/>
          </a:prstGeom>
          <a:noFill/>
          <a:ln w="3175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80" name="Text Box 5"/>
          <p:cNvSpPr txBox="1">
            <a:spLocks noChangeArrowheads="1"/>
          </p:cNvSpPr>
          <p:nvPr/>
        </p:nvSpPr>
        <p:spPr bwMode="auto">
          <a:xfrm>
            <a:off x="1905000" y="19050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Population</a:t>
            </a:r>
          </a:p>
        </p:txBody>
      </p:sp>
      <p:sp>
        <p:nvSpPr>
          <p:cNvPr id="28681" name="Text Box 6"/>
          <p:cNvSpPr txBox="1">
            <a:spLocks noChangeArrowheads="1"/>
          </p:cNvSpPr>
          <p:nvPr/>
        </p:nvSpPr>
        <p:spPr bwMode="auto">
          <a:xfrm>
            <a:off x="6096000" y="19050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2"/>
                </a:solidFill>
                <a:latin typeface="Times New Roman" pitchFamily="18" charset="0"/>
              </a:rPr>
              <a:t>Sample</a:t>
            </a:r>
          </a:p>
        </p:txBody>
      </p:sp>
      <p:sp>
        <p:nvSpPr>
          <p:cNvPr id="28682" name="Text Box 7"/>
          <p:cNvSpPr txBox="1">
            <a:spLocks noChangeArrowheads="1"/>
          </p:cNvSpPr>
          <p:nvPr/>
        </p:nvSpPr>
        <p:spPr bwMode="auto">
          <a:xfrm>
            <a:off x="914400" y="5410200"/>
            <a:ext cx="3733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Measures used to describe the population are called </a:t>
            </a:r>
            <a:r>
              <a:rPr lang="en-US" sz="2000" b="1">
                <a:latin typeface="Times New Roman" pitchFamily="18" charset="0"/>
              </a:rPr>
              <a:t>parameters</a:t>
            </a:r>
          </a:p>
        </p:txBody>
      </p:sp>
      <p:sp>
        <p:nvSpPr>
          <p:cNvPr id="28683" name="Text Box 8"/>
          <p:cNvSpPr txBox="1">
            <a:spLocks noChangeArrowheads="1"/>
          </p:cNvSpPr>
          <p:nvPr/>
        </p:nvSpPr>
        <p:spPr bwMode="auto">
          <a:xfrm>
            <a:off x="5334000" y="5410200"/>
            <a:ext cx="350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Measures used to describe the sample are called </a:t>
            </a:r>
            <a:r>
              <a:rPr lang="en-US" sz="2000" b="1">
                <a:latin typeface="Times New Roman" pitchFamily="18" charset="0"/>
              </a:rPr>
              <a:t>statistics</a:t>
            </a:r>
          </a:p>
        </p:txBody>
      </p:sp>
      <p:pic>
        <p:nvPicPr>
          <p:cNvPr id="28684" name="Picture 9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819400"/>
            <a:ext cx="2590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8685" name="Picture 10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2743200"/>
            <a:ext cx="2590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F63F0F7C-A609-4009-853A-A0377F3D3645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9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9697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29698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3093913B-B97D-4E39-80E2-4C2CCE450C67}" type="slidenum">
              <a:rPr lang="en-US" sz="1000"/>
              <a:pPr algn="r"/>
              <a:t>12</a:t>
            </a:fld>
            <a:endParaRPr lang="en-US" sz="1000"/>
          </a:p>
        </p:txBody>
      </p:sp>
      <p:sp>
        <p:nvSpPr>
          <p:cNvPr id="29699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29700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9731F40C-917F-4951-9687-DAA776240019}" type="slidenum">
              <a:rPr lang="en-US" sz="1000"/>
              <a:pPr algn="r"/>
              <a:t>12</a:t>
            </a:fld>
            <a:endParaRPr lang="en-US" sz="1000"/>
          </a:p>
        </p:txBody>
      </p:sp>
      <p:sp>
        <p:nvSpPr>
          <p:cNvPr id="29701" name="Title 1"/>
          <p:cNvSpPr>
            <a:spLocks noGrp="1"/>
          </p:cNvSpPr>
          <p:nvPr>
            <p:ph type="title"/>
          </p:nvPr>
        </p:nvSpPr>
        <p:spPr>
          <a:xfrm>
            <a:off x="1219200" y="381000"/>
            <a:ext cx="7383463" cy="990600"/>
          </a:xfrm>
        </p:spPr>
        <p:txBody>
          <a:bodyPr/>
          <a:lstStyle/>
          <a:p>
            <a:r>
              <a:rPr lang="en-US" sz="3600" smtClean="0"/>
              <a:t>This Book Is Organized To Show The Four Uses Of Statistics</a:t>
            </a:r>
          </a:p>
        </p:txBody>
      </p:sp>
      <p:sp>
        <p:nvSpPr>
          <p:cNvPr id="297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To summarize business data (Chapters 2 &amp; 3)</a:t>
            </a:r>
          </a:p>
          <a:p>
            <a:endParaRPr lang="en-US" smtClean="0"/>
          </a:p>
          <a:p>
            <a:r>
              <a:rPr lang="en-US" smtClean="0"/>
              <a:t>To draw conclusions from business data (Chapters 4 – 12)</a:t>
            </a:r>
          </a:p>
          <a:p>
            <a:endParaRPr lang="en-US" smtClean="0"/>
          </a:p>
          <a:p>
            <a:r>
              <a:rPr lang="en-US" smtClean="0"/>
              <a:t>To make reliable forecasts about business activities (Chapters 13 – 16)</a:t>
            </a:r>
          </a:p>
          <a:p>
            <a:endParaRPr lang="en-US" smtClean="0"/>
          </a:p>
          <a:p>
            <a:r>
              <a:rPr lang="en-US" smtClean="0"/>
              <a:t>To improve business processes (Chapter 18)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B4ABDC55-150F-4FA0-A767-39D366BB03A2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0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0721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30722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6C2954B6-C2B8-4C48-A0AA-58B76F0E169E}" type="slidenum">
              <a:rPr lang="en-US" sz="1000"/>
              <a:pPr algn="r"/>
              <a:t>13</a:t>
            </a:fld>
            <a:endParaRPr lang="en-US" sz="1000"/>
          </a:p>
        </p:txBody>
      </p:sp>
      <p:sp>
        <p:nvSpPr>
          <p:cNvPr id="30723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30724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D2854F4F-7C62-4907-9550-8DCDEDBF3BB0}" type="slidenum">
              <a:rPr lang="en-US" sz="1000"/>
              <a:pPr algn="r"/>
              <a:t>13</a:t>
            </a:fld>
            <a:endParaRPr lang="en-US" sz="1000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Chapter Summary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2362200"/>
            <a:ext cx="7010400" cy="38100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Introduced the basic vocabulary of statistics and the role of statistics in turning data into information to facilitate decision making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Examined the use of statistics to: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  <a:sym typeface="Symbol" pitchFamily="18" charset="2"/>
              </a:rPr>
              <a:t>Summarize data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  <a:sym typeface="Symbol" pitchFamily="18" charset="2"/>
              </a:rPr>
              <a:t>Draw conclusions from data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  <a:sym typeface="Symbol" pitchFamily="18" charset="2"/>
              </a:rPr>
              <a:t>Make reliable forecasts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  <a:sym typeface="Symbol" pitchFamily="18" charset="2"/>
              </a:rPr>
              <a:t>Improve business processes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Examined descriptive vs. inferential statistics</a:t>
            </a:r>
          </a:p>
          <a:p>
            <a:pPr eaLnBrk="1" hangingPunct="1"/>
            <a:endParaRPr lang="en-US" sz="2400" smtClean="0">
              <a:latin typeface="Times New Roman" pitchFamily="18" charset="0"/>
            </a:endParaRPr>
          </a:p>
        </p:txBody>
      </p:sp>
      <p:sp>
        <p:nvSpPr>
          <p:cNvPr id="30727" name="Text Box 4"/>
          <p:cNvSpPr txBox="1">
            <a:spLocks noChangeArrowheads="1"/>
          </p:cNvSpPr>
          <p:nvPr/>
        </p:nvSpPr>
        <p:spPr bwMode="auto">
          <a:xfrm>
            <a:off x="1981200" y="1752600"/>
            <a:ext cx="6553200" cy="420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Times New Roman" pitchFamily="18" charset="0"/>
              </a:rPr>
              <a:t>In this chapter, we have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AA77D9FC-9ED5-412C-AFBE-219FA248FF34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9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1745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31746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4EC39039-7E2D-4E24-9662-75B3800B8166}" type="slidenum">
              <a:rPr lang="en-US" sz="1000"/>
              <a:pPr algn="r"/>
              <a:t>14</a:t>
            </a:fld>
            <a:endParaRPr lang="en-US" sz="1000"/>
          </a:p>
        </p:txBody>
      </p:sp>
      <p:sp>
        <p:nvSpPr>
          <p:cNvPr id="31747" name="AutoShape 4" descr="3287383400_2177562"/>
          <p:cNvSpPr>
            <a:spLocks noChangeAspect="1" noChangeArrowheads="1"/>
          </p:cNvSpPr>
          <p:nvPr/>
        </p:nvSpPr>
        <p:spPr bwMode="auto">
          <a:xfrm>
            <a:off x="1828800" y="3638550"/>
            <a:ext cx="54864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8" name="AutoShape 5" descr="3287383400_2177562"/>
          <p:cNvSpPr>
            <a:spLocks noChangeAspect="1" noChangeArrowheads="1"/>
          </p:cNvSpPr>
          <p:nvPr/>
        </p:nvSpPr>
        <p:spPr bwMode="auto">
          <a:xfrm>
            <a:off x="1828800" y="3638550"/>
            <a:ext cx="54864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1749" name="Picture 6" descr="copyrigh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81200"/>
            <a:ext cx="9144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Rectangle 7"/>
          <p:cNvSpPr>
            <a:spLocks noChangeArrowheads="1"/>
          </p:cNvSpPr>
          <p:nvPr/>
        </p:nvSpPr>
        <p:spPr bwMode="auto">
          <a:xfrm>
            <a:off x="762000" y="4800600"/>
            <a:ext cx="8382000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All rights reserved. No part of this publication may be reproduced, stored in a retrieval system, or transmitted, in any form or by any means, electronic, mechanical, photocopying, recording, or otherwise, without the prior written permission of the publisher. </a:t>
            </a:r>
          </a:p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Printed in the United States of America.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943F82B0-29E5-454B-8CF8-80976529B5F8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9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8433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18434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1D01C5AC-2AFE-42FA-B566-EB842A518EAC}" type="slidenum">
              <a:rPr lang="en-US" sz="1000"/>
              <a:pPr algn="r"/>
              <a:t>2</a:t>
            </a:fld>
            <a:endParaRPr lang="en-US" sz="1000"/>
          </a:p>
        </p:txBody>
      </p:sp>
      <p:sp>
        <p:nvSpPr>
          <p:cNvPr id="18435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18436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566E0A36-6667-4A90-8CD8-53DF90B6DC12}" type="slidenum">
              <a:rPr lang="en-US" sz="1000"/>
              <a:pPr algn="r"/>
              <a:t>2</a:t>
            </a:fld>
            <a:endParaRPr lang="en-US" sz="100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>
          <a:xfrm>
            <a:off x="1216025" y="492125"/>
            <a:ext cx="6200775" cy="727075"/>
          </a:xfrm>
        </p:spPr>
        <p:txBody>
          <a:bodyPr/>
          <a:lstStyle/>
          <a:p>
            <a:pPr eaLnBrk="1" hangingPunct="1"/>
            <a:r>
              <a:rPr lang="en-US" smtClean="0"/>
              <a:t>Learning Objectives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905000"/>
            <a:ext cx="71628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In this chapter you learn:</a:t>
            </a:r>
            <a:r>
              <a:rPr lang="en-US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  <a:p>
            <a:r>
              <a:rPr lang="en-US" smtClean="0"/>
              <a:t>How business uses statistics</a:t>
            </a:r>
          </a:p>
          <a:p>
            <a:endParaRPr lang="en-US" smtClean="0"/>
          </a:p>
          <a:p>
            <a:r>
              <a:rPr lang="en-US" smtClean="0"/>
              <a:t>The basic vocabulary of statistics</a:t>
            </a:r>
          </a:p>
          <a:p>
            <a:endParaRPr lang="en-US" smtClean="0"/>
          </a:p>
          <a:p>
            <a:r>
              <a:rPr lang="en-US" smtClean="0"/>
              <a:t>How to use Microsoft Excel with this book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465920DC-0D75-4046-8378-D83F09DF9BE7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2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9457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19458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0399E95D-2038-453A-8A65-1913EC986988}" type="slidenum">
              <a:rPr lang="en-US" sz="1000"/>
              <a:pPr algn="r"/>
              <a:t>3</a:t>
            </a:fld>
            <a:endParaRPr lang="en-US" sz="1000"/>
          </a:p>
        </p:txBody>
      </p:sp>
      <p:sp>
        <p:nvSpPr>
          <p:cNvPr id="19459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19460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0919475F-05CF-4AF5-B3B2-8704579650CE}" type="slidenum">
              <a:rPr lang="en-US" sz="1000"/>
              <a:pPr algn="r"/>
              <a:t>3</a:t>
            </a:fld>
            <a:endParaRPr lang="en-US" sz="1000"/>
          </a:p>
        </p:txBody>
      </p:sp>
      <p:sp>
        <p:nvSpPr>
          <p:cNvPr id="19461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31838"/>
          </a:xfrm>
        </p:spPr>
        <p:txBody>
          <a:bodyPr/>
          <a:lstStyle/>
          <a:p>
            <a:r>
              <a:rPr lang="en-US" smtClean="0"/>
              <a:t>Why Learn Statistics</a:t>
            </a:r>
          </a:p>
        </p:txBody>
      </p:sp>
      <p:sp>
        <p:nvSpPr>
          <p:cNvPr id="19462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smtClean="0"/>
              <a:t>Make better sense of the world</a:t>
            </a:r>
          </a:p>
        </p:txBody>
      </p:sp>
      <p:sp>
        <p:nvSpPr>
          <p:cNvPr id="19463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Internet articles / reports</a:t>
            </a:r>
          </a:p>
          <a:p>
            <a:endParaRPr lang="en-US" smtClean="0"/>
          </a:p>
          <a:p>
            <a:r>
              <a:rPr lang="en-US" smtClean="0"/>
              <a:t>Magazine articles</a:t>
            </a:r>
          </a:p>
          <a:p>
            <a:endParaRPr lang="en-US" smtClean="0"/>
          </a:p>
          <a:p>
            <a:r>
              <a:rPr lang="en-US" smtClean="0"/>
              <a:t>Newspaper articles</a:t>
            </a:r>
          </a:p>
          <a:p>
            <a:endParaRPr lang="en-US" smtClean="0"/>
          </a:p>
          <a:p>
            <a:r>
              <a:rPr lang="en-US" smtClean="0"/>
              <a:t>Television &amp; radio reports</a:t>
            </a:r>
          </a:p>
        </p:txBody>
      </p:sp>
      <p:sp>
        <p:nvSpPr>
          <p:cNvPr id="19464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000" smtClean="0"/>
              <a:t>Make better business decisions</a:t>
            </a:r>
          </a:p>
        </p:txBody>
      </p:sp>
      <p:sp>
        <p:nvSpPr>
          <p:cNvPr id="19465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Business memos</a:t>
            </a:r>
          </a:p>
          <a:p>
            <a:endParaRPr lang="en-US" smtClean="0"/>
          </a:p>
          <a:p>
            <a:r>
              <a:rPr lang="en-US" smtClean="0"/>
              <a:t>Business research</a:t>
            </a:r>
          </a:p>
          <a:p>
            <a:endParaRPr lang="en-US" smtClean="0"/>
          </a:p>
          <a:p>
            <a:r>
              <a:rPr lang="en-US" smtClean="0"/>
              <a:t>Technical journals</a:t>
            </a:r>
          </a:p>
          <a:p>
            <a:endParaRPr lang="en-US" smtClean="0"/>
          </a:p>
          <a:p>
            <a:r>
              <a:rPr lang="en-US" smtClean="0"/>
              <a:t>Technical reports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EE6F50E7-8D00-4EC9-A022-B386D41DA9A8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9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0481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20482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87EAB35F-758B-400F-8A2C-F1271CC27CA5}" type="slidenum">
              <a:rPr lang="en-US" sz="1000"/>
              <a:pPr algn="r"/>
              <a:t>4</a:t>
            </a:fld>
            <a:endParaRPr lang="en-US" sz="1000"/>
          </a:p>
        </p:txBody>
      </p:sp>
      <p:sp>
        <p:nvSpPr>
          <p:cNvPr id="20483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20484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73C94B42-3E40-4295-86E9-3512C4CAEE88}" type="slidenum">
              <a:rPr lang="en-US" sz="1000"/>
              <a:pPr algn="r"/>
              <a:t>4</a:t>
            </a:fld>
            <a:endParaRPr lang="en-US" sz="1000"/>
          </a:p>
        </p:txBody>
      </p:sp>
      <p:sp>
        <p:nvSpPr>
          <p:cNvPr id="20485" name="Title 1"/>
          <p:cNvSpPr>
            <a:spLocks noGrp="1"/>
          </p:cNvSpPr>
          <p:nvPr>
            <p:ph type="title"/>
          </p:nvPr>
        </p:nvSpPr>
        <p:spPr>
          <a:xfrm>
            <a:off x="1219200" y="381000"/>
            <a:ext cx="7383463" cy="990600"/>
          </a:xfrm>
        </p:spPr>
        <p:txBody>
          <a:bodyPr/>
          <a:lstStyle/>
          <a:p>
            <a:r>
              <a:rPr lang="en-US" smtClean="0"/>
              <a:t>In Business, Statistics Has Many Important Uses</a:t>
            </a:r>
          </a:p>
        </p:txBody>
      </p:sp>
      <p:sp>
        <p:nvSpPr>
          <p:cNvPr id="204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To summarize business data</a:t>
            </a:r>
          </a:p>
          <a:p>
            <a:endParaRPr lang="en-US" smtClean="0"/>
          </a:p>
          <a:p>
            <a:r>
              <a:rPr lang="en-US" smtClean="0"/>
              <a:t>To draw conclusions from business data</a:t>
            </a:r>
          </a:p>
          <a:p>
            <a:endParaRPr lang="en-US" smtClean="0"/>
          </a:p>
          <a:p>
            <a:r>
              <a:rPr lang="en-US" smtClean="0"/>
              <a:t>To make reliable forecasts about business activities</a:t>
            </a:r>
          </a:p>
          <a:p>
            <a:endParaRPr lang="en-US" smtClean="0"/>
          </a:p>
          <a:p>
            <a:r>
              <a:rPr lang="en-US" smtClean="0"/>
              <a:t>To improve business processes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AFD5DCF3-4955-40C6-BBDA-1B00E3F0DEBE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3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1505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21506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B1932320-F882-4E84-AC6F-A8D3812A5ED8}" type="slidenum">
              <a:rPr lang="en-US" sz="1000"/>
              <a:pPr algn="r"/>
              <a:t>5</a:t>
            </a:fld>
            <a:endParaRPr lang="en-US" sz="1000"/>
          </a:p>
        </p:txBody>
      </p:sp>
      <p:sp>
        <p:nvSpPr>
          <p:cNvPr id="21507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21508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D9278FC6-50C9-4629-9A68-AFB6B40DB19C}" type="slidenum">
              <a:rPr lang="en-US" sz="1000"/>
              <a:pPr algn="r"/>
              <a:t>5</a:t>
            </a:fld>
            <a:endParaRPr lang="en-US" sz="1000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383463" cy="990600"/>
          </a:xfrm>
        </p:spPr>
        <p:txBody>
          <a:bodyPr/>
          <a:lstStyle/>
          <a:p>
            <a:pPr eaLnBrk="1" hangingPunct="1"/>
            <a:r>
              <a:rPr lang="en-US" smtClean="0"/>
              <a:t>Two Different Branches Of Statistics Are Used In Business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637463" cy="13430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Statistics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latin typeface="Times New Roman" pitchFamily="18" charset="0"/>
              </a:rPr>
              <a:t>	The branch of mathematics that transforms data into useful information for decision makers. </a:t>
            </a:r>
          </a:p>
        </p:txBody>
      </p:sp>
      <p:sp>
        <p:nvSpPr>
          <p:cNvPr id="21511" name="Rectangle 4"/>
          <p:cNvSpPr>
            <a:spLocks noChangeArrowheads="1"/>
          </p:cNvSpPr>
          <p:nvPr/>
        </p:nvSpPr>
        <p:spPr bwMode="auto">
          <a:xfrm>
            <a:off x="914400" y="3810000"/>
            <a:ext cx="3352800" cy="1766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en-US" b="1"/>
              <a:t>Descriptive Statistics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Collecting, summarizing, presenting and analyzing data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21512" name="Rectangle 5"/>
          <p:cNvSpPr>
            <a:spLocks noChangeArrowheads="1"/>
          </p:cNvSpPr>
          <p:nvPr/>
        </p:nvSpPr>
        <p:spPr bwMode="auto">
          <a:xfrm>
            <a:off x="4953000" y="3810000"/>
            <a:ext cx="3581400" cy="1724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en-US" b="1"/>
              <a:t>Inferential Statistics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endParaRPr lang="en-US" b="1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</a:rPr>
              <a:t>Using data collected from a small group to draw conclusions about a larger group</a:t>
            </a:r>
          </a:p>
        </p:txBody>
      </p:sp>
      <p:sp>
        <p:nvSpPr>
          <p:cNvPr id="21513" name="AutoShape 6"/>
          <p:cNvSpPr>
            <a:spLocks noChangeArrowheads="1"/>
          </p:cNvSpPr>
          <p:nvPr/>
        </p:nvSpPr>
        <p:spPr bwMode="auto">
          <a:xfrm>
            <a:off x="2438400" y="3200400"/>
            <a:ext cx="152400" cy="6096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1514" name="AutoShape 7"/>
          <p:cNvSpPr>
            <a:spLocks noChangeArrowheads="1"/>
          </p:cNvSpPr>
          <p:nvPr/>
        </p:nvSpPr>
        <p:spPr bwMode="auto">
          <a:xfrm>
            <a:off x="6553200" y="3200400"/>
            <a:ext cx="152400" cy="6096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C3F12F6-C8E7-4F8D-B2F8-6D011B74B565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9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2529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22530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5E61A304-18B9-4DE9-8815-D2043D83EDD6}" type="slidenum">
              <a:rPr lang="en-US" sz="1000"/>
              <a:pPr algn="r"/>
              <a:t>6</a:t>
            </a:fld>
            <a:endParaRPr lang="en-US" sz="1000"/>
          </a:p>
        </p:txBody>
      </p:sp>
      <p:sp>
        <p:nvSpPr>
          <p:cNvPr id="22531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22532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C0D91FC2-3410-48F6-8961-77EA7589350E}" type="slidenum">
              <a:rPr lang="en-US" sz="1000"/>
              <a:pPr algn="r"/>
              <a:t>6</a:t>
            </a:fld>
            <a:endParaRPr lang="en-US" sz="1000"/>
          </a:p>
        </p:txBody>
      </p:sp>
      <p:sp>
        <p:nvSpPr>
          <p:cNvPr id="22533" name="Title 1"/>
          <p:cNvSpPr>
            <a:spLocks noGrp="1"/>
          </p:cNvSpPr>
          <p:nvPr>
            <p:ph type="title"/>
          </p:nvPr>
        </p:nvSpPr>
        <p:spPr>
          <a:xfrm>
            <a:off x="1219200" y="381000"/>
            <a:ext cx="7383463" cy="990600"/>
          </a:xfrm>
        </p:spPr>
        <p:txBody>
          <a:bodyPr/>
          <a:lstStyle/>
          <a:p>
            <a:r>
              <a:rPr lang="en-US" smtClean="0"/>
              <a:t>These Two Branches Are Used In The Important Activities</a:t>
            </a:r>
          </a:p>
        </p:txBody>
      </p:sp>
      <p:sp>
        <p:nvSpPr>
          <p:cNvPr id="22534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2313"/>
          </a:xfrm>
        </p:spPr>
        <p:txBody>
          <a:bodyPr/>
          <a:lstStyle/>
          <a:p>
            <a:r>
              <a:rPr lang="en-US" smtClean="0"/>
              <a:t>To summarize business data</a:t>
            </a:r>
          </a:p>
          <a:p>
            <a:pPr lvl="1"/>
            <a:r>
              <a:rPr lang="en-US" smtClean="0">
                <a:solidFill>
                  <a:srgbClr val="0070C0"/>
                </a:solidFill>
              </a:rPr>
              <a:t>Descriptive methods used to create charts &amp; tables</a:t>
            </a:r>
          </a:p>
          <a:p>
            <a:r>
              <a:rPr lang="en-US" smtClean="0"/>
              <a:t>To draw conclusions from business data</a:t>
            </a:r>
          </a:p>
          <a:p>
            <a:pPr lvl="1"/>
            <a:r>
              <a:rPr lang="en-US" smtClean="0">
                <a:solidFill>
                  <a:srgbClr val="0070C0"/>
                </a:solidFill>
              </a:rPr>
              <a:t>Inferential methods used to reach conclusions about a large group based on data from a smaller group</a:t>
            </a:r>
          </a:p>
          <a:p>
            <a:r>
              <a:rPr lang="en-US" smtClean="0"/>
              <a:t>To make reliable forecasts about business activities</a:t>
            </a:r>
          </a:p>
          <a:p>
            <a:pPr lvl="1"/>
            <a:r>
              <a:rPr lang="en-US" smtClean="0">
                <a:solidFill>
                  <a:srgbClr val="0070C0"/>
                </a:solidFill>
              </a:rPr>
              <a:t>Inferential methods used to develop, quantify, and improve the accuracy of predictive models</a:t>
            </a:r>
          </a:p>
          <a:p>
            <a:r>
              <a:rPr lang="en-US" smtClean="0"/>
              <a:t>To improve business processes</a:t>
            </a:r>
          </a:p>
          <a:p>
            <a:pPr lvl="1"/>
            <a:r>
              <a:rPr lang="en-US" smtClean="0">
                <a:solidFill>
                  <a:srgbClr val="0070C0"/>
                </a:solidFill>
              </a:rPr>
              <a:t>Involves managerial approaches like Six Sigma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FCE3E3E9-AD55-46DD-94A8-D9337EAB9F33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4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28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1029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8B9532FB-908F-4C14-8102-E80297391067}" type="slidenum">
              <a:rPr lang="en-US" sz="1000"/>
              <a:pPr algn="r"/>
              <a:t>7</a:t>
            </a:fld>
            <a:endParaRPr lang="en-US" sz="1000"/>
          </a:p>
        </p:txBody>
      </p:sp>
      <p:sp>
        <p:nvSpPr>
          <p:cNvPr id="1030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1031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805129B2-772C-4408-A245-9443F5B2FCDF}" type="slidenum">
              <a:rPr lang="en-US" sz="1000"/>
              <a:pPr algn="r"/>
              <a:t>7</a:t>
            </a:fld>
            <a:endParaRPr lang="en-US" sz="1000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6923088" cy="858838"/>
          </a:xfrm>
        </p:spPr>
        <p:txBody>
          <a:bodyPr/>
          <a:lstStyle/>
          <a:p>
            <a:pPr eaLnBrk="1" hangingPunct="1"/>
            <a:r>
              <a:rPr lang="en-US" smtClean="0"/>
              <a:t>Descriptive Statistics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sz="3200" smtClean="0"/>
              <a:t>Collect data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700" smtClean="0"/>
              <a:t>e.g., Survey</a:t>
            </a:r>
          </a:p>
          <a:p>
            <a:pPr eaLnBrk="1" hangingPunct="1">
              <a:lnSpc>
                <a:spcPct val="130000"/>
              </a:lnSpc>
            </a:pPr>
            <a:r>
              <a:rPr lang="en-US" sz="3200" smtClean="0"/>
              <a:t>Present data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700" smtClean="0"/>
              <a:t>e.g., Tables and graphs</a:t>
            </a:r>
          </a:p>
          <a:p>
            <a:pPr eaLnBrk="1" hangingPunct="1">
              <a:lnSpc>
                <a:spcPct val="130000"/>
              </a:lnSpc>
            </a:pPr>
            <a:r>
              <a:rPr lang="en-US" sz="3200" smtClean="0"/>
              <a:t>Characterize data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700" smtClean="0"/>
              <a:t>e.g., The sample mean</a:t>
            </a:r>
            <a:r>
              <a:rPr lang="en-US" sz="2800" smtClean="0"/>
              <a:t> </a:t>
            </a:r>
          </a:p>
        </p:txBody>
      </p:sp>
      <p:graphicFrame>
        <p:nvGraphicFramePr>
          <p:cNvPr id="1027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5334000" y="3906838"/>
          <a:ext cx="1803400" cy="1274762"/>
        </p:xfrm>
        <a:graphic>
          <a:graphicData uri="http://schemas.openxmlformats.org/presentationml/2006/ole">
            <p:oleObj spid="_x0000_s1027" name="Clip" r:id="rId3" imgW="1801800" imgH="1272960" progId="">
              <p:embed/>
            </p:oleObj>
          </a:graphicData>
        </a:graphic>
      </p:graphicFrame>
      <p:sp>
        <p:nvSpPr>
          <p:cNvPr id="1034" name="Line 7"/>
          <p:cNvSpPr>
            <a:spLocks noChangeShapeType="1"/>
          </p:cNvSpPr>
          <p:nvPr/>
        </p:nvSpPr>
        <p:spPr bwMode="auto">
          <a:xfrm>
            <a:off x="6705600" y="3678238"/>
            <a:ext cx="1588" cy="990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35" name="Line 8"/>
          <p:cNvSpPr>
            <a:spLocks noChangeShapeType="1"/>
          </p:cNvSpPr>
          <p:nvPr/>
        </p:nvSpPr>
        <p:spPr bwMode="auto">
          <a:xfrm>
            <a:off x="6705600" y="4668838"/>
            <a:ext cx="1600200" cy="15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36" name="Rectangle 9"/>
          <p:cNvSpPr>
            <a:spLocks noChangeArrowheads="1"/>
          </p:cNvSpPr>
          <p:nvPr/>
        </p:nvSpPr>
        <p:spPr bwMode="auto">
          <a:xfrm>
            <a:off x="6934200" y="4211638"/>
            <a:ext cx="152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37" name="Rectangle 10"/>
          <p:cNvSpPr>
            <a:spLocks noChangeArrowheads="1"/>
          </p:cNvSpPr>
          <p:nvPr/>
        </p:nvSpPr>
        <p:spPr bwMode="auto">
          <a:xfrm>
            <a:off x="7086600" y="4287838"/>
            <a:ext cx="152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38" name="Rectangle 11"/>
          <p:cNvSpPr>
            <a:spLocks noChangeArrowheads="1"/>
          </p:cNvSpPr>
          <p:nvPr/>
        </p:nvSpPr>
        <p:spPr bwMode="auto">
          <a:xfrm>
            <a:off x="7239000" y="3983038"/>
            <a:ext cx="152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39" name="Rectangle 12"/>
          <p:cNvSpPr>
            <a:spLocks noChangeArrowheads="1"/>
          </p:cNvSpPr>
          <p:nvPr/>
        </p:nvSpPr>
        <p:spPr bwMode="auto">
          <a:xfrm>
            <a:off x="7391400" y="4059238"/>
            <a:ext cx="152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40" name="Rectangle 13"/>
          <p:cNvSpPr>
            <a:spLocks noChangeArrowheads="1"/>
          </p:cNvSpPr>
          <p:nvPr/>
        </p:nvSpPr>
        <p:spPr bwMode="auto">
          <a:xfrm>
            <a:off x="7543800" y="4211638"/>
            <a:ext cx="152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41" name="Rectangle 14"/>
          <p:cNvSpPr>
            <a:spLocks noChangeArrowheads="1"/>
          </p:cNvSpPr>
          <p:nvPr/>
        </p:nvSpPr>
        <p:spPr bwMode="auto">
          <a:xfrm>
            <a:off x="7696200" y="4440238"/>
            <a:ext cx="152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42" name="Rectangle 15"/>
          <p:cNvSpPr>
            <a:spLocks noChangeArrowheads="1"/>
          </p:cNvSpPr>
          <p:nvPr/>
        </p:nvSpPr>
        <p:spPr bwMode="auto">
          <a:xfrm>
            <a:off x="6781800" y="4440238"/>
            <a:ext cx="152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43" name="Rectangle 16"/>
          <p:cNvSpPr>
            <a:spLocks noChangeArrowheads="1"/>
          </p:cNvSpPr>
          <p:nvPr/>
        </p:nvSpPr>
        <p:spPr bwMode="auto">
          <a:xfrm>
            <a:off x="7848600" y="4516438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1044" name="Picture 17" descr="j028353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2209800"/>
            <a:ext cx="99060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5" name="Picture 20" descr="check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43400" y="2743200"/>
            <a:ext cx="1428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6" name="Picture 21" descr="check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2895600"/>
            <a:ext cx="1428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7" name="Picture 22" descr="check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67200" y="2590800"/>
            <a:ext cx="1428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3C991C6E-4900-4329-9ABB-1A5CE871C7FE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1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5601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25602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AC502059-AB3A-4586-8531-DCBE263EA6B4}" type="slidenum">
              <a:rPr lang="en-US" sz="1000"/>
              <a:pPr algn="r"/>
              <a:t>8</a:t>
            </a:fld>
            <a:endParaRPr lang="en-US" sz="1000"/>
          </a:p>
        </p:txBody>
      </p:sp>
      <p:sp>
        <p:nvSpPr>
          <p:cNvPr id="25603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25604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F4072DA4-D36A-4846-A7D9-8163AA770920}" type="slidenum">
              <a:rPr lang="en-US" sz="1000"/>
              <a:pPr algn="r"/>
              <a:t>8</a:t>
            </a:fld>
            <a:endParaRPr lang="en-US" sz="100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6934200" cy="762000"/>
          </a:xfrm>
        </p:spPr>
        <p:txBody>
          <a:bodyPr/>
          <a:lstStyle/>
          <a:p>
            <a:pPr eaLnBrk="1" hangingPunct="1"/>
            <a:r>
              <a:rPr lang="en-US" smtClean="0"/>
              <a:t>Inferential Statistics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5029200" cy="4532313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smtClean="0"/>
              <a:t>Estimation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300" smtClean="0"/>
              <a:t>e.g., Estimate the population mean weight using the sample mean weight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/>
              <a:t>Hypothesis testing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300" smtClean="0"/>
              <a:t>e.g., Test the claim that the population mean weight is 120 pounds</a:t>
            </a:r>
          </a:p>
        </p:txBody>
      </p:sp>
      <p:sp>
        <p:nvSpPr>
          <p:cNvPr id="25607" name="Rectangle 4"/>
          <p:cNvSpPr>
            <a:spLocks noChangeArrowheads="1"/>
          </p:cNvSpPr>
          <p:nvPr/>
        </p:nvSpPr>
        <p:spPr bwMode="auto">
          <a:xfrm>
            <a:off x="990600" y="5553075"/>
            <a:ext cx="7772400" cy="685800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</a:rPr>
              <a:t>Drawing conclusions about a large group of individuals based on a smaller group.</a:t>
            </a:r>
          </a:p>
        </p:txBody>
      </p:sp>
      <p:pic>
        <p:nvPicPr>
          <p:cNvPr id="25608" name="Picture 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1905000"/>
            <a:ext cx="3124200" cy="3048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2098899B-D0A9-43D4-BCAF-54EF2DED9634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9" name="Rectangle 107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6625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26626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063155DA-49B2-4088-BA0A-E760ADF7EC78}" type="slidenum">
              <a:rPr lang="en-US" sz="1000"/>
              <a:pPr algn="r"/>
              <a:t>9</a:t>
            </a:fld>
            <a:endParaRPr lang="en-US" sz="1000"/>
          </a:p>
        </p:txBody>
      </p:sp>
      <p:sp>
        <p:nvSpPr>
          <p:cNvPr id="26627" name="Rectangle 13"/>
          <p:cNvSpPr txBox="1">
            <a:spLocks noGrp="1" noChangeArrowheads="1"/>
          </p:cNvSpPr>
          <p:nvPr/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</a:t>
            </a:r>
            <a:endParaRPr lang="en-US" sz="1000"/>
          </a:p>
        </p:txBody>
      </p:sp>
      <p:sp>
        <p:nvSpPr>
          <p:cNvPr id="26628" name="Rectangle 14"/>
          <p:cNvSpPr txBox="1">
            <a:spLocks noGrp="1" noChangeArrowheads="1"/>
          </p:cNvSpPr>
          <p:nvPr/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r"/>
            <a:r>
              <a:rPr lang="en-US" sz="1000"/>
              <a:t>1-</a:t>
            </a:r>
            <a:fld id="{9341D0B0-C9C2-4A09-B01E-5DAB7BC337AD}" type="slidenum">
              <a:rPr lang="en-US" sz="1000"/>
              <a:pPr algn="r"/>
              <a:t>9</a:t>
            </a:fld>
            <a:endParaRPr lang="en-US" sz="1000"/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Basic Vocabulary of Statistics</a:t>
            </a:r>
          </a:p>
        </p:txBody>
      </p:sp>
      <p:graphicFrame>
        <p:nvGraphicFramePr>
          <p:cNvPr id="140297" name="Group 9"/>
          <p:cNvGraphicFramePr>
            <a:graphicFrameLocks noGrp="1"/>
          </p:cNvGraphicFramePr>
          <p:nvPr>
            <p:ph idx="1"/>
          </p:nvPr>
        </p:nvGraphicFramePr>
        <p:xfrm>
          <a:off x="609600" y="1828800"/>
          <a:ext cx="8077200" cy="3733800"/>
        </p:xfrm>
        <a:graphic>
          <a:graphicData uri="http://schemas.openxmlformats.org/drawingml/2006/table">
            <a:tbl>
              <a:tblPr/>
              <a:tblGrid>
                <a:gridCol w="8077200"/>
              </a:tblGrid>
              <a:tr h="3733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53A6"/>
                          </a:solidFill>
                          <a:effectLst/>
                          <a:latin typeface="Arial" pitchFamily="34" charset="0"/>
                        </a:rPr>
                        <a:t>VARIABLES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Variables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are a characteristics of an item or individual and are what you analyze when you use a statistical method.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53A6"/>
                          </a:solidFill>
                          <a:effectLst/>
                          <a:latin typeface="Arial" pitchFamily="34" charset="0"/>
                        </a:rPr>
                        <a:t>DATA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Data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are the different values associated with a variable.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53A6"/>
                          </a:solidFill>
                          <a:effectLst/>
                          <a:latin typeface="Arial" pitchFamily="34" charset="0"/>
                        </a:rPr>
                        <a:t>OPERATIONAL DEFINITIONS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Data values are meaningless unless their variables have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operational definitions,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universally accepted meanings that are clear to all associated with an analysis.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nHall1">
  <a:themeElements>
    <a:clrScheme name="PrenHall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PrenHall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renHall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Designs\PrenHall1.pot</Template>
  <TotalTime>1394</TotalTime>
  <Pages>20</Pages>
  <Words>820</Words>
  <Application>Microsoft Office PowerPoint</Application>
  <PresentationFormat>On-screen Show (4:3)</PresentationFormat>
  <Paragraphs>163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33" baseType="lpstr">
      <vt:lpstr>Arial</vt:lpstr>
      <vt:lpstr>Wingdings</vt:lpstr>
      <vt:lpstr>Times New Roman</vt:lpstr>
      <vt:lpstr>Symbol</vt:lpstr>
      <vt:lpstr>PrenHall1</vt:lpstr>
      <vt:lpstr>PrenHall1</vt:lpstr>
      <vt:lpstr>PrenHall1</vt:lpstr>
      <vt:lpstr>PrenHall1</vt:lpstr>
      <vt:lpstr>PrenHall1</vt:lpstr>
      <vt:lpstr>PrenHall1</vt:lpstr>
      <vt:lpstr>PrenHall1</vt:lpstr>
      <vt:lpstr>PrenHall1</vt:lpstr>
      <vt:lpstr>PrenHall1</vt:lpstr>
      <vt:lpstr>PrenHall1</vt:lpstr>
      <vt:lpstr>PrenHall1</vt:lpstr>
      <vt:lpstr>PrenHall1</vt:lpstr>
      <vt:lpstr>PrenHall1</vt:lpstr>
      <vt:lpstr>PrenHall1</vt:lpstr>
      <vt:lpstr>Clip</vt:lpstr>
      <vt:lpstr>Statistics for Managers using Microsoft Excel 6th Edition</vt:lpstr>
      <vt:lpstr>Learning Objectives</vt:lpstr>
      <vt:lpstr>Why Learn Statistics</vt:lpstr>
      <vt:lpstr>In Business, Statistics Has Many Important Uses</vt:lpstr>
      <vt:lpstr>Two Different Branches Of Statistics Are Used In Business</vt:lpstr>
      <vt:lpstr>These Two Branches Are Used In The Important Activities</vt:lpstr>
      <vt:lpstr>Descriptive Statistics</vt:lpstr>
      <vt:lpstr>Inferential Statistics</vt:lpstr>
      <vt:lpstr>Basic Vocabulary of Statistics</vt:lpstr>
      <vt:lpstr>Basic Vocabulary of Statistics</vt:lpstr>
      <vt:lpstr>Population vs. Sample</vt:lpstr>
      <vt:lpstr>This Book Is Organized To Show The Four Uses Of Statistics</vt:lpstr>
      <vt:lpstr>Chapter Summary</vt:lpstr>
      <vt:lpstr>Slide 14</vt:lpstr>
    </vt:vector>
  </TitlesOfParts>
  <Company>University of San Diego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Business Statistics, 10/e</dc:title>
  <dc:subject>Chapter 1</dc:subject>
  <dc:creator>Dirk Yandell</dc:creator>
  <cp:keywords/>
  <dc:description/>
  <cp:lastModifiedBy>UMURRM2</cp:lastModifiedBy>
  <cp:revision>99</cp:revision>
  <cp:lastPrinted>1998-11-22T23:37:53Z</cp:lastPrinted>
  <dcterms:created xsi:type="dcterms:W3CDTF">2001-01-13T00:04:22Z</dcterms:created>
  <dcterms:modified xsi:type="dcterms:W3CDTF">2010-03-17T14:57:40Z</dcterms:modified>
</cp:coreProperties>
</file>