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320" r:id="rId2"/>
    <p:sldId id="297" r:id="rId3"/>
    <p:sldId id="321" r:id="rId4"/>
    <p:sldId id="322" r:id="rId5"/>
    <p:sldId id="304" r:id="rId6"/>
    <p:sldId id="323" r:id="rId7"/>
    <p:sldId id="264" r:id="rId8"/>
    <p:sldId id="265" r:id="rId9"/>
    <p:sldId id="305" r:id="rId10"/>
    <p:sldId id="306" r:id="rId11"/>
    <p:sldId id="307" r:id="rId12"/>
    <p:sldId id="325" r:id="rId13"/>
    <p:sldId id="319" r:id="rId14"/>
    <p:sldId id="326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DE0BD"/>
    <a:srgbClr val="F983C1"/>
    <a:srgbClr val="C1BAF8"/>
    <a:srgbClr val="FF6600"/>
    <a:srgbClr val="E7F4F5"/>
    <a:srgbClr val="FBFE8A"/>
    <a:srgbClr val="D3CCF6"/>
    <a:srgbClr val="CBDD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84" autoAdjust="0"/>
    <p:restoredTop sz="94647" autoAdjust="0"/>
  </p:normalViewPr>
  <p:slideViewPr>
    <p:cSldViewPr>
      <p:cViewPr varScale="1">
        <p:scale>
          <a:sx n="80" d="100"/>
          <a:sy n="8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		 1-</a:t>
            </a:r>
            <a:fld id="{FF329B43-8F93-4975-87F9-0725629C105E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581400"/>
            <a:ext cx="50292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1600" y="533400"/>
            <a:ext cx="41910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		1-</a:t>
            </a:r>
            <a:fld id="{7B35419E-35F4-4F70-887A-14B1CE21549C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6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106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106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Rectangle 106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6" name="Rectangle 106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Rectangle 106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Rectangle 107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107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107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107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93196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07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" name="Rectangle 107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67A6F96-61D2-4ABB-9CB5-7A8A92515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347B37C-8367-4A35-9CF8-A429CA7E5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98715A9-343D-4A0E-AC74-6954AC929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8077200" cy="4532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E47EEF2-6C3E-4202-B380-78D0CF80C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C0F3076-1AEE-40B0-BF65-EED3F3E31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788BD2B-F194-4EA5-BE12-5E125208A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BA5178B-B7C9-4E4A-8CA3-F40367D5E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3798155-6308-4D62-86CD-68CF8BF79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A8EE200-30A6-4497-BF72-F7C4E2B5C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AA07BA2-7C2B-4720-9499-088CE6709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CCD89BC-DCCA-4125-8E7A-74AF049D3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30E630C-47F2-458A-8792-40E46457B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9765B11-026B-4A2B-B6EE-037506C9D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1-</a:t>
            </a:r>
            <a:fld id="{06CE2E2E-7C89-45A2-8D67-588D4D0D1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4582" name="Group 15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24583" name="Group 16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92177" name="Rectangle 17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92178" name="Rectangle 18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92179" name="Rectangle 19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0" name="Rectangle 20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1" name="Rectangle 21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2" name="Rectangle 22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3" name="Rectangle 23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4" name="Rectangle 24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26" name="Rectangle 107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34150"/>
            <a:ext cx="4648200" cy="323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7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" name="Rectangle 107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C50B662-F1D6-4F37-84C6-D49B07651E7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0" name="Rectangle 1075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C6381694-8A43-4721-AE01-9E9960C38EF3}" type="slidenum">
              <a:rPr lang="en-US" sz="1000"/>
              <a:pPr algn="r"/>
              <a:t>1</a:t>
            </a:fld>
            <a:endParaRPr lang="en-US" sz="1000"/>
          </a:p>
        </p:txBody>
      </p:sp>
      <p:sp>
        <p:nvSpPr>
          <p:cNvPr id="17412" name="Rectangle 1075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D058815C-BE72-4BB6-B2C2-165109E76DB9}" type="slidenum">
              <a:rPr lang="en-US" sz="1000"/>
              <a:pPr algn="r"/>
              <a:t>1</a:t>
            </a:fld>
            <a:endParaRPr lang="en-US" sz="1000"/>
          </a:p>
        </p:txBody>
      </p:sp>
      <p:sp>
        <p:nvSpPr>
          <p:cNvPr id="17413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smtClean="0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 smtClean="0">
                <a:solidFill>
                  <a:schemeClr val="folHlink"/>
                </a:solidFill>
              </a:rPr>
              <a:t/>
            </a:r>
            <a:br>
              <a:rPr lang="en-US" sz="4100" smtClean="0">
                <a:solidFill>
                  <a:schemeClr val="folHlink"/>
                </a:solidFill>
              </a:rPr>
            </a:br>
            <a:r>
              <a:rPr lang="en-US" sz="3600" smtClean="0">
                <a:solidFill>
                  <a:schemeClr val="folHlink"/>
                </a:solidFill>
              </a:rPr>
              <a:t>6</a:t>
            </a:r>
            <a:r>
              <a:rPr lang="en-US" sz="3600" baseline="30000" smtClean="0">
                <a:solidFill>
                  <a:schemeClr val="folHlink"/>
                </a:solidFill>
              </a:rPr>
              <a:t>th</a:t>
            </a:r>
            <a:r>
              <a:rPr lang="en-US" sz="3600" smtClean="0">
                <a:solidFill>
                  <a:schemeClr val="folHlink"/>
                </a:solidFill>
              </a:rPr>
              <a:t> Edition</a:t>
            </a:r>
          </a:p>
        </p:txBody>
      </p:sp>
      <p:sp>
        <p:nvSpPr>
          <p:cNvPr id="17414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Chapter 1</a:t>
            </a: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>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7AC2996D-A749-4CCB-AE40-AAE0843863E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7649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7650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E4AC37EE-7800-456F-9313-D84094E99301}" type="slidenum">
              <a:rPr lang="en-US" sz="1000"/>
              <a:pPr algn="r"/>
              <a:t>10</a:t>
            </a:fld>
            <a:endParaRPr lang="en-US" sz="1000"/>
          </a:p>
        </p:txBody>
      </p:sp>
      <p:sp>
        <p:nvSpPr>
          <p:cNvPr id="2765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765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ADD049EB-FEC4-41ED-AECA-7AC81D2D0F9F}" type="slidenum">
              <a:rPr lang="en-US" sz="1000"/>
              <a:pPr algn="r"/>
              <a:t>10</a:t>
            </a:fld>
            <a:endParaRPr lang="en-US" sz="10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Vocabulary of Statistics</a:t>
            </a: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010400" cy="4968875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POPULATION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population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consists of all the items or individuals about which you want to draw a conclusion.  The population is the “large group”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SAMPLE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sample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the portion of a population selected for analysis.  The sample is the “small group”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PARAMETER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parameter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a numerical measure that describes a characteristic of a population.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STATISTIC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statistic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a numerical measure that describes a characteristic of a sample.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DB458F5-2C9E-4672-9F09-EF6B0C1C673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6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867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867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4280AFE9-1563-4CB3-A132-F5A379E5A626}" type="slidenum">
              <a:rPr lang="en-US" sz="1000"/>
              <a:pPr algn="r"/>
              <a:t>11</a:t>
            </a:fld>
            <a:endParaRPr lang="en-US" sz="1000"/>
          </a:p>
        </p:txBody>
      </p:sp>
      <p:sp>
        <p:nvSpPr>
          <p:cNvPr id="28675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8676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A7F18916-9988-4B93-B90D-B6B26B87C8C8}" type="slidenum">
              <a:rPr lang="en-US" sz="1000"/>
              <a:pPr algn="r"/>
              <a:t>11</a:t>
            </a:fld>
            <a:endParaRPr lang="en-US" sz="10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Population vs. Sample</a:t>
            </a:r>
          </a:p>
        </p:txBody>
      </p:sp>
      <p:sp>
        <p:nvSpPr>
          <p:cNvPr id="28678" name="Oval 3"/>
          <p:cNvSpPr>
            <a:spLocks noChangeArrowheads="1"/>
          </p:cNvSpPr>
          <p:nvPr/>
        </p:nvSpPr>
        <p:spPr bwMode="auto">
          <a:xfrm>
            <a:off x="762000" y="2438400"/>
            <a:ext cx="3810000" cy="2819400"/>
          </a:xfrm>
          <a:prstGeom prst="ellips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9" name="Oval 4"/>
          <p:cNvSpPr>
            <a:spLocks noChangeArrowheads="1"/>
          </p:cNvSpPr>
          <p:nvPr/>
        </p:nvSpPr>
        <p:spPr bwMode="auto">
          <a:xfrm>
            <a:off x="4724400" y="2362200"/>
            <a:ext cx="3810000" cy="2895600"/>
          </a:xfrm>
          <a:prstGeom prst="ellipse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905000" y="1905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Population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6096000" y="1905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Times New Roman" pitchFamily="18" charset="0"/>
              </a:rPr>
              <a:t>Sample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914400" y="54102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 used to describe the population are called </a:t>
            </a:r>
            <a:r>
              <a:rPr lang="en-US" sz="2000" b="1">
                <a:latin typeface="Times New Roman" pitchFamily="18" charset="0"/>
              </a:rPr>
              <a:t>parameters</a:t>
            </a: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5334000" y="5410200"/>
            <a:ext cx="350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 used to describe the sample are called </a:t>
            </a:r>
            <a:r>
              <a:rPr lang="en-US" sz="2000" b="1">
                <a:latin typeface="Times New Roman" pitchFamily="18" charset="0"/>
              </a:rPr>
              <a:t>statistics</a:t>
            </a:r>
          </a:p>
        </p:txBody>
      </p:sp>
      <p:pic>
        <p:nvPicPr>
          <p:cNvPr id="28684" name="Picture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19400"/>
            <a:ext cx="2590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868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743200"/>
            <a:ext cx="2590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F63F0F7C-A609-4009-853A-A0377F3D364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9697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9698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3093913B-B97D-4E39-80E2-4C2CCE450C67}" type="slidenum">
              <a:rPr lang="en-US" sz="1000"/>
              <a:pPr algn="r"/>
              <a:t>12</a:t>
            </a:fld>
            <a:endParaRPr lang="en-US" sz="1000"/>
          </a:p>
        </p:txBody>
      </p:sp>
      <p:sp>
        <p:nvSpPr>
          <p:cNvPr id="29699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9700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9731F40C-917F-4951-9687-DAA776240019}" type="slidenum">
              <a:rPr lang="en-US" sz="1000"/>
              <a:pPr algn="r"/>
              <a:t>12</a:t>
            </a:fld>
            <a:endParaRPr lang="en-US" sz="1000"/>
          </a:p>
        </p:txBody>
      </p:sp>
      <p:sp>
        <p:nvSpPr>
          <p:cNvPr id="29701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z="3600" smtClean="0"/>
              <a:t>This Book Is Organized To Show The Four Uses Of Statistics</a:t>
            </a:r>
          </a:p>
        </p:txBody>
      </p:sp>
      <p:sp>
        <p:nvSpPr>
          <p:cNvPr id="297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summarize business data (Chapters 2 &amp; 3)</a:t>
            </a:r>
          </a:p>
          <a:p>
            <a:endParaRPr lang="en-US" smtClean="0"/>
          </a:p>
          <a:p>
            <a:r>
              <a:rPr lang="en-US" smtClean="0"/>
              <a:t>To draw conclusions from business data (Chapters 4 – 12)</a:t>
            </a:r>
          </a:p>
          <a:p>
            <a:endParaRPr lang="en-US" smtClean="0"/>
          </a:p>
          <a:p>
            <a:r>
              <a:rPr lang="en-US" smtClean="0"/>
              <a:t>To make reliable forecasts about business activities (Chapters 13 – 16)</a:t>
            </a:r>
          </a:p>
          <a:p>
            <a:endParaRPr lang="en-US" smtClean="0"/>
          </a:p>
          <a:p>
            <a:r>
              <a:rPr lang="en-US" smtClean="0"/>
              <a:t>To improve business processes (Chapter 18)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4ABDC55-150F-4FA0-A767-39D366BB03A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2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3072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6C2954B6-C2B8-4C48-A0AA-58B76F0E169E}" type="slidenum">
              <a:rPr lang="en-US" sz="1000"/>
              <a:pPr algn="r"/>
              <a:t>13</a:t>
            </a:fld>
            <a:endParaRPr lang="en-US" sz="1000"/>
          </a:p>
        </p:txBody>
      </p:sp>
      <p:sp>
        <p:nvSpPr>
          <p:cNvPr id="3072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3072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D2854F4F-7C62-4907-9550-8DCDEDBF3BB0}" type="slidenum">
              <a:rPr lang="en-US" sz="1000"/>
              <a:pPr algn="r"/>
              <a:t>13</a:t>
            </a:fld>
            <a:endParaRPr lang="en-US" sz="10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362200"/>
            <a:ext cx="7010400" cy="3810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Introduced the basic vocabulary of statistics and the role of statistics in turning data into information to facilitate decision making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Examined the use of statistics to: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Summarize data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Draw conclusions from data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Make reliable forecasts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Improve business processes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Examined descriptive vs. inferential statistics</a:t>
            </a:r>
          </a:p>
          <a:p>
            <a:pPr eaLnBrk="1" hangingPunct="1"/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1981200" y="1752600"/>
            <a:ext cx="65532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In this chapter, we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A77D9FC-9ED5-412C-AFBE-219FA248FF3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1745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31746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4EC39039-7E2D-4E24-9662-75B3800B8166}" type="slidenum">
              <a:rPr lang="en-US" sz="1000"/>
              <a:pPr algn="r"/>
              <a:t>14</a:t>
            </a:fld>
            <a:endParaRPr lang="en-US" sz="1000"/>
          </a:p>
        </p:txBody>
      </p:sp>
      <p:sp>
        <p:nvSpPr>
          <p:cNvPr id="31747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638550"/>
            <a:ext cx="5486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638550"/>
            <a:ext cx="5486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749" name="Picture 6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9144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762000" y="48006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943F82B0-29E5-454B-8CF8-80976529B5F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43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1843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1D01C5AC-2AFE-42FA-B566-EB842A518EAC}" type="slidenum">
              <a:rPr lang="en-US" sz="1000"/>
              <a:pPr algn="r"/>
              <a:t>2</a:t>
            </a:fld>
            <a:endParaRPr lang="en-US" sz="1000"/>
          </a:p>
        </p:txBody>
      </p:sp>
      <p:sp>
        <p:nvSpPr>
          <p:cNvPr id="18435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18436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566E0A36-6667-4A90-8CD8-53DF90B6DC12}" type="slidenum">
              <a:rPr lang="en-US" sz="1000"/>
              <a:pPr algn="r"/>
              <a:t>2</a:t>
            </a:fld>
            <a:endParaRPr lang="en-US" sz="10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6025" y="492125"/>
            <a:ext cx="6200775" cy="727075"/>
          </a:xfrm>
        </p:spPr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162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In this chapter you learn: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How business uses statistics</a:t>
            </a:r>
          </a:p>
          <a:p>
            <a:endParaRPr lang="en-US" smtClean="0"/>
          </a:p>
          <a:p>
            <a:r>
              <a:rPr lang="en-US" smtClean="0"/>
              <a:t>The basic vocabulary of statistics</a:t>
            </a:r>
          </a:p>
          <a:p>
            <a:endParaRPr lang="en-US" smtClean="0"/>
          </a:p>
          <a:p>
            <a:r>
              <a:rPr lang="en-US" smtClean="0"/>
              <a:t>How to use Microsoft Excel with this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65920DC-0D75-4046-8378-D83F09DF9BE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9457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19458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0399E95D-2038-453A-8A65-1913EC986988}" type="slidenum">
              <a:rPr lang="en-US" sz="1000"/>
              <a:pPr algn="r"/>
              <a:t>3</a:t>
            </a:fld>
            <a:endParaRPr lang="en-US" sz="1000"/>
          </a:p>
        </p:txBody>
      </p:sp>
      <p:sp>
        <p:nvSpPr>
          <p:cNvPr id="19459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19460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0919475F-05CF-4AF5-B3B2-8704579650CE}" type="slidenum">
              <a:rPr lang="en-US" sz="1000"/>
              <a:pPr algn="r"/>
              <a:t>3</a:t>
            </a:fld>
            <a:endParaRPr lang="en-US" sz="1000"/>
          </a:p>
        </p:txBody>
      </p:sp>
      <p:sp>
        <p:nvSpPr>
          <p:cNvPr id="1946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/>
          <a:lstStyle/>
          <a:p>
            <a:r>
              <a:rPr lang="en-US" smtClean="0"/>
              <a:t>Why Learn Statistics</a:t>
            </a:r>
          </a:p>
        </p:txBody>
      </p:sp>
      <p:sp>
        <p:nvSpPr>
          <p:cNvPr id="1946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Make better sense of the world</a:t>
            </a:r>
          </a:p>
        </p:txBody>
      </p:sp>
      <p:sp>
        <p:nvSpPr>
          <p:cNvPr id="1946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Internet articles / reports</a:t>
            </a:r>
          </a:p>
          <a:p>
            <a:endParaRPr lang="en-US" smtClean="0"/>
          </a:p>
          <a:p>
            <a:r>
              <a:rPr lang="en-US" smtClean="0"/>
              <a:t>Magazine articles</a:t>
            </a:r>
          </a:p>
          <a:p>
            <a:endParaRPr lang="en-US" smtClean="0"/>
          </a:p>
          <a:p>
            <a:r>
              <a:rPr lang="en-US" smtClean="0"/>
              <a:t>Newspaper articles</a:t>
            </a:r>
          </a:p>
          <a:p>
            <a:endParaRPr lang="en-US" smtClean="0"/>
          </a:p>
          <a:p>
            <a:r>
              <a:rPr lang="en-US" smtClean="0"/>
              <a:t>Television &amp; radio reports</a:t>
            </a:r>
          </a:p>
        </p:txBody>
      </p:sp>
      <p:sp>
        <p:nvSpPr>
          <p:cNvPr id="19464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smtClean="0"/>
              <a:t>Make better business decisions</a:t>
            </a:r>
          </a:p>
        </p:txBody>
      </p:sp>
      <p:sp>
        <p:nvSpPr>
          <p:cNvPr id="19465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Business memos</a:t>
            </a:r>
          </a:p>
          <a:p>
            <a:endParaRPr lang="en-US" smtClean="0"/>
          </a:p>
          <a:p>
            <a:r>
              <a:rPr lang="en-US" smtClean="0"/>
              <a:t>Business research</a:t>
            </a:r>
          </a:p>
          <a:p>
            <a:endParaRPr lang="en-US" smtClean="0"/>
          </a:p>
          <a:p>
            <a:r>
              <a:rPr lang="en-US" smtClean="0"/>
              <a:t>Technical journals</a:t>
            </a:r>
          </a:p>
          <a:p>
            <a:endParaRPr lang="en-US" smtClean="0"/>
          </a:p>
          <a:p>
            <a:r>
              <a:rPr lang="en-US" smtClean="0"/>
              <a:t>Technical reports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E6F50E7-8D00-4EC9-A022-B386D41DA9A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48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048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87EAB35F-758B-400F-8A2C-F1271CC27CA5}" type="slidenum">
              <a:rPr lang="en-US" sz="1000"/>
              <a:pPr algn="r"/>
              <a:t>4</a:t>
            </a:fld>
            <a:endParaRPr lang="en-US" sz="1000"/>
          </a:p>
        </p:txBody>
      </p:sp>
      <p:sp>
        <p:nvSpPr>
          <p:cNvPr id="2048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048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73C94B42-3E40-4295-86E9-3512C4CAEE88}" type="slidenum">
              <a:rPr lang="en-US" sz="1000"/>
              <a:pPr algn="r"/>
              <a:t>4</a:t>
            </a:fld>
            <a:endParaRPr lang="en-US" sz="1000"/>
          </a:p>
        </p:txBody>
      </p:sp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mtClean="0"/>
              <a:t>In Business, Statistics Has Many Important Uses</a:t>
            </a:r>
          </a:p>
        </p:txBody>
      </p:sp>
      <p:sp>
        <p:nvSpPr>
          <p:cNvPr id="204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summarize business data</a:t>
            </a:r>
          </a:p>
          <a:p>
            <a:endParaRPr lang="en-US" smtClean="0"/>
          </a:p>
          <a:p>
            <a:r>
              <a:rPr lang="en-US" smtClean="0"/>
              <a:t>To draw conclusions from business data</a:t>
            </a:r>
          </a:p>
          <a:p>
            <a:endParaRPr lang="en-US" smtClean="0"/>
          </a:p>
          <a:p>
            <a:r>
              <a:rPr lang="en-US" smtClean="0"/>
              <a:t>To make reliable forecasts about business activities</a:t>
            </a:r>
          </a:p>
          <a:p>
            <a:endParaRPr lang="en-US" smtClean="0"/>
          </a:p>
          <a:p>
            <a:r>
              <a:rPr lang="en-US" smtClean="0"/>
              <a:t>To improve business processes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FD5DCF3-4955-40C6-BBDA-1B00E3F0DEB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1505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1506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B1932320-F882-4E84-AC6F-A8D3812A5ED8}" type="slidenum">
              <a:rPr lang="en-US" sz="1000"/>
              <a:pPr algn="r"/>
              <a:t>5</a:t>
            </a:fld>
            <a:endParaRPr lang="en-US" sz="1000"/>
          </a:p>
        </p:txBody>
      </p:sp>
      <p:sp>
        <p:nvSpPr>
          <p:cNvPr id="21507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1508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D9278FC6-50C9-4629-9A68-AFB6B40DB19C}" type="slidenum">
              <a:rPr lang="en-US" sz="1000"/>
              <a:pPr algn="r"/>
              <a:t>5</a:t>
            </a:fld>
            <a:endParaRPr lang="en-US" sz="10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/>
              <a:t>Two Different Branches Of Statistics Are Used In Business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37463" cy="1343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Statistics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	The branch of mathematics that transforms data into useful information for decision makers. 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914400" y="3810000"/>
            <a:ext cx="3352800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b="1"/>
              <a:t>Descriptive Statistics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Collecting, summarizing, presenting and analyzing data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4953000" y="3810000"/>
            <a:ext cx="3581400" cy="172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b="1"/>
              <a:t>Inferential Statistics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b="1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Using data collected from a small group to draw conclusions about a larger group</a:t>
            </a:r>
          </a:p>
        </p:txBody>
      </p:sp>
      <p:sp>
        <p:nvSpPr>
          <p:cNvPr id="21513" name="AutoShape 6"/>
          <p:cNvSpPr>
            <a:spLocks noChangeArrowheads="1"/>
          </p:cNvSpPr>
          <p:nvPr/>
        </p:nvSpPr>
        <p:spPr bwMode="auto">
          <a:xfrm>
            <a:off x="2438400" y="32004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4" name="AutoShape 7"/>
          <p:cNvSpPr>
            <a:spLocks noChangeArrowheads="1"/>
          </p:cNvSpPr>
          <p:nvPr/>
        </p:nvSpPr>
        <p:spPr bwMode="auto">
          <a:xfrm>
            <a:off x="6553200" y="32004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6C3F12F6-C8E7-4F8D-B2F8-6D011B74B56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2529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2530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5E61A304-18B9-4DE9-8815-D2043D83EDD6}" type="slidenum">
              <a:rPr lang="en-US" sz="1000"/>
              <a:pPr algn="r"/>
              <a:t>6</a:t>
            </a:fld>
            <a:endParaRPr lang="en-US" sz="1000"/>
          </a:p>
        </p:txBody>
      </p:sp>
      <p:sp>
        <p:nvSpPr>
          <p:cNvPr id="2253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253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C0D91FC2-3410-48F6-8961-77EA7589350E}" type="slidenum">
              <a:rPr lang="en-US" sz="1000"/>
              <a:pPr algn="r"/>
              <a:t>6</a:t>
            </a:fld>
            <a:endParaRPr lang="en-US" sz="1000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mtClean="0"/>
              <a:t>These Two Branches Are Used In The Important Activities</a:t>
            </a:r>
          </a:p>
        </p:txBody>
      </p:sp>
      <p:sp>
        <p:nvSpPr>
          <p:cNvPr id="22534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532313"/>
          </a:xfrm>
        </p:spPr>
        <p:txBody>
          <a:bodyPr/>
          <a:lstStyle/>
          <a:p>
            <a:r>
              <a:rPr lang="en-US" smtClean="0"/>
              <a:t>To summarize business data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Descriptive methods used to create charts &amp; tables</a:t>
            </a:r>
          </a:p>
          <a:p>
            <a:r>
              <a:rPr lang="en-US" smtClean="0"/>
              <a:t>To draw conclusions from business data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Inferential methods used to reach conclusions about a large group based on data from a smaller group</a:t>
            </a:r>
          </a:p>
          <a:p>
            <a:r>
              <a:rPr lang="en-US" smtClean="0"/>
              <a:t>To make reliable forecasts about business activities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Inferential methods used to develop, quantify, and improve the accuracy of predictive models</a:t>
            </a:r>
          </a:p>
          <a:p>
            <a:r>
              <a:rPr lang="en-US" smtClean="0"/>
              <a:t>To improve business processes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Involves managerial approaches like Six Sigma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FCE3E3E9-AD55-46DD-94A8-D9337EAB9F3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4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28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1029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8B9532FB-908F-4C14-8102-E80297391067}" type="slidenum">
              <a:rPr lang="en-US" sz="1000"/>
              <a:pPr algn="r"/>
              <a:t>7</a:t>
            </a:fld>
            <a:endParaRPr lang="en-US" sz="1000"/>
          </a:p>
        </p:txBody>
      </p:sp>
      <p:sp>
        <p:nvSpPr>
          <p:cNvPr id="1030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1031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805129B2-772C-4408-A245-9443F5B2FCDF}" type="slidenum">
              <a:rPr lang="en-US" sz="1000"/>
              <a:pPr algn="r"/>
              <a:t>7</a:t>
            </a:fld>
            <a:endParaRPr lang="en-US" sz="100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923088" cy="858838"/>
          </a:xfrm>
        </p:spPr>
        <p:txBody>
          <a:bodyPr/>
          <a:lstStyle/>
          <a:p>
            <a:pPr eaLnBrk="1" hangingPunct="1"/>
            <a:r>
              <a:rPr lang="en-US" smtClean="0"/>
              <a:t>Descriptive Statistics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3200" smtClean="0"/>
              <a:t>Collect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Survey</a:t>
            </a:r>
          </a:p>
          <a:p>
            <a:pPr eaLnBrk="1" hangingPunct="1">
              <a:lnSpc>
                <a:spcPct val="130000"/>
              </a:lnSpc>
            </a:pPr>
            <a:r>
              <a:rPr lang="en-US" sz="3200" smtClean="0"/>
              <a:t>Present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Tables and graphs</a:t>
            </a:r>
          </a:p>
          <a:p>
            <a:pPr eaLnBrk="1" hangingPunct="1">
              <a:lnSpc>
                <a:spcPct val="130000"/>
              </a:lnSpc>
            </a:pPr>
            <a:r>
              <a:rPr lang="en-US" sz="3200" smtClean="0"/>
              <a:t>Characterize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The sample mean</a:t>
            </a:r>
            <a:r>
              <a:rPr lang="en-US" sz="2800" smtClean="0"/>
              <a:t> </a:t>
            </a:r>
          </a:p>
        </p:txBody>
      </p:sp>
      <p:graphicFrame>
        <p:nvGraphicFramePr>
          <p:cNvPr id="1027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0" y="3906838"/>
          <a:ext cx="1803400" cy="1274762"/>
        </p:xfrm>
        <a:graphic>
          <a:graphicData uri="http://schemas.openxmlformats.org/presentationml/2006/ole">
            <p:oleObj spid="_x0000_s1027" name="Clip" r:id="rId3" imgW="1801800" imgH="1272960" progId="">
              <p:embed/>
            </p:oleObj>
          </a:graphicData>
        </a:graphic>
      </p:graphicFrame>
      <p:sp>
        <p:nvSpPr>
          <p:cNvPr id="1034" name="Line 7"/>
          <p:cNvSpPr>
            <a:spLocks noChangeShapeType="1"/>
          </p:cNvSpPr>
          <p:nvPr/>
        </p:nvSpPr>
        <p:spPr bwMode="auto">
          <a:xfrm>
            <a:off x="6705600" y="3678238"/>
            <a:ext cx="1588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5" name="Line 8"/>
          <p:cNvSpPr>
            <a:spLocks noChangeShapeType="1"/>
          </p:cNvSpPr>
          <p:nvPr/>
        </p:nvSpPr>
        <p:spPr bwMode="auto">
          <a:xfrm>
            <a:off x="6705600" y="46688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69342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7086600" y="4287838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8" name="Rectangle 11"/>
          <p:cNvSpPr>
            <a:spLocks noChangeArrowheads="1"/>
          </p:cNvSpPr>
          <p:nvPr/>
        </p:nvSpPr>
        <p:spPr bwMode="auto">
          <a:xfrm>
            <a:off x="7239000" y="3983038"/>
            <a:ext cx="15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9" name="Rectangle 12"/>
          <p:cNvSpPr>
            <a:spLocks noChangeArrowheads="1"/>
          </p:cNvSpPr>
          <p:nvPr/>
        </p:nvSpPr>
        <p:spPr bwMode="auto">
          <a:xfrm>
            <a:off x="7391400" y="4059238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40" name="Rectangle 13"/>
          <p:cNvSpPr>
            <a:spLocks noChangeArrowheads="1"/>
          </p:cNvSpPr>
          <p:nvPr/>
        </p:nvSpPr>
        <p:spPr bwMode="auto">
          <a:xfrm>
            <a:off x="75438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76962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42" name="Rectangle 15"/>
          <p:cNvSpPr>
            <a:spLocks noChangeArrowheads="1"/>
          </p:cNvSpPr>
          <p:nvPr/>
        </p:nvSpPr>
        <p:spPr bwMode="auto">
          <a:xfrm>
            <a:off x="67818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43" name="Rectangle 16"/>
          <p:cNvSpPr>
            <a:spLocks noChangeArrowheads="1"/>
          </p:cNvSpPr>
          <p:nvPr/>
        </p:nvSpPr>
        <p:spPr bwMode="auto">
          <a:xfrm>
            <a:off x="7848600" y="4516438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044" name="Picture 17" descr="j028353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209800"/>
            <a:ext cx="990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0" descr="che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7432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1" descr="che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28956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2" descr="che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5908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C991C6E-4900-4329-9ABB-1A5CE871C7F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560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560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AC502059-AB3A-4586-8531-DCBE263EA6B4}" type="slidenum">
              <a:rPr lang="en-US" sz="1000"/>
              <a:pPr algn="r"/>
              <a:t>8</a:t>
            </a:fld>
            <a:endParaRPr lang="en-US" sz="1000"/>
          </a:p>
        </p:txBody>
      </p:sp>
      <p:sp>
        <p:nvSpPr>
          <p:cNvPr id="2560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560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F4072DA4-D36A-4846-A7D9-8163AA770920}" type="slidenum">
              <a:rPr lang="en-US" sz="1000"/>
              <a:pPr algn="r"/>
              <a:t>8</a:t>
            </a:fld>
            <a:endParaRPr lang="en-US" sz="10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934200" cy="762000"/>
          </a:xfrm>
        </p:spPr>
        <p:txBody>
          <a:bodyPr/>
          <a:lstStyle/>
          <a:p>
            <a:pPr eaLnBrk="1" hangingPunct="1"/>
            <a:r>
              <a:rPr lang="en-US" smtClean="0"/>
              <a:t>Inferential Statistics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029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Estimation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smtClean="0"/>
              <a:t>e.g., Estimate the population mean weight using the sample mean weight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Hypothesis testing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smtClean="0"/>
              <a:t>e.g., Test the claim that the population mean weight is 120 pounds</a:t>
            </a: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990600" y="5553075"/>
            <a:ext cx="7772400" cy="6858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Drawing conclusions about a large group of individuals based on a smaller group.</a:t>
            </a:r>
          </a:p>
        </p:txBody>
      </p:sp>
      <p:pic>
        <p:nvPicPr>
          <p:cNvPr id="25608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05000"/>
            <a:ext cx="31242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098899B-D0A9-43D4-BCAF-54EF2DED963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107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6625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6626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063155DA-49B2-4088-BA0A-E760ADF7EC78}" type="slidenum">
              <a:rPr lang="en-US" sz="1000"/>
              <a:pPr algn="r"/>
              <a:t>9</a:t>
            </a:fld>
            <a:endParaRPr lang="en-US" sz="1000"/>
          </a:p>
        </p:txBody>
      </p:sp>
      <p:sp>
        <p:nvSpPr>
          <p:cNvPr id="26627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Education, Inc. publishing as Prentice Hall</a:t>
            </a:r>
            <a:endParaRPr lang="en-US" sz="1000"/>
          </a:p>
        </p:txBody>
      </p:sp>
      <p:sp>
        <p:nvSpPr>
          <p:cNvPr id="26628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9341D0B0-C9C2-4A09-B01E-5DAB7BC337AD}" type="slidenum">
              <a:rPr lang="en-US" sz="1000"/>
              <a:pPr algn="r"/>
              <a:t>9</a:t>
            </a:fld>
            <a:endParaRPr lang="en-US" sz="10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Vocabulary of Statistics</a:t>
            </a:r>
          </a:p>
        </p:txBody>
      </p:sp>
      <p:graphicFrame>
        <p:nvGraphicFramePr>
          <p:cNvPr id="140297" name="Group 9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373380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373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VARIABLES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Variables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are a characteristics of an item or individual and are what you analyze when you use a statistical method.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DATA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are the different values associated with a variable.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OPERATIONAL DEFINITIONS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values are meaningless unless their variables have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operational definitions,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universally accepted meanings that are clear to all associated with an analysis.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1394</TotalTime>
  <Pages>20</Pages>
  <Words>820</Words>
  <Application>Microsoft Office PowerPoint</Application>
  <PresentationFormat>On-screen Show (4:3)</PresentationFormat>
  <Paragraphs>163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3" baseType="lpstr">
      <vt:lpstr>Arial</vt:lpstr>
      <vt:lpstr>Wingdings</vt:lpstr>
      <vt:lpstr>Times New Roman</vt:lpstr>
      <vt:lpstr>Symbol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PrenHall1</vt:lpstr>
      <vt:lpstr>Clip</vt:lpstr>
      <vt:lpstr>Statistics for Managers using Microsoft Excel 6th Edition</vt:lpstr>
      <vt:lpstr>Learning Objectives</vt:lpstr>
      <vt:lpstr>Why Learn Statistics</vt:lpstr>
      <vt:lpstr>In Business, Statistics Has Many Important Uses</vt:lpstr>
      <vt:lpstr>Two Different Branches Of Statistics Are Used In Business</vt:lpstr>
      <vt:lpstr>These Two Branches Are Used In The Important Activities</vt:lpstr>
      <vt:lpstr>Descriptive Statistics</vt:lpstr>
      <vt:lpstr>Inferential Statistics</vt:lpstr>
      <vt:lpstr>Basic Vocabulary of Statistics</vt:lpstr>
      <vt:lpstr>Basic Vocabulary of Statistics</vt:lpstr>
      <vt:lpstr>Population vs. Sample</vt:lpstr>
      <vt:lpstr>This Book Is Organized To Show The Four Uses Of Statistics</vt:lpstr>
      <vt:lpstr>Chapter Summary</vt:lpstr>
      <vt:lpstr>Slide 14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1</dc:subject>
  <dc:creator>Dirk Yandell</dc:creator>
  <cp:keywords/>
  <dc:description/>
  <cp:lastModifiedBy>UMURRM2</cp:lastModifiedBy>
  <cp:revision>99</cp:revision>
  <cp:lastPrinted>1998-11-22T23:37:53Z</cp:lastPrinted>
  <dcterms:created xsi:type="dcterms:W3CDTF">2001-01-13T00:04:22Z</dcterms:created>
  <dcterms:modified xsi:type="dcterms:W3CDTF">2010-03-17T14:57:40Z</dcterms:modified>
</cp:coreProperties>
</file>