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5" r:id="rId4"/>
    <p:sldId id="258" r:id="rId5"/>
    <p:sldId id="267" r:id="rId6"/>
    <p:sldId id="266" r:id="rId7"/>
    <p:sldId id="259" r:id="rId8"/>
    <p:sldId id="268" r:id="rId9"/>
    <p:sldId id="260" r:id="rId10"/>
    <p:sldId id="261" r:id="rId11"/>
    <p:sldId id="262" r:id="rId12"/>
    <p:sldId id="269" r:id="rId13"/>
    <p:sldId id="263" r:id="rId14"/>
    <p:sldId id="270" r:id="rId15"/>
    <p:sldId id="264"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06" autoAdjust="0"/>
    <p:restoredTop sz="94660"/>
  </p:normalViewPr>
  <p:slideViewPr>
    <p:cSldViewPr snapToGrid="0">
      <p:cViewPr>
        <p:scale>
          <a:sx n="82" d="100"/>
          <a:sy n="82" d="100"/>
        </p:scale>
        <p:origin x="43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6/26/2024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6/26/2024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6/26/2024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6/26/2024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6/26/2024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6/26/2024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6/26/2024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6/26/2024</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FB4E1-915B-FAB6-85E8-CAF727876B37}"/>
              </a:ext>
            </a:extLst>
          </p:cNvPr>
          <p:cNvSpPr>
            <a:spLocks noGrp="1"/>
          </p:cNvSpPr>
          <p:nvPr>
            <p:ph type="ctrTitle"/>
          </p:nvPr>
        </p:nvSpPr>
        <p:spPr/>
        <p:txBody>
          <a:bodyPr>
            <a:normAutofit/>
          </a:bodyPr>
          <a:lstStyle/>
          <a:p>
            <a:r>
              <a:rPr lang="en-US" dirty="0">
                <a:solidFill>
                  <a:srgbClr val="000000"/>
                </a:solidFill>
                <a:effectLst/>
                <a:latin typeface="TimesNewRoman"/>
              </a:rPr>
              <a:t>New media policy in Indonesia </a:t>
            </a:r>
            <a:endParaRPr lang="en-US" dirty="0"/>
          </a:p>
        </p:txBody>
      </p:sp>
      <p:sp>
        <p:nvSpPr>
          <p:cNvPr id="3" name="Subtitle 2">
            <a:extLst>
              <a:ext uri="{FF2B5EF4-FFF2-40B4-BE49-F238E27FC236}">
                <a16:creationId xmlns:a16="http://schemas.microsoft.com/office/drawing/2014/main" id="{2F143DB0-BA47-D749-30FF-B2021FF91DBE}"/>
              </a:ext>
            </a:extLst>
          </p:cNvPr>
          <p:cNvSpPr>
            <a:spLocks noGrp="1"/>
          </p:cNvSpPr>
          <p:nvPr>
            <p:ph type="subTitle" idx="1"/>
          </p:nvPr>
        </p:nvSpPr>
        <p:spPr/>
        <p:txBody>
          <a:bodyPr/>
          <a:lstStyle/>
          <a:p>
            <a:r>
              <a:rPr lang="en-US" dirty="0" err="1"/>
              <a:t>Pertemuan</a:t>
            </a:r>
            <a:r>
              <a:rPr lang="en-US" dirty="0"/>
              <a:t> ke-6</a:t>
            </a:r>
          </a:p>
          <a:p>
            <a:endParaRPr lang="en-US" dirty="0"/>
          </a:p>
          <a:p>
            <a:r>
              <a:rPr lang="en-US" dirty="0"/>
              <a:t>Septiawan Santana K.</a:t>
            </a:r>
          </a:p>
          <a:p>
            <a:endParaRPr lang="id-ID" dirty="0"/>
          </a:p>
        </p:txBody>
      </p:sp>
    </p:spTree>
    <p:extLst>
      <p:ext uri="{BB962C8B-B14F-4D97-AF65-F5344CB8AC3E}">
        <p14:creationId xmlns:p14="http://schemas.microsoft.com/office/powerpoint/2010/main" val="42161034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B5588-3210-A9ED-8470-27BD0ADB3E82}"/>
              </a:ext>
            </a:extLst>
          </p:cNvPr>
          <p:cNvSpPr>
            <a:spLocks noGrp="1"/>
          </p:cNvSpPr>
          <p:nvPr>
            <p:ph type="title"/>
          </p:nvPr>
        </p:nvSpPr>
        <p:spPr>
          <a:xfrm>
            <a:off x="459925" y="5963729"/>
            <a:ext cx="7666158" cy="778293"/>
          </a:xfrm>
        </p:spPr>
        <p:txBody>
          <a:bodyPr>
            <a:normAutofit/>
          </a:bodyPr>
          <a:lstStyle/>
          <a:p>
            <a:r>
              <a:rPr lang="es-ES" sz="2400" dirty="0">
                <a:solidFill>
                  <a:srgbClr val="000000"/>
                </a:solidFill>
                <a:effectLst/>
                <a:latin typeface="TimesNewRoman"/>
              </a:rPr>
              <a:t>UU No 11 </a:t>
            </a:r>
            <a:r>
              <a:rPr lang="es-ES" sz="2400" dirty="0" err="1">
                <a:solidFill>
                  <a:srgbClr val="000000"/>
                </a:solidFill>
                <a:effectLst/>
                <a:latin typeface="TimesNewRoman"/>
              </a:rPr>
              <a:t>Tahun</a:t>
            </a:r>
            <a:r>
              <a:rPr lang="es-ES" sz="2400" dirty="0">
                <a:solidFill>
                  <a:srgbClr val="000000"/>
                </a:solidFill>
                <a:effectLst/>
                <a:latin typeface="TimesNewRoman"/>
              </a:rPr>
              <a:t> 2008 </a:t>
            </a:r>
            <a:r>
              <a:rPr lang="es-ES" sz="2400" dirty="0" err="1">
                <a:solidFill>
                  <a:srgbClr val="000000"/>
                </a:solidFill>
                <a:effectLst/>
                <a:latin typeface="TimesNewRoman"/>
              </a:rPr>
              <a:t>tentang</a:t>
            </a:r>
            <a:r>
              <a:rPr lang="es-ES" sz="2400" dirty="0">
                <a:solidFill>
                  <a:srgbClr val="000000"/>
                </a:solidFill>
                <a:effectLst/>
                <a:latin typeface="TimesNewRoman"/>
              </a:rPr>
              <a:t> ITE (</a:t>
            </a:r>
            <a:r>
              <a:rPr lang="es-ES" sz="2400" dirty="0" err="1">
                <a:solidFill>
                  <a:srgbClr val="000000"/>
                </a:solidFill>
                <a:effectLst/>
                <a:latin typeface="TimesNewRoman"/>
              </a:rPr>
              <a:t>Revisi</a:t>
            </a:r>
            <a:r>
              <a:rPr lang="es-ES" sz="2400" dirty="0">
                <a:solidFill>
                  <a:srgbClr val="000000"/>
                </a:solidFill>
                <a:effectLst/>
                <a:latin typeface="TimesNewRoman"/>
              </a:rPr>
              <a:t> 2016) </a:t>
            </a:r>
            <a:endParaRPr lang="es-ES" sz="2400" dirty="0"/>
          </a:p>
        </p:txBody>
      </p:sp>
      <p:sp>
        <p:nvSpPr>
          <p:cNvPr id="3" name="Content Placeholder 2">
            <a:extLst>
              <a:ext uri="{FF2B5EF4-FFF2-40B4-BE49-F238E27FC236}">
                <a16:creationId xmlns:a16="http://schemas.microsoft.com/office/drawing/2014/main" id="{BEBB500F-84EE-75A7-E0E1-4C180630C82C}"/>
              </a:ext>
            </a:extLst>
          </p:cNvPr>
          <p:cNvSpPr>
            <a:spLocks noGrp="1"/>
          </p:cNvSpPr>
          <p:nvPr>
            <p:ph idx="1"/>
          </p:nvPr>
        </p:nvSpPr>
        <p:spPr>
          <a:xfrm>
            <a:off x="684211" y="685800"/>
            <a:ext cx="11185735" cy="5059392"/>
          </a:xfrm>
        </p:spPr>
        <p:txBody>
          <a:bodyPr>
            <a:normAutofit/>
          </a:bodyPr>
          <a:lstStyle/>
          <a:p>
            <a:pPr lvl="1"/>
            <a:endParaRPr lang="en-US" dirty="0"/>
          </a:p>
          <a:p>
            <a:r>
              <a:rPr lang="en-US" dirty="0" err="1"/>
              <a:t>Apa</a:t>
            </a:r>
            <a:r>
              <a:rPr lang="en-US" dirty="0"/>
              <a:t> </a:t>
            </a:r>
            <a:r>
              <a:rPr lang="en-US" dirty="0" err="1"/>
              <a:t>saja</a:t>
            </a:r>
            <a:r>
              <a:rPr lang="en-US" dirty="0"/>
              <a:t> </a:t>
            </a:r>
            <a:r>
              <a:rPr lang="en-US" dirty="0" err="1"/>
              <a:t>perbuatan</a:t>
            </a:r>
            <a:r>
              <a:rPr lang="en-US" dirty="0"/>
              <a:t> yang </a:t>
            </a:r>
            <a:r>
              <a:rPr lang="en-US" dirty="0" err="1"/>
              <a:t>dilarang</a:t>
            </a:r>
            <a:r>
              <a:rPr lang="en-US" dirty="0"/>
              <a:t> UU ITE No 19 </a:t>
            </a:r>
            <a:r>
              <a:rPr lang="en-US" dirty="0" err="1"/>
              <a:t>tahun</a:t>
            </a:r>
            <a:r>
              <a:rPr lang="en-US" dirty="0"/>
              <a:t> 2016?</a:t>
            </a:r>
          </a:p>
          <a:p>
            <a:pPr lvl="1"/>
            <a:r>
              <a:rPr lang="en-US" dirty="0" err="1"/>
              <a:t>Menyebarkan</a:t>
            </a:r>
            <a:r>
              <a:rPr lang="en-US" dirty="0"/>
              <a:t> Video </a:t>
            </a:r>
            <a:r>
              <a:rPr lang="en-US" dirty="0" err="1"/>
              <a:t>Asusila</a:t>
            </a:r>
            <a:r>
              <a:rPr lang="en-US" dirty="0"/>
              <a:t> (Pasal 27 </a:t>
            </a:r>
            <a:r>
              <a:rPr lang="en-US" dirty="0" err="1"/>
              <a:t>ayat</a:t>
            </a:r>
            <a:r>
              <a:rPr lang="en-US" dirty="0"/>
              <a:t> 1) ...</a:t>
            </a:r>
          </a:p>
          <a:p>
            <a:pPr lvl="1"/>
            <a:r>
              <a:rPr lang="en-US" dirty="0"/>
              <a:t>Judi Online (Pasal 27 </a:t>
            </a:r>
            <a:r>
              <a:rPr lang="en-US" dirty="0" err="1"/>
              <a:t>ayat</a:t>
            </a:r>
            <a:r>
              <a:rPr lang="en-US" dirty="0"/>
              <a:t> 2) ...</a:t>
            </a:r>
          </a:p>
          <a:p>
            <a:pPr lvl="1"/>
            <a:r>
              <a:rPr lang="en-US" dirty="0" err="1"/>
              <a:t>Pencemaran</a:t>
            </a:r>
            <a:r>
              <a:rPr lang="en-US" dirty="0"/>
              <a:t> Nama </a:t>
            </a:r>
            <a:r>
              <a:rPr lang="en-US" dirty="0" err="1"/>
              <a:t>Baik</a:t>
            </a:r>
            <a:r>
              <a:rPr lang="en-US" dirty="0"/>
              <a:t> (Pasal 27 </a:t>
            </a:r>
            <a:r>
              <a:rPr lang="en-US" dirty="0" err="1"/>
              <a:t>ayat</a:t>
            </a:r>
            <a:r>
              <a:rPr lang="en-US" dirty="0"/>
              <a:t> 3) ...</a:t>
            </a:r>
          </a:p>
          <a:p>
            <a:pPr lvl="1"/>
            <a:r>
              <a:rPr lang="en-US" dirty="0" err="1"/>
              <a:t>Pemerasan</a:t>
            </a:r>
            <a:r>
              <a:rPr lang="en-US" dirty="0"/>
              <a:t> dan </a:t>
            </a:r>
            <a:r>
              <a:rPr lang="en-US" dirty="0" err="1"/>
              <a:t>Pengancaman</a:t>
            </a:r>
            <a:r>
              <a:rPr lang="en-US" dirty="0"/>
              <a:t> (Pasal 27 </a:t>
            </a:r>
            <a:r>
              <a:rPr lang="en-US" dirty="0" err="1"/>
              <a:t>ayat</a:t>
            </a:r>
            <a:r>
              <a:rPr lang="en-US" dirty="0"/>
              <a:t> 4) ...</a:t>
            </a:r>
          </a:p>
          <a:p>
            <a:pPr lvl="1"/>
            <a:r>
              <a:rPr lang="en-US" dirty="0" err="1"/>
              <a:t>Berita</a:t>
            </a:r>
            <a:r>
              <a:rPr lang="en-US" dirty="0"/>
              <a:t> </a:t>
            </a:r>
            <a:r>
              <a:rPr lang="en-US" dirty="0" err="1"/>
              <a:t>Bohong</a:t>
            </a:r>
            <a:r>
              <a:rPr lang="en-US" dirty="0"/>
              <a:t> (Pasal 28 </a:t>
            </a:r>
            <a:r>
              <a:rPr lang="en-US" dirty="0" err="1"/>
              <a:t>ayat</a:t>
            </a:r>
            <a:r>
              <a:rPr lang="en-US" dirty="0"/>
              <a:t> 1) ...</a:t>
            </a:r>
          </a:p>
          <a:p>
            <a:pPr lvl="1"/>
            <a:r>
              <a:rPr lang="en-US" dirty="0" err="1"/>
              <a:t>Ujaran</a:t>
            </a:r>
            <a:r>
              <a:rPr lang="en-US" dirty="0"/>
              <a:t> </a:t>
            </a:r>
            <a:r>
              <a:rPr lang="en-US" dirty="0" err="1"/>
              <a:t>Kebencian</a:t>
            </a:r>
            <a:r>
              <a:rPr lang="en-US" dirty="0"/>
              <a:t> (Pasal 28 </a:t>
            </a:r>
            <a:r>
              <a:rPr lang="en-US" dirty="0" err="1"/>
              <a:t>ayat</a:t>
            </a:r>
            <a:r>
              <a:rPr lang="en-US" dirty="0"/>
              <a:t> 2) ...</a:t>
            </a:r>
          </a:p>
          <a:p>
            <a:pPr lvl="1"/>
            <a:r>
              <a:rPr lang="en-US" dirty="0" err="1"/>
              <a:t>Teror</a:t>
            </a:r>
            <a:r>
              <a:rPr lang="en-US" dirty="0"/>
              <a:t> Online (Pasal 29)</a:t>
            </a:r>
          </a:p>
          <a:p>
            <a:endParaRPr lang="en-US" dirty="0"/>
          </a:p>
          <a:p>
            <a:endParaRPr lang="id-ID" dirty="0"/>
          </a:p>
        </p:txBody>
      </p:sp>
    </p:spTree>
    <p:extLst>
      <p:ext uri="{BB962C8B-B14F-4D97-AF65-F5344CB8AC3E}">
        <p14:creationId xmlns:p14="http://schemas.microsoft.com/office/powerpoint/2010/main" val="37578513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B5588-3210-A9ED-8470-27BD0ADB3E82}"/>
              </a:ext>
            </a:extLst>
          </p:cNvPr>
          <p:cNvSpPr>
            <a:spLocks noGrp="1"/>
          </p:cNvSpPr>
          <p:nvPr>
            <p:ph type="title"/>
          </p:nvPr>
        </p:nvSpPr>
        <p:spPr>
          <a:xfrm>
            <a:off x="362159" y="6216770"/>
            <a:ext cx="7775426" cy="335471"/>
          </a:xfrm>
        </p:spPr>
        <p:txBody>
          <a:bodyPr>
            <a:normAutofit fontScale="90000"/>
          </a:bodyPr>
          <a:lstStyle/>
          <a:p>
            <a:r>
              <a:rPr lang="es-ES" sz="2000" dirty="0">
                <a:solidFill>
                  <a:srgbClr val="000000"/>
                </a:solidFill>
                <a:effectLst/>
                <a:latin typeface="TimesNewRoman"/>
              </a:rPr>
              <a:t>UU No 11 </a:t>
            </a:r>
            <a:r>
              <a:rPr lang="es-ES" sz="2000" dirty="0" err="1">
                <a:solidFill>
                  <a:srgbClr val="000000"/>
                </a:solidFill>
                <a:effectLst/>
                <a:latin typeface="TimesNewRoman"/>
              </a:rPr>
              <a:t>Tahun</a:t>
            </a:r>
            <a:r>
              <a:rPr lang="es-ES" sz="2000" dirty="0">
                <a:solidFill>
                  <a:srgbClr val="000000"/>
                </a:solidFill>
                <a:effectLst/>
                <a:latin typeface="TimesNewRoman"/>
              </a:rPr>
              <a:t> 2008 </a:t>
            </a:r>
            <a:r>
              <a:rPr lang="es-ES" sz="2000" dirty="0" err="1">
                <a:solidFill>
                  <a:srgbClr val="000000"/>
                </a:solidFill>
                <a:effectLst/>
                <a:latin typeface="TimesNewRoman"/>
              </a:rPr>
              <a:t>tentang</a:t>
            </a:r>
            <a:r>
              <a:rPr lang="es-ES" sz="2000" dirty="0">
                <a:solidFill>
                  <a:srgbClr val="000000"/>
                </a:solidFill>
                <a:effectLst/>
                <a:latin typeface="TimesNewRoman"/>
              </a:rPr>
              <a:t> ITE (</a:t>
            </a:r>
            <a:r>
              <a:rPr lang="es-ES" sz="2000" dirty="0" err="1">
                <a:solidFill>
                  <a:srgbClr val="000000"/>
                </a:solidFill>
                <a:effectLst/>
                <a:latin typeface="TimesNewRoman"/>
              </a:rPr>
              <a:t>Revisi</a:t>
            </a:r>
            <a:r>
              <a:rPr lang="es-ES" sz="2000" dirty="0">
                <a:solidFill>
                  <a:srgbClr val="000000"/>
                </a:solidFill>
                <a:effectLst/>
                <a:latin typeface="TimesNewRoman"/>
              </a:rPr>
              <a:t> 2016) </a:t>
            </a:r>
            <a:endParaRPr lang="es-ES" sz="2000" dirty="0"/>
          </a:p>
        </p:txBody>
      </p:sp>
      <p:sp>
        <p:nvSpPr>
          <p:cNvPr id="3" name="Content Placeholder 2">
            <a:extLst>
              <a:ext uri="{FF2B5EF4-FFF2-40B4-BE49-F238E27FC236}">
                <a16:creationId xmlns:a16="http://schemas.microsoft.com/office/drawing/2014/main" id="{BEBB500F-84EE-75A7-E0E1-4C180630C82C}"/>
              </a:ext>
            </a:extLst>
          </p:cNvPr>
          <p:cNvSpPr>
            <a:spLocks noGrp="1"/>
          </p:cNvSpPr>
          <p:nvPr>
            <p:ph idx="1"/>
          </p:nvPr>
        </p:nvSpPr>
        <p:spPr>
          <a:xfrm>
            <a:off x="684212" y="685800"/>
            <a:ext cx="11041962" cy="5208917"/>
          </a:xfrm>
        </p:spPr>
        <p:txBody>
          <a:bodyPr>
            <a:normAutofit/>
          </a:bodyPr>
          <a:lstStyle/>
          <a:p>
            <a:pPr lvl="1"/>
            <a:r>
              <a:rPr lang="en-US" dirty="0" err="1"/>
              <a:t>Pelanggaran</a:t>
            </a:r>
            <a:r>
              <a:rPr lang="en-US" dirty="0"/>
              <a:t> UU ITE: </a:t>
            </a:r>
            <a:r>
              <a:rPr lang="en-US" dirty="0" err="1"/>
              <a:t>Definisi</a:t>
            </a:r>
            <a:r>
              <a:rPr lang="en-US" dirty="0"/>
              <a:t>, </a:t>
            </a:r>
            <a:r>
              <a:rPr lang="en-US" dirty="0" err="1"/>
              <a:t>Contoh</a:t>
            </a:r>
            <a:r>
              <a:rPr lang="en-US" dirty="0"/>
              <a:t>, dan </a:t>
            </a:r>
            <a:r>
              <a:rPr lang="en-US" dirty="0" err="1"/>
              <a:t>Sanksi</a:t>
            </a:r>
            <a:endParaRPr lang="en-US" dirty="0"/>
          </a:p>
          <a:p>
            <a:pPr lvl="2"/>
            <a:r>
              <a:rPr lang="en-US" dirty="0" err="1"/>
              <a:t>Undang-undang</a:t>
            </a:r>
            <a:r>
              <a:rPr lang="en-US" dirty="0"/>
              <a:t> </a:t>
            </a:r>
            <a:r>
              <a:rPr lang="en-US" dirty="0" err="1"/>
              <a:t>Informasi</a:t>
            </a:r>
            <a:r>
              <a:rPr lang="en-US" dirty="0"/>
              <a:t> dan </a:t>
            </a:r>
            <a:r>
              <a:rPr lang="en-US" dirty="0" err="1"/>
              <a:t>Transaksi</a:t>
            </a:r>
            <a:r>
              <a:rPr lang="en-US" dirty="0"/>
              <a:t> </a:t>
            </a:r>
            <a:r>
              <a:rPr lang="en-US" dirty="0" err="1"/>
              <a:t>Elektronik</a:t>
            </a:r>
            <a:r>
              <a:rPr lang="en-US" dirty="0"/>
              <a:t> (UU ITE) </a:t>
            </a:r>
            <a:r>
              <a:rPr lang="en-US" dirty="0" err="1"/>
              <a:t>menjadi</a:t>
            </a:r>
            <a:r>
              <a:rPr lang="en-US" dirty="0"/>
              <a:t> </a:t>
            </a:r>
            <a:r>
              <a:rPr lang="en-US" dirty="0" err="1"/>
              <a:t>sorotan</a:t>
            </a:r>
            <a:r>
              <a:rPr lang="en-US" dirty="0"/>
              <a:t> </a:t>
            </a:r>
            <a:r>
              <a:rPr lang="en-US" dirty="0" err="1"/>
              <a:t>publik</a:t>
            </a:r>
            <a:r>
              <a:rPr lang="en-US" dirty="0"/>
              <a:t> </a:t>
            </a:r>
            <a:r>
              <a:rPr lang="en-US" dirty="0" err="1"/>
              <a:t>setelah</a:t>
            </a:r>
            <a:r>
              <a:rPr lang="en-US" dirty="0"/>
              <a:t> </a:t>
            </a:r>
            <a:r>
              <a:rPr lang="en-US" dirty="0" err="1"/>
              <a:t>kasus</a:t>
            </a:r>
            <a:r>
              <a:rPr lang="en-US" dirty="0"/>
              <a:t> viral </a:t>
            </a:r>
            <a:r>
              <a:rPr lang="en-US" dirty="0" err="1"/>
              <a:t>pencuri</a:t>
            </a:r>
            <a:r>
              <a:rPr lang="en-US" dirty="0"/>
              <a:t> </a:t>
            </a:r>
            <a:r>
              <a:rPr lang="en-US" dirty="0" err="1"/>
              <a:t>coklat</a:t>
            </a:r>
            <a:r>
              <a:rPr lang="en-US" dirty="0"/>
              <a:t> di </a:t>
            </a:r>
            <a:r>
              <a:rPr lang="en-US" dirty="0" err="1"/>
              <a:t>Alfamart</a:t>
            </a:r>
            <a:r>
              <a:rPr lang="en-US" dirty="0"/>
              <a:t> </a:t>
            </a:r>
            <a:r>
              <a:rPr lang="en-US" dirty="0" err="1"/>
              <a:t>Sampora</a:t>
            </a:r>
            <a:r>
              <a:rPr lang="en-US" dirty="0"/>
              <a:t>, </a:t>
            </a:r>
            <a:r>
              <a:rPr lang="en-US" dirty="0" err="1"/>
              <a:t>Cisauk</a:t>
            </a:r>
            <a:r>
              <a:rPr lang="en-US" dirty="0"/>
              <a:t>, Tangerang pada 13 </a:t>
            </a:r>
            <a:r>
              <a:rPr lang="en-US" dirty="0" err="1"/>
              <a:t>Agustus</a:t>
            </a:r>
            <a:r>
              <a:rPr lang="en-US" dirty="0"/>
              <a:t> 2022. </a:t>
            </a:r>
            <a:r>
              <a:rPr lang="en-US" dirty="0" err="1"/>
              <a:t>Dalam</a:t>
            </a:r>
            <a:r>
              <a:rPr lang="en-US" dirty="0"/>
              <a:t> </a:t>
            </a:r>
            <a:r>
              <a:rPr lang="en-US" dirty="0" err="1"/>
              <a:t>peristiwa</a:t>
            </a:r>
            <a:r>
              <a:rPr lang="en-US" dirty="0"/>
              <a:t> </a:t>
            </a:r>
            <a:r>
              <a:rPr lang="en-US" dirty="0" err="1"/>
              <a:t>ini</a:t>
            </a:r>
            <a:r>
              <a:rPr lang="en-US" dirty="0"/>
              <a:t>, </a:t>
            </a:r>
            <a:r>
              <a:rPr lang="en-US" dirty="0" err="1"/>
              <a:t>seorang</a:t>
            </a:r>
            <a:r>
              <a:rPr lang="en-US" dirty="0"/>
              <a:t> </a:t>
            </a:r>
            <a:r>
              <a:rPr lang="en-US" dirty="0" err="1"/>
              <a:t>pegawai</a:t>
            </a:r>
            <a:r>
              <a:rPr lang="en-US" dirty="0"/>
              <a:t> </a:t>
            </a:r>
            <a:r>
              <a:rPr lang="en-US" dirty="0" err="1"/>
              <a:t>Alfamart</a:t>
            </a:r>
            <a:r>
              <a:rPr lang="en-US" dirty="0"/>
              <a:t> yang </a:t>
            </a:r>
            <a:r>
              <a:rPr lang="en-US" dirty="0" err="1"/>
              <a:t>memergoki</a:t>
            </a:r>
            <a:r>
              <a:rPr lang="en-US" dirty="0"/>
              <a:t> </a:t>
            </a:r>
            <a:r>
              <a:rPr lang="en-US" dirty="0" err="1"/>
              <a:t>pencuri</a:t>
            </a:r>
            <a:r>
              <a:rPr lang="en-US" dirty="0"/>
              <a:t> </a:t>
            </a:r>
            <a:r>
              <a:rPr lang="en-US" dirty="0" err="1"/>
              <a:t>coklat</a:t>
            </a:r>
            <a:r>
              <a:rPr lang="en-US" dirty="0"/>
              <a:t> </a:t>
            </a:r>
            <a:r>
              <a:rPr lang="en-US" dirty="0" err="1"/>
              <a:t>justru</a:t>
            </a:r>
            <a:r>
              <a:rPr lang="en-US" dirty="0"/>
              <a:t> </a:t>
            </a:r>
            <a:r>
              <a:rPr lang="en-US" dirty="0" err="1"/>
              <a:t>diancam</a:t>
            </a:r>
            <a:r>
              <a:rPr lang="en-US" dirty="0"/>
              <a:t> </a:t>
            </a:r>
            <a:r>
              <a:rPr lang="en-US" dirty="0" err="1"/>
              <a:t>dengan</a:t>
            </a:r>
            <a:r>
              <a:rPr lang="en-US" dirty="0"/>
              <a:t> UU ITE dan </a:t>
            </a:r>
            <a:r>
              <a:rPr lang="en-US" dirty="0" err="1"/>
              <a:t>dipaksa</a:t>
            </a:r>
            <a:r>
              <a:rPr lang="en-US" dirty="0"/>
              <a:t> </a:t>
            </a:r>
            <a:r>
              <a:rPr lang="en-US" dirty="0" err="1"/>
              <a:t>membuat</a:t>
            </a:r>
            <a:r>
              <a:rPr lang="en-US" dirty="0"/>
              <a:t> video </a:t>
            </a:r>
            <a:r>
              <a:rPr lang="en-US" dirty="0" err="1"/>
              <a:t>permintaan</a:t>
            </a:r>
            <a:r>
              <a:rPr lang="en-US" dirty="0"/>
              <a:t> </a:t>
            </a:r>
            <a:r>
              <a:rPr lang="en-US" dirty="0" err="1"/>
              <a:t>maaf</a:t>
            </a:r>
            <a:r>
              <a:rPr lang="en-US" dirty="0"/>
              <a:t>. </a:t>
            </a:r>
            <a:r>
              <a:rPr lang="en-US" dirty="0" err="1"/>
              <a:t>Kejadian</a:t>
            </a:r>
            <a:r>
              <a:rPr lang="en-US" dirty="0"/>
              <a:t> </a:t>
            </a:r>
            <a:r>
              <a:rPr lang="en-US" dirty="0" err="1"/>
              <a:t>ini</a:t>
            </a:r>
            <a:r>
              <a:rPr lang="en-US" dirty="0"/>
              <a:t> </a:t>
            </a:r>
            <a:r>
              <a:rPr lang="en-US" dirty="0" err="1"/>
              <a:t>melibatkan</a:t>
            </a:r>
            <a:r>
              <a:rPr lang="en-US" dirty="0"/>
              <a:t> </a:t>
            </a:r>
            <a:r>
              <a:rPr lang="en-US" dirty="0" err="1"/>
              <a:t>pengacara</a:t>
            </a:r>
            <a:r>
              <a:rPr lang="en-US" dirty="0"/>
              <a:t> </a:t>
            </a:r>
            <a:r>
              <a:rPr lang="en-US" dirty="0" err="1"/>
              <a:t>terkenal</a:t>
            </a:r>
            <a:r>
              <a:rPr lang="en-US" dirty="0"/>
              <a:t>, </a:t>
            </a:r>
            <a:r>
              <a:rPr lang="en-US" dirty="0" err="1"/>
              <a:t>Hotman</a:t>
            </a:r>
            <a:r>
              <a:rPr lang="en-US" dirty="0"/>
              <a:t> Paris, yang </a:t>
            </a:r>
            <a:r>
              <a:rPr lang="en-US" dirty="0" err="1"/>
              <a:t>bersedia</a:t>
            </a:r>
            <a:r>
              <a:rPr lang="en-US" dirty="0"/>
              <a:t> </a:t>
            </a:r>
            <a:r>
              <a:rPr lang="en-US" dirty="0" err="1"/>
              <a:t>membela</a:t>
            </a:r>
            <a:r>
              <a:rPr lang="en-US" dirty="0"/>
              <a:t> </a:t>
            </a:r>
            <a:r>
              <a:rPr lang="en-US" dirty="0" err="1"/>
              <a:t>Alfamart</a:t>
            </a:r>
            <a:r>
              <a:rPr lang="en-US" dirty="0"/>
              <a:t>. </a:t>
            </a:r>
            <a:r>
              <a:rPr lang="en-US" dirty="0" err="1"/>
              <a:t>Namun</a:t>
            </a:r>
            <a:r>
              <a:rPr lang="en-US" dirty="0"/>
              <a:t>, </a:t>
            </a:r>
            <a:r>
              <a:rPr lang="en-US" dirty="0" err="1"/>
              <a:t>sebelum</a:t>
            </a:r>
            <a:r>
              <a:rPr lang="en-US" dirty="0"/>
              <a:t> </a:t>
            </a:r>
            <a:r>
              <a:rPr lang="en-US" dirty="0" err="1"/>
              <a:t>membahas</a:t>
            </a:r>
            <a:r>
              <a:rPr lang="en-US" dirty="0"/>
              <a:t> </a:t>
            </a:r>
            <a:r>
              <a:rPr lang="en-US" dirty="0" err="1"/>
              <a:t>lebih</a:t>
            </a:r>
            <a:r>
              <a:rPr lang="en-US" dirty="0"/>
              <a:t> </a:t>
            </a:r>
            <a:r>
              <a:rPr lang="en-US" dirty="0" err="1"/>
              <a:t>jauh</a:t>
            </a:r>
            <a:r>
              <a:rPr lang="en-US" dirty="0"/>
              <a:t> </a:t>
            </a:r>
            <a:r>
              <a:rPr lang="en-US" dirty="0" err="1"/>
              <a:t>tentang</a:t>
            </a:r>
            <a:r>
              <a:rPr lang="en-US" dirty="0"/>
              <a:t> </a:t>
            </a:r>
            <a:r>
              <a:rPr lang="en-US" dirty="0" err="1"/>
              <a:t>perdebatan</a:t>
            </a:r>
            <a:r>
              <a:rPr lang="en-US" dirty="0"/>
              <a:t> </a:t>
            </a:r>
            <a:r>
              <a:rPr lang="en-US" dirty="0" err="1"/>
              <a:t>tersebut</a:t>
            </a:r>
            <a:r>
              <a:rPr lang="en-US" dirty="0"/>
              <a:t>, </a:t>
            </a:r>
            <a:r>
              <a:rPr lang="en-US" dirty="0" err="1"/>
              <a:t>mari</a:t>
            </a:r>
            <a:r>
              <a:rPr lang="en-US" dirty="0"/>
              <a:t> </a:t>
            </a:r>
            <a:r>
              <a:rPr lang="en-US" dirty="0" err="1"/>
              <a:t>kita</a:t>
            </a:r>
            <a:r>
              <a:rPr lang="en-US" dirty="0"/>
              <a:t> </a:t>
            </a:r>
            <a:r>
              <a:rPr lang="en-US" dirty="0" err="1"/>
              <a:t>pahami</a:t>
            </a:r>
            <a:r>
              <a:rPr lang="en-US" dirty="0"/>
              <a:t> </a:t>
            </a:r>
            <a:r>
              <a:rPr lang="en-US" dirty="0" err="1"/>
              <a:t>apa</a:t>
            </a:r>
            <a:r>
              <a:rPr lang="en-US" dirty="0"/>
              <a:t> </a:t>
            </a:r>
            <a:r>
              <a:rPr lang="en-US" dirty="0" err="1"/>
              <a:t>itu</a:t>
            </a:r>
            <a:r>
              <a:rPr lang="en-US" dirty="0"/>
              <a:t> UU ITE, </a:t>
            </a:r>
            <a:r>
              <a:rPr lang="en-US" dirty="0" err="1"/>
              <a:t>apa</a:t>
            </a:r>
            <a:r>
              <a:rPr lang="en-US" dirty="0"/>
              <a:t> yang </a:t>
            </a:r>
            <a:r>
              <a:rPr lang="en-US" dirty="0" err="1"/>
              <a:t>diatur</a:t>
            </a:r>
            <a:r>
              <a:rPr lang="en-US" dirty="0"/>
              <a:t> di </a:t>
            </a:r>
            <a:r>
              <a:rPr lang="en-US" dirty="0" err="1"/>
              <a:t>dalamnya</a:t>
            </a:r>
            <a:r>
              <a:rPr lang="en-US" dirty="0"/>
              <a:t>, dan </a:t>
            </a:r>
            <a:r>
              <a:rPr lang="en-US" dirty="0" err="1"/>
              <a:t>bagaimana</a:t>
            </a:r>
            <a:r>
              <a:rPr lang="en-US" dirty="0"/>
              <a:t> </a:t>
            </a:r>
            <a:r>
              <a:rPr lang="en-US" dirty="0" err="1"/>
              <a:t>sanksi</a:t>
            </a:r>
            <a:r>
              <a:rPr lang="en-US" dirty="0"/>
              <a:t> yang </a:t>
            </a:r>
            <a:r>
              <a:rPr lang="en-US" dirty="0" err="1"/>
              <a:t>dapat</a:t>
            </a:r>
            <a:r>
              <a:rPr lang="en-US" dirty="0"/>
              <a:t> </a:t>
            </a:r>
            <a:r>
              <a:rPr lang="en-US" dirty="0" err="1"/>
              <a:t>diberikan</a:t>
            </a:r>
            <a:r>
              <a:rPr lang="en-US" dirty="0"/>
              <a:t>.</a:t>
            </a:r>
          </a:p>
          <a:p>
            <a:pPr lvl="1"/>
            <a:r>
              <a:rPr lang="en-US" dirty="0" err="1"/>
              <a:t>Apa</a:t>
            </a:r>
            <a:r>
              <a:rPr lang="en-US" dirty="0"/>
              <a:t> </a:t>
            </a:r>
            <a:r>
              <a:rPr lang="en-US" dirty="0" err="1"/>
              <a:t>Itu</a:t>
            </a:r>
            <a:r>
              <a:rPr lang="en-US" dirty="0"/>
              <a:t> UU ITE?</a:t>
            </a:r>
          </a:p>
          <a:p>
            <a:pPr lvl="2"/>
            <a:r>
              <a:rPr lang="en-US" dirty="0"/>
              <a:t>UU ITE, </a:t>
            </a:r>
            <a:r>
              <a:rPr lang="en-US" dirty="0" err="1"/>
              <a:t>atau</a:t>
            </a:r>
            <a:r>
              <a:rPr lang="en-US" dirty="0"/>
              <a:t> </a:t>
            </a:r>
            <a:r>
              <a:rPr lang="en-US" dirty="0" err="1"/>
              <a:t>Undang-undang</a:t>
            </a:r>
            <a:r>
              <a:rPr lang="en-US" dirty="0"/>
              <a:t> </a:t>
            </a:r>
            <a:r>
              <a:rPr lang="en-US" dirty="0" err="1"/>
              <a:t>Informasi</a:t>
            </a:r>
            <a:r>
              <a:rPr lang="en-US" dirty="0"/>
              <a:t> dan </a:t>
            </a:r>
            <a:r>
              <a:rPr lang="en-US" dirty="0" err="1"/>
              <a:t>Transaksi</a:t>
            </a:r>
            <a:r>
              <a:rPr lang="en-US" dirty="0"/>
              <a:t> </a:t>
            </a:r>
            <a:r>
              <a:rPr lang="en-US" dirty="0" err="1"/>
              <a:t>Elektronik</a:t>
            </a:r>
            <a:r>
              <a:rPr lang="en-US" dirty="0"/>
              <a:t>, </a:t>
            </a:r>
            <a:r>
              <a:rPr lang="en-US" dirty="0" err="1"/>
              <a:t>merupakan</a:t>
            </a:r>
            <a:r>
              <a:rPr lang="en-US" dirty="0"/>
              <a:t> </a:t>
            </a:r>
            <a:r>
              <a:rPr lang="en-US" dirty="0" err="1"/>
              <a:t>peraturan</a:t>
            </a:r>
            <a:r>
              <a:rPr lang="en-US" dirty="0"/>
              <a:t> </a:t>
            </a:r>
            <a:r>
              <a:rPr lang="en-US" dirty="0" err="1"/>
              <a:t>hukum</a:t>
            </a:r>
            <a:r>
              <a:rPr lang="en-US" dirty="0"/>
              <a:t> yang </a:t>
            </a:r>
            <a:r>
              <a:rPr lang="en-US" dirty="0" err="1"/>
              <a:t>mengatur</a:t>
            </a:r>
            <a:r>
              <a:rPr lang="en-US" dirty="0"/>
              <a:t> </a:t>
            </a:r>
            <a:r>
              <a:rPr lang="en-US" dirty="0" err="1"/>
              <a:t>informasi</a:t>
            </a:r>
            <a:r>
              <a:rPr lang="en-US" dirty="0"/>
              <a:t> dan </a:t>
            </a:r>
            <a:r>
              <a:rPr lang="en-US" dirty="0" err="1"/>
              <a:t>transaksi</a:t>
            </a:r>
            <a:r>
              <a:rPr lang="en-US" dirty="0"/>
              <a:t> </a:t>
            </a:r>
            <a:r>
              <a:rPr lang="en-US" dirty="0" err="1"/>
              <a:t>elektronik</a:t>
            </a:r>
            <a:r>
              <a:rPr lang="en-US" dirty="0"/>
              <a:t> di Indonesia. UU </a:t>
            </a:r>
            <a:r>
              <a:rPr lang="en-US" dirty="0" err="1"/>
              <a:t>ini</a:t>
            </a:r>
            <a:r>
              <a:rPr lang="en-US" dirty="0"/>
              <a:t> </a:t>
            </a:r>
            <a:r>
              <a:rPr lang="en-US" dirty="0" err="1"/>
              <a:t>pertama</a:t>
            </a:r>
            <a:r>
              <a:rPr lang="en-US" dirty="0"/>
              <a:t> kali </a:t>
            </a:r>
            <a:r>
              <a:rPr lang="en-US" dirty="0" err="1"/>
              <a:t>disahkan</a:t>
            </a:r>
            <a:r>
              <a:rPr lang="en-US" dirty="0"/>
              <a:t> </a:t>
            </a:r>
            <a:r>
              <a:rPr lang="en-US" dirty="0" err="1"/>
              <a:t>melalui</a:t>
            </a:r>
            <a:r>
              <a:rPr lang="en-US" dirty="0"/>
              <a:t> UU No. 11 </a:t>
            </a:r>
            <a:r>
              <a:rPr lang="en-US" dirty="0" err="1"/>
              <a:t>Tahun</a:t>
            </a:r>
            <a:r>
              <a:rPr lang="en-US" dirty="0"/>
              <a:t> 2008 dan </a:t>
            </a:r>
            <a:r>
              <a:rPr lang="en-US" dirty="0" err="1"/>
              <a:t>kemudian</a:t>
            </a:r>
            <a:r>
              <a:rPr lang="en-US" dirty="0"/>
              <a:t> </a:t>
            </a:r>
            <a:r>
              <a:rPr lang="en-US" dirty="0" err="1"/>
              <a:t>mengalami</a:t>
            </a:r>
            <a:r>
              <a:rPr lang="en-US" dirty="0"/>
              <a:t> </a:t>
            </a:r>
            <a:r>
              <a:rPr lang="en-US" dirty="0" err="1"/>
              <a:t>revisi</a:t>
            </a:r>
            <a:r>
              <a:rPr lang="en-US" dirty="0"/>
              <a:t> </a:t>
            </a:r>
            <a:r>
              <a:rPr lang="en-US" dirty="0" err="1"/>
              <a:t>dengan</a:t>
            </a:r>
            <a:r>
              <a:rPr lang="en-US" dirty="0"/>
              <a:t> UU No. 19 </a:t>
            </a:r>
            <a:r>
              <a:rPr lang="en-US" dirty="0" err="1"/>
              <a:t>Tahun</a:t>
            </a:r>
            <a:r>
              <a:rPr lang="en-US" dirty="0"/>
              <a:t> 2016. </a:t>
            </a:r>
            <a:r>
              <a:rPr lang="en-US" dirty="0" err="1"/>
              <a:t>Secara</a:t>
            </a:r>
            <a:r>
              <a:rPr lang="en-US" dirty="0"/>
              <a:t> </a:t>
            </a:r>
            <a:r>
              <a:rPr lang="en-US" dirty="0" err="1"/>
              <a:t>sederhana</a:t>
            </a:r>
            <a:r>
              <a:rPr lang="en-US" dirty="0"/>
              <a:t>, UU ITE </a:t>
            </a:r>
            <a:r>
              <a:rPr lang="en-US" dirty="0" err="1"/>
              <a:t>mencakup</a:t>
            </a:r>
            <a:r>
              <a:rPr lang="en-US" dirty="0"/>
              <a:t> </a:t>
            </a:r>
            <a:r>
              <a:rPr lang="en-US" dirty="0" err="1"/>
              <a:t>regulasi</a:t>
            </a:r>
            <a:r>
              <a:rPr lang="en-US" dirty="0"/>
              <a:t> </a:t>
            </a:r>
            <a:r>
              <a:rPr lang="en-US" dirty="0" err="1"/>
              <a:t>terhadap</a:t>
            </a:r>
            <a:r>
              <a:rPr lang="en-US" dirty="0"/>
              <a:t> </a:t>
            </a:r>
            <a:r>
              <a:rPr lang="en-US" dirty="0" err="1"/>
              <a:t>penggunaan</a:t>
            </a:r>
            <a:r>
              <a:rPr lang="en-US" dirty="0"/>
              <a:t> </a:t>
            </a:r>
            <a:r>
              <a:rPr lang="en-US" dirty="0" err="1"/>
              <a:t>teknologi</a:t>
            </a:r>
            <a:r>
              <a:rPr lang="en-US" dirty="0"/>
              <a:t> </a:t>
            </a:r>
            <a:r>
              <a:rPr lang="en-US" dirty="0" err="1"/>
              <a:t>informasi</a:t>
            </a:r>
            <a:r>
              <a:rPr lang="en-US" dirty="0"/>
              <a:t> dan </a:t>
            </a:r>
            <a:r>
              <a:rPr lang="en-US" dirty="0" err="1"/>
              <a:t>transaksi</a:t>
            </a:r>
            <a:r>
              <a:rPr lang="en-US" dirty="0"/>
              <a:t> </a:t>
            </a:r>
            <a:r>
              <a:rPr lang="en-US" dirty="0" err="1"/>
              <a:t>elektronik</a:t>
            </a:r>
            <a:r>
              <a:rPr lang="en-US" dirty="0"/>
              <a:t> di Indonesia.</a:t>
            </a:r>
          </a:p>
        </p:txBody>
      </p:sp>
    </p:spTree>
    <p:extLst>
      <p:ext uri="{BB962C8B-B14F-4D97-AF65-F5344CB8AC3E}">
        <p14:creationId xmlns:p14="http://schemas.microsoft.com/office/powerpoint/2010/main" val="39325133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B5588-3210-A9ED-8470-27BD0ADB3E82}"/>
              </a:ext>
            </a:extLst>
          </p:cNvPr>
          <p:cNvSpPr>
            <a:spLocks noGrp="1"/>
          </p:cNvSpPr>
          <p:nvPr>
            <p:ph type="title"/>
          </p:nvPr>
        </p:nvSpPr>
        <p:spPr>
          <a:xfrm>
            <a:off x="362159" y="6216770"/>
            <a:ext cx="7775426" cy="335471"/>
          </a:xfrm>
        </p:spPr>
        <p:txBody>
          <a:bodyPr>
            <a:normAutofit fontScale="90000"/>
          </a:bodyPr>
          <a:lstStyle/>
          <a:p>
            <a:r>
              <a:rPr lang="es-ES" sz="2000" dirty="0">
                <a:solidFill>
                  <a:srgbClr val="000000"/>
                </a:solidFill>
                <a:effectLst/>
                <a:latin typeface="TimesNewRoman"/>
              </a:rPr>
              <a:t>UU No 11 </a:t>
            </a:r>
            <a:r>
              <a:rPr lang="es-ES" sz="2000" dirty="0" err="1">
                <a:solidFill>
                  <a:srgbClr val="000000"/>
                </a:solidFill>
                <a:effectLst/>
                <a:latin typeface="TimesNewRoman"/>
              </a:rPr>
              <a:t>Tahun</a:t>
            </a:r>
            <a:r>
              <a:rPr lang="es-ES" sz="2000" dirty="0">
                <a:solidFill>
                  <a:srgbClr val="000000"/>
                </a:solidFill>
                <a:effectLst/>
                <a:latin typeface="TimesNewRoman"/>
              </a:rPr>
              <a:t> 2008 </a:t>
            </a:r>
            <a:r>
              <a:rPr lang="es-ES" sz="2000" dirty="0" err="1">
                <a:solidFill>
                  <a:srgbClr val="000000"/>
                </a:solidFill>
                <a:effectLst/>
                <a:latin typeface="TimesNewRoman"/>
              </a:rPr>
              <a:t>tentang</a:t>
            </a:r>
            <a:r>
              <a:rPr lang="es-ES" sz="2000" dirty="0">
                <a:solidFill>
                  <a:srgbClr val="000000"/>
                </a:solidFill>
                <a:effectLst/>
                <a:latin typeface="TimesNewRoman"/>
              </a:rPr>
              <a:t> ITE (</a:t>
            </a:r>
            <a:r>
              <a:rPr lang="es-ES" sz="2000" dirty="0" err="1">
                <a:solidFill>
                  <a:srgbClr val="000000"/>
                </a:solidFill>
                <a:effectLst/>
                <a:latin typeface="TimesNewRoman"/>
              </a:rPr>
              <a:t>Revisi</a:t>
            </a:r>
            <a:r>
              <a:rPr lang="es-ES" sz="2000" dirty="0">
                <a:solidFill>
                  <a:srgbClr val="000000"/>
                </a:solidFill>
                <a:effectLst/>
                <a:latin typeface="TimesNewRoman"/>
              </a:rPr>
              <a:t> 2016) </a:t>
            </a:r>
            <a:endParaRPr lang="es-ES" sz="2000" dirty="0"/>
          </a:p>
        </p:txBody>
      </p:sp>
      <p:sp>
        <p:nvSpPr>
          <p:cNvPr id="3" name="Content Placeholder 2">
            <a:extLst>
              <a:ext uri="{FF2B5EF4-FFF2-40B4-BE49-F238E27FC236}">
                <a16:creationId xmlns:a16="http://schemas.microsoft.com/office/drawing/2014/main" id="{BEBB500F-84EE-75A7-E0E1-4C180630C82C}"/>
              </a:ext>
            </a:extLst>
          </p:cNvPr>
          <p:cNvSpPr>
            <a:spLocks noGrp="1"/>
          </p:cNvSpPr>
          <p:nvPr>
            <p:ph idx="1"/>
          </p:nvPr>
        </p:nvSpPr>
        <p:spPr>
          <a:xfrm>
            <a:off x="298898" y="254480"/>
            <a:ext cx="10760165" cy="5174411"/>
          </a:xfrm>
        </p:spPr>
        <p:txBody>
          <a:bodyPr>
            <a:normAutofit fontScale="92500" lnSpcReduction="10000"/>
          </a:bodyPr>
          <a:lstStyle/>
          <a:p>
            <a:pPr lvl="1"/>
            <a:r>
              <a:rPr lang="en-US" dirty="0" err="1"/>
              <a:t>Pengertian</a:t>
            </a:r>
            <a:r>
              <a:rPr lang="en-US" dirty="0"/>
              <a:t> UU ITE</a:t>
            </a:r>
          </a:p>
          <a:p>
            <a:pPr lvl="2"/>
            <a:r>
              <a:rPr lang="en-US" dirty="0" err="1"/>
              <a:t>Berdasarkan</a:t>
            </a:r>
            <a:r>
              <a:rPr lang="en-US" dirty="0"/>
              <a:t> UU ITE, </a:t>
            </a:r>
            <a:r>
              <a:rPr lang="en-US" dirty="0" err="1"/>
              <a:t>informasi</a:t>
            </a:r>
            <a:r>
              <a:rPr lang="en-US" dirty="0"/>
              <a:t> </a:t>
            </a:r>
            <a:r>
              <a:rPr lang="en-US" dirty="0" err="1"/>
              <a:t>elektronik</a:t>
            </a:r>
            <a:r>
              <a:rPr lang="en-US" dirty="0"/>
              <a:t> </a:t>
            </a:r>
            <a:r>
              <a:rPr lang="en-US" dirty="0" err="1"/>
              <a:t>mencakup</a:t>
            </a:r>
            <a:r>
              <a:rPr lang="en-US" dirty="0"/>
              <a:t> </a:t>
            </a:r>
            <a:r>
              <a:rPr lang="en-US" dirty="0" err="1"/>
              <a:t>segala</a:t>
            </a:r>
            <a:r>
              <a:rPr lang="en-US" dirty="0"/>
              <a:t> </a:t>
            </a:r>
            <a:r>
              <a:rPr lang="en-US" dirty="0" err="1"/>
              <a:t>bentuk</a:t>
            </a:r>
            <a:r>
              <a:rPr lang="en-US" dirty="0"/>
              <a:t> data </a:t>
            </a:r>
            <a:r>
              <a:rPr lang="en-US" dirty="0" err="1"/>
              <a:t>elektronik</a:t>
            </a:r>
            <a:r>
              <a:rPr lang="en-US" dirty="0"/>
              <a:t>, </a:t>
            </a:r>
            <a:r>
              <a:rPr lang="en-US" dirty="0" err="1"/>
              <a:t>termasuk</a:t>
            </a:r>
            <a:r>
              <a:rPr lang="en-US" dirty="0"/>
              <a:t> tulisan, </a:t>
            </a:r>
            <a:r>
              <a:rPr lang="en-US" dirty="0" err="1"/>
              <a:t>suara</a:t>
            </a:r>
            <a:r>
              <a:rPr lang="en-US" dirty="0"/>
              <a:t>, </a:t>
            </a:r>
            <a:r>
              <a:rPr lang="en-US" dirty="0" err="1"/>
              <a:t>gambar</a:t>
            </a:r>
            <a:r>
              <a:rPr lang="en-US" dirty="0"/>
              <a:t>, </a:t>
            </a:r>
            <a:r>
              <a:rPr lang="en-US" dirty="0" err="1"/>
              <a:t>peta</a:t>
            </a:r>
            <a:r>
              <a:rPr lang="en-US" dirty="0"/>
              <a:t>, </a:t>
            </a:r>
            <a:r>
              <a:rPr lang="en-US" dirty="0" err="1"/>
              <a:t>rancangan</a:t>
            </a:r>
            <a:r>
              <a:rPr lang="en-US" dirty="0"/>
              <a:t>, </a:t>
            </a:r>
            <a:r>
              <a:rPr lang="en-US" dirty="0" err="1"/>
              <a:t>foto</a:t>
            </a:r>
            <a:r>
              <a:rPr lang="en-US" dirty="0"/>
              <a:t>, </a:t>
            </a:r>
            <a:r>
              <a:rPr lang="en-US" dirty="0" err="1"/>
              <a:t>surat</a:t>
            </a:r>
            <a:r>
              <a:rPr lang="en-US" dirty="0"/>
              <a:t> </a:t>
            </a:r>
            <a:r>
              <a:rPr lang="en-US" dirty="0" err="1"/>
              <a:t>elektronik</a:t>
            </a:r>
            <a:r>
              <a:rPr lang="en-US" dirty="0"/>
              <a:t>, dan lain </a:t>
            </a:r>
            <a:r>
              <a:rPr lang="en-US" dirty="0" err="1"/>
              <a:t>sebagainya</a:t>
            </a:r>
            <a:r>
              <a:rPr lang="en-US" dirty="0"/>
              <a:t>. </a:t>
            </a:r>
            <a:r>
              <a:rPr lang="en-US" dirty="0" err="1"/>
              <a:t>Sementara</a:t>
            </a:r>
            <a:r>
              <a:rPr lang="en-US" dirty="0"/>
              <a:t> </a:t>
            </a:r>
            <a:r>
              <a:rPr lang="en-US" dirty="0" err="1"/>
              <a:t>itu</a:t>
            </a:r>
            <a:r>
              <a:rPr lang="en-US" dirty="0"/>
              <a:t>, </a:t>
            </a:r>
            <a:r>
              <a:rPr lang="en-US" dirty="0" err="1"/>
              <a:t>transaksi</a:t>
            </a:r>
            <a:r>
              <a:rPr lang="en-US" dirty="0"/>
              <a:t> </a:t>
            </a:r>
            <a:r>
              <a:rPr lang="en-US" dirty="0" err="1"/>
              <a:t>elektronik</a:t>
            </a:r>
            <a:r>
              <a:rPr lang="en-US" dirty="0"/>
              <a:t> </a:t>
            </a:r>
            <a:r>
              <a:rPr lang="en-US" dirty="0" err="1"/>
              <a:t>adalah</a:t>
            </a:r>
            <a:r>
              <a:rPr lang="en-US" dirty="0"/>
              <a:t> </a:t>
            </a:r>
            <a:r>
              <a:rPr lang="en-US" dirty="0" err="1"/>
              <a:t>perbuatan</a:t>
            </a:r>
            <a:r>
              <a:rPr lang="en-US" dirty="0"/>
              <a:t> </a:t>
            </a:r>
            <a:r>
              <a:rPr lang="en-US" dirty="0" err="1"/>
              <a:t>hukum</a:t>
            </a:r>
            <a:r>
              <a:rPr lang="en-US" dirty="0"/>
              <a:t> yang </a:t>
            </a:r>
            <a:r>
              <a:rPr lang="en-US" dirty="0" err="1"/>
              <a:t>dilakukan</a:t>
            </a:r>
            <a:r>
              <a:rPr lang="en-US" dirty="0"/>
              <a:t> </a:t>
            </a:r>
            <a:r>
              <a:rPr lang="en-US" dirty="0" err="1"/>
              <a:t>dengan</a:t>
            </a:r>
            <a:r>
              <a:rPr lang="en-US" dirty="0"/>
              <a:t> </a:t>
            </a:r>
            <a:r>
              <a:rPr lang="en-US" dirty="0" err="1"/>
              <a:t>menggunakan</a:t>
            </a:r>
            <a:r>
              <a:rPr lang="en-US" dirty="0"/>
              <a:t> </a:t>
            </a:r>
            <a:r>
              <a:rPr lang="en-US" dirty="0" err="1"/>
              <a:t>komputer</a:t>
            </a:r>
            <a:r>
              <a:rPr lang="en-US" dirty="0"/>
              <a:t>, </a:t>
            </a:r>
            <a:r>
              <a:rPr lang="en-US" dirty="0" err="1"/>
              <a:t>jaringan</a:t>
            </a:r>
            <a:r>
              <a:rPr lang="en-US" dirty="0"/>
              <a:t> </a:t>
            </a:r>
            <a:r>
              <a:rPr lang="en-US" dirty="0" err="1"/>
              <a:t>komputer</a:t>
            </a:r>
            <a:r>
              <a:rPr lang="en-US" dirty="0"/>
              <a:t>, dan/</a:t>
            </a:r>
            <a:r>
              <a:rPr lang="en-US" dirty="0" err="1"/>
              <a:t>atau</a:t>
            </a:r>
            <a:r>
              <a:rPr lang="en-US" dirty="0"/>
              <a:t> media </a:t>
            </a:r>
            <a:r>
              <a:rPr lang="en-US" dirty="0" err="1"/>
              <a:t>elektronik</a:t>
            </a:r>
            <a:r>
              <a:rPr lang="en-US" dirty="0"/>
              <a:t> </a:t>
            </a:r>
            <a:r>
              <a:rPr lang="en-US" dirty="0" err="1"/>
              <a:t>lainnya</a:t>
            </a:r>
            <a:r>
              <a:rPr lang="en-US" dirty="0"/>
              <a:t>. </a:t>
            </a:r>
            <a:r>
              <a:rPr lang="en-US" dirty="0" err="1"/>
              <a:t>Aturan</a:t>
            </a:r>
            <a:r>
              <a:rPr lang="en-US" dirty="0"/>
              <a:t> </a:t>
            </a:r>
            <a:r>
              <a:rPr lang="en-US" dirty="0" err="1"/>
              <a:t>ini</a:t>
            </a:r>
            <a:r>
              <a:rPr lang="en-US" dirty="0"/>
              <a:t> </a:t>
            </a:r>
            <a:r>
              <a:rPr lang="en-US" dirty="0" err="1"/>
              <a:t>berlaku</a:t>
            </a:r>
            <a:r>
              <a:rPr lang="en-US" dirty="0"/>
              <a:t> </a:t>
            </a:r>
            <a:r>
              <a:rPr lang="en-US" dirty="0" err="1"/>
              <a:t>untuk</a:t>
            </a:r>
            <a:r>
              <a:rPr lang="en-US" dirty="0"/>
              <a:t> </a:t>
            </a:r>
            <a:r>
              <a:rPr lang="en-US" dirty="0" err="1"/>
              <a:t>setiap</a:t>
            </a:r>
            <a:r>
              <a:rPr lang="en-US" dirty="0"/>
              <a:t> orang yang </a:t>
            </a:r>
            <a:r>
              <a:rPr lang="en-US" dirty="0" err="1"/>
              <a:t>melakukan</a:t>
            </a:r>
            <a:r>
              <a:rPr lang="en-US" dirty="0"/>
              <a:t> </a:t>
            </a:r>
            <a:r>
              <a:rPr lang="en-US" dirty="0" err="1"/>
              <a:t>perbuatan</a:t>
            </a:r>
            <a:r>
              <a:rPr lang="en-US" dirty="0"/>
              <a:t> </a:t>
            </a:r>
            <a:r>
              <a:rPr lang="en-US" dirty="0" err="1"/>
              <a:t>hukum</a:t>
            </a:r>
            <a:r>
              <a:rPr lang="en-US" dirty="0"/>
              <a:t>, </a:t>
            </a:r>
            <a:r>
              <a:rPr lang="en-US" dirty="0" err="1"/>
              <a:t>baik</a:t>
            </a:r>
            <a:r>
              <a:rPr lang="en-US" dirty="0"/>
              <a:t> di </a:t>
            </a:r>
            <a:r>
              <a:rPr lang="en-US" dirty="0" err="1"/>
              <a:t>dalam</a:t>
            </a:r>
            <a:r>
              <a:rPr lang="en-US" dirty="0"/>
              <a:t> </a:t>
            </a:r>
            <a:r>
              <a:rPr lang="en-US" dirty="0" err="1"/>
              <a:t>maupun</a:t>
            </a:r>
            <a:r>
              <a:rPr lang="en-US" dirty="0"/>
              <a:t> di </a:t>
            </a:r>
            <a:r>
              <a:rPr lang="en-US" dirty="0" err="1"/>
              <a:t>luar</a:t>
            </a:r>
            <a:r>
              <a:rPr lang="en-US" dirty="0"/>
              <a:t> wilayah </a:t>
            </a:r>
            <a:r>
              <a:rPr lang="en-US" dirty="0" err="1"/>
              <a:t>hukum</a:t>
            </a:r>
            <a:r>
              <a:rPr lang="en-US" dirty="0"/>
              <a:t> Indonesia, yang </a:t>
            </a:r>
            <a:r>
              <a:rPr lang="en-US" dirty="0" err="1"/>
              <a:t>dapat</a:t>
            </a:r>
            <a:r>
              <a:rPr lang="en-US" dirty="0"/>
              <a:t> </a:t>
            </a:r>
            <a:r>
              <a:rPr lang="en-US" dirty="0" err="1"/>
              <a:t>merugikan</a:t>
            </a:r>
            <a:r>
              <a:rPr lang="en-US" dirty="0"/>
              <a:t> </a:t>
            </a:r>
            <a:r>
              <a:rPr lang="en-US" dirty="0" err="1"/>
              <a:t>kepentingan</a:t>
            </a:r>
            <a:r>
              <a:rPr lang="en-US" dirty="0"/>
              <a:t> Indonesia.</a:t>
            </a:r>
          </a:p>
          <a:p>
            <a:pPr lvl="1"/>
            <a:r>
              <a:rPr lang="en-US" dirty="0" err="1"/>
              <a:t>Manfaat</a:t>
            </a:r>
            <a:r>
              <a:rPr lang="en-US" dirty="0"/>
              <a:t> UU ITE</a:t>
            </a:r>
          </a:p>
          <a:p>
            <a:pPr lvl="2"/>
            <a:r>
              <a:rPr lang="en-US" dirty="0" err="1"/>
              <a:t>Pembentukan</a:t>
            </a:r>
            <a:r>
              <a:rPr lang="en-US" dirty="0"/>
              <a:t> UU ITE </a:t>
            </a:r>
            <a:r>
              <a:rPr lang="en-US" dirty="0" err="1"/>
              <a:t>dilakukan</a:t>
            </a:r>
            <a:r>
              <a:rPr lang="en-US" dirty="0"/>
              <a:t> </a:t>
            </a:r>
            <a:r>
              <a:rPr lang="en-US" dirty="0" err="1"/>
              <a:t>untuk</a:t>
            </a:r>
            <a:r>
              <a:rPr lang="en-US" dirty="0"/>
              <a:t> </a:t>
            </a:r>
            <a:r>
              <a:rPr lang="en-US" dirty="0" err="1"/>
              <a:t>mendukung</a:t>
            </a:r>
            <a:r>
              <a:rPr lang="en-US" dirty="0"/>
              <a:t> </a:t>
            </a:r>
            <a:r>
              <a:rPr lang="en-US" dirty="0" err="1"/>
              <a:t>pengembangan</a:t>
            </a:r>
            <a:r>
              <a:rPr lang="en-US" dirty="0"/>
              <a:t> </a:t>
            </a:r>
            <a:r>
              <a:rPr lang="en-US" dirty="0" err="1"/>
              <a:t>teknologi</a:t>
            </a:r>
            <a:r>
              <a:rPr lang="en-US" dirty="0"/>
              <a:t> </a:t>
            </a:r>
            <a:r>
              <a:rPr lang="en-US" dirty="0" err="1"/>
              <a:t>informasi</a:t>
            </a:r>
            <a:r>
              <a:rPr lang="en-US" dirty="0"/>
              <a:t> </a:t>
            </a:r>
            <a:r>
              <a:rPr lang="en-US" dirty="0" err="1"/>
              <a:t>melalui</a:t>
            </a:r>
            <a:r>
              <a:rPr lang="en-US" dirty="0"/>
              <a:t> </a:t>
            </a:r>
            <a:r>
              <a:rPr lang="en-US" dirty="0" err="1"/>
              <a:t>infrastruktur</a:t>
            </a:r>
            <a:r>
              <a:rPr lang="en-US" dirty="0"/>
              <a:t> </a:t>
            </a:r>
            <a:r>
              <a:rPr lang="en-US" dirty="0" err="1"/>
              <a:t>hukum</a:t>
            </a:r>
            <a:r>
              <a:rPr lang="en-US" dirty="0"/>
              <a:t>, </a:t>
            </a:r>
            <a:r>
              <a:rPr lang="en-US" dirty="0" err="1"/>
              <a:t>menjaga</a:t>
            </a:r>
            <a:r>
              <a:rPr lang="en-US" dirty="0"/>
              <a:t> </a:t>
            </a:r>
            <a:r>
              <a:rPr lang="en-US" dirty="0" err="1"/>
              <a:t>keamanan</a:t>
            </a:r>
            <a:r>
              <a:rPr lang="en-US" dirty="0"/>
              <a:t> </a:t>
            </a:r>
            <a:r>
              <a:rPr lang="en-US" dirty="0" err="1"/>
              <a:t>pemanfaatan</a:t>
            </a:r>
            <a:r>
              <a:rPr lang="en-US" dirty="0"/>
              <a:t> </a:t>
            </a:r>
            <a:r>
              <a:rPr lang="en-US" dirty="0" err="1"/>
              <a:t>teknologi</a:t>
            </a:r>
            <a:r>
              <a:rPr lang="en-US" dirty="0"/>
              <a:t> </a:t>
            </a:r>
            <a:r>
              <a:rPr lang="en-US" dirty="0" err="1"/>
              <a:t>informasi</a:t>
            </a:r>
            <a:r>
              <a:rPr lang="en-US" dirty="0"/>
              <a:t>, dan </a:t>
            </a:r>
            <a:r>
              <a:rPr lang="en-US" dirty="0" err="1"/>
              <a:t>mencegah</a:t>
            </a:r>
            <a:r>
              <a:rPr lang="en-US" dirty="0"/>
              <a:t> </a:t>
            </a:r>
            <a:r>
              <a:rPr lang="en-US" dirty="0" err="1"/>
              <a:t>penyalahgunaannya</a:t>
            </a:r>
            <a:r>
              <a:rPr lang="en-US" dirty="0"/>
              <a:t>. </a:t>
            </a:r>
            <a:r>
              <a:rPr lang="en-US" dirty="0" err="1"/>
              <a:t>Beberapa</a:t>
            </a:r>
            <a:r>
              <a:rPr lang="en-US" dirty="0"/>
              <a:t> </a:t>
            </a:r>
            <a:r>
              <a:rPr lang="en-US" dirty="0" err="1"/>
              <a:t>manfaat</a:t>
            </a:r>
            <a:r>
              <a:rPr lang="en-US" dirty="0"/>
              <a:t> UU ITE </a:t>
            </a:r>
            <a:r>
              <a:rPr lang="en-US" dirty="0" err="1"/>
              <a:t>antara</a:t>
            </a:r>
            <a:r>
              <a:rPr lang="en-US" dirty="0"/>
              <a:t> lain:</a:t>
            </a:r>
          </a:p>
          <a:p>
            <a:pPr lvl="2"/>
            <a:r>
              <a:rPr lang="en-US" dirty="0"/>
              <a:t>1.	</a:t>
            </a:r>
            <a:r>
              <a:rPr lang="en-US" dirty="0" err="1"/>
              <a:t>Kepastian</a:t>
            </a:r>
            <a:r>
              <a:rPr lang="en-US" dirty="0"/>
              <a:t> Hukum: </a:t>
            </a:r>
            <a:r>
              <a:rPr lang="en-US" dirty="0" err="1"/>
              <a:t>Memberikan</a:t>
            </a:r>
            <a:r>
              <a:rPr lang="en-US" dirty="0"/>
              <a:t> </a:t>
            </a:r>
            <a:r>
              <a:rPr lang="en-US" dirty="0" err="1"/>
              <a:t>kepastian</a:t>
            </a:r>
            <a:r>
              <a:rPr lang="en-US" dirty="0"/>
              <a:t> </a:t>
            </a:r>
            <a:r>
              <a:rPr lang="en-US" dirty="0" err="1"/>
              <a:t>hukum</a:t>
            </a:r>
            <a:r>
              <a:rPr lang="en-US" dirty="0"/>
              <a:t> </a:t>
            </a:r>
            <a:r>
              <a:rPr lang="en-US" dirty="0" err="1"/>
              <a:t>bagi</a:t>
            </a:r>
            <a:r>
              <a:rPr lang="en-US" dirty="0"/>
              <a:t> </a:t>
            </a:r>
            <a:r>
              <a:rPr lang="en-US" dirty="0" err="1"/>
              <a:t>masyarakat</a:t>
            </a:r>
            <a:r>
              <a:rPr lang="en-US" dirty="0"/>
              <a:t> yang </a:t>
            </a:r>
            <a:r>
              <a:rPr lang="en-US" dirty="0" err="1"/>
              <a:t>melakukan</a:t>
            </a:r>
            <a:r>
              <a:rPr lang="en-US" dirty="0"/>
              <a:t> </a:t>
            </a:r>
            <a:r>
              <a:rPr lang="en-US" dirty="0" err="1"/>
              <a:t>transaksi</a:t>
            </a:r>
            <a:r>
              <a:rPr lang="en-US" dirty="0"/>
              <a:t> </a:t>
            </a:r>
            <a:r>
              <a:rPr lang="en-US" dirty="0" err="1"/>
              <a:t>elektronik</a:t>
            </a:r>
            <a:r>
              <a:rPr lang="en-US" dirty="0"/>
              <a:t>.</a:t>
            </a:r>
          </a:p>
          <a:p>
            <a:pPr lvl="2"/>
            <a:r>
              <a:rPr lang="en-US" dirty="0"/>
              <a:t>2.	</a:t>
            </a:r>
            <a:r>
              <a:rPr lang="en-US" dirty="0" err="1"/>
              <a:t>Pertumbuhan</a:t>
            </a:r>
            <a:r>
              <a:rPr lang="en-US" dirty="0"/>
              <a:t> Ekonomi: </a:t>
            </a:r>
            <a:r>
              <a:rPr lang="en-US" dirty="0" err="1"/>
              <a:t>Mendorong</a:t>
            </a:r>
            <a:r>
              <a:rPr lang="en-US" dirty="0"/>
              <a:t> </a:t>
            </a:r>
            <a:r>
              <a:rPr lang="en-US" dirty="0" err="1"/>
              <a:t>pertumbuhan</a:t>
            </a:r>
            <a:r>
              <a:rPr lang="en-US" dirty="0"/>
              <a:t> </a:t>
            </a:r>
            <a:r>
              <a:rPr lang="en-US" dirty="0" err="1"/>
              <a:t>ekonomi</a:t>
            </a:r>
            <a:r>
              <a:rPr lang="en-US" dirty="0"/>
              <a:t> </a:t>
            </a:r>
            <a:r>
              <a:rPr lang="en-US" dirty="0" err="1"/>
              <a:t>melalui</a:t>
            </a:r>
            <a:r>
              <a:rPr lang="en-US" dirty="0"/>
              <a:t> </a:t>
            </a:r>
            <a:r>
              <a:rPr lang="en-US" dirty="0" err="1"/>
              <a:t>pemanfaatan</a:t>
            </a:r>
            <a:r>
              <a:rPr lang="en-US" dirty="0"/>
              <a:t> </a:t>
            </a:r>
            <a:r>
              <a:rPr lang="en-US" dirty="0" err="1"/>
              <a:t>teknologi</a:t>
            </a:r>
            <a:r>
              <a:rPr lang="en-US" dirty="0"/>
              <a:t> </a:t>
            </a:r>
            <a:r>
              <a:rPr lang="en-US" dirty="0" err="1"/>
              <a:t>informasi</a:t>
            </a:r>
            <a:r>
              <a:rPr lang="en-US" dirty="0"/>
              <a:t>.</a:t>
            </a:r>
          </a:p>
          <a:p>
            <a:pPr lvl="2"/>
            <a:r>
              <a:rPr lang="en-US" dirty="0"/>
              <a:t>3.	</a:t>
            </a:r>
            <a:r>
              <a:rPr lang="en-US" dirty="0" err="1"/>
              <a:t>Pencegahan</a:t>
            </a:r>
            <a:r>
              <a:rPr lang="en-US" dirty="0"/>
              <a:t> </a:t>
            </a:r>
            <a:r>
              <a:rPr lang="en-US" dirty="0" err="1"/>
              <a:t>Kejahatan</a:t>
            </a:r>
            <a:r>
              <a:rPr lang="en-US" dirty="0"/>
              <a:t> Online: </a:t>
            </a:r>
            <a:r>
              <a:rPr lang="en-US" dirty="0" err="1"/>
              <a:t>Menjadi</a:t>
            </a:r>
            <a:r>
              <a:rPr lang="en-US" dirty="0"/>
              <a:t> </a:t>
            </a:r>
            <a:r>
              <a:rPr lang="en-US" dirty="0" err="1"/>
              <a:t>alat</a:t>
            </a:r>
            <a:r>
              <a:rPr lang="en-US" dirty="0"/>
              <a:t> </a:t>
            </a:r>
            <a:r>
              <a:rPr lang="en-US" dirty="0" err="1"/>
              <a:t>untuk</a:t>
            </a:r>
            <a:r>
              <a:rPr lang="en-US" dirty="0"/>
              <a:t> </a:t>
            </a:r>
            <a:r>
              <a:rPr lang="en-US" dirty="0" err="1"/>
              <a:t>mencegah</a:t>
            </a:r>
            <a:r>
              <a:rPr lang="en-US" dirty="0"/>
              <a:t> </a:t>
            </a:r>
            <a:r>
              <a:rPr lang="en-US" dirty="0" err="1"/>
              <a:t>kejahatan</a:t>
            </a:r>
            <a:r>
              <a:rPr lang="en-US" dirty="0"/>
              <a:t> yang </a:t>
            </a:r>
            <a:r>
              <a:rPr lang="en-US" dirty="0" err="1"/>
              <a:t>dilakukan</a:t>
            </a:r>
            <a:r>
              <a:rPr lang="en-US" dirty="0"/>
              <a:t> </a:t>
            </a:r>
            <a:r>
              <a:rPr lang="en-US" dirty="0" err="1"/>
              <a:t>melalui</a:t>
            </a:r>
            <a:r>
              <a:rPr lang="en-US" dirty="0"/>
              <a:t> internet.</a:t>
            </a:r>
          </a:p>
          <a:p>
            <a:pPr lvl="2"/>
            <a:r>
              <a:rPr lang="en-US" dirty="0"/>
              <a:t>4.	</a:t>
            </a:r>
            <a:r>
              <a:rPr lang="en-US" dirty="0" err="1"/>
              <a:t>Perlindungan</a:t>
            </a:r>
            <a:r>
              <a:rPr lang="en-US" dirty="0"/>
              <a:t> Masyarakat: </a:t>
            </a:r>
            <a:r>
              <a:rPr lang="en-US" dirty="0" err="1"/>
              <a:t>Melindungi</a:t>
            </a:r>
            <a:r>
              <a:rPr lang="en-US" dirty="0"/>
              <a:t> </a:t>
            </a:r>
            <a:r>
              <a:rPr lang="en-US" dirty="0" err="1"/>
              <a:t>masyarakat</a:t>
            </a:r>
            <a:r>
              <a:rPr lang="en-US" dirty="0"/>
              <a:t> dan </a:t>
            </a:r>
            <a:r>
              <a:rPr lang="en-US" dirty="0" err="1"/>
              <a:t>pengguna</a:t>
            </a:r>
            <a:r>
              <a:rPr lang="en-US" dirty="0"/>
              <a:t> internet </a:t>
            </a:r>
            <a:r>
              <a:rPr lang="en-US" dirty="0" err="1"/>
              <a:t>dari</a:t>
            </a:r>
            <a:r>
              <a:rPr lang="en-US" dirty="0"/>
              <a:t> </a:t>
            </a:r>
            <a:r>
              <a:rPr lang="en-US" dirty="0" err="1"/>
              <a:t>tindakan</a:t>
            </a:r>
            <a:r>
              <a:rPr lang="en-US" dirty="0"/>
              <a:t> </a:t>
            </a:r>
            <a:r>
              <a:rPr lang="en-US" dirty="0" err="1"/>
              <a:t>kejahatan</a:t>
            </a:r>
            <a:r>
              <a:rPr lang="en-US" dirty="0"/>
              <a:t> online.</a:t>
            </a:r>
          </a:p>
        </p:txBody>
      </p:sp>
    </p:spTree>
    <p:extLst>
      <p:ext uri="{BB962C8B-B14F-4D97-AF65-F5344CB8AC3E}">
        <p14:creationId xmlns:p14="http://schemas.microsoft.com/office/powerpoint/2010/main" val="17775359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B5588-3210-A9ED-8470-27BD0ADB3E82}"/>
              </a:ext>
            </a:extLst>
          </p:cNvPr>
          <p:cNvSpPr>
            <a:spLocks noGrp="1"/>
          </p:cNvSpPr>
          <p:nvPr>
            <p:ph type="title"/>
          </p:nvPr>
        </p:nvSpPr>
        <p:spPr>
          <a:xfrm>
            <a:off x="4673791" y="6243546"/>
            <a:ext cx="7003737" cy="443933"/>
          </a:xfrm>
        </p:spPr>
        <p:txBody>
          <a:bodyPr>
            <a:normAutofit/>
          </a:bodyPr>
          <a:lstStyle/>
          <a:p>
            <a:r>
              <a:rPr lang="es-ES" sz="2000" dirty="0">
                <a:solidFill>
                  <a:srgbClr val="000000"/>
                </a:solidFill>
                <a:effectLst/>
                <a:latin typeface="TimesNewRoman"/>
              </a:rPr>
              <a:t>UU No 11 </a:t>
            </a:r>
            <a:r>
              <a:rPr lang="es-ES" sz="2000" dirty="0" err="1">
                <a:solidFill>
                  <a:srgbClr val="000000"/>
                </a:solidFill>
                <a:effectLst/>
                <a:latin typeface="TimesNewRoman"/>
              </a:rPr>
              <a:t>Tahun</a:t>
            </a:r>
            <a:r>
              <a:rPr lang="es-ES" sz="2000" dirty="0">
                <a:solidFill>
                  <a:srgbClr val="000000"/>
                </a:solidFill>
                <a:effectLst/>
                <a:latin typeface="TimesNewRoman"/>
              </a:rPr>
              <a:t> 2008 </a:t>
            </a:r>
            <a:r>
              <a:rPr lang="es-ES" sz="2000" dirty="0" err="1">
                <a:solidFill>
                  <a:srgbClr val="000000"/>
                </a:solidFill>
                <a:effectLst/>
                <a:latin typeface="TimesNewRoman"/>
              </a:rPr>
              <a:t>tentang</a:t>
            </a:r>
            <a:r>
              <a:rPr lang="es-ES" sz="2000" dirty="0">
                <a:solidFill>
                  <a:srgbClr val="000000"/>
                </a:solidFill>
                <a:effectLst/>
                <a:latin typeface="TimesNewRoman"/>
              </a:rPr>
              <a:t> ITE (</a:t>
            </a:r>
            <a:r>
              <a:rPr lang="es-ES" sz="2000" dirty="0" err="1">
                <a:solidFill>
                  <a:srgbClr val="000000"/>
                </a:solidFill>
                <a:effectLst/>
                <a:latin typeface="TimesNewRoman"/>
              </a:rPr>
              <a:t>Revisi</a:t>
            </a:r>
            <a:r>
              <a:rPr lang="es-ES" sz="2000" dirty="0">
                <a:solidFill>
                  <a:srgbClr val="000000"/>
                </a:solidFill>
                <a:effectLst/>
                <a:latin typeface="TimesNewRoman"/>
              </a:rPr>
              <a:t> 2016) </a:t>
            </a:r>
            <a:endParaRPr lang="es-ES" sz="2000" dirty="0"/>
          </a:p>
        </p:txBody>
      </p:sp>
      <p:sp>
        <p:nvSpPr>
          <p:cNvPr id="3" name="Content Placeholder 2">
            <a:extLst>
              <a:ext uri="{FF2B5EF4-FFF2-40B4-BE49-F238E27FC236}">
                <a16:creationId xmlns:a16="http://schemas.microsoft.com/office/drawing/2014/main" id="{BEBB500F-84EE-75A7-E0E1-4C180630C82C}"/>
              </a:ext>
            </a:extLst>
          </p:cNvPr>
          <p:cNvSpPr>
            <a:spLocks noGrp="1"/>
          </p:cNvSpPr>
          <p:nvPr>
            <p:ph idx="1"/>
          </p:nvPr>
        </p:nvSpPr>
        <p:spPr>
          <a:xfrm>
            <a:off x="104836" y="267914"/>
            <a:ext cx="11496978" cy="5655302"/>
          </a:xfrm>
        </p:spPr>
        <p:txBody>
          <a:bodyPr>
            <a:normAutofit/>
          </a:bodyPr>
          <a:lstStyle/>
          <a:p>
            <a:pPr lvl="1"/>
            <a:r>
              <a:rPr lang="en-US" dirty="0" err="1"/>
              <a:t>Pelanggaran</a:t>
            </a:r>
            <a:r>
              <a:rPr lang="en-US" dirty="0"/>
              <a:t> UU ITE dan </a:t>
            </a:r>
            <a:r>
              <a:rPr lang="en-US" dirty="0" err="1"/>
              <a:t>Sanksi</a:t>
            </a:r>
            <a:endParaRPr lang="en-US" dirty="0"/>
          </a:p>
          <a:p>
            <a:pPr lvl="1"/>
            <a:r>
              <a:rPr lang="en-US" dirty="0" err="1"/>
              <a:t>Meskipun</a:t>
            </a:r>
            <a:r>
              <a:rPr lang="en-US" dirty="0"/>
              <a:t> UU ITE </a:t>
            </a:r>
            <a:r>
              <a:rPr lang="en-US" dirty="0" err="1"/>
              <a:t>memiliki</a:t>
            </a:r>
            <a:r>
              <a:rPr lang="en-US" dirty="0"/>
              <a:t> </a:t>
            </a:r>
            <a:r>
              <a:rPr lang="en-US" dirty="0" err="1"/>
              <a:t>tujuan</a:t>
            </a:r>
            <a:r>
              <a:rPr lang="en-US" dirty="0"/>
              <a:t> </a:t>
            </a:r>
            <a:r>
              <a:rPr lang="en-US" dirty="0" err="1"/>
              <a:t>positif</a:t>
            </a:r>
            <a:r>
              <a:rPr lang="en-US" dirty="0"/>
              <a:t>, </a:t>
            </a:r>
            <a:r>
              <a:rPr lang="en-US" dirty="0" err="1"/>
              <a:t>beberapa</a:t>
            </a:r>
            <a:r>
              <a:rPr lang="en-US" dirty="0"/>
              <a:t> </a:t>
            </a:r>
            <a:r>
              <a:rPr lang="en-US" dirty="0" err="1"/>
              <a:t>pasal</a:t>
            </a:r>
            <a:r>
              <a:rPr lang="en-US" dirty="0"/>
              <a:t> di </a:t>
            </a:r>
            <a:r>
              <a:rPr lang="en-US" dirty="0" err="1"/>
              <a:t>dalamnya</a:t>
            </a:r>
            <a:r>
              <a:rPr lang="en-US" dirty="0"/>
              <a:t> </a:t>
            </a:r>
            <a:r>
              <a:rPr lang="en-US" dirty="0" err="1"/>
              <a:t>memiliki</a:t>
            </a:r>
            <a:r>
              <a:rPr lang="en-US" dirty="0"/>
              <a:t> </a:t>
            </a:r>
            <a:r>
              <a:rPr lang="en-US" dirty="0" err="1"/>
              <a:t>dampak</a:t>
            </a:r>
            <a:r>
              <a:rPr lang="en-US" dirty="0"/>
              <a:t> </a:t>
            </a:r>
            <a:r>
              <a:rPr lang="en-US" dirty="0" err="1"/>
              <a:t>kontroversial</a:t>
            </a:r>
            <a:r>
              <a:rPr lang="en-US" dirty="0"/>
              <a:t>. </a:t>
            </a:r>
            <a:r>
              <a:rPr lang="en-US" dirty="0" err="1"/>
              <a:t>Beberapa</a:t>
            </a:r>
            <a:r>
              <a:rPr lang="en-US" dirty="0"/>
              <a:t> </a:t>
            </a:r>
            <a:r>
              <a:rPr lang="en-US" dirty="0" err="1"/>
              <a:t>pelanggaran</a:t>
            </a:r>
            <a:r>
              <a:rPr lang="en-US" dirty="0"/>
              <a:t> UU ITE dan </a:t>
            </a:r>
            <a:r>
              <a:rPr lang="en-US" dirty="0" err="1"/>
              <a:t>sanksinya</a:t>
            </a:r>
            <a:r>
              <a:rPr lang="en-US" dirty="0"/>
              <a:t> </a:t>
            </a:r>
            <a:r>
              <a:rPr lang="en-US" dirty="0" err="1"/>
              <a:t>termasuk</a:t>
            </a:r>
            <a:r>
              <a:rPr lang="en-US" dirty="0"/>
              <a:t>:</a:t>
            </a:r>
          </a:p>
          <a:p>
            <a:pPr lvl="2"/>
            <a:r>
              <a:rPr lang="en-US" dirty="0"/>
              <a:t>1.	</a:t>
            </a:r>
            <a:r>
              <a:rPr lang="en-US" dirty="0" err="1"/>
              <a:t>Menyebarkan</a:t>
            </a:r>
            <a:r>
              <a:rPr lang="en-US" dirty="0"/>
              <a:t> Video </a:t>
            </a:r>
            <a:r>
              <a:rPr lang="en-US" dirty="0" err="1"/>
              <a:t>Asusila</a:t>
            </a:r>
            <a:r>
              <a:rPr lang="en-US" dirty="0"/>
              <a:t> (Pasal 27 </a:t>
            </a:r>
            <a:r>
              <a:rPr lang="en-US" dirty="0" err="1"/>
              <a:t>ayat</a:t>
            </a:r>
            <a:r>
              <a:rPr lang="en-US" dirty="0"/>
              <a:t> 1)</a:t>
            </a:r>
          </a:p>
          <a:p>
            <a:pPr lvl="2"/>
            <a:r>
              <a:rPr lang="en-US" dirty="0"/>
              <a:t>Orang yang </a:t>
            </a:r>
            <a:r>
              <a:rPr lang="en-US" dirty="0" err="1"/>
              <a:t>dengan</a:t>
            </a:r>
            <a:r>
              <a:rPr lang="en-US" dirty="0"/>
              <a:t> </a:t>
            </a:r>
            <a:r>
              <a:rPr lang="en-US" dirty="0" err="1"/>
              <a:t>sengaja</a:t>
            </a:r>
            <a:r>
              <a:rPr lang="en-US" dirty="0"/>
              <a:t> dan </a:t>
            </a:r>
            <a:r>
              <a:rPr lang="en-US" dirty="0" err="1"/>
              <a:t>tanpa</a:t>
            </a:r>
            <a:r>
              <a:rPr lang="en-US" dirty="0"/>
              <a:t> </a:t>
            </a:r>
            <a:r>
              <a:rPr lang="en-US" dirty="0" err="1"/>
              <a:t>hak</a:t>
            </a:r>
            <a:r>
              <a:rPr lang="en-US" dirty="0"/>
              <a:t> </a:t>
            </a:r>
            <a:r>
              <a:rPr lang="en-US" dirty="0" err="1"/>
              <a:t>menyebarkan</a:t>
            </a:r>
            <a:r>
              <a:rPr lang="en-US" dirty="0"/>
              <a:t> video </a:t>
            </a:r>
            <a:r>
              <a:rPr lang="en-US" dirty="0" err="1"/>
              <a:t>atau</a:t>
            </a:r>
            <a:r>
              <a:rPr lang="en-US" dirty="0"/>
              <a:t> </a:t>
            </a:r>
            <a:r>
              <a:rPr lang="en-US" dirty="0" err="1"/>
              <a:t>informasi</a:t>
            </a:r>
            <a:r>
              <a:rPr lang="en-US" dirty="0"/>
              <a:t> yang </a:t>
            </a:r>
            <a:r>
              <a:rPr lang="en-US" dirty="0" err="1"/>
              <a:t>melanggar</a:t>
            </a:r>
            <a:r>
              <a:rPr lang="en-US" dirty="0"/>
              <a:t> </a:t>
            </a:r>
            <a:r>
              <a:rPr lang="en-US" dirty="0" err="1"/>
              <a:t>kesusilaan</a:t>
            </a:r>
            <a:r>
              <a:rPr lang="en-US" dirty="0"/>
              <a:t> </a:t>
            </a:r>
            <a:r>
              <a:rPr lang="en-US" dirty="0" err="1"/>
              <a:t>dapat</a:t>
            </a:r>
            <a:r>
              <a:rPr lang="en-US" dirty="0"/>
              <a:t> </a:t>
            </a:r>
            <a:r>
              <a:rPr lang="en-US" dirty="0" err="1"/>
              <a:t>dikenai</a:t>
            </a:r>
            <a:r>
              <a:rPr lang="en-US" dirty="0"/>
              <a:t> </a:t>
            </a:r>
            <a:r>
              <a:rPr lang="en-US" dirty="0" err="1"/>
              <a:t>sanksi</a:t>
            </a:r>
            <a:r>
              <a:rPr lang="en-US" dirty="0"/>
              <a:t> </a:t>
            </a:r>
            <a:r>
              <a:rPr lang="en-US" dirty="0" err="1"/>
              <a:t>pidana</a:t>
            </a:r>
            <a:r>
              <a:rPr lang="en-US" dirty="0"/>
              <a:t> </a:t>
            </a:r>
            <a:r>
              <a:rPr lang="en-US" dirty="0" err="1"/>
              <a:t>penjara</a:t>
            </a:r>
            <a:r>
              <a:rPr lang="en-US" dirty="0"/>
              <a:t> paling lama 6 </a:t>
            </a:r>
            <a:r>
              <a:rPr lang="en-US" dirty="0" err="1"/>
              <a:t>tahun</a:t>
            </a:r>
            <a:r>
              <a:rPr lang="en-US" dirty="0"/>
              <a:t> dan/</a:t>
            </a:r>
            <a:r>
              <a:rPr lang="en-US" dirty="0" err="1"/>
              <a:t>atau</a:t>
            </a:r>
            <a:r>
              <a:rPr lang="en-US" dirty="0"/>
              <a:t> </a:t>
            </a:r>
            <a:r>
              <a:rPr lang="en-US" dirty="0" err="1"/>
              <a:t>denda</a:t>
            </a:r>
            <a:r>
              <a:rPr lang="en-US" dirty="0"/>
              <a:t> paling </a:t>
            </a:r>
            <a:r>
              <a:rPr lang="en-US" dirty="0" err="1"/>
              <a:t>banyak</a:t>
            </a:r>
            <a:r>
              <a:rPr lang="en-US" dirty="0"/>
              <a:t> Rp1.000.000.000,00.</a:t>
            </a:r>
          </a:p>
          <a:p>
            <a:pPr lvl="2"/>
            <a:r>
              <a:rPr lang="en-US" dirty="0"/>
              <a:t>2.	Judi Online (Pasal 27 </a:t>
            </a:r>
            <a:r>
              <a:rPr lang="en-US" dirty="0" err="1"/>
              <a:t>ayat</a:t>
            </a:r>
            <a:r>
              <a:rPr lang="en-US" dirty="0"/>
              <a:t> 2)</a:t>
            </a:r>
          </a:p>
          <a:p>
            <a:pPr lvl="2"/>
            <a:r>
              <a:rPr lang="en-US" dirty="0" err="1"/>
              <a:t>Melakukan</a:t>
            </a:r>
            <a:r>
              <a:rPr lang="en-US" dirty="0"/>
              <a:t> </a:t>
            </a:r>
            <a:r>
              <a:rPr lang="en-US" dirty="0" err="1"/>
              <a:t>perjudian</a:t>
            </a:r>
            <a:r>
              <a:rPr lang="en-US" dirty="0"/>
              <a:t> online </a:t>
            </a:r>
            <a:r>
              <a:rPr lang="en-US" dirty="0" err="1"/>
              <a:t>dapat</a:t>
            </a:r>
            <a:r>
              <a:rPr lang="en-US" dirty="0"/>
              <a:t> </a:t>
            </a:r>
            <a:r>
              <a:rPr lang="en-US" dirty="0" err="1"/>
              <a:t>mengakibatkan</a:t>
            </a:r>
            <a:r>
              <a:rPr lang="en-US" dirty="0"/>
              <a:t> </a:t>
            </a:r>
            <a:r>
              <a:rPr lang="en-US" dirty="0" err="1"/>
              <a:t>sanksi</a:t>
            </a:r>
            <a:r>
              <a:rPr lang="en-US" dirty="0"/>
              <a:t> </a:t>
            </a:r>
            <a:r>
              <a:rPr lang="en-US" dirty="0" err="1"/>
              <a:t>pidana</a:t>
            </a:r>
            <a:r>
              <a:rPr lang="en-US" dirty="0"/>
              <a:t> </a:t>
            </a:r>
            <a:r>
              <a:rPr lang="en-US" dirty="0" err="1"/>
              <a:t>penjara</a:t>
            </a:r>
            <a:r>
              <a:rPr lang="en-US" dirty="0"/>
              <a:t> paling lama 6 </a:t>
            </a:r>
            <a:r>
              <a:rPr lang="en-US" dirty="0" err="1"/>
              <a:t>tahun</a:t>
            </a:r>
            <a:r>
              <a:rPr lang="en-US" dirty="0"/>
              <a:t> dan/</a:t>
            </a:r>
            <a:r>
              <a:rPr lang="en-US" dirty="0" err="1"/>
              <a:t>atau</a:t>
            </a:r>
            <a:r>
              <a:rPr lang="en-US" dirty="0"/>
              <a:t> </a:t>
            </a:r>
            <a:r>
              <a:rPr lang="en-US" dirty="0" err="1"/>
              <a:t>denda</a:t>
            </a:r>
            <a:r>
              <a:rPr lang="en-US" dirty="0"/>
              <a:t> paling </a:t>
            </a:r>
            <a:r>
              <a:rPr lang="en-US" dirty="0" err="1"/>
              <a:t>banyak</a:t>
            </a:r>
            <a:r>
              <a:rPr lang="en-US" dirty="0"/>
              <a:t> Rp1.000.000.000,00.</a:t>
            </a:r>
          </a:p>
          <a:p>
            <a:pPr lvl="2"/>
            <a:r>
              <a:rPr lang="en-US" dirty="0"/>
              <a:t>3.	</a:t>
            </a:r>
            <a:r>
              <a:rPr lang="en-US" dirty="0" err="1"/>
              <a:t>Pencemaran</a:t>
            </a:r>
            <a:r>
              <a:rPr lang="en-US" dirty="0"/>
              <a:t> Nama </a:t>
            </a:r>
            <a:r>
              <a:rPr lang="en-US" dirty="0" err="1"/>
              <a:t>Baik</a:t>
            </a:r>
            <a:r>
              <a:rPr lang="en-US" dirty="0"/>
              <a:t> (Pasal 27 </a:t>
            </a:r>
            <a:r>
              <a:rPr lang="en-US" dirty="0" err="1"/>
              <a:t>ayat</a:t>
            </a:r>
            <a:r>
              <a:rPr lang="en-US" dirty="0"/>
              <a:t> 3)</a:t>
            </a:r>
          </a:p>
          <a:p>
            <a:pPr lvl="2"/>
            <a:r>
              <a:rPr lang="en-US" dirty="0" err="1"/>
              <a:t>Pencemaran</a:t>
            </a:r>
            <a:r>
              <a:rPr lang="en-US" dirty="0"/>
              <a:t> </a:t>
            </a:r>
            <a:r>
              <a:rPr lang="en-US" dirty="0" err="1"/>
              <a:t>nama</a:t>
            </a:r>
            <a:r>
              <a:rPr lang="en-US" dirty="0"/>
              <a:t> </a:t>
            </a:r>
            <a:r>
              <a:rPr lang="en-US" dirty="0" err="1"/>
              <a:t>baik</a:t>
            </a:r>
            <a:r>
              <a:rPr lang="en-US" dirty="0"/>
              <a:t> </a:t>
            </a:r>
            <a:r>
              <a:rPr lang="en-US" dirty="0" err="1"/>
              <a:t>dapat</a:t>
            </a:r>
            <a:r>
              <a:rPr lang="en-US" dirty="0"/>
              <a:t> </a:t>
            </a:r>
            <a:r>
              <a:rPr lang="en-US" dirty="0" err="1"/>
              <a:t>berujung</a:t>
            </a:r>
            <a:r>
              <a:rPr lang="en-US" dirty="0"/>
              <a:t> pada </a:t>
            </a:r>
            <a:r>
              <a:rPr lang="en-US" dirty="0" err="1"/>
              <a:t>pidana</a:t>
            </a:r>
            <a:r>
              <a:rPr lang="en-US" dirty="0"/>
              <a:t> </a:t>
            </a:r>
            <a:r>
              <a:rPr lang="en-US" dirty="0" err="1"/>
              <a:t>penjara</a:t>
            </a:r>
            <a:r>
              <a:rPr lang="en-US" dirty="0"/>
              <a:t> paling lama 4 </a:t>
            </a:r>
            <a:r>
              <a:rPr lang="en-US" dirty="0" err="1"/>
              <a:t>tahun</a:t>
            </a:r>
            <a:r>
              <a:rPr lang="en-US" dirty="0"/>
              <a:t> dan/</a:t>
            </a:r>
            <a:r>
              <a:rPr lang="en-US" dirty="0" err="1"/>
              <a:t>atau</a:t>
            </a:r>
            <a:r>
              <a:rPr lang="en-US" dirty="0"/>
              <a:t> </a:t>
            </a:r>
            <a:r>
              <a:rPr lang="en-US" dirty="0" err="1"/>
              <a:t>denda</a:t>
            </a:r>
            <a:r>
              <a:rPr lang="en-US" dirty="0"/>
              <a:t> paling </a:t>
            </a:r>
            <a:r>
              <a:rPr lang="en-US" dirty="0" err="1"/>
              <a:t>banyak</a:t>
            </a:r>
            <a:r>
              <a:rPr lang="en-US" dirty="0"/>
              <a:t> Rp750.000.000,00.</a:t>
            </a:r>
          </a:p>
        </p:txBody>
      </p:sp>
    </p:spTree>
    <p:extLst>
      <p:ext uri="{BB962C8B-B14F-4D97-AF65-F5344CB8AC3E}">
        <p14:creationId xmlns:p14="http://schemas.microsoft.com/office/powerpoint/2010/main" val="6014589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B5588-3210-A9ED-8470-27BD0ADB3E82}"/>
              </a:ext>
            </a:extLst>
          </p:cNvPr>
          <p:cNvSpPr>
            <a:spLocks noGrp="1"/>
          </p:cNvSpPr>
          <p:nvPr>
            <p:ph type="title"/>
          </p:nvPr>
        </p:nvSpPr>
        <p:spPr>
          <a:xfrm>
            <a:off x="4673791" y="6243546"/>
            <a:ext cx="7003737" cy="443933"/>
          </a:xfrm>
        </p:spPr>
        <p:txBody>
          <a:bodyPr>
            <a:normAutofit/>
          </a:bodyPr>
          <a:lstStyle/>
          <a:p>
            <a:r>
              <a:rPr lang="es-ES" sz="2000" dirty="0">
                <a:solidFill>
                  <a:srgbClr val="000000"/>
                </a:solidFill>
                <a:effectLst/>
                <a:latin typeface="TimesNewRoman"/>
              </a:rPr>
              <a:t>UU No 11 </a:t>
            </a:r>
            <a:r>
              <a:rPr lang="es-ES" sz="2000" dirty="0" err="1">
                <a:solidFill>
                  <a:srgbClr val="000000"/>
                </a:solidFill>
                <a:effectLst/>
                <a:latin typeface="TimesNewRoman"/>
              </a:rPr>
              <a:t>Tahun</a:t>
            </a:r>
            <a:r>
              <a:rPr lang="es-ES" sz="2000" dirty="0">
                <a:solidFill>
                  <a:srgbClr val="000000"/>
                </a:solidFill>
                <a:effectLst/>
                <a:latin typeface="TimesNewRoman"/>
              </a:rPr>
              <a:t> 2008 </a:t>
            </a:r>
            <a:r>
              <a:rPr lang="es-ES" sz="2000" dirty="0" err="1">
                <a:solidFill>
                  <a:srgbClr val="000000"/>
                </a:solidFill>
                <a:effectLst/>
                <a:latin typeface="TimesNewRoman"/>
              </a:rPr>
              <a:t>tentang</a:t>
            </a:r>
            <a:r>
              <a:rPr lang="es-ES" sz="2000" dirty="0">
                <a:solidFill>
                  <a:srgbClr val="000000"/>
                </a:solidFill>
                <a:effectLst/>
                <a:latin typeface="TimesNewRoman"/>
              </a:rPr>
              <a:t> ITE (</a:t>
            </a:r>
            <a:r>
              <a:rPr lang="es-ES" sz="2000" dirty="0" err="1">
                <a:solidFill>
                  <a:srgbClr val="000000"/>
                </a:solidFill>
                <a:effectLst/>
                <a:latin typeface="TimesNewRoman"/>
              </a:rPr>
              <a:t>Revisi</a:t>
            </a:r>
            <a:r>
              <a:rPr lang="es-ES" sz="2000" dirty="0">
                <a:solidFill>
                  <a:srgbClr val="000000"/>
                </a:solidFill>
                <a:effectLst/>
                <a:latin typeface="TimesNewRoman"/>
              </a:rPr>
              <a:t> 2016) </a:t>
            </a:r>
            <a:endParaRPr lang="es-ES" sz="2000" dirty="0"/>
          </a:p>
        </p:txBody>
      </p:sp>
      <p:sp>
        <p:nvSpPr>
          <p:cNvPr id="3" name="Content Placeholder 2">
            <a:extLst>
              <a:ext uri="{FF2B5EF4-FFF2-40B4-BE49-F238E27FC236}">
                <a16:creationId xmlns:a16="http://schemas.microsoft.com/office/drawing/2014/main" id="{BEBB500F-84EE-75A7-E0E1-4C180630C82C}"/>
              </a:ext>
            </a:extLst>
          </p:cNvPr>
          <p:cNvSpPr>
            <a:spLocks noGrp="1"/>
          </p:cNvSpPr>
          <p:nvPr>
            <p:ph idx="1"/>
          </p:nvPr>
        </p:nvSpPr>
        <p:spPr>
          <a:xfrm>
            <a:off x="128132" y="69890"/>
            <a:ext cx="11473682" cy="5853325"/>
          </a:xfrm>
        </p:spPr>
        <p:txBody>
          <a:bodyPr>
            <a:normAutofit fontScale="92500"/>
          </a:bodyPr>
          <a:lstStyle/>
          <a:p>
            <a:r>
              <a:rPr lang="en-US" sz="2200" dirty="0"/>
              <a:t>4.	</a:t>
            </a:r>
            <a:r>
              <a:rPr lang="en-US" sz="2200" dirty="0" err="1"/>
              <a:t>Pemerasan</a:t>
            </a:r>
            <a:r>
              <a:rPr lang="en-US" sz="2200" dirty="0"/>
              <a:t> dan </a:t>
            </a:r>
            <a:r>
              <a:rPr lang="en-US" sz="2200" dirty="0" err="1"/>
              <a:t>Pengancaman</a:t>
            </a:r>
            <a:r>
              <a:rPr lang="en-US" sz="2200" dirty="0"/>
              <a:t> (Pasal 27 </a:t>
            </a:r>
            <a:r>
              <a:rPr lang="en-US" sz="2200" dirty="0" err="1"/>
              <a:t>ayat</a:t>
            </a:r>
            <a:r>
              <a:rPr lang="en-US" sz="2200" dirty="0"/>
              <a:t> 4)</a:t>
            </a:r>
          </a:p>
          <a:p>
            <a:r>
              <a:rPr lang="en-US" sz="2200" dirty="0" err="1"/>
              <a:t>Pelaku</a:t>
            </a:r>
            <a:r>
              <a:rPr lang="en-US" sz="2200" dirty="0"/>
              <a:t> </a:t>
            </a:r>
            <a:r>
              <a:rPr lang="en-US" sz="2200" dirty="0" err="1"/>
              <a:t>pemerasan</a:t>
            </a:r>
            <a:r>
              <a:rPr lang="en-US" sz="2200" dirty="0"/>
              <a:t> dan </a:t>
            </a:r>
            <a:r>
              <a:rPr lang="en-US" sz="2200" dirty="0" err="1"/>
              <a:t>pengancaman</a:t>
            </a:r>
            <a:r>
              <a:rPr lang="en-US" sz="2200" dirty="0"/>
              <a:t> </a:t>
            </a:r>
            <a:r>
              <a:rPr lang="en-US" sz="2200" dirty="0" err="1"/>
              <a:t>dengan</a:t>
            </a:r>
            <a:r>
              <a:rPr lang="en-US" sz="2200" dirty="0"/>
              <a:t> </a:t>
            </a:r>
            <a:r>
              <a:rPr lang="en-US" sz="2200" dirty="0" err="1"/>
              <a:t>menggunakan</a:t>
            </a:r>
            <a:r>
              <a:rPr lang="en-US" sz="2200" dirty="0"/>
              <a:t> media </a:t>
            </a:r>
            <a:r>
              <a:rPr lang="en-US" sz="2200" dirty="0" err="1"/>
              <a:t>elektronik</a:t>
            </a:r>
            <a:r>
              <a:rPr lang="en-US" sz="2200" dirty="0"/>
              <a:t> </a:t>
            </a:r>
            <a:r>
              <a:rPr lang="en-US" sz="2200" dirty="0" err="1"/>
              <a:t>dapat</a:t>
            </a:r>
            <a:r>
              <a:rPr lang="en-US" sz="2200" dirty="0"/>
              <a:t> </a:t>
            </a:r>
            <a:r>
              <a:rPr lang="en-US" sz="2200" dirty="0" err="1"/>
              <a:t>dikenai</a:t>
            </a:r>
            <a:r>
              <a:rPr lang="en-US" sz="2200" dirty="0"/>
              <a:t> </a:t>
            </a:r>
            <a:r>
              <a:rPr lang="en-US" sz="2200" dirty="0" err="1"/>
              <a:t>pidana</a:t>
            </a:r>
            <a:r>
              <a:rPr lang="en-US" sz="2200" dirty="0"/>
              <a:t> </a:t>
            </a:r>
            <a:r>
              <a:rPr lang="en-US" sz="2200" dirty="0" err="1"/>
              <a:t>penjara</a:t>
            </a:r>
            <a:r>
              <a:rPr lang="en-US" sz="2200" dirty="0"/>
              <a:t> paling lama 6 </a:t>
            </a:r>
            <a:r>
              <a:rPr lang="en-US" sz="2200" dirty="0" err="1"/>
              <a:t>tahun</a:t>
            </a:r>
            <a:r>
              <a:rPr lang="en-US" sz="2200" dirty="0"/>
              <a:t> dan/</a:t>
            </a:r>
            <a:r>
              <a:rPr lang="en-US" sz="2200" dirty="0" err="1"/>
              <a:t>atau</a:t>
            </a:r>
            <a:r>
              <a:rPr lang="en-US" sz="2200" dirty="0"/>
              <a:t> </a:t>
            </a:r>
            <a:r>
              <a:rPr lang="en-US" sz="2200" dirty="0" err="1"/>
              <a:t>denda</a:t>
            </a:r>
            <a:r>
              <a:rPr lang="en-US" sz="2200" dirty="0"/>
              <a:t> paling </a:t>
            </a:r>
            <a:r>
              <a:rPr lang="en-US" sz="2200" dirty="0" err="1"/>
              <a:t>banyak</a:t>
            </a:r>
            <a:r>
              <a:rPr lang="en-US" sz="2200" dirty="0"/>
              <a:t> Rp1.000.000.000,00.</a:t>
            </a:r>
          </a:p>
          <a:p>
            <a:r>
              <a:rPr lang="en-US" sz="2200" dirty="0"/>
              <a:t>5.	</a:t>
            </a:r>
            <a:r>
              <a:rPr lang="en-US" sz="2200" dirty="0" err="1"/>
              <a:t>Berita</a:t>
            </a:r>
            <a:r>
              <a:rPr lang="en-US" sz="2200" dirty="0"/>
              <a:t> </a:t>
            </a:r>
            <a:r>
              <a:rPr lang="en-US" sz="2200" dirty="0" err="1"/>
              <a:t>Bohong</a:t>
            </a:r>
            <a:r>
              <a:rPr lang="en-US" sz="2200" dirty="0"/>
              <a:t> (Pasal 28 </a:t>
            </a:r>
            <a:r>
              <a:rPr lang="en-US" sz="2200" dirty="0" err="1"/>
              <a:t>ayat</a:t>
            </a:r>
            <a:r>
              <a:rPr lang="en-US" sz="2200" dirty="0"/>
              <a:t> 1)</a:t>
            </a:r>
          </a:p>
          <a:p>
            <a:r>
              <a:rPr lang="en-US" sz="2200" dirty="0" err="1"/>
              <a:t>Menyebarkan</a:t>
            </a:r>
            <a:r>
              <a:rPr lang="en-US" sz="2200" dirty="0"/>
              <a:t> </a:t>
            </a:r>
            <a:r>
              <a:rPr lang="en-US" sz="2200" dirty="0" err="1"/>
              <a:t>berita</a:t>
            </a:r>
            <a:r>
              <a:rPr lang="en-US" sz="2200" dirty="0"/>
              <a:t> </a:t>
            </a:r>
            <a:r>
              <a:rPr lang="en-US" sz="2200" dirty="0" err="1"/>
              <a:t>bohong</a:t>
            </a:r>
            <a:r>
              <a:rPr lang="en-US" sz="2200" dirty="0"/>
              <a:t> yang </a:t>
            </a:r>
            <a:r>
              <a:rPr lang="en-US" sz="2200" dirty="0" err="1"/>
              <a:t>merugikan</a:t>
            </a:r>
            <a:r>
              <a:rPr lang="en-US" sz="2200" dirty="0"/>
              <a:t> </a:t>
            </a:r>
            <a:r>
              <a:rPr lang="en-US" sz="2200" dirty="0" err="1"/>
              <a:t>konsumen</a:t>
            </a:r>
            <a:r>
              <a:rPr lang="en-US" sz="2200" dirty="0"/>
              <a:t> </a:t>
            </a:r>
            <a:r>
              <a:rPr lang="en-US" sz="2200" dirty="0" err="1"/>
              <a:t>dapat</a:t>
            </a:r>
            <a:r>
              <a:rPr lang="en-US" sz="2200" dirty="0"/>
              <a:t> </a:t>
            </a:r>
            <a:r>
              <a:rPr lang="en-US" sz="2200" dirty="0" err="1"/>
              <a:t>mengakibatkan</a:t>
            </a:r>
            <a:r>
              <a:rPr lang="en-US" sz="2200" dirty="0"/>
              <a:t> </a:t>
            </a:r>
            <a:r>
              <a:rPr lang="en-US" sz="2200" dirty="0" err="1"/>
              <a:t>pidana</a:t>
            </a:r>
            <a:r>
              <a:rPr lang="en-US" sz="2200" dirty="0"/>
              <a:t> </a:t>
            </a:r>
            <a:r>
              <a:rPr lang="en-US" sz="2200" dirty="0" err="1"/>
              <a:t>penjara</a:t>
            </a:r>
            <a:r>
              <a:rPr lang="en-US" sz="2200" dirty="0"/>
              <a:t> paling lama 6 </a:t>
            </a:r>
            <a:r>
              <a:rPr lang="en-US" sz="2200" dirty="0" err="1"/>
              <a:t>tahun</a:t>
            </a:r>
            <a:r>
              <a:rPr lang="en-US" sz="2200" dirty="0"/>
              <a:t> dan/</a:t>
            </a:r>
            <a:r>
              <a:rPr lang="en-US" sz="2200" dirty="0" err="1"/>
              <a:t>atau</a:t>
            </a:r>
            <a:r>
              <a:rPr lang="en-US" sz="2200" dirty="0"/>
              <a:t> </a:t>
            </a:r>
            <a:r>
              <a:rPr lang="en-US" sz="2200" dirty="0" err="1"/>
              <a:t>denda</a:t>
            </a:r>
            <a:r>
              <a:rPr lang="en-US" sz="2200" dirty="0"/>
              <a:t> paling </a:t>
            </a:r>
            <a:r>
              <a:rPr lang="en-US" sz="2200" dirty="0" err="1"/>
              <a:t>banyak</a:t>
            </a:r>
            <a:r>
              <a:rPr lang="en-US" sz="2200" dirty="0"/>
              <a:t> Rp1.000.000.000,00.</a:t>
            </a:r>
          </a:p>
          <a:p>
            <a:r>
              <a:rPr lang="en-US" sz="2200" dirty="0"/>
              <a:t>6.	</a:t>
            </a:r>
            <a:r>
              <a:rPr lang="en-US" sz="2200" dirty="0" err="1"/>
              <a:t>Ujaran</a:t>
            </a:r>
            <a:r>
              <a:rPr lang="en-US" sz="2200" dirty="0"/>
              <a:t> </a:t>
            </a:r>
            <a:r>
              <a:rPr lang="en-US" sz="2200" dirty="0" err="1"/>
              <a:t>Kebencian</a:t>
            </a:r>
            <a:r>
              <a:rPr lang="en-US" sz="2200" dirty="0"/>
              <a:t> (Pasal 28 </a:t>
            </a:r>
            <a:r>
              <a:rPr lang="en-US" sz="2200" dirty="0" err="1"/>
              <a:t>ayat</a:t>
            </a:r>
            <a:r>
              <a:rPr lang="en-US" sz="2200" dirty="0"/>
              <a:t> 2)</a:t>
            </a:r>
          </a:p>
          <a:p>
            <a:r>
              <a:rPr lang="en-US" sz="2200" dirty="0" err="1"/>
              <a:t>Menyebarluaskan</a:t>
            </a:r>
            <a:r>
              <a:rPr lang="en-US" sz="2200" dirty="0"/>
              <a:t> </a:t>
            </a:r>
            <a:r>
              <a:rPr lang="en-US" sz="2200" dirty="0" err="1"/>
              <a:t>informasi</a:t>
            </a:r>
            <a:r>
              <a:rPr lang="en-US" sz="2200" dirty="0"/>
              <a:t> </a:t>
            </a:r>
            <a:r>
              <a:rPr lang="en-US" sz="2200" dirty="0" err="1"/>
              <a:t>dengan</a:t>
            </a:r>
            <a:r>
              <a:rPr lang="en-US" sz="2200" dirty="0"/>
              <a:t> </a:t>
            </a:r>
            <a:r>
              <a:rPr lang="en-US" sz="2200" dirty="0" err="1"/>
              <a:t>tujuan</a:t>
            </a:r>
            <a:r>
              <a:rPr lang="en-US" sz="2200" dirty="0"/>
              <a:t> </a:t>
            </a:r>
            <a:r>
              <a:rPr lang="en-US" sz="2200" dirty="0" err="1"/>
              <a:t>menimbulkan</a:t>
            </a:r>
            <a:r>
              <a:rPr lang="en-US" sz="2200" dirty="0"/>
              <a:t> rasa </a:t>
            </a:r>
            <a:r>
              <a:rPr lang="en-US" sz="2200" dirty="0" err="1"/>
              <a:t>kebencian</a:t>
            </a:r>
            <a:r>
              <a:rPr lang="en-US" sz="2200" dirty="0"/>
              <a:t> </a:t>
            </a:r>
            <a:r>
              <a:rPr lang="en-US" sz="2200" dirty="0" err="1"/>
              <a:t>berdasarkan</a:t>
            </a:r>
            <a:r>
              <a:rPr lang="en-US" sz="2200" dirty="0"/>
              <a:t> SARA </a:t>
            </a:r>
            <a:r>
              <a:rPr lang="en-US" sz="2200" dirty="0" err="1"/>
              <a:t>dapat</a:t>
            </a:r>
            <a:r>
              <a:rPr lang="en-US" sz="2200" dirty="0"/>
              <a:t> </a:t>
            </a:r>
            <a:r>
              <a:rPr lang="en-US" sz="2200" dirty="0" err="1"/>
              <a:t>dikenai</a:t>
            </a:r>
            <a:r>
              <a:rPr lang="en-US" sz="2200" dirty="0"/>
              <a:t> </a:t>
            </a:r>
            <a:r>
              <a:rPr lang="en-US" sz="2200" dirty="0" err="1"/>
              <a:t>pidana</a:t>
            </a:r>
            <a:r>
              <a:rPr lang="en-US" sz="2200" dirty="0"/>
              <a:t> </a:t>
            </a:r>
            <a:r>
              <a:rPr lang="en-US" sz="2200" dirty="0" err="1"/>
              <a:t>penjara</a:t>
            </a:r>
            <a:r>
              <a:rPr lang="en-US" sz="2200" dirty="0"/>
              <a:t> paling lama 6 </a:t>
            </a:r>
            <a:r>
              <a:rPr lang="en-US" sz="2200" dirty="0" err="1"/>
              <a:t>tahun</a:t>
            </a:r>
            <a:r>
              <a:rPr lang="en-US" sz="2200" dirty="0"/>
              <a:t> dan/</a:t>
            </a:r>
            <a:r>
              <a:rPr lang="en-US" sz="2200" dirty="0" err="1"/>
              <a:t>atau</a:t>
            </a:r>
            <a:r>
              <a:rPr lang="en-US" sz="2200" dirty="0"/>
              <a:t> </a:t>
            </a:r>
            <a:r>
              <a:rPr lang="en-US" sz="2200" dirty="0" err="1"/>
              <a:t>denda</a:t>
            </a:r>
            <a:r>
              <a:rPr lang="en-US" sz="2200" dirty="0"/>
              <a:t> paling </a:t>
            </a:r>
            <a:r>
              <a:rPr lang="en-US" sz="2200" dirty="0" err="1"/>
              <a:t>banyak</a:t>
            </a:r>
            <a:r>
              <a:rPr lang="en-US" sz="2200" dirty="0"/>
              <a:t> Rp1.000.000.000,00.</a:t>
            </a:r>
          </a:p>
          <a:p>
            <a:r>
              <a:rPr lang="en-US" sz="2200" dirty="0"/>
              <a:t>7.	</a:t>
            </a:r>
            <a:r>
              <a:rPr lang="en-US" sz="2200" dirty="0" err="1"/>
              <a:t>Teror</a:t>
            </a:r>
            <a:r>
              <a:rPr lang="en-US" sz="2200" dirty="0"/>
              <a:t> Online (Pasal 29)</a:t>
            </a:r>
          </a:p>
          <a:p>
            <a:r>
              <a:rPr lang="en-US" sz="2200" dirty="0" err="1"/>
              <a:t>Mengirimkan</a:t>
            </a:r>
            <a:r>
              <a:rPr lang="en-US" sz="2200" dirty="0"/>
              <a:t> </a:t>
            </a:r>
            <a:r>
              <a:rPr lang="en-US" sz="2200" dirty="0" err="1"/>
              <a:t>ancaman</a:t>
            </a:r>
            <a:r>
              <a:rPr lang="en-US" sz="2200" dirty="0"/>
              <a:t> </a:t>
            </a:r>
            <a:r>
              <a:rPr lang="en-US" sz="2200" dirty="0" err="1"/>
              <a:t>kekerasan</a:t>
            </a:r>
            <a:r>
              <a:rPr lang="en-US" sz="2200" dirty="0"/>
              <a:t> </a:t>
            </a:r>
            <a:r>
              <a:rPr lang="en-US" sz="2200" dirty="0" err="1"/>
              <a:t>atau</a:t>
            </a:r>
            <a:r>
              <a:rPr lang="en-US" sz="2200" dirty="0"/>
              <a:t> </a:t>
            </a:r>
            <a:r>
              <a:rPr lang="en-US" sz="2200" dirty="0" err="1"/>
              <a:t>menakut-nakuti</a:t>
            </a:r>
            <a:r>
              <a:rPr lang="en-US" sz="2200" dirty="0"/>
              <a:t> </a:t>
            </a:r>
            <a:r>
              <a:rPr lang="en-US" sz="2200" dirty="0" err="1"/>
              <a:t>melalui</a:t>
            </a:r>
            <a:r>
              <a:rPr lang="en-US" sz="2200" dirty="0"/>
              <a:t> media </a:t>
            </a:r>
            <a:r>
              <a:rPr lang="en-US" sz="2200" dirty="0" err="1"/>
              <a:t>elektronik</a:t>
            </a:r>
            <a:r>
              <a:rPr lang="en-US" sz="2200" dirty="0"/>
              <a:t> </a:t>
            </a:r>
            <a:r>
              <a:rPr lang="en-US" sz="2200" dirty="0" err="1"/>
              <a:t>dapat</a:t>
            </a:r>
            <a:r>
              <a:rPr lang="en-US" sz="2200" dirty="0"/>
              <a:t> </a:t>
            </a:r>
            <a:r>
              <a:rPr lang="en-US" sz="2200" dirty="0" err="1"/>
              <a:t>berujung</a:t>
            </a:r>
            <a:r>
              <a:rPr lang="en-US" sz="2200" dirty="0"/>
              <a:t> pada </a:t>
            </a:r>
            <a:r>
              <a:rPr lang="en-US" sz="2200" dirty="0" err="1"/>
              <a:t>pidana</a:t>
            </a:r>
            <a:r>
              <a:rPr lang="en-US" sz="2200" dirty="0"/>
              <a:t> </a:t>
            </a:r>
            <a:r>
              <a:rPr lang="en-US" sz="2200" dirty="0" err="1"/>
              <a:t>penjara</a:t>
            </a:r>
            <a:r>
              <a:rPr lang="en-US" sz="2200" dirty="0"/>
              <a:t> paling lama 4 </a:t>
            </a:r>
            <a:r>
              <a:rPr lang="en-US" sz="2200" dirty="0" err="1"/>
              <a:t>tahun</a:t>
            </a:r>
            <a:r>
              <a:rPr lang="en-US" sz="2200" dirty="0"/>
              <a:t> dan/</a:t>
            </a:r>
            <a:r>
              <a:rPr lang="en-US" sz="2200" dirty="0" err="1"/>
              <a:t>atau</a:t>
            </a:r>
            <a:r>
              <a:rPr lang="en-US" sz="2200" dirty="0"/>
              <a:t> </a:t>
            </a:r>
            <a:r>
              <a:rPr lang="en-US" sz="2200" dirty="0" err="1"/>
              <a:t>denda</a:t>
            </a:r>
            <a:r>
              <a:rPr lang="en-US" sz="2200" dirty="0"/>
              <a:t> paling </a:t>
            </a:r>
            <a:r>
              <a:rPr lang="en-US" sz="2200" dirty="0" err="1"/>
              <a:t>banyak</a:t>
            </a:r>
            <a:r>
              <a:rPr lang="en-US" sz="2200" dirty="0"/>
              <a:t> Rp750.000.000,00.</a:t>
            </a:r>
          </a:p>
        </p:txBody>
      </p:sp>
    </p:spTree>
    <p:extLst>
      <p:ext uri="{BB962C8B-B14F-4D97-AF65-F5344CB8AC3E}">
        <p14:creationId xmlns:p14="http://schemas.microsoft.com/office/powerpoint/2010/main" val="3236151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B5588-3210-A9ED-8470-27BD0ADB3E82}"/>
              </a:ext>
            </a:extLst>
          </p:cNvPr>
          <p:cNvSpPr>
            <a:spLocks noGrp="1"/>
          </p:cNvSpPr>
          <p:nvPr>
            <p:ph type="title"/>
          </p:nvPr>
        </p:nvSpPr>
        <p:spPr>
          <a:xfrm>
            <a:off x="3945766" y="6028051"/>
            <a:ext cx="7405607" cy="729319"/>
          </a:xfrm>
        </p:spPr>
        <p:txBody>
          <a:bodyPr>
            <a:normAutofit/>
          </a:bodyPr>
          <a:lstStyle/>
          <a:p>
            <a:r>
              <a:rPr lang="es-ES" sz="2400" dirty="0">
                <a:solidFill>
                  <a:srgbClr val="000000"/>
                </a:solidFill>
                <a:effectLst/>
                <a:latin typeface="TimesNewRoman"/>
              </a:rPr>
              <a:t>UU No 11 </a:t>
            </a:r>
            <a:r>
              <a:rPr lang="es-ES" sz="2400" dirty="0" err="1">
                <a:solidFill>
                  <a:srgbClr val="000000"/>
                </a:solidFill>
                <a:effectLst/>
                <a:latin typeface="TimesNewRoman"/>
              </a:rPr>
              <a:t>Tahun</a:t>
            </a:r>
            <a:r>
              <a:rPr lang="es-ES" sz="2400" dirty="0">
                <a:solidFill>
                  <a:srgbClr val="000000"/>
                </a:solidFill>
                <a:effectLst/>
                <a:latin typeface="TimesNewRoman"/>
              </a:rPr>
              <a:t> 2008 </a:t>
            </a:r>
            <a:r>
              <a:rPr lang="es-ES" sz="2400" dirty="0" err="1">
                <a:solidFill>
                  <a:srgbClr val="000000"/>
                </a:solidFill>
                <a:effectLst/>
                <a:latin typeface="TimesNewRoman"/>
              </a:rPr>
              <a:t>tentang</a:t>
            </a:r>
            <a:r>
              <a:rPr lang="es-ES" sz="2400" dirty="0">
                <a:solidFill>
                  <a:srgbClr val="000000"/>
                </a:solidFill>
                <a:effectLst/>
                <a:latin typeface="TimesNewRoman"/>
              </a:rPr>
              <a:t> ITE (</a:t>
            </a:r>
            <a:r>
              <a:rPr lang="es-ES" sz="2400" dirty="0" err="1">
                <a:solidFill>
                  <a:srgbClr val="000000"/>
                </a:solidFill>
                <a:effectLst/>
                <a:latin typeface="TimesNewRoman"/>
              </a:rPr>
              <a:t>Revisi</a:t>
            </a:r>
            <a:r>
              <a:rPr lang="es-ES" sz="2400" dirty="0">
                <a:solidFill>
                  <a:srgbClr val="000000"/>
                </a:solidFill>
                <a:effectLst/>
                <a:latin typeface="TimesNewRoman"/>
              </a:rPr>
              <a:t> 2016) </a:t>
            </a:r>
            <a:endParaRPr lang="es-ES" sz="2400" dirty="0"/>
          </a:p>
        </p:txBody>
      </p:sp>
      <p:sp>
        <p:nvSpPr>
          <p:cNvPr id="3" name="Content Placeholder 2">
            <a:extLst>
              <a:ext uri="{FF2B5EF4-FFF2-40B4-BE49-F238E27FC236}">
                <a16:creationId xmlns:a16="http://schemas.microsoft.com/office/drawing/2014/main" id="{BEBB500F-84EE-75A7-E0E1-4C180630C82C}"/>
              </a:ext>
            </a:extLst>
          </p:cNvPr>
          <p:cNvSpPr>
            <a:spLocks noGrp="1"/>
          </p:cNvSpPr>
          <p:nvPr>
            <p:ph idx="1"/>
          </p:nvPr>
        </p:nvSpPr>
        <p:spPr>
          <a:xfrm>
            <a:off x="81539" y="0"/>
            <a:ext cx="11269833" cy="5812555"/>
          </a:xfrm>
        </p:spPr>
        <p:txBody>
          <a:bodyPr>
            <a:normAutofit/>
          </a:bodyPr>
          <a:lstStyle/>
          <a:p>
            <a:pPr lvl="1"/>
            <a:r>
              <a:rPr lang="en-US" sz="2000" dirty="0" err="1"/>
              <a:t>Perbuatan</a:t>
            </a:r>
            <a:r>
              <a:rPr lang="en-US" sz="2000" dirty="0"/>
              <a:t> Lain yang </a:t>
            </a:r>
            <a:r>
              <a:rPr lang="en-US" sz="2000" dirty="0" err="1"/>
              <a:t>Dilarang</a:t>
            </a:r>
            <a:r>
              <a:rPr lang="en-US" sz="2000" dirty="0"/>
              <a:t> UU ITE</a:t>
            </a:r>
          </a:p>
          <a:p>
            <a:pPr lvl="2"/>
            <a:r>
              <a:rPr lang="en-US" sz="1800" dirty="0" err="1"/>
              <a:t>Selain</a:t>
            </a:r>
            <a:r>
              <a:rPr lang="en-US" sz="1800" dirty="0"/>
              <a:t> </a:t>
            </a:r>
            <a:r>
              <a:rPr lang="en-US" sz="1800" dirty="0" err="1"/>
              <a:t>itu</a:t>
            </a:r>
            <a:r>
              <a:rPr lang="en-US" sz="1800" dirty="0"/>
              <a:t>, UU ITE juga </a:t>
            </a:r>
            <a:r>
              <a:rPr lang="en-US" sz="1800" dirty="0" err="1"/>
              <a:t>melarang</a:t>
            </a:r>
            <a:r>
              <a:rPr lang="en-US" sz="1800" dirty="0"/>
              <a:t> </a:t>
            </a:r>
            <a:r>
              <a:rPr lang="en-US" sz="1800" dirty="0" err="1"/>
              <a:t>beberapa</a:t>
            </a:r>
            <a:r>
              <a:rPr lang="en-US" sz="1800" dirty="0"/>
              <a:t> </a:t>
            </a:r>
            <a:r>
              <a:rPr lang="en-US" sz="1800" dirty="0" err="1"/>
              <a:t>perbuatan</a:t>
            </a:r>
            <a:r>
              <a:rPr lang="en-US" sz="1800" dirty="0"/>
              <a:t> lain </a:t>
            </a:r>
            <a:r>
              <a:rPr lang="en-US" sz="1800" dirty="0" err="1"/>
              <a:t>seperti</a:t>
            </a:r>
            <a:r>
              <a:rPr lang="en-US" sz="1800" dirty="0"/>
              <a:t> </a:t>
            </a:r>
            <a:r>
              <a:rPr lang="en-US" sz="1800" dirty="0" err="1"/>
              <a:t>akses</a:t>
            </a:r>
            <a:r>
              <a:rPr lang="en-US" sz="1800" dirty="0"/>
              <a:t> </a:t>
            </a:r>
            <a:r>
              <a:rPr lang="en-US" sz="1800" dirty="0" err="1"/>
              <a:t>ilegal</a:t>
            </a:r>
            <a:r>
              <a:rPr lang="en-US" sz="1800" dirty="0"/>
              <a:t> </a:t>
            </a:r>
            <a:r>
              <a:rPr lang="en-US" sz="1800" dirty="0" err="1"/>
              <a:t>terhadap</a:t>
            </a:r>
            <a:r>
              <a:rPr lang="en-US" sz="1800" dirty="0"/>
              <a:t> </a:t>
            </a:r>
            <a:r>
              <a:rPr lang="en-US" sz="1800" dirty="0" err="1"/>
              <a:t>sistem</a:t>
            </a:r>
            <a:r>
              <a:rPr lang="en-US" sz="1800" dirty="0"/>
              <a:t> </a:t>
            </a:r>
            <a:r>
              <a:rPr lang="en-US" sz="1800" dirty="0" err="1"/>
              <a:t>elektronik</a:t>
            </a:r>
            <a:r>
              <a:rPr lang="en-US" sz="1800" dirty="0"/>
              <a:t>, </a:t>
            </a:r>
            <a:r>
              <a:rPr lang="en-US" sz="1800" dirty="0" err="1"/>
              <a:t>intersepsi</a:t>
            </a:r>
            <a:r>
              <a:rPr lang="en-US" sz="1800" dirty="0"/>
              <a:t> </a:t>
            </a:r>
            <a:r>
              <a:rPr lang="en-US" sz="1800" dirty="0" err="1"/>
              <a:t>atau</a:t>
            </a:r>
            <a:r>
              <a:rPr lang="en-US" sz="1800" dirty="0"/>
              <a:t> </a:t>
            </a:r>
            <a:r>
              <a:rPr lang="en-US" sz="1800" dirty="0" err="1"/>
              <a:t>penyadapan</a:t>
            </a:r>
            <a:r>
              <a:rPr lang="en-US" sz="1800" dirty="0"/>
              <a:t>, </a:t>
            </a:r>
            <a:r>
              <a:rPr lang="en-US" sz="1800" dirty="0" err="1"/>
              <a:t>perubahan</a:t>
            </a:r>
            <a:r>
              <a:rPr lang="en-US" sz="1800" dirty="0"/>
              <a:t>, </a:t>
            </a:r>
            <a:r>
              <a:rPr lang="en-US" sz="1800" dirty="0" err="1"/>
              <a:t>merusak</a:t>
            </a:r>
            <a:r>
              <a:rPr lang="en-US" sz="1800" dirty="0"/>
              <a:t>, dan </a:t>
            </a:r>
            <a:r>
              <a:rPr lang="en-US" sz="1800" dirty="0" err="1"/>
              <a:t>pemalsuan</a:t>
            </a:r>
            <a:r>
              <a:rPr lang="en-US" sz="1800" dirty="0"/>
              <a:t> </a:t>
            </a:r>
            <a:r>
              <a:rPr lang="en-US" sz="1800" dirty="0" err="1"/>
              <a:t>dokumen</a:t>
            </a:r>
            <a:r>
              <a:rPr lang="en-US" sz="1800" dirty="0"/>
              <a:t> </a:t>
            </a:r>
            <a:r>
              <a:rPr lang="en-US" sz="1800" dirty="0" err="1"/>
              <a:t>elektronik</a:t>
            </a:r>
            <a:r>
              <a:rPr lang="en-US" sz="1800" dirty="0"/>
              <a:t>.</a:t>
            </a:r>
          </a:p>
          <a:p>
            <a:pPr lvl="2"/>
            <a:r>
              <a:rPr lang="en-US" sz="1800" dirty="0" err="1"/>
              <a:t>Pelaksanaan</a:t>
            </a:r>
            <a:r>
              <a:rPr lang="en-US" sz="1800" dirty="0"/>
              <a:t> UU ITE di </a:t>
            </a:r>
            <a:r>
              <a:rPr lang="en-US" sz="1800" dirty="0" err="1"/>
              <a:t>Kehidupan</a:t>
            </a:r>
            <a:r>
              <a:rPr lang="en-US" sz="1800" dirty="0"/>
              <a:t> </a:t>
            </a:r>
            <a:r>
              <a:rPr lang="en-US" sz="1800" dirty="0" err="1"/>
              <a:t>Bermasyarakat</a:t>
            </a:r>
            <a:endParaRPr lang="en-US" sz="1800" dirty="0"/>
          </a:p>
          <a:p>
            <a:pPr lvl="2"/>
            <a:r>
              <a:rPr lang="en-US" sz="1800" dirty="0" err="1"/>
              <a:t>Pelaksanaan</a:t>
            </a:r>
            <a:r>
              <a:rPr lang="en-US" sz="1800" dirty="0"/>
              <a:t> UU ITE </a:t>
            </a:r>
            <a:r>
              <a:rPr lang="en-US" sz="1800" dirty="0" err="1"/>
              <a:t>diharapkan</a:t>
            </a:r>
            <a:r>
              <a:rPr lang="en-US" sz="1800" dirty="0"/>
              <a:t> </a:t>
            </a:r>
            <a:r>
              <a:rPr lang="en-US" sz="1800" dirty="0" err="1"/>
              <a:t>memberikan</a:t>
            </a:r>
            <a:r>
              <a:rPr lang="en-US" sz="1800" dirty="0"/>
              <a:t> </a:t>
            </a:r>
            <a:r>
              <a:rPr lang="en-US" sz="1800" dirty="0" err="1"/>
              <a:t>perlindungan</a:t>
            </a:r>
            <a:r>
              <a:rPr lang="en-US" sz="1800" dirty="0"/>
              <a:t> </a:t>
            </a:r>
            <a:r>
              <a:rPr lang="en-US" sz="1800" dirty="0" err="1"/>
              <a:t>hukum</a:t>
            </a:r>
            <a:r>
              <a:rPr lang="en-US" sz="1800" dirty="0"/>
              <a:t> </a:t>
            </a:r>
            <a:r>
              <a:rPr lang="en-US" sz="1800" dirty="0" err="1"/>
              <a:t>terhadap</a:t>
            </a:r>
            <a:r>
              <a:rPr lang="en-US" sz="1800" dirty="0"/>
              <a:t> </a:t>
            </a:r>
            <a:r>
              <a:rPr lang="en-US" sz="1800" dirty="0" err="1"/>
              <a:t>transaksi</a:t>
            </a:r>
            <a:r>
              <a:rPr lang="en-US" sz="1800" dirty="0"/>
              <a:t> dan </a:t>
            </a:r>
            <a:r>
              <a:rPr lang="en-US" sz="1800" dirty="0" err="1"/>
              <a:t>sistem</a:t>
            </a:r>
            <a:r>
              <a:rPr lang="en-US" sz="1800" dirty="0"/>
              <a:t> </a:t>
            </a:r>
            <a:r>
              <a:rPr lang="en-US" sz="1800" dirty="0" err="1"/>
              <a:t>elektronik</a:t>
            </a:r>
            <a:r>
              <a:rPr lang="en-US" sz="1800" dirty="0"/>
              <a:t>. </a:t>
            </a:r>
            <a:r>
              <a:rPr lang="en-US" sz="1800" dirty="0" err="1"/>
              <a:t>Beberapa</a:t>
            </a:r>
            <a:r>
              <a:rPr lang="en-US" sz="1800" dirty="0"/>
              <a:t> </a:t>
            </a:r>
            <a:r>
              <a:rPr lang="en-US" sz="1800" dirty="0" err="1"/>
              <a:t>manfaat</a:t>
            </a:r>
            <a:r>
              <a:rPr lang="en-US" sz="1800" dirty="0"/>
              <a:t> </a:t>
            </a:r>
            <a:r>
              <a:rPr lang="en-US" sz="1800" dirty="0" err="1"/>
              <a:t>pelaksanaan</a:t>
            </a:r>
            <a:r>
              <a:rPr lang="en-US" sz="1800" dirty="0"/>
              <a:t> UU ITE </a:t>
            </a:r>
            <a:r>
              <a:rPr lang="en-US" sz="1800" dirty="0" err="1"/>
              <a:t>antara</a:t>
            </a:r>
            <a:r>
              <a:rPr lang="en-US" sz="1800" dirty="0"/>
              <a:t> lain:</a:t>
            </a:r>
          </a:p>
          <a:p>
            <a:pPr lvl="2"/>
            <a:r>
              <a:rPr lang="en-US" sz="1800" dirty="0"/>
              <a:t>1.	</a:t>
            </a:r>
            <a:r>
              <a:rPr lang="en-US" sz="1800" dirty="0" err="1"/>
              <a:t>Perlindungan</a:t>
            </a:r>
            <a:r>
              <a:rPr lang="en-US" sz="1800" dirty="0"/>
              <a:t> Hukum: </a:t>
            </a:r>
            <a:r>
              <a:rPr lang="en-US" sz="1800" dirty="0" err="1"/>
              <a:t>Memberikan</a:t>
            </a:r>
            <a:r>
              <a:rPr lang="en-US" sz="1800" dirty="0"/>
              <a:t> </a:t>
            </a:r>
            <a:r>
              <a:rPr lang="en-US" sz="1800" dirty="0" err="1"/>
              <a:t>perlindungan</a:t>
            </a:r>
            <a:r>
              <a:rPr lang="en-US" sz="1800" dirty="0"/>
              <a:t> </a:t>
            </a:r>
            <a:r>
              <a:rPr lang="en-US" sz="1800" dirty="0" err="1"/>
              <a:t>hukum</a:t>
            </a:r>
            <a:r>
              <a:rPr lang="en-US" sz="1800" dirty="0"/>
              <a:t> </a:t>
            </a:r>
            <a:r>
              <a:rPr lang="en-US" sz="1800" dirty="0" err="1"/>
              <a:t>terhadap</a:t>
            </a:r>
            <a:r>
              <a:rPr lang="en-US" sz="1800" dirty="0"/>
              <a:t> </a:t>
            </a:r>
            <a:r>
              <a:rPr lang="en-US" sz="1800" dirty="0" err="1"/>
              <a:t>transaksi</a:t>
            </a:r>
            <a:r>
              <a:rPr lang="en-US" sz="1800" dirty="0"/>
              <a:t> dan </a:t>
            </a:r>
            <a:r>
              <a:rPr lang="en-US" sz="1800" dirty="0" err="1"/>
              <a:t>sistem</a:t>
            </a:r>
            <a:r>
              <a:rPr lang="en-US" sz="1800" dirty="0"/>
              <a:t> </a:t>
            </a:r>
            <a:r>
              <a:rPr lang="en-US" sz="1800" dirty="0" err="1"/>
              <a:t>elektronik</a:t>
            </a:r>
            <a:r>
              <a:rPr lang="en-US" sz="1800" dirty="0"/>
              <a:t>.</a:t>
            </a:r>
          </a:p>
          <a:p>
            <a:pPr lvl="2"/>
            <a:r>
              <a:rPr lang="en-US" sz="1800" dirty="0"/>
              <a:t>2.	</a:t>
            </a:r>
            <a:r>
              <a:rPr lang="en-US" sz="1800" dirty="0" err="1"/>
              <a:t>Pengembangan</a:t>
            </a:r>
            <a:r>
              <a:rPr lang="en-US" sz="1800" dirty="0"/>
              <a:t> Ekonomi Digital: </a:t>
            </a:r>
            <a:r>
              <a:rPr lang="en-US" sz="1800" dirty="0" err="1"/>
              <a:t>Mendorong</a:t>
            </a:r>
            <a:r>
              <a:rPr lang="en-US" sz="1800" dirty="0"/>
              <a:t> </a:t>
            </a:r>
            <a:r>
              <a:rPr lang="en-US" sz="1800" dirty="0" err="1"/>
              <a:t>pengembangan</a:t>
            </a:r>
            <a:r>
              <a:rPr lang="en-US" sz="1800" dirty="0"/>
              <a:t> </a:t>
            </a:r>
            <a:r>
              <a:rPr lang="en-US" sz="1800" dirty="0" err="1"/>
              <a:t>ekonomi</a:t>
            </a:r>
            <a:r>
              <a:rPr lang="en-US" sz="1800" dirty="0"/>
              <a:t> </a:t>
            </a:r>
            <a:r>
              <a:rPr lang="en-US" sz="1800" dirty="0" err="1"/>
              <a:t>melalui</a:t>
            </a:r>
            <a:r>
              <a:rPr lang="en-US" sz="1800" dirty="0"/>
              <a:t> </a:t>
            </a:r>
            <a:r>
              <a:rPr lang="en-US" sz="1800" dirty="0" err="1"/>
              <a:t>transaksi</a:t>
            </a:r>
            <a:r>
              <a:rPr lang="en-US" sz="1800" dirty="0"/>
              <a:t> digital.</a:t>
            </a:r>
          </a:p>
          <a:p>
            <a:pPr lvl="2"/>
            <a:r>
              <a:rPr lang="en-US" sz="1800" dirty="0"/>
              <a:t>3.	E-tourism: </a:t>
            </a:r>
            <a:r>
              <a:rPr lang="en-US" sz="1800" dirty="0" err="1"/>
              <a:t>Memudahkan</a:t>
            </a:r>
            <a:r>
              <a:rPr lang="en-US" sz="1800" dirty="0"/>
              <a:t> </a:t>
            </a:r>
            <a:r>
              <a:rPr lang="en-US" sz="1800" dirty="0" err="1"/>
              <a:t>penggunaan</a:t>
            </a:r>
            <a:r>
              <a:rPr lang="en-US" sz="1800" dirty="0"/>
              <a:t> </a:t>
            </a:r>
            <a:r>
              <a:rPr lang="en-US" sz="1800" dirty="0" err="1"/>
              <a:t>teknologi</a:t>
            </a:r>
            <a:r>
              <a:rPr lang="en-US" sz="1800" dirty="0"/>
              <a:t> </a:t>
            </a:r>
            <a:r>
              <a:rPr lang="en-US" sz="1800" dirty="0" err="1"/>
              <a:t>informasi</a:t>
            </a:r>
            <a:r>
              <a:rPr lang="en-US" sz="1800" dirty="0"/>
              <a:t> </a:t>
            </a:r>
            <a:r>
              <a:rPr lang="en-US" sz="1800" dirty="0" err="1"/>
              <a:t>dalam</a:t>
            </a:r>
            <a:r>
              <a:rPr lang="en-US" sz="1800" dirty="0"/>
              <a:t> </a:t>
            </a:r>
            <a:r>
              <a:rPr lang="en-US" sz="1800" dirty="0" err="1"/>
              <a:t>sektor</a:t>
            </a:r>
            <a:r>
              <a:rPr lang="en-US" sz="1800" dirty="0"/>
              <a:t> </a:t>
            </a:r>
            <a:r>
              <a:rPr lang="en-US" sz="1800" dirty="0" err="1"/>
              <a:t>pariwisata</a:t>
            </a:r>
            <a:r>
              <a:rPr lang="en-US" sz="1800" dirty="0"/>
              <a:t>.</a:t>
            </a:r>
          </a:p>
          <a:p>
            <a:pPr lvl="2"/>
            <a:r>
              <a:rPr lang="en-US" sz="1800" dirty="0"/>
              <a:t>4.	</a:t>
            </a:r>
            <a:r>
              <a:rPr lang="en-US" sz="1800" dirty="0" err="1"/>
              <a:t>Konten</a:t>
            </a:r>
            <a:r>
              <a:rPr lang="en-US" sz="1800" dirty="0"/>
              <a:t> </a:t>
            </a:r>
            <a:r>
              <a:rPr lang="en-US" sz="1800" dirty="0" err="1"/>
              <a:t>Edukasi</a:t>
            </a:r>
            <a:r>
              <a:rPr lang="en-US" sz="1800" dirty="0"/>
              <a:t>: </a:t>
            </a:r>
            <a:r>
              <a:rPr lang="en-US" sz="1800" dirty="0" err="1"/>
              <a:t>Memanfaatkan</a:t>
            </a:r>
            <a:r>
              <a:rPr lang="en-US" sz="1800" dirty="0"/>
              <a:t> internet </a:t>
            </a:r>
            <a:r>
              <a:rPr lang="en-US" sz="1800" dirty="0" err="1"/>
              <a:t>untuk</a:t>
            </a:r>
            <a:r>
              <a:rPr lang="en-US" sz="1800" dirty="0"/>
              <a:t> </a:t>
            </a:r>
            <a:r>
              <a:rPr lang="en-US" sz="1800" dirty="0" err="1"/>
              <a:t>konten</a:t>
            </a:r>
            <a:r>
              <a:rPr lang="en-US" sz="1800" dirty="0"/>
              <a:t> </a:t>
            </a:r>
            <a:r>
              <a:rPr lang="en-US" sz="1800" dirty="0" err="1"/>
              <a:t>edukasi</a:t>
            </a:r>
            <a:r>
              <a:rPr lang="en-US" sz="1800" dirty="0"/>
              <a:t> dan </a:t>
            </a:r>
            <a:r>
              <a:rPr lang="en-US" sz="1800" dirty="0" err="1"/>
              <a:t>informasi</a:t>
            </a:r>
            <a:r>
              <a:rPr lang="en-US" sz="1800" dirty="0"/>
              <a:t> </a:t>
            </a:r>
            <a:r>
              <a:rPr lang="en-US" sz="1800" dirty="0" err="1"/>
              <a:t>bermanfaat</a:t>
            </a:r>
            <a:r>
              <a:rPr lang="en-US" sz="1800" dirty="0"/>
              <a:t>.</a:t>
            </a:r>
          </a:p>
        </p:txBody>
      </p:sp>
    </p:spTree>
    <p:extLst>
      <p:ext uri="{BB962C8B-B14F-4D97-AF65-F5344CB8AC3E}">
        <p14:creationId xmlns:p14="http://schemas.microsoft.com/office/powerpoint/2010/main" val="534641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B5588-3210-A9ED-8470-27BD0ADB3E82}"/>
              </a:ext>
            </a:extLst>
          </p:cNvPr>
          <p:cNvSpPr>
            <a:spLocks noGrp="1"/>
          </p:cNvSpPr>
          <p:nvPr>
            <p:ph type="title"/>
          </p:nvPr>
        </p:nvSpPr>
        <p:spPr>
          <a:xfrm>
            <a:off x="3945766" y="6028051"/>
            <a:ext cx="7405607" cy="729319"/>
          </a:xfrm>
        </p:spPr>
        <p:txBody>
          <a:bodyPr>
            <a:normAutofit/>
          </a:bodyPr>
          <a:lstStyle/>
          <a:p>
            <a:r>
              <a:rPr lang="es-ES" sz="2400" dirty="0">
                <a:solidFill>
                  <a:srgbClr val="000000"/>
                </a:solidFill>
                <a:effectLst/>
                <a:latin typeface="TimesNewRoman"/>
              </a:rPr>
              <a:t>UU No 11 </a:t>
            </a:r>
            <a:r>
              <a:rPr lang="es-ES" sz="2400" dirty="0" err="1">
                <a:solidFill>
                  <a:srgbClr val="000000"/>
                </a:solidFill>
                <a:effectLst/>
                <a:latin typeface="TimesNewRoman"/>
              </a:rPr>
              <a:t>Tahun</a:t>
            </a:r>
            <a:r>
              <a:rPr lang="es-ES" sz="2400" dirty="0">
                <a:solidFill>
                  <a:srgbClr val="000000"/>
                </a:solidFill>
                <a:effectLst/>
                <a:latin typeface="TimesNewRoman"/>
              </a:rPr>
              <a:t> 2008 </a:t>
            </a:r>
            <a:r>
              <a:rPr lang="es-ES" sz="2400" dirty="0" err="1">
                <a:solidFill>
                  <a:srgbClr val="000000"/>
                </a:solidFill>
                <a:effectLst/>
                <a:latin typeface="TimesNewRoman"/>
              </a:rPr>
              <a:t>tentang</a:t>
            </a:r>
            <a:r>
              <a:rPr lang="es-ES" sz="2400" dirty="0">
                <a:solidFill>
                  <a:srgbClr val="000000"/>
                </a:solidFill>
                <a:effectLst/>
                <a:latin typeface="TimesNewRoman"/>
              </a:rPr>
              <a:t> ITE (</a:t>
            </a:r>
            <a:r>
              <a:rPr lang="es-ES" sz="2400" dirty="0" err="1">
                <a:solidFill>
                  <a:srgbClr val="000000"/>
                </a:solidFill>
                <a:effectLst/>
                <a:latin typeface="TimesNewRoman"/>
              </a:rPr>
              <a:t>Revisi</a:t>
            </a:r>
            <a:r>
              <a:rPr lang="es-ES" sz="2400" dirty="0">
                <a:solidFill>
                  <a:srgbClr val="000000"/>
                </a:solidFill>
                <a:effectLst/>
                <a:latin typeface="TimesNewRoman"/>
              </a:rPr>
              <a:t> 2016) </a:t>
            </a:r>
            <a:endParaRPr lang="es-ES" sz="2400" dirty="0"/>
          </a:p>
        </p:txBody>
      </p:sp>
      <p:sp>
        <p:nvSpPr>
          <p:cNvPr id="3" name="Content Placeholder 2">
            <a:extLst>
              <a:ext uri="{FF2B5EF4-FFF2-40B4-BE49-F238E27FC236}">
                <a16:creationId xmlns:a16="http://schemas.microsoft.com/office/drawing/2014/main" id="{BEBB500F-84EE-75A7-E0E1-4C180630C82C}"/>
              </a:ext>
            </a:extLst>
          </p:cNvPr>
          <p:cNvSpPr>
            <a:spLocks noGrp="1"/>
          </p:cNvSpPr>
          <p:nvPr>
            <p:ph idx="1"/>
          </p:nvPr>
        </p:nvSpPr>
        <p:spPr>
          <a:xfrm>
            <a:off x="180550" y="-1"/>
            <a:ext cx="11654232" cy="6028051"/>
          </a:xfrm>
        </p:spPr>
        <p:txBody>
          <a:bodyPr>
            <a:normAutofit/>
          </a:bodyPr>
          <a:lstStyle/>
          <a:p>
            <a:pPr lvl="1"/>
            <a:r>
              <a:rPr lang="en-US" sz="2400" dirty="0" err="1"/>
              <a:t>Dampak</a:t>
            </a:r>
            <a:r>
              <a:rPr lang="en-US" sz="2400" dirty="0"/>
              <a:t> </a:t>
            </a:r>
            <a:r>
              <a:rPr lang="en-US" sz="2400" dirty="0" err="1"/>
              <a:t>Negatif</a:t>
            </a:r>
            <a:r>
              <a:rPr lang="en-US" sz="2400" dirty="0"/>
              <a:t> UU ITE</a:t>
            </a:r>
          </a:p>
          <a:p>
            <a:pPr lvl="1"/>
            <a:r>
              <a:rPr lang="en-US" sz="2400" dirty="0" err="1"/>
              <a:t>Meskipun</a:t>
            </a:r>
            <a:r>
              <a:rPr lang="en-US" sz="2400" dirty="0"/>
              <a:t> </a:t>
            </a:r>
            <a:r>
              <a:rPr lang="en-US" sz="2400" dirty="0" err="1"/>
              <a:t>memiliki</a:t>
            </a:r>
            <a:r>
              <a:rPr lang="en-US" sz="2400" dirty="0"/>
              <a:t> </a:t>
            </a:r>
            <a:r>
              <a:rPr lang="en-US" sz="2400" dirty="0" err="1"/>
              <a:t>manfaat</a:t>
            </a:r>
            <a:r>
              <a:rPr lang="en-US" sz="2400" dirty="0"/>
              <a:t>, UU ITE juga </a:t>
            </a:r>
            <a:r>
              <a:rPr lang="en-US" sz="2400" dirty="0" err="1"/>
              <a:t>mendapat</a:t>
            </a:r>
            <a:r>
              <a:rPr lang="en-US" sz="2400" dirty="0"/>
              <a:t> </a:t>
            </a:r>
            <a:r>
              <a:rPr lang="en-US" sz="2400" dirty="0" err="1"/>
              <a:t>kritik</a:t>
            </a:r>
            <a:r>
              <a:rPr lang="en-US" sz="2400" dirty="0"/>
              <a:t> dan </a:t>
            </a:r>
            <a:r>
              <a:rPr lang="en-US" sz="2400" dirty="0" err="1"/>
              <a:t>menimbulkan</a:t>
            </a:r>
            <a:r>
              <a:rPr lang="en-US" sz="2400" dirty="0"/>
              <a:t> </a:t>
            </a:r>
            <a:r>
              <a:rPr lang="en-US" sz="2400" dirty="0" err="1"/>
              <a:t>dampak</a:t>
            </a:r>
            <a:r>
              <a:rPr lang="en-US" sz="2400" dirty="0"/>
              <a:t> </a:t>
            </a:r>
            <a:r>
              <a:rPr lang="en-US" sz="2400" dirty="0" err="1"/>
              <a:t>negatif</a:t>
            </a:r>
            <a:r>
              <a:rPr lang="en-US" sz="2400" dirty="0"/>
              <a:t>, </a:t>
            </a:r>
            <a:r>
              <a:rPr lang="en-US" sz="2400" dirty="0" err="1"/>
              <a:t>seperti</a:t>
            </a:r>
            <a:r>
              <a:rPr lang="en-US" sz="2400" dirty="0"/>
              <a:t>:</a:t>
            </a:r>
          </a:p>
          <a:p>
            <a:pPr lvl="2"/>
            <a:r>
              <a:rPr lang="en-US" sz="2000" dirty="0"/>
              <a:t>1.	</a:t>
            </a:r>
            <a:r>
              <a:rPr lang="en-US" sz="2000" dirty="0" err="1"/>
              <a:t>Pembatasan</a:t>
            </a:r>
            <a:r>
              <a:rPr lang="en-US" sz="2000" dirty="0"/>
              <a:t> </a:t>
            </a:r>
            <a:r>
              <a:rPr lang="en-US" sz="2000" dirty="0" err="1"/>
              <a:t>Kebebasan</a:t>
            </a:r>
            <a:r>
              <a:rPr lang="en-US" sz="2000" dirty="0"/>
              <a:t> </a:t>
            </a:r>
            <a:r>
              <a:rPr lang="en-US" sz="2000" dirty="0" err="1"/>
              <a:t>Berpendapat</a:t>
            </a:r>
            <a:r>
              <a:rPr lang="en-US" sz="2000" dirty="0"/>
              <a:t>: UU ITE </a:t>
            </a:r>
            <a:r>
              <a:rPr lang="en-US" sz="2000" dirty="0" err="1"/>
              <a:t>dapat</a:t>
            </a:r>
            <a:r>
              <a:rPr lang="en-US" sz="2000" dirty="0"/>
              <a:t> </a:t>
            </a:r>
            <a:r>
              <a:rPr lang="en-US" sz="2000" dirty="0" err="1"/>
              <a:t>membatasi</a:t>
            </a:r>
            <a:r>
              <a:rPr lang="en-US" sz="2000" dirty="0"/>
              <a:t> </a:t>
            </a:r>
            <a:r>
              <a:rPr lang="en-US" sz="2000" dirty="0" err="1"/>
              <a:t>kebebasan</a:t>
            </a:r>
            <a:r>
              <a:rPr lang="en-US" sz="2000" dirty="0"/>
              <a:t> </a:t>
            </a:r>
            <a:r>
              <a:rPr lang="en-US" sz="2000" dirty="0" err="1"/>
              <a:t>berekspresi</a:t>
            </a:r>
            <a:r>
              <a:rPr lang="en-US" sz="2000" dirty="0"/>
              <a:t>, </a:t>
            </a:r>
            <a:r>
              <a:rPr lang="en-US" sz="2000" dirty="0" err="1"/>
              <a:t>terutama</a:t>
            </a:r>
            <a:r>
              <a:rPr lang="en-US" sz="2000" dirty="0"/>
              <a:t> </a:t>
            </a:r>
            <a:r>
              <a:rPr lang="en-US" sz="2000" dirty="0" err="1"/>
              <a:t>dalam</a:t>
            </a:r>
            <a:r>
              <a:rPr lang="en-US" sz="2000" dirty="0"/>
              <a:t> </a:t>
            </a:r>
            <a:r>
              <a:rPr lang="en-US" sz="2000" dirty="0" err="1"/>
              <a:t>memberikan</a:t>
            </a:r>
            <a:r>
              <a:rPr lang="en-US" sz="2000" dirty="0"/>
              <a:t> </a:t>
            </a:r>
            <a:r>
              <a:rPr lang="en-US" sz="2000" dirty="0" err="1"/>
              <a:t>kritik</a:t>
            </a:r>
            <a:r>
              <a:rPr lang="en-US" sz="2000" dirty="0"/>
              <a:t>.</a:t>
            </a:r>
          </a:p>
          <a:p>
            <a:pPr lvl="2"/>
            <a:r>
              <a:rPr lang="en-US" sz="2000" dirty="0"/>
              <a:t>2.	</a:t>
            </a:r>
            <a:r>
              <a:rPr lang="en-US" sz="2000" dirty="0" err="1"/>
              <a:t>Ketidakjelasan</a:t>
            </a:r>
            <a:r>
              <a:rPr lang="en-US" sz="2000" dirty="0"/>
              <a:t> </a:t>
            </a:r>
            <a:r>
              <a:rPr lang="en-US" sz="2000" dirty="0" err="1"/>
              <a:t>Rumusan</a:t>
            </a:r>
            <a:r>
              <a:rPr lang="en-US" sz="2000" dirty="0"/>
              <a:t>: Pasal </a:t>
            </a:r>
            <a:r>
              <a:rPr lang="en-US" sz="2000" dirty="0" err="1"/>
              <a:t>multitafsir</a:t>
            </a:r>
            <a:r>
              <a:rPr lang="en-US" sz="2000" dirty="0"/>
              <a:t> </a:t>
            </a:r>
            <a:r>
              <a:rPr lang="en-US" sz="2000" dirty="0" err="1"/>
              <a:t>dalam</a:t>
            </a:r>
            <a:r>
              <a:rPr lang="en-US" sz="2000" dirty="0"/>
              <a:t> UU ITE </a:t>
            </a:r>
            <a:r>
              <a:rPr lang="en-US" sz="2000" dirty="0" err="1"/>
              <a:t>menjadi</a:t>
            </a:r>
            <a:r>
              <a:rPr lang="en-US" sz="2000" dirty="0"/>
              <a:t> </a:t>
            </a:r>
            <a:r>
              <a:rPr lang="en-US" sz="2000" dirty="0" err="1"/>
              <a:t>penyebab</a:t>
            </a:r>
            <a:r>
              <a:rPr lang="en-US" sz="2000" dirty="0"/>
              <a:t> </a:t>
            </a:r>
            <a:r>
              <a:rPr lang="en-US" sz="2000" dirty="0" err="1"/>
              <a:t>kontroversi</a:t>
            </a:r>
            <a:r>
              <a:rPr lang="en-US" sz="2000" dirty="0"/>
              <a:t> dan </a:t>
            </a:r>
            <a:r>
              <a:rPr lang="en-US" sz="2000" dirty="0" err="1"/>
              <a:t>ketidakpastian</a:t>
            </a:r>
            <a:r>
              <a:rPr lang="en-US" sz="2000" dirty="0"/>
              <a:t> </a:t>
            </a:r>
            <a:r>
              <a:rPr lang="en-US" sz="2000" dirty="0" err="1"/>
              <a:t>hukum</a:t>
            </a:r>
            <a:r>
              <a:rPr lang="en-US" sz="2000" dirty="0"/>
              <a:t>.</a:t>
            </a:r>
          </a:p>
          <a:p>
            <a:pPr lvl="2"/>
            <a:r>
              <a:rPr lang="en-US" sz="2000" dirty="0"/>
              <a:t>3.	</a:t>
            </a:r>
            <a:r>
              <a:rPr lang="en-US" sz="2000" dirty="0" err="1"/>
              <a:t>Penyalahgunaan</a:t>
            </a:r>
            <a:r>
              <a:rPr lang="en-US" sz="2000" dirty="0"/>
              <a:t> </a:t>
            </a:r>
            <a:r>
              <a:rPr lang="en-US" sz="2000" dirty="0" err="1"/>
              <a:t>Untuk</a:t>
            </a:r>
            <a:r>
              <a:rPr lang="en-US" sz="2000" dirty="0"/>
              <a:t> Balas </a:t>
            </a:r>
            <a:r>
              <a:rPr lang="en-US" sz="2000" dirty="0" err="1"/>
              <a:t>Dendam</a:t>
            </a:r>
            <a:r>
              <a:rPr lang="en-US" sz="2000" dirty="0"/>
              <a:t>: UU ITE </a:t>
            </a:r>
            <a:r>
              <a:rPr lang="en-US" sz="2000" dirty="0" err="1"/>
              <a:t>seringkali</a:t>
            </a:r>
            <a:r>
              <a:rPr lang="en-US" sz="2000" dirty="0"/>
              <a:t> </a:t>
            </a:r>
            <a:r>
              <a:rPr lang="en-US" sz="2000" dirty="0" err="1"/>
              <a:t>digunakan</a:t>
            </a:r>
            <a:r>
              <a:rPr lang="en-US" sz="2000" dirty="0"/>
              <a:t> </a:t>
            </a:r>
            <a:r>
              <a:rPr lang="en-US" sz="2000" dirty="0" err="1"/>
              <a:t>sebagai</a:t>
            </a:r>
            <a:r>
              <a:rPr lang="en-US" sz="2000" dirty="0"/>
              <a:t> </a:t>
            </a:r>
            <a:r>
              <a:rPr lang="en-US" sz="2000" dirty="0" err="1"/>
              <a:t>alat</a:t>
            </a:r>
            <a:r>
              <a:rPr lang="en-US" sz="2000" dirty="0"/>
              <a:t> </a:t>
            </a:r>
            <a:r>
              <a:rPr lang="en-US" sz="2000" dirty="0" err="1"/>
              <a:t>balas</a:t>
            </a:r>
            <a:r>
              <a:rPr lang="en-US" sz="2000" dirty="0"/>
              <a:t> </a:t>
            </a:r>
            <a:r>
              <a:rPr lang="en-US" sz="2000" dirty="0" err="1"/>
              <a:t>dendam</a:t>
            </a:r>
            <a:r>
              <a:rPr lang="en-US" sz="2000" dirty="0"/>
              <a:t> dan </a:t>
            </a:r>
            <a:r>
              <a:rPr lang="en-US" sz="2000" dirty="0" err="1"/>
              <a:t>senjata</a:t>
            </a:r>
            <a:r>
              <a:rPr lang="en-US" sz="2000" dirty="0"/>
              <a:t> </a:t>
            </a:r>
            <a:r>
              <a:rPr lang="en-US" sz="2000" dirty="0" err="1"/>
              <a:t>politik</a:t>
            </a:r>
            <a:r>
              <a:rPr lang="en-US" sz="2000" dirty="0"/>
              <a:t>.</a:t>
            </a:r>
          </a:p>
          <a:p>
            <a:pPr lvl="2"/>
            <a:r>
              <a:rPr lang="en-US" sz="2000" dirty="0"/>
              <a:t>4.	</a:t>
            </a:r>
            <a:r>
              <a:rPr lang="en-US" sz="2000" dirty="0" err="1"/>
              <a:t>Keresahan</a:t>
            </a:r>
            <a:r>
              <a:rPr lang="en-US" sz="2000" dirty="0"/>
              <a:t> Masyarakat: </a:t>
            </a:r>
            <a:r>
              <a:rPr lang="en-US" sz="2000" dirty="0" err="1"/>
              <a:t>Pemberlakuan</a:t>
            </a:r>
            <a:r>
              <a:rPr lang="en-US" sz="2000" dirty="0"/>
              <a:t> UU ITE yang </a:t>
            </a:r>
            <a:r>
              <a:rPr lang="en-US" sz="2000" dirty="0" err="1"/>
              <a:t>kurang</a:t>
            </a:r>
            <a:r>
              <a:rPr lang="en-US" sz="2000" dirty="0"/>
              <a:t> </a:t>
            </a:r>
            <a:r>
              <a:rPr lang="en-US" sz="2000" dirty="0" err="1"/>
              <a:t>efektif</a:t>
            </a:r>
            <a:r>
              <a:rPr lang="en-US" sz="2000" dirty="0"/>
              <a:t> </a:t>
            </a:r>
            <a:r>
              <a:rPr lang="en-US" sz="2000" dirty="0" err="1"/>
              <a:t>dapat</a:t>
            </a:r>
            <a:r>
              <a:rPr lang="en-US" sz="2000" dirty="0"/>
              <a:t> </a:t>
            </a:r>
            <a:r>
              <a:rPr lang="en-US" sz="2000" dirty="0" err="1"/>
              <a:t>memicu</a:t>
            </a:r>
            <a:r>
              <a:rPr lang="en-US" sz="2000" dirty="0"/>
              <a:t> </a:t>
            </a:r>
            <a:r>
              <a:rPr lang="en-US" sz="2000" dirty="0" err="1"/>
              <a:t>keresahan</a:t>
            </a:r>
            <a:r>
              <a:rPr lang="en-US" sz="2000" dirty="0"/>
              <a:t> dan </a:t>
            </a:r>
            <a:r>
              <a:rPr lang="en-US" sz="2000" dirty="0" err="1"/>
              <a:t>konflik</a:t>
            </a:r>
            <a:r>
              <a:rPr lang="en-US" sz="2000" dirty="0"/>
              <a:t> </a:t>
            </a:r>
            <a:r>
              <a:rPr lang="en-US" sz="2000" dirty="0" err="1"/>
              <a:t>dalam</a:t>
            </a:r>
            <a:r>
              <a:rPr lang="en-US" sz="2000" dirty="0"/>
              <a:t> </a:t>
            </a:r>
            <a:r>
              <a:rPr lang="en-US" sz="2000" dirty="0" err="1"/>
              <a:t>masyarakat</a:t>
            </a:r>
            <a:r>
              <a:rPr lang="en-US" sz="2000" dirty="0"/>
              <a:t>.</a:t>
            </a:r>
          </a:p>
          <a:p>
            <a:pPr lvl="2"/>
            <a:r>
              <a:rPr lang="en-US" sz="2000" dirty="0"/>
              <a:t>5.	</a:t>
            </a:r>
            <a:r>
              <a:rPr lang="en-US" sz="2000" dirty="0" err="1"/>
              <a:t>Duplikasi</a:t>
            </a:r>
            <a:r>
              <a:rPr lang="en-US" sz="2000" dirty="0"/>
              <a:t> </a:t>
            </a:r>
            <a:r>
              <a:rPr lang="en-US" sz="2000" dirty="0" err="1"/>
              <a:t>Aturan</a:t>
            </a:r>
            <a:r>
              <a:rPr lang="en-US" sz="2000" dirty="0"/>
              <a:t>: </a:t>
            </a:r>
            <a:r>
              <a:rPr lang="en-US" sz="2000" dirty="0" err="1"/>
              <a:t>Beberapa</a:t>
            </a:r>
            <a:r>
              <a:rPr lang="en-US" sz="2000" dirty="0"/>
              <a:t> </a:t>
            </a:r>
            <a:r>
              <a:rPr lang="en-US" sz="2000" dirty="0" err="1"/>
              <a:t>pasal</a:t>
            </a:r>
            <a:r>
              <a:rPr lang="en-US" sz="2000" dirty="0"/>
              <a:t> di UU ITE </a:t>
            </a:r>
            <a:r>
              <a:rPr lang="en-US" sz="2000" dirty="0" err="1"/>
              <a:t>dianggap</a:t>
            </a:r>
            <a:r>
              <a:rPr lang="en-US" sz="2000" dirty="0"/>
              <a:t> </a:t>
            </a:r>
            <a:r>
              <a:rPr lang="en-US" sz="2000" dirty="0" err="1"/>
              <a:t>sebagai</a:t>
            </a:r>
            <a:r>
              <a:rPr lang="en-US" sz="2000" dirty="0"/>
              <a:t> </a:t>
            </a:r>
            <a:r>
              <a:rPr lang="en-US" sz="2000" dirty="0" err="1"/>
              <a:t>duplikasi</a:t>
            </a:r>
            <a:r>
              <a:rPr lang="en-US" sz="2000" dirty="0"/>
              <a:t> </a:t>
            </a:r>
            <a:r>
              <a:rPr lang="en-US" sz="2000" dirty="0" err="1"/>
              <a:t>aturan</a:t>
            </a:r>
            <a:r>
              <a:rPr lang="en-US" sz="2000" dirty="0"/>
              <a:t> </a:t>
            </a:r>
            <a:r>
              <a:rPr lang="en-US" sz="2000" dirty="0" err="1"/>
              <a:t>dalam</a:t>
            </a:r>
            <a:r>
              <a:rPr lang="en-US" sz="2000" dirty="0"/>
              <a:t> KUHP.</a:t>
            </a:r>
          </a:p>
        </p:txBody>
      </p:sp>
    </p:spTree>
    <p:extLst>
      <p:ext uri="{BB962C8B-B14F-4D97-AF65-F5344CB8AC3E}">
        <p14:creationId xmlns:p14="http://schemas.microsoft.com/office/powerpoint/2010/main" val="18545628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B5588-3210-A9ED-8470-27BD0ADB3E82}"/>
              </a:ext>
            </a:extLst>
          </p:cNvPr>
          <p:cNvSpPr>
            <a:spLocks noGrp="1"/>
          </p:cNvSpPr>
          <p:nvPr>
            <p:ph type="title"/>
          </p:nvPr>
        </p:nvSpPr>
        <p:spPr>
          <a:xfrm>
            <a:off x="3945766" y="6028051"/>
            <a:ext cx="7405607" cy="729319"/>
          </a:xfrm>
        </p:spPr>
        <p:txBody>
          <a:bodyPr>
            <a:normAutofit/>
          </a:bodyPr>
          <a:lstStyle/>
          <a:p>
            <a:r>
              <a:rPr lang="es-ES" sz="2400" dirty="0">
                <a:solidFill>
                  <a:srgbClr val="000000"/>
                </a:solidFill>
                <a:effectLst/>
                <a:latin typeface="TimesNewRoman"/>
              </a:rPr>
              <a:t>UU No 11 </a:t>
            </a:r>
            <a:r>
              <a:rPr lang="es-ES" sz="2400" dirty="0" err="1">
                <a:solidFill>
                  <a:srgbClr val="000000"/>
                </a:solidFill>
                <a:effectLst/>
                <a:latin typeface="TimesNewRoman"/>
              </a:rPr>
              <a:t>Tahun</a:t>
            </a:r>
            <a:r>
              <a:rPr lang="es-ES" sz="2400" dirty="0">
                <a:solidFill>
                  <a:srgbClr val="000000"/>
                </a:solidFill>
                <a:effectLst/>
                <a:latin typeface="TimesNewRoman"/>
              </a:rPr>
              <a:t> 2008 </a:t>
            </a:r>
            <a:r>
              <a:rPr lang="es-ES" sz="2400" dirty="0" err="1">
                <a:solidFill>
                  <a:srgbClr val="000000"/>
                </a:solidFill>
                <a:effectLst/>
                <a:latin typeface="TimesNewRoman"/>
              </a:rPr>
              <a:t>tentang</a:t>
            </a:r>
            <a:r>
              <a:rPr lang="es-ES" sz="2400" dirty="0">
                <a:solidFill>
                  <a:srgbClr val="000000"/>
                </a:solidFill>
                <a:effectLst/>
                <a:latin typeface="TimesNewRoman"/>
              </a:rPr>
              <a:t> ITE (</a:t>
            </a:r>
            <a:r>
              <a:rPr lang="es-ES" sz="2400" dirty="0" err="1">
                <a:solidFill>
                  <a:srgbClr val="000000"/>
                </a:solidFill>
                <a:effectLst/>
                <a:latin typeface="TimesNewRoman"/>
              </a:rPr>
              <a:t>Revisi</a:t>
            </a:r>
            <a:r>
              <a:rPr lang="es-ES" sz="2400" dirty="0">
                <a:solidFill>
                  <a:srgbClr val="000000"/>
                </a:solidFill>
                <a:effectLst/>
                <a:latin typeface="TimesNewRoman"/>
              </a:rPr>
              <a:t> 2016) </a:t>
            </a:r>
            <a:endParaRPr lang="es-ES" sz="2400" dirty="0"/>
          </a:p>
        </p:txBody>
      </p:sp>
      <p:sp>
        <p:nvSpPr>
          <p:cNvPr id="3" name="Content Placeholder 2">
            <a:extLst>
              <a:ext uri="{FF2B5EF4-FFF2-40B4-BE49-F238E27FC236}">
                <a16:creationId xmlns:a16="http://schemas.microsoft.com/office/drawing/2014/main" id="{BEBB500F-84EE-75A7-E0E1-4C180630C82C}"/>
              </a:ext>
            </a:extLst>
          </p:cNvPr>
          <p:cNvSpPr>
            <a:spLocks noGrp="1"/>
          </p:cNvSpPr>
          <p:nvPr>
            <p:ph idx="1"/>
          </p:nvPr>
        </p:nvSpPr>
        <p:spPr>
          <a:xfrm>
            <a:off x="180550" y="-1"/>
            <a:ext cx="11654232" cy="6028051"/>
          </a:xfrm>
        </p:spPr>
        <p:txBody>
          <a:bodyPr>
            <a:normAutofit/>
          </a:bodyPr>
          <a:lstStyle/>
          <a:p>
            <a:pPr lvl="1"/>
            <a:r>
              <a:rPr lang="en-US" sz="3200" dirty="0"/>
              <a:t>UU ITE, </a:t>
            </a:r>
            <a:r>
              <a:rPr lang="en-US" sz="3200" dirty="0" err="1"/>
              <a:t>meskipun</a:t>
            </a:r>
            <a:r>
              <a:rPr lang="en-US" sz="3200" dirty="0"/>
              <a:t> </a:t>
            </a:r>
            <a:r>
              <a:rPr lang="en-US" sz="3200" dirty="0" err="1"/>
              <a:t>bertujuan</a:t>
            </a:r>
            <a:r>
              <a:rPr lang="en-US" sz="3200" dirty="0"/>
              <a:t> </a:t>
            </a:r>
            <a:r>
              <a:rPr lang="en-US" sz="3200" dirty="0" err="1"/>
              <a:t>memberikan</a:t>
            </a:r>
            <a:r>
              <a:rPr lang="en-US" sz="3200" dirty="0"/>
              <a:t> </a:t>
            </a:r>
            <a:r>
              <a:rPr lang="en-US" sz="3200" dirty="0" err="1"/>
              <a:t>dasar</a:t>
            </a:r>
            <a:r>
              <a:rPr lang="en-US" sz="3200" dirty="0"/>
              <a:t> </a:t>
            </a:r>
            <a:r>
              <a:rPr lang="en-US" sz="3200" dirty="0" err="1"/>
              <a:t>hukum</a:t>
            </a:r>
            <a:r>
              <a:rPr lang="en-US" sz="3200" dirty="0"/>
              <a:t> </a:t>
            </a:r>
            <a:r>
              <a:rPr lang="en-US" sz="3200" dirty="0" err="1"/>
              <a:t>bagi</a:t>
            </a:r>
            <a:r>
              <a:rPr lang="en-US" sz="3200" dirty="0"/>
              <a:t> </a:t>
            </a:r>
            <a:r>
              <a:rPr lang="en-US" sz="3200" dirty="0" err="1"/>
              <a:t>penggunaan</a:t>
            </a:r>
            <a:r>
              <a:rPr lang="en-US" sz="3200" dirty="0"/>
              <a:t> </a:t>
            </a:r>
            <a:r>
              <a:rPr lang="en-US" sz="3200" dirty="0" err="1"/>
              <a:t>teknologi</a:t>
            </a:r>
            <a:r>
              <a:rPr lang="en-US" sz="3200" dirty="0"/>
              <a:t> </a:t>
            </a:r>
            <a:r>
              <a:rPr lang="en-US" sz="3200" dirty="0" err="1"/>
              <a:t>informasi</a:t>
            </a:r>
            <a:r>
              <a:rPr lang="en-US" sz="3200" dirty="0"/>
              <a:t>, </a:t>
            </a:r>
            <a:r>
              <a:rPr lang="en-US" sz="3200" dirty="0" err="1"/>
              <a:t>tetap</a:t>
            </a:r>
            <a:r>
              <a:rPr lang="en-US" sz="3200" dirty="0"/>
              <a:t> </a:t>
            </a:r>
            <a:r>
              <a:rPr lang="en-US" sz="3200" dirty="0" err="1"/>
              <a:t>kontroversial</a:t>
            </a:r>
            <a:r>
              <a:rPr lang="en-US" sz="3200" dirty="0"/>
              <a:t> dan </a:t>
            </a:r>
            <a:r>
              <a:rPr lang="en-US" sz="3200" dirty="0" err="1"/>
              <a:t>memicu</a:t>
            </a:r>
            <a:r>
              <a:rPr lang="en-US" sz="3200" dirty="0"/>
              <a:t> </a:t>
            </a:r>
            <a:r>
              <a:rPr lang="en-US" sz="3200" dirty="0" err="1"/>
              <a:t>berbagai</a:t>
            </a:r>
            <a:r>
              <a:rPr lang="en-US" sz="3200" dirty="0"/>
              <a:t> </a:t>
            </a:r>
            <a:r>
              <a:rPr lang="en-US" sz="3200" dirty="0" err="1"/>
              <a:t>perdebatan</a:t>
            </a:r>
            <a:r>
              <a:rPr lang="en-US" sz="3200" dirty="0"/>
              <a:t>. </a:t>
            </a:r>
            <a:r>
              <a:rPr lang="en-US" sz="3200" dirty="0" err="1"/>
              <a:t>Perlindungan</a:t>
            </a:r>
            <a:r>
              <a:rPr lang="en-US" sz="3200" dirty="0"/>
              <a:t> </a:t>
            </a:r>
            <a:r>
              <a:rPr lang="en-US" sz="3200" dirty="0" err="1"/>
              <a:t>terhadap</a:t>
            </a:r>
            <a:r>
              <a:rPr lang="en-US" sz="3200" dirty="0"/>
              <a:t> </a:t>
            </a:r>
            <a:r>
              <a:rPr lang="en-US" sz="3200" dirty="0" err="1"/>
              <a:t>kebebasan</a:t>
            </a:r>
            <a:r>
              <a:rPr lang="en-US" sz="3200" dirty="0"/>
              <a:t> </a:t>
            </a:r>
            <a:r>
              <a:rPr lang="en-US" sz="3200" dirty="0" err="1"/>
              <a:t>berpendapat</a:t>
            </a:r>
            <a:r>
              <a:rPr lang="en-US" sz="3200" dirty="0"/>
              <a:t> dan </a:t>
            </a:r>
            <a:r>
              <a:rPr lang="en-US" sz="3200" dirty="0" err="1"/>
              <a:t>penanganan</a:t>
            </a:r>
            <a:r>
              <a:rPr lang="en-US" sz="3200" dirty="0"/>
              <a:t> </a:t>
            </a:r>
            <a:r>
              <a:rPr lang="en-US" sz="3200" dirty="0" err="1"/>
              <a:t>kasus</a:t>
            </a:r>
            <a:r>
              <a:rPr lang="en-US" sz="3200" dirty="0"/>
              <a:t> yang </a:t>
            </a:r>
            <a:r>
              <a:rPr lang="en-US" sz="3200" dirty="0" err="1"/>
              <a:t>adil</a:t>
            </a:r>
            <a:r>
              <a:rPr lang="en-US" sz="3200" dirty="0"/>
              <a:t> </a:t>
            </a:r>
            <a:r>
              <a:rPr lang="en-US" sz="3200" dirty="0" err="1"/>
              <a:t>menjadi</a:t>
            </a:r>
            <a:r>
              <a:rPr lang="en-US" sz="3200" dirty="0"/>
              <a:t> </a:t>
            </a:r>
            <a:r>
              <a:rPr lang="en-US" sz="3200" dirty="0" err="1"/>
              <a:t>kunci</a:t>
            </a:r>
            <a:r>
              <a:rPr lang="en-US" sz="3200" dirty="0"/>
              <a:t> </a:t>
            </a:r>
            <a:r>
              <a:rPr lang="en-US" sz="3200" dirty="0" err="1"/>
              <a:t>untuk</a:t>
            </a:r>
            <a:r>
              <a:rPr lang="en-US" sz="3200" dirty="0"/>
              <a:t> </a:t>
            </a:r>
            <a:r>
              <a:rPr lang="en-US" sz="3200" dirty="0" err="1"/>
              <a:t>menjaga</a:t>
            </a:r>
            <a:r>
              <a:rPr lang="en-US" sz="3200" dirty="0"/>
              <a:t> </a:t>
            </a:r>
            <a:r>
              <a:rPr lang="en-US" sz="3200" dirty="0" err="1"/>
              <a:t>keseimbangan</a:t>
            </a:r>
            <a:r>
              <a:rPr lang="en-US" sz="3200" dirty="0"/>
              <a:t> </a:t>
            </a:r>
            <a:r>
              <a:rPr lang="en-US" sz="3200" dirty="0" err="1"/>
              <a:t>antara</a:t>
            </a:r>
            <a:r>
              <a:rPr lang="en-US" sz="3200" dirty="0"/>
              <a:t> </a:t>
            </a:r>
            <a:r>
              <a:rPr lang="en-US" sz="3200" dirty="0" err="1"/>
              <a:t>melindungi</a:t>
            </a:r>
            <a:r>
              <a:rPr lang="en-US" sz="3200" dirty="0"/>
              <a:t> </a:t>
            </a:r>
            <a:r>
              <a:rPr lang="en-US" sz="3200" dirty="0" err="1"/>
              <a:t>masyarakat</a:t>
            </a:r>
            <a:r>
              <a:rPr lang="en-US" sz="3200" dirty="0"/>
              <a:t> dan </a:t>
            </a:r>
            <a:r>
              <a:rPr lang="en-US" sz="3200" dirty="0" err="1"/>
              <a:t>mencegah</a:t>
            </a:r>
            <a:r>
              <a:rPr lang="en-US" sz="3200" dirty="0"/>
              <a:t> </a:t>
            </a:r>
            <a:r>
              <a:rPr lang="en-US" sz="3200" dirty="0" err="1"/>
              <a:t>penyalahgunaan</a:t>
            </a:r>
            <a:r>
              <a:rPr lang="en-US" sz="3200" dirty="0"/>
              <a:t> UU ITE. </a:t>
            </a:r>
            <a:r>
              <a:rPr lang="en-US" sz="3200" dirty="0" err="1"/>
              <a:t>Revisi</a:t>
            </a:r>
            <a:r>
              <a:rPr lang="en-US" sz="3200" dirty="0"/>
              <a:t> dan </a:t>
            </a:r>
            <a:r>
              <a:rPr lang="en-US" sz="3200" dirty="0" err="1"/>
              <a:t>perbaikan</a:t>
            </a:r>
            <a:r>
              <a:rPr lang="en-US" sz="3200" dirty="0"/>
              <a:t> </a:t>
            </a:r>
            <a:r>
              <a:rPr lang="en-US" sz="3200" dirty="0" err="1"/>
              <a:t>terus</a:t>
            </a:r>
            <a:r>
              <a:rPr lang="en-US" sz="3200" dirty="0"/>
              <a:t> </a:t>
            </a:r>
            <a:r>
              <a:rPr lang="en-US" sz="3200" dirty="0" err="1"/>
              <a:t>menerus</a:t>
            </a:r>
            <a:r>
              <a:rPr lang="en-US" sz="3200" dirty="0"/>
              <a:t> </a:t>
            </a:r>
            <a:r>
              <a:rPr lang="en-US" sz="3200" dirty="0" err="1"/>
              <a:t>diperlukan</a:t>
            </a:r>
            <a:r>
              <a:rPr lang="en-US" sz="3200" dirty="0"/>
              <a:t> agar UU ITE </a:t>
            </a:r>
            <a:r>
              <a:rPr lang="en-US" sz="3200" dirty="0" err="1"/>
              <a:t>dapat</a:t>
            </a:r>
            <a:r>
              <a:rPr lang="en-US" sz="3200" dirty="0"/>
              <a:t> </a:t>
            </a:r>
            <a:r>
              <a:rPr lang="en-US" sz="3200" dirty="0" err="1"/>
              <a:t>menjadi</a:t>
            </a:r>
            <a:r>
              <a:rPr lang="en-US" sz="3200" dirty="0"/>
              <a:t> </a:t>
            </a:r>
            <a:r>
              <a:rPr lang="en-US" sz="3200" dirty="0" err="1"/>
              <a:t>instrumen</a:t>
            </a:r>
            <a:r>
              <a:rPr lang="en-US" sz="3200" dirty="0"/>
              <a:t> </a:t>
            </a:r>
            <a:r>
              <a:rPr lang="en-US" sz="3200" dirty="0" err="1"/>
              <a:t>hukum</a:t>
            </a:r>
            <a:r>
              <a:rPr lang="en-US" sz="3200" dirty="0"/>
              <a:t> yang </a:t>
            </a:r>
            <a:r>
              <a:rPr lang="en-US" sz="3200" dirty="0" err="1"/>
              <a:t>efektif</a:t>
            </a:r>
            <a:r>
              <a:rPr lang="en-US" sz="3200" dirty="0"/>
              <a:t> </a:t>
            </a:r>
            <a:r>
              <a:rPr lang="en-US" sz="3200" dirty="0" err="1"/>
              <a:t>tanpa</a:t>
            </a:r>
            <a:r>
              <a:rPr lang="en-US" sz="3200" dirty="0"/>
              <a:t> </a:t>
            </a:r>
            <a:r>
              <a:rPr lang="en-US" sz="3200" dirty="0" err="1"/>
              <a:t>merugikan</a:t>
            </a:r>
            <a:r>
              <a:rPr lang="en-US" sz="3200" dirty="0"/>
              <a:t> </a:t>
            </a:r>
            <a:r>
              <a:rPr lang="en-US" sz="3200" dirty="0" err="1"/>
              <a:t>kebebasan</a:t>
            </a:r>
            <a:r>
              <a:rPr lang="en-US" sz="3200" dirty="0"/>
              <a:t> </a:t>
            </a:r>
            <a:r>
              <a:rPr lang="en-US" sz="3200" dirty="0" err="1"/>
              <a:t>masyarakat</a:t>
            </a:r>
            <a:r>
              <a:rPr lang="en-US" sz="3200" dirty="0"/>
              <a:t>.</a:t>
            </a:r>
          </a:p>
        </p:txBody>
      </p:sp>
    </p:spTree>
    <p:extLst>
      <p:ext uri="{BB962C8B-B14F-4D97-AF65-F5344CB8AC3E}">
        <p14:creationId xmlns:p14="http://schemas.microsoft.com/office/powerpoint/2010/main" val="3557875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8BDDB-B1EB-D91C-5059-3E09CF342876}"/>
              </a:ext>
            </a:extLst>
          </p:cNvPr>
          <p:cNvSpPr>
            <a:spLocks noGrp="1"/>
          </p:cNvSpPr>
          <p:nvPr>
            <p:ph type="title"/>
          </p:nvPr>
        </p:nvSpPr>
        <p:spPr/>
        <p:txBody>
          <a:bodyPr/>
          <a:lstStyle/>
          <a:p>
            <a:r>
              <a:rPr lang="en-US" dirty="0">
                <a:solidFill>
                  <a:srgbClr val="000000"/>
                </a:solidFill>
                <a:effectLst/>
                <a:latin typeface="TimesNewRoman"/>
              </a:rPr>
              <a:t>Read the rules</a:t>
            </a:r>
            <a:br>
              <a:rPr lang="en-US" dirty="0"/>
            </a:br>
            <a:endParaRPr lang="id-ID" dirty="0"/>
          </a:p>
        </p:txBody>
      </p:sp>
      <p:sp>
        <p:nvSpPr>
          <p:cNvPr id="3" name="Content Placeholder 2">
            <a:extLst>
              <a:ext uri="{FF2B5EF4-FFF2-40B4-BE49-F238E27FC236}">
                <a16:creationId xmlns:a16="http://schemas.microsoft.com/office/drawing/2014/main" id="{BCF53F1C-684A-CD0A-2FCA-7A25EEA33DDB}"/>
              </a:ext>
            </a:extLst>
          </p:cNvPr>
          <p:cNvSpPr>
            <a:spLocks noGrp="1"/>
          </p:cNvSpPr>
          <p:nvPr>
            <p:ph idx="1"/>
          </p:nvPr>
        </p:nvSpPr>
        <p:spPr/>
        <p:txBody>
          <a:bodyPr/>
          <a:lstStyle/>
          <a:p>
            <a:r>
              <a:rPr lang="id-ID" dirty="0">
                <a:solidFill>
                  <a:srgbClr val="000000"/>
                </a:solidFill>
                <a:effectLst/>
                <a:latin typeface="TimesNewRoman"/>
              </a:rPr>
              <a:t>Law </a:t>
            </a:r>
            <a:r>
              <a:rPr lang="id-ID" dirty="0" err="1">
                <a:solidFill>
                  <a:srgbClr val="000000"/>
                </a:solidFill>
                <a:effectLst/>
                <a:latin typeface="TimesNewRoman"/>
              </a:rPr>
              <a:t>and</a:t>
            </a:r>
            <a:r>
              <a:rPr lang="id-ID" dirty="0">
                <a:solidFill>
                  <a:srgbClr val="000000"/>
                </a:solidFill>
                <a:effectLst/>
                <a:latin typeface="TimesNewRoman"/>
              </a:rPr>
              <a:t> </a:t>
            </a:r>
            <a:r>
              <a:rPr lang="id-ID" dirty="0" err="1">
                <a:solidFill>
                  <a:srgbClr val="000000"/>
                </a:solidFill>
                <a:effectLst/>
                <a:latin typeface="TimesNewRoman"/>
              </a:rPr>
              <a:t>Activity</a:t>
            </a:r>
            <a:r>
              <a:rPr lang="id-ID" dirty="0">
                <a:solidFill>
                  <a:srgbClr val="000000"/>
                </a:solidFill>
                <a:effectLst/>
                <a:latin typeface="TimesNewRoman"/>
              </a:rPr>
              <a:t> </a:t>
            </a:r>
            <a:r>
              <a:rPr lang="id-ID" dirty="0" err="1">
                <a:solidFill>
                  <a:srgbClr val="000000"/>
                </a:solidFill>
                <a:effectLst/>
                <a:latin typeface="TimesNewRoman"/>
              </a:rPr>
              <a:t>Journalism</a:t>
            </a:r>
            <a:r>
              <a:rPr lang="id-ID" dirty="0">
                <a:solidFill>
                  <a:srgbClr val="000000"/>
                </a:solidFill>
                <a:effectLst/>
                <a:latin typeface="TimesNewRoman"/>
              </a:rPr>
              <a:t> </a:t>
            </a:r>
            <a:endParaRPr lang="id-ID" dirty="0"/>
          </a:p>
          <a:p>
            <a:r>
              <a:rPr lang="es-ES" dirty="0">
                <a:solidFill>
                  <a:srgbClr val="000000"/>
                </a:solidFill>
                <a:effectLst/>
                <a:latin typeface="TimesNewRoman"/>
              </a:rPr>
              <a:t>UU No.14 </a:t>
            </a:r>
            <a:r>
              <a:rPr lang="es-ES" dirty="0" err="1">
                <a:solidFill>
                  <a:srgbClr val="000000"/>
                </a:solidFill>
                <a:effectLst/>
                <a:latin typeface="TimesNewRoman"/>
              </a:rPr>
              <a:t>Tahun</a:t>
            </a:r>
            <a:r>
              <a:rPr lang="es-ES" dirty="0">
                <a:solidFill>
                  <a:srgbClr val="000000"/>
                </a:solidFill>
                <a:effectLst/>
                <a:latin typeface="TimesNewRoman"/>
              </a:rPr>
              <a:t> 2008 </a:t>
            </a:r>
            <a:r>
              <a:rPr lang="es-ES" dirty="0" err="1">
                <a:solidFill>
                  <a:srgbClr val="000000"/>
                </a:solidFill>
                <a:effectLst/>
                <a:latin typeface="TimesNewRoman"/>
              </a:rPr>
              <a:t>tentang</a:t>
            </a:r>
            <a:r>
              <a:rPr lang="es-ES" dirty="0">
                <a:solidFill>
                  <a:srgbClr val="000000"/>
                </a:solidFill>
                <a:effectLst/>
                <a:latin typeface="TimesNewRoman"/>
              </a:rPr>
              <a:t> </a:t>
            </a:r>
            <a:r>
              <a:rPr lang="es-ES" dirty="0" err="1">
                <a:solidFill>
                  <a:srgbClr val="000000"/>
                </a:solidFill>
                <a:effectLst/>
                <a:latin typeface="TimesNewRoman"/>
              </a:rPr>
              <a:t>Keterbukaan</a:t>
            </a:r>
            <a:r>
              <a:rPr lang="es-ES" dirty="0">
                <a:solidFill>
                  <a:srgbClr val="000000"/>
                </a:solidFill>
                <a:effectLst/>
                <a:latin typeface="TimesNewRoman"/>
              </a:rPr>
              <a:t> </a:t>
            </a:r>
            <a:r>
              <a:rPr lang="es-ES" dirty="0" err="1">
                <a:solidFill>
                  <a:srgbClr val="000000"/>
                </a:solidFill>
                <a:effectLst/>
                <a:latin typeface="TimesNewRoman"/>
              </a:rPr>
              <a:t>Informasi</a:t>
            </a:r>
            <a:r>
              <a:rPr lang="es-ES" dirty="0">
                <a:solidFill>
                  <a:srgbClr val="000000"/>
                </a:solidFill>
                <a:effectLst/>
                <a:latin typeface="TimesNewRoman"/>
              </a:rPr>
              <a:t> </a:t>
            </a:r>
            <a:r>
              <a:rPr lang="es-ES" dirty="0" err="1">
                <a:solidFill>
                  <a:srgbClr val="000000"/>
                </a:solidFill>
                <a:effectLst/>
                <a:latin typeface="TimesNewRoman"/>
              </a:rPr>
              <a:t>Publik</a:t>
            </a:r>
            <a:r>
              <a:rPr lang="es-ES" dirty="0">
                <a:solidFill>
                  <a:srgbClr val="000000"/>
                </a:solidFill>
                <a:effectLst/>
                <a:latin typeface="TimesNewRoman"/>
              </a:rPr>
              <a:t> </a:t>
            </a:r>
            <a:endParaRPr lang="es-ES" dirty="0"/>
          </a:p>
          <a:p>
            <a:r>
              <a:rPr lang="es-ES" dirty="0">
                <a:solidFill>
                  <a:srgbClr val="000000"/>
                </a:solidFill>
                <a:effectLst/>
                <a:latin typeface="TimesNewRoman"/>
              </a:rPr>
              <a:t>UU No 11 </a:t>
            </a:r>
            <a:r>
              <a:rPr lang="es-ES" dirty="0" err="1">
                <a:solidFill>
                  <a:srgbClr val="000000"/>
                </a:solidFill>
                <a:effectLst/>
                <a:latin typeface="TimesNewRoman"/>
              </a:rPr>
              <a:t>Tahun</a:t>
            </a:r>
            <a:r>
              <a:rPr lang="es-ES" dirty="0">
                <a:solidFill>
                  <a:srgbClr val="000000"/>
                </a:solidFill>
                <a:effectLst/>
                <a:latin typeface="TimesNewRoman"/>
              </a:rPr>
              <a:t> 2008 </a:t>
            </a:r>
            <a:r>
              <a:rPr lang="es-ES" dirty="0" err="1">
                <a:solidFill>
                  <a:srgbClr val="000000"/>
                </a:solidFill>
                <a:effectLst/>
                <a:latin typeface="TimesNewRoman"/>
              </a:rPr>
              <a:t>tentang</a:t>
            </a:r>
            <a:r>
              <a:rPr lang="es-ES" dirty="0">
                <a:solidFill>
                  <a:srgbClr val="000000"/>
                </a:solidFill>
                <a:effectLst/>
                <a:latin typeface="TimesNewRoman"/>
              </a:rPr>
              <a:t> ITE (</a:t>
            </a:r>
            <a:r>
              <a:rPr lang="es-ES" dirty="0" err="1">
                <a:solidFill>
                  <a:srgbClr val="000000"/>
                </a:solidFill>
                <a:effectLst/>
                <a:latin typeface="TimesNewRoman"/>
              </a:rPr>
              <a:t>Revisi</a:t>
            </a:r>
            <a:r>
              <a:rPr lang="es-ES" dirty="0">
                <a:solidFill>
                  <a:srgbClr val="000000"/>
                </a:solidFill>
                <a:effectLst/>
                <a:latin typeface="TimesNewRoman"/>
              </a:rPr>
              <a:t> 2016) </a:t>
            </a:r>
            <a:endParaRPr lang="es-ES" dirty="0"/>
          </a:p>
          <a:p>
            <a:endParaRPr lang="en-US" dirty="0">
              <a:solidFill>
                <a:srgbClr val="000000"/>
              </a:solidFill>
              <a:latin typeface="TimesNewRoman"/>
            </a:endParaRPr>
          </a:p>
          <a:p>
            <a:r>
              <a:rPr lang="en-US" dirty="0" err="1">
                <a:solidFill>
                  <a:srgbClr val="000000"/>
                </a:solidFill>
                <a:latin typeface="TimesNewRoman"/>
              </a:rPr>
              <a:t>Rujukan</a:t>
            </a:r>
            <a:r>
              <a:rPr lang="en-US" dirty="0">
                <a:solidFill>
                  <a:srgbClr val="000000"/>
                </a:solidFill>
                <a:latin typeface="TimesNewRoman"/>
              </a:rPr>
              <a:t>:</a:t>
            </a:r>
          </a:p>
          <a:p>
            <a:r>
              <a:rPr lang="es-ES" dirty="0">
                <a:solidFill>
                  <a:srgbClr val="000000"/>
                </a:solidFill>
                <a:effectLst/>
                <a:latin typeface="TimesNewRoman"/>
              </a:rPr>
              <a:t>UU No.14 </a:t>
            </a:r>
            <a:r>
              <a:rPr lang="es-ES" dirty="0" err="1">
                <a:solidFill>
                  <a:srgbClr val="000000"/>
                </a:solidFill>
                <a:effectLst/>
                <a:latin typeface="TimesNewRoman"/>
              </a:rPr>
              <a:t>Tahun</a:t>
            </a:r>
            <a:r>
              <a:rPr lang="es-ES" dirty="0">
                <a:solidFill>
                  <a:srgbClr val="000000"/>
                </a:solidFill>
                <a:effectLst/>
                <a:latin typeface="TimesNewRoman"/>
              </a:rPr>
              <a:t> 2008 </a:t>
            </a:r>
            <a:r>
              <a:rPr lang="es-ES" dirty="0" err="1">
                <a:solidFill>
                  <a:srgbClr val="000000"/>
                </a:solidFill>
                <a:effectLst/>
                <a:latin typeface="TimesNewRoman"/>
              </a:rPr>
              <a:t>tentang</a:t>
            </a:r>
            <a:r>
              <a:rPr lang="es-ES" dirty="0">
                <a:solidFill>
                  <a:srgbClr val="000000"/>
                </a:solidFill>
                <a:effectLst/>
                <a:latin typeface="TimesNewRoman"/>
              </a:rPr>
              <a:t> </a:t>
            </a:r>
            <a:r>
              <a:rPr lang="es-ES" dirty="0" err="1">
                <a:solidFill>
                  <a:srgbClr val="000000"/>
                </a:solidFill>
                <a:effectLst/>
                <a:latin typeface="TimesNewRoman"/>
              </a:rPr>
              <a:t>Keterbukaan</a:t>
            </a:r>
            <a:r>
              <a:rPr lang="es-ES" dirty="0">
                <a:solidFill>
                  <a:srgbClr val="000000"/>
                </a:solidFill>
                <a:effectLst/>
                <a:latin typeface="TimesNewRoman"/>
              </a:rPr>
              <a:t> </a:t>
            </a:r>
            <a:r>
              <a:rPr lang="es-ES" dirty="0" err="1">
                <a:solidFill>
                  <a:srgbClr val="000000"/>
                </a:solidFill>
                <a:effectLst/>
                <a:latin typeface="TimesNewRoman"/>
              </a:rPr>
              <a:t>Informasi</a:t>
            </a:r>
            <a:r>
              <a:rPr lang="es-ES" dirty="0">
                <a:solidFill>
                  <a:srgbClr val="000000"/>
                </a:solidFill>
                <a:effectLst/>
                <a:latin typeface="TimesNewRoman"/>
              </a:rPr>
              <a:t> </a:t>
            </a:r>
            <a:r>
              <a:rPr lang="es-ES" dirty="0" err="1">
                <a:solidFill>
                  <a:srgbClr val="000000"/>
                </a:solidFill>
                <a:effectLst/>
                <a:latin typeface="TimesNewRoman"/>
              </a:rPr>
              <a:t>Publik</a:t>
            </a:r>
            <a:r>
              <a:rPr lang="es-ES" dirty="0">
                <a:solidFill>
                  <a:srgbClr val="000000"/>
                </a:solidFill>
                <a:effectLst/>
                <a:latin typeface="TimesNewRoman"/>
              </a:rPr>
              <a:t> </a:t>
            </a:r>
            <a:endParaRPr lang="es-ES" dirty="0"/>
          </a:p>
          <a:p>
            <a:r>
              <a:rPr lang="es-ES" dirty="0">
                <a:solidFill>
                  <a:srgbClr val="000000"/>
                </a:solidFill>
                <a:effectLst/>
                <a:latin typeface="TimesNewRoman"/>
              </a:rPr>
              <a:t>UU No 11 </a:t>
            </a:r>
            <a:r>
              <a:rPr lang="es-ES" dirty="0" err="1">
                <a:solidFill>
                  <a:srgbClr val="000000"/>
                </a:solidFill>
                <a:effectLst/>
                <a:latin typeface="TimesNewRoman"/>
              </a:rPr>
              <a:t>Tahun</a:t>
            </a:r>
            <a:r>
              <a:rPr lang="es-ES" dirty="0">
                <a:solidFill>
                  <a:srgbClr val="000000"/>
                </a:solidFill>
                <a:effectLst/>
                <a:latin typeface="TimesNewRoman"/>
              </a:rPr>
              <a:t> 2008 </a:t>
            </a:r>
            <a:r>
              <a:rPr lang="es-ES" dirty="0" err="1">
                <a:solidFill>
                  <a:srgbClr val="000000"/>
                </a:solidFill>
                <a:effectLst/>
                <a:latin typeface="TimesNewRoman"/>
              </a:rPr>
              <a:t>tentang</a:t>
            </a:r>
            <a:r>
              <a:rPr lang="es-ES" dirty="0">
                <a:solidFill>
                  <a:srgbClr val="000000"/>
                </a:solidFill>
                <a:effectLst/>
                <a:latin typeface="TimesNewRoman"/>
              </a:rPr>
              <a:t> ITE (</a:t>
            </a:r>
            <a:r>
              <a:rPr lang="es-ES" dirty="0" err="1">
                <a:solidFill>
                  <a:srgbClr val="000000"/>
                </a:solidFill>
                <a:effectLst/>
                <a:latin typeface="TimesNewRoman"/>
              </a:rPr>
              <a:t>Revisi</a:t>
            </a:r>
            <a:r>
              <a:rPr lang="es-ES" dirty="0">
                <a:solidFill>
                  <a:srgbClr val="000000"/>
                </a:solidFill>
                <a:effectLst/>
                <a:latin typeface="TimesNewRoman"/>
              </a:rPr>
              <a:t> 2016) </a:t>
            </a:r>
            <a:endParaRPr lang="es-ES" dirty="0"/>
          </a:p>
          <a:p>
            <a:r>
              <a:rPr lang="id-ID" dirty="0">
                <a:solidFill>
                  <a:srgbClr val="000000"/>
                </a:solidFill>
                <a:effectLst/>
                <a:latin typeface="TimesNewRoman"/>
              </a:rPr>
              <a:t>Wahyuni, HI. 2016. Kebijakan Media Baru di Indonesia. UGM Pers (Bab 3) </a:t>
            </a:r>
            <a:endParaRPr lang="id-ID" dirty="0"/>
          </a:p>
          <a:p>
            <a:pPr marL="0" indent="0">
              <a:buNone/>
            </a:pPr>
            <a:endParaRPr lang="id-ID" dirty="0"/>
          </a:p>
        </p:txBody>
      </p:sp>
    </p:spTree>
    <p:extLst>
      <p:ext uri="{BB962C8B-B14F-4D97-AF65-F5344CB8AC3E}">
        <p14:creationId xmlns:p14="http://schemas.microsoft.com/office/powerpoint/2010/main" val="41343856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03E971E-7155-0143-8E16-529F29404408}"/>
              </a:ext>
            </a:extLst>
          </p:cNvPr>
          <p:cNvSpPr>
            <a:spLocks noGrp="1"/>
          </p:cNvSpPr>
          <p:nvPr>
            <p:ph idx="1"/>
          </p:nvPr>
        </p:nvSpPr>
        <p:spPr>
          <a:xfrm>
            <a:off x="97615" y="253042"/>
            <a:ext cx="10742913" cy="6107502"/>
          </a:xfrm>
        </p:spPr>
        <p:txBody>
          <a:bodyPr>
            <a:normAutofit/>
          </a:bodyPr>
          <a:lstStyle/>
          <a:p>
            <a:r>
              <a:rPr lang="id-ID" dirty="0"/>
              <a:t>Mengubah :</a:t>
            </a:r>
          </a:p>
          <a:p>
            <a:r>
              <a:rPr lang="es-ES" dirty="0"/>
              <a:t>UU </a:t>
            </a:r>
            <a:r>
              <a:rPr lang="es-ES" dirty="0" err="1"/>
              <a:t>Nomor</a:t>
            </a:r>
            <a:r>
              <a:rPr lang="es-ES" dirty="0"/>
              <a:t> 1 </a:t>
            </a:r>
            <a:r>
              <a:rPr lang="es-ES" dirty="0" err="1"/>
              <a:t>Tahun</a:t>
            </a:r>
            <a:r>
              <a:rPr lang="es-ES" dirty="0"/>
              <a:t> 2024:</a:t>
            </a:r>
          </a:p>
          <a:p>
            <a:pPr lvl="1"/>
            <a:r>
              <a:rPr lang="en-US" dirty="0"/>
              <a:t>UU </a:t>
            </a:r>
            <a:r>
              <a:rPr lang="en-US" dirty="0" err="1"/>
              <a:t>ini</a:t>
            </a:r>
            <a:r>
              <a:rPr lang="en-US" dirty="0"/>
              <a:t> </a:t>
            </a:r>
            <a:r>
              <a:rPr lang="en-US" dirty="0" err="1"/>
              <a:t>mengubah</a:t>
            </a:r>
            <a:r>
              <a:rPr lang="en-US" dirty="0"/>
              <a:t> </a:t>
            </a:r>
            <a:r>
              <a:rPr lang="en-US" dirty="0" err="1"/>
              <a:t>beberapa</a:t>
            </a:r>
            <a:r>
              <a:rPr lang="en-US" dirty="0"/>
              <a:t> </a:t>
            </a:r>
            <a:r>
              <a:rPr lang="en-US" dirty="0" err="1"/>
              <a:t>ketentuan</a:t>
            </a:r>
            <a:r>
              <a:rPr lang="en-US" dirty="0"/>
              <a:t> </a:t>
            </a:r>
            <a:r>
              <a:rPr lang="en-US" dirty="0" err="1"/>
              <a:t>dalam</a:t>
            </a:r>
            <a:r>
              <a:rPr lang="en-US" dirty="0"/>
              <a:t> </a:t>
            </a:r>
            <a:r>
              <a:rPr lang="en-US" dirty="0" err="1"/>
              <a:t>Undang-Undang</a:t>
            </a:r>
            <a:r>
              <a:rPr lang="en-US" dirty="0"/>
              <a:t> </a:t>
            </a:r>
            <a:r>
              <a:rPr lang="en-US" dirty="0" err="1"/>
              <a:t>Nomor</a:t>
            </a:r>
            <a:r>
              <a:rPr lang="en-US" dirty="0"/>
              <a:t> 11 </a:t>
            </a:r>
            <a:r>
              <a:rPr lang="en-US" dirty="0" err="1"/>
              <a:t>Tahun</a:t>
            </a:r>
            <a:r>
              <a:rPr lang="en-US" dirty="0"/>
              <a:t> 2008 </a:t>
            </a:r>
            <a:r>
              <a:rPr lang="en-US" dirty="0" err="1"/>
              <a:t>tentang</a:t>
            </a:r>
            <a:r>
              <a:rPr lang="en-US" dirty="0"/>
              <a:t> </a:t>
            </a:r>
            <a:r>
              <a:rPr lang="en-US" dirty="0" err="1"/>
              <a:t>Informasi</a:t>
            </a:r>
            <a:r>
              <a:rPr lang="en-US" dirty="0"/>
              <a:t> dan </a:t>
            </a:r>
            <a:r>
              <a:rPr lang="en-US" dirty="0" err="1"/>
              <a:t>Transaksi</a:t>
            </a:r>
            <a:r>
              <a:rPr lang="en-US" dirty="0"/>
              <a:t> </a:t>
            </a:r>
            <a:r>
              <a:rPr lang="en-US" dirty="0" err="1"/>
              <a:t>Elektronik</a:t>
            </a:r>
            <a:r>
              <a:rPr lang="en-US" dirty="0"/>
              <a:t> (</a:t>
            </a:r>
            <a:r>
              <a:rPr lang="en-US" dirty="0" err="1"/>
              <a:t>Lembaran</a:t>
            </a:r>
            <a:r>
              <a:rPr lang="en-US" dirty="0"/>
              <a:t> Negara </a:t>
            </a:r>
            <a:r>
              <a:rPr lang="en-US" dirty="0" err="1"/>
              <a:t>Republik</a:t>
            </a:r>
            <a:r>
              <a:rPr lang="en-US" dirty="0"/>
              <a:t> Indonesia </a:t>
            </a:r>
            <a:r>
              <a:rPr lang="en-US" dirty="0" err="1"/>
              <a:t>Tahun</a:t>
            </a:r>
            <a:r>
              <a:rPr lang="en-US" dirty="0"/>
              <a:t> 2008 </a:t>
            </a:r>
            <a:r>
              <a:rPr lang="en-US" dirty="0" err="1"/>
              <a:t>Nomor</a:t>
            </a:r>
            <a:r>
              <a:rPr lang="en-US" dirty="0"/>
              <a:t> 58, </a:t>
            </a:r>
            <a:r>
              <a:rPr lang="en-US" dirty="0" err="1"/>
              <a:t>Tambahan</a:t>
            </a:r>
            <a:r>
              <a:rPr lang="en-US" dirty="0"/>
              <a:t> </a:t>
            </a:r>
            <a:r>
              <a:rPr lang="en-US" dirty="0" err="1"/>
              <a:t>Lembaran</a:t>
            </a:r>
            <a:r>
              <a:rPr lang="en-US" dirty="0"/>
              <a:t> Negara </a:t>
            </a:r>
            <a:r>
              <a:rPr lang="en-US" dirty="0" err="1"/>
              <a:t>Republik</a:t>
            </a:r>
            <a:r>
              <a:rPr lang="en-US" dirty="0"/>
              <a:t> Indonesia </a:t>
            </a:r>
            <a:r>
              <a:rPr lang="en-US" dirty="0" err="1"/>
              <a:t>Nomor</a:t>
            </a:r>
            <a:r>
              <a:rPr lang="en-US" dirty="0"/>
              <a:t> 4843) </a:t>
            </a:r>
            <a:r>
              <a:rPr lang="en-US" dirty="0" err="1"/>
              <a:t>sebagaimana</a:t>
            </a:r>
            <a:r>
              <a:rPr lang="en-US" dirty="0"/>
              <a:t> </a:t>
            </a:r>
            <a:r>
              <a:rPr lang="en-US" dirty="0" err="1"/>
              <a:t>telah</a:t>
            </a:r>
            <a:r>
              <a:rPr lang="en-US" dirty="0"/>
              <a:t> </a:t>
            </a:r>
            <a:r>
              <a:rPr lang="en-US" dirty="0" err="1"/>
              <a:t>diubah</a:t>
            </a:r>
            <a:r>
              <a:rPr lang="en-US" dirty="0"/>
              <a:t> </a:t>
            </a:r>
            <a:r>
              <a:rPr lang="en-US" dirty="0" err="1"/>
              <a:t>dengan</a:t>
            </a:r>
            <a:r>
              <a:rPr lang="en-US" dirty="0"/>
              <a:t> </a:t>
            </a:r>
            <a:r>
              <a:rPr lang="en-US" dirty="0" err="1"/>
              <a:t>Undang-Undang</a:t>
            </a:r>
            <a:r>
              <a:rPr lang="en-US" dirty="0"/>
              <a:t> </a:t>
            </a:r>
            <a:r>
              <a:rPr lang="en-US" dirty="0" err="1"/>
              <a:t>Nomor</a:t>
            </a:r>
            <a:r>
              <a:rPr lang="en-US" dirty="0"/>
              <a:t> 19 </a:t>
            </a:r>
            <a:r>
              <a:rPr lang="en-US" dirty="0" err="1"/>
              <a:t>Tahun</a:t>
            </a:r>
            <a:r>
              <a:rPr lang="en-US" dirty="0"/>
              <a:t> 2016 </a:t>
            </a:r>
            <a:r>
              <a:rPr lang="en-US" dirty="0" err="1"/>
              <a:t>tentang</a:t>
            </a:r>
            <a:r>
              <a:rPr lang="en-US" dirty="0"/>
              <a:t> </a:t>
            </a:r>
            <a:r>
              <a:rPr lang="en-US" dirty="0" err="1"/>
              <a:t>Perubahan</a:t>
            </a:r>
            <a:r>
              <a:rPr lang="en-US" dirty="0"/>
              <a:t> </a:t>
            </a:r>
            <a:r>
              <a:rPr lang="en-US" dirty="0" err="1"/>
              <a:t>atas</a:t>
            </a:r>
            <a:r>
              <a:rPr lang="en-US" dirty="0"/>
              <a:t> </a:t>
            </a:r>
            <a:r>
              <a:rPr lang="en-US" dirty="0" err="1"/>
              <a:t>Undang-Undang</a:t>
            </a:r>
            <a:r>
              <a:rPr lang="en-US" dirty="0"/>
              <a:t> </a:t>
            </a:r>
            <a:r>
              <a:rPr lang="en-US" dirty="0" err="1"/>
              <a:t>Nomor</a:t>
            </a:r>
            <a:r>
              <a:rPr lang="en-US" dirty="0"/>
              <a:t> 11 </a:t>
            </a:r>
            <a:r>
              <a:rPr lang="en-US" dirty="0" err="1"/>
              <a:t>Tahun</a:t>
            </a:r>
            <a:r>
              <a:rPr lang="en-US" dirty="0"/>
              <a:t> 2008 </a:t>
            </a:r>
            <a:r>
              <a:rPr lang="en-US" dirty="0" err="1"/>
              <a:t>tentang</a:t>
            </a:r>
            <a:r>
              <a:rPr lang="en-US" dirty="0"/>
              <a:t> </a:t>
            </a:r>
            <a:r>
              <a:rPr lang="en-US" dirty="0" err="1"/>
              <a:t>Informasi</a:t>
            </a:r>
            <a:r>
              <a:rPr lang="en-US" dirty="0"/>
              <a:t> dan </a:t>
            </a:r>
            <a:r>
              <a:rPr lang="en-US" dirty="0" err="1"/>
              <a:t>Transaksi</a:t>
            </a:r>
            <a:r>
              <a:rPr lang="en-US" dirty="0"/>
              <a:t> </a:t>
            </a:r>
            <a:r>
              <a:rPr lang="en-US" dirty="0" err="1"/>
              <a:t>Elektronik</a:t>
            </a:r>
            <a:r>
              <a:rPr lang="en-US" dirty="0"/>
              <a:t> (</a:t>
            </a:r>
            <a:r>
              <a:rPr lang="en-US" dirty="0" err="1"/>
              <a:t>Lembaran</a:t>
            </a:r>
            <a:r>
              <a:rPr lang="en-US" dirty="0"/>
              <a:t> Negara </a:t>
            </a:r>
            <a:r>
              <a:rPr lang="en-US" dirty="0" err="1"/>
              <a:t>Republik</a:t>
            </a:r>
            <a:r>
              <a:rPr lang="en-US" dirty="0"/>
              <a:t> Indonesia </a:t>
            </a:r>
            <a:r>
              <a:rPr lang="en-US" dirty="0" err="1"/>
              <a:t>Tahun</a:t>
            </a:r>
            <a:r>
              <a:rPr lang="en-US" dirty="0"/>
              <a:t> 2016 </a:t>
            </a:r>
            <a:r>
              <a:rPr lang="en-US" dirty="0" err="1"/>
              <a:t>Nomor</a:t>
            </a:r>
            <a:r>
              <a:rPr lang="en-US" dirty="0"/>
              <a:t> 251, </a:t>
            </a:r>
            <a:r>
              <a:rPr lang="en-US" dirty="0" err="1"/>
              <a:t>Tambahan</a:t>
            </a:r>
            <a:r>
              <a:rPr lang="en-US" dirty="0"/>
              <a:t> </a:t>
            </a:r>
            <a:r>
              <a:rPr lang="en-US" dirty="0" err="1"/>
              <a:t>Lembaran</a:t>
            </a:r>
            <a:r>
              <a:rPr lang="en-US" dirty="0"/>
              <a:t> Negara </a:t>
            </a:r>
            <a:r>
              <a:rPr lang="en-US" dirty="0" err="1"/>
              <a:t>Republik</a:t>
            </a:r>
            <a:r>
              <a:rPr lang="en-US" dirty="0"/>
              <a:t> Indonesia </a:t>
            </a:r>
            <a:r>
              <a:rPr lang="en-US" dirty="0" err="1"/>
              <a:t>Nomor</a:t>
            </a:r>
            <a:r>
              <a:rPr lang="en-US" dirty="0"/>
              <a:t> 5952)</a:t>
            </a:r>
          </a:p>
          <a:p>
            <a:pPr lvl="1"/>
            <a:r>
              <a:rPr lang="en-US" dirty="0"/>
              <a:t>3 </a:t>
            </a:r>
            <a:r>
              <a:rPr lang="en-US" dirty="0" err="1"/>
              <a:t>Poin</a:t>
            </a:r>
            <a:r>
              <a:rPr lang="en-US" dirty="0"/>
              <a:t> </a:t>
            </a:r>
            <a:r>
              <a:rPr lang="en-US" dirty="0" err="1"/>
              <a:t>Penting</a:t>
            </a:r>
            <a:r>
              <a:rPr lang="en-US" dirty="0"/>
              <a:t> yang </a:t>
            </a:r>
            <a:r>
              <a:rPr lang="en-US" dirty="0" err="1"/>
              <a:t>Diatur</a:t>
            </a:r>
            <a:r>
              <a:rPr lang="en-US" dirty="0"/>
              <a:t> </a:t>
            </a:r>
            <a:r>
              <a:rPr lang="en-US" dirty="0" err="1"/>
              <a:t>dalam</a:t>
            </a:r>
            <a:r>
              <a:rPr lang="en-US" dirty="0"/>
              <a:t> UU ITE Baru </a:t>
            </a:r>
            <a:r>
              <a:rPr lang="en-US" dirty="0" err="1"/>
              <a:t>Ketiganya</a:t>
            </a:r>
            <a:r>
              <a:rPr lang="en-US" dirty="0"/>
              <a:t> </a:t>
            </a:r>
            <a:r>
              <a:rPr lang="en-US" dirty="0" err="1"/>
              <a:t>adalah</a:t>
            </a:r>
            <a:r>
              <a:rPr lang="en-US" dirty="0"/>
              <a:t> </a:t>
            </a:r>
            <a:r>
              <a:rPr lang="en-US" dirty="0" err="1"/>
              <a:t>transaksi</a:t>
            </a:r>
            <a:r>
              <a:rPr lang="en-US" dirty="0"/>
              <a:t> </a:t>
            </a:r>
            <a:r>
              <a:rPr lang="en-US" dirty="0" err="1"/>
              <a:t>elektronik</a:t>
            </a:r>
            <a:r>
              <a:rPr lang="en-US" dirty="0"/>
              <a:t>, </a:t>
            </a:r>
            <a:r>
              <a:rPr lang="en-US" dirty="0" err="1"/>
              <a:t>kontrak</a:t>
            </a:r>
            <a:r>
              <a:rPr lang="en-US" dirty="0"/>
              <a:t> </a:t>
            </a:r>
            <a:r>
              <a:rPr lang="en-US" dirty="0" err="1"/>
              <a:t>elektronik</a:t>
            </a:r>
            <a:r>
              <a:rPr lang="en-US" dirty="0"/>
              <a:t> </a:t>
            </a:r>
            <a:r>
              <a:rPr lang="en-US" dirty="0" err="1"/>
              <a:t>internasional</a:t>
            </a:r>
            <a:r>
              <a:rPr lang="en-US" dirty="0"/>
              <a:t>, dan </a:t>
            </a:r>
            <a:r>
              <a:rPr lang="en-US" dirty="0" err="1"/>
              <a:t>perlindungan</a:t>
            </a:r>
            <a:r>
              <a:rPr lang="en-US" dirty="0"/>
              <a:t> </a:t>
            </a:r>
            <a:r>
              <a:rPr lang="en-US" dirty="0" err="1"/>
              <a:t>anak</a:t>
            </a:r>
            <a:r>
              <a:rPr lang="en-US" dirty="0"/>
              <a:t> </a:t>
            </a:r>
            <a:r>
              <a:rPr lang="en-US" dirty="0" err="1"/>
              <a:t>sebagai</a:t>
            </a:r>
            <a:r>
              <a:rPr lang="en-US" dirty="0"/>
              <a:t> </a:t>
            </a:r>
            <a:r>
              <a:rPr lang="en-US" dirty="0" err="1"/>
              <a:t>pengguna</a:t>
            </a:r>
            <a:r>
              <a:rPr lang="en-US" dirty="0"/>
              <a:t> </a:t>
            </a:r>
            <a:r>
              <a:rPr lang="en-US" dirty="0" err="1"/>
              <a:t>sistem</a:t>
            </a:r>
            <a:r>
              <a:rPr lang="en-US" dirty="0"/>
              <a:t> </a:t>
            </a:r>
            <a:r>
              <a:rPr lang="en-US" dirty="0" err="1"/>
              <a:t>elektronik</a:t>
            </a:r>
            <a:endParaRPr lang="en-US" dirty="0"/>
          </a:p>
          <a:p>
            <a:pPr lvl="1"/>
            <a:endParaRPr lang="en-US" dirty="0"/>
          </a:p>
          <a:p>
            <a:r>
              <a:rPr lang="id-ID" dirty="0"/>
              <a:t>UU No. 19 Tahun 2016 tentang Perubahan Atas </a:t>
            </a:r>
            <a:r>
              <a:rPr lang="id-ID" dirty="0" err="1"/>
              <a:t>Undang-Undang</a:t>
            </a:r>
            <a:r>
              <a:rPr lang="id-ID" dirty="0"/>
              <a:t> Nomor 11 Tahun 2008 Tentang Informasi Dan Transaksi Elektronik</a:t>
            </a:r>
          </a:p>
          <a:p>
            <a:r>
              <a:rPr lang="id-ID" dirty="0"/>
              <a:t>UU No. 11 Tahun 2008 tentang Informasi dan Transaksi Elektronik</a:t>
            </a:r>
            <a:endParaRPr lang="en-US" dirty="0"/>
          </a:p>
          <a:p>
            <a:endParaRPr lang="id-ID" dirty="0"/>
          </a:p>
        </p:txBody>
      </p:sp>
    </p:spTree>
    <p:extLst>
      <p:ext uri="{BB962C8B-B14F-4D97-AF65-F5344CB8AC3E}">
        <p14:creationId xmlns:p14="http://schemas.microsoft.com/office/powerpoint/2010/main" val="36846703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B5588-3210-A9ED-8470-27BD0ADB3E82}"/>
              </a:ext>
            </a:extLst>
          </p:cNvPr>
          <p:cNvSpPr>
            <a:spLocks noGrp="1"/>
          </p:cNvSpPr>
          <p:nvPr>
            <p:ph type="title"/>
          </p:nvPr>
        </p:nvSpPr>
        <p:spPr>
          <a:xfrm>
            <a:off x="431171" y="5825706"/>
            <a:ext cx="11122474" cy="759124"/>
          </a:xfrm>
        </p:spPr>
        <p:txBody>
          <a:bodyPr>
            <a:normAutofit fontScale="90000"/>
          </a:bodyPr>
          <a:lstStyle/>
          <a:p>
            <a:r>
              <a:rPr lang="id-ID" dirty="0">
                <a:solidFill>
                  <a:srgbClr val="000000"/>
                </a:solidFill>
                <a:effectLst/>
                <a:latin typeface="TimesNewRoman"/>
              </a:rPr>
              <a:t>Law </a:t>
            </a:r>
            <a:r>
              <a:rPr lang="id-ID" dirty="0" err="1">
                <a:solidFill>
                  <a:srgbClr val="000000"/>
                </a:solidFill>
                <a:effectLst/>
                <a:latin typeface="TimesNewRoman"/>
              </a:rPr>
              <a:t>and</a:t>
            </a:r>
            <a:r>
              <a:rPr lang="id-ID" dirty="0">
                <a:solidFill>
                  <a:srgbClr val="000000"/>
                </a:solidFill>
                <a:effectLst/>
                <a:latin typeface="TimesNewRoman"/>
              </a:rPr>
              <a:t> </a:t>
            </a:r>
            <a:r>
              <a:rPr lang="id-ID" dirty="0" err="1">
                <a:solidFill>
                  <a:srgbClr val="000000"/>
                </a:solidFill>
                <a:effectLst/>
                <a:latin typeface="TimesNewRoman"/>
              </a:rPr>
              <a:t>Activity</a:t>
            </a:r>
            <a:r>
              <a:rPr lang="id-ID" dirty="0">
                <a:solidFill>
                  <a:srgbClr val="000000"/>
                </a:solidFill>
                <a:effectLst/>
                <a:latin typeface="TimesNewRoman"/>
              </a:rPr>
              <a:t> </a:t>
            </a:r>
            <a:r>
              <a:rPr lang="id-ID" dirty="0" err="1">
                <a:solidFill>
                  <a:srgbClr val="000000"/>
                </a:solidFill>
                <a:effectLst/>
                <a:latin typeface="TimesNewRoman"/>
              </a:rPr>
              <a:t>Journalism</a:t>
            </a:r>
            <a:r>
              <a:rPr lang="id-ID" dirty="0">
                <a:solidFill>
                  <a:srgbClr val="000000"/>
                </a:solidFill>
                <a:effectLst/>
                <a:latin typeface="TimesNewRoman"/>
              </a:rPr>
              <a:t> </a:t>
            </a:r>
            <a:br>
              <a:rPr lang="id-ID" dirty="0"/>
            </a:br>
            <a:endParaRPr lang="es-ES" dirty="0"/>
          </a:p>
        </p:txBody>
      </p:sp>
      <p:sp>
        <p:nvSpPr>
          <p:cNvPr id="3" name="Content Placeholder 2">
            <a:extLst>
              <a:ext uri="{FF2B5EF4-FFF2-40B4-BE49-F238E27FC236}">
                <a16:creationId xmlns:a16="http://schemas.microsoft.com/office/drawing/2014/main" id="{BEBB500F-84EE-75A7-E0E1-4C180630C82C}"/>
              </a:ext>
            </a:extLst>
          </p:cNvPr>
          <p:cNvSpPr>
            <a:spLocks noGrp="1"/>
          </p:cNvSpPr>
          <p:nvPr>
            <p:ph idx="1"/>
          </p:nvPr>
        </p:nvSpPr>
        <p:spPr>
          <a:xfrm>
            <a:off x="684212" y="685800"/>
            <a:ext cx="11122474" cy="4754592"/>
          </a:xfrm>
        </p:spPr>
        <p:txBody>
          <a:bodyPr>
            <a:normAutofit/>
          </a:bodyPr>
          <a:lstStyle/>
          <a:p>
            <a:r>
              <a:rPr lang="id-ID" dirty="0"/>
              <a:t>Law </a:t>
            </a:r>
            <a:r>
              <a:rPr lang="id-ID" dirty="0" err="1"/>
              <a:t>and</a:t>
            </a:r>
            <a:r>
              <a:rPr lang="id-ID" dirty="0"/>
              <a:t> </a:t>
            </a:r>
            <a:r>
              <a:rPr lang="id-ID" dirty="0" err="1"/>
              <a:t>Activity</a:t>
            </a:r>
            <a:r>
              <a:rPr lang="id-ID" dirty="0"/>
              <a:t> </a:t>
            </a:r>
            <a:r>
              <a:rPr lang="id-ID" dirty="0" err="1"/>
              <a:t>Journalism</a:t>
            </a:r>
            <a:r>
              <a:rPr lang="id-ID" dirty="0"/>
              <a:t> bisa dikenali melalui bahasan yang </a:t>
            </a:r>
            <a:r>
              <a:rPr lang="id-ID" dirty="0" err="1"/>
              <a:t>disebuat</a:t>
            </a:r>
            <a:r>
              <a:rPr lang="id-ID" dirty="0"/>
              <a:t> sistim pers</a:t>
            </a:r>
            <a:r>
              <a:rPr lang="en-US" dirty="0"/>
              <a:t> (</a:t>
            </a:r>
            <a:r>
              <a:rPr lang="en-US" dirty="0" err="1"/>
              <a:t>sistim</a:t>
            </a:r>
            <a:r>
              <a:rPr lang="en-US" dirty="0"/>
              <a:t> media)</a:t>
            </a:r>
            <a:r>
              <a:rPr lang="id-ID" dirty="0"/>
              <a:t>. Sistim </a:t>
            </a:r>
            <a:r>
              <a:rPr lang="en-US" dirty="0"/>
              <a:t>media</a:t>
            </a:r>
            <a:r>
              <a:rPr lang="id-ID" dirty="0"/>
              <a:t> adalah istilah lama bagi konteks jurnalisme di Indonesia. Istilah sistim pers dipakai untuk menjelaskan bagaimana jurnalisme </a:t>
            </a:r>
            <a:r>
              <a:rPr lang="en-US" dirty="0"/>
              <a:t>(media </a:t>
            </a:r>
            <a:r>
              <a:rPr lang="en-US" dirty="0" err="1"/>
              <a:t>massa</a:t>
            </a:r>
            <a:r>
              <a:rPr lang="en-US" dirty="0"/>
              <a:t>) </a:t>
            </a:r>
            <a:r>
              <a:rPr lang="id-ID" dirty="0"/>
              <a:t>Indonesia melakukan kegiatannya. Berbagai hal yang terkait dengan </a:t>
            </a:r>
            <a:r>
              <a:rPr lang="id-ID" dirty="0" err="1"/>
              <a:t>aktifitas</a:t>
            </a:r>
            <a:r>
              <a:rPr lang="id-ID" dirty="0"/>
              <a:t> </a:t>
            </a:r>
            <a:r>
              <a:rPr lang="en-US" dirty="0"/>
              <a:t>media </a:t>
            </a:r>
            <a:r>
              <a:rPr lang="en-US" dirty="0" err="1"/>
              <a:t>massa</a:t>
            </a:r>
            <a:r>
              <a:rPr lang="id-ID" dirty="0"/>
              <a:t> dalam lingkup kemasyarakatan, dan perundangan-undangan, serta norma dan nilai, yang berlaku di dalam </a:t>
            </a:r>
            <a:r>
              <a:rPr lang="id-ID" dirty="0" err="1"/>
              <a:t>perikehidupan</a:t>
            </a:r>
            <a:r>
              <a:rPr lang="id-ID" dirty="0"/>
              <a:t> kenegaraan Indonesia. Dengan kata lain, </a:t>
            </a:r>
            <a:r>
              <a:rPr lang="id-ID" dirty="0" err="1"/>
              <a:t>law</a:t>
            </a:r>
            <a:r>
              <a:rPr lang="id-ID" dirty="0"/>
              <a:t> </a:t>
            </a:r>
            <a:r>
              <a:rPr lang="id-ID" dirty="0" err="1"/>
              <a:t>and</a:t>
            </a:r>
            <a:r>
              <a:rPr lang="id-ID" dirty="0"/>
              <a:t> </a:t>
            </a:r>
            <a:r>
              <a:rPr lang="id-ID" dirty="0" err="1"/>
              <a:t>activity</a:t>
            </a:r>
            <a:r>
              <a:rPr lang="id-ID" dirty="0"/>
              <a:t> </a:t>
            </a:r>
            <a:r>
              <a:rPr lang="id-ID" dirty="0" err="1"/>
              <a:t>journalism</a:t>
            </a:r>
            <a:r>
              <a:rPr lang="id-ID" dirty="0"/>
              <a:t> bergerak di dalam sistim </a:t>
            </a:r>
            <a:r>
              <a:rPr lang="en-US" dirty="0"/>
              <a:t>media</a:t>
            </a:r>
            <a:r>
              <a:rPr lang="id-ID" dirty="0"/>
              <a:t>. </a:t>
            </a:r>
          </a:p>
        </p:txBody>
      </p:sp>
    </p:spTree>
    <p:extLst>
      <p:ext uri="{BB962C8B-B14F-4D97-AF65-F5344CB8AC3E}">
        <p14:creationId xmlns:p14="http://schemas.microsoft.com/office/powerpoint/2010/main" val="28373425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B5588-3210-A9ED-8470-27BD0ADB3E82}"/>
              </a:ext>
            </a:extLst>
          </p:cNvPr>
          <p:cNvSpPr>
            <a:spLocks noGrp="1"/>
          </p:cNvSpPr>
          <p:nvPr>
            <p:ph type="title"/>
          </p:nvPr>
        </p:nvSpPr>
        <p:spPr>
          <a:xfrm>
            <a:off x="431171" y="5825706"/>
            <a:ext cx="11122474" cy="759124"/>
          </a:xfrm>
        </p:spPr>
        <p:txBody>
          <a:bodyPr>
            <a:normAutofit fontScale="90000"/>
          </a:bodyPr>
          <a:lstStyle/>
          <a:p>
            <a:r>
              <a:rPr lang="id-ID" dirty="0">
                <a:solidFill>
                  <a:srgbClr val="000000"/>
                </a:solidFill>
                <a:effectLst/>
                <a:latin typeface="TimesNewRoman"/>
              </a:rPr>
              <a:t>Law </a:t>
            </a:r>
            <a:r>
              <a:rPr lang="id-ID" dirty="0" err="1">
                <a:solidFill>
                  <a:srgbClr val="000000"/>
                </a:solidFill>
                <a:effectLst/>
                <a:latin typeface="TimesNewRoman"/>
              </a:rPr>
              <a:t>and</a:t>
            </a:r>
            <a:r>
              <a:rPr lang="id-ID" dirty="0">
                <a:solidFill>
                  <a:srgbClr val="000000"/>
                </a:solidFill>
                <a:effectLst/>
                <a:latin typeface="TimesNewRoman"/>
              </a:rPr>
              <a:t> </a:t>
            </a:r>
            <a:r>
              <a:rPr lang="id-ID" dirty="0" err="1">
                <a:solidFill>
                  <a:srgbClr val="000000"/>
                </a:solidFill>
                <a:effectLst/>
                <a:latin typeface="TimesNewRoman"/>
              </a:rPr>
              <a:t>Activity</a:t>
            </a:r>
            <a:r>
              <a:rPr lang="id-ID" dirty="0">
                <a:solidFill>
                  <a:srgbClr val="000000"/>
                </a:solidFill>
                <a:effectLst/>
                <a:latin typeface="TimesNewRoman"/>
              </a:rPr>
              <a:t> </a:t>
            </a:r>
            <a:r>
              <a:rPr lang="id-ID" dirty="0" err="1">
                <a:solidFill>
                  <a:srgbClr val="000000"/>
                </a:solidFill>
                <a:effectLst/>
                <a:latin typeface="TimesNewRoman"/>
              </a:rPr>
              <a:t>Journalism</a:t>
            </a:r>
            <a:r>
              <a:rPr lang="id-ID" dirty="0">
                <a:solidFill>
                  <a:srgbClr val="000000"/>
                </a:solidFill>
                <a:effectLst/>
                <a:latin typeface="TimesNewRoman"/>
              </a:rPr>
              <a:t> </a:t>
            </a:r>
            <a:br>
              <a:rPr lang="id-ID" dirty="0"/>
            </a:br>
            <a:endParaRPr lang="es-ES" dirty="0"/>
          </a:p>
        </p:txBody>
      </p:sp>
      <p:sp>
        <p:nvSpPr>
          <p:cNvPr id="3" name="Content Placeholder 2">
            <a:extLst>
              <a:ext uri="{FF2B5EF4-FFF2-40B4-BE49-F238E27FC236}">
                <a16:creationId xmlns:a16="http://schemas.microsoft.com/office/drawing/2014/main" id="{BEBB500F-84EE-75A7-E0E1-4C180630C82C}"/>
              </a:ext>
            </a:extLst>
          </p:cNvPr>
          <p:cNvSpPr>
            <a:spLocks noGrp="1"/>
          </p:cNvSpPr>
          <p:nvPr>
            <p:ph idx="1"/>
          </p:nvPr>
        </p:nvSpPr>
        <p:spPr>
          <a:xfrm>
            <a:off x="684212" y="685800"/>
            <a:ext cx="11122474" cy="4754592"/>
          </a:xfrm>
        </p:spPr>
        <p:txBody>
          <a:bodyPr>
            <a:normAutofit/>
          </a:bodyPr>
          <a:lstStyle/>
          <a:p>
            <a:r>
              <a:rPr lang="id-ID"/>
              <a:t>Aktifitas </a:t>
            </a:r>
            <a:r>
              <a:rPr lang="id-ID" dirty="0"/>
              <a:t>jurnalisme kini lebih menyandarkan diri ke dalam lingkup teknologi media, dan berada dalam ranah produksi pesan, serta tidak lagi menghususkan pemberitaan sebagai sebuah produk pesan (ketika umpan balik khalayak dapat dikirim dan diterima segera dan menjadi hitungan “</a:t>
            </a:r>
            <a:r>
              <a:rPr lang="id-ID" dirty="0" err="1"/>
              <a:t>trending</a:t>
            </a:r>
            <a:r>
              <a:rPr lang="id-ID" dirty="0"/>
              <a:t> </a:t>
            </a:r>
            <a:r>
              <a:rPr lang="id-ID" dirty="0" err="1"/>
              <a:t>topic</a:t>
            </a:r>
            <a:r>
              <a:rPr lang="id-ID" dirty="0"/>
              <a:t>” sebuah isu). Maka itu, istilah pers yang terkait dengan “percetakan” mulai memudar, meski punya akar yang lebih kuat pada dunia jurnalisme, sebelum teknologi media berganti rupa menjadi digital.</a:t>
            </a:r>
          </a:p>
          <a:p>
            <a:r>
              <a:rPr lang="id-ID" dirty="0"/>
              <a:t>Pusat dari studi komunikasi massa, tulis </a:t>
            </a:r>
            <a:r>
              <a:rPr lang="id-ID" dirty="0" err="1"/>
              <a:t>Littlejohn</a:t>
            </a:r>
            <a:r>
              <a:rPr lang="id-ID" dirty="0"/>
              <a:t> (2002: 303) dalam garis Human </a:t>
            </a:r>
            <a:r>
              <a:rPr lang="id-ID" dirty="0" err="1"/>
              <a:t>Communication</a:t>
            </a:r>
            <a:r>
              <a:rPr lang="id-ID" dirty="0"/>
              <a:t>, ialah media. Organisasi media mendistribusikan pelbagai pesan, untuk memengaruhi dan merefleksikan kultur masyarakat. Mereka injeksi informasi secara simultan dalam keluasan </a:t>
            </a:r>
            <a:r>
              <a:rPr lang="id-ID" dirty="0" err="1"/>
              <a:t>audiens</a:t>
            </a:r>
            <a:r>
              <a:rPr lang="id-ID" dirty="0"/>
              <a:t> yang heterogen. Semua itu  membuat media menjadi alat dari salah satu kekuatan institusi kemasyarakatan.</a:t>
            </a:r>
          </a:p>
        </p:txBody>
      </p:sp>
    </p:spTree>
    <p:extLst>
      <p:ext uri="{BB962C8B-B14F-4D97-AF65-F5344CB8AC3E}">
        <p14:creationId xmlns:p14="http://schemas.microsoft.com/office/powerpoint/2010/main" val="32308346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B5588-3210-A9ED-8470-27BD0ADB3E82}"/>
              </a:ext>
            </a:extLst>
          </p:cNvPr>
          <p:cNvSpPr>
            <a:spLocks noGrp="1"/>
          </p:cNvSpPr>
          <p:nvPr>
            <p:ph type="title"/>
          </p:nvPr>
        </p:nvSpPr>
        <p:spPr/>
        <p:txBody>
          <a:bodyPr>
            <a:normAutofit/>
          </a:bodyPr>
          <a:lstStyle/>
          <a:p>
            <a:r>
              <a:rPr lang="id-ID" dirty="0">
                <a:solidFill>
                  <a:srgbClr val="000000"/>
                </a:solidFill>
                <a:effectLst/>
                <a:latin typeface="TimesNewRoman"/>
              </a:rPr>
              <a:t>Law </a:t>
            </a:r>
            <a:r>
              <a:rPr lang="id-ID" dirty="0" err="1">
                <a:solidFill>
                  <a:srgbClr val="000000"/>
                </a:solidFill>
                <a:effectLst/>
                <a:latin typeface="TimesNewRoman"/>
              </a:rPr>
              <a:t>and</a:t>
            </a:r>
            <a:r>
              <a:rPr lang="id-ID" dirty="0">
                <a:solidFill>
                  <a:srgbClr val="000000"/>
                </a:solidFill>
                <a:effectLst/>
                <a:latin typeface="TimesNewRoman"/>
              </a:rPr>
              <a:t> </a:t>
            </a:r>
            <a:r>
              <a:rPr lang="id-ID" dirty="0" err="1">
                <a:solidFill>
                  <a:srgbClr val="000000"/>
                </a:solidFill>
                <a:effectLst/>
                <a:latin typeface="TimesNewRoman"/>
              </a:rPr>
              <a:t>Activity</a:t>
            </a:r>
            <a:r>
              <a:rPr lang="id-ID" dirty="0">
                <a:solidFill>
                  <a:srgbClr val="000000"/>
                </a:solidFill>
                <a:effectLst/>
                <a:latin typeface="TimesNewRoman"/>
              </a:rPr>
              <a:t> </a:t>
            </a:r>
            <a:r>
              <a:rPr lang="id-ID" dirty="0" err="1">
                <a:solidFill>
                  <a:srgbClr val="000000"/>
                </a:solidFill>
                <a:effectLst/>
                <a:latin typeface="TimesNewRoman"/>
              </a:rPr>
              <a:t>Journalism</a:t>
            </a:r>
            <a:r>
              <a:rPr lang="id-ID" dirty="0">
                <a:solidFill>
                  <a:srgbClr val="000000"/>
                </a:solidFill>
                <a:effectLst/>
                <a:latin typeface="TimesNewRoman"/>
              </a:rPr>
              <a:t> </a:t>
            </a:r>
            <a:br>
              <a:rPr lang="id-ID" dirty="0"/>
            </a:br>
            <a:endParaRPr lang="es-ES" dirty="0"/>
          </a:p>
        </p:txBody>
      </p:sp>
      <p:sp>
        <p:nvSpPr>
          <p:cNvPr id="3" name="Content Placeholder 2">
            <a:extLst>
              <a:ext uri="{FF2B5EF4-FFF2-40B4-BE49-F238E27FC236}">
                <a16:creationId xmlns:a16="http://schemas.microsoft.com/office/drawing/2014/main" id="{BEBB500F-84EE-75A7-E0E1-4C180630C82C}"/>
              </a:ext>
            </a:extLst>
          </p:cNvPr>
          <p:cNvSpPr>
            <a:spLocks noGrp="1"/>
          </p:cNvSpPr>
          <p:nvPr>
            <p:ph idx="1"/>
          </p:nvPr>
        </p:nvSpPr>
        <p:spPr/>
        <p:txBody>
          <a:bodyPr>
            <a:normAutofit fontScale="92500" lnSpcReduction="10000"/>
          </a:bodyPr>
          <a:lstStyle/>
          <a:p>
            <a:r>
              <a:rPr lang="id-ID" dirty="0"/>
              <a:t>Melalui sistim pers, </a:t>
            </a:r>
            <a:r>
              <a:rPr lang="id-ID" dirty="0" err="1"/>
              <a:t>law</a:t>
            </a:r>
            <a:r>
              <a:rPr lang="id-ID" dirty="0"/>
              <a:t> </a:t>
            </a:r>
            <a:r>
              <a:rPr lang="id-ID" dirty="0" err="1"/>
              <a:t>and</a:t>
            </a:r>
            <a:r>
              <a:rPr lang="id-ID" dirty="0"/>
              <a:t> </a:t>
            </a:r>
            <a:r>
              <a:rPr lang="id-ID" dirty="0" err="1"/>
              <a:t>activity</a:t>
            </a:r>
            <a:r>
              <a:rPr lang="id-ID" dirty="0"/>
              <a:t> </a:t>
            </a:r>
            <a:r>
              <a:rPr lang="id-ID" dirty="0" err="1"/>
              <a:t>journalism</a:t>
            </a:r>
            <a:r>
              <a:rPr lang="id-ID" dirty="0"/>
              <a:t> dilihat dalam </a:t>
            </a:r>
            <a:r>
              <a:rPr lang="id-ID" dirty="0" err="1"/>
              <a:t>sistimatika</a:t>
            </a:r>
            <a:r>
              <a:rPr lang="id-ID" dirty="0"/>
              <a:t> hubungan antara politik dan struktur media massa. Bagaimana model jurnalisme terbentuk, dan melangsungkan kegiatannya di sebuah masyarakat. Bagaimana bentukannya bila dihubungkan dengan perilaku media dan politik. Bagaimana karakteristik sistim media </a:t>
            </a:r>
            <a:r>
              <a:rPr lang="id-ID" dirty="0" err="1"/>
              <a:t>membuk</a:t>
            </a:r>
            <a:r>
              <a:rPr lang="id-ID" dirty="0"/>
              <a:t> pola </a:t>
            </a:r>
            <a:r>
              <a:rPr lang="id-ID" dirty="0" err="1"/>
              <a:t>aktifitasnya</a:t>
            </a:r>
            <a:r>
              <a:rPr lang="id-ID" dirty="0"/>
              <a:t>. Bagaimana bentukan model jurnalisme dan kelembagaan medianya. </a:t>
            </a:r>
          </a:p>
          <a:p>
            <a:r>
              <a:rPr lang="id-ID" dirty="0"/>
              <a:t>Apakah sama di tiap masyarakat? Jika berbeda, </a:t>
            </a:r>
            <a:r>
              <a:rPr lang="id-ID" dirty="0" err="1"/>
              <a:t>dimana</a:t>
            </a:r>
            <a:r>
              <a:rPr lang="id-ID" dirty="0"/>
              <a:t> letak variasi perbedaan eksistensi di dalam dan di antara </a:t>
            </a:r>
            <a:r>
              <a:rPr lang="id-ID" dirty="0" err="1"/>
              <a:t>aktualitas</a:t>
            </a:r>
            <a:r>
              <a:rPr lang="id-ID" dirty="0"/>
              <a:t> sistim-sistim medianya. Dalam hubungan dengan </a:t>
            </a:r>
            <a:r>
              <a:rPr lang="id-ID" dirty="0" err="1"/>
              <a:t>perikehidupan</a:t>
            </a:r>
            <a:r>
              <a:rPr lang="id-ID" dirty="0"/>
              <a:t> demokrasi, bagaimana karakteristiknya pada tiap model sistim media untuk menjadi daya dukung demokrasi. </a:t>
            </a:r>
          </a:p>
          <a:p>
            <a:endParaRPr lang="id-ID" dirty="0"/>
          </a:p>
        </p:txBody>
      </p:sp>
    </p:spTree>
    <p:extLst>
      <p:ext uri="{BB962C8B-B14F-4D97-AF65-F5344CB8AC3E}">
        <p14:creationId xmlns:p14="http://schemas.microsoft.com/office/powerpoint/2010/main" val="4334095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B5588-3210-A9ED-8470-27BD0ADB3E82}"/>
              </a:ext>
            </a:extLst>
          </p:cNvPr>
          <p:cNvSpPr>
            <a:spLocks noGrp="1"/>
          </p:cNvSpPr>
          <p:nvPr>
            <p:ph type="title"/>
          </p:nvPr>
        </p:nvSpPr>
        <p:spPr/>
        <p:txBody>
          <a:bodyPr>
            <a:normAutofit fontScale="90000"/>
          </a:bodyPr>
          <a:lstStyle/>
          <a:p>
            <a:r>
              <a:rPr lang="es-ES" dirty="0">
                <a:solidFill>
                  <a:srgbClr val="000000"/>
                </a:solidFill>
                <a:effectLst/>
                <a:latin typeface="TimesNewRoman"/>
              </a:rPr>
              <a:t>UU No.14 </a:t>
            </a:r>
            <a:r>
              <a:rPr lang="es-ES" dirty="0" err="1">
                <a:solidFill>
                  <a:srgbClr val="000000"/>
                </a:solidFill>
                <a:effectLst/>
                <a:latin typeface="TimesNewRoman"/>
              </a:rPr>
              <a:t>Tahun</a:t>
            </a:r>
            <a:r>
              <a:rPr lang="es-ES" dirty="0">
                <a:solidFill>
                  <a:srgbClr val="000000"/>
                </a:solidFill>
                <a:effectLst/>
                <a:latin typeface="TimesNewRoman"/>
              </a:rPr>
              <a:t> 2008 </a:t>
            </a:r>
            <a:r>
              <a:rPr lang="es-ES" dirty="0" err="1">
                <a:solidFill>
                  <a:srgbClr val="000000"/>
                </a:solidFill>
                <a:effectLst/>
                <a:latin typeface="TimesNewRoman"/>
              </a:rPr>
              <a:t>tentang</a:t>
            </a:r>
            <a:r>
              <a:rPr lang="es-ES" dirty="0">
                <a:solidFill>
                  <a:srgbClr val="000000"/>
                </a:solidFill>
                <a:effectLst/>
                <a:latin typeface="TimesNewRoman"/>
              </a:rPr>
              <a:t> </a:t>
            </a:r>
            <a:r>
              <a:rPr lang="es-ES" dirty="0" err="1">
                <a:solidFill>
                  <a:srgbClr val="000000"/>
                </a:solidFill>
                <a:effectLst/>
                <a:latin typeface="TimesNewRoman"/>
              </a:rPr>
              <a:t>Keterbukaan</a:t>
            </a:r>
            <a:r>
              <a:rPr lang="es-ES" dirty="0">
                <a:solidFill>
                  <a:srgbClr val="000000"/>
                </a:solidFill>
                <a:effectLst/>
                <a:latin typeface="TimesNewRoman"/>
              </a:rPr>
              <a:t> </a:t>
            </a:r>
            <a:r>
              <a:rPr lang="es-ES" dirty="0" err="1">
                <a:solidFill>
                  <a:srgbClr val="000000"/>
                </a:solidFill>
                <a:effectLst/>
                <a:latin typeface="TimesNewRoman"/>
              </a:rPr>
              <a:t>Informasi</a:t>
            </a:r>
            <a:r>
              <a:rPr lang="es-ES" dirty="0">
                <a:solidFill>
                  <a:srgbClr val="000000"/>
                </a:solidFill>
                <a:effectLst/>
                <a:latin typeface="TimesNewRoman"/>
              </a:rPr>
              <a:t> </a:t>
            </a:r>
            <a:r>
              <a:rPr lang="es-ES" dirty="0" err="1">
                <a:solidFill>
                  <a:srgbClr val="000000"/>
                </a:solidFill>
                <a:effectLst/>
                <a:latin typeface="TimesNewRoman"/>
              </a:rPr>
              <a:t>Publik</a:t>
            </a:r>
            <a:r>
              <a:rPr lang="es-ES" dirty="0">
                <a:solidFill>
                  <a:srgbClr val="000000"/>
                </a:solidFill>
                <a:effectLst/>
                <a:latin typeface="TimesNewRoman"/>
              </a:rPr>
              <a:t> </a:t>
            </a:r>
            <a:br>
              <a:rPr lang="es-ES" dirty="0"/>
            </a:br>
            <a:endParaRPr lang="es-ES" dirty="0"/>
          </a:p>
        </p:txBody>
      </p:sp>
      <p:sp>
        <p:nvSpPr>
          <p:cNvPr id="3" name="Content Placeholder 2">
            <a:extLst>
              <a:ext uri="{FF2B5EF4-FFF2-40B4-BE49-F238E27FC236}">
                <a16:creationId xmlns:a16="http://schemas.microsoft.com/office/drawing/2014/main" id="{BEBB500F-84EE-75A7-E0E1-4C180630C82C}"/>
              </a:ext>
            </a:extLst>
          </p:cNvPr>
          <p:cNvSpPr>
            <a:spLocks noGrp="1"/>
          </p:cNvSpPr>
          <p:nvPr>
            <p:ph idx="1"/>
          </p:nvPr>
        </p:nvSpPr>
        <p:spPr/>
        <p:txBody>
          <a:bodyPr>
            <a:normAutofit fontScale="92500" lnSpcReduction="20000"/>
          </a:bodyPr>
          <a:lstStyle/>
          <a:p>
            <a:r>
              <a:rPr lang="id-ID" dirty="0"/>
              <a:t> UU Nomor 14 Tahun 2008 tentang KIP Pasal 23</a:t>
            </a:r>
            <a:r>
              <a:rPr lang="en-US" dirty="0"/>
              <a:t>.</a:t>
            </a:r>
            <a:r>
              <a:rPr lang="id-ID" dirty="0"/>
              <a:t> Komisi Informasi adalah lembaga mandiri yang berfungsi menjalankan </a:t>
            </a:r>
            <a:r>
              <a:rPr lang="id-ID" dirty="0" err="1"/>
              <a:t>Undang-Undang</a:t>
            </a:r>
            <a:r>
              <a:rPr lang="id-ID" dirty="0"/>
              <a:t> ini dan peraturan pelaksanaannya menetapkan petunjuk teknis standar layanan Informasi Publik dan menyelesaikan Sengketa Informasi Publik melalui Mediasi dan/atau </a:t>
            </a:r>
            <a:r>
              <a:rPr lang="id-ID" dirty="0" err="1"/>
              <a:t>Ajudikasi</a:t>
            </a:r>
            <a:r>
              <a:rPr lang="id-ID" dirty="0"/>
              <a:t> non-</a:t>
            </a:r>
            <a:r>
              <a:rPr lang="id-ID" dirty="0" err="1"/>
              <a:t>litigasi</a:t>
            </a:r>
            <a:endParaRPr lang="en-US" dirty="0"/>
          </a:p>
          <a:p>
            <a:endParaRPr lang="en-US" dirty="0"/>
          </a:p>
          <a:p>
            <a:r>
              <a:rPr lang="en-US" dirty="0" err="1"/>
              <a:t>Apa</a:t>
            </a:r>
            <a:r>
              <a:rPr lang="en-US" dirty="0"/>
              <a:t> </a:t>
            </a:r>
            <a:r>
              <a:rPr lang="en-US" dirty="0" err="1"/>
              <a:t>isi</a:t>
            </a:r>
            <a:r>
              <a:rPr lang="en-US" dirty="0"/>
              <a:t> </a:t>
            </a:r>
            <a:r>
              <a:rPr lang="en-US" dirty="0" err="1"/>
              <a:t>dari</a:t>
            </a:r>
            <a:r>
              <a:rPr lang="en-US" dirty="0"/>
              <a:t> UU </a:t>
            </a:r>
            <a:r>
              <a:rPr lang="en-US" dirty="0" err="1"/>
              <a:t>Nomor</a:t>
            </a:r>
            <a:r>
              <a:rPr lang="en-US" dirty="0"/>
              <a:t> 14 </a:t>
            </a:r>
            <a:r>
              <a:rPr lang="en-US" dirty="0" err="1"/>
              <a:t>Tahun</a:t>
            </a:r>
            <a:r>
              <a:rPr lang="en-US" dirty="0"/>
              <a:t> 2008?</a:t>
            </a:r>
          </a:p>
          <a:p>
            <a:r>
              <a:rPr lang="en-US" dirty="0"/>
              <a:t>(1) Badan Publik </a:t>
            </a:r>
            <a:r>
              <a:rPr lang="en-US" dirty="0" err="1"/>
              <a:t>wajib</a:t>
            </a:r>
            <a:r>
              <a:rPr lang="en-US" dirty="0"/>
              <a:t> </a:t>
            </a:r>
            <a:r>
              <a:rPr lang="en-US" dirty="0" err="1"/>
              <a:t>menyediakan</a:t>
            </a:r>
            <a:r>
              <a:rPr lang="en-US" dirty="0"/>
              <a:t>, </a:t>
            </a:r>
            <a:r>
              <a:rPr lang="en-US" dirty="0" err="1"/>
              <a:t>memberikan</a:t>
            </a:r>
            <a:r>
              <a:rPr lang="en-US" dirty="0"/>
              <a:t> dan/</a:t>
            </a:r>
            <a:r>
              <a:rPr lang="en-US" dirty="0" err="1"/>
              <a:t>atau</a:t>
            </a:r>
            <a:r>
              <a:rPr lang="en-US" dirty="0"/>
              <a:t> </a:t>
            </a:r>
            <a:r>
              <a:rPr lang="en-US" dirty="0" err="1"/>
              <a:t>menerbitkan</a:t>
            </a:r>
            <a:r>
              <a:rPr lang="en-US" dirty="0"/>
              <a:t> </a:t>
            </a:r>
            <a:r>
              <a:rPr lang="en-US" dirty="0" err="1"/>
              <a:t>Informasi</a:t>
            </a:r>
            <a:r>
              <a:rPr lang="en-US" dirty="0"/>
              <a:t> Publik yang </a:t>
            </a:r>
            <a:r>
              <a:rPr lang="en-US" dirty="0" err="1"/>
              <a:t>berada</a:t>
            </a:r>
            <a:r>
              <a:rPr lang="en-US" dirty="0"/>
              <a:t> di </a:t>
            </a:r>
            <a:r>
              <a:rPr lang="en-US" dirty="0" err="1"/>
              <a:t>bawah</a:t>
            </a:r>
            <a:r>
              <a:rPr lang="en-US" dirty="0"/>
              <a:t> </a:t>
            </a:r>
            <a:r>
              <a:rPr lang="en-US" dirty="0" err="1"/>
              <a:t>kewenangannya</a:t>
            </a:r>
            <a:r>
              <a:rPr lang="en-US" dirty="0"/>
              <a:t> </a:t>
            </a:r>
            <a:r>
              <a:rPr lang="en-US" dirty="0" err="1"/>
              <a:t>kepada</a:t>
            </a:r>
            <a:r>
              <a:rPr lang="en-US" dirty="0"/>
              <a:t> </a:t>
            </a:r>
            <a:r>
              <a:rPr lang="en-US" dirty="0" err="1"/>
              <a:t>Pemohon</a:t>
            </a:r>
            <a:r>
              <a:rPr lang="en-US" dirty="0"/>
              <a:t> </a:t>
            </a:r>
            <a:r>
              <a:rPr lang="en-US" dirty="0" err="1"/>
              <a:t>Informasi</a:t>
            </a:r>
            <a:r>
              <a:rPr lang="en-US" dirty="0"/>
              <a:t> Publik, </a:t>
            </a:r>
            <a:r>
              <a:rPr lang="en-US" dirty="0" err="1"/>
              <a:t>selain</a:t>
            </a:r>
            <a:r>
              <a:rPr lang="en-US" dirty="0"/>
              <a:t> </a:t>
            </a:r>
            <a:r>
              <a:rPr lang="en-US" dirty="0" err="1"/>
              <a:t>informasi</a:t>
            </a:r>
            <a:r>
              <a:rPr lang="en-US" dirty="0"/>
              <a:t> yang </a:t>
            </a:r>
            <a:r>
              <a:rPr lang="en-US" dirty="0" err="1"/>
              <a:t>dikecualikan</a:t>
            </a:r>
            <a:r>
              <a:rPr lang="en-US" dirty="0"/>
              <a:t> </a:t>
            </a:r>
            <a:r>
              <a:rPr lang="en-US" dirty="0" err="1"/>
              <a:t>sesuai</a:t>
            </a:r>
            <a:r>
              <a:rPr lang="en-US" dirty="0"/>
              <a:t> </a:t>
            </a:r>
            <a:r>
              <a:rPr lang="en-US" dirty="0" err="1"/>
              <a:t>dengan</a:t>
            </a:r>
            <a:r>
              <a:rPr lang="en-US" dirty="0"/>
              <a:t> </a:t>
            </a:r>
            <a:r>
              <a:rPr lang="en-US" dirty="0" err="1"/>
              <a:t>ketentuan</a:t>
            </a:r>
            <a:r>
              <a:rPr lang="en-US" dirty="0"/>
              <a:t>. (2) Badan Publik </a:t>
            </a:r>
            <a:r>
              <a:rPr lang="en-US" dirty="0" err="1"/>
              <a:t>wajib</a:t>
            </a:r>
            <a:r>
              <a:rPr lang="en-US" dirty="0"/>
              <a:t> </a:t>
            </a:r>
            <a:r>
              <a:rPr lang="en-US" dirty="0" err="1"/>
              <a:t>menyediakan</a:t>
            </a:r>
            <a:r>
              <a:rPr lang="en-US" dirty="0"/>
              <a:t> </a:t>
            </a:r>
            <a:r>
              <a:rPr lang="en-US" dirty="0" err="1"/>
              <a:t>Informasi</a:t>
            </a:r>
            <a:r>
              <a:rPr lang="en-US" dirty="0"/>
              <a:t> Publik yang </a:t>
            </a:r>
            <a:r>
              <a:rPr lang="en-US" dirty="0" err="1"/>
              <a:t>akurat</a:t>
            </a:r>
            <a:r>
              <a:rPr lang="en-US" dirty="0"/>
              <a:t>, </a:t>
            </a:r>
            <a:r>
              <a:rPr lang="en-US" dirty="0" err="1"/>
              <a:t>benar</a:t>
            </a:r>
            <a:r>
              <a:rPr lang="en-US" dirty="0"/>
              <a:t>, dan </a:t>
            </a:r>
            <a:r>
              <a:rPr lang="en-US" dirty="0" err="1"/>
              <a:t>tidak</a:t>
            </a:r>
            <a:r>
              <a:rPr lang="en-US" dirty="0"/>
              <a:t> </a:t>
            </a:r>
            <a:r>
              <a:rPr lang="en-US" dirty="0" err="1"/>
              <a:t>menyesatkan</a:t>
            </a:r>
            <a:r>
              <a:rPr lang="en-US" dirty="0"/>
              <a:t>.</a:t>
            </a:r>
          </a:p>
          <a:p>
            <a:pPr marL="0" indent="0">
              <a:buNone/>
            </a:pPr>
            <a:endParaRPr lang="en-US" dirty="0"/>
          </a:p>
        </p:txBody>
      </p:sp>
    </p:spTree>
    <p:extLst>
      <p:ext uri="{BB962C8B-B14F-4D97-AF65-F5344CB8AC3E}">
        <p14:creationId xmlns:p14="http://schemas.microsoft.com/office/powerpoint/2010/main" val="36876556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B5588-3210-A9ED-8470-27BD0ADB3E82}"/>
              </a:ext>
            </a:extLst>
          </p:cNvPr>
          <p:cNvSpPr>
            <a:spLocks noGrp="1"/>
          </p:cNvSpPr>
          <p:nvPr>
            <p:ph type="title"/>
          </p:nvPr>
        </p:nvSpPr>
        <p:spPr>
          <a:xfrm>
            <a:off x="402416" y="6015487"/>
            <a:ext cx="9402942" cy="743788"/>
          </a:xfrm>
        </p:spPr>
        <p:txBody>
          <a:bodyPr>
            <a:normAutofit/>
          </a:bodyPr>
          <a:lstStyle/>
          <a:p>
            <a:r>
              <a:rPr lang="es-ES" sz="2000" dirty="0">
                <a:solidFill>
                  <a:srgbClr val="000000"/>
                </a:solidFill>
                <a:effectLst/>
                <a:latin typeface="TimesNewRoman"/>
              </a:rPr>
              <a:t>UU No.14 </a:t>
            </a:r>
            <a:r>
              <a:rPr lang="es-ES" sz="2000" dirty="0" err="1">
                <a:solidFill>
                  <a:srgbClr val="000000"/>
                </a:solidFill>
                <a:effectLst/>
                <a:latin typeface="TimesNewRoman"/>
              </a:rPr>
              <a:t>Tahun</a:t>
            </a:r>
            <a:r>
              <a:rPr lang="es-ES" sz="2000" dirty="0">
                <a:solidFill>
                  <a:srgbClr val="000000"/>
                </a:solidFill>
                <a:effectLst/>
                <a:latin typeface="TimesNewRoman"/>
              </a:rPr>
              <a:t> 2008 </a:t>
            </a:r>
            <a:r>
              <a:rPr lang="es-ES" sz="2000" dirty="0" err="1">
                <a:solidFill>
                  <a:srgbClr val="000000"/>
                </a:solidFill>
                <a:effectLst/>
                <a:latin typeface="TimesNewRoman"/>
              </a:rPr>
              <a:t>tentang</a:t>
            </a:r>
            <a:r>
              <a:rPr lang="es-ES" sz="2000" dirty="0">
                <a:solidFill>
                  <a:srgbClr val="000000"/>
                </a:solidFill>
                <a:effectLst/>
                <a:latin typeface="TimesNewRoman"/>
              </a:rPr>
              <a:t> </a:t>
            </a:r>
            <a:r>
              <a:rPr lang="es-ES" sz="2000" dirty="0" err="1">
                <a:solidFill>
                  <a:srgbClr val="000000"/>
                </a:solidFill>
                <a:effectLst/>
                <a:latin typeface="TimesNewRoman"/>
              </a:rPr>
              <a:t>Keterbukaan</a:t>
            </a:r>
            <a:r>
              <a:rPr lang="es-ES" sz="2000" dirty="0">
                <a:solidFill>
                  <a:srgbClr val="000000"/>
                </a:solidFill>
                <a:effectLst/>
                <a:latin typeface="TimesNewRoman"/>
              </a:rPr>
              <a:t> </a:t>
            </a:r>
            <a:r>
              <a:rPr lang="es-ES" sz="2000" dirty="0" err="1">
                <a:solidFill>
                  <a:srgbClr val="000000"/>
                </a:solidFill>
                <a:effectLst/>
                <a:latin typeface="TimesNewRoman"/>
              </a:rPr>
              <a:t>Informasi</a:t>
            </a:r>
            <a:r>
              <a:rPr lang="es-ES" sz="2000" dirty="0">
                <a:solidFill>
                  <a:srgbClr val="000000"/>
                </a:solidFill>
                <a:effectLst/>
                <a:latin typeface="TimesNewRoman"/>
              </a:rPr>
              <a:t> </a:t>
            </a:r>
            <a:r>
              <a:rPr lang="es-ES" sz="2000" dirty="0" err="1">
                <a:solidFill>
                  <a:srgbClr val="000000"/>
                </a:solidFill>
                <a:effectLst/>
                <a:latin typeface="TimesNewRoman"/>
              </a:rPr>
              <a:t>Publik</a:t>
            </a:r>
            <a:r>
              <a:rPr lang="es-ES" sz="2000" dirty="0">
                <a:solidFill>
                  <a:srgbClr val="000000"/>
                </a:solidFill>
                <a:effectLst/>
                <a:latin typeface="TimesNewRoman"/>
              </a:rPr>
              <a:t> </a:t>
            </a:r>
            <a:endParaRPr lang="es-ES" sz="2000" dirty="0"/>
          </a:p>
        </p:txBody>
      </p:sp>
      <p:sp>
        <p:nvSpPr>
          <p:cNvPr id="3" name="Content Placeholder 2">
            <a:extLst>
              <a:ext uri="{FF2B5EF4-FFF2-40B4-BE49-F238E27FC236}">
                <a16:creationId xmlns:a16="http://schemas.microsoft.com/office/drawing/2014/main" id="{BEBB500F-84EE-75A7-E0E1-4C180630C82C}"/>
              </a:ext>
            </a:extLst>
          </p:cNvPr>
          <p:cNvSpPr>
            <a:spLocks noGrp="1"/>
          </p:cNvSpPr>
          <p:nvPr>
            <p:ph idx="1"/>
          </p:nvPr>
        </p:nvSpPr>
        <p:spPr>
          <a:xfrm>
            <a:off x="684212" y="685800"/>
            <a:ext cx="10627894" cy="5070894"/>
          </a:xfrm>
        </p:spPr>
        <p:txBody>
          <a:bodyPr>
            <a:normAutofit/>
          </a:bodyPr>
          <a:lstStyle/>
          <a:p>
            <a:r>
              <a:rPr lang="en-US" dirty="0" err="1"/>
              <a:t>Apa</a:t>
            </a:r>
            <a:r>
              <a:rPr lang="en-US" dirty="0"/>
              <a:t> yang </a:t>
            </a:r>
            <a:r>
              <a:rPr lang="en-US" dirty="0" err="1"/>
              <a:t>dimaksud</a:t>
            </a:r>
            <a:r>
              <a:rPr lang="en-US" dirty="0"/>
              <a:t> </a:t>
            </a:r>
            <a:r>
              <a:rPr lang="en-US" dirty="0" err="1"/>
              <a:t>tentang</a:t>
            </a:r>
            <a:r>
              <a:rPr lang="en-US" dirty="0"/>
              <a:t> </a:t>
            </a:r>
            <a:r>
              <a:rPr lang="en-US" dirty="0" err="1"/>
              <a:t>Keterbukaan</a:t>
            </a:r>
            <a:r>
              <a:rPr lang="en-US" dirty="0"/>
              <a:t> </a:t>
            </a:r>
            <a:r>
              <a:rPr lang="en-US" dirty="0" err="1"/>
              <a:t>Informasi</a:t>
            </a:r>
            <a:r>
              <a:rPr lang="en-US" dirty="0"/>
              <a:t> Publik?</a:t>
            </a:r>
          </a:p>
          <a:p>
            <a:r>
              <a:rPr lang="en-US" dirty="0" err="1"/>
              <a:t>Pengertian</a:t>
            </a:r>
            <a:r>
              <a:rPr lang="en-US" dirty="0"/>
              <a:t> </a:t>
            </a:r>
            <a:r>
              <a:rPr lang="en-US" dirty="0" err="1"/>
              <a:t>keterbukaan</a:t>
            </a:r>
            <a:r>
              <a:rPr lang="en-US" dirty="0"/>
              <a:t> </a:t>
            </a:r>
            <a:r>
              <a:rPr lang="en-US" dirty="0" err="1"/>
              <a:t>informasi</a:t>
            </a:r>
            <a:r>
              <a:rPr lang="en-US" dirty="0"/>
              <a:t> </a:t>
            </a:r>
            <a:r>
              <a:rPr lang="en-US" dirty="0" err="1"/>
              <a:t>publik</a:t>
            </a:r>
            <a:r>
              <a:rPr lang="en-US" dirty="0"/>
              <a:t> </a:t>
            </a:r>
            <a:r>
              <a:rPr lang="en-US" dirty="0" err="1"/>
              <a:t>adalah</a:t>
            </a:r>
            <a:r>
              <a:rPr lang="en-US" dirty="0"/>
              <a:t> </a:t>
            </a:r>
            <a:r>
              <a:rPr lang="en-US" dirty="0" err="1"/>
              <a:t>suatu</a:t>
            </a:r>
            <a:r>
              <a:rPr lang="en-US" dirty="0"/>
              <a:t> </a:t>
            </a:r>
            <a:r>
              <a:rPr lang="en-US" dirty="0" err="1"/>
              <a:t>kewajiban</a:t>
            </a:r>
            <a:r>
              <a:rPr lang="en-US" dirty="0"/>
              <a:t> </a:t>
            </a:r>
            <a:r>
              <a:rPr lang="en-US" dirty="0" err="1"/>
              <a:t>pemerintah</a:t>
            </a:r>
            <a:r>
              <a:rPr lang="en-US" dirty="0"/>
              <a:t> </a:t>
            </a:r>
            <a:r>
              <a:rPr lang="en-US" dirty="0" err="1"/>
              <a:t>untuk</a:t>
            </a:r>
            <a:r>
              <a:rPr lang="en-US" dirty="0"/>
              <a:t> </a:t>
            </a:r>
            <a:r>
              <a:rPr lang="en-US" dirty="0" err="1"/>
              <a:t>memberikan</a:t>
            </a:r>
            <a:r>
              <a:rPr lang="en-US" dirty="0"/>
              <a:t> </a:t>
            </a:r>
            <a:r>
              <a:rPr lang="en-US" dirty="0" err="1"/>
              <a:t>akses</a:t>
            </a:r>
            <a:r>
              <a:rPr lang="en-US" dirty="0"/>
              <a:t> yang </a:t>
            </a:r>
            <a:r>
              <a:rPr lang="en-US" dirty="0" err="1"/>
              <a:t>cukup</a:t>
            </a:r>
            <a:r>
              <a:rPr lang="en-US" dirty="0"/>
              <a:t> dan </a:t>
            </a:r>
            <a:r>
              <a:rPr lang="en-US" dirty="0" err="1"/>
              <a:t>mudah</a:t>
            </a:r>
            <a:r>
              <a:rPr lang="en-US" dirty="0"/>
              <a:t> </a:t>
            </a:r>
            <a:r>
              <a:rPr lang="en-US" dirty="0" err="1"/>
              <a:t>bagi</a:t>
            </a:r>
            <a:r>
              <a:rPr lang="en-US" dirty="0"/>
              <a:t> </a:t>
            </a:r>
            <a:r>
              <a:rPr lang="en-US" dirty="0" err="1"/>
              <a:t>masyarakat</a:t>
            </a:r>
            <a:r>
              <a:rPr lang="en-US" dirty="0"/>
              <a:t> </a:t>
            </a:r>
            <a:r>
              <a:rPr lang="en-US" dirty="0" err="1"/>
              <a:t>untuk</a:t>
            </a:r>
            <a:r>
              <a:rPr lang="en-US" dirty="0"/>
              <a:t> </a:t>
            </a:r>
            <a:r>
              <a:rPr lang="en-US" dirty="0" err="1"/>
              <a:t>memperoleh</a:t>
            </a:r>
            <a:r>
              <a:rPr lang="en-US" dirty="0"/>
              <a:t> </a:t>
            </a:r>
            <a:r>
              <a:rPr lang="en-US" dirty="0" err="1"/>
              <a:t>informasi</a:t>
            </a:r>
            <a:r>
              <a:rPr lang="en-US" dirty="0"/>
              <a:t> yang </a:t>
            </a:r>
            <a:r>
              <a:rPr lang="en-US" dirty="0" err="1"/>
              <a:t>diperlukan</a:t>
            </a:r>
            <a:r>
              <a:rPr lang="en-US" dirty="0"/>
              <a:t>. Hal </a:t>
            </a:r>
            <a:r>
              <a:rPr lang="en-US" dirty="0" err="1"/>
              <a:t>ini</a:t>
            </a:r>
            <a:r>
              <a:rPr lang="en-US" dirty="0"/>
              <a:t> </a:t>
            </a:r>
            <a:r>
              <a:rPr lang="en-US" dirty="0" err="1"/>
              <a:t>dilakukan</a:t>
            </a:r>
            <a:r>
              <a:rPr lang="en-US" dirty="0"/>
              <a:t> agar </a:t>
            </a:r>
            <a:r>
              <a:rPr lang="en-US" dirty="0" err="1"/>
              <a:t>masyarakat</a:t>
            </a:r>
            <a:r>
              <a:rPr lang="en-US" dirty="0"/>
              <a:t> </a:t>
            </a:r>
            <a:r>
              <a:rPr lang="en-US" dirty="0" err="1"/>
              <a:t>dapat</a:t>
            </a:r>
            <a:r>
              <a:rPr lang="en-US" dirty="0"/>
              <a:t> </a:t>
            </a:r>
            <a:r>
              <a:rPr lang="en-US" dirty="0" err="1"/>
              <a:t>ikut</a:t>
            </a:r>
            <a:r>
              <a:rPr lang="en-US" dirty="0"/>
              <a:t> </a:t>
            </a:r>
            <a:r>
              <a:rPr lang="en-US" dirty="0" err="1"/>
              <a:t>serta</a:t>
            </a:r>
            <a:r>
              <a:rPr lang="en-US" dirty="0"/>
              <a:t> </a:t>
            </a:r>
            <a:r>
              <a:rPr lang="en-US" dirty="0" err="1"/>
              <a:t>dalam</a:t>
            </a:r>
            <a:r>
              <a:rPr lang="en-US" dirty="0"/>
              <a:t> </a:t>
            </a:r>
            <a:r>
              <a:rPr lang="en-US" dirty="0" err="1"/>
              <a:t>pengambilan</a:t>
            </a:r>
            <a:r>
              <a:rPr lang="en-US" dirty="0"/>
              <a:t> </a:t>
            </a:r>
            <a:r>
              <a:rPr lang="en-US" dirty="0" err="1"/>
              <a:t>kebijakan</a:t>
            </a:r>
            <a:r>
              <a:rPr lang="en-US" dirty="0"/>
              <a:t> dan </a:t>
            </a:r>
            <a:r>
              <a:rPr lang="en-US" dirty="0" err="1"/>
              <a:t>mengambil</a:t>
            </a:r>
            <a:r>
              <a:rPr lang="en-US" dirty="0"/>
              <a:t> </a:t>
            </a:r>
            <a:r>
              <a:rPr lang="en-US" dirty="0" err="1"/>
              <a:t>keputusan</a:t>
            </a:r>
            <a:r>
              <a:rPr lang="en-US" dirty="0"/>
              <a:t> yang </a:t>
            </a:r>
            <a:r>
              <a:rPr lang="en-US" dirty="0" err="1"/>
              <a:t>tepat</a:t>
            </a:r>
            <a:r>
              <a:rPr lang="en-US" dirty="0"/>
              <a:t>.</a:t>
            </a:r>
          </a:p>
          <a:p>
            <a:endParaRPr lang="en-US" dirty="0"/>
          </a:p>
          <a:p>
            <a:r>
              <a:rPr lang="en-US" dirty="0" err="1"/>
              <a:t>Apa</a:t>
            </a:r>
            <a:r>
              <a:rPr lang="en-US" dirty="0"/>
              <a:t> </a:t>
            </a:r>
            <a:r>
              <a:rPr lang="en-US" dirty="0" err="1"/>
              <a:t>saja</a:t>
            </a:r>
            <a:r>
              <a:rPr lang="en-US" dirty="0"/>
              <a:t> </a:t>
            </a:r>
            <a:r>
              <a:rPr lang="en-US" dirty="0" err="1"/>
              <a:t>prinsip</a:t>
            </a:r>
            <a:r>
              <a:rPr lang="en-US" dirty="0"/>
              <a:t> </a:t>
            </a:r>
            <a:r>
              <a:rPr lang="en-US" dirty="0" err="1"/>
              <a:t>Keterbukaan</a:t>
            </a:r>
            <a:r>
              <a:rPr lang="en-US" dirty="0"/>
              <a:t> </a:t>
            </a:r>
            <a:r>
              <a:rPr lang="en-US" dirty="0" err="1"/>
              <a:t>Informasi</a:t>
            </a:r>
            <a:r>
              <a:rPr lang="en-US" dirty="0"/>
              <a:t> Publik?</a:t>
            </a:r>
          </a:p>
          <a:p>
            <a:r>
              <a:rPr lang="en-US" dirty="0"/>
              <a:t>(1) </a:t>
            </a:r>
            <a:r>
              <a:rPr lang="en-US" dirty="0" err="1"/>
              <a:t>Setiap</a:t>
            </a:r>
            <a:r>
              <a:rPr lang="en-US" dirty="0"/>
              <a:t> </a:t>
            </a:r>
            <a:r>
              <a:rPr lang="en-US" dirty="0" err="1"/>
              <a:t>Informasi</a:t>
            </a:r>
            <a:r>
              <a:rPr lang="en-US" dirty="0"/>
              <a:t> Publik </a:t>
            </a:r>
            <a:r>
              <a:rPr lang="en-US" dirty="0" err="1"/>
              <a:t>bersifat</a:t>
            </a:r>
            <a:r>
              <a:rPr lang="en-US" dirty="0"/>
              <a:t> </a:t>
            </a:r>
            <a:r>
              <a:rPr lang="en-US" dirty="0" err="1"/>
              <a:t>terbuka</a:t>
            </a:r>
            <a:r>
              <a:rPr lang="en-US" dirty="0"/>
              <a:t> dan </a:t>
            </a:r>
            <a:r>
              <a:rPr lang="en-US" dirty="0" err="1"/>
              <a:t>dapat</a:t>
            </a:r>
            <a:r>
              <a:rPr lang="en-US" dirty="0"/>
              <a:t> </a:t>
            </a:r>
            <a:r>
              <a:rPr lang="en-US" dirty="0" err="1"/>
              <a:t>diakses</a:t>
            </a:r>
            <a:r>
              <a:rPr lang="en-US" dirty="0"/>
              <a:t> oleh </a:t>
            </a:r>
            <a:r>
              <a:rPr lang="en-US" dirty="0" err="1"/>
              <a:t>setiap</a:t>
            </a:r>
            <a:r>
              <a:rPr lang="en-US" dirty="0"/>
              <a:t> </a:t>
            </a:r>
            <a:r>
              <a:rPr lang="en-US" dirty="0" err="1"/>
              <a:t>Pengguna</a:t>
            </a:r>
            <a:r>
              <a:rPr lang="en-US" dirty="0"/>
              <a:t> </a:t>
            </a:r>
            <a:r>
              <a:rPr lang="en-US" dirty="0" err="1"/>
              <a:t>Informasi</a:t>
            </a:r>
            <a:r>
              <a:rPr lang="en-US" dirty="0"/>
              <a:t> Publik. (2) </a:t>
            </a:r>
            <a:r>
              <a:rPr lang="en-US" dirty="0" err="1"/>
              <a:t>Informasi</a:t>
            </a:r>
            <a:r>
              <a:rPr lang="en-US" dirty="0"/>
              <a:t> Publik yang </a:t>
            </a:r>
            <a:r>
              <a:rPr lang="en-US" dirty="0" err="1"/>
              <a:t>dikecualikan</a:t>
            </a:r>
            <a:r>
              <a:rPr lang="en-US" dirty="0"/>
              <a:t> </a:t>
            </a:r>
            <a:r>
              <a:rPr lang="en-US" dirty="0" err="1"/>
              <a:t>bersifat</a:t>
            </a:r>
            <a:r>
              <a:rPr lang="en-US" dirty="0"/>
              <a:t> </a:t>
            </a:r>
            <a:r>
              <a:rPr lang="en-US" dirty="0" err="1"/>
              <a:t>ketat</a:t>
            </a:r>
            <a:r>
              <a:rPr lang="en-US" dirty="0"/>
              <a:t> </a:t>
            </a:r>
            <a:r>
              <a:rPr lang="en-US" dirty="0" err="1"/>
              <a:t>danterbatas</a:t>
            </a:r>
            <a:r>
              <a:rPr lang="en-US" dirty="0"/>
              <a:t>. (3) </a:t>
            </a:r>
            <a:r>
              <a:rPr lang="en-US" dirty="0" err="1"/>
              <a:t>Setiap</a:t>
            </a:r>
            <a:r>
              <a:rPr lang="en-US" dirty="0"/>
              <a:t> </a:t>
            </a:r>
            <a:r>
              <a:rPr lang="en-US" dirty="0" err="1"/>
              <a:t>Informasi</a:t>
            </a:r>
            <a:r>
              <a:rPr lang="en-US" dirty="0"/>
              <a:t> Publik </a:t>
            </a:r>
            <a:r>
              <a:rPr lang="en-US" dirty="0" err="1"/>
              <a:t>harus</a:t>
            </a:r>
            <a:r>
              <a:rPr lang="en-US" dirty="0"/>
              <a:t> </a:t>
            </a:r>
            <a:r>
              <a:rPr lang="en-US" dirty="0" err="1"/>
              <a:t>dapat</a:t>
            </a:r>
            <a:r>
              <a:rPr lang="en-US" dirty="0"/>
              <a:t> </a:t>
            </a:r>
            <a:r>
              <a:rPr lang="en-US" dirty="0" err="1"/>
              <a:t>diperoleh</a:t>
            </a:r>
            <a:r>
              <a:rPr lang="en-US" dirty="0"/>
              <a:t> </a:t>
            </a:r>
            <a:r>
              <a:rPr lang="en-US" dirty="0" err="1"/>
              <a:t>setiap</a:t>
            </a:r>
            <a:r>
              <a:rPr lang="en-US" dirty="0"/>
              <a:t> </a:t>
            </a:r>
            <a:r>
              <a:rPr lang="en-US" dirty="0" err="1"/>
              <a:t>Pemohon</a:t>
            </a:r>
            <a:r>
              <a:rPr lang="en-US" dirty="0"/>
              <a:t> </a:t>
            </a:r>
            <a:r>
              <a:rPr lang="en-US" dirty="0" err="1"/>
              <a:t>Informasi</a:t>
            </a:r>
            <a:r>
              <a:rPr lang="en-US" dirty="0"/>
              <a:t> Publik </a:t>
            </a:r>
            <a:r>
              <a:rPr lang="en-US" dirty="0" err="1"/>
              <a:t>dengan</a:t>
            </a:r>
            <a:r>
              <a:rPr lang="en-US" dirty="0"/>
              <a:t> </a:t>
            </a:r>
            <a:r>
              <a:rPr lang="en-US" dirty="0" err="1"/>
              <a:t>cepat</a:t>
            </a:r>
            <a:r>
              <a:rPr lang="en-US" dirty="0"/>
              <a:t>, </a:t>
            </a:r>
            <a:r>
              <a:rPr lang="en-US" dirty="0" err="1"/>
              <a:t>tepat</a:t>
            </a:r>
            <a:r>
              <a:rPr lang="en-US" dirty="0"/>
              <a:t> </a:t>
            </a:r>
            <a:r>
              <a:rPr lang="en-US" dirty="0" err="1"/>
              <a:t>waktu</a:t>
            </a:r>
            <a:r>
              <a:rPr lang="en-US" dirty="0"/>
              <a:t>, </a:t>
            </a:r>
            <a:r>
              <a:rPr lang="en-US" dirty="0" err="1"/>
              <a:t>biaya</a:t>
            </a:r>
            <a:r>
              <a:rPr lang="en-US" dirty="0"/>
              <a:t> </a:t>
            </a:r>
            <a:r>
              <a:rPr lang="en-US" dirty="0" err="1"/>
              <a:t>ringan</a:t>
            </a:r>
            <a:r>
              <a:rPr lang="en-US" dirty="0"/>
              <a:t>, dan </a:t>
            </a:r>
            <a:r>
              <a:rPr lang="en-US" dirty="0" err="1"/>
              <a:t>cara</a:t>
            </a:r>
            <a:r>
              <a:rPr lang="en-US" dirty="0"/>
              <a:t> </a:t>
            </a:r>
            <a:r>
              <a:rPr lang="en-US" dirty="0" err="1"/>
              <a:t>sederhana</a:t>
            </a:r>
            <a:r>
              <a:rPr lang="en-US" dirty="0"/>
              <a:t>.</a:t>
            </a:r>
          </a:p>
          <a:p>
            <a:endParaRPr lang="id-ID" dirty="0"/>
          </a:p>
        </p:txBody>
      </p:sp>
    </p:spTree>
    <p:extLst>
      <p:ext uri="{BB962C8B-B14F-4D97-AF65-F5344CB8AC3E}">
        <p14:creationId xmlns:p14="http://schemas.microsoft.com/office/powerpoint/2010/main" val="37679213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B5588-3210-A9ED-8470-27BD0ADB3E82}"/>
              </a:ext>
            </a:extLst>
          </p:cNvPr>
          <p:cNvSpPr>
            <a:spLocks noGrp="1"/>
          </p:cNvSpPr>
          <p:nvPr>
            <p:ph type="title"/>
          </p:nvPr>
        </p:nvSpPr>
        <p:spPr>
          <a:xfrm>
            <a:off x="264393" y="5925069"/>
            <a:ext cx="7022052" cy="763279"/>
          </a:xfrm>
        </p:spPr>
        <p:txBody>
          <a:bodyPr>
            <a:normAutofit/>
          </a:bodyPr>
          <a:lstStyle/>
          <a:p>
            <a:r>
              <a:rPr lang="es-ES" sz="2000" dirty="0">
                <a:solidFill>
                  <a:srgbClr val="000000"/>
                </a:solidFill>
                <a:effectLst/>
                <a:latin typeface="TimesNewRoman"/>
              </a:rPr>
              <a:t>UU No 11 </a:t>
            </a:r>
            <a:r>
              <a:rPr lang="es-ES" sz="2000" dirty="0" err="1">
                <a:solidFill>
                  <a:srgbClr val="000000"/>
                </a:solidFill>
                <a:effectLst/>
                <a:latin typeface="TimesNewRoman"/>
              </a:rPr>
              <a:t>Tahun</a:t>
            </a:r>
            <a:r>
              <a:rPr lang="es-ES" sz="2000" dirty="0">
                <a:solidFill>
                  <a:srgbClr val="000000"/>
                </a:solidFill>
                <a:effectLst/>
                <a:latin typeface="TimesNewRoman"/>
              </a:rPr>
              <a:t> 2008 </a:t>
            </a:r>
            <a:r>
              <a:rPr lang="es-ES" sz="2000" dirty="0" err="1">
                <a:solidFill>
                  <a:srgbClr val="000000"/>
                </a:solidFill>
                <a:effectLst/>
                <a:latin typeface="TimesNewRoman"/>
              </a:rPr>
              <a:t>tentang</a:t>
            </a:r>
            <a:r>
              <a:rPr lang="es-ES" sz="2000" dirty="0">
                <a:solidFill>
                  <a:srgbClr val="000000"/>
                </a:solidFill>
                <a:effectLst/>
                <a:latin typeface="TimesNewRoman"/>
              </a:rPr>
              <a:t> ITE (</a:t>
            </a:r>
            <a:r>
              <a:rPr lang="es-ES" sz="2000" dirty="0" err="1">
                <a:solidFill>
                  <a:srgbClr val="000000"/>
                </a:solidFill>
                <a:effectLst/>
                <a:latin typeface="TimesNewRoman"/>
              </a:rPr>
              <a:t>Revisi</a:t>
            </a:r>
            <a:r>
              <a:rPr lang="es-ES" sz="2000" dirty="0">
                <a:solidFill>
                  <a:srgbClr val="000000"/>
                </a:solidFill>
                <a:effectLst/>
                <a:latin typeface="TimesNewRoman"/>
              </a:rPr>
              <a:t> 2016) </a:t>
            </a:r>
            <a:endParaRPr lang="es-ES" sz="2000" dirty="0"/>
          </a:p>
        </p:txBody>
      </p:sp>
      <p:sp>
        <p:nvSpPr>
          <p:cNvPr id="3" name="Content Placeholder 2">
            <a:extLst>
              <a:ext uri="{FF2B5EF4-FFF2-40B4-BE49-F238E27FC236}">
                <a16:creationId xmlns:a16="http://schemas.microsoft.com/office/drawing/2014/main" id="{BEBB500F-84EE-75A7-E0E1-4C180630C82C}"/>
              </a:ext>
            </a:extLst>
          </p:cNvPr>
          <p:cNvSpPr>
            <a:spLocks noGrp="1"/>
          </p:cNvSpPr>
          <p:nvPr>
            <p:ph idx="1"/>
          </p:nvPr>
        </p:nvSpPr>
        <p:spPr>
          <a:xfrm>
            <a:off x="264393" y="294736"/>
            <a:ext cx="11450279" cy="5479211"/>
          </a:xfrm>
        </p:spPr>
        <p:txBody>
          <a:bodyPr>
            <a:normAutofit/>
          </a:bodyPr>
          <a:lstStyle/>
          <a:p>
            <a:r>
              <a:rPr lang="id-ID" dirty="0"/>
              <a:t>UU ITE Nomor 11 Tahun 2008 mengatur tentang apa</a:t>
            </a:r>
            <a:endParaRPr lang="en-US" dirty="0"/>
          </a:p>
          <a:p>
            <a:pPr lvl="1"/>
            <a:r>
              <a:rPr lang="id-ID" dirty="0" err="1"/>
              <a:t>Undang-Undang</a:t>
            </a:r>
            <a:r>
              <a:rPr lang="id-ID" dirty="0"/>
              <a:t> ITE di Indonesia secara resmi disebut sebagai </a:t>
            </a:r>
            <a:r>
              <a:rPr lang="id-ID" dirty="0" err="1"/>
              <a:t>Undang-Undang</a:t>
            </a:r>
            <a:r>
              <a:rPr lang="id-ID" dirty="0"/>
              <a:t> Nomor 11 Tahun 2008 tentang Informasi dan Transaksi Elektronik. Undang-undang ini memiliki beberapa pasal yang mengatur tentang berbagai aspek penggunaan teknologi informasi dan transaksi elektronik, termasuk hak dan kewajiban pengguna internet</a:t>
            </a:r>
            <a:endParaRPr lang="en-US" dirty="0"/>
          </a:p>
          <a:p>
            <a:r>
              <a:rPr lang="en-US" dirty="0"/>
              <a:t>P</a:t>
            </a:r>
            <a:r>
              <a:rPr lang="id-ID" dirty="0"/>
              <a:t>asal 29</a:t>
            </a:r>
            <a:r>
              <a:rPr lang="en-US" dirty="0"/>
              <a:t>,</a:t>
            </a:r>
            <a:r>
              <a:rPr lang="id-ID" dirty="0"/>
              <a:t> UU ITE Nomor 11 tahun 2008</a:t>
            </a:r>
          </a:p>
          <a:p>
            <a:pPr lvl="1"/>
            <a:r>
              <a:rPr lang="id-ID" dirty="0"/>
              <a:t>Pasal 29 UU ITE berbunyi, “Setiap Orang dengan sengaja dan tanpa hak mengirimkan Informasi Elektronik dan/atau Dokumen Elektronik yang berisi ancaman kekerasan atau menakut-nakuti yang ditujukan secara pribadi.”</a:t>
            </a:r>
            <a:endParaRPr lang="en-US" dirty="0"/>
          </a:p>
          <a:p>
            <a:r>
              <a:rPr lang="en-US" dirty="0"/>
              <a:t>Pasal 31,</a:t>
            </a:r>
            <a:r>
              <a:rPr lang="id-ID" dirty="0"/>
              <a:t> UU ITE Nomor 11 Tahun 2008 pasal 31?</a:t>
            </a:r>
          </a:p>
          <a:p>
            <a:pPr lvl="1"/>
            <a:r>
              <a:rPr lang="id-ID" dirty="0"/>
              <a:t>Pelanggaran lainnya Pasal 31 ayat UU No. 11 Tahun 2008 tentang Informasi dan Transaksi Elektronik, yang menyebutkan ayat (1) bahwa setiap orang dengan sengaja dan tanpa hak atau melawan </a:t>
            </a:r>
            <a:r>
              <a:rPr lang="id-ID" dirty="0" err="1"/>
              <a:t>hokum</a:t>
            </a:r>
            <a:r>
              <a:rPr lang="id-ID" dirty="0"/>
              <a:t> melakukan intersepsi atau penyadapan atas informasi elektronik dan/atau dokumen elektronik dalam suatu </a:t>
            </a:r>
            <a:r>
              <a:rPr lang="id-ID" dirty="0" err="1"/>
              <a:t>computer</a:t>
            </a:r>
            <a:r>
              <a:rPr lang="id-ID" dirty="0"/>
              <a:t> dan/atau ...</a:t>
            </a:r>
            <a:endParaRPr lang="en-US" dirty="0"/>
          </a:p>
          <a:p>
            <a:endParaRPr lang="id-ID" dirty="0"/>
          </a:p>
        </p:txBody>
      </p:sp>
    </p:spTree>
    <p:extLst>
      <p:ext uri="{BB962C8B-B14F-4D97-AF65-F5344CB8AC3E}">
        <p14:creationId xmlns:p14="http://schemas.microsoft.com/office/powerpoint/2010/main" val="980436915"/>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537D0B"/>
      </a:dk2>
      <a:lt2>
        <a:srgbClr val="A9E257"/>
      </a:lt2>
      <a:accent1>
        <a:srgbClr val="38540A"/>
      </a:accent1>
      <a:accent2>
        <a:srgbClr val="31A274"/>
      </a:accent2>
      <a:accent3>
        <a:srgbClr val="236073"/>
      </a:accent3>
      <a:accent4>
        <a:srgbClr val="6C4D90"/>
      </a:accent4>
      <a:accent5>
        <a:srgbClr val="983C27"/>
      </a:accent5>
      <a:accent6>
        <a:srgbClr val="CD811F"/>
      </a:accent6>
      <a:hlink>
        <a:srgbClr val="293F06"/>
      </a:hlink>
      <a:folHlink>
        <a:srgbClr val="68883A"/>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9759155-7935-4C61-A06C-C04380D1B16E}"/>
    </a:ext>
  </a:extLst>
</a:theme>
</file>

<file path=docProps/app.xml><?xml version="1.0" encoding="utf-8"?>
<Properties xmlns="http://schemas.openxmlformats.org/officeDocument/2006/extended-properties" xmlns:vt="http://schemas.openxmlformats.org/officeDocument/2006/docPropsVTypes">
  <Template>Slice</Template>
  <TotalTime>2056</TotalTime>
  <Words>2050</Words>
  <Application>Microsoft Office PowerPoint</Application>
  <PresentationFormat>Widescreen</PresentationFormat>
  <Paragraphs>107</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Century Gothic</vt:lpstr>
      <vt:lpstr>TimesNewRoman</vt:lpstr>
      <vt:lpstr>Wingdings 3</vt:lpstr>
      <vt:lpstr>Slice</vt:lpstr>
      <vt:lpstr>New media policy in Indonesia </vt:lpstr>
      <vt:lpstr>Read the rules </vt:lpstr>
      <vt:lpstr>PowerPoint Presentation</vt:lpstr>
      <vt:lpstr>Law and Activity Journalism  </vt:lpstr>
      <vt:lpstr>Law and Activity Journalism  </vt:lpstr>
      <vt:lpstr>Law and Activity Journalism  </vt:lpstr>
      <vt:lpstr>UU No.14 Tahun 2008 tentang Keterbukaan Informasi Publik  </vt:lpstr>
      <vt:lpstr>UU No.14 Tahun 2008 tentang Keterbukaan Informasi Publik </vt:lpstr>
      <vt:lpstr>UU No 11 Tahun 2008 tentang ITE (Revisi 2016) </vt:lpstr>
      <vt:lpstr>UU No 11 Tahun 2008 tentang ITE (Revisi 2016) </vt:lpstr>
      <vt:lpstr>UU No 11 Tahun 2008 tentang ITE (Revisi 2016) </vt:lpstr>
      <vt:lpstr>UU No 11 Tahun 2008 tentang ITE (Revisi 2016) </vt:lpstr>
      <vt:lpstr>UU No 11 Tahun 2008 tentang ITE (Revisi 2016) </vt:lpstr>
      <vt:lpstr>UU No 11 Tahun 2008 tentang ITE (Revisi 2016) </vt:lpstr>
      <vt:lpstr>UU No 11 Tahun 2008 tentang ITE (Revisi 2016) </vt:lpstr>
      <vt:lpstr>UU No 11 Tahun 2008 tentang ITE (Revisi 2016) </vt:lpstr>
      <vt:lpstr>UU No 11 Tahun 2008 tentang ITE (Revisi 2016)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Media Policy and Ethic </dc:title>
  <dc:creator>septiawan</dc:creator>
  <cp:lastModifiedBy>septiawan</cp:lastModifiedBy>
  <cp:revision>14</cp:revision>
  <dcterms:created xsi:type="dcterms:W3CDTF">2024-06-01T02:27:50Z</dcterms:created>
  <dcterms:modified xsi:type="dcterms:W3CDTF">2024-06-26T09:27:06Z</dcterms:modified>
</cp:coreProperties>
</file>