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1" r:id="rId1"/>
  </p:sldMasterIdLst>
  <p:notesMasterIdLst>
    <p:notesMasterId r:id="rId53"/>
  </p:notesMasterIdLst>
  <p:handoutMasterIdLst>
    <p:handoutMasterId r:id="rId54"/>
  </p:handoutMasterIdLst>
  <p:sldIdLst>
    <p:sldId id="260" r:id="rId2"/>
    <p:sldId id="369" r:id="rId3"/>
    <p:sldId id="434" r:id="rId4"/>
    <p:sldId id="370" r:id="rId5"/>
    <p:sldId id="371" r:id="rId6"/>
    <p:sldId id="435" r:id="rId7"/>
    <p:sldId id="372" r:id="rId8"/>
    <p:sldId id="374" r:id="rId9"/>
    <p:sldId id="375" r:id="rId10"/>
    <p:sldId id="376" r:id="rId11"/>
    <p:sldId id="436" r:id="rId12"/>
    <p:sldId id="377" r:id="rId13"/>
    <p:sldId id="437" r:id="rId14"/>
    <p:sldId id="438" r:id="rId15"/>
    <p:sldId id="439" r:id="rId16"/>
    <p:sldId id="440" r:id="rId17"/>
    <p:sldId id="381" r:id="rId18"/>
    <p:sldId id="441" r:id="rId19"/>
    <p:sldId id="382" r:id="rId20"/>
    <p:sldId id="383" r:id="rId21"/>
    <p:sldId id="385" r:id="rId22"/>
    <p:sldId id="387" r:id="rId23"/>
    <p:sldId id="355" r:id="rId24"/>
    <p:sldId id="388" r:id="rId25"/>
    <p:sldId id="442" r:id="rId26"/>
    <p:sldId id="389" r:id="rId27"/>
    <p:sldId id="443" r:id="rId28"/>
    <p:sldId id="390" r:id="rId29"/>
    <p:sldId id="395" r:id="rId30"/>
    <p:sldId id="444" r:id="rId31"/>
    <p:sldId id="445" r:id="rId32"/>
    <p:sldId id="446" r:id="rId33"/>
    <p:sldId id="392" r:id="rId34"/>
    <p:sldId id="447" r:id="rId35"/>
    <p:sldId id="448" r:id="rId36"/>
    <p:sldId id="449" r:id="rId37"/>
    <p:sldId id="426" r:id="rId38"/>
    <p:sldId id="418" r:id="rId39"/>
    <p:sldId id="419" r:id="rId40"/>
    <p:sldId id="420" r:id="rId41"/>
    <p:sldId id="450" r:id="rId42"/>
    <p:sldId id="421" r:id="rId43"/>
    <p:sldId id="422" r:id="rId44"/>
    <p:sldId id="451" r:id="rId45"/>
    <p:sldId id="430" r:id="rId46"/>
    <p:sldId id="431" r:id="rId47"/>
    <p:sldId id="432" r:id="rId48"/>
    <p:sldId id="433" r:id="rId49"/>
    <p:sldId id="452" r:id="rId50"/>
    <p:sldId id="424" r:id="rId51"/>
    <p:sldId id="453" r:id="rId52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99"/>
    <a:srgbClr val="FF6600"/>
    <a:srgbClr val="C7DAF7"/>
    <a:srgbClr val="CCECFF"/>
    <a:srgbClr val="FDE0BD"/>
    <a:srgbClr val="FFD7AF"/>
    <a:srgbClr val="FFCC99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011" autoAdjust="0"/>
    <p:restoredTop sz="94647" autoAdjust="0"/>
  </p:normalViewPr>
  <p:slideViewPr>
    <p:cSldViewPr>
      <p:cViewPr varScale="1">
        <p:scale>
          <a:sx n="77" d="100"/>
          <a:sy n="77" d="100"/>
        </p:scale>
        <p:origin x="-9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538"/>
    </p:cViewPr>
  </p:sorterViewPr>
  <p:notesViewPr>
    <p:cSldViewPr>
      <p:cViewPr>
        <p:scale>
          <a:sx n="75" d="100"/>
          <a:sy n="75" d="100"/>
        </p:scale>
        <p:origin x="-2130" y="-25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image" Target="../media/image37.png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6200" y="8823325"/>
            <a:ext cx="6705600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828675" y="8763000"/>
            <a:ext cx="56229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71438" y="55563"/>
            <a:ext cx="67151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5		 5-</a:t>
            </a:r>
            <a:fld id="{B922C69F-28CD-4E8B-9617-FFFDA46FACC3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76600"/>
            <a:ext cx="5029200" cy="518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8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4000" y="609600"/>
            <a:ext cx="3962400" cy="2590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1120775" y="3581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120775" y="3886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120775" y="4191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1120775" y="4495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>
            <a:off x="1120775" y="4800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1120775" y="5105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1120775" y="5410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0" name="Line 12"/>
          <p:cNvSpPr>
            <a:spLocks noChangeShapeType="1"/>
          </p:cNvSpPr>
          <p:nvPr/>
        </p:nvSpPr>
        <p:spPr bwMode="auto">
          <a:xfrm>
            <a:off x="1120775" y="5715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>
            <a:off x="1120775" y="6019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1120775" y="6324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120775" y="6629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1120775" y="6934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1120775" y="72390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>
            <a:off x="1120775" y="75438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1120775" y="78486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1120775" y="81534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>
            <a:off x="1120775" y="8458200"/>
            <a:ext cx="4657725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2" name="Line 24"/>
          <p:cNvSpPr>
            <a:spLocks noChangeShapeType="1"/>
          </p:cNvSpPr>
          <p:nvPr/>
        </p:nvSpPr>
        <p:spPr bwMode="auto">
          <a:xfrm>
            <a:off x="523875" y="8763000"/>
            <a:ext cx="58515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77788" y="61913"/>
            <a:ext cx="670242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3257550" algn="ctr"/>
                <a:tab pos="6457950" algn="r"/>
              </a:tabLst>
              <a:defRPr/>
            </a:pPr>
            <a:r>
              <a:rPr lang="en-US" sz="1200">
                <a:latin typeface="Arial" pitchFamily="34" charset="0"/>
              </a:rPr>
              <a:t>	Chapter 5		5-</a:t>
            </a:r>
            <a:fld id="{26168DA5-1017-4F55-96B9-C7AA9FD542B7}" type="slidenum">
              <a:rPr lang="en-US" sz="1200">
                <a:latin typeface="Arial" pitchFamily="34" charset="0"/>
              </a:rPr>
              <a:pPr eaLnBrk="0" hangingPunct="0">
                <a:tabLst>
                  <a:tab pos="285750" algn="l"/>
                  <a:tab pos="3257550" algn="ctr"/>
                  <a:tab pos="6457950" algn="r"/>
                </a:tabLst>
                <a:defRPr/>
              </a:pPr>
              <a:t>‹#›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71438" y="8818563"/>
            <a:ext cx="6715125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tabLst>
                <a:tab pos="285750" algn="l"/>
                <a:tab pos="6457950" algn="r"/>
              </a:tabLst>
              <a:defRPr/>
            </a:pPr>
            <a:r>
              <a:rPr lang="en-US" sz="1000">
                <a:latin typeface="Arial" pitchFamily="34" charset="0"/>
              </a:rPr>
              <a:t>Basic Business Statistics, 10/e	© 2006 Prentice Hall, Inc.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560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297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82979" name="Rectangle 4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5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7478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7683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134938" y="2438400"/>
            <a:ext cx="9009062" cy="1181100"/>
            <a:chOff x="0" y="1536"/>
            <a:chExt cx="5675" cy="744"/>
          </a:xfrm>
        </p:grpSpPr>
        <p:grpSp>
          <p:nvGrpSpPr>
            <p:cNvPr id="5" name="Group 5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7"/>
              <a:chOff x="720" y="336"/>
              <a:chExt cx="624" cy="432"/>
            </a:xfrm>
          </p:grpSpPr>
          <p:sp>
            <p:nvSpPr>
              <p:cNvPr id="12" name="Rectangle 6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13" name="Rectangle 7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1" name="Rectangle 13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349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83356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1438"/>
            <a:ext cx="6400800" cy="17621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9A1EE472-D16A-4087-9FF1-C7E9BBC84A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0C8B590D-4A1A-4879-9FA0-7C8375DA32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2019300" cy="6132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905500" cy="6132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4D6184FF-6A4D-4099-8051-D8096B3354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017A19F8-7051-4862-9FB9-6823EA7A30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9FD51E34-845A-411F-9352-DA95BE8A35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28600"/>
            <a:ext cx="738346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28800"/>
            <a:ext cx="8077200" cy="453231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1DC59FE9-0659-4BCD-A0DA-C24B0FA31F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0096B08F-5414-4185-83B7-C89E68AE4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36D039B3-EF80-434F-AA19-D4D23BA62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828800"/>
            <a:ext cx="3962400" cy="4532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C854E03E-8EF2-4C04-8F62-D554B6D7C6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EF90F3EE-3E65-4FF9-BEDB-184E4ED075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7FAF6C98-3796-4274-B655-A5CFFE4CB9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7BBBA7CA-B8BC-48D5-A6B2-F583B81AA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86B22EF7-74A7-4C1A-90A9-6FF595296B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5-</a:t>
            </a:r>
            <a:fld id="{5DDE5C7B-2CEE-47B8-B3C6-174F325857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7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28600"/>
            <a:ext cx="738346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8077200" cy="453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2" tIns="42672" rIns="85342" bIns="426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2400" y="6534150"/>
            <a:ext cx="46482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4816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53415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2" tIns="42672" rIns="85342" bIns="42672" numCol="1" anchor="b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en-US"/>
              <a:t>5-</a:t>
            </a:r>
            <a:fld id="{D7AC4A0A-529E-49FF-9F51-8D3485B2093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0" name="Group 6"/>
          <p:cNvGrpSpPr>
            <a:grpSpLocks/>
          </p:cNvGrpSpPr>
          <p:nvPr userDrawn="1"/>
        </p:nvGrpSpPr>
        <p:grpSpPr bwMode="auto">
          <a:xfrm>
            <a:off x="0" y="609600"/>
            <a:ext cx="9009063" cy="1181100"/>
            <a:chOff x="0" y="1536"/>
            <a:chExt cx="5675" cy="744"/>
          </a:xfrm>
        </p:grpSpPr>
        <p:grpSp>
          <p:nvGrpSpPr>
            <p:cNvPr id="1031" name="Group 7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7"/>
              <a:chOff x="720" y="336"/>
              <a:chExt cx="624" cy="432"/>
            </a:xfrm>
          </p:grpSpPr>
          <p:sp>
            <p:nvSpPr>
              <p:cNvPr id="348168" name="Rectangle 8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  <p:sp>
            <p:nvSpPr>
              <p:cNvPr id="348169" name="Rectangle 9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pitchFamily="34" charset="0"/>
                </a:endParaRPr>
              </a:p>
            </p:txBody>
          </p:sp>
        </p:grpSp>
        <p:sp>
          <p:nvSpPr>
            <p:cNvPr id="348170" name="Rectangle 10"/>
            <p:cNvSpPr>
              <a:spLocks noChangeArrowheads="1"/>
            </p:cNvSpPr>
            <p:nvPr userDrawn="1"/>
          </p:nvSpPr>
          <p:spPr bwMode="auto">
            <a:xfrm>
              <a:off x="432" y="1868"/>
              <a:ext cx="294" cy="298"/>
            </a:xfrm>
            <a:prstGeom prst="rect">
              <a:avLst/>
            </a:prstGeom>
            <a:gradFill rotWithShape="1">
              <a:gsLst>
                <a:gs pos="0">
                  <a:srgbClr val="339966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8171" name="Rectangle 11"/>
            <p:cNvSpPr>
              <a:spLocks noChangeArrowheads="1"/>
            </p:cNvSpPr>
            <p:nvPr userDrawn="1"/>
          </p:nvSpPr>
          <p:spPr bwMode="auto">
            <a:xfrm>
              <a:off x="245" y="1868"/>
              <a:ext cx="187" cy="298"/>
            </a:xfrm>
            <a:prstGeom prst="rect">
              <a:avLst/>
            </a:prstGeom>
            <a:solidFill>
              <a:srgbClr val="33996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8172" name="Rectangle 12"/>
            <p:cNvSpPr>
              <a:spLocks noChangeArrowheads="1"/>
            </p:cNvSpPr>
            <p:nvPr userDrawn="1"/>
          </p:nvSpPr>
          <p:spPr bwMode="auto">
            <a:xfrm>
              <a:off x="144" y="2016"/>
              <a:ext cx="353" cy="264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CC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8173" name="Rectangle 13"/>
            <p:cNvSpPr>
              <a:spLocks noChangeArrowheads="1"/>
            </p:cNvSpPr>
            <p:nvPr userDrawn="1"/>
          </p:nvSpPr>
          <p:spPr bwMode="auto">
            <a:xfrm>
              <a:off x="0" y="1823"/>
              <a:ext cx="353" cy="264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FF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8174" name="Rectangle 14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348175" name="Rectangle 15"/>
            <p:cNvSpPr>
              <a:spLocks noChangeArrowheads="1"/>
            </p:cNvSpPr>
            <p:nvPr userDrawn="1"/>
          </p:nvSpPr>
          <p:spPr bwMode="auto">
            <a:xfrm flipV="1">
              <a:off x="199" y="2052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9" r:id="rId8"/>
    <p:sldLayoutId id="2147483658" r:id="rId9"/>
    <p:sldLayoutId id="2147483657" r:id="rId10"/>
    <p:sldLayoutId id="2147483656" r:id="rId11"/>
    <p:sldLayoutId id="2147483655" r:id="rId12"/>
    <p:sldLayoutId id="2147483654" r:id="rId13"/>
    <p:sldLayoutId id="2147483653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ctr" defTabSz="852488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ctr" defTabSz="852488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20675" indent="-32067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68288" algn="l" defTabSz="8524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068388" indent="-215900" algn="l" defTabSz="8524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493838" indent="-212725" algn="l" defTabSz="8524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1919288" indent="-212725" algn="l" defTabSz="852488" rtl="0" eaLnBrk="0" fontAlgn="base" hangingPunct="0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5pPr>
      <a:lvl6pPr marL="23764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8336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32908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748088" indent="-212725" algn="l" defTabSz="852488" rtl="0" fontAlgn="base">
        <a:spcBef>
          <a:spcPct val="20000"/>
        </a:spcBef>
        <a:spcAft>
          <a:spcPct val="0"/>
        </a:spcAft>
        <a:buClr>
          <a:srgbClr val="FD2B4E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35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/>
              <a:t>5-</a:t>
            </a:r>
            <a:fld id="{8F144173-1929-4251-9387-7A1087DDF183}" type="slidenum">
              <a:rPr lang="en-US"/>
              <a:pPr/>
              <a:t>1</a:t>
            </a:fld>
            <a:endParaRPr lang="en-US"/>
          </a:p>
        </p:txBody>
      </p:sp>
      <p:sp>
        <p:nvSpPr>
          <p:cNvPr id="18435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505200"/>
            <a:ext cx="6477000" cy="2443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500" b="1" smtClean="0"/>
              <a:t>Chapter 5</a:t>
            </a:r>
          </a:p>
          <a:p>
            <a:pPr eaLnBrk="1" hangingPunct="1"/>
            <a:endParaRPr lang="en-US" sz="3500" smtClean="0"/>
          </a:p>
          <a:p>
            <a:pPr eaLnBrk="1" hangingPunct="1"/>
            <a:r>
              <a:rPr lang="en-US" sz="3500" smtClean="0"/>
              <a:t>Discrete Probability Distributions</a:t>
            </a:r>
          </a:p>
        </p:txBody>
      </p:sp>
      <p:sp>
        <p:nvSpPr>
          <p:cNvPr id="18436" name="Rectangle 2054"/>
          <p:cNvSpPr>
            <a:spLocks noChangeArrowheads="1"/>
          </p:cNvSpPr>
          <p:nvPr/>
        </p:nvSpPr>
        <p:spPr bwMode="auto">
          <a:xfrm>
            <a:off x="1447800" y="838200"/>
            <a:ext cx="70104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/>
            <a:r>
              <a:rPr lang="en-US" i="1">
                <a:solidFill>
                  <a:schemeClr val="folHlink"/>
                </a:solidFill>
              </a:rPr>
              <a:t>Statistics for Managers using Microsoft Excel</a:t>
            </a:r>
            <a:r>
              <a:rPr lang="en-US" sz="4100">
                <a:solidFill>
                  <a:schemeClr val="folHlink"/>
                </a:solidFill>
              </a:rPr>
              <a:t/>
            </a:r>
            <a:br>
              <a:rPr lang="en-US" sz="4100">
                <a:solidFill>
                  <a:schemeClr val="folHlink"/>
                </a:solidFill>
              </a:rPr>
            </a:br>
            <a:r>
              <a:rPr lang="en-US" sz="3600">
                <a:solidFill>
                  <a:schemeClr val="folHlink"/>
                </a:solidFill>
              </a:rPr>
              <a:t>6</a:t>
            </a:r>
            <a:r>
              <a:rPr lang="en-US" sz="3600" baseline="30000">
                <a:solidFill>
                  <a:schemeClr val="folHlink"/>
                </a:solidFill>
              </a:rPr>
              <a:t>th</a:t>
            </a:r>
            <a:r>
              <a:rPr lang="en-US" sz="3600">
                <a:solidFill>
                  <a:schemeClr val="folHlink"/>
                </a:solidFill>
              </a:rPr>
              <a:t> Edition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FBA9CE8E-4670-48F0-9AE1-5A36E90A4E07}" type="slidenum">
              <a:rPr lang="en-US"/>
              <a:pPr/>
              <a:t>10</a:t>
            </a:fld>
            <a:endParaRPr lang="en-US"/>
          </a:p>
        </p:txBody>
      </p:sp>
      <p:sp>
        <p:nvSpPr>
          <p:cNvPr id="262155" name="Line 2"/>
          <p:cNvSpPr>
            <a:spLocks noChangeShapeType="1"/>
          </p:cNvSpPr>
          <p:nvPr/>
        </p:nvSpPr>
        <p:spPr bwMode="auto">
          <a:xfrm flipH="1" flipV="1">
            <a:off x="1219200" y="4648200"/>
            <a:ext cx="1752600" cy="609600"/>
          </a:xfrm>
          <a:prstGeom prst="line">
            <a:avLst/>
          </a:prstGeom>
          <a:noFill/>
          <a:ln w="25400">
            <a:solidFill>
              <a:srgbClr val="96969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2156" name="Line 3"/>
          <p:cNvSpPr>
            <a:spLocks noChangeShapeType="1"/>
          </p:cNvSpPr>
          <p:nvPr/>
        </p:nvSpPr>
        <p:spPr bwMode="auto">
          <a:xfrm flipV="1">
            <a:off x="3200400" y="4648200"/>
            <a:ext cx="0" cy="685800"/>
          </a:xfrm>
          <a:prstGeom prst="line">
            <a:avLst/>
          </a:prstGeom>
          <a:noFill/>
          <a:ln w="25400">
            <a:solidFill>
              <a:srgbClr val="96969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2157" name="Line 4"/>
          <p:cNvSpPr>
            <a:spLocks noChangeShapeType="1"/>
          </p:cNvSpPr>
          <p:nvPr/>
        </p:nvSpPr>
        <p:spPr bwMode="auto">
          <a:xfrm flipV="1">
            <a:off x="3352800" y="4648200"/>
            <a:ext cx="1752600" cy="685800"/>
          </a:xfrm>
          <a:prstGeom prst="line">
            <a:avLst/>
          </a:prstGeom>
          <a:noFill/>
          <a:ln w="25400">
            <a:solidFill>
              <a:srgbClr val="96969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215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3944938"/>
          </a:xfrm>
        </p:spPr>
        <p:txBody>
          <a:bodyPr/>
          <a:lstStyle/>
          <a:p>
            <a:pPr lvl="1" eaLnBrk="1" hangingPunct="1"/>
            <a:r>
              <a:rPr lang="en-US" sz="2800" smtClean="0">
                <a:solidFill>
                  <a:schemeClr val="hlink"/>
                </a:solidFill>
              </a:rPr>
              <a:t>Example:</a:t>
            </a:r>
            <a:r>
              <a:rPr lang="en-US" sz="2800" smtClean="0"/>
              <a:t> Toss 2 coins, X = # heads, </a:t>
            </a:r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sz="2800" smtClean="0"/>
              <a:t>	compute standard deviation (recall E(X) = 1)</a:t>
            </a:r>
          </a:p>
        </p:txBody>
      </p:sp>
      <p:sp>
        <p:nvSpPr>
          <p:cNvPr id="262159" name="Rectangle 6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Discrete Random Variables </a:t>
            </a:r>
            <a:br>
              <a:rPr lang="en-US" sz="3600" smtClean="0"/>
            </a:br>
            <a:r>
              <a:rPr lang="en-US" sz="3600" smtClean="0"/>
              <a:t>Measuring Dispersion</a:t>
            </a:r>
          </a:p>
        </p:txBody>
      </p:sp>
      <p:graphicFrame>
        <p:nvGraphicFramePr>
          <p:cNvPr id="262151" name="Object 7"/>
          <p:cNvGraphicFramePr>
            <a:graphicFrameLocks noChangeAspect="1"/>
          </p:cNvGraphicFramePr>
          <p:nvPr/>
        </p:nvGraphicFramePr>
        <p:xfrm>
          <a:off x="1905000" y="2952750"/>
          <a:ext cx="5062538" cy="968375"/>
        </p:xfrm>
        <a:graphic>
          <a:graphicData uri="http://schemas.openxmlformats.org/presentationml/2006/ole">
            <p:oleObj spid="_x0000_s262151" name="Equation" r:id="rId3" imgW="1650960" imgH="317160" progId="Equation.3">
              <p:embed/>
            </p:oleObj>
          </a:graphicData>
        </a:graphic>
      </p:graphicFrame>
      <p:graphicFrame>
        <p:nvGraphicFramePr>
          <p:cNvPr id="262152" name="Object 8"/>
          <p:cNvGraphicFramePr>
            <a:graphicFrameLocks noChangeAspect="1"/>
          </p:cNvGraphicFramePr>
          <p:nvPr/>
        </p:nvGraphicFramePr>
        <p:xfrm>
          <a:off x="273050" y="4191000"/>
          <a:ext cx="8712200" cy="563563"/>
        </p:xfrm>
        <a:graphic>
          <a:graphicData uri="http://schemas.openxmlformats.org/presentationml/2006/ole">
            <p:oleObj spid="_x0000_s262152" name="Equation" r:id="rId4" imgW="4292280" imgH="279360" progId="Equation.3">
              <p:embed/>
            </p:oleObj>
          </a:graphicData>
        </a:graphic>
      </p:graphicFrame>
      <p:sp>
        <p:nvSpPr>
          <p:cNvPr id="262160" name="Text Box 9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262161" name="Rectangle 10"/>
          <p:cNvSpPr>
            <a:spLocks noChangeArrowheads="1"/>
          </p:cNvSpPr>
          <p:nvPr/>
        </p:nvSpPr>
        <p:spPr bwMode="auto">
          <a:xfrm>
            <a:off x="2971800" y="5257800"/>
            <a:ext cx="2819400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/>
              <a:t>Possible number of heads = 0, 1, or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8E6B8180-AAF8-4A30-8E8E-FADC56026DE5}" type="slidenum">
              <a:rPr lang="en-US"/>
              <a:pPr/>
              <a:t>11</a:t>
            </a:fld>
            <a:endParaRPr lang="en-US"/>
          </a:p>
        </p:txBody>
      </p:sp>
      <p:sp>
        <p:nvSpPr>
          <p:cNvPr id="265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Covariance</a:t>
            </a:r>
          </a:p>
        </p:txBody>
      </p:sp>
      <p:sp>
        <p:nvSpPr>
          <p:cNvPr id="265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419600"/>
          </a:xfrm>
        </p:spPr>
        <p:txBody>
          <a:bodyPr/>
          <a:lstStyle/>
          <a:p>
            <a:pPr eaLnBrk="1" hangingPunct="1"/>
            <a:r>
              <a:rPr lang="en-US" smtClean="0"/>
              <a:t>The covariance measures the strength of the linear relationship between two discrete random variables X and Y.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 positive covariance indicates a positive relationship.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A negative covariance indicates a negative relationship.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9073D4CD-CAD1-4014-91E9-FB688CCE6E04}" type="slidenum">
              <a:rPr lang="en-US"/>
              <a:pPr/>
              <a:t>12</a:t>
            </a:fld>
            <a:endParaRPr lang="en-US"/>
          </a:p>
        </p:txBody>
      </p:sp>
      <p:sp>
        <p:nvSpPr>
          <p:cNvPr id="2631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Covariance Formula</a:t>
            </a:r>
          </a:p>
        </p:txBody>
      </p:sp>
      <p:sp>
        <p:nvSpPr>
          <p:cNvPr id="2631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8077200" cy="4760913"/>
          </a:xfrm>
        </p:spPr>
        <p:txBody>
          <a:bodyPr/>
          <a:lstStyle/>
          <a:p>
            <a:pPr eaLnBrk="1" hangingPunct="1"/>
            <a:r>
              <a:rPr lang="en-US" sz="2400" smtClean="0"/>
              <a:t>The </a:t>
            </a:r>
            <a:r>
              <a:rPr lang="en-US" sz="2400" smtClean="0">
                <a:solidFill>
                  <a:schemeClr val="folHlink"/>
                </a:solidFill>
              </a:rPr>
              <a:t>covariance </a:t>
            </a:r>
            <a:r>
              <a:rPr lang="en-US" sz="2400" smtClean="0"/>
              <a:t>formula: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</p:txBody>
      </p:sp>
      <p:graphicFrame>
        <p:nvGraphicFramePr>
          <p:cNvPr id="263172" name="Object 4"/>
          <p:cNvGraphicFramePr>
            <a:graphicFrameLocks noChangeAspect="1"/>
          </p:cNvGraphicFramePr>
          <p:nvPr/>
        </p:nvGraphicFramePr>
        <p:xfrm>
          <a:off x="1447800" y="2590800"/>
          <a:ext cx="5997575" cy="1027113"/>
        </p:xfrm>
        <a:graphic>
          <a:graphicData uri="http://schemas.openxmlformats.org/presentationml/2006/ole">
            <p:oleObj spid="_x0000_s263172" name="Equation" r:id="rId3" imgW="2514600" imgH="431640" progId="Equation.3">
              <p:embed/>
            </p:oleObj>
          </a:graphicData>
        </a:graphic>
      </p:graphicFrame>
      <p:sp>
        <p:nvSpPr>
          <p:cNvPr id="263177" name="Text Box 5"/>
          <p:cNvSpPr txBox="1">
            <a:spLocks noChangeArrowheads="1"/>
          </p:cNvSpPr>
          <p:nvPr/>
        </p:nvSpPr>
        <p:spPr bwMode="auto">
          <a:xfrm>
            <a:off x="762000" y="3962400"/>
            <a:ext cx="754380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/>
              <a:t>where:	X = discrete random variable X</a:t>
            </a:r>
          </a:p>
          <a:p>
            <a:r>
              <a:rPr lang="en-US" sz="1800"/>
              <a:t>	X</a:t>
            </a:r>
            <a:r>
              <a:rPr lang="en-US" sz="1800" baseline="-25000"/>
              <a:t>i</a:t>
            </a:r>
            <a:r>
              <a:rPr lang="en-US" sz="1800"/>
              <a:t>  = the i</a:t>
            </a:r>
            <a:r>
              <a:rPr lang="en-US" sz="1800" baseline="30000"/>
              <a:t>th</a:t>
            </a:r>
            <a:r>
              <a:rPr lang="en-US" sz="1800"/>
              <a:t> outcome of X</a:t>
            </a:r>
          </a:p>
          <a:p>
            <a:r>
              <a:rPr lang="en-US" sz="1800"/>
              <a:t>	Y = discrete random variable Y</a:t>
            </a:r>
          </a:p>
          <a:p>
            <a:r>
              <a:rPr lang="en-US" sz="1800"/>
              <a:t>	Y</a:t>
            </a:r>
            <a:r>
              <a:rPr lang="en-US" sz="1800" baseline="-25000"/>
              <a:t>i</a:t>
            </a:r>
            <a:r>
              <a:rPr lang="en-US" sz="1800"/>
              <a:t>  = the i</a:t>
            </a:r>
            <a:r>
              <a:rPr lang="en-US" sz="1800" baseline="30000"/>
              <a:t>th</a:t>
            </a:r>
            <a:r>
              <a:rPr lang="en-US" sz="1800"/>
              <a:t> outcome of Y</a:t>
            </a:r>
          </a:p>
          <a:p>
            <a:r>
              <a:rPr lang="en-US" sz="1800"/>
              <a:t>	P(X</a:t>
            </a:r>
            <a:r>
              <a:rPr lang="en-US" sz="1800" baseline="-25000"/>
              <a:t>i</a:t>
            </a:r>
            <a:r>
              <a:rPr lang="en-US" sz="1800"/>
              <a:t>Y</a:t>
            </a:r>
            <a:r>
              <a:rPr lang="en-US" sz="1800" baseline="-25000"/>
              <a:t>i</a:t>
            </a:r>
            <a:r>
              <a:rPr lang="en-US" sz="1800"/>
              <a:t>) = probability of occurrence of the </a:t>
            </a:r>
          </a:p>
          <a:p>
            <a:r>
              <a:rPr lang="en-US" sz="1800"/>
              <a:t>		i</a:t>
            </a:r>
            <a:r>
              <a:rPr lang="en-US" sz="1800" baseline="30000"/>
              <a:t>th</a:t>
            </a:r>
            <a:r>
              <a:rPr lang="en-US" sz="1800"/>
              <a:t> outcome of X and the i</a:t>
            </a:r>
            <a:r>
              <a:rPr lang="en-US" sz="1800" baseline="30000"/>
              <a:t>th</a:t>
            </a:r>
            <a:r>
              <a:rPr lang="en-US" sz="1800"/>
              <a:t> outcome of Y</a:t>
            </a:r>
          </a:p>
          <a:p>
            <a:pPr>
              <a:spcBef>
                <a:spcPct val="50000"/>
              </a:spcBef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0E1EE3E2-E77C-4A29-8CCA-349504DA7ACB}" type="slidenum">
              <a:rPr lang="en-US"/>
              <a:pPr/>
              <a:t>13</a:t>
            </a:fld>
            <a:endParaRPr lang="en-US"/>
          </a:p>
        </p:txBody>
      </p:sp>
      <p:sp>
        <p:nvSpPr>
          <p:cNvPr id="266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Investment Returns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The Mean</a:t>
            </a:r>
          </a:p>
        </p:txBody>
      </p:sp>
      <p:sp>
        <p:nvSpPr>
          <p:cNvPr id="266244" name="Rectangle 3"/>
          <p:cNvSpPr>
            <a:spLocks noChangeArrowheads="1"/>
          </p:cNvSpPr>
          <p:nvPr/>
        </p:nvSpPr>
        <p:spPr bwMode="auto">
          <a:xfrm>
            <a:off x="1828800" y="1905000"/>
            <a:ext cx="6400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latin typeface="Times New Roman" pitchFamily="18" charset="0"/>
              </a:rPr>
              <a:t>Consider the return per $1000 for two types of investments.</a:t>
            </a:r>
          </a:p>
        </p:txBody>
      </p:sp>
      <p:graphicFrame>
        <p:nvGraphicFramePr>
          <p:cNvPr id="355359" name="Group 31"/>
          <p:cNvGraphicFramePr>
            <a:graphicFrameLocks noGrp="1"/>
          </p:cNvGraphicFramePr>
          <p:nvPr>
            <p:ph idx="1"/>
          </p:nvPr>
        </p:nvGraphicFramePr>
        <p:xfrm>
          <a:off x="457200" y="2819400"/>
          <a:ext cx="8229600" cy="3352800"/>
        </p:xfrm>
        <a:graphic>
          <a:graphicData uri="http://schemas.openxmlformats.org/drawingml/2006/table">
            <a:tbl>
              <a:tblPr/>
              <a:tblGrid>
                <a:gridCol w="3667125"/>
                <a:gridCol w="2057400"/>
                <a:gridCol w="2505075"/>
              </a:tblGrid>
              <a:tr h="6619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          Economic Condition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Prob.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Investment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06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Passive Fund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Aggressive Fund 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0.2      Recession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 - $25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- $200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0.5      Stable Economy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+ $50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+ $60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0.3      Expanding Economy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 $100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+ $350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6269" name="Line 32"/>
          <p:cNvSpPr>
            <a:spLocks noChangeShapeType="1"/>
          </p:cNvSpPr>
          <p:nvPr/>
        </p:nvSpPr>
        <p:spPr bwMode="auto">
          <a:xfrm>
            <a:off x="1219200" y="28194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10B9E41E-224B-47CD-B0C3-EF4C607B81C2}" type="slidenum">
              <a:rPr lang="en-US"/>
              <a:pPr/>
              <a:t>14</a:t>
            </a:fld>
            <a:endParaRPr lang="en-US"/>
          </a:p>
        </p:txBody>
      </p:sp>
      <p:sp>
        <p:nvSpPr>
          <p:cNvPr id="3604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Investment Returns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The Mean</a:t>
            </a:r>
          </a:p>
        </p:txBody>
      </p:sp>
      <p:sp>
        <p:nvSpPr>
          <p:cNvPr id="360452" name="Rectangle 3"/>
          <p:cNvSpPr>
            <a:spLocks noChangeArrowheads="1"/>
          </p:cNvSpPr>
          <p:nvPr/>
        </p:nvSpPr>
        <p:spPr bwMode="auto">
          <a:xfrm>
            <a:off x="990600" y="2286000"/>
            <a:ext cx="7159625" cy="454025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E(X) = </a:t>
            </a:r>
            <a:r>
              <a:rPr lang="el-GR" sz="2400"/>
              <a:t>μ</a:t>
            </a:r>
            <a:r>
              <a:rPr lang="en-US" sz="2400" baseline="-25000"/>
              <a:t>X</a:t>
            </a:r>
            <a:r>
              <a:rPr lang="en-US" sz="2400"/>
              <a:t> = (-25)(.2) +(50)(.5) + (100)(.3) = 50</a:t>
            </a:r>
            <a:endParaRPr lang="el-GR" sz="2400"/>
          </a:p>
        </p:txBody>
      </p:sp>
      <p:sp>
        <p:nvSpPr>
          <p:cNvPr id="360453" name="Rectangle 4"/>
          <p:cNvSpPr>
            <a:spLocks noChangeArrowheads="1"/>
          </p:cNvSpPr>
          <p:nvPr/>
        </p:nvSpPr>
        <p:spPr bwMode="auto">
          <a:xfrm>
            <a:off x="990600" y="3276600"/>
            <a:ext cx="7159625" cy="454025"/>
          </a:xfrm>
          <a:prstGeom prst="rect">
            <a:avLst/>
          </a:prstGeom>
          <a:solidFill>
            <a:srgbClr val="FFCC99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E(Y) = </a:t>
            </a:r>
            <a:r>
              <a:rPr lang="el-GR" sz="2400"/>
              <a:t>μ</a:t>
            </a:r>
            <a:r>
              <a:rPr lang="en-US" sz="2400" baseline="-25000"/>
              <a:t>Y</a:t>
            </a:r>
            <a:r>
              <a:rPr lang="en-US" sz="2400"/>
              <a:t> = (-200)(.2) +(60)(.5) + (350)(.3) = 95</a:t>
            </a:r>
            <a:endParaRPr lang="el-GR" sz="2400"/>
          </a:p>
        </p:txBody>
      </p:sp>
      <p:sp>
        <p:nvSpPr>
          <p:cNvPr id="360454" name="Text Box 5"/>
          <p:cNvSpPr txBox="1">
            <a:spLocks noChangeArrowheads="1"/>
          </p:cNvSpPr>
          <p:nvPr/>
        </p:nvSpPr>
        <p:spPr bwMode="auto">
          <a:xfrm>
            <a:off x="1295400" y="4191000"/>
            <a:ext cx="6781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Interpretation: Fund X is averaging a $50.00 return  and fund Y is averaging a $95.00 return per $1000 invested.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198B631D-8E5B-4473-8386-C6AE041EDDC0}" type="slidenum">
              <a:rPr lang="en-US"/>
              <a:pPr/>
              <a:t>15</a:t>
            </a:fld>
            <a:endParaRPr lang="en-US"/>
          </a:p>
        </p:txBody>
      </p:sp>
      <p:sp>
        <p:nvSpPr>
          <p:cNvPr id="35738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4572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Investment Returns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Standard Deviation</a:t>
            </a:r>
          </a:p>
        </p:txBody>
      </p:sp>
      <p:graphicFrame>
        <p:nvGraphicFramePr>
          <p:cNvPr id="357379" name="Object 3"/>
          <p:cNvGraphicFramePr>
            <a:graphicFrameLocks noChangeAspect="1"/>
          </p:cNvGraphicFramePr>
          <p:nvPr/>
        </p:nvGraphicFramePr>
        <p:xfrm>
          <a:off x="1482725" y="2030413"/>
          <a:ext cx="6607175" cy="1000125"/>
        </p:xfrm>
        <a:graphic>
          <a:graphicData uri="http://schemas.openxmlformats.org/presentationml/2006/ole">
            <p:oleObj spid="_x0000_s357379" name="Equation" r:id="rId3" imgW="3340080" imgH="507960" progId="Equation.3">
              <p:embed/>
            </p:oleObj>
          </a:graphicData>
        </a:graphic>
      </p:graphicFrame>
      <p:graphicFrame>
        <p:nvGraphicFramePr>
          <p:cNvPr id="357380" name="Object 4"/>
          <p:cNvGraphicFramePr>
            <a:graphicFrameLocks noChangeAspect="1"/>
          </p:cNvGraphicFramePr>
          <p:nvPr/>
        </p:nvGraphicFramePr>
        <p:xfrm>
          <a:off x="1479550" y="3262313"/>
          <a:ext cx="6677025" cy="989012"/>
        </p:xfrm>
        <a:graphic>
          <a:graphicData uri="http://schemas.openxmlformats.org/presentationml/2006/ole">
            <p:oleObj spid="_x0000_s357380" name="Equation" r:id="rId4" imgW="3416040" imgH="507960" progId="Equation.3">
              <p:embed/>
            </p:oleObj>
          </a:graphicData>
        </a:graphic>
      </p:graphicFrame>
      <p:sp>
        <p:nvSpPr>
          <p:cNvPr id="357384" name="Text Box 5"/>
          <p:cNvSpPr txBox="1">
            <a:spLocks noChangeArrowheads="1"/>
          </p:cNvSpPr>
          <p:nvPr/>
        </p:nvSpPr>
        <p:spPr bwMode="auto">
          <a:xfrm>
            <a:off x="1447800" y="4572000"/>
            <a:ext cx="6781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Interpretation: Even though fund Y has a higher average return, it is subject to much more variability and the probability of loss is higher.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CBDD6195-28A4-4E1A-B11A-EA062D92437B}" type="slidenum">
              <a:rPr lang="en-US"/>
              <a:pPr/>
              <a:t>16</a:t>
            </a:fld>
            <a:endParaRPr lang="en-US"/>
          </a:p>
        </p:txBody>
      </p:sp>
      <p:sp>
        <p:nvSpPr>
          <p:cNvPr id="3584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Investment Returns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Covariance</a:t>
            </a:r>
          </a:p>
        </p:txBody>
      </p:sp>
      <p:graphicFrame>
        <p:nvGraphicFramePr>
          <p:cNvPr id="358403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1066800" y="2298700"/>
          <a:ext cx="7010400" cy="1412875"/>
        </p:xfrm>
        <a:graphic>
          <a:graphicData uri="http://schemas.openxmlformats.org/presentationml/2006/ole">
            <p:oleObj spid="_x0000_s358403" name="Equation" r:id="rId3" imgW="3340080" imgH="672840" progId="Equation.3">
              <p:embed/>
            </p:oleObj>
          </a:graphicData>
        </a:graphic>
      </p:graphicFrame>
      <p:sp>
        <p:nvSpPr>
          <p:cNvPr id="358407" name="Text Box 4"/>
          <p:cNvSpPr txBox="1">
            <a:spLocks noChangeArrowheads="1"/>
          </p:cNvSpPr>
          <p:nvPr/>
        </p:nvSpPr>
        <p:spPr bwMode="auto">
          <a:xfrm>
            <a:off x="1219200" y="4114800"/>
            <a:ext cx="6781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Interpretation: Since the covariance is large and positive, there is a positive relationship between the two investment funds, meaning that they will likely rise and fall together.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7CDB666A-4525-4186-BBF0-31C927C4F4B4}" type="slidenum">
              <a:rPr lang="en-US"/>
              <a:pPr/>
              <a:t>17</a:t>
            </a:fld>
            <a:endParaRPr lang="en-US"/>
          </a:p>
        </p:txBody>
      </p:sp>
      <p:sp>
        <p:nvSpPr>
          <p:cNvPr id="26727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1000"/>
            <a:ext cx="7535862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The Sum of </a:t>
            </a:r>
            <a:br>
              <a:rPr lang="en-US" smtClean="0"/>
            </a:br>
            <a:r>
              <a:rPr lang="en-US" smtClean="0"/>
              <a:t>Two Random Variables</a:t>
            </a:r>
          </a:p>
        </p:txBody>
      </p:sp>
      <p:sp>
        <p:nvSpPr>
          <p:cNvPr id="2672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4532313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chemeClr val="folHlink"/>
                </a:solidFill>
              </a:rPr>
              <a:t>Expected Value</a:t>
            </a:r>
            <a:r>
              <a:rPr lang="en-US" sz="2400" smtClean="0"/>
              <a:t> of the sum of two random variables: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>
                <a:solidFill>
                  <a:schemeClr val="folHlink"/>
                </a:solidFill>
              </a:rPr>
              <a:t>Variance</a:t>
            </a:r>
            <a:r>
              <a:rPr lang="en-US" sz="2400" smtClean="0"/>
              <a:t> of the sum of two random variables: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>
                <a:solidFill>
                  <a:schemeClr val="folHlink"/>
                </a:solidFill>
              </a:rPr>
              <a:t>Standard deviation</a:t>
            </a:r>
            <a:r>
              <a:rPr lang="en-US" sz="2400" smtClean="0"/>
              <a:t> of the sum of two random variables:</a:t>
            </a:r>
          </a:p>
        </p:txBody>
      </p:sp>
      <p:graphicFrame>
        <p:nvGraphicFramePr>
          <p:cNvPr id="267268" name="Object 4"/>
          <p:cNvGraphicFramePr>
            <a:graphicFrameLocks noChangeAspect="1"/>
          </p:cNvGraphicFramePr>
          <p:nvPr/>
        </p:nvGraphicFramePr>
        <p:xfrm>
          <a:off x="2178050" y="4038600"/>
          <a:ext cx="5543550" cy="542925"/>
        </p:xfrm>
        <a:graphic>
          <a:graphicData uri="http://schemas.openxmlformats.org/presentationml/2006/ole">
            <p:oleObj spid="_x0000_s267268" name="Equation" r:id="rId3" imgW="2323800" imgH="228600" progId="Equation.3">
              <p:embed/>
            </p:oleObj>
          </a:graphicData>
        </a:graphic>
      </p:graphicFrame>
      <p:graphicFrame>
        <p:nvGraphicFramePr>
          <p:cNvPr id="267269" name="Object 5"/>
          <p:cNvGraphicFramePr>
            <a:graphicFrameLocks noChangeAspect="1"/>
          </p:cNvGraphicFramePr>
          <p:nvPr/>
        </p:nvGraphicFramePr>
        <p:xfrm>
          <a:off x="2979738" y="2336800"/>
          <a:ext cx="3573462" cy="482600"/>
        </p:xfrm>
        <a:graphic>
          <a:graphicData uri="http://schemas.openxmlformats.org/presentationml/2006/ole">
            <p:oleObj spid="_x0000_s267269" name="Equation" r:id="rId4" imgW="1498320" imgH="203040" progId="Equation.3">
              <p:embed/>
            </p:oleObj>
          </a:graphicData>
        </a:graphic>
      </p:graphicFrame>
      <p:graphicFrame>
        <p:nvGraphicFramePr>
          <p:cNvPr id="267270" name="Object 6"/>
          <p:cNvGraphicFramePr>
            <a:graphicFrameLocks noChangeAspect="1"/>
          </p:cNvGraphicFramePr>
          <p:nvPr/>
        </p:nvGraphicFramePr>
        <p:xfrm>
          <a:off x="3656013" y="5776913"/>
          <a:ext cx="2211387" cy="663575"/>
        </p:xfrm>
        <a:graphic>
          <a:graphicData uri="http://schemas.openxmlformats.org/presentationml/2006/ole">
            <p:oleObj spid="_x0000_s267270" name="Equation" r:id="rId5" imgW="92700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31FBC15B-C254-49EB-96A2-2AF3F48714A8}" type="slidenum">
              <a:rPr lang="en-US"/>
              <a:pPr/>
              <a:t>18</a:t>
            </a:fld>
            <a:endParaRPr lang="en-US"/>
          </a:p>
        </p:txBody>
      </p:sp>
      <p:sp>
        <p:nvSpPr>
          <p:cNvPr id="372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Portfolio Expected Return and Expected Risk</a:t>
            </a:r>
          </a:p>
        </p:txBody>
      </p:sp>
      <p:sp>
        <p:nvSpPr>
          <p:cNvPr id="372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197350"/>
          </a:xfrm>
        </p:spPr>
        <p:txBody>
          <a:bodyPr/>
          <a:lstStyle/>
          <a:p>
            <a:pPr eaLnBrk="1" hangingPunct="1"/>
            <a:r>
              <a:rPr lang="en-US" smtClean="0"/>
              <a:t>Investment portfolios usually contain several different funds (random variables)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expected return and standard deviation of two funds together can now be calculated.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Investment Objective: Maximize return (mean) while minimizing risk (standard deviation).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A94B41E7-B94B-4EFC-8F2F-2C3EFF365F28}" type="slidenum">
              <a:rPr lang="en-US"/>
              <a:pPr/>
              <a:t>19</a:t>
            </a:fld>
            <a:endParaRPr lang="en-US"/>
          </a:p>
        </p:txBody>
      </p:sp>
      <p:sp>
        <p:nvSpPr>
          <p:cNvPr id="26829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535862" cy="106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Portfolio Expected Return </a:t>
            </a:r>
            <a:br>
              <a:rPr lang="en-US" smtClean="0"/>
            </a:br>
            <a:r>
              <a:rPr lang="en-US" smtClean="0"/>
              <a:t>and Portfolio Risk</a:t>
            </a:r>
          </a:p>
        </p:txBody>
      </p:sp>
      <p:sp>
        <p:nvSpPr>
          <p:cNvPr id="2682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4837112"/>
          </a:xfrm>
        </p:spPr>
        <p:txBody>
          <a:bodyPr/>
          <a:lstStyle/>
          <a:p>
            <a:pPr eaLnBrk="1" hangingPunct="1"/>
            <a:r>
              <a:rPr lang="en-US" smtClean="0"/>
              <a:t>Portfolio expected return (weighted average return):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lnSpc>
                <a:spcPct val="120000"/>
              </a:lnSpc>
            </a:pPr>
            <a:r>
              <a:rPr lang="en-US" smtClean="0"/>
              <a:t>Portfolio risk (weighted variability)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z="1000" smtClean="0"/>
          </a:p>
          <a:p>
            <a:pPr eaLnBrk="1" hangingPunct="1">
              <a:buFont typeface="Wingdings" pitchFamily="2" charset="2"/>
              <a:buNone/>
            </a:pPr>
            <a:r>
              <a:rPr lang="en-US" sz="1800" smtClean="0"/>
              <a:t>Where           w = proportion of portfolio value in asset X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1800" smtClean="0"/>
              <a:t>        (1 - w) = proportion of portfolio value in asset Y</a:t>
            </a:r>
          </a:p>
        </p:txBody>
      </p:sp>
      <p:graphicFrame>
        <p:nvGraphicFramePr>
          <p:cNvPr id="268292" name="Object 4"/>
          <p:cNvGraphicFramePr>
            <a:graphicFrameLocks noChangeAspect="1"/>
          </p:cNvGraphicFramePr>
          <p:nvPr/>
        </p:nvGraphicFramePr>
        <p:xfrm>
          <a:off x="2425700" y="2971800"/>
          <a:ext cx="4360863" cy="482600"/>
        </p:xfrm>
        <a:graphic>
          <a:graphicData uri="http://schemas.openxmlformats.org/presentationml/2006/ole">
            <p:oleObj spid="_x0000_s268292" name="Equation" r:id="rId3" imgW="1828800" imgH="203040" progId="Equation.3">
              <p:embed/>
            </p:oleObj>
          </a:graphicData>
        </a:graphic>
      </p:graphicFrame>
      <p:graphicFrame>
        <p:nvGraphicFramePr>
          <p:cNvPr id="268293" name="Object 5"/>
          <p:cNvGraphicFramePr>
            <a:graphicFrameLocks noChangeAspect="1"/>
          </p:cNvGraphicFramePr>
          <p:nvPr/>
        </p:nvGraphicFramePr>
        <p:xfrm>
          <a:off x="1700213" y="4518025"/>
          <a:ext cx="6300787" cy="663575"/>
        </p:xfrm>
        <a:graphic>
          <a:graphicData uri="http://schemas.openxmlformats.org/presentationml/2006/ole">
            <p:oleObj spid="_x0000_s268293" name="Equation" r:id="rId4" imgW="264132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EDBB50E4-085E-418F-98F4-FE0314DA1D6D}" type="slidenum">
              <a:rPr lang="en-US"/>
              <a:pPr/>
              <a:t>2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Objectives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smtClean="0"/>
              <a:t>In this chapter, you learn:</a:t>
            </a:r>
            <a:r>
              <a:rPr 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properties of a probability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To calculate the expected value and variance of a probability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To calculate the covariance and understand its use in finance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To calculate probabilities from binomial, hypergeometric, and Poisson distributions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How to use the binomial, hypergeometric, and Poisson distributions to solve business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5F8276C3-6611-4A8E-96D9-CF980B7E5E80}" type="slidenum">
              <a:rPr lang="en-US"/>
              <a:pPr/>
              <a:t>20</a:t>
            </a:fld>
            <a:endParaRPr lang="en-US"/>
          </a:p>
        </p:txBody>
      </p:sp>
      <p:sp>
        <p:nvSpPr>
          <p:cNvPr id="269320" name="Rectangle 6"/>
          <p:cNvSpPr>
            <a:spLocks noChangeArrowheads="1"/>
          </p:cNvSpPr>
          <p:nvPr/>
        </p:nvSpPr>
        <p:spPr bwMode="auto">
          <a:xfrm>
            <a:off x="1676400" y="1524000"/>
            <a:ext cx="6324600" cy="13716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9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Portfolio Example</a:t>
            </a:r>
          </a:p>
        </p:txBody>
      </p:sp>
      <p:sp>
        <p:nvSpPr>
          <p:cNvPr id="269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848600" cy="5029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cs typeface="Arial" charset="0"/>
              </a:rPr>
              <a:t>	      </a:t>
            </a:r>
            <a:r>
              <a:rPr lang="en-US" sz="2400" smtClean="0">
                <a:cs typeface="Arial" charset="0"/>
              </a:rPr>
              <a:t>Investment X:      </a:t>
            </a:r>
            <a:r>
              <a:rPr lang="el-GR" sz="2400" smtClean="0">
                <a:cs typeface="Arial" charset="0"/>
              </a:rPr>
              <a:t>μ</a:t>
            </a:r>
            <a:r>
              <a:rPr lang="en-US" sz="2400" baseline="-25000" smtClean="0">
                <a:cs typeface="Arial" charset="0"/>
              </a:rPr>
              <a:t>X</a:t>
            </a:r>
            <a:r>
              <a:rPr lang="en-US" sz="2400" smtClean="0">
                <a:cs typeface="Arial" charset="0"/>
              </a:rPr>
              <a:t> = 50 	</a:t>
            </a:r>
            <a:r>
              <a:rPr lang="el-GR" sz="2400" smtClean="0">
                <a:cs typeface="Arial" charset="0"/>
              </a:rPr>
              <a:t>σ</a:t>
            </a:r>
            <a:r>
              <a:rPr lang="en-US" sz="2400" baseline="-25000" smtClean="0">
                <a:cs typeface="Arial" charset="0"/>
              </a:rPr>
              <a:t>X</a:t>
            </a:r>
            <a:r>
              <a:rPr lang="en-US" sz="2400" smtClean="0">
                <a:cs typeface="Arial" charset="0"/>
              </a:rPr>
              <a:t> = 43.30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cs typeface="Arial" charset="0"/>
              </a:rPr>
              <a:t>	       Investment Y:      </a:t>
            </a:r>
            <a:r>
              <a:rPr lang="el-GR" sz="2400" smtClean="0">
                <a:cs typeface="Arial" charset="0"/>
              </a:rPr>
              <a:t>μ</a:t>
            </a:r>
            <a:r>
              <a:rPr lang="en-US" sz="2400" baseline="-25000" smtClean="0">
                <a:cs typeface="Arial" charset="0"/>
              </a:rPr>
              <a:t>Y</a:t>
            </a:r>
            <a:r>
              <a:rPr lang="en-US" sz="2400" smtClean="0">
                <a:cs typeface="Arial" charset="0"/>
              </a:rPr>
              <a:t> = 95 	</a:t>
            </a:r>
            <a:r>
              <a:rPr lang="el-GR" sz="2400" smtClean="0">
                <a:cs typeface="Arial" charset="0"/>
              </a:rPr>
              <a:t>σ</a:t>
            </a:r>
            <a:r>
              <a:rPr lang="en-US" sz="2400" baseline="-25000" smtClean="0">
                <a:cs typeface="Arial" charset="0"/>
              </a:rPr>
              <a:t>Y</a:t>
            </a:r>
            <a:r>
              <a:rPr lang="en-US" sz="2400" smtClean="0">
                <a:cs typeface="Arial" charset="0"/>
              </a:rPr>
              <a:t> = 193.21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cs typeface="Arial" charset="0"/>
              </a:rPr>
              <a:t>					     </a:t>
            </a:r>
            <a:r>
              <a:rPr lang="el-GR" sz="2400" smtClean="0">
                <a:cs typeface="Arial" charset="0"/>
              </a:rPr>
              <a:t>σ</a:t>
            </a:r>
            <a:r>
              <a:rPr lang="en-US" sz="2400" baseline="-25000" smtClean="0">
                <a:cs typeface="Arial" charset="0"/>
              </a:rPr>
              <a:t>XY</a:t>
            </a:r>
            <a:r>
              <a:rPr lang="en-US" sz="2400" smtClean="0">
                <a:cs typeface="Arial" charset="0"/>
              </a:rPr>
              <a:t> = 8250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cs typeface="Arial" charset="0"/>
              </a:rPr>
              <a:t>Suppose 40% of the portfolio is in Investment X and 60% is in Investment Y: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chemeClr val="folHlink"/>
                </a:solidFill>
                <a:cs typeface="Arial" charset="0"/>
              </a:rPr>
              <a:t>The portfolio return and portfolio variability are between the values for investments X and Y considered individually</a:t>
            </a:r>
            <a:endParaRPr lang="en-US" sz="2000" smtClean="0">
              <a:solidFill>
                <a:schemeClr val="folHlink"/>
              </a:solidFill>
            </a:endParaRPr>
          </a:p>
        </p:txBody>
      </p:sp>
      <p:graphicFrame>
        <p:nvGraphicFramePr>
          <p:cNvPr id="269316" name="Object 4"/>
          <p:cNvGraphicFramePr>
            <a:graphicFrameLocks noChangeAspect="1"/>
          </p:cNvGraphicFramePr>
          <p:nvPr/>
        </p:nvGraphicFramePr>
        <p:xfrm>
          <a:off x="1125538" y="4062413"/>
          <a:ext cx="3490912" cy="349250"/>
        </p:xfrm>
        <a:graphic>
          <a:graphicData uri="http://schemas.openxmlformats.org/presentationml/2006/ole">
            <p:oleObj spid="_x0000_s269316" name="Equation" r:id="rId3" imgW="2019240" imgH="203040" progId="Equation.3">
              <p:embed/>
            </p:oleObj>
          </a:graphicData>
        </a:graphic>
      </p:graphicFrame>
      <p:graphicFrame>
        <p:nvGraphicFramePr>
          <p:cNvPr id="269317" name="Object 5"/>
          <p:cNvGraphicFramePr>
            <a:graphicFrameLocks noChangeAspect="1"/>
          </p:cNvGraphicFramePr>
          <p:nvPr/>
        </p:nvGraphicFramePr>
        <p:xfrm>
          <a:off x="1082675" y="4692650"/>
          <a:ext cx="6673850" cy="952500"/>
        </p:xfrm>
        <a:graphic>
          <a:graphicData uri="http://schemas.openxmlformats.org/presentationml/2006/ole">
            <p:oleObj spid="_x0000_s269317" name="Equation" r:id="rId4" imgW="372096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82109089-A58F-4D0A-9AE3-182A0294B57C}" type="slidenum">
              <a:rPr lang="en-US"/>
              <a:pPr/>
              <a:t>21</a:t>
            </a:fld>
            <a:endParaRPr lang="en-US"/>
          </a:p>
        </p:txBody>
      </p:sp>
      <p:sp>
        <p:nvSpPr>
          <p:cNvPr id="364547" name="Line 2"/>
          <p:cNvSpPr>
            <a:spLocks noChangeShapeType="1"/>
          </p:cNvSpPr>
          <p:nvPr/>
        </p:nvSpPr>
        <p:spPr bwMode="auto">
          <a:xfrm>
            <a:off x="5257800" y="38100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48" name="Line 3"/>
          <p:cNvSpPr>
            <a:spLocks noChangeShapeType="1"/>
          </p:cNvSpPr>
          <p:nvPr/>
        </p:nvSpPr>
        <p:spPr bwMode="auto">
          <a:xfrm flipH="1">
            <a:off x="5257800" y="5257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49" name="Line 4"/>
          <p:cNvSpPr>
            <a:spLocks noChangeShapeType="1"/>
          </p:cNvSpPr>
          <p:nvPr/>
        </p:nvSpPr>
        <p:spPr bwMode="auto">
          <a:xfrm flipH="1">
            <a:off x="5257800" y="59436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50" name="Line 5"/>
          <p:cNvSpPr>
            <a:spLocks noChangeShapeType="1"/>
          </p:cNvSpPr>
          <p:nvPr/>
        </p:nvSpPr>
        <p:spPr bwMode="auto">
          <a:xfrm flipH="1">
            <a:off x="1600200" y="5257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51" name="Line 7"/>
          <p:cNvSpPr>
            <a:spLocks noChangeShapeType="1"/>
          </p:cNvSpPr>
          <p:nvPr/>
        </p:nvSpPr>
        <p:spPr bwMode="auto">
          <a:xfrm flipH="1">
            <a:off x="1600200" y="59436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52" name="Line 9"/>
          <p:cNvSpPr>
            <a:spLocks noChangeShapeType="1"/>
          </p:cNvSpPr>
          <p:nvPr/>
        </p:nvSpPr>
        <p:spPr bwMode="auto">
          <a:xfrm flipH="1">
            <a:off x="1600200" y="4572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53" name="Line 10"/>
          <p:cNvSpPr>
            <a:spLocks noChangeShapeType="1"/>
          </p:cNvSpPr>
          <p:nvPr/>
        </p:nvSpPr>
        <p:spPr bwMode="auto">
          <a:xfrm>
            <a:off x="2438400" y="2590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54" name="Line 11"/>
          <p:cNvSpPr>
            <a:spLocks noChangeShapeType="1"/>
          </p:cNvSpPr>
          <p:nvPr/>
        </p:nvSpPr>
        <p:spPr bwMode="auto">
          <a:xfrm>
            <a:off x="6248400" y="2590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55" name="Rectangle 1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4556" name="Rectangle 13"/>
          <p:cNvSpPr>
            <a:spLocks noChangeArrowheads="1"/>
          </p:cNvSpPr>
          <p:nvPr/>
        </p:nvSpPr>
        <p:spPr bwMode="auto">
          <a:xfrm>
            <a:off x="1524000" y="457200"/>
            <a:ext cx="70453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Probability Distributions</a:t>
            </a:r>
          </a:p>
        </p:txBody>
      </p:sp>
      <p:sp>
        <p:nvSpPr>
          <p:cNvPr id="364557" name="Rectangle 14"/>
          <p:cNvSpPr>
            <a:spLocks noChangeArrowheads="1"/>
          </p:cNvSpPr>
          <p:nvPr/>
        </p:nvSpPr>
        <p:spPr bwMode="auto">
          <a:xfrm>
            <a:off x="5105400" y="2743200"/>
            <a:ext cx="2209800" cy="119697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/>
              <a:t>Continuous</a:t>
            </a:r>
            <a:r>
              <a:rPr lang="en-US" sz="2400"/>
              <a:t> </a:t>
            </a:r>
          </a:p>
          <a:p>
            <a:pPr algn="ctr" eaLnBrk="0" hangingPunct="0"/>
            <a:r>
              <a:rPr lang="en-US" sz="2400"/>
              <a:t>Probability Distributions</a:t>
            </a:r>
          </a:p>
        </p:txBody>
      </p:sp>
      <p:sp>
        <p:nvSpPr>
          <p:cNvPr id="364558" name="Line 15"/>
          <p:cNvSpPr>
            <a:spLocks noChangeShapeType="1"/>
          </p:cNvSpPr>
          <p:nvPr/>
        </p:nvSpPr>
        <p:spPr bwMode="auto">
          <a:xfrm>
            <a:off x="2438400" y="2590800"/>
            <a:ext cx="3810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59" name="Line 16"/>
          <p:cNvSpPr>
            <a:spLocks noChangeShapeType="1"/>
          </p:cNvSpPr>
          <p:nvPr/>
        </p:nvSpPr>
        <p:spPr bwMode="auto">
          <a:xfrm>
            <a:off x="1600200" y="3810000"/>
            <a:ext cx="0" cy="2133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60" name="Line 17"/>
          <p:cNvSpPr>
            <a:spLocks noChangeShapeType="1"/>
          </p:cNvSpPr>
          <p:nvPr/>
        </p:nvSpPr>
        <p:spPr bwMode="auto">
          <a:xfrm>
            <a:off x="4343400" y="2438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61" name="Rectangle 18"/>
          <p:cNvSpPr>
            <a:spLocks noChangeArrowheads="1"/>
          </p:cNvSpPr>
          <p:nvPr/>
        </p:nvSpPr>
        <p:spPr bwMode="auto">
          <a:xfrm>
            <a:off x="1828800" y="4343400"/>
            <a:ext cx="1676400" cy="466725"/>
          </a:xfrm>
          <a:prstGeom prst="rect">
            <a:avLst/>
          </a:prstGeom>
          <a:solidFill>
            <a:srgbClr val="C7DAF7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Binomial</a:t>
            </a:r>
          </a:p>
        </p:txBody>
      </p:sp>
      <p:sp>
        <p:nvSpPr>
          <p:cNvPr id="364562" name="Rectangle 19"/>
          <p:cNvSpPr>
            <a:spLocks noChangeArrowheads="1"/>
          </p:cNvSpPr>
          <p:nvPr/>
        </p:nvSpPr>
        <p:spPr bwMode="auto">
          <a:xfrm>
            <a:off x="1828800" y="5715000"/>
            <a:ext cx="2590800" cy="466725"/>
          </a:xfrm>
          <a:prstGeom prst="rect">
            <a:avLst/>
          </a:prstGeom>
          <a:solidFill>
            <a:srgbClr val="C7DAF7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Hypergeometric</a:t>
            </a:r>
          </a:p>
        </p:txBody>
      </p:sp>
      <p:sp>
        <p:nvSpPr>
          <p:cNvPr id="364563" name="Rectangle 20"/>
          <p:cNvSpPr>
            <a:spLocks noChangeArrowheads="1"/>
          </p:cNvSpPr>
          <p:nvPr/>
        </p:nvSpPr>
        <p:spPr bwMode="auto">
          <a:xfrm>
            <a:off x="1828800" y="5029200"/>
            <a:ext cx="1447800" cy="466725"/>
          </a:xfrm>
          <a:prstGeom prst="rect">
            <a:avLst/>
          </a:prstGeom>
          <a:solidFill>
            <a:srgbClr val="C7DAF7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Poisson</a:t>
            </a:r>
          </a:p>
        </p:txBody>
      </p:sp>
      <p:sp>
        <p:nvSpPr>
          <p:cNvPr id="364564" name="Rectangle 21"/>
          <p:cNvSpPr>
            <a:spLocks noChangeArrowheads="1"/>
          </p:cNvSpPr>
          <p:nvPr/>
        </p:nvSpPr>
        <p:spPr bwMode="auto">
          <a:xfrm>
            <a:off x="3276600" y="1600200"/>
            <a:ext cx="2286000" cy="831850"/>
          </a:xfrm>
          <a:prstGeom prst="rect">
            <a:avLst/>
          </a:prstGeom>
          <a:solidFill>
            <a:srgbClr val="FDE0BD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Probability Distributions</a:t>
            </a:r>
          </a:p>
        </p:txBody>
      </p:sp>
      <p:sp>
        <p:nvSpPr>
          <p:cNvPr id="364565" name="Rectangle 22"/>
          <p:cNvSpPr>
            <a:spLocks noChangeArrowheads="1"/>
          </p:cNvSpPr>
          <p:nvPr/>
        </p:nvSpPr>
        <p:spPr bwMode="auto">
          <a:xfrm>
            <a:off x="1447800" y="2743200"/>
            <a:ext cx="2209800" cy="1196975"/>
          </a:xfrm>
          <a:prstGeom prst="rect">
            <a:avLst/>
          </a:prstGeom>
          <a:solidFill>
            <a:srgbClr val="C7DAF7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 b="1"/>
              <a:t>Discrete</a:t>
            </a:r>
            <a:r>
              <a:rPr lang="en-US" sz="2400"/>
              <a:t> </a:t>
            </a:r>
          </a:p>
          <a:p>
            <a:pPr algn="ctr" eaLnBrk="0" hangingPunct="0"/>
            <a:r>
              <a:rPr lang="en-US" sz="2400"/>
              <a:t>Probability Distributions</a:t>
            </a:r>
          </a:p>
        </p:txBody>
      </p:sp>
      <p:sp>
        <p:nvSpPr>
          <p:cNvPr id="364566" name="Line 23"/>
          <p:cNvSpPr>
            <a:spLocks noChangeShapeType="1"/>
          </p:cNvSpPr>
          <p:nvPr/>
        </p:nvSpPr>
        <p:spPr bwMode="auto">
          <a:xfrm flipH="1">
            <a:off x="5257800" y="45720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4567" name="Rectangle 25"/>
          <p:cNvSpPr>
            <a:spLocks noChangeArrowheads="1"/>
          </p:cNvSpPr>
          <p:nvPr/>
        </p:nvSpPr>
        <p:spPr bwMode="auto">
          <a:xfrm>
            <a:off x="5486400" y="4343400"/>
            <a:ext cx="1676400" cy="46672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Normal</a:t>
            </a:r>
          </a:p>
        </p:txBody>
      </p:sp>
      <p:sp>
        <p:nvSpPr>
          <p:cNvPr id="364568" name="Rectangle 26"/>
          <p:cNvSpPr>
            <a:spLocks noChangeArrowheads="1"/>
          </p:cNvSpPr>
          <p:nvPr/>
        </p:nvSpPr>
        <p:spPr bwMode="auto">
          <a:xfrm>
            <a:off x="5486400" y="5029200"/>
            <a:ext cx="1676400" cy="46672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Uniform</a:t>
            </a:r>
          </a:p>
        </p:txBody>
      </p:sp>
      <p:sp>
        <p:nvSpPr>
          <p:cNvPr id="364569" name="Rectangle 27"/>
          <p:cNvSpPr>
            <a:spLocks noChangeArrowheads="1"/>
          </p:cNvSpPr>
          <p:nvPr/>
        </p:nvSpPr>
        <p:spPr bwMode="auto">
          <a:xfrm>
            <a:off x="5486400" y="5715000"/>
            <a:ext cx="1981200" cy="46672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Exponential</a:t>
            </a:r>
          </a:p>
        </p:txBody>
      </p:sp>
      <p:sp>
        <p:nvSpPr>
          <p:cNvPr id="364570" name="Rectangle 28"/>
          <p:cNvSpPr>
            <a:spLocks noChangeArrowheads="1"/>
          </p:cNvSpPr>
          <p:nvPr/>
        </p:nvSpPr>
        <p:spPr bwMode="auto">
          <a:xfrm>
            <a:off x="228600" y="2743200"/>
            <a:ext cx="990600" cy="466725"/>
          </a:xfrm>
          <a:prstGeom prst="rect">
            <a:avLst/>
          </a:prstGeom>
          <a:solidFill>
            <a:srgbClr val="C7DAF7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66"/>
                </a:solidFill>
              </a:rPr>
              <a:t>Ch. 5</a:t>
            </a:r>
          </a:p>
        </p:txBody>
      </p:sp>
      <p:sp>
        <p:nvSpPr>
          <p:cNvPr id="364571" name="Rectangle 29"/>
          <p:cNvSpPr>
            <a:spLocks noChangeArrowheads="1"/>
          </p:cNvSpPr>
          <p:nvPr/>
        </p:nvSpPr>
        <p:spPr bwMode="auto">
          <a:xfrm>
            <a:off x="7467600" y="2743200"/>
            <a:ext cx="990600" cy="46672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Ch.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0E077242-A1ED-4C07-B1FC-B9CE2E7C2D82}" type="slidenum">
              <a:rPr lang="en-US"/>
              <a:pPr/>
              <a:t>22</a:t>
            </a:fld>
            <a:endParaRPr lang="en-US"/>
          </a:p>
        </p:txBody>
      </p:sp>
      <p:sp>
        <p:nvSpPr>
          <p:cNvPr id="3665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Binomial Probability Distribution</a:t>
            </a:r>
          </a:p>
        </p:txBody>
      </p:sp>
      <p:sp>
        <p:nvSpPr>
          <p:cNvPr id="366596" name="Rectangle 4"/>
          <p:cNvSpPr>
            <a:spLocks noChangeArrowheads="1"/>
          </p:cNvSpPr>
          <p:nvPr/>
        </p:nvSpPr>
        <p:spPr bwMode="auto">
          <a:xfrm>
            <a:off x="685800" y="1600200"/>
            <a:ext cx="8153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A fixed number of observations, n</a:t>
            </a:r>
          </a:p>
          <a:p>
            <a:pPr marL="693738" lvl="1" indent="-268288" defTabSz="85248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e.g., 15 tosses of a coin; ten light bulbs taken from a warehouse</a:t>
            </a:r>
          </a:p>
          <a:p>
            <a:pPr marL="320675" indent="-320675" defTabSz="8524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Each observation is categorized as to whether or not the “event of interest” occurred</a:t>
            </a:r>
          </a:p>
          <a:p>
            <a:pPr marL="693738" lvl="1" indent="-268288" defTabSz="85248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e.g., head or tail in each toss of a coin; defective or not defective light bulb</a:t>
            </a:r>
          </a:p>
          <a:p>
            <a:pPr marL="693738" lvl="1" indent="-268288" defTabSz="85248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Since these two categories are mutually exclusive and collectively exhaustive</a:t>
            </a:r>
          </a:p>
          <a:p>
            <a:pPr marL="1068388" lvl="2" indent="-215900" defTabSz="852488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50000"/>
              <a:buFont typeface="Wingdings" pitchFamily="2" charset="2"/>
              <a:buChar char="n"/>
            </a:pPr>
            <a:r>
              <a:rPr lang="en-US" sz="1800"/>
              <a:t>When the probability of the event of interest is represented as </a:t>
            </a:r>
            <a:r>
              <a:rPr lang="el-GR" sz="1800">
                <a:cs typeface="Arial" charset="0"/>
              </a:rPr>
              <a:t>π</a:t>
            </a:r>
            <a:r>
              <a:rPr lang="en-US" sz="1800">
                <a:cs typeface="Arial" charset="0"/>
              </a:rPr>
              <a:t>, then</a:t>
            </a:r>
            <a:r>
              <a:rPr lang="en-US" sz="1800"/>
              <a:t> the probability of the event of interest not occurring is 1 - </a:t>
            </a:r>
            <a:r>
              <a:rPr lang="el-GR" sz="1800">
                <a:cs typeface="Arial" charset="0"/>
              </a:rPr>
              <a:t>π</a:t>
            </a:r>
            <a:endParaRPr lang="en-US" sz="1800"/>
          </a:p>
          <a:p>
            <a:pPr marL="320675" indent="-320675" defTabSz="852488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Constant probability for the event of interest occurring (</a:t>
            </a:r>
            <a:r>
              <a:rPr lang="el-GR" sz="2400">
                <a:cs typeface="Arial" charset="0"/>
              </a:rPr>
              <a:t>π</a:t>
            </a:r>
            <a:r>
              <a:rPr lang="en-US" sz="2400">
                <a:cs typeface="Arial" charset="0"/>
              </a:rPr>
              <a:t>) </a:t>
            </a:r>
            <a:r>
              <a:rPr lang="en-US" sz="2400"/>
              <a:t>for each observation</a:t>
            </a:r>
          </a:p>
          <a:p>
            <a:pPr marL="693738" lvl="1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000"/>
              <a:t>Probability of getting a tail is the same each time we toss the coin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6C561339-01FD-474C-87DC-45B0E8C6CF09}" type="slidenum">
              <a:rPr lang="en-US"/>
              <a:pPr/>
              <a:t>23</a:t>
            </a:fld>
            <a:endParaRPr lang="en-US"/>
          </a:p>
        </p:txBody>
      </p:sp>
      <p:sp>
        <p:nvSpPr>
          <p:cNvPr id="367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Binomial Probability Distribution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7543800" y="1203325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367621" name="Rectangle 5"/>
          <p:cNvSpPr>
            <a:spLocks noChangeArrowheads="1"/>
          </p:cNvSpPr>
          <p:nvPr/>
        </p:nvSpPr>
        <p:spPr bwMode="auto">
          <a:xfrm>
            <a:off x="838200" y="1828800"/>
            <a:ext cx="7848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Observations are independent</a:t>
            </a:r>
          </a:p>
          <a:p>
            <a:pPr marL="693738" lvl="1" indent="-268288" defTabSz="852488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/>
              <a:t>The outcome of one observation does not affect the outcome of the other</a:t>
            </a:r>
          </a:p>
          <a:p>
            <a:pPr marL="693738" lvl="1" indent="-268288" defTabSz="852488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/>
              <a:t>Two sampling methods deliver independence</a:t>
            </a:r>
          </a:p>
          <a:p>
            <a:pPr marL="1068388" lvl="2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itchFamily="2" charset="2"/>
              <a:buChar char="n"/>
            </a:pPr>
            <a:r>
              <a:rPr lang="en-US" sz="2000"/>
              <a:t>Infinite population without replacement</a:t>
            </a:r>
          </a:p>
          <a:p>
            <a:pPr marL="1068388" lvl="2" indent="-215900" defTabSz="852488">
              <a:spcBef>
                <a:spcPct val="20000"/>
              </a:spcBef>
              <a:buClr>
                <a:schemeClr val="accent2"/>
              </a:buClr>
              <a:buSzPct val="50000"/>
              <a:buFont typeface="Wingdings" pitchFamily="2" charset="2"/>
              <a:buChar char="n"/>
            </a:pPr>
            <a:r>
              <a:rPr lang="en-US" sz="2000"/>
              <a:t>Finite population with replacement</a:t>
            </a:r>
          </a:p>
          <a:p>
            <a:pPr marL="320675" indent="-320675" defTabSz="852488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2B13C50B-DFD6-4B79-AF3E-A46AD721A329}" type="slidenum">
              <a:rPr lang="en-US"/>
              <a:pPr/>
              <a:t>24</a:t>
            </a:fld>
            <a:endParaRPr lang="en-US"/>
          </a:p>
        </p:txBody>
      </p:sp>
      <p:sp>
        <p:nvSpPr>
          <p:cNvPr id="36864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7148513" cy="9906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z="3600" smtClean="0"/>
              <a:t>Possible Applications for the Binomial Distribution</a:t>
            </a:r>
          </a:p>
        </p:txBody>
      </p:sp>
      <p:sp>
        <p:nvSpPr>
          <p:cNvPr id="368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7391400" cy="4343400"/>
          </a:xfrm>
        </p:spPr>
        <p:txBody>
          <a:bodyPr/>
          <a:lstStyle/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</a:rPr>
              <a:t>A manufacturing plant labels items as either defective or acceptable</a:t>
            </a:r>
          </a:p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</a:rPr>
              <a:t>A firm bidding for contracts will either get a contract or not</a:t>
            </a:r>
          </a:p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</a:rPr>
              <a:t>A marketing research firm receives survey responses of “yes I will buy” or “no I will not”</a:t>
            </a:r>
          </a:p>
          <a:p>
            <a:pPr marL="342900" indent="-342900" defTabSz="914400" eaLnBrk="1" hangingPunct="1"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</a:rPr>
              <a:t>New job applicants either accept the offer or reject 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41CA88B7-EDFA-4ADF-83C8-E59989628825}" type="slidenum">
              <a:rPr lang="en-US"/>
              <a:pPr/>
              <a:t>25</a:t>
            </a:fld>
            <a:endParaRPr lang="en-US"/>
          </a:p>
        </p:txBody>
      </p:sp>
      <p:sp>
        <p:nvSpPr>
          <p:cNvPr id="3696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Binomial Distribution</a:t>
            </a:r>
            <a:br>
              <a:rPr lang="en-US" smtClean="0"/>
            </a:br>
            <a:r>
              <a:rPr lang="en-US" smtClean="0"/>
              <a:t>Counting Techniques</a:t>
            </a:r>
          </a:p>
        </p:txBody>
      </p:sp>
      <p:sp>
        <p:nvSpPr>
          <p:cNvPr id="369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113213"/>
          </a:xfrm>
        </p:spPr>
        <p:txBody>
          <a:bodyPr/>
          <a:lstStyle/>
          <a:p>
            <a:pPr eaLnBrk="1" hangingPunct="1"/>
            <a:r>
              <a:rPr lang="en-US" sz="2400" smtClean="0"/>
              <a:t>Suppose the event of interest is obtaining heads on the toss of a fair coin.  You are to toss the coin three times.  In how many ways can you get two heads?</a:t>
            </a:r>
          </a:p>
          <a:p>
            <a:pPr eaLnBrk="1" hangingPunct="1"/>
            <a:endParaRPr lang="en-US" sz="1400" smtClean="0"/>
          </a:p>
          <a:p>
            <a:pPr eaLnBrk="1" hangingPunct="1"/>
            <a:r>
              <a:rPr lang="en-US" sz="2400" smtClean="0"/>
              <a:t>Possible ways: HHT, HTH, THH, so there are three ways you can getting two heads.</a:t>
            </a:r>
          </a:p>
          <a:p>
            <a:pPr eaLnBrk="1" hangingPunct="1"/>
            <a:endParaRPr lang="en-US" sz="1200" smtClean="0"/>
          </a:p>
          <a:p>
            <a:pPr eaLnBrk="1" hangingPunct="1"/>
            <a:r>
              <a:rPr lang="en-US" sz="2400" smtClean="0"/>
              <a:t>This situation is fairly simple.  We need to be able to count the number of ways for more complicated situations.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73C65FE7-C982-4AE8-928F-6D74149447C8}" type="slidenum">
              <a:rPr lang="en-US"/>
              <a:pPr/>
              <a:t>26</a:t>
            </a:fld>
            <a:endParaRPr lang="en-US"/>
          </a:p>
        </p:txBody>
      </p:sp>
      <p:sp>
        <p:nvSpPr>
          <p:cNvPr id="27853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793038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Counting Techniques</a:t>
            </a:r>
            <a:br>
              <a:rPr lang="en-US" sz="3600" smtClean="0"/>
            </a:br>
            <a:r>
              <a:rPr lang="en-US" sz="3600" smtClean="0"/>
              <a:t>Rule of Combinations</a:t>
            </a:r>
          </a:p>
        </p:txBody>
      </p:sp>
      <p:sp>
        <p:nvSpPr>
          <p:cNvPr id="2785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1511300"/>
          </a:xfrm>
        </p:spPr>
        <p:txBody>
          <a:bodyPr/>
          <a:lstStyle/>
          <a:p>
            <a:pPr eaLnBrk="1" hangingPunct="1"/>
            <a:r>
              <a:rPr lang="en-US" sz="2700" smtClean="0"/>
              <a:t>The number of </a:t>
            </a:r>
            <a:r>
              <a:rPr lang="en-US" sz="2700" smtClean="0">
                <a:solidFill>
                  <a:schemeClr val="folHlink"/>
                </a:solidFill>
              </a:rPr>
              <a:t>combinations</a:t>
            </a:r>
            <a:r>
              <a:rPr lang="en-US" sz="2700" smtClean="0"/>
              <a:t> of selecting X objects out of n objects is</a:t>
            </a:r>
          </a:p>
        </p:txBody>
      </p:sp>
      <p:graphicFrame>
        <p:nvGraphicFramePr>
          <p:cNvPr id="278532" name="Object 4"/>
          <p:cNvGraphicFramePr>
            <a:graphicFrameLocks noChangeAspect="1"/>
          </p:cNvGraphicFramePr>
          <p:nvPr/>
        </p:nvGraphicFramePr>
        <p:xfrm>
          <a:off x="2927350" y="3249613"/>
          <a:ext cx="2805113" cy="1090612"/>
        </p:xfrm>
        <a:graphic>
          <a:graphicData uri="http://schemas.openxmlformats.org/presentationml/2006/ole">
            <p:oleObj spid="_x0000_s278532" name="Equation" r:id="rId3" imgW="1079280" imgH="419040" progId="Equation.3">
              <p:embed/>
            </p:oleObj>
          </a:graphicData>
        </a:graphic>
      </p:graphicFrame>
      <p:sp>
        <p:nvSpPr>
          <p:cNvPr id="278537" name="Rectangle 5"/>
          <p:cNvSpPr>
            <a:spLocks noChangeArrowheads="1"/>
          </p:cNvSpPr>
          <p:nvPr/>
        </p:nvSpPr>
        <p:spPr bwMode="auto">
          <a:xfrm>
            <a:off x="1447800" y="4572000"/>
            <a:ext cx="5638800" cy="152558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40000"/>
              </a:spcBef>
            </a:pPr>
            <a:r>
              <a:rPr lang="en-US" sz="2000"/>
              <a:t>          where:</a:t>
            </a:r>
            <a:endParaRPr lang="en-US" sz="2000" i="1"/>
          </a:p>
          <a:p>
            <a:pPr>
              <a:lnSpc>
                <a:spcPct val="50000"/>
              </a:lnSpc>
              <a:spcBef>
                <a:spcPct val="40000"/>
              </a:spcBef>
            </a:pPr>
            <a:r>
              <a:rPr lang="en-US" sz="2000"/>
              <a:t>		n! =(n)(n - 1)(n - 2) </a:t>
            </a:r>
            <a:r>
              <a:rPr lang="en-US" sz="2000" baseline="30000"/>
              <a:t>. . .</a:t>
            </a:r>
            <a:r>
              <a:rPr lang="en-US" sz="2000"/>
              <a:t> (2)(1)</a:t>
            </a:r>
          </a:p>
          <a:p>
            <a:pPr>
              <a:spcBef>
                <a:spcPct val="40000"/>
              </a:spcBef>
            </a:pPr>
            <a:r>
              <a:rPr lang="en-US" sz="2000"/>
              <a:t>		X! = (X)(X - 1)(X - 2) </a:t>
            </a:r>
            <a:r>
              <a:rPr lang="en-US" sz="2000" baseline="30000"/>
              <a:t>. . .</a:t>
            </a:r>
            <a:r>
              <a:rPr lang="en-US" sz="2000"/>
              <a:t> (2)(1)</a:t>
            </a:r>
          </a:p>
          <a:p>
            <a:pPr>
              <a:spcBef>
                <a:spcPct val="40000"/>
              </a:spcBef>
            </a:pPr>
            <a:r>
              <a:rPr lang="en-US" sz="2000"/>
              <a:t>	 	0! = 1  </a:t>
            </a:r>
            <a:r>
              <a:rPr lang="en-US" sz="1600"/>
              <a:t>(by definition)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1DC3B5F5-A7AC-43FC-85D9-0FBC414C76BD}" type="slidenum">
              <a:rPr lang="en-US"/>
              <a:pPr/>
              <a:t>27</a:t>
            </a:fld>
            <a:endParaRPr lang="en-US"/>
          </a:p>
        </p:txBody>
      </p:sp>
      <p:sp>
        <p:nvSpPr>
          <p:cNvPr id="3614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Counting Techniques</a:t>
            </a:r>
            <a:br>
              <a:rPr lang="en-US" smtClean="0"/>
            </a:br>
            <a:r>
              <a:rPr lang="en-US" smtClean="0"/>
              <a:t>Rule of Combinations</a:t>
            </a:r>
          </a:p>
        </p:txBody>
      </p:sp>
      <p:sp>
        <p:nvSpPr>
          <p:cNvPr id="3614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828800"/>
            <a:ext cx="8077200" cy="2098675"/>
          </a:xfrm>
        </p:spPr>
        <p:txBody>
          <a:bodyPr/>
          <a:lstStyle/>
          <a:p>
            <a:pPr eaLnBrk="1" hangingPunct="1"/>
            <a:r>
              <a:rPr lang="en-US" sz="2400" smtClean="0"/>
              <a:t>How many possible 3 scoop combinations could you create at an ice cream parlor if you have 31 flavors to select from?</a:t>
            </a:r>
          </a:p>
          <a:p>
            <a:pPr eaLnBrk="1" hangingPunct="1"/>
            <a:r>
              <a:rPr lang="en-US" sz="2400" smtClean="0"/>
              <a:t>The total choices is n = 31, and we select X = 3.</a:t>
            </a:r>
          </a:p>
        </p:txBody>
      </p:sp>
      <p:graphicFrame>
        <p:nvGraphicFramePr>
          <p:cNvPr id="36147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736600" y="3944938"/>
          <a:ext cx="7745413" cy="841375"/>
        </p:xfrm>
        <a:graphic>
          <a:graphicData uri="http://schemas.openxmlformats.org/presentationml/2006/ole">
            <p:oleObj spid="_x0000_s361476" name="Equation" r:id="rId3" imgW="397476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E26C2BBE-29E2-4A62-A9FD-D47B0D47E4CD}" type="slidenum">
              <a:rPr lang="en-US"/>
              <a:pPr/>
              <a:t>28</a:t>
            </a:fld>
            <a:endParaRPr lang="en-US"/>
          </a:p>
        </p:txBody>
      </p:sp>
      <p:sp>
        <p:nvSpPr>
          <p:cNvPr id="373763" name="Rectangle 2"/>
          <p:cNvSpPr>
            <a:spLocks noChangeArrowheads="1"/>
          </p:cNvSpPr>
          <p:nvPr/>
        </p:nvSpPr>
        <p:spPr bwMode="auto">
          <a:xfrm>
            <a:off x="914400" y="1676400"/>
            <a:ext cx="7162800" cy="1371600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3764" name="Rectangle 3"/>
          <p:cNvSpPr>
            <a:spLocks noChangeArrowheads="1"/>
          </p:cNvSpPr>
          <p:nvPr/>
        </p:nvSpPr>
        <p:spPr bwMode="auto">
          <a:xfrm>
            <a:off x="228600" y="3276600"/>
            <a:ext cx="5638800" cy="320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795338" indent="-795338" defTabSz="514350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2000"/>
              <a:t>P(X=x|n,</a:t>
            </a:r>
            <a:r>
              <a:rPr lang="el-GR" sz="2000"/>
              <a:t>π</a:t>
            </a:r>
            <a:r>
              <a:rPr lang="en-US" sz="2000"/>
              <a:t>) = probability of </a:t>
            </a:r>
            <a:r>
              <a:rPr lang="en-US" sz="2000" b="1"/>
              <a:t>x</a:t>
            </a:r>
            <a:r>
              <a:rPr lang="en-US" sz="2000"/>
              <a:t> events of interest  		in </a:t>
            </a:r>
            <a:r>
              <a:rPr lang="en-US" sz="2000" b="1">
                <a:solidFill>
                  <a:srgbClr val="FF3300"/>
                </a:solidFill>
              </a:rPr>
              <a:t>n</a:t>
            </a:r>
            <a:r>
              <a:rPr lang="en-US" sz="2000"/>
              <a:t> trials, with the probability of an 		“event of interest” being </a:t>
            </a:r>
            <a:r>
              <a:rPr lang="el-GR" sz="2000" b="1">
                <a:solidFill>
                  <a:schemeClr val="folHlink"/>
                </a:solidFill>
                <a:cs typeface="Arial" charset="0"/>
              </a:rPr>
              <a:t>π</a:t>
            </a:r>
            <a:r>
              <a:rPr lang="en-US" sz="2000">
                <a:solidFill>
                  <a:schemeClr val="folHlink"/>
                </a:solidFill>
              </a:rPr>
              <a:t> </a:t>
            </a:r>
            <a:r>
              <a:rPr lang="en-US" sz="2000"/>
              <a:t>for 			each trial</a:t>
            </a:r>
          </a:p>
          <a:p>
            <a:pPr marL="795338" indent="-795338" defTabSz="514350" eaLnBrk="0" hangingPunct="0">
              <a:lnSpc>
                <a:spcPct val="90000"/>
              </a:lnSpc>
              <a:spcBef>
                <a:spcPct val="20000"/>
              </a:spcBef>
            </a:pPr>
            <a:endParaRPr lang="en-US" sz="1200"/>
          </a:p>
          <a:p>
            <a:pPr marL="795338" indent="-795338" defTabSz="514350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000"/>
              <a:t>   x   =  number of “events of interest” in sample, </a:t>
            </a:r>
          </a:p>
          <a:p>
            <a:pPr marL="795338" indent="-795338" defTabSz="514350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2000"/>
              <a:t>             (x = 0, 1, 2, ..., </a:t>
            </a:r>
            <a:r>
              <a:rPr lang="en-US" sz="2000">
                <a:solidFill>
                  <a:schemeClr val="hlink"/>
                </a:solidFill>
              </a:rPr>
              <a:t>n</a:t>
            </a:r>
            <a:r>
              <a:rPr lang="en-US" sz="2000"/>
              <a:t>)</a:t>
            </a:r>
            <a:endParaRPr lang="en-US" sz="2000">
              <a:solidFill>
                <a:schemeClr val="folHlink"/>
              </a:solidFill>
            </a:endParaRPr>
          </a:p>
          <a:p>
            <a:pPr marL="795338" indent="-795338" defTabSz="514350" eaLnBrk="0" hangingPunct="0">
              <a:lnSpc>
                <a:spcPct val="130000"/>
              </a:lnSpc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   n    = sample size (number of trials </a:t>
            </a:r>
          </a:p>
          <a:p>
            <a:pPr marL="795338" indent="-795338" defTabSz="514350" eaLnBrk="0" hangingPunct="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				   or observations)</a:t>
            </a:r>
          </a:p>
          <a:p>
            <a:pPr marL="795338" indent="-795338" defTabSz="514350" eaLnBrk="0" hangingPunct="0">
              <a:spcBef>
                <a:spcPct val="20000"/>
              </a:spcBef>
            </a:pPr>
            <a:r>
              <a:rPr lang="en-US" sz="2000">
                <a:solidFill>
                  <a:srgbClr val="FF3300"/>
                </a:solidFill>
              </a:rPr>
              <a:t>   </a:t>
            </a:r>
            <a:r>
              <a:rPr lang="el-GR" sz="2000">
                <a:solidFill>
                  <a:schemeClr val="folHlink"/>
                </a:solidFill>
                <a:cs typeface="Arial" charset="0"/>
              </a:rPr>
              <a:t>π</a:t>
            </a:r>
            <a:r>
              <a:rPr lang="en-US" sz="2000">
                <a:solidFill>
                  <a:schemeClr val="folHlink"/>
                </a:solidFill>
              </a:rPr>
              <a:t>    =   probability of “event of interest” </a:t>
            </a:r>
          </a:p>
        </p:txBody>
      </p:sp>
      <p:sp>
        <p:nvSpPr>
          <p:cNvPr id="373765" name="Line 4"/>
          <p:cNvSpPr>
            <a:spLocks noChangeShapeType="1"/>
          </p:cNvSpPr>
          <p:nvPr/>
        </p:nvSpPr>
        <p:spPr bwMode="auto">
          <a:xfrm>
            <a:off x="3941763" y="2279650"/>
            <a:ext cx="153035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3766" name="Rectangle 5"/>
          <p:cNvSpPr>
            <a:spLocks noChangeArrowheads="1"/>
          </p:cNvSpPr>
          <p:nvPr/>
        </p:nvSpPr>
        <p:spPr bwMode="auto">
          <a:xfrm>
            <a:off x="1066800" y="1981200"/>
            <a:ext cx="2295525" cy="5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P(X=x |n,</a:t>
            </a:r>
            <a:r>
              <a:rPr lang="el-GR" sz="3200"/>
              <a:t>π</a:t>
            </a:r>
            <a:r>
              <a:rPr lang="en-US" sz="3200"/>
              <a:t>)</a:t>
            </a:r>
          </a:p>
        </p:txBody>
      </p:sp>
      <p:sp>
        <p:nvSpPr>
          <p:cNvPr id="373767" name="Rectangle 6"/>
          <p:cNvSpPr>
            <a:spLocks noChangeArrowheads="1"/>
          </p:cNvSpPr>
          <p:nvPr/>
        </p:nvSpPr>
        <p:spPr bwMode="auto">
          <a:xfrm>
            <a:off x="4495800" y="1676400"/>
            <a:ext cx="4064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373768" name="Rectangle 7"/>
          <p:cNvSpPr>
            <a:spLocks noChangeArrowheads="1"/>
          </p:cNvSpPr>
          <p:nvPr/>
        </p:nvSpPr>
        <p:spPr bwMode="auto">
          <a:xfrm>
            <a:off x="3706813" y="2279650"/>
            <a:ext cx="501650" cy="5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x!</a:t>
            </a:r>
          </a:p>
        </p:txBody>
      </p:sp>
      <p:sp>
        <p:nvSpPr>
          <p:cNvPr id="373769" name="Rectangle 8"/>
          <p:cNvSpPr>
            <a:spLocks noChangeArrowheads="1"/>
          </p:cNvSpPr>
          <p:nvPr/>
        </p:nvSpPr>
        <p:spPr bwMode="auto">
          <a:xfrm>
            <a:off x="4379913" y="2295525"/>
            <a:ext cx="4064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373770" name="Rectangle 9"/>
          <p:cNvSpPr>
            <a:spLocks noChangeArrowheads="1"/>
          </p:cNvSpPr>
          <p:nvPr/>
        </p:nvSpPr>
        <p:spPr bwMode="auto">
          <a:xfrm>
            <a:off x="5032375" y="2295525"/>
            <a:ext cx="387350" cy="582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x</a:t>
            </a:r>
          </a:p>
        </p:txBody>
      </p:sp>
      <p:sp>
        <p:nvSpPr>
          <p:cNvPr id="373771" name="Rectangle 10"/>
          <p:cNvSpPr>
            <a:spLocks noChangeArrowheads="1"/>
          </p:cNvSpPr>
          <p:nvPr/>
        </p:nvSpPr>
        <p:spPr bwMode="auto">
          <a:xfrm>
            <a:off x="5638800" y="1981200"/>
            <a:ext cx="461963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l-GR" sz="3200">
                <a:solidFill>
                  <a:schemeClr val="folHlink"/>
                </a:solidFill>
                <a:cs typeface="Arial" charset="0"/>
              </a:rPr>
              <a:t>π</a:t>
            </a:r>
          </a:p>
        </p:txBody>
      </p:sp>
      <p:sp>
        <p:nvSpPr>
          <p:cNvPr id="373772" name="Rectangle 11"/>
          <p:cNvSpPr>
            <a:spLocks noChangeArrowheads="1"/>
          </p:cNvSpPr>
          <p:nvPr/>
        </p:nvSpPr>
        <p:spPr bwMode="auto">
          <a:xfrm>
            <a:off x="6172200" y="1981200"/>
            <a:ext cx="1092200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(1-</a:t>
            </a:r>
            <a:r>
              <a:rPr lang="el-GR" sz="3200">
                <a:solidFill>
                  <a:schemeClr val="folHlink"/>
                </a:solidFill>
                <a:cs typeface="Arial" charset="0"/>
              </a:rPr>
              <a:t>π</a:t>
            </a:r>
            <a:r>
              <a:rPr lang="en-US" sz="3200"/>
              <a:t>)</a:t>
            </a:r>
          </a:p>
        </p:txBody>
      </p:sp>
      <p:sp>
        <p:nvSpPr>
          <p:cNvPr id="373773" name="Rectangle 12"/>
          <p:cNvSpPr>
            <a:spLocks noChangeArrowheads="1"/>
          </p:cNvSpPr>
          <p:nvPr/>
        </p:nvSpPr>
        <p:spPr bwMode="auto">
          <a:xfrm>
            <a:off x="5905500" y="1889125"/>
            <a:ext cx="369888" cy="428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200" b="1"/>
              <a:t>x</a:t>
            </a:r>
          </a:p>
        </p:txBody>
      </p:sp>
      <p:sp>
        <p:nvSpPr>
          <p:cNvPr id="373774" name="Rectangle 13"/>
          <p:cNvSpPr>
            <a:spLocks noChangeArrowheads="1"/>
          </p:cNvSpPr>
          <p:nvPr/>
        </p:nvSpPr>
        <p:spPr bwMode="auto">
          <a:xfrm>
            <a:off x="7023100" y="1905000"/>
            <a:ext cx="352425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200" b="1">
                <a:solidFill>
                  <a:srgbClr val="FF3300"/>
                </a:solidFill>
              </a:rPr>
              <a:t>n</a:t>
            </a:r>
          </a:p>
        </p:txBody>
      </p:sp>
      <p:sp>
        <p:nvSpPr>
          <p:cNvPr id="373775" name="Rectangle 14"/>
          <p:cNvSpPr>
            <a:spLocks noChangeArrowheads="1"/>
          </p:cNvSpPr>
          <p:nvPr/>
        </p:nvSpPr>
        <p:spPr bwMode="auto">
          <a:xfrm>
            <a:off x="7481888" y="1882775"/>
            <a:ext cx="339725" cy="428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200" b="1"/>
              <a:t>x</a:t>
            </a:r>
          </a:p>
        </p:txBody>
      </p:sp>
      <p:sp>
        <p:nvSpPr>
          <p:cNvPr id="373776" name="Rectangle 15"/>
          <p:cNvSpPr>
            <a:spLocks noChangeArrowheads="1"/>
          </p:cNvSpPr>
          <p:nvPr/>
        </p:nvSpPr>
        <p:spPr bwMode="auto">
          <a:xfrm>
            <a:off x="4751388" y="1676400"/>
            <a:ext cx="293687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solidFill>
                  <a:srgbClr val="FF9900"/>
                </a:solidFill>
              </a:rPr>
              <a:t>!</a:t>
            </a:r>
          </a:p>
        </p:txBody>
      </p:sp>
      <p:sp>
        <p:nvSpPr>
          <p:cNvPr id="373777" name="Rectangle 16"/>
          <p:cNvSpPr>
            <a:spLocks noChangeArrowheads="1"/>
          </p:cNvSpPr>
          <p:nvPr/>
        </p:nvSpPr>
        <p:spPr bwMode="auto">
          <a:xfrm>
            <a:off x="4240213" y="2279650"/>
            <a:ext cx="31591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(</a:t>
            </a:r>
          </a:p>
        </p:txBody>
      </p:sp>
      <p:sp>
        <p:nvSpPr>
          <p:cNvPr id="373778" name="Rectangle 17"/>
          <p:cNvSpPr>
            <a:spLocks noChangeArrowheads="1"/>
          </p:cNvSpPr>
          <p:nvPr/>
        </p:nvSpPr>
        <p:spPr bwMode="auto">
          <a:xfrm>
            <a:off x="5307013" y="2279650"/>
            <a:ext cx="31591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)</a:t>
            </a:r>
          </a:p>
        </p:txBody>
      </p:sp>
      <p:sp>
        <p:nvSpPr>
          <p:cNvPr id="373779" name="Rectangle 18"/>
          <p:cNvSpPr>
            <a:spLocks noChangeArrowheads="1"/>
          </p:cNvSpPr>
          <p:nvPr/>
        </p:nvSpPr>
        <p:spPr bwMode="auto">
          <a:xfrm>
            <a:off x="5383213" y="2279650"/>
            <a:ext cx="293687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/>
              <a:t>!</a:t>
            </a:r>
          </a:p>
        </p:txBody>
      </p:sp>
      <p:sp>
        <p:nvSpPr>
          <p:cNvPr id="373780" name="Rectangle 19"/>
          <p:cNvSpPr>
            <a:spLocks noChangeArrowheads="1"/>
          </p:cNvSpPr>
          <p:nvPr/>
        </p:nvSpPr>
        <p:spPr bwMode="auto">
          <a:xfrm>
            <a:off x="3200400" y="1981200"/>
            <a:ext cx="404813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 b="1">
                <a:latin typeface="Symbol" pitchFamily="18" charset="2"/>
              </a:rPr>
              <a:t>=</a:t>
            </a:r>
          </a:p>
        </p:txBody>
      </p:sp>
      <p:sp>
        <p:nvSpPr>
          <p:cNvPr id="373781" name="Rectangle 20"/>
          <p:cNvSpPr>
            <a:spLocks noChangeArrowheads="1"/>
          </p:cNvSpPr>
          <p:nvPr/>
        </p:nvSpPr>
        <p:spPr bwMode="auto">
          <a:xfrm>
            <a:off x="4697413" y="2279650"/>
            <a:ext cx="404812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3200">
                <a:latin typeface="Symbol" pitchFamily="18" charset="2"/>
              </a:rPr>
              <a:t>-</a:t>
            </a:r>
          </a:p>
        </p:txBody>
      </p:sp>
      <p:sp>
        <p:nvSpPr>
          <p:cNvPr id="373782" name="Rectangle 21"/>
          <p:cNvSpPr>
            <a:spLocks noChangeArrowheads="1"/>
          </p:cNvSpPr>
          <p:nvPr/>
        </p:nvSpPr>
        <p:spPr bwMode="auto">
          <a:xfrm>
            <a:off x="7253288" y="1882775"/>
            <a:ext cx="381000" cy="423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200" b="1">
                <a:latin typeface="Symbol" pitchFamily="18" charset="2"/>
              </a:rPr>
              <a:t>-</a:t>
            </a:r>
          </a:p>
        </p:txBody>
      </p:sp>
      <p:sp>
        <p:nvSpPr>
          <p:cNvPr id="373783" name="Line 22"/>
          <p:cNvSpPr>
            <a:spLocks noChangeShapeType="1"/>
          </p:cNvSpPr>
          <p:nvPr/>
        </p:nvSpPr>
        <p:spPr bwMode="auto">
          <a:xfrm>
            <a:off x="8610600" y="46513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3784" name="Rectangle 23"/>
          <p:cNvSpPr>
            <a:spLocks noChangeArrowheads="1"/>
          </p:cNvSpPr>
          <p:nvPr/>
        </p:nvSpPr>
        <p:spPr bwMode="auto">
          <a:xfrm>
            <a:off x="6019800" y="3733800"/>
            <a:ext cx="2971800" cy="2362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3785" name="Text Box 24"/>
          <p:cNvSpPr txBox="1">
            <a:spLocks noChangeArrowheads="1"/>
          </p:cNvSpPr>
          <p:nvPr/>
        </p:nvSpPr>
        <p:spPr bwMode="auto">
          <a:xfrm>
            <a:off x="6019800" y="3733800"/>
            <a:ext cx="2895600" cy="22923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/>
              <a:t>Example:</a:t>
            </a:r>
            <a:r>
              <a:rPr lang="en-US" sz="1800"/>
              <a:t>  Flip a coin four times, let  x = # heads:</a:t>
            </a:r>
          </a:p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n</a:t>
            </a:r>
            <a:r>
              <a:rPr lang="en-US" sz="1800"/>
              <a:t> = 4</a:t>
            </a:r>
          </a:p>
          <a:p>
            <a:pPr algn="ctr">
              <a:spcBef>
                <a:spcPct val="50000"/>
              </a:spcBef>
            </a:pPr>
            <a:r>
              <a:rPr lang="el-GR" sz="1800">
                <a:solidFill>
                  <a:schemeClr val="folHlink"/>
                </a:solidFill>
                <a:cs typeface="Arial" charset="0"/>
              </a:rPr>
              <a:t>π</a:t>
            </a:r>
            <a:r>
              <a:rPr lang="en-US" sz="1800"/>
              <a:t> = 0.5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1 - </a:t>
            </a:r>
            <a:r>
              <a:rPr lang="el-GR" sz="1800">
                <a:solidFill>
                  <a:schemeClr val="folHlink"/>
                </a:solidFill>
                <a:cs typeface="Arial" charset="0"/>
              </a:rPr>
              <a:t>π</a:t>
            </a:r>
            <a:r>
              <a:rPr lang="en-US" sz="1800"/>
              <a:t> = (1 - 0.5) = 0.5</a:t>
            </a:r>
          </a:p>
          <a:p>
            <a:pPr algn="ctr">
              <a:spcBef>
                <a:spcPct val="50000"/>
              </a:spcBef>
            </a:pPr>
            <a:r>
              <a:rPr lang="en-US" sz="1800"/>
              <a:t>X = 0, 1, 2, 3, 4</a:t>
            </a:r>
          </a:p>
        </p:txBody>
      </p:sp>
      <p:sp>
        <p:nvSpPr>
          <p:cNvPr id="373786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 eaLnBrk="1" hangingPunct="1"/>
            <a:r>
              <a:rPr lang="en-US" smtClean="0"/>
              <a:t>Binomial Distribution Formula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CA07EE29-7E75-4D1F-AF0C-081600CCCFD2}" type="slidenum">
              <a:rPr lang="en-US"/>
              <a:pPr/>
              <a:t>29</a:t>
            </a:fld>
            <a:endParaRPr lang="en-US"/>
          </a:p>
        </p:txBody>
      </p:sp>
      <p:sp>
        <p:nvSpPr>
          <p:cNvPr id="287775" name="Rectangle 27"/>
          <p:cNvSpPr>
            <a:spLocks noChangeArrowheads="1"/>
          </p:cNvSpPr>
          <p:nvPr/>
        </p:nvSpPr>
        <p:spPr bwMode="auto">
          <a:xfrm>
            <a:off x="3048000" y="2667000"/>
            <a:ext cx="3505200" cy="533400"/>
          </a:xfrm>
          <a:prstGeom prst="rect">
            <a:avLst/>
          </a:prstGeom>
          <a:solidFill>
            <a:srgbClr val="C7DA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76" name="Line 22"/>
          <p:cNvSpPr>
            <a:spLocks noChangeShapeType="1"/>
          </p:cNvSpPr>
          <p:nvPr/>
        </p:nvSpPr>
        <p:spPr bwMode="auto">
          <a:xfrm>
            <a:off x="8610600" y="4651375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777" name="Rectangle 25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848600" cy="990600"/>
          </a:xfrm>
        </p:spPr>
        <p:txBody>
          <a:bodyPr/>
          <a:lstStyle/>
          <a:p>
            <a:pPr defTabSz="914400" eaLnBrk="1" hangingPunct="1">
              <a:lnSpc>
                <a:spcPct val="80000"/>
              </a:lnSpc>
            </a:pPr>
            <a:r>
              <a:rPr lang="en-US" smtClean="0"/>
              <a:t>Example: </a:t>
            </a:r>
            <a:br>
              <a:rPr lang="en-US" smtClean="0"/>
            </a:br>
            <a:r>
              <a:rPr lang="en-US" smtClean="0"/>
              <a:t>Calculating a Binomial Probability</a:t>
            </a:r>
          </a:p>
        </p:txBody>
      </p:sp>
      <p:sp>
        <p:nvSpPr>
          <p:cNvPr id="287778" name="Text Box 26"/>
          <p:cNvSpPr txBox="1">
            <a:spLocks noChangeArrowheads="1"/>
          </p:cNvSpPr>
          <p:nvPr/>
        </p:nvSpPr>
        <p:spPr bwMode="auto">
          <a:xfrm>
            <a:off x="1295400" y="1524000"/>
            <a:ext cx="6858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What is the probability of one success in five observations if the probability of an event of interest is 0.1?</a:t>
            </a:r>
          </a:p>
          <a:p>
            <a:pPr>
              <a:spcBef>
                <a:spcPct val="50000"/>
              </a:spcBef>
            </a:pPr>
            <a:r>
              <a:rPr lang="en-US" sz="2400"/>
              <a:t> 		x = 1, n = 5, and </a:t>
            </a:r>
            <a:r>
              <a:rPr lang="el-GR" sz="2400">
                <a:cs typeface="Arial" charset="0"/>
              </a:rPr>
              <a:t>π</a:t>
            </a:r>
            <a:r>
              <a:rPr lang="en-US" sz="2400"/>
              <a:t> = 0.1</a:t>
            </a:r>
          </a:p>
        </p:txBody>
      </p:sp>
      <p:graphicFrame>
        <p:nvGraphicFramePr>
          <p:cNvPr id="287772" name="Object 28"/>
          <p:cNvGraphicFramePr>
            <a:graphicFrameLocks noChangeAspect="1"/>
          </p:cNvGraphicFramePr>
          <p:nvPr/>
        </p:nvGraphicFramePr>
        <p:xfrm>
          <a:off x="2209800" y="3505200"/>
          <a:ext cx="5343525" cy="2738438"/>
        </p:xfrm>
        <a:graphic>
          <a:graphicData uri="http://schemas.openxmlformats.org/presentationml/2006/ole">
            <p:oleObj spid="_x0000_s287772" name="Equation" r:id="rId4" imgW="2628720" imgH="1346040" progId="Equation.3">
              <p:embed/>
            </p:oleObj>
          </a:graphicData>
        </a:graphic>
      </p:graphicFrame>
      <p:sp>
        <p:nvSpPr>
          <p:cNvPr id="287779" name="Oval 29"/>
          <p:cNvSpPr>
            <a:spLocks noChangeArrowheads="1"/>
          </p:cNvSpPr>
          <p:nvPr/>
        </p:nvSpPr>
        <p:spPr bwMode="auto">
          <a:xfrm>
            <a:off x="4114800" y="5715000"/>
            <a:ext cx="1371600" cy="6858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E79BA57D-7389-4A0F-98ED-639566347ACE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Definitions</a:t>
            </a:r>
            <a:br>
              <a:rPr lang="en-US" smtClean="0"/>
            </a:br>
            <a:r>
              <a:rPr lang="en-US" smtClean="0"/>
              <a:t>Random Variables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279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 </a:t>
            </a:r>
            <a:r>
              <a:rPr lang="en-US" b="1" smtClean="0">
                <a:solidFill>
                  <a:schemeClr val="folHlink"/>
                </a:solidFill>
              </a:rPr>
              <a:t>random variable</a:t>
            </a:r>
            <a:r>
              <a:rPr lang="en-US" smtClean="0"/>
              <a:t> represents a possible numerical value from an uncertain event.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chemeClr val="folHlink"/>
                </a:solidFill>
              </a:rPr>
              <a:t>Discrete</a:t>
            </a:r>
            <a:r>
              <a:rPr lang="en-US" smtClean="0"/>
              <a:t> random variables produce outcomes that come from a counting process (e.g. number of classes you are taking).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b="1" smtClean="0">
                <a:solidFill>
                  <a:schemeClr val="folHlink"/>
                </a:solidFill>
              </a:rPr>
              <a:t>Continuous</a:t>
            </a:r>
            <a:r>
              <a:rPr lang="en-US" smtClean="0"/>
              <a:t> random variables produce outcomes that come from a measurement (e.g. your annual salary, or your weight).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D752DD8F-35A1-412D-87AC-CE436DB74B0E}" type="slidenum">
              <a:rPr lang="en-US"/>
              <a:pPr/>
              <a:t>30</a:t>
            </a:fld>
            <a:endParaRPr lang="en-US"/>
          </a:p>
        </p:txBody>
      </p:sp>
      <p:sp>
        <p:nvSpPr>
          <p:cNvPr id="3625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Binomial Distribution</a:t>
            </a:r>
            <a:br>
              <a:rPr lang="en-US" smtClean="0"/>
            </a:br>
            <a:r>
              <a:rPr lang="en-US" smtClean="0"/>
              <a:t>Example</a:t>
            </a:r>
          </a:p>
        </p:txBody>
      </p:sp>
      <p:sp>
        <p:nvSpPr>
          <p:cNvPr id="362504" name="Text Box 3"/>
          <p:cNvSpPr txBox="1">
            <a:spLocks noChangeArrowheads="1"/>
          </p:cNvSpPr>
          <p:nvPr/>
        </p:nvSpPr>
        <p:spPr bwMode="auto">
          <a:xfrm>
            <a:off x="1600200" y="1524000"/>
            <a:ext cx="6858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Suppose the probability of purchasing a defective computer is 0.02.  What is the probability of purchasing 2 defective computers in a group of 10?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		x = 2, n = 10, and </a:t>
            </a:r>
            <a:r>
              <a:rPr lang="el-GR" sz="2400">
                <a:cs typeface="Arial" charset="0"/>
              </a:rPr>
              <a:t>π</a:t>
            </a:r>
            <a:r>
              <a:rPr lang="en-US" sz="2400">
                <a:latin typeface="Times New Roman" pitchFamily="18" charset="0"/>
              </a:rPr>
              <a:t> = 0.02</a:t>
            </a:r>
          </a:p>
        </p:txBody>
      </p:sp>
      <p:graphicFrame>
        <p:nvGraphicFramePr>
          <p:cNvPr id="362500" name="Object 4"/>
          <p:cNvGraphicFramePr>
            <a:graphicFrameLocks noChangeAspect="1"/>
          </p:cNvGraphicFramePr>
          <p:nvPr>
            <p:ph idx="1"/>
          </p:nvPr>
        </p:nvGraphicFramePr>
        <p:xfrm>
          <a:off x="1905000" y="3841750"/>
          <a:ext cx="5156200" cy="2274888"/>
        </p:xfrm>
        <a:graphic>
          <a:graphicData uri="http://schemas.openxmlformats.org/presentationml/2006/ole">
            <p:oleObj spid="_x0000_s362500" name="Equation" r:id="rId3" imgW="3022560" imgH="1333440" progId="Equation.3">
              <p:embed/>
            </p:oleObj>
          </a:graphicData>
        </a:graphic>
      </p:graphicFrame>
      <p:sp>
        <p:nvSpPr>
          <p:cNvPr id="362505" name="Oval 5"/>
          <p:cNvSpPr>
            <a:spLocks noChangeArrowheads="1"/>
          </p:cNvSpPr>
          <p:nvPr/>
        </p:nvSpPr>
        <p:spPr bwMode="auto">
          <a:xfrm>
            <a:off x="3657600" y="5638800"/>
            <a:ext cx="1371600" cy="685800"/>
          </a:xfrm>
          <a:prstGeom prst="ellipse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8E9B9584-25F1-465A-AB76-44BA0E9F4442}" type="slidenum">
              <a:rPr lang="en-US"/>
              <a:pPr/>
              <a:t>31</a:t>
            </a:fld>
            <a:endParaRPr lang="en-US"/>
          </a:p>
        </p:txBody>
      </p:sp>
      <p:sp>
        <p:nvSpPr>
          <p:cNvPr id="3788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Binomial Distribution</a:t>
            </a:r>
            <a:br>
              <a:rPr lang="en-US" smtClean="0"/>
            </a:br>
            <a:r>
              <a:rPr lang="en-US" smtClean="0"/>
              <a:t>Shape</a:t>
            </a:r>
          </a:p>
        </p:txBody>
      </p:sp>
      <p:sp>
        <p:nvSpPr>
          <p:cNvPr id="378884" name="Rectangle 3"/>
          <p:cNvSpPr>
            <a:spLocks noChangeArrowheads="1"/>
          </p:cNvSpPr>
          <p:nvPr/>
        </p:nvSpPr>
        <p:spPr bwMode="auto">
          <a:xfrm>
            <a:off x="4572000" y="1981200"/>
            <a:ext cx="3886200" cy="1981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378885" name="Line 5"/>
          <p:cNvSpPr>
            <a:spLocks noChangeShapeType="1"/>
          </p:cNvSpPr>
          <p:nvPr/>
        </p:nvSpPr>
        <p:spPr bwMode="auto">
          <a:xfrm>
            <a:off x="5230813" y="3114675"/>
            <a:ext cx="2589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86" name="Line 6"/>
          <p:cNvSpPr>
            <a:spLocks noChangeShapeType="1"/>
          </p:cNvSpPr>
          <p:nvPr/>
        </p:nvSpPr>
        <p:spPr bwMode="auto">
          <a:xfrm>
            <a:off x="5230813" y="2809875"/>
            <a:ext cx="2589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87" name="Line 7"/>
          <p:cNvSpPr>
            <a:spLocks noChangeShapeType="1"/>
          </p:cNvSpPr>
          <p:nvPr/>
        </p:nvSpPr>
        <p:spPr bwMode="auto">
          <a:xfrm>
            <a:off x="5230813" y="2508250"/>
            <a:ext cx="2589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88" name="Freeform 8"/>
          <p:cNvSpPr>
            <a:spLocks/>
          </p:cNvSpPr>
          <p:nvPr/>
        </p:nvSpPr>
        <p:spPr bwMode="auto">
          <a:xfrm>
            <a:off x="5181600" y="2538413"/>
            <a:ext cx="152400" cy="890587"/>
          </a:xfrm>
          <a:custGeom>
            <a:avLst/>
            <a:gdLst>
              <a:gd name="T0" fmla="*/ 0 w 308"/>
              <a:gd name="T1" fmla="*/ 0 h 554"/>
              <a:gd name="T2" fmla="*/ 307 w 308"/>
              <a:gd name="T3" fmla="*/ 0 h 554"/>
              <a:gd name="T4" fmla="*/ 307 w 308"/>
              <a:gd name="T5" fmla="*/ 553 h 554"/>
              <a:gd name="T6" fmla="*/ 0 w 308"/>
              <a:gd name="T7" fmla="*/ 553 h 554"/>
              <a:gd name="T8" fmla="*/ 0 w 308"/>
              <a:gd name="T9" fmla="*/ 0 h 5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554"/>
              <a:gd name="T17" fmla="*/ 308 w 308"/>
              <a:gd name="T18" fmla="*/ 554 h 55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554">
                <a:moveTo>
                  <a:pt x="0" y="0"/>
                </a:moveTo>
                <a:lnTo>
                  <a:pt x="307" y="0"/>
                </a:lnTo>
                <a:lnTo>
                  <a:pt x="307" y="553"/>
                </a:lnTo>
                <a:lnTo>
                  <a:pt x="0" y="553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889" name="Freeform 9"/>
          <p:cNvSpPr>
            <a:spLocks/>
          </p:cNvSpPr>
          <p:nvPr/>
        </p:nvSpPr>
        <p:spPr bwMode="auto">
          <a:xfrm>
            <a:off x="5715000" y="2895600"/>
            <a:ext cx="152400" cy="533400"/>
          </a:xfrm>
          <a:custGeom>
            <a:avLst/>
            <a:gdLst>
              <a:gd name="T0" fmla="*/ 0 w 306"/>
              <a:gd name="T1" fmla="*/ 0 h 306"/>
              <a:gd name="T2" fmla="*/ 305 w 306"/>
              <a:gd name="T3" fmla="*/ 0 h 306"/>
              <a:gd name="T4" fmla="*/ 305 w 306"/>
              <a:gd name="T5" fmla="*/ 305 h 306"/>
              <a:gd name="T6" fmla="*/ 0 w 306"/>
              <a:gd name="T7" fmla="*/ 305 h 306"/>
              <a:gd name="T8" fmla="*/ 0 w 306"/>
              <a:gd name="T9" fmla="*/ 0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6"/>
              <a:gd name="T16" fmla="*/ 0 h 306"/>
              <a:gd name="T17" fmla="*/ 306 w 306"/>
              <a:gd name="T18" fmla="*/ 306 h 3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6" h="306">
                <a:moveTo>
                  <a:pt x="0" y="0"/>
                </a:moveTo>
                <a:lnTo>
                  <a:pt x="305" y="0"/>
                </a:lnTo>
                <a:lnTo>
                  <a:pt x="305" y="305"/>
                </a:lnTo>
                <a:lnTo>
                  <a:pt x="0" y="305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890" name="Freeform 10"/>
          <p:cNvSpPr>
            <a:spLocks/>
          </p:cNvSpPr>
          <p:nvPr/>
        </p:nvSpPr>
        <p:spPr bwMode="auto">
          <a:xfrm>
            <a:off x="6172200" y="3276600"/>
            <a:ext cx="152400" cy="152400"/>
          </a:xfrm>
          <a:custGeom>
            <a:avLst/>
            <a:gdLst>
              <a:gd name="T0" fmla="*/ 0 w 308"/>
              <a:gd name="T1" fmla="*/ 0 h 78"/>
              <a:gd name="T2" fmla="*/ 307 w 308"/>
              <a:gd name="T3" fmla="*/ 0 h 78"/>
              <a:gd name="T4" fmla="*/ 307 w 308"/>
              <a:gd name="T5" fmla="*/ 77 h 78"/>
              <a:gd name="T6" fmla="*/ 0 w 308"/>
              <a:gd name="T7" fmla="*/ 77 h 78"/>
              <a:gd name="T8" fmla="*/ 0 w 308"/>
              <a:gd name="T9" fmla="*/ 0 h 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78"/>
              <a:gd name="T17" fmla="*/ 308 w 308"/>
              <a:gd name="T18" fmla="*/ 78 h 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78">
                <a:moveTo>
                  <a:pt x="0" y="0"/>
                </a:moveTo>
                <a:lnTo>
                  <a:pt x="307" y="0"/>
                </a:lnTo>
                <a:lnTo>
                  <a:pt x="307" y="77"/>
                </a:lnTo>
                <a:lnTo>
                  <a:pt x="0" y="77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891" name="Freeform 11"/>
          <p:cNvSpPr>
            <a:spLocks/>
          </p:cNvSpPr>
          <p:nvPr/>
        </p:nvSpPr>
        <p:spPr bwMode="auto">
          <a:xfrm>
            <a:off x="6705600" y="3352800"/>
            <a:ext cx="152400" cy="74613"/>
          </a:xfrm>
          <a:custGeom>
            <a:avLst/>
            <a:gdLst>
              <a:gd name="T0" fmla="*/ 0 w 308"/>
              <a:gd name="T1" fmla="*/ 0 h 20"/>
              <a:gd name="T2" fmla="*/ 307 w 308"/>
              <a:gd name="T3" fmla="*/ 0 h 20"/>
              <a:gd name="T4" fmla="*/ 307 w 308"/>
              <a:gd name="T5" fmla="*/ 19 h 20"/>
              <a:gd name="T6" fmla="*/ 0 w 308"/>
              <a:gd name="T7" fmla="*/ 19 h 20"/>
              <a:gd name="T8" fmla="*/ 0 w 308"/>
              <a:gd name="T9" fmla="*/ 0 h 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20"/>
              <a:gd name="T17" fmla="*/ 308 w 308"/>
              <a:gd name="T18" fmla="*/ 20 h 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20">
                <a:moveTo>
                  <a:pt x="0" y="0"/>
                </a:moveTo>
                <a:lnTo>
                  <a:pt x="307" y="0"/>
                </a:lnTo>
                <a:lnTo>
                  <a:pt x="307" y="19"/>
                </a:lnTo>
                <a:lnTo>
                  <a:pt x="0" y="19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892" name="Line 12"/>
          <p:cNvSpPr>
            <a:spLocks noChangeShapeType="1"/>
          </p:cNvSpPr>
          <p:nvPr/>
        </p:nvSpPr>
        <p:spPr bwMode="auto">
          <a:xfrm>
            <a:off x="5048250" y="2690813"/>
            <a:ext cx="0" cy="5794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93" name="Line 13"/>
          <p:cNvSpPr>
            <a:spLocks noChangeShapeType="1"/>
          </p:cNvSpPr>
          <p:nvPr/>
        </p:nvSpPr>
        <p:spPr bwMode="auto">
          <a:xfrm>
            <a:off x="5014913" y="3416300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94" name="Line 14"/>
          <p:cNvSpPr>
            <a:spLocks noChangeShapeType="1"/>
          </p:cNvSpPr>
          <p:nvPr/>
        </p:nvSpPr>
        <p:spPr bwMode="auto">
          <a:xfrm>
            <a:off x="5014913" y="3114675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95" name="Line 15"/>
          <p:cNvSpPr>
            <a:spLocks noChangeShapeType="1"/>
          </p:cNvSpPr>
          <p:nvPr/>
        </p:nvSpPr>
        <p:spPr bwMode="auto">
          <a:xfrm>
            <a:off x="5014913" y="2809875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96" name="Line 16"/>
          <p:cNvSpPr>
            <a:spLocks noChangeShapeType="1"/>
          </p:cNvSpPr>
          <p:nvPr/>
        </p:nvSpPr>
        <p:spPr bwMode="auto">
          <a:xfrm>
            <a:off x="5014913" y="2508250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97" name="Line 17"/>
          <p:cNvSpPr>
            <a:spLocks noChangeShapeType="1"/>
          </p:cNvSpPr>
          <p:nvPr/>
        </p:nvSpPr>
        <p:spPr bwMode="auto">
          <a:xfrm>
            <a:off x="5257800" y="3429000"/>
            <a:ext cx="2589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98" name="Line 18"/>
          <p:cNvSpPr>
            <a:spLocks noChangeShapeType="1"/>
          </p:cNvSpPr>
          <p:nvPr/>
        </p:nvSpPr>
        <p:spPr bwMode="auto">
          <a:xfrm flipV="1">
            <a:off x="5048250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899" name="Line 19"/>
          <p:cNvSpPr>
            <a:spLocks noChangeShapeType="1"/>
          </p:cNvSpPr>
          <p:nvPr/>
        </p:nvSpPr>
        <p:spPr bwMode="auto">
          <a:xfrm flipV="1">
            <a:off x="5535613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00" name="Line 20"/>
          <p:cNvSpPr>
            <a:spLocks noChangeShapeType="1"/>
          </p:cNvSpPr>
          <p:nvPr/>
        </p:nvSpPr>
        <p:spPr bwMode="auto">
          <a:xfrm flipV="1">
            <a:off x="6019800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01" name="Line 21"/>
          <p:cNvSpPr>
            <a:spLocks noChangeShapeType="1"/>
          </p:cNvSpPr>
          <p:nvPr/>
        </p:nvSpPr>
        <p:spPr bwMode="auto">
          <a:xfrm flipV="1">
            <a:off x="6507163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02" name="Line 22"/>
          <p:cNvSpPr>
            <a:spLocks noChangeShapeType="1"/>
          </p:cNvSpPr>
          <p:nvPr/>
        </p:nvSpPr>
        <p:spPr bwMode="auto">
          <a:xfrm flipV="1">
            <a:off x="6994525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03" name="Line 23"/>
          <p:cNvSpPr>
            <a:spLocks noChangeShapeType="1"/>
          </p:cNvSpPr>
          <p:nvPr/>
        </p:nvSpPr>
        <p:spPr bwMode="auto">
          <a:xfrm flipV="1">
            <a:off x="7478713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04" name="Rectangle 24"/>
          <p:cNvSpPr>
            <a:spLocks noChangeArrowheads="1"/>
          </p:cNvSpPr>
          <p:nvPr/>
        </p:nvSpPr>
        <p:spPr bwMode="auto">
          <a:xfrm>
            <a:off x="4586288" y="3241675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 0</a:t>
            </a:r>
          </a:p>
        </p:txBody>
      </p:sp>
      <p:sp>
        <p:nvSpPr>
          <p:cNvPr id="378905" name="Rectangle 25"/>
          <p:cNvSpPr>
            <a:spLocks noChangeArrowheads="1"/>
          </p:cNvSpPr>
          <p:nvPr/>
        </p:nvSpPr>
        <p:spPr bwMode="auto">
          <a:xfrm>
            <a:off x="4586288" y="2940050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.2</a:t>
            </a:r>
          </a:p>
        </p:txBody>
      </p:sp>
      <p:sp>
        <p:nvSpPr>
          <p:cNvPr id="378906" name="Rectangle 26"/>
          <p:cNvSpPr>
            <a:spLocks noChangeArrowheads="1"/>
          </p:cNvSpPr>
          <p:nvPr/>
        </p:nvSpPr>
        <p:spPr bwMode="auto">
          <a:xfrm>
            <a:off x="4586288" y="2635250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.4</a:t>
            </a:r>
          </a:p>
        </p:txBody>
      </p:sp>
      <p:sp>
        <p:nvSpPr>
          <p:cNvPr id="378907" name="Rectangle 27"/>
          <p:cNvSpPr>
            <a:spLocks noChangeArrowheads="1"/>
          </p:cNvSpPr>
          <p:nvPr/>
        </p:nvSpPr>
        <p:spPr bwMode="auto">
          <a:xfrm>
            <a:off x="4586288" y="2333625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.6</a:t>
            </a:r>
          </a:p>
        </p:txBody>
      </p:sp>
      <p:sp>
        <p:nvSpPr>
          <p:cNvPr id="378908" name="Rectangle 28"/>
          <p:cNvSpPr>
            <a:spLocks noChangeArrowheads="1"/>
          </p:cNvSpPr>
          <p:nvPr/>
        </p:nvSpPr>
        <p:spPr bwMode="auto">
          <a:xfrm>
            <a:off x="5137150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378909" name="Rectangle 29"/>
          <p:cNvSpPr>
            <a:spLocks noChangeArrowheads="1"/>
          </p:cNvSpPr>
          <p:nvPr/>
        </p:nvSpPr>
        <p:spPr bwMode="auto">
          <a:xfrm>
            <a:off x="5638800" y="358140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1</a:t>
            </a:r>
          </a:p>
        </p:txBody>
      </p:sp>
      <p:sp>
        <p:nvSpPr>
          <p:cNvPr id="378910" name="Rectangle 30"/>
          <p:cNvSpPr>
            <a:spLocks noChangeArrowheads="1"/>
          </p:cNvSpPr>
          <p:nvPr/>
        </p:nvSpPr>
        <p:spPr bwMode="auto">
          <a:xfrm>
            <a:off x="6108700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</a:t>
            </a:r>
          </a:p>
        </p:txBody>
      </p:sp>
      <p:sp>
        <p:nvSpPr>
          <p:cNvPr id="378911" name="Rectangle 31"/>
          <p:cNvSpPr>
            <a:spLocks noChangeArrowheads="1"/>
          </p:cNvSpPr>
          <p:nvPr/>
        </p:nvSpPr>
        <p:spPr bwMode="auto">
          <a:xfrm>
            <a:off x="6596063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3</a:t>
            </a:r>
          </a:p>
        </p:txBody>
      </p:sp>
      <p:sp>
        <p:nvSpPr>
          <p:cNvPr id="378912" name="Rectangle 32"/>
          <p:cNvSpPr>
            <a:spLocks noChangeArrowheads="1"/>
          </p:cNvSpPr>
          <p:nvPr/>
        </p:nvSpPr>
        <p:spPr bwMode="auto">
          <a:xfrm>
            <a:off x="7083425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4</a:t>
            </a:r>
          </a:p>
        </p:txBody>
      </p:sp>
      <p:sp>
        <p:nvSpPr>
          <p:cNvPr id="378913" name="Rectangle 33"/>
          <p:cNvSpPr>
            <a:spLocks noChangeArrowheads="1"/>
          </p:cNvSpPr>
          <p:nvPr/>
        </p:nvSpPr>
        <p:spPr bwMode="auto">
          <a:xfrm>
            <a:off x="7569200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5</a:t>
            </a:r>
          </a:p>
        </p:txBody>
      </p:sp>
      <p:sp>
        <p:nvSpPr>
          <p:cNvPr id="378914" name="Rectangle 34"/>
          <p:cNvSpPr>
            <a:spLocks noChangeArrowheads="1"/>
          </p:cNvSpPr>
          <p:nvPr/>
        </p:nvSpPr>
        <p:spPr bwMode="auto">
          <a:xfrm>
            <a:off x="8001000" y="3581400"/>
            <a:ext cx="311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x</a:t>
            </a:r>
          </a:p>
        </p:txBody>
      </p:sp>
      <p:sp>
        <p:nvSpPr>
          <p:cNvPr id="378915" name="Rectangle 35"/>
          <p:cNvSpPr>
            <a:spLocks noChangeArrowheads="1"/>
          </p:cNvSpPr>
          <p:nvPr/>
        </p:nvSpPr>
        <p:spPr bwMode="auto">
          <a:xfrm>
            <a:off x="4914900" y="2057400"/>
            <a:ext cx="1462088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>
                <a:latin typeface="Times New Roman" pitchFamily="18" charset="0"/>
              </a:rPr>
              <a:t>P(X=x|5, 0.1)</a:t>
            </a:r>
          </a:p>
        </p:txBody>
      </p:sp>
      <p:sp>
        <p:nvSpPr>
          <p:cNvPr id="378916" name="Rectangle 36"/>
          <p:cNvSpPr>
            <a:spLocks noChangeArrowheads="1"/>
          </p:cNvSpPr>
          <p:nvPr/>
        </p:nvSpPr>
        <p:spPr bwMode="auto">
          <a:xfrm>
            <a:off x="4572000" y="4267200"/>
            <a:ext cx="3841750" cy="1981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7" name="Line 38"/>
          <p:cNvSpPr>
            <a:spLocks noChangeShapeType="1"/>
          </p:cNvSpPr>
          <p:nvPr/>
        </p:nvSpPr>
        <p:spPr bwMode="auto">
          <a:xfrm>
            <a:off x="5229225" y="5387975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18" name="Line 39"/>
          <p:cNvSpPr>
            <a:spLocks noChangeShapeType="1"/>
          </p:cNvSpPr>
          <p:nvPr/>
        </p:nvSpPr>
        <p:spPr bwMode="auto">
          <a:xfrm>
            <a:off x="5229225" y="5083175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19" name="Line 40"/>
          <p:cNvSpPr>
            <a:spLocks noChangeShapeType="1"/>
          </p:cNvSpPr>
          <p:nvPr/>
        </p:nvSpPr>
        <p:spPr bwMode="auto">
          <a:xfrm>
            <a:off x="5229225" y="4779963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20" name="Freeform 41"/>
          <p:cNvSpPr>
            <a:spLocks/>
          </p:cNvSpPr>
          <p:nvPr/>
        </p:nvSpPr>
        <p:spPr bwMode="auto">
          <a:xfrm>
            <a:off x="5257800" y="5638800"/>
            <a:ext cx="152400" cy="74613"/>
          </a:xfrm>
          <a:custGeom>
            <a:avLst/>
            <a:gdLst>
              <a:gd name="T0" fmla="*/ 0 w 308"/>
              <a:gd name="T1" fmla="*/ 0 h 30"/>
              <a:gd name="T2" fmla="*/ 307 w 308"/>
              <a:gd name="T3" fmla="*/ 0 h 30"/>
              <a:gd name="T4" fmla="*/ 307 w 308"/>
              <a:gd name="T5" fmla="*/ 29 h 30"/>
              <a:gd name="T6" fmla="*/ 0 w 308"/>
              <a:gd name="T7" fmla="*/ 29 h 30"/>
              <a:gd name="T8" fmla="*/ 0 w 308"/>
              <a:gd name="T9" fmla="*/ 0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30"/>
              <a:gd name="T17" fmla="*/ 308 w 308"/>
              <a:gd name="T18" fmla="*/ 30 h 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30">
                <a:moveTo>
                  <a:pt x="0" y="0"/>
                </a:moveTo>
                <a:lnTo>
                  <a:pt x="307" y="0"/>
                </a:lnTo>
                <a:lnTo>
                  <a:pt x="307" y="29"/>
                </a:lnTo>
                <a:lnTo>
                  <a:pt x="0" y="29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21" name="Freeform 42"/>
          <p:cNvSpPr>
            <a:spLocks/>
          </p:cNvSpPr>
          <p:nvPr/>
        </p:nvSpPr>
        <p:spPr bwMode="auto">
          <a:xfrm>
            <a:off x="5715000" y="5486400"/>
            <a:ext cx="152400" cy="228600"/>
          </a:xfrm>
          <a:custGeom>
            <a:avLst/>
            <a:gdLst>
              <a:gd name="T0" fmla="*/ 0 w 307"/>
              <a:gd name="T1" fmla="*/ 0 h 151"/>
              <a:gd name="T2" fmla="*/ 306 w 307"/>
              <a:gd name="T3" fmla="*/ 0 h 151"/>
              <a:gd name="T4" fmla="*/ 306 w 307"/>
              <a:gd name="T5" fmla="*/ 150 h 151"/>
              <a:gd name="T6" fmla="*/ 0 w 307"/>
              <a:gd name="T7" fmla="*/ 150 h 151"/>
              <a:gd name="T8" fmla="*/ 0 w 307"/>
              <a:gd name="T9" fmla="*/ 0 h 1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7"/>
              <a:gd name="T16" fmla="*/ 0 h 151"/>
              <a:gd name="T17" fmla="*/ 307 w 307"/>
              <a:gd name="T18" fmla="*/ 151 h 1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7" h="151">
                <a:moveTo>
                  <a:pt x="0" y="0"/>
                </a:moveTo>
                <a:lnTo>
                  <a:pt x="306" y="0"/>
                </a:lnTo>
                <a:lnTo>
                  <a:pt x="306" y="150"/>
                </a:lnTo>
                <a:lnTo>
                  <a:pt x="0" y="150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22" name="Freeform 43"/>
          <p:cNvSpPr>
            <a:spLocks/>
          </p:cNvSpPr>
          <p:nvPr/>
        </p:nvSpPr>
        <p:spPr bwMode="auto">
          <a:xfrm>
            <a:off x="6172200" y="5257800"/>
            <a:ext cx="152400" cy="457200"/>
          </a:xfrm>
          <a:custGeom>
            <a:avLst/>
            <a:gdLst>
              <a:gd name="T0" fmla="*/ 0 w 308"/>
              <a:gd name="T1" fmla="*/ 0 h 299"/>
              <a:gd name="T2" fmla="*/ 307 w 308"/>
              <a:gd name="T3" fmla="*/ 0 h 299"/>
              <a:gd name="T4" fmla="*/ 307 w 308"/>
              <a:gd name="T5" fmla="*/ 298 h 299"/>
              <a:gd name="T6" fmla="*/ 0 w 308"/>
              <a:gd name="T7" fmla="*/ 298 h 299"/>
              <a:gd name="T8" fmla="*/ 0 w 308"/>
              <a:gd name="T9" fmla="*/ 0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299"/>
              <a:gd name="T17" fmla="*/ 308 w 308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299">
                <a:moveTo>
                  <a:pt x="0" y="0"/>
                </a:moveTo>
                <a:lnTo>
                  <a:pt x="307" y="0"/>
                </a:lnTo>
                <a:lnTo>
                  <a:pt x="307" y="298"/>
                </a:lnTo>
                <a:lnTo>
                  <a:pt x="0" y="298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23" name="Freeform 44"/>
          <p:cNvSpPr>
            <a:spLocks/>
          </p:cNvSpPr>
          <p:nvPr/>
        </p:nvSpPr>
        <p:spPr bwMode="auto">
          <a:xfrm>
            <a:off x="6705600" y="5257800"/>
            <a:ext cx="152400" cy="457200"/>
          </a:xfrm>
          <a:custGeom>
            <a:avLst/>
            <a:gdLst>
              <a:gd name="T0" fmla="*/ 0 w 309"/>
              <a:gd name="T1" fmla="*/ 0 h 299"/>
              <a:gd name="T2" fmla="*/ 308 w 309"/>
              <a:gd name="T3" fmla="*/ 0 h 299"/>
              <a:gd name="T4" fmla="*/ 308 w 309"/>
              <a:gd name="T5" fmla="*/ 298 h 299"/>
              <a:gd name="T6" fmla="*/ 0 w 309"/>
              <a:gd name="T7" fmla="*/ 298 h 299"/>
              <a:gd name="T8" fmla="*/ 0 w 309"/>
              <a:gd name="T9" fmla="*/ 0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9"/>
              <a:gd name="T16" fmla="*/ 0 h 299"/>
              <a:gd name="T17" fmla="*/ 309 w 309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9" h="299">
                <a:moveTo>
                  <a:pt x="0" y="0"/>
                </a:moveTo>
                <a:lnTo>
                  <a:pt x="308" y="0"/>
                </a:lnTo>
                <a:lnTo>
                  <a:pt x="308" y="298"/>
                </a:lnTo>
                <a:lnTo>
                  <a:pt x="0" y="298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24" name="Freeform 45"/>
          <p:cNvSpPr>
            <a:spLocks/>
          </p:cNvSpPr>
          <p:nvPr/>
        </p:nvSpPr>
        <p:spPr bwMode="auto">
          <a:xfrm>
            <a:off x="7162800" y="5410200"/>
            <a:ext cx="152400" cy="304800"/>
          </a:xfrm>
          <a:custGeom>
            <a:avLst/>
            <a:gdLst>
              <a:gd name="T0" fmla="*/ 0 w 306"/>
              <a:gd name="T1" fmla="*/ 0 h 151"/>
              <a:gd name="T2" fmla="*/ 305 w 306"/>
              <a:gd name="T3" fmla="*/ 0 h 151"/>
              <a:gd name="T4" fmla="*/ 305 w 306"/>
              <a:gd name="T5" fmla="*/ 150 h 151"/>
              <a:gd name="T6" fmla="*/ 0 w 306"/>
              <a:gd name="T7" fmla="*/ 150 h 151"/>
              <a:gd name="T8" fmla="*/ 0 w 306"/>
              <a:gd name="T9" fmla="*/ 0 h 1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6"/>
              <a:gd name="T16" fmla="*/ 0 h 151"/>
              <a:gd name="T17" fmla="*/ 306 w 306"/>
              <a:gd name="T18" fmla="*/ 151 h 1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6" h="151">
                <a:moveTo>
                  <a:pt x="0" y="0"/>
                </a:moveTo>
                <a:lnTo>
                  <a:pt x="305" y="0"/>
                </a:lnTo>
                <a:lnTo>
                  <a:pt x="305" y="150"/>
                </a:lnTo>
                <a:lnTo>
                  <a:pt x="0" y="150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25" name="Freeform 46"/>
          <p:cNvSpPr>
            <a:spLocks/>
          </p:cNvSpPr>
          <p:nvPr/>
        </p:nvSpPr>
        <p:spPr bwMode="auto">
          <a:xfrm>
            <a:off x="7620000" y="5562600"/>
            <a:ext cx="152400" cy="155575"/>
          </a:xfrm>
          <a:custGeom>
            <a:avLst/>
            <a:gdLst>
              <a:gd name="T0" fmla="*/ 0 w 308"/>
              <a:gd name="T1" fmla="*/ 0 h 30"/>
              <a:gd name="T2" fmla="*/ 307 w 308"/>
              <a:gd name="T3" fmla="*/ 0 h 30"/>
              <a:gd name="T4" fmla="*/ 307 w 308"/>
              <a:gd name="T5" fmla="*/ 29 h 30"/>
              <a:gd name="T6" fmla="*/ 0 w 308"/>
              <a:gd name="T7" fmla="*/ 29 h 30"/>
              <a:gd name="T8" fmla="*/ 0 w 308"/>
              <a:gd name="T9" fmla="*/ 0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30"/>
              <a:gd name="T17" fmla="*/ 308 w 308"/>
              <a:gd name="T18" fmla="*/ 30 h 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30">
                <a:moveTo>
                  <a:pt x="0" y="0"/>
                </a:moveTo>
                <a:lnTo>
                  <a:pt x="307" y="0"/>
                </a:lnTo>
                <a:lnTo>
                  <a:pt x="307" y="29"/>
                </a:lnTo>
                <a:lnTo>
                  <a:pt x="0" y="29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8926" name="Line 47"/>
          <p:cNvSpPr>
            <a:spLocks noChangeShapeType="1"/>
          </p:cNvSpPr>
          <p:nvPr/>
        </p:nvSpPr>
        <p:spPr bwMode="auto">
          <a:xfrm>
            <a:off x="5046663" y="4962525"/>
            <a:ext cx="0" cy="581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27" name="Line 48"/>
          <p:cNvSpPr>
            <a:spLocks noChangeShapeType="1"/>
          </p:cNvSpPr>
          <p:nvPr/>
        </p:nvSpPr>
        <p:spPr bwMode="auto">
          <a:xfrm>
            <a:off x="5013325" y="5689600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28" name="Line 49"/>
          <p:cNvSpPr>
            <a:spLocks noChangeShapeType="1"/>
          </p:cNvSpPr>
          <p:nvPr/>
        </p:nvSpPr>
        <p:spPr bwMode="auto">
          <a:xfrm>
            <a:off x="5013325" y="5387975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29" name="Line 50"/>
          <p:cNvSpPr>
            <a:spLocks noChangeShapeType="1"/>
          </p:cNvSpPr>
          <p:nvPr/>
        </p:nvSpPr>
        <p:spPr bwMode="auto">
          <a:xfrm>
            <a:off x="5013325" y="5083175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0" name="Line 51"/>
          <p:cNvSpPr>
            <a:spLocks noChangeShapeType="1"/>
          </p:cNvSpPr>
          <p:nvPr/>
        </p:nvSpPr>
        <p:spPr bwMode="auto">
          <a:xfrm>
            <a:off x="5013325" y="4779963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1" name="Line 52"/>
          <p:cNvSpPr>
            <a:spLocks noChangeShapeType="1"/>
          </p:cNvSpPr>
          <p:nvPr/>
        </p:nvSpPr>
        <p:spPr bwMode="auto">
          <a:xfrm>
            <a:off x="5257800" y="57150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2" name="Line 53"/>
          <p:cNvSpPr>
            <a:spLocks noChangeShapeType="1"/>
          </p:cNvSpPr>
          <p:nvPr/>
        </p:nvSpPr>
        <p:spPr bwMode="auto">
          <a:xfrm flipV="1">
            <a:off x="5046663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3" name="Line 54"/>
          <p:cNvSpPr>
            <a:spLocks noChangeShapeType="1"/>
          </p:cNvSpPr>
          <p:nvPr/>
        </p:nvSpPr>
        <p:spPr bwMode="auto">
          <a:xfrm flipV="1">
            <a:off x="5534025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4" name="Line 55"/>
          <p:cNvSpPr>
            <a:spLocks noChangeShapeType="1"/>
          </p:cNvSpPr>
          <p:nvPr/>
        </p:nvSpPr>
        <p:spPr bwMode="auto">
          <a:xfrm flipV="1">
            <a:off x="6019800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5" name="Line 56"/>
          <p:cNvSpPr>
            <a:spLocks noChangeShapeType="1"/>
          </p:cNvSpPr>
          <p:nvPr/>
        </p:nvSpPr>
        <p:spPr bwMode="auto">
          <a:xfrm flipV="1">
            <a:off x="6507163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6" name="Line 57"/>
          <p:cNvSpPr>
            <a:spLocks noChangeShapeType="1"/>
          </p:cNvSpPr>
          <p:nvPr/>
        </p:nvSpPr>
        <p:spPr bwMode="auto">
          <a:xfrm flipV="1">
            <a:off x="6996113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7" name="Line 58"/>
          <p:cNvSpPr>
            <a:spLocks noChangeShapeType="1"/>
          </p:cNvSpPr>
          <p:nvPr/>
        </p:nvSpPr>
        <p:spPr bwMode="auto">
          <a:xfrm flipV="1">
            <a:off x="7480300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8938" name="Rectangle 59"/>
          <p:cNvSpPr>
            <a:spLocks noChangeArrowheads="1"/>
          </p:cNvSpPr>
          <p:nvPr/>
        </p:nvSpPr>
        <p:spPr bwMode="auto">
          <a:xfrm>
            <a:off x="4584700" y="5211763"/>
            <a:ext cx="371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.2</a:t>
            </a:r>
          </a:p>
        </p:txBody>
      </p:sp>
      <p:sp>
        <p:nvSpPr>
          <p:cNvPr id="378939" name="Rectangle 60"/>
          <p:cNvSpPr>
            <a:spLocks noChangeArrowheads="1"/>
          </p:cNvSpPr>
          <p:nvPr/>
        </p:nvSpPr>
        <p:spPr bwMode="auto">
          <a:xfrm>
            <a:off x="4584700" y="4906963"/>
            <a:ext cx="371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.4</a:t>
            </a:r>
          </a:p>
        </p:txBody>
      </p:sp>
      <p:sp>
        <p:nvSpPr>
          <p:cNvPr id="378940" name="Rectangle 61"/>
          <p:cNvSpPr>
            <a:spLocks noChangeArrowheads="1"/>
          </p:cNvSpPr>
          <p:nvPr/>
        </p:nvSpPr>
        <p:spPr bwMode="auto">
          <a:xfrm>
            <a:off x="4584700" y="4605338"/>
            <a:ext cx="371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.6</a:t>
            </a:r>
          </a:p>
        </p:txBody>
      </p:sp>
      <p:sp>
        <p:nvSpPr>
          <p:cNvPr id="378941" name="Rectangle 62"/>
          <p:cNvSpPr>
            <a:spLocks noChangeArrowheads="1"/>
          </p:cNvSpPr>
          <p:nvPr/>
        </p:nvSpPr>
        <p:spPr bwMode="auto">
          <a:xfrm>
            <a:off x="5135563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378942" name="Rectangle 63"/>
          <p:cNvSpPr>
            <a:spLocks noChangeArrowheads="1"/>
          </p:cNvSpPr>
          <p:nvPr/>
        </p:nvSpPr>
        <p:spPr bwMode="auto">
          <a:xfrm>
            <a:off x="5624513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1</a:t>
            </a:r>
          </a:p>
        </p:txBody>
      </p:sp>
      <p:sp>
        <p:nvSpPr>
          <p:cNvPr id="378943" name="Rectangle 64"/>
          <p:cNvSpPr>
            <a:spLocks noChangeArrowheads="1"/>
          </p:cNvSpPr>
          <p:nvPr/>
        </p:nvSpPr>
        <p:spPr bwMode="auto">
          <a:xfrm>
            <a:off x="6108700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</a:t>
            </a:r>
          </a:p>
        </p:txBody>
      </p:sp>
      <p:sp>
        <p:nvSpPr>
          <p:cNvPr id="378944" name="Rectangle 65"/>
          <p:cNvSpPr>
            <a:spLocks noChangeArrowheads="1"/>
          </p:cNvSpPr>
          <p:nvPr/>
        </p:nvSpPr>
        <p:spPr bwMode="auto">
          <a:xfrm>
            <a:off x="6597650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3</a:t>
            </a:r>
          </a:p>
        </p:txBody>
      </p:sp>
      <p:sp>
        <p:nvSpPr>
          <p:cNvPr id="378945" name="Rectangle 66"/>
          <p:cNvSpPr>
            <a:spLocks noChangeArrowheads="1"/>
          </p:cNvSpPr>
          <p:nvPr/>
        </p:nvSpPr>
        <p:spPr bwMode="auto">
          <a:xfrm>
            <a:off x="7085013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4</a:t>
            </a:r>
          </a:p>
        </p:txBody>
      </p:sp>
      <p:sp>
        <p:nvSpPr>
          <p:cNvPr id="378946" name="Rectangle 67"/>
          <p:cNvSpPr>
            <a:spLocks noChangeArrowheads="1"/>
          </p:cNvSpPr>
          <p:nvPr/>
        </p:nvSpPr>
        <p:spPr bwMode="auto">
          <a:xfrm>
            <a:off x="7543800" y="586740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5</a:t>
            </a:r>
          </a:p>
        </p:txBody>
      </p:sp>
      <p:sp>
        <p:nvSpPr>
          <p:cNvPr id="378947" name="Rectangle 68"/>
          <p:cNvSpPr>
            <a:spLocks noChangeArrowheads="1"/>
          </p:cNvSpPr>
          <p:nvPr/>
        </p:nvSpPr>
        <p:spPr bwMode="auto">
          <a:xfrm>
            <a:off x="8001000" y="5867400"/>
            <a:ext cx="311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x</a:t>
            </a:r>
          </a:p>
        </p:txBody>
      </p:sp>
      <p:sp>
        <p:nvSpPr>
          <p:cNvPr id="378948" name="Rectangle 69"/>
          <p:cNvSpPr>
            <a:spLocks noChangeArrowheads="1"/>
          </p:cNvSpPr>
          <p:nvPr/>
        </p:nvSpPr>
        <p:spPr bwMode="auto">
          <a:xfrm>
            <a:off x="4838700" y="4329113"/>
            <a:ext cx="1462088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>
                <a:latin typeface="Times New Roman" pitchFamily="18" charset="0"/>
              </a:rPr>
              <a:t>P(X=x|5, 0.5)</a:t>
            </a:r>
          </a:p>
        </p:txBody>
      </p:sp>
      <p:sp>
        <p:nvSpPr>
          <p:cNvPr id="378949" name="Rectangle 70"/>
          <p:cNvSpPr>
            <a:spLocks noChangeArrowheads="1"/>
          </p:cNvSpPr>
          <p:nvPr/>
        </p:nvSpPr>
        <p:spPr bwMode="auto">
          <a:xfrm>
            <a:off x="4638675" y="553085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378950" name="Rectangle 71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828800"/>
            <a:ext cx="38862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shape of the binomial distribution depends on the values of </a:t>
            </a:r>
            <a:r>
              <a:rPr lang="el-GR" sz="2400" smtClean="0">
                <a:cs typeface="Arial" charset="0"/>
              </a:rPr>
              <a:t>π</a:t>
            </a:r>
            <a:r>
              <a:rPr lang="en-US" sz="2400" smtClean="0"/>
              <a:t> and n</a:t>
            </a:r>
          </a:p>
        </p:txBody>
      </p:sp>
      <p:sp>
        <p:nvSpPr>
          <p:cNvPr id="378951" name="Rectangle 72"/>
          <p:cNvSpPr>
            <a:spLocks noChangeArrowheads="1"/>
          </p:cNvSpPr>
          <p:nvPr/>
        </p:nvSpPr>
        <p:spPr bwMode="auto">
          <a:xfrm>
            <a:off x="457200" y="3276600"/>
            <a:ext cx="396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Here, n = 5 and </a:t>
            </a:r>
            <a:r>
              <a:rPr lang="el-GR" sz="2400">
                <a:cs typeface="Arial" charset="0"/>
              </a:rPr>
              <a:t>π</a:t>
            </a:r>
            <a:r>
              <a:rPr lang="en-US" sz="2400"/>
              <a:t> = .1</a:t>
            </a:r>
          </a:p>
        </p:txBody>
      </p:sp>
      <p:sp>
        <p:nvSpPr>
          <p:cNvPr id="378952" name="Rectangle 73"/>
          <p:cNvSpPr>
            <a:spLocks noChangeArrowheads="1"/>
          </p:cNvSpPr>
          <p:nvPr/>
        </p:nvSpPr>
        <p:spPr bwMode="auto">
          <a:xfrm>
            <a:off x="533400" y="5105400"/>
            <a:ext cx="3581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Here, n = 5 and </a:t>
            </a:r>
            <a:r>
              <a:rPr lang="el-GR" sz="2400">
                <a:cs typeface="Arial" charset="0"/>
              </a:rPr>
              <a:t>π</a:t>
            </a:r>
            <a:r>
              <a:rPr lang="en-US" sz="2400"/>
              <a:t> = .5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EF19E7AD-CB26-440C-BCE1-BB92BD407D2F}" type="slidenum">
              <a:rPr lang="en-US"/>
              <a:pPr/>
              <a:t>32</a:t>
            </a:fld>
            <a:endParaRPr lang="en-US"/>
          </a:p>
        </p:txBody>
      </p:sp>
      <p:sp>
        <p:nvSpPr>
          <p:cNvPr id="37990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8077200" cy="990600"/>
          </a:xfrm>
        </p:spPr>
        <p:txBody>
          <a:bodyPr/>
          <a:lstStyle/>
          <a:p>
            <a:pPr eaLnBrk="1" hangingPunct="1"/>
            <a:r>
              <a:rPr lang="en-US" sz="3600" smtClean="0"/>
              <a:t>The Binomial Distribution Using Binomial Tables (Available On Line)</a:t>
            </a:r>
          </a:p>
        </p:txBody>
      </p:sp>
      <p:graphicFrame>
        <p:nvGraphicFramePr>
          <p:cNvPr id="364600" name="Group 56"/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6477000" cy="3657600"/>
        </p:xfrm>
        <a:graphic>
          <a:graphicData uri="http://schemas.openxmlformats.org/drawingml/2006/table">
            <a:tbl>
              <a:tblPr/>
              <a:tblGrid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47700"/>
                <a:gridCol w="685800"/>
                <a:gridCol w="609600"/>
              </a:tblGrid>
              <a:tr h="296863">
                <a:tc gridSpan="10"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 = 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2674938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0.1074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0.2684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0.3020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0.2013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0.0881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0.0264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0.0055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0.0563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0.1877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0.2816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0.2503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0.1460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0.0584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0.0162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0.0031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0.0282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0.1211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0.2335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0.2668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0.1029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0.0368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0.0090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0.0135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0.0725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0.1757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0.2522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0.2377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0.1536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0.0689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0.0212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0.0043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0.0060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0.0403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0.1209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0.2150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0.2508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0.2007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0.1115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0.0425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0.0106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0.0025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0.0207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0.0763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0.1665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0.2384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0.2340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0.1596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0.0746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0.0229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0.0042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0.0098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0.0439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0.1172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0.2051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0.2461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0.2051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0.1172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0.0439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0.0098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π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=.50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E0BD"/>
                    </a:solidFill>
                  </a:tcPr>
                </a:tc>
              </a:tr>
            </a:tbl>
          </a:graphicData>
        </a:graphic>
      </p:graphicFrame>
      <p:sp>
        <p:nvSpPr>
          <p:cNvPr id="379956" name="Text Box 51"/>
          <p:cNvSpPr txBox="1">
            <a:spLocks noChangeArrowheads="1"/>
          </p:cNvSpPr>
          <p:nvPr/>
        </p:nvSpPr>
        <p:spPr bwMode="auto">
          <a:xfrm>
            <a:off x="304800" y="5105400"/>
            <a:ext cx="7086600" cy="13112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Examples: 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n = 10, </a:t>
            </a:r>
            <a:r>
              <a:rPr lang="el-GR" sz="2000">
                <a:cs typeface="Arial" charset="0"/>
              </a:rPr>
              <a:t>π</a:t>
            </a:r>
            <a:r>
              <a:rPr lang="en-US" sz="2000">
                <a:latin typeface="Times New Roman" pitchFamily="18" charset="0"/>
              </a:rPr>
              <a:t> = 0.35, x = 3:       P(X = 3|10, 0.35) = 0.2522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n = 10, </a:t>
            </a:r>
            <a:r>
              <a:rPr lang="el-GR" sz="2000">
                <a:cs typeface="Arial" charset="0"/>
              </a:rPr>
              <a:t>π</a:t>
            </a:r>
            <a:r>
              <a:rPr lang="en-US" sz="2000">
                <a:latin typeface="Times New Roman" pitchFamily="18" charset="0"/>
              </a:rPr>
              <a:t> = 0.75, x = 8:       P(X = 8|10, 0.75) = 0.0004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FCFB0B9F-D025-4F82-968E-75FDA8E91406}" type="slidenum">
              <a:rPr lang="en-US"/>
              <a:pPr/>
              <a:t>33</a:t>
            </a:fld>
            <a:endParaRPr lang="en-US"/>
          </a:p>
        </p:txBody>
      </p:sp>
      <p:sp>
        <p:nvSpPr>
          <p:cNvPr id="283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Binomial Distribution Characteristics</a:t>
            </a:r>
          </a:p>
        </p:txBody>
      </p:sp>
      <p:sp>
        <p:nvSpPr>
          <p:cNvPr id="283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12938"/>
            <a:ext cx="1828800" cy="839787"/>
          </a:xfrm>
        </p:spPr>
        <p:txBody>
          <a:bodyPr/>
          <a:lstStyle/>
          <a:p>
            <a:pPr eaLnBrk="1" hangingPunct="1"/>
            <a:r>
              <a:rPr lang="en-US" smtClean="0"/>
              <a:t>Mean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83660" name="Rectangle 4"/>
          <p:cNvSpPr>
            <a:spLocks noChangeArrowheads="1"/>
          </p:cNvSpPr>
          <p:nvPr/>
        </p:nvSpPr>
        <p:spPr bwMode="auto">
          <a:xfrm>
            <a:off x="914400" y="2971800"/>
            <a:ext cx="594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Variance and Standard Deviation</a:t>
            </a:r>
          </a:p>
        </p:txBody>
      </p:sp>
      <p:graphicFrame>
        <p:nvGraphicFramePr>
          <p:cNvPr id="283653" name="Object 5"/>
          <p:cNvGraphicFramePr>
            <a:graphicFrameLocks noChangeAspect="1"/>
          </p:cNvGraphicFramePr>
          <p:nvPr/>
        </p:nvGraphicFramePr>
        <p:xfrm>
          <a:off x="3160713" y="2133600"/>
          <a:ext cx="2898775" cy="635000"/>
        </p:xfrm>
        <a:graphic>
          <a:graphicData uri="http://schemas.openxmlformats.org/presentationml/2006/ole">
            <p:oleObj spid="_x0000_s283653" name="Equation" r:id="rId3" imgW="927000" imgH="203040" progId="Equation.3">
              <p:embed/>
            </p:oleObj>
          </a:graphicData>
        </a:graphic>
      </p:graphicFrame>
      <p:graphicFrame>
        <p:nvGraphicFramePr>
          <p:cNvPr id="283654" name="Object 6"/>
          <p:cNvGraphicFramePr>
            <a:graphicFrameLocks noChangeAspect="1"/>
          </p:cNvGraphicFramePr>
          <p:nvPr/>
        </p:nvGraphicFramePr>
        <p:xfrm>
          <a:off x="3124200" y="3551238"/>
          <a:ext cx="3049588" cy="850900"/>
        </p:xfrm>
        <a:graphic>
          <a:graphicData uri="http://schemas.openxmlformats.org/presentationml/2006/ole">
            <p:oleObj spid="_x0000_s283654" name="Equation" r:id="rId4" imgW="1091880" imgH="304560" progId="Equation.3">
              <p:embed/>
            </p:oleObj>
          </a:graphicData>
        </a:graphic>
      </p:graphicFrame>
      <p:graphicFrame>
        <p:nvGraphicFramePr>
          <p:cNvPr id="283655" name="Object 7"/>
          <p:cNvGraphicFramePr>
            <a:graphicFrameLocks noChangeAspect="1"/>
          </p:cNvGraphicFramePr>
          <p:nvPr/>
        </p:nvGraphicFramePr>
        <p:xfrm>
          <a:off x="3124200" y="4495800"/>
          <a:ext cx="3157538" cy="814388"/>
        </p:xfrm>
        <a:graphic>
          <a:graphicData uri="http://schemas.openxmlformats.org/presentationml/2006/ole">
            <p:oleObj spid="_x0000_s283655" name="Equation" r:id="rId5" imgW="1130040" imgH="291960" progId="Equation.3">
              <p:embed/>
            </p:oleObj>
          </a:graphicData>
        </a:graphic>
      </p:graphicFrame>
      <p:sp>
        <p:nvSpPr>
          <p:cNvPr id="283661" name="Rectangle 8"/>
          <p:cNvSpPr>
            <a:spLocks noChangeArrowheads="1"/>
          </p:cNvSpPr>
          <p:nvPr/>
        </p:nvSpPr>
        <p:spPr bwMode="auto">
          <a:xfrm>
            <a:off x="1066800" y="5334000"/>
            <a:ext cx="6324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700"/>
              <a:t>Where	n = sample size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700"/>
              <a:t>		</a:t>
            </a:r>
            <a:r>
              <a:rPr lang="el-GR" sz="1700">
                <a:cs typeface="Arial" charset="0"/>
              </a:rPr>
              <a:t>π</a:t>
            </a:r>
            <a:r>
              <a:rPr lang="en-US" sz="1700"/>
              <a:t> = probability of the event of interest for any trial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700"/>
              <a:t>		(1 – </a:t>
            </a:r>
            <a:r>
              <a:rPr lang="el-GR" sz="1700">
                <a:cs typeface="Arial" charset="0"/>
              </a:rPr>
              <a:t>π</a:t>
            </a:r>
            <a:r>
              <a:rPr lang="en-US" sz="1700"/>
              <a:t>) = probability of no event of interest for any trial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B3C348A9-9BCA-4309-ACD1-D5AD2F6CE82B}" type="slidenum">
              <a:rPr lang="en-US"/>
              <a:pPr/>
              <a:t>34</a:t>
            </a:fld>
            <a:endParaRPr lang="en-US"/>
          </a:p>
        </p:txBody>
      </p:sp>
      <p:sp>
        <p:nvSpPr>
          <p:cNvPr id="3656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Binomial Distribution</a:t>
            </a:r>
            <a:br>
              <a:rPr lang="en-US" smtClean="0"/>
            </a:br>
            <a:r>
              <a:rPr lang="en-US" smtClean="0"/>
              <a:t>Characteristics</a:t>
            </a:r>
          </a:p>
        </p:txBody>
      </p:sp>
      <p:sp>
        <p:nvSpPr>
          <p:cNvPr id="365646" name="Rectangle 3"/>
          <p:cNvSpPr>
            <a:spLocks noChangeArrowheads="1"/>
          </p:cNvSpPr>
          <p:nvPr/>
        </p:nvSpPr>
        <p:spPr bwMode="auto">
          <a:xfrm>
            <a:off x="4800600" y="1981200"/>
            <a:ext cx="3886200" cy="1981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365647" name="Line 5"/>
          <p:cNvSpPr>
            <a:spLocks noChangeShapeType="1"/>
          </p:cNvSpPr>
          <p:nvPr/>
        </p:nvSpPr>
        <p:spPr bwMode="auto">
          <a:xfrm>
            <a:off x="5459413" y="3114675"/>
            <a:ext cx="2589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48" name="Line 6"/>
          <p:cNvSpPr>
            <a:spLocks noChangeShapeType="1"/>
          </p:cNvSpPr>
          <p:nvPr/>
        </p:nvSpPr>
        <p:spPr bwMode="auto">
          <a:xfrm>
            <a:off x="5459413" y="2809875"/>
            <a:ext cx="2589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49" name="Line 7"/>
          <p:cNvSpPr>
            <a:spLocks noChangeShapeType="1"/>
          </p:cNvSpPr>
          <p:nvPr/>
        </p:nvSpPr>
        <p:spPr bwMode="auto">
          <a:xfrm>
            <a:off x="5459413" y="2508250"/>
            <a:ext cx="2589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50" name="Freeform 8"/>
          <p:cNvSpPr>
            <a:spLocks/>
          </p:cNvSpPr>
          <p:nvPr/>
        </p:nvSpPr>
        <p:spPr bwMode="auto">
          <a:xfrm>
            <a:off x="5334000" y="2538413"/>
            <a:ext cx="152400" cy="879475"/>
          </a:xfrm>
          <a:custGeom>
            <a:avLst/>
            <a:gdLst>
              <a:gd name="T0" fmla="*/ 0 w 308"/>
              <a:gd name="T1" fmla="*/ 0 h 554"/>
              <a:gd name="T2" fmla="*/ 307 w 308"/>
              <a:gd name="T3" fmla="*/ 0 h 554"/>
              <a:gd name="T4" fmla="*/ 307 w 308"/>
              <a:gd name="T5" fmla="*/ 553 h 554"/>
              <a:gd name="T6" fmla="*/ 0 w 308"/>
              <a:gd name="T7" fmla="*/ 553 h 554"/>
              <a:gd name="T8" fmla="*/ 0 w 308"/>
              <a:gd name="T9" fmla="*/ 0 h 5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554"/>
              <a:gd name="T17" fmla="*/ 308 w 308"/>
              <a:gd name="T18" fmla="*/ 554 h 55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554">
                <a:moveTo>
                  <a:pt x="0" y="0"/>
                </a:moveTo>
                <a:lnTo>
                  <a:pt x="307" y="0"/>
                </a:lnTo>
                <a:lnTo>
                  <a:pt x="307" y="553"/>
                </a:lnTo>
                <a:lnTo>
                  <a:pt x="0" y="553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51" name="Freeform 9"/>
          <p:cNvSpPr>
            <a:spLocks/>
          </p:cNvSpPr>
          <p:nvPr/>
        </p:nvSpPr>
        <p:spPr bwMode="auto">
          <a:xfrm>
            <a:off x="5867400" y="2932113"/>
            <a:ext cx="152400" cy="485775"/>
          </a:xfrm>
          <a:custGeom>
            <a:avLst/>
            <a:gdLst>
              <a:gd name="T0" fmla="*/ 0 w 306"/>
              <a:gd name="T1" fmla="*/ 0 h 306"/>
              <a:gd name="T2" fmla="*/ 305 w 306"/>
              <a:gd name="T3" fmla="*/ 0 h 306"/>
              <a:gd name="T4" fmla="*/ 305 w 306"/>
              <a:gd name="T5" fmla="*/ 305 h 306"/>
              <a:gd name="T6" fmla="*/ 0 w 306"/>
              <a:gd name="T7" fmla="*/ 305 h 306"/>
              <a:gd name="T8" fmla="*/ 0 w 306"/>
              <a:gd name="T9" fmla="*/ 0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6"/>
              <a:gd name="T16" fmla="*/ 0 h 306"/>
              <a:gd name="T17" fmla="*/ 306 w 306"/>
              <a:gd name="T18" fmla="*/ 306 h 3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6" h="306">
                <a:moveTo>
                  <a:pt x="0" y="0"/>
                </a:moveTo>
                <a:lnTo>
                  <a:pt x="305" y="0"/>
                </a:lnTo>
                <a:lnTo>
                  <a:pt x="305" y="305"/>
                </a:lnTo>
                <a:lnTo>
                  <a:pt x="0" y="305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52" name="Freeform 10"/>
          <p:cNvSpPr>
            <a:spLocks/>
          </p:cNvSpPr>
          <p:nvPr/>
        </p:nvSpPr>
        <p:spPr bwMode="auto">
          <a:xfrm>
            <a:off x="6324600" y="3276600"/>
            <a:ext cx="152400" cy="152400"/>
          </a:xfrm>
          <a:custGeom>
            <a:avLst/>
            <a:gdLst>
              <a:gd name="T0" fmla="*/ 0 w 308"/>
              <a:gd name="T1" fmla="*/ 0 h 78"/>
              <a:gd name="T2" fmla="*/ 307 w 308"/>
              <a:gd name="T3" fmla="*/ 0 h 78"/>
              <a:gd name="T4" fmla="*/ 307 w 308"/>
              <a:gd name="T5" fmla="*/ 77 h 78"/>
              <a:gd name="T6" fmla="*/ 0 w 308"/>
              <a:gd name="T7" fmla="*/ 77 h 78"/>
              <a:gd name="T8" fmla="*/ 0 w 308"/>
              <a:gd name="T9" fmla="*/ 0 h 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78"/>
              <a:gd name="T17" fmla="*/ 308 w 308"/>
              <a:gd name="T18" fmla="*/ 78 h 7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78">
                <a:moveTo>
                  <a:pt x="0" y="0"/>
                </a:moveTo>
                <a:lnTo>
                  <a:pt x="307" y="0"/>
                </a:lnTo>
                <a:lnTo>
                  <a:pt x="307" y="77"/>
                </a:lnTo>
                <a:lnTo>
                  <a:pt x="0" y="77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53" name="Freeform 11"/>
          <p:cNvSpPr>
            <a:spLocks/>
          </p:cNvSpPr>
          <p:nvPr/>
        </p:nvSpPr>
        <p:spPr bwMode="auto">
          <a:xfrm>
            <a:off x="6858000" y="3333750"/>
            <a:ext cx="152400" cy="95250"/>
          </a:xfrm>
          <a:custGeom>
            <a:avLst/>
            <a:gdLst>
              <a:gd name="T0" fmla="*/ 0 w 308"/>
              <a:gd name="T1" fmla="*/ 0 h 20"/>
              <a:gd name="T2" fmla="*/ 307 w 308"/>
              <a:gd name="T3" fmla="*/ 0 h 20"/>
              <a:gd name="T4" fmla="*/ 307 w 308"/>
              <a:gd name="T5" fmla="*/ 19 h 20"/>
              <a:gd name="T6" fmla="*/ 0 w 308"/>
              <a:gd name="T7" fmla="*/ 19 h 20"/>
              <a:gd name="T8" fmla="*/ 0 w 308"/>
              <a:gd name="T9" fmla="*/ 0 h 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20"/>
              <a:gd name="T17" fmla="*/ 308 w 308"/>
              <a:gd name="T18" fmla="*/ 20 h 2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20">
                <a:moveTo>
                  <a:pt x="0" y="0"/>
                </a:moveTo>
                <a:lnTo>
                  <a:pt x="307" y="0"/>
                </a:lnTo>
                <a:lnTo>
                  <a:pt x="307" y="19"/>
                </a:lnTo>
                <a:lnTo>
                  <a:pt x="0" y="19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54" name="Line 12"/>
          <p:cNvSpPr>
            <a:spLocks noChangeShapeType="1"/>
          </p:cNvSpPr>
          <p:nvPr/>
        </p:nvSpPr>
        <p:spPr bwMode="auto">
          <a:xfrm>
            <a:off x="5276850" y="2690813"/>
            <a:ext cx="0" cy="5794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55" name="Line 13"/>
          <p:cNvSpPr>
            <a:spLocks noChangeShapeType="1"/>
          </p:cNvSpPr>
          <p:nvPr/>
        </p:nvSpPr>
        <p:spPr bwMode="auto">
          <a:xfrm>
            <a:off x="5243513" y="3416300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56" name="Line 14"/>
          <p:cNvSpPr>
            <a:spLocks noChangeShapeType="1"/>
          </p:cNvSpPr>
          <p:nvPr/>
        </p:nvSpPr>
        <p:spPr bwMode="auto">
          <a:xfrm>
            <a:off x="5243513" y="3114675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57" name="Line 15"/>
          <p:cNvSpPr>
            <a:spLocks noChangeShapeType="1"/>
          </p:cNvSpPr>
          <p:nvPr/>
        </p:nvSpPr>
        <p:spPr bwMode="auto">
          <a:xfrm>
            <a:off x="5243513" y="2809875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58" name="Line 16"/>
          <p:cNvSpPr>
            <a:spLocks noChangeShapeType="1"/>
          </p:cNvSpPr>
          <p:nvPr/>
        </p:nvSpPr>
        <p:spPr bwMode="auto">
          <a:xfrm>
            <a:off x="5243513" y="2508250"/>
            <a:ext cx="1587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59" name="Line 17"/>
          <p:cNvSpPr>
            <a:spLocks noChangeShapeType="1"/>
          </p:cNvSpPr>
          <p:nvPr/>
        </p:nvSpPr>
        <p:spPr bwMode="auto">
          <a:xfrm>
            <a:off x="5486400" y="3429000"/>
            <a:ext cx="2589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60" name="Line 18"/>
          <p:cNvSpPr>
            <a:spLocks noChangeShapeType="1"/>
          </p:cNvSpPr>
          <p:nvPr/>
        </p:nvSpPr>
        <p:spPr bwMode="auto">
          <a:xfrm flipV="1">
            <a:off x="5276850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61" name="Line 19"/>
          <p:cNvSpPr>
            <a:spLocks noChangeShapeType="1"/>
          </p:cNvSpPr>
          <p:nvPr/>
        </p:nvSpPr>
        <p:spPr bwMode="auto">
          <a:xfrm flipV="1">
            <a:off x="5764213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62" name="Line 20"/>
          <p:cNvSpPr>
            <a:spLocks noChangeShapeType="1"/>
          </p:cNvSpPr>
          <p:nvPr/>
        </p:nvSpPr>
        <p:spPr bwMode="auto">
          <a:xfrm flipV="1">
            <a:off x="6248400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63" name="Line 21"/>
          <p:cNvSpPr>
            <a:spLocks noChangeShapeType="1"/>
          </p:cNvSpPr>
          <p:nvPr/>
        </p:nvSpPr>
        <p:spPr bwMode="auto">
          <a:xfrm flipV="1">
            <a:off x="6735763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64" name="Line 22"/>
          <p:cNvSpPr>
            <a:spLocks noChangeShapeType="1"/>
          </p:cNvSpPr>
          <p:nvPr/>
        </p:nvSpPr>
        <p:spPr bwMode="auto">
          <a:xfrm flipV="1">
            <a:off x="7223125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65" name="Line 23"/>
          <p:cNvSpPr>
            <a:spLocks noChangeShapeType="1"/>
          </p:cNvSpPr>
          <p:nvPr/>
        </p:nvSpPr>
        <p:spPr bwMode="auto">
          <a:xfrm flipV="1">
            <a:off x="7707313" y="32893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66" name="Rectangle 24"/>
          <p:cNvSpPr>
            <a:spLocks noChangeArrowheads="1"/>
          </p:cNvSpPr>
          <p:nvPr/>
        </p:nvSpPr>
        <p:spPr bwMode="auto">
          <a:xfrm>
            <a:off x="4814888" y="3241675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 0</a:t>
            </a:r>
          </a:p>
        </p:txBody>
      </p:sp>
      <p:sp>
        <p:nvSpPr>
          <p:cNvPr id="365667" name="Rectangle 25"/>
          <p:cNvSpPr>
            <a:spLocks noChangeArrowheads="1"/>
          </p:cNvSpPr>
          <p:nvPr/>
        </p:nvSpPr>
        <p:spPr bwMode="auto">
          <a:xfrm>
            <a:off x="4814888" y="2940050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.2</a:t>
            </a:r>
          </a:p>
        </p:txBody>
      </p:sp>
      <p:sp>
        <p:nvSpPr>
          <p:cNvPr id="365668" name="Rectangle 26"/>
          <p:cNvSpPr>
            <a:spLocks noChangeArrowheads="1"/>
          </p:cNvSpPr>
          <p:nvPr/>
        </p:nvSpPr>
        <p:spPr bwMode="auto">
          <a:xfrm>
            <a:off x="4814888" y="2635250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.4</a:t>
            </a:r>
          </a:p>
        </p:txBody>
      </p:sp>
      <p:sp>
        <p:nvSpPr>
          <p:cNvPr id="365669" name="Rectangle 27"/>
          <p:cNvSpPr>
            <a:spLocks noChangeArrowheads="1"/>
          </p:cNvSpPr>
          <p:nvPr/>
        </p:nvSpPr>
        <p:spPr bwMode="auto">
          <a:xfrm>
            <a:off x="4814888" y="2333625"/>
            <a:ext cx="3714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.6</a:t>
            </a:r>
          </a:p>
        </p:txBody>
      </p:sp>
      <p:sp>
        <p:nvSpPr>
          <p:cNvPr id="365670" name="Rectangle 28"/>
          <p:cNvSpPr>
            <a:spLocks noChangeArrowheads="1"/>
          </p:cNvSpPr>
          <p:nvPr/>
        </p:nvSpPr>
        <p:spPr bwMode="auto">
          <a:xfrm>
            <a:off x="5365750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365671" name="Rectangle 29"/>
          <p:cNvSpPr>
            <a:spLocks noChangeArrowheads="1"/>
          </p:cNvSpPr>
          <p:nvPr/>
        </p:nvSpPr>
        <p:spPr bwMode="auto">
          <a:xfrm>
            <a:off x="5867400" y="358140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1</a:t>
            </a:r>
          </a:p>
        </p:txBody>
      </p:sp>
      <p:sp>
        <p:nvSpPr>
          <p:cNvPr id="365672" name="Rectangle 30"/>
          <p:cNvSpPr>
            <a:spLocks noChangeArrowheads="1"/>
          </p:cNvSpPr>
          <p:nvPr/>
        </p:nvSpPr>
        <p:spPr bwMode="auto">
          <a:xfrm>
            <a:off x="6337300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</a:t>
            </a:r>
          </a:p>
        </p:txBody>
      </p:sp>
      <p:sp>
        <p:nvSpPr>
          <p:cNvPr id="365673" name="Rectangle 31"/>
          <p:cNvSpPr>
            <a:spLocks noChangeArrowheads="1"/>
          </p:cNvSpPr>
          <p:nvPr/>
        </p:nvSpPr>
        <p:spPr bwMode="auto">
          <a:xfrm>
            <a:off x="6824663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3</a:t>
            </a:r>
          </a:p>
        </p:txBody>
      </p:sp>
      <p:sp>
        <p:nvSpPr>
          <p:cNvPr id="365674" name="Rectangle 32"/>
          <p:cNvSpPr>
            <a:spLocks noChangeArrowheads="1"/>
          </p:cNvSpPr>
          <p:nvPr/>
        </p:nvSpPr>
        <p:spPr bwMode="auto">
          <a:xfrm>
            <a:off x="7312025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4</a:t>
            </a:r>
          </a:p>
        </p:txBody>
      </p:sp>
      <p:sp>
        <p:nvSpPr>
          <p:cNvPr id="365675" name="Rectangle 33"/>
          <p:cNvSpPr>
            <a:spLocks noChangeArrowheads="1"/>
          </p:cNvSpPr>
          <p:nvPr/>
        </p:nvSpPr>
        <p:spPr bwMode="auto">
          <a:xfrm>
            <a:off x="7797800" y="35845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5</a:t>
            </a:r>
          </a:p>
        </p:txBody>
      </p:sp>
      <p:sp>
        <p:nvSpPr>
          <p:cNvPr id="365676" name="Rectangle 34"/>
          <p:cNvSpPr>
            <a:spLocks noChangeArrowheads="1"/>
          </p:cNvSpPr>
          <p:nvPr/>
        </p:nvSpPr>
        <p:spPr bwMode="auto">
          <a:xfrm>
            <a:off x="8229600" y="3581400"/>
            <a:ext cx="311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x</a:t>
            </a:r>
          </a:p>
        </p:txBody>
      </p:sp>
      <p:sp>
        <p:nvSpPr>
          <p:cNvPr id="365677" name="Rectangle 35"/>
          <p:cNvSpPr>
            <a:spLocks noChangeArrowheads="1"/>
          </p:cNvSpPr>
          <p:nvPr/>
        </p:nvSpPr>
        <p:spPr bwMode="auto">
          <a:xfrm>
            <a:off x="5143500" y="2057400"/>
            <a:ext cx="1462088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>
                <a:latin typeface="Times New Roman" pitchFamily="18" charset="0"/>
              </a:rPr>
              <a:t>P(X=x|5, 0.1)</a:t>
            </a:r>
          </a:p>
        </p:txBody>
      </p:sp>
      <p:sp>
        <p:nvSpPr>
          <p:cNvPr id="365678" name="Rectangle 36"/>
          <p:cNvSpPr>
            <a:spLocks noChangeArrowheads="1"/>
          </p:cNvSpPr>
          <p:nvPr/>
        </p:nvSpPr>
        <p:spPr bwMode="auto">
          <a:xfrm>
            <a:off x="4800600" y="4267200"/>
            <a:ext cx="3841750" cy="1981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5679" name="Line 38"/>
          <p:cNvSpPr>
            <a:spLocks noChangeShapeType="1"/>
          </p:cNvSpPr>
          <p:nvPr/>
        </p:nvSpPr>
        <p:spPr bwMode="auto">
          <a:xfrm>
            <a:off x="5457825" y="5387975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80" name="Line 39"/>
          <p:cNvSpPr>
            <a:spLocks noChangeShapeType="1"/>
          </p:cNvSpPr>
          <p:nvPr/>
        </p:nvSpPr>
        <p:spPr bwMode="auto">
          <a:xfrm>
            <a:off x="5457825" y="5083175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81" name="Line 40"/>
          <p:cNvSpPr>
            <a:spLocks noChangeShapeType="1"/>
          </p:cNvSpPr>
          <p:nvPr/>
        </p:nvSpPr>
        <p:spPr bwMode="auto">
          <a:xfrm>
            <a:off x="5457825" y="4779963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82" name="Freeform 41"/>
          <p:cNvSpPr>
            <a:spLocks/>
          </p:cNvSpPr>
          <p:nvPr/>
        </p:nvSpPr>
        <p:spPr bwMode="auto">
          <a:xfrm>
            <a:off x="5410200" y="5562600"/>
            <a:ext cx="152400" cy="152400"/>
          </a:xfrm>
          <a:custGeom>
            <a:avLst/>
            <a:gdLst>
              <a:gd name="T0" fmla="*/ 0 w 308"/>
              <a:gd name="T1" fmla="*/ 0 h 30"/>
              <a:gd name="T2" fmla="*/ 307 w 308"/>
              <a:gd name="T3" fmla="*/ 0 h 30"/>
              <a:gd name="T4" fmla="*/ 307 w 308"/>
              <a:gd name="T5" fmla="*/ 29 h 30"/>
              <a:gd name="T6" fmla="*/ 0 w 308"/>
              <a:gd name="T7" fmla="*/ 29 h 30"/>
              <a:gd name="T8" fmla="*/ 0 w 308"/>
              <a:gd name="T9" fmla="*/ 0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30"/>
              <a:gd name="T17" fmla="*/ 308 w 308"/>
              <a:gd name="T18" fmla="*/ 30 h 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30">
                <a:moveTo>
                  <a:pt x="0" y="0"/>
                </a:moveTo>
                <a:lnTo>
                  <a:pt x="307" y="0"/>
                </a:lnTo>
                <a:lnTo>
                  <a:pt x="307" y="29"/>
                </a:lnTo>
                <a:lnTo>
                  <a:pt x="0" y="29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83" name="Freeform 42"/>
          <p:cNvSpPr>
            <a:spLocks/>
          </p:cNvSpPr>
          <p:nvPr/>
        </p:nvSpPr>
        <p:spPr bwMode="auto">
          <a:xfrm>
            <a:off x="5867400" y="5451475"/>
            <a:ext cx="152400" cy="263525"/>
          </a:xfrm>
          <a:custGeom>
            <a:avLst/>
            <a:gdLst>
              <a:gd name="T0" fmla="*/ 0 w 307"/>
              <a:gd name="T1" fmla="*/ 0 h 151"/>
              <a:gd name="T2" fmla="*/ 306 w 307"/>
              <a:gd name="T3" fmla="*/ 0 h 151"/>
              <a:gd name="T4" fmla="*/ 306 w 307"/>
              <a:gd name="T5" fmla="*/ 150 h 151"/>
              <a:gd name="T6" fmla="*/ 0 w 307"/>
              <a:gd name="T7" fmla="*/ 150 h 151"/>
              <a:gd name="T8" fmla="*/ 0 w 307"/>
              <a:gd name="T9" fmla="*/ 0 h 1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7"/>
              <a:gd name="T16" fmla="*/ 0 h 151"/>
              <a:gd name="T17" fmla="*/ 307 w 307"/>
              <a:gd name="T18" fmla="*/ 151 h 1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7" h="151">
                <a:moveTo>
                  <a:pt x="0" y="0"/>
                </a:moveTo>
                <a:lnTo>
                  <a:pt x="306" y="0"/>
                </a:lnTo>
                <a:lnTo>
                  <a:pt x="306" y="150"/>
                </a:lnTo>
                <a:lnTo>
                  <a:pt x="0" y="150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84" name="Freeform 43"/>
          <p:cNvSpPr>
            <a:spLocks/>
          </p:cNvSpPr>
          <p:nvPr/>
        </p:nvSpPr>
        <p:spPr bwMode="auto">
          <a:xfrm>
            <a:off x="6324600" y="5216525"/>
            <a:ext cx="152400" cy="498475"/>
          </a:xfrm>
          <a:custGeom>
            <a:avLst/>
            <a:gdLst>
              <a:gd name="T0" fmla="*/ 0 w 308"/>
              <a:gd name="T1" fmla="*/ 0 h 299"/>
              <a:gd name="T2" fmla="*/ 307 w 308"/>
              <a:gd name="T3" fmla="*/ 0 h 299"/>
              <a:gd name="T4" fmla="*/ 307 w 308"/>
              <a:gd name="T5" fmla="*/ 298 h 299"/>
              <a:gd name="T6" fmla="*/ 0 w 308"/>
              <a:gd name="T7" fmla="*/ 298 h 299"/>
              <a:gd name="T8" fmla="*/ 0 w 308"/>
              <a:gd name="T9" fmla="*/ 0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299"/>
              <a:gd name="T17" fmla="*/ 308 w 308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299">
                <a:moveTo>
                  <a:pt x="0" y="0"/>
                </a:moveTo>
                <a:lnTo>
                  <a:pt x="307" y="0"/>
                </a:lnTo>
                <a:lnTo>
                  <a:pt x="307" y="298"/>
                </a:lnTo>
                <a:lnTo>
                  <a:pt x="0" y="298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85" name="Freeform 44"/>
          <p:cNvSpPr>
            <a:spLocks/>
          </p:cNvSpPr>
          <p:nvPr/>
        </p:nvSpPr>
        <p:spPr bwMode="auto">
          <a:xfrm>
            <a:off x="6858000" y="5216525"/>
            <a:ext cx="152400" cy="498475"/>
          </a:xfrm>
          <a:custGeom>
            <a:avLst/>
            <a:gdLst>
              <a:gd name="T0" fmla="*/ 0 w 309"/>
              <a:gd name="T1" fmla="*/ 0 h 299"/>
              <a:gd name="T2" fmla="*/ 308 w 309"/>
              <a:gd name="T3" fmla="*/ 0 h 299"/>
              <a:gd name="T4" fmla="*/ 308 w 309"/>
              <a:gd name="T5" fmla="*/ 298 h 299"/>
              <a:gd name="T6" fmla="*/ 0 w 309"/>
              <a:gd name="T7" fmla="*/ 298 h 299"/>
              <a:gd name="T8" fmla="*/ 0 w 309"/>
              <a:gd name="T9" fmla="*/ 0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9"/>
              <a:gd name="T16" fmla="*/ 0 h 299"/>
              <a:gd name="T17" fmla="*/ 309 w 309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9" h="299">
                <a:moveTo>
                  <a:pt x="0" y="0"/>
                </a:moveTo>
                <a:lnTo>
                  <a:pt x="308" y="0"/>
                </a:lnTo>
                <a:lnTo>
                  <a:pt x="308" y="298"/>
                </a:lnTo>
                <a:lnTo>
                  <a:pt x="0" y="298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86" name="Freeform 45"/>
          <p:cNvSpPr>
            <a:spLocks/>
          </p:cNvSpPr>
          <p:nvPr/>
        </p:nvSpPr>
        <p:spPr bwMode="auto">
          <a:xfrm>
            <a:off x="7315200" y="5451475"/>
            <a:ext cx="152400" cy="263525"/>
          </a:xfrm>
          <a:custGeom>
            <a:avLst/>
            <a:gdLst>
              <a:gd name="T0" fmla="*/ 0 w 306"/>
              <a:gd name="T1" fmla="*/ 0 h 151"/>
              <a:gd name="T2" fmla="*/ 305 w 306"/>
              <a:gd name="T3" fmla="*/ 0 h 151"/>
              <a:gd name="T4" fmla="*/ 305 w 306"/>
              <a:gd name="T5" fmla="*/ 150 h 151"/>
              <a:gd name="T6" fmla="*/ 0 w 306"/>
              <a:gd name="T7" fmla="*/ 150 h 151"/>
              <a:gd name="T8" fmla="*/ 0 w 306"/>
              <a:gd name="T9" fmla="*/ 0 h 1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6"/>
              <a:gd name="T16" fmla="*/ 0 h 151"/>
              <a:gd name="T17" fmla="*/ 306 w 306"/>
              <a:gd name="T18" fmla="*/ 151 h 1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6" h="151">
                <a:moveTo>
                  <a:pt x="0" y="0"/>
                </a:moveTo>
                <a:lnTo>
                  <a:pt x="305" y="0"/>
                </a:lnTo>
                <a:lnTo>
                  <a:pt x="305" y="150"/>
                </a:lnTo>
                <a:lnTo>
                  <a:pt x="0" y="150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87" name="Freeform 46"/>
          <p:cNvSpPr>
            <a:spLocks/>
          </p:cNvSpPr>
          <p:nvPr/>
        </p:nvSpPr>
        <p:spPr bwMode="auto">
          <a:xfrm>
            <a:off x="7848600" y="5638800"/>
            <a:ext cx="152400" cy="76200"/>
          </a:xfrm>
          <a:custGeom>
            <a:avLst/>
            <a:gdLst>
              <a:gd name="T0" fmla="*/ 0 w 308"/>
              <a:gd name="T1" fmla="*/ 0 h 30"/>
              <a:gd name="T2" fmla="*/ 307 w 308"/>
              <a:gd name="T3" fmla="*/ 0 h 30"/>
              <a:gd name="T4" fmla="*/ 307 w 308"/>
              <a:gd name="T5" fmla="*/ 29 h 30"/>
              <a:gd name="T6" fmla="*/ 0 w 308"/>
              <a:gd name="T7" fmla="*/ 29 h 30"/>
              <a:gd name="T8" fmla="*/ 0 w 308"/>
              <a:gd name="T9" fmla="*/ 0 h 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8"/>
              <a:gd name="T16" fmla="*/ 0 h 30"/>
              <a:gd name="T17" fmla="*/ 308 w 308"/>
              <a:gd name="T18" fmla="*/ 30 h 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8" h="30">
                <a:moveTo>
                  <a:pt x="0" y="0"/>
                </a:moveTo>
                <a:lnTo>
                  <a:pt x="307" y="0"/>
                </a:lnTo>
                <a:lnTo>
                  <a:pt x="307" y="29"/>
                </a:lnTo>
                <a:lnTo>
                  <a:pt x="0" y="29"/>
                </a:lnTo>
                <a:lnTo>
                  <a:pt x="0" y="0"/>
                </a:lnTo>
              </a:path>
            </a:pathLst>
          </a:custGeom>
          <a:solidFill>
            <a:schemeClr val="bg2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688" name="Line 47"/>
          <p:cNvSpPr>
            <a:spLocks noChangeShapeType="1"/>
          </p:cNvSpPr>
          <p:nvPr/>
        </p:nvSpPr>
        <p:spPr bwMode="auto">
          <a:xfrm>
            <a:off x="5275263" y="4962525"/>
            <a:ext cx="0" cy="581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89" name="Line 48"/>
          <p:cNvSpPr>
            <a:spLocks noChangeShapeType="1"/>
          </p:cNvSpPr>
          <p:nvPr/>
        </p:nvSpPr>
        <p:spPr bwMode="auto">
          <a:xfrm>
            <a:off x="5241925" y="5689600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0" name="Line 49"/>
          <p:cNvSpPr>
            <a:spLocks noChangeShapeType="1"/>
          </p:cNvSpPr>
          <p:nvPr/>
        </p:nvSpPr>
        <p:spPr bwMode="auto">
          <a:xfrm>
            <a:off x="5241925" y="5387975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1" name="Line 50"/>
          <p:cNvSpPr>
            <a:spLocks noChangeShapeType="1"/>
          </p:cNvSpPr>
          <p:nvPr/>
        </p:nvSpPr>
        <p:spPr bwMode="auto">
          <a:xfrm>
            <a:off x="5241925" y="5083175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2" name="Line 51"/>
          <p:cNvSpPr>
            <a:spLocks noChangeShapeType="1"/>
          </p:cNvSpPr>
          <p:nvPr/>
        </p:nvSpPr>
        <p:spPr bwMode="auto">
          <a:xfrm>
            <a:off x="5241925" y="4779963"/>
            <a:ext cx="1588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3" name="Line 52"/>
          <p:cNvSpPr>
            <a:spLocks noChangeShapeType="1"/>
          </p:cNvSpPr>
          <p:nvPr/>
        </p:nvSpPr>
        <p:spPr bwMode="auto">
          <a:xfrm>
            <a:off x="5486400" y="5715000"/>
            <a:ext cx="25923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4" name="Line 53"/>
          <p:cNvSpPr>
            <a:spLocks noChangeShapeType="1"/>
          </p:cNvSpPr>
          <p:nvPr/>
        </p:nvSpPr>
        <p:spPr bwMode="auto">
          <a:xfrm flipV="1">
            <a:off x="5275263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5" name="Line 54"/>
          <p:cNvSpPr>
            <a:spLocks noChangeShapeType="1"/>
          </p:cNvSpPr>
          <p:nvPr/>
        </p:nvSpPr>
        <p:spPr bwMode="auto">
          <a:xfrm flipV="1">
            <a:off x="5762625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6" name="Line 55"/>
          <p:cNvSpPr>
            <a:spLocks noChangeShapeType="1"/>
          </p:cNvSpPr>
          <p:nvPr/>
        </p:nvSpPr>
        <p:spPr bwMode="auto">
          <a:xfrm flipV="1">
            <a:off x="6248400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7" name="Line 56"/>
          <p:cNvSpPr>
            <a:spLocks noChangeShapeType="1"/>
          </p:cNvSpPr>
          <p:nvPr/>
        </p:nvSpPr>
        <p:spPr bwMode="auto">
          <a:xfrm flipV="1">
            <a:off x="6735763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8" name="Line 57"/>
          <p:cNvSpPr>
            <a:spLocks noChangeShapeType="1"/>
          </p:cNvSpPr>
          <p:nvPr/>
        </p:nvSpPr>
        <p:spPr bwMode="auto">
          <a:xfrm flipV="1">
            <a:off x="7224713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699" name="Line 58"/>
          <p:cNvSpPr>
            <a:spLocks noChangeShapeType="1"/>
          </p:cNvSpPr>
          <p:nvPr/>
        </p:nvSpPr>
        <p:spPr bwMode="auto">
          <a:xfrm flipV="1">
            <a:off x="7708900" y="5562600"/>
            <a:ext cx="0" cy="328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5700" name="Rectangle 59"/>
          <p:cNvSpPr>
            <a:spLocks noChangeArrowheads="1"/>
          </p:cNvSpPr>
          <p:nvPr/>
        </p:nvSpPr>
        <p:spPr bwMode="auto">
          <a:xfrm>
            <a:off x="4813300" y="5211763"/>
            <a:ext cx="371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.2</a:t>
            </a:r>
          </a:p>
        </p:txBody>
      </p:sp>
      <p:sp>
        <p:nvSpPr>
          <p:cNvPr id="365701" name="Rectangle 60"/>
          <p:cNvSpPr>
            <a:spLocks noChangeArrowheads="1"/>
          </p:cNvSpPr>
          <p:nvPr/>
        </p:nvSpPr>
        <p:spPr bwMode="auto">
          <a:xfrm>
            <a:off x="4813300" y="4906963"/>
            <a:ext cx="371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.4</a:t>
            </a:r>
          </a:p>
        </p:txBody>
      </p:sp>
      <p:sp>
        <p:nvSpPr>
          <p:cNvPr id="365702" name="Rectangle 61"/>
          <p:cNvSpPr>
            <a:spLocks noChangeArrowheads="1"/>
          </p:cNvSpPr>
          <p:nvPr/>
        </p:nvSpPr>
        <p:spPr bwMode="auto">
          <a:xfrm>
            <a:off x="4813300" y="4605338"/>
            <a:ext cx="3714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.6</a:t>
            </a:r>
          </a:p>
        </p:txBody>
      </p:sp>
      <p:sp>
        <p:nvSpPr>
          <p:cNvPr id="365703" name="Rectangle 62"/>
          <p:cNvSpPr>
            <a:spLocks noChangeArrowheads="1"/>
          </p:cNvSpPr>
          <p:nvPr/>
        </p:nvSpPr>
        <p:spPr bwMode="auto">
          <a:xfrm>
            <a:off x="5364163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sp>
        <p:nvSpPr>
          <p:cNvPr id="365704" name="Rectangle 63"/>
          <p:cNvSpPr>
            <a:spLocks noChangeArrowheads="1"/>
          </p:cNvSpPr>
          <p:nvPr/>
        </p:nvSpPr>
        <p:spPr bwMode="auto">
          <a:xfrm>
            <a:off x="5853113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1</a:t>
            </a:r>
          </a:p>
        </p:txBody>
      </p:sp>
      <p:sp>
        <p:nvSpPr>
          <p:cNvPr id="365705" name="Rectangle 64"/>
          <p:cNvSpPr>
            <a:spLocks noChangeArrowheads="1"/>
          </p:cNvSpPr>
          <p:nvPr/>
        </p:nvSpPr>
        <p:spPr bwMode="auto">
          <a:xfrm>
            <a:off x="6337300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2</a:t>
            </a:r>
          </a:p>
        </p:txBody>
      </p:sp>
      <p:sp>
        <p:nvSpPr>
          <p:cNvPr id="365706" name="Rectangle 65"/>
          <p:cNvSpPr>
            <a:spLocks noChangeArrowheads="1"/>
          </p:cNvSpPr>
          <p:nvPr/>
        </p:nvSpPr>
        <p:spPr bwMode="auto">
          <a:xfrm>
            <a:off x="6826250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3</a:t>
            </a:r>
          </a:p>
        </p:txBody>
      </p:sp>
      <p:sp>
        <p:nvSpPr>
          <p:cNvPr id="365707" name="Rectangle 66"/>
          <p:cNvSpPr>
            <a:spLocks noChangeArrowheads="1"/>
          </p:cNvSpPr>
          <p:nvPr/>
        </p:nvSpPr>
        <p:spPr bwMode="auto">
          <a:xfrm>
            <a:off x="7313613" y="5857875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4</a:t>
            </a:r>
          </a:p>
        </p:txBody>
      </p:sp>
      <p:sp>
        <p:nvSpPr>
          <p:cNvPr id="365708" name="Rectangle 67"/>
          <p:cNvSpPr>
            <a:spLocks noChangeArrowheads="1"/>
          </p:cNvSpPr>
          <p:nvPr/>
        </p:nvSpPr>
        <p:spPr bwMode="auto">
          <a:xfrm>
            <a:off x="7772400" y="586740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5</a:t>
            </a:r>
          </a:p>
        </p:txBody>
      </p:sp>
      <p:sp>
        <p:nvSpPr>
          <p:cNvPr id="365709" name="Rectangle 68"/>
          <p:cNvSpPr>
            <a:spLocks noChangeArrowheads="1"/>
          </p:cNvSpPr>
          <p:nvPr/>
        </p:nvSpPr>
        <p:spPr bwMode="auto">
          <a:xfrm>
            <a:off x="8229600" y="5867400"/>
            <a:ext cx="3111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x</a:t>
            </a:r>
          </a:p>
        </p:txBody>
      </p:sp>
      <p:sp>
        <p:nvSpPr>
          <p:cNvPr id="365710" name="Rectangle 69"/>
          <p:cNvSpPr>
            <a:spLocks noChangeArrowheads="1"/>
          </p:cNvSpPr>
          <p:nvPr/>
        </p:nvSpPr>
        <p:spPr bwMode="auto">
          <a:xfrm>
            <a:off x="5067300" y="4329113"/>
            <a:ext cx="1462088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>
                <a:latin typeface="Times New Roman" pitchFamily="18" charset="0"/>
              </a:rPr>
              <a:t>P(X=x|5, 0.5)</a:t>
            </a:r>
          </a:p>
        </p:txBody>
      </p:sp>
      <p:sp>
        <p:nvSpPr>
          <p:cNvPr id="365711" name="Rectangle 70"/>
          <p:cNvSpPr>
            <a:spLocks noChangeArrowheads="1"/>
          </p:cNvSpPr>
          <p:nvPr/>
        </p:nvSpPr>
        <p:spPr bwMode="auto">
          <a:xfrm>
            <a:off x="4867275" y="5530850"/>
            <a:ext cx="3079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800" b="1"/>
              <a:t>0</a:t>
            </a:r>
          </a:p>
        </p:txBody>
      </p:sp>
      <p:graphicFrame>
        <p:nvGraphicFramePr>
          <p:cNvPr id="365639" name="Object 71"/>
          <p:cNvGraphicFramePr>
            <a:graphicFrameLocks noChangeAspect="1"/>
          </p:cNvGraphicFramePr>
          <p:nvPr/>
        </p:nvGraphicFramePr>
        <p:xfrm>
          <a:off x="1050925" y="2413000"/>
          <a:ext cx="3173413" cy="461963"/>
        </p:xfrm>
        <a:graphic>
          <a:graphicData uri="http://schemas.openxmlformats.org/presentationml/2006/ole">
            <p:oleObj spid="_x0000_s365639" name="Equation" r:id="rId3" imgW="1562040" imgH="228600" progId="Equation.3">
              <p:embed/>
            </p:oleObj>
          </a:graphicData>
        </a:graphic>
      </p:graphicFrame>
      <p:graphicFrame>
        <p:nvGraphicFramePr>
          <p:cNvPr id="365640" name="Object 72"/>
          <p:cNvGraphicFramePr>
            <a:graphicFrameLocks noChangeAspect="1"/>
          </p:cNvGraphicFramePr>
          <p:nvPr/>
        </p:nvGraphicFramePr>
        <p:xfrm>
          <a:off x="449263" y="2982913"/>
          <a:ext cx="4346575" cy="987425"/>
        </p:xfrm>
        <a:graphic>
          <a:graphicData uri="http://schemas.openxmlformats.org/presentationml/2006/ole">
            <p:oleObj spid="_x0000_s365640" name="Equation" r:id="rId4" imgW="2387520" imgH="545760" progId="Equation.3">
              <p:embed/>
            </p:oleObj>
          </a:graphicData>
        </a:graphic>
      </p:graphicFrame>
      <p:graphicFrame>
        <p:nvGraphicFramePr>
          <p:cNvPr id="365641" name="Object 73"/>
          <p:cNvGraphicFramePr>
            <a:graphicFrameLocks noChangeAspect="1"/>
          </p:cNvGraphicFramePr>
          <p:nvPr/>
        </p:nvGraphicFramePr>
        <p:xfrm>
          <a:off x="1111250" y="4624388"/>
          <a:ext cx="3175000" cy="438150"/>
        </p:xfrm>
        <a:graphic>
          <a:graphicData uri="http://schemas.openxmlformats.org/presentationml/2006/ole">
            <p:oleObj spid="_x0000_s365641" name="Equation" r:id="rId5" imgW="1562040" imgH="228600" progId="Equation.3">
              <p:embed/>
            </p:oleObj>
          </a:graphicData>
        </a:graphic>
      </p:graphicFrame>
      <p:graphicFrame>
        <p:nvGraphicFramePr>
          <p:cNvPr id="365642" name="Object 74"/>
          <p:cNvGraphicFramePr>
            <a:graphicFrameLocks noChangeAspect="1"/>
          </p:cNvGraphicFramePr>
          <p:nvPr/>
        </p:nvGraphicFramePr>
        <p:xfrm>
          <a:off x="536575" y="5199063"/>
          <a:ext cx="4208463" cy="957262"/>
        </p:xfrm>
        <a:graphic>
          <a:graphicData uri="http://schemas.openxmlformats.org/presentationml/2006/ole">
            <p:oleObj spid="_x0000_s365642" name="Equation" r:id="rId6" imgW="2387520" imgH="545760" progId="Equation.3">
              <p:embed/>
            </p:oleObj>
          </a:graphicData>
        </a:graphic>
      </p:graphicFrame>
      <p:sp>
        <p:nvSpPr>
          <p:cNvPr id="365712" name="Line 75"/>
          <p:cNvSpPr>
            <a:spLocks noChangeShapeType="1"/>
          </p:cNvSpPr>
          <p:nvPr/>
        </p:nvSpPr>
        <p:spPr bwMode="auto">
          <a:xfrm>
            <a:off x="838200" y="4114800"/>
            <a:ext cx="78486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5713" name="Text Box 76"/>
          <p:cNvSpPr txBox="1">
            <a:spLocks noChangeArrowheads="1"/>
          </p:cNvSpPr>
          <p:nvPr/>
        </p:nvSpPr>
        <p:spPr bwMode="auto">
          <a:xfrm>
            <a:off x="1676400" y="1828800"/>
            <a:ext cx="19812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Examples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6826BC75-5FAA-4E81-AFF9-2D90C50EAD01}" type="slidenum">
              <a:rPr lang="en-US"/>
              <a:pPr/>
              <a:t>35</a:t>
            </a:fld>
            <a:endParaRPr lang="en-US"/>
          </a:p>
        </p:txBody>
      </p:sp>
      <p:sp>
        <p:nvSpPr>
          <p:cNvPr id="3840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Using Excel For The</a:t>
            </a:r>
            <a:br>
              <a:rPr lang="en-US" sz="3600" smtClean="0"/>
            </a:br>
            <a:r>
              <a:rPr lang="en-US" sz="3600" smtClean="0"/>
              <a:t>Binomial Distribution</a:t>
            </a:r>
          </a:p>
        </p:txBody>
      </p:sp>
      <p:pic>
        <p:nvPicPr>
          <p:cNvPr id="384004" name="Picture 4" descr="Fig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38200" y="1624013"/>
            <a:ext cx="7467600" cy="4840287"/>
          </a:xfr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BC994176-1548-4AD3-A5CA-08CA07311312}" type="slidenum">
              <a:rPr lang="en-US"/>
              <a:pPr/>
              <a:t>36</a:t>
            </a:fld>
            <a:endParaRPr lang="en-US"/>
          </a:p>
        </p:txBody>
      </p:sp>
      <p:sp>
        <p:nvSpPr>
          <p:cNvPr id="385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Poisson Distribution</a:t>
            </a:r>
            <a:br>
              <a:rPr lang="en-US" smtClean="0"/>
            </a:br>
            <a:r>
              <a:rPr lang="en-US" smtClean="0"/>
              <a:t>Definitions</a:t>
            </a:r>
          </a:p>
        </p:txBody>
      </p:sp>
      <p:sp>
        <p:nvSpPr>
          <p:cNvPr id="385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8077200" cy="42799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You use the </a:t>
            </a:r>
            <a:r>
              <a:rPr lang="en-US" b="1" smtClean="0"/>
              <a:t>Poisson distribution</a:t>
            </a:r>
            <a:r>
              <a:rPr lang="en-US" smtClean="0"/>
              <a:t> when you are interested in the number of times an event occurs in a given </a:t>
            </a:r>
            <a:r>
              <a:rPr lang="en-US" b="1" smtClean="0"/>
              <a:t>area of opportunity</a:t>
            </a:r>
            <a:r>
              <a:rPr lang="en-US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 </a:t>
            </a:r>
            <a:r>
              <a:rPr lang="en-US" b="1" smtClean="0"/>
              <a:t>area of opportunity </a:t>
            </a:r>
            <a:r>
              <a:rPr lang="en-US" smtClean="0"/>
              <a:t>is a continuous unit or interval of time, volume, or such area in which more than one occurrence of an event can occur.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900" smtClean="0"/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number of scratches in a car’s paint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number of mosquito bites on a person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number of computer crashes in a day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6B665ACC-4609-41AB-805D-F257F98A7776}" type="slidenum">
              <a:rPr lang="en-US"/>
              <a:pPr/>
              <a:t>37</a:t>
            </a:fld>
            <a:endParaRPr lang="en-US"/>
          </a:p>
        </p:txBody>
      </p:sp>
      <p:sp>
        <p:nvSpPr>
          <p:cNvPr id="386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28600"/>
            <a:ext cx="7362825" cy="892175"/>
          </a:xfrm>
        </p:spPr>
        <p:txBody>
          <a:bodyPr/>
          <a:lstStyle/>
          <a:p>
            <a:pPr defTabSz="914400" eaLnBrk="1" hangingPunct="1"/>
            <a:r>
              <a:rPr lang="en-US" sz="3600" smtClean="0"/>
              <a:t>The Poisson Distribution</a:t>
            </a:r>
          </a:p>
        </p:txBody>
      </p:sp>
      <p:sp>
        <p:nvSpPr>
          <p:cNvPr id="386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229600" cy="4800600"/>
          </a:xfrm>
          <a:solidFill>
            <a:srgbClr val="FFFFFF"/>
          </a:solidFill>
        </p:spPr>
        <p:txBody>
          <a:bodyPr/>
          <a:lstStyle/>
          <a:p>
            <a:pPr marL="342900" indent="-342900" defTabSz="914400" eaLnBrk="1" hangingPunct="1">
              <a:lnSpc>
                <a:spcPct val="90000"/>
              </a:lnSpc>
            </a:pPr>
            <a:r>
              <a:rPr lang="en-US" sz="2700" smtClean="0">
                <a:solidFill>
                  <a:srgbClr val="000000"/>
                </a:solidFill>
              </a:rPr>
              <a:t>Apply the Poisson Distribution when: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  <a:sym typeface="Symbol" pitchFamily="18" charset="2"/>
              </a:rPr>
              <a:t>You wish to count the number of times an event occurs in a given area of opportunity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  <a:sym typeface="Symbol" pitchFamily="18" charset="2"/>
              </a:rPr>
              <a:t>The probability that an event occurs in one area of opportunity is the same for all areas of opportunity</a:t>
            </a:r>
            <a:r>
              <a:rPr lang="en-US" smtClean="0">
                <a:solidFill>
                  <a:schemeClr val="bg2"/>
                </a:solidFill>
              </a:rPr>
              <a:t> 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  <a:sym typeface="Symbol" pitchFamily="18" charset="2"/>
              </a:rPr>
              <a:t>The number of events that occur in one area of opportunity is independent of the number of events that occur in the other areas of opportunity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  <a:sym typeface="Symbol" pitchFamily="18" charset="2"/>
              </a:rPr>
              <a:t>The probability that two or more events occur in an area of opportunity approaches zero as the area of opportunity becomes smaller</a:t>
            </a:r>
          </a:p>
          <a:p>
            <a:pPr marL="742950" lvl="1" indent="-285750"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smtClean="0">
                <a:solidFill>
                  <a:schemeClr val="bg2"/>
                </a:solidFill>
              </a:rPr>
              <a:t>The </a:t>
            </a:r>
            <a:r>
              <a:rPr lang="en-US" smtClean="0">
                <a:solidFill>
                  <a:schemeClr val="folHlink"/>
                </a:solidFill>
              </a:rPr>
              <a:t>average number of events per unit</a:t>
            </a:r>
            <a:r>
              <a:rPr lang="en-US" smtClean="0">
                <a:solidFill>
                  <a:schemeClr val="bg2"/>
                </a:solidFill>
              </a:rPr>
              <a:t> is </a:t>
            </a:r>
            <a:r>
              <a:rPr lang="en-US" b="1" smtClean="0">
                <a:solidFill>
                  <a:schemeClr val="folHlink"/>
                </a:solidFill>
                <a:sym typeface="Symbol" pitchFamily="18" charset="2"/>
              </a:rPr>
              <a:t> </a:t>
            </a:r>
            <a:r>
              <a:rPr lang="en-US" smtClean="0">
                <a:solidFill>
                  <a:schemeClr val="folHlink"/>
                </a:solidFill>
                <a:sym typeface="Symbol" pitchFamily="18" charset="2"/>
              </a:rPr>
              <a:t>(lambda)</a:t>
            </a:r>
            <a:endParaRPr lang="en-US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AAA0E8DE-073B-435A-8380-68C77E02D527}" type="slidenum">
              <a:rPr lang="en-US"/>
              <a:pPr/>
              <a:t>38</a:t>
            </a:fld>
            <a:endParaRPr lang="en-US"/>
          </a:p>
        </p:txBody>
      </p:sp>
      <p:sp>
        <p:nvSpPr>
          <p:cNvPr id="326663" name="Rectangle 2"/>
          <p:cNvSpPr>
            <a:spLocks noGrp="1" noChangeArrowheads="1"/>
          </p:cNvSpPr>
          <p:nvPr>
            <p:ph type="title"/>
          </p:nvPr>
        </p:nvSpPr>
        <p:spPr>
          <a:xfrm>
            <a:off x="1439863" y="228600"/>
            <a:ext cx="7002462" cy="990600"/>
          </a:xfrm>
        </p:spPr>
        <p:txBody>
          <a:bodyPr/>
          <a:lstStyle/>
          <a:p>
            <a:pPr defTabSz="914400" eaLnBrk="1" hangingPunct="1"/>
            <a:r>
              <a:rPr lang="en-US" sz="3800" smtClean="0"/>
              <a:t>Poisson Distribution Formula</a:t>
            </a:r>
          </a:p>
        </p:txBody>
      </p:sp>
      <p:sp>
        <p:nvSpPr>
          <p:cNvPr id="326664" name="Rectangle 3"/>
          <p:cNvSpPr>
            <a:spLocks noChangeArrowheads="1"/>
          </p:cNvSpPr>
          <p:nvPr/>
        </p:nvSpPr>
        <p:spPr bwMode="auto">
          <a:xfrm>
            <a:off x="1143000" y="3810000"/>
            <a:ext cx="7391400" cy="1600200"/>
          </a:xfrm>
          <a:prstGeom prst="rect">
            <a:avLst/>
          </a:prstGeom>
          <a:solidFill>
            <a:srgbClr val="FFFFFF"/>
          </a:solidFill>
          <a:ln w="2857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where: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	x = number of events in an area of opportunity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	</a:t>
            </a:r>
            <a:r>
              <a:rPr lang="en-US" sz="2000">
                <a:sym typeface="Symbol" pitchFamily="18" charset="2"/>
              </a:rPr>
              <a:t></a:t>
            </a:r>
            <a:r>
              <a:rPr lang="en-US" sz="2000"/>
              <a:t> = expected number of events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	e = base of the natural logarithm system (2.71828...)</a:t>
            </a:r>
            <a:r>
              <a:rPr lang="en-US" sz="2300" baseline="-25000"/>
              <a:t>		</a:t>
            </a:r>
          </a:p>
        </p:txBody>
      </p:sp>
      <p:graphicFrame>
        <p:nvGraphicFramePr>
          <p:cNvPr id="326660" name="Object 4"/>
          <p:cNvGraphicFramePr>
            <a:graphicFrameLocks noChangeAspect="1"/>
          </p:cNvGraphicFramePr>
          <p:nvPr/>
        </p:nvGraphicFramePr>
        <p:xfrm>
          <a:off x="1905000" y="1905000"/>
          <a:ext cx="4594225" cy="1474788"/>
        </p:xfrm>
        <a:graphic>
          <a:graphicData uri="http://schemas.openxmlformats.org/presentationml/2006/ole">
            <p:oleObj spid="_x0000_s326660" name="Equation" r:id="rId3" imgW="1307880" imgH="41904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24AA229B-755F-4BC3-B6E4-7AA45B6A0588}" type="slidenum">
              <a:rPr lang="en-US"/>
              <a:pPr/>
              <a:t>39</a:t>
            </a:fld>
            <a:endParaRPr lang="en-US"/>
          </a:p>
        </p:txBody>
      </p:sp>
      <p:sp>
        <p:nvSpPr>
          <p:cNvPr id="32769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Poisson Distribution Characteristics</a:t>
            </a:r>
          </a:p>
        </p:txBody>
      </p:sp>
      <p:sp>
        <p:nvSpPr>
          <p:cNvPr id="327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12938"/>
            <a:ext cx="1828800" cy="839787"/>
          </a:xfrm>
        </p:spPr>
        <p:txBody>
          <a:bodyPr/>
          <a:lstStyle/>
          <a:p>
            <a:pPr eaLnBrk="1" hangingPunct="1"/>
            <a:r>
              <a:rPr lang="en-US" smtClean="0"/>
              <a:t>Mean</a:t>
            </a:r>
          </a:p>
          <a:p>
            <a:pPr lvl="1"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27692" name="Rectangle 4"/>
          <p:cNvSpPr>
            <a:spLocks noChangeArrowheads="1"/>
          </p:cNvSpPr>
          <p:nvPr/>
        </p:nvSpPr>
        <p:spPr bwMode="auto">
          <a:xfrm>
            <a:off x="914400" y="2971800"/>
            <a:ext cx="594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/>
              <a:t>Variance and Standard Deviation</a:t>
            </a:r>
          </a:p>
        </p:txBody>
      </p:sp>
      <p:graphicFrame>
        <p:nvGraphicFramePr>
          <p:cNvPr id="327685" name="Object 5"/>
          <p:cNvGraphicFramePr>
            <a:graphicFrameLocks noChangeAspect="1"/>
          </p:cNvGraphicFramePr>
          <p:nvPr/>
        </p:nvGraphicFramePr>
        <p:xfrm>
          <a:off x="4117975" y="2133600"/>
          <a:ext cx="1112838" cy="635000"/>
        </p:xfrm>
        <a:graphic>
          <a:graphicData uri="http://schemas.openxmlformats.org/presentationml/2006/ole">
            <p:oleObj spid="_x0000_s327685" name="Equation" r:id="rId3" imgW="355320" imgH="203040" progId="Equation.3">
              <p:embed/>
            </p:oleObj>
          </a:graphicData>
        </a:graphic>
      </p:graphicFrame>
      <p:graphicFrame>
        <p:nvGraphicFramePr>
          <p:cNvPr id="327686" name="Object 6"/>
          <p:cNvGraphicFramePr>
            <a:graphicFrameLocks noChangeAspect="1"/>
          </p:cNvGraphicFramePr>
          <p:nvPr/>
        </p:nvGraphicFramePr>
        <p:xfrm>
          <a:off x="4056063" y="3692525"/>
          <a:ext cx="1206500" cy="566738"/>
        </p:xfrm>
        <a:graphic>
          <a:graphicData uri="http://schemas.openxmlformats.org/presentationml/2006/ole">
            <p:oleObj spid="_x0000_s327686" name="Equation" r:id="rId4" imgW="431640" imgH="203040" progId="Equation.3">
              <p:embed/>
            </p:oleObj>
          </a:graphicData>
        </a:graphic>
      </p:graphicFrame>
      <p:graphicFrame>
        <p:nvGraphicFramePr>
          <p:cNvPr id="327687" name="Object 7"/>
          <p:cNvGraphicFramePr>
            <a:graphicFrameLocks noChangeAspect="1"/>
          </p:cNvGraphicFramePr>
          <p:nvPr/>
        </p:nvGraphicFramePr>
        <p:xfrm>
          <a:off x="4056063" y="4471988"/>
          <a:ext cx="1347787" cy="601662"/>
        </p:xfrm>
        <a:graphic>
          <a:graphicData uri="http://schemas.openxmlformats.org/presentationml/2006/ole">
            <p:oleObj spid="_x0000_s327687" name="Equation" r:id="rId5" imgW="482400" imgH="215640" progId="Equation.3">
              <p:embed/>
            </p:oleObj>
          </a:graphicData>
        </a:graphic>
      </p:graphicFrame>
      <p:sp>
        <p:nvSpPr>
          <p:cNvPr id="327693" name="Rectangle 8"/>
          <p:cNvSpPr>
            <a:spLocks noChangeArrowheads="1"/>
          </p:cNvSpPr>
          <p:nvPr/>
        </p:nvSpPr>
        <p:spPr bwMode="auto">
          <a:xfrm>
            <a:off x="1066800" y="5334000"/>
            <a:ext cx="6400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000"/>
              <a:t>where	 </a:t>
            </a:r>
            <a:r>
              <a:rPr lang="en-US" sz="2000">
                <a:sym typeface="Symbol" pitchFamily="18" charset="2"/>
              </a:rPr>
              <a:t></a:t>
            </a:r>
            <a:r>
              <a:rPr lang="en-US" sz="2000"/>
              <a:t> = expected number of events</a:t>
            </a:r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1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508A9379-D98B-4EF9-914D-FA1F810E2547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Definitions</a:t>
            </a:r>
            <a:br>
              <a:rPr lang="en-US" sz="3600" smtClean="0"/>
            </a:br>
            <a:r>
              <a:rPr lang="en-US" sz="3600" smtClean="0"/>
              <a:t>Random Variables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077200" cy="1600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3200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3352800" y="2057400"/>
            <a:ext cx="2332038" cy="874713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Random 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400" b="1"/>
              <a:t>Variables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417638" y="3373438"/>
            <a:ext cx="2514600" cy="687387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Discrete 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000" b="1"/>
              <a:t>Random Variable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5227638" y="3373438"/>
            <a:ext cx="2374900" cy="687387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Continuous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000" b="1"/>
              <a:t>Random Variable</a:t>
            </a:r>
          </a:p>
        </p:txBody>
      </p:sp>
      <p:cxnSp>
        <p:nvCxnSpPr>
          <p:cNvPr id="21512" name="AutoShape 7"/>
          <p:cNvCxnSpPr>
            <a:cxnSpLocks noChangeShapeType="1"/>
            <a:stCxn id="21509" idx="2"/>
            <a:endCxn id="21510" idx="0"/>
          </p:cNvCxnSpPr>
          <p:nvPr/>
        </p:nvCxnSpPr>
        <p:spPr bwMode="auto">
          <a:xfrm rot="5400000">
            <a:off x="3386138" y="2230438"/>
            <a:ext cx="422275" cy="18446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1513" name="AutoShape 8"/>
          <p:cNvCxnSpPr>
            <a:cxnSpLocks noChangeShapeType="1"/>
            <a:stCxn id="21509" idx="2"/>
            <a:endCxn id="21511" idx="0"/>
          </p:cNvCxnSpPr>
          <p:nvPr/>
        </p:nvCxnSpPr>
        <p:spPr bwMode="auto">
          <a:xfrm rot="16200000" flipH="1">
            <a:off x="5256213" y="2205038"/>
            <a:ext cx="422275" cy="18954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1514" name="Line 9"/>
          <p:cNvSpPr>
            <a:spLocks noChangeShapeType="1"/>
          </p:cNvSpPr>
          <p:nvPr/>
        </p:nvSpPr>
        <p:spPr bwMode="auto">
          <a:xfrm>
            <a:off x="3794125" y="3208338"/>
            <a:ext cx="1588" cy="1587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0"/>
          <p:cNvSpPr>
            <a:spLocks noChangeShapeType="1"/>
          </p:cNvSpPr>
          <p:nvPr/>
        </p:nvSpPr>
        <p:spPr bwMode="auto">
          <a:xfrm>
            <a:off x="4953000" y="5105400"/>
            <a:ext cx="290195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16" name="Freeform 11"/>
          <p:cNvSpPr>
            <a:spLocks/>
          </p:cNvSpPr>
          <p:nvPr/>
        </p:nvSpPr>
        <p:spPr bwMode="auto">
          <a:xfrm>
            <a:off x="6400800" y="4267200"/>
            <a:ext cx="1390650" cy="766763"/>
          </a:xfrm>
          <a:custGeom>
            <a:avLst/>
            <a:gdLst>
              <a:gd name="T0" fmla="*/ 1029 w 1030"/>
              <a:gd name="T1" fmla="*/ 990 h 991"/>
              <a:gd name="T2" fmla="*/ 921 w 1030"/>
              <a:gd name="T3" fmla="*/ 980 h 991"/>
              <a:gd name="T4" fmla="*/ 866 w 1030"/>
              <a:gd name="T5" fmla="*/ 967 h 991"/>
              <a:gd name="T6" fmla="*/ 813 w 1030"/>
              <a:gd name="T7" fmla="*/ 952 h 991"/>
              <a:gd name="T8" fmla="*/ 758 w 1030"/>
              <a:gd name="T9" fmla="*/ 929 h 991"/>
              <a:gd name="T10" fmla="*/ 703 w 1030"/>
              <a:gd name="T11" fmla="*/ 897 h 991"/>
              <a:gd name="T12" fmla="*/ 651 w 1030"/>
              <a:gd name="T13" fmla="*/ 857 h 991"/>
              <a:gd name="T14" fmla="*/ 541 w 1030"/>
              <a:gd name="T15" fmla="*/ 743 h 991"/>
              <a:gd name="T16" fmla="*/ 433 w 1030"/>
              <a:gd name="T17" fmla="*/ 581 h 991"/>
              <a:gd name="T18" fmla="*/ 325 w 1030"/>
              <a:gd name="T19" fmla="*/ 386 h 991"/>
              <a:gd name="T20" fmla="*/ 270 w 1030"/>
              <a:gd name="T21" fmla="*/ 287 h 991"/>
              <a:gd name="T22" fmla="*/ 215 w 1030"/>
              <a:gd name="T23" fmla="*/ 196 h 991"/>
              <a:gd name="T24" fmla="*/ 163 w 1030"/>
              <a:gd name="T25" fmla="*/ 116 h 991"/>
              <a:gd name="T26" fmla="*/ 108 w 1030"/>
              <a:gd name="T27" fmla="*/ 53 h 991"/>
              <a:gd name="T28" fmla="*/ 53 w 1030"/>
              <a:gd name="T29" fmla="*/ 13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7" name="Freeform 12"/>
          <p:cNvSpPr>
            <a:spLocks/>
          </p:cNvSpPr>
          <p:nvPr/>
        </p:nvSpPr>
        <p:spPr bwMode="auto">
          <a:xfrm>
            <a:off x="5029200" y="4267200"/>
            <a:ext cx="1393825" cy="766763"/>
          </a:xfrm>
          <a:custGeom>
            <a:avLst/>
            <a:gdLst>
              <a:gd name="T0" fmla="*/ 0 w 1032"/>
              <a:gd name="T1" fmla="*/ 990 h 991"/>
              <a:gd name="T2" fmla="*/ 108 w 1032"/>
              <a:gd name="T3" fmla="*/ 980 h 991"/>
              <a:gd name="T4" fmla="*/ 163 w 1032"/>
              <a:gd name="T5" fmla="*/ 967 h 991"/>
              <a:gd name="T6" fmla="*/ 218 w 1032"/>
              <a:gd name="T7" fmla="*/ 952 h 991"/>
              <a:gd name="T8" fmla="*/ 271 w 1032"/>
              <a:gd name="T9" fmla="*/ 929 h 991"/>
              <a:gd name="T10" fmla="*/ 326 w 1032"/>
              <a:gd name="T11" fmla="*/ 897 h 991"/>
              <a:gd name="T12" fmla="*/ 381 w 1032"/>
              <a:gd name="T13" fmla="*/ 857 h 991"/>
              <a:gd name="T14" fmla="*/ 488 w 1032"/>
              <a:gd name="T15" fmla="*/ 743 h 991"/>
              <a:gd name="T16" fmla="*/ 596 w 1032"/>
              <a:gd name="T17" fmla="*/ 581 h 991"/>
              <a:gd name="T18" fmla="*/ 706 w 1032"/>
              <a:gd name="T19" fmla="*/ 386 h 991"/>
              <a:gd name="T20" fmla="*/ 759 w 1032"/>
              <a:gd name="T21" fmla="*/ 287 h 991"/>
              <a:gd name="T22" fmla="*/ 814 w 1032"/>
              <a:gd name="T23" fmla="*/ 196 h 991"/>
              <a:gd name="T24" fmla="*/ 868 w 1032"/>
              <a:gd name="T25" fmla="*/ 116 h 991"/>
              <a:gd name="T26" fmla="*/ 921 w 1032"/>
              <a:gd name="T27" fmla="*/ 53 h 991"/>
              <a:gd name="T28" fmla="*/ 976 w 1032"/>
              <a:gd name="T29" fmla="*/ 13 h 991"/>
              <a:gd name="T30" fmla="*/ 1031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8" name="Line 13"/>
          <p:cNvSpPr>
            <a:spLocks noChangeShapeType="1"/>
          </p:cNvSpPr>
          <p:nvPr/>
        </p:nvSpPr>
        <p:spPr bwMode="auto">
          <a:xfrm>
            <a:off x="1219200" y="5105400"/>
            <a:ext cx="290195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19" name="Line 14"/>
          <p:cNvSpPr>
            <a:spLocks noChangeShapeType="1"/>
          </p:cNvSpPr>
          <p:nvPr/>
        </p:nvSpPr>
        <p:spPr bwMode="auto">
          <a:xfrm>
            <a:off x="1524000" y="4800600"/>
            <a:ext cx="0" cy="304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0" name="Line 15"/>
          <p:cNvSpPr>
            <a:spLocks noChangeShapeType="1"/>
          </p:cNvSpPr>
          <p:nvPr/>
        </p:nvSpPr>
        <p:spPr bwMode="auto">
          <a:xfrm>
            <a:off x="1676400" y="4648200"/>
            <a:ext cx="0" cy="457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1" name="Line 16"/>
          <p:cNvSpPr>
            <a:spLocks noChangeShapeType="1"/>
          </p:cNvSpPr>
          <p:nvPr/>
        </p:nvSpPr>
        <p:spPr bwMode="auto">
          <a:xfrm>
            <a:off x="1828800" y="4191000"/>
            <a:ext cx="0" cy="914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2" name="Line 17"/>
          <p:cNvSpPr>
            <a:spLocks noChangeShapeType="1"/>
          </p:cNvSpPr>
          <p:nvPr/>
        </p:nvSpPr>
        <p:spPr bwMode="auto">
          <a:xfrm>
            <a:off x="1981200" y="4419600"/>
            <a:ext cx="0" cy="685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3" name="Line 18"/>
          <p:cNvSpPr>
            <a:spLocks noChangeShapeType="1"/>
          </p:cNvSpPr>
          <p:nvPr/>
        </p:nvSpPr>
        <p:spPr bwMode="auto">
          <a:xfrm>
            <a:off x="2133600" y="4267200"/>
            <a:ext cx="0" cy="838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4" name="Line 19"/>
          <p:cNvSpPr>
            <a:spLocks noChangeShapeType="1"/>
          </p:cNvSpPr>
          <p:nvPr/>
        </p:nvSpPr>
        <p:spPr bwMode="auto">
          <a:xfrm>
            <a:off x="2286000" y="4495800"/>
            <a:ext cx="0" cy="609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5" name="Line 20"/>
          <p:cNvSpPr>
            <a:spLocks noChangeShapeType="1"/>
          </p:cNvSpPr>
          <p:nvPr/>
        </p:nvSpPr>
        <p:spPr bwMode="auto">
          <a:xfrm>
            <a:off x="2438400" y="4648200"/>
            <a:ext cx="0" cy="457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6" name="Line 21"/>
          <p:cNvSpPr>
            <a:spLocks noChangeShapeType="1"/>
          </p:cNvSpPr>
          <p:nvPr/>
        </p:nvSpPr>
        <p:spPr bwMode="auto">
          <a:xfrm>
            <a:off x="2590800" y="4724400"/>
            <a:ext cx="0" cy="381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7" name="Line 22"/>
          <p:cNvSpPr>
            <a:spLocks noChangeShapeType="1"/>
          </p:cNvSpPr>
          <p:nvPr/>
        </p:nvSpPr>
        <p:spPr bwMode="auto">
          <a:xfrm>
            <a:off x="3352800" y="4876800"/>
            <a:ext cx="0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8" name="Line 23"/>
          <p:cNvSpPr>
            <a:spLocks noChangeShapeType="1"/>
          </p:cNvSpPr>
          <p:nvPr/>
        </p:nvSpPr>
        <p:spPr bwMode="auto">
          <a:xfrm>
            <a:off x="3581400" y="4953000"/>
            <a:ext cx="0" cy="152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29" name="Line 24"/>
          <p:cNvSpPr>
            <a:spLocks noChangeShapeType="1"/>
          </p:cNvSpPr>
          <p:nvPr/>
        </p:nvSpPr>
        <p:spPr bwMode="auto">
          <a:xfrm>
            <a:off x="3048000" y="4876800"/>
            <a:ext cx="0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30" name="Line 25"/>
          <p:cNvSpPr>
            <a:spLocks noChangeShapeType="1"/>
          </p:cNvSpPr>
          <p:nvPr/>
        </p:nvSpPr>
        <p:spPr bwMode="auto">
          <a:xfrm>
            <a:off x="2743200" y="4724400"/>
            <a:ext cx="0" cy="381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31" name="Text Box 26"/>
          <p:cNvSpPr txBox="1">
            <a:spLocks noChangeArrowheads="1"/>
          </p:cNvSpPr>
          <p:nvPr/>
        </p:nvSpPr>
        <p:spPr bwMode="auto">
          <a:xfrm>
            <a:off x="457200" y="3354388"/>
            <a:ext cx="91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Ch. 5</a:t>
            </a:r>
          </a:p>
        </p:txBody>
      </p:sp>
      <p:sp>
        <p:nvSpPr>
          <p:cNvPr id="21532" name="Text Box 27"/>
          <p:cNvSpPr txBox="1">
            <a:spLocks noChangeArrowheads="1"/>
          </p:cNvSpPr>
          <p:nvPr/>
        </p:nvSpPr>
        <p:spPr bwMode="auto">
          <a:xfrm>
            <a:off x="7621588" y="3354388"/>
            <a:ext cx="912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Ch. 6</a:t>
            </a:r>
          </a:p>
        </p:txBody>
      </p:sp>
      <p:sp>
        <p:nvSpPr>
          <p:cNvPr id="21533" name="Rectangle 28"/>
          <p:cNvSpPr>
            <a:spLocks noChangeArrowheads="1"/>
          </p:cNvSpPr>
          <p:nvPr/>
        </p:nvSpPr>
        <p:spPr bwMode="auto">
          <a:xfrm>
            <a:off x="990600" y="1524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3600">
                <a:solidFill>
                  <a:schemeClr val="tx2"/>
                </a:solidFill>
              </a:rPr>
              <a:t>Definitions</a:t>
            </a:r>
            <a:br>
              <a:rPr lang="en-US" sz="3600">
                <a:solidFill>
                  <a:schemeClr val="tx2"/>
                </a:solidFill>
              </a:rPr>
            </a:br>
            <a:r>
              <a:rPr lang="en-US" sz="3600">
                <a:solidFill>
                  <a:schemeClr val="tx2"/>
                </a:solidFill>
              </a:rPr>
              <a:t>Random Variables</a:t>
            </a:r>
          </a:p>
        </p:txBody>
      </p:sp>
      <p:sp>
        <p:nvSpPr>
          <p:cNvPr id="21534" name="Rectangle 29"/>
          <p:cNvSpPr>
            <a:spLocks noChangeArrowheads="1"/>
          </p:cNvSpPr>
          <p:nvPr/>
        </p:nvSpPr>
        <p:spPr bwMode="auto">
          <a:xfrm>
            <a:off x="838200" y="1676400"/>
            <a:ext cx="8077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21535" name="Rectangle 30"/>
          <p:cNvSpPr>
            <a:spLocks noChangeArrowheads="1"/>
          </p:cNvSpPr>
          <p:nvPr/>
        </p:nvSpPr>
        <p:spPr bwMode="auto">
          <a:xfrm>
            <a:off x="3352800" y="2057400"/>
            <a:ext cx="2332038" cy="874713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Random 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400" b="1"/>
              <a:t>Variables</a:t>
            </a:r>
          </a:p>
        </p:txBody>
      </p:sp>
      <p:sp>
        <p:nvSpPr>
          <p:cNvPr id="21536" name="Rectangle 31"/>
          <p:cNvSpPr>
            <a:spLocks noChangeArrowheads="1"/>
          </p:cNvSpPr>
          <p:nvPr/>
        </p:nvSpPr>
        <p:spPr bwMode="auto">
          <a:xfrm>
            <a:off x="1417638" y="3373438"/>
            <a:ext cx="2514600" cy="687387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Discrete 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000" b="1"/>
              <a:t>Random Variable</a:t>
            </a:r>
          </a:p>
        </p:txBody>
      </p:sp>
      <p:sp>
        <p:nvSpPr>
          <p:cNvPr id="21537" name="Rectangle 32"/>
          <p:cNvSpPr>
            <a:spLocks noChangeArrowheads="1"/>
          </p:cNvSpPr>
          <p:nvPr/>
        </p:nvSpPr>
        <p:spPr bwMode="auto">
          <a:xfrm>
            <a:off x="5227638" y="3373438"/>
            <a:ext cx="2374900" cy="687387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Continuous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000" b="1"/>
              <a:t>Random Variable</a:t>
            </a:r>
          </a:p>
        </p:txBody>
      </p:sp>
      <p:cxnSp>
        <p:nvCxnSpPr>
          <p:cNvPr id="21538" name="AutoShape 33"/>
          <p:cNvCxnSpPr>
            <a:cxnSpLocks noChangeShapeType="1"/>
            <a:stCxn id="21535" idx="2"/>
            <a:endCxn id="21536" idx="0"/>
          </p:cNvCxnSpPr>
          <p:nvPr/>
        </p:nvCxnSpPr>
        <p:spPr bwMode="auto">
          <a:xfrm rot="5400000">
            <a:off x="3386138" y="2230438"/>
            <a:ext cx="422275" cy="18446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1539" name="AutoShape 34"/>
          <p:cNvCxnSpPr>
            <a:cxnSpLocks noChangeShapeType="1"/>
            <a:stCxn id="21535" idx="2"/>
            <a:endCxn id="21537" idx="0"/>
          </p:cNvCxnSpPr>
          <p:nvPr/>
        </p:nvCxnSpPr>
        <p:spPr bwMode="auto">
          <a:xfrm rot="16200000" flipH="1">
            <a:off x="5256213" y="2205038"/>
            <a:ext cx="422275" cy="18954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1540" name="Line 35"/>
          <p:cNvSpPr>
            <a:spLocks noChangeShapeType="1"/>
          </p:cNvSpPr>
          <p:nvPr/>
        </p:nvSpPr>
        <p:spPr bwMode="auto">
          <a:xfrm>
            <a:off x="3794125" y="3208338"/>
            <a:ext cx="1588" cy="1587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41" name="Line 36"/>
          <p:cNvSpPr>
            <a:spLocks noChangeShapeType="1"/>
          </p:cNvSpPr>
          <p:nvPr/>
        </p:nvSpPr>
        <p:spPr bwMode="auto">
          <a:xfrm>
            <a:off x="4953000" y="5105400"/>
            <a:ext cx="290195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42" name="Freeform 37"/>
          <p:cNvSpPr>
            <a:spLocks/>
          </p:cNvSpPr>
          <p:nvPr/>
        </p:nvSpPr>
        <p:spPr bwMode="auto">
          <a:xfrm>
            <a:off x="6400800" y="4267200"/>
            <a:ext cx="1390650" cy="766763"/>
          </a:xfrm>
          <a:custGeom>
            <a:avLst/>
            <a:gdLst>
              <a:gd name="T0" fmla="*/ 1029 w 1030"/>
              <a:gd name="T1" fmla="*/ 990 h 991"/>
              <a:gd name="T2" fmla="*/ 921 w 1030"/>
              <a:gd name="T3" fmla="*/ 980 h 991"/>
              <a:gd name="T4" fmla="*/ 866 w 1030"/>
              <a:gd name="T5" fmla="*/ 967 h 991"/>
              <a:gd name="T6" fmla="*/ 813 w 1030"/>
              <a:gd name="T7" fmla="*/ 952 h 991"/>
              <a:gd name="T8" fmla="*/ 758 w 1030"/>
              <a:gd name="T9" fmla="*/ 929 h 991"/>
              <a:gd name="T10" fmla="*/ 703 w 1030"/>
              <a:gd name="T11" fmla="*/ 897 h 991"/>
              <a:gd name="T12" fmla="*/ 651 w 1030"/>
              <a:gd name="T13" fmla="*/ 857 h 991"/>
              <a:gd name="T14" fmla="*/ 541 w 1030"/>
              <a:gd name="T15" fmla="*/ 743 h 991"/>
              <a:gd name="T16" fmla="*/ 433 w 1030"/>
              <a:gd name="T17" fmla="*/ 581 h 991"/>
              <a:gd name="T18" fmla="*/ 325 w 1030"/>
              <a:gd name="T19" fmla="*/ 386 h 991"/>
              <a:gd name="T20" fmla="*/ 270 w 1030"/>
              <a:gd name="T21" fmla="*/ 287 h 991"/>
              <a:gd name="T22" fmla="*/ 215 w 1030"/>
              <a:gd name="T23" fmla="*/ 196 h 991"/>
              <a:gd name="T24" fmla="*/ 163 w 1030"/>
              <a:gd name="T25" fmla="*/ 116 h 991"/>
              <a:gd name="T26" fmla="*/ 108 w 1030"/>
              <a:gd name="T27" fmla="*/ 53 h 991"/>
              <a:gd name="T28" fmla="*/ 53 w 1030"/>
              <a:gd name="T29" fmla="*/ 13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3" name="Freeform 38"/>
          <p:cNvSpPr>
            <a:spLocks/>
          </p:cNvSpPr>
          <p:nvPr/>
        </p:nvSpPr>
        <p:spPr bwMode="auto">
          <a:xfrm>
            <a:off x="5029200" y="4267200"/>
            <a:ext cx="1393825" cy="766763"/>
          </a:xfrm>
          <a:custGeom>
            <a:avLst/>
            <a:gdLst>
              <a:gd name="T0" fmla="*/ 0 w 1032"/>
              <a:gd name="T1" fmla="*/ 990 h 991"/>
              <a:gd name="T2" fmla="*/ 108 w 1032"/>
              <a:gd name="T3" fmla="*/ 980 h 991"/>
              <a:gd name="T4" fmla="*/ 163 w 1032"/>
              <a:gd name="T5" fmla="*/ 967 h 991"/>
              <a:gd name="T6" fmla="*/ 218 w 1032"/>
              <a:gd name="T7" fmla="*/ 952 h 991"/>
              <a:gd name="T8" fmla="*/ 271 w 1032"/>
              <a:gd name="T9" fmla="*/ 929 h 991"/>
              <a:gd name="T10" fmla="*/ 326 w 1032"/>
              <a:gd name="T11" fmla="*/ 897 h 991"/>
              <a:gd name="T12" fmla="*/ 381 w 1032"/>
              <a:gd name="T13" fmla="*/ 857 h 991"/>
              <a:gd name="T14" fmla="*/ 488 w 1032"/>
              <a:gd name="T15" fmla="*/ 743 h 991"/>
              <a:gd name="T16" fmla="*/ 596 w 1032"/>
              <a:gd name="T17" fmla="*/ 581 h 991"/>
              <a:gd name="T18" fmla="*/ 706 w 1032"/>
              <a:gd name="T19" fmla="*/ 386 h 991"/>
              <a:gd name="T20" fmla="*/ 759 w 1032"/>
              <a:gd name="T21" fmla="*/ 287 h 991"/>
              <a:gd name="T22" fmla="*/ 814 w 1032"/>
              <a:gd name="T23" fmla="*/ 196 h 991"/>
              <a:gd name="T24" fmla="*/ 868 w 1032"/>
              <a:gd name="T25" fmla="*/ 116 h 991"/>
              <a:gd name="T26" fmla="*/ 921 w 1032"/>
              <a:gd name="T27" fmla="*/ 53 h 991"/>
              <a:gd name="T28" fmla="*/ 976 w 1032"/>
              <a:gd name="T29" fmla="*/ 13 h 991"/>
              <a:gd name="T30" fmla="*/ 1031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4" name="Line 39"/>
          <p:cNvSpPr>
            <a:spLocks noChangeShapeType="1"/>
          </p:cNvSpPr>
          <p:nvPr/>
        </p:nvSpPr>
        <p:spPr bwMode="auto">
          <a:xfrm>
            <a:off x="1219200" y="5105400"/>
            <a:ext cx="290195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45" name="Line 40"/>
          <p:cNvSpPr>
            <a:spLocks noChangeShapeType="1"/>
          </p:cNvSpPr>
          <p:nvPr/>
        </p:nvSpPr>
        <p:spPr bwMode="auto">
          <a:xfrm>
            <a:off x="1524000" y="4800600"/>
            <a:ext cx="0" cy="304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46" name="Line 41"/>
          <p:cNvSpPr>
            <a:spLocks noChangeShapeType="1"/>
          </p:cNvSpPr>
          <p:nvPr/>
        </p:nvSpPr>
        <p:spPr bwMode="auto">
          <a:xfrm>
            <a:off x="1676400" y="4648200"/>
            <a:ext cx="0" cy="457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47" name="Line 42"/>
          <p:cNvSpPr>
            <a:spLocks noChangeShapeType="1"/>
          </p:cNvSpPr>
          <p:nvPr/>
        </p:nvSpPr>
        <p:spPr bwMode="auto">
          <a:xfrm>
            <a:off x="1828800" y="4191000"/>
            <a:ext cx="0" cy="914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48" name="Line 43"/>
          <p:cNvSpPr>
            <a:spLocks noChangeShapeType="1"/>
          </p:cNvSpPr>
          <p:nvPr/>
        </p:nvSpPr>
        <p:spPr bwMode="auto">
          <a:xfrm>
            <a:off x="1981200" y="4419600"/>
            <a:ext cx="0" cy="685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49" name="Line 44"/>
          <p:cNvSpPr>
            <a:spLocks noChangeShapeType="1"/>
          </p:cNvSpPr>
          <p:nvPr/>
        </p:nvSpPr>
        <p:spPr bwMode="auto">
          <a:xfrm>
            <a:off x="2133600" y="4267200"/>
            <a:ext cx="0" cy="838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0" name="Line 45"/>
          <p:cNvSpPr>
            <a:spLocks noChangeShapeType="1"/>
          </p:cNvSpPr>
          <p:nvPr/>
        </p:nvSpPr>
        <p:spPr bwMode="auto">
          <a:xfrm>
            <a:off x="2286000" y="4495800"/>
            <a:ext cx="0" cy="609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1" name="Line 46"/>
          <p:cNvSpPr>
            <a:spLocks noChangeShapeType="1"/>
          </p:cNvSpPr>
          <p:nvPr/>
        </p:nvSpPr>
        <p:spPr bwMode="auto">
          <a:xfrm>
            <a:off x="2438400" y="4648200"/>
            <a:ext cx="0" cy="457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2" name="Line 47"/>
          <p:cNvSpPr>
            <a:spLocks noChangeShapeType="1"/>
          </p:cNvSpPr>
          <p:nvPr/>
        </p:nvSpPr>
        <p:spPr bwMode="auto">
          <a:xfrm>
            <a:off x="2590800" y="4724400"/>
            <a:ext cx="0" cy="381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3" name="Line 48"/>
          <p:cNvSpPr>
            <a:spLocks noChangeShapeType="1"/>
          </p:cNvSpPr>
          <p:nvPr/>
        </p:nvSpPr>
        <p:spPr bwMode="auto">
          <a:xfrm>
            <a:off x="3352800" y="4876800"/>
            <a:ext cx="0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4" name="Line 49"/>
          <p:cNvSpPr>
            <a:spLocks noChangeShapeType="1"/>
          </p:cNvSpPr>
          <p:nvPr/>
        </p:nvSpPr>
        <p:spPr bwMode="auto">
          <a:xfrm>
            <a:off x="3581400" y="4953000"/>
            <a:ext cx="0" cy="152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5" name="Line 50"/>
          <p:cNvSpPr>
            <a:spLocks noChangeShapeType="1"/>
          </p:cNvSpPr>
          <p:nvPr/>
        </p:nvSpPr>
        <p:spPr bwMode="auto">
          <a:xfrm>
            <a:off x="3048000" y="4876800"/>
            <a:ext cx="0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6" name="Line 51"/>
          <p:cNvSpPr>
            <a:spLocks noChangeShapeType="1"/>
          </p:cNvSpPr>
          <p:nvPr/>
        </p:nvSpPr>
        <p:spPr bwMode="auto">
          <a:xfrm>
            <a:off x="2743200" y="4724400"/>
            <a:ext cx="0" cy="381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57" name="Text Box 52"/>
          <p:cNvSpPr txBox="1">
            <a:spLocks noChangeArrowheads="1"/>
          </p:cNvSpPr>
          <p:nvPr/>
        </p:nvSpPr>
        <p:spPr bwMode="auto">
          <a:xfrm>
            <a:off x="457200" y="3354388"/>
            <a:ext cx="91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Ch. 5</a:t>
            </a:r>
          </a:p>
        </p:txBody>
      </p:sp>
      <p:sp>
        <p:nvSpPr>
          <p:cNvPr id="21558" name="Text Box 53"/>
          <p:cNvSpPr txBox="1">
            <a:spLocks noChangeArrowheads="1"/>
          </p:cNvSpPr>
          <p:nvPr/>
        </p:nvSpPr>
        <p:spPr bwMode="auto">
          <a:xfrm>
            <a:off x="7621588" y="3354388"/>
            <a:ext cx="912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Ch. 6</a:t>
            </a:r>
          </a:p>
        </p:txBody>
      </p:sp>
      <p:sp>
        <p:nvSpPr>
          <p:cNvPr id="21559" name="Rectangle 54"/>
          <p:cNvSpPr>
            <a:spLocks noChangeArrowheads="1"/>
          </p:cNvSpPr>
          <p:nvPr/>
        </p:nvSpPr>
        <p:spPr bwMode="auto">
          <a:xfrm>
            <a:off x="990600" y="1524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 anchor="b"/>
          <a:lstStyle/>
          <a:p>
            <a:pPr algn="ctr" defTabSz="852488">
              <a:lnSpc>
                <a:spcPct val="80000"/>
              </a:lnSpc>
            </a:pPr>
            <a:r>
              <a:rPr lang="en-US" sz="3600">
                <a:solidFill>
                  <a:schemeClr val="tx2"/>
                </a:solidFill>
              </a:rPr>
              <a:t>Definitions</a:t>
            </a:r>
            <a:br>
              <a:rPr lang="en-US" sz="3600">
                <a:solidFill>
                  <a:schemeClr val="tx2"/>
                </a:solidFill>
              </a:rPr>
            </a:br>
            <a:r>
              <a:rPr lang="en-US" sz="3600">
                <a:solidFill>
                  <a:schemeClr val="tx2"/>
                </a:solidFill>
              </a:rPr>
              <a:t>Random Variables</a:t>
            </a:r>
          </a:p>
        </p:txBody>
      </p:sp>
      <p:sp>
        <p:nvSpPr>
          <p:cNvPr id="21560" name="Rectangle 55"/>
          <p:cNvSpPr>
            <a:spLocks noChangeArrowheads="1"/>
          </p:cNvSpPr>
          <p:nvPr/>
        </p:nvSpPr>
        <p:spPr bwMode="auto">
          <a:xfrm>
            <a:off x="838200" y="1676400"/>
            <a:ext cx="8077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2800"/>
          </a:p>
        </p:txBody>
      </p:sp>
      <p:sp>
        <p:nvSpPr>
          <p:cNvPr id="21561" name="Rectangle 56"/>
          <p:cNvSpPr>
            <a:spLocks noChangeArrowheads="1"/>
          </p:cNvSpPr>
          <p:nvPr/>
        </p:nvSpPr>
        <p:spPr bwMode="auto">
          <a:xfrm>
            <a:off x="3352800" y="2057400"/>
            <a:ext cx="2332038" cy="874713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Random 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400" b="1"/>
              <a:t>Variables</a:t>
            </a:r>
          </a:p>
        </p:txBody>
      </p:sp>
      <p:sp>
        <p:nvSpPr>
          <p:cNvPr id="21562" name="Rectangle 57"/>
          <p:cNvSpPr>
            <a:spLocks noChangeArrowheads="1"/>
          </p:cNvSpPr>
          <p:nvPr/>
        </p:nvSpPr>
        <p:spPr bwMode="auto">
          <a:xfrm>
            <a:off x="1417638" y="3373438"/>
            <a:ext cx="2514600" cy="687387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Discrete 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000" b="1"/>
              <a:t>Random Variable</a:t>
            </a:r>
          </a:p>
        </p:txBody>
      </p:sp>
      <p:sp>
        <p:nvSpPr>
          <p:cNvPr id="21563" name="Rectangle 58"/>
          <p:cNvSpPr>
            <a:spLocks noChangeArrowheads="1"/>
          </p:cNvSpPr>
          <p:nvPr/>
        </p:nvSpPr>
        <p:spPr bwMode="auto">
          <a:xfrm>
            <a:off x="5227638" y="3373438"/>
            <a:ext cx="2374900" cy="687387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2000" b="1"/>
              <a:t>Continuous</a:t>
            </a:r>
          </a:p>
          <a:p>
            <a:pPr algn="ctr"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000" b="1"/>
              <a:t>Random Variable</a:t>
            </a:r>
          </a:p>
        </p:txBody>
      </p:sp>
      <p:cxnSp>
        <p:nvCxnSpPr>
          <p:cNvPr id="21564" name="AutoShape 59"/>
          <p:cNvCxnSpPr>
            <a:cxnSpLocks noChangeShapeType="1"/>
            <a:stCxn id="21561" idx="2"/>
            <a:endCxn id="21562" idx="0"/>
          </p:cNvCxnSpPr>
          <p:nvPr/>
        </p:nvCxnSpPr>
        <p:spPr bwMode="auto">
          <a:xfrm rot="5400000">
            <a:off x="3386138" y="2230438"/>
            <a:ext cx="422275" cy="18446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1565" name="AutoShape 60"/>
          <p:cNvCxnSpPr>
            <a:cxnSpLocks noChangeShapeType="1"/>
            <a:stCxn id="21561" idx="2"/>
            <a:endCxn id="21563" idx="0"/>
          </p:cNvCxnSpPr>
          <p:nvPr/>
        </p:nvCxnSpPr>
        <p:spPr bwMode="auto">
          <a:xfrm rot="16200000" flipH="1">
            <a:off x="5256213" y="2205038"/>
            <a:ext cx="422275" cy="189547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1566" name="Line 61"/>
          <p:cNvSpPr>
            <a:spLocks noChangeShapeType="1"/>
          </p:cNvSpPr>
          <p:nvPr/>
        </p:nvSpPr>
        <p:spPr bwMode="auto">
          <a:xfrm>
            <a:off x="3794125" y="3208338"/>
            <a:ext cx="1588" cy="1587"/>
          </a:xfrm>
          <a:prstGeom prst="line">
            <a:avLst/>
          </a:prstGeom>
          <a:noFill/>
          <a:ln w="25400">
            <a:solidFill>
              <a:srgbClr val="CDCDCD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67" name="Line 62"/>
          <p:cNvSpPr>
            <a:spLocks noChangeShapeType="1"/>
          </p:cNvSpPr>
          <p:nvPr/>
        </p:nvSpPr>
        <p:spPr bwMode="auto">
          <a:xfrm>
            <a:off x="4953000" y="5105400"/>
            <a:ext cx="290195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68" name="Freeform 63"/>
          <p:cNvSpPr>
            <a:spLocks/>
          </p:cNvSpPr>
          <p:nvPr/>
        </p:nvSpPr>
        <p:spPr bwMode="auto">
          <a:xfrm>
            <a:off x="6400800" y="4267200"/>
            <a:ext cx="1390650" cy="766763"/>
          </a:xfrm>
          <a:custGeom>
            <a:avLst/>
            <a:gdLst>
              <a:gd name="T0" fmla="*/ 1029 w 1030"/>
              <a:gd name="T1" fmla="*/ 990 h 991"/>
              <a:gd name="T2" fmla="*/ 921 w 1030"/>
              <a:gd name="T3" fmla="*/ 980 h 991"/>
              <a:gd name="T4" fmla="*/ 866 w 1030"/>
              <a:gd name="T5" fmla="*/ 967 h 991"/>
              <a:gd name="T6" fmla="*/ 813 w 1030"/>
              <a:gd name="T7" fmla="*/ 952 h 991"/>
              <a:gd name="T8" fmla="*/ 758 w 1030"/>
              <a:gd name="T9" fmla="*/ 929 h 991"/>
              <a:gd name="T10" fmla="*/ 703 w 1030"/>
              <a:gd name="T11" fmla="*/ 897 h 991"/>
              <a:gd name="T12" fmla="*/ 651 w 1030"/>
              <a:gd name="T13" fmla="*/ 857 h 991"/>
              <a:gd name="T14" fmla="*/ 541 w 1030"/>
              <a:gd name="T15" fmla="*/ 743 h 991"/>
              <a:gd name="T16" fmla="*/ 433 w 1030"/>
              <a:gd name="T17" fmla="*/ 581 h 991"/>
              <a:gd name="T18" fmla="*/ 325 w 1030"/>
              <a:gd name="T19" fmla="*/ 386 h 991"/>
              <a:gd name="T20" fmla="*/ 270 w 1030"/>
              <a:gd name="T21" fmla="*/ 287 h 991"/>
              <a:gd name="T22" fmla="*/ 215 w 1030"/>
              <a:gd name="T23" fmla="*/ 196 h 991"/>
              <a:gd name="T24" fmla="*/ 163 w 1030"/>
              <a:gd name="T25" fmla="*/ 116 h 991"/>
              <a:gd name="T26" fmla="*/ 108 w 1030"/>
              <a:gd name="T27" fmla="*/ 53 h 991"/>
              <a:gd name="T28" fmla="*/ 53 w 1030"/>
              <a:gd name="T29" fmla="*/ 13 h 991"/>
              <a:gd name="T30" fmla="*/ 0 w 1030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0"/>
              <a:gd name="T49" fmla="*/ 0 h 991"/>
              <a:gd name="T50" fmla="*/ 1030 w 1030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0" h="991">
                <a:moveTo>
                  <a:pt x="1029" y="990"/>
                </a:moveTo>
                <a:lnTo>
                  <a:pt x="921" y="980"/>
                </a:lnTo>
                <a:lnTo>
                  <a:pt x="866" y="967"/>
                </a:lnTo>
                <a:lnTo>
                  <a:pt x="813" y="952"/>
                </a:lnTo>
                <a:lnTo>
                  <a:pt x="758" y="929"/>
                </a:lnTo>
                <a:lnTo>
                  <a:pt x="703" y="897"/>
                </a:lnTo>
                <a:lnTo>
                  <a:pt x="651" y="857"/>
                </a:lnTo>
                <a:lnTo>
                  <a:pt x="541" y="743"/>
                </a:lnTo>
                <a:lnTo>
                  <a:pt x="433" y="581"/>
                </a:lnTo>
                <a:lnTo>
                  <a:pt x="325" y="386"/>
                </a:lnTo>
                <a:lnTo>
                  <a:pt x="270" y="287"/>
                </a:lnTo>
                <a:lnTo>
                  <a:pt x="215" y="196"/>
                </a:lnTo>
                <a:lnTo>
                  <a:pt x="163" y="116"/>
                </a:lnTo>
                <a:lnTo>
                  <a:pt x="108" y="53"/>
                </a:lnTo>
                <a:lnTo>
                  <a:pt x="53" y="13"/>
                </a:lnTo>
                <a:lnTo>
                  <a:pt x="0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69" name="Freeform 64"/>
          <p:cNvSpPr>
            <a:spLocks/>
          </p:cNvSpPr>
          <p:nvPr/>
        </p:nvSpPr>
        <p:spPr bwMode="auto">
          <a:xfrm>
            <a:off x="5029200" y="4267200"/>
            <a:ext cx="1393825" cy="766763"/>
          </a:xfrm>
          <a:custGeom>
            <a:avLst/>
            <a:gdLst>
              <a:gd name="T0" fmla="*/ 0 w 1032"/>
              <a:gd name="T1" fmla="*/ 990 h 991"/>
              <a:gd name="T2" fmla="*/ 108 w 1032"/>
              <a:gd name="T3" fmla="*/ 980 h 991"/>
              <a:gd name="T4" fmla="*/ 163 w 1032"/>
              <a:gd name="T5" fmla="*/ 967 h 991"/>
              <a:gd name="T6" fmla="*/ 218 w 1032"/>
              <a:gd name="T7" fmla="*/ 952 h 991"/>
              <a:gd name="T8" fmla="*/ 271 w 1032"/>
              <a:gd name="T9" fmla="*/ 929 h 991"/>
              <a:gd name="T10" fmla="*/ 326 w 1032"/>
              <a:gd name="T11" fmla="*/ 897 h 991"/>
              <a:gd name="T12" fmla="*/ 381 w 1032"/>
              <a:gd name="T13" fmla="*/ 857 h 991"/>
              <a:gd name="T14" fmla="*/ 488 w 1032"/>
              <a:gd name="T15" fmla="*/ 743 h 991"/>
              <a:gd name="T16" fmla="*/ 596 w 1032"/>
              <a:gd name="T17" fmla="*/ 581 h 991"/>
              <a:gd name="T18" fmla="*/ 706 w 1032"/>
              <a:gd name="T19" fmla="*/ 386 h 991"/>
              <a:gd name="T20" fmla="*/ 759 w 1032"/>
              <a:gd name="T21" fmla="*/ 287 h 991"/>
              <a:gd name="T22" fmla="*/ 814 w 1032"/>
              <a:gd name="T23" fmla="*/ 196 h 991"/>
              <a:gd name="T24" fmla="*/ 868 w 1032"/>
              <a:gd name="T25" fmla="*/ 116 h 991"/>
              <a:gd name="T26" fmla="*/ 921 w 1032"/>
              <a:gd name="T27" fmla="*/ 53 h 991"/>
              <a:gd name="T28" fmla="*/ 976 w 1032"/>
              <a:gd name="T29" fmla="*/ 13 h 991"/>
              <a:gd name="T30" fmla="*/ 1031 w 1032"/>
              <a:gd name="T31" fmla="*/ 0 h 99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32"/>
              <a:gd name="T49" fmla="*/ 0 h 991"/>
              <a:gd name="T50" fmla="*/ 1032 w 1032"/>
              <a:gd name="T51" fmla="*/ 991 h 99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32" h="991">
                <a:moveTo>
                  <a:pt x="0" y="990"/>
                </a:moveTo>
                <a:lnTo>
                  <a:pt x="108" y="980"/>
                </a:lnTo>
                <a:lnTo>
                  <a:pt x="163" y="967"/>
                </a:lnTo>
                <a:lnTo>
                  <a:pt x="218" y="952"/>
                </a:lnTo>
                <a:lnTo>
                  <a:pt x="271" y="929"/>
                </a:lnTo>
                <a:lnTo>
                  <a:pt x="326" y="897"/>
                </a:lnTo>
                <a:lnTo>
                  <a:pt x="381" y="857"/>
                </a:lnTo>
                <a:lnTo>
                  <a:pt x="488" y="743"/>
                </a:lnTo>
                <a:lnTo>
                  <a:pt x="596" y="581"/>
                </a:lnTo>
                <a:lnTo>
                  <a:pt x="706" y="386"/>
                </a:lnTo>
                <a:lnTo>
                  <a:pt x="759" y="287"/>
                </a:lnTo>
                <a:lnTo>
                  <a:pt x="814" y="196"/>
                </a:lnTo>
                <a:lnTo>
                  <a:pt x="868" y="116"/>
                </a:lnTo>
                <a:lnTo>
                  <a:pt x="921" y="53"/>
                </a:lnTo>
                <a:lnTo>
                  <a:pt x="976" y="13"/>
                </a:lnTo>
                <a:lnTo>
                  <a:pt x="1031" y="0"/>
                </a:lnTo>
              </a:path>
            </a:pathLst>
          </a:custGeom>
          <a:noFill/>
          <a:ln w="50800" cap="rnd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70" name="Line 65"/>
          <p:cNvSpPr>
            <a:spLocks noChangeShapeType="1"/>
          </p:cNvSpPr>
          <p:nvPr/>
        </p:nvSpPr>
        <p:spPr bwMode="auto">
          <a:xfrm>
            <a:off x="1219200" y="5105400"/>
            <a:ext cx="290195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1571" name="Line 66"/>
          <p:cNvSpPr>
            <a:spLocks noChangeShapeType="1"/>
          </p:cNvSpPr>
          <p:nvPr/>
        </p:nvSpPr>
        <p:spPr bwMode="auto">
          <a:xfrm>
            <a:off x="1524000" y="4800600"/>
            <a:ext cx="0" cy="304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2" name="Line 67"/>
          <p:cNvSpPr>
            <a:spLocks noChangeShapeType="1"/>
          </p:cNvSpPr>
          <p:nvPr/>
        </p:nvSpPr>
        <p:spPr bwMode="auto">
          <a:xfrm>
            <a:off x="1676400" y="4648200"/>
            <a:ext cx="0" cy="457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3" name="Line 68"/>
          <p:cNvSpPr>
            <a:spLocks noChangeShapeType="1"/>
          </p:cNvSpPr>
          <p:nvPr/>
        </p:nvSpPr>
        <p:spPr bwMode="auto">
          <a:xfrm>
            <a:off x="1828800" y="4191000"/>
            <a:ext cx="0" cy="914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4" name="Line 69"/>
          <p:cNvSpPr>
            <a:spLocks noChangeShapeType="1"/>
          </p:cNvSpPr>
          <p:nvPr/>
        </p:nvSpPr>
        <p:spPr bwMode="auto">
          <a:xfrm>
            <a:off x="1981200" y="4419600"/>
            <a:ext cx="0" cy="6858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5" name="Line 70"/>
          <p:cNvSpPr>
            <a:spLocks noChangeShapeType="1"/>
          </p:cNvSpPr>
          <p:nvPr/>
        </p:nvSpPr>
        <p:spPr bwMode="auto">
          <a:xfrm>
            <a:off x="2133600" y="4267200"/>
            <a:ext cx="0" cy="838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6" name="Line 71"/>
          <p:cNvSpPr>
            <a:spLocks noChangeShapeType="1"/>
          </p:cNvSpPr>
          <p:nvPr/>
        </p:nvSpPr>
        <p:spPr bwMode="auto">
          <a:xfrm>
            <a:off x="2286000" y="4495800"/>
            <a:ext cx="0" cy="609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7" name="Line 72"/>
          <p:cNvSpPr>
            <a:spLocks noChangeShapeType="1"/>
          </p:cNvSpPr>
          <p:nvPr/>
        </p:nvSpPr>
        <p:spPr bwMode="auto">
          <a:xfrm>
            <a:off x="2438400" y="4648200"/>
            <a:ext cx="0" cy="4572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8" name="Line 73"/>
          <p:cNvSpPr>
            <a:spLocks noChangeShapeType="1"/>
          </p:cNvSpPr>
          <p:nvPr/>
        </p:nvSpPr>
        <p:spPr bwMode="auto">
          <a:xfrm>
            <a:off x="2590800" y="4724400"/>
            <a:ext cx="0" cy="381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79" name="Line 74"/>
          <p:cNvSpPr>
            <a:spLocks noChangeShapeType="1"/>
          </p:cNvSpPr>
          <p:nvPr/>
        </p:nvSpPr>
        <p:spPr bwMode="auto">
          <a:xfrm>
            <a:off x="3352800" y="4876800"/>
            <a:ext cx="0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80" name="Line 75"/>
          <p:cNvSpPr>
            <a:spLocks noChangeShapeType="1"/>
          </p:cNvSpPr>
          <p:nvPr/>
        </p:nvSpPr>
        <p:spPr bwMode="auto">
          <a:xfrm>
            <a:off x="3581400" y="4953000"/>
            <a:ext cx="0" cy="152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81" name="Line 76"/>
          <p:cNvSpPr>
            <a:spLocks noChangeShapeType="1"/>
          </p:cNvSpPr>
          <p:nvPr/>
        </p:nvSpPr>
        <p:spPr bwMode="auto">
          <a:xfrm>
            <a:off x="3048000" y="4876800"/>
            <a:ext cx="0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82" name="Line 77"/>
          <p:cNvSpPr>
            <a:spLocks noChangeShapeType="1"/>
          </p:cNvSpPr>
          <p:nvPr/>
        </p:nvSpPr>
        <p:spPr bwMode="auto">
          <a:xfrm>
            <a:off x="2743200" y="4724400"/>
            <a:ext cx="0" cy="3810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1583" name="Text Box 78"/>
          <p:cNvSpPr txBox="1">
            <a:spLocks noChangeArrowheads="1"/>
          </p:cNvSpPr>
          <p:nvPr/>
        </p:nvSpPr>
        <p:spPr bwMode="auto">
          <a:xfrm>
            <a:off x="457200" y="3354388"/>
            <a:ext cx="912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Ch. 5</a:t>
            </a:r>
          </a:p>
        </p:txBody>
      </p:sp>
      <p:sp>
        <p:nvSpPr>
          <p:cNvPr id="21584" name="Text Box 79"/>
          <p:cNvSpPr txBox="1">
            <a:spLocks noChangeArrowheads="1"/>
          </p:cNvSpPr>
          <p:nvPr/>
        </p:nvSpPr>
        <p:spPr bwMode="auto">
          <a:xfrm>
            <a:off x="7621588" y="3354388"/>
            <a:ext cx="912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Ch.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EDF9B0FE-EE80-477C-B5C9-29F5B6D0F247}" type="slidenum">
              <a:rPr lang="en-US"/>
              <a:pPr/>
              <a:t>40</a:t>
            </a:fld>
            <a:endParaRPr lang="en-US"/>
          </a:p>
        </p:txBody>
      </p:sp>
      <p:sp>
        <p:nvSpPr>
          <p:cNvPr id="328752" name="Rectangle 2"/>
          <p:cNvSpPr>
            <a:spLocks noChangeArrowheads="1"/>
          </p:cNvSpPr>
          <p:nvPr/>
        </p:nvSpPr>
        <p:spPr bwMode="auto">
          <a:xfrm>
            <a:off x="1447800" y="2819400"/>
            <a:ext cx="4114800" cy="304800"/>
          </a:xfrm>
          <a:prstGeom prst="rect">
            <a:avLst/>
          </a:prstGeom>
          <a:solidFill>
            <a:srgbClr val="CCECFF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753" name="Rectangle 3"/>
          <p:cNvSpPr>
            <a:spLocks noChangeArrowheads="1"/>
          </p:cNvSpPr>
          <p:nvPr/>
        </p:nvSpPr>
        <p:spPr bwMode="auto">
          <a:xfrm flipV="1">
            <a:off x="4953000" y="2057400"/>
            <a:ext cx="609600" cy="1066800"/>
          </a:xfrm>
          <a:prstGeom prst="rect">
            <a:avLst/>
          </a:prstGeom>
          <a:solidFill>
            <a:srgbClr val="CCECFF"/>
          </a:solidFill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754" name="Rectangle 4"/>
          <p:cNvSpPr>
            <a:spLocks noChangeArrowheads="1"/>
          </p:cNvSpPr>
          <p:nvPr/>
        </p:nvSpPr>
        <p:spPr bwMode="auto">
          <a:xfrm flipV="1">
            <a:off x="4953000" y="2819400"/>
            <a:ext cx="609600" cy="304800"/>
          </a:xfrm>
          <a:prstGeom prst="rect">
            <a:avLst/>
          </a:prstGeom>
          <a:solidFill>
            <a:srgbClr val="CCECFF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755" name="Rectangle 5"/>
          <p:cNvSpPr>
            <a:spLocks noChangeArrowheads="1"/>
          </p:cNvSpPr>
          <p:nvPr/>
        </p:nvSpPr>
        <p:spPr bwMode="auto">
          <a:xfrm>
            <a:off x="990600" y="4648200"/>
            <a:ext cx="6477000" cy="3048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8756" name="Rectangle 6"/>
          <p:cNvSpPr>
            <a:spLocks noGrp="1" noChangeArrowheads="1"/>
          </p:cNvSpPr>
          <p:nvPr>
            <p:ph type="title"/>
          </p:nvPr>
        </p:nvSpPr>
        <p:spPr>
          <a:xfrm>
            <a:off x="1150938" y="457200"/>
            <a:ext cx="7383462" cy="990600"/>
          </a:xfrm>
        </p:spPr>
        <p:txBody>
          <a:bodyPr/>
          <a:lstStyle/>
          <a:p>
            <a:pPr eaLnBrk="1" hangingPunct="1"/>
            <a:r>
              <a:rPr lang="en-US" smtClean="0"/>
              <a:t>Using Poisson Tables (Available On Line)</a:t>
            </a:r>
          </a:p>
        </p:txBody>
      </p:sp>
      <p:graphicFrame>
        <p:nvGraphicFramePr>
          <p:cNvPr id="2" name="Group 48"/>
          <p:cNvGraphicFramePr>
            <a:graphicFrameLocks noGrp="1"/>
          </p:cNvGraphicFramePr>
          <p:nvPr/>
        </p:nvGraphicFramePr>
        <p:xfrm>
          <a:off x="914400" y="1752600"/>
          <a:ext cx="7772400" cy="2743200"/>
        </p:xfrm>
        <a:graphic>
          <a:graphicData uri="http://schemas.openxmlformats.org/drawingml/2006/table">
            <a:tbl>
              <a:tblPr/>
              <a:tblGrid>
                <a:gridCol w="776288"/>
                <a:gridCol w="795337"/>
                <a:gridCol w="760413"/>
                <a:gridCol w="777875"/>
                <a:gridCol w="776287"/>
                <a:gridCol w="776288"/>
                <a:gridCol w="777875"/>
                <a:gridCol w="777875"/>
                <a:gridCol w="727075"/>
                <a:gridCol w="827087"/>
              </a:tblGrid>
              <a:tr h="352425">
                <a:tc rowSpan="2"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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3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2027238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0.9048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0.0905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0.0045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0.8187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0.1637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0.0164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0.7408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0.2222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0.0333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0.0033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0.6703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0.2681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0.0536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0.0072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0.6065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0.3033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0.0758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0.0126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0.5488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0.3293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0.0988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0.0198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0.0030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0.4966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0.3476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0.1217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0.0284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0.0050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0.4493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0.3595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0.1438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0.0383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0.0077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0.4066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0.3659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0.1647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0.0494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0.0111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0.0020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28794" name="Text Box 44"/>
          <p:cNvSpPr txBox="1">
            <a:spLocks noChangeArrowheads="1"/>
          </p:cNvSpPr>
          <p:nvPr/>
        </p:nvSpPr>
        <p:spPr bwMode="auto">
          <a:xfrm>
            <a:off x="990600" y="4572000"/>
            <a:ext cx="70866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Example:  Find P(X = 2 | </a:t>
            </a:r>
            <a:r>
              <a:rPr lang="en-US" sz="2400">
                <a:sym typeface="Symbol" pitchFamily="18" charset="2"/>
              </a:rPr>
              <a:t> = 0.50)</a:t>
            </a:r>
            <a:endParaRPr lang="en-US" sz="2000"/>
          </a:p>
        </p:txBody>
      </p:sp>
      <p:graphicFrame>
        <p:nvGraphicFramePr>
          <p:cNvPr id="328749" name="Object 45"/>
          <p:cNvGraphicFramePr>
            <a:graphicFrameLocks noChangeAspect="1"/>
          </p:cNvGraphicFramePr>
          <p:nvPr/>
        </p:nvGraphicFramePr>
        <p:xfrm>
          <a:off x="1219200" y="5181600"/>
          <a:ext cx="6678613" cy="960438"/>
        </p:xfrm>
        <a:graphic>
          <a:graphicData uri="http://schemas.openxmlformats.org/presentationml/2006/ole">
            <p:oleObj spid="_x0000_s328749" name="Equation" r:id="rId3" imgW="2920680" imgH="419040" progId="Equation.3">
              <p:embed/>
            </p:oleObj>
          </a:graphicData>
        </a:graphic>
      </p:graphicFrame>
      <p:sp>
        <p:nvSpPr>
          <p:cNvPr id="328795" name="Oval 49"/>
          <p:cNvSpPr>
            <a:spLocks noChangeArrowheads="1"/>
          </p:cNvSpPr>
          <p:nvPr/>
        </p:nvSpPr>
        <p:spPr bwMode="auto">
          <a:xfrm>
            <a:off x="4876800" y="2819400"/>
            <a:ext cx="685800" cy="3810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DD2A0DFF-2492-478A-AFAD-58891D65D4C3}" type="slidenum">
              <a:rPr lang="en-US"/>
              <a:pPr/>
              <a:t>41</a:t>
            </a:fld>
            <a:endParaRPr lang="en-US"/>
          </a:p>
        </p:txBody>
      </p:sp>
      <p:sp>
        <p:nvSpPr>
          <p:cNvPr id="390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Using Excel For The</a:t>
            </a:r>
            <a:br>
              <a:rPr lang="en-US" sz="3600" smtClean="0"/>
            </a:br>
            <a:r>
              <a:rPr lang="en-US" sz="3600" smtClean="0"/>
              <a:t>Poisson Distribution</a:t>
            </a:r>
          </a:p>
        </p:txBody>
      </p:sp>
      <p:pic>
        <p:nvPicPr>
          <p:cNvPr id="390148" name="Picture 4" descr="Fig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1447800"/>
            <a:ext cx="4419600" cy="5105400"/>
          </a:xfr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D9454881-A0D2-44F7-B3FC-3CC2F794FCA0}" type="slidenum">
              <a:rPr lang="en-US"/>
              <a:pPr/>
              <a:t>42</a:t>
            </a:fld>
            <a:endParaRPr lang="en-US"/>
          </a:p>
        </p:txBody>
      </p:sp>
      <p:sp>
        <p:nvSpPr>
          <p:cNvPr id="391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366838" y="228600"/>
            <a:ext cx="7075487" cy="990600"/>
          </a:xfrm>
        </p:spPr>
        <p:txBody>
          <a:bodyPr/>
          <a:lstStyle/>
          <a:p>
            <a:pPr eaLnBrk="1" hangingPunct="1"/>
            <a:r>
              <a:rPr lang="en-US" smtClean="0"/>
              <a:t>Graph of Poisson Probabilities</a:t>
            </a:r>
          </a:p>
        </p:txBody>
      </p:sp>
      <p:graphicFrame>
        <p:nvGraphicFramePr>
          <p:cNvPr id="391172" name="Object 3"/>
          <p:cNvGraphicFramePr>
            <a:graphicFrameLocks noChangeAspect="1"/>
          </p:cNvGraphicFramePr>
          <p:nvPr/>
        </p:nvGraphicFramePr>
        <p:xfrm>
          <a:off x="2895600" y="1676400"/>
          <a:ext cx="5895975" cy="3962400"/>
        </p:xfrm>
        <a:graphic>
          <a:graphicData uri="http://schemas.openxmlformats.org/presentationml/2006/ole">
            <p:oleObj spid="_x0000_s391172" r:id="rId3" imgW="5895343" imgH="3962743" progId="Excel.Chart.8">
              <p:embed/>
            </p:oleObj>
          </a:graphicData>
        </a:graphic>
      </p:graphicFrame>
      <p:graphicFrame>
        <p:nvGraphicFramePr>
          <p:cNvPr id="329732" name="Group 4"/>
          <p:cNvGraphicFramePr>
            <a:graphicFrameLocks noGrp="1"/>
          </p:cNvGraphicFramePr>
          <p:nvPr/>
        </p:nvGraphicFramePr>
        <p:xfrm>
          <a:off x="609600" y="2895600"/>
          <a:ext cx="2057400" cy="3365500"/>
        </p:xfrm>
        <a:graphic>
          <a:graphicData uri="http://schemas.openxmlformats.org/drawingml/2006/table">
            <a:tbl>
              <a:tblPr/>
              <a:tblGrid>
                <a:gridCol w="1028700"/>
                <a:gridCol w="1028700"/>
              </a:tblGrid>
              <a:tr h="638175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 =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6575"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0.6065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0.3033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0.0758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0.0126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0.0016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0.0002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  <a:p>
                      <a:pPr marL="0" marR="0" lvl="0" indent="0" algn="ctr" defTabSz="8524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1184" name="Line 15"/>
          <p:cNvSpPr>
            <a:spLocks noChangeShapeType="1"/>
          </p:cNvSpPr>
          <p:nvPr/>
        </p:nvSpPr>
        <p:spPr bwMode="auto">
          <a:xfrm>
            <a:off x="3124200" y="4530725"/>
            <a:ext cx="26670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1185" name="Line 16"/>
          <p:cNvSpPr>
            <a:spLocks noChangeShapeType="1"/>
          </p:cNvSpPr>
          <p:nvPr/>
        </p:nvSpPr>
        <p:spPr bwMode="auto">
          <a:xfrm>
            <a:off x="2590800" y="4530725"/>
            <a:ext cx="533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1186" name="Rectangle 17"/>
          <p:cNvSpPr>
            <a:spLocks noChangeArrowheads="1"/>
          </p:cNvSpPr>
          <p:nvPr/>
        </p:nvSpPr>
        <p:spPr bwMode="auto">
          <a:xfrm>
            <a:off x="838200" y="4267200"/>
            <a:ext cx="1752600" cy="381000"/>
          </a:xfrm>
          <a:prstGeom prst="rect">
            <a:avLst/>
          </a:prstGeom>
          <a:noFill/>
          <a:ln w="19050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1187" name="Text Box 18"/>
          <p:cNvSpPr txBox="1">
            <a:spLocks noChangeArrowheads="1"/>
          </p:cNvSpPr>
          <p:nvPr/>
        </p:nvSpPr>
        <p:spPr bwMode="auto">
          <a:xfrm>
            <a:off x="4114800" y="5638800"/>
            <a:ext cx="3886200" cy="461963"/>
          </a:xfrm>
          <a:prstGeom prst="rect">
            <a:avLst/>
          </a:prstGeom>
          <a:solidFill>
            <a:srgbClr val="FDE0B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P(X = 2 | </a:t>
            </a:r>
            <a:r>
              <a:rPr lang="en-US" sz="2400">
                <a:sym typeface="Symbol" pitchFamily="18" charset="2"/>
              </a:rPr>
              <a:t></a:t>
            </a:r>
            <a:r>
              <a:rPr lang="en-US" sz="2400"/>
              <a:t>=0.50) = 0.0758</a:t>
            </a:r>
            <a:r>
              <a:rPr lang="en-US" sz="1800"/>
              <a:t>  </a:t>
            </a:r>
          </a:p>
        </p:txBody>
      </p:sp>
      <p:sp>
        <p:nvSpPr>
          <p:cNvPr id="391188" name="Line 19"/>
          <p:cNvSpPr>
            <a:spLocks noChangeShapeType="1"/>
          </p:cNvSpPr>
          <p:nvPr/>
        </p:nvSpPr>
        <p:spPr bwMode="auto">
          <a:xfrm flipV="1">
            <a:off x="5257800" y="5181600"/>
            <a:ext cx="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1189" name="Text Box 20"/>
          <p:cNvSpPr txBox="1">
            <a:spLocks noChangeArrowheads="1"/>
          </p:cNvSpPr>
          <p:nvPr/>
        </p:nvSpPr>
        <p:spPr bwMode="auto">
          <a:xfrm>
            <a:off x="609600" y="1905000"/>
            <a:ext cx="1828800" cy="4572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</a:rPr>
              <a:t>Graphically:</a:t>
            </a:r>
          </a:p>
        </p:txBody>
      </p:sp>
      <p:sp>
        <p:nvSpPr>
          <p:cNvPr id="391190" name="Text Box 21"/>
          <p:cNvSpPr txBox="1">
            <a:spLocks noChangeArrowheads="1"/>
          </p:cNvSpPr>
          <p:nvPr/>
        </p:nvSpPr>
        <p:spPr bwMode="auto">
          <a:xfrm>
            <a:off x="381000" y="2438400"/>
            <a:ext cx="2667000" cy="3968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ym typeface="Symbol" pitchFamily="18" charset="2"/>
              </a:rPr>
              <a:t>          = 0.50  </a:t>
            </a:r>
            <a:endParaRPr 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EF1C696E-B82D-4A5D-A846-6EA713099327}" type="slidenum">
              <a:rPr lang="en-US"/>
              <a:pPr/>
              <a:t>43</a:t>
            </a:fld>
            <a:endParaRPr lang="en-US"/>
          </a:p>
        </p:txBody>
      </p:sp>
      <p:sp>
        <p:nvSpPr>
          <p:cNvPr id="392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Poisson Distribution Shape</a:t>
            </a:r>
          </a:p>
        </p:txBody>
      </p:sp>
      <p:sp>
        <p:nvSpPr>
          <p:cNvPr id="392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12938"/>
            <a:ext cx="7543800" cy="1174750"/>
          </a:xfrm>
        </p:spPr>
        <p:txBody>
          <a:bodyPr/>
          <a:lstStyle/>
          <a:p>
            <a:pPr eaLnBrk="1" hangingPunct="1"/>
            <a:r>
              <a:rPr lang="en-US" smtClean="0"/>
              <a:t>The shape of the Poisson Distribution depends on the parameter </a:t>
            </a:r>
            <a:r>
              <a:rPr lang="en-US" smtClean="0">
                <a:sym typeface="Symbol" pitchFamily="18" charset="2"/>
              </a:rPr>
              <a:t> :</a:t>
            </a:r>
          </a:p>
        </p:txBody>
      </p:sp>
      <p:graphicFrame>
        <p:nvGraphicFramePr>
          <p:cNvPr id="392197" name="Object 4"/>
          <p:cNvGraphicFramePr>
            <a:graphicFrameLocks noChangeAspect="1"/>
          </p:cNvGraphicFramePr>
          <p:nvPr/>
        </p:nvGraphicFramePr>
        <p:xfrm>
          <a:off x="4572000" y="3303588"/>
          <a:ext cx="4419600" cy="2854325"/>
        </p:xfrm>
        <a:graphic>
          <a:graphicData uri="http://schemas.openxmlformats.org/presentationml/2006/ole">
            <p:oleObj spid="_x0000_s392197" r:id="rId3" imgW="4419983" imgH="2853175" progId="Excel.Chart.8">
              <p:embed/>
            </p:oleObj>
          </a:graphicData>
        </a:graphic>
      </p:graphicFrame>
      <p:graphicFrame>
        <p:nvGraphicFramePr>
          <p:cNvPr id="392198" name="Object 5"/>
          <p:cNvGraphicFramePr>
            <a:graphicFrameLocks noChangeAspect="1"/>
          </p:cNvGraphicFramePr>
          <p:nvPr/>
        </p:nvGraphicFramePr>
        <p:xfrm>
          <a:off x="228600" y="3302000"/>
          <a:ext cx="4191000" cy="2814638"/>
        </p:xfrm>
        <a:graphic>
          <a:graphicData uri="http://schemas.openxmlformats.org/presentationml/2006/ole">
            <p:oleObj spid="_x0000_s392198" r:id="rId4" imgW="4188315" imgH="2810500" progId="Excel.Chart.8">
              <p:embed/>
            </p:oleObj>
          </a:graphicData>
        </a:graphic>
      </p:graphicFrame>
      <p:sp>
        <p:nvSpPr>
          <p:cNvPr id="392199" name="Rectangle 6"/>
          <p:cNvSpPr>
            <a:spLocks noChangeArrowheads="1"/>
          </p:cNvSpPr>
          <p:nvPr/>
        </p:nvSpPr>
        <p:spPr bwMode="auto">
          <a:xfrm>
            <a:off x="1600200" y="2895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sym typeface="Symbol" pitchFamily="18" charset="2"/>
              </a:rPr>
              <a:t></a:t>
            </a:r>
            <a:r>
              <a:rPr lang="en-US" sz="2300"/>
              <a:t> = 0.50</a:t>
            </a:r>
          </a:p>
        </p:txBody>
      </p:sp>
      <p:sp>
        <p:nvSpPr>
          <p:cNvPr id="392200" name="Rectangle 7"/>
          <p:cNvSpPr>
            <a:spLocks noChangeArrowheads="1"/>
          </p:cNvSpPr>
          <p:nvPr/>
        </p:nvSpPr>
        <p:spPr bwMode="auto">
          <a:xfrm>
            <a:off x="6248400" y="2819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20675" indent="-320675" defTabSz="852488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800">
                <a:sym typeface="Symbol" pitchFamily="18" charset="2"/>
              </a:rPr>
              <a:t></a:t>
            </a:r>
            <a:r>
              <a:rPr lang="en-US" sz="2300"/>
              <a:t> = 3.00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957452BA-C3B4-469D-AB7E-0655480CAD7B}" type="slidenum">
              <a:rPr lang="en-US"/>
              <a:pPr/>
              <a:t>44</a:t>
            </a:fld>
            <a:endParaRPr lang="en-US"/>
          </a:p>
        </p:txBody>
      </p:sp>
      <p:sp>
        <p:nvSpPr>
          <p:cNvPr id="393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Hypergeometric Distribution</a:t>
            </a:r>
          </a:p>
        </p:txBody>
      </p:sp>
      <p:sp>
        <p:nvSpPr>
          <p:cNvPr id="393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97075"/>
            <a:ext cx="8077200" cy="4279900"/>
          </a:xfrm>
        </p:spPr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b="1" smtClean="0"/>
              <a:t>binomial distribution</a:t>
            </a:r>
            <a:r>
              <a:rPr lang="en-US" smtClean="0"/>
              <a:t> is applicable when selecting from a finite population with replacement or from an infinite population without replacement.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The </a:t>
            </a:r>
            <a:r>
              <a:rPr lang="en-US" b="1" smtClean="0"/>
              <a:t>hypergeometric distribution</a:t>
            </a:r>
            <a:r>
              <a:rPr lang="en-US" smtClean="0"/>
              <a:t> is applicable when selecting from a finite population without replacement.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7492FCF9-1B82-4B17-8A83-48F4BA3041B9}" type="slidenum">
              <a:rPr lang="en-US"/>
              <a:pPr/>
              <a:t>45</a:t>
            </a:fld>
            <a:endParaRPr lang="en-US"/>
          </a:p>
        </p:txBody>
      </p:sp>
      <p:sp>
        <p:nvSpPr>
          <p:cNvPr id="394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Hypergeometric Distribution</a:t>
            </a:r>
          </a:p>
        </p:txBody>
      </p:sp>
      <p:sp>
        <p:nvSpPr>
          <p:cNvPr id="394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8077200" cy="4114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en-US" smtClean="0"/>
              <a:t>“n” trials in a sample taken from a </a:t>
            </a:r>
            <a:r>
              <a:rPr lang="en-US" smtClean="0">
                <a:solidFill>
                  <a:schemeClr val="folHlink"/>
                </a:solidFill>
              </a:rPr>
              <a:t>finite population</a:t>
            </a:r>
            <a:r>
              <a:rPr lang="en-US" smtClean="0"/>
              <a:t> of size N</a:t>
            </a:r>
          </a:p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en-US" smtClean="0"/>
              <a:t>Sample taken </a:t>
            </a:r>
            <a:r>
              <a:rPr lang="en-US" smtClean="0">
                <a:solidFill>
                  <a:schemeClr val="folHlink"/>
                </a:solidFill>
              </a:rPr>
              <a:t>without replacement</a:t>
            </a:r>
          </a:p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en-US" smtClean="0"/>
              <a:t>Outcomes of trials are </a:t>
            </a:r>
            <a:r>
              <a:rPr lang="en-US" smtClean="0">
                <a:solidFill>
                  <a:schemeClr val="folHlink"/>
                </a:solidFill>
              </a:rPr>
              <a:t>dependent</a:t>
            </a:r>
          </a:p>
          <a:p>
            <a:pPr eaLnBrk="1" hangingPunct="1">
              <a:lnSpc>
                <a:spcPct val="110000"/>
              </a:lnSpc>
              <a:spcBef>
                <a:spcPct val="35000"/>
              </a:spcBef>
            </a:pPr>
            <a:r>
              <a:rPr lang="en-US" smtClean="0"/>
              <a:t>Concerned with finding the probability of “X” items of interest in the sample where there are “A” items of interest in the population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7AF791D8-3283-4DB9-8E9B-966C5BF4D169}" type="slidenum">
              <a:rPr lang="en-US"/>
              <a:pPr/>
              <a:t>46</a:t>
            </a:fld>
            <a:endParaRPr lang="en-US"/>
          </a:p>
        </p:txBody>
      </p:sp>
      <p:sp>
        <p:nvSpPr>
          <p:cNvPr id="3420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Hypergeometric Distribution Formula</a:t>
            </a:r>
          </a:p>
        </p:txBody>
      </p:sp>
      <p:graphicFrame>
        <p:nvGraphicFramePr>
          <p:cNvPr id="342019" name="Object 3"/>
          <p:cNvGraphicFramePr>
            <a:graphicFrameLocks noChangeAspect="1"/>
          </p:cNvGraphicFramePr>
          <p:nvPr/>
        </p:nvGraphicFramePr>
        <p:xfrm>
          <a:off x="1236663" y="2124075"/>
          <a:ext cx="6061075" cy="1738313"/>
        </p:xfrm>
        <a:graphic>
          <a:graphicData uri="http://schemas.openxmlformats.org/presentationml/2006/ole">
            <p:oleObj spid="_x0000_s342019" name="Equation" r:id="rId3" imgW="3187440" imgH="914400" progId="Equation.3">
              <p:embed/>
            </p:oleObj>
          </a:graphicData>
        </a:graphic>
      </p:graphicFrame>
      <p:sp>
        <p:nvSpPr>
          <p:cNvPr id="342023" name="Text Box 4"/>
          <p:cNvSpPr txBox="1">
            <a:spLocks noChangeArrowheads="1"/>
          </p:cNvSpPr>
          <p:nvPr/>
        </p:nvSpPr>
        <p:spPr bwMode="auto">
          <a:xfrm>
            <a:off x="1219200" y="4114800"/>
            <a:ext cx="7315200" cy="243205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Where</a:t>
            </a:r>
          </a:p>
          <a:p>
            <a:pPr>
              <a:spcBef>
                <a:spcPct val="10000"/>
              </a:spcBef>
            </a:pPr>
            <a:r>
              <a:rPr lang="en-US" sz="2000"/>
              <a:t>	N = population size</a:t>
            </a:r>
          </a:p>
          <a:p>
            <a:pPr>
              <a:spcBef>
                <a:spcPct val="10000"/>
              </a:spcBef>
            </a:pPr>
            <a:r>
              <a:rPr lang="en-US" sz="2000"/>
              <a:t>	A = number of items of interest in the population</a:t>
            </a:r>
          </a:p>
          <a:p>
            <a:pPr>
              <a:spcBef>
                <a:spcPct val="10000"/>
              </a:spcBef>
            </a:pPr>
            <a:r>
              <a:rPr lang="en-US" sz="2000"/>
              <a:t>       N – A = number of events not of interest in the population</a:t>
            </a:r>
          </a:p>
          <a:p>
            <a:pPr>
              <a:spcBef>
                <a:spcPct val="10000"/>
              </a:spcBef>
            </a:pPr>
            <a:r>
              <a:rPr lang="en-US" sz="2000"/>
              <a:t>	n = sample size</a:t>
            </a:r>
          </a:p>
          <a:p>
            <a:pPr>
              <a:spcBef>
                <a:spcPct val="10000"/>
              </a:spcBef>
            </a:pPr>
            <a:r>
              <a:rPr lang="en-US" sz="2000"/>
              <a:t>	x = number of items of interest in the sample</a:t>
            </a:r>
          </a:p>
          <a:p>
            <a:pPr>
              <a:spcBef>
                <a:spcPct val="10000"/>
              </a:spcBef>
            </a:pPr>
            <a:r>
              <a:rPr lang="en-US" sz="2000"/>
              <a:t>       n – x = number of events not of interest in the sample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B0EDDADA-EA56-4CEC-B682-FEE9697941B5}" type="slidenum">
              <a:rPr lang="en-US"/>
              <a:pPr/>
              <a:t>47</a:t>
            </a:fld>
            <a:endParaRPr lang="en-US"/>
          </a:p>
        </p:txBody>
      </p:sp>
      <p:sp>
        <p:nvSpPr>
          <p:cNvPr id="343049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535863" cy="9906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mtClean="0"/>
              <a:t>Properties of the </a:t>
            </a:r>
            <a:br>
              <a:rPr lang="en-US" smtClean="0"/>
            </a:br>
            <a:r>
              <a:rPr lang="en-US" smtClean="0"/>
              <a:t>Hypergeometric Distribution</a:t>
            </a:r>
          </a:p>
        </p:txBody>
      </p:sp>
      <p:sp>
        <p:nvSpPr>
          <p:cNvPr id="343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68488"/>
            <a:ext cx="8077200" cy="4760912"/>
          </a:xfrm>
        </p:spPr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en-US" smtClean="0">
                <a:solidFill>
                  <a:schemeClr val="folHlink"/>
                </a:solidFill>
              </a:rPr>
              <a:t>mean</a:t>
            </a:r>
            <a:r>
              <a:rPr lang="en-US" smtClean="0"/>
              <a:t> of the hypergeometric distribution is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</a:t>
            </a:r>
            <a:r>
              <a:rPr lang="en-US" smtClean="0">
                <a:solidFill>
                  <a:schemeClr val="folHlink"/>
                </a:solidFill>
              </a:rPr>
              <a:t>standard deviation</a:t>
            </a:r>
            <a:r>
              <a:rPr lang="en-US" smtClean="0"/>
              <a:t> is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Where             is called the </a:t>
            </a:r>
            <a:r>
              <a:rPr lang="en-US" sz="2000" smtClean="0">
                <a:solidFill>
                  <a:schemeClr val="folHlink"/>
                </a:solidFill>
              </a:rPr>
              <a:t>“Finite Population Correction Factor”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solidFill>
                  <a:schemeClr val="folHlink"/>
                </a:solidFill>
              </a:rPr>
              <a:t>			  </a:t>
            </a:r>
            <a:r>
              <a:rPr lang="en-US" sz="2000" smtClean="0"/>
              <a:t>from sampling without replacement from 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/>
              <a:t>			  finite population</a:t>
            </a:r>
          </a:p>
        </p:txBody>
      </p:sp>
      <p:graphicFrame>
        <p:nvGraphicFramePr>
          <p:cNvPr id="343044" name="Object 4"/>
          <p:cNvGraphicFramePr>
            <a:graphicFrameLocks noChangeAspect="1"/>
          </p:cNvGraphicFramePr>
          <p:nvPr/>
        </p:nvGraphicFramePr>
        <p:xfrm>
          <a:off x="3783013" y="2514600"/>
          <a:ext cx="2011362" cy="830263"/>
        </p:xfrm>
        <a:graphic>
          <a:graphicData uri="http://schemas.openxmlformats.org/presentationml/2006/ole">
            <p:oleObj spid="_x0000_s343044" name="Equation" r:id="rId3" imgW="952200" imgH="393480" progId="Equation.3">
              <p:embed/>
            </p:oleObj>
          </a:graphicData>
        </a:graphic>
      </p:graphicFrame>
      <p:graphicFrame>
        <p:nvGraphicFramePr>
          <p:cNvPr id="343045" name="Object 5"/>
          <p:cNvGraphicFramePr>
            <a:graphicFrameLocks noChangeAspect="1"/>
          </p:cNvGraphicFramePr>
          <p:nvPr/>
        </p:nvGraphicFramePr>
        <p:xfrm>
          <a:off x="3352800" y="3962400"/>
          <a:ext cx="2924175" cy="836613"/>
        </p:xfrm>
        <a:graphic>
          <a:graphicData uri="http://schemas.openxmlformats.org/presentationml/2006/ole">
            <p:oleObj spid="_x0000_s343045" name="Equation" r:id="rId4" imgW="1549080" imgH="444240" progId="Equation.3">
              <p:embed/>
            </p:oleObj>
          </a:graphicData>
        </a:graphic>
      </p:graphicFrame>
      <p:graphicFrame>
        <p:nvGraphicFramePr>
          <p:cNvPr id="343046" name="Object 6"/>
          <p:cNvGraphicFramePr>
            <a:graphicFrameLocks noChangeAspect="1"/>
          </p:cNvGraphicFramePr>
          <p:nvPr/>
        </p:nvGraphicFramePr>
        <p:xfrm>
          <a:off x="1828800" y="5257800"/>
          <a:ext cx="685800" cy="647700"/>
        </p:xfrm>
        <a:graphic>
          <a:graphicData uri="http://schemas.openxmlformats.org/presentationml/2006/ole">
            <p:oleObj spid="_x0000_s343046" name="Equation" r:id="rId5" imgW="46980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4C7ACD03-7AD2-4EDA-8951-4DA24500472C}" type="slidenum">
              <a:rPr lang="en-US"/>
              <a:pPr/>
              <a:t>48</a:t>
            </a:fld>
            <a:endParaRPr lang="en-US"/>
          </a:p>
        </p:txBody>
      </p:sp>
      <p:sp>
        <p:nvSpPr>
          <p:cNvPr id="344072" name="Rectangle 2"/>
          <p:cNvSpPr>
            <a:spLocks noChangeArrowheads="1"/>
          </p:cNvSpPr>
          <p:nvPr/>
        </p:nvSpPr>
        <p:spPr bwMode="auto">
          <a:xfrm>
            <a:off x="2895600" y="3352800"/>
            <a:ext cx="3048000" cy="762000"/>
          </a:xfrm>
          <a:prstGeom prst="rect">
            <a:avLst/>
          </a:prstGeom>
          <a:solidFill>
            <a:srgbClr val="C7DAF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4073" name="Rectangle 3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Using the </a:t>
            </a:r>
            <a:br>
              <a:rPr lang="en-US" smtClean="0"/>
            </a:br>
            <a:r>
              <a:rPr lang="en-US" smtClean="0"/>
              <a:t>Hypergeometric Distribution</a:t>
            </a:r>
          </a:p>
        </p:txBody>
      </p:sp>
      <p:sp>
        <p:nvSpPr>
          <p:cNvPr id="34407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77200" cy="2852738"/>
          </a:xfrm>
        </p:spPr>
        <p:txBody>
          <a:bodyPr/>
          <a:lstStyle/>
          <a:p>
            <a:pPr eaLnBrk="1" hangingPunct="1">
              <a:spcBef>
                <a:spcPct val="0"/>
              </a:spcBef>
              <a:buSzPct val="100000"/>
              <a:buFont typeface="Arial" charset="0"/>
              <a:buChar char="■"/>
            </a:pPr>
            <a:r>
              <a:rPr lang="en-US" sz="2400" smtClean="0">
                <a:solidFill>
                  <a:schemeClr val="folHlink"/>
                </a:solidFill>
              </a:rPr>
              <a:t>Example:</a:t>
            </a:r>
            <a:r>
              <a:rPr lang="en-US" sz="2400" smtClean="0"/>
              <a:t> 3 different computers are checked out from 10 in the department. 4 of the 10 computers have illegal software loaded.  What is the probability that 2 of the 3 selected computers have illegal software loaded?</a:t>
            </a:r>
          </a:p>
          <a:p>
            <a:pPr eaLnBrk="1" hangingPunct="1">
              <a:spcBef>
                <a:spcPct val="0"/>
              </a:spcBef>
              <a:buSzPct val="100000"/>
              <a:buFont typeface="Arial" charset="0"/>
              <a:buNone/>
            </a:pPr>
            <a:endParaRPr lang="en-US" sz="1600" smtClean="0"/>
          </a:p>
          <a:p>
            <a:pPr lvl="1" eaLnBrk="1" hangingPunct="1">
              <a:spcBef>
                <a:spcPct val="0"/>
              </a:spcBef>
              <a:buSzPct val="100000"/>
              <a:buFont typeface="Arial" charset="0"/>
              <a:buNone/>
            </a:pPr>
            <a:r>
              <a:rPr lang="en-US" sz="2000" smtClean="0"/>
              <a:t>		           		N = 10		n = 3</a:t>
            </a:r>
          </a:p>
          <a:p>
            <a:pPr lvl="1" eaLnBrk="1" hangingPunct="1">
              <a:spcBef>
                <a:spcPct val="0"/>
              </a:spcBef>
              <a:buSzPct val="100000"/>
              <a:buFont typeface="Arial" charset="0"/>
              <a:buNone/>
            </a:pPr>
            <a:r>
              <a:rPr lang="en-US" sz="2000" smtClean="0"/>
              <a:t>			             A = 4	            x = 2</a:t>
            </a:r>
          </a:p>
        </p:txBody>
      </p:sp>
      <p:graphicFrame>
        <p:nvGraphicFramePr>
          <p:cNvPr id="344069" name="Object 5"/>
          <p:cNvGraphicFramePr>
            <a:graphicFrameLocks noChangeAspect="1"/>
          </p:cNvGraphicFramePr>
          <p:nvPr/>
        </p:nvGraphicFramePr>
        <p:xfrm>
          <a:off x="1905000" y="4343400"/>
          <a:ext cx="5049838" cy="1330325"/>
        </p:xfrm>
        <a:graphic>
          <a:graphicData uri="http://schemas.openxmlformats.org/presentationml/2006/ole">
            <p:oleObj spid="_x0000_s344069" name="Equation" r:id="rId3" imgW="3466800" imgH="914400" progId="Equation.3">
              <p:embed/>
            </p:oleObj>
          </a:graphicData>
        </a:graphic>
      </p:graphicFrame>
      <p:sp>
        <p:nvSpPr>
          <p:cNvPr id="344075" name="Text Box 6"/>
          <p:cNvSpPr txBox="1">
            <a:spLocks noChangeArrowheads="1"/>
          </p:cNvSpPr>
          <p:nvPr/>
        </p:nvSpPr>
        <p:spPr bwMode="auto">
          <a:xfrm>
            <a:off x="990600" y="5867400"/>
            <a:ext cx="731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The probability that 2 of the 3 selected computers have illegal software loaded is 0.30, or 30%.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E1D22491-8934-40B8-9C1B-2AF7DF11B8C4}" type="slidenum">
              <a:rPr lang="en-US"/>
              <a:pPr/>
              <a:t>49</a:t>
            </a:fld>
            <a:endParaRPr lang="en-US"/>
          </a:p>
        </p:txBody>
      </p:sp>
      <p:sp>
        <p:nvSpPr>
          <p:cNvPr id="398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Using Excel for the</a:t>
            </a:r>
            <a:br>
              <a:rPr lang="en-US" sz="3600" smtClean="0"/>
            </a:br>
            <a:r>
              <a:rPr lang="en-US" sz="3600" smtClean="0"/>
              <a:t>Hypergeometric Distribution</a:t>
            </a:r>
          </a:p>
        </p:txBody>
      </p:sp>
      <p:pic>
        <p:nvPicPr>
          <p:cNvPr id="398340" name="Picture 4" descr="Fig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1652588"/>
            <a:ext cx="8001000" cy="47466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3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0CF8B8C1-BBBB-4312-BC59-36D11B2B5536}" type="slidenum">
              <a:rPr lang="en-US"/>
              <a:pPr/>
              <a:t>5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582738" y="228600"/>
            <a:ext cx="6859587" cy="990600"/>
          </a:xfrm>
        </p:spPr>
        <p:txBody>
          <a:bodyPr/>
          <a:lstStyle/>
          <a:p>
            <a:pPr eaLnBrk="1" hangingPunct="1"/>
            <a:r>
              <a:rPr lang="en-US" smtClean="0"/>
              <a:t>Discrete Random Variables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Can only assume a countable number of values</a:t>
            </a:r>
          </a:p>
          <a:p>
            <a:pPr lvl="1" eaLnBrk="1" hangingPunct="1">
              <a:lnSpc>
                <a:spcPct val="80000"/>
              </a:lnSpc>
            </a:pPr>
            <a:endParaRPr lang="en-US" sz="190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mtClean="0"/>
              <a:t>Examples: </a:t>
            </a:r>
          </a:p>
          <a:p>
            <a:pPr lvl="1" eaLnBrk="1" hangingPunct="1">
              <a:lnSpc>
                <a:spcPct val="80000"/>
              </a:lnSpc>
            </a:pPr>
            <a:endParaRPr lang="en-US" smtClean="0"/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chemeClr val="folHlink"/>
                </a:solidFill>
              </a:rPr>
              <a:t>Roll a die twice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folHlink"/>
                </a:solidFill>
              </a:rPr>
              <a:t>		Let  X  be the number of times 4 occurs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folHlink"/>
                </a:solidFill>
              </a:rPr>
              <a:t>		(then  X  could be 0, 1, or 2 times)</a:t>
            </a:r>
          </a:p>
          <a:p>
            <a:pPr lvl="1" eaLnBrk="1" hangingPunct="1">
              <a:lnSpc>
                <a:spcPct val="80000"/>
              </a:lnSpc>
            </a:pPr>
            <a:endParaRPr lang="en-US" b="1" smtClean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80000"/>
              </a:lnSpc>
            </a:pPr>
            <a:endParaRPr lang="en-US" b="1" smtClean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chemeClr val="folHlink"/>
                </a:solidFill>
              </a:rPr>
              <a:t>Toss a coin 5 times.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b="1" smtClean="0">
                <a:solidFill>
                  <a:schemeClr val="folHlink"/>
                </a:solidFill>
              </a:rPr>
              <a:t>	   Let  X  be the number of heads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b="1" smtClean="0">
                <a:solidFill>
                  <a:schemeClr val="folHlink"/>
                </a:solidFill>
              </a:rPr>
              <a:t>      (then  X  = 0, 1, 2, 3, 4, or 5)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Tx/>
              <a:buSzPct val="100000"/>
              <a:buFontTx/>
              <a:buNone/>
            </a:pPr>
            <a:endParaRPr lang="en-US" sz="2400" smtClean="0"/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7239000" y="2438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8001000" y="2438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6477000" y="2438400"/>
            <a:ext cx="685800" cy="685800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5715000" y="2438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4953000" y="2438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Rectangle 9"/>
          <p:cNvSpPr>
            <a:spLocks noChangeArrowheads="1"/>
          </p:cNvSpPr>
          <p:nvPr/>
        </p:nvSpPr>
        <p:spPr bwMode="auto">
          <a:xfrm>
            <a:off x="4191000" y="2438400"/>
            <a:ext cx="685800" cy="685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9" name="Oval 10"/>
          <p:cNvSpPr>
            <a:spLocks noChangeArrowheads="1"/>
          </p:cNvSpPr>
          <p:nvPr/>
        </p:nvSpPr>
        <p:spPr bwMode="auto">
          <a:xfrm>
            <a:off x="4495800" y="2743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Oval 11"/>
          <p:cNvSpPr>
            <a:spLocks noChangeArrowheads="1"/>
          </p:cNvSpPr>
          <p:nvPr/>
        </p:nvSpPr>
        <p:spPr bwMode="auto">
          <a:xfrm>
            <a:off x="6629400" y="2590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2"/>
          <p:cNvSpPr>
            <a:spLocks noChangeArrowheads="1"/>
          </p:cNvSpPr>
          <p:nvPr/>
        </p:nvSpPr>
        <p:spPr bwMode="auto">
          <a:xfrm>
            <a:off x="5257800" y="2590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3"/>
          <p:cNvSpPr>
            <a:spLocks noChangeArrowheads="1"/>
          </p:cNvSpPr>
          <p:nvPr/>
        </p:nvSpPr>
        <p:spPr bwMode="auto">
          <a:xfrm>
            <a:off x="6915150" y="25971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Oval 14"/>
          <p:cNvSpPr>
            <a:spLocks noChangeArrowheads="1"/>
          </p:cNvSpPr>
          <p:nvPr/>
        </p:nvSpPr>
        <p:spPr bwMode="auto">
          <a:xfrm>
            <a:off x="5867400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Oval 15"/>
          <p:cNvSpPr>
            <a:spLocks noChangeArrowheads="1"/>
          </p:cNvSpPr>
          <p:nvPr/>
        </p:nvSpPr>
        <p:spPr bwMode="auto">
          <a:xfrm>
            <a:off x="6165850" y="258445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Oval 16"/>
          <p:cNvSpPr>
            <a:spLocks noChangeArrowheads="1"/>
          </p:cNvSpPr>
          <p:nvPr/>
        </p:nvSpPr>
        <p:spPr bwMode="auto">
          <a:xfrm>
            <a:off x="6019800" y="2743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Oval 17"/>
          <p:cNvSpPr>
            <a:spLocks noChangeArrowheads="1"/>
          </p:cNvSpPr>
          <p:nvPr/>
        </p:nvSpPr>
        <p:spPr bwMode="auto">
          <a:xfrm>
            <a:off x="6629400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Oval 18"/>
          <p:cNvSpPr>
            <a:spLocks noChangeArrowheads="1"/>
          </p:cNvSpPr>
          <p:nvPr/>
        </p:nvSpPr>
        <p:spPr bwMode="auto">
          <a:xfrm>
            <a:off x="6927850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Oval 19"/>
          <p:cNvSpPr>
            <a:spLocks noChangeArrowheads="1"/>
          </p:cNvSpPr>
          <p:nvPr/>
        </p:nvSpPr>
        <p:spPr bwMode="auto">
          <a:xfrm>
            <a:off x="7391400" y="2590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0"/>
          <p:cNvSpPr>
            <a:spLocks noChangeArrowheads="1"/>
          </p:cNvSpPr>
          <p:nvPr/>
        </p:nvSpPr>
        <p:spPr bwMode="auto">
          <a:xfrm>
            <a:off x="7686675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1"/>
          <p:cNvSpPr>
            <a:spLocks noChangeArrowheads="1"/>
          </p:cNvSpPr>
          <p:nvPr/>
        </p:nvSpPr>
        <p:spPr bwMode="auto">
          <a:xfrm>
            <a:off x="7667625" y="2590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Oval 22"/>
          <p:cNvSpPr>
            <a:spLocks noChangeArrowheads="1"/>
          </p:cNvSpPr>
          <p:nvPr/>
        </p:nvSpPr>
        <p:spPr bwMode="auto">
          <a:xfrm>
            <a:off x="8162925" y="2590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Oval 23"/>
          <p:cNvSpPr>
            <a:spLocks noChangeArrowheads="1"/>
          </p:cNvSpPr>
          <p:nvPr/>
        </p:nvSpPr>
        <p:spPr bwMode="auto">
          <a:xfrm>
            <a:off x="8458200" y="25908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Oval 24"/>
          <p:cNvSpPr>
            <a:spLocks noChangeArrowheads="1"/>
          </p:cNvSpPr>
          <p:nvPr/>
        </p:nvSpPr>
        <p:spPr bwMode="auto">
          <a:xfrm>
            <a:off x="8162925" y="2743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4" name="Oval 25"/>
          <p:cNvSpPr>
            <a:spLocks noChangeArrowheads="1"/>
          </p:cNvSpPr>
          <p:nvPr/>
        </p:nvSpPr>
        <p:spPr bwMode="auto">
          <a:xfrm>
            <a:off x="8458200" y="2743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5" name="Oval 26"/>
          <p:cNvSpPr>
            <a:spLocks noChangeArrowheads="1"/>
          </p:cNvSpPr>
          <p:nvPr/>
        </p:nvSpPr>
        <p:spPr bwMode="auto">
          <a:xfrm>
            <a:off x="8162925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7"/>
          <p:cNvSpPr>
            <a:spLocks noChangeArrowheads="1"/>
          </p:cNvSpPr>
          <p:nvPr/>
        </p:nvSpPr>
        <p:spPr bwMode="auto">
          <a:xfrm>
            <a:off x="8458200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8"/>
          <p:cNvSpPr>
            <a:spLocks noChangeArrowheads="1"/>
          </p:cNvSpPr>
          <p:nvPr/>
        </p:nvSpPr>
        <p:spPr bwMode="auto">
          <a:xfrm>
            <a:off x="5257800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Oval 29"/>
          <p:cNvSpPr>
            <a:spLocks noChangeArrowheads="1"/>
          </p:cNvSpPr>
          <p:nvPr/>
        </p:nvSpPr>
        <p:spPr bwMode="auto">
          <a:xfrm>
            <a:off x="7391400" y="28956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9" name="Oval 30"/>
          <p:cNvSpPr>
            <a:spLocks noChangeArrowheads="1"/>
          </p:cNvSpPr>
          <p:nvPr/>
        </p:nvSpPr>
        <p:spPr bwMode="auto">
          <a:xfrm>
            <a:off x="7543800" y="2743200"/>
            <a:ext cx="76200" cy="762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2560" name="Picture 31" descr="BS00590_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2400" y="4800600"/>
            <a:ext cx="9017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DD90CD1B-2395-4B88-BAD0-D08E55B9E8DB}" type="slidenum">
              <a:rPr lang="en-US"/>
              <a:pPr/>
              <a:t>50</a:t>
            </a:fld>
            <a:endParaRPr lang="en-US"/>
          </a:p>
        </p:txBody>
      </p:sp>
      <p:sp>
        <p:nvSpPr>
          <p:cNvPr id="399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Chapter Summary</a:t>
            </a:r>
          </a:p>
        </p:txBody>
      </p:sp>
      <p:sp>
        <p:nvSpPr>
          <p:cNvPr id="399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mtClean="0"/>
              <a:t>Addressed the probability distribution of a discrete random variable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Defined covariance and discussed its application in finance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Discussed the Binomial distribution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Discussed the Poisson distribution </a:t>
            </a:r>
          </a:p>
          <a:p>
            <a:pPr eaLnBrk="1" hangingPunct="1">
              <a:lnSpc>
                <a:spcPct val="110000"/>
              </a:lnSpc>
            </a:pPr>
            <a:r>
              <a:rPr lang="en-US" smtClean="0"/>
              <a:t>Discussed the Hypergeometric distribution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9252DA5D-23B3-4EAF-B155-A06FFEEC1C2B}" type="slidenum">
              <a:rPr lang="en-US"/>
              <a:pPr/>
              <a:t>51</a:t>
            </a:fld>
            <a:endParaRPr lang="en-US"/>
          </a:p>
        </p:txBody>
      </p:sp>
      <p:sp>
        <p:nvSpPr>
          <p:cNvPr id="401412" name="AutoShape 4" descr="3287383400_2177562"/>
          <p:cNvSpPr>
            <a:spLocks noChangeAspect="1" noChangeArrowheads="1"/>
          </p:cNvSpPr>
          <p:nvPr/>
        </p:nvSpPr>
        <p:spPr bwMode="auto">
          <a:xfrm>
            <a:off x="1828800" y="35623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401413" name="AutoShape 5" descr="3287383400_2177562"/>
          <p:cNvSpPr>
            <a:spLocks noChangeAspect="1" noChangeArrowheads="1"/>
          </p:cNvSpPr>
          <p:nvPr/>
        </p:nvSpPr>
        <p:spPr bwMode="auto">
          <a:xfrm>
            <a:off x="1828800" y="3562350"/>
            <a:ext cx="5486400" cy="1714500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pic>
        <p:nvPicPr>
          <p:cNvPr id="401414" name="Picture 6" descr="copyr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05000"/>
            <a:ext cx="9144000" cy="2857500"/>
          </a:xfrm>
          <a:prstGeom prst="rect">
            <a:avLst/>
          </a:prstGeom>
          <a:noFill/>
        </p:spPr>
      </p:pic>
      <p:sp>
        <p:nvSpPr>
          <p:cNvPr id="401415" name="Rectangle 7"/>
          <p:cNvSpPr>
            <a:spLocks noChangeArrowheads="1"/>
          </p:cNvSpPr>
          <p:nvPr/>
        </p:nvSpPr>
        <p:spPr bwMode="auto">
          <a:xfrm>
            <a:off x="762000" y="4724400"/>
            <a:ext cx="8382000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All rights reserved. No part of this publication may be reproduced, stored in a retrieval system, or transmitted, in any form or by any means, electronic, mechanical, photocopying, recording, or otherwise, without the prior written permission of the publisher. </a:t>
            </a:r>
          </a:p>
          <a:p>
            <a:pPr algn="ctr"/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Printed in the United States of America.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C6678855-3E81-4B8C-B9DF-1A7BBFA65DE4}" type="slidenum">
              <a:rPr lang="en-US"/>
              <a:pPr/>
              <a:t>6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383463" cy="990600"/>
          </a:xfrm>
        </p:spPr>
        <p:txBody>
          <a:bodyPr/>
          <a:lstStyle/>
          <a:p>
            <a:pPr eaLnBrk="1" hangingPunct="1"/>
            <a:r>
              <a:rPr lang="en-US" smtClean="0"/>
              <a:t>Probability Distribution For A Discrete Random Variable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600200"/>
            <a:ext cx="7391400" cy="1600200"/>
          </a:xfrm>
        </p:spPr>
        <p:txBody>
          <a:bodyPr/>
          <a:lstStyle/>
          <a:p>
            <a:pPr eaLnBrk="1" hangingPunct="1"/>
            <a:r>
              <a:rPr lang="en-US" sz="2400" smtClean="0"/>
              <a:t>A </a:t>
            </a:r>
            <a:r>
              <a:rPr lang="en-US" sz="2400" b="1" smtClean="0"/>
              <a:t>probability distribution for a discrete random variable</a:t>
            </a:r>
            <a:r>
              <a:rPr lang="en-US" sz="2400" smtClean="0"/>
              <a:t> is a mutually exclusive listing of all possible numerical outcomes for that variable and a probability of occurrence associated with each outcome.</a:t>
            </a:r>
          </a:p>
        </p:txBody>
      </p:sp>
      <p:graphicFrame>
        <p:nvGraphicFramePr>
          <p:cNvPr id="351236" name="Group 4"/>
          <p:cNvGraphicFramePr>
            <a:graphicFrameLocks noGrp="1"/>
          </p:cNvGraphicFramePr>
          <p:nvPr>
            <p:ph sz="half" idx="2"/>
          </p:nvPr>
        </p:nvGraphicFramePr>
        <p:xfrm>
          <a:off x="873125" y="3675063"/>
          <a:ext cx="6584950" cy="2225675"/>
        </p:xfrm>
        <a:graphic>
          <a:graphicData uri="http://schemas.openxmlformats.org/drawingml/2006/table">
            <a:tbl>
              <a:tblPr/>
              <a:tblGrid>
                <a:gridCol w="3687763"/>
                <a:gridCol w="2897187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Number of Classes Taken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Probability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4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6FBBB63F-227A-4A89-9737-725E778E2696}" type="slidenum">
              <a:rPr lang="en-US"/>
              <a:pPr/>
              <a:t>7</a:t>
            </a:fld>
            <a:endParaRPr lang="en-US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191000" y="2971800"/>
            <a:ext cx="2819400" cy="19050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685800" y="1752600"/>
            <a:ext cx="79343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20000"/>
              </a:spcBef>
              <a:tabLst>
                <a:tab pos="8229600" algn="r"/>
              </a:tabLst>
            </a:pPr>
            <a:r>
              <a:rPr lang="en-US" sz="2800">
                <a:solidFill>
                  <a:schemeClr val="folHlink"/>
                </a:solidFill>
              </a:rPr>
              <a:t>Experiment:  Toss 2 Coins.    Let  X = # heads.</a:t>
            </a:r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>
            <a:off x="2819400" y="3200400"/>
            <a:ext cx="1752600" cy="3810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Line 5"/>
          <p:cNvSpPr>
            <a:spLocks noChangeShapeType="1"/>
          </p:cNvSpPr>
          <p:nvPr/>
        </p:nvSpPr>
        <p:spPr bwMode="auto">
          <a:xfrm>
            <a:off x="2819400" y="4114800"/>
            <a:ext cx="1752600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3" name="Line 6"/>
          <p:cNvSpPr>
            <a:spLocks noChangeShapeType="1"/>
          </p:cNvSpPr>
          <p:nvPr/>
        </p:nvSpPr>
        <p:spPr bwMode="auto">
          <a:xfrm flipV="1">
            <a:off x="2819400" y="4191000"/>
            <a:ext cx="1752600" cy="7620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Line 7"/>
          <p:cNvSpPr>
            <a:spLocks noChangeShapeType="1"/>
          </p:cNvSpPr>
          <p:nvPr/>
        </p:nvSpPr>
        <p:spPr bwMode="auto">
          <a:xfrm flipV="1">
            <a:off x="2819400" y="4648200"/>
            <a:ext cx="1752600" cy="12192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5" name="Freeform 8"/>
          <p:cNvSpPr>
            <a:spLocks/>
          </p:cNvSpPr>
          <p:nvPr/>
        </p:nvSpPr>
        <p:spPr bwMode="auto">
          <a:xfrm>
            <a:off x="1322388" y="3005138"/>
            <a:ext cx="7937" cy="1587"/>
          </a:xfrm>
          <a:custGeom>
            <a:avLst/>
            <a:gdLst>
              <a:gd name="T0" fmla="*/ 3 w 5"/>
              <a:gd name="T1" fmla="*/ 0 h 1"/>
              <a:gd name="T2" fmla="*/ 2 w 5"/>
              <a:gd name="T3" fmla="*/ 0 h 1"/>
              <a:gd name="T4" fmla="*/ 1 w 5"/>
              <a:gd name="T5" fmla="*/ 0 h 1"/>
              <a:gd name="T6" fmla="*/ 0 w 5"/>
              <a:gd name="T7" fmla="*/ 0 h 1"/>
              <a:gd name="T8" fmla="*/ 1 w 5"/>
              <a:gd name="T9" fmla="*/ 0 h 1"/>
              <a:gd name="T10" fmla="*/ 2 w 5"/>
              <a:gd name="T11" fmla="*/ 0 h 1"/>
              <a:gd name="T12" fmla="*/ 3 w 5"/>
              <a:gd name="T13" fmla="*/ 0 h 1"/>
              <a:gd name="T14" fmla="*/ 4 w 5"/>
              <a:gd name="T15" fmla="*/ 0 h 1"/>
              <a:gd name="T16" fmla="*/ 3 w 5"/>
              <a:gd name="T17" fmla="*/ 0 h 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1"/>
              <a:gd name="T29" fmla="*/ 5 w 5"/>
              <a:gd name="T30" fmla="*/ 1 h 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1">
                <a:moveTo>
                  <a:pt x="3" y="0"/>
                </a:moveTo>
                <a:lnTo>
                  <a:pt x="2" y="0"/>
                </a:lnTo>
                <a:lnTo>
                  <a:pt x="1" y="0"/>
                </a:lnTo>
                <a:lnTo>
                  <a:pt x="0" y="0"/>
                </a:lnTo>
                <a:lnTo>
                  <a:pt x="1" y="0"/>
                </a:lnTo>
                <a:lnTo>
                  <a:pt x="2" y="0"/>
                </a:lnTo>
                <a:lnTo>
                  <a:pt x="3" y="0"/>
                </a:lnTo>
                <a:lnTo>
                  <a:pt x="4" y="0"/>
                </a:lnTo>
                <a:lnTo>
                  <a:pt x="3" y="0"/>
                </a:lnTo>
              </a:path>
            </a:pathLst>
          </a:custGeom>
          <a:solidFill>
            <a:srgbClr val="000000"/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586" name="Oval 9"/>
          <p:cNvSpPr>
            <a:spLocks noChangeArrowheads="1"/>
          </p:cNvSpPr>
          <p:nvPr/>
        </p:nvSpPr>
        <p:spPr bwMode="auto">
          <a:xfrm>
            <a:off x="766763" y="3662363"/>
            <a:ext cx="762000" cy="685800"/>
          </a:xfrm>
          <a:prstGeom prst="ellipse">
            <a:avLst/>
          </a:prstGeom>
          <a:solidFill>
            <a:srgbClr val="99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Oval 10"/>
          <p:cNvSpPr>
            <a:spLocks noChangeArrowheads="1"/>
          </p:cNvSpPr>
          <p:nvPr/>
        </p:nvSpPr>
        <p:spPr bwMode="auto">
          <a:xfrm>
            <a:off x="762000" y="2819400"/>
            <a:ext cx="762000" cy="685800"/>
          </a:xfrm>
          <a:prstGeom prst="ellipse">
            <a:avLst/>
          </a:prstGeom>
          <a:solidFill>
            <a:srgbClr val="99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Oval 11"/>
          <p:cNvSpPr>
            <a:spLocks noChangeArrowheads="1"/>
          </p:cNvSpPr>
          <p:nvPr/>
        </p:nvSpPr>
        <p:spPr bwMode="auto">
          <a:xfrm>
            <a:off x="1905000" y="2819400"/>
            <a:ext cx="762000" cy="685800"/>
          </a:xfrm>
          <a:prstGeom prst="ellipse">
            <a:avLst/>
          </a:prstGeom>
          <a:solidFill>
            <a:srgbClr val="99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2"/>
          <p:cNvSpPr>
            <a:spLocks noChangeArrowheads="1"/>
          </p:cNvSpPr>
          <p:nvPr/>
        </p:nvSpPr>
        <p:spPr bwMode="auto">
          <a:xfrm>
            <a:off x="914400" y="37338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T</a:t>
            </a:r>
          </a:p>
        </p:txBody>
      </p:sp>
      <p:sp>
        <p:nvSpPr>
          <p:cNvPr id="24590" name="Rectangle 13"/>
          <p:cNvSpPr>
            <a:spLocks noChangeArrowheads="1"/>
          </p:cNvSpPr>
          <p:nvPr/>
        </p:nvSpPr>
        <p:spPr bwMode="auto">
          <a:xfrm>
            <a:off x="914400" y="28956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T</a:t>
            </a:r>
          </a:p>
        </p:txBody>
      </p:sp>
      <p:sp>
        <p:nvSpPr>
          <p:cNvPr id="24591" name="Rectangle 14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93038" cy="762000"/>
          </a:xfrm>
        </p:spPr>
        <p:txBody>
          <a:bodyPr/>
          <a:lstStyle/>
          <a:p>
            <a:pPr defTabSz="914400" eaLnBrk="1" hangingPunct="1"/>
            <a:r>
              <a:rPr lang="en-US" sz="3600" smtClean="0"/>
              <a:t>Example of  a Discrete Random Variable Probability Distribution</a:t>
            </a:r>
          </a:p>
        </p:txBody>
      </p:sp>
      <p:pic>
        <p:nvPicPr>
          <p:cNvPr id="24592" name="Picture 15" descr="BS00590_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5486400"/>
            <a:ext cx="750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3" name="Picture 16" descr="BS00590_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5486400"/>
            <a:ext cx="750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4" name="Picture 17" descr="BS00590_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572000"/>
            <a:ext cx="750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5" name="Picture 18" descr="BS00590_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657600"/>
            <a:ext cx="750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6" name="Rectangle 19"/>
          <p:cNvSpPr>
            <a:spLocks noChangeArrowheads="1"/>
          </p:cNvSpPr>
          <p:nvPr/>
        </p:nvSpPr>
        <p:spPr bwMode="auto">
          <a:xfrm>
            <a:off x="304800" y="2362200"/>
            <a:ext cx="28956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20000"/>
              </a:spcBef>
              <a:tabLst>
                <a:tab pos="8229600" algn="r"/>
              </a:tabLst>
            </a:pPr>
            <a:r>
              <a:rPr lang="en-US" sz="2000" b="1"/>
              <a:t>4 possible outcomes</a:t>
            </a:r>
          </a:p>
        </p:txBody>
      </p:sp>
      <p:sp>
        <p:nvSpPr>
          <p:cNvPr id="24597" name="Rectangle 20"/>
          <p:cNvSpPr>
            <a:spLocks noChangeArrowheads="1"/>
          </p:cNvSpPr>
          <p:nvPr/>
        </p:nvSpPr>
        <p:spPr bwMode="auto">
          <a:xfrm>
            <a:off x="457200" y="2819400"/>
            <a:ext cx="2362200" cy="685800"/>
          </a:xfrm>
          <a:prstGeom prst="rect">
            <a:avLst/>
          </a:prstGeom>
          <a:noFill/>
          <a:ln w="19050" algn="ctr">
            <a:solidFill>
              <a:schemeClr val="folHlink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4598" name="Rectangle 21"/>
          <p:cNvSpPr>
            <a:spLocks noChangeArrowheads="1"/>
          </p:cNvSpPr>
          <p:nvPr/>
        </p:nvSpPr>
        <p:spPr bwMode="auto">
          <a:xfrm>
            <a:off x="457200" y="3657600"/>
            <a:ext cx="2362200" cy="1676400"/>
          </a:xfrm>
          <a:prstGeom prst="rect">
            <a:avLst/>
          </a:prstGeom>
          <a:noFill/>
          <a:ln w="19050" algn="ctr">
            <a:solidFill>
              <a:schemeClr val="folHlink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4599" name="Rectangle 22"/>
          <p:cNvSpPr>
            <a:spLocks noChangeArrowheads="1"/>
          </p:cNvSpPr>
          <p:nvPr/>
        </p:nvSpPr>
        <p:spPr bwMode="auto">
          <a:xfrm>
            <a:off x="457200" y="5486400"/>
            <a:ext cx="2362200" cy="762000"/>
          </a:xfrm>
          <a:prstGeom prst="rect">
            <a:avLst/>
          </a:prstGeom>
          <a:noFill/>
          <a:ln w="19050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4600" name="Oval 23"/>
          <p:cNvSpPr>
            <a:spLocks noChangeArrowheads="1"/>
          </p:cNvSpPr>
          <p:nvPr/>
        </p:nvSpPr>
        <p:spPr bwMode="auto">
          <a:xfrm>
            <a:off x="1909763" y="4652963"/>
            <a:ext cx="762000" cy="685800"/>
          </a:xfrm>
          <a:prstGeom prst="ellipse">
            <a:avLst/>
          </a:prstGeom>
          <a:solidFill>
            <a:srgbClr val="99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Rectangle 24"/>
          <p:cNvSpPr>
            <a:spLocks noChangeArrowheads="1"/>
          </p:cNvSpPr>
          <p:nvPr/>
        </p:nvSpPr>
        <p:spPr bwMode="auto">
          <a:xfrm>
            <a:off x="2057400" y="47244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T</a:t>
            </a:r>
          </a:p>
        </p:txBody>
      </p:sp>
      <p:sp>
        <p:nvSpPr>
          <p:cNvPr id="24602" name="Rectangle 25"/>
          <p:cNvSpPr>
            <a:spLocks noChangeArrowheads="1"/>
          </p:cNvSpPr>
          <p:nvPr/>
        </p:nvSpPr>
        <p:spPr bwMode="auto">
          <a:xfrm>
            <a:off x="2057400" y="28956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T</a:t>
            </a:r>
          </a:p>
        </p:txBody>
      </p:sp>
      <p:sp>
        <p:nvSpPr>
          <p:cNvPr id="24603" name="Rectangle 26"/>
          <p:cNvSpPr>
            <a:spLocks noChangeArrowheads="1"/>
          </p:cNvSpPr>
          <p:nvPr/>
        </p:nvSpPr>
        <p:spPr bwMode="auto">
          <a:xfrm>
            <a:off x="2057400" y="37338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DDD9FB"/>
                </a:solidFill>
              </a:rPr>
              <a:t>H</a:t>
            </a:r>
          </a:p>
        </p:txBody>
      </p:sp>
      <p:sp>
        <p:nvSpPr>
          <p:cNvPr id="24604" name="Rectangle 27"/>
          <p:cNvSpPr>
            <a:spLocks noChangeArrowheads="1"/>
          </p:cNvSpPr>
          <p:nvPr/>
        </p:nvSpPr>
        <p:spPr bwMode="auto">
          <a:xfrm>
            <a:off x="914400" y="46482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DDD9FB"/>
                </a:solidFill>
              </a:rPr>
              <a:t>H</a:t>
            </a:r>
          </a:p>
        </p:txBody>
      </p:sp>
      <p:sp>
        <p:nvSpPr>
          <p:cNvPr id="24605" name="Rectangle 28"/>
          <p:cNvSpPr>
            <a:spLocks noChangeArrowheads="1"/>
          </p:cNvSpPr>
          <p:nvPr/>
        </p:nvSpPr>
        <p:spPr bwMode="auto">
          <a:xfrm>
            <a:off x="914400" y="55626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DDD9FB"/>
                </a:solidFill>
              </a:rPr>
              <a:t>H</a:t>
            </a:r>
          </a:p>
        </p:txBody>
      </p:sp>
      <p:sp>
        <p:nvSpPr>
          <p:cNvPr id="24606" name="Rectangle 29"/>
          <p:cNvSpPr>
            <a:spLocks noChangeArrowheads="1"/>
          </p:cNvSpPr>
          <p:nvPr/>
        </p:nvSpPr>
        <p:spPr bwMode="auto">
          <a:xfrm>
            <a:off x="2057400" y="5562600"/>
            <a:ext cx="46672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DDD9FB"/>
                </a:solidFill>
              </a:rPr>
              <a:t>H</a:t>
            </a:r>
          </a:p>
        </p:txBody>
      </p:sp>
      <p:sp>
        <p:nvSpPr>
          <p:cNvPr id="24607" name="Rectangle 30"/>
          <p:cNvSpPr>
            <a:spLocks noChangeArrowheads="1"/>
          </p:cNvSpPr>
          <p:nvPr/>
        </p:nvSpPr>
        <p:spPr bwMode="auto">
          <a:xfrm>
            <a:off x="3505200" y="2438400"/>
            <a:ext cx="4114800" cy="515938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/>
              <a:t>Probability Distribution</a:t>
            </a:r>
          </a:p>
        </p:txBody>
      </p:sp>
      <p:sp>
        <p:nvSpPr>
          <p:cNvPr id="24608" name="Line 31"/>
          <p:cNvSpPr>
            <a:spLocks noChangeShapeType="1"/>
          </p:cNvSpPr>
          <p:nvPr/>
        </p:nvSpPr>
        <p:spPr bwMode="auto">
          <a:xfrm>
            <a:off x="3581400" y="2895600"/>
            <a:ext cx="3886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4609" name="Line 32"/>
          <p:cNvSpPr>
            <a:spLocks noChangeShapeType="1"/>
          </p:cNvSpPr>
          <p:nvPr/>
        </p:nvSpPr>
        <p:spPr bwMode="auto">
          <a:xfrm>
            <a:off x="5334000" y="6213475"/>
            <a:ext cx="2286000" cy="0"/>
          </a:xfrm>
          <a:prstGeom prst="line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610" name="Line 33"/>
          <p:cNvSpPr>
            <a:spLocks noChangeShapeType="1"/>
          </p:cNvSpPr>
          <p:nvPr/>
        </p:nvSpPr>
        <p:spPr bwMode="auto">
          <a:xfrm>
            <a:off x="5791200" y="5756275"/>
            <a:ext cx="0" cy="4572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4611" name="Line 34"/>
          <p:cNvSpPr>
            <a:spLocks noChangeShapeType="1"/>
          </p:cNvSpPr>
          <p:nvPr/>
        </p:nvSpPr>
        <p:spPr bwMode="auto">
          <a:xfrm>
            <a:off x="6324600" y="5299075"/>
            <a:ext cx="0" cy="9144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4612" name="Line 35"/>
          <p:cNvSpPr>
            <a:spLocks noChangeShapeType="1"/>
          </p:cNvSpPr>
          <p:nvPr/>
        </p:nvSpPr>
        <p:spPr bwMode="auto">
          <a:xfrm>
            <a:off x="6858000" y="5756275"/>
            <a:ext cx="0" cy="4572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4613" name="Rectangle 36"/>
          <p:cNvSpPr>
            <a:spLocks noChangeArrowheads="1"/>
          </p:cNvSpPr>
          <p:nvPr/>
        </p:nvSpPr>
        <p:spPr bwMode="auto">
          <a:xfrm>
            <a:off x="5457825" y="6248400"/>
            <a:ext cx="2695575" cy="3937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chemeClr val="folHlink"/>
                </a:solidFill>
              </a:rPr>
              <a:t>  0      1      2         X     </a:t>
            </a:r>
          </a:p>
        </p:txBody>
      </p:sp>
      <p:sp>
        <p:nvSpPr>
          <p:cNvPr id="24614" name="Rectangle 37"/>
          <p:cNvSpPr>
            <a:spLocks noGrp="1" noChangeArrowheads="1"/>
          </p:cNvSpPr>
          <p:nvPr>
            <p:ph type="body" sz="half" idx="1"/>
          </p:nvPr>
        </p:nvSpPr>
        <p:spPr>
          <a:xfrm>
            <a:off x="3429000" y="2932113"/>
            <a:ext cx="3962400" cy="2181225"/>
          </a:xfrm>
        </p:spPr>
        <p:txBody>
          <a:bodyPr/>
          <a:lstStyle/>
          <a:p>
            <a:pPr algn="ctr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1900" b="1" u="sng" smtClean="0"/>
              <a:t>X Value</a:t>
            </a:r>
            <a:r>
              <a:rPr lang="en-US" sz="1900" b="1" smtClean="0"/>
              <a:t>    </a:t>
            </a:r>
            <a:r>
              <a:rPr lang="en-US" sz="1900" b="1" u="sng" smtClean="0"/>
              <a:t>Probability </a:t>
            </a:r>
            <a:endParaRPr lang="en-US" sz="1900" b="1" smtClean="0"/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1900" b="1" smtClean="0"/>
              <a:t>               0            1/4 = 0.25</a:t>
            </a: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1900" b="1" smtClean="0"/>
              <a:t>               1            2/4 = 0.50</a:t>
            </a:r>
          </a:p>
          <a:p>
            <a:pPr eaLnBrk="1" hangingPunct="1">
              <a:lnSpc>
                <a:spcPct val="11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sz="1900" b="1" smtClean="0"/>
              <a:t>               2            1/4 = 0.25</a:t>
            </a:r>
          </a:p>
        </p:txBody>
      </p:sp>
      <p:sp>
        <p:nvSpPr>
          <p:cNvPr id="24615" name="Line 38"/>
          <p:cNvSpPr>
            <a:spLocks noChangeShapeType="1"/>
          </p:cNvSpPr>
          <p:nvPr/>
        </p:nvSpPr>
        <p:spPr bwMode="auto">
          <a:xfrm>
            <a:off x="5334000" y="5222875"/>
            <a:ext cx="0" cy="9906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4616" name="Rectangle 39"/>
          <p:cNvSpPr>
            <a:spLocks noChangeArrowheads="1"/>
          </p:cNvSpPr>
          <p:nvPr/>
        </p:nvSpPr>
        <p:spPr bwMode="auto">
          <a:xfrm>
            <a:off x="4800600" y="5146675"/>
            <a:ext cx="609600" cy="790575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folHlink"/>
                </a:solidFill>
              </a:rPr>
              <a:t>0.50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folHlink"/>
                </a:solidFill>
              </a:rPr>
              <a:t>0.25</a:t>
            </a:r>
            <a:r>
              <a:rPr lang="en-US" sz="2000" b="1">
                <a:solidFill>
                  <a:schemeClr val="folHlink"/>
                </a:solidFill>
              </a:rPr>
              <a:t> </a:t>
            </a:r>
          </a:p>
        </p:txBody>
      </p:sp>
      <p:sp>
        <p:nvSpPr>
          <p:cNvPr id="24617" name="Line 40"/>
          <p:cNvSpPr>
            <a:spLocks noChangeShapeType="1"/>
          </p:cNvSpPr>
          <p:nvPr/>
        </p:nvSpPr>
        <p:spPr bwMode="auto">
          <a:xfrm>
            <a:off x="5334000" y="5756275"/>
            <a:ext cx="1981200" cy="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4618" name="Line 41"/>
          <p:cNvSpPr>
            <a:spLocks noChangeShapeType="1"/>
          </p:cNvSpPr>
          <p:nvPr/>
        </p:nvSpPr>
        <p:spPr bwMode="auto">
          <a:xfrm>
            <a:off x="5334000" y="5299075"/>
            <a:ext cx="1981200" cy="0"/>
          </a:xfrm>
          <a:prstGeom prst="line">
            <a:avLst/>
          </a:prstGeom>
          <a:noFill/>
          <a:ln w="9525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4619" name="Rectangle 42"/>
          <p:cNvSpPr>
            <a:spLocks noChangeArrowheads="1"/>
          </p:cNvSpPr>
          <p:nvPr/>
        </p:nvSpPr>
        <p:spPr bwMode="auto">
          <a:xfrm rot="-5400000">
            <a:off x="4045743" y="5368132"/>
            <a:ext cx="1293813" cy="393700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folHlink"/>
                </a:solidFill>
              </a:rPr>
              <a:t>Probability</a:t>
            </a:r>
            <a:r>
              <a:rPr lang="en-US" sz="2000" b="1">
                <a:solidFill>
                  <a:schemeClr val="folHlink"/>
                </a:solidFill>
              </a:rPr>
              <a:t>     </a:t>
            </a:r>
          </a:p>
        </p:txBody>
      </p:sp>
      <p:sp>
        <p:nvSpPr>
          <p:cNvPr id="24620" name="Line 43"/>
          <p:cNvSpPr>
            <a:spLocks noChangeShapeType="1"/>
          </p:cNvSpPr>
          <p:nvPr/>
        </p:nvSpPr>
        <p:spPr bwMode="auto">
          <a:xfrm>
            <a:off x="5334000" y="2971800"/>
            <a:ext cx="0" cy="1905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29205EF3-C5A6-4099-83AA-44B961FDDFC9}" type="slidenum">
              <a:rPr lang="en-US"/>
              <a:pPr/>
              <a:t>8</a:t>
            </a:fld>
            <a:endParaRPr lang="en-US"/>
          </a:p>
        </p:txBody>
      </p:sp>
      <p:sp>
        <p:nvSpPr>
          <p:cNvPr id="260109" name="Rectangle 2"/>
          <p:cNvSpPr>
            <a:spLocks noChangeArrowheads="1"/>
          </p:cNvSpPr>
          <p:nvPr/>
        </p:nvSpPr>
        <p:spPr bwMode="auto">
          <a:xfrm>
            <a:off x="1447800" y="5486400"/>
            <a:ext cx="5029200" cy="762000"/>
          </a:xfrm>
          <a:prstGeom prst="rect">
            <a:avLst/>
          </a:prstGeom>
          <a:solidFill>
            <a:srgbClr val="C7DAF7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60110" name="Rectangle 3"/>
          <p:cNvSpPr>
            <a:spLocks noChangeArrowheads="1"/>
          </p:cNvSpPr>
          <p:nvPr/>
        </p:nvSpPr>
        <p:spPr bwMode="auto">
          <a:xfrm>
            <a:off x="6553200" y="3810000"/>
            <a:ext cx="1676400" cy="1676400"/>
          </a:xfrm>
          <a:prstGeom prst="rect">
            <a:avLst/>
          </a:prstGeom>
          <a:solidFill>
            <a:srgbClr val="FDE0BD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260111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Discrete Random Variables</a:t>
            </a:r>
            <a:br>
              <a:rPr lang="en-US" sz="3600" smtClean="0"/>
            </a:br>
            <a:r>
              <a:rPr lang="en-US" sz="3600" smtClean="0"/>
              <a:t>Expected Value (Measuring Center)</a:t>
            </a:r>
          </a:p>
        </p:txBody>
      </p:sp>
      <p:sp>
        <p:nvSpPr>
          <p:cNvPr id="26011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/>
              <a:t> </a:t>
            </a:r>
            <a:r>
              <a:rPr lang="en-US" smtClean="0">
                <a:solidFill>
                  <a:schemeClr val="folHlink"/>
                </a:solidFill>
              </a:rPr>
              <a:t>Expected Value (or mean)</a:t>
            </a:r>
            <a:r>
              <a:rPr lang="en-US" smtClean="0"/>
              <a:t> of a discrete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mtClean="0"/>
              <a:t>      random variable </a:t>
            </a:r>
            <a:r>
              <a:rPr lang="en-US" sz="1900" smtClean="0"/>
              <a:t>(Weighted Average)</a:t>
            </a:r>
          </a:p>
          <a:p>
            <a:pPr eaLnBrk="1" hangingPunct="1">
              <a:lnSpc>
                <a:spcPct val="80000"/>
              </a:lnSpc>
            </a:pPr>
            <a:endParaRPr lang="en-US" sz="19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mtClean="0"/>
              <a:t>		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3600" smtClean="0"/>
          </a:p>
          <a:p>
            <a:pPr eaLnBrk="1" hangingPunct="1">
              <a:lnSpc>
                <a:spcPct val="80000"/>
              </a:lnSpc>
            </a:pPr>
            <a:endParaRPr lang="en-US" smtClean="0"/>
          </a:p>
          <a:p>
            <a:pPr lvl="1"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hlink"/>
                </a:solidFill>
              </a:rPr>
              <a:t>Example:</a:t>
            </a:r>
            <a:r>
              <a:rPr lang="en-US" sz="2800" smtClean="0"/>
              <a:t> Toss 2 coins,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smtClean="0"/>
              <a:t>	     	      X</a:t>
            </a:r>
            <a:r>
              <a:rPr lang="en-US" sz="2800" smtClean="0">
                <a:solidFill>
                  <a:schemeClr val="folHlink"/>
                </a:solidFill>
              </a:rPr>
              <a:t> = # of heads</a:t>
            </a:r>
            <a:r>
              <a:rPr lang="en-US" sz="2800" smtClean="0"/>
              <a:t>,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smtClean="0"/>
              <a:t>	compute expected value of X:</a:t>
            </a:r>
            <a:endParaRPr lang="en-US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mtClean="0"/>
              <a:t>        </a:t>
            </a:r>
            <a:r>
              <a:rPr lang="en-US" sz="2100" b="1" smtClean="0"/>
              <a:t>E(X) = ((0)(0.25) + (1)(0.50) + (2)(0.25))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100" b="1" smtClean="0"/>
              <a:t>                   = 1.0</a:t>
            </a:r>
          </a:p>
        </p:txBody>
      </p:sp>
      <p:sp>
        <p:nvSpPr>
          <p:cNvPr id="260113" name="Rectangle 6"/>
          <p:cNvSpPr>
            <a:spLocks noChangeArrowheads="1"/>
          </p:cNvSpPr>
          <p:nvPr/>
        </p:nvSpPr>
        <p:spPr bwMode="auto">
          <a:xfrm>
            <a:off x="5867400" y="3886200"/>
            <a:ext cx="2743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5342" tIns="42672" rIns="85342" bIns="42672"/>
          <a:lstStyle/>
          <a:p>
            <a:pPr marL="342900" indent="-342900"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700" b="1"/>
              <a:t>     X          P(X)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700" b="1"/>
              <a:t>               0          0.25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700" b="1"/>
              <a:t>               1          0.50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1700" b="1"/>
              <a:t>               2          0.25</a:t>
            </a:r>
          </a:p>
        </p:txBody>
      </p:sp>
      <p:sp>
        <p:nvSpPr>
          <p:cNvPr id="260114" name="Line 7"/>
          <p:cNvSpPr>
            <a:spLocks noChangeShapeType="1"/>
          </p:cNvSpPr>
          <p:nvPr/>
        </p:nvSpPr>
        <p:spPr bwMode="auto">
          <a:xfrm>
            <a:off x="7315200" y="3810000"/>
            <a:ext cx="0" cy="1676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60115" name="Line 8"/>
          <p:cNvSpPr>
            <a:spLocks noChangeShapeType="1"/>
          </p:cNvSpPr>
          <p:nvPr/>
        </p:nvSpPr>
        <p:spPr bwMode="auto">
          <a:xfrm>
            <a:off x="6553200" y="4267200"/>
            <a:ext cx="167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endParaRPr lang="en-US"/>
          </a:p>
        </p:txBody>
      </p:sp>
      <p:sp>
        <p:nvSpPr>
          <p:cNvPr id="260116" name="Rectangle 9"/>
          <p:cNvSpPr>
            <a:spLocks noChangeArrowheads="1"/>
          </p:cNvSpPr>
          <p:nvPr/>
        </p:nvSpPr>
        <p:spPr bwMode="auto">
          <a:xfrm>
            <a:off x="1066800" y="3657600"/>
            <a:ext cx="7467600" cy="2743200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aphicFrame>
        <p:nvGraphicFramePr>
          <p:cNvPr id="260106" name="Object 10"/>
          <p:cNvGraphicFramePr>
            <a:graphicFrameLocks noChangeAspect="1"/>
          </p:cNvGraphicFramePr>
          <p:nvPr/>
        </p:nvGraphicFramePr>
        <p:xfrm>
          <a:off x="2667000" y="2438400"/>
          <a:ext cx="3230563" cy="998538"/>
        </p:xfrm>
        <a:graphic>
          <a:graphicData uri="http://schemas.openxmlformats.org/presentationml/2006/ole">
            <p:oleObj spid="_x0000_s260106" name="Equation" r:id="rId3" imgW="139680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/>
          <a:p>
            <a:r>
              <a:rPr lang="en-US"/>
              <a:t>Copyright ©2011 Pearson Education, Inc. publishing as Prentice Hall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/>
              <a:t>5-</a:t>
            </a:r>
            <a:fld id="{8234DFE7-CE9F-44B5-8ABD-C97362E1D12B}" type="slidenum">
              <a:rPr lang="en-US"/>
              <a:pPr/>
              <a:t>9</a:t>
            </a:fld>
            <a:endParaRPr lang="en-US"/>
          </a:p>
        </p:txBody>
      </p:sp>
      <p:sp>
        <p:nvSpPr>
          <p:cNvPr id="26112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51054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chemeClr val="folHlink"/>
                </a:solidFill>
              </a:rPr>
              <a:t>Variance</a:t>
            </a:r>
            <a:r>
              <a:rPr lang="en-US" sz="2400" smtClean="0"/>
              <a:t> of a discrete random variable</a:t>
            </a:r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US" sz="2000" smtClean="0"/>
          </a:p>
          <a:p>
            <a:pPr eaLnBrk="1" hangingPunct="1"/>
            <a:endParaRPr lang="en-US" sz="2400" smtClean="0">
              <a:solidFill>
                <a:schemeClr val="folHlink"/>
              </a:solidFill>
            </a:endParaRPr>
          </a:p>
          <a:p>
            <a:pPr eaLnBrk="1" hangingPunct="1"/>
            <a:r>
              <a:rPr lang="en-US" sz="2400" smtClean="0">
                <a:solidFill>
                  <a:schemeClr val="folHlink"/>
                </a:solidFill>
              </a:rPr>
              <a:t>Standard Deviation</a:t>
            </a:r>
            <a:r>
              <a:rPr lang="en-US" sz="2400" smtClean="0"/>
              <a:t> of a discrete random variable</a:t>
            </a: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	where:</a:t>
            </a:r>
            <a:endParaRPr lang="en-US" sz="1600" i="1" baseline="-25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baseline="-25000" smtClean="0"/>
              <a:t>		</a:t>
            </a:r>
            <a:r>
              <a:rPr lang="en-US" sz="1600" smtClean="0"/>
              <a:t>E(X) = Expected value of the discrete random variable 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	    	   X</a:t>
            </a:r>
            <a:r>
              <a:rPr lang="en-US" sz="1600" baseline="-25000" smtClean="0"/>
              <a:t>i </a:t>
            </a:r>
            <a:r>
              <a:rPr lang="en-US" sz="1600" smtClean="0"/>
              <a:t> = the i</a:t>
            </a:r>
            <a:r>
              <a:rPr lang="en-US" sz="1600" baseline="30000" smtClean="0"/>
              <a:t>th</a:t>
            </a:r>
            <a:r>
              <a:rPr lang="en-US" sz="1600" smtClean="0"/>
              <a:t> outcome of X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600" smtClean="0"/>
              <a:t>		P(X</a:t>
            </a:r>
            <a:r>
              <a:rPr lang="en-US" sz="1600" baseline="-25000" smtClean="0"/>
              <a:t>i</a:t>
            </a:r>
            <a:r>
              <a:rPr lang="en-US" sz="1600" smtClean="0"/>
              <a:t>) = Probability of the i</a:t>
            </a:r>
            <a:r>
              <a:rPr lang="en-US" sz="1600" baseline="30000" smtClean="0"/>
              <a:t>th</a:t>
            </a:r>
            <a:r>
              <a:rPr lang="en-US" sz="1600" smtClean="0"/>
              <a:t> occurrence of X</a:t>
            </a:r>
          </a:p>
        </p:txBody>
      </p:sp>
      <p:sp>
        <p:nvSpPr>
          <p:cNvPr id="261130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793038" cy="114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Discrete Random Variables </a:t>
            </a:r>
            <a:br>
              <a:rPr lang="en-US" sz="3600" smtClean="0"/>
            </a:br>
            <a:r>
              <a:rPr lang="en-US" sz="3600" smtClean="0"/>
              <a:t>Measuring Dispersion</a:t>
            </a:r>
          </a:p>
        </p:txBody>
      </p:sp>
      <p:graphicFrame>
        <p:nvGraphicFramePr>
          <p:cNvPr id="261124" name="Object 4"/>
          <p:cNvGraphicFramePr>
            <a:graphicFrameLocks noChangeAspect="1"/>
          </p:cNvGraphicFramePr>
          <p:nvPr/>
        </p:nvGraphicFramePr>
        <p:xfrm>
          <a:off x="2667000" y="2057400"/>
          <a:ext cx="3959225" cy="1055688"/>
        </p:xfrm>
        <a:graphic>
          <a:graphicData uri="http://schemas.openxmlformats.org/presentationml/2006/ole">
            <p:oleObj spid="_x0000_s261124" name="Equation" r:id="rId3" imgW="1612800" imgH="431640" progId="Equation.3">
              <p:embed/>
            </p:oleObj>
          </a:graphicData>
        </a:graphic>
      </p:graphicFrame>
      <p:graphicFrame>
        <p:nvGraphicFramePr>
          <p:cNvPr id="261126" name="Object 6"/>
          <p:cNvGraphicFramePr>
            <a:graphicFrameLocks noChangeAspect="1"/>
          </p:cNvGraphicFramePr>
          <p:nvPr/>
        </p:nvGraphicFramePr>
        <p:xfrm>
          <a:off x="2057400" y="4038600"/>
          <a:ext cx="5257800" cy="1179513"/>
        </p:xfrm>
        <a:graphic>
          <a:graphicData uri="http://schemas.openxmlformats.org/presentationml/2006/ole">
            <p:oleObj spid="_x0000_s261126" name="Equation" r:id="rId4" imgW="213336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nHall1">
  <a:themeElements>
    <a:clrScheme name="PrenHall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PrenHall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renHall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nHall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nHall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</TotalTime>
  <Pages>20</Pages>
  <Words>2300</Words>
  <Application>Microsoft Office PowerPoint</Application>
  <PresentationFormat>On-screen Show (4:3)</PresentationFormat>
  <Paragraphs>677</Paragraphs>
  <Slides>51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Arial</vt:lpstr>
      <vt:lpstr>Wingdings</vt:lpstr>
      <vt:lpstr>Times New Roman</vt:lpstr>
      <vt:lpstr>Symbol</vt:lpstr>
      <vt:lpstr>System</vt:lpstr>
      <vt:lpstr>PrenHall1</vt:lpstr>
      <vt:lpstr>PrenHall1</vt:lpstr>
      <vt:lpstr>Equation</vt:lpstr>
      <vt:lpstr>Microsoft Excel Chart</vt:lpstr>
      <vt:lpstr>Slide 1</vt:lpstr>
      <vt:lpstr>Learning Objectives</vt:lpstr>
      <vt:lpstr>Definitions Random Variables</vt:lpstr>
      <vt:lpstr>Definitions Random Variables</vt:lpstr>
      <vt:lpstr>Discrete Random Variables</vt:lpstr>
      <vt:lpstr>Probability Distribution For A Discrete Random Variable</vt:lpstr>
      <vt:lpstr>Example of  a Discrete Random Variable Probability Distribution</vt:lpstr>
      <vt:lpstr>Discrete Random Variables Expected Value (Measuring Center)</vt:lpstr>
      <vt:lpstr>Discrete Random Variables  Measuring Dispersion</vt:lpstr>
      <vt:lpstr>Discrete Random Variables  Measuring Dispersion</vt:lpstr>
      <vt:lpstr>Covariance</vt:lpstr>
      <vt:lpstr>The Covariance Formula</vt:lpstr>
      <vt:lpstr>Investment Returns The Mean</vt:lpstr>
      <vt:lpstr>Investment Returns The Mean</vt:lpstr>
      <vt:lpstr>Investment Returns Standard Deviation</vt:lpstr>
      <vt:lpstr>Investment Returns Covariance</vt:lpstr>
      <vt:lpstr>The Sum of  Two Random Variables</vt:lpstr>
      <vt:lpstr>Portfolio Expected Return and Expected Risk</vt:lpstr>
      <vt:lpstr>Portfolio Expected Return  and Portfolio Risk</vt:lpstr>
      <vt:lpstr>Portfolio Example</vt:lpstr>
      <vt:lpstr>Slide 21</vt:lpstr>
      <vt:lpstr>Binomial Probability Distribution</vt:lpstr>
      <vt:lpstr>Binomial Probability Distribution</vt:lpstr>
      <vt:lpstr>Possible Applications for the Binomial Distribution</vt:lpstr>
      <vt:lpstr>The Binomial Distribution Counting Techniques</vt:lpstr>
      <vt:lpstr>Counting Techniques Rule of Combinations</vt:lpstr>
      <vt:lpstr>Counting Techniques Rule of Combinations</vt:lpstr>
      <vt:lpstr>Binomial Distribution Formula</vt:lpstr>
      <vt:lpstr>Example:  Calculating a Binomial Probability</vt:lpstr>
      <vt:lpstr>The Binomial Distribution Example</vt:lpstr>
      <vt:lpstr>The Binomial Distribution Shape</vt:lpstr>
      <vt:lpstr>The Binomial Distribution Using Binomial Tables (Available On Line)</vt:lpstr>
      <vt:lpstr>Binomial Distribution Characteristics</vt:lpstr>
      <vt:lpstr>The Binomial Distribution Characteristics</vt:lpstr>
      <vt:lpstr>Using Excel For The Binomial Distribution</vt:lpstr>
      <vt:lpstr>The Poisson Distribution Definitions</vt:lpstr>
      <vt:lpstr>The Poisson Distribution</vt:lpstr>
      <vt:lpstr>Poisson Distribution Formula</vt:lpstr>
      <vt:lpstr>Poisson Distribution Characteristics</vt:lpstr>
      <vt:lpstr>Using Poisson Tables (Available On Line)</vt:lpstr>
      <vt:lpstr>Using Excel For The Poisson Distribution</vt:lpstr>
      <vt:lpstr>Graph of Poisson Probabilities</vt:lpstr>
      <vt:lpstr>Poisson Distribution Shape</vt:lpstr>
      <vt:lpstr>The Hypergeometric Distribution</vt:lpstr>
      <vt:lpstr>The Hypergeometric Distribution</vt:lpstr>
      <vt:lpstr>Hypergeometric Distribution Formula</vt:lpstr>
      <vt:lpstr>Properties of the  Hypergeometric Distribution</vt:lpstr>
      <vt:lpstr>Using the  Hypergeometric Distribution</vt:lpstr>
      <vt:lpstr>Using Excel for the Hypergeometric Distribution</vt:lpstr>
      <vt:lpstr>Chapter Summary</vt:lpstr>
      <vt:lpstr>Slide 51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Business Statistics, 10/e</dc:title>
  <dc:subject>Chapter 5</dc:subject>
  <dc:creator>Dirk Yandell</dc:creator>
  <cp:keywords/>
  <dc:description/>
  <cp:lastModifiedBy>UMURRM2</cp:lastModifiedBy>
  <cp:revision>111</cp:revision>
  <cp:lastPrinted>1998-11-22T23:37:53Z</cp:lastPrinted>
  <dcterms:created xsi:type="dcterms:W3CDTF">2001-01-23T16:24:06Z</dcterms:created>
  <dcterms:modified xsi:type="dcterms:W3CDTF">2010-03-17T14:33:56Z</dcterms:modified>
</cp:coreProperties>
</file>