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651" r:id="rId1"/>
  </p:sldMasterIdLst>
  <p:notesMasterIdLst>
    <p:notesMasterId r:id="rId67"/>
  </p:notesMasterIdLst>
  <p:handoutMasterIdLst>
    <p:handoutMasterId r:id="rId68"/>
  </p:handoutMasterIdLst>
  <p:sldIdLst>
    <p:sldId id="260" r:id="rId2"/>
    <p:sldId id="347" r:id="rId3"/>
    <p:sldId id="349" r:id="rId4"/>
    <p:sldId id="352" r:id="rId5"/>
    <p:sldId id="449" r:id="rId6"/>
    <p:sldId id="353" r:id="rId7"/>
    <p:sldId id="354" r:id="rId8"/>
    <p:sldId id="382" r:id="rId9"/>
    <p:sldId id="383" r:id="rId10"/>
    <p:sldId id="386" r:id="rId11"/>
    <p:sldId id="387" r:id="rId12"/>
    <p:sldId id="384" r:id="rId13"/>
    <p:sldId id="385" r:id="rId14"/>
    <p:sldId id="355" r:id="rId15"/>
    <p:sldId id="356" r:id="rId16"/>
    <p:sldId id="365" r:id="rId17"/>
    <p:sldId id="366" r:id="rId18"/>
    <p:sldId id="367" r:id="rId19"/>
    <p:sldId id="368" r:id="rId20"/>
    <p:sldId id="369" r:id="rId21"/>
    <p:sldId id="388" r:id="rId22"/>
    <p:sldId id="389" r:id="rId23"/>
    <p:sldId id="390" r:id="rId24"/>
    <p:sldId id="391" r:id="rId25"/>
    <p:sldId id="392" r:id="rId26"/>
    <p:sldId id="393" r:id="rId27"/>
    <p:sldId id="394" r:id="rId28"/>
    <p:sldId id="357" r:id="rId29"/>
    <p:sldId id="358" r:id="rId30"/>
    <p:sldId id="395" r:id="rId31"/>
    <p:sldId id="396" r:id="rId32"/>
    <p:sldId id="397" r:id="rId33"/>
    <p:sldId id="398" r:id="rId34"/>
    <p:sldId id="450" r:id="rId35"/>
    <p:sldId id="400" r:id="rId36"/>
    <p:sldId id="401" r:id="rId37"/>
    <p:sldId id="402" r:id="rId38"/>
    <p:sldId id="403" r:id="rId39"/>
    <p:sldId id="404" r:id="rId40"/>
    <p:sldId id="452" r:id="rId41"/>
    <p:sldId id="451" r:id="rId42"/>
    <p:sldId id="454" r:id="rId43"/>
    <p:sldId id="453" r:id="rId44"/>
    <p:sldId id="406" r:id="rId45"/>
    <p:sldId id="407" r:id="rId46"/>
    <p:sldId id="408" r:id="rId47"/>
    <p:sldId id="409" r:id="rId48"/>
    <p:sldId id="448" r:id="rId49"/>
    <p:sldId id="411" r:id="rId50"/>
    <p:sldId id="412" r:id="rId51"/>
    <p:sldId id="413" r:id="rId52"/>
    <p:sldId id="455" r:id="rId53"/>
    <p:sldId id="444" r:id="rId54"/>
    <p:sldId id="445" r:id="rId55"/>
    <p:sldId id="446" r:id="rId56"/>
    <p:sldId id="447" r:id="rId57"/>
    <p:sldId id="443" r:id="rId58"/>
    <p:sldId id="456" r:id="rId59"/>
    <p:sldId id="457" r:id="rId60"/>
    <p:sldId id="458" r:id="rId61"/>
    <p:sldId id="459" r:id="rId62"/>
    <p:sldId id="460" r:id="rId63"/>
    <p:sldId id="461" r:id="rId64"/>
    <p:sldId id="462" r:id="rId65"/>
    <p:sldId id="463" r:id="rId66"/>
  </p:sldIdLst>
  <p:sldSz cx="9144000" cy="6858000" type="screen4x3"/>
  <p:notesSz cx="6858000" cy="9144000"/>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D989B8"/>
    <a:srgbClr val="008260"/>
    <a:srgbClr val="CC0066"/>
    <a:srgbClr val="00B082"/>
    <a:srgbClr val="00CA95"/>
    <a:srgbClr val="FF99FF"/>
    <a:srgbClr val="C7DAF7"/>
    <a:srgbClr val="FDE0B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0733" autoAdjust="0"/>
    <p:restoredTop sz="94595" autoAdjust="0"/>
  </p:normalViewPr>
  <p:slideViewPr>
    <p:cSldViewPr>
      <p:cViewPr varScale="1">
        <p:scale>
          <a:sx n="80" d="100"/>
          <a:sy n="80" d="100"/>
        </p:scale>
        <p:origin x="-108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662"/>
    </p:cViewPr>
  </p:sorterViewPr>
  <p:notesViewPr>
    <p:cSldViewPr>
      <p:cViewPr>
        <p:scale>
          <a:sx n="75" d="100"/>
          <a:sy n="75" d="100"/>
        </p:scale>
        <p:origin x="-2130" y="-25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sba1.servers.muohio.edu\DMS\Users\schurpj\Personal\LBK\SMUME6\Bond%20Fund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Bond Funds 2008 Returns</a:t>
            </a:r>
          </a:p>
        </c:rich>
      </c:tx>
    </c:title>
    <c:plotArea>
      <c:layout/>
      <c:scatterChart>
        <c:scatterStyle val="smoothMarker"/>
        <c:ser>
          <c:idx val="0"/>
          <c:order val="0"/>
          <c:spPr>
            <a:ln w="38100">
              <a:solidFill>
                <a:srgbClr val="000000"/>
              </a:solidFill>
              <a:prstDash val="sysDash"/>
            </a:ln>
          </c:spPr>
          <c:marker>
            <c:symbol val="none"/>
          </c:marker>
          <c:xVal>
            <c:numRef>
              <c:f>ForBoxWhiskerPlot2!$A$1:$A$3</c:f>
              <c:numCache>
                <c:formatCode>General</c:formatCode>
                <c:ptCount val="3"/>
                <c:pt idx="0">
                  <c:v>-31.9</c:v>
                </c:pt>
                <c:pt idx="1">
                  <c:v>-31.9</c:v>
                </c:pt>
                <c:pt idx="2">
                  <c:v>-31.9</c:v>
                </c:pt>
              </c:numCache>
            </c:numRef>
          </c:xVal>
          <c:yVal>
            <c:numRef>
              <c:f>ForBoxWhiskerPlot2!$B$1:$B$3</c:f>
              <c:numCache>
                <c:formatCode>General</c:formatCode>
                <c:ptCount val="3"/>
                <c:pt idx="0">
                  <c:v>0.5</c:v>
                </c:pt>
                <c:pt idx="1">
                  <c:v>1</c:v>
                </c:pt>
                <c:pt idx="2">
                  <c:v>1.5</c:v>
                </c:pt>
              </c:numCache>
            </c:numRef>
          </c:yVal>
        </c:ser>
        <c:ser>
          <c:idx val="1"/>
          <c:order val="1"/>
          <c:spPr>
            <a:ln w="38100">
              <a:solidFill>
                <a:srgbClr val="000000"/>
              </a:solidFill>
              <a:prstDash val="solid"/>
            </a:ln>
          </c:spPr>
          <c:marker>
            <c:symbol val="none"/>
          </c:marker>
          <c:xVal>
            <c:numRef>
              <c:f>ForBoxWhiskerPlot2!$A$4:$A$6</c:f>
              <c:numCache>
                <c:formatCode>General</c:formatCode>
                <c:ptCount val="3"/>
                <c:pt idx="0">
                  <c:v>-2.5</c:v>
                </c:pt>
                <c:pt idx="1">
                  <c:v>-2.5</c:v>
                </c:pt>
                <c:pt idx="2">
                  <c:v>-2.5</c:v>
                </c:pt>
              </c:numCache>
            </c:numRef>
          </c:xVal>
          <c:yVal>
            <c:numRef>
              <c:f>ForBoxWhiskerPlot2!$B$4:$B$6</c:f>
              <c:numCache>
                <c:formatCode>General</c:formatCode>
                <c:ptCount val="3"/>
                <c:pt idx="0">
                  <c:v>0.5</c:v>
                </c:pt>
                <c:pt idx="1">
                  <c:v>1</c:v>
                </c:pt>
                <c:pt idx="2">
                  <c:v>1.5</c:v>
                </c:pt>
              </c:numCache>
            </c:numRef>
          </c:yVal>
          <c:smooth val="1"/>
        </c:ser>
        <c:ser>
          <c:idx val="2"/>
          <c:order val="2"/>
          <c:spPr>
            <a:ln w="38100">
              <a:solidFill>
                <a:srgbClr val="000000"/>
              </a:solidFill>
              <a:prstDash val="solid"/>
            </a:ln>
          </c:spPr>
          <c:marker>
            <c:symbol val="none"/>
          </c:marker>
          <c:xVal>
            <c:numRef>
              <c:f>ForBoxWhiskerPlot2!$A$7:$A$9</c:f>
              <c:numCache>
                <c:formatCode>General</c:formatCode>
                <c:ptCount val="3"/>
                <c:pt idx="0">
                  <c:v>2.6</c:v>
                </c:pt>
                <c:pt idx="1">
                  <c:v>2.6</c:v>
                </c:pt>
                <c:pt idx="2">
                  <c:v>2.6</c:v>
                </c:pt>
              </c:numCache>
            </c:numRef>
          </c:xVal>
          <c:yVal>
            <c:numRef>
              <c:f>ForBoxWhiskerPlot2!$B$7:$B$9</c:f>
              <c:numCache>
                <c:formatCode>General</c:formatCode>
                <c:ptCount val="3"/>
                <c:pt idx="0">
                  <c:v>0.5</c:v>
                </c:pt>
                <c:pt idx="1">
                  <c:v>1</c:v>
                </c:pt>
                <c:pt idx="2">
                  <c:v>1.5</c:v>
                </c:pt>
              </c:numCache>
            </c:numRef>
          </c:yVal>
          <c:smooth val="1"/>
        </c:ser>
        <c:ser>
          <c:idx val="3"/>
          <c:order val="3"/>
          <c:spPr>
            <a:ln w="38100">
              <a:solidFill>
                <a:srgbClr val="000000"/>
              </a:solidFill>
              <a:prstDash val="solid"/>
            </a:ln>
          </c:spPr>
          <c:marker>
            <c:symbol val="none"/>
          </c:marker>
          <c:xVal>
            <c:numRef>
              <c:f>ForBoxWhiskerPlot2!$A$10:$A$12</c:f>
              <c:numCache>
                <c:formatCode>General</c:formatCode>
                <c:ptCount val="3"/>
                <c:pt idx="0">
                  <c:v>7.1</c:v>
                </c:pt>
                <c:pt idx="1">
                  <c:v>7.1</c:v>
                </c:pt>
                <c:pt idx="2">
                  <c:v>7.1</c:v>
                </c:pt>
              </c:numCache>
            </c:numRef>
          </c:xVal>
          <c:yVal>
            <c:numRef>
              <c:f>ForBoxWhiskerPlot2!$B$10:$B$12</c:f>
              <c:numCache>
                <c:formatCode>General</c:formatCode>
                <c:ptCount val="3"/>
                <c:pt idx="0">
                  <c:v>0.5</c:v>
                </c:pt>
                <c:pt idx="1">
                  <c:v>1</c:v>
                </c:pt>
                <c:pt idx="2">
                  <c:v>1.5</c:v>
                </c:pt>
              </c:numCache>
            </c:numRef>
          </c:yVal>
          <c:smooth val="1"/>
        </c:ser>
        <c:ser>
          <c:idx val="4"/>
          <c:order val="4"/>
          <c:spPr>
            <a:ln w="38100">
              <a:solidFill>
                <a:srgbClr val="000000"/>
              </a:solidFill>
              <a:prstDash val="sysDash"/>
            </a:ln>
          </c:spPr>
          <c:marker>
            <c:symbol val="none"/>
          </c:marker>
          <c:xVal>
            <c:numRef>
              <c:f>ForBoxWhiskerPlot2!$A$13:$A$15</c:f>
              <c:numCache>
                <c:formatCode>General</c:formatCode>
                <c:ptCount val="3"/>
                <c:pt idx="0">
                  <c:v>15</c:v>
                </c:pt>
                <c:pt idx="1">
                  <c:v>15</c:v>
                </c:pt>
                <c:pt idx="2">
                  <c:v>15</c:v>
                </c:pt>
              </c:numCache>
            </c:numRef>
          </c:xVal>
          <c:yVal>
            <c:numRef>
              <c:f>ForBoxWhiskerPlot2!$B$13:$B$15</c:f>
              <c:numCache>
                <c:formatCode>General</c:formatCode>
                <c:ptCount val="3"/>
                <c:pt idx="0">
                  <c:v>0.5</c:v>
                </c:pt>
                <c:pt idx="1">
                  <c:v>1</c:v>
                </c:pt>
                <c:pt idx="2">
                  <c:v>1.5</c:v>
                </c:pt>
              </c:numCache>
            </c:numRef>
          </c:yVal>
          <c:smooth val="1"/>
        </c:ser>
        <c:ser>
          <c:idx val="5"/>
          <c:order val="5"/>
          <c:spPr>
            <a:ln w="38100">
              <a:solidFill>
                <a:srgbClr val="000000"/>
              </a:solidFill>
              <a:prstDash val="solid"/>
            </a:ln>
          </c:spPr>
          <c:marker>
            <c:symbol val="none"/>
          </c:marker>
          <c:xVal>
            <c:numRef>
              <c:f>ForBoxWhiskerPlot2!$A$16:$A$17</c:f>
              <c:numCache>
                <c:formatCode>General</c:formatCode>
                <c:ptCount val="2"/>
                <c:pt idx="0">
                  <c:v>-31.9</c:v>
                </c:pt>
                <c:pt idx="1">
                  <c:v>15</c:v>
                </c:pt>
              </c:numCache>
            </c:numRef>
          </c:xVal>
          <c:yVal>
            <c:numRef>
              <c:f>ForBoxWhiskerPlot2!$B$16:$B$17</c:f>
              <c:numCache>
                <c:formatCode>General</c:formatCode>
                <c:ptCount val="2"/>
                <c:pt idx="0">
                  <c:v>1</c:v>
                </c:pt>
                <c:pt idx="1">
                  <c:v>1</c:v>
                </c:pt>
              </c:numCache>
            </c:numRef>
          </c:yVal>
          <c:smooth val="1"/>
        </c:ser>
        <c:ser>
          <c:idx val="6"/>
          <c:order val="6"/>
          <c:spPr>
            <a:ln w="38100">
              <a:solidFill>
                <a:srgbClr val="000000"/>
              </a:solidFill>
              <a:prstDash val="solid"/>
            </a:ln>
          </c:spPr>
          <c:marker>
            <c:symbol val="none"/>
          </c:marker>
          <c:xVal>
            <c:numRef>
              <c:f>ForBoxWhiskerPlot2!$A$18:$A$19</c:f>
              <c:numCache>
                <c:formatCode>General</c:formatCode>
                <c:ptCount val="2"/>
                <c:pt idx="0">
                  <c:v>-2.5</c:v>
                </c:pt>
                <c:pt idx="1">
                  <c:v>7.1</c:v>
                </c:pt>
              </c:numCache>
            </c:numRef>
          </c:xVal>
          <c:yVal>
            <c:numRef>
              <c:f>ForBoxWhiskerPlot2!$B$18:$B$19</c:f>
              <c:numCache>
                <c:formatCode>General</c:formatCode>
                <c:ptCount val="2"/>
                <c:pt idx="0">
                  <c:v>0.5</c:v>
                </c:pt>
                <c:pt idx="1">
                  <c:v>0.5</c:v>
                </c:pt>
              </c:numCache>
            </c:numRef>
          </c:yVal>
          <c:smooth val="1"/>
        </c:ser>
        <c:ser>
          <c:idx val="7"/>
          <c:order val="7"/>
          <c:spPr>
            <a:ln w="38100">
              <a:solidFill>
                <a:srgbClr val="000000"/>
              </a:solidFill>
              <a:prstDash val="solid"/>
            </a:ln>
          </c:spPr>
          <c:marker>
            <c:symbol val="none"/>
          </c:marker>
          <c:xVal>
            <c:numRef>
              <c:f>ForBoxWhiskerPlot2!$A$20:$A$21</c:f>
              <c:numCache>
                <c:formatCode>General</c:formatCode>
                <c:ptCount val="2"/>
                <c:pt idx="0">
                  <c:v>-2.5</c:v>
                </c:pt>
                <c:pt idx="1">
                  <c:v>7.1</c:v>
                </c:pt>
              </c:numCache>
            </c:numRef>
          </c:xVal>
          <c:yVal>
            <c:numRef>
              <c:f>ForBoxWhiskerPlot2!$B$20:$B$21</c:f>
              <c:numCache>
                <c:formatCode>General</c:formatCode>
                <c:ptCount val="2"/>
                <c:pt idx="0">
                  <c:v>1.5</c:v>
                </c:pt>
                <c:pt idx="1">
                  <c:v>1.5</c:v>
                </c:pt>
              </c:numCache>
            </c:numRef>
          </c:yVal>
          <c:smooth val="1"/>
        </c:ser>
        <c:axId val="38818176"/>
        <c:axId val="38819712"/>
      </c:scatterChart>
      <c:valAx>
        <c:axId val="38818176"/>
        <c:scaling>
          <c:orientation val="minMax"/>
          <c:max val="17"/>
          <c:min val="-40"/>
        </c:scaling>
        <c:axPos val="b"/>
        <c:numFmt formatCode="General" sourceLinked="1"/>
        <c:tickLblPos val="nextTo"/>
        <c:crossAx val="38819712"/>
        <c:crosses val="autoZero"/>
        <c:crossBetween val="midCat"/>
      </c:valAx>
      <c:valAx>
        <c:axId val="38819712"/>
        <c:scaling>
          <c:orientation val="minMax"/>
          <c:max val="4"/>
          <c:min val="0"/>
        </c:scaling>
        <c:delete val="1"/>
        <c:axPos val="l"/>
        <c:numFmt formatCode="General" sourceLinked="1"/>
        <c:tickLblPos val="none"/>
        <c:crossAx val="38818176"/>
        <c:crosses val="autoZero"/>
        <c:crossBetween val="midCat"/>
        <c:majorUnit val="1"/>
      </c:valAx>
    </c:plotArea>
    <c:plotVisOnly val="1"/>
  </c:chart>
  <c:spPr>
    <a:solidFill>
      <a:schemeClr val="accent1">
        <a:lumMod val="40000"/>
        <a:lumOff val="60000"/>
      </a:schemeClr>
    </a:solidFill>
  </c:sp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7" name="Rectangle 5"/>
          <p:cNvSpPr>
            <a:spLocks noChangeArrowheads="1"/>
          </p:cNvSpPr>
          <p:nvPr/>
        </p:nvSpPr>
        <p:spPr bwMode="auto">
          <a:xfrm>
            <a:off x="76200" y="8823325"/>
            <a:ext cx="6705600" cy="274638"/>
          </a:xfrm>
          <a:prstGeom prst="rect">
            <a:avLst/>
          </a:prstGeom>
          <a:noFill/>
          <a:ln w="12700">
            <a:noFill/>
            <a:miter lim="800000"/>
            <a:headEnd/>
            <a:tailEnd/>
          </a:ln>
          <a:effectLst/>
        </p:spPr>
        <p:txBody>
          <a:bodyPr wrap="none" anchor="ctr"/>
          <a:lstStyle/>
          <a:p>
            <a:pPr algn="ctr">
              <a:spcBef>
                <a:spcPct val="50000"/>
              </a:spcBef>
              <a:defRPr/>
            </a:pPr>
            <a:endParaRPr lang="en-US">
              <a:latin typeface="Arial" pitchFamily="34" charset="0"/>
            </a:endParaRPr>
          </a:p>
        </p:txBody>
      </p:sp>
      <p:sp>
        <p:nvSpPr>
          <p:cNvPr id="3079" name="Line 7"/>
          <p:cNvSpPr>
            <a:spLocks noChangeShapeType="1"/>
          </p:cNvSpPr>
          <p:nvPr/>
        </p:nvSpPr>
        <p:spPr bwMode="auto">
          <a:xfrm>
            <a:off x="609600" y="8763000"/>
            <a:ext cx="5842000" cy="0"/>
          </a:xfrm>
          <a:prstGeom prst="line">
            <a:avLst/>
          </a:prstGeom>
          <a:noFill/>
          <a:ln w="25400">
            <a:solidFill>
              <a:schemeClr val="tx1"/>
            </a:solidFill>
            <a:round/>
            <a:headEnd/>
            <a:tailEnd/>
          </a:ln>
          <a:effectLst/>
        </p:spPr>
        <p:txBody>
          <a:bodyPr wrap="none" anchor="ctr"/>
          <a:lstStyle/>
          <a:p>
            <a:pPr algn="ctr">
              <a:spcBef>
                <a:spcPct val="50000"/>
              </a:spcBef>
              <a:defRPr/>
            </a:pPr>
            <a:endParaRPr lang="en-US">
              <a:latin typeface="Arial" pitchFamily="34" charset="0"/>
            </a:endParaRPr>
          </a:p>
        </p:txBody>
      </p:sp>
      <p:sp>
        <p:nvSpPr>
          <p:cNvPr id="3081" name="Rectangle 9"/>
          <p:cNvSpPr>
            <a:spLocks noChangeArrowheads="1"/>
          </p:cNvSpPr>
          <p:nvPr/>
        </p:nvSpPr>
        <p:spPr bwMode="auto">
          <a:xfrm>
            <a:off x="71438" y="55563"/>
            <a:ext cx="6715125" cy="271462"/>
          </a:xfrm>
          <a:prstGeom prst="rect">
            <a:avLst/>
          </a:prstGeom>
          <a:noFill/>
          <a:ln w="12700">
            <a:noFill/>
            <a:miter lim="800000"/>
            <a:headEnd/>
            <a:tailEnd/>
          </a:ln>
          <a:effectLst/>
        </p:spPr>
        <p:txBody>
          <a:bodyPr lIns="90488" tIns="44450" rIns="90488" bIns="44450">
            <a:spAutoFit/>
          </a:bodyPr>
          <a:lstStyle/>
          <a:p>
            <a:pPr eaLnBrk="0" hangingPunct="0">
              <a:tabLst>
                <a:tab pos="285750" algn="l"/>
                <a:tab pos="3257550" algn="ctr"/>
                <a:tab pos="6457950" algn="r"/>
              </a:tabLst>
              <a:defRPr/>
            </a:pPr>
            <a:r>
              <a:rPr lang="en-US" sz="1200">
                <a:latin typeface="Arial" pitchFamily="34" charset="0"/>
              </a:rPr>
              <a:t>	Chapter 6		 6-</a:t>
            </a:r>
            <a:fld id="{576D16B7-CD91-4A89-8ECE-D4EBDFC942C1}" type="slidenum">
              <a:rPr lang="en-US" sz="1200">
                <a:latin typeface="Arial" pitchFamily="34" charset="0"/>
              </a:rPr>
              <a:pPr eaLnBrk="0" hangingPunct="0">
                <a:tabLst>
                  <a:tab pos="285750" algn="l"/>
                  <a:tab pos="3257550" algn="ctr"/>
                  <a:tab pos="6457950" algn="r"/>
                </a:tabLst>
                <a:defRPr/>
              </a:pPr>
              <a:t>‹#›</a:t>
            </a:fld>
            <a:endParaRPr lang="en-US" sz="1200">
              <a:latin typeface="Arial" pitchFamily="34" charset="0"/>
            </a:endParaRPr>
          </a:p>
        </p:txBody>
      </p:sp>
      <p:sp>
        <p:nvSpPr>
          <p:cNvPr id="3082" name="Rectangle 10"/>
          <p:cNvSpPr>
            <a:spLocks noChangeArrowheads="1"/>
          </p:cNvSpPr>
          <p:nvPr/>
        </p:nvSpPr>
        <p:spPr bwMode="auto">
          <a:xfrm>
            <a:off x="71438" y="8818563"/>
            <a:ext cx="6715125" cy="241300"/>
          </a:xfrm>
          <a:prstGeom prst="rect">
            <a:avLst/>
          </a:prstGeom>
          <a:noFill/>
          <a:ln w="12700">
            <a:noFill/>
            <a:miter lim="800000"/>
            <a:headEnd/>
            <a:tailEnd/>
          </a:ln>
          <a:effectLst/>
        </p:spPr>
        <p:txBody>
          <a:bodyPr lIns="90488" tIns="44450" rIns="90488" bIns="44450">
            <a:spAutoFit/>
          </a:bodyPr>
          <a:lstStyle/>
          <a:p>
            <a:pPr eaLnBrk="0" hangingPunct="0">
              <a:tabLst>
                <a:tab pos="285750" algn="l"/>
                <a:tab pos="6457950" algn="r"/>
              </a:tabLst>
              <a:defRPr/>
            </a:pPr>
            <a:r>
              <a:rPr lang="en-US" sz="1000">
                <a:latin typeface="Arial" pitchFamily="34" charset="0"/>
              </a:rPr>
              <a:t>Basic Business Statistics, 10/e	© 2006 Prentice Hall, Inc.</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3276600"/>
            <a:ext cx="5029200" cy="51816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363" name="Rectangle 3"/>
          <p:cNvSpPr>
            <a:spLocks noGrp="1" noRot="1" noChangeAspect="1" noChangeArrowheads="1" noTextEdit="1"/>
          </p:cNvSpPr>
          <p:nvPr>
            <p:ph type="sldImg" idx="2"/>
          </p:nvPr>
        </p:nvSpPr>
        <p:spPr bwMode="auto">
          <a:xfrm>
            <a:off x="1524000" y="609600"/>
            <a:ext cx="3810000" cy="2584450"/>
          </a:xfrm>
          <a:prstGeom prst="rect">
            <a:avLst/>
          </a:prstGeom>
          <a:noFill/>
          <a:ln w="12700">
            <a:solidFill>
              <a:schemeClr val="tx1"/>
            </a:solidFill>
            <a:miter lim="800000"/>
            <a:headEnd/>
            <a:tailEnd/>
          </a:ln>
        </p:spPr>
      </p:sp>
      <p:sp>
        <p:nvSpPr>
          <p:cNvPr id="2052" name="Line 4"/>
          <p:cNvSpPr>
            <a:spLocks noChangeShapeType="1"/>
          </p:cNvSpPr>
          <p:nvPr/>
        </p:nvSpPr>
        <p:spPr bwMode="auto">
          <a:xfrm>
            <a:off x="1120775" y="3581400"/>
            <a:ext cx="4657725" cy="0"/>
          </a:xfrm>
          <a:prstGeom prst="line">
            <a:avLst/>
          </a:prstGeom>
          <a:noFill/>
          <a:ln w="12700">
            <a:solidFill>
              <a:schemeClr val="folHlink"/>
            </a:solidFill>
            <a:round/>
            <a:headEnd/>
            <a:tailEnd/>
          </a:ln>
          <a:effectLst/>
        </p:spPr>
        <p:txBody>
          <a:bodyPr wrap="none" anchor="ctr"/>
          <a:lstStyle/>
          <a:p>
            <a:pPr algn="ctr">
              <a:spcBef>
                <a:spcPct val="50000"/>
              </a:spcBef>
              <a:defRPr/>
            </a:pPr>
            <a:endParaRPr lang="en-US">
              <a:latin typeface="Arial" pitchFamily="34" charset="0"/>
            </a:endParaRPr>
          </a:p>
        </p:txBody>
      </p:sp>
      <p:sp>
        <p:nvSpPr>
          <p:cNvPr id="2053" name="Line 5"/>
          <p:cNvSpPr>
            <a:spLocks noChangeShapeType="1"/>
          </p:cNvSpPr>
          <p:nvPr/>
        </p:nvSpPr>
        <p:spPr bwMode="auto">
          <a:xfrm>
            <a:off x="1120775" y="3886200"/>
            <a:ext cx="4657725" cy="0"/>
          </a:xfrm>
          <a:prstGeom prst="line">
            <a:avLst/>
          </a:prstGeom>
          <a:noFill/>
          <a:ln w="12700">
            <a:solidFill>
              <a:schemeClr val="folHlink"/>
            </a:solidFill>
            <a:round/>
            <a:headEnd/>
            <a:tailEnd/>
          </a:ln>
          <a:effectLst/>
        </p:spPr>
        <p:txBody>
          <a:bodyPr wrap="none" anchor="ctr"/>
          <a:lstStyle/>
          <a:p>
            <a:pPr algn="ctr">
              <a:spcBef>
                <a:spcPct val="50000"/>
              </a:spcBef>
              <a:defRPr/>
            </a:pPr>
            <a:endParaRPr lang="en-US">
              <a:latin typeface="Arial" pitchFamily="34" charset="0"/>
            </a:endParaRPr>
          </a:p>
        </p:txBody>
      </p:sp>
      <p:sp>
        <p:nvSpPr>
          <p:cNvPr id="2054" name="Line 6"/>
          <p:cNvSpPr>
            <a:spLocks noChangeShapeType="1"/>
          </p:cNvSpPr>
          <p:nvPr/>
        </p:nvSpPr>
        <p:spPr bwMode="auto">
          <a:xfrm>
            <a:off x="1120775" y="4191000"/>
            <a:ext cx="4657725" cy="0"/>
          </a:xfrm>
          <a:prstGeom prst="line">
            <a:avLst/>
          </a:prstGeom>
          <a:noFill/>
          <a:ln w="12700">
            <a:solidFill>
              <a:schemeClr val="folHlink"/>
            </a:solidFill>
            <a:round/>
            <a:headEnd/>
            <a:tailEnd/>
          </a:ln>
          <a:effectLst/>
        </p:spPr>
        <p:txBody>
          <a:bodyPr wrap="none" anchor="ctr"/>
          <a:lstStyle/>
          <a:p>
            <a:pPr algn="ctr">
              <a:spcBef>
                <a:spcPct val="50000"/>
              </a:spcBef>
              <a:defRPr/>
            </a:pPr>
            <a:endParaRPr lang="en-US">
              <a:latin typeface="Arial" pitchFamily="34" charset="0"/>
            </a:endParaRPr>
          </a:p>
        </p:txBody>
      </p:sp>
      <p:sp>
        <p:nvSpPr>
          <p:cNvPr id="2055" name="Line 7"/>
          <p:cNvSpPr>
            <a:spLocks noChangeShapeType="1"/>
          </p:cNvSpPr>
          <p:nvPr/>
        </p:nvSpPr>
        <p:spPr bwMode="auto">
          <a:xfrm>
            <a:off x="1120775" y="4495800"/>
            <a:ext cx="4657725" cy="0"/>
          </a:xfrm>
          <a:prstGeom prst="line">
            <a:avLst/>
          </a:prstGeom>
          <a:noFill/>
          <a:ln w="12700">
            <a:solidFill>
              <a:schemeClr val="folHlink"/>
            </a:solidFill>
            <a:round/>
            <a:headEnd/>
            <a:tailEnd/>
          </a:ln>
          <a:effectLst/>
        </p:spPr>
        <p:txBody>
          <a:bodyPr wrap="none" anchor="ctr"/>
          <a:lstStyle/>
          <a:p>
            <a:pPr algn="ctr">
              <a:spcBef>
                <a:spcPct val="50000"/>
              </a:spcBef>
              <a:defRPr/>
            </a:pPr>
            <a:endParaRPr lang="en-US">
              <a:latin typeface="Arial" pitchFamily="34" charset="0"/>
            </a:endParaRPr>
          </a:p>
        </p:txBody>
      </p:sp>
      <p:sp>
        <p:nvSpPr>
          <p:cNvPr id="2056" name="Line 8"/>
          <p:cNvSpPr>
            <a:spLocks noChangeShapeType="1"/>
          </p:cNvSpPr>
          <p:nvPr/>
        </p:nvSpPr>
        <p:spPr bwMode="auto">
          <a:xfrm>
            <a:off x="1120775" y="4800600"/>
            <a:ext cx="4657725" cy="0"/>
          </a:xfrm>
          <a:prstGeom prst="line">
            <a:avLst/>
          </a:prstGeom>
          <a:noFill/>
          <a:ln w="12700">
            <a:solidFill>
              <a:schemeClr val="folHlink"/>
            </a:solidFill>
            <a:round/>
            <a:headEnd/>
            <a:tailEnd/>
          </a:ln>
          <a:effectLst/>
        </p:spPr>
        <p:txBody>
          <a:bodyPr wrap="none" anchor="ctr"/>
          <a:lstStyle/>
          <a:p>
            <a:pPr algn="ctr">
              <a:spcBef>
                <a:spcPct val="50000"/>
              </a:spcBef>
              <a:defRPr/>
            </a:pPr>
            <a:endParaRPr lang="en-US">
              <a:latin typeface="Arial" pitchFamily="34" charset="0"/>
            </a:endParaRPr>
          </a:p>
        </p:txBody>
      </p:sp>
      <p:sp>
        <p:nvSpPr>
          <p:cNvPr id="2057" name="Line 9"/>
          <p:cNvSpPr>
            <a:spLocks noChangeShapeType="1"/>
          </p:cNvSpPr>
          <p:nvPr/>
        </p:nvSpPr>
        <p:spPr bwMode="auto">
          <a:xfrm>
            <a:off x="1120775" y="5105400"/>
            <a:ext cx="4657725" cy="0"/>
          </a:xfrm>
          <a:prstGeom prst="line">
            <a:avLst/>
          </a:prstGeom>
          <a:noFill/>
          <a:ln w="12700">
            <a:solidFill>
              <a:schemeClr val="folHlink"/>
            </a:solidFill>
            <a:round/>
            <a:headEnd/>
            <a:tailEnd/>
          </a:ln>
          <a:effectLst/>
        </p:spPr>
        <p:txBody>
          <a:bodyPr wrap="none" anchor="ctr"/>
          <a:lstStyle/>
          <a:p>
            <a:pPr algn="ctr">
              <a:spcBef>
                <a:spcPct val="50000"/>
              </a:spcBef>
              <a:defRPr/>
            </a:pPr>
            <a:endParaRPr lang="en-US">
              <a:latin typeface="Arial" pitchFamily="34" charset="0"/>
            </a:endParaRPr>
          </a:p>
        </p:txBody>
      </p:sp>
      <p:sp>
        <p:nvSpPr>
          <p:cNvPr id="2058" name="Line 10"/>
          <p:cNvSpPr>
            <a:spLocks noChangeShapeType="1"/>
          </p:cNvSpPr>
          <p:nvPr/>
        </p:nvSpPr>
        <p:spPr bwMode="auto">
          <a:xfrm>
            <a:off x="1120775" y="5105400"/>
            <a:ext cx="4657725" cy="0"/>
          </a:xfrm>
          <a:prstGeom prst="line">
            <a:avLst/>
          </a:prstGeom>
          <a:noFill/>
          <a:ln w="12700">
            <a:solidFill>
              <a:schemeClr val="folHlink"/>
            </a:solidFill>
            <a:round/>
            <a:headEnd/>
            <a:tailEnd/>
          </a:ln>
          <a:effectLst/>
        </p:spPr>
        <p:txBody>
          <a:bodyPr wrap="none" anchor="ctr"/>
          <a:lstStyle/>
          <a:p>
            <a:pPr algn="ctr">
              <a:spcBef>
                <a:spcPct val="50000"/>
              </a:spcBef>
              <a:defRPr/>
            </a:pPr>
            <a:endParaRPr lang="en-US">
              <a:latin typeface="Arial" pitchFamily="34" charset="0"/>
            </a:endParaRPr>
          </a:p>
        </p:txBody>
      </p:sp>
      <p:sp>
        <p:nvSpPr>
          <p:cNvPr id="2059" name="Line 11"/>
          <p:cNvSpPr>
            <a:spLocks noChangeShapeType="1"/>
          </p:cNvSpPr>
          <p:nvPr/>
        </p:nvSpPr>
        <p:spPr bwMode="auto">
          <a:xfrm>
            <a:off x="1120775" y="5410200"/>
            <a:ext cx="4657725" cy="0"/>
          </a:xfrm>
          <a:prstGeom prst="line">
            <a:avLst/>
          </a:prstGeom>
          <a:noFill/>
          <a:ln w="12700">
            <a:solidFill>
              <a:schemeClr val="folHlink"/>
            </a:solidFill>
            <a:round/>
            <a:headEnd/>
            <a:tailEnd/>
          </a:ln>
          <a:effectLst/>
        </p:spPr>
        <p:txBody>
          <a:bodyPr wrap="none" anchor="ctr"/>
          <a:lstStyle/>
          <a:p>
            <a:pPr algn="ctr">
              <a:spcBef>
                <a:spcPct val="50000"/>
              </a:spcBef>
              <a:defRPr/>
            </a:pPr>
            <a:endParaRPr lang="en-US">
              <a:latin typeface="Arial" pitchFamily="34" charset="0"/>
            </a:endParaRPr>
          </a:p>
        </p:txBody>
      </p:sp>
      <p:sp>
        <p:nvSpPr>
          <p:cNvPr id="2060" name="Line 12"/>
          <p:cNvSpPr>
            <a:spLocks noChangeShapeType="1"/>
          </p:cNvSpPr>
          <p:nvPr/>
        </p:nvSpPr>
        <p:spPr bwMode="auto">
          <a:xfrm>
            <a:off x="1120775" y="5715000"/>
            <a:ext cx="4657725" cy="0"/>
          </a:xfrm>
          <a:prstGeom prst="line">
            <a:avLst/>
          </a:prstGeom>
          <a:noFill/>
          <a:ln w="12700">
            <a:solidFill>
              <a:schemeClr val="folHlink"/>
            </a:solidFill>
            <a:round/>
            <a:headEnd/>
            <a:tailEnd/>
          </a:ln>
          <a:effectLst/>
        </p:spPr>
        <p:txBody>
          <a:bodyPr wrap="none" anchor="ctr"/>
          <a:lstStyle/>
          <a:p>
            <a:pPr algn="ctr">
              <a:spcBef>
                <a:spcPct val="50000"/>
              </a:spcBef>
              <a:defRPr/>
            </a:pPr>
            <a:endParaRPr lang="en-US">
              <a:latin typeface="Arial" pitchFamily="34" charset="0"/>
            </a:endParaRPr>
          </a:p>
        </p:txBody>
      </p:sp>
      <p:sp>
        <p:nvSpPr>
          <p:cNvPr id="2061" name="Line 13"/>
          <p:cNvSpPr>
            <a:spLocks noChangeShapeType="1"/>
          </p:cNvSpPr>
          <p:nvPr/>
        </p:nvSpPr>
        <p:spPr bwMode="auto">
          <a:xfrm>
            <a:off x="1120775" y="6019800"/>
            <a:ext cx="4657725" cy="0"/>
          </a:xfrm>
          <a:prstGeom prst="line">
            <a:avLst/>
          </a:prstGeom>
          <a:noFill/>
          <a:ln w="12700">
            <a:solidFill>
              <a:schemeClr val="folHlink"/>
            </a:solidFill>
            <a:round/>
            <a:headEnd/>
            <a:tailEnd/>
          </a:ln>
          <a:effectLst/>
        </p:spPr>
        <p:txBody>
          <a:bodyPr wrap="none" anchor="ctr"/>
          <a:lstStyle/>
          <a:p>
            <a:pPr algn="ctr">
              <a:spcBef>
                <a:spcPct val="50000"/>
              </a:spcBef>
              <a:defRPr/>
            </a:pPr>
            <a:endParaRPr lang="en-US">
              <a:latin typeface="Arial" pitchFamily="34" charset="0"/>
            </a:endParaRPr>
          </a:p>
        </p:txBody>
      </p:sp>
      <p:sp>
        <p:nvSpPr>
          <p:cNvPr id="2062" name="Line 14"/>
          <p:cNvSpPr>
            <a:spLocks noChangeShapeType="1"/>
          </p:cNvSpPr>
          <p:nvPr/>
        </p:nvSpPr>
        <p:spPr bwMode="auto">
          <a:xfrm>
            <a:off x="1120775" y="6324600"/>
            <a:ext cx="4657725" cy="0"/>
          </a:xfrm>
          <a:prstGeom prst="line">
            <a:avLst/>
          </a:prstGeom>
          <a:noFill/>
          <a:ln w="12700">
            <a:solidFill>
              <a:schemeClr val="folHlink"/>
            </a:solidFill>
            <a:round/>
            <a:headEnd/>
            <a:tailEnd/>
          </a:ln>
          <a:effectLst/>
        </p:spPr>
        <p:txBody>
          <a:bodyPr wrap="none" anchor="ctr"/>
          <a:lstStyle/>
          <a:p>
            <a:pPr algn="ctr">
              <a:spcBef>
                <a:spcPct val="50000"/>
              </a:spcBef>
              <a:defRPr/>
            </a:pPr>
            <a:endParaRPr lang="en-US">
              <a:latin typeface="Arial" pitchFamily="34" charset="0"/>
            </a:endParaRPr>
          </a:p>
        </p:txBody>
      </p:sp>
      <p:sp>
        <p:nvSpPr>
          <p:cNvPr id="2063" name="Line 15"/>
          <p:cNvSpPr>
            <a:spLocks noChangeShapeType="1"/>
          </p:cNvSpPr>
          <p:nvPr/>
        </p:nvSpPr>
        <p:spPr bwMode="auto">
          <a:xfrm>
            <a:off x="1120775" y="6629400"/>
            <a:ext cx="4657725" cy="0"/>
          </a:xfrm>
          <a:prstGeom prst="line">
            <a:avLst/>
          </a:prstGeom>
          <a:noFill/>
          <a:ln w="12700">
            <a:solidFill>
              <a:schemeClr val="folHlink"/>
            </a:solidFill>
            <a:round/>
            <a:headEnd/>
            <a:tailEnd/>
          </a:ln>
          <a:effectLst/>
        </p:spPr>
        <p:txBody>
          <a:bodyPr wrap="none" anchor="ctr"/>
          <a:lstStyle/>
          <a:p>
            <a:pPr algn="ctr">
              <a:spcBef>
                <a:spcPct val="50000"/>
              </a:spcBef>
              <a:defRPr/>
            </a:pPr>
            <a:endParaRPr lang="en-US">
              <a:latin typeface="Arial" pitchFamily="34" charset="0"/>
            </a:endParaRPr>
          </a:p>
        </p:txBody>
      </p:sp>
      <p:sp>
        <p:nvSpPr>
          <p:cNvPr id="2064" name="Line 16"/>
          <p:cNvSpPr>
            <a:spLocks noChangeShapeType="1"/>
          </p:cNvSpPr>
          <p:nvPr/>
        </p:nvSpPr>
        <p:spPr bwMode="auto">
          <a:xfrm>
            <a:off x="1120775" y="6934200"/>
            <a:ext cx="4657725" cy="0"/>
          </a:xfrm>
          <a:prstGeom prst="line">
            <a:avLst/>
          </a:prstGeom>
          <a:noFill/>
          <a:ln w="12700">
            <a:solidFill>
              <a:schemeClr val="folHlink"/>
            </a:solidFill>
            <a:round/>
            <a:headEnd/>
            <a:tailEnd/>
          </a:ln>
          <a:effectLst/>
        </p:spPr>
        <p:txBody>
          <a:bodyPr wrap="none" anchor="ctr"/>
          <a:lstStyle/>
          <a:p>
            <a:pPr algn="ctr">
              <a:spcBef>
                <a:spcPct val="50000"/>
              </a:spcBef>
              <a:defRPr/>
            </a:pPr>
            <a:endParaRPr lang="en-US">
              <a:latin typeface="Arial" pitchFamily="34" charset="0"/>
            </a:endParaRPr>
          </a:p>
        </p:txBody>
      </p:sp>
      <p:sp>
        <p:nvSpPr>
          <p:cNvPr id="2065" name="Line 17"/>
          <p:cNvSpPr>
            <a:spLocks noChangeShapeType="1"/>
          </p:cNvSpPr>
          <p:nvPr/>
        </p:nvSpPr>
        <p:spPr bwMode="auto">
          <a:xfrm>
            <a:off x="1120775" y="7239000"/>
            <a:ext cx="4657725" cy="0"/>
          </a:xfrm>
          <a:prstGeom prst="line">
            <a:avLst/>
          </a:prstGeom>
          <a:noFill/>
          <a:ln w="12700">
            <a:solidFill>
              <a:schemeClr val="folHlink"/>
            </a:solidFill>
            <a:round/>
            <a:headEnd/>
            <a:tailEnd/>
          </a:ln>
          <a:effectLst/>
        </p:spPr>
        <p:txBody>
          <a:bodyPr wrap="none" anchor="ctr"/>
          <a:lstStyle/>
          <a:p>
            <a:pPr algn="ctr">
              <a:spcBef>
                <a:spcPct val="50000"/>
              </a:spcBef>
              <a:defRPr/>
            </a:pPr>
            <a:endParaRPr lang="en-US">
              <a:latin typeface="Arial" pitchFamily="34" charset="0"/>
            </a:endParaRPr>
          </a:p>
        </p:txBody>
      </p:sp>
      <p:sp>
        <p:nvSpPr>
          <p:cNvPr id="2066" name="Line 18"/>
          <p:cNvSpPr>
            <a:spLocks noChangeShapeType="1"/>
          </p:cNvSpPr>
          <p:nvPr/>
        </p:nvSpPr>
        <p:spPr bwMode="auto">
          <a:xfrm>
            <a:off x="1120775" y="7543800"/>
            <a:ext cx="4657725" cy="0"/>
          </a:xfrm>
          <a:prstGeom prst="line">
            <a:avLst/>
          </a:prstGeom>
          <a:noFill/>
          <a:ln w="12700">
            <a:solidFill>
              <a:schemeClr val="folHlink"/>
            </a:solidFill>
            <a:round/>
            <a:headEnd/>
            <a:tailEnd/>
          </a:ln>
          <a:effectLst/>
        </p:spPr>
        <p:txBody>
          <a:bodyPr wrap="none" anchor="ctr"/>
          <a:lstStyle/>
          <a:p>
            <a:pPr algn="ctr">
              <a:spcBef>
                <a:spcPct val="50000"/>
              </a:spcBef>
              <a:defRPr/>
            </a:pPr>
            <a:endParaRPr lang="en-US">
              <a:latin typeface="Arial" pitchFamily="34" charset="0"/>
            </a:endParaRPr>
          </a:p>
        </p:txBody>
      </p:sp>
      <p:sp>
        <p:nvSpPr>
          <p:cNvPr id="2067" name="Line 19"/>
          <p:cNvSpPr>
            <a:spLocks noChangeShapeType="1"/>
          </p:cNvSpPr>
          <p:nvPr/>
        </p:nvSpPr>
        <p:spPr bwMode="auto">
          <a:xfrm>
            <a:off x="1120775" y="7848600"/>
            <a:ext cx="4657725" cy="0"/>
          </a:xfrm>
          <a:prstGeom prst="line">
            <a:avLst/>
          </a:prstGeom>
          <a:noFill/>
          <a:ln w="12700">
            <a:solidFill>
              <a:schemeClr val="folHlink"/>
            </a:solidFill>
            <a:round/>
            <a:headEnd/>
            <a:tailEnd/>
          </a:ln>
          <a:effectLst/>
        </p:spPr>
        <p:txBody>
          <a:bodyPr wrap="none" anchor="ctr"/>
          <a:lstStyle/>
          <a:p>
            <a:pPr algn="ctr">
              <a:spcBef>
                <a:spcPct val="50000"/>
              </a:spcBef>
              <a:defRPr/>
            </a:pPr>
            <a:endParaRPr lang="en-US">
              <a:latin typeface="Arial" pitchFamily="34" charset="0"/>
            </a:endParaRPr>
          </a:p>
        </p:txBody>
      </p:sp>
      <p:sp>
        <p:nvSpPr>
          <p:cNvPr id="2068" name="Line 20"/>
          <p:cNvSpPr>
            <a:spLocks noChangeShapeType="1"/>
          </p:cNvSpPr>
          <p:nvPr/>
        </p:nvSpPr>
        <p:spPr bwMode="auto">
          <a:xfrm>
            <a:off x="1120775" y="8153400"/>
            <a:ext cx="4657725" cy="0"/>
          </a:xfrm>
          <a:prstGeom prst="line">
            <a:avLst/>
          </a:prstGeom>
          <a:noFill/>
          <a:ln w="12700">
            <a:solidFill>
              <a:schemeClr val="folHlink"/>
            </a:solidFill>
            <a:round/>
            <a:headEnd/>
            <a:tailEnd/>
          </a:ln>
          <a:effectLst/>
        </p:spPr>
        <p:txBody>
          <a:bodyPr wrap="none" anchor="ctr"/>
          <a:lstStyle/>
          <a:p>
            <a:pPr algn="ctr">
              <a:spcBef>
                <a:spcPct val="50000"/>
              </a:spcBef>
              <a:defRPr/>
            </a:pPr>
            <a:endParaRPr lang="en-US">
              <a:latin typeface="Arial" pitchFamily="34" charset="0"/>
            </a:endParaRPr>
          </a:p>
        </p:txBody>
      </p:sp>
      <p:sp>
        <p:nvSpPr>
          <p:cNvPr id="2069" name="Line 21"/>
          <p:cNvSpPr>
            <a:spLocks noChangeShapeType="1"/>
          </p:cNvSpPr>
          <p:nvPr/>
        </p:nvSpPr>
        <p:spPr bwMode="auto">
          <a:xfrm>
            <a:off x="1120775" y="8458200"/>
            <a:ext cx="4657725" cy="0"/>
          </a:xfrm>
          <a:prstGeom prst="line">
            <a:avLst/>
          </a:prstGeom>
          <a:noFill/>
          <a:ln w="12700">
            <a:solidFill>
              <a:schemeClr val="folHlink"/>
            </a:solidFill>
            <a:round/>
            <a:headEnd/>
            <a:tailEnd/>
          </a:ln>
          <a:effectLst/>
        </p:spPr>
        <p:txBody>
          <a:bodyPr wrap="none" anchor="ctr"/>
          <a:lstStyle/>
          <a:p>
            <a:pPr algn="ctr">
              <a:spcBef>
                <a:spcPct val="50000"/>
              </a:spcBef>
              <a:defRPr/>
            </a:pPr>
            <a:endParaRPr lang="en-US">
              <a:latin typeface="Arial" pitchFamily="34" charset="0"/>
            </a:endParaRPr>
          </a:p>
        </p:txBody>
      </p:sp>
      <p:sp>
        <p:nvSpPr>
          <p:cNvPr id="2072" name="Line 24"/>
          <p:cNvSpPr>
            <a:spLocks noChangeShapeType="1"/>
          </p:cNvSpPr>
          <p:nvPr/>
        </p:nvSpPr>
        <p:spPr bwMode="auto">
          <a:xfrm>
            <a:off x="523875" y="8763000"/>
            <a:ext cx="5851525" cy="0"/>
          </a:xfrm>
          <a:prstGeom prst="line">
            <a:avLst/>
          </a:prstGeom>
          <a:noFill/>
          <a:ln w="25400">
            <a:solidFill>
              <a:schemeClr val="tx1"/>
            </a:solidFill>
            <a:round/>
            <a:headEnd/>
            <a:tailEnd/>
          </a:ln>
          <a:effectLst/>
        </p:spPr>
        <p:txBody>
          <a:bodyPr wrap="none" anchor="ctr"/>
          <a:lstStyle/>
          <a:p>
            <a:pPr algn="ctr">
              <a:spcBef>
                <a:spcPct val="50000"/>
              </a:spcBef>
              <a:defRPr/>
            </a:pPr>
            <a:endParaRPr lang="en-US">
              <a:latin typeface="Arial" pitchFamily="34" charset="0"/>
            </a:endParaRPr>
          </a:p>
        </p:txBody>
      </p:sp>
      <p:sp>
        <p:nvSpPr>
          <p:cNvPr id="2073" name="Rectangle 25"/>
          <p:cNvSpPr>
            <a:spLocks noChangeArrowheads="1"/>
          </p:cNvSpPr>
          <p:nvPr/>
        </p:nvSpPr>
        <p:spPr bwMode="auto">
          <a:xfrm>
            <a:off x="77788" y="61913"/>
            <a:ext cx="6702425" cy="271462"/>
          </a:xfrm>
          <a:prstGeom prst="rect">
            <a:avLst/>
          </a:prstGeom>
          <a:noFill/>
          <a:ln w="12700">
            <a:noFill/>
            <a:miter lim="800000"/>
            <a:headEnd/>
            <a:tailEnd/>
          </a:ln>
          <a:effectLst/>
        </p:spPr>
        <p:txBody>
          <a:bodyPr lIns="90488" tIns="44450" rIns="90488" bIns="44450">
            <a:spAutoFit/>
          </a:bodyPr>
          <a:lstStyle/>
          <a:p>
            <a:pPr eaLnBrk="0" hangingPunct="0">
              <a:tabLst>
                <a:tab pos="285750" algn="l"/>
                <a:tab pos="3257550" algn="ctr"/>
                <a:tab pos="6457950" algn="r"/>
              </a:tabLst>
              <a:defRPr/>
            </a:pPr>
            <a:r>
              <a:rPr lang="en-US" sz="1200">
                <a:latin typeface="Arial" pitchFamily="34" charset="0"/>
              </a:rPr>
              <a:t>	Chapter 6		6-</a:t>
            </a:r>
            <a:fld id="{AAFDECCB-F369-41C6-93D4-E895C5F9DE1E}" type="slidenum">
              <a:rPr lang="en-US" sz="1200">
                <a:latin typeface="Arial" pitchFamily="34" charset="0"/>
              </a:rPr>
              <a:pPr eaLnBrk="0" hangingPunct="0">
                <a:tabLst>
                  <a:tab pos="285750" algn="l"/>
                  <a:tab pos="3257550" algn="ctr"/>
                  <a:tab pos="6457950" algn="r"/>
                </a:tabLst>
                <a:defRPr/>
              </a:pPr>
              <a:t>‹#›</a:t>
            </a:fld>
            <a:endParaRPr lang="en-US" sz="1200">
              <a:latin typeface="Arial" pitchFamily="34" charset="0"/>
            </a:endParaRPr>
          </a:p>
        </p:txBody>
      </p:sp>
      <p:sp>
        <p:nvSpPr>
          <p:cNvPr id="2074" name="Rectangle 26"/>
          <p:cNvSpPr>
            <a:spLocks noChangeArrowheads="1"/>
          </p:cNvSpPr>
          <p:nvPr/>
        </p:nvSpPr>
        <p:spPr bwMode="auto">
          <a:xfrm>
            <a:off x="71438" y="8818563"/>
            <a:ext cx="6715125" cy="241300"/>
          </a:xfrm>
          <a:prstGeom prst="rect">
            <a:avLst/>
          </a:prstGeom>
          <a:noFill/>
          <a:ln w="12700">
            <a:noFill/>
            <a:miter lim="800000"/>
            <a:headEnd/>
            <a:tailEnd/>
          </a:ln>
          <a:effectLst/>
        </p:spPr>
        <p:txBody>
          <a:bodyPr lIns="90488" tIns="44450" rIns="90488" bIns="44450">
            <a:spAutoFit/>
          </a:bodyPr>
          <a:lstStyle/>
          <a:p>
            <a:pPr eaLnBrk="0" hangingPunct="0">
              <a:tabLst>
                <a:tab pos="285750" algn="l"/>
                <a:tab pos="6457950" algn="r"/>
              </a:tabLst>
              <a:defRPr/>
            </a:pPr>
            <a:r>
              <a:rPr lang="en-US" sz="1000">
                <a:latin typeface="Arial" pitchFamily="34" charset="0"/>
              </a:rPr>
              <a:t>Basic Business Statistics, 10/e	© 2006 Prentice Hall, Inc.</a:t>
            </a: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4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4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4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xfrm>
            <a:off x="1706563" y="609600"/>
            <a:ext cx="3444875" cy="2584450"/>
          </a:xfrm>
          <a:ln/>
        </p:spPr>
      </p:sp>
      <p:sp>
        <p:nvSpPr>
          <p:cNvPr id="18434" name="Rectangle 3"/>
          <p:cNvSpPr>
            <a:spLocks noGrp="1" noChangeArrowheads="1"/>
          </p:cNvSpPr>
          <p:nvPr>
            <p:ph type="body" idx="1"/>
          </p:nvPr>
        </p:nvSpPr>
        <p:spPr>
          <a:noFill/>
          <a:ln w="9525"/>
        </p:spPr>
        <p:txBody>
          <a:bodyPr/>
          <a:lstStyle/>
          <a:p>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body" idx="1"/>
          </p:nvPr>
        </p:nvSpPr>
        <p:spPr>
          <a:xfrm>
            <a:off x="914400" y="4197350"/>
            <a:ext cx="5029200" cy="4260850"/>
          </a:xfrm>
          <a:noFill/>
          <a:ln w="9525"/>
        </p:spPr>
        <p:txBody>
          <a:bodyPr lIns="90483" tIns="44448" rIns="90483" bIns="44448"/>
          <a:lstStyle/>
          <a:p>
            <a:endParaRPr lang="en-US" smtClean="0">
              <a:latin typeface="Arial" charset="0"/>
            </a:endParaRPr>
          </a:p>
        </p:txBody>
      </p:sp>
      <p:sp>
        <p:nvSpPr>
          <p:cNvPr id="22530" name="Rectangle 3"/>
          <p:cNvSpPr>
            <a:spLocks noGrp="1" noRot="1" noChangeAspect="1" noChangeArrowheads="1" noTextEdit="1"/>
          </p:cNvSpPr>
          <p:nvPr>
            <p:ph type="sldImg"/>
          </p:nvPr>
        </p:nvSpPr>
        <p:spPr>
          <a:xfrm>
            <a:off x="1152525" y="692150"/>
            <a:ext cx="4554538" cy="3416300"/>
          </a:xfrm>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3"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pPr algn="ctr">
              <a:spcBef>
                <a:spcPct val="50000"/>
              </a:spcBef>
            </a:pPr>
            <a:endParaRPr lang="en-US"/>
          </a:p>
        </p:txBody>
      </p:sp>
      <p:sp>
        <p:nvSpPr>
          <p:cNvPr id="346114" name="Rectangle 3"/>
          <p:cNvSpPr>
            <a:spLocks noGrp="1" noRot="1" noChangeAspect="1" noChangeArrowheads="1" noTextEdit="1"/>
          </p:cNvSpPr>
          <p:nvPr>
            <p:ph type="sldImg"/>
          </p:nvPr>
        </p:nvSpPr>
        <p:spPr>
          <a:xfrm>
            <a:off x="1152525" y="692150"/>
            <a:ext cx="4554538" cy="3416300"/>
          </a:xfrm>
          <a:ln cap="flat"/>
        </p:spPr>
      </p:sp>
      <p:sp>
        <p:nvSpPr>
          <p:cNvPr id="346115" name="Rectangle 4"/>
          <p:cNvSpPr>
            <a:spLocks noGrp="1" noChangeArrowheads="1"/>
          </p:cNvSpPr>
          <p:nvPr>
            <p:ph type="body" idx="1"/>
          </p:nvPr>
        </p:nvSpPr>
        <p:spPr>
          <a:xfrm>
            <a:off x="914400" y="4197350"/>
            <a:ext cx="5029200" cy="4260850"/>
          </a:xfrm>
          <a:noFill/>
          <a:ln w="9525"/>
        </p:spPr>
        <p:txBody>
          <a:bodyPr lIns="90482" tIns="44448" rIns="90482" bIns="44448"/>
          <a:lstStyle/>
          <a:p>
            <a:endParaRPr 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29" name="Rectangle 2"/>
          <p:cNvSpPr>
            <a:spLocks noGrp="1" noChangeArrowheads="1"/>
          </p:cNvSpPr>
          <p:nvPr>
            <p:ph type="body" idx="1"/>
          </p:nvPr>
        </p:nvSpPr>
        <p:spPr>
          <a:xfrm>
            <a:off x="914400" y="4197350"/>
            <a:ext cx="5029200" cy="4260850"/>
          </a:xfrm>
          <a:noFill/>
          <a:ln w="9525"/>
        </p:spPr>
        <p:txBody>
          <a:bodyPr lIns="90482" tIns="44448" rIns="90482" bIns="44448"/>
          <a:lstStyle/>
          <a:p>
            <a:endParaRPr lang="en-US" smtClean="0">
              <a:latin typeface="Arial" charset="0"/>
            </a:endParaRPr>
          </a:p>
        </p:txBody>
      </p:sp>
      <p:sp>
        <p:nvSpPr>
          <p:cNvPr id="355330" name="Rectangle 3"/>
          <p:cNvSpPr>
            <a:spLocks noGrp="1" noRot="1" noChangeAspect="1" noChangeArrowheads="1" noTextEdit="1"/>
          </p:cNvSpPr>
          <p:nvPr>
            <p:ph type="sldImg"/>
          </p:nvPr>
        </p:nvSpPr>
        <p:spPr>
          <a:xfrm>
            <a:off x="1152525" y="692150"/>
            <a:ext cx="4554538" cy="3416300"/>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1" name="Rectangle 2"/>
          <p:cNvSpPr>
            <a:spLocks noGrp="1" noChangeArrowheads="1"/>
          </p:cNvSpPr>
          <p:nvPr>
            <p:ph type="body" idx="1"/>
          </p:nvPr>
        </p:nvSpPr>
        <p:spPr>
          <a:xfrm>
            <a:off x="914400" y="4197350"/>
            <a:ext cx="5029200" cy="4260850"/>
          </a:xfrm>
          <a:noFill/>
          <a:ln w="9525"/>
        </p:spPr>
        <p:txBody>
          <a:bodyPr lIns="90482" tIns="44448" rIns="90482" bIns="44448"/>
          <a:lstStyle/>
          <a:p>
            <a:endParaRPr lang="en-US" smtClean="0">
              <a:latin typeface="Arial" charset="0"/>
            </a:endParaRPr>
          </a:p>
        </p:txBody>
      </p:sp>
      <p:sp>
        <p:nvSpPr>
          <p:cNvPr id="363522" name="Rectangle 3"/>
          <p:cNvSpPr>
            <a:spLocks noGrp="1" noRot="1" noChangeAspect="1" noChangeArrowheads="1" noTextEdit="1"/>
          </p:cNvSpPr>
          <p:nvPr>
            <p:ph type="sldImg"/>
          </p:nvPr>
        </p:nvSpPr>
        <p:spPr>
          <a:xfrm>
            <a:off x="1152525" y="692150"/>
            <a:ext cx="4554538" cy="3416300"/>
          </a:xfrm>
          <a:ln cap="flat"/>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1" name="Rectangle 2"/>
          <p:cNvSpPr>
            <a:spLocks noGrp="1" noChangeArrowheads="1"/>
          </p:cNvSpPr>
          <p:nvPr>
            <p:ph type="body" idx="1"/>
          </p:nvPr>
        </p:nvSpPr>
        <p:spPr>
          <a:xfrm>
            <a:off x="914400" y="4197350"/>
            <a:ext cx="5029200" cy="4260850"/>
          </a:xfrm>
          <a:noFill/>
          <a:ln w="9525"/>
        </p:spPr>
        <p:txBody>
          <a:bodyPr lIns="90482" tIns="44448" rIns="90482" bIns="44448"/>
          <a:lstStyle/>
          <a:p>
            <a:endParaRPr lang="en-US" smtClean="0">
              <a:latin typeface="Arial" charset="0"/>
            </a:endParaRPr>
          </a:p>
        </p:txBody>
      </p:sp>
      <p:sp>
        <p:nvSpPr>
          <p:cNvPr id="368642" name="Rectangle 3"/>
          <p:cNvSpPr>
            <a:spLocks noGrp="1" noRot="1" noChangeAspect="1" noChangeArrowheads="1" noTextEdit="1"/>
          </p:cNvSpPr>
          <p:nvPr>
            <p:ph type="sldImg"/>
          </p:nvPr>
        </p:nvSpPr>
        <p:spPr>
          <a:xfrm>
            <a:off x="1152525" y="692150"/>
            <a:ext cx="4554538" cy="3416300"/>
          </a:xfrm>
          <a:ln cap="flat"/>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7" name="Rectangle 2"/>
          <p:cNvSpPr>
            <a:spLocks noGrp="1" noRot="1" noChangeAspect="1" noChangeArrowheads="1" noTextEdit="1"/>
          </p:cNvSpPr>
          <p:nvPr>
            <p:ph type="sldImg"/>
          </p:nvPr>
        </p:nvSpPr>
        <p:spPr>
          <a:xfrm>
            <a:off x="1706563" y="609600"/>
            <a:ext cx="3444875" cy="2584450"/>
          </a:xfrm>
          <a:ln/>
        </p:spPr>
      </p:sp>
      <p:sp>
        <p:nvSpPr>
          <p:cNvPr id="403458" name="Rectangle 3"/>
          <p:cNvSpPr>
            <a:spLocks noGrp="1" noChangeArrowheads="1"/>
          </p:cNvSpPr>
          <p:nvPr>
            <p:ph type="body" idx="1"/>
          </p:nvPr>
        </p:nvSpPr>
        <p:spPr>
          <a:noFill/>
          <a:ln w="9525"/>
        </p:spPr>
        <p:txBody>
          <a:bodyPr/>
          <a:lstStyle/>
          <a:p>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4"/>
          <p:cNvGrpSpPr>
            <a:grpSpLocks/>
          </p:cNvGrpSpPr>
          <p:nvPr userDrawn="1"/>
        </p:nvGrpSpPr>
        <p:grpSpPr bwMode="auto">
          <a:xfrm>
            <a:off x="134938" y="2438400"/>
            <a:ext cx="9009062" cy="1181100"/>
            <a:chOff x="0" y="1536"/>
            <a:chExt cx="5675" cy="744"/>
          </a:xfrm>
        </p:grpSpPr>
        <p:grpSp>
          <p:nvGrpSpPr>
            <p:cNvPr id="5" name="Group 5"/>
            <p:cNvGrpSpPr>
              <a:grpSpLocks/>
            </p:cNvGrpSpPr>
            <p:nvPr userDrawn="1"/>
          </p:nvGrpSpPr>
          <p:grpSpPr bwMode="auto">
            <a:xfrm>
              <a:off x="185" y="1604"/>
              <a:ext cx="449" cy="297"/>
              <a:chOff x="720" y="336"/>
              <a:chExt cx="624" cy="432"/>
            </a:xfrm>
          </p:grpSpPr>
          <p:sp>
            <p:nvSpPr>
              <p:cNvPr id="12" name="Rectangle 6"/>
              <p:cNvSpPr>
                <a:spLocks noChangeArrowheads="1"/>
              </p:cNvSpPr>
              <p:nvPr userDrawn="1"/>
            </p:nvSpPr>
            <p:spPr bwMode="auto">
              <a:xfrm>
                <a:off x="720" y="336"/>
                <a:ext cx="384" cy="432"/>
              </a:xfrm>
              <a:prstGeom prst="rect">
                <a:avLst/>
              </a:prstGeom>
              <a:solidFill>
                <a:srgbClr val="FF0000"/>
              </a:solidFill>
              <a:ln w="9525">
                <a:noFill/>
                <a:miter lim="800000"/>
                <a:headEnd/>
                <a:tailEnd/>
              </a:ln>
              <a:effectLst/>
            </p:spPr>
            <p:txBody>
              <a:bodyPr wrap="none" anchor="ctr"/>
              <a:lstStyle/>
              <a:p>
                <a:pPr algn="ctr">
                  <a:spcBef>
                    <a:spcPct val="50000"/>
                  </a:spcBef>
                  <a:defRPr/>
                </a:pPr>
                <a:endParaRPr lang="en-US">
                  <a:latin typeface="Arial" pitchFamily="34" charset="0"/>
                </a:endParaRPr>
              </a:p>
            </p:txBody>
          </p:sp>
          <p:sp>
            <p:nvSpPr>
              <p:cNvPr id="13" name="Rectangle 7"/>
              <p:cNvSpPr>
                <a:spLocks noChangeArrowheads="1"/>
              </p:cNvSpPr>
              <p:nvPr userDrawn="1"/>
            </p:nvSpPr>
            <p:spPr bwMode="auto">
              <a:xfrm>
                <a:off x="1056" y="336"/>
                <a:ext cx="288" cy="432"/>
              </a:xfrm>
              <a:prstGeom prst="rect">
                <a:avLst/>
              </a:prstGeom>
              <a:gradFill rotWithShape="1">
                <a:gsLst>
                  <a:gs pos="0">
                    <a:srgbClr val="FF0000"/>
                  </a:gs>
                  <a:gs pos="100000">
                    <a:srgbClr val="FFFFFF"/>
                  </a:gs>
                </a:gsLst>
                <a:lin ang="0" scaled="1"/>
              </a:gradFill>
              <a:ln w="9525">
                <a:noFill/>
                <a:miter lim="800000"/>
                <a:headEnd/>
                <a:tailEnd/>
              </a:ln>
              <a:effectLst/>
            </p:spPr>
            <p:txBody>
              <a:bodyPr wrap="none" anchor="ctr"/>
              <a:lstStyle/>
              <a:p>
                <a:pPr algn="ctr">
                  <a:spcBef>
                    <a:spcPct val="50000"/>
                  </a:spcBef>
                  <a:defRPr/>
                </a:pPr>
                <a:endParaRPr lang="en-US">
                  <a:latin typeface="Arial" pitchFamily="34" charset="0"/>
                </a:endParaRPr>
              </a:p>
            </p:txBody>
          </p:sp>
        </p:grpSp>
        <p:sp>
          <p:nvSpPr>
            <p:cNvPr id="6" name="Rectangle 8"/>
            <p:cNvSpPr>
              <a:spLocks noChangeArrowheads="1"/>
            </p:cNvSpPr>
            <p:nvPr userDrawn="1"/>
          </p:nvSpPr>
          <p:spPr bwMode="auto">
            <a:xfrm>
              <a:off x="432" y="1868"/>
              <a:ext cx="294" cy="298"/>
            </a:xfrm>
            <a:prstGeom prst="rect">
              <a:avLst/>
            </a:prstGeom>
            <a:gradFill rotWithShape="1">
              <a:gsLst>
                <a:gs pos="0">
                  <a:srgbClr val="339966"/>
                </a:gs>
                <a:gs pos="100000">
                  <a:schemeClr val="bg1"/>
                </a:gs>
              </a:gsLst>
              <a:lin ang="2700000" scaled="1"/>
            </a:gradFill>
            <a:ln w="9525">
              <a:noFill/>
              <a:miter lim="800000"/>
              <a:headEnd/>
              <a:tailEnd/>
            </a:ln>
            <a:effectLst/>
          </p:spPr>
          <p:txBody>
            <a:bodyPr wrap="none" anchor="ctr"/>
            <a:lstStyle/>
            <a:p>
              <a:pPr algn="ctr">
                <a:spcBef>
                  <a:spcPct val="50000"/>
                </a:spcBef>
                <a:defRPr/>
              </a:pPr>
              <a:endParaRPr lang="en-US">
                <a:latin typeface="Arial" pitchFamily="34" charset="0"/>
              </a:endParaRPr>
            </a:p>
          </p:txBody>
        </p:sp>
        <p:sp>
          <p:nvSpPr>
            <p:cNvPr id="7" name="Rectangle 9"/>
            <p:cNvSpPr>
              <a:spLocks noChangeArrowheads="1"/>
            </p:cNvSpPr>
            <p:nvPr userDrawn="1"/>
          </p:nvSpPr>
          <p:spPr bwMode="auto">
            <a:xfrm>
              <a:off x="245" y="1868"/>
              <a:ext cx="187" cy="298"/>
            </a:xfrm>
            <a:prstGeom prst="rect">
              <a:avLst/>
            </a:prstGeom>
            <a:solidFill>
              <a:srgbClr val="339966"/>
            </a:solidFill>
            <a:ln w="9525">
              <a:noFill/>
              <a:miter lim="800000"/>
              <a:headEnd/>
              <a:tailEnd/>
            </a:ln>
            <a:effectLst/>
          </p:spPr>
          <p:txBody>
            <a:bodyPr wrap="none" anchor="ctr"/>
            <a:lstStyle/>
            <a:p>
              <a:pPr algn="ctr">
                <a:spcBef>
                  <a:spcPct val="50000"/>
                </a:spcBef>
                <a:defRPr/>
              </a:pPr>
              <a:endParaRPr lang="en-US">
                <a:latin typeface="Arial" pitchFamily="34" charset="0"/>
              </a:endParaRPr>
            </a:p>
          </p:txBody>
        </p:sp>
        <p:sp>
          <p:nvSpPr>
            <p:cNvPr id="8" name="Rectangle 10"/>
            <p:cNvSpPr>
              <a:spLocks noChangeArrowheads="1"/>
            </p:cNvSpPr>
            <p:nvPr userDrawn="1"/>
          </p:nvSpPr>
          <p:spPr bwMode="auto">
            <a:xfrm>
              <a:off x="144" y="2016"/>
              <a:ext cx="353" cy="264"/>
            </a:xfrm>
            <a:prstGeom prst="rect">
              <a:avLst/>
            </a:prstGeom>
            <a:gradFill rotWithShape="1">
              <a:gsLst>
                <a:gs pos="0">
                  <a:srgbClr val="FFFF00"/>
                </a:gs>
                <a:gs pos="100000">
                  <a:srgbClr val="FFFFCC"/>
                </a:gs>
              </a:gsLst>
              <a:lin ang="5400000" scaled="1"/>
            </a:gradFill>
            <a:ln w="9525">
              <a:noFill/>
              <a:miter lim="800000"/>
              <a:headEnd/>
              <a:tailEnd/>
            </a:ln>
            <a:effectLst/>
          </p:spPr>
          <p:txBody>
            <a:bodyPr wrap="none" anchor="ctr"/>
            <a:lstStyle/>
            <a:p>
              <a:pPr algn="ctr">
                <a:spcBef>
                  <a:spcPct val="50000"/>
                </a:spcBef>
                <a:defRPr/>
              </a:pPr>
              <a:endParaRPr lang="en-US">
                <a:latin typeface="Arial" pitchFamily="34" charset="0"/>
              </a:endParaRPr>
            </a:p>
          </p:txBody>
        </p:sp>
        <p:sp>
          <p:nvSpPr>
            <p:cNvPr id="9" name="Rectangle 11"/>
            <p:cNvSpPr>
              <a:spLocks noChangeArrowheads="1"/>
            </p:cNvSpPr>
            <p:nvPr userDrawn="1"/>
          </p:nvSpPr>
          <p:spPr bwMode="auto">
            <a:xfrm>
              <a:off x="0" y="1823"/>
              <a:ext cx="353" cy="264"/>
            </a:xfrm>
            <a:prstGeom prst="rect">
              <a:avLst/>
            </a:prstGeom>
            <a:gradFill rotWithShape="1">
              <a:gsLst>
                <a:gs pos="0">
                  <a:schemeClr val="bg1"/>
                </a:gs>
                <a:gs pos="100000">
                  <a:srgbClr val="0000FF"/>
                </a:gs>
              </a:gsLst>
              <a:lin ang="18900000" scaled="1"/>
            </a:gradFill>
            <a:ln w="9525">
              <a:noFill/>
              <a:miter lim="800000"/>
              <a:headEnd/>
              <a:tailEnd/>
            </a:ln>
            <a:effectLst/>
          </p:spPr>
          <p:txBody>
            <a:bodyPr wrap="none" anchor="ctr"/>
            <a:lstStyle/>
            <a:p>
              <a:pPr algn="ctr">
                <a:spcBef>
                  <a:spcPct val="50000"/>
                </a:spcBef>
                <a:defRPr/>
              </a:pPr>
              <a:endParaRPr lang="en-US">
                <a:latin typeface="Arial" pitchFamily="34" charset="0"/>
              </a:endParaRPr>
            </a:p>
          </p:txBody>
        </p:sp>
        <p:sp>
          <p:nvSpPr>
            <p:cNvPr id="10" name="Rectangle 12"/>
            <p:cNvSpPr>
              <a:spLocks noChangeArrowheads="1"/>
            </p:cNvSpPr>
            <p:nvPr userDrawn="1"/>
          </p:nvSpPr>
          <p:spPr bwMode="auto">
            <a:xfrm>
              <a:off x="400" y="1536"/>
              <a:ext cx="20" cy="660"/>
            </a:xfrm>
            <a:prstGeom prst="rect">
              <a:avLst/>
            </a:prstGeom>
            <a:solidFill>
              <a:schemeClr val="bg2"/>
            </a:solidFill>
            <a:ln w="9525">
              <a:noFill/>
              <a:miter lim="800000"/>
              <a:headEnd/>
              <a:tailEnd/>
            </a:ln>
            <a:effectLst/>
          </p:spPr>
          <p:txBody>
            <a:bodyPr wrap="none" anchor="ctr"/>
            <a:lstStyle/>
            <a:p>
              <a:pPr algn="ctr">
                <a:spcBef>
                  <a:spcPct val="50000"/>
                </a:spcBef>
                <a:defRPr/>
              </a:pPr>
              <a:endParaRPr lang="en-US">
                <a:latin typeface="Arial" pitchFamily="34" charset="0"/>
              </a:endParaRPr>
            </a:p>
          </p:txBody>
        </p:sp>
        <p:sp>
          <p:nvSpPr>
            <p:cNvPr id="11" name="Rectangle 13"/>
            <p:cNvSpPr>
              <a:spLocks noChangeArrowheads="1"/>
            </p:cNvSpPr>
            <p:nvPr userDrawn="1"/>
          </p:nvSpPr>
          <p:spPr bwMode="auto">
            <a:xfrm flipV="1">
              <a:off x="199" y="2052"/>
              <a:ext cx="5476" cy="34"/>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spcBef>
                  <a:spcPct val="50000"/>
                </a:spcBef>
                <a:defRPr/>
              </a:pPr>
              <a:endParaRPr lang="en-US">
                <a:latin typeface="Arial" pitchFamily="34" charset="0"/>
              </a:endParaRPr>
            </a:p>
          </p:txBody>
        </p:sp>
      </p:grpSp>
      <p:sp>
        <p:nvSpPr>
          <p:cNvPr id="343042" name="Rectangle 2"/>
          <p:cNvSpPr>
            <a:spLocks noGrp="1" noChangeArrowheads="1"/>
          </p:cNvSpPr>
          <p:nvPr>
            <p:ph type="ctrTitle"/>
          </p:nvPr>
        </p:nvSpPr>
        <p:spPr>
          <a:xfrm>
            <a:off x="990600" y="1833563"/>
            <a:ext cx="7772400" cy="1143000"/>
          </a:xfrm>
        </p:spPr>
        <p:txBody>
          <a:bodyPr/>
          <a:lstStyle>
            <a:lvl1pPr>
              <a:defRPr/>
            </a:lvl1pPr>
          </a:lstStyle>
          <a:p>
            <a:r>
              <a:rPr lang="en-US"/>
              <a:t>Click to edit Master title style</a:t>
            </a:r>
          </a:p>
        </p:txBody>
      </p:sp>
      <p:sp>
        <p:nvSpPr>
          <p:cNvPr id="343043" name="Rectangle 3"/>
          <p:cNvSpPr>
            <a:spLocks noGrp="1" noChangeArrowheads="1"/>
          </p:cNvSpPr>
          <p:nvPr>
            <p:ph type="subTitle" idx="1"/>
          </p:nvPr>
        </p:nvSpPr>
        <p:spPr>
          <a:xfrm>
            <a:off x="1371600" y="3881438"/>
            <a:ext cx="6400800" cy="1762125"/>
          </a:xfrm>
        </p:spPr>
        <p:txBody>
          <a:bodyPr/>
          <a:lstStyle>
            <a:lvl1pPr marL="0" indent="0" algn="ctr">
              <a:buFont typeface="Wingdings" pitchFamily="2" charset="2"/>
              <a:buNone/>
              <a:defRPr/>
            </a:lvl1pPr>
          </a:lstStyle>
          <a:p>
            <a:r>
              <a:rPr lang="en-US"/>
              <a:t>Click to edit Master subtitle style</a:t>
            </a:r>
          </a:p>
        </p:txBody>
      </p:sp>
      <p:sp>
        <p:nvSpPr>
          <p:cNvPr id="14" name="Rectangle 14"/>
          <p:cNvSpPr>
            <a:spLocks noGrp="1" noChangeArrowheads="1"/>
          </p:cNvSpPr>
          <p:nvPr>
            <p:ph type="ftr" sz="quarter" idx="10"/>
          </p:nvPr>
        </p:nvSpPr>
        <p:spPr/>
        <p:txBody>
          <a:bodyPr/>
          <a:lstStyle>
            <a:lvl1pPr>
              <a:defRPr/>
            </a:lvl1pPr>
          </a:lstStyle>
          <a:p>
            <a:r>
              <a:rPr lang="en-US"/>
              <a:t>Copyright ©2011 Pearson Education, Inc. publishing as Prentice Hall</a:t>
            </a:r>
          </a:p>
        </p:txBody>
      </p:sp>
      <p:sp>
        <p:nvSpPr>
          <p:cNvPr id="15" name="Rectangle 15"/>
          <p:cNvSpPr>
            <a:spLocks noGrp="1" noChangeArrowheads="1"/>
          </p:cNvSpPr>
          <p:nvPr>
            <p:ph type="sldNum" sz="quarter" idx="11"/>
          </p:nvPr>
        </p:nvSpPr>
        <p:spPr/>
        <p:txBody>
          <a:bodyPr/>
          <a:lstStyle>
            <a:lvl1pPr>
              <a:defRPr/>
            </a:lvl1pPr>
          </a:lstStyle>
          <a:p>
            <a:r>
              <a:rPr lang="en-US"/>
              <a:t>6-</a:t>
            </a:r>
            <a:fld id="{70A4724D-A959-4B64-81FA-9030D036E21E}"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r>
              <a:rPr lang="en-US"/>
              <a:t>Copyright ©2011 Pearson Education, Inc. publishing as Prentice Hall</a:t>
            </a:r>
          </a:p>
        </p:txBody>
      </p:sp>
      <p:sp>
        <p:nvSpPr>
          <p:cNvPr id="5" name="Rectangle 5"/>
          <p:cNvSpPr>
            <a:spLocks noGrp="1" noChangeArrowheads="1"/>
          </p:cNvSpPr>
          <p:nvPr>
            <p:ph type="sldNum" sz="quarter" idx="11"/>
          </p:nvPr>
        </p:nvSpPr>
        <p:spPr>
          <a:ln/>
        </p:spPr>
        <p:txBody>
          <a:bodyPr/>
          <a:lstStyle>
            <a:lvl1pPr>
              <a:defRPr/>
            </a:lvl1pPr>
          </a:lstStyle>
          <a:p>
            <a:r>
              <a:rPr lang="en-US"/>
              <a:t>6-</a:t>
            </a:r>
            <a:fld id="{BA8EC59E-2D01-43E4-A68F-1A8DB06575D1}"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228600"/>
            <a:ext cx="2019300" cy="61325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28600"/>
            <a:ext cx="5905500" cy="61325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r>
              <a:rPr lang="en-US"/>
              <a:t>Copyright ©2011 Pearson Education, Inc. publishing as Prentice Hall</a:t>
            </a:r>
          </a:p>
        </p:txBody>
      </p:sp>
      <p:sp>
        <p:nvSpPr>
          <p:cNvPr id="5" name="Rectangle 5"/>
          <p:cNvSpPr>
            <a:spLocks noGrp="1" noChangeArrowheads="1"/>
          </p:cNvSpPr>
          <p:nvPr>
            <p:ph type="sldNum" sz="quarter" idx="11"/>
          </p:nvPr>
        </p:nvSpPr>
        <p:spPr>
          <a:ln/>
        </p:spPr>
        <p:txBody>
          <a:bodyPr/>
          <a:lstStyle>
            <a:lvl1pPr>
              <a:defRPr/>
            </a:lvl1pPr>
          </a:lstStyle>
          <a:p>
            <a:r>
              <a:rPr lang="en-US"/>
              <a:t>6-</a:t>
            </a:r>
            <a:fld id="{73199F0A-6B8B-4800-AA92-C700403C58F6}"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28600"/>
            <a:ext cx="7383462" cy="990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828800"/>
            <a:ext cx="3962400" cy="4532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828800"/>
            <a:ext cx="3962400" cy="4532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r>
              <a:rPr lang="en-US"/>
              <a:t>Copyright ©2011 Pearson Education, Inc. publishing as Prentice Hall</a:t>
            </a:r>
          </a:p>
        </p:txBody>
      </p:sp>
      <p:sp>
        <p:nvSpPr>
          <p:cNvPr id="6" name="Rectangle 5"/>
          <p:cNvSpPr>
            <a:spLocks noGrp="1" noChangeArrowheads="1"/>
          </p:cNvSpPr>
          <p:nvPr>
            <p:ph type="sldNum" sz="quarter" idx="11"/>
          </p:nvPr>
        </p:nvSpPr>
        <p:spPr>
          <a:ln/>
        </p:spPr>
        <p:txBody>
          <a:bodyPr/>
          <a:lstStyle>
            <a:lvl1pPr>
              <a:defRPr/>
            </a:lvl1pPr>
          </a:lstStyle>
          <a:p>
            <a:r>
              <a:rPr lang="en-US"/>
              <a:t>6-</a:t>
            </a:r>
            <a:fld id="{C06DEC81-934F-429F-A735-CB149E76582C}"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50938" y="228600"/>
            <a:ext cx="7383462" cy="990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828800"/>
            <a:ext cx="3962400" cy="4532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724400" y="1828800"/>
            <a:ext cx="3962400" cy="4532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r>
              <a:rPr lang="en-US"/>
              <a:t>Copyright ©2011 Pearson Education, Inc. publishing as Prentice Hall</a:t>
            </a:r>
          </a:p>
        </p:txBody>
      </p:sp>
      <p:sp>
        <p:nvSpPr>
          <p:cNvPr id="6" name="Rectangle 5"/>
          <p:cNvSpPr>
            <a:spLocks noGrp="1" noChangeArrowheads="1"/>
          </p:cNvSpPr>
          <p:nvPr>
            <p:ph type="sldNum" sz="quarter" idx="11"/>
          </p:nvPr>
        </p:nvSpPr>
        <p:spPr>
          <a:ln/>
        </p:spPr>
        <p:txBody>
          <a:bodyPr/>
          <a:lstStyle>
            <a:lvl1pPr>
              <a:defRPr/>
            </a:lvl1pPr>
          </a:lstStyle>
          <a:p>
            <a:r>
              <a:rPr lang="en-US"/>
              <a:t>6-</a:t>
            </a:r>
            <a:fld id="{0F197F5B-42DE-4B06-92E6-458D79C2606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r>
              <a:rPr lang="en-US"/>
              <a:t>Copyright ©2011 Pearson Education, Inc. publishing as Prentice Hall</a:t>
            </a:r>
          </a:p>
        </p:txBody>
      </p:sp>
      <p:sp>
        <p:nvSpPr>
          <p:cNvPr id="5" name="Rectangle 5"/>
          <p:cNvSpPr>
            <a:spLocks noGrp="1" noChangeArrowheads="1"/>
          </p:cNvSpPr>
          <p:nvPr>
            <p:ph type="sldNum" sz="quarter" idx="11"/>
          </p:nvPr>
        </p:nvSpPr>
        <p:spPr>
          <a:ln/>
        </p:spPr>
        <p:txBody>
          <a:bodyPr/>
          <a:lstStyle>
            <a:lvl1pPr>
              <a:defRPr/>
            </a:lvl1pPr>
          </a:lstStyle>
          <a:p>
            <a:r>
              <a:rPr lang="en-US"/>
              <a:t>6-</a:t>
            </a:r>
            <a:fld id="{5D50AD12-C481-49CD-82C4-3AE97455339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r>
              <a:rPr lang="en-US"/>
              <a:t>Copyright ©2011 Pearson Education, Inc. publishing as Prentice Hall</a:t>
            </a:r>
          </a:p>
        </p:txBody>
      </p:sp>
      <p:sp>
        <p:nvSpPr>
          <p:cNvPr id="5" name="Rectangle 5"/>
          <p:cNvSpPr>
            <a:spLocks noGrp="1" noChangeArrowheads="1"/>
          </p:cNvSpPr>
          <p:nvPr>
            <p:ph type="sldNum" sz="quarter" idx="11"/>
          </p:nvPr>
        </p:nvSpPr>
        <p:spPr>
          <a:ln/>
        </p:spPr>
        <p:txBody>
          <a:bodyPr/>
          <a:lstStyle>
            <a:lvl1pPr>
              <a:defRPr/>
            </a:lvl1pPr>
          </a:lstStyle>
          <a:p>
            <a:r>
              <a:rPr lang="en-US"/>
              <a:t>6-</a:t>
            </a:r>
            <a:fld id="{EE59FF36-A38C-4B89-807D-DF9B548684EF}"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828800"/>
            <a:ext cx="3962400" cy="4532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828800"/>
            <a:ext cx="3962400" cy="4532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r>
              <a:rPr lang="en-US"/>
              <a:t>Copyright ©2011 Pearson Education, Inc. publishing as Prentice Hall</a:t>
            </a:r>
          </a:p>
        </p:txBody>
      </p:sp>
      <p:sp>
        <p:nvSpPr>
          <p:cNvPr id="6" name="Rectangle 5"/>
          <p:cNvSpPr>
            <a:spLocks noGrp="1" noChangeArrowheads="1"/>
          </p:cNvSpPr>
          <p:nvPr>
            <p:ph type="sldNum" sz="quarter" idx="11"/>
          </p:nvPr>
        </p:nvSpPr>
        <p:spPr>
          <a:ln/>
        </p:spPr>
        <p:txBody>
          <a:bodyPr/>
          <a:lstStyle>
            <a:lvl1pPr>
              <a:defRPr/>
            </a:lvl1pPr>
          </a:lstStyle>
          <a:p>
            <a:r>
              <a:rPr lang="en-US"/>
              <a:t>6-</a:t>
            </a:r>
            <a:fld id="{2BDFA31E-7A84-4210-9300-9F503F84230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r>
              <a:rPr lang="en-US"/>
              <a:t>Copyright ©2011 Pearson Education, Inc. publishing as Prentice Hall</a:t>
            </a:r>
          </a:p>
        </p:txBody>
      </p:sp>
      <p:sp>
        <p:nvSpPr>
          <p:cNvPr id="8" name="Rectangle 5"/>
          <p:cNvSpPr>
            <a:spLocks noGrp="1" noChangeArrowheads="1"/>
          </p:cNvSpPr>
          <p:nvPr>
            <p:ph type="sldNum" sz="quarter" idx="11"/>
          </p:nvPr>
        </p:nvSpPr>
        <p:spPr>
          <a:ln/>
        </p:spPr>
        <p:txBody>
          <a:bodyPr/>
          <a:lstStyle>
            <a:lvl1pPr>
              <a:defRPr/>
            </a:lvl1pPr>
          </a:lstStyle>
          <a:p>
            <a:r>
              <a:rPr lang="en-US"/>
              <a:t>6-</a:t>
            </a:r>
            <a:fld id="{C9CBD0A1-A567-47A5-B98E-8C7656101FD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r>
              <a:rPr lang="en-US"/>
              <a:t>Copyright ©2011 Pearson Education, Inc. publishing as Prentice Hall</a:t>
            </a:r>
          </a:p>
        </p:txBody>
      </p:sp>
      <p:sp>
        <p:nvSpPr>
          <p:cNvPr id="4" name="Rectangle 5"/>
          <p:cNvSpPr>
            <a:spLocks noGrp="1" noChangeArrowheads="1"/>
          </p:cNvSpPr>
          <p:nvPr>
            <p:ph type="sldNum" sz="quarter" idx="11"/>
          </p:nvPr>
        </p:nvSpPr>
        <p:spPr>
          <a:ln/>
        </p:spPr>
        <p:txBody>
          <a:bodyPr/>
          <a:lstStyle>
            <a:lvl1pPr>
              <a:defRPr/>
            </a:lvl1pPr>
          </a:lstStyle>
          <a:p>
            <a:r>
              <a:rPr lang="en-US"/>
              <a:t>6-</a:t>
            </a:r>
            <a:fld id="{DCB8332B-CD33-409B-8FA3-61C9E5F56F1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r>
              <a:rPr lang="en-US"/>
              <a:t>Copyright ©2011 Pearson Education, Inc. publishing as Prentice Hall</a:t>
            </a:r>
          </a:p>
        </p:txBody>
      </p:sp>
      <p:sp>
        <p:nvSpPr>
          <p:cNvPr id="3" name="Rectangle 5"/>
          <p:cNvSpPr>
            <a:spLocks noGrp="1" noChangeArrowheads="1"/>
          </p:cNvSpPr>
          <p:nvPr>
            <p:ph type="sldNum" sz="quarter" idx="11"/>
          </p:nvPr>
        </p:nvSpPr>
        <p:spPr>
          <a:ln/>
        </p:spPr>
        <p:txBody>
          <a:bodyPr/>
          <a:lstStyle>
            <a:lvl1pPr>
              <a:defRPr/>
            </a:lvl1pPr>
          </a:lstStyle>
          <a:p>
            <a:r>
              <a:rPr lang="en-US"/>
              <a:t>6-</a:t>
            </a:r>
            <a:fld id="{3FFAF4A6-DFC0-4755-87A3-92E0BE182BC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r>
              <a:rPr lang="en-US"/>
              <a:t>Copyright ©2011 Pearson Education, Inc. publishing as Prentice Hall</a:t>
            </a:r>
          </a:p>
        </p:txBody>
      </p:sp>
      <p:sp>
        <p:nvSpPr>
          <p:cNvPr id="6" name="Rectangle 5"/>
          <p:cNvSpPr>
            <a:spLocks noGrp="1" noChangeArrowheads="1"/>
          </p:cNvSpPr>
          <p:nvPr>
            <p:ph type="sldNum" sz="quarter" idx="11"/>
          </p:nvPr>
        </p:nvSpPr>
        <p:spPr>
          <a:ln/>
        </p:spPr>
        <p:txBody>
          <a:bodyPr/>
          <a:lstStyle>
            <a:lvl1pPr>
              <a:defRPr/>
            </a:lvl1pPr>
          </a:lstStyle>
          <a:p>
            <a:r>
              <a:rPr lang="en-US"/>
              <a:t>6-</a:t>
            </a:r>
            <a:fld id="{C817F94F-62F7-460E-A6AB-A1D958FBDB7C}"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r>
              <a:rPr lang="en-US"/>
              <a:t>Copyright ©2011 Pearson Education, Inc. publishing as Prentice Hall</a:t>
            </a:r>
          </a:p>
        </p:txBody>
      </p:sp>
      <p:sp>
        <p:nvSpPr>
          <p:cNvPr id="6" name="Rectangle 5"/>
          <p:cNvSpPr>
            <a:spLocks noGrp="1" noChangeArrowheads="1"/>
          </p:cNvSpPr>
          <p:nvPr>
            <p:ph type="sldNum" sz="quarter" idx="11"/>
          </p:nvPr>
        </p:nvSpPr>
        <p:spPr>
          <a:ln/>
        </p:spPr>
        <p:txBody>
          <a:bodyPr/>
          <a:lstStyle>
            <a:lvl1pPr>
              <a:defRPr/>
            </a:lvl1pPr>
          </a:lstStyle>
          <a:p>
            <a:r>
              <a:rPr lang="en-US"/>
              <a:t>6-</a:t>
            </a:r>
            <a:fld id="{CB91869D-92A1-4F0A-AB5F-E80663E5B99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7F4F5"/>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50938" y="228600"/>
            <a:ext cx="7383462" cy="990600"/>
          </a:xfrm>
          <a:prstGeom prst="rect">
            <a:avLst/>
          </a:prstGeom>
          <a:noFill/>
          <a:ln w="9525">
            <a:noFill/>
            <a:miter lim="800000"/>
            <a:headEnd/>
            <a:tailEnd/>
          </a:ln>
        </p:spPr>
        <p:txBody>
          <a:bodyPr vert="horz" wrap="square" lIns="85342" tIns="42672" rIns="85342" bIns="42672"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828800"/>
            <a:ext cx="8077200" cy="4532313"/>
          </a:xfrm>
          <a:prstGeom prst="rect">
            <a:avLst/>
          </a:prstGeom>
          <a:noFill/>
          <a:ln w="9525">
            <a:noFill/>
            <a:miter lim="800000"/>
            <a:headEnd/>
            <a:tailEnd/>
          </a:ln>
        </p:spPr>
        <p:txBody>
          <a:bodyPr vert="horz" wrap="square" lIns="85342" tIns="42672" rIns="85342" bIns="4267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42020" name="Rectangle 4"/>
          <p:cNvSpPr>
            <a:spLocks noGrp="1" noChangeArrowheads="1"/>
          </p:cNvSpPr>
          <p:nvPr>
            <p:ph type="ftr" sz="quarter" idx="3"/>
          </p:nvPr>
        </p:nvSpPr>
        <p:spPr bwMode="auto">
          <a:xfrm>
            <a:off x="152400" y="6534150"/>
            <a:ext cx="4648200" cy="323850"/>
          </a:xfrm>
          <a:prstGeom prst="rect">
            <a:avLst/>
          </a:prstGeom>
          <a:noFill/>
          <a:ln w="9525">
            <a:noFill/>
            <a:miter lim="800000"/>
            <a:headEnd/>
            <a:tailEnd/>
          </a:ln>
          <a:effectLst/>
        </p:spPr>
        <p:txBody>
          <a:bodyPr vert="horz" wrap="square" lIns="85342" tIns="42672" rIns="85342" bIns="42672" numCol="1" anchor="b" anchorCtr="0" compatLnSpc="1">
            <a:prstTxWarp prst="textNoShape">
              <a:avLst/>
            </a:prstTxWarp>
          </a:bodyPr>
          <a:lstStyle>
            <a:lvl1pPr>
              <a:defRPr sz="1000"/>
            </a:lvl1pPr>
          </a:lstStyle>
          <a:p>
            <a:r>
              <a:rPr lang="en-US"/>
              <a:t>Copyright ©2011 Pearson Education, Inc. publishing as Prentice Hall</a:t>
            </a:r>
          </a:p>
        </p:txBody>
      </p:sp>
      <p:sp>
        <p:nvSpPr>
          <p:cNvPr id="342021" name="Rectangle 5"/>
          <p:cNvSpPr>
            <a:spLocks noGrp="1" noChangeArrowheads="1"/>
          </p:cNvSpPr>
          <p:nvPr>
            <p:ph type="sldNum" sz="quarter" idx="4"/>
          </p:nvPr>
        </p:nvSpPr>
        <p:spPr bwMode="auto">
          <a:xfrm>
            <a:off x="6858000" y="6534150"/>
            <a:ext cx="2133600" cy="320675"/>
          </a:xfrm>
          <a:prstGeom prst="rect">
            <a:avLst/>
          </a:prstGeom>
          <a:noFill/>
          <a:ln w="9525">
            <a:noFill/>
            <a:miter lim="800000"/>
            <a:headEnd/>
            <a:tailEnd/>
          </a:ln>
          <a:effectLst/>
        </p:spPr>
        <p:txBody>
          <a:bodyPr vert="horz" wrap="square" lIns="85342" tIns="42672" rIns="85342" bIns="42672" numCol="1" anchor="b" anchorCtr="0" compatLnSpc="1">
            <a:prstTxWarp prst="textNoShape">
              <a:avLst/>
            </a:prstTxWarp>
          </a:bodyPr>
          <a:lstStyle>
            <a:lvl1pPr algn="r">
              <a:defRPr sz="1000"/>
            </a:lvl1pPr>
          </a:lstStyle>
          <a:p>
            <a:r>
              <a:rPr lang="en-US"/>
              <a:t>6-</a:t>
            </a:r>
            <a:fld id="{7AEF6950-0D07-43BA-B94F-B48C7A8F35A7}" type="slidenum">
              <a:rPr lang="en-US"/>
              <a:pPr/>
              <a:t>‹#›</a:t>
            </a:fld>
            <a:endParaRPr lang="en-US"/>
          </a:p>
        </p:txBody>
      </p:sp>
      <p:grpSp>
        <p:nvGrpSpPr>
          <p:cNvPr id="1030" name="Group 6"/>
          <p:cNvGrpSpPr>
            <a:grpSpLocks/>
          </p:cNvGrpSpPr>
          <p:nvPr userDrawn="1"/>
        </p:nvGrpSpPr>
        <p:grpSpPr bwMode="auto">
          <a:xfrm>
            <a:off x="0" y="609600"/>
            <a:ext cx="9009063" cy="1181100"/>
            <a:chOff x="0" y="1536"/>
            <a:chExt cx="5675" cy="744"/>
          </a:xfrm>
        </p:grpSpPr>
        <p:grpSp>
          <p:nvGrpSpPr>
            <p:cNvPr id="1031" name="Group 7"/>
            <p:cNvGrpSpPr>
              <a:grpSpLocks/>
            </p:cNvGrpSpPr>
            <p:nvPr userDrawn="1"/>
          </p:nvGrpSpPr>
          <p:grpSpPr bwMode="auto">
            <a:xfrm>
              <a:off x="183" y="1604"/>
              <a:ext cx="448" cy="297"/>
              <a:chOff x="720" y="336"/>
              <a:chExt cx="624" cy="432"/>
            </a:xfrm>
          </p:grpSpPr>
          <p:sp>
            <p:nvSpPr>
              <p:cNvPr id="342024" name="Rectangle 8"/>
              <p:cNvSpPr>
                <a:spLocks noChangeArrowheads="1"/>
              </p:cNvSpPr>
              <p:nvPr userDrawn="1"/>
            </p:nvSpPr>
            <p:spPr bwMode="auto">
              <a:xfrm>
                <a:off x="720" y="336"/>
                <a:ext cx="384" cy="432"/>
              </a:xfrm>
              <a:prstGeom prst="rect">
                <a:avLst/>
              </a:prstGeom>
              <a:solidFill>
                <a:srgbClr val="FF0000"/>
              </a:solidFill>
              <a:ln w="9525">
                <a:noFill/>
                <a:miter lim="800000"/>
                <a:headEnd/>
                <a:tailEnd/>
              </a:ln>
              <a:effectLst/>
            </p:spPr>
            <p:txBody>
              <a:bodyPr wrap="none" anchor="ctr"/>
              <a:lstStyle/>
              <a:p>
                <a:pPr algn="ctr">
                  <a:spcBef>
                    <a:spcPct val="50000"/>
                  </a:spcBef>
                  <a:defRPr/>
                </a:pPr>
                <a:endParaRPr lang="en-US">
                  <a:latin typeface="Arial" pitchFamily="34" charset="0"/>
                </a:endParaRPr>
              </a:p>
            </p:txBody>
          </p:sp>
          <p:sp>
            <p:nvSpPr>
              <p:cNvPr id="342025" name="Rectangle 9"/>
              <p:cNvSpPr>
                <a:spLocks noChangeArrowheads="1"/>
              </p:cNvSpPr>
              <p:nvPr userDrawn="1"/>
            </p:nvSpPr>
            <p:spPr bwMode="auto">
              <a:xfrm>
                <a:off x="1056" y="336"/>
                <a:ext cx="288" cy="432"/>
              </a:xfrm>
              <a:prstGeom prst="rect">
                <a:avLst/>
              </a:prstGeom>
              <a:gradFill rotWithShape="1">
                <a:gsLst>
                  <a:gs pos="0">
                    <a:srgbClr val="FF0000"/>
                  </a:gs>
                  <a:gs pos="100000">
                    <a:srgbClr val="FFFFFF"/>
                  </a:gs>
                </a:gsLst>
                <a:lin ang="0" scaled="1"/>
              </a:gradFill>
              <a:ln w="9525">
                <a:noFill/>
                <a:miter lim="800000"/>
                <a:headEnd/>
                <a:tailEnd/>
              </a:ln>
              <a:effectLst/>
            </p:spPr>
            <p:txBody>
              <a:bodyPr wrap="none" anchor="ctr"/>
              <a:lstStyle/>
              <a:p>
                <a:pPr algn="ctr">
                  <a:spcBef>
                    <a:spcPct val="50000"/>
                  </a:spcBef>
                  <a:defRPr/>
                </a:pPr>
                <a:endParaRPr lang="en-US">
                  <a:latin typeface="Arial" pitchFamily="34" charset="0"/>
                </a:endParaRPr>
              </a:p>
            </p:txBody>
          </p:sp>
        </p:grpSp>
        <p:sp>
          <p:nvSpPr>
            <p:cNvPr id="342026" name="Rectangle 10"/>
            <p:cNvSpPr>
              <a:spLocks noChangeArrowheads="1"/>
            </p:cNvSpPr>
            <p:nvPr userDrawn="1"/>
          </p:nvSpPr>
          <p:spPr bwMode="auto">
            <a:xfrm>
              <a:off x="432" y="1868"/>
              <a:ext cx="294" cy="298"/>
            </a:xfrm>
            <a:prstGeom prst="rect">
              <a:avLst/>
            </a:prstGeom>
            <a:gradFill rotWithShape="1">
              <a:gsLst>
                <a:gs pos="0">
                  <a:srgbClr val="339966"/>
                </a:gs>
                <a:gs pos="100000">
                  <a:schemeClr val="bg1"/>
                </a:gs>
              </a:gsLst>
              <a:lin ang="2700000" scaled="1"/>
            </a:gradFill>
            <a:ln w="9525">
              <a:noFill/>
              <a:miter lim="800000"/>
              <a:headEnd/>
              <a:tailEnd/>
            </a:ln>
            <a:effectLst/>
          </p:spPr>
          <p:txBody>
            <a:bodyPr wrap="none" anchor="ctr"/>
            <a:lstStyle/>
            <a:p>
              <a:pPr algn="ctr">
                <a:spcBef>
                  <a:spcPct val="50000"/>
                </a:spcBef>
                <a:defRPr/>
              </a:pPr>
              <a:endParaRPr lang="en-US">
                <a:latin typeface="Arial" pitchFamily="34" charset="0"/>
              </a:endParaRPr>
            </a:p>
          </p:txBody>
        </p:sp>
        <p:sp>
          <p:nvSpPr>
            <p:cNvPr id="342027" name="Rectangle 11"/>
            <p:cNvSpPr>
              <a:spLocks noChangeArrowheads="1"/>
            </p:cNvSpPr>
            <p:nvPr userDrawn="1"/>
          </p:nvSpPr>
          <p:spPr bwMode="auto">
            <a:xfrm>
              <a:off x="245" y="1868"/>
              <a:ext cx="187" cy="298"/>
            </a:xfrm>
            <a:prstGeom prst="rect">
              <a:avLst/>
            </a:prstGeom>
            <a:solidFill>
              <a:srgbClr val="339966"/>
            </a:solidFill>
            <a:ln w="9525">
              <a:noFill/>
              <a:miter lim="800000"/>
              <a:headEnd/>
              <a:tailEnd/>
            </a:ln>
            <a:effectLst/>
          </p:spPr>
          <p:txBody>
            <a:bodyPr wrap="none" anchor="ctr"/>
            <a:lstStyle/>
            <a:p>
              <a:pPr algn="ctr">
                <a:spcBef>
                  <a:spcPct val="50000"/>
                </a:spcBef>
                <a:defRPr/>
              </a:pPr>
              <a:endParaRPr lang="en-US">
                <a:latin typeface="Arial" pitchFamily="34" charset="0"/>
              </a:endParaRPr>
            </a:p>
          </p:txBody>
        </p:sp>
        <p:sp>
          <p:nvSpPr>
            <p:cNvPr id="342028" name="Rectangle 12"/>
            <p:cNvSpPr>
              <a:spLocks noChangeArrowheads="1"/>
            </p:cNvSpPr>
            <p:nvPr userDrawn="1"/>
          </p:nvSpPr>
          <p:spPr bwMode="auto">
            <a:xfrm>
              <a:off x="144" y="2016"/>
              <a:ext cx="353" cy="264"/>
            </a:xfrm>
            <a:prstGeom prst="rect">
              <a:avLst/>
            </a:prstGeom>
            <a:gradFill rotWithShape="1">
              <a:gsLst>
                <a:gs pos="0">
                  <a:srgbClr val="FFFF00"/>
                </a:gs>
                <a:gs pos="100000">
                  <a:srgbClr val="FFFFCC"/>
                </a:gs>
              </a:gsLst>
              <a:lin ang="5400000" scaled="1"/>
            </a:gradFill>
            <a:ln w="9525">
              <a:noFill/>
              <a:miter lim="800000"/>
              <a:headEnd/>
              <a:tailEnd/>
            </a:ln>
            <a:effectLst/>
          </p:spPr>
          <p:txBody>
            <a:bodyPr wrap="none" anchor="ctr"/>
            <a:lstStyle/>
            <a:p>
              <a:pPr algn="ctr">
                <a:spcBef>
                  <a:spcPct val="50000"/>
                </a:spcBef>
                <a:defRPr/>
              </a:pPr>
              <a:endParaRPr lang="en-US">
                <a:latin typeface="Arial" pitchFamily="34" charset="0"/>
              </a:endParaRPr>
            </a:p>
          </p:txBody>
        </p:sp>
        <p:sp>
          <p:nvSpPr>
            <p:cNvPr id="342029" name="Rectangle 13"/>
            <p:cNvSpPr>
              <a:spLocks noChangeArrowheads="1"/>
            </p:cNvSpPr>
            <p:nvPr userDrawn="1"/>
          </p:nvSpPr>
          <p:spPr bwMode="auto">
            <a:xfrm>
              <a:off x="0" y="1823"/>
              <a:ext cx="353" cy="264"/>
            </a:xfrm>
            <a:prstGeom prst="rect">
              <a:avLst/>
            </a:prstGeom>
            <a:gradFill rotWithShape="1">
              <a:gsLst>
                <a:gs pos="0">
                  <a:schemeClr val="bg1"/>
                </a:gs>
                <a:gs pos="100000">
                  <a:srgbClr val="0000FF"/>
                </a:gs>
              </a:gsLst>
              <a:lin ang="18900000" scaled="1"/>
            </a:gradFill>
            <a:ln w="9525">
              <a:noFill/>
              <a:miter lim="800000"/>
              <a:headEnd/>
              <a:tailEnd/>
            </a:ln>
            <a:effectLst/>
          </p:spPr>
          <p:txBody>
            <a:bodyPr wrap="none" anchor="ctr"/>
            <a:lstStyle/>
            <a:p>
              <a:pPr algn="ctr">
                <a:spcBef>
                  <a:spcPct val="50000"/>
                </a:spcBef>
                <a:defRPr/>
              </a:pPr>
              <a:endParaRPr lang="en-US">
                <a:latin typeface="Arial" pitchFamily="34" charset="0"/>
              </a:endParaRPr>
            </a:p>
          </p:txBody>
        </p:sp>
        <p:sp>
          <p:nvSpPr>
            <p:cNvPr id="342030" name="Rectangle 14"/>
            <p:cNvSpPr>
              <a:spLocks noChangeArrowheads="1"/>
            </p:cNvSpPr>
            <p:nvPr userDrawn="1"/>
          </p:nvSpPr>
          <p:spPr bwMode="auto">
            <a:xfrm>
              <a:off x="400" y="1536"/>
              <a:ext cx="20" cy="660"/>
            </a:xfrm>
            <a:prstGeom prst="rect">
              <a:avLst/>
            </a:prstGeom>
            <a:solidFill>
              <a:schemeClr val="bg2"/>
            </a:solidFill>
            <a:ln w="9525">
              <a:noFill/>
              <a:miter lim="800000"/>
              <a:headEnd/>
              <a:tailEnd/>
            </a:ln>
            <a:effectLst/>
          </p:spPr>
          <p:txBody>
            <a:bodyPr wrap="none" anchor="ctr"/>
            <a:lstStyle/>
            <a:p>
              <a:pPr algn="ctr">
                <a:spcBef>
                  <a:spcPct val="50000"/>
                </a:spcBef>
                <a:defRPr/>
              </a:pPr>
              <a:endParaRPr lang="en-US">
                <a:latin typeface="Arial" pitchFamily="34" charset="0"/>
              </a:endParaRPr>
            </a:p>
          </p:txBody>
        </p:sp>
        <p:sp>
          <p:nvSpPr>
            <p:cNvPr id="342031" name="Rectangle 15"/>
            <p:cNvSpPr>
              <a:spLocks noChangeArrowheads="1"/>
            </p:cNvSpPr>
            <p:nvPr userDrawn="1"/>
          </p:nvSpPr>
          <p:spPr bwMode="auto">
            <a:xfrm flipV="1">
              <a:off x="199" y="2052"/>
              <a:ext cx="5476" cy="34"/>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spcBef>
                  <a:spcPct val="50000"/>
                </a:spcBef>
                <a:defRPr/>
              </a:pPr>
              <a:endParaRPr lang="en-US">
                <a:latin typeface="Arial" pitchFamily="34" charset="0"/>
              </a:endParaRPr>
            </a:p>
          </p:txBody>
        </p:sp>
      </p:grpSp>
    </p:spTree>
  </p:cSld>
  <p:clrMap bg1="lt1" tx1="dk1" bg2="lt2" tx2="dk2" accent1="accent1" accent2="accent2" accent3="accent3" accent4="accent4" accent5="accent5" accent6="accent6" hlink="hlink" folHlink="folHlink"/>
  <p:sldLayoutIdLst>
    <p:sldLayoutId id="2147483665" r:id="rId1"/>
    <p:sldLayoutId id="2147483664" r:id="rId2"/>
    <p:sldLayoutId id="2147483663" r:id="rId3"/>
    <p:sldLayoutId id="2147483662" r:id="rId4"/>
    <p:sldLayoutId id="2147483661" r:id="rId5"/>
    <p:sldLayoutId id="2147483660" r:id="rId6"/>
    <p:sldLayoutId id="2147483659" r:id="rId7"/>
    <p:sldLayoutId id="2147483658" r:id="rId8"/>
    <p:sldLayoutId id="2147483657" r:id="rId9"/>
    <p:sldLayoutId id="2147483656" r:id="rId10"/>
    <p:sldLayoutId id="2147483655" r:id="rId11"/>
    <p:sldLayoutId id="2147483654" r:id="rId12"/>
    <p:sldLayoutId id="2147483653" r:id="rId13"/>
  </p:sldLayoutIdLst>
  <p:timing>
    <p:tnLst>
      <p:par>
        <p:cTn id="1" dur="indefinite" restart="never" nodeType="tmRoot"/>
      </p:par>
    </p:tnLst>
  </p:timing>
  <p:hf hdr="0" dt="0"/>
  <p:txStyles>
    <p:titleStyle>
      <a:lvl1pPr algn="ctr" defTabSz="852488" rtl="0" eaLnBrk="0" fontAlgn="base" hangingPunct="0">
        <a:spcBef>
          <a:spcPct val="0"/>
        </a:spcBef>
        <a:spcAft>
          <a:spcPct val="0"/>
        </a:spcAft>
        <a:defRPr sz="4000">
          <a:solidFill>
            <a:schemeClr val="tx2"/>
          </a:solidFill>
          <a:latin typeface="+mj-lt"/>
          <a:ea typeface="+mj-ea"/>
          <a:cs typeface="+mj-cs"/>
        </a:defRPr>
      </a:lvl1pPr>
      <a:lvl2pPr algn="ctr" defTabSz="852488" rtl="0" eaLnBrk="0" fontAlgn="base" hangingPunct="0">
        <a:spcBef>
          <a:spcPct val="0"/>
        </a:spcBef>
        <a:spcAft>
          <a:spcPct val="0"/>
        </a:spcAft>
        <a:defRPr sz="4000">
          <a:solidFill>
            <a:schemeClr val="tx2"/>
          </a:solidFill>
          <a:latin typeface="Arial" pitchFamily="34" charset="0"/>
        </a:defRPr>
      </a:lvl2pPr>
      <a:lvl3pPr algn="ctr" defTabSz="852488" rtl="0" eaLnBrk="0" fontAlgn="base" hangingPunct="0">
        <a:spcBef>
          <a:spcPct val="0"/>
        </a:spcBef>
        <a:spcAft>
          <a:spcPct val="0"/>
        </a:spcAft>
        <a:defRPr sz="4000">
          <a:solidFill>
            <a:schemeClr val="tx2"/>
          </a:solidFill>
          <a:latin typeface="Arial" pitchFamily="34" charset="0"/>
        </a:defRPr>
      </a:lvl3pPr>
      <a:lvl4pPr algn="ctr" defTabSz="852488" rtl="0" eaLnBrk="0" fontAlgn="base" hangingPunct="0">
        <a:spcBef>
          <a:spcPct val="0"/>
        </a:spcBef>
        <a:spcAft>
          <a:spcPct val="0"/>
        </a:spcAft>
        <a:defRPr sz="4000">
          <a:solidFill>
            <a:schemeClr val="tx2"/>
          </a:solidFill>
          <a:latin typeface="Arial" pitchFamily="34" charset="0"/>
        </a:defRPr>
      </a:lvl4pPr>
      <a:lvl5pPr algn="ctr" defTabSz="852488" rtl="0" eaLnBrk="0" fontAlgn="base" hangingPunct="0">
        <a:spcBef>
          <a:spcPct val="0"/>
        </a:spcBef>
        <a:spcAft>
          <a:spcPct val="0"/>
        </a:spcAft>
        <a:defRPr sz="4000">
          <a:solidFill>
            <a:schemeClr val="tx2"/>
          </a:solidFill>
          <a:latin typeface="Arial" pitchFamily="34" charset="0"/>
        </a:defRPr>
      </a:lvl5pPr>
      <a:lvl6pPr marL="457200" algn="ctr" defTabSz="852488" rtl="0" fontAlgn="base">
        <a:spcBef>
          <a:spcPct val="0"/>
        </a:spcBef>
        <a:spcAft>
          <a:spcPct val="0"/>
        </a:spcAft>
        <a:defRPr sz="4000">
          <a:solidFill>
            <a:schemeClr val="tx2"/>
          </a:solidFill>
          <a:latin typeface="Arial" pitchFamily="34" charset="0"/>
        </a:defRPr>
      </a:lvl6pPr>
      <a:lvl7pPr marL="914400" algn="ctr" defTabSz="852488" rtl="0" fontAlgn="base">
        <a:spcBef>
          <a:spcPct val="0"/>
        </a:spcBef>
        <a:spcAft>
          <a:spcPct val="0"/>
        </a:spcAft>
        <a:defRPr sz="4000">
          <a:solidFill>
            <a:schemeClr val="tx2"/>
          </a:solidFill>
          <a:latin typeface="Arial" pitchFamily="34" charset="0"/>
        </a:defRPr>
      </a:lvl7pPr>
      <a:lvl8pPr marL="1371600" algn="ctr" defTabSz="852488" rtl="0" fontAlgn="base">
        <a:spcBef>
          <a:spcPct val="0"/>
        </a:spcBef>
        <a:spcAft>
          <a:spcPct val="0"/>
        </a:spcAft>
        <a:defRPr sz="4000">
          <a:solidFill>
            <a:schemeClr val="tx2"/>
          </a:solidFill>
          <a:latin typeface="Arial" pitchFamily="34" charset="0"/>
        </a:defRPr>
      </a:lvl8pPr>
      <a:lvl9pPr marL="1828800" algn="ctr" defTabSz="852488" rtl="0" fontAlgn="base">
        <a:spcBef>
          <a:spcPct val="0"/>
        </a:spcBef>
        <a:spcAft>
          <a:spcPct val="0"/>
        </a:spcAft>
        <a:defRPr sz="4000">
          <a:solidFill>
            <a:schemeClr val="tx2"/>
          </a:solidFill>
          <a:latin typeface="Arial" pitchFamily="34" charset="0"/>
        </a:defRPr>
      </a:lvl9pPr>
    </p:titleStyle>
    <p:bodyStyle>
      <a:lvl1pPr marL="320675" indent="-320675" algn="l" defTabSz="852488" rtl="0" eaLnBrk="0" fontAlgn="base" hangingPunct="0">
        <a:spcBef>
          <a:spcPct val="20000"/>
        </a:spcBef>
        <a:spcAft>
          <a:spcPct val="0"/>
        </a:spcAft>
        <a:buClr>
          <a:schemeClr val="folHlink"/>
        </a:buClr>
        <a:buSzPct val="60000"/>
        <a:buFont typeface="Wingdings" pitchFamily="2" charset="2"/>
        <a:buChar char="n"/>
        <a:defRPr sz="2800">
          <a:solidFill>
            <a:schemeClr val="tx1"/>
          </a:solidFill>
          <a:latin typeface="+mn-lt"/>
          <a:ea typeface="+mn-ea"/>
          <a:cs typeface="+mn-cs"/>
        </a:defRPr>
      </a:lvl1pPr>
      <a:lvl2pPr marL="693738" indent="-268288" algn="l" defTabSz="852488" rtl="0" eaLnBrk="0" fontAlgn="base" hangingPunct="0">
        <a:spcBef>
          <a:spcPct val="20000"/>
        </a:spcBef>
        <a:spcAft>
          <a:spcPct val="0"/>
        </a:spcAft>
        <a:buClr>
          <a:schemeClr val="hlink"/>
        </a:buClr>
        <a:buSzPct val="55000"/>
        <a:buFont typeface="Wingdings" pitchFamily="2" charset="2"/>
        <a:buChar char="n"/>
        <a:defRPr sz="2400">
          <a:solidFill>
            <a:schemeClr val="tx1"/>
          </a:solidFill>
          <a:latin typeface="+mn-lt"/>
        </a:defRPr>
      </a:lvl2pPr>
      <a:lvl3pPr marL="1068388" indent="-215900" algn="l" defTabSz="852488" rtl="0" eaLnBrk="0" fontAlgn="base" hangingPunct="0">
        <a:spcBef>
          <a:spcPct val="20000"/>
        </a:spcBef>
        <a:spcAft>
          <a:spcPct val="0"/>
        </a:spcAft>
        <a:buClr>
          <a:schemeClr val="accent2"/>
        </a:buClr>
        <a:buSzPct val="50000"/>
        <a:buFont typeface="Wingdings" pitchFamily="2" charset="2"/>
        <a:buChar char="n"/>
        <a:defRPr sz="2000">
          <a:solidFill>
            <a:schemeClr val="tx1"/>
          </a:solidFill>
          <a:latin typeface="+mn-lt"/>
        </a:defRPr>
      </a:lvl3pPr>
      <a:lvl4pPr marL="1493838" indent="-212725" algn="l" defTabSz="852488" rtl="0" eaLnBrk="0" fontAlgn="base" hangingPunct="0">
        <a:spcBef>
          <a:spcPct val="20000"/>
        </a:spcBef>
        <a:spcAft>
          <a:spcPct val="0"/>
        </a:spcAft>
        <a:buClr>
          <a:schemeClr val="folHlink"/>
        </a:buClr>
        <a:buSzPct val="55000"/>
        <a:buFont typeface="Wingdings" pitchFamily="2" charset="2"/>
        <a:buChar char="n"/>
        <a:defRPr>
          <a:solidFill>
            <a:schemeClr val="tx1"/>
          </a:solidFill>
          <a:latin typeface="+mn-lt"/>
        </a:defRPr>
      </a:lvl4pPr>
      <a:lvl5pPr marL="1919288" indent="-212725" algn="l" defTabSz="852488" rtl="0" eaLnBrk="0" fontAlgn="base" hangingPunct="0">
        <a:spcBef>
          <a:spcPct val="20000"/>
        </a:spcBef>
        <a:spcAft>
          <a:spcPct val="0"/>
        </a:spcAft>
        <a:buClr>
          <a:srgbClr val="FD2B4E"/>
        </a:buClr>
        <a:buSzPct val="50000"/>
        <a:buFont typeface="Wingdings" pitchFamily="2" charset="2"/>
        <a:buChar char="n"/>
        <a:defRPr>
          <a:solidFill>
            <a:schemeClr val="tx1"/>
          </a:solidFill>
          <a:latin typeface="+mn-lt"/>
        </a:defRPr>
      </a:lvl5pPr>
      <a:lvl6pPr marL="2376488" indent="-212725" algn="l" defTabSz="852488" rtl="0" fontAlgn="base">
        <a:spcBef>
          <a:spcPct val="20000"/>
        </a:spcBef>
        <a:spcAft>
          <a:spcPct val="0"/>
        </a:spcAft>
        <a:buClr>
          <a:srgbClr val="FD2B4E"/>
        </a:buClr>
        <a:buSzPct val="50000"/>
        <a:buFont typeface="Wingdings" pitchFamily="2" charset="2"/>
        <a:buChar char="n"/>
        <a:defRPr>
          <a:solidFill>
            <a:schemeClr val="tx1"/>
          </a:solidFill>
          <a:latin typeface="+mn-lt"/>
        </a:defRPr>
      </a:lvl6pPr>
      <a:lvl7pPr marL="2833688" indent="-212725" algn="l" defTabSz="852488" rtl="0" fontAlgn="base">
        <a:spcBef>
          <a:spcPct val="20000"/>
        </a:spcBef>
        <a:spcAft>
          <a:spcPct val="0"/>
        </a:spcAft>
        <a:buClr>
          <a:srgbClr val="FD2B4E"/>
        </a:buClr>
        <a:buSzPct val="50000"/>
        <a:buFont typeface="Wingdings" pitchFamily="2" charset="2"/>
        <a:buChar char="n"/>
        <a:defRPr>
          <a:solidFill>
            <a:schemeClr val="tx1"/>
          </a:solidFill>
          <a:latin typeface="+mn-lt"/>
        </a:defRPr>
      </a:lvl7pPr>
      <a:lvl8pPr marL="3290888" indent="-212725" algn="l" defTabSz="852488" rtl="0" fontAlgn="base">
        <a:spcBef>
          <a:spcPct val="20000"/>
        </a:spcBef>
        <a:spcAft>
          <a:spcPct val="0"/>
        </a:spcAft>
        <a:buClr>
          <a:srgbClr val="FD2B4E"/>
        </a:buClr>
        <a:buSzPct val="50000"/>
        <a:buFont typeface="Wingdings" pitchFamily="2" charset="2"/>
        <a:buChar char="n"/>
        <a:defRPr>
          <a:solidFill>
            <a:schemeClr val="tx1"/>
          </a:solidFill>
          <a:latin typeface="+mn-lt"/>
        </a:defRPr>
      </a:lvl8pPr>
      <a:lvl9pPr marL="3748088" indent="-212725" algn="l" defTabSz="852488" rtl="0" fontAlgn="base">
        <a:spcBef>
          <a:spcPct val="20000"/>
        </a:spcBef>
        <a:spcAft>
          <a:spcPct val="0"/>
        </a:spcAft>
        <a:buClr>
          <a:srgbClr val="FD2B4E"/>
        </a:buClr>
        <a:buSzPct val="50000"/>
        <a:buFont typeface="Wingdings" pitchFamily="2" charset="2"/>
        <a:buChar char="n"/>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7.v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oleObject" Target="../embeddings/oleObject11.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1.v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oleObject" Target="../embeddings/oleObject16.bin"/></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6.xml"/><Relationship Id="rId1" Type="http://schemas.openxmlformats.org/officeDocument/2006/relationships/vmlDrawing" Target="../drawings/vmlDrawing13.vml"/><Relationship Id="rId4" Type="http://schemas.openxmlformats.org/officeDocument/2006/relationships/oleObject" Target="../embeddings/oleObject18.bin"/></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oleObject" Target="../embeddings/oleObject20.bin"/></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oleObject" Target="../embeddings/oleObject22.bin"/></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6.v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oleObject" Target="../embeddings/oleObject25.bin"/></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8.v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a:spLocks noGrp="1" noChangeArrowheads="1"/>
          </p:cNvSpPr>
          <p:nvPr>
            <p:ph type="ftr" sz="quarter" idx="10"/>
          </p:nvPr>
        </p:nvSpPr>
        <p:spPr/>
        <p:txBody>
          <a:bodyPr/>
          <a:lstStyle/>
          <a:p>
            <a:r>
              <a:rPr lang="en-US"/>
              <a:t>Copyright ©2011 Pearson Education, Inc. publishing as Prentice Hall</a:t>
            </a:r>
          </a:p>
        </p:txBody>
      </p:sp>
      <p:sp>
        <p:nvSpPr>
          <p:cNvPr id="5" name="Rectangle 15"/>
          <p:cNvSpPr>
            <a:spLocks noGrp="1" noChangeArrowheads="1"/>
          </p:cNvSpPr>
          <p:nvPr>
            <p:ph type="sldNum" sz="quarter" idx="11"/>
          </p:nvPr>
        </p:nvSpPr>
        <p:spPr/>
        <p:txBody>
          <a:bodyPr/>
          <a:lstStyle/>
          <a:p>
            <a:r>
              <a:rPr lang="en-US"/>
              <a:t>6-</a:t>
            </a:r>
            <a:fld id="{31EA0CBC-E65E-40A2-B840-1AA2EBD02B7B}" type="slidenum">
              <a:rPr lang="en-US"/>
              <a:pPr/>
              <a:t>1</a:t>
            </a:fld>
            <a:endParaRPr lang="en-US"/>
          </a:p>
        </p:txBody>
      </p:sp>
      <p:sp>
        <p:nvSpPr>
          <p:cNvPr id="17411" name="Rectangle 3"/>
          <p:cNvSpPr>
            <a:spLocks noGrp="1" noChangeArrowheads="1"/>
          </p:cNvSpPr>
          <p:nvPr>
            <p:ph type="subTitle" idx="1"/>
          </p:nvPr>
        </p:nvSpPr>
        <p:spPr>
          <a:xfrm>
            <a:off x="1371600" y="3581400"/>
            <a:ext cx="6934200" cy="2366963"/>
          </a:xfrm>
        </p:spPr>
        <p:txBody>
          <a:bodyPr/>
          <a:lstStyle/>
          <a:p>
            <a:pPr eaLnBrk="1" hangingPunct="1"/>
            <a:r>
              <a:rPr lang="en-US" sz="3500" b="1" smtClean="0"/>
              <a:t>Chapter 6</a:t>
            </a:r>
          </a:p>
          <a:p>
            <a:pPr eaLnBrk="1" hangingPunct="1"/>
            <a:endParaRPr lang="en-US" sz="3500" smtClean="0"/>
          </a:p>
          <a:p>
            <a:pPr eaLnBrk="1" hangingPunct="1"/>
            <a:r>
              <a:rPr lang="en-US" sz="3500" smtClean="0"/>
              <a:t>The Normal Distribution &amp; Other Continuous Distributions</a:t>
            </a:r>
          </a:p>
        </p:txBody>
      </p:sp>
      <p:sp>
        <p:nvSpPr>
          <p:cNvPr id="17412" name="Rectangle 6"/>
          <p:cNvSpPr>
            <a:spLocks noChangeArrowheads="1"/>
          </p:cNvSpPr>
          <p:nvPr/>
        </p:nvSpPr>
        <p:spPr bwMode="auto">
          <a:xfrm>
            <a:off x="1447800" y="838200"/>
            <a:ext cx="7010400" cy="2062163"/>
          </a:xfrm>
          <a:prstGeom prst="rect">
            <a:avLst/>
          </a:prstGeom>
          <a:noFill/>
          <a:ln w="9525">
            <a:noFill/>
            <a:miter lim="800000"/>
            <a:headEnd/>
            <a:tailEnd/>
          </a:ln>
        </p:spPr>
        <p:txBody>
          <a:bodyPr lIns="85342" tIns="42672" rIns="85342" bIns="42672" anchor="b"/>
          <a:lstStyle/>
          <a:p>
            <a:pPr algn="ctr" defTabSz="852488">
              <a:spcBef>
                <a:spcPct val="50000"/>
              </a:spcBef>
            </a:pPr>
            <a:r>
              <a:rPr lang="en-US" sz="4000" i="1">
                <a:solidFill>
                  <a:schemeClr val="folHlink"/>
                </a:solidFill>
              </a:rPr>
              <a:t>Statistics for Managers using Microsoft Excel</a:t>
            </a:r>
            <a:r>
              <a:rPr lang="en-US" sz="4100">
                <a:solidFill>
                  <a:schemeClr val="folHlink"/>
                </a:solidFill>
              </a:rPr>
              <a:t/>
            </a:r>
            <a:br>
              <a:rPr lang="en-US" sz="4100">
                <a:solidFill>
                  <a:schemeClr val="folHlink"/>
                </a:solidFill>
              </a:rPr>
            </a:br>
            <a:r>
              <a:rPr lang="en-US" sz="3600">
                <a:solidFill>
                  <a:schemeClr val="folHlink"/>
                </a:solidFill>
              </a:rPr>
              <a:t>6</a:t>
            </a:r>
            <a:r>
              <a:rPr lang="en-US" sz="3600" baseline="30000">
                <a:solidFill>
                  <a:schemeClr val="folHlink"/>
                </a:solidFill>
              </a:rPr>
              <a:t>th</a:t>
            </a:r>
            <a:r>
              <a:rPr lang="en-US" sz="3600">
                <a:solidFill>
                  <a:schemeClr val="folHlink"/>
                </a:solidFill>
              </a:rPr>
              <a:t> Edition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10"/>
          </p:nvPr>
        </p:nvSpPr>
        <p:spPr>
          <a:ln/>
        </p:spPr>
        <p:txBody>
          <a:bodyPr/>
          <a:lstStyle/>
          <a:p>
            <a:r>
              <a:rPr lang="en-US"/>
              <a:t>Copyright ©2011 Pearson Education, Inc. publishing as Prentice Hall</a:t>
            </a:r>
          </a:p>
        </p:txBody>
      </p:sp>
      <p:sp>
        <p:nvSpPr>
          <p:cNvPr id="7" name="Rectangle 5"/>
          <p:cNvSpPr>
            <a:spLocks noGrp="1" noChangeArrowheads="1"/>
          </p:cNvSpPr>
          <p:nvPr>
            <p:ph type="sldNum" sz="quarter" idx="11"/>
          </p:nvPr>
        </p:nvSpPr>
        <p:spPr>
          <a:ln/>
        </p:spPr>
        <p:txBody>
          <a:bodyPr/>
          <a:lstStyle/>
          <a:p>
            <a:r>
              <a:rPr lang="en-US"/>
              <a:t>6-</a:t>
            </a:r>
            <a:fld id="{CD4C2877-14BD-47B5-A399-C89D048827E1}" type="slidenum">
              <a:rPr lang="en-US"/>
              <a:pPr/>
              <a:t>10</a:t>
            </a:fld>
            <a:endParaRPr lang="en-US"/>
          </a:p>
        </p:txBody>
      </p:sp>
      <p:sp>
        <p:nvSpPr>
          <p:cNvPr id="213000" name="Rectangle 2"/>
          <p:cNvSpPr>
            <a:spLocks noGrp="1" noChangeArrowheads="1"/>
          </p:cNvSpPr>
          <p:nvPr>
            <p:ph type="title"/>
          </p:nvPr>
        </p:nvSpPr>
        <p:spPr>
          <a:xfrm>
            <a:off x="1143000" y="381000"/>
            <a:ext cx="7383463" cy="990600"/>
          </a:xfrm>
        </p:spPr>
        <p:txBody>
          <a:bodyPr/>
          <a:lstStyle/>
          <a:p>
            <a:pPr eaLnBrk="1" hangingPunct="1">
              <a:lnSpc>
                <a:spcPct val="80000"/>
              </a:lnSpc>
            </a:pPr>
            <a:r>
              <a:rPr lang="en-US" smtClean="0"/>
              <a:t>The Standardized Normal Probability Density Function</a:t>
            </a:r>
          </a:p>
        </p:txBody>
      </p:sp>
      <p:sp>
        <p:nvSpPr>
          <p:cNvPr id="213001" name="Rectangle 3"/>
          <p:cNvSpPr>
            <a:spLocks noGrp="1" noChangeArrowheads="1"/>
          </p:cNvSpPr>
          <p:nvPr>
            <p:ph type="body" idx="1"/>
          </p:nvPr>
        </p:nvSpPr>
        <p:spPr>
          <a:xfrm>
            <a:off x="609600" y="1828800"/>
            <a:ext cx="8077200" cy="1027113"/>
          </a:xfrm>
        </p:spPr>
        <p:txBody>
          <a:bodyPr/>
          <a:lstStyle/>
          <a:p>
            <a:pPr eaLnBrk="1" hangingPunct="1"/>
            <a:r>
              <a:rPr lang="en-US" smtClean="0"/>
              <a:t>The formula for the standardized normal probability density function is</a:t>
            </a:r>
          </a:p>
        </p:txBody>
      </p:sp>
      <p:sp>
        <p:nvSpPr>
          <p:cNvPr id="213002" name="Text Box 4"/>
          <p:cNvSpPr txBox="1">
            <a:spLocks noChangeArrowheads="1"/>
          </p:cNvSpPr>
          <p:nvPr/>
        </p:nvSpPr>
        <p:spPr bwMode="auto">
          <a:xfrm>
            <a:off x="838200" y="4724400"/>
            <a:ext cx="8001000" cy="1025525"/>
          </a:xfrm>
          <a:prstGeom prst="rect">
            <a:avLst/>
          </a:prstGeom>
          <a:noFill/>
          <a:ln w="9525">
            <a:noFill/>
            <a:miter lim="800000"/>
            <a:headEnd/>
            <a:tailEnd/>
          </a:ln>
        </p:spPr>
        <p:txBody>
          <a:bodyPr>
            <a:spAutoFit/>
          </a:bodyPr>
          <a:lstStyle/>
          <a:p>
            <a:pPr>
              <a:lnSpc>
                <a:spcPct val="80000"/>
              </a:lnSpc>
              <a:spcBef>
                <a:spcPct val="50000"/>
              </a:spcBef>
            </a:pPr>
            <a:r>
              <a:rPr lang="en-US" sz="1800"/>
              <a:t>Where	e = the mathematical constant approximated by 2.71828</a:t>
            </a:r>
          </a:p>
          <a:p>
            <a:pPr>
              <a:lnSpc>
                <a:spcPct val="80000"/>
              </a:lnSpc>
              <a:spcBef>
                <a:spcPct val="50000"/>
              </a:spcBef>
            </a:pPr>
            <a:r>
              <a:rPr lang="en-US" sz="1800"/>
              <a:t>	</a:t>
            </a:r>
            <a:r>
              <a:rPr lang="el-GR" sz="1800"/>
              <a:t>π</a:t>
            </a:r>
            <a:r>
              <a:rPr lang="en-US" sz="1800"/>
              <a:t> = the mathematical constant approximated by 3.14159</a:t>
            </a:r>
          </a:p>
          <a:p>
            <a:pPr>
              <a:lnSpc>
                <a:spcPct val="80000"/>
              </a:lnSpc>
              <a:spcBef>
                <a:spcPct val="50000"/>
              </a:spcBef>
            </a:pPr>
            <a:r>
              <a:rPr lang="en-US" sz="1800"/>
              <a:t>	Z = any value of the standardized normal distribution</a:t>
            </a:r>
          </a:p>
        </p:txBody>
      </p:sp>
      <p:graphicFrame>
        <p:nvGraphicFramePr>
          <p:cNvPr id="212997" name="Object 5"/>
          <p:cNvGraphicFramePr>
            <a:graphicFrameLocks noChangeAspect="1"/>
          </p:cNvGraphicFramePr>
          <p:nvPr/>
        </p:nvGraphicFramePr>
        <p:xfrm>
          <a:off x="2747963" y="2971800"/>
          <a:ext cx="3341687" cy="1149350"/>
        </p:xfrm>
        <a:graphic>
          <a:graphicData uri="http://schemas.openxmlformats.org/presentationml/2006/ole">
            <p:oleObj spid="_x0000_s212997" name="Equation" r:id="rId3" imgW="1218960" imgH="419040" progId="Equation.3">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4"/>
          <p:cNvSpPr>
            <a:spLocks noGrp="1" noChangeArrowheads="1"/>
          </p:cNvSpPr>
          <p:nvPr>
            <p:ph type="ftr" sz="quarter" idx="10"/>
          </p:nvPr>
        </p:nvSpPr>
        <p:spPr>
          <a:ln/>
        </p:spPr>
        <p:txBody>
          <a:bodyPr/>
          <a:lstStyle/>
          <a:p>
            <a:r>
              <a:rPr lang="en-US"/>
              <a:t>Copyright ©2011 Pearson Education, Inc. publishing as Prentice Hall</a:t>
            </a:r>
          </a:p>
        </p:txBody>
      </p:sp>
      <p:sp>
        <p:nvSpPr>
          <p:cNvPr id="37" name="Rectangle 5"/>
          <p:cNvSpPr>
            <a:spLocks noGrp="1" noChangeArrowheads="1"/>
          </p:cNvSpPr>
          <p:nvPr>
            <p:ph type="sldNum" sz="quarter" idx="11"/>
          </p:nvPr>
        </p:nvSpPr>
        <p:spPr>
          <a:ln/>
        </p:spPr>
        <p:txBody>
          <a:bodyPr/>
          <a:lstStyle/>
          <a:p>
            <a:r>
              <a:rPr lang="en-US"/>
              <a:t>6-</a:t>
            </a:r>
            <a:fld id="{445B28B7-35EC-47D0-830A-2F066387B38D}" type="slidenum">
              <a:rPr lang="en-US"/>
              <a:pPr/>
              <a:t>11</a:t>
            </a:fld>
            <a:endParaRPr lang="en-US"/>
          </a:p>
        </p:txBody>
      </p:sp>
      <p:sp>
        <p:nvSpPr>
          <p:cNvPr id="351235" name="Rectangle 2"/>
          <p:cNvSpPr>
            <a:spLocks noGrp="1" noChangeArrowheads="1"/>
          </p:cNvSpPr>
          <p:nvPr>
            <p:ph type="title" idx="4294967295"/>
          </p:nvPr>
        </p:nvSpPr>
        <p:spPr>
          <a:xfrm>
            <a:off x="1066800" y="457200"/>
            <a:ext cx="7848600" cy="762000"/>
          </a:xfrm>
        </p:spPr>
        <p:txBody>
          <a:bodyPr/>
          <a:lstStyle/>
          <a:p>
            <a:pPr defTabSz="914400" eaLnBrk="1" hangingPunct="1">
              <a:lnSpc>
                <a:spcPct val="80000"/>
              </a:lnSpc>
            </a:pPr>
            <a:r>
              <a:rPr lang="en-US" sz="3900" smtClean="0"/>
              <a:t>The Standardized</a:t>
            </a:r>
            <a:br>
              <a:rPr lang="en-US" sz="3900" smtClean="0"/>
            </a:br>
            <a:r>
              <a:rPr lang="en-US" sz="3900" smtClean="0"/>
              <a:t> Normal Distribution</a:t>
            </a:r>
          </a:p>
        </p:txBody>
      </p:sp>
      <p:sp>
        <p:nvSpPr>
          <p:cNvPr id="351236" name="Rectangle 3"/>
          <p:cNvSpPr>
            <a:spLocks noGrp="1" noChangeArrowheads="1"/>
          </p:cNvSpPr>
          <p:nvPr>
            <p:ph type="body" idx="4294967295"/>
          </p:nvPr>
        </p:nvSpPr>
        <p:spPr>
          <a:xfrm>
            <a:off x="990600" y="1828800"/>
            <a:ext cx="7162800" cy="1846263"/>
          </a:xfrm>
        </p:spPr>
        <p:txBody>
          <a:bodyPr/>
          <a:lstStyle/>
          <a:p>
            <a:pPr marL="571500" indent="-571500" defTabSz="914400" eaLnBrk="1" hangingPunct="1"/>
            <a:r>
              <a:rPr lang="en-US" sz="2700" smtClean="0"/>
              <a:t>Also known as the “Z” distribution</a:t>
            </a:r>
          </a:p>
          <a:p>
            <a:pPr marL="571500" indent="-571500" defTabSz="914400" eaLnBrk="1" hangingPunct="1"/>
            <a:r>
              <a:rPr lang="en-US" sz="2700" smtClean="0">
                <a:solidFill>
                  <a:schemeClr val="folHlink"/>
                </a:solidFill>
              </a:rPr>
              <a:t>Mean is 0</a:t>
            </a:r>
          </a:p>
          <a:p>
            <a:pPr marL="571500" indent="-571500" defTabSz="914400" eaLnBrk="1" hangingPunct="1"/>
            <a:r>
              <a:rPr lang="en-US" sz="2700" smtClean="0">
                <a:solidFill>
                  <a:schemeClr val="folHlink"/>
                </a:solidFill>
              </a:rPr>
              <a:t>Standard Deviation is 1</a:t>
            </a:r>
          </a:p>
        </p:txBody>
      </p:sp>
      <p:sp>
        <p:nvSpPr>
          <p:cNvPr id="351237" name="Freeform 4"/>
          <p:cNvSpPr>
            <a:spLocks/>
          </p:cNvSpPr>
          <p:nvPr/>
        </p:nvSpPr>
        <p:spPr bwMode="auto">
          <a:xfrm>
            <a:off x="4298950" y="3813175"/>
            <a:ext cx="1430338" cy="1144588"/>
          </a:xfrm>
          <a:custGeom>
            <a:avLst/>
            <a:gdLst>
              <a:gd name="T0" fmla="*/ 900 w 901"/>
              <a:gd name="T1" fmla="*/ 720 h 721"/>
              <a:gd name="T2" fmla="*/ 805 w 901"/>
              <a:gd name="T3" fmla="*/ 712 h 721"/>
              <a:gd name="T4" fmla="*/ 758 w 901"/>
              <a:gd name="T5" fmla="*/ 704 h 721"/>
              <a:gd name="T6" fmla="*/ 711 w 901"/>
              <a:gd name="T7" fmla="*/ 691 h 721"/>
              <a:gd name="T8" fmla="*/ 663 w 901"/>
              <a:gd name="T9" fmla="*/ 675 h 721"/>
              <a:gd name="T10" fmla="*/ 615 w 901"/>
              <a:gd name="T11" fmla="*/ 653 h 721"/>
              <a:gd name="T12" fmla="*/ 568 w 901"/>
              <a:gd name="T13" fmla="*/ 623 h 721"/>
              <a:gd name="T14" fmla="*/ 473 w 901"/>
              <a:gd name="T15" fmla="*/ 540 h 721"/>
              <a:gd name="T16" fmla="*/ 378 w 901"/>
              <a:gd name="T17" fmla="*/ 422 h 721"/>
              <a:gd name="T18" fmla="*/ 284 w 901"/>
              <a:gd name="T19" fmla="*/ 281 h 721"/>
              <a:gd name="T20" fmla="*/ 236 w 901"/>
              <a:gd name="T21" fmla="*/ 209 h 721"/>
              <a:gd name="T22" fmla="*/ 189 w 901"/>
              <a:gd name="T23" fmla="*/ 142 h 721"/>
              <a:gd name="T24" fmla="*/ 142 w 901"/>
              <a:gd name="T25" fmla="*/ 83 h 721"/>
              <a:gd name="T26" fmla="*/ 94 w 901"/>
              <a:gd name="T27" fmla="*/ 38 h 721"/>
              <a:gd name="T28" fmla="*/ 47 w 901"/>
              <a:gd name="T29" fmla="*/ 9 h 721"/>
              <a:gd name="T30" fmla="*/ 0 w 901"/>
              <a:gd name="T31" fmla="*/ 0 h 7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1"/>
              <a:gd name="T49" fmla="*/ 0 h 721"/>
              <a:gd name="T50" fmla="*/ 901 w 901"/>
              <a:gd name="T51" fmla="*/ 721 h 7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1" h="721">
                <a:moveTo>
                  <a:pt x="900" y="720"/>
                </a:moveTo>
                <a:lnTo>
                  <a:pt x="805" y="712"/>
                </a:lnTo>
                <a:lnTo>
                  <a:pt x="758" y="704"/>
                </a:lnTo>
                <a:lnTo>
                  <a:pt x="711" y="691"/>
                </a:lnTo>
                <a:lnTo>
                  <a:pt x="663" y="675"/>
                </a:lnTo>
                <a:lnTo>
                  <a:pt x="615" y="653"/>
                </a:lnTo>
                <a:lnTo>
                  <a:pt x="568" y="623"/>
                </a:lnTo>
                <a:lnTo>
                  <a:pt x="473" y="540"/>
                </a:lnTo>
                <a:lnTo>
                  <a:pt x="378" y="422"/>
                </a:lnTo>
                <a:lnTo>
                  <a:pt x="284" y="281"/>
                </a:lnTo>
                <a:lnTo>
                  <a:pt x="236" y="209"/>
                </a:lnTo>
                <a:lnTo>
                  <a:pt x="189" y="142"/>
                </a:lnTo>
                <a:lnTo>
                  <a:pt x="142" y="83"/>
                </a:lnTo>
                <a:lnTo>
                  <a:pt x="94" y="38"/>
                </a:lnTo>
                <a:lnTo>
                  <a:pt x="47" y="9"/>
                </a:lnTo>
                <a:lnTo>
                  <a:pt x="0" y="0"/>
                </a:lnTo>
              </a:path>
            </a:pathLst>
          </a:custGeom>
          <a:noFill/>
          <a:ln w="50800" cap="rnd" cmpd="sng">
            <a:solidFill>
              <a:srgbClr val="008000"/>
            </a:solidFill>
            <a:prstDash val="solid"/>
            <a:round/>
            <a:headEnd type="none" w="med" len="med"/>
            <a:tailEnd type="none" w="med" len="med"/>
          </a:ln>
        </p:spPr>
        <p:txBody>
          <a:bodyPr/>
          <a:lstStyle/>
          <a:p>
            <a:endParaRPr lang="en-US"/>
          </a:p>
        </p:txBody>
      </p:sp>
      <p:sp>
        <p:nvSpPr>
          <p:cNvPr id="351238" name="Freeform 5"/>
          <p:cNvSpPr>
            <a:spLocks/>
          </p:cNvSpPr>
          <p:nvPr/>
        </p:nvSpPr>
        <p:spPr bwMode="auto">
          <a:xfrm>
            <a:off x="2870200" y="3813175"/>
            <a:ext cx="1430338" cy="1144588"/>
          </a:xfrm>
          <a:custGeom>
            <a:avLst/>
            <a:gdLst>
              <a:gd name="T0" fmla="*/ 0 w 901"/>
              <a:gd name="T1" fmla="*/ 720 h 721"/>
              <a:gd name="T2" fmla="*/ 95 w 901"/>
              <a:gd name="T3" fmla="*/ 712 h 721"/>
              <a:gd name="T4" fmla="*/ 142 w 901"/>
              <a:gd name="T5" fmla="*/ 704 h 721"/>
              <a:gd name="T6" fmla="*/ 189 w 901"/>
              <a:gd name="T7" fmla="*/ 691 h 721"/>
              <a:gd name="T8" fmla="*/ 237 w 901"/>
              <a:gd name="T9" fmla="*/ 675 h 721"/>
              <a:gd name="T10" fmla="*/ 284 w 901"/>
              <a:gd name="T11" fmla="*/ 653 h 721"/>
              <a:gd name="T12" fmla="*/ 331 w 901"/>
              <a:gd name="T13" fmla="*/ 623 h 721"/>
              <a:gd name="T14" fmla="*/ 426 w 901"/>
              <a:gd name="T15" fmla="*/ 540 h 721"/>
              <a:gd name="T16" fmla="*/ 521 w 901"/>
              <a:gd name="T17" fmla="*/ 422 h 721"/>
              <a:gd name="T18" fmla="*/ 616 w 901"/>
              <a:gd name="T19" fmla="*/ 281 h 721"/>
              <a:gd name="T20" fmla="*/ 663 w 901"/>
              <a:gd name="T21" fmla="*/ 209 h 721"/>
              <a:gd name="T22" fmla="*/ 710 w 901"/>
              <a:gd name="T23" fmla="*/ 142 h 721"/>
              <a:gd name="T24" fmla="*/ 757 w 901"/>
              <a:gd name="T25" fmla="*/ 83 h 721"/>
              <a:gd name="T26" fmla="*/ 805 w 901"/>
              <a:gd name="T27" fmla="*/ 38 h 721"/>
              <a:gd name="T28" fmla="*/ 852 w 901"/>
              <a:gd name="T29" fmla="*/ 9 h 721"/>
              <a:gd name="T30" fmla="*/ 900 w 901"/>
              <a:gd name="T31" fmla="*/ 0 h 7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1"/>
              <a:gd name="T49" fmla="*/ 0 h 721"/>
              <a:gd name="T50" fmla="*/ 901 w 901"/>
              <a:gd name="T51" fmla="*/ 721 h 7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1" h="721">
                <a:moveTo>
                  <a:pt x="0" y="720"/>
                </a:moveTo>
                <a:lnTo>
                  <a:pt x="95" y="712"/>
                </a:lnTo>
                <a:lnTo>
                  <a:pt x="142" y="704"/>
                </a:lnTo>
                <a:lnTo>
                  <a:pt x="189" y="691"/>
                </a:lnTo>
                <a:lnTo>
                  <a:pt x="237" y="675"/>
                </a:lnTo>
                <a:lnTo>
                  <a:pt x="284" y="653"/>
                </a:lnTo>
                <a:lnTo>
                  <a:pt x="331" y="623"/>
                </a:lnTo>
                <a:lnTo>
                  <a:pt x="426" y="540"/>
                </a:lnTo>
                <a:lnTo>
                  <a:pt x="521" y="422"/>
                </a:lnTo>
                <a:lnTo>
                  <a:pt x="616" y="281"/>
                </a:lnTo>
                <a:lnTo>
                  <a:pt x="663" y="209"/>
                </a:lnTo>
                <a:lnTo>
                  <a:pt x="710" y="142"/>
                </a:lnTo>
                <a:lnTo>
                  <a:pt x="757" y="83"/>
                </a:lnTo>
                <a:lnTo>
                  <a:pt x="805" y="38"/>
                </a:lnTo>
                <a:lnTo>
                  <a:pt x="852" y="9"/>
                </a:lnTo>
                <a:lnTo>
                  <a:pt x="900" y="0"/>
                </a:lnTo>
              </a:path>
            </a:pathLst>
          </a:custGeom>
          <a:noFill/>
          <a:ln w="50800" cap="rnd" cmpd="sng">
            <a:solidFill>
              <a:srgbClr val="008000"/>
            </a:solidFill>
            <a:prstDash val="solid"/>
            <a:round/>
            <a:headEnd type="none" w="med" len="med"/>
            <a:tailEnd type="none" w="med" len="med"/>
          </a:ln>
        </p:spPr>
        <p:txBody>
          <a:bodyPr/>
          <a:lstStyle/>
          <a:p>
            <a:endParaRPr lang="en-US"/>
          </a:p>
        </p:txBody>
      </p:sp>
      <p:sp>
        <p:nvSpPr>
          <p:cNvPr id="351239" name="Line 6"/>
          <p:cNvSpPr>
            <a:spLocks noChangeShapeType="1"/>
          </p:cNvSpPr>
          <p:nvPr/>
        </p:nvSpPr>
        <p:spPr bwMode="auto">
          <a:xfrm>
            <a:off x="4267200" y="3886200"/>
            <a:ext cx="0" cy="1066800"/>
          </a:xfrm>
          <a:prstGeom prst="line">
            <a:avLst/>
          </a:prstGeom>
          <a:noFill/>
          <a:ln w="12700">
            <a:solidFill>
              <a:schemeClr val="bg2"/>
            </a:solidFill>
            <a:round/>
            <a:headEnd/>
            <a:tailEnd/>
          </a:ln>
        </p:spPr>
        <p:txBody>
          <a:bodyPr wrap="none" anchor="ctr"/>
          <a:lstStyle/>
          <a:p>
            <a:endParaRPr lang="en-US"/>
          </a:p>
        </p:txBody>
      </p:sp>
      <p:sp>
        <p:nvSpPr>
          <p:cNvPr id="351240" name="Freeform 7"/>
          <p:cNvSpPr>
            <a:spLocks/>
          </p:cNvSpPr>
          <p:nvPr/>
        </p:nvSpPr>
        <p:spPr bwMode="auto">
          <a:xfrm>
            <a:off x="2743200" y="3810000"/>
            <a:ext cx="3005138" cy="1214438"/>
          </a:xfrm>
          <a:custGeom>
            <a:avLst/>
            <a:gdLst>
              <a:gd name="T0" fmla="*/ 0 w 1893"/>
              <a:gd name="T1" fmla="*/ 0 h 765"/>
              <a:gd name="T2" fmla="*/ 0 w 1893"/>
              <a:gd name="T3" fmla="*/ 764 h 765"/>
              <a:gd name="T4" fmla="*/ 1892 w 1893"/>
              <a:gd name="T5" fmla="*/ 764 h 765"/>
              <a:gd name="T6" fmla="*/ 0 60000 65536"/>
              <a:gd name="T7" fmla="*/ 0 60000 65536"/>
              <a:gd name="T8" fmla="*/ 0 60000 65536"/>
              <a:gd name="T9" fmla="*/ 0 w 1893"/>
              <a:gd name="T10" fmla="*/ 0 h 765"/>
              <a:gd name="T11" fmla="*/ 1893 w 1893"/>
              <a:gd name="T12" fmla="*/ 765 h 765"/>
            </a:gdLst>
            <a:ahLst/>
            <a:cxnLst>
              <a:cxn ang="T6">
                <a:pos x="T0" y="T1"/>
              </a:cxn>
              <a:cxn ang="T7">
                <a:pos x="T2" y="T3"/>
              </a:cxn>
              <a:cxn ang="T8">
                <a:pos x="T4" y="T5"/>
              </a:cxn>
            </a:cxnLst>
            <a:rect l="T9" t="T10" r="T11" b="T12"/>
            <a:pathLst>
              <a:path w="1893" h="765">
                <a:moveTo>
                  <a:pt x="0" y="0"/>
                </a:moveTo>
                <a:lnTo>
                  <a:pt x="0" y="764"/>
                </a:lnTo>
                <a:lnTo>
                  <a:pt x="1892" y="764"/>
                </a:lnTo>
              </a:path>
            </a:pathLst>
          </a:custGeom>
          <a:noFill/>
          <a:ln w="25400" cap="rnd" cmpd="sng">
            <a:solidFill>
              <a:schemeClr val="bg2"/>
            </a:solidFill>
            <a:prstDash val="solid"/>
            <a:round/>
            <a:headEnd type="none" w="med" len="med"/>
            <a:tailEnd type="none" w="med" len="med"/>
          </a:ln>
        </p:spPr>
        <p:txBody>
          <a:bodyPr/>
          <a:lstStyle/>
          <a:p>
            <a:endParaRPr lang="en-US"/>
          </a:p>
        </p:txBody>
      </p:sp>
      <p:sp>
        <p:nvSpPr>
          <p:cNvPr id="351241" name="Line 8"/>
          <p:cNvSpPr>
            <a:spLocks noChangeShapeType="1"/>
          </p:cNvSpPr>
          <p:nvPr/>
        </p:nvSpPr>
        <p:spPr bwMode="auto">
          <a:xfrm>
            <a:off x="2798763" y="3743325"/>
            <a:ext cx="1587" cy="0"/>
          </a:xfrm>
          <a:prstGeom prst="line">
            <a:avLst/>
          </a:prstGeom>
          <a:noFill/>
          <a:ln w="12700">
            <a:solidFill>
              <a:srgbClr val="CDCDCD"/>
            </a:solidFill>
            <a:round/>
            <a:headEnd/>
            <a:tailEnd/>
          </a:ln>
        </p:spPr>
        <p:txBody>
          <a:bodyPr wrap="none" anchor="ctr"/>
          <a:lstStyle/>
          <a:p>
            <a:endParaRPr lang="en-US"/>
          </a:p>
        </p:txBody>
      </p:sp>
      <p:sp>
        <p:nvSpPr>
          <p:cNvPr id="351242" name="Line 9"/>
          <p:cNvSpPr>
            <a:spLocks noChangeShapeType="1"/>
          </p:cNvSpPr>
          <p:nvPr/>
        </p:nvSpPr>
        <p:spPr bwMode="auto">
          <a:xfrm>
            <a:off x="2798763" y="3865563"/>
            <a:ext cx="1587" cy="0"/>
          </a:xfrm>
          <a:prstGeom prst="line">
            <a:avLst/>
          </a:prstGeom>
          <a:noFill/>
          <a:ln w="12700">
            <a:solidFill>
              <a:srgbClr val="CDCDCD"/>
            </a:solidFill>
            <a:round/>
            <a:headEnd/>
            <a:tailEnd/>
          </a:ln>
        </p:spPr>
        <p:txBody>
          <a:bodyPr wrap="none" anchor="ctr"/>
          <a:lstStyle/>
          <a:p>
            <a:endParaRPr lang="en-US"/>
          </a:p>
        </p:txBody>
      </p:sp>
      <p:sp>
        <p:nvSpPr>
          <p:cNvPr id="351243" name="Line 10"/>
          <p:cNvSpPr>
            <a:spLocks noChangeShapeType="1"/>
          </p:cNvSpPr>
          <p:nvPr/>
        </p:nvSpPr>
        <p:spPr bwMode="auto">
          <a:xfrm>
            <a:off x="2798763" y="3986213"/>
            <a:ext cx="1587" cy="0"/>
          </a:xfrm>
          <a:prstGeom prst="line">
            <a:avLst/>
          </a:prstGeom>
          <a:noFill/>
          <a:ln w="12700">
            <a:solidFill>
              <a:srgbClr val="CDCDCD"/>
            </a:solidFill>
            <a:round/>
            <a:headEnd/>
            <a:tailEnd/>
          </a:ln>
        </p:spPr>
        <p:txBody>
          <a:bodyPr wrap="none" anchor="ctr"/>
          <a:lstStyle/>
          <a:p>
            <a:endParaRPr lang="en-US"/>
          </a:p>
        </p:txBody>
      </p:sp>
      <p:sp>
        <p:nvSpPr>
          <p:cNvPr id="351244" name="Line 11"/>
          <p:cNvSpPr>
            <a:spLocks noChangeShapeType="1"/>
          </p:cNvSpPr>
          <p:nvPr/>
        </p:nvSpPr>
        <p:spPr bwMode="auto">
          <a:xfrm>
            <a:off x="2798763" y="4108450"/>
            <a:ext cx="1587" cy="0"/>
          </a:xfrm>
          <a:prstGeom prst="line">
            <a:avLst/>
          </a:prstGeom>
          <a:noFill/>
          <a:ln w="12700">
            <a:solidFill>
              <a:srgbClr val="CDCDCD"/>
            </a:solidFill>
            <a:round/>
            <a:headEnd/>
            <a:tailEnd/>
          </a:ln>
        </p:spPr>
        <p:txBody>
          <a:bodyPr wrap="none" anchor="ctr"/>
          <a:lstStyle/>
          <a:p>
            <a:endParaRPr lang="en-US"/>
          </a:p>
        </p:txBody>
      </p:sp>
      <p:sp>
        <p:nvSpPr>
          <p:cNvPr id="351245" name="Line 12"/>
          <p:cNvSpPr>
            <a:spLocks noChangeShapeType="1"/>
          </p:cNvSpPr>
          <p:nvPr/>
        </p:nvSpPr>
        <p:spPr bwMode="auto">
          <a:xfrm>
            <a:off x="2798763" y="4229100"/>
            <a:ext cx="1587" cy="0"/>
          </a:xfrm>
          <a:prstGeom prst="line">
            <a:avLst/>
          </a:prstGeom>
          <a:noFill/>
          <a:ln w="12700">
            <a:solidFill>
              <a:srgbClr val="CDCDCD"/>
            </a:solidFill>
            <a:round/>
            <a:headEnd/>
            <a:tailEnd/>
          </a:ln>
        </p:spPr>
        <p:txBody>
          <a:bodyPr wrap="none" anchor="ctr"/>
          <a:lstStyle/>
          <a:p>
            <a:endParaRPr lang="en-US"/>
          </a:p>
        </p:txBody>
      </p:sp>
      <p:sp>
        <p:nvSpPr>
          <p:cNvPr id="351246" name="Line 13"/>
          <p:cNvSpPr>
            <a:spLocks noChangeShapeType="1"/>
          </p:cNvSpPr>
          <p:nvPr/>
        </p:nvSpPr>
        <p:spPr bwMode="auto">
          <a:xfrm>
            <a:off x="2798763" y="4351338"/>
            <a:ext cx="1587" cy="0"/>
          </a:xfrm>
          <a:prstGeom prst="line">
            <a:avLst/>
          </a:prstGeom>
          <a:noFill/>
          <a:ln w="12700">
            <a:solidFill>
              <a:srgbClr val="CDCDCD"/>
            </a:solidFill>
            <a:round/>
            <a:headEnd/>
            <a:tailEnd/>
          </a:ln>
        </p:spPr>
        <p:txBody>
          <a:bodyPr wrap="none" anchor="ctr"/>
          <a:lstStyle/>
          <a:p>
            <a:endParaRPr lang="en-US"/>
          </a:p>
        </p:txBody>
      </p:sp>
      <p:sp>
        <p:nvSpPr>
          <p:cNvPr id="351247" name="Line 14"/>
          <p:cNvSpPr>
            <a:spLocks noChangeShapeType="1"/>
          </p:cNvSpPr>
          <p:nvPr/>
        </p:nvSpPr>
        <p:spPr bwMode="auto">
          <a:xfrm>
            <a:off x="2798763" y="4471988"/>
            <a:ext cx="1587" cy="0"/>
          </a:xfrm>
          <a:prstGeom prst="line">
            <a:avLst/>
          </a:prstGeom>
          <a:noFill/>
          <a:ln w="12700">
            <a:solidFill>
              <a:srgbClr val="CDCDCD"/>
            </a:solidFill>
            <a:round/>
            <a:headEnd/>
            <a:tailEnd/>
          </a:ln>
        </p:spPr>
        <p:txBody>
          <a:bodyPr wrap="none" anchor="ctr"/>
          <a:lstStyle/>
          <a:p>
            <a:endParaRPr lang="en-US"/>
          </a:p>
        </p:txBody>
      </p:sp>
      <p:sp>
        <p:nvSpPr>
          <p:cNvPr id="351248" name="Line 15"/>
          <p:cNvSpPr>
            <a:spLocks noChangeShapeType="1"/>
          </p:cNvSpPr>
          <p:nvPr/>
        </p:nvSpPr>
        <p:spPr bwMode="auto">
          <a:xfrm>
            <a:off x="2798763" y="4594225"/>
            <a:ext cx="1587" cy="0"/>
          </a:xfrm>
          <a:prstGeom prst="line">
            <a:avLst/>
          </a:prstGeom>
          <a:noFill/>
          <a:ln w="12700">
            <a:solidFill>
              <a:srgbClr val="CDCDCD"/>
            </a:solidFill>
            <a:round/>
            <a:headEnd/>
            <a:tailEnd/>
          </a:ln>
        </p:spPr>
        <p:txBody>
          <a:bodyPr wrap="none" anchor="ctr"/>
          <a:lstStyle/>
          <a:p>
            <a:endParaRPr lang="en-US"/>
          </a:p>
        </p:txBody>
      </p:sp>
      <p:sp>
        <p:nvSpPr>
          <p:cNvPr id="351249" name="Line 16"/>
          <p:cNvSpPr>
            <a:spLocks noChangeShapeType="1"/>
          </p:cNvSpPr>
          <p:nvPr/>
        </p:nvSpPr>
        <p:spPr bwMode="auto">
          <a:xfrm>
            <a:off x="2798763" y="4714875"/>
            <a:ext cx="1587" cy="0"/>
          </a:xfrm>
          <a:prstGeom prst="line">
            <a:avLst/>
          </a:prstGeom>
          <a:noFill/>
          <a:ln w="12700">
            <a:solidFill>
              <a:srgbClr val="CDCDCD"/>
            </a:solidFill>
            <a:round/>
            <a:headEnd/>
            <a:tailEnd/>
          </a:ln>
        </p:spPr>
        <p:txBody>
          <a:bodyPr wrap="none" anchor="ctr"/>
          <a:lstStyle/>
          <a:p>
            <a:endParaRPr lang="en-US"/>
          </a:p>
        </p:txBody>
      </p:sp>
      <p:sp>
        <p:nvSpPr>
          <p:cNvPr id="351250" name="Line 17"/>
          <p:cNvSpPr>
            <a:spLocks noChangeShapeType="1"/>
          </p:cNvSpPr>
          <p:nvPr/>
        </p:nvSpPr>
        <p:spPr bwMode="auto">
          <a:xfrm>
            <a:off x="2798763" y="4835525"/>
            <a:ext cx="1587" cy="0"/>
          </a:xfrm>
          <a:prstGeom prst="line">
            <a:avLst/>
          </a:prstGeom>
          <a:noFill/>
          <a:ln w="12700">
            <a:solidFill>
              <a:srgbClr val="CDCDCD"/>
            </a:solidFill>
            <a:round/>
            <a:headEnd/>
            <a:tailEnd/>
          </a:ln>
        </p:spPr>
        <p:txBody>
          <a:bodyPr wrap="none" anchor="ctr"/>
          <a:lstStyle/>
          <a:p>
            <a:endParaRPr lang="en-US"/>
          </a:p>
        </p:txBody>
      </p:sp>
      <p:sp>
        <p:nvSpPr>
          <p:cNvPr id="351251" name="Line 18"/>
          <p:cNvSpPr>
            <a:spLocks noChangeShapeType="1"/>
          </p:cNvSpPr>
          <p:nvPr/>
        </p:nvSpPr>
        <p:spPr bwMode="auto">
          <a:xfrm>
            <a:off x="5816600" y="4964113"/>
            <a:ext cx="0" cy="1587"/>
          </a:xfrm>
          <a:prstGeom prst="line">
            <a:avLst/>
          </a:prstGeom>
          <a:noFill/>
          <a:ln w="12700">
            <a:solidFill>
              <a:srgbClr val="CDCDCD"/>
            </a:solidFill>
            <a:round/>
            <a:headEnd/>
            <a:tailEnd/>
          </a:ln>
        </p:spPr>
        <p:txBody>
          <a:bodyPr wrap="none" anchor="ctr"/>
          <a:lstStyle/>
          <a:p>
            <a:endParaRPr lang="en-US"/>
          </a:p>
        </p:txBody>
      </p:sp>
      <p:sp>
        <p:nvSpPr>
          <p:cNvPr id="351252" name="Line 19"/>
          <p:cNvSpPr>
            <a:spLocks noChangeShapeType="1"/>
          </p:cNvSpPr>
          <p:nvPr/>
        </p:nvSpPr>
        <p:spPr bwMode="auto">
          <a:xfrm>
            <a:off x="5516563" y="4964113"/>
            <a:ext cx="0" cy="1587"/>
          </a:xfrm>
          <a:prstGeom prst="line">
            <a:avLst/>
          </a:prstGeom>
          <a:noFill/>
          <a:ln w="12700">
            <a:solidFill>
              <a:srgbClr val="CDCDCD"/>
            </a:solidFill>
            <a:round/>
            <a:headEnd/>
            <a:tailEnd/>
          </a:ln>
        </p:spPr>
        <p:txBody>
          <a:bodyPr wrap="none" anchor="ctr"/>
          <a:lstStyle/>
          <a:p>
            <a:endParaRPr lang="en-US"/>
          </a:p>
        </p:txBody>
      </p:sp>
      <p:sp>
        <p:nvSpPr>
          <p:cNvPr id="351253" name="Line 20"/>
          <p:cNvSpPr>
            <a:spLocks noChangeShapeType="1"/>
          </p:cNvSpPr>
          <p:nvPr/>
        </p:nvSpPr>
        <p:spPr bwMode="auto">
          <a:xfrm>
            <a:off x="5214938" y="4964113"/>
            <a:ext cx="0" cy="1587"/>
          </a:xfrm>
          <a:prstGeom prst="line">
            <a:avLst/>
          </a:prstGeom>
          <a:noFill/>
          <a:ln w="12700">
            <a:solidFill>
              <a:srgbClr val="CDCDCD"/>
            </a:solidFill>
            <a:round/>
            <a:headEnd/>
            <a:tailEnd/>
          </a:ln>
        </p:spPr>
        <p:txBody>
          <a:bodyPr wrap="none" anchor="ctr"/>
          <a:lstStyle/>
          <a:p>
            <a:endParaRPr lang="en-US"/>
          </a:p>
        </p:txBody>
      </p:sp>
      <p:sp>
        <p:nvSpPr>
          <p:cNvPr id="351254" name="Line 21"/>
          <p:cNvSpPr>
            <a:spLocks noChangeShapeType="1"/>
          </p:cNvSpPr>
          <p:nvPr/>
        </p:nvSpPr>
        <p:spPr bwMode="auto">
          <a:xfrm>
            <a:off x="4914900" y="4964113"/>
            <a:ext cx="0" cy="1587"/>
          </a:xfrm>
          <a:prstGeom prst="line">
            <a:avLst/>
          </a:prstGeom>
          <a:noFill/>
          <a:ln w="12700">
            <a:solidFill>
              <a:srgbClr val="CDCDCD"/>
            </a:solidFill>
            <a:round/>
            <a:headEnd/>
            <a:tailEnd/>
          </a:ln>
        </p:spPr>
        <p:txBody>
          <a:bodyPr wrap="none" anchor="ctr"/>
          <a:lstStyle/>
          <a:p>
            <a:endParaRPr lang="en-US"/>
          </a:p>
        </p:txBody>
      </p:sp>
      <p:sp>
        <p:nvSpPr>
          <p:cNvPr id="351255" name="Line 22"/>
          <p:cNvSpPr>
            <a:spLocks noChangeShapeType="1"/>
          </p:cNvSpPr>
          <p:nvPr/>
        </p:nvSpPr>
        <p:spPr bwMode="auto">
          <a:xfrm>
            <a:off x="4614863" y="4964113"/>
            <a:ext cx="0" cy="1587"/>
          </a:xfrm>
          <a:prstGeom prst="line">
            <a:avLst/>
          </a:prstGeom>
          <a:noFill/>
          <a:ln w="12700">
            <a:solidFill>
              <a:srgbClr val="CDCDCD"/>
            </a:solidFill>
            <a:round/>
            <a:headEnd/>
            <a:tailEnd/>
          </a:ln>
        </p:spPr>
        <p:txBody>
          <a:bodyPr wrap="none" anchor="ctr"/>
          <a:lstStyle/>
          <a:p>
            <a:endParaRPr lang="en-US"/>
          </a:p>
        </p:txBody>
      </p:sp>
      <p:sp>
        <p:nvSpPr>
          <p:cNvPr id="351256" name="Line 23"/>
          <p:cNvSpPr>
            <a:spLocks noChangeShapeType="1"/>
          </p:cNvSpPr>
          <p:nvPr/>
        </p:nvSpPr>
        <p:spPr bwMode="auto">
          <a:xfrm>
            <a:off x="4314825" y="4964113"/>
            <a:ext cx="0" cy="1587"/>
          </a:xfrm>
          <a:prstGeom prst="line">
            <a:avLst/>
          </a:prstGeom>
          <a:noFill/>
          <a:ln w="12700">
            <a:solidFill>
              <a:srgbClr val="CDCDCD"/>
            </a:solidFill>
            <a:round/>
            <a:headEnd/>
            <a:tailEnd/>
          </a:ln>
        </p:spPr>
        <p:txBody>
          <a:bodyPr wrap="none" anchor="ctr"/>
          <a:lstStyle/>
          <a:p>
            <a:endParaRPr lang="en-US"/>
          </a:p>
        </p:txBody>
      </p:sp>
      <p:sp>
        <p:nvSpPr>
          <p:cNvPr id="351257" name="Line 24"/>
          <p:cNvSpPr>
            <a:spLocks noChangeShapeType="1"/>
          </p:cNvSpPr>
          <p:nvPr/>
        </p:nvSpPr>
        <p:spPr bwMode="auto">
          <a:xfrm>
            <a:off x="4014788" y="4964113"/>
            <a:ext cx="0" cy="1587"/>
          </a:xfrm>
          <a:prstGeom prst="line">
            <a:avLst/>
          </a:prstGeom>
          <a:noFill/>
          <a:ln w="12700">
            <a:solidFill>
              <a:srgbClr val="CDCDCD"/>
            </a:solidFill>
            <a:round/>
            <a:headEnd/>
            <a:tailEnd/>
          </a:ln>
        </p:spPr>
        <p:txBody>
          <a:bodyPr wrap="none" anchor="ctr"/>
          <a:lstStyle/>
          <a:p>
            <a:endParaRPr lang="en-US"/>
          </a:p>
        </p:txBody>
      </p:sp>
      <p:sp>
        <p:nvSpPr>
          <p:cNvPr id="351258" name="Line 25"/>
          <p:cNvSpPr>
            <a:spLocks noChangeShapeType="1"/>
          </p:cNvSpPr>
          <p:nvPr/>
        </p:nvSpPr>
        <p:spPr bwMode="auto">
          <a:xfrm>
            <a:off x="3714750" y="4964113"/>
            <a:ext cx="0" cy="1587"/>
          </a:xfrm>
          <a:prstGeom prst="line">
            <a:avLst/>
          </a:prstGeom>
          <a:noFill/>
          <a:ln w="12700">
            <a:solidFill>
              <a:srgbClr val="CDCDCD"/>
            </a:solidFill>
            <a:round/>
            <a:headEnd/>
            <a:tailEnd/>
          </a:ln>
        </p:spPr>
        <p:txBody>
          <a:bodyPr wrap="none" anchor="ctr"/>
          <a:lstStyle/>
          <a:p>
            <a:endParaRPr lang="en-US"/>
          </a:p>
        </p:txBody>
      </p:sp>
      <p:sp>
        <p:nvSpPr>
          <p:cNvPr id="351259" name="Line 26"/>
          <p:cNvSpPr>
            <a:spLocks noChangeShapeType="1"/>
          </p:cNvSpPr>
          <p:nvPr/>
        </p:nvSpPr>
        <p:spPr bwMode="auto">
          <a:xfrm>
            <a:off x="3413125" y="4964113"/>
            <a:ext cx="0" cy="1587"/>
          </a:xfrm>
          <a:prstGeom prst="line">
            <a:avLst/>
          </a:prstGeom>
          <a:noFill/>
          <a:ln w="12700">
            <a:solidFill>
              <a:srgbClr val="CDCDCD"/>
            </a:solidFill>
            <a:round/>
            <a:headEnd/>
            <a:tailEnd/>
          </a:ln>
        </p:spPr>
        <p:txBody>
          <a:bodyPr wrap="none" anchor="ctr"/>
          <a:lstStyle/>
          <a:p>
            <a:endParaRPr lang="en-US"/>
          </a:p>
        </p:txBody>
      </p:sp>
      <p:sp>
        <p:nvSpPr>
          <p:cNvPr id="351260" name="Line 27"/>
          <p:cNvSpPr>
            <a:spLocks noChangeShapeType="1"/>
          </p:cNvSpPr>
          <p:nvPr/>
        </p:nvSpPr>
        <p:spPr bwMode="auto">
          <a:xfrm>
            <a:off x="3113088" y="4964113"/>
            <a:ext cx="0" cy="1587"/>
          </a:xfrm>
          <a:prstGeom prst="line">
            <a:avLst/>
          </a:prstGeom>
          <a:noFill/>
          <a:ln w="12700">
            <a:solidFill>
              <a:srgbClr val="CDCDCD"/>
            </a:solidFill>
            <a:round/>
            <a:headEnd/>
            <a:tailEnd/>
          </a:ln>
        </p:spPr>
        <p:txBody>
          <a:bodyPr wrap="none" anchor="ctr"/>
          <a:lstStyle/>
          <a:p>
            <a:endParaRPr lang="en-US"/>
          </a:p>
        </p:txBody>
      </p:sp>
      <p:sp>
        <p:nvSpPr>
          <p:cNvPr id="351261" name="Rectangle 28"/>
          <p:cNvSpPr>
            <a:spLocks noChangeArrowheads="1"/>
          </p:cNvSpPr>
          <p:nvPr/>
        </p:nvSpPr>
        <p:spPr bwMode="auto">
          <a:xfrm>
            <a:off x="2686050" y="4259263"/>
            <a:ext cx="92075" cy="184150"/>
          </a:xfrm>
          <a:prstGeom prst="rect">
            <a:avLst/>
          </a:prstGeom>
          <a:noFill/>
          <a:ln w="12700">
            <a:noFill/>
            <a:miter lim="800000"/>
            <a:headEnd/>
            <a:tailEnd/>
          </a:ln>
        </p:spPr>
        <p:txBody>
          <a:bodyPr wrap="none" anchor="ctr"/>
          <a:lstStyle/>
          <a:p>
            <a:pPr algn="ctr">
              <a:spcBef>
                <a:spcPct val="50000"/>
              </a:spcBef>
            </a:pPr>
            <a:endParaRPr lang="en-US"/>
          </a:p>
        </p:txBody>
      </p:sp>
      <p:sp>
        <p:nvSpPr>
          <p:cNvPr id="351262" name="Rectangle 29"/>
          <p:cNvSpPr>
            <a:spLocks noChangeArrowheads="1"/>
          </p:cNvSpPr>
          <p:nvPr/>
        </p:nvSpPr>
        <p:spPr bwMode="auto">
          <a:xfrm>
            <a:off x="4222750" y="4933950"/>
            <a:ext cx="184150" cy="92075"/>
          </a:xfrm>
          <a:prstGeom prst="rect">
            <a:avLst/>
          </a:prstGeom>
          <a:noFill/>
          <a:ln w="12700">
            <a:noFill/>
            <a:miter lim="800000"/>
            <a:headEnd/>
            <a:tailEnd/>
          </a:ln>
        </p:spPr>
        <p:txBody>
          <a:bodyPr wrap="none" anchor="ctr"/>
          <a:lstStyle/>
          <a:p>
            <a:pPr algn="ctr">
              <a:spcBef>
                <a:spcPct val="50000"/>
              </a:spcBef>
            </a:pPr>
            <a:endParaRPr lang="en-US"/>
          </a:p>
        </p:txBody>
      </p:sp>
      <p:sp>
        <p:nvSpPr>
          <p:cNvPr id="351263" name="Rectangle 30"/>
          <p:cNvSpPr>
            <a:spLocks noChangeArrowheads="1"/>
          </p:cNvSpPr>
          <p:nvPr/>
        </p:nvSpPr>
        <p:spPr bwMode="auto">
          <a:xfrm>
            <a:off x="5791200" y="4800600"/>
            <a:ext cx="366713" cy="454025"/>
          </a:xfrm>
          <a:prstGeom prst="rect">
            <a:avLst/>
          </a:prstGeom>
          <a:noFill/>
          <a:ln w="12700">
            <a:noFill/>
            <a:miter lim="800000"/>
            <a:headEnd/>
            <a:tailEnd/>
          </a:ln>
        </p:spPr>
        <p:txBody>
          <a:bodyPr wrap="none" lIns="90487" tIns="44450" rIns="90487" bIns="44450">
            <a:spAutoFit/>
          </a:bodyPr>
          <a:lstStyle/>
          <a:p>
            <a:pPr eaLnBrk="0" hangingPunct="0"/>
            <a:r>
              <a:rPr lang="en-US" b="1">
                <a:solidFill>
                  <a:srgbClr val="339933"/>
                </a:solidFill>
              </a:rPr>
              <a:t>Z</a:t>
            </a:r>
          </a:p>
        </p:txBody>
      </p:sp>
      <p:sp>
        <p:nvSpPr>
          <p:cNvPr id="351264" name="Rectangle 31"/>
          <p:cNvSpPr>
            <a:spLocks noChangeArrowheads="1"/>
          </p:cNvSpPr>
          <p:nvPr/>
        </p:nvSpPr>
        <p:spPr bwMode="auto">
          <a:xfrm>
            <a:off x="2286000" y="3352800"/>
            <a:ext cx="671513" cy="454025"/>
          </a:xfrm>
          <a:prstGeom prst="rect">
            <a:avLst/>
          </a:prstGeom>
          <a:noFill/>
          <a:ln w="12700">
            <a:noFill/>
            <a:miter lim="800000"/>
            <a:headEnd/>
            <a:tailEnd/>
          </a:ln>
        </p:spPr>
        <p:txBody>
          <a:bodyPr wrap="none" lIns="90487" tIns="44450" rIns="90487" bIns="44450">
            <a:spAutoFit/>
          </a:bodyPr>
          <a:lstStyle/>
          <a:p>
            <a:pPr eaLnBrk="0" hangingPunct="0"/>
            <a:r>
              <a:rPr lang="en-US" b="1">
                <a:solidFill>
                  <a:srgbClr val="339933"/>
                </a:solidFill>
              </a:rPr>
              <a:t>f(Z)</a:t>
            </a:r>
          </a:p>
        </p:txBody>
      </p:sp>
      <p:sp>
        <p:nvSpPr>
          <p:cNvPr id="351265" name="Rectangle 32"/>
          <p:cNvSpPr>
            <a:spLocks noChangeArrowheads="1"/>
          </p:cNvSpPr>
          <p:nvPr/>
        </p:nvSpPr>
        <p:spPr bwMode="auto">
          <a:xfrm>
            <a:off x="4114800" y="4953000"/>
            <a:ext cx="479425" cy="454025"/>
          </a:xfrm>
          <a:prstGeom prst="rect">
            <a:avLst/>
          </a:prstGeom>
          <a:noFill/>
          <a:ln w="12700">
            <a:noFill/>
            <a:miter lim="800000"/>
            <a:headEnd/>
            <a:tailEnd/>
          </a:ln>
        </p:spPr>
        <p:txBody>
          <a:bodyPr lIns="90487" tIns="44450" rIns="90487" bIns="44450">
            <a:spAutoFit/>
          </a:bodyPr>
          <a:lstStyle/>
          <a:p>
            <a:pPr eaLnBrk="0" hangingPunct="0">
              <a:spcBef>
                <a:spcPct val="50000"/>
              </a:spcBef>
            </a:pPr>
            <a:r>
              <a:rPr lang="en-US" b="1">
                <a:solidFill>
                  <a:srgbClr val="339933"/>
                </a:solidFill>
              </a:rPr>
              <a:t>0</a:t>
            </a:r>
          </a:p>
        </p:txBody>
      </p:sp>
      <p:sp>
        <p:nvSpPr>
          <p:cNvPr id="351266" name="Line 33"/>
          <p:cNvSpPr>
            <a:spLocks noChangeShapeType="1"/>
          </p:cNvSpPr>
          <p:nvPr/>
        </p:nvSpPr>
        <p:spPr bwMode="auto">
          <a:xfrm>
            <a:off x="4267200" y="4343400"/>
            <a:ext cx="533400" cy="0"/>
          </a:xfrm>
          <a:prstGeom prst="line">
            <a:avLst/>
          </a:prstGeom>
          <a:noFill/>
          <a:ln w="12700">
            <a:solidFill>
              <a:schemeClr val="bg2"/>
            </a:solidFill>
            <a:round/>
            <a:headEnd type="stealth" w="med" len="med"/>
            <a:tailEnd type="stealth" w="med" len="med"/>
          </a:ln>
        </p:spPr>
        <p:txBody>
          <a:bodyPr wrap="none" anchor="ctr"/>
          <a:lstStyle/>
          <a:p>
            <a:endParaRPr lang="en-US"/>
          </a:p>
        </p:txBody>
      </p:sp>
      <p:sp>
        <p:nvSpPr>
          <p:cNvPr id="351267" name="Rectangle 34"/>
          <p:cNvSpPr>
            <a:spLocks noChangeArrowheads="1"/>
          </p:cNvSpPr>
          <p:nvPr/>
        </p:nvSpPr>
        <p:spPr bwMode="auto">
          <a:xfrm>
            <a:off x="4419600" y="4267200"/>
            <a:ext cx="479425" cy="454025"/>
          </a:xfrm>
          <a:prstGeom prst="rect">
            <a:avLst/>
          </a:prstGeom>
          <a:noFill/>
          <a:ln w="12700">
            <a:noFill/>
            <a:miter lim="800000"/>
            <a:headEnd/>
            <a:tailEnd/>
          </a:ln>
        </p:spPr>
        <p:txBody>
          <a:bodyPr lIns="90487" tIns="44450" rIns="90487" bIns="44450">
            <a:spAutoFit/>
          </a:bodyPr>
          <a:lstStyle/>
          <a:p>
            <a:pPr eaLnBrk="0" hangingPunct="0">
              <a:spcBef>
                <a:spcPct val="50000"/>
              </a:spcBef>
            </a:pPr>
            <a:r>
              <a:rPr lang="en-US" b="1">
                <a:solidFill>
                  <a:srgbClr val="339933"/>
                </a:solidFill>
              </a:rPr>
              <a:t>1</a:t>
            </a:r>
          </a:p>
        </p:txBody>
      </p:sp>
      <p:sp>
        <p:nvSpPr>
          <p:cNvPr id="351268" name="Text Box 35"/>
          <p:cNvSpPr txBox="1">
            <a:spLocks noChangeArrowheads="1"/>
          </p:cNvSpPr>
          <p:nvPr/>
        </p:nvSpPr>
        <p:spPr bwMode="auto">
          <a:xfrm>
            <a:off x="838200" y="5486400"/>
            <a:ext cx="7239000" cy="822325"/>
          </a:xfrm>
          <a:prstGeom prst="rect">
            <a:avLst/>
          </a:prstGeom>
          <a:noFill/>
          <a:ln w="19050" algn="ctr">
            <a:noFill/>
            <a:miter lim="800000"/>
            <a:headEnd/>
            <a:tailEnd/>
          </a:ln>
        </p:spPr>
        <p:txBody>
          <a:bodyPr>
            <a:spAutoFit/>
          </a:bodyPr>
          <a:lstStyle/>
          <a:p>
            <a:pPr algn="ctr">
              <a:spcBef>
                <a:spcPct val="50000"/>
              </a:spcBef>
            </a:pPr>
            <a:r>
              <a:rPr lang="en-US"/>
              <a:t>Values above the mean have </a:t>
            </a:r>
            <a:r>
              <a:rPr lang="en-US">
                <a:solidFill>
                  <a:schemeClr val="folHlink"/>
                </a:solidFill>
              </a:rPr>
              <a:t>positive</a:t>
            </a:r>
            <a:r>
              <a:rPr lang="en-US"/>
              <a:t> Z-values, values below the mean have </a:t>
            </a:r>
            <a:r>
              <a:rPr lang="en-US">
                <a:solidFill>
                  <a:schemeClr val="folHlink"/>
                </a:solidFill>
              </a:rPr>
              <a:t>negative</a:t>
            </a:r>
            <a:r>
              <a:rPr lang="en-US"/>
              <a:t> Z-values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ftr" sz="quarter" idx="10"/>
          </p:nvPr>
        </p:nvSpPr>
        <p:spPr>
          <a:ln/>
        </p:spPr>
        <p:txBody>
          <a:bodyPr/>
          <a:lstStyle/>
          <a:p>
            <a:r>
              <a:rPr lang="en-US"/>
              <a:t>Copyright ©2011 Pearson Education, Inc. publishing as Prentice Hall</a:t>
            </a:r>
          </a:p>
        </p:txBody>
      </p:sp>
      <p:sp>
        <p:nvSpPr>
          <p:cNvPr id="6" name="Rectangle 5"/>
          <p:cNvSpPr>
            <a:spLocks noGrp="1" noChangeArrowheads="1"/>
          </p:cNvSpPr>
          <p:nvPr>
            <p:ph type="sldNum" sz="quarter" idx="11"/>
          </p:nvPr>
        </p:nvSpPr>
        <p:spPr>
          <a:ln/>
        </p:spPr>
        <p:txBody>
          <a:bodyPr/>
          <a:lstStyle/>
          <a:p>
            <a:r>
              <a:rPr lang="en-US"/>
              <a:t>6-</a:t>
            </a:r>
            <a:fld id="{073F19D7-E5BF-4F71-B74B-4CD0F881AA06}" type="slidenum">
              <a:rPr lang="en-US"/>
              <a:pPr/>
              <a:t>12</a:t>
            </a:fld>
            <a:endParaRPr lang="en-US"/>
          </a:p>
        </p:txBody>
      </p:sp>
      <p:sp>
        <p:nvSpPr>
          <p:cNvPr id="210951" name="Rectangle 2"/>
          <p:cNvSpPr>
            <a:spLocks noGrp="1" noChangeArrowheads="1"/>
          </p:cNvSpPr>
          <p:nvPr>
            <p:ph type="title" idx="4294967295"/>
          </p:nvPr>
        </p:nvSpPr>
        <p:spPr>
          <a:xfrm>
            <a:off x="1447800" y="304800"/>
            <a:ext cx="6781800" cy="838200"/>
          </a:xfrm>
        </p:spPr>
        <p:txBody>
          <a:bodyPr/>
          <a:lstStyle/>
          <a:p>
            <a:pPr defTabSz="914400" eaLnBrk="1" hangingPunct="1"/>
            <a:r>
              <a:rPr lang="en-US" smtClean="0"/>
              <a:t>Example</a:t>
            </a:r>
          </a:p>
        </p:txBody>
      </p:sp>
      <p:sp>
        <p:nvSpPr>
          <p:cNvPr id="210952" name="Rectangle 3"/>
          <p:cNvSpPr>
            <a:spLocks noGrp="1" noChangeArrowheads="1"/>
          </p:cNvSpPr>
          <p:nvPr>
            <p:ph type="body" idx="4294967295"/>
          </p:nvPr>
        </p:nvSpPr>
        <p:spPr>
          <a:xfrm>
            <a:off x="609600" y="1752600"/>
            <a:ext cx="8077200" cy="4419600"/>
          </a:xfrm>
        </p:spPr>
        <p:txBody>
          <a:bodyPr/>
          <a:lstStyle/>
          <a:p>
            <a:pPr marL="571500" indent="-571500" defTabSz="914400" eaLnBrk="1" hangingPunct="1"/>
            <a:r>
              <a:rPr lang="en-US" smtClean="0"/>
              <a:t>If  X  is distributed normally with </a:t>
            </a:r>
            <a:r>
              <a:rPr lang="en-US" smtClean="0">
                <a:solidFill>
                  <a:schemeClr val="folHlink"/>
                </a:solidFill>
              </a:rPr>
              <a:t>mean of $100</a:t>
            </a:r>
            <a:r>
              <a:rPr lang="en-US" smtClean="0"/>
              <a:t> and </a:t>
            </a:r>
            <a:r>
              <a:rPr lang="en-US" smtClean="0">
                <a:solidFill>
                  <a:schemeClr val="folHlink"/>
                </a:solidFill>
              </a:rPr>
              <a:t>standard deviation of $50</a:t>
            </a:r>
            <a:r>
              <a:rPr lang="en-US" smtClean="0"/>
              <a:t>, the  Z  value for  </a:t>
            </a:r>
            <a:r>
              <a:rPr lang="en-US" smtClean="0">
                <a:solidFill>
                  <a:schemeClr val="hlink"/>
                </a:solidFill>
              </a:rPr>
              <a:t>X = $200</a:t>
            </a:r>
            <a:r>
              <a:rPr lang="en-US" smtClean="0">
                <a:solidFill>
                  <a:schemeClr val="folHlink"/>
                </a:solidFill>
              </a:rPr>
              <a:t>  </a:t>
            </a:r>
            <a:r>
              <a:rPr lang="en-US" smtClean="0"/>
              <a:t>is</a:t>
            </a:r>
          </a:p>
          <a:p>
            <a:pPr marL="571500" indent="-571500" defTabSz="914400" eaLnBrk="1" hangingPunct="1"/>
            <a:endParaRPr lang="en-US" smtClean="0"/>
          </a:p>
          <a:p>
            <a:pPr marL="571500" indent="-571500" defTabSz="914400" eaLnBrk="1" hangingPunct="1"/>
            <a:endParaRPr lang="en-US" smtClean="0"/>
          </a:p>
          <a:p>
            <a:pPr marL="571500" indent="-571500" defTabSz="914400" eaLnBrk="1" hangingPunct="1"/>
            <a:endParaRPr lang="en-US" smtClean="0"/>
          </a:p>
          <a:p>
            <a:pPr marL="571500" indent="-571500" defTabSz="914400" eaLnBrk="1" hangingPunct="1"/>
            <a:r>
              <a:rPr lang="en-US" smtClean="0">
                <a:solidFill>
                  <a:srgbClr val="0066CC"/>
                </a:solidFill>
              </a:rPr>
              <a:t>This says that  X = $200  is two standard deviations (2 increments of $50 units) above the mean of $100.</a:t>
            </a:r>
          </a:p>
        </p:txBody>
      </p:sp>
      <p:graphicFrame>
        <p:nvGraphicFramePr>
          <p:cNvPr id="210948" name="Object 4"/>
          <p:cNvGraphicFramePr>
            <a:graphicFrameLocks noChangeAspect="1"/>
          </p:cNvGraphicFramePr>
          <p:nvPr/>
        </p:nvGraphicFramePr>
        <p:xfrm>
          <a:off x="1809750" y="3257550"/>
          <a:ext cx="5715000" cy="1219200"/>
        </p:xfrm>
        <a:graphic>
          <a:graphicData uri="http://schemas.openxmlformats.org/presentationml/2006/ole">
            <p:oleObj spid="_x0000_s210948" name="Equation" r:id="rId3" imgW="1904760" imgH="406080" progId="Equation.3">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4"/>
          <p:cNvSpPr>
            <a:spLocks noGrp="1" noChangeArrowheads="1"/>
          </p:cNvSpPr>
          <p:nvPr>
            <p:ph type="ftr" sz="quarter" idx="10"/>
          </p:nvPr>
        </p:nvSpPr>
        <p:spPr>
          <a:ln/>
        </p:spPr>
        <p:txBody>
          <a:bodyPr/>
          <a:lstStyle/>
          <a:p>
            <a:r>
              <a:rPr lang="en-US"/>
              <a:t>Copyright ©2011 Pearson Education, Inc. publishing as Prentice Hall</a:t>
            </a:r>
          </a:p>
        </p:txBody>
      </p:sp>
      <p:sp>
        <p:nvSpPr>
          <p:cNvPr id="40" name="Rectangle 5"/>
          <p:cNvSpPr>
            <a:spLocks noGrp="1" noChangeArrowheads="1"/>
          </p:cNvSpPr>
          <p:nvPr>
            <p:ph type="sldNum" sz="quarter" idx="11"/>
          </p:nvPr>
        </p:nvSpPr>
        <p:spPr>
          <a:ln/>
        </p:spPr>
        <p:txBody>
          <a:bodyPr/>
          <a:lstStyle/>
          <a:p>
            <a:r>
              <a:rPr lang="en-US"/>
              <a:t>6-</a:t>
            </a:r>
            <a:fld id="{8FD5B6B4-DEB3-4933-BDA4-13A648ADF5C0}" type="slidenum">
              <a:rPr lang="en-US"/>
              <a:pPr/>
              <a:t>13</a:t>
            </a:fld>
            <a:endParaRPr lang="en-US"/>
          </a:p>
        </p:txBody>
      </p:sp>
      <p:sp>
        <p:nvSpPr>
          <p:cNvPr id="353283" name="Rectangle 2"/>
          <p:cNvSpPr>
            <a:spLocks noGrp="1" noChangeArrowheads="1"/>
          </p:cNvSpPr>
          <p:nvPr>
            <p:ph type="title"/>
          </p:nvPr>
        </p:nvSpPr>
        <p:spPr>
          <a:xfrm>
            <a:off x="1447800" y="304800"/>
            <a:ext cx="6781800" cy="838200"/>
          </a:xfrm>
        </p:spPr>
        <p:txBody>
          <a:bodyPr/>
          <a:lstStyle/>
          <a:p>
            <a:pPr defTabSz="914400" eaLnBrk="1" hangingPunct="1"/>
            <a:r>
              <a:rPr lang="en-US" smtClean="0"/>
              <a:t>Comparing  X  and  Z  units</a:t>
            </a:r>
          </a:p>
        </p:txBody>
      </p:sp>
      <p:sp>
        <p:nvSpPr>
          <p:cNvPr id="353284" name="Freeform 3"/>
          <p:cNvSpPr>
            <a:spLocks/>
          </p:cNvSpPr>
          <p:nvPr/>
        </p:nvSpPr>
        <p:spPr bwMode="auto">
          <a:xfrm>
            <a:off x="1828800" y="1981200"/>
            <a:ext cx="2243138" cy="1681163"/>
          </a:xfrm>
          <a:custGeom>
            <a:avLst/>
            <a:gdLst>
              <a:gd name="T0" fmla="*/ 0 w 901"/>
              <a:gd name="T1" fmla="*/ 720 h 721"/>
              <a:gd name="T2" fmla="*/ 95 w 901"/>
              <a:gd name="T3" fmla="*/ 712 h 721"/>
              <a:gd name="T4" fmla="*/ 142 w 901"/>
              <a:gd name="T5" fmla="*/ 704 h 721"/>
              <a:gd name="T6" fmla="*/ 189 w 901"/>
              <a:gd name="T7" fmla="*/ 691 h 721"/>
              <a:gd name="T8" fmla="*/ 237 w 901"/>
              <a:gd name="T9" fmla="*/ 675 h 721"/>
              <a:gd name="T10" fmla="*/ 284 w 901"/>
              <a:gd name="T11" fmla="*/ 653 h 721"/>
              <a:gd name="T12" fmla="*/ 331 w 901"/>
              <a:gd name="T13" fmla="*/ 623 h 721"/>
              <a:gd name="T14" fmla="*/ 426 w 901"/>
              <a:gd name="T15" fmla="*/ 540 h 721"/>
              <a:gd name="T16" fmla="*/ 521 w 901"/>
              <a:gd name="T17" fmla="*/ 422 h 721"/>
              <a:gd name="T18" fmla="*/ 616 w 901"/>
              <a:gd name="T19" fmla="*/ 281 h 721"/>
              <a:gd name="T20" fmla="*/ 663 w 901"/>
              <a:gd name="T21" fmla="*/ 209 h 721"/>
              <a:gd name="T22" fmla="*/ 710 w 901"/>
              <a:gd name="T23" fmla="*/ 142 h 721"/>
              <a:gd name="T24" fmla="*/ 757 w 901"/>
              <a:gd name="T25" fmla="*/ 83 h 721"/>
              <a:gd name="T26" fmla="*/ 805 w 901"/>
              <a:gd name="T27" fmla="*/ 38 h 721"/>
              <a:gd name="T28" fmla="*/ 852 w 901"/>
              <a:gd name="T29" fmla="*/ 9 h 721"/>
              <a:gd name="T30" fmla="*/ 900 w 901"/>
              <a:gd name="T31" fmla="*/ 0 h 7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1"/>
              <a:gd name="T49" fmla="*/ 0 h 721"/>
              <a:gd name="T50" fmla="*/ 901 w 901"/>
              <a:gd name="T51" fmla="*/ 721 h 7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1" h="721">
                <a:moveTo>
                  <a:pt x="0" y="720"/>
                </a:moveTo>
                <a:lnTo>
                  <a:pt x="95" y="712"/>
                </a:lnTo>
                <a:lnTo>
                  <a:pt x="142" y="704"/>
                </a:lnTo>
                <a:lnTo>
                  <a:pt x="189" y="691"/>
                </a:lnTo>
                <a:lnTo>
                  <a:pt x="237" y="675"/>
                </a:lnTo>
                <a:lnTo>
                  <a:pt x="284" y="653"/>
                </a:lnTo>
                <a:lnTo>
                  <a:pt x="331" y="623"/>
                </a:lnTo>
                <a:lnTo>
                  <a:pt x="426" y="540"/>
                </a:lnTo>
                <a:lnTo>
                  <a:pt x="521" y="422"/>
                </a:lnTo>
                <a:lnTo>
                  <a:pt x="616" y="281"/>
                </a:lnTo>
                <a:lnTo>
                  <a:pt x="663" y="209"/>
                </a:lnTo>
                <a:lnTo>
                  <a:pt x="710" y="142"/>
                </a:lnTo>
                <a:lnTo>
                  <a:pt x="757" y="83"/>
                </a:lnTo>
                <a:lnTo>
                  <a:pt x="805" y="38"/>
                </a:lnTo>
                <a:lnTo>
                  <a:pt x="852" y="9"/>
                </a:lnTo>
                <a:lnTo>
                  <a:pt x="900" y="0"/>
                </a:lnTo>
              </a:path>
            </a:pathLst>
          </a:custGeom>
          <a:noFill/>
          <a:ln w="50800" cap="rnd" cmpd="sng">
            <a:solidFill>
              <a:srgbClr val="008000"/>
            </a:solidFill>
            <a:prstDash val="solid"/>
            <a:round/>
            <a:headEnd type="none" w="med" len="med"/>
            <a:tailEnd type="none" w="med" len="med"/>
          </a:ln>
        </p:spPr>
        <p:txBody>
          <a:bodyPr/>
          <a:lstStyle/>
          <a:p>
            <a:endParaRPr lang="en-US"/>
          </a:p>
        </p:txBody>
      </p:sp>
      <p:sp>
        <p:nvSpPr>
          <p:cNvPr id="353285" name="Line 4"/>
          <p:cNvSpPr>
            <a:spLocks noChangeShapeType="1"/>
          </p:cNvSpPr>
          <p:nvPr/>
        </p:nvSpPr>
        <p:spPr bwMode="auto">
          <a:xfrm>
            <a:off x="2570163" y="2447925"/>
            <a:ext cx="1587" cy="0"/>
          </a:xfrm>
          <a:prstGeom prst="line">
            <a:avLst/>
          </a:prstGeom>
          <a:noFill/>
          <a:ln w="12700">
            <a:solidFill>
              <a:srgbClr val="CDCDCD"/>
            </a:solidFill>
            <a:round/>
            <a:headEnd/>
            <a:tailEnd/>
          </a:ln>
        </p:spPr>
        <p:txBody>
          <a:bodyPr wrap="none" anchor="ctr"/>
          <a:lstStyle/>
          <a:p>
            <a:endParaRPr lang="en-US"/>
          </a:p>
        </p:txBody>
      </p:sp>
      <p:sp>
        <p:nvSpPr>
          <p:cNvPr id="353286" name="Line 5"/>
          <p:cNvSpPr>
            <a:spLocks noChangeShapeType="1"/>
          </p:cNvSpPr>
          <p:nvPr/>
        </p:nvSpPr>
        <p:spPr bwMode="auto">
          <a:xfrm>
            <a:off x="2570163" y="2570163"/>
            <a:ext cx="1587" cy="0"/>
          </a:xfrm>
          <a:prstGeom prst="line">
            <a:avLst/>
          </a:prstGeom>
          <a:noFill/>
          <a:ln w="12700">
            <a:solidFill>
              <a:srgbClr val="CDCDCD"/>
            </a:solidFill>
            <a:round/>
            <a:headEnd/>
            <a:tailEnd/>
          </a:ln>
        </p:spPr>
        <p:txBody>
          <a:bodyPr wrap="none" anchor="ctr"/>
          <a:lstStyle/>
          <a:p>
            <a:endParaRPr lang="en-US"/>
          </a:p>
        </p:txBody>
      </p:sp>
      <p:sp>
        <p:nvSpPr>
          <p:cNvPr id="353287" name="Line 6"/>
          <p:cNvSpPr>
            <a:spLocks noChangeShapeType="1"/>
          </p:cNvSpPr>
          <p:nvPr/>
        </p:nvSpPr>
        <p:spPr bwMode="auto">
          <a:xfrm>
            <a:off x="2570163" y="2690813"/>
            <a:ext cx="1587" cy="0"/>
          </a:xfrm>
          <a:prstGeom prst="line">
            <a:avLst/>
          </a:prstGeom>
          <a:noFill/>
          <a:ln w="12700">
            <a:solidFill>
              <a:srgbClr val="CDCDCD"/>
            </a:solidFill>
            <a:round/>
            <a:headEnd/>
            <a:tailEnd/>
          </a:ln>
        </p:spPr>
        <p:txBody>
          <a:bodyPr wrap="none" anchor="ctr"/>
          <a:lstStyle/>
          <a:p>
            <a:endParaRPr lang="en-US"/>
          </a:p>
        </p:txBody>
      </p:sp>
      <p:sp>
        <p:nvSpPr>
          <p:cNvPr id="353288" name="Line 7"/>
          <p:cNvSpPr>
            <a:spLocks noChangeShapeType="1"/>
          </p:cNvSpPr>
          <p:nvPr/>
        </p:nvSpPr>
        <p:spPr bwMode="auto">
          <a:xfrm>
            <a:off x="2570163" y="2813050"/>
            <a:ext cx="1587" cy="0"/>
          </a:xfrm>
          <a:prstGeom prst="line">
            <a:avLst/>
          </a:prstGeom>
          <a:noFill/>
          <a:ln w="12700">
            <a:solidFill>
              <a:srgbClr val="CDCDCD"/>
            </a:solidFill>
            <a:round/>
            <a:headEnd/>
            <a:tailEnd/>
          </a:ln>
        </p:spPr>
        <p:txBody>
          <a:bodyPr wrap="none" anchor="ctr"/>
          <a:lstStyle/>
          <a:p>
            <a:endParaRPr lang="en-US"/>
          </a:p>
        </p:txBody>
      </p:sp>
      <p:sp>
        <p:nvSpPr>
          <p:cNvPr id="353289" name="Line 8"/>
          <p:cNvSpPr>
            <a:spLocks noChangeShapeType="1"/>
          </p:cNvSpPr>
          <p:nvPr/>
        </p:nvSpPr>
        <p:spPr bwMode="auto">
          <a:xfrm>
            <a:off x="2570163" y="2933700"/>
            <a:ext cx="1587" cy="0"/>
          </a:xfrm>
          <a:prstGeom prst="line">
            <a:avLst/>
          </a:prstGeom>
          <a:noFill/>
          <a:ln w="12700">
            <a:solidFill>
              <a:srgbClr val="CDCDCD"/>
            </a:solidFill>
            <a:round/>
            <a:headEnd/>
            <a:tailEnd/>
          </a:ln>
        </p:spPr>
        <p:txBody>
          <a:bodyPr wrap="none" anchor="ctr"/>
          <a:lstStyle/>
          <a:p>
            <a:endParaRPr lang="en-US"/>
          </a:p>
        </p:txBody>
      </p:sp>
      <p:sp>
        <p:nvSpPr>
          <p:cNvPr id="353290" name="Line 9"/>
          <p:cNvSpPr>
            <a:spLocks noChangeShapeType="1"/>
          </p:cNvSpPr>
          <p:nvPr/>
        </p:nvSpPr>
        <p:spPr bwMode="auto">
          <a:xfrm>
            <a:off x="2570163" y="3055938"/>
            <a:ext cx="1587" cy="0"/>
          </a:xfrm>
          <a:prstGeom prst="line">
            <a:avLst/>
          </a:prstGeom>
          <a:noFill/>
          <a:ln w="12700">
            <a:solidFill>
              <a:srgbClr val="CDCDCD"/>
            </a:solidFill>
            <a:round/>
            <a:headEnd/>
            <a:tailEnd/>
          </a:ln>
        </p:spPr>
        <p:txBody>
          <a:bodyPr wrap="none" anchor="ctr"/>
          <a:lstStyle/>
          <a:p>
            <a:endParaRPr lang="en-US"/>
          </a:p>
        </p:txBody>
      </p:sp>
      <p:sp>
        <p:nvSpPr>
          <p:cNvPr id="353291" name="Line 10"/>
          <p:cNvSpPr>
            <a:spLocks noChangeShapeType="1"/>
          </p:cNvSpPr>
          <p:nvPr/>
        </p:nvSpPr>
        <p:spPr bwMode="auto">
          <a:xfrm>
            <a:off x="2570163" y="3176588"/>
            <a:ext cx="1587" cy="0"/>
          </a:xfrm>
          <a:prstGeom prst="line">
            <a:avLst/>
          </a:prstGeom>
          <a:noFill/>
          <a:ln w="12700">
            <a:solidFill>
              <a:srgbClr val="CDCDCD"/>
            </a:solidFill>
            <a:round/>
            <a:headEnd/>
            <a:tailEnd/>
          </a:ln>
        </p:spPr>
        <p:txBody>
          <a:bodyPr wrap="none" anchor="ctr"/>
          <a:lstStyle/>
          <a:p>
            <a:endParaRPr lang="en-US"/>
          </a:p>
        </p:txBody>
      </p:sp>
      <p:sp>
        <p:nvSpPr>
          <p:cNvPr id="353292" name="Line 11"/>
          <p:cNvSpPr>
            <a:spLocks noChangeShapeType="1"/>
          </p:cNvSpPr>
          <p:nvPr/>
        </p:nvSpPr>
        <p:spPr bwMode="auto">
          <a:xfrm>
            <a:off x="2570163" y="3298825"/>
            <a:ext cx="1587" cy="0"/>
          </a:xfrm>
          <a:prstGeom prst="line">
            <a:avLst/>
          </a:prstGeom>
          <a:noFill/>
          <a:ln w="12700">
            <a:solidFill>
              <a:srgbClr val="CDCDCD"/>
            </a:solidFill>
            <a:round/>
            <a:headEnd/>
            <a:tailEnd/>
          </a:ln>
        </p:spPr>
        <p:txBody>
          <a:bodyPr wrap="none" anchor="ctr"/>
          <a:lstStyle/>
          <a:p>
            <a:endParaRPr lang="en-US"/>
          </a:p>
        </p:txBody>
      </p:sp>
      <p:sp>
        <p:nvSpPr>
          <p:cNvPr id="353293" name="Line 12"/>
          <p:cNvSpPr>
            <a:spLocks noChangeShapeType="1"/>
          </p:cNvSpPr>
          <p:nvPr/>
        </p:nvSpPr>
        <p:spPr bwMode="auto">
          <a:xfrm>
            <a:off x="2570163" y="3419475"/>
            <a:ext cx="1587" cy="0"/>
          </a:xfrm>
          <a:prstGeom prst="line">
            <a:avLst/>
          </a:prstGeom>
          <a:noFill/>
          <a:ln w="12700">
            <a:solidFill>
              <a:srgbClr val="CDCDCD"/>
            </a:solidFill>
            <a:round/>
            <a:headEnd/>
            <a:tailEnd/>
          </a:ln>
        </p:spPr>
        <p:txBody>
          <a:bodyPr wrap="none" anchor="ctr"/>
          <a:lstStyle/>
          <a:p>
            <a:endParaRPr lang="en-US"/>
          </a:p>
        </p:txBody>
      </p:sp>
      <p:sp>
        <p:nvSpPr>
          <p:cNvPr id="353294" name="Line 13"/>
          <p:cNvSpPr>
            <a:spLocks noChangeShapeType="1"/>
          </p:cNvSpPr>
          <p:nvPr/>
        </p:nvSpPr>
        <p:spPr bwMode="auto">
          <a:xfrm>
            <a:off x="2570163" y="3540125"/>
            <a:ext cx="1587" cy="0"/>
          </a:xfrm>
          <a:prstGeom prst="line">
            <a:avLst/>
          </a:prstGeom>
          <a:noFill/>
          <a:ln w="12700">
            <a:solidFill>
              <a:srgbClr val="CDCDCD"/>
            </a:solidFill>
            <a:round/>
            <a:headEnd/>
            <a:tailEnd/>
          </a:ln>
        </p:spPr>
        <p:txBody>
          <a:bodyPr wrap="none" anchor="ctr"/>
          <a:lstStyle/>
          <a:p>
            <a:endParaRPr lang="en-US"/>
          </a:p>
        </p:txBody>
      </p:sp>
      <p:sp>
        <p:nvSpPr>
          <p:cNvPr id="353295" name="Line 14"/>
          <p:cNvSpPr>
            <a:spLocks noChangeShapeType="1"/>
          </p:cNvSpPr>
          <p:nvPr/>
        </p:nvSpPr>
        <p:spPr bwMode="auto">
          <a:xfrm>
            <a:off x="5588000" y="3668713"/>
            <a:ext cx="0" cy="1587"/>
          </a:xfrm>
          <a:prstGeom prst="line">
            <a:avLst/>
          </a:prstGeom>
          <a:noFill/>
          <a:ln w="12700">
            <a:solidFill>
              <a:srgbClr val="CDCDCD"/>
            </a:solidFill>
            <a:round/>
            <a:headEnd/>
            <a:tailEnd/>
          </a:ln>
        </p:spPr>
        <p:txBody>
          <a:bodyPr wrap="none" anchor="ctr"/>
          <a:lstStyle/>
          <a:p>
            <a:endParaRPr lang="en-US"/>
          </a:p>
        </p:txBody>
      </p:sp>
      <p:sp>
        <p:nvSpPr>
          <p:cNvPr id="353296" name="Line 15"/>
          <p:cNvSpPr>
            <a:spLocks noChangeShapeType="1"/>
          </p:cNvSpPr>
          <p:nvPr/>
        </p:nvSpPr>
        <p:spPr bwMode="auto">
          <a:xfrm>
            <a:off x="5287963" y="3668713"/>
            <a:ext cx="0" cy="1587"/>
          </a:xfrm>
          <a:prstGeom prst="line">
            <a:avLst/>
          </a:prstGeom>
          <a:noFill/>
          <a:ln w="12700">
            <a:solidFill>
              <a:srgbClr val="CDCDCD"/>
            </a:solidFill>
            <a:round/>
            <a:headEnd/>
            <a:tailEnd/>
          </a:ln>
        </p:spPr>
        <p:txBody>
          <a:bodyPr wrap="none" anchor="ctr"/>
          <a:lstStyle/>
          <a:p>
            <a:endParaRPr lang="en-US"/>
          </a:p>
        </p:txBody>
      </p:sp>
      <p:sp>
        <p:nvSpPr>
          <p:cNvPr id="353297" name="Line 16"/>
          <p:cNvSpPr>
            <a:spLocks noChangeShapeType="1"/>
          </p:cNvSpPr>
          <p:nvPr/>
        </p:nvSpPr>
        <p:spPr bwMode="auto">
          <a:xfrm>
            <a:off x="4986338" y="3668713"/>
            <a:ext cx="0" cy="1587"/>
          </a:xfrm>
          <a:prstGeom prst="line">
            <a:avLst/>
          </a:prstGeom>
          <a:noFill/>
          <a:ln w="12700">
            <a:solidFill>
              <a:srgbClr val="CDCDCD"/>
            </a:solidFill>
            <a:round/>
            <a:headEnd/>
            <a:tailEnd/>
          </a:ln>
        </p:spPr>
        <p:txBody>
          <a:bodyPr wrap="none" anchor="ctr"/>
          <a:lstStyle/>
          <a:p>
            <a:endParaRPr lang="en-US"/>
          </a:p>
        </p:txBody>
      </p:sp>
      <p:sp>
        <p:nvSpPr>
          <p:cNvPr id="353298" name="Line 17"/>
          <p:cNvSpPr>
            <a:spLocks noChangeShapeType="1"/>
          </p:cNvSpPr>
          <p:nvPr/>
        </p:nvSpPr>
        <p:spPr bwMode="auto">
          <a:xfrm>
            <a:off x="4686300" y="3668713"/>
            <a:ext cx="0" cy="1587"/>
          </a:xfrm>
          <a:prstGeom prst="line">
            <a:avLst/>
          </a:prstGeom>
          <a:noFill/>
          <a:ln w="12700">
            <a:solidFill>
              <a:srgbClr val="CDCDCD"/>
            </a:solidFill>
            <a:round/>
            <a:headEnd/>
            <a:tailEnd/>
          </a:ln>
        </p:spPr>
        <p:txBody>
          <a:bodyPr wrap="none" anchor="ctr"/>
          <a:lstStyle/>
          <a:p>
            <a:endParaRPr lang="en-US"/>
          </a:p>
        </p:txBody>
      </p:sp>
      <p:sp>
        <p:nvSpPr>
          <p:cNvPr id="353299" name="Line 18"/>
          <p:cNvSpPr>
            <a:spLocks noChangeShapeType="1"/>
          </p:cNvSpPr>
          <p:nvPr/>
        </p:nvSpPr>
        <p:spPr bwMode="auto">
          <a:xfrm>
            <a:off x="4386263" y="3668713"/>
            <a:ext cx="0" cy="1587"/>
          </a:xfrm>
          <a:prstGeom prst="line">
            <a:avLst/>
          </a:prstGeom>
          <a:noFill/>
          <a:ln w="12700">
            <a:solidFill>
              <a:srgbClr val="CDCDCD"/>
            </a:solidFill>
            <a:round/>
            <a:headEnd/>
            <a:tailEnd/>
          </a:ln>
        </p:spPr>
        <p:txBody>
          <a:bodyPr wrap="none" anchor="ctr"/>
          <a:lstStyle/>
          <a:p>
            <a:endParaRPr lang="en-US"/>
          </a:p>
        </p:txBody>
      </p:sp>
      <p:sp>
        <p:nvSpPr>
          <p:cNvPr id="353300" name="Line 19"/>
          <p:cNvSpPr>
            <a:spLocks noChangeShapeType="1"/>
          </p:cNvSpPr>
          <p:nvPr/>
        </p:nvSpPr>
        <p:spPr bwMode="auto">
          <a:xfrm>
            <a:off x="4086225" y="3668713"/>
            <a:ext cx="0" cy="1587"/>
          </a:xfrm>
          <a:prstGeom prst="line">
            <a:avLst/>
          </a:prstGeom>
          <a:noFill/>
          <a:ln w="12700">
            <a:solidFill>
              <a:srgbClr val="CDCDCD"/>
            </a:solidFill>
            <a:round/>
            <a:headEnd/>
            <a:tailEnd/>
          </a:ln>
        </p:spPr>
        <p:txBody>
          <a:bodyPr wrap="none" anchor="ctr"/>
          <a:lstStyle/>
          <a:p>
            <a:endParaRPr lang="en-US"/>
          </a:p>
        </p:txBody>
      </p:sp>
      <p:sp>
        <p:nvSpPr>
          <p:cNvPr id="353301" name="Line 20"/>
          <p:cNvSpPr>
            <a:spLocks noChangeShapeType="1"/>
          </p:cNvSpPr>
          <p:nvPr/>
        </p:nvSpPr>
        <p:spPr bwMode="auto">
          <a:xfrm>
            <a:off x="3786188" y="3668713"/>
            <a:ext cx="0" cy="1587"/>
          </a:xfrm>
          <a:prstGeom prst="line">
            <a:avLst/>
          </a:prstGeom>
          <a:noFill/>
          <a:ln w="12700">
            <a:solidFill>
              <a:srgbClr val="CDCDCD"/>
            </a:solidFill>
            <a:round/>
            <a:headEnd/>
            <a:tailEnd/>
          </a:ln>
        </p:spPr>
        <p:txBody>
          <a:bodyPr wrap="none" anchor="ctr"/>
          <a:lstStyle/>
          <a:p>
            <a:endParaRPr lang="en-US"/>
          </a:p>
        </p:txBody>
      </p:sp>
      <p:sp>
        <p:nvSpPr>
          <p:cNvPr id="353302" name="Line 21"/>
          <p:cNvSpPr>
            <a:spLocks noChangeShapeType="1"/>
          </p:cNvSpPr>
          <p:nvPr/>
        </p:nvSpPr>
        <p:spPr bwMode="auto">
          <a:xfrm>
            <a:off x="3486150" y="3668713"/>
            <a:ext cx="0" cy="1587"/>
          </a:xfrm>
          <a:prstGeom prst="line">
            <a:avLst/>
          </a:prstGeom>
          <a:noFill/>
          <a:ln w="12700">
            <a:solidFill>
              <a:srgbClr val="CDCDCD"/>
            </a:solidFill>
            <a:round/>
            <a:headEnd/>
            <a:tailEnd/>
          </a:ln>
        </p:spPr>
        <p:txBody>
          <a:bodyPr wrap="none" anchor="ctr"/>
          <a:lstStyle/>
          <a:p>
            <a:endParaRPr lang="en-US"/>
          </a:p>
        </p:txBody>
      </p:sp>
      <p:sp>
        <p:nvSpPr>
          <p:cNvPr id="353303" name="Line 22"/>
          <p:cNvSpPr>
            <a:spLocks noChangeShapeType="1"/>
          </p:cNvSpPr>
          <p:nvPr/>
        </p:nvSpPr>
        <p:spPr bwMode="auto">
          <a:xfrm>
            <a:off x="3184525" y="3668713"/>
            <a:ext cx="0" cy="1587"/>
          </a:xfrm>
          <a:prstGeom prst="line">
            <a:avLst/>
          </a:prstGeom>
          <a:noFill/>
          <a:ln w="12700">
            <a:solidFill>
              <a:srgbClr val="CDCDCD"/>
            </a:solidFill>
            <a:round/>
            <a:headEnd/>
            <a:tailEnd/>
          </a:ln>
        </p:spPr>
        <p:txBody>
          <a:bodyPr wrap="none" anchor="ctr"/>
          <a:lstStyle/>
          <a:p>
            <a:endParaRPr lang="en-US"/>
          </a:p>
        </p:txBody>
      </p:sp>
      <p:sp>
        <p:nvSpPr>
          <p:cNvPr id="353304" name="Line 23"/>
          <p:cNvSpPr>
            <a:spLocks noChangeShapeType="1"/>
          </p:cNvSpPr>
          <p:nvPr/>
        </p:nvSpPr>
        <p:spPr bwMode="auto">
          <a:xfrm>
            <a:off x="2884488" y="3668713"/>
            <a:ext cx="0" cy="1587"/>
          </a:xfrm>
          <a:prstGeom prst="line">
            <a:avLst/>
          </a:prstGeom>
          <a:noFill/>
          <a:ln w="12700">
            <a:solidFill>
              <a:srgbClr val="CDCDCD"/>
            </a:solidFill>
            <a:round/>
            <a:headEnd/>
            <a:tailEnd/>
          </a:ln>
        </p:spPr>
        <p:txBody>
          <a:bodyPr wrap="none" anchor="ctr"/>
          <a:lstStyle/>
          <a:p>
            <a:endParaRPr lang="en-US"/>
          </a:p>
        </p:txBody>
      </p:sp>
      <p:sp>
        <p:nvSpPr>
          <p:cNvPr id="353305" name="Rectangle 24"/>
          <p:cNvSpPr>
            <a:spLocks noChangeArrowheads="1"/>
          </p:cNvSpPr>
          <p:nvPr/>
        </p:nvSpPr>
        <p:spPr bwMode="auto">
          <a:xfrm>
            <a:off x="2457450" y="2963863"/>
            <a:ext cx="92075" cy="184150"/>
          </a:xfrm>
          <a:prstGeom prst="rect">
            <a:avLst/>
          </a:prstGeom>
          <a:noFill/>
          <a:ln w="12700">
            <a:noFill/>
            <a:miter lim="800000"/>
            <a:headEnd/>
            <a:tailEnd/>
          </a:ln>
        </p:spPr>
        <p:txBody>
          <a:bodyPr wrap="none" anchor="ctr"/>
          <a:lstStyle/>
          <a:p>
            <a:pPr algn="ctr">
              <a:spcBef>
                <a:spcPct val="50000"/>
              </a:spcBef>
            </a:pPr>
            <a:endParaRPr lang="en-US"/>
          </a:p>
        </p:txBody>
      </p:sp>
      <p:sp>
        <p:nvSpPr>
          <p:cNvPr id="353306" name="Rectangle 25"/>
          <p:cNvSpPr>
            <a:spLocks noChangeArrowheads="1"/>
          </p:cNvSpPr>
          <p:nvPr/>
        </p:nvSpPr>
        <p:spPr bwMode="auto">
          <a:xfrm>
            <a:off x="3994150" y="3638550"/>
            <a:ext cx="184150" cy="92075"/>
          </a:xfrm>
          <a:prstGeom prst="rect">
            <a:avLst/>
          </a:prstGeom>
          <a:noFill/>
          <a:ln w="12700">
            <a:noFill/>
            <a:miter lim="800000"/>
            <a:headEnd/>
            <a:tailEnd/>
          </a:ln>
        </p:spPr>
        <p:txBody>
          <a:bodyPr wrap="none" anchor="ctr"/>
          <a:lstStyle/>
          <a:p>
            <a:pPr algn="ctr">
              <a:spcBef>
                <a:spcPct val="50000"/>
              </a:spcBef>
            </a:pPr>
            <a:endParaRPr lang="en-US"/>
          </a:p>
        </p:txBody>
      </p:sp>
      <p:sp>
        <p:nvSpPr>
          <p:cNvPr id="353307" name="Rectangle 26"/>
          <p:cNvSpPr>
            <a:spLocks noChangeArrowheads="1"/>
          </p:cNvSpPr>
          <p:nvPr/>
        </p:nvSpPr>
        <p:spPr bwMode="auto">
          <a:xfrm>
            <a:off x="6172200" y="4267200"/>
            <a:ext cx="381000" cy="515938"/>
          </a:xfrm>
          <a:prstGeom prst="rect">
            <a:avLst/>
          </a:prstGeom>
          <a:noFill/>
          <a:ln w="12700">
            <a:noFill/>
            <a:miter lim="800000"/>
            <a:headEnd/>
            <a:tailEnd/>
          </a:ln>
        </p:spPr>
        <p:txBody>
          <a:bodyPr lIns="90487" tIns="44450" rIns="90487" bIns="44450">
            <a:spAutoFit/>
          </a:bodyPr>
          <a:lstStyle/>
          <a:p>
            <a:pPr eaLnBrk="0" hangingPunct="0"/>
            <a:r>
              <a:rPr lang="en-US" sz="2800" b="1">
                <a:solidFill>
                  <a:srgbClr val="FF3300"/>
                </a:solidFill>
              </a:rPr>
              <a:t>Z</a:t>
            </a:r>
          </a:p>
        </p:txBody>
      </p:sp>
      <p:sp>
        <p:nvSpPr>
          <p:cNvPr id="353308" name="Rectangle 27"/>
          <p:cNvSpPr>
            <a:spLocks noChangeArrowheads="1"/>
          </p:cNvSpPr>
          <p:nvPr/>
        </p:nvSpPr>
        <p:spPr bwMode="auto">
          <a:xfrm>
            <a:off x="3505200" y="3810000"/>
            <a:ext cx="1143000" cy="520700"/>
          </a:xfrm>
          <a:prstGeom prst="rect">
            <a:avLst/>
          </a:prstGeom>
          <a:noFill/>
          <a:ln w="12700">
            <a:noFill/>
            <a:miter lim="800000"/>
            <a:headEnd/>
            <a:tailEnd/>
          </a:ln>
        </p:spPr>
        <p:txBody>
          <a:bodyPr lIns="90487" tIns="44450" rIns="90487" bIns="44450">
            <a:spAutoFit/>
          </a:bodyPr>
          <a:lstStyle/>
          <a:p>
            <a:pPr eaLnBrk="0" hangingPunct="0">
              <a:spcBef>
                <a:spcPct val="50000"/>
              </a:spcBef>
            </a:pPr>
            <a:r>
              <a:rPr lang="en-US" sz="2800" b="1">
                <a:solidFill>
                  <a:schemeClr val="bg2"/>
                </a:solidFill>
              </a:rPr>
              <a:t>$100</a:t>
            </a:r>
          </a:p>
        </p:txBody>
      </p:sp>
      <p:sp>
        <p:nvSpPr>
          <p:cNvPr id="353309" name="Rectangle 28"/>
          <p:cNvSpPr>
            <a:spLocks noChangeArrowheads="1"/>
          </p:cNvSpPr>
          <p:nvPr/>
        </p:nvSpPr>
        <p:spPr bwMode="auto">
          <a:xfrm>
            <a:off x="5029200" y="4267200"/>
            <a:ext cx="990600" cy="515938"/>
          </a:xfrm>
          <a:prstGeom prst="rect">
            <a:avLst/>
          </a:prstGeom>
          <a:noFill/>
          <a:ln w="12700">
            <a:noFill/>
            <a:miter lim="800000"/>
            <a:headEnd/>
            <a:tailEnd/>
          </a:ln>
        </p:spPr>
        <p:txBody>
          <a:bodyPr lIns="90487" tIns="44450" rIns="90487" bIns="44450">
            <a:spAutoFit/>
          </a:bodyPr>
          <a:lstStyle/>
          <a:p>
            <a:pPr eaLnBrk="0" hangingPunct="0">
              <a:spcBef>
                <a:spcPct val="50000"/>
              </a:spcBef>
            </a:pPr>
            <a:r>
              <a:rPr lang="en-US" sz="2800" b="1">
                <a:solidFill>
                  <a:srgbClr val="FF3300"/>
                </a:solidFill>
              </a:rPr>
              <a:t>  2.0</a:t>
            </a:r>
          </a:p>
        </p:txBody>
      </p:sp>
      <p:sp>
        <p:nvSpPr>
          <p:cNvPr id="353310" name="Freeform 29"/>
          <p:cNvSpPr>
            <a:spLocks/>
          </p:cNvSpPr>
          <p:nvPr/>
        </p:nvSpPr>
        <p:spPr bwMode="auto">
          <a:xfrm>
            <a:off x="4038600" y="1981200"/>
            <a:ext cx="2101850" cy="1681163"/>
          </a:xfrm>
          <a:custGeom>
            <a:avLst/>
            <a:gdLst>
              <a:gd name="T0" fmla="*/ 900 w 901"/>
              <a:gd name="T1" fmla="*/ 720 h 721"/>
              <a:gd name="T2" fmla="*/ 805 w 901"/>
              <a:gd name="T3" fmla="*/ 712 h 721"/>
              <a:gd name="T4" fmla="*/ 758 w 901"/>
              <a:gd name="T5" fmla="*/ 704 h 721"/>
              <a:gd name="T6" fmla="*/ 711 w 901"/>
              <a:gd name="T7" fmla="*/ 691 h 721"/>
              <a:gd name="T8" fmla="*/ 663 w 901"/>
              <a:gd name="T9" fmla="*/ 675 h 721"/>
              <a:gd name="T10" fmla="*/ 615 w 901"/>
              <a:gd name="T11" fmla="*/ 653 h 721"/>
              <a:gd name="T12" fmla="*/ 568 w 901"/>
              <a:gd name="T13" fmla="*/ 623 h 721"/>
              <a:gd name="T14" fmla="*/ 473 w 901"/>
              <a:gd name="T15" fmla="*/ 540 h 721"/>
              <a:gd name="T16" fmla="*/ 378 w 901"/>
              <a:gd name="T17" fmla="*/ 422 h 721"/>
              <a:gd name="T18" fmla="*/ 284 w 901"/>
              <a:gd name="T19" fmla="*/ 281 h 721"/>
              <a:gd name="T20" fmla="*/ 236 w 901"/>
              <a:gd name="T21" fmla="*/ 209 h 721"/>
              <a:gd name="T22" fmla="*/ 189 w 901"/>
              <a:gd name="T23" fmla="*/ 142 h 721"/>
              <a:gd name="T24" fmla="*/ 142 w 901"/>
              <a:gd name="T25" fmla="*/ 83 h 721"/>
              <a:gd name="T26" fmla="*/ 94 w 901"/>
              <a:gd name="T27" fmla="*/ 38 h 721"/>
              <a:gd name="T28" fmla="*/ 47 w 901"/>
              <a:gd name="T29" fmla="*/ 9 h 721"/>
              <a:gd name="T30" fmla="*/ 0 w 901"/>
              <a:gd name="T31" fmla="*/ 0 h 7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1"/>
              <a:gd name="T49" fmla="*/ 0 h 721"/>
              <a:gd name="T50" fmla="*/ 901 w 901"/>
              <a:gd name="T51" fmla="*/ 721 h 7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1" h="721">
                <a:moveTo>
                  <a:pt x="900" y="720"/>
                </a:moveTo>
                <a:lnTo>
                  <a:pt x="805" y="712"/>
                </a:lnTo>
                <a:lnTo>
                  <a:pt x="758" y="704"/>
                </a:lnTo>
                <a:lnTo>
                  <a:pt x="711" y="691"/>
                </a:lnTo>
                <a:lnTo>
                  <a:pt x="663" y="675"/>
                </a:lnTo>
                <a:lnTo>
                  <a:pt x="615" y="653"/>
                </a:lnTo>
                <a:lnTo>
                  <a:pt x="568" y="623"/>
                </a:lnTo>
                <a:lnTo>
                  <a:pt x="473" y="540"/>
                </a:lnTo>
                <a:lnTo>
                  <a:pt x="378" y="422"/>
                </a:lnTo>
                <a:lnTo>
                  <a:pt x="284" y="281"/>
                </a:lnTo>
                <a:lnTo>
                  <a:pt x="236" y="209"/>
                </a:lnTo>
                <a:lnTo>
                  <a:pt x="189" y="142"/>
                </a:lnTo>
                <a:lnTo>
                  <a:pt x="142" y="83"/>
                </a:lnTo>
                <a:lnTo>
                  <a:pt x="94" y="38"/>
                </a:lnTo>
                <a:lnTo>
                  <a:pt x="47" y="9"/>
                </a:lnTo>
                <a:lnTo>
                  <a:pt x="0" y="0"/>
                </a:lnTo>
              </a:path>
            </a:pathLst>
          </a:custGeom>
          <a:noFill/>
          <a:ln w="50800" cap="rnd" cmpd="sng">
            <a:solidFill>
              <a:srgbClr val="008000"/>
            </a:solidFill>
            <a:prstDash val="solid"/>
            <a:round/>
            <a:headEnd type="none" w="med" len="med"/>
            <a:tailEnd type="none" w="med" len="med"/>
          </a:ln>
        </p:spPr>
        <p:txBody>
          <a:bodyPr/>
          <a:lstStyle/>
          <a:p>
            <a:endParaRPr lang="en-US"/>
          </a:p>
        </p:txBody>
      </p:sp>
      <p:sp>
        <p:nvSpPr>
          <p:cNvPr id="353311" name="Line 30"/>
          <p:cNvSpPr>
            <a:spLocks noChangeShapeType="1"/>
          </p:cNvSpPr>
          <p:nvPr/>
        </p:nvSpPr>
        <p:spPr bwMode="auto">
          <a:xfrm>
            <a:off x="1676400" y="3733800"/>
            <a:ext cx="4572000" cy="0"/>
          </a:xfrm>
          <a:prstGeom prst="line">
            <a:avLst/>
          </a:prstGeom>
          <a:noFill/>
          <a:ln w="28575">
            <a:solidFill>
              <a:schemeClr val="bg2"/>
            </a:solidFill>
            <a:round/>
            <a:headEnd/>
            <a:tailEnd/>
          </a:ln>
        </p:spPr>
        <p:txBody>
          <a:bodyPr/>
          <a:lstStyle/>
          <a:p>
            <a:endParaRPr lang="en-US"/>
          </a:p>
        </p:txBody>
      </p:sp>
      <p:sp>
        <p:nvSpPr>
          <p:cNvPr id="353312" name="Rectangle 31"/>
          <p:cNvSpPr>
            <a:spLocks noChangeArrowheads="1"/>
          </p:cNvSpPr>
          <p:nvPr/>
        </p:nvSpPr>
        <p:spPr bwMode="auto">
          <a:xfrm>
            <a:off x="3886200" y="4267200"/>
            <a:ext cx="479425" cy="515938"/>
          </a:xfrm>
          <a:prstGeom prst="rect">
            <a:avLst/>
          </a:prstGeom>
          <a:noFill/>
          <a:ln w="12700">
            <a:noFill/>
            <a:miter lim="800000"/>
            <a:headEnd/>
            <a:tailEnd/>
          </a:ln>
        </p:spPr>
        <p:txBody>
          <a:bodyPr lIns="90487" tIns="44450" rIns="90487" bIns="44450">
            <a:spAutoFit/>
          </a:bodyPr>
          <a:lstStyle/>
          <a:p>
            <a:pPr eaLnBrk="0" hangingPunct="0">
              <a:spcBef>
                <a:spcPct val="50000"/>
              </a:spcBef>
            </a:pPr>
            <a:r>
              <a:rPr lang="en-US" sz="2800" b="1">
                <a:solidFill>
                  <a:srgbClr val="FF3300"/>
                </a:solidFill>
              </a:rPr>
              <a:t>0</a:t>
            </a:r>
          </a:p>
        </p:txBody>
      </p:sp>
      <p:sp>
        <p:nvSpPr>
          <p:cNvPr id="353313" name="Rectangle 32"/>
          <p:cNvSpPr>
            <a:spLocks noChangeArrowheads="1"/>
          </p:cNvSpPr>
          <p:nvPr/>
        </p:nvSpPr>
        <p:spPr bwMode="auto">
          <a:xfrm>
            <a:off x="4953000" y="3810000"/>
            <a:ext cx="990600" cy="515938"/>
          </a:xfrm>
          <a:prstGeom prst="rect">
            <a:avLst/>
          </a:prstGeom>
          <a:noFill/>
          <a:ln w="12700">
            <a:noFill/>
            <a:miter lim="800000"/>
            <a:headEnd/>
            <a:tailEnd/>
          </a:ln>
        </p:spPr>
        <p:txBody>
          <a:bodyPr lIns="90487" tIns="44450" rIns="90487" bIns="44450">
            <a:spAutoFit/>
          </a:bodyPr>
          <a:lstStyle/>
          <a:p>
            <a:pPr eaLnBrk="0" hangingPunct="0">
              <a:spcBef>
                <a:spcPct val="50000"/>
              </a:spcBef>
            </a:pPr>
            <a:r>
              <a:rPr lang="en-US" sz="2800" b="1">
                <a:solidFill>
                  <a:schemeClr val="bg2"/>
                </a:solidFill>
              </a:rPr>
              <a:t>$200</a:t>
            </a:r>
          </a:p>
        </p:txBody>
      </p:sp>
      <p:sp>
        <p:nvSpPr>
          <p:cNvPr id="353314" name="Rectangle 33"/>
          <p:cNvSpPr>
            <a:spLocks noChangeArrowheads="1"/>
          </p:cNvSpPr>
          <p:nvPr/>
        </p:nvSpPr>
        <p:spPr bwMode="auto">
          <a:xfrm>
            <a:off x="6172200" y="3810000"/>
            <a:ext cx="622300" cy="520700"/>
          </a:xfrm>
          <a:prstGeom prst="rect">
            <a:avLst/>
          </a:prstGeom>
          <a:noFill/>
          <a:ln w="12700">
            <a:noFill/>
            <a:miter lim="800000"/>
            <a:headEnd/>
            <a:tailEnd/>
          </a:ln>
        </p:spPr>
        <p:txBody>
          <a:bodyPr wrap="none" lIns="90487" tIns="44450" rIns="90487" bIns="44450">
            <a:spAutoFit/>
          </a:bodyPr>
          <a:lstStyle/>
          <a:p>
            <a:pPr eaLnBrk="0" hangingPunct="0"/>
            <a:r>
              <a:rPr lang="en-US" sz="2800" b="1">
                <a:solidFill>
                  <a:schemeClr val="bg2"/>
                </a:solidFill>
              </a:rPr>
              <a:t>$X</a:t>
            </a:r>
          </a:p>
        </p:txBody>
      </p:sp>
      <p:sp>
        <p:nvSpPr>
          <p:cNvPr id="353315" name="Text Box 34"/>
          <p:cNvSpPr txBox="1">
            <a:spLocks noChangeArrowheads="1"/>
          </p:cNvSpPr>
          <p:nvPr/>
        </p:nvSpPr>
        <p:spPr bwMode="auto">
          <a:xfrm>
            <a:off x="838200" y="4953000"/>
            <a:ext cx="7696200" cy="1570038"/>
          </a:xfrm>
          <a:prstGeom prst="rect">
            <a:avLst/>
          </a:prstGeom>
          <a:noFill/>
          <a:ln w="12700">
            <a:noFill/>
            <a:miter lim="800000"/>
            <a:headEnd/>
            <a:tailEnd/>
          </a:ln>
        </p:spPr>
        <p:txBody>
          <a:bodyPr>
            <a:spAutoFit/>
          </a:bodyPr>
          <a:lstStyle/>
          <a:p>
            <a:pPr eaLnBrk="0" hangingPunct="0">
              <a:spcBef>
                <a:spcPct val="50000"/>
              </a:spcBef>
            </a:pPr>
            <a:r>
              <a:rPr lang="en-US" b="1">
                <a:solidFill>
                  <a:schemeClr val="bg2"/>
                </a:solidFill>
              </a:rPr>
              <a:t>Note that the shape of the distribution is the same, only the scale has changed.  We can express the problem in the original units (X in dollars) or in standardized units (Z)</a:t>
            </a:r>
          </a:p>
        </p:txBody>
      </p:sp>
      <p:sp>
        <p:nvSpPr>
          <p:cNvPr id="353316" name="Line 35"/>
          <p:cNvSpPr>
            <a:spLocks noChangeShapeType="1"/>
          </p:cNvSpPr>
          <p:nvPr/>
        </p:nvSpPr>
        <p:spPr bwMode="auto">
          <a:xfrm>
            <a:off x="4038600" y="1981200"/>
            <a:ext cx="0" cy="1752600"/>
          </a:xfrm>
          <a:prstGeom prst="line">
            <a:avLst/>
          </a:prstGeom>
          <a:noFill/>
          <a:ln w="25400">
            <a:solidFill>
              <a:schemeClr val="bg2"/>
            </a:solidFill>
            <a:round/>
            <a:headEnd/>
            <a:tailEnd/>
          </a:ln>
        </p:spPr>
        <p:txBody>
          <a:bodyPr/>
          <a:lstStyle/>
          <a:p>
            <a:endParaRPr lang="en-US"/>
          </a:p>
        </p:txBody>
      </p:sp>
      <p:sp>
        <p:nvSpPr>
          <p:cNvPr id="353317" name="Line 36"/>
          <p:cNvSpPr>
            <a:spLocks noChangeShapeType="1"/>
          </p:cNvSpPr>
          <p:nvPr/>
        </p:nvSpPr>
        <p:spPr bwMode="auto">
          <a:xfrm>
            <a:off x="5334000" y="3429000"/>
            <a:ext cx="0" cy="304800"/>
          </a:xfrm>
          <a:prstGeom prst="line">
            <a:avLst/>
          </a:prstGeom>
          <a:noFill/>
          <a:ln w="28575">
            <a:solidFill>
              <a:schemeClr val="bg2"/>
            </a:solidFill>
            <a:round/>
            <a:headEnd/>
            <a:tailEnd/>
          </a:ln>
        </p:spPr>
        <p:txBody>
          <a:bodyPr/>
          <a:lstStyle/>
          <a:p>
            <a:endParaRPr lang="en-US"/>
          </a:p>
        </p:txBody>
      </p:sp>
      <p:sp>
        <p:nvSpPr>
          <p:cNvPr id="353318" name="Text Box 39"/>
          <p:cNvSpPr txBox="1">
            <a:spLocks noChangeArrowheads="1"/>
          </p:cNvSpPr>
          <p:nvPr/>
        </p:nvSpPr>
        <p:spPr bwMode="auto">
          <a:xfrm>
            <a:off x="6629400" y="3886200"/>
            <a:ext cx="2362200" cy="369888"/>
          </a:xfrm>
          <a:prstGeom prst="rect">
            <a:avLst/>
          </a:prstGeom>
          <a:noFill/>
          <a:ln w="9525">
            <a:noFill/>
            <a:miter lim="800000"/>
            <a:headEnd/>
            <a:tailEnd/>
          </a:ln>
        </p:spPr>
        <p:txBody>
          <a:bodyPr>
            <a:spAutoFit/>
          </a:bodyPr>
          <a:lstStyle/>
          <a:p>
            <a:r>
              <a:rPr lang="en-US" sz="1800">
                <a:solidFill>
                  <a:schemeClr val="bg2"/>
                </a:solidFill>
                <a:sym typeface="Arial" charset="0"/>
              </a:rPr>
              <a:t>(</a:t>
            </a:r>
            <a:r>
              <a:rPr lang="el-GR" sz="1800">
                <a:solidFill>
                  <a:schemeClr val="bg2"/>
                </a:solidFill>
                <a:sym typeface="Arial" charset="0"/>
              </a:rPr>
              <a:t>μ</a:t>
            </a:r>
            <a:r>
              <a:rPr lang="en-US" sz="1800">
                <a:solidFill>
                  <a:schemeClr val="bg2"/>
                </a:solidFill>
                <a:sym typeface="Arial" charset="0"/>
              </a:rPr>
              <a:t> = $100, </a:t>
            </a:r>
            <a:r>
              <a:rPr lang="el-GR" sz="1800">
                <a:solidFill>
                  <a:schemeClr val="bg2"/>
                </a:solidFill>
                <a:sym typeface="Arial" charset="0"/>
              </a:rPr>
              <a:t>σ</a:t>
            </a:r>
            <a:r>
              <a:rPr lang="en-US" sz="1800">
                <a:solidFill>
                  <a:schemeClr val="bg2"/>
                </a:solidFill>
                <a:sym typeface="Arial" charset="0"/>
              </a:rPr>
              <a:t> = $50)</a:t>
            </a:r>
          </a:p>
        </p:txBody>
      </p:sp>
      <p:sp>
        <p:nvSpPr>
          <p:cNvPr id="353319" name="Text Box 40"/>
          <p:cNvSpPr txBox="1">
            <a:spLocks noChangeArrowheads="1"/>
          </p:cNvSpPr>
          <p:nvPr/>
        </p:nvSpPr>
        <p:spPr bwMode="auto">
          <a:xfrm>
            <a:off x="6629400" y="4343400"/>
            <a:ext cx="1752600" cy="366713"/>
          </a:xfrm>
          <a:prstGeom prst="rect">
            <a:avLst/>
          </a:prstGeom>
          <a:noFill/>
          <a:ln w="9525">
            <a:noFill/>
            <a:miter lim="800000"/>
            <a:headEnd/>
            <a:tailEnd/>
          </a:ln>
        </p:spPr>
        <p:txBody>
          <a:bodyPr>
            <a:spAutoFit/>
          </a:bodyPr>
          <a:lstStyle/>
          <a:p>
            <a:r>
              <a:rPr lang="en-US" sz="1800">
                <a:solidFill>
                  <a:schemeClr val="hlink"/>
                </a:solidFill>
                <a:sym typeface="Arial" charset="0"/>
              </a:rPr>
              <a:t>(</a:t>
            </a:r>
            <a:r>
              <a:rPr lang="el-GR" sz="1800">
                <a:solidFill>
                  <a:schemeClr val="hlink"/>
                </a:solidFill>
                <a:sym typeface="Arial" charset="0"/>
              </a:rPr>
              <a:t>μ</a:t>
            </a:r>
            <a:r>
              <a:rPr lang="en-US" sz="1800">
                <a:solidFill>
                  <a:schemeClr val="hlink"/>
                </a:solidFill>
                <a:sym typeface="Arial" charset="0"/>
              </a:rPr>
              <a:t> = 0, </a:t>
            </a:r>
            <a:r>
              <a:rPr lang="el-GR" sz="1800">
                <a:solidFill>
                  <a:schemeClr val="hlink"/>
                </a:solidFill>
                <a:sym typeface="Arial" charset="0"/>
              </a:rPr>
              <a:t>σ</a:t>
            </a:r>
            <a:r>
              <a:rPr lang="en-US" sz="1800">
                <a:solidFill>
                  <a:schemeClr val="hlink"/>
                </a:solidFill>
                <a:sym typeface="Arial" charset="0"/>
              </a:rPr>
              <a:t> = 1)</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4"/>
          <p:cNvSpPr>
            <a:spLocks noGrp="1" noChangeArrowheads="1"/>
          </p:cNvSpPr>
          <p:nvPr>
            <p:ph type="ftr" sz="quarter" idx="10"/>
          </p:nvPr>
        </p:nvSpPr>
        <p:spPr>
          <a:ln/>
        </p:spPr>
        <p:txBody>
          <a:bodyPr/>
          <a:lstStyle/>
          <a:p>
            <a:r>
              <a:rPr lang="en-US"/>
              <a:t>Copyright ©2011 Pearson Education, Inc. publishing as Prentice Hall</a:t>
            </a:r>
          </a:p>
        </p:txBody>
      </p:sp>
      <p:sp>
        <p:nvSpPr>
          <p:cNvPr id="55" name="Rectangle 5"/>
          <p:cNvSpPr>
            <a:spLocks noGrp="1" noChangeArrowheads="1"/>
          </p:cNvSpPr>
          <p:nvPr>
            <p:ph type="sldNum" sz="quarter" idx="11"/>
          </p:nvPr>
        </p:nvSpPr>
        <p:spPr>
          <a:ln/>
        </p:spPr>
        <p:txBody>
          <a:bodyPr/>
          <a:lstStyle/>
          <a:p>
            <a:r>
              <a:rPr lang="en-US"/>
              <a:t>6-</a:t>
            </a:r>
            <a:fld id="{A946F7B4-F4BF-4614-B8F2-8E8274201780}" type="slidenum">
              <a:rPr lang="en-US"/>
              <a:pPr/>
              <a:t>14</a:t>
            </a:fld>
            <a:endParaRPr lang="en-US"/>
          </a:p>
        </p:txBody>
      </p:sp>
      <p:sp>
        <p:nvSpPr>
          <p:cNvPr id="354307" name="Rectangle 2"/>
          <p:cNvSpPr>
            <a:spLocks noGrp="1" noChangeArrowheads="1"/>
          </p:cNvSpPr>
          <p:nvPr>
            <p:ph type="title"/>
          </p:nvPr>
        </p:nvSpPr>
        <p:spPr>
          <a:xfrm>
            <a:off x="914400" y="304800"/>
            <a:ext cx="7772400" cy="904875"/>
          </a:xfrm>
        </p:spPr>
        <p:txBody>
          <a:bodyPr lIns="90487" tIns="44450" rIns="90487" bIns="44450" anchor="ctr" anchorCtr="1"/>
          <a:lstStyle/>
          <a:p>
            <a:pPr defTabSz="914400" eaLnBrk="1" hangingPunct="1">
              <a:lnSpc>
                <a:spcPct val="95000"/>
              </a:lnSpc>
            </a:pPr>
            <a:r>
              <a:rPr lang="en-US" sz="3900" smtClean="0"/>
              <a:t>Finding Normal Probabilities</a:t>
            </a:r>
            <a:r>
              <a:rPr lang="en-US" smtClean="0">
                <a:solidFill>
                  <a:srgbClr val="F8F8F8"/>
                </a:solidFill>
              </a:rPr>
              <a:t>  </a:t>
            </a:r>
          </a:p>
        </p:txBody>
      </p:sp>
      <p:sp>
        <p:nvSpPr>
          <p:cNvPr id="354308" name="Freeform 4"/>
          <p:cNvSpPr>
            <a:spLocks/>
          </p:cNvSpPr>
          <p:nvPr/>
        </p:nvSpPr>
        <p:spPr bwMode="auto">
          <a:xfrm>
            <a:off x="4094163" y="3609975"/>
            <a:ext cx="869950" cy="2041525"/>
          </a:xfrm>
          <a:custGeom>
            <a:avLst/>
            <a:gdLst>
              <a:gd name="T0" fmla="*/ 87 w 548"/>
              <a:gd name="T1" fmla="*/ 27 h 1286"/>
              <a:gd name="T2" fmla="*/ 150 w 548"/>
              <a:gd name="T3" fmla="*/ 60 h 1286"/>
              <a:gd name="T4" fmla="*/ 243 w 548"/>
              <a:gd name="T5" fmla="*/ 174 h 1286"/>
              <a:gd name="T6" fmla="*/ 318 w 548"/>
              <a:gd name="T7" fmla="*/ 288 h 1286"/>
              <a:gd name="T8" fmla="*/ 408 w 548"/>
              <a:gd name="T9" fmla="*/ 447 h 1286"/>
              <a:gd name="T10" fmla="*/ 483 w 548"/>
              <a:gd name="T11" fmla="*/ 585 h 1286"/>
              <a:gd name="T12" fmla="*/ 543 w 548"/>
              <a:gd name="T13" fmla="*/ 678 h 1286"/>
              <a:gd name="T14" fmla="*/ 548 w 548"/>
              <a:gd name="T15" fmla="*/ 1286 h 1286"/>
              <a:gd name="T16" fmla="*/ 0 w 548"/>
              <a:gd name="T17" fmla="*/ 1286 h 1286"/>
              <a:gd name="T18" fmla="*/ 0 w 548"/>
              <a:gd name="T19" fmla="*/ 0 h 12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8"/>
              <a:gd name="T31" fmla="*/ 0 h 1286"/>
              <a:gd name="T32" fmla="*/ 548 w 548"/>
              <a:gd name="T33" fmla="*/ 1286 h 12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8" h="1286">
                <a:moveTo>
                  <a:pt x="87" y="27"/>
                </a:moveTo>
                <a:lnTo>
                  <a:pt x="150" y="60"/>
                </a:lnTo>
                <a:lnTo>
                  <a:pt x="243" y="174"/>
                </a:lnTo>
                <a:lnTo>
                  <a:pt x="318" y="288"/>
                </a:lnTo>
                <a:lnTo>
                  <a:pt x="408" y="447"/>
                </a:lnTo>
                <a:lnTo>
                  <a:pt x="483" y="585"/>
                </a:lnTo>
                <a:lnTo>
                  <a:pt x="543" y="678"/>
                </a:lnTo>
                <a:lnTo>
                  <a:pt x="548" y="1286"/>
                </a:lnTo>
                <a:lnTo>
                  <a:pt x="0" y="1286"/>
                </a:lnTo>
                <a:lnTo>
                  <a:pt x="0" y="0"/>
                </a:lnTo>
              </a:path>
            </a:pathLst>
          </a:custGeom>
          <a:solidFill>
            <a:schemeClr val="accent2"/>
          </a:solidFill>
          <a:ln w="12700" cap="rnd" cmpd="sng">
            <a:noFill/>
            <a:prstDash val="solid"/>
            <a:round/>
            <a:headEnd type="none" w="med" len="med"/>
            <a:tailEnd type="none" w="med" len="med"/>
          </a:ln>
        </p:spPr>
        <p:txBody>
          <a:bodyPr/>
          <a:lstStyle/>
          <a:p>
            <a:endParaRPr lang="en-US"/>
          </a:p>
        </p:txBody>
      </p:sp>
      <p:sp>
        <p:nvSpPr>
          <p:cNvPr id="354309" name="Rectangle 5"/>
          <p:cNvSpPr>
            <a:spLocks noChangeArrowheads="1"/>
          </p:cNvSpPr>
          <p:nvPr/>
        </p:nvSpPr>
        <p:spPr bwMode="auto">
          <a:xfrm>
            <a:off x="3941763" y="5576888"/>
            <a:ext cx="371475" cy="500062"/>
          </a:xfrm>
          <a:prstGeom prst="rect">
            <a:avLst/>
          </a:prstGeom>
          <a:noFill/>
          <a:ln w="12700">
            <a:noFill/>
            <a:miter lim="800000"/>
            <a:headEnd/>
            <a:tailEnd/>
          </a:ln>
        </p:spPr>
        <p:txBody>
          <a:bodyPr wrap="none" lIns="90487" tIns="44450" rIns="90487" bIns="44450">
            <a:spAutoFit/>
          </a:bodyPr>
          <a:lstStyle/>
          <a:p>
            <a:pPr eaLnBrk="0" hangingPunct="0"/>
            <a:r>
              <a:rPr lang="en-US" sz="2700" b="1">
                <a:solidFill>
                  <a:srgbClr val="33CC33"/>
                </a:solidFill>
              </a:rPr>
              <a:t>a</a:t>
            </a:r>
          </a:p>
        </p:txBody>
      </p:sp>
      <p:sp>
        <p:nvSpPr>
          <p:cNvPr id="354310" name="Freeform 6"/>
          <p:cNvSpPr>
            <a:spLocks/>
          </p:cNvSpPr>
          <p:nvPr/>
        </p:nvSpPr>
        <p:spPr bwMode="auto">
          <a:xfrm>
            <a:off x="4113213" y="3606800"/>
            <a:ext cx="322262" cy="209550"/>
          </a:xfrm>
          <a:custGeom>
            <a:avLst/>
            <a:gdLst>
              <a:gd name="T0" fmla="*/ 0 w 203"/>
              <a:gd name="T1" fmla="*/ 2 h 132"/>
              <a:gd name="T2" fmla="*/ 27 w 203"/>
              <a:gd name="T3" fmla="*/ 0 h 132"/>
              <a:gd name="T4" fmla="*/ 54 w 203"/>
              <a:gd name="T5" fmla="*/ 3 h 132"/>
              <a:gd name="T6" fmla="*/ 79 w 203"/>
              <a:gd name="T7" fmla="*/ 14 h 132"/>
              <a:gd name="T8" fmla="*/ 101 w 203"/>
              <a:gd name="T9" fmla="*/ 28 h 132"/>
              <a:gd name="T10" fmla="*/ 121 w 203"/>
              <a:gd name="T11" fmla="*/ 45 h 132"/>
              <a:gd name="T12" fmla="*/ 135 w 203"/>
              <a:gd name="T13" fmla="*/ 67 h 132"/>
              <a:gd name="T14" fmla="*/ 202 w 203"/>
              <a:gd name="T15" fmla="*/ 131 h 132"/>
              <a:gd name="T16" fmla="*/ 0 60000 65536"/>
              <a:gd name="T17" fmla="*/ 0 60000 65536"/>
              <a:gd name="T18" fmla="*/ 0 60000 65536"/>
              <a:gd name="T19" fmla="*/ 0 60000 65536"/>
              <a:gd name="T20" fmla="*/ 0 60000 65536"/>
              <a:gd name="T21" fmla="*/ 0 60000 65536"/>
              <a:gd name="T22" fmla="*/ 0 60000 65536"/>
              <a:gd name="T23" fmla="*/ 0 60000 65536"/>
              <a:gd name="T24" fmla="*/ 0 w 203"/>
              <a:gd name="T25" fmla="*/ 0 h 132"/>
              <a:gd name="T26" fmla="*/ 203 w 203"/>
              <a:gd name="T27" fmla="*/ 132 h 1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3" h="132">
                <a:moveTo>
                  <a:pt x="0" y="2"/>
                </a:moveTo>
                <a:lnTo>
                  <a:pt x="27" y="0"/>
                </a:lnTo>
                <a:lnTo>
                  <a:pt x="54" y="3"/>
                </a:lnTo>
                <a:lnTo>
                  <a:pt x="79" y="14"/>
                </a:lnTo>
                <a:lnTo>
                  <a:pt x="101" y="28"/>
                </a:lnTo>
                <a:lnTo>
                  <a:pt x="121" y="45"/>
                </a:lnTo>
                <a:lnTo>
                  <a:pt x="135" y="67"/>
                </a:lnTo>
                <a:lnTo>
                  <a:pt x="202" y="131"/>
                </a:lnTo>
              </a:path>
            </a:pathLst>
          </a:custGeom>
          <a:noFill/>
          <a:ln w="12700" cap="rnd" cmpd="sng">
            <a:solidFill>
              <a:srgbClr val="000000"/>
            </a:solidFill>
            <a:prstDash val="solid"/>
            <a:round/>
            <a:headEnd type="none" w="med" len="med"/>
            <a:tailEnd type="none" w="med" len="med"/>
          </a:ln>
        </p:spPr>
        <p:txBody>
          <a:bodyPr/>
          <a:lstStyle/>
          <a:p>
            <a:endParaRPr lang="en-US"/>
          </a:p>
        </p:txBody>
      </p:sp>
      <p:sp>
        <p:nvSpPr>
          <p:cNvPr id="354311" name="Rectangle 7"/>
          <p:cNvSpPr>
            <a:spLocks noChangeArrowheads="1"/>
          </p:cNvSpPr>
          <p:nvPr/>
        </p:nvSpPr>
        <p:spPr bwMode="auto">
          <a:xfrm>
            <a:off x="4779963" y="5576888"/>
            <a:ext cx="390525" cy="500062"/>
          </a:xfrm>
          <a:prstGeom prst="rect">
            <a:avLst/>
          </a:prstGeom>
          <a:noFill/>
          <a:ln w="12700">
            <a:noFill/>
            <a:miter lim="800000"/>
            <a:headEnd/>
            <a:tailEnd/>
          </a:ln>
        </p:spPr>
        <p:txBody>
          <a:bodyPr wrap="none" lIns="90487" tIns="44450" rIns="90487" bIns="44450">
            <a:spAutoFit/>
          </a:bodyPr>
          <a:lstStyle/>
          <a:p>
            <a:pPr eaLnBrk="0" hangingPunct="0"/>
            <a:r>
              <a:rPr lang="en-US" sz="2700" b="1">
                <a:solidFill>
                  <a:srgbClr val="FF6600"/>
                </a:solidFill>
              </a:rPr>
              <a:t>b</a:t>
            </a:r>
          </a:p>
        </p:txBody>
      </p:sp>
      <p:sp>
        <p:nvSpPr>
          <p:cNvPr id="354312" name="Rectangle 8"/>
          <p:cNvSpPr>
            <a:spLocks noChangeArrowheads="1"/>
          </p:cNvSpPr>
          <p:nvPr/>
        </p:nvSpPr>
        <p:spPr bwMode="auto">
          <a:xfrm>
            <a:off x="6645275" y="5562600"/>
            <a:ext cx="384175" cy="454025"/>
          </a:xfrm>
          <a:prstGeom prst="rect">
            <a:avLst/>
          </a:prstGeom>
          <a:noFill/>
          <a:ln w="12700">
            <a:noFill/>
            <a:miter lim="800000"/>
            <a:headEnd/>
            <a:tailEnd/>
          </a:ln>
        </p:spPr>
        <p:txBody>
          <a:bodyPr wrap="none" lIns="90487" tIns="44450" rIns="90487" bIns="44450">
            <a:spAutoFit/>
          </a:bodyPr>
          <a:lstStyle/>
          <a:p>
            <a:pPr eaLnBrk="0" hangingPunct="0"/>
            <a:r>
              <a:rPr lang="en-US" b="1"/>
              <a:t>X</a:t>
            </a:r>
          </a:p>
        </p:txBody>
      </p:sp>
      <p:sp>
        <p:nvSpPr>
          <p:cNvPr id="354313" name="Freeform 9"/>
          <p:cNvSpPr>
            <a:spLocks/>
          </p:cNvSpPr>
          <p:nvPr/>
        </p:nvSpPr>
        <p:spPr bwMode="auto">
          <a:xfrm>
            <a:off x="4113213" y="3609975"/>
            <a:ext cx="2154237" cy="1981200"/>
          </a:xfrm>
          <a:custGeom>
            <a:avLst/>
            <a:gdLst>
              <a:gd name="T0" fmla="*/ 1356 w 1357"/>
              <a:gd name="T1" fmla="*/ 1247 h 1248"/>
              <a:gd name="T2" fmla="*/ 1213 w 1357"/>
              <a:gd name="T3" fmla="*/ 1232 h 1248"/>
              <a:gd name="T4" fmla="*/ 1141 w 1357"/>
              <a:gd name="T5" fmla="*/ 1218 h 1248"/>
              <a:gd name="T6" fmla="*/ 1070 w 1357"/>
              <a:gd name="T7" fmla="*/ 1199 h 1248"/>
              <a:gd name="T8" fmla="*/ 1000 w 1357"/>
              <a:gd name="T9" fmla="*/ 1170 h 1248"/>
              <a:gd name="T10" fmla="*/ 927 w 1357"/>
              <a:gd name="T11" fmla="*/ 1132 h 1248"/>
              <a:gd name="T12" fmla="*/ 857 w 1357"/>
              <a:gd name="T13" fmla="*/ 1080 h 1248"/>
              <a:gd name="T14" fmla="*/ 714 w 1357"/>
              <a:gd name="T15" fmla="*/ 935 h 1248"/>
              <a:gd name="T16" fmla="*/ 571 w 1357"/>
              <a:gd name="T17" fmla="*/ 731 h 1248"/>
              <a:gd name="T18" fmla="*/ 428 w 1357"/>
              <a:gd name="T19" fmla="*/ 487 h 1248"/>
              <a:gd name="T20" fmla="*/ 356 w 1357"/>
              <a:gd name="T21" fmla="*/ 363 h 1248"/>
              <a:gd name="T22" fmla="*/ 286 w 1357"/>
              <a:gd name="T23" fmla="*/ 247 h 1248"/>
              <a:gd name="T24" fmla="*/ 213 w 1357"/>
              <a:gd name="T25" fmla="*/ 145 h 1248"/>
              <a:gd name="T26" fmla="*/ 143 w 1357"/>
              <a:gd name="T27" fmla="*/ 67 h 1248"/>
              <a:gd name="T28" fmla="*/ 70 w 1357"/>
              <a:gd name="T29" fmla="*/ 17 h 1248"/>
              <a:gd name="T30" fmla="*/ 0 w 1357"/>
              <a:gd name="T31" fmla="*/ 0 h 12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57"/>
              <a:gd name="T49" fmla="*/ 0 h 1248"/>
              <a:gd name="T50" fmla="*/ 1357 w 1357"/>
              <a:gd name="T51" fmla="*/ 1248 h 12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57" h="1248">
                <a:moveTo>
                  <a:pt x="1356" y="1247"/>
                </a:moveTo>
                <a:lnTo>
                  <a:pt x="1213" y="1232"/>
                </a:lnTo>
                <a:lnTo>
                  <a:pt x="1141" y="1218"/>
                </a:lnTo>
                <a:lnTo>
                  <a:pt x="1070" y="1199"/>
                </a:lnTo>
                <a:lnTo>
                  <a:pt x="1000" y="1170"/>
                </a:lnTo>
                <a:lnTo>
                  <a:pt x="927" y="1132"/>
                </a:lnTo>
                <a:lnTo>
                  <a:pt x="857" y="1080"/>
                </a:lnTo>
                <a:lnTo>
                  <a:pt x="714" y="935"/>
                </a:lnTo>
                <a:lnTo>
                  <a:pt x="571" y="731"/>
                </a:lnTo>
                <a:lnTo>
                  <a:pt x="428" y="487"/>
                </a:lnTo>
                <a:lnTo>
                  <a:pt x="356" y="363"/>
                </a:lnTo>
                <a:lnTo>
                  <a:pt x="286" y="247"/>
                </a:lnTo>
                <a:lnTo>
                  <a:pt x="213" y="145"/>
                </a:lnTo>
                <a:lnTo>
                  <a:pt x="143" y="67"/>
                </a:lnTo>
                <a:lnTo>
                  <a:pt x="70" y="17"/>
                </a:lnTo>
                <a:lnTo>
                  <a:pt x="0" y="0"/>
                </a:lnTo>
              </a:path>
            </a:pathLst>
          </a:custGeom>
          <a:noFill/>
          <a:ln w="50800" cap="rnd" cmpd="sng">
            <a:solidFill>
              <a:srgbClr val="008000"/>
            </a:solidFill>
            <a:prstDash val="solid"/>
            <a:round/>
            <a:headEnd type="none" w="med" len="med"/>
            <a:tailEnd type="none" w="med" len="med"/>
          </a:ln>
        </p:spPr>
        <p:txBody>
          <a:bodyPr/>
          <a:lstStyle/>
          <a:p>
            <a:endParaRPr lang="en-US"/>
          </a:p>
        </p:txBody>
      </p:sp>
      <p:sp>
        <p:nvSpPr>
          <p:cNvPr id="354314" name="Freeform 10"/>
          <p:cNvSpPr>
            <a:spLocks/>
          </p:cNvSpPr>
          <p:nvPr/>
        </p:nvSpPr>
        <p:spPr bwMode="auto">
          <a:xfrm>
            <a:off x="1960563" y="3609975"/>
            <a:ext cx="2138362" cy="1965325"/>
          </a:xfrm>
          <a:custGeom>
            <a:avLst/>
            <a:gdLst>
              <a:gd name="T0" fmla="*/ 0 w 1347"/>
              <a:gd name="T1" fmla="*/ 1238 h 1238"/>
              <a:gd name="T2" fmla="*/ 143 w 1347"/>
              <a:gd name="T3" fmla="*/ 1223 h 1238"/>
              <a:gd name="T4" fmla="*/ 213 w 1347"/>
              <a:gd name="T5" fmla="*/ 1209 h 1238"/>
              <a:gd name="T6" fmla="*/ 285 w 1347"/>
              <a:gd name="T7" fmla="*/ 1190 h 1238"/>
              <a:gd name="T8" fmla="*/ 356 w 1347"/>
              <a:gd name="T9" fmla="*/ 1161 h 1238"/>
              <a:gd name="T10" fmla="*/ 428 w 1347"/>
              <a:gd name="T11" fmla="*/ 1123 h 1238"/>
              <a:gd name="T12" fmla="*/ 499 w 1347"/>
              <a:gd name="T13" fmla="*/ 1071 h 1238"/>
              <a:gd name="T14" fmla="*/ 642 w 1347"/>
              <a:gd name="T15" fmla="*/ 926 h 1238"/>
              <a:gd name="T16" fmla="*/ 784 w 1347"/>
              <a:gd name="T17" fmla="*/ 722 h 1238"/>
              <a:gd name="T18" fmla="*/ 927 w 1347"/>
              <a:gd name="T19" fmla="*/ 478 h 1238"/>
              <a:gd name="T20" fmla="*/ 1000 w 1347"/>
              <a:gd name="T21" fmla="*/ 354 h 1238"/>
              <a:gd name="T22" fmla="*/ 1070 w 1347"/>
              <a:gd name="T23" fmla="*/ 238 h 1238"/>
              <a:gd name="T24" fmla="*/ 1141 w 1347"/>
              <a:gd name="T25" fmla="*/ 136 h 1238"/>
              <a:gd name="T26" fmla="*/ 1213 w 1347"/>
              <a:gd name="T27" fmla="*/ 58 h 1238"/>
              <a:gd name="T28" fmla="*/ 1284 w 1347"/>
              <a:gd name="T29" fmla="*/ 8 h 1238"/>
              <a:gd name="T30" fmla="*/ 1347 w 1347"/>
              <a:gd name="T31" fmla="*/ 0 h 12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47"/>
              <a:gd name="T49" fmla="*/ 0 h 1238"/>
              <a:gd name="T50" fmla="*/ 1347 w 1347"/>
              <a:gd name="T51" fmla="*/ 1238 h 12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47" h="1238">
                <a:moveTo>
                  <a:pt x="0" y="1238"/>
                </a:moveTo>
                <a:lnTo>
                  <a:pt x="143" y="1223"/>
                </a:lnTo>
                <a:lnTo>
                  <a:pt x="213" y="1209"/>
                </a:lnTo>
                <a:lnTo>
                  <a:pt x="285" y="1190"/>
                </a:lnTo>
                <a:lnTo>
                  <a:pt x="356" y="1161"/>
                </a:lnTo>
                <a:lnTo>
                  <a:pt x="428" y="1123"/>
                </a:lnTo>
                <a:lnTo>
                  <a:pt x="499" y="1071"/>
                </a:lnTo>
                <a:lnTo>
                  <a:pt x="642" y="926"/>
                </a:lnTo>
                <a:lnTo>
                  <a:pt x="784" y="722"/>
                </a:lnTo>
                <a:lnTo>
                  <a:pt x="927" y="478"/>
                </a:lnTo>
                <a:lnTo>
                  <a:pt x="1000" y="354"/>
                </a:lnTo>
                <a:lnTo>
                  <a:pt x="1070" y="238"/>
                </a:lnTo>
                <a:lnTo>
                  <a:pt x="1141" y="136"/>
                </a:lnTo>
                <a:lnTo>
                  <a:pt x="1213" y="58"/>
                </a:lnTo>
                <a:lnTo>
                  <a:pt x="1284" y="8"/>
                </a:lnTo>
                <a:lnTo>
                  <a:pt x="1347" y="0"/>
                </a:lnTo>
              </a:path>
            </a:pathLst>
          </a:custGeom>
          <a:noFill/>
          <a:ln w="50800" cap="rnd" cmpd="sng">
            <a:solidFill>
              <a:srgbClr val="008000"/>
            </a:solidFill>
            <a:prstDash val="solid"/>
            <a:round/>
            <a:headEnd type="none" w="med" len="med"/>
            <a:tailEnd type="none" w="med" len="med"/>
          </a:ln>
        </p:spPr>
        <p:txBody>
          <a:bodyPr/>
          <a:lstStyle/>
          <a:p>
            <a:endParaRPr lang="en-US"/>
          </a:p>
        </p:txBody>
      </p:sp>
      <p:sp>
        <p:nvSpPr>
          <p:cNvPr id="354315" name="Freeform 11"/>
          <p:cNvSpPr>
            <a:spLocks/>
          </p:cNvSpPr>
          <p:nvPr/>
        </p:nvSpPr>
        <p:spPr bwMode="auto">
          <a:xfrm>
            <a:off x="1616075" y="3657600"/>
            <a:ext cx="5181600" cy="1981200"/>
          </a:xfrm>
          <a:custGeom>
            <a:avLst/>
            <a:gdLst>
              <a:gd name="T0" fmla="*/ 0 w 2764"/>
              <a:gd name="T1" fmla="*/ 0 h 1245"/>
              <a:gd name="T2" fmla="*/ 0 w 2764"/>
              <a:gd name="T3" fmla="*/ 1244 h 1245"/>
              <a:gd name="T4" fmla="*/ 2763 w 2764"/>
              <a:gd name="T5" fmla="*/ 1244 h 1245"/>
              <a:gd name="T6" fmla="*/ 0 60000 65536"/>
              <a:gd name="T7" fmla="*/ 0 60000 65536"/>
              <a:gd name="T8" fmla="*/ 0 60000 65536"/>
              <a:gd name="T9" fmla="*/ 0 w 2764"/>
              <a:gd name="T10" fmla="*/ 0 h 1245"/>
              <a:gd name="T11" fmla="*/ 2764 w 2764"/>
              <a:gd name="T12" fmla="*/ 1245 h 1245"/>
            </a:gdLst>
            <a:ahLst/>
            <a:cxnLst>
              <a:cxn ang="T6">
                <a:pos x="T0" y="T1"/>
              </a:cxn>
              <a:cxn ang="T7">
                <a:pos x="T2" y="T3"/>
              </a:cxn>
              <a:cxn ang="T8">
                <a:pos x="T4" y="T5"/>
              </a:cxn>
            </a:cxnLst>
            <a:rect l="T9" t="T10" r="T11" b="T12"/>
            <a:pathLst>
              <a:path w="2764" h="1245">
                <a:moveTo>
                  <a:pt x="0" y="0"/>
                </a:moveTo>
                <a:lnTo>
                  <a:pt x="0" y="1244"/>
                </a:lnTo>
                <a:lnTo>
                  <a:pt x="2763" y="1244"/>
                </a:lnTo>
              </a:path>
            </a:pathLst>
          </a:custGeom>
          <a:noFill/>
          <a:ln w="25400" cap="rnd" cmpd="sng">
            <a:solidFill>
              <a:schemeClr val="tx1"/>
            </a:solidFill>
            <a:prstDash val="solid"/>
            <a:round/>
            <a:headEnd type="none" w="med" len="med"/>
            <a:tailEnd type="none" w="med" len="med"/>
          </a:ln>
        </p:spPr>
        <p:txBody>
          <a:bodyPr/>
          <a:lstStyle/>
          <a:p>
            <a:endParaRPr lang="en-US"/>
          </a:p>
        </p:txBody>
      </p:sp>
      <p:sp>
        <p:nvSpPr>
          <p:cNvPr id="354316" name="Line 12"/>
          <p:cNvSpPr>
            <a:spLocks noChangeShapeType="1"/>
          </p:cNvSpPr>
          <p:nvPr/>
        </p:nvSpPr>
        <p:spPr bwMode="auto">
          <a:xfrm>
            <a:off x="1933575" y="3609975"/>
            <a:ext cx="1588" cy="0"/>
          </a:xfrm>
          <a:prstGeom prst="line">
            <a:avLst/>
          </a:prstGeom>
          <a:noFill/>
          <a:ln w="25400">
            <a:solidFill>
              <a:srgbClr val="CDCDCD"/>
            </a:solidFill>
            <a:round/>
            <a:headEnd/>
            <a:tailEnd/>
          </a:ln>
        </p:spPr>
        <p:txBody>
          <a:bodyPr wrap="none" anchor="ctr"/>
          <a:lstStyle/>
          <a:p>
            <a:endParaRPr lang="en-US"/>
          </a:p>
        </p:txBody>
      </p:sp>
      <p:sp>
        <p:nvSpPr>
          <p:cNvPr id="354317" name="Line 13"/>
          <p:cNvSpPr>
            <a:spLocks noChangeShapeType="1"/>
          </p:cNvSpPr>
          <p:nvPr/>
        </p:nvSpPr>
        <p:spPr bwMode="auto">
          <a:xfrm>
            <a:off x="1933575" y="3806825"/>
            <a:ext cx="1588" cy="0"/>
          </a:xfrm>
          <a:prstGeom prst="line">
            <a:avLst/>
          </a:prstGeom>
          <a:noFill/>
          <a:ln w="25400">
            <a:solidFill>
              <a:srgbClr val="CDCDCD"/>
            </a:solidFill>
            <a:round/>
            <a:headEnd/>
            <a:tailEnd/>
          </a:ln>
        </p:spPr>
        <p:txBody>
          <a:bodyPr wrap="none" anchor="ctr"/>
          <a:lstStyle/>
          <a:p>
            <a:endParaRPr lang="en-US"/>
          </a:p>
        </p:txBody>
      </p:sp>
      <p:sp>
        <p:nvSpPr>
          <p:cNvPr id="354318" name="Line 14"/>
          <p:cNvSpPr>
            <a:spLocks noChangeShapeType="1"/>
          </p:cNvSpPr>
          <p:nvPr/>
        </p:nvSpPr>
        <p:spPr bwMode="auto">
          <a:xfrm>
            <a:off x="1933575" y="4003675"/>
            <a:ext cx="1588" cy="0"/>
          </a:xfrm>
          <a:prstGeom prst="line">
            <a:avLst/>
          </a:prstGeom>
          <a:noFill/>
          <a:ln w="25400">
            <a:solidFill>
              <a:srgbClr val="CDCDCD"/>
            </a:solidFill>
            <a:round/>
            <a:headEnd/>
            <a:tailEnd/>
          </a:ln>
        </p:spPr>
        <p:txBody>
          <a:bodyPr wrap="none" anchor="ctr"/>
          <a:lstStyle/>
          <a:p>
            <a:endParaRPr lang="en-US"/>
          </a:p>
        </p:txBody>
      </p:sp>
      <p:sp>
        <p:nvSpPr>
          <p:cNvPr id="354319" name="Line 15"/>
          <p:cNvSpPr>
            <a:spLocks noChangeShapeType="1"/>
          </p:cNvSpPr>
          <p:nvPr/>
        </p:nvSpPr>
        <p:spPr bwMode="auto">
          <a:xfrm>
            <a:off x="1933575" y="4202113"/>
            <a:ext cx="1588" cy="0"/>
          </a:xfrm>
          <a:prstGeom prst="line">
            <a:avLst/>
          </a:prstGeom>
          <a:noFill/>
          <a:ln w="25400">
            <a:solidFill>
              <a:srgbClr val="CDCDCD"/>
            </a:solidFill>
            <a:round/>
            <a:headEnd/>
            <a:tailEnd/>
          </a:ln>
        </p:spPr>
        <p:txBody>
          <a:bodyPr wrap="none" anchor="ctr"/>
          <a:lstStyle/>
          <a:p>
            <a:endParaRPr lang="en-US"/>
          </a:p>
        </p:txBody>
      </p:sp>
      <p:sp>
        <p:nvSpPr>
          <p:cNvPr id="354320" name="Line 16"/>
          <p:cNvSpPr>
            <a:spLocks noChangeShapeType="1"/>
          </p:cNvSpPr>
          <p:nvPr/>
        </p:nvSpPr>
        <p:spPr bwMode="auto">
          <a:xfrm>
            <a:off x="1933575" y="4398963"/>
            <a:ext cx="1588" cy="0"/>
          </a:xfrm>
          <a:prstGeom prst="line">
            <a:avLst/>
          </a:prstGeom>
          <a:noFill/>
          <a:ln w="25400">
            <a:solidFill>
              <a:srgbClr val="CDCDCD"/>
            </a:solidFill>
            <a:round/>
            <a:headEnd/>
            <a:tailEnd/>
          </a:ln>
        </p:spPr>
        <p:txBody>
          <a:bodyPr wrap="none" anchor="ctr"/>
          <a:lstStyle/>
          <a:p>
            <a:endParaRPr lang="en-US"/>
          </a:p>
        </p:txBody>
      </p:sp>
      <p:sp>
        <p:nvSpPr>
          <p:cNvPr id="354321" name="Line 17"/>
          <p:cNvSpPr>
            <a:spLocks noChangeShapeType="1"/>
          </p:cNvSpPr>
          <p:nvPr/>
        </p:nvSpPr>
        <p:spPr bwMode="auto">
          <a:xfrm>
            <a:off x="1933575" y="4597400"/>
            <a:ext cx="1588" cy="0"/>
          </a:xfrm>
          <a:prstGeom prst="line">
            <a:avLst/>
          </a:prstGeom>
          <a:noFill/>
          <a:ln w="25400">
            <a:solidFill>
              <a:srgbClr val="CDCDCD"/>
            </a:solidFill>
            <a:round/>
            <a:headEnd/>
            <a:tailEnd/>
          </a:ln>
        </p:spPr>
        <p:txBody>
          <a:bodyPr wrap="none" anchor="ctr"/>
          <a:lstStyle/>
          <a:p>
            <a:endParaRPr lang="en-US"/>
          </a:p>
        </p:txBody>
      </p:sp>
      <p:sp>
        <p:nvSpPr>
          <p:cNvPr id="354322" name="Line 18"/>
          <p:cNvSpPr>
            <a:spLocks noChangeShapeType="1"/>
          </p:cNvSpPr>
          <p:nvPr/>
        </p:nvSpPr>
        <p:spPr bwMode="auto">
          <a:xfrm>
            <a:off x="1933575" y="4794250"/>
            <a:ext cx="1588" cy="0"/>
          </a:xfrm>
          <a:prstGeom prst="line">
            <a:avLst/>
          </a:prstGeom>
          <a:noFill/>
          <a:ln w="25400">
            <a:solidFill>
              <a:srgbClr val="CDCDCD"/>
            </a:solidFill>
            <a:round/>
            <a:headEnd/>
            <a:tailEnd/>
          </a:ln>
        </p:spPr>
        <p:txBody>
          <a:bodyPr wrap="none" anchor="ctr"/>
          <a:lstStyle/>
          <a:p>
            <a:endParaRPr lang="en-US"/>
          </a:p>
        </p:txBody>
      </p:sp>
      <p:sp>
        <p:nvSpPr>
          <p:cNvPr id="354323" name="Line 19"/>
          <p:cNvSpPr>
            <a:spLocks noChangeShapeType="1"/>
          </p:cNvSpPr>
          <p:nvPr/>
        </p:nvSpPr>
        <p:spPr bwMode="auto">
          <a:xfrm>
            <a:off x="1933575" y="4992688"/>
            <a:ext cx="1588" cy="0"/>
          </a:xfrm>
          <a:prstGeom prst="line">
            <a:avLst/>
          </a:prstGeom>
          <a:noFill/>
          <a:ln w="25400">
            <a:solidFill>
              <a:srgbClr val="CDCDCD"/>
            </a:solidFill>
            <a:round/>
            <a:headEnd/>
            <a:tailEnd/>
          </a:ln>
        </p:spPr>
        <p:txBody>
          <a:bodyPr wrap="none" anchor="ctr"/>
          <a:lstStyle/>
          <a:p>
            <a:endParaRPr lang="en-US"/>
          </a:p>
        </p:txBody>
      </p:sp>
      <p:sp>
        <p:nvSpPr>
          <p:cNvPr id="354324" name="Line 20"/>
          <p:cNvSpPr>
            <a:spLocks noChangeShapeType="1"/>
          </p:cNvSpPr>
          <p:nvPr/>
        </p:nvSpPr>
        <p:spPr bwMode="auto">
          <a:xfrm>
            <a:off x="1933575" y="5189538"/>
            <a:ext cx="1588" cy="0"/>
          </a:xfrm>
          <a:prstGeom prst="line">
            <a:avLst/>
          </a:prstGeom>
          <a:noFill/>
          <a:ln w="25400">
            <a:solidFill>
              <a:srgbClr val="CDCDCD"/>
            </a:solidFill>
            <a:round/>
            <a:headEnd/>
            <a:tailEnd/>
          </a:ln>
        </p:spPr>
        <p:txBody>
          <a:bodyPr wrap="none" anchor="ctr"/>
          <a:lstStyle/>
          <a:p>
            <a:endParaRPr lang="en-US"/>
          </a:p>
        </p:txBody>
      </p:sp>
      <p:sp>
        <p:nvSpPr>
          <p:cNvPr id="354325" name="Line 21"/>
          <p:cNvSpPr>
            <a:spLocks noChangeShapeType="1"/>
          </p:cNvSpPr>
          <p:nvPr/>
        </p:nvSpPr>
        <p:spPr bwMode="auto">
          <a:xfrm>
            <a:off x="1933575" y="5386388"/>
            <a:ext cx="1588" cy="0"/>
          </a:xfrm>
          <a:prstGeom prst="line">
            <a:avLst/>
          </a:prstGeom>
          <a:noFill/>
          <a:ln w="25400">
            <a:solidFill>
              <a:srgbClr val="CDCDCD"/>
            </a:solidFill>
            <a:round/>
            <a:headEnd/>
            <a:tailEnd/>
          </a:ln>
        </p:spPr>
        <p:txBody>
          <a:bodyPr wrap="none" anchor="ctr"/>
          <a:lstStyle/>
          <a:p>
            <a:endParaRPr lang="en-US"/>
          </a:p>
        </p:txBody>
      </p:sp>
      <p:sp>
        <p:nvSpPr>
          <p:cNvPr id="354326" name="Line 22"/>
          <p:cNvSpPr>
            <a:spLocks noChangeShapeType="1"/>
          </p:cNvSpPr>
          <p:nvPr/>
        </p:nvSpPr>
        <p:spPr bwMode="auto">
          <a:xfrm>
            <a:off x="6346825" y="5607050"/>
            <a:ext cx="0" cy="1588"/>
          </a:xfrm>
          <a:prstGeom prst="line">
            <a:avLst/>
          </a:prstGeom>
          <a:noFill/>
          <a:ln w="25400">
            <a:solidFill>
              <a:srgbClr val="CDCDCD"/>
            </a:solidFill>
            <a:round/>
            <a:headEnd/>
            <a:tailEnd/>
          </a:ln>
        </p:spPr>
        <p:txBody>
          <a:bodyPr wrap="none" anchor="ctr"/>
          <a:lstStyle/>
          <a:p>
            <a:endParaRPr lang="en-US"/>
          </a:p>
        </p:txBody>
      </p:sp>
      <p:sp>
        <p:nvSpPr>
          <p:cNvPr id="354327" name="Line 23"/>
          <p:cNvSpPr>
            <a:spLocks noChangeShapeType="1"/>
          </p:cNvSpPr>
          <p:nvPr/>
        </p:nvSpPr>
        <p:spPr bwMode="auto">
          <a:xfrm>
            <a:off x="5907088" y="5607050"/>
            <a:ext cx="0" cy="1588"/>
          </a:xfrm>
          <a:prstGeom prst="line">
            <a:avLst/>
          </a:prstGeom>
          <a:noFill/>
          <a:ln w="25400">
            <a:solidFill>
              <a:srgbClr val="CDCDCD"/>
            </a:solidFill>
            <a:round/>
            <a:headEnd/>
            <a:tailEnd/>
          </a:ln>
        </p:spPr>
        <p:txBody>
          <a:bodyPr wrap="none" anchor="ctr"/>
          <a:lstStyle/>
          <a:p>
            <a:endParaRPr lang="en-US"/>
          </a:p>
        </p:txBody>
      </p:sp>
      <p:sp>
        <p:nvSpPr>
          <p:cNvPr id="354328" name="Line 24"/>
          <p:cNvSpPr>
            <a:spLocks noChangeShapeType="1"/>
          </p:cNvSpPr>
          <p:nvPr/>
        </p:nvSpPr>
        <p:spPr bwMode="auto">
          <a:xfrm>
            <a:off x="5467350" y="5607050"/>
            <a:ext cx="0" cy="1588"/>
          </a:xfrm>
          <a:prstGeom prst="line">
            <a:avLst/>
          </a:prstGeom>
          <a:noFill/>
          <a:ln w="25400">
            <a:solidFill>
              <a:srgbClr val="CDCDCD"/>
            </a:solidFill>
            <a:round/>
            <a:headEnd/>
            <a:tailEnd/>
          </a:ln>
        </p:spPr>
        <p:txBody>
          <a:bodyPr wrap="none" anchor="ctr"/>
          <a:lstStyle/>
          <a:p>
            <a:endParaRPr lang="en-US"/>
          </a:p>
        </p:txBody>
      </p:sp>
      <p:sp>
        <p:nvSpPr>
          <p:cNvPr id="354329" name="Line 25"/>
          <p:cNvSpPr>
            <a:spLocks noChangeShapeType="1"/>
          </p:cNvSpPr>
          <p:nvPr/>
        </p:nvSpPr>
        <p:spPr bwMode="auto">
          <a:xfrm>
            <a:off x="5030788" y="5607050"/>
            <a:ext cx="0" cy="1588"/>
          </a:xfrm>
          <a:prstGeom prst="line">
            <a:avLst/>
          </a:prstGeom>
          <a:noFill/>
          <a:ln w="25400">
            <a:solidFill>
              <a:srgbClr val="CDCDCD"/>
            </a:solidFill>
            <a:round/>
            <a:headEnd/>
            <a:tailEnd/>
          </a:ln>
        </p:spPr>
        <p:txBody>
          <a:bodyPr wrap="none" anchor="ctr"/>
          <a:lstStyle/>
          <a:p>
            <a:endParaRPr lang="en-US"/>
          </a:p>
        </p:txBody>
      </p:sp>
      <p:sp>
        <p:nvSpPr>
          <p:cNvPr id="354330" name="Line 26"/>
          <p:cNvSpPr>
            <a:spLocks noChangeShapeType="1"/>
          </p:cNvSpPr>
          <p:nvPr/>
        </p:nvSpPr>
        <p:spPr bwMode="auto">
          <a:xfrm>
            <a:off x="4592638" y="5607050"/>
            <a:ext cx="0" cy="1588"/>
          </a:xfrm>
          <a:prstGeom prst="line">
            <a:avLst/>
          </a:prstGeom>
          <a:noFill/>
          <a:ln w="25400">
            <a:solidFill>
              <a:srgbClr val="CDCDCD"/>
            </a:solidFill>
            <a:round/>
            <a:headEnd/>
            <a:tailEnd/>
          </a:ln>
        </p:spPr>
        <p:txBody>
          <a:bodyPr wrap="none" anchor="ctr"/>
          <a:lstStyle/>
          <a:p>
            <a:endParaRPr lang="en-US"/>
          </a:p>
        </p:txBody>
      </p:sp>
      <p:sp>
        <p:nvSpPr>
          <p:cNvPr id="354331" name="Line 27"/>
          <p:cNvSpPr>
            <a:spLocks noChangeShapeType="1"/>
          </p:cNvSpPr>
          <p:nvPr/>
        </p:nvSpPr>
        <p:spPr bwMode="auto">
          <a:xfrm>
            <a:off x="4152900" y="5607050"/>
            <a:ext cx="0" cy="1588"/>
          </a:xfrm>
          <a:prstGeom prst="line">
            <a:avLst/>
          </a:prstGeom>
          <a:noFill/>
          <a:ln w="25400">
            <a:solidFill>
              <a:srgbClr val="CDCDCD"/>
            </a:solidFill>
            <a:round/>
            <a:headEnd/>
            <a:tailEnd/>
          </a:ln>
        </p:spPr>
        <p:txBody>
          <a:bodyPr wrap="none" anchor="ctr"/>
          <a:lstStyle/>
          <a:p>
            <a:endParaRPr lang="en-US"/>
          </a:p>
        </p:txBody>
      </p:sp>
      <p:sp>
        <p:nvSpPr>
          <p:cNvPr id="354332" name="Line 28"/>
          <p:cNvSpPr>
            <a:spLocks noChangeShapeType="1"/>
          </p:cNvSpPr>
          <p:nvPr/>
        </p:nvSpPr>
        <p:spPr bwMode="auto">
          <a:xfrm>
            <a:off x="3714750" y="5607050"/>
            <a:ext cx="0" cy="1588"/>
          </a:xfrm>
          <a:prstGeom prst="line">
            <a:avLst/>
          </a:prstGeom>
          <a:noFill/>
          <a:ln w="25400">
            <a:solidFill>
              <a:srgbClr val="CDCDCD"/>
            </a:solidFill>
            <a:round/>
            <a:headEnd/>
            <a:tailEnd/>
          </a:ln>
        </p:spPr>
        <p:txBody>
          <a:bodyPr wrap="none" anchor="ctr"/>
          <a:lstStyle/>
          <a:p>
            <a:endParaRPr lang="en-US"/>
          </a:p>
        </p:txBody>
      </p:sp>
      <p:sp>
        <p:nvSpPr>
          <p:cNvPr id="354333" name="Line 29"/>
          <p:cNvSpPr>
            <a:spLocks noChangeShapeType="1"/>
          </p:cNvSpPr>
          <p:nvPr/>
        </p:nvSpPr>
        <p:spPr bwMode="auto">
          <a:xfrm>
            <a:off x="3275013" y="5607050"/>
            <a:ext cx="0" cy="1588"/>
          </a:xfrm>
          <a:prstGeom prst="line">
            <a:avLst/>
          </a:prstGeom>
          <a:noFill/>
          <a:ln w="25400">
            <a:solidFill>
              <a:srgbClr val="CDCDCD"/>
            </a:solidFill>
            <a:round/>
            <a:headEnd/>
            <a:tailEnd/>
          </a:ln>
        </p:spPr>
        <p:txBody>
          <a:bodyPr wrap="none" anchor="ctr"/>
          <a:lstStyle/>
          <a:p>
            <a:endParaRPr lang="en-US"/>
          </a:p>
        </p:txBody>
      </p:sp>
      <p:sp>
        <p:nvSpPr>
          <p:cNvPr id="354334" name="Line 30"/>
          <p:cNvSpPr>
            <a:spLocks noChangeShapeType="1"/>
          </p:cNvSpPr>
          <p:nvPr/>
        </p:nvSpPr>
        <p:spPr bwMode="auto">
          <a:xfrm>
            <a:off x="2838450" y="5607050"/>
            <a:ext cx="0" cy="1588"/>
          </a:xfrm>
          <a:prstGeom prst="line">
            <a:avLst/>
          </a:prstGeom>
          <a:noFill/>
          <a:ln w="25400">
            <a:solidFill>
              <a:srgbClr val="CDCDCD"/>
            </a:solidFill>
            <a:round/>
            <a:headEnd/>
            <a:tailEnd/>
          </a:ln>
        </p:spPr>
        <p:txBody>
          <a:bodyPr wrap="none" anchor="ctr"/>
          <a:lstStyle/>
          <a:p>
            <a:endParaRPr lang="en-US"/>
          </a:p>
        </p:txBody>
      </p:sp>
      <p:sp>
        <p:nvSpPr>
          <p:cNvPr id="354335" name="Line 31"/>
          <p:cNvSpPr>
            <a:spLocks noChangeShapeType="1"/>
          </p:cNvSpPr>
          <p:nvPr/>
        </p:nvSpPr>
        <p:spPr bwMode="auto">
          <a:xfrm>
            <a:off x="2398713" y="5607050"/>
            <a:ext cx="0" cy="1588"/>
          </a:xfrm>
          <a:prstGeom prst="line">
            <a:avLst/>
          </a:prstGeom>
          <a:noFill/>
          <a:ln w="25400">
            <a:solidFill>
              <a:srgbClr val="CDCDCD"/>
            </a:solidFill>
            <a:round/>
            <a:headEnd/>
            <a:tailEnd/>
          </a:ln>
        </p:spPr>
        <p:txBody>
          <a:bodyPr wrap="none" anchor="ctr"/>
          <a:lstStyle/>
          <a:p>
            <a:endParaRPr lang="en-US"/>
          </a:p>
        </p:txBody>
      </p:sp>
      <p:sp>
        <p:nvSpPr>
          <p:cNvPr id="354336" name="Rectangle 32"/>
          <p:cNvSpPr>
            <a:spLocks noChangeArrowheads="1"/>
          </p:cNvSpPr>
          <p:nvPr/>
        </p:nvSpPr>
        <p:spPr bwMode="auto">
          <a:xfrm>
            <a:off x="1589088" y="4505325"/>
            <a:ext cx="92075" cy="184150"/>
          </a:xfrm>
          <a:prstGeom prst="rect">
            <a:avLst/>
          </a:prstGeom>
          <a:noFill/>
          <a:ln w="12700">
            <a:noFill/>
            <a:miter lim="800000"/>
            <a:headEnd/>
            <a:tailEnd/>
          </a:ln>
        </p:spPr>
        <p:txBody>
          <a:bodyPr wrap="none" anchor="ctr"/>
          <a:lstStyle/>
          <a:p>
            <a:pPr algn="ctr">
              <a:spcBef>
                <a:spcPct val="50000"/>
              </a:spcBef>
            </a:pPr>
            <a:endParaRPr lang="en-US"/>
          </a:p>
        </p:txBody>
      </p:sp>
      <p:sp>
        <p:nvSpPr>
          <p:cNvPr id="354337" name="Rectangle 33"/>
          <p:cNvSpPr>
            <a:spLocks noChangeArrowheads="1"/>
          </p:cNvSpPr>
          <p:nvPr/>
        </p:nvSpPr>
        <p:spPr bwMode="auto">
          <a:xfrm>
            <a:off x="6254750" y="5784850"/>
            <a:ext cx="184150" cy="92075"/>
          </a:xfrm>
          <a:prstGeom prst="rect">
            <a:avLst/>
          </a:prstGeom>
          <a:noFill/>
          <a:ln w="12700">
            <a:noFill/>
            <a:miter lim="800000"/>
            <a:headEnd/>
            <a:tailEnd/>
          </a:ln>
        </p:spPr>
        <p:txBody>
          <a:bodyPr wrap="none" anchor="ctr"/>
          <a:lstStyle/>
          <a:p>
            <a:pPr algn="ctr">
              <a:spcBef>
                <a:spcPct val="50000"/>
              </a:spcBef>
            </a:pPr>
            <a:endParaRPr lang="en-US"/>
          </a:p>
        </p:txBody>
      </p:sp>
      <p:sp>
        <p:nvSpPr>
          <p:cNvPr id="354338" name="Rectangle 34"/>
          <p:cNvSpPr>
            <a:spLocks noChangeArrowheads="1"/>
          </p:cNvSpPr>
          <p:nvPr/>
        </p:nvSpPr>
        <p:spPr bwMode="auto">
          <a:xfrm>
            <a:off x="1158875" y="3124200"/>
            <a:ext cx="688975" cy="454025"/>
          </a:xfrm>
          <a:prstGeom prst="rect">
            <a:avLst/>
          </a:prstGeom>
          <a:noFill/>
          <a:ln w="12700">
            <a:noFill/>
            <a:miter lim="800000"/>
            <a:headEnd/>
            <a:tailEnd/>
          </a:ln>
        </p:spPr>
        <p:txBody>
          <a:bodyPr wrap="none" lIns="90487" tIns="44450" rIns="90487" bIns="44450">
            <a:spAutoFit/>
          </a:bodyPr>
          <a:lstStyle/>
          <a:p>
            <a:pPr eaLnBrk="0" hangingPunct="0"/>
            <a:r>
              <a:rPr lang="en-US" b="1">
                <a:solidFill>
                  <a:srgbClr val="339933"/>
                </a:solidFill>
              </a:rPr>
              <a:t>f(X)</a:t>
            </a:r>
          </a:p>
        </p:txBody>
      </p:sp>
      <p:sp>
        <p:nvSpPr>
          <p:cNvPr id="354339" name="Rectangle 35"/>
          <p:cNvSpPr>
            <a:spLocks noChangeArrowheads="1"/>
          </p:cNvSpPr>
          <p:nvPr/>
        </p:nvSpPr>
        <p:spPr bwMode="auto">
          <a:xfrm>
            <a:off x="5084763" y="3214688"/>
            <a:ext cx="427037" cy="530225"/>
          </a:xfrm>
          <a:prstGeom prst="rect">
            <a:avLst/>
          </a:prstGeom>
          <a:noFill/>
          <a:ln w="12700">
            <a:noFill/>
            <a:miter lim="800000"/>
            <a:headEnd/>
            <a:tailEnd/>
          </a:ln>
        </p:spPr>
        <p:txBody>
          <a:bodyPr wrap="none" lIns="90487" tIns="44450" rIns="90487" bIns="44450">
            <a:spAutoFit/>
          </a:bodyPr>
          <a:lstStyle/>
          <a:p>
            <a:pPr eaLnBrk="0" hangingPunct="0"/>
            <a:r>
              <a:rPr lang="en-US" sz="2900"/>
              <a:t>P</a:t>
            </a:r>
          </a:p>
        </p:txBody>
      </p:sp>
      <p:sp>
        <p:nvSpPr>
          <p:cNvPr id="354340" name="Rectangle 36"/>
          <p:cNvSpPr>
            <a:spLocks noChangeArrowheads="1"/>
          </p:cNvSpPr>
          <p:nvPr/>
        </p:nvSpPr>
        <p:spPr bwMode="auto">
          <a:xfrm>
            <a:off x="5541963" y="3214688"/>
            <a:ext cx="385762" cy="530225"/>
          </a:xfrm>
          <a:prstGeom prst="rect">
            <a:avLst/>
          </a:prstGeom>
          <a:noFill/>
          <a:ln w="12700">
            <a:noFill/>
            <a:miter lim="800000"/>
            <a:headEnd/>
            <a:tailEnd/>
          </a:ln>
        </p:spPr>
        <p:txBody>
          <a:bodyPr wrap="none" lIns="90487" tIns="44450" rIns="90487" bIns="44450">
            <a:spAutoFit/>
          </a:bodyPr>
          <a:lstStyle/>
          <a:p>
            <a:pPr eaLnBrk="0" hangingPunct="0"/>
            <a:r>
              <a:rPr lang="en-US" sz="2900" b="1">
                <a:solidFill>
                  <a:srgbClr val="33CC33"/>
                </a:solidFill>
              </a:rPr>
              <a:t>a</a:t>
            </a:r>
          </a:p>
        </p:txBody>
      </p:sp>
      <p:sp>
        <p:nvSpPr>
          <p:cNvPr id="354341" name="Rectangle 37"/>
          <p:cNvSpPr>
            <a:spLocks noChangeArrowheads="1"/>
          </p:cNvSpPr>
          <p:nvPr/>
        </p:nvSpPr>
        <p:spPr bwMode="auto">
          <a:xfrm>
            <a:off x="6227763" y="3214688"/>
            <a:ext cx="427037" cy="530225"/>
          </a:xfrm>
          <a:prstGeom prst="rect">
            <a:avLst/>
          </a:prstGeom>
          <a:noFill/>
          <a:ln w="12700">
            <a:noFill/>
            <a:miter lim="800000"/>
            <a:headEnd/>
            <a:tailEnd/>
          </a:ln>
        </p:spPr>
        <p:txBody>
          <a:bodyPr wrap="none" lIns="90487" tIns="44450" rIns="90487" bIns="44450">
            <a:spAutoFit/>
          </a:bodyPr>
          <a:lstStyle/>
          <a:p>
            <a:pPr eaLnBrk="0" hangingPunct="0"/>
            <a:r>
              <a:rPr lang="en-US" sz="2900" b="1"/>
              <a:t>X</a:t>
            </a:r>
          </a:p>
        </p:txBody>
      </p:sp>
      <p:sp>
        <p:nvSpPr>
          <p:cNvPr id="354342" name="Rectangle 38"/>
          <p:cNvSpPr>
            <a:spLocks noChangeArrowheads="1"/>
          </p:cNvSpPr>
          <p:nvPr/>
        </p:nvSpPr>
        <p:spPr bwMode="auto">
          <a:xfrm>
            <a:off x="6913563" y="3214688"/>
            <a:ext cx="406400" cy="530225"/>
          </a:xfrm>
          <a:prstGeom prst="rect">
            <a:avLst/>
          </a:prstGeom>
          <a:noFill/>
          <a:ln w="12700">
            <a:noFill/>
            <a:miter lim="800000"/>
            <a:headEnd/>
            <a:tailEnd/>
          </a:ln>
        </p:spPr>
        <p:txBody>
          <a:bodyPr wrap="none" lIns="90487" tIns="44450" rIns="90487" bIns="44450">
            <a:spAutoFit/>
          </a:bodyPr>
          <a:lstStyle/>
          <a:p>
            <a:pPr eaLnBrk="0" hangingPunct="0"/>
            <a:r>
              <a:rPr lang="en-US" sz="2900" b="1">
                <a:solidFill>
                  <a:srgbClr val="FF6600"/>
                </a:solidFill>
              </a:rPr>
              <a:t>b</a:t>
            </a:r>
          </a:p>
        </p:txBody>
      </p:sp>
      <p:sp>
        <p:nvSpPr>
          <p:cNvPr id="354343" name="Rectangle 39"/>
          <p:cNvSpPr>
            <a:spLocks noChangeArrowheads="1"/>
          </p:cNvSpPr>
          <p:nvPr/>
        </p:nvSpPr>
        <p:spPr bwMode="auto">
          <a:xfrm>
            <a:off x="5389563" y="3214688"/>
            <a:ext cx="303212" cy="530225"/>
          </a:xfrm>
          <a:prstGeom prst="rect">
            <a:avLst/>
          </a:prstGeom>
          <a:noFill/>
          <a:ln w="12700">
            <a:noFill/>
            <a:miter lim="800000"/>
            <a:headEnd/>
            <a:tailEnd/>
          </a:ln>
        </p:spPr>
        <p:txBody>
          <a:bodyPr wrap="none" lIns="90487" tIns="44450" rIns="90487" bIns="44450">
            <a:spAutoFit/>
          </a:bodyPr>
          <a:lstStyle/>
          <a:p>
            <a:pPr eaLnBrk="0" hangingPunct="0"/>
            <a:r>
              <a:rPr lang="en-US" sz="2900"/>
              <a:t>(</a:t>
            </a:r>
          </a:p>
        </p:txBody>
      </p:sp>
      <p:sp>
        <p:nvSpPr>
          <p:cNvPr id="354344" name="Rectangle 40"/>
          <p:cNvSpPr>
            <a:spLocks noChangeArrowheads="1"/>
          </p:cNvSpPr>
          <p:nvPr/>
        </p:nvSpPr>
        <p:spPr bwMode="auto">
          <a:xfrm>
            <a:off x="7173913" y="3170238"/>
            <a:ext cx="303212" cy="530225"/>
          </a:xfrm>
          <a:prstGeom prst="rect">
            <a:avLst/>
          </a:prstGeom>
          <a:noFill/>
          <a:ln w="12700">
            <a:noFill/>
            <a:miter lim="800000"/>
            <a:headEnd/>
            <a:tailEnd/>
          </a:ln>
        </p:spPr>
        <p:txBody>
          <a:bodyPr wrap="none" lIns="90487" tIns="44450" rIns="90487" bIns="44450">
            <a:spAutoFit/>
          </a:bodyPr>
          <a:lstStyle/>
          <a:p>
            <a:pPr eaLnBrk="0" hangingPunct="0"/>
            <a:r>
              <a:rPr lang="en-US" sz="2900"/>
              <a:t>)</a:t>
            </a:r>
          </a:p>
        </p:txBody>
      </p:sp>
      <p:sp>
        <p:nvSpPr>
          <p:cNvPr id="354345" name="Rectangle 42"/>
          <p:cNvSpPr>
            <a:spLocks noChangeArrowheads="1"/>
          </p:cNvSpPr>
          <p:nvPr/>
        </p:nvSpPr>
        <p:spPr bwMode="auto">
          <a:xfrm>
            <a:off x="6608763" y="3200400"/>
            <a:ext cx="382587" cy="530225"/>
          </a:xfrm>
          <a:prstGeom prst="rect">
            <a:avLst/>
          </a:prstGeom>
          <a:noFill/>
          <a:ln w="12700">
            <a:noFill/>
            <a:miter lim="800000"/>
            <a:headEnd/>
            <a:tailEnd/>
          </a:ln>
        </p:spPr>
        <p:txBody>
          <a:bodyPr wrap="none" lIns="90487" tIns="44450" rIns="90487" bIns="44450">
            <a:spAutoFit/>
          </a:bodyPr>
          <a:lstStyle/>
          <a:p>
            <a:pPr eaLnBrk="0" hangingPunct="0"/>
            <a:r>
              <a:rPr lang="en-US" sz="2900" b="1">
                <a:solidFill>
                  <a:srgbClr val="000000"/>
                </a:solidFill>
              </a:rPr>
              <a:t>≤</a:t>
            </a:r>
          </a:p>
        </p:txBody>
      </p:sp>
      <p:sp>
        <p:nvSpPr>
          <p:cNvPr id="354346" name="Rectangle 43"/>
          <p:cNvSpPr>
            <a:spLocks noChangeArrowheads="1"/>
          </p:cNvSpPr>
          <p:nvPr/>
        </p:nvSpPr>
        <p:spPr bwMode="auto">
          <a:xfrm>
            <a:off x="1371600" y="1905000"/>
            <a:ext cx="6781800" cy="971550"/>
          </a:xfrm>
          <a:prstGeom prst="rect">
            <a:avLst/>
          </a:prstGeom>
          <a:noFill/>
          <a:ln w="12700">
            <a:noFill/>
            <a:miter lim="800000"/>
            <a:headEnd/>
            <a:tailEnd/>
          </a:ln>
        </p:spPr>
        <p:txBody>
          <a:bodyPr lIns="90487" tIns="44450" rIns="90487" bIns="44450">
            <a:spAutoFit/>
          </a:bodyPr>
          <a:lstStyle/>
          <a:p>
            <a:pPr eaLnBrk="0" hangingPunct="0"/>
            <a:r>
              <a:rPr lang="en-US" sz="2900">
                <a:solidFill>
                  <a:schemeClr val="folHlink"/>
                </a:solidFill>
              </a:rPr>
              <a:t>Probability is measured by the area under the curve</a:t>
            </a:r>
          </a:p>
        </p:txBody>
      </p:sp>
      <p:sp>
        <p:nvSpPr>
          <p:cNvPr id="354347" name="Line 44"/>
          <p:cNvSpPr>
            <a:spLocks noChangeShapeType="1"/>
          </p:cNvSpPr>
          <p:nvPr/>
        </p:nvSpPr>
        <p:spPr bwMode="auto">
          <a:xfrm flipH="1">
            <a:off x="4551363" y="3519488"/>
            <a:ext cx="533400" cy="685800"/>
          </a:xfrm>
          <a:prstGeom prst="line">
            <a:avLst/>
          </a:prstGeom>
          <a:noFill/>
          <a:ln w="19050">
            <a:solidFill>
              <a:schemeClr val="tx1"/>
            </a:solidFill>
            <a:round/>
            <a:headEnd/>
            <a:tailEnd type="triangle" w="med" len="med"/>
          </a:ln>
        </p:spPr>
        <p:txBody>
          <a:bodyPr wrap="none" anchor="ctr"/>
          <a:lstStyle/>
          <a:p>
            <a:endParaRPr lang="en-US"/>
          </a:p>
        </p:txBody>
      </p:sp>
      <p:sp>
        <p:nvSpPr>
          <p:cNvPr id="354348" name="Rectangle 45"/>
          <p:cNvSpPr>
            <a:spLocks noChangeArrowheads="1"/>
          </p:cNvSpPr>
          <p:nvPr/>
        </p:nvSpPr>
        <p:spPr bwMode="auto">
          <a:xfrm>
            <a:off x="5875338" y="3200400"/>
            <a:ext cx="382587" cy="530225"/>
          </a:xfrm>
          <a:prstGeom prst="rect">
            <a:avLst/>
          </a:prstGeom>
          <a:noFill/>
          <a:ln w="12700">
            <a:noFill/>
            <a:miter lim="800000"/>
            <a:headEnd/>
            <a:tailEnd/>
          </a:ln>
        </p:spPr>
        <p:txBody>
          <a:bodyPr wrap="none" lIns="90487" tIns="44450" rIns="90487" bIns="44450">
            <a:spAutoFit/>
          </a:bodyPr>
          <a:lstStyle/>
          <a:p>
            <a:pPr eaLnBrk="0" hangingPunct="0"/>
            <a:r>
              <a:rPr lang="en-US" sz="2900" b="1">
                <a:solidFill>
                  <a:srgbClr val="000000"/>
                </a:solidFill>
              </a:rPr>
              <a:t>≤</a:t>
            </a:r>
          </a:p>
        </p:txBody>
      </p:sp>
      <p:sp>
        <p:nvSpPr>
          <p:cNvPr id="354349" name="Rectangle 46"/>
          <p:cNvSpPr>
            <a:spLocks noChangeArrowheads="1"/>
          </p:cNvSpPr>
          <p:nvPr/>
        </p:nvSpPr>
        <p:spPr bwMode="auto">
          <a:xfrm>
            <a:off x="5541963" y="3813175"/>
            <a:ext cx="427037" cy="530225"/>
          </a:xfrm>
          <a:prstGeom prst="rect">
            <a:avLst/>
          </a:prstGeom>
          <a:noFill/>
          <a:ln w="12700">
            <a:noFill/>
            <a:miter lim="800000"/>
            <a:headEnd/>
            <a:tailEnd/>
          </a:ln>
        </p:spPr>
        <p:txBody>
          <a:bodyPr wrap="none" lIns="90487" tIns="44450" rIns="90487" bIns="44450">
            <a:spAutoFit/>
          </a:bodyPr>
          <a:lstStyle/>
          <a:p>
            <a:pPr eaLnBrk="0" hangingPunct="0"/>
            <a:r>
              <a:rPr lang="en-US" sz="2900"/>
              <a:t>P</a:t>
            </a:r>
          </a:p>
        </p:txBody>
      </p:sp>
      <p:sp>
        <p:nvSpPr>
          <p:cNvPr id="354350" name="Rectangle 47"/>
          <p:cNvSpPr>
            <a:spLocks noChangeArrowheads="1"/>
          </p:cNvSpPr>
          <p:nvPr/>
        </p:nvSpPr>
        <p:spPr bwMode="auto">
          <a:xfrm>
            <a:off x="5999163" y="3813175"/>
            <a:ext cx="385762" cy="530225"/>
          </a:xfrm>
          <a:prstGeom prst="rect">
            <a:avLst/>
          </a:prstGeom>
          <a:noFill/>
          <a:ln w="12700">
            <a:noFill/>
            <a:miter lim="800000"/>
            <a:headEnd/>
            <a:tailEnd/>
          </a:ln>
        </p:spPr>
        <p:txBody>
          <a:bodyPr wrap="none" lIns="90487" tIns="44450" rIns="90487" bIns="44450">
            <a:spAutoFit/>
          </a:bodyPr>
          <a:lstStyle/>
          <a:p>
            <a:pPr eaLnBrk="0" hangingPunct="0"/>
            <a:r>
              <a:rPr lang="en-US" sz="2900" b="1">
                <a:solidFill>
                  <a:srgbClr val="33CC33"/>
                </a:solidFill>
              </a:rPr>
              <a:t>a</a:t>
            </a:r>
          </a:p>
        </p:txBody>
      </p:sp>
      <p:sp>
        <p:nvSpPr>
          <p:cNvPr id="354351" name="Rectangle 48"/>
          <p:cNvSpPr>
            <a:spLocks noChangeArrowheads="1"/>
          </p:cNvSpPr>
          <p:nvPr/>
        </p:nvSpPr>
        <p:spPr bwMode="auto">
          <a:xfrm>
            <a:off x="6684963" y="3813175"/>
            <a:ext cx="427037" cy="530225"/>
          </a:xfrm>
          <a:prstGeom prst="rect">
            <a:avLst/>
          </a:prstGeom>
          <a:noFill/>
          <a:ln w="12700">
            <a:noFill/>
            <a:miter lim="800000"/>
            <a:headEnd/>
            <a:tailEnd/>
          </a:ln>
        </p:spPr>
        <p:txBody>
          <a:bodyPr wrap="none" lIns="90487" tIns="44450" rIns="90487" bIns="44450">
            <a:spAutoFit/>
          </a:bodyPr>
          <a:lstStyle/>
          <a:p>
            <a:pPr eaLnBrk="0" hangingPunct="0"/>
            <a:r>
              <a:rPr lang="en-US" sz="2900" b="1"/>
              <a:t>X</a:t>
            </a:r>
          </a:p>
        </p:txBody>
      </p:sp>
      <p:sp>
        <p:nvSpPr>
          <p:cNvPr id="354352" name="Rectangle 49"/>
          <p:cNvSpPr>
            <a:spLocks noChangeArrowheads="1"/>
          </p:cNvSpPr>
          <p:nvPr/>
        </p:nvSpPr>
        <p:spPr bwMode="auto">
          <a:xfrm>
            <a:off x="7370763" y="3813175"/>
            <a:ext cx="406400" cy="530225"/>
          </a:xfrm>
          <a:prstGeom prst="rect">
            <a:avLst/>
          </a:prstGeom>
          <a:noFill/>
          <a:ln w="12700">
            <a:noFill/>
            <a:miter lim="800000"/>
            <a:headEnd/>
            <a:tailEnd/>
          </a:ln>
        </p:spPr>
        <p:txBody>
          <a:bodyPr wrap="none" lIns="90487" tIns="44450" rIns="90487" bIns="44450">
            <a:spAutoFit/>
          </a:bodyPr>
          <a:lstStyle/>
          <a:p>
            <a:pPr eaLnBrk="0" hangingPunct="0"/>
            <a:r>
              <a:rPr lang="en-US" sz="2900" b="1">
                <a:solidFill>
                  <a:srgbClr val="FF6600"/>
                </a:solidFill>
              </a:rPr>
              <a:t>b</a:t>
            </a:r>
          </a:p>
        </p:txBody>
      </p:sp>
      <p:sp>
        <p:nvSpPr>
          <p:cNvPr id="354353" name="Rectangle 50"/>
          <p:cNvSpPr>
            <a:spLocks noChangeArrowheads="1"/>
          </p:cNvSpPr>
          <p:nvPr/>
        </p:nvSpPr>
        <p:spPr bwMode="auto">
          <a:xfrm>
            <a:off x="5846763" y="3813175"/>
            <a:ext cx="303212" cy="530225"/>
          </a:xfrm>
          <a:prstGeom prst="rect">
            <a:avLst/>
          </a:prstGeom>
          <a:noFill/>
          <a:ln w="12700">
            <a:noFill/>
            <a:miter lim="800000"/>
            <a:headEnd/>
            <a:tailEnd/>
          </a:ln>
        </p:spPr>
        <p:txBody>
          <a:bodyPr wrap="none" lIns="90487" tIns="44450" rIns="90487" bIns="44450">
            <a:spAutoFit/>
          </a:bodyPr>
          <a:lstStyle/>
          <a:p>
            <a:pPr eaLnBrk="0" hangingPunct="0"/>
            <a:r>
              <a:rPr lang="en-US" sz="2900"/>
              <a:t>(</a:t>
            </a:r>
          </a:p>
        </p:txBody>
      </p:sp>
      <p:sp>
        <p:nvSpPr>
          <p:cNvPr id="354354" name="Rectangle 51"/>
          <p:cNvSpPr>
            <a:spLocks noChangeArrowheads="1"/>
          </p:cNvSpPr>
          <p:nvPr/>
        </p:nvSpPr>
        <p:spPr bwMode="auto">
          <a:xfrm>
            <a:off x="7631113" y="3768725"/>
            <a:ext cx="303212" cy="530225"/>
          </a:xfrm>
          <a:prstGeom prst="rect">
            <a:avLst/>
          </a:prstGeom>
          <a:noFill/>
          <a:ln w="12700">
            <a:noFill/>
            <a:miter lim="800000"/>
            <a:headEnd/>
            <a:tailEnd/>
          </a:ln>
        </p:spPr>
        <p:txBody>
          <a:bodyPr wrap="none" lIns="90487" tIns="44450" rIns="90487" bIns="44450">
            <a:spAutoFit/>
          </a:bodyPr>
          <a:lstStyle/>
          <a:p>
            <a:pPr eaLnBrk="0" hangingPunct="0"/>
            <a:r>
              <a:rPr lang="en-US" sz="2900"/>
              <a:t>)</a:t>
            </a:r>
          </a:p>
        </p:txBody>
      </p:sp>
      <p:sp>
        <p:nvSpPr>
          <p:cNvPr id="354355" name="Rectangle 52"/>
          <p:cNvSpPr>
            <a:spLocks noChangeArrowheads="1"/>
          </p:cNvSpPr>
          <p:nvPr/>
        </p:nvSpPr>
        <p:spPr bwMode="auto">
          <a:xfrm>
            <a:off x="7065963" y="3798888"/>
            <a:ext cx="390525" cy="530225"/>
          </a:xfrm>
          <a:prstGeom prst="rect">
            <a:avLst/>
          </a:prstGeom>
          <a:noFill/>
          <a:ln w="12700">
            <a:noFill/>
            <a:miter lim="800000"/>
            <a:headEnd/>
            <a:tailEnd/>
          </a:ln>
        </p:spPr>
        <p:txBody>
          <a:bodyPr wrap="none" lIns="90487" tIns="44450" rIns="90487" bIns="44450">
            <a:spAutoFit/>
          </a:bodyPr>
          <a:lstStyle/>
          <a:p>
            <a:pPr eaLnBrk="0" hangingPunct="0"/>
            <a:r>
              <a:rPr lang="en-US" sz="2900" b="1">
                <a:solidFill>
                  <a:srgbClr val="000000"/>
                </a:solidFill>
              </a:rPr>
              <a:t>&lt;</a:t>
            </a:r>
          </a:p>
        </p:txBody>
      </p:sp>
      <p:sp>
        <p:nvSpPr>
          <p:cNvPr id="354356" name="Rectangle 53"/>
          <p:cNvSpPr>
            <a:spLocks noChangeArrowheads="1"/>
          </p:cNvSpPr>
          <p:nvPr/>
        </p:nvSpPr>
        <p:spPr bwMode="auto">
          <a:xfrm>
            <a:off x="6332538" y="3798888"/>
            <a:ext cx="390525" cy="530225"/>
          </a:xfrm>
          <a:prstGeom prst="rect">
            <a:avLst/>
          </a:prstGeom>
          <a:noFill/>
          <a:ln w="12700">
            <a:noFill/>
            <a:miter lim="800000"/>
            <a:headEnd/>
            <a:tailEnd/>
          </a:ln>
        </p:spPr>
        <p:txBody>
          <a:bodyPr wrap="none" lIns="90487" tIns="44450" rIns="90487" bIns="44450">
            <a:spAutoFit/>
          </a:bodyPr>
          <a:lstStyle/>
          <a:p>
            <a:pPr eaLnBrk="0" hangingPunct="0"/>
            <a:r>
              <a:rPr lang="en-US" sz="2900" b="1">
                <a:solidFill>
                  <a:srgbClr val="000000"/>
                </a:solidFill>
              </a:rPr>
              <a:t>&lt;</a:t>
            </a:r>
          </a:p>
        </p:txBody>
      </p:sp>
      <p:sp>
        <p:nvSpPr>
          <p:cNvPr id="354357" name="Rectangle 54"/>
          <p:cNvSpPr>
            <a:spLocks noChangeArrowheads="1"/>
          </p:cNvSpPr>
          <p:nvPr/>
        </p:nvSpPr>
        <p:spPr bwMode="auto">
          <a:xfrm>
            <a:off x="5191125" y="3810000"/>
            <a:ext cx="395288" cy="530225"/>
          </a:xfrm>
          <a:prstGeom prst="rect">
            <a:avLst/>
          </a:prstGeom>
          <a:noFill/>
          <a:ln w="12700">
            <a:noFill/>
            <a:miter lim="800000"/>
            <a:headEnd/>
            <a:tailEnd/>
          </a:ln>
        </p:spPr>
        <p:txBody>
          <a:bodyPr wrap="none" lIns="90487" tIns="44450" rIns="90487" bIns="44450">
            <a:spAutoFit/>
          </a:bodyPr>
          <a:lstStyle/>
          <a:p>
            <a:pPr eaLnBrk="0" hangingPunct="0"/>
            <a:r>
              <a:rPr lang="en-US" sz="2900"/>
              <a:t>=</a:t>
            </a:r>
          </a:p>
        </p:txBody>
      </p:sp>
      <p:sp>
        <p:nvSpPr>
          <p:cNvPr id="354358" name="Text Box 55"/>
          <p:cNvSpPr txBox="1">
            <a:spLocks noChangeArrowheads="1"/>
          </p:cNvSpPr>
          <p:nvPr/>
        </p:nvSpPr>
        <p:spPr bwMode="auto">
          <a:xfrm>
            <a:off x="6324600" y="4419600"/>
            <a:ext cx="2667000" cy="915988"/>
          </a:xfrm>
          <a:prstGeom prst="rect">
            <a:avLst/>
          </a:prstGeom>
          <a:noFill/>
          <a:ln w="9525" algn="ctr">
            <a:noFill/>
            <a:miter lim="800000"/>
            <a:headEnd/>
            <a:tailEnd/>
          </a:ln>
        </p:spPr>
        <p:txBody>
          <a:bodyPr>
            <a:spAutoFit/>
          </a:bodyPr>
          <a:lstStyle/>
          <a:p>
            <a:pPr>
              <a:spcBef>
                <a:spcPct val="50000"/>
              </a:spcBef>
            </a:pPr>
            <a:r>
              <a:rPr lang="en-US" sz="1800"/>
              <a:t>(Note that the probability of any individual value is zero)</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4"/>
          <p:cNvSpPr>
            <a:spLocks noGrp="1" noChangeArrowheads="1"/>
          </p:cNvSpPr>
          <p:nvPr>
            <p:ph type="ftr" sz="quarter" idx="10"/>
          </p:nvPr>
        </p:nvSpPr>
        <p:spPr>
          <a:ln/>
        </p:spPr>
        <p:txBody>
          <a:bodyPr/>
          <a:lstStyle/>
          <a:p>
            <a:r>
              <a:rPr lang="en-US"/>
              <a:t>Copyright ©2011 Pearson Education, Inc. publishing as Prentice Hall</a:t>
            </a:r>
          </a:p>
        </p:txBody>
      </p:sp>
      <p:sp>
        <p:nvSpPr>
          <p:cNvPr id="19" name="Rectangle 5"/>
          <p:cNvSpPr>
            <a:spLocks noGrp="1" noChangeArrowheads="1"/>
          </p:cNvSpPr>
          <p:nvPr>
            <p:ph type="sldNum" sz="quarter" idx="11"/>
          </p:nvPr>
        </p:nvSpPr>
        <p:spPr>
          <a:ln/>
        </p:spPr>
        <p:txBody>
          <a:bodyPr/>
          <a:lstStyle/>
          <a:p>
            <a:r>
              <a:rPr lang="en-US"/>
              <a:t>6-</a:t>
            </a:r>
            <a:fld id="{89B0C8CA-EB50-48CA-B8DD-3DFD43716A0D}" type="slidenum">
              <a:rPr lang="en-US"/>
              <a:pPr/>
              <a:t>15</a:t>
            </a:fld>
            <a:endParaRPr lang="en-US"/>
          </a:p>
        </p:txBody>
      </p:sp>
      <p:sp>
        <p:nvSpPr>
          <p:cNvPr id="180242" name="Freeform 2"/>
          <p:cNvSpPr>
            <a:spLocks/>
          </p:cNvSpPr>
          <p:nvPr/>
        </p:nvSpPr>
        <p:spPr bwMode="auto">
          <a:xfrm>
            <a:off x="1600200" y="3048000"/>
            <a:ext cx="5486400" cy="2438400"/>
          </a:xfrm>
          <a:custGeom>
            <a:avLst/>
            <a:gdLst>
              <a:gd name="T0" fmla="*/ 0 w 1893"/>
              <a:gd name="T1" fmla="*/ 0 h 765"/>
              <a:gd name="T2" fmla="*/ 0 w 1893"/>
              <a:gd name="T3" fmla="*/ 764 h 765"/>
              <a:gd name="T4" fmla="*/ 1892 w 1893"/>
              <a:gd name="T5" fmla="*/ 764 h 765"/>
              <a:gd name="T6" fmla="*/ 0 60000 65536"/>
              <a:gd name="T7" fmla="*/ 0 60000 65536"/>
              <a:gd name="T8" fmla="*/ 0 60000 65536"/>
              <a:gd name="T9" fmla="*/ 0 w 1893"/>
              <a:gd name="T10" fmla="*/ 0 h 765"/>
              <a:gd name="T11" fmla="*/ 1893 w 1893"/>
              <a:gd name="T12" fmla="*/ 765 h 765"/>
            </a:gdLst>
            <a:ahLst/>
            <a:cxnLst>
              <a:cxn ang="T6">
                <a:pos x="T0" y="T1"/>
              </a:cxn>
              <a:cxn ang="T7">
                <a:pos x="T2" y="T3"/>
              </a:cxn>
              <a:cxn ang="T8">
                <a:pos x="T4" y="T5"/>
              </a:cxn>
            </a:cxnLst>
            <a:rect l="T9" t="T10" r="T11" b="T12"/>
            <a:pathLst>
              <a:path w="1893" h="765">
                <a:moveTo>
                  <a:pt x="0" y="0"/>
                </a:moveTo>
                <a:lnTo>
                  <a:pt x="0" y="764"/>
                </a:lnTo>
                <a:lnTo>
                  <a:pt x="1892" y="764"/>
                </a:lnTo>
              </a:path>
            </a:pathLst>
          </a:custGeom>
          <a:noFill/>
          <a:ln w="25400" cap="rnd" cmpd="sng">
            <a:solidFill>
              <a:schemeClr val="bg2"/>
            </a:solidFill>
            <a:prstDash val="solid"/>
            <a:round/>
            <a:headEnd type="none" w="med" len="med"/>
            <a:tailEnd type="none" w="med" len="med"/>
          </a:ln>
        </p:spPr>
        <p:txBody>
          <a:bodyPr/>
          <a:lstStyle/>
          <a:p>
            <a:endParaRPr lang="en-US"/>
          </a:p>
        </p:txBody>
      </p:sp>
      <p:sp>
        <p:nvSpPr>
          <p:cNvPr id="180243" name="Rectangle 3"/>
          <p:cNvSpPr>
            <a:spLocks noChangeArrowheads="1"/>
          </p:cNvSpPr>
          <p:nvPr/>
        </p:nvSpPr>
        <p:spPr bwMode="auto">
          <a:xfrm>
            <a:off x="914400" y="2819400"/>
            <a:ext cx="688975" cy="454025"/>
          </a:xfrm>
          <a:prstGeom prst="rect">
            <a:avLst/>
          </a:prstGeom>
          <a:noFill/>
          <a:ln w="12700">
            <a:noFill/>
            <a:miter lim="800000"/>
            <a:headEnd/>
            <a:tailEnd/>
          </a:ln>
        </p:spPr>
        <p:txBody>
          <a:bodyPr wrap="none" lIns="90487" tIns="44450" rIns="90487" bIns="44450">
            <a:spAutoFit/>
          </a:bodyPr>
          <a:lstStyle/>
          <a:p>
            <a:pPr eaLnBrk="0" hangingPunct="0"/>
            <a:r>
              <a:rPr lang="en-US" b="1">
                <a:solidFill>
                  <a:srgbClr val="339933"/>
                </a:solidFill>
              </a:rPr>
              <a:t>f(X)</a:t>
            </a:r>
          </a:p>
        </p:txBody>
      </p:sp>
      <p:sp>
        <p:nvSpPr>
          <p:cNvPr id="180244" name="Freeform 4"/>
          <p:cNvSpPr>
            <a:spLocks/>
          </p:cNvSpPr>
          <p:nvPr/>
        </p:nvSpPr>
        <p:spPr bwMode="auto">
          <a:xfrm>
            <a:off x="4495800" y="3505200"/>
            <a:ext cx="2438400" cy="1905000"/>
          </a:xfrm>
          <a:custGeom>
            <a:avLst/>
            <a:gdLst>
              <a:gd name="T0" fmla="*/ 900 w 901"/>
              <a:gd name="T1" fmla="*/ 720 h 721"/>
              <a:gd name="T2" fmla="*/ 805 w 901"/>
              <a:gd name="T3" fmla="*/ 712 h 721"/>
              <a:gd name="T4" fmla="*/ 758 w 901"/>
              <a:gd name="T5" fmla="*/ 704 h 721"/>
              <a:gd name="T6" fmla="*/ 711 w 901"/>
              <a:gd name="T7" fmla="*/ 691 h 721"/>
              <a:gd name="T8" fmla="*/ 663 w 901"/>
              <a:gd name="T9" fmla="*/ 675 h 721"/>
              <a:gd name="T10" fmla="*/ 615 w 901"/>
              <a:gd name="T11" fmla="*/ 653 h 721"/>
              <a:gd name="T12" fmla="*/ 568 w 901"/>
              <a:gd name="T13" fmla="*/ 623 h 721"/>
              <a:gd name="T14" fmla="*/ 473 w 901"/>
              <a:gd name="T15" fmla="*/ 540 h 721"/>
              <a:gd name="T16" fmla="*/ 378 w 901"/>
              <a:gd name="T17" fmla="*/ 422 h 721"/>
              <a:gd name="T18" fmla="*/ 284 w 901"/>
              <a:gd name="T19" fmla="*/ 281 h 721"/>
              <a:gd name="T20" fmla="*/ 236 w 901"/>
              <a:gd name="T21" fmla="*/ 209 h 721"/>
              <a:gd name="T22" fmla="*/ 189 w 901"/>
              <a:gd name="T23" fmla="*/ 142 h 721"/>
              <a:gd name="T24" fmla="*/ 142 w 901"/>
              <a:gd name="T25" fmla="*/ 83 h 721"/>
              <a:gd name="T26" fmla="*/ 94 w 901"/>
              <a:gd name="T27" fmla="*/ 38 h 721"/>
              <a:gd name="T28" fmla="*/ 47 w 901"/>
              <a:gd name="T29" fmla="*/ 9 h 721"/>
              <a:gd name="T30" fmla="*/ 0 w 901"/>
              <a:gd name="T31" fmla="*/ 0 h 7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1"/>
              <a:gd name="T49" fmla="*/ 0 h 721"/>
              <a:gd name="T50" fmla="*/ 901 w 901"/>
              <a:gd name="T51" fmla="*/ 721 h 7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1" h="721">
                <a:moveTo>
                  <a:pt x="900" y="720"/>
                </a:moveTo>
                <a:lnTo>
                  <a:pt x="805" y="712"/>
                </a:lnTo>
                <a:lnTo>
                  <a:pt x="758" y="704"/>
                </a:lnTo>
                <a:lnTo>
                  <a:pt x="711" y="691"/>
                </a:lnTo>
                <a:lnTo>
                  <a:pt x="663" y="675"/>
                </a:lnTo>
                <a:lnTo>
                  <a:pt x="615" y="653"/>
                </a:lnTo>
                <a:lnTo>
                  <a:pt x="568" y="623"/>
                </a:lnTo>
                <a:lnTo>
                  <a:pt x="473" y="540"/>
                </a:lnTo>
                <a:lnTo>
                  <a:pt x="378" y="422"/>
                </a:lnTo>
                <a:lnTo>
                  <a:pt x="284" y="281"/>
                </a:lnTo>
                <a:lnTo>
                  <a:pt x="236" y="209"/>
                </a:lnTo>
                <a:lnTo>
                  <a:pt x="189" y="142"/>
                </a:lnTo>
                <a:lnTo>
                  <a:pt x="142" y="83"/>
                </a:lnTo>
                <a:lnTo>
                  <a:pt x="94" y="38"/>
                </a:lnTo>
                <a:lnTo>
                  <a:pt x="47" y="9"/>
                </a:lnTo>
                <a:lnTo>
                  <a:pt x="0" y="0"/>
                </a:lnTo>
              </a:path>
            </a:pathLst>
          </a:custGeom>
          <a:noFill/>
          <a:ln w="50800" cap="rnd" cmpd="sng">
            <a:solidFill>
              <a:srgbClr val="008000"/>
            </a:solidFill>
            <a:prstDash val="solid"/>
            <a:round/>
            <a:headEnd type="none" w="med" len="med"/>
            <a:tailEnd type="none" w="med" len="med"/>
          </a:ln>
        </p:spPr>
        <p:txBody>
          <a:bodyPr/>
          <a:lstStyle/>
          <a:p>
            <a:endParaRPr lang="en-US"/>
          </a:p>
        </p:txBody>
      </p:sp>
      <p:sp>
        <p:nvSpPr>
          <p:cNvPr id="180245" name="Freeform 5"/>
          <p:cNvSpPr>
            <a:spLocks/>
          </p:cNvSpPr>
          <p:nvPr/>
        </p:nvSpPr>
        <p:spPr bwMode="auto">
          <a:xfrm>
            <a:off x="2133600" y="3505200"/>
            <a:ext cx="2344738" cy="1905000"/>
          </a:xfrm>
          <a:custGeom>
            <a:avLst/>
            <a:gdLst>
              <a:gd name="T0" fmla="*/ 0 w 901"/>
              <a:gd name="T1" fmla="*/ 720 h 721"/>
              <a:gd name="T2" fmla="*/ 95 w 901"/>
              <a:gd name="T3" fmla="*/ 712 h 721"/>
              <a:gd name="T4" fmla="*/ 142 w 901"/>
              <a:gd name="T5" fmla="*/ 704 h 721"/>
              <a:gd name="T6" fmla="*/ 189 w 901"/>
              <a:gd name="T7" fmla="*/ 691 h 721"/>
              <a:gd name="T8" fmla="*/ 237 w 901"/>
              <a:gd name="T9" fmla="*/ 675 h 721"/>
              <a:gd name="T10" fmla="*/ 284 w 901"/>
              <a:gd name="T11" fmla="*/ 653 h 721"/>
              <a:gd name="T12" fmla="*/ 331 w 901"/>
              <a:gd name="T13" fmla="*/ 623 h 721"/>
              <a:gd name="T14" fmla="*/ 426 w 901"/>
              <a:gd name="T15" fmla="*/ 540 h 721"/>
              <a:gd name="T16" fmla="*/ 521 w 901"/>
              <a:gd name="T17" fmla="*/ 422 h 721"/>
              <a:gd name="T18" fmla="*/ 616 w 901"/>
              <a:gd name="T19" fmla="*/ 281 h 721"/>
              <a:gd name="T20" fmla="*/ 663 w 901"/>
              <a:gd name="T21" fmla="*/ 209 h 721"/>
              <a:gd name="T22" fmla="*/ 710 w 901"/>
              <a:gd name="T23" fmla="*/ 142 h 721"/>
              <a:gd name="T24" fmla="*/ 757 w 901"/>
              <a:gd name="T25" fmla="*/ 83 h 721"/>
              <a:gd name="T26" fmla="*/ 805 w 901"/>
              <a:gd name="T27" fmla="*/ 38 h 721"/>
              <a:gd name="T28" fmla="*/ 852 w 901"/>
              <a:gd name="T29" fmla="*/ 9 h 721"/>
              <a:gd name="T30" fmla="*/ 900 w 901"/>
              <a:gd name="T31" fmla="*/ 0 h 7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1"/>
              <a:gd name="T49" fmla="*/ 0 h 721"/>
              <a:gd name="T50" fmla="*/ 901 w 901"/>
              <a:gd name="T51" fmla="*/ 721 h 7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1" h="721">
                <a:moveTo>
                  <a:pt x="0" y="720"/>
                </a:moveTo>
                <a:lnTo>
                  <a:pt x="95" y="712"/>
                </a:lnTo>
                <a:lnTo>
                  <a:pt x="142" y="704"/>
                </a:lnTo>
                <a:lnTo>
                  <a:pt x="189" y="691"/>
                </a:lnTo>
                <a:lnTo>
                  <a:pt x="237" y="675"/>
                </a:lnTo>
                <a:lnTo>
                  <a:pt x="284" y="653"/>
                </a:lnTo>
                <a:lnTo>
                  <a:pt x="331" y="623"/>
                </a:lnTo>
                <a:lnTo>
                  <a:pt x="426" y="540"/>
                </a:lnTo>
                <a:lnTo>
                  <a:pt x="521" y="422"/>
                </a:lnTo>
                <a:lnTo>
                  <a:pt x="616" y="281"/>
                </a:lnTo>
                <a:lnTo>
                  <a:pt x="663" y="209"/>
                </a:lnTo>
                <a:lnTo>
                  <a:pt x="710" y="142"/>
                </a:lnTo>
                <a:lnTo>
                  <a:pt x="757" y="83"/>
                </a:lnTo>
                <a:lnTo>
                  <a:pt x="805" y="38"/>
                </a:lnTo>
                <a:lnTo>
                  <a:pt x="852" y="9"/>
                </a:lnTo>
                <a:lnTo>
                  <a:pt x="900" y="0"/>
                </a:lnTo>
              </a:path>
            </a:pathLst>
          </a:custGeom>
          <a:noFill/>
          <a:ln w="50800" cap="rnd" cmpd="sng">
            <a:solidFill>
              <a:srgbClr val="008000"/>
            </a:solidFill>
            <a:prstDash val="solid"/>
            <a:round/>
            <a:headEnd type="none" w="med" len="med"/>
            <a:tailEnd type="none" w="med" len="med"/>
          </a:ln>
        </p:spPr>
        <p:txBody>
          <a:bodyPr/>
          <a:lstStyle/>
          <a:p>
            <a:endParaRPr lang="en-US"/>
          </a:p>
        </p:txBody>
      </p:sp>
      <p:sp>
        <p:nvSpPr>
          <p:cNvPr id="180246" name="Line 6"/>
          <p:cNvSpPr>
            <a:spLocks noChangeShapeType="1"/>
          </p:cNvSpPr>
          <p:nvPr/>
        </p:nvSpPr>
        <p:spPr bwMode="auto">
          <a:xfrm>
            <a:off x="4495800" y="3505200"/>
            <a:ext cx="0" cy="1981200"/>
          </a:xfrm>
          <a:prstGeom prst="line">
            <a:avLst/>
          </a:prstGeom>
          <a:noFill/>
          <a:ln w="12700">
            <a:solidFill>
              <a:srgbClr val="808080"/>
            </a:solidFill>
            <a:round/>
            <a:headEnd/>
            <a:tailEnd/>
          </a:ln>
        </p:spPr>
        <p:txBody>
          <a:bodyPr wrap="none" anchor="ctr"/>
          <a:lstStyle/>
          <a:p>
            <a:endParaRPr lang="en-US"/>
          </a:p>
        </p:txBody>
      </p:sp>
      <p:sp>
        <p:nvSpPr>
          <p:cNvPr id="180247" name="Rectangle 7"/>
          <p:cNvSpPr>
            <a:spLocks noChangeArrowheads="1"/>
          </p:cNvSpPr>
          <p:nvPr/>
        </p:nvSpPr>
        <p:spPr bwMode="auto">
          <a:xfrm>
            <a:off x="7086600" y="5334000"/>
            <a:ext cx="384175" cy="454025"/>
          </a:xfrm>
          <a:prstGeom prst="rect">
            <a:avLst/>
          </a:prstGeom>
          <a:noFill/>
          <a:ln w="12700">
            <a:noFill/>
            <a:miter lim="800000"/>
            <a:headEnd/>
            <a:tailEnd/>
          </a:ln>
        </p:spPr>
        <p:txBody>
          <a:bodyPr wrap="none" lIns="90487" tIns="44450" rIns="90487" bIns="44450">
            <a:spAutoFit/>
          </a:bodyPr>
          <a:lstStyle/>
          <a:p>
            <a:pPr eaLnBrk="0" hangingPunct="0"/>
            <a:r>
              <a:rPr lang="en-US" b="1">
                <a:solidFill>
                  <a:srgbClr val="339933"/>
                </a:solidFill>
              </a:rPr>
              <a:t>X</a:t>
            </a:r>
          </a:p>
        </p:txBody>
      </p:sp>
      <p:sp>
        <p:nvSpPr>
          <p:cNvPr id="180248" name="Rectangle 8"/>
          <p:cNvSpPr>
            <a:spLocks noChangeArrowheads="1"/>
          </p:cNvSpPr>
          <p:nvPr/>
        </p:nvSpPr>
        <p:spPr bwMode="auto">
          <a:xfrm>
            <a:off x="4343400" y="5334000"/>
            <a:ext cx="479425" cy="515938"/>
          </a:xfrm>
          <a:prstGeom prst="rect">
            <a:avLst/>
          </a:prstGeom>
          <a:noFill/>
          <a:ln w="12700">
            <a:noFill/>
            <a:miter lim="800000"/>
            <a:headEnd/>
            <a:tailEnd/>
          </a:ln>
        </p:spPr>
        <p:txBody>
          <a:bodyPr lIns="90487" tIns="44450" rIns="90487" bIns="44450">
            <a:spAutoFit/>
          </a:bodyPr>
          <a:lstStyle/>
          <a:p>
            <a:pPr eaLnBrk="0" hangingPunct="0">
              <a:spcBef>
                <a:spcPct val="50000"/>
              </a:spcBef>
            </a:pPr>
            <a:r>
              <a:rPr lang="el-GR" sz="2800" b="1">
                <a:solidFill>
                  <a:srgbClr val="339933"/>
                </a:solidFill>
                <a:cs typeface="Arial" charset="0"/>
              </a:rPr>
              <a:t>μ</a:t>
            </a:r>
          </a:p>
        </p:txBody>
      </p:sp>
      <p:sp>
        <p:nvSpPr>
          <p:cNvPr id="180249" name="Rectangle 9"/>
          <p:cNvSpPr>
            <a:spLocks noGrp="1" noChangeArrowheads="1"/>
          </p:cNvSpPr>
          <p:nvPr>
            <p:ph type="title"/>
          </p:nvPr>
        </p:nvSpPr>
        <p:spPr>
          <a:xfrm>
            <a:off x="990600" y="228600"/>
            <a:ext cx="7793038" cy="1066800"/>
          </a:xfrm>
        </p:spPr>
        <p:txBody>
          <a:bodyPr/>
          <a:lstStyle/>
          <a:p>
            <a:pPr defTabSz="914400" eaLnBrk="1" hangingPunct="1">
              <a:lnSpc>
                <a:spcPct val="80000"/>
              </a:lnSpc>
            </a:pPr>
            <a:r>
              <a:rPr lang="en-US" smtClean="0"/>
              <a:t>Probability as </a:t>
            </a:r>
            <a:br>
              <a:rPr lang="en-US" smtClean="0"/>
            </a:br>
            <a:r>
              <a:rPr lang="en-US" smtClean="0"/>
              <a:t>Area Under the Curve</a:t>
            </a:r>
          </a:p>
        </p:txBody>
      </p:sp>
      <p:sp>
        <p:nvSpPr>
          <p:cNvPr id="180250" name="Text Box 10"/>
          <p:cNvSpPr txBox="1">
            <a:spLocks noChangeArrowheads="1"/>
          </p:cNvSpPr>
          <p:nvPr/>
        </p:nvSpPr>
        <p:spPr bwMode="auto">
          <a:xfrm>
            <a:off x="4648200" y="4572000"/>
            <a:ext cx="685800" cy="457200"/>
          </a:xfrm>
          <a:prstGeom prst="rect">
            <a:avLst/>
          </a:prstGeom>
          <a:noFill/>
          <a:ln w="12700">
            <a:noFill/>
            <a:miter lim="800000"/>
            <a:headEnd/>
            <a:tailEnd/>
          </a:ln>
        </p:spPr>
        <p:txBody>
          <a:bodyPr>
            <a:spAutoFit/>
          </a:bodyPr>
          <a:lstStyle/>
          <a:p>
            <a:pPr eaLnBrk="0" hangingPunct="0">
              <a:spcBef>
                <a:spcPct val="50000"/>
              </a:spcBef>
            </a:pPr>
            <a:r>
              <a:rPr lang="en-US">
                <a:solidFill>
                  <a:schemeClr val="bg1"/>
                </a:solidFill>
              </a:rPr>
              <a:t>0.5</a:t>
            </a:r>
          </a:p>
        </p:txBody>
      </p:sp>
      <p:sp>
        <p:nvSpPr>
          <p:cNvPr id="180251" name="Text Box 11"/>
          <p:cNvSpPr txBox="1">
            <a:spLocks noChangeArrowheads="1"/>
          </p:cNvSpPr>
          <p:nvPr/>
        </p:nvSpPr>
        <p:spPr bwMode="auto">
          <a:xfrm>
            <a:off x="3733800" y="4572000"/>
            <a:ext cx="685800" cy="457200"/>
          </a:xfrm>
          <a:prstGeom prst="rect">
            <a:avLst/>
          </a:prstGeom>
          <a:noFill/>
          <a:ln w="12700">
            <a:noFill/>
            <a:miter lim="800000"/>
            <a:headEnd/>
            <a:tailEnd/>
          </a:ln>
        </p:spPr>
        <p:txBody>
          <a:bodyPr>
            <a:spAutoFit/>
          </a:bodyPr>
          <a:lstStyle/>
          <a:p>
            <a:pPr eaLnBrk="0" hangingPunct="0">
              <a:spcBef>
                <a:spcPct val="50000"/>
              </a:spcBef>
            </a:pPr>
            <a:r>
              <a:rPr lang="en-US">
                <a:solidFill>
                  <a:schemeClr val="bg1"/>
                </a:solidFill>
              </a:rPr>
              <a:t>0.5</a:t>
            </a:r>
          </a:p>
        </p:txBody>
      </p:sp>
      <p:sp>
        <p:nvSpPr>
          <p:cNvPr id="180252" name="Text Box 12"/>
          <p:cNvSpPr txBox="1">
            <a:spLocks noChangeArrowheads="1"/>
          </p:cNvSpPr>
          <p:nvPr/>
        </p:nvSpPr>
        <p:spPr bwMode="auto">
          <a:xfrm>
            <a:off x="1066800" y="1676400"/>
            <a:ext cx="7467600" cy="822325"/>
          </a:xfrm>
          <a:prstGeom prst="rect">
            <a:avLst/>
          </a:prstGeom>
          <a:noFill/>
          <a:ln w="12700">
            <a:noFill/>
            <a:miter lim="800000"/>
            <a:headEnd/>
            <a:tailEnd/>
          </a:ln>
        </p:spPr>
        <p:txBody>
          <a:bodyPr>
            <a:spAutoFit/>
          </a:bodyPr>
          <a:lstStyle/>
          <a:p>
            <a:pPr eaLnBrk="0" hangingPunct="0">
              <a:spcBef>
                <a:spcPct val="50000"/>
              </a:spcBef>
            </a:pPr>
            <a:r>
              <a:rPr lang="en-US">
                <a:solidFill>
                  <a:schemeClr val="bg2"/>
                </a:solidFill>
              </a:rPr>
              <a:t>The </a:t>
            </a:r>
            <a:r>
              <a:rPr lang="en-US">
                <a:solidFill>
                  <a:schemeClr val="folHlink"/>
                </a:solidFill>
              </a:rPr>
              <a:t>total area under the curve is 1.0</a:t>
            </a:r>
            <a:r>
              <a:rPr lang="en-US">
                <a:solidFill>
                  <a:schemeClr val="bg2"/>
                </a:solidFill>
              </a:rPr>
              <a:t>, and the curve is symmetric, so half is above the mean, half is below</a:t>
            </a:r>
            <a:endParaRPr lang="en-US" sz="2800">
              <a:solidFill>
                <a:schemeClr val="bg2"/>
              </a:solidFill>
            </a:endParaRPr>
          </a:p>
        </p:txBody>
      </p:sp>
      <p:graphicFrame>
        <p:nvGraphicFramePr>
          <p:cNvPr id="180237" name="Object 13"/>
          <p:cNvGraphicFramePr>
            <a:graphicFrameLocks noChangeAspect="1"/>
          </p:cNvGraphicFramePr>
          <p:nvPr/>
        </p:nvGraphicFramePr>
        <p:xfrm>
          <a:off x="2895600" y="5867400"/>
          <a:ext cx="3586163" cy="549275"/>
        </p:xfrm>
        <a:graphic>
          <a:graphicData uri="http://schemas.openxmlformats.org/presentationml/2006/ole">
            <p:oleObj spid="_x0000_s180237" name="Equation" r:id="rId3" imgW="1346040" imgH="203040" progId="Equation.3">
              <p:embed/>
            </p:oleObj>
          </a:graphicData>
        </a:graphic>
      </p:graphicFrame>
      <p:graphicFrame>
        <p:nvGraphicFramePr>
          <p:cNvPr id="180238" name="Object 14"/>
          <p:cNvGraphicFramePr>
            <a:graphicFrameLocks noChangeAspect="1"/>
          </p:cNvGraphicFramePr>
          <p:nvPr/>
        </p:nvGraphicFramePr>
        <p:xfrm>
          <a:off x="5534025" y="3124200"/>
          <a:ext cx="2789238" cy="439738"/>
        </p:xfrm>
        <a:graphic>
          <a:graphicData uri="http://schemas.openxmlformats.org/presentationml/2006/ole">
            <p:oleObj spid="_x0000_s180238" name="Equation" r:id="rId4" imgW="1231560" imgH="203040" progId="Equation.3">
              <p:embed/>
            </p:oleObj>
          </a:graphicData>
        </a:graphic>
      </p:graphicFrame>
      <p:graphicFrame>
        <p:nvGraphicFramePr>
          <p:cNvPr id="180239" name="Object 15"/>
          <p:cNvGraphicFramePr>
            <a:graphicFrameLocks noChangeAspect="1"/>
          </p:cNvGraphicFramePr>
          <p:nvPr/>
        </p:nvGraphicFramePr>
        <p:xfrm>
          <a:off x="1724025" y="2971800"/>
          <a:ext cx="2984500" cy="441325"/>
        </p:xfrm>
        <a:graphic>
          <a:graphicData uri="http://schemas.openxmlformats.org/presentationml/2006/ole">
            <p:oleObj spid="_x0000_s180239" name="Equation" r:id="rId5" imgW="1320480" imgH="203040" progId="Equation.3">
              <p:embed/>
            </p:oleObj>
          </a:graphicData>
        </a:graphic>
      </p:graphicFrame>
      <p:sp>
        <p:nvSpPr>
          <p:cNvPr id="180253" name="Line 16"/>
          <p:cNvSpPr>
            <a:spLocks noChangeShapeType="1"/>
          </p:cNvSpPr>
          <p:nvPr/>
        </p:nvSpPr>
        <p:spPr bwMode="auto">
          <a:xfrm flipH="1">
            <a:off x="4953000" y="3581400"/>
            <a:ext cx="914400" cy="990600"/>
          </a:xfrm>
          <a:prstGeom prst="line">
            <a:avLst/>
          </a:prstGeom>
          <a:noFill/>
          <a:ln w="19050">
            <a:solidFill>
              <a:schemeClr val="tx1"/>
            </a:solidFill>
            <a:round/>
            <a:headEnd/>
            <a:tailEnd type="triangle" w="med" len="med"/>
          </a:ln>
        </p:spPr>
        <p:txBody>
          <a:bodyPr wrap="none" anchor="ctr"/>
          <a:lstStyle/>
          <a:p>
            <a:endParaRPr lang="en-US"/>
          </a:p>
        </p:txBody>
      </p:sp>
      <p:sp>
        <p:nvSpPr>
          <p:cNvPr id="180254" name="Line 17"/>
          <p:cNvSpPr>
            <a:spLocks noChangeShapeType="1"/>
          </p:cNvSpPr>
          <p:nvPr/>
        </p:nvSpPr>
        <p:spPr bwMode="auto">
          <a:xfrm>
            <a:off x="3200400" y="3429000"/>
            <a:ext cx="762000" cy="990600"/>
          </a:xfrm>
          <a:prstGeom prst="line">
            <a:avLst/>
          </a:prstGeom>
          <a:noFill/>
          <a:ln w="19050">
            <a:solidFill>
              <a:schemeClr val="tx1"/>
            </a:solidFill>
            <a:round/>
            <a:headEnd/>
            <a:tailEnd type="triangle" w="med" len="med"/>
          </a:ln>
        </p:spPr>
        <p:txBody>
          <a:bodyPr wrap="none" anchor="ct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4"/>
          <p:cNvSpPr>
            <a:spLocks noGrp="1" noChangeArrowheads="1"/>
          </p:cNvSpPr>
          <p:nvPr>
            <p:ph type="ftr" sz="quarter" idx="10"/>
          </p:nvPr>
        </p:nvSpPr>
        <p:spPr>
          <a:ln/>
        </p:spPr>
        <p:txBody>
          <a:bodyPr/>
          <a:lstStyle/>
          <a:p>
            <a:r>
              <a:rPr lang="en-US"/>
              <a:t>Copyright ©2011 Pearson Education, Inc. publishing as Prentice Hall</a:t>
            </a:r>
          </a:p>
        </p:txBody>
      </p:sp>
      <p:sp>
        <p:nvSpPr>
          <p:cNvPr id="23" name="Rectangle 5"/>
          <p:cNvSpPr>
            <a:spLocks noGrp="1" noChangeArrowheads="1"/>
          </p:cNvSpPr>
          <p:nvPr>
            <p:ph type="sldNum" sz="quarter" idx="11"/>
          </p:nvPr>
        </p:nvSpPr>
        <p:spPr>
          <a:ln/>
        </p:spPr>
        <p:txBody>
          <a:bodyPr/>
          <a:lstStyle/>
          <a:p>
            <a:r>
              <a:rPr lang="en-US"/>
              <a:t>6-</a:t>
            </a:r>
            <a:fld id="{1F3B3DC8-12B6-4191-965E-B7DD89B4B981}" type="slidenum">
              <a:rPr lang="en-US"/>
              <a:pPr/>
              <a:t>16</a:t>
            </a:fld>
            <a:endParaRPr lang="en-US"/>
          </a:p>
        </p:txBody>
      </p:sp>
      <p:sp>
        <p:nvSpPr>
          <p:cNvPr id="357379" name="Freeform 2"/>
          <p:cNvSpPr>
            <a:spLocks/>
          </p:cNvSpPr>
          <p:nvPr/>
        </p:nvSpPr>
        <p:spPr bwMode="auto">
          <a:xfrm>
            <a:off x="4422775" y="4191000"/>
            <a:ext cx="1387475" cy="1219200"/>
          </a:xfrm>
          <a:custGeom>
            <a:avLst/>
            <a:gdLst>
              <a:gd name="T0" fmla="*/ 874 w 874"/>
              <a:gd name="T1" fmla="*/ 768 h 768"/>
              <a:gd name="T2" fmla="*/ 874 w 874"/>
              <a:gd name="T3" fmla="*/ 0 h 768"/>
              <a:gd name="T4" fmla="*/ 787 w 874"/>
              <a:gd name="T5" fmla="*/ 54 h 768"/>
              <a:gd name="T6" fmla="*/ 712 w 874"/>
              <a:gd name="T7" fmla="*/ 126 h 768"/>
              <a:gd name="T8" fmla="*/ 644 w 874"/>
              <a:gd name="T9" fmla="*/ 234 h 768"/>
              <a:gd name="T10" fmla="*/ 570 w 874"/>
              <a:gd name="T11" fmla="*/ 346 h 768"/>
              <a:gd name="T12" fmla="*/ 522 w 874"/>
              <a:gd name="T13" fmla="*/ 428 h 768"/>
              <a:gd name="T14" fmla="*/ 456 w 874"/>
              <a:gd name="T15" fmla="*/ 504 h 768"/>
              <a:gd name="T16" fmla="*/ 394 w 874"/>
              <a:gd name="T17" fmla="*/ 576 h 768"/>
              <a:gd name="T18" fmla="*/ 270 w 874"/>
              <a:gd name="T19" fmla="*/ 656 h 768"/>
              <a:gd name="T20" fmla="*/ 166 w 874"/>
              <a:gd name="T21" fmla="*/ 702 h 768"/>
              <a:gd name="T22" fmla="*/ 0 w 874"/>
              <a:gd name="T23" fmla="*/ 726 h 768"/>
              <a:gd name="T24" fmla="*/ 0 w 874"/>
              <a:gd name="T25" fmla="*/ 768 h 768"/>
              <a:gd name="T26" fmla="*/ 874 w 874"/>
              <a:gd name="T27" fmla="*/ 768 h 7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74"/>
              <a:gd name="T43" fmla="*/ 0 h 768"/>
              <a:gd name="T44" fmla="*/ 874 w 874"/>
              <a:gd name="T45" fmla="*/ 768 h 76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74" h="768">
                <a:moveTo>
                  <a:pt x="874" y="768"/>
                </a:moveTo>
                <a:lnTo>
                  <a:pt x="874" y="0"/>
                </a:lnTo>
                <a:lnTo>
                  <a:pt x="787" y="54"/>
                </a:lnTo>
                <a:lnTo>
                  <a:pt x="712" y="126"/>
                </a:lnTo>
                <a:lnTo>
                  <a:pt x="644" y="234"/>
                </a:lnTo>
                <a:lnTo>
                  <a:pt x="570" y="346"/>
                </a:lnTo>
                <a:lnTo>
                  <a:pt x="522" y="428"/>
                </a:lnTo>
                <a:lnTo>
                  <a:pt x="456" y="504"/>
                </a:lnTo>
                <a:lnTo>
                  <a:pt x="394" y="576"/>
                </a:lnTo>
                <a:lnTo>
                  <a:pt x="270" y="656"/>
                </a:lnTo>
                <a:lnTo>
                  <a:pt x="166" y="702"/>
                </a:lnTo>
                <a:lnTo>
                  <a:pt x="0" y="726"/>
                </a:lnTo>
                <a:lnTo>
                  <a:pt x="0" y="768"/>
                </a:lnTo>
                <a:lnTo>
                  <a:pt x="874" y="768"/>
                </a:lnTo>
                <a:close/>
              </a:path>
            </a:pathLst>
          </a:custGeom>
          <a:solidFill>
            <a:srgbClr val="FF0000"/>
          </a:solidFill>
          <a:ln w="12700" cap="flat" cmpd="sng">
            <a:solidFill>
              <a:srgbClr val="FF0000"/>
            </a:solidFill>
            <a:prstDash val="solid"/>
            <a:round/>
            <a:headEnd/>
            <a:tailEnd/>
          </a:ln>
        </p:spPr>
        <p:txBody>
          <a:bodyPr/>
          <a:lstStyle/>
          <a:p>
            <a:endParaRPr lang="en-US"/>
          </a:p>
        </p:txBody>
      </p:sp>
      <p:sp>
        <p:nvSpPr>
          <p:cNvPr id="357380" name="Line 3"/>
          <p:cNvSpPr>
            <a:spLocks noChangeShapeType="1"/>
          </p:cNvSpPr>
          <p:nvPr/>
        </p:nvSpPr>
        <p:spPr bwMode="auto">
          <a:xfrm>
            <a:off x="6553200" y="5105400"/>
            <a:ext cx="0" cy="304800"/>
          </a:xfrm>
          <a:prstGeom prst="line">
            <a:avLst/>
          </a:prstGeom>
          <a:noFill/>
          <a:ln w="101600">
            <a:solidFill>
              <a:srgbClr val="FF0000"/>
            </a:solidFill>
            <a:round/>
            <a:headEnd/>
            <a:tailEnd/>
          </a:ln>
        </p:spPr>
        <p:txBody>
          <a:bodyPr wrap="none" anchor="ctr"/>
          <a:lstStyle/>
          <a:p>
            <a:endParaRPr lang="en-US"/>
          </a:p>
        </p:txBody>
      </p:sp>
      <p:sp>
        <p:nvSpPr>
          <p:cNvPr id="357381" name="Rectangle 4"/>
          <p:cNvSpPr>
            <a:spLocks noChangeArrowheads="1"/>
          </p:cNvSpPr>
          <p:nvPr/>
        </p:nvSpPr>
        <p:spPr bwMode="auto">
          <a:xfrm>
            <a:off x="5791200" y="4191000"/>
            <a:ext cx="76200" cy="1219200"/>
          </a:xfrm>
          <a:prstGeom prst="rect">
            <a:avLst/>
          </a:prstGeom>
          <a:solidFill>
            <a:schemeClr val="hlink"/>
          </a:solidFill>
          <a:ln w="19050" algn="ctr">
            <a:noFill/>
            <a:miter lim="800000"/>
            <a:headEnd/>
            <a:tailEnd/>
          </a:ln>
        </p:spPr>
        <p:txBody>
          <a:bodyPr wrap="none" anchor="ctr"/>
          <a:lstStyle/>
          <a:p>
            <a:pPr algn="ctr">
              <a:spcBef>
                <a:spcPct val="50000"/>
              </a:spcBef>
            </a:pPr>
            <a:endParaRPr lang="en-US"/>
          </a:p>
        </p:txBody>
      </p:sp>
      <p:sp>
        <p:nvSpPr>
          <p:cNvPr id="357382" name="Freeform 5"/>
          <p:cNvSpPr>
            <a:spLocks/>
          </p:cNvSpPr>
          <p:nvPr/>
        </p:nvSpPr>
        <p:spPr bwMode="auto">
          <a:xfrm>
            <a:off x="5780088" y="4191000"/>
            <a:ext cx="812800" cy="1214438"/>
          </a:xfrm>
          <a:custGeom>
            <a:avLst/>
            <a:gdLst>
              <a:gd name="T0" fmla="*/ 23 w 512"/>
              <a:gd name="T1" fmla="*/ 19 h 765"/>
              <a:gd name="T2" fmla="*/ 17 w 512"/>
              <a:gd name="T3" fmla="*/ 17 h 765"/>
              <a:gd name="T4" fmla="*/ 43 w 512"/>
              <a:gd name="T5" fmla="*/ 27 h 765"/>
              <a:gd name="T6" fmla="*/ 65 w 512"/>
              <a:gd name="T7" fmla="*/ 27 h 765"/>
              <a:gd name="T8" fmla="*/ 95 w 512"/>
              <a:gd name="T9" fmla="*/ 43 h 765"/>
              <a:gd name="T10" fmla="*/ 167 w 512"/>
              <a:gd name="T11" fmla="*/ 106 h 765"/>
              <a:gd name="T12" fmla="*/ 245 w 512"/>
              <a:gd name="T13" fmla="*/ 208 h 765"/>
              <a:gd name="T14" fmla="*/ 296 w 512"/>
              <a:gd name="T15" fmla="*/ 280 h 765"/>
              <a:gd name="T16" fmla="*/ 327 w 512"/>
              <a:gd name="T17" fmla="*/ 313 h 765"/>
              <a:gd name="T18" fmla="*/ 339 w 512"/>
              <a:gd name="T19" fmla="*/ 340 h 765"/>
              <a:gd name="T20" fmla="*/ 374 w 512"/>
              <a:gd name="T21" fmla="*/ 391 h 765"/>
              <a:gd name="T22" fmla="*/ 431 w 512"/>
              <a:gd name="T23" fmla="*/ 458 h 765"/>
              <a:gd name="T24" fmla="*/ 471 w 512"/>
              <a:gd name="T25" fmla="*/ 526 h 765"/>
              <a:gd name="T26" fmla="*/ 494 w 512"/>
              <a:gd name="T27" fmla="*/ 571 h 765"/>
              <a:gd name="T28" fmla="*/ 326 w 512"/>
              <a:gd name="T29" fmla="*/ 750 h 765"/>
              <a:gd name="T30" fmla="*/ 272 w 512"/>
              <a:gd name="T31" fmla="*/ 756 h 765"/>
              <a:gd name="T32" fmla="*/ 116 w 512"/>
              <a:gd name="T33" fmla="*/ 745 h 765"/>
              <a:gd name="T34" fmla="*/ 19 w 512"/>
              <a:gd name="T35" fmla="*/ 745 h 765"/>
              <a:gd name="T36" fmla="*/ 49 w 512"/>
              <a:gd name="T37" fmla="*/ 513 h 765"/>
              <a:gd name="T38" fmla="*/ 5 w 512"/>
              <a:gd name="T39" fmla="*/ 23 h 765"/>
              <a:gd name="T40" fmla="*/ 23 w 512"/>
              <a:gd name="T41" fmla="*/ 19 h 7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12"/>
              <a:gd name="T64" fmla="*/ 0 h 765"/>
              <a:gd name="T65" fmla="*/ 512 w 512"/>
              <a:gd name="T66" fmla="*/ 765 h 7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12" h="765">
                <a:moveTo>
                  <a:pt x="23" y="19"/>
                </a:moveTo>
                <a:cubicBezTo>
                  <a:pt x="20" y="2"/>
                  <a:pt x="14" y="16"/>
                  <a:pt x="17" y="17"/>
                </a:cubicBezTo>
                <a:cubicBezTo>
                  <a:pt x="20" y="18"/>
                  <a:pt x="35" y="25"/>
                  <a:pt x="43" y="27"/>
                </a:cubicBezTo>
                <a:cubicBezTo>
                  <a:pt x="61" y="29"/>
                  <a:pt x="48" y="21"/>
                  <a:pt x="65" y="27"/>
                </a:cubicBezTo>
                <a:cubicBezTo>
                  <a:pt x="80" y="32"/>
                  <a:pt x="83" y="33"/>
                  <a:pt x="95" y="43"/>
                </a:cubicBezTo>
                <a:cubicBezTo>
                  <a:pt x="123" y="64"/>
                  <a:pt x="138" y="88"/>
                  <a:pt x="167" y="106"/>
                </a:cubicBezTo>
                <a:cubicBezTo>
                  <a:pt x="180" y="144"/>
                  <a:pt x="215" y="179"/>
                  <a:pt x="245" y="208"/>
                </a:cubicBezTo>
                <a:cubicBezTo>
                  <a:pt x="259" y="248"/>
                  <a:pt x="272" y="246"/>
                  <a:pt x="296" y="280"/>
                </a:cubicBezTo>
                <a:cubicBezTo>
                  <a:pt x="304" y="292"/>
                  <a:pt x="315" y="306"/>
                  <a:pt x="327" y="313"/>
                </a:cubicBezTo>
                <a:cubicBezTo>
                  <a:pt x="333" y="317"/>
                  <a:pt x="339" y="340"/>
                  <a:pt x="339" y="340"/>
                </a:cubicBezTo>
                <a:cubicBezTo>
                  <a:pt x="348" y="366"/>
                  <a:pt x="360" y="368"/>
                  <a:pt x="374" y="391"/>
                </a:cubicBezTo>
                <a:cubicBezTo>
                  <a:pt x="386" y="409"/>
                  <a:pt x="416" y="440"/>
                  <a:pt x="431" y="458"/>
                </a:cubicBezTo>
                <a:cubicBezTo>
                  <a:pt x="450" y="482"/>
                  <a:pt x="447" y="510"/>
                  <a:pt x="471" y="526"/>
                </a:cubicBezTo>
                <a:cubicBezTo>
                  <a:pt x="480" y="553"/>
                  <a:pt x="494" y="532"/>
                  <a:pt x="494" y="571"/>
                </a:cubicBezTo>
                <a:cubicBezTo>
                  <a:pt x="494" y="765"/>
                  <a:pt x="512" y="743"/>
                  <a:pt x="326" y="750"/>
                </a:cubicBezTo>
                <a:cubicBezTo>
                  <a:pt x="308" y="752"/>
                  <a:pt x="290" y="757"/>
                  <a:pt x="272" y="756"/>
                </a:cubicBezTo>
                <a:cubicBezTo>
                  <a:pt x="220" y="755"/>
                  <a:pt x="116" y="745"/>
                  <a:pt x="116" y="745"/>
                </a:cubicBezTo>
                <a:cubicBezTo>
                  <a:pt x="75" y="731"/>
                  <a:pt x="60" y="731"/>
                  <a:pt x="19" y="745"/>
                </a:cubicBezTo>
                <a:cubicBezTo>
                  <a:pt x="0" y="646"/>
                  <a:pt x="28" y="594"/>
                  <a:pt x="49" y="513"/>
                </a:cubicBezTo>
                <a:cubicBezTo>
                  <a:pt x="13" y="288"/>
                  <a:pt x="9" y="166"/>
                  <a:pt x="5" y="23"/>
                </a:cubicBezTo>
                <a:cubicBezTo>
                  <a:pt x="4" y="0"/>
                  <a:pt x="44" y="19"/>
                  <a:pt x="23" y="19"/>
                </a:cubicBezTo>
                <a:close/>
              </a:path>
            </a:pathLst>
          </a:custGeom>
          <a:solidFill>
            <a:srgbClr val="FF0000"/>
          </a:solidFill>
          <a:ln w="12700" cap="flat" cmpd="sng">
            <a:solidFill>
              <a:srgbClr val="FF0000"/>
            </a:solidFill>
            <a:prstDash val="solid"/>
            <a:round/>
            <a:headEnd/>
            <a:tailEnd/>
          </a:ln>
        </p:spPr>
        <p:txBody>
          <a:bodyPr/>
          <a:lstStyle/>
          <a:p>
            <a:endParaRPr lang="en-US"/>
          </a:p>
        </p:txBody>
      </p:sp>
      <p:sp>
        <p:nvSpPr>
          <p:cNvPr id="357383" name="Rectangle 6"/>
          <p:cNvSpPr>
            <a:spLocks noGrp="1" noChangeArrowheads="1"/>
          </p:cNvSpPr>
          <p:nvPr>
            <p:ph type="title" idx="4294967295"/>
          </p:nvPr>
        </p:nvSpPr>
        <p:spPr>
          <a:xfrm>
            <a:off x="1524000" y="304800"/>
            <a:ext cx="7086600" cy="838200"/>
          </a:xfrm>
        </p:spPr>
        <p:txBody>
          <a:bodyPr/>
          <a:lstStyle/>
          <a:p>
            <a:pPr defTabSz="914400" eaLnBrk="1" hangingPunct="1"/>
            <a:r>
              <a:rPr lang="en-US" sz="3600" smtClean="0"/>
              <a:t>The Standardized Normal Table</a:t>
            </a:r>
          </a:p>
        </p:txBody>
      </p:sp>
      <p:sp>
        <p:nvSpPr>
          <p:cNvPr id="357384" name="Rectangle 7"/>
          <p:cNvSpPr>
            <a:spLocks noGrp="1" noChangeArrowheads="1"/>
          </p:cNvSpPr>
          <p:nvPr>
            <p:ph type="body" idx="4294967295"/>
          </p:nvPr>
        </p:nvSpPr>
        <p:spPr>
          <a:xfrm>
            <a:off x="1143000" y="1828800"/>
            <a:ext cx="7391400" cy="2181225"/>
          </a:xfrm>
        </p:spPr>
        <p:txBody>
          <a:bodyPr/>
          <a:lstStyle/>
          <a:p>
            <a:pPr marL="0" indent="0" defTabSz="914400" eaLnBrk="1" hangingPunct="1"/>
            <a:r>
              <a:rPr lang="en-US" sz="2700" smtClean="0"/>
              <a:t>  </a:t>
            </a:r>
            <a:r>
              <a:rPr lang="en-US" smtClean="0"/>
              <a:t>The Cumulative Standardized Normal table in the textbook </a:t>
            </a:r>
            <a:r>
              <a:rPr lang="en-US" smtClean="0">
                <a:solidFill>
                  <a:schemeClr val="folHlink"/>
                </a:solidFill>
              </a:rPr>
              <a:t>(Appendix table E.2)</a:t>
            </a:r>
            <a:r>
              <a:rPr lang="en-US" smtClean="0"/>
              <a:t> gives the probability </a:t>
            </a:r>
            <a:r>
              <a:rPr lang="en-US" smtClean="0">
                <a:solidFill>
                  <a:schemeClr val="hlink"/>
                </a:solidFill>
              </a:rPr>
              <a:t>less than</a:t>
            </a:r>
            <a:r>
              <a:rPr lang="en-US" smtClean="0"/>
              <a:t> a desired value of Z (i.e., from negative infinity to Z)</a:t>
            </a:r>
          </a:p>
          <a:p>
            <a:pPr marL="0" indent="0" defTabSz="914400" eaLnBrk="1" hangingPunct="1">
              <a:buFont typeface="Wingdings" pitchFamily="2" charset="2"/>
              <a:buNone/>
            </a:pPr>
            <a:endParaRPr lang="en-US" smtClean="0"/>
          </a:p>
        </p:txBody>
      </p:sp>
      <p:sp>
        <p:nvSpPr>
          <p:cNvPr id="357385" name="Freeform 8"/>
          <p:cNvSpPr>
            <a:spLocks/>
          </p:cNvSpPr>
          <p:nvPr/>
        </p:nvSpPr>
        <p:spPr bwMode="auto">
          <a:xfrm>
            <a:off x="4419600" y="4184650"/>
            <a:ext cx="1400175" cy="1149350"/>
          </a:xfrm>
          <a:custGeom>
            <a:avLst/>
            <a:gdLst>
              <a:gd name="T0" fmla="*/ 0 w 882"/>
              <a:gd name="T1" fmla="*/ 724 h 724"/>
              <a:gd name="T2" fmla="*/ 95 w 882"/>
              <a:gd name="T3" fmla="*/ 716 h 724"/>
              <a:gd name="T4" fmla="*/ 142 w 882"/>
              <a:gd name="T5" fmla="*/ 708 h 724"/>
              <a:gd name="T6" fmla="*/ 189 w 882"/>
              <a:gd name="T7" fmla="*/ 695 h 724"/>
              <a:gd name="T8" fmla="*/ 237 w 882"/>
              <a:gd name="T9" fmla="*/ 679 h 724"/>
              <a:gd name="T10" fmla="*/ 284 w 882"/>
              <a:gd name="T11" fmla="*/ 657 h 724"/>
              <a:gd name="T12" fmla="*/ 331 w 882"/>
              <a:gd name="T13" fmla="*/ 627 h 724"/>
              <a:gd name="T14" fmla="*/ 426 w 882"/>
              <a:gd name="T15" fmla="*/ 544 h 724"/>
              <a:gd name="T16" fmla="*/ 521 w 882"/>
              <a:gd name="T17" fmla="*/ 426 h 724"/>
              <a:gd name="T18" fmla="*/ 616 w 882"/>
              <a:gd name="T19" fmla="*/ 285 h 724"/>
              <a:gd name="T20" fmla="*/ 663 w 882"/>
              <a:gd name="T21" fmla="*/ 213 h 724"/>
              <a:gd name="T22" fmla="*/ 710 w 882"/>
              <a:gd name="T23" fmla="*/ 146 h 724"/>
              <a:gd name="T24" fmla="*/ 757 w 882"/>
              <a:gd name="T25" fmla="*/ 87 h 724"/>
              <a:gd name="T26" fmla="*/ 805 w 882"/>
              <a:gd name="T27" fmla="*/ 42 h 724"/>
              <a:gd name="T28" fmla="*/ 852 w 882"/>
              <a:gd name="T29" fmla="*/ 13 h 724"/>
              <a:gd name="T30" fmla="*/ 882 w 882"/>
              <a:gd name="T31" fmla="*/ 0 h 7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82"/>
              <a:gd name="T49" fmla="*/ 0 h 724"/>
              <a:gd name="T50" fmla="*/ 882 w 882"/>
              <a:gd name="T51" fmla="*/ 724 h 7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82" h="724">
                <a:moveTo>
                  <a:pt x="0" y="724"/>
                </a:moveTo>
                <a:lnTo>
                  <a:pt x="95" y="716"/>
                </a:lnTo>
                <a:lnTo>
                  <a:pt x="142" y="708"/>
                </a:lnTo>
                <a:lnTo>
                  <a:pt x="189" y="695"/>
                </a:lnTo>
                <a:lnTo>
                  <a:pt x="237" y="679"/>
                </a:lnTo>
                <a:lnTo>
                  <a:pt x="284" y="657"/>
                </a:lnTo>
                <a:lnTo>
                  <a:pt x="331" y="627"/>
                </a:lnTo>
                <a:lnTo>
                  <a:pt x="426" y="544"/>
                </a:lnTo>
                <a:lnTo>
                  <a:pt x="521" y="426"/>
                </a:lnTo>
                <a:lnTo>
                  <a:pt x="616" y="285"/>
                </a:lnTo>
                <a:lnTo>
                  <a:pt x="663" y="213"/>
                </a:lnTo>
                <a:lnTo>
                  <a:pt x="710" y="146"/>
                </a:lnTo>
                <a:lnTo>
                  <a:pt x="757" y="87"/>
                </a:lnTo>
                <a:lnTo>
                  <a:pt x="805" y="42"/>
                </a:lnTo>
                <a:lnTo>
                  <a:pt x="852" y="13"/>
                </a:lnTo>
                <a:lnTo>
                  <a:pt x="882" y="0"/>
                </a:lnTo>
              </a:path>
            </a:pathLst>
          </a:custGeom>
          <a:noFill/>
          <a:ln w="50800" cap="rnd" cmpd="sng">
            <a:solidFill>
              <a:srgbClr val="008000"/>
            </a:solidFill>
            <a:prstDash val="solid"/>
            <a:round/>
            <a:headEnd type="none" w="med" len="med"/>
            <a:tailEnd type="none" w="med" len="med"/>
          </a:ln>
        </p:spPr>
        <p:txBody>
          <a:bodyPr/>
          <a:lstStyle/>
          <a:p>
            <a:endParaRPr lang="en-US"/>
          </a:p>
        </p:txBody>
      </p:sp>
      <p:sp>
        <p:nvSpPr>
          <p:cNvPr id="357386" name="Line 9"/>
          <p:cNvSpPr>
            <a:spLocks noChangeShapeType="1"/>
          </p:cNvSpPr>
          <p:nvPr/>
        </p:nvSpPr>
        <p:spPr bwMode="auto">
          <a:xfrm>
            <a:off x="7340600" y="5268913"/>
            <a:ext cx="0" cy="1587"/>
          </a:xfrm>
          <a:prstGeom prst="line">
            <a:avLst/>
          </a:prstGeom>
          <a:noFill/>
          <a:ln w="12700">
            <a:solidFill>
              <a:srgbClr val="CDCDCD"/>
            </a:solidFill>
            <a:round/>
            <a:headEnd/>
            <a:tailEnd/>
          </a:ln>
        </p:spPr>
        <p:txBody>
          <a:bodyPr wrap="none" anchor="ctr"/>
          <a:lstStyle/>
          <a:p>
            <a:endParaRPr lang="en-US"/>
          </a:p>
        </p:txBody>
      </p:sp>
      <p:sp>
        <p:nvSpPr>
          <p:cNvPr id="357387" name="Rectangle 10"/>
          <p:cNvSpPr>
            <a:spLocks noChangeArrowheads="1"/>
          </p:cNvSpPr>
          <p:nvPr/>
        </p:nvSpPr>
        <p:spPr bwMode="auto">
          <a:xfrm>
            <a:off x="7467600" y="5334000"/>
            <a:ext cx="366713" cy="454025"/>
          </a:xfrm>
          <a:prstGeom prst="rect">
            <a:avLst/>
          </a:prstGeom>
          <a:noFill/>
          <a:ln w="12700">
            <a:noFill/>
            <a:miter lim="800000"/>
            <a:headEnd/>
            <a:tailEnd/>
          </a:ln>
        </p:spPr>
        <p:txBody>
          <a:bodyPr wrap="none" lIns="90487" tIns="44450" rIns="90487" bIns="44450">
            <a:spAutoFit/>
          </a:bodyPr>
          <a:lstStyle/>
          <a:p>
            <a:pPr eaLnBrk="0" hangingPunct="0"/>
            <a:r>
              <a:rPr lang="en-US" b="1">
                <a:solidFill>
                  <a:srgbClr val="339933"/>
                </a:solidFill>
              </a:rPr>
              <a:t>Z</a:t>
            </a:r>
          </a:p>
        </p:txBody>
      </p:sp>
      <p:sp>
        <p:nvSpPr>
          <p:cNvPr id="357388" name="Rectangle 11"/>
          <p:cNvSpPr>
            <a:spLocks noChangeArrowheads="1"/>
          </p:cNvSpPr>
          <p:nvPr/>
        </p:nvSpPr>
        <p:spPr bwMode="auto">
          <a:xfrm>
            <a:off x="5638800" y="5410200"/>
            <a:ext cx="479425" cy="454025"/>
          </a:xfrm>
          <a:prstGeom prst="rect">
            <a:avLst/>
          </a:prstGeom>
          <a:noFill/>
          <a:ln w="12700">
            <a:noFill/>
            <a:miter lim="800000"/>
            <a:headEnd/>
            <a:tailEnd/>
          </a:ln>
        </p:spPr>
        <p:txBody>
          <a:bodyPr lIns="90487" tIns="44450" rIns="90487" bIns="44450">
            <a:spAutoFit/>
          </a:bodyPr>
          <a:lstStyle/>
          <a:p>
            <a:pPr eaLnBrk="0" hangingPunct="0">
              <a:spcBef>
                <a:spcPct val="50000"/>
              </a:spcBef>
            </a:pPr>
            <a:r>
              <a:rPr lang="en-US" b="1">
                <a:solidFill>
                  <a:srgbClr val="339933"/>
                </a:solidFill>
              </a:rPr>
              <a:t>0</a:t>
            </a:r>
          </a:p>
        </p:txBody>
      </p:sp>
      <p:sp>
        <p:nvSpPr>
          <p:cNvPr id="357389" name="Rectangle 12"/>
          <p:cNvSpPr>
            <a:spLocks noChangeArrowheads="1"/>
          </p:cNvSpPr>
          <p:nvPr/>
        </p:nvSpPr>
        <p:spPr bwMode="auto">
          <a:xfrm>
            <a:off x="6172200" y="5410200"/>
            <a:ext cx="990600" cy="454025"/>
          </a:xfrm>
          <a:prstGeom prst="rect">
            <a:avLst/>
          </a:prstGeom>
          <a:noFill/>
          <a:ln w="12700">
            <a:noFill/>
            <a:miter lim="800000"/>
            <a:headEnd/>
            <a:tailEnd/>
          </a:ln>
        </p:spPr>
        <p:txBody>
          <a:bodyPr lIns="90487" tIns="44450" rIns="90487" bIns="44450">
            <a:spAutoFit/>
          </a:bodyPr>
          <a:lstStyle/>
          <a:p>
            <a:pPr eaLnBrk="0" hangingPunct="0">
              <a:spcBef>
                <a:spcPct val="50000"/>
              </a:spcBef>
            </a:pPr>
            <a:r>
              <a:rPr lang="en-US" b="1">
                <a:solidFill>
                  <a:srgbClr val="339933"/>
                </a:solidFill>
              </a:rPr>
              <a:t>2.00</a:t>
            </a:r>
          </a:p>
        </p:txBody>
      </p:sp>
      <p:sp>
        <p:nvSpPr>
          <p:cNvPr id="357390" name="Line 13"/>
          <p:cNvSpPr>
            <a:spLocks noChangeShapeType="1"/>
          </p:cNvSpPr>
          <p:nvPr/>
        </p:nvSpPr>
        <p:spPr bwMode="auto">
          <a:xfrm>
            <a:off x="5791200" y="5334000"/>
            <a:ext cx="762000" cy="0"/>
          </a:xfrm>
          <a:prstGeom prst="line">
            <a:avLst/>
          </a:prstGeom>
          <a:noFill/>
          <a:ln w="50800">
            <a:solidFill>
              <a:srgbClr val="FF0000"/>
            </a:solidFill>
            <a:round/>
            <a:headEnd/>
            <a:tailEnd/>
          </a:ln>
        </p:spPr>
        <p:txBody>
          <a:bodyPr/>
          <a:lstStyle/>
          <a:p>
            <a:endParaRPr lang="en-US"/>
          </a:p>
        </p:txBody>
      </p:sp>
      <p:sp>
        <p:nvSpPr>
          <p:cNvPr id="357391" name="Line 14"/>
          <p:cNvSpPr>
            <a:spLocks noChangeShapeType="1"/>
          </p:cNvSpPr>
          <p:nvPr/>
        </p:nvSpPr>
        <p:spPr bwMode="auto">
          <a:xfrm>
            <a:off x="5791200" y="5334000"/>
            <a:ext cx="762000" cy="0"/>
          </a:xfrm>
          <a:prstGeom prst="line">
            <a:avLst/>
          </a:prstGeom>
          <a:noFill/>
          <a:ln w="50800">
            <a:solidFill>
              <a:srgbClr val="FF0000"/>
            </a:solidFill>
            <a:round/>
            <a:headEnd/>
            <a:tailEnd/>
          </a:ln>
        </p:spPr>
        <p:txBody>
          <a:bodyPr/>
          <a:lstStyle/>
          <a:p>
            <a:endParaRPr lang="en-US"/>
          </a:p>
        </p:txBody>
      </p:sp>
      <p:sp>
        <p:nvSpPr>
          <p:cNvPr id="357392" name="Line 15"/>
          <p:cNvSpPr>
            <a:spLocks noChangeShapeType="1"/>
          </p:cNvSpPr>
          <p:nvPr/>
        </p:nvSpPr>
        <p:spPr bwMode="auto">
          <a:xfrm>
            <a:off x="5791200" y="5334000"/>
            <a:ext cx="762000" cy="0"/>
          </a:xfrm>
          <a:prstGeom prst="line">
            <a:avLst/>
          </a:prstGeom>
          <a:noFill/>
          <a:ln w="152400">
            <a:solidFill>
              <a:srgbClr val="FF0000"/>
            </a:solidFill>
            <a:round/>
            <a:headEnd/>
            <a:tailEnd/>
          </a:ln>
        </p:spPr>
        <p:txBody>
          <a:bodyPr/>
          <a:lstStyle/>
          <a:p>
            <a:endParaRPr lang="en-US"/>
          </a:p>
        </p:txBody>
      </p:sp>
      <p:sp>
        <p:nvSpPr>
          <p:cNvPr id="357393" name="Text Box 16"/>
          <p:cNvSpPr txBox="1">
            <a:spLocks noChangeArrowheads="1"/>
          </p:cNvSpPr>
          <p:nvPr/>
        </p:nvSpPr>
        <p:spPr bwMode="auto">
          <a:xfrm>
            <a:off x="6629400" y="4038600"/>
            <a:ext cx="1143000" cy="457200"/>
          </a:xfrm>
          <a:prstGeom prst="rect">
            <a:avLst/>
          </a:prstGeom>
          <a:solidFill>
            <a:srgbClr val="C7DAF7"/>
          </a:solidFill>
          <a:ln w="12700">
            <a:noFill/>
            <a:miter lim="800000"/>
            <a:headEnd/>
            <a:tailEnd/>
          </a:ln>
        </p:spPr>
        <p:txBody>
          <a:bodyPr>
            <a:spAutoFit/>
          </a:bodyPr>
          <a:lstStyle/>
          <a:p>
            <a:pPr eaLnBrk="0" hangingPunct="0">
              <a:spcBef>
                <a:spcPct val="50000"/>
              </a:spcBef>
            </a:pPr>
            <a:r>
              <a:rPr lang="en-US" b="1"/>
              <a:t>0.9772</a:t>
            </a:r>
          </a:p>
        </p:txBody>
      </p:sp>
      <p:sp>
        <p:nvSpPr>
          <p:cNvPr id="357394" name="Line 17"/>
          <p:cNvSpPr>
            <a:spLocks noChangeShapeType="1"/>
          </p:cNvSpPr>
          <p:nvPr/>
        </p:nvSpPr>
        <p:spPr bwMode="auto">
          <a:xfrm flipH="1">
            <a:off x="6172200" y="4495800"/>
            <a:ext cx="609600" cy="381000"/>
          </a:xfrm>
          <a:prstGeom prst="line">
            <a:avLst/>
          </a:prstGeom>
          <a:noFill/>
          <a:ln w="12700">
            <a:solidFill>
              <a:schemeClr val="tx1"/>
            </a:solidFill>
            <a:round/>
            <a:headEnd/>
            <a:tailEnd type="triangle" w="med" len="med"/>
          </a:ln>
        </p:spPr>
        <p:txBody>
          <a:bodyPr/>
          <a:lstStyle/>
          <a:p>
            <a:endParaRPr lang="en-US"/>
          </a:p>
        </p:txBody>
      </p:sp>
      <p:sp>
        <p:nvSpPr>
          <p:cNvPr id="357395" name="Freeform 18"/>
          <p:cNvSpPr>
            <a:spLocks/>
          </p:cNvSpPr>
          <p:nvPr/>
        </p:nvSpPr>
        <p:spPr bwMode="auto">
          <a:xfrm>
            <a:off x="5832475" y="4187825"/>
            <a:ext cx="1384300" cy="1139825"/>
          </a:xfrm>
          <a:custGeom>
            <a:avLst/>
            <a:gdLst>
              <a:gd name="T0" fmla="*/ 872 w 872"/>
              <a:gd name="T1" fmla="*/ 718 h 718"/>
              <a:gd name="T2" fmla="*/ 777 w 872"/>
              <a:gd name="T3" fmla="*/ 710 h 718"/>
              <a:gd name="T4" fmla="*/ 730 w 872"/>
              <a:gd name="T5" fmla="*/ 702 h 718"/>
              <a:gd name="T6" fmla="*/ 683 w 872"/>
              <a:gd name="T7" fmla="*/ 689 h 718"/>
              <a:gd name="T8" fmla="*/ 635 w 872"/>
              <a:gd name="T9" fmla="*/ 673 h 718"/>
              <a:gd name="T10" fmla="*/ 587 w 872"/>
              <a:gd name="T11" fmla="*/ 651 h 718"/>
              <a:gd name="T12" fmla="*/ 540 w 872"/>
              <a:gd name="T13" fmla="*/ 621 h 718"/>
              <a:gd name="T14" fmla="*/ 445 w 872"/>
              <a:gd name="T15" fmla="*/ 538 h 718"/>
              <a:gd name="T16" fmla="*/ 350 w 872"/>
              <a:gd name="T17" fmla="*/ 420 h 718"/>
              <a:gd name="T18" fmla="*/ 256 w 872"/>
              <a:gd name="T19" fmla="*/ 279 h 718"/>
              <a:gd name="T20" fmla="*/ 208 w 872"/>
              <a:gd name="T21" fmla="*/ 207 h 718"/>
              <a:gd name="T22" fmla="*/ 161 w 872"/>
              <a:gd name="T23" fmla="*/ 140 h 718"/>
              <a:gd name="T24" fmla="*/ 114 w 872"/>
              <a:gd name="T25" fmla="*/ 81 h 718"/>
              <a:gd name="T26" fmla="*/ 66 w 872"/>
              <a:gd name="T27" fmla="*/ 36 h 718"/>
              <a:gd name="T28" fmla="*/ 18 w 872"/>
              <a:gd name="T29" fmla="*/ 10 h 718"/>
              <a:gd name="T30" fmla="*/ 0 w 872"/>
              <a:gd name="T31" fmla="*/ 0 h 7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72"/>
              <a:gd name="T49" fmla="*/ 0 h 718"/>
              <a:gd name="T50" fmla="*/ 872 w 872"/>
              <a:gd name="T51" fmla="*/ 718 h 7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72" h="718">
                <a:moveTo>
                  <a:pt x="872" y="718"/>
                </a:moveTo>
                <a:lnTo>
                  <a:pt x="777" y="710"/>
                </a:lnTo>
                <a:lnTo>
                  <a:pt x="730" y="702"/>
                </a:lnTo>
                <a:lnTo>
                  <a:pt x="683" y="689"/>
                </a:lnTo>
                <a:lnTo>
                  <a:pt x="635" y="673"/>
                </a:lnTo>
                <a:lnTo>
                  <a:pt x="587" y="651"/>
                </a:lnTo>
                <a:lnTo>
                  <a:pt x="540" y="621"/>
                </a:lnTo>
                <a:lnTo>
                  <a:pt x="445" y="538"/>
                </a:lnTo>
                <a:lnTo>
                  <a:pt x="350" y="420"/>
                </a:lnTo>
                <a:lnTo>
                  <a:pt x="256" y="279"/>
                </a:lnTo>
                <a:lnTo>
                  <a:pt x="208" y="207"/>
                </a:lnTo>
                <a:lnTo>
                  <a:pt x="161" y="140"/>
                </a:lnTo>
                <a:lnTo>
                  <a:pt x="114" y="81"/>
                </a:lnTo>
                <a:lnTo>
                  <a:pt x="66" y="36"/>
                </a:lnTo>
                <a:lnTo>
                  <a:pt x="18" y="10"/>
                </a:lnTo>
                <a:lnTo>
                  <a:pt x="0" y="0"/>
                </a:lnTo>
              </a:path>
            </a:pathLst>
          </a:custGeom>
          <a:noFill/>
          <a:ln w="50800" cap="rnd" cmpd="sng">
            <a:solidFill>
              <a:srgbClr val="008000"/>
            </a:solidFill>
            <a:prstDash val="solid"/>
            <a:round/>
            <a:headEnd type="none" w="med" len="med"/>
            <a:tailEnd type="none" w="med" len="med"/>
          </a:ln>
        </p:spPr>
        <p:txBody>
          <a:bodyPr/>
          <a:lstStyle/>
          <a:p>
            <a:endParaRPr lang="en-US"/>
          </a:p>
        </p:txBody>
      </p:sp>
      <p:sp>
        <p:nvSpPr>
          <p:cNvPr id="357396" name="Freeform 19"/>
          <p:cNvSpPr>
            <a:spLocks/>
          </p:cNvSpPr>
          <p:nvPr/>
        </p:nvSpPr>
        <p:spPr bwMode="auto">
          <a:xfrm>
            <a:off x="4114800" y="5410200"/>
            <a:ext cx="3422650" cy="1588"/>
          </a:xfrm>
          <a:custGeom>
            <a:avLst/>
            <a:gdLst>
              <a:gd name="T0" fmla="*/ 0 w 2156"/>
              <a:gd name="T1" fmla="*/ 0 h 1"/>
              <a:gd name="T2" fmla="*/ 72 w 2156"/>
              <a:gd name="T3" fmla="*/ 1 h 1"/>
              <a:gd name="T4" fmla="*/ 2156 w 2156"/>
              <a:gd name="T5" fmla="*/ 1 h 1"/>
              <a:gd name="T6" fmla="*/ 0 60000 65536"/>
              <a:gd name="T7" fmla="*/ 0 60000 65536"/>
              <a:gd name="T8" fmla="*/ 0 60000 65536"/>
              <a:gd name="T9" fmla="*/ 0 w 2156"/>
              <a:gd name="T10" fmla="*/ 0 h 1"/>
              <a:gd name="T11" fmla="*/ 2156 w 2156"/>
              <a:gd name="T12" fmla="*/ 1 h 1"/>
            </a:gdLst>
            <a:ahLst/>
            <a:cxnLst>
              <a:cxn ang="T6">
                <a:pos x="T0" y="T1"/>
              </a:cxn>
              <a:cxn ang="T7">
                <a:pos x="T2" y="T3"/>
              </a:cxn>
              <a:cxn ang="T8">
                <a:pos x="T4" y="T5"/>
              </a:cxn>
            </a:cxnLst>
            <a:rect l="T9" t="T10" r="T11" b="T12"/>
            <a:pathLst>
              <a:path w="2156" h="1">
                <a:moveTo>
                  <a:pt x="0" y="0"/>
                </a:moveTo>
                <a:lnTo>
                  <a:pt x="72" y="1"/>
                </a:lnTo>
                <a:lnTo>
                  <a:pt x="2156" y="1"/>
                </a:lnTo>
              </a:path>
            </a:pathLst>
          </a:custGeom>
          <a:noFill/>
          <a:ln w="25400" cap="rnd" cmpd="sng">
            <a:solidFill>
              <a:schemeClr val="bg2"/>
            </a:solidFill>
            <a:prstDash val="solid"/>
            <a:round/>
            <a:headEnd type="none" w="med" len="med"/>
            <a:tailEnd type="none" w="med" len="med"/>
          </a:ln>
        </p:spPr>
        <p:txBody>
          <a:bodyPr/>
          <a:lstStyle/>
          <a:p>
            <a:endParaRPr lang="en-US"/>
          </a:p>
        </p:txBody>
      </p:sp>
      <p:sp>
        <p:nvSpPr>
          <p:cNvPr id="357397" name="Rectangle 20"/>
          <p:cNvSpPr>
            <a:spLocks noChangeArrowheads="1"/>
          </p:cNvSpPr>
          <p:nvPr/>
        </p:nvSpPr>
        <p:spPr bwMode="auto">
          <a:xfrm>
            <a:off x="838200" y="4191000"/>
            <a:ext cx="3124200" cy="904875"/>
          </a:xfrm>
          <a:prstGeom prst="rect">
            <a:avLst/>
          </a:prstGeom>
          <a:solidFill>
            <a:srgbClr val="FDE0BD"/>
          </a:solidFill>
          <a:ln w="9525" algn="ctr">
            <a:solidFill>
              <a:schemeClr val="tx1"/>
            </a:solidFill>
            <a:miter lim="800000"/>
            <a:headEnd/>
            <a:tailEnd/>
          </a:ln>
        </p:spPr>
        <p:txBody>
          <a:bodyPr>
            <a:spAutoFit/>
          </a:bodyPr>
          <a:lstStyle/>
          <a:p>
            <a:pPr>
              <a:spcBef>
                <a:spcPct val="20000"/>
              </a:spcBef>
              <a:buClr>
                <a:schemeClr val="folHlink"/>
              </a:buClr>
              <a:buSzPct val="60000"/>
              <a:buFont typeface="Symbol" pitchFamily="18" charset="2"/>
              <a:buNone/>
            </a:pPr>
            <a:r>
              <a:rPr lang="en-US">
                <a:solidFill>
                  <a:schemeClr val="folHlink"/>
                </a:solidFill>
              </a:rPr>
              <a:t>Example:</a:t>
            </a:r>
            <a:r>
              <a:rPr lang="en-US"/>
              <a:t> </a:t>
            </a:r>
          </a:p>
          <a:p>
            <a:pPr>
              <a:spcBef>
                <a:spcPct val="20000"/>
              </a:spcBef>
              <a:buClr>
                <a:schemeClr val="folHlink"/>
              </a:buClr>
              <a:buSzPct val="60000"/>
              <a:buFont typeface="Symbol" pitchFamily="18" charset="2"/>
              <a:buNone/>
            </a:pPr>
            <a:r>
              <a:rPr lang="en-US"/>
              <a:t>P(Z &lt; 2.00) = 0.9772</a:t>
            </a:r>
          </a:p>
        </p:txBody>
      </p:sp>
      <p:sp>
        <p:nvSpPr>
          <p:cNvPr id="357398" name="Line 21"/>
          <p:cNvSpPr>
            <a:spLocks noChangeShapeType="1"/>
          </p:cNvSpPr>
          <p:nvPr/>
        </p:nvSpPr>
        <p:spPr bwMode="auto">
          <a:xfrm>
            <a:off x="5791200" y="4191000"/>
            <a:ext cx="0" cy="1219200"/>
          </a:xfrm>
          <a:prstGeom prst="line">
            <a:avLst/>
          </a:prstGeom>
          <a:noFill/>
          <a:ln w="12700">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4"/>
          <p:cNvSpPr>
            <a:spLocks noGrp="1" noChangeArrowheads="1"/>
          </p:cNvSpPr>
          <p:nvPr>
            <p:ph type="ftr" sz="quarter" idx="10"/>
          </p:nvPr>
        </p:nvSpPr>
        <p:spPr>
          <a:ln/>
        </p:spPr>
        <p:txBody>
          <a:bodyPr/>
          <a:lstStyle/>
          <a:p>
            <a:r>
              <a:rPr lang="en-US"/>
              <a:t>Copyright ©2011 Pearson Education, Inc. publishing as Prentice Hall</a:t>
            </a:r>
          </a:p>
        </p:txBody>
      </p:sp>
      <p:sp>
        <p:nvSpPr>
          <p:cNvPr id="21" name="Rectangle 5"/>
          <p:cNvSpPr>
            <a:spLocks noGrp="1" noChangeArrowheads="1"/>
          </p:cNvSpPr>
          <p:nvPr>
            <p:ph type="sldNum" sz="quarter" idx="11"/>
          </p:nvPr>
        </p:nvSpPr>
        <p:spPr>
          <a:ln/>
        </p:spPr>
        <p:txBody>
          <a:bodyPr/>
          <a:lstStyle/>
          <a:p>
            <a:r>
              <a:rPr lang="en-US"/>
              <a:t>6-</a:t>
            </a:r>
            <a:fld id="{D3F6470F-0D42-4A34-A9AE-7EECC0EA6A2D}" type="slidenum">
              <a:rPr lang="en-US"/>
              <a:pPr/>
              <a:t>17</a:t>
            </a:fld>
            <a:endParaRPr lang="en-US"/>
          </a:p>
        </p:txBody>
      </p:sp>
      <p:sp>
        <p:nvSpPr>
          <p:cNvPr id="358403" name="Rectangle 2"/>
          <p:cNvSpPr>
            <a:spLocks noChangeArrowheads="1"/>
          </p:cNvSpPr>
          <p:nvPr/>
        </p:nvSpPr>
        <p:spPr bwMode="auto">
          <a:xfrm>
            <a:off x="4038600" y="2743200"/>
            <a:ext cx="2590800" cy="533400"/>
          </a:xfrm>
          <a:prstGeom prst="rect">
            <a:avLst/>
          </a:prstGeom>
          <a:solidFill>
            <a:srgbClr val="B8FAC8"/>
          </a:solidFill>
          <a:ln w="19050" algn="ctr">
            <a:noFill/>
            <a:miter lim="800000"/>
            <a:headEnd/>
            <a:tailEnd/>
          </a:ln>
        </p:spPr>
        <p:txBody>
          <a:bodyPr wrap="none" anchor="ctr"/>
          <a:lstStyle/>
          <a:p>
            <a:pPr algn="ctr">
              <a:spcBef>
                <a:spcPct val="50000"/>
              </a:spcBef>
            </a:pPr>
            <a:endParaRPr lang="en-US"/>
          </a:p>
        </p:txBody>
      </p:sp>
      <p:sp>
        <p:nvSpPr>
          <p:cNvPr id="358404" name="Rectangle 3"/>
          <p:cNvSpPr>
            <a:spLocks noChangeArrowheads="1"/>
          </p:cNvSpPr>
          <p:nvPr/>
        </p:nvSpPr>
        <p:spPr bwMode="auto">
          <a:xfrm>
            <a:off x="3276600" y="3352800"/>
            <a:ext cx="533400" cy="1828800"/>
          </a:xfrm>
          <a:prstGeom prst="rect">
            <a:avLst/>
          </a:prstGeom>
          <a:solidFill>
            <a:srgbClr val="8ED8F6"/>
          </a:solidFill>
          <a:ln w="19050" algn="ctr">
            <a:noFill/>
            <a:miter lim="800000"/>
            <a:headEnd/>
            <a:tailEnd/>
          </a:ln>
        </p:spPr>
        <p:txBody>
          <a:bodyPr wrap="none" anchor="ctr"/>
          <a:lstStyle/>
          <a:p>
            <a:pPr algn="ctr">
              <a:spcBef>
                <a:spcPct val="50000"/>
              </a:spcBef>
            </a:pPr>
            <a:endParaRPr lang="en-US"/>
          </a:p>
        </p:txBody>
      </p:sp>
      <p:sp>
        <p:nvSpPr>
          <p:cNvPr id="358405" name="Rectangle 4"/>
          <p:cNvSpPr>
            <a:spLocks noGrp="1" noChangeArrowheads="1"/>
          </p:cNvSpPr>
          <p:nvPr>
            <p:ph type="title" idx="4294967295"/>
          </p:nvPr>
        </p:nvSpPr>
        <p:spPr>
          <a:xfrm>
            <a:off x="1447800" y="304800"/>
            <a:ext cx="7086600" cy="838200"/>
          </a:xfrm>
        </p:spPr>
        <p:txBody>
          <a:bodyPr/>
          <a:lstStyle/>
          <a:p>
            <a:pPr defTabSz="914400" eaLnBrk="1" hangingPunct="1"/>
            <a:r>
              <a:rPr lang="en-US" sz="3600" smtClean="0"/>
              <a:t>The Standardized Normal Table</a:t>
            </a:r>
          </a:p>
        </p:txBody>
      </p:sp>
      <p:sp>
        <p:nvSpPr>
          <p:cNvPr id="358406" name="Rectangle 5"/>
          <p:cNvSpPr>
            <a:spLocks noGrp="1" noChangeArrowheads="1"/>
          </p:cNvSpPr>
          <p:nvPr>
            <p:ph type="body" idx="4294967295"/>
          </p:nvPr>
        </p:nvSpPr>
        <p:spPr>
          <a:xfrm>
            <a:off x="4572000" y="4075113"/>
            <a:ext cx="4038600" cy="1981200"/>
          </a:xfrm>
        </p:spPr>
        <p:txBody>
          <a:bodyPr/>
          <a:lstStyle/>
          <a:p>
            <a:pPr marL="571500" indent="-571500" defTabSz="914400" eaLnBrk="1" hangingPunct="1">
              <a:lnSpc>
                <a:spcPct val="90000"/>
              </a:lnSpc>
              <a:buFont typeface="Wingdings" pitchFamily="2" charset="2"/>
              <a:buNone/>
            </a:pPr>
            <a:r>
              <a:rPr lang="en-US" smtClean="0"/>
              <a:t>      </a:t>
            </a:r>
            <a:r>
              <a:rPr lang="en-US" sz="2400" smtClean="0"/>
              <a:t>The value within the table gives the </a:t>
            </a:r>
            <a:r>
              <a:rPr lang="en-US" sz="2400" smtClean="0">
                <a:solidFill>
                  <a:srgbClr val="FF3300"/>
                </a:solidFill>
              </a:rPr>
              <a:t>probability </a:t>
            </a:r>
            <a:r>
              <a:rPr lang="en-US" sz="2400" smtClean="0"/>
              <a:t>from Z = </a:t>
            </a:r>
            <a:r>
              <a:rPr lang="en-US" sz="2400" b="1" smtClean="0">
                <a:sym typeface="Symbol" pitchFamily="18" charset="2"/>
              </a:rPr>
              <a:t> </a:t>
            </a:r>
            <a:r>
              <a:rPr lang="en-US" sz="2400" smtClean="0"/>
              <a:t> up to the desired Z value</a:t>
            </a:r>
          </a:p>
        </p:txBody>
      </p:sp>
      <p:sp>
        <p:nvSpPr>
          <p:cNvPr id="358407" name="Line 7"/>
          <p:cNvSpPr>
            <a:spLocks noChangeShapeType="1"/>
          </p:cNvSpPr>
          <p:nvPr/>
        </p:nvSpPr>
        <p:spPr bwMode="auto">
          <a:xfrm flipH="1" flipV="1">
            <a:off x="4876800" y="5029200"/>
            <a:ext cx="304800" cy="76200"/>
          </a:xfrm>
          <a:prstGeom prst="line">
            <a:avLst/>
          </a:prstGeom>
          <a:noFill/>
          <a:ln w="38100">
            <a:solidFill>
              <a:srgbClr val="FF0000"/>
            </a:solidFill>
            <a:round/>
            <a:headEnd/>
            <a:tailEnd type="triangle" w="med" len="med"/>
          </a:ln>
        </p:spPr>
        <p:txBody>
          <a:bodyPr wrap="none" anchor="ctr"/>
          <a:lstStyle/>
          <a:p>
            <a:endParaRPr lang="en-US"/>
          </a:p>
        </p:txBody>
      </p:sp>
      <p:sp>
        <p:nvSpPr>
          <p:cNvPr id="358408" name="Text Box 8"/>
          <p:cNvSpPr txBox="1">
            <a:spLocks noChangeArrowheads="1"/>
          </p:cNvSpPr>
          <p:nvPr/>
        </p:nvSpPr>
        <p:spPr bwMode="auto">
          <a:xfrm>
            <a:off x="4114800" y="4800600"/>
            <a:ext cx="990600" cy="366713"/>
          </a:xfrm>
          <a:prstGeom prst="rect">
            <a:avLst/>
          </a:prstGeom>
          <a:noFill/>
          <a:ln w="12700">
            <a:noFill/>
            <a:miter lim="800000"/>
            <a:headEnd/>
            <a:tailEnd/>
          </a:ln>
        </p:spPr>
        <p:txBody>
          <a:bodyPr>
            <a:spAutoFit/>
          </a:bodyPr>
          <a:lstStyle/>
          <a:p>
            <a:pPr eaLnBrk="0" hangingPunct="0">
              <a:spcBef>
                <a:spcPct val="50000"/>
              </a:spcBef>
            </a:pPr>
            <a:r>
              <a:rPr lang="en-US" sz="1800" b="1">
                <a:solidFill>
                  <a:srgbClr val="FF3300"/>
                </a:solidFill>
              </a:rPr>
              <a:t>.9772</a:t>
            </a:r>
          </a:p>
        </p:txBody>
      </p:sp>
      <p:sp>
        <p:nvSpPr>
          <p:cNvPr id="358409" name="Text Box 9"/>
          <p:cNvSpPr txBox="1">
            <a:spLocks noChangeArrowheads="1"/>
          </p:cNvSpPr>
          <p:nvPr/>
        </p:nvSpPr>
        <p:spPr bwMode="auto">
          <a:xfrm>
            <a:off x="3200400" y="5638800"/>
            <a:ext cx="685800" cy="396875"/>
          </a:xfrm>
          <a:prstGeom prst="rect">
            <a:avLst/>
          </a:prstGeom>
          <a:noFill/>
          <a:ln w="12700">
            <a:noFill/>
            <a:miter lim="800000"/>
            <a:headEnd/>
            <a:tailEnd/>
          </a:ln>
        </p:spPr>
        <p:txBody>
          <a:bodyPr>
            <a:spAutoFit/>
          </a:bodyPr>
          <a:lstStyle/>
          <a:p>
            <a:pPr eaLnBrk="0" hangingPunct="0">
              <a:spcBef>
                <a:spcPct val="50000"/>
              </a:spcBef>
            </a:pPr>
            <a:r>
              <a:rPr lang="en-US" sz="2000">
                <a:solidFill>
                  <a:schemeClr val="bg1"/>
                </a:solidFill>
              </a:rPr>
              <a:t>2.0</a:t>
            </a:r>
          </a:p>
        </p:txBody>
      </p:sp>
      <p:sp>
        <p:nvSpPr>
          <p:cNvPr id="358410" name="Text Box 10"/>
          <p:cNvSpPr txBox="1">
            <a:spLocks noChangeArrowheads="1"/>
          </p:cNvSpPr>
          <p:nvPr/>
        </p:nvSpPr>
        <p:spPr bwMode="auto">
          <a:xfrm>
            <a:off x="1295400" y="5638800"/>
            <a:ext cx="3048000" cy="466725"/>
          </a:xfrm>
          <a:prstGeom prst="rect">
            <a:avLst/>
          </a:prstGeom>
          <a:solidFill>
            <a:srgbClr val="FDE0BD"/>
          </a:solidFill>
          <a:ln w="9525">
            <a:solidFill>
              <a:schemeClr val="tx1"/>
            </a:solidFill>
            <a:miter lim="800000"/>
            <a:headEnd/>
            <a:tailEnd/>
          </a:ln>
        </p:spPr>
        <p:txBody>
          <a:bodyPr>
            <a:spAutoFit/>
          </a:bodyPr>
          <a:lstStyle/>
          <a:p>
            <a:pPr eaLnBrk="0" hangingPunct="0">
              <a:spcBef>
                <a:spcPct val="50000"/>
              </a:spcBef>
            </a:pPr>
            <a:r>
              <a:rPr lang="en-US" b="1">
                <a:solidFill>
                  <a:schemeClr val="bg2"/>
                </a:solidFill>
              </a:rPr>
              <a:t>P(Z &lt; 2.00) =</a:t>
            </a:r>
            <a:r>
              <a:rPr lang="en-US" b="1">
                <a:solidFill>
                  <a:srgbClr val="FF3300"/>
                </a:solidFill>
              </a:rPr>
              <a:t> 0.9772</a:t>
            </a:r>
          </a:p>
        </p:txBody>
      </p:sp>
      <p:sp>
        <p:nvSpPr>
          <p:cNvPr id="358411" name="Rectangle 11"/>
          <p:cNvSpPr>
            <a:spLocks noChangeArrowheads="1"/>
          </p:cNvSpPr>
          <p:nvPr/>
        </p:nvSpPr>
        <p:spPr bwMode="auto">
          <a:xfrm>
            <a:off x="381000" y="3429000"/>
            <a:ext cx="2819400" cy="1676400"/>
          </a:xfrm>
          <a:prstGeom prst="rect">
            <a:avLst/>
          </a:prstGeom>
          <a:noFill/>
          <a:ln w="9525">
            <a:noFill/>
            <a:miter lim="800000"/>
            <a:headEnd/>
            <a:tailEnd/>
          </a:ln>
        </p:spPr>
        <p:txBody>
          <a:bodyPr lIns="85342" tIns="42672" rIns="85342" bIns="42672"/>
          <a:lstStyle/>
          <a:p>
            <a:pPr marL="571500" indent="-571500">
              <a:spcBef>
                <a:spcPct val="20000"/>
              </a:spcBef>
              <a:buClr>
                <a:schemeClr val="folHlink"/>
              </a:buClr>
              <a:buSzPct val="60000"/>
              <a:buFont typeface="Wingdings" pitchFamily="2" charset="2"/>
              <a:buNone/>
            </a:pPr>
            <a:r>
              <a:rPr lang="en-US" sz="2300"/>
              <a:t>      </a:t>
            </a:r>
            <a:r>
              <a:rPr lang="en-US"/>
              <a:t>The </a:t>
            </a:r>
            <a:r>
              <a:rPr lang="en-US">
                <a:solidFill>
                  <a:schemeClr val="folHlink"/>
                </a:solidFill>
              </a:rPr>
              <a:t>row </a:t>
            </a:r>
            <a:r>
              <a:rPr lang="en-US"/>
              <a:t>shows the value of Z to the first decimal point</a:t>
            </a:r>
          </a:p>
        </p:txBody>
      </p:sp>
      <p:sp>
        <p:nvSpPr>
          <p:cNvPr id="358412" name="Rectangle 12"/>
          <p:cNvSpPr>
            <a:spLocks noChangeArrowheads="1"/>
          </p:cNvSpPr>
          <p:nvPr/>
        </p:nvSpPr>
        <p:spPr bwMode="auto">
          <a:xfrm>
            <a:off x="3581400" y="1828800"/>
            <a:ext cx="4800600" cy="990600"/>
          </a:xfrm>
          <a:prstGeom prst="rect">
            <a:avLst/>
          </a:prstGeom>
          <a:noFill/>
          <a:ln w="9525">
            <a:noFill/>
            <a:miter lim="800000"/>
            <a:headEnd/>
            <a:tailEnd/>
          </a:ln>
        </p:spPr>
        <p:txBody>
          <a:bodyPr lIns="85342" tIns="42672" rIns="85342" bIns="42672"/>
          <a:lstStyle/>
          <a:p>
            <a:pPr marL="571500" indent="-571500">
              <a:spcBef>
                <a:spcPct val="20000"/>
              </a:spcBef>
              <a:buClr>
                <a:schemeClr val="folHlink"/>
              </a:buClr>
              <a:buSzPct val="60000"/>
              <a:buFont typeface="Wingdings" pitchFamily="2" charset="2"/>
              <a:buNone/>
            </a:pPr>
            <a:r>
              <a:rPr lang="en-US" sz="2300"/>
              <a:t>      </a:t>
            </a:r>
            <a:r>
              <a:rPr lang="en-US"/>
              <a:t>The </a:t>
            </a:r>
            <a:r>
              <a:rPr lang="en-US">
                <a:solidFill>
                  <a:srgbClr val="339933"/>
                </a:solidFill>
              </a:rPr>
              <a:t>column</a:t>
            </a:r>
            <a:r>
              <a:rPr lang="en-US">
                <a:solidFill>
                  <a:schemeClr val="hlink"/>
                </a:solidFill>
              </a:rPr>
              <a:t> </a:t>
            </a:r>
            <a:r>
              <a:rPr lang="en-US"/>
              <a:t>gives the value of Z to the second decimal point</a:t>
            </a:r>
          </a:p>
        </p:txBody>
      </p:sp>
      <p:sp>
        <p:nvSpPr>
          <p:cNvPr id="358413" name="Line 13"/>
          <p:cNvSpPr>
            <a:spLocks noChangeShapeType="1"/>
          </p:cNvSpPr>
          <p:nvPr/>
        </p:nvSpPr>
        <p:spPr bwMode="auto">
          <a:xfrm>
            <a:off x="4419600" y="3200400"/>
            <a:ext cx="0" cy="1600200"/>
          </a:xfrm>
          <a:prstGeom prst="line">
            <a:avLst/>
          </a:prstGeom>
          <a:noFill/>
          <a:ln w="28575" cap="rnd">
            <a:solidFill>
              <a:schemeClr val="bg2"/>
            </a:solidFill>
            <a:prstDash val="sysDot"/>
            <a:round/>
            <a:headEnd/>
            <a:tailEnd type="triangle" w="med" len="med"/>
          </a:ln>
        </p:spPr>
        <p:txBody>
          <a:bodyPr/>
          <a:lstStyle/>
          <a:p>
            <a:endParaRPr lang="en-US"/>
          </a:p>
        </p:txBody>
      </p:sp>
      <p:sp>
        <p:nvSpPr>
          <p:cNvPr id="358414" name="Line 14"/>
          <p:cNvSpPr>
            <a:spLocks noChangeShapeType="1"/>
          </p:cNvSpPr>
          <p:nvPr/>
        </p:nvSpPr>
        <p:spPr bwMode="auto">
          <a:xfrm>
            <a:off x="3810000" y="4953000"/>
            <a:ext cx="381000" cy="0"/>
          </a:xfrm>
          <a:prstGeom prst="line">
            <a:avLst/>
          </a:prstGeom>
          <a:noFill/>
          <a:ln w="28575" cap="rnd">
            <a:solidFill>
              <a:schemeClr val="bg2"/>
            </a:solidFill>
            <a:prstDash val="sysDot"/>
            <a:round/>
            <a:headEnd/>
            <a:tailEnd type="triangle" w="med" len="med"/>
          </a:ln>
        </p:spPr>
        <p:txBody>
          <a:bodyPr/>
          <a:lstStyle/>
          <a:p>
            <a:endParaRPr lang="en-US"/>
          </a:p>
        </p:txBody>
      </p:sp>
      <p:sp>
        <p:nvSpPr>
          <p:cNvPr id="358415" name="Text Box 15"/>
          <p:cNvSpPr txBox="1">
            <a:spLocks noChangeArrowheads="1"/>
          </p:cNvSpPr>
          <p:nvPr/>
        </p:nvSpPr>
        <p:spPr bwMode="auto">
          <a:xfrm>
            <a:off x="3124200" y="4800600"/>
            <a:ext cx="838200" cy="396875"/>
          </a:xfrm>
          <a:prstGeom prst="rect">
            <a:avLst/>
          </a:prstGeom>
          <a:noFill/>
          <a:ln w="19050" algn="ctr">
            <a:noFill/>
            <a:miter lim="800000"/>
            <a:headEnd/>
            <a:tailEnd/>
          </a:ln>
        </p:spPr>
        <p:txBody>
          <a:bodyPr>
            <a:spAutoFit/>
          </a:bodyPr>
          <a:lstStyle/>
          <a:p>
            <a:pPr algn="ctr">
              <a:spcBef>
                <a:spcPct val="50000"/>
              </a:spcBef>
            </a:pPr>
            <a:r>
              <a:rPr lang="en-US" sz="2000" b="1">
                <a:solidFill>
                  <a:schemeClr val="folHlink"/>
                </a:solidFill>
              </a:rPr>
              <a:t>2.0</a:t>
            </a:r>
          </a:p>
        </p:txBody>
      </p:sp>
      <p:sp>
        <p:nvSpPr>
          <p:cNvPr id="358416" name="Text Box 16"/>
          <p:cNvSpPr txBox="1">
            <a:spLocks noChangeArrowheads="1"/>
          </p:cNvSpPr>
          <p:nvPr/>
        </p:nvSpPr>
        <p:spPr bwMode="auto">
          <a:xfrm>
            <a:off x="3352800" y="4191000"/>
            <a:ext cx="381000" cy="641350"/>
          </a:xfrm>
          <a:prstGeom prst="rect">
            <a:avLst/>
          </a:prstGeom>
          <a:noFill/>
          <a:ln w="19050" algn="ctr">
            <a:noFill/>
            <a:miter lim="800000"/>
            <a:headEnd/>
            <a:tailEnd/>
          </a:ln>
        </p:spPr>
        <p:txBody>
          <a:bodyPr>
            <a:spAutoFit/>
          </a:bodyPr>
          <a:lstStyle/>
          <a:p>
            <a:pPr algn="ctr">
              <a:lnSpc>
                <a:spcPct val="40000"/>
              </a:lnSpc>
              <a:spcBef>
                <a:spcPct val="15000"/>
              </a:spcBef>
            </a:pPr>
            <a:r>
              <a:rPr lang="en-US">
                <a:solidFill>
                  <a:schemeClr val="folHlink"/>
                </a:solidFill>
              </a:rPr>
              <a:t>.</a:t>
            </a:r>
          </a:p>
          <a:p>
            <a:pPr algn="ctr">
              <a:lnSpc>
                <a:spcPct val="40000"/>
              </a:lnSpc>
              <a:spcBef>
                <a:spcPct val="15000"/>
              </a:spcBef>
            </a:pPr>
            <a:r>
              <a:rPr lang="en-US">
                <a:solidFill>
                  <a:schemeClr val="folHlink"/>
                </a:solidFill>
              </a:rPr>
              <a:t>.</a:t>
            </a:r>
          </a:p>
          <a:p>
            <a:pPr algn="ctr">
              <a:lnSpc>
                <a:spcPct val="40000"/>
              </a:lnSpc>
              <a:spcBef>
                <a:spcPct val="15000"/>
              </a:spcBef>
            </a:pPr>
            <a:r>
              <a:rPr lang="en-US">
                <a:solidFill>
                  <a:schemeClr val="folHlink"/>
                </a:solidFill>
              </a:rPr>
              <a:t>.</a:t>
            </a:r>
          </a:p>
        </p:txBody>
      </p:sp>
      <p:sp>
        <p:nvSpPr>
          <p:cNvPr id="358417" name="Text Box 17"/>
          <p:cNvSpPr txBox="1">
            <a:spLocks noChangeArrowheads="1"/>
          </p:cNvSpPr>
          <p:nvPr/>
        </p:nvSpPr>
        <p:spPr bwMode="auto">
          <a:xfrm>
            <a:off x="7467600" y="1203325"/>
            <a:ext cx="1524000" cy="396875"/>
          </a:xfrm>
          <a:prstGeom prst="rect">
            <a:avLst/>
          </a:prstGeom>
          <a:noFill/>
          <a:ln w="9525">
            <a:noFill/>
            <a:miter lim="800000"/>
            <a:headEnd/>
            <a:tailEnd/>
          </a:ln>
        </p:spPr>
        <p:txBody>
          <a:bodyPr>
            <a:spAutoFit/>
          </a:bodyPr>
          <a:lstStyle/>
          <a:p>
            <a:pPr>
              <a:spcBef>
                <a:spcPct val="50000"/>
              </a:spcBef>
            </a:pPr>
            <a:r>
              <a:rPr lang="en-US" sz="2000" i="1">
                <a:solidFill>
                  <a:srgbClr val="000099"/>
                </a:solidFill>
              </a:rPr>
              <a:t>(continued)</a:t>
            </a:r>
          </a:p>
        </p:txBody>
      </p:sp>
      <p:sp>
        <p:nvSpPr>
          <p:cNvPr id="358418" name="Text Box 18"/>
          <p:cNvSpPr txBox="1">
            <a:spLocks noChangeArrowheads="1"/>
          </p:cNvSpPr>
          <p:nvPr/>
        </p:nvSpPr>
        <p:spPr bwMode="auto">
          <a:xfrm>
            <a:off x="3276600" y="2743200"/>
            <a:ext cx="3962400" cy="1495425"/>
          </a:xfrm>
          <a:prstGeom prst="rect">
            <a:avLst/>
          </a:prstGeom>
          <a:noFill/>
          <a:ln w="9525" algn="ctr">
            <a:noFill/>
            <a:miter lim="800000"/>
            <a:headEnd/>
            <a:tailEnd/>
          </a:ln>
        </p:spPr>
        <p:txBody>
          <a:bodyPr>
            <a:spAutoFit/>
          </a:bodyPr>
          <a:lstStyle/>
          <a:p>
            <a:pPr>
              <a:spcBef>
                <a:spcPct val="50000"/>
              </a:spcBef>
            </a:pPr>
            <a:r>
              <a:rPr lang="en-US" sz="2000"/>
              <a:t>  Z       </a:t>
            </a:r>
            <a:r>
              <a:rPr lang="en-US" sz="2000">
                <a:solidFill>
                  <a:srgbClr val="008260"/>
                </a:solidFill>
              </a:rPr>
              <a:t>0.00     0.01     0.02 …</a:t>
            </a:r>
          </a:p>
          <a:p>
            <a:pPr>
              <a:spcBef>
                <a:spcPct val="50000"/>
              </a:spcBef>
            </a:pPr>
            <a:endParaRPr lang="en-US" sz="800">
              <a:solidFill>
                <a:srgbClr val="008260"/>
              </a:solidFill>
            </a:endParaRPr>
          </a:p>
          <a:p>
            <a:pPr>
              <a:spcBef>
                <a:spcPct val="50000"/>
              </a:spcBef>
            </a:pPr>
            <a:r>
              <a:rPr lang="en-US" sz="2000">
                <a:solidFill>
                  <a:schemeClr val="folHlink"/>
                </a:solidFill>
              </a:rPr>
              <a:t>0.0</a:t>
            </a:r>
          </a:p>
          <a:p>
            <a:pPr>
              <a:spcBef>
                <a:spcPct val="50000"/>
              </a:spcBef>
            </a:pPr>
            <a:r>
              <a:rPr lang="en-US" sz="2000">
                <a:solidFill>
                  <a:schemeClr val="folHlink"/>
                </a:solidFill>
              </a:rPr>
              <a:t>0.1</a:t>
            </a:r>
          </a:p>
        </p:txBody>
      </p:sp>
      <p:sp>
        <p:nvSpPr>
          <p:cNvPr id="358419" name="Line 19"/>
          <p:cNvSpPr>
            <a:spLocks noChangeShapeType="1"/>
          </p:cNvSpPr>
          <p:nvPr/>
        </p:nvSpPr>
        <p:spPr bwMode="auto">
          <a:xfrm>
            <a:off x="3886200" y="2819400"/>
            <a:ext cx="0" cy="2438400"/>
          </a:xfrm>
          <a:prstGeom prst="line">
            <a:avLst/>
          </a:prstGeom>
          <a:noFill/>
          <a:ln w="19050">
            <a:solidFill>
              <a:schemeClr val="tx1"/>
            </a:solidFill>
            <a:round/>
            <a:headEnd/>
            <a:tailEnd/>
          </a:ln>
        </p:spPr>
        <p:txBody>
          <a:bodyPr>
            <a:spAutoFit/>
          </a:bodyPr>
          <a:lstStyle/>
          <a:p>
            <a:endParaRPr lang="en-US"/>
          </a:p>
        </p:txBody>
      </p:sp>
      <p:sp>
        <p:nvSpPr>
          <p:cNvPr id="358420" name="Line 20"/>
          <p:cNvSpPr>
            <a:spLocks noChangeShapeType="1"/>
          </p:cNvSpPr>
          <p:nvPr/>
        </p:nvSpPr>
        <p:spPr bwMode="auto">
          <a:xfrm>
            <a:off x="3276600" y="3352800"/>
            <a:ext cx="3505200" cy="0"/>
          </a:xfrm>
          <a:prstGeom prst="line">
            <a:avLst/>
          </a:prstGeom>
          <a:noFill/>
          <a:ln w="19050">
            <a:solidFill>
              <a:schemeClr val="tx1"/>
            </a:solidFill>
            <a:round/>
            <a:headEnd/>
            <a:tailEnd/>
          </a:ln>
        </p:spPr>
        <p:txBody>
          <a:bodyPr>
            <a:spAutoFit/>
          </a:bodyP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ftr" sz="quarter" idx="10"/>
          </p:nvPr>
        </p:nvSpPr>
        <p:spPr>
          <a:ln/>
        </p:spPr>
        <p:txBody>
          <a:bodyPr/>
          <a:lstStyle/>
          <a:p>
            <a:r>
              <a:rPr lang="en-US"/>
              <a:t>Copyright ©2011 Pearson Education, Inc. publishing as Prentice Hall</a:t>
            </a:r>
          </a:p>
        </p:txBody>
      </p:sp>
      <p:sp>
        <p:nvSpPr>
          <p:cNvPr id="6" name="Rectangle 5"/>
          <p:cNvSpPr>
            <a:spLocks noGrp="1" noChangeArrowheads="1"/>
          </p:cNvSpPr>
          <p:nvPr>
            <p:ph type="sldNum" sz="quarter" idx="11"/>
          </p:nvPr>
        </p:nvSpPr>
        <p:spPr>
          <a:ln/>
        </p:spPr>
        <p:txBody>
          <a:bodyPr/>
          <a:lstStyle/>
          <a:p>
            <a:r>
              <a:rPr lang="en-US"/>
              <a:t>6-</a:t>
            </a:r>
            <a:fld id="{2ADA34F7-693B-4ACA-A154-ECD28CABF7E5}" type="slidenum">
              <a:rPr lang="en-US"/>
              <a:pPr/>
              <a:t>18</a:t>
            </a:fld>
            <a:endParaRPr lang="en-US"/>
          </a:p>
        </p:txBody>
      </p:sp>
      <p:sp>
        <p:nvSpPr>
          <p:cNvPr id="359427" name="Rectangle 2"/>
          <p:cNvSpPr>
            <a:spLocks noGrp="1" noChangeArrowheads="1"/>
          </p:cNvSpPr>
          <p:nvPr>
            <p:ph type="title"/>
          </p:nvPr>
        </p:nvSpPr>
        <p:spPr>
          <a:xfrm>
            <a:off x="1143000" y="152400"/>
            <a:ext cx="6781800" cy="1143000"/>
          </a:xfrm>
        </p:spPr>
        <p:txBody>
          <a:bodyPr/>
          <a:lstStyle/>
          <a:p>
            <a:pPr defTabSz="914400" eaLnBrk="1" hangingPunct="1">
              <a:lnSpc>
                <a:spcPct val="85000"/>
              </a:lnSpc>
            </a:pPr>
            <a:r>
              <a:rPr lang="en-US" smtClean="0"/>
              <a:t>General Procedure for Finding Normal Probabilities</a:t>
            </a:r>
          </a:p>
        </p:txBody>
      </p:sp>
      <p:sp>
        <p:nvSpPr>
          <p:cNvPr id="359428" name="Rectangle 3"/>
          <p:cNvSpPr>
            <a:spLocks noGrp="1" noChangeArrowheads="1"/>
          </p:cNvSpPr>
          <p:nvPr>
            <p:ph type="body" sz="half" idx="2"/>
          </p:nvPr>
        </p:nvSpPr>
        <p:spPr>
          <a:xfrm>
            <a:off x="762000" y="3008313"/>
            <a:ext cx="7162800" cy="3200400"/>
          </a:xfrm>
        </p:spPr>
        <p:txBody>
          <a:bodyPr/>
          <a:lstStyle/>
          <a:p>
            <a:pPr marL="0" indent="0" defTabSz="914400" eaLnBrk="1" hangingPunct="1">
              <a:lnSpc>
                <a:spcPct val="95000"/>
              </a:lnSpc>
              <a:buSzPct val="80000"/>
            </a:pPr>
            <a:r>
              <a:rPr lang="en-US" sz="2400" smtClean="0">
                <a:solidFill>
                  <a:srgbClr val="F8F8F8"/>
                </a:solidFill>
              </a:rPr>
              <a:t>  </a:t>
            </a:r>
            <a:r>
              <a:rPr lang="en-US" smtClean="0"/>
              <a:t>Draw the normal curve for the problem in</a:t>
            </a:r>
          </a:p>
          <a:p>
            <a:pPr marL="0" indent="0" defTabSz="914400" eaLnBrk="1" hangingPunct="1">
              <a:lnSpc>
                <a:spcPct val="95000"/>
              </a:lnSpc>
              <a:buFont typeface="Wingdings" pitchFamily="2" charset="2"/>
              <a:buNone/>
            </a:pPr>
            <a:r>
              <a:rPr lang="en-US" smtClean="0"/>
              <a:t>    terms of X</a:t>
            </a:r>
          </a:p>
          <a:p>
            <a:pPr marL="0" indent="0" defTabSz="914400" eaLnBrk="1" hangingPunct="1">
              <a:lnSpc>
                <a:spcPct val="95000"/>
              </a:lnSpc>
            </a:pPr>
            <a:endParaRPr lang="en-US" smtClean="0"/>
          </a:p>
          <a:p>
            <a:pPr marL="0" indent="0" defTabSz="914400" eaLnBrk="1" hangingPunct="1">
              <a:lnSpc>
                <a:spcPct val="55000"/>
              </a:lnSpc>
            </a:pPr>
            <a:r>
              <a:rPr lang="en-US" smtClean="0"/>
              <a:t>  Translate X-values to Z-values</a:t>
            </a:r>
          </a:p>
          <a:p>
            <a:pPr marL="0" indent="0" defTabSz="914400" eaLnBrk="1" hangingPunct="1">
              <a:lnSpc>
                <a:spcPct val="95000"/>
              </a:lnSpc>
            </a:pPr>
            <a:endParaRPr lang="en-US" smtClean="0"/>
          </a:p>
          <a:p>
            <a:pPr marL="0" indent="0" defTabSz="914400" eaLnBrk="1" hangingPunct="1">
              <a:lnSpc>
                <a:spcPct val="95000"/>
              </a:lnSpc>
            </a:pPr>
            <a:r>
              <a:rPr lang="en-US" smtClean="0"/>
              <a:t>  Use the Standardized Normal Table</a:t>
            </a:r>
            <a:endParaRPr lang="en-US" sz="3200" smtClean="0"/>
          </a:p>
        </p:txBody>
      </p:sp>
      <p:sp>
        <p:nvSpPr>
          <p:cNvPr id="359429" name="Text Box 4"/>
          <p:cNvSpPr txBox="1">
            <a:spLocks noChangeArrowheads="1"/>
          </p:cNvSpPr>
          <p:nvPr/>
        </p:nvSpPr>
        <p:spPr bwMode="auto">
          <a:xfrm>
            <a:off x="1066800" y="1828800"/>
            <a:ext cx="7010400" cy="946150"/>
          </a:xfrm>
          <a:prstGeom prst="rect">
            <a:avLst/>
          </a:prstGeom>
          <a:noFill/>
          <a:ln w="12700">
            <a:noFill/>
            <a:miter lim="800000"/>
            <a:headEnd/>
            <a:tailEnd/>
          </a:ln>
        </p:spPr>
        <p:txBody>
          <a:bodyPr>
            <a:spAutoFit/>
          </a:bodyPr>
          <a:lstStyle/>
          <a:p>
            <a:pPr eaLnBrk="0" hangingPunct="0">
              <a:spcBef>
                <a:spcPct val="50000"/>
              </a:spcBef>
            </a:pPr>
            <a:r>
              <a:rPr lang="en-US" sz="2800">
                <a:solidFill>
                  <a:schemeClr val="folHlink"/>
                </a:solidFill>
              </a:rPr>
              <a:t>To find  P(a &lt; X &lt; b)  when  X  is distributed normally: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4"/>
          <p:cNvSpPr>
            <a:spLocks noGrp="1" noChangeArrowheads="1"/>
          </p:cNvSpPr>
          <p:nvPr>
            <p:ph type="ftr" sz="quarter" idx="10"/>
          </p:nvPr>
        </p:nvSpPr>
        <p:spPr>
          <a:ln/>
        </p:spPr>
        <p:txBody>
          <a:bodyPr/>
          <a:lstStyle/>
          <a:p>
            <a:r>
              <a:rPr lang="en-US"/>
              <a:t>Copyright ©2011 Pearson Education, Inc. publishing as Prentice Hall</a:t>
            </a:r>
          </a:p>
        </p:txBody>
      </p:sp>
      <p:sp>
        <p:nvSpPr>
          <p:cNvPr id="19" name="Rectangle 5"/>
          <p:cNvSpPr>
            <a:spLocks noGrp="1" noChangeArrowheads="1"/>
          </p:cNvSpPr>
          <p:nvPr>
            <p:ph type="sldNum" sz="quarter" idx="11"/>
          </p:nvPr>
        </p:nvSpPr>
        <p:spPr>
          <a:ln/>
        </p:spPr>
        <p:txBody>
          <a:bodyPr/>
          <a:lstStyle/>
          <a:p>
            <a:r>
              <a:rPr lang="en-US"/>
              <a:t>6-</a:t>
            </a:r>
            <a:fld id="{53BE67B7-48E7-4E24-B686-B755BCF32F53}" type="slidenum">
              <a:rPr lang="en-US"/>
              <a:pPr/>
              <a:t>19</a:t>
            </a:fld>
            <a:endParaRPr lang="en-US"/>
          </a:p>
        </p:txBody>
      </p:sp>
      <p:sp>
        <p:nvSpPr>
          <p:cNvPr id="360451" name="Rectangle 2"/>
          <p:cNvSpPr>
            <a:spLocks noGrp="1" noChangeArrowheads="1"/>
          </p:cNvSpPr>
          <p:nvPr>
            <p:ph type="title"/>
          </p:nvPr>
        </p:nvSpPr>
        <p:spPr/>
        <p:txBody>
          <a:bodyPr/>
          <a:lstStyle/>
          <a:p>
            <a:pPr eaLnBrk="1" hangingPunct="1"/>
            <a:r>
              <a:rPr lang="en-US" smtClean="0"/>
              <a:t>Finding Normal Probabilities</a:t>
            </a:r>
          </a:p>
        </p:txBody>
      </p:sp>
      <p:sp>
        <p:nvSpPr>
          <p:cNvPr id="360452" name="Rectangle 3"/>
          <p:cNvSpPr>
            <a:spLocks noGrp="1" noChangeArrowheads="1"/>
          </p:cNvSpPr>
          <p:nvPr>
            <p:ph type="body" idx="1"/>
          </p:nvPr>
        </p:nvSpPr>
        <p:spPr>
          <a:xfrm>
            <a:off x="228600" y="1524000"/>
            <a:ext cx="8763000" cy="2667000"/>
          </a:xfrm>
        </p:spPr>
        <p:txBody>
          <a:bodyPr/>
          <a:lstStyle/>
          <a:p>
            <a:pPr eaLnBrk="1" hangingPunct="1"/>
            <a:r>
              <a:rPr lang="en-US" sz="3200" smtClean="0"/>
              <a:t>Let X represent the time it takes (in seconds) to download an image file from the internet.</a:t>
            </a:r>
          </a:p>
          <a:p>
            <a:pPr eaLnBrk="1" hangingPunct="1"/>
            <a:r>
              <a:rPr lang="en-US" sz="3200" smtClean="0"/>
              <a:t>Suppose X is normal with a mean of18.0 seconds and a standard deviation of 5.0 seconds.  </a:t>
            </a:r>
            <a:r>
              <a:rPr lang="en-US" sz="3200" smtClean="0">
                <a:solidFill>
                  <a:schemeClr val="folHlink"/>
                </a:solidFill>
              </a:rPr>
              <a:t>Find P(X &lt; 18.6)</a:t>
            </a:r>
          </a:p>
        </p:txBody>
      </p:sp>
      <p:grpSp>
        <p:nvGrpSpPr>
          <p:cNvPr id="360453" name="Group 18"/>
          <p:cNvGrpSpPr>
            <a:grpSpLocks/>
          </p:cNvGrpSpPr>
          <p:nvPr/>
        </p:nvGrpSpPr>
        <p:grpSpPr bwMode="auto">
          <a:xfrm>
            <a:off x="3048000" y="4143375"/>
            <a:ext cx="3765550" cy="2714625"/>
            <a:chOff x="3321050" y="3821113"/>
            <a:chExt cx="3765550" cy="2714625"/>
          </a:xfrm>
        </p:grpSpPr>
        <p:sp>
          <p:nvSpPr>
            <p:cNvPr id="360454" name="Rectangle 14"/>
            <p:cNvSpPr>
              <a:spLocks noChangeArrowheads="1"/>
            </p:cNvSpPr>
            <p:nvPr/>
          </p:nvSpPr>
          <p:spPr bwMode="auto">
            <a:xfrm>
              <a:off x="5149850" y="6168971"/>
              <a:ext cx="631582" cy="366767"/>
            </a:xfrm>
            <a:prstGeom prst="rect">
              <a:avLst/>
            </a:prstGeom>
            <a:noFill/>
            <a:ln w="12700">
              <a:noFill/>
              <a:miter lim="800000"/>
              <a:headEnd/>
              <a:tailEnd/>
            </a:ln>
          </p:spPr>
          <p:txBody>
            <a:bodyPr wrap="none" lIns="90487" tIns="44450" rIns="90487" bIns="44450">
              <a:spAutoFit/>
            </a:bodyPr>
            <a:lstStyle/>
            <a:p>
              <a:pPr eaLnBrk="0" hangingPunct="0"/>
              <a:r>
                <a:rPr lang="en-US" sz="1800" b="1">
                  <a:solidFill>
                    <a:srgbClr val="339933"/>
                  </a:solidFill>
                </a:rPr>
                <a:t>18.6</a:t>
              </a:r>
              <a:endParaRPr lang="en-US" b="1">
                <a:solidFill>
                  <a:srgbClr val="339933"/>
                </a:solidFill>
              </a:endParaRPr>
            </a:p>
          </p:txBody>
        </p:sp>
        <p:grpSp>
          <p:nvGrpSpPr>
            <p:cNvPr id="360455" name="Group 17"/>
            <p:cNvGrpSpPr>
              <a:grpSpLocks/>
            </p:cNvGrpSpPr>
            <p:nvPr/>
          </p:nvGrpSpPr>
          <p:grpSpPr bwMode="auto">
            <a:xfrm>
              <a:off x="3321050" y="3821113"/>
              <a:ext cx="3765550" cy="2427287"/>
              <a:chOff x="3321050" y="3821113"/>
              <a:chExt cx="3765550" cy="2427287"/>
            </a:xfrm>
          </p:grpSpPr>
          <p:sp>
            <p:nvSpPr>
              <p:cNvPr id="360456" name="Freeform 18"/>
              <p:cNvSpPr>
                <a:spLocks/>
              </p:cNvSpPr>
              <p:nvPr/>
            </p:nvSpPr>
            <p:spPr bwMode="auto">
              <a:xfrm>
                <a:off x="5029200" y="3924300"/>
                <a:ext cx="385763" cy="1652588"/>
              </a:xfrm>
              <a:custGeom>
                <a:avLst/>
                <a:gdLst>
                  <a:gd name="T0" fmla="*/ 6 w 243"/>
                  <a:gd name="T1" fmla="*/ 0 h 1041"/>
                  <a:gd name="T2" fmla="*/ 0 w 243"/>
                  <a:gd name="T3" fmla="*/ 1038 h 1041"/>
                  <a:gd name="T4" fmla="*/ 243 w 243"/>
                  <a:gd name="T5" fmla="*/ 1041 h 1041"/>
                  <a:gd name="T6" fmla="*/ 237 w 243"/>
                  <a:gd name="T7" fmla="*/ 201 h 1041"/>
                  <a:gd name="T8" fmla="*/ 204 w 243"/>
                  <a:gd name="T9" fmla="*/ 144 h 1041"/>
                  <a:gd name="T10" fmla="*/ 174 w 243"/>
                  <a:gd name="T11" fmla="*/ 102 h 1041"/>
                  <a:gd name="T12" fmla="*/ 102 w 243"/>
                  <a:gd name="T13" fmla="*/ 24 h 1041"/>
                  <a:gd name="T14" fmla="*/ 0 60000 65536"/>
                  <a:gd name="T15" fmla="*/ 0 60000 65536"/>
                  <a:gd name="T16" fmla="*/ 0 60000 65536"/>
                  <a:gd name="T17" fmla="*/ 0 60000 65536"/>
                  <a:gd name="T18" fmla="*/ 0 60000 65536"/>
                  <a:gd name="T19" fmla="*/ 0 60000 65536"/>
                  <a:gd name="T20" fmla="*/ 0 60000 65536"/>
                  <a:gd name="T21" fmla="*/ 0 w 243"/>
                  <a:gd name="T22" fmla="*/ 0 h 1041"/>
                  <a:gd name="T23" fmla="*/ 243 w 243"/>
                  <a:gd name="T24" fmla="*/ 1041 h 10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3" h="1041">
                    <a:moveTo>
                      <a:pt x="6" y="0"/>
                    </a:moveTo>
                    <a:lnTo>
                      <a:pt x="0" y="1038"/>
                    </a:lnTo>
                    <a:lnTo>
                      <a:pt x="243" y="1041"/>
                    </a:lnTo>
                    <a:lnTo>
                      <a:pt x="237" y="201"/>
                    </a:lnTo>
                    <a:lnTo>
                      <a:pt x="204" y="144"/>
                    </a:lnTo>
                    <a:lnTo>
                      <a:pt x="174" y="102"/>
                    </a:lnTo>
                    <a:lnTo>
                      <a:pt x="102" y="24"/>
                    </a:lnTo>
                  </a:path>
                </a:pathLst>
              </a:custGeom>
              <a:solidFill>
                <a:schemeClr val="hlink"/>
              </a:solidFill>
              <a:ln w="9525" cap="flat" cmpd="sng">
                <a:noFill/>
                <a:prstDash val="solid"/>
                <a:miter lim="800000"/>
                <a:headEnd type="none" w="med" len="med"/>
                <a:tailEnd type="none" w="med" len="med"/>
              </a:ln>
            </p:spPr>
            <p:txBody>
              <a:bodyPr wrap="none"/>
              <a:lstStyle/>
              <a:p>
                <a:endParaRPr lang="en-US"/>
              </a:p>
            </p:txBody>
          </p:sp>
          <p:sp>
            <p:nvSpPr>
              <p:cNvPr id="360457" name="Freeform 4"/>
              <p:cNvSpPr>
                <a:spLocks/>
              </p:cNvSpPr>
              <p:nvPr/>
            </p:nvSpPr>
            <p:spPr bwMode="auto">
              <a:xfrm>
                <a:off x="3321050" y="3905250"/>
                <a:ext cx="1746250" cy="1673225"/>
              </a:xfrm>
              <a:custGeom>
                <a:avLst/>
                <a:gdLst>
                  <a:gd name="T0" fmla="*/ 1076 w 1100"/>
                  <a:gd name="T1" fmla="*/ 1044 h 1054"/>
                  <a:gd name="T2" fmla="*/ 1100 w 1100"/>
                  <a:gd name="T3" fmla="*/ 0 h 1054"/>
                  <a:gd name="T4" fmla="*/ 938 w 1100"/>
                  <a:gd name="T5" fmla="*/ 72 h 1054"/>
                  <a:gd name="T6" fmla="*/ 845 w 1100"/>
                  <a:gd name="T7" fmla="*/ 201 h 1054"/>
                  <a:gd name="T8" fmla="*/ 770 w 1100"/>
                  <a:gd name="T9" fmla="*/ 327 h 1054"/>
                  <a:gd name="T10" fmla="*/ 698 w 1100"/>
                  <a:gd name="T11" fmla="*/ 471 h 1054"/>
                  <a:gd name="T12" fmla="*/ 638 w 1100"/>
                  <a:gd name="T13" fmla="*/ 567 h 1054"/>
                  <a:gd name="T14" fmla="*/ 563 w 1100"/>
                  <a:gd name="T15" fmla="*/ 681 h 1054"/>
                  <a:gd name="T16" fmla="*/ 515 w 1100"/>
                  <a:gd name="T17" fmla="*/ 753 h 1054"/>
                  <a:gd name="T18" fmla="*/ 425 w 1100"/>
                  <a:gd name="T19" fmla="*/ 837 h 1054"/>
                  <a:gd name="T20" fmla="*/ 262 w 1100"/>
                  <a:gd name="T21" fmla="*/ 954 h 1054"/>
                  <a:gd name="T22" fmla="*/ 0 w 1100"/>
                  <a:gd name="T23" fmla="*/ 998 h 1054"/>
                  <a:gd name="T24" fmla="*/ 2 w 1100"/>
                  <a:gd name="T25" fmla="*/ 1054 h 1054"/>
                  <a:gd name="T26" fmla="*/ 1076 w 1100"/>
                  <a:gd name="T27" fmla="*/ 1044 h 10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00"/>
                  <a:gd name="T43" fmla="*/ 0 h 1054"/>
                  <a:gd name="T44" fmla="*/ 1100 w 1100"/>
                  <a:gd name="T45" fmla="*/ 1054 h 105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00" h="1054">
                    <a:moveTo>
                      <a:pt x="1076" y="1044"/>
                    </a:moveTo>
                    <a:lnTo>
                      <a:pt x="1100" y="0"/>
                    </a:lnTo>
                    <a:lnTo>
                      <a:pt x="938" y="72"/>
                    </a:lnTo>
                    <a:lnTo>
                      <a:pt x="845" y="201"/>
                    </a:lnTo>
                    <a:lnTo>
                      <a:pt x="770" y="327"/>
                    </a:lnTo>
                    <a:lnTo>
                      <a:pt x="698" y="471"/>
                    </a:lnTo>
                    <a:lnTo>
                      <a:pt x="638" y="567"/>
                    </a:lnTo>
                    <a:lnTo>
                      <a:pt x="563" y="681"/>
                    </a:lnTo>
                    <a:lnTo>
                      <a:pt x="515" y="753"/>
                    </a:lnTo>
                    <a:lnTo>
                      <a:pt x="425" y="837"/>
                    </a:lnTo>
                    <a:lnTo>
                      <a:pt x="262" y="954"/>
                    </a:lnTo>
                    <a:lnTo>
                      <a:pt x="0" y="998"/>
                    </a:lnTo>
                    <a:lnTo>
                      <a:pt x="2" y="1054"/>
                    </a:lnTo>
                    <a:lnTo>
                      <a:pt x="1076" y="1044"/>
                    </a:lnTo>
                    <a:close/>
                  </a:path>
                </a:pathLst>
              </a:custGeom>
              <a:solidFill>
                <a:srgbClr val="FF0000"/>
              </a:solidFill>
              <a:ln w="12700" cap="flat" cmpd="sng">
                <a:solidFill>
                  <a:srgbClr val="FF0000"/>
                </a:solidFill>
                <a:prstDash val="solid"/>
                <a:round/>
                <a:headEnd/>
                <a:tailEnd/>
              </a:ln>
            </p:spPr>
            <p:txBody>
              <a:bodyPr/>
              <a:lstStyle/>
              <a:p>
                <a:endParaRPr lang="en-US"/>
              </a:p>
            </p:txBody>
          </p:sp>
          <p:sp>
            <p:nvSpPr>
              <p:cNvPr id="360458" name="Freeform 8"/>
              <p:cNvSpPr>
                <a:spLocks/>
              </p:cNvSpPr>
              <p:nvPr/>
            </p:nvSpPr>
            <p:spPr bwMode="auto">
              <a:xfrm>
                <a:off x="5029200" y="3932238"/>
                <a:ext cx="6350" cy="1630362"/>
              </a:xfrm>
              <a:custGeom>
                <a:avLst/>
                <a:gdLst>
                  <a:gd name="T0" fmla="*/ 0 w 4"/>
                  <a:gd name="T1" fmla="*/ 0 h 1027"/>
                  <a:gd name="T2" fmla="*/ 4 w 4"/>
                  <a:gd name="T3" fmla="*/ 1027 h 1027"/>
                  <a:gd name="T4" fmla="*/ 0 60000 65536"/>
                  <a:gd name="T5" fmla="*/ 0 60000 65536"/>
                  <a:gd name="T6" fmla="*/ 0 w 4"/>
                  <a:gd name="T7" fmla="*/ 0 h 1027"/>
                  <a:gd name="T8" fmla="*/ 4 w 4"/>
                  <a:gd name="T9" fmla="*/ 1027 h 1027"/>
                </a:gdLst>
                <a:ahLst/>
                <a:cxnLst>
                  <a:cxn ang="T4">
                    <a:pos x="T0" y="T1"/>
                  </a:cxn>
                  <a:cxn ang="T5">
                    <a:pos x="T2" y="T3"/>
                  </a:cxn>
                </a:cxnLst>
                <a:rect l="T6" t="T7" r="T8" b="T9"/>
                <a:pathLst>
                  <a:path w="4" h="1027">
                    <a:moveTo>
                      <a:pt x="0" y="0"/>
                    </a:moveTo>
                    <a:lnTo>
                      <a:pt x="4" y="1027"/>
                    </a:lnTo>
                  </a:path>
                </a:pathLst>
              </a:custGeom>
              <a:noFill/>
              <a:ln w="31750">
                <a:solidFill>
                  <a:schemeClr val="tx1"/>
                </a:solidFill>
                <a:round/>
                <a:headEnd/>
                <a:tailEnd/>
              </a:ln>
            </p:spPr>
            <p:txBody>
              <a:bodyPr wrap="none" anchor="ctr"/>
              <a:lstStyle/>
              <a:p>
                <a:endParaRPr lang="en-US"/>
              </a:p>
            </p:txBody>
          </p:sp>
          <p:sp>
            <p:nvSpPr>
              <p:cNvPr id="360459" name="Freeform 9"/>
              <p:cNvSpPr>
                <a:spLocks/>
              </p:cNvSpPr>
              <p:nvPr/>
            </p:nvSpPr>
            <p:spPr bwMode="auto">
              <a:xfrm>
                <a:off x="5048250" y="3914775"/>
                <a:ext cx="1649413" cy="1574800"/>
              </a:xfrm>
              <a:custGeom>
                <a:avLst/>
                <a:gdLst>
                  <a:gd name="T0" fmla="*/ 1039 w 1039"/>
                  <a:gd name="T1" fmla="*/ 992 h 992"/>
                  <a:gd name="T2" fmla="*/ 931 w 1039"/>
                  <a:gd name="T3" fmla="*/ 982 h 992"/>
                  <a:gd name="T4" fmla="*/ 876 w 1039"/>
                  <a:gd name="T5" fmla="*/ 969 h 992"/>
                  <a:gd name="T6" fmla="*/ 823 w 1039"/>
                  <a:gd name="T7" fmla="*/ 954 h 992"/>
                  <a:gd name="T8" fmla="*/ 768 w 1039"/>
                  <a:gd name="T9" fmla="*/ 931 h 992"/>
                  <a:gd name="T10" fmla="*/ 713 w 1039"/>
                  <a:gd name="T11" fmla="*/ 899 h 992"/>
                  <a:gd name="T12" fmla="*/ 661 w 1039"/>
                  <a:gd name="T13" fmla="*/ 859 h 992"/>
                  <a:gd name="T14" fmla="*/ 551 w 1039"/>
                  <a:gd name="T15" fmla="*/ 745 h 992"/>
                  <a:gd name="T16" fmla="*/ 443 w 1039"/>
                  <a:gd name="T17" fmla="*/ 583 h 992"/>
                  <a:gd name="T18" fmla="*/ 335 w 1039"/>
                  <a:gd name="T19" fmla="*/ 388 h 992"/>
                  <a:gd name="T20" fmla="*/ 280 w 1039"/>
                  <a:gd name="T21" fmla="*/ 289 h 992"/>
                  <a:gd name="T22" fmla="*/ 225 w 1039"/>
                  <a:gd name="T23" fmla="*/ 198 h 992"/>
                  <a:gd name="T24" fmla="*/ 173 w 1039"/>
                  <a:gd name="T25" fmla="*/ 118 h 992"/>
                  <a:gd name="T26" fmla="*/ 118 w 1039"/>
                  <a:gd name="T27" fmla="*/ 55 h 992"/>
                  <a:gd name="T28" fmla="*/ 63 w 1039"/>
                  <a:gd name="T29" fmla="*/ 15 h 992"/>
                  <a:gd name="T30" fmla="*/ 38 w 1039"/>
                  <a:gd name="T31" fmla="*/ 8 h 992"/>
                  <a:gd name="T32" fmla="*/ 0 w 1039"/>
                  <a:gd name="T33" fmla="*/ 0 h 9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39"/>
                  <a:gd name="T52" fmla="*/ 0 h 992"/>
                  <a:gd name="T53" fmla="*/ 1039 w 1039"/>
                  <a:gd name="T54" fmla="*/ 992 h 9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39" h="992">
                    <a:moveTo>
                      <a:pt x="1039" y="992"/>
                    </a:moveTo>
                    <a:lnTo>
                      <a:pt x="931" y="982"/>
                    </a:lnTo>
                    <a:lnTo>
                      <a:pt x="876" y="969"/>
                    </a:lnTo>
                    <a:lnTo>
                      <a:pt x="823" y="954"/>
                    </a:lnTo>
                    <a:lnTo>
                      <a:pt x="768" y="931"/>
                    </a:lnTo>
                    <a:lnTo>
                      <a:pt x="713" y="899"/>
                    </a:lnTo>
                    <a:lnTo>
                      <a:pt x="661" y="859"/>
                    </a:lnTo>
                    <a:lnTo>
                      <a:pt x="551" y="745"/>
                    </a:lnTo>
                    <a:lnTo>
                      <a:pt x="443" y="583"/>
                    </a:lnTo>
                    <a:lnTo>
                      <a:pt x="335" y="388"/>
                    </a:lnTo>
                    <a:lnTo>
                      <a:pt x="280" y="289"/>
                    </a:lnTo>
                    <a:lnTo>
                      <a:pt x="225" y="198"/>
                    </a:lnTo>
                    <a:lnTo>
                      <a:pt x="173" y="118"/>
                    </a:lnTo>
                    <a:lnTo>
                      <a:pt x="118" y="55"/>
                    </a:lnTo>
                    <a:lnTo>
                      <a:pt x="63" y="15"/>
                    </a:lnTo>
                    <a:lnTo>
                      <a:pt x="38" y="8"/>
                    </a:lnTo>
                    <a:lnTo>
                      <a:pt x="0" y="0"/>
                    </a:lnTo>
                  </a:path>
                </a:pathLst>
              </a:custGeom>
              <a:noFill/>
              <a:ln w="50800" cap="rnd" cmpd="sng">
                <a:solidFill>
                  <a:srgbClr val="008000"/>
                </a:solidFill>
                <a:prstDash val="solid"/>
                <a:round/>
                <a:headEnd type="none" w="med" len="med"/>
                <a:tailEnd type="none" w="med" len="med"/>
              </a:ln>
            </p:spPr>
            <p:txBody>
              <a:bodyPr/>
              <a:lstStyle/>
              <a:p>
                <a:endParaRPr lang="en-US"/>
              </a:p>
            </p:txBody>
          </p:sp>
          <p:sp>
            <p:nvSpPr>
              <p:cNvPr id="360460" name="Freeform 10"/>
              <p:cNvSpPr>
                <a:spLocks/>
              </p:cNvSpPr>
              <p:nvPr/>
            </p:nvSpPr>
            <p:spPr bwMode="auto">
              <a:xfrm>
                <a:off x="3352800" y="3919538"/>
                <a:ext cx="1676400" cy="1570037"/>
              </a:xfrm>
              <a:custGeom>
                <a:avLst/>
                <a:gdLst>
                  <a:gd name="T0" fmla="*/ 0 w 1056"/>
                  <a:gd name="T1" fmla="*/ 989 h 989"/>
                  <a:gd name="T2" fmla="*/ 108 w 1056"/>
                  <a:gd name="T3" fmla="*/ 979 h 989"/>
                  <a:gd name="T4" fmla="*/ 163 w 1056"/>
                  <a:gd name="T5" fmla="*/ 966 h 989"/>
                  <a:gd name="T6" fmla="*/ 218 w 1056"/>
                  <a:gd name="T7" fmla="*/ 951 h 989"/>
                  <a:gd name="T8" fmla="*/ 271 w 1056"/>
                  <a:gd name="T9" fmla="*/ 928 h 989"/>
                  <a:gd name="T10" fmla="*/ 326 w 1056"/>
                  <a:gd name="T11" fmla="*/ 896 h 989"/>
                  <a:gd name="T12" fmla="*/ 381 w 1056"/>
                  <a:gd name="T13" fmla="*/ 856 h 989"/>
                  <a:gd name="T14" fmla="*/ 488 w 1056"/>
                  <a:gd name="T15" fmla="*/ 742 h 989"/>
                  <a:gd name="T16" fmla="*/ 596 w 1056"/>
                  <a:gd name="T17" fmla="*/ 580 h 989"/>
                  <a:gd name="T18" fmla="*/ 706 w 1056"/>
                  <a:gd name="T19" fmla="*/ 385 h 989"/>
                  <a:gd name="T20" fmla="*/ 759 w 1056"/>
                  <a:gd name="T21" fmla="*/ 286 h 989"/>
                  <a:gd name="T22" fmla="*/ 814 w 1056"/>
                  <a:gd name="T23" fmla="*/ 195 h 989"/>
                  <a:gd name="T24" fmla="*/ 868 w 1056"/>
                  <a:gd name="T25" fmla="*/ 115 h 989"/>
                  <a:gd name="T26" fmla="*/ 909 w 1056"/>
                  <a:gd name="T27" fmla="*/ 72 h 989"/>
                  <a:gd name="T28" fmla="*/ 969 w 1056"/>
                  <a:gd name="T29" fmla="*/ 18 h 989"/>
                  <a:gd name="T30" fmla="*/ 1056 w 1056"/>
                  <a:gd name="T31" fmla="*/ 0 h 9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6"/>
                  <a:gd name="T49" fmla="*/ 0 h 989"/>
                  <a:gd name="T50" fmla="*/ 1056 w 1056"/>
                  <a:gd name="T51" fmla="*/ 989 h 98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6" h="989">
                    <a:moveTo>
                      <a:pt x="0" y="989"/>
                    </a:moveTo>
                    <a:lnTo>
                      <a:pt x="108" y="979"/>
                    </a:lnTo>
                    <a:lnTo>
                      <a:pt x="163" y="966"/>
                    </a:lnTo>
                    <a:lnTo>
                      <a:pt x="218" y="951"/>
                    </a:lnTo>
                    <a:lnTo>
                      <a:pt x="271" y="928"/>
                    </a:lnTo>
                    <a:lnTo>
                      <a:pt x="326" y="896"/>
                    </a:lnTo>
                    <a:lnTo>
                      <a:pt x="381" y="856"/>
                    </a:lnTo>
                    <a:lnTo>
                      <a:pt x="488" y="742"/>
                    </a:lnTo>
                    <a:lnTo>
                      <a:pt x="596" y="580"/>
                    </a:lnTo>
                    <a:lnTo>
                      <a:pt x="706" y="385"/>
                    </a:lnTo>
                    <a:lnTo>
                      <a:pt x="759" y="286"/>
                    </a:lnTo>
                    <a:lnTo>
                      <a:pt x="814" y="195"/>
                    </a:lnTo>
                    <a:lnTo>
                      <a:pt x="868" y="115"/>
                    </a:lnTo>
                    <a:lnTo>
                      <a:pt x="909" y="72"/>
                    </a:lnTo>
                    <a:lnTo>
                      <a:pt x="969" y="18"/>
                    </a:lnTo>
                    <a:lnTo>
                      <a:pt x="1056" y="0"/>
                    </a:lnTo>
                  </a:path>
                </a:pathLst>
              </a:custGeom>
              <a:noFill/>
              <a:ln w="50800" cap="rnd" cmpd="sng">
                <a:solidFill>
                  <a:srgbClr val="008000"/>
                </a:solidFill>
                <a:prstDash val="solid"/>
                <a:round/>
                <a:headEnd type="none" w="med" len="med"/>
                <a:tailEnd type="none" w="med" len="med"/>
              </a:ln>
            </p:spPr>
            <p:txBody>
              <a:bodyPr/>
              <a:lstStyle/>
              <a:p>
                <a:endParaRPr lang="en-US"/>
              </a:p>
            </p:txBody>
          </p:sp>
          <p:sp>
            <p:nvSpPr>
              <p:cNvPr id="360461" name="Freeform 11"/>
              <p:cNvSpPr>
                <a:spLocks/>
              </p:cNvSpPr>
              <p:nvPr/>
            </p:nvSpPr>
            <p:spPr bwMode="auto">
              <a:xfrm>
                <a:off x="3376613" y="5575300"/>
                <a:ext cx="3395662" cy="6350"/>
              </a:xfrm>
              <a:custGeom>
                <a:avLst/>
                <a:gdLst>
                  <a:gd name="T0" fmla="*/ 0 w 2139"/>
                  <a:gd name="T1" fmla="*/ 0 h 4"/>
                  <a:gd name="T2" fmla="*/ 0 w 2139"/>
                  <a:gd name="T3" fmla="*/ 0 h 4"/>
                  <a:gd name="T4" fmla="*/ 2139 w 2139"/>
                  <a:gd name="T5" fmla="*/ 4 h 4"/>
                  <a:gd name="T6" fmla="*/ 0 60000 65536"/>
                  <a:gd name="T7" fmla="*/ 0 60000 65536"/>
                  <a:gd name="T8" fmla="*/ 0 60000 65536"/>
                  <a:gd name="T9" fmla="*/ 0 w 2139"/>
                  <a:gd name="T10" fmla="*/ 0 h 4"/>
                  <a:gd name="T11" fmla="*/ 2139 w 2139"/>
                  <a:gd name="T12" fmla="*/ 4 h 4"/>
                </a:gdLst>
                <a:ahLst/>
                <a:cxnLst>
                  <a:cxn ang="T6">
                    <a:pos x="T0" y="T1"/>
                  </a:cxn>
                  <a:cxn ang="T7">
                    <a:pos x="T2" y="T3"/>
                  </a:cxn>
                  <a:cxn ang="T8">
                    <a:pos x="T4" y="T5"/>
                  </a:cxn>
                </a:cxnLst>
                <a:rect l="T9" t="T10" r="T11" b="T12"/>
                <a:pathLst>
                  <a:path w="2139" h="4">
                    <a:moveTo>
                      <a:pt x="0" y="0"/>
                    </a:moveTo>
                    <a:lnTo>
                      <a:pt x="0" y="0"/>
                    </a:lnTo>
                    <a:lnTo>
                      <a:pt x="2139" y="4"/>
                    </a:lnTo>
                  </a:path>
                </a:pathLst>
              </a:custGeom>
              <a:noFill/>
              <a:ln w="50800" cap="rnd" cmpd="sng">
                <a:solidFill>
                  <a:schemeClr val="tx1"/>
                </a:solidFill>
                <a:prstDash val="solid"/>
                <a:round/>
                <a:headEnd type="none" w="med" len="med"/>
                <a:tailEnd type="none" w="med" len="med"/>
              </a:ln>
            </p:spPr>
            <p:txBody>
              <a:bodyPr/>
              <a:lstStyle/>
              <a:p>
                <a:endParaRPr lang="en-US"/>
              </a:p>
            </p:txBody>
          </p:sp>
          <p:sp>
            <p:nvSpPr>
              <p:cNvPr id="360462" name="Rectangle 12"/>
              <p:cNvSpPr>
                <a:spLocks noChangeArrowheads="1"/>
              </p:cNvSpPr>
              <p:nvPr/>
            </p:nvSpPr>
            <p:spPr bwMode="auto">
              <a:xfrm>
                <a:off x="6705600" y="5562600"/>
                <a:ext cx="381000" cy="363538"/>
              </a:xfrm>
              <a:prstGeom prst="rect">
                <a:avLst/>
              </a:prstGeom>
              <a:noFill/>
              <a:ln w="12700">
                <a:noFill/>
                <a:miter lim="800000"/>
                <a:headEnd/>
                <a:tailEnd/>
              </a:ln>
            </p:spPr>
            <p:txBody>
              <a:bodyPr lIns="90487" tIns="44450" rIns="90487" bIns="44450">
                <a:spAutoFit/>
              </a:bodyPr>
              <a:lstStyle/>
              <a:p>
                <a:pPr eaLnBrk="0" hangingPunct="0"/>
                <a:r>
                  <a:rPr lang="en-US" sz="1800" b="1"/>
                  <a:t>X</a:t>
                </a:r>
              </a:p>
            </p:txBody>
          </p:sp>
          <p:sp>
            <p:nvSpPr>
              <p:cNvPr id="360463" name="Rectangle 13"/>
              <p:cNvSpPr>
                <a:spLocks noChangeArrowheads="1"/>
              </p:cNvSpPr>
              <p:nvPr/>
            </p:nvSpPr>
            <p:spPr bwMode="auto">
              <a:xfrm>
                <a:off x="6567488" y="3821113"/>
                <a:ext cx="184150" cy="92075"/>
              </a:xfrm>
              <a:prstGeom prst="rect">
                <a:avLst/>
              </a:prstGeom>
              <a:noFill/>
              <a:ln w="12700">
                <a:noFill/>
                <a:miter lim="800000"/>
                <a:headEnd/>
                <a:tailEnd/>
              </a:ln>
            </p:spPr>
            <p:txBody>
              <a:bodyPr wrap="none" anchor="ctr"/>
              <a:lstStyle/>
              <a:p>
                <a:pPr algn="ctr">
                  <a:spcBef>
                    <a:spcPct val="50000"/>
                  </a:spcBef>
                </a:pPr>
                <a:endParaRPr lang="en-US"/>
              </a:p>
            </p:txBody>
          </p:sp>
          <p:sp>
            <p:nvSpPr>
              <p:cNvPr id="360464" name="Rectangle 15"/>
              <p:cNvSpPr>
                <a:spLocks noChangeArrowheads="1"/>
              </p:cNvSpPr>
              <p:nvPr/>
            </p:nvSpPr>
            <p:spPr bwMode="auto">
              <a:xfrm>
                <a:off x="4800600" y="5791200"/>
                <a:ext cx="631582" cy="366767"/>
              </a:xfrm>
              <a:prstGeom prst="rect">
                <a:avLst/>
              </a:prstGeom>
              <a:noFill/>
              <a:ln w="12700">
                <a:noFill/>
                <a:miter lim="800000"/>
                <a:headEnd/>
                <a:tailEnd/>
              </a:ln>
            </p:spPr>
            <p:txBody>
              <a:bodyPr wrap="none" lIns="90487" tIns="44450" rIns="90487" bIns="44450">
                <a:spAutoFit/>
              </a:bodyPr>
              <a:lstStyle/>
              <a:p>
                <a:pPr eaLnBrk="0" hangingPunct="0"/>
                <a:r>
                  <a:rPr lang="en-US" sz="1800" b="1"/>
                  <a:t>18.0</a:t>
                </a:r>
                <a:endParaRPr lang="en-US" b="1"/>
              </a:p>
            </p:txBody>
          </p:sp>
          <p:sp>
            <p:nvSpPr>
              <p:cNvPr id="360465" name="Line 16"/>
              <p:cNvSpPr>
                <a:spLocks noChangeShapeType="1"/>
              </p:cNvSpPr>
              <p:nvPr/>
            </p:nvSpPr>
            <p:spPr bwMode="auto">
              <a:xfrm flipV="1">
                <a:off x="5029200" y="5562600"/>
                <a:ext cx="0" cy="228600"/>
              </a:xfrm>
              <a:prstGeom prst="line">
                <a:avLst/>
              </a:prstGeom>
              <a:noFill/>
              <a:ln w="12700">
                <a:solidFill>
                  <a:schemeClr val="tx1"/>
                </a:solidFill>
                <a:round/>
                <a:headEnd/>
                <a:tailEnd type="triangle" w="med" len="med"/>
              </a:ln>
            </p:spPr>
            <p:txBody>
              <a:bodyPr wrap="none" anchor="ctr"/>
              <a:lstStyle/>
              <a:p>
                <a:endParaRPr lang="en-US"/>
              </a:p>
            </p:txBody>
          </p:sp>
          <p:sp>
            <p:nvSpPr>
              <p:cNvPr id="360466" name="Line 17"/>
              <p:cNvSpPr>
                <a:spLocks noChangeShapeType="1"/>
              </p:cNvSpPr>
              <p:nvPr/>
            </p:nvSpPr>
            <p:spPr bwMode="auto">
              <a:xfrm flipV="1">
                <a:off x="5410200" y="5562600"/>
                <a:ext cx="0" cy="685800"/>
              </a:xfrm>
              <a:prstGeom prst="line">
                <a:avLst/>
              </a:prstGeom>
              <a:noFill/>
              <a:ln w="12700">
                <a:solidFill>
                  <a:schemeClr val="tx1"/>
                </a:solidFill>
                <a:round/>
                <a:headEnd/>
                <a:tailEnd type="triangle" w="med" len="med"/>
              </a:ln>
            </p:spPr>
            <p:txBody>
              <a:bodyPr wrap="none" anchor="ctr"/>
              <a:lstStyle/>
              <a:p>
                <a:endParaRPr lang="en-US"/>
              </a:p>
            </p:txBody>
          </p:sp>
        </p:gr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ftr" sz="quarter" idx="10"/>
          </p:nvPr>
        </p:nvSpPr>
        <p:spPr>
          <a:ln/>
        </p:spPr>
        <p:txBody>
          <a:bodyPr/>
          <a:lstStyle/>
          <a:p>
            <a:r>
              <a:rPr lang="en-US"/>
              <a:t>Copyright ©2011 Pearson Education, Inc. publishing as Prentice Hall</a:t>
            </a:r>
          </a:p>
        </p:txBody>
      </p:sp>
      <p:sp>
        <p:nvSpPr>
          <p:cNvPr id="5" name="Rectangle 5"/>
          <p:cNvSpPr>
            <a:spLocks noGrp="1" noChangeArrowheads="1"/>
          </p:cNvSpPr>
          <p:nvPr>
            <p:ph type="sldNum" sz="quarter" idx="11"/>
          </p:nvPr>
        </p:nvSpPr>
        <p:spPr>
          <a:ln/>
        </p:spPr>
        <p:txBody>
          <a:bodyPr/>
          <a:lstStyle/>
          <a:p>
            <a:r>
              <a:rPr lang="en-US"/>
              <a:t>6-</a:t>
            </a:r>
            <a:fld id="{7CA2285C-E414-4543-92BA-5DBF8E6DF0FA}" type="slidenum">
              <a:rPr lang="en-US"/>
              <a:pPr/>
              <a:t>2</a:t>
            </a:fld>
            <a:endParaRPr lang="en-US"/>
          </a:p>
        </p:txBody>
      </p:sp>
      <p:sp>
        <p:nvSpPr>
          <p:cNvPr id="19459" name="Rectangle 2"/>
          <p:cNvSpPr>
            <a:spLocks noGrp="1" noChangeArrowheads="1"/>
          </p:cNvSpPr>
          <p:nvPr>
            <p:ph type="title"/>
          </p:nvPr>
        </p:nvSpPr>
        <p:spPr/>
        <p:txBody>
          <a:bodyPr/>
          <a:lstStyle/>
          <a:p>
            <a:pPr eaLnBrk="1" hangingPunct="1"/>
            <a:r>
              <a:rPr lang="en-US" smtClean="0"/>
              <a:t>Learning Objectives</a:t>
            </a:r>
          </a:p>
        </p:txBody>
      </p:sp>
      <p:sp>
        <p:nvSpPr>
          <p:cNvPr id="19460" name="Rectangle 3"/>
          <p:cNvSpPr>
            <a:spLocks noGrp="1" noChangeArrowheads="1"/>
          </p:cNvSpPr>
          <p:nvPr>
            <p:ph type="body" idx="1"/>
          </p:nvPr>
        </p:nvSpPr>
        <p:spPr>
          <a:xfrm>
            <a:off x="685800" y="1600200"/>
            <a:ext cx="8153400" cy="4572000"/>
          </a:xfrm>
        </p:spPr>
        <p:txBody>
          <a:bodyPr/>
          <a:lstStyle/>
          <a:p>
            <a:pPr eaLnBrk="1" hangingPunct="1">
              <a:lnSpc>
                <a:spcPct val="110000"/>
              </a:lnSpc>
              <a:spcBef>
                <a:spcPct val="50000"/>
              </a:spcBef>
              <a:buFont typeface="Wingdings" pitchFamily="2" charset="2"/>
              <a:buNone/>
            </a:pPr>
            <a:r>
              <a:rPr lang="en-US" b="1" smtClean="0"/>
              <a:t>In this chapter, you learn:</a:t>
            </a:r>
            <a:r>
              <a:rPr lang="en-US" smtClean="0"/>
              <a:t> </a:t>
            </a:r>
          </a:p>
          <a:p>
            <a:pPr eaLnBrk="1" hangingPunct="1">
              <a:spcBef>
                <a:spcPct val="30000"/>
              </a:spcBef>
            </a:pPr>
            <a:r>
              <a:rPr lang="en-US" sz="2400" smtClean="0"/>
              <a:t>To compute probabilities from the normal distribution</a:t>
            </a:r>
          </a:p>
          <a:p>
            <a:pPr eaLnBrk="1" hangingPunct="1">
              <a:spcBef>
                <a:spcPct val="30000"/>
              </a:spcBef>
            </a:pPr>
            <a:r>
              <a:rPr lang="en-US" sz="2400" smtClean="0"/>
              <a:t>How to use the normal distribution to solve business problems</a:t>
            </a:r>
          </a:p>
          <a:p>
            <a:pPr eaLnBrk="1" hangingPunct="1">
              <a:spcBef>
                <a:spcPct val="30000"/>
              </a:spcBef>
            </a:pPr>
            <a:r>
              <a:rPr lang="en-US" sz="2400" smtClean="0"/>
              <a:t>To use the normal probability plot to determine whether a set of data is approximately normally distributed</a:t>
            </a:r>
          </a:p>
          <a:p>
            <a:pPr eaLnBrk="1" hangingPunct="1">
              <a:spcBef>
                <a:spcPct val="30000"/>
              </a:spcBef>
            </a:pPr>
            <a:r>
              <a:rPr lang="en-US" sz="2400" smtClean="0"/>
              <a:t>To compute probabilities from the uniform distribution </a:t>
            </a:r>
          </a:p>
          <a:p>
            <a:pPr eaLnBrk="1" hangingPunct="1">
              <a:spcBef>
                <a:spcPct val="30000"/>
              </a:spcBef>
            </a:pPr>
            <a:r>
              <a:rPr lang="en-US" sz="2400" smtClean="0"/>
              <a:t>To compute probabilities from the exponential distribution </a:t>
            </a:r>
          </a:p>
          <a:p>
            <a:pPr eaLnBrk="1" hangingPunct="1">
              <a:spcBef>
                <a:spcPct val="30000"/>
              </a:spcBef>
              <a:buFont typeface="Wingdings" pitchFamily="2" charset="2"/>
              <a:buNone/>
            </a:pPr>
            <a:endParaRPr lang="en-US" sz="2400" smtClean="0"/>
          </a:p>
          <a:p>
            <a:pPr eaLnBrk="1" hangingPunct="1">
              <a:lnSpc>
                <a:spcPct val="110000"/>
              </a:lnSpc>
              <a:spcBef>
                <a:spcPct val="30000"/>
              </a:spcBef>
            </a:pPr>
            <a:endParaRPr lang="en-US" sz="240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4"/>
          <p:cNvSpPr>
            <a:spLocks noGrp="1" noChangeArrowheads="1"/>
          </p:cNvSpPr>
          <p:nvPr>
            <p:ph type="ftr" sz="quarter" idx="10"/>
          </p:nvPr>
        </p:nvSpPr>
        <p:spPr>
          <a:ln/>
        </p:spPr>
        <p:txBody>
          <a:bodyPr/>
          <a:lstStyle/>
          <a:p>
            <a:r>
              <a:rPr lang="en-US"/>
              <a:t>Copyright ©2011 Pearson Education, Inc. publishing as Prentice Hall</a:t>
            </a:r>
          </a:p>
        </p:txBody>
      </p:sp>
      <p:sp>
        <p:nvSpPr>
          <p:cNvPr id="37" name="Rectangle 5"/>
          <p:cNvSpPr>
            <a:spLocks noGrp="1" noChangeArrowheads="1"/>
          </p:cNvSpPr>
          <p:nvPr>
            <p:ph type="sldNum" sz="quarter" idx="11"/>
          </p:nvPr>
        </p:nvSpPr>
        <p:spPr>
          <a:ln/>
        </p:spPr>
        <p:txBody>
          <a:bodyPr/>
          <a:lstStyle/>
          <a:p>
            <a:r>
              <a:rPr lang="en-US"/>
              <a:t>6-</a:t>
            </a:r>
            <a:fld id="{22E41B5B-383F-4FD5-A976-A107CCC3287B}" type="slidenum">
              <a:rPr lang="en-US"/>
              <a:pPr/>
              <a:t>20</a:t>
            </a:fld>
            <a:endParaRPr lang="en-US"/>
          </a:p>
        </p:txBody>
      </p:sp>
      <p:sp>
        <p:nvSpPr>
          <p:cNvPr id="193574" name="Freeform 2"/>
          <p:cNvSpPr>
            <a:spLocks/>
          </p:cNvSpPr>
          <p:nvPr/>
        </p:nvSpPr>
        <p:spPr bwMode="auto">
          <a:xfrm>
            <a:off x="4914900" y="3976688"/>
            <a:ext cx="1562100" cy="1657350"/>
          </a:xfrm>
          <a:custGeom>
            <a:avLst/>
            <a:gdLst>
              <a:gd name="T0" fmla="*/ 984 w 984"/>
              <a:gd name="T1" fmla="*/ 1032 h 1044"/>
              <a:gd name="T2" fmla="*/ 981 w 984"/>
              <a:gd name="T3" fmla="*/ 0 h 1044"/>
              <a:gd name="T4" fmla="*/ 888 w 984"/>
              <a:gd name="T5" fmla="*/ 72 h 1044"/>
              <a:gd name="T6" fmla="*/ 792 w 984"/>
              <a:gd name="T7" fmla="*/ 168 h 1044"/>
              <a:gd name="T8" fmla="*/ 726 w 984"/>
              <a:gd name="T9" fmla="*/ 304 h 1044"/>
              <a:gd name="T10" fmla="*/ 638 w 984"/>
              <a:gd name="T11" fmla="*/ 452 h 1044"/>
              <a:gd name="T12" fmla="*/ 586 w 984"/>
              <a:gd name="T13" fmla="*/ 552 h 1044"/>
              <a:gd name="T14" fmla="*/ 522 w 984"/>
              <a:gd name="T15" fmla="*/ 657 h 1044"/>
              <a:gd name="T16" fmla="*/ 456 w 984"/>
              <a:gd name="T17" fmla="*/ 744 h 1044"/>
              <a:gd name="T18" fmla="*/ 360 w 984"/>
              <a:gd name="T19" fmla="*/ 852 h 1044"/>
              <a:gd name="T20" fmla="*/ 204 w 984"/>
              <a:gd name="T21" fmla="*/ 948 h 1044"/>
              <a:gd name="T22" fmla="*/ 0 w 984"/>
              <a:gd name="T23" fmla="*/ 984 h 1044"/>
              <a:gd name="T24" fmla="*/ 3 w 984"/>
              <a:gd name="T25" fmla="*/ 1044 h 1044"/>
              <a:gd name="T26" fmla="*/ 984 w 984"/>
              <a:gd name="T27" fmla="*/ 1032 h 10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84"/>
              <a:gd name="T43" fmla="*/ 0 h 1044"/>
              <a:gd name="T44" fmla="*/ 984 w 984"/>
              <a:gd name="T45" fmla="*/ 1044 h 10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84" h="1044">
                <a:moveTo>
                  <a:pt x="984" y="1032"/>
                </a:moveTo>
                <a:lnTo>
                  <a:pt x="981" y="0"/>
                </a:lnTo>
                <a:lnTo>
                  <a:pt x="888" y="72"/>
                </a:lnTo>
                <a:lnTo>
                  <a:pt x="792" y="168"/>
                </a:lnTo>
                <a:lnTo>
                  <a:pt x="726" y="304"/>
                </a:lnTo>
                <a:lnTo>
                  <a:pt x="638" y="452"/>
                </a:lnTo>
                <a:lnTo>
                  <a:pt x="586" y="552"/>
                </a:lnTo>
                <a:lnTo>
                  <a:pt x="522" y="657"/>
                </a:lnTo>
                <a:lnTo>
                  <a:pt x="456" y="744"/>
                </a:lnTo>
                <a:lnTo>
                  <a:pt x="360" y="852"/>
                </a:lnTo>
                <a:lnTo>
                  <a:pt x="204" y="948"/>
                </a:lnTo>
                <a:lnTo>
                  <a:pt x="0" y="984"/>
                </a:lnTo>
                <a:lnTo>
                  <a:pt x="3" y="1044"/>
                </a:lnTo>
                <a:lnTo>
                  <a:pt x="984" y="1032"/>
                </a:lnTo>
                <a:close/>
              </a:path>
            </a:pathLst>
          </a:custGeom>
          <a:solidFill>
            <a:srgbClr val="FF0000"/>
          </a:solidFill>
          <a:ln w="12700" cap="flat" cmpd="sng">
            <a:solidFill>
              <a:srgbClr val="FF0000"/>
            </a:solidFill>
            <a:prstDash val="solid"/>
            <a:round/>
            <a:headEnd/>
            <a:tailEnd/>
          </a:ln>
        </p:spPr>
        <p:txBody>
          <a:bodyPr/>
          <a:lstStyle/>
          <a:p>
            <a:endParaRPr lang="en-US"/>
          </a:p>
        </p:txBody>
      </p:sp>
      <p:sp>
        <p:nvSpPr>
          <p:cNvPr id="193575" name="Freeform 3"/>
          <p:cNvSpPr>
            <a:spLocks/>
          </p:cNvSpPr>
          <p:nvPr/>
        </p:nvSpPr>
        <p:spPr bwMode="auto">
          <a:xfrm>
            <a:off x="647700" y="3995738"/>
            <a:ext cx="1562100" cy="1657350"/>
          </a:xfrm>
          <a:custGeom>
            <a:avLst/>
            <a:gdLst>
              <a:gd name="T0" fmla="*/ 984 w 984"/>
              <a:gd name="T1" fmla="*/ 1032 h 1044"/>
              <a:gd name="T2" fmla="*/ 981 w 984"/>
              <a:gd name="T3" fmla="*/ 0 h 1044"/>
              <a:gd name="T4" fmla="*/ 888 w 984"/>
              <a:gd name="T5" fmla="*/ 72 h 1044"/>
              <a:gd name="T6" fmla="*/ 792 w 984"/>
              <a:gd name="T7" fmla="*/ 168 h 1044"/>
              <a:gd name="T8" fmla="*/ 726 w 984"/>
              <a:gd name="T9" fmla="*/ 304 h 1044"/>
              <a:gd name="T10" fmla="*/ 638 w 984"/>
              <a:gd name="T11" fmla="*/ 452 h 1044"/>
              <a:gd name="T12" fmla="*/ 586 w 984"/>
              <a:gd name="T13" fmla="*/ 552 h 1044"/>
              <a:gd name="T14" fmla="*/ 522 w 984"/>
              <a:gd name="T15" fmla="*/ 657 h 1044"/>
              <a:gd name="T16" fmla="*/ 456 w 984"/>
              <a:gd name="T17" fmla="*/ 744 h 1044"/>
              <a:gd name="T18" fmla="*/ 360 w 984"/>
              <a:gd name="T19" fmla="*/ 852 h 1044"/>
              <a:gd name="T20" fmla="*/ 204 w 984"/>
              <a:gd name="T21" fmla="*/ 948 h 1044"/>
              <a:gd name="T22" fmla="*/ 0 w 984"/>
              <a:gd name="T23" fmla="*/ 984 h 1044"/>
              <a:gd name="T24" fmla="*/ 3 w 984"/>
              <a:gd name="T25" fmla="*/ 1044 h 1044"/>
              <a:gd name="T26" fmla="*/ 984 w 984"/>
              <a:gd name="T27" fmla="*/ 1032 h 10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84"/>
              <a:gd name="T43" fmla="*/ 0 h 1044"/>
              <a:gd name="T44" fmla="*/ 984 w 984"/>
              <a:gd name="T45" fmla="*/ 1044 h 10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84" h="1044">
                <a:moveTo>
                  <a:pt x="984" y="1032"/>
                </a:moveTo>
                <a:lnTo>
                  <a:pt x="981" y="0"/>
                </a:lnTo>
                <a:lnTo>
                  <a:pt x="888" y="72"/>
                </a:lnTo>
                <a:lnTo>
                  <a:pt x="792" y="168"/>
                </a:lnTo>
                <a:lnTo>
                  <a:pt x="726" y="304"/>
                </a:lnTo>
                <a:lnTo>
                  <a:pt x="638" y="452"/>
                </a:lnTo>
                <a:lnTo>
                  <a:pt x="586" y="552"/>
                </a:lnTo>
                <a:lnTo>
                  <a:pt x="522" y="657"/>
                </a:lnTo>
                <a:lnTo>
                  <a:pt x="456" y="744"/>
                </a:lnTo>
                <a:lnTo>
                  <a:pt x="360" y="852"/>
                </a:lnTo>
                <a:lnTo>
                  <a:pt x="204" y="948"/>
                </a:lnTo>
                <a:lnTo>
                  <a:pt x="0" y="984"/>
                </a:lnTo>
                <a:lnTo>
                  <a:pt x="3" y="1044"/>
                </a:lnTo>
                <a:lnTo>
                  <a:pt x="984" y="1032"/>
                </a:lnTo>
                <a:close/>
              </a:path>
            </a:pathLst>
          </a:custGeom>
          <a:solidFill>
            <a:srgbClr val="FF0000"/>
          </a:solidFill>
          <a:ln w="12700" cap="flat" cmpd="sng">
            <a:solidFill>
              <a:srgbClr val="FF0000"/>
            </a:solidFill>
            <a:prstDash val="solid"/>
            <a:round/>
            <a:headEnd/>
            <a:tailEnd/>
          </a:ln>
        </p:spPr>
        <p:txBody>
          <a:bodyPr/>
          <a:lstStyle/>
          <a:p>
            <a:endParaRPr lang="en-US"/>
          </a:p>
        </p:txBody>
      </p:sp>
      <p:sp>
        <p:nvSpPr>
          <p:cNvPr id="193576" name="Rectangle 4"/>
          <p:cNvSpPr>
            <a:spLocks noGrp="1" noChangeArrowheads="1"/>
          </p:cNvSpPr>
          <p:nvPr>
            <p:ph type="body" idx="4294967295"/>
          </p:nvPr>
        </p:nvSpPr>
        <p:spPr>
          <a:xfrm>
            <a:off x="762000" y="1524000"/>
            <a:ext cx="8077200" cy="1090613"/>
          </a:xfrm>
        </p:spPr>
        <p:txBody>
          <a:bodyPr/>
          <a:lstStyle/>
          <a:p>
            <a:pPr marL="571500" indent="-571500" defTabSz="914400" eaLnBrk="1" hangingPunct="1">
              <a:lnSpc>
                <a:spcPct val="80000"/>
              </a:lnSpc>
            </a:pPr>
            <a:r>
              <a:rPr lang="en-US" sz="1800" smtClean="0"/>
              <a:t>Let X represent the time it takes, in seconds to download an image file from the internet.</a:t>
            </a:r>
          </a:p>
          <a:p>
            <a:pPr marL="571500" indent="-571500" defTabSz="914400" eaLnBrk="1" hangingPunct="1">
              <a:lnSpc>
                <a:spcPct val="80000"/>
              </a:lnSpc>
            </a:pPr>
            <a:r>
              <a:rPr lang="en-US" sz="1800" smtClean="0"/>
              <a:t>Suppose X is normal with a mean of 18.0 seconds and a standard deviation of 5.0 seconds.  </a:t>
            </a:r>
            <a:r>
              <a:rPr lang="en-US" sz="1800" smtClean="0">
                <a:solidFill>
                  <a:schemeClr val="folHlink"/>
                </a:solidFill>
              </a:rPr>
              <a:t>Find P(X &lt; 18.6)</a:t>
            </a:r>
          </a:p>
          <a:p>
            <a:pPr marL="571500" indent="-571500" defTabSz="914400" eaLnBrk="1" hangingPunct="1">
              <a:lnSpc>
                <a:spcPct val="90000"/>
              </a:lnSpc>
            </a:pPr>
            <a:endParaRPr lang="en-US" sz="1800" smtClean="0">
              <a:solidFill>
                <a:schemeClr val="folHlink"/>
              </a:solidFill>
            </a:endParaRPr>
          </a:p>
        </p:txBody>
      </p:sp>
      <p:sp>
        <p:nvSpPr>
          <p:cNvPr id="193577" name="Freeform 6"/>
          <p:cNvSpPr>
            <a:spLocks/>
          </p:cNvSpPr>
          <p:nvPr/>
        </p:nvSpPr>
        <p:spPr bwMode="auto">
          <a:xfrm>
            <a:off x="6472238" y="5405438"/>
            <a:ext cx="320675" cy="242887"/>
          </a:xfrm>
          <a:custGeom>
            <a:avLst/>
            <a:gdLst>
              <a:gd name="T0" fmla="*/ 12 w 202"/>
              <a:gd name="T1" fmla="*/ 141 h 153"/>
              <a:gd name="T2" fmla="*/ 105 w 202"/>
              <a:gd name="T3" fmla="*/ 145 h 153"/>
              <a:gd name="T4" fmla="*/ 162 w 202"/>
              <a:gd name="T5" fmla="*/ 144 h 153"/>
              <a:gd name="T6" fmla="*/ 192 w 202"/>
              <a:gd name="T7" fmla="*/ 147 h 153"/>
              <a:gd name="T8" fmla="*/ 201 w 202"/>
              <a:gd name="T9" fmla="*/ 132 h 153"/>
              <a:gd name="T10" fmla="*/ 187 w 202"/>
              <a:gd name="T11" fmla="*/ 24 h 153"/>
              <a:gd name="T12" fmla="*/ 150 w 202"/>
              <a:gd name="T13" fmla="*/ 0 h 153"/>
              <a:gd name="T14" fmla="*/ 70 w 202"/>
              <a:gd name="T15" fmla="*/ 46 h 153"/>
              <a:gd name="T16" fmla="*/ 51 w 202"/>
              <a:gd name="T17" fmla="*/ 52 h 153"/>
              <a:gd name="T18" fmla="*/ 27 w 202"/>
              <a:gd name="T19" fmla="*/ 57 h 153"/>
              <a:gd name="T20" fmla="*/ 7 w 202"/>
              <a:gd name="T21" fmla="*/ 73 h 153"/>
              <a:gd name="T22" fmla="*/ 0 w 202"/>
              <a:gd name="T23" fmla="*/ 90 h 153"/>
              <a:gd name="T24" fmla="*/ 1 w 202"/>
              <a:gd name="T25" fmla="*/ 133 h 153"/>
              <a:gd name="T26" fmla="*/ 12 w 202"/>
              <a:gd name="T27" fmla="*/ 141 h 1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2"/>
              <a:gd name="T43" fmla="*/ 0 h 153"/>
              <a:gd name="T44" fmla="*/ 202 w 202"/>
              <a:gd name="T45" fmla="*/ 153 h 1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2" h="153">
                <a:moveTo>
                  <a:pt x="12" y="141"/>
                </a:moveTo>
                <a:cubicBezTo>
                  <a:pt x="39" y="153"/>
                  <a:pt x="79" y="146"/>
                  <a:pt x="105" y="145"/>
                </a:cubicBezTo>
                <a:cubicBezTo>
                  <a:pt x="127" y="143"/>
                  <a:pt x="135" y="143"/>
                  <a:pt x="162" y="144"/>
                </a:cubicBezTo>
                <a:cubicBezTo>
                  <a:pt x="172" y="148"/>
                  <a:pt x="181" y="148"/>
                  <a:pt x="192" y="147"/>
                </a:cubicBezTo>
                <a:cubicBezTo>
                  <a:pt x="200" y="136"/>
                  <a:pt x="198" y="142"/>
                  <a:pt x="201" y="132"/>
                </a:cubicBezTo>
                <a:cubicBezTo>
                  <a:pt x="200" y="102"/>
                  <a:pt x="202" y="55"/>
                  <a:pt x="187" y="24"/>
                </a:cubicBezTo>
                <a:cubicBezTo>
                  <a:pt x="185" y="7"/>
                  <a:pt x="165" y="1"/>
                  <a:pt x="150" y="0"/>
                </a:cubicBezTo>
                <a:cubicBezTo>
                  <a:pt x="116" y="2"/>
                  <a:pt x="102" y="41"/>
                  <a:pt x="70" y="46"/>
                </a:cubicBezTo>
                <a:cubicBezTo>
                  <a:pt x="63" y="49"/>
                  <a:pt x="58" y="51"/>
                  <a:pt x="51" y="52"/>
                </a:cubicBezTo>
                <a:cubicBezTo>
                  <a:pt x="43" y="55"/>
                  <a:pt x="36" y="56"/>
                  <a:pt x="27" y="57"/>
                </a:cubicBezTo>
                <a:cubicBezTo>
                  <a:pt x="19" y="62"/>
                  <a:pt x="14" y="67"/>
                  <a:pt x="7" y="73"/>
                </a:cubicBezTo>
                <a:cubicBezTo>
                  <a:pt x="0" y="87"/>
                  <a:pt x="2" y="81"/>
                  <a:pt x="0" y="90"/>
                </a:cubicBezTo>
                <a:cubicBezTo>
                  <a:pt x="0" y="104"/>
                  <a:pt x="0" y="119"/>
                  <a:pt x="1" y="133"/>
                </a:cubicBezTo>
                <a:cubicBezTo>
                  <a:pt x="1" y="138"/>
                  <a:pt x="8" y="147"/>
                  <a:pt x="12" y="141"/>
                </a:cubicBezTo>
                <a:close/>
              </a:path>
            </a:pathLst>
          </a:custGeom>
          <a:solidFill>
            <a:srgbClr val="FF0000"/>
          </a:solidFill>
          <a:ln w="12700" cap="flat" cmpd="sng">
            <a:solidFill>
              <a:srgbClr val="FF0000"/>
            </a:solidFill>
            <a:prstDash val="solid"/>
            <a:round/>
            <a:headEnd/>
            <a:tailEnd/>
          </a:ln>
        </p:spPr>
        <p:txBody>
          <a:bodyPr/>
          <a:lstStyle/>
          <a:p>
            <a:endParaRPr lang="en-US"/>
          </a:p>
        </p:txBody>
      </p:sp>
      <p:sp>
        <p:nvSpPr>
          <p:cNvPr id="193578" name="Freeform 7"/>
          <p:cNvSpPr>
            <a:spLocks/>
          </p:cNvSpPr>
          <p:nvPr/>
        </p:nvSpPr>
        <p:spPr bwMode="auto">
          <a:xfrm>
            <a:off x="6432550" y="3989388"/>
            <a:ext cx="366713" cy="1625600"/>
          </a:xfrm>
          <a:custGeom>
            <a:avLst/>
            <a:gdLst>
              <a:gd name="T0" fmla="*/ 25 w 231"/>
              <a:gd name="T1" fmla="*/ 984 h 1024"/>
              <a:gd name="T2" fmla="*/ 37 w 231"/>
              <a:gd name="T3" fmla="*/ 572 h 1024"/>
              <a:gd name="T4" fmla="*/ 33 w 231"/>
              <a:gd name="T5" fmla="*/ 340 h 1024"/>
              <a:gd name="T6" fmla="*/ 29 w 231"/>
              <a:gd name="T7" fmla="*/ 140 h 1024"/>
              <a:gd name="T8" fmla="*/ 41 w 231"/>
              <a:gd name="T9" fmla="*/ 4 h 1024"/>
              <a:gd name="T10" fmla="*/ 133 w 231"/>
              <a:gd name="T11" fmla="*/ 28 h 1024"/>
              <a:gd name="T12" fmla="*/ 153 w 231"/>
              <a:gd name="T13" fmla="*/ 44 h 1024"/>
              <a:gd name="T14" fmla="*/ 161 w 231"/>
              <a:gd name="T15" fmla="*/ 56 h 1024"/>
              <a:gd name="T16" fmla="*/ 173 w 231"/>
              <a:gd name="T17" fmla="*/ 64 h 1024"/>
              <a:gd name="T18" fmla="*/ 209 w 231"/>
              <a:gd name="T19" fmla="*/ 112 h 1024"/>
              <a:gd name="T20" fmla="*/ 221 w 231"/>
              <a:gd name="T21" fmla="*/ 136 h 1024"/>
              <a:gd name="T22" fmla="*/ 213 w 231"/>
              <a:gd name="T23" fmla="*/ 216 h 1024"/>
              <a:gd name="T24" fmla="*/ 225 w 231"/>
              <a:gd name="T25" fmla="*/ 376 h 1024"/>
              <a:gd name="T26" fmla="*/ 221 w 231"/>
              <a:gd name="T27" fmla="*/ 444 h 1024"/>
              <a:gd name="T28" fmla="*/ 213 w 231"/>
              <a:gd name="T29" fmla="*/ 468 h 1024"/>
              <a:gd name="T30" fmla="*/ 209 w 231"/>
              <a:gd name="T31" fmla="*/ 636 h 1024"/>
              <a:gd name="T32" fmla="*/ 221 w 231"/>
              <a:gd name="T33" fmla="*/ 596 h 1024"/>
              <a:gd name="T34" fmla="*/ 173 w 231"/>
              <a:gd name="T35" fmla="*/ 980 h 1024"/>
              <a:gd name="T36" fmla="*/ 25 w 231"/>
              <a:gd name="T37" fmla="*/ 984 h 10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1"/>
              <a:gd name="T58" fmla="*/ 0 h 1024"/>
              <a:gd name="T59" fmla="*/ 231 w 231"/>
              <a:gd name="T60" fmla="*/ 1024 h 10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1" h="1024">
                <a:moveTo>
                  <a:pt x="25" y="984"/>
                </a:moveTo>
                <a:cubicBezTo>
                  <a:pt x="28" y="847"/>
                  <a:pt x="34" y="709"/>
                  <a:pt x="37" y="572"/>
                </a:cubicBezTo>
                <a:cubicBezTo>
                  <a:pt x="33" y="476"/>
                  <a:pt x="30" y="440"/>
                  <a:pt x="33" y="340"/>
                </a:cubicBezTo>
                <a:cubicBezTo>
                  <a:pt x="30" y="269"/>
                  <a:pt x="25" y="210"/>
                  <a:pt x="29" y="140"/>
                </a:cubicBezTo>
                <a:cubicBezTo>
                  <a:pt x="28" y="100"/>
                  <a:pt x="0" y="32"/>
                  <a:pt x="41" y="4"/>
                </a:cubicBezTo>
                <a:cubicBezTo>
                  <a:pt x="122" y="9"/>
                  <a:pt x="91" y="0"/>
                  <a:pt x="133" y="28"/>
                </a:cubicBezTo>
                <a:cubicBezTo>
                  <a:pt x="156" y="62"/>
                  <a:pt x="125" y="22"/>
                  <a:pt x="153" y="44"/>
                </a:cubicBezTo>
                <a:cubicBezTo>
                  <a:pt x="157" y="47"/>
                  <a:pt x="158" y="53"/>
                  <a:pt x="161" y="56"/>
                </a:cubicBezTo>
                <a:cubicBezTo>
                  <a:pt x="164" y="59"/>
                  <a:pt x="169" y="61"/>
                  <a:pt x="173" y="64"/>
                </a:cubicBezTo>
                <a:cubicBezTo>
                  <a:pt x="185" y="82"/>
                  <a:pt x="194" y="97"/>
                  <a:pt x="209" y="112"/>
                </a:cubicBezTo>
                <a:cubicBezTo>
                  <a:pt x="212" y="120"/>
                  <a:pt x="221" y="127"/>
                  <a:pt x="221" y="136"/>
                </a:cubicBezTo>
                <a:cubicBezTo>
                  <a:pt x="221" y="163"/>
                  <a:pt x="213" y="216"/>
                  <a:pt x="213" y="216"/>
                </a:cubicBezTo>
                <a:cubicBezTo>
                  <a:pt x="215" y="282"/>
                  <a:pt x="217" y="319"/>
                  <a:pt x="225" y="376"/>
                </a:cubicBezTo>
                <a:cubicBezTo>
                  <a:pt x="224" y="399"/>
                  <a:pt x="224" y="421"/>
                  <a:pt x="221" y="444"/>
                </a:cubicBezTo>
                <a:cubicBezTo>
                  <a:pt x="220" y="452"/>
                  <a:pt x="213" y="468"/>
                  <a:pt x="213" y="468"/>
                </a:cubicBezTo>
                <a:cubicBezTo>
                  <a:pt x="207" y="564"/>
                  <a:pt x="209" y="508"/>
                  <a:pt x="209" y="636"/>
                </a:cubicBezTo>
                <a:cubicBezTo>
                  <a:pt x="213" y="623"/>
                  <a:pt x="222" y="582"/>
                  <a:pt x="221" y="596"/>
                </a:cubicBezTo>
                <a:cubicBezTo>
                  <a:pt x="208" y="724"/>
                  <a:pt x="231" y="865"/>
                  <a:pt x="173" y="980"/>
                </a:cubicBezTo>
                <a:cubicBezTo>
                  <a:pt x="151" y="1024"/>
                  <a:pt x="74" y="983"/>
                  <a:pt x="25" y="984"/>
                </a:cubicBezTo>
                <a:close/>
              </a:path>
            </a:pathLst>
          </a:custGeom>
          <a:solidFill>
            <a:srgbClr val="FF0000"/>
          </a:solidFill>
          <a:ln w="12700" cap="flat" cmpd="sng">
            <a:solidFill>
              <a:srgbClr val="FF0000"/>
            </a:solidFill>
            <a:prstDash val="solid"/>
            <a:round/>
            <a:headEnd/>
            <a:tailEnd/>
          </a:ln>
        </p:spPr>
        <p:txBody>
          <a:bodyPr/>
          <a:lstStyle/>
          <a:p>
            <a:endParaRPr lang="en-US"/>
          </a:p>
        </p:txBody>
      </p:sp>
      <p:sp>
        <p:nvSpPr>
          <p:cNvPr id="193579" name="Line 8"/>
          <p:cNvSpPr>
            <a:spLocks noChangeShapeType="1"/>
          </p:cNvSpPr>
          <p:nvPr/>
        </p:nvSpPr>
        <p:spPr bwMode="auto">
          <a:xfrm>
            <a:off x="6783388" y="4249738"/>
            <a:ext cx="0" cy="1371600"/>
          </a:xfrm>
          <a:prstGeom prst="line">
            <a:avLst/>
          </a:prstGeom>
          <a:noFill/>
          <a:ln w="63500">
            <a:solidFill>
              <a:srgbClr val="FF0000"/>
            </a:solidFill>
            <a:round/>
            <a:headEnd/>
            <a:tailEnd/>
          </a:ln>
        </p:spPr>
        <p:txBody>
          <a:bodyPr wrap="none" anchor="ctr"/>
          <a:lstStyle/>
          <a:p>
            <a:endParaRPr lang="en-US"/>
          </a:p>
        </p:txBody>
      </p:sp>
      <p:sp>
        <p:nvSpPr>
          <p:cNvPr id="193580" name="Line 9"/>
          <p:cNvSpPr>
            <a:spLocks noChangeShapeType="1"/>
          </p:cNvSpPr>
          <p:nvPr/>
        </p:nvSpPr>
        <p:spPr bwMode="auto">
          <a:xfrm>
            <a:off x="6478588" y="4021138"/>
            <a:ext cx="0" cy="1600200"/>
          </a:xfrm>
          <a:prstGeom prst="line">
            <a:avLst/>
          </a:prstGeom>
          <a:noFill/>
          <a:ln w="31750">
            <a:solidFill>
              <a:schemeClr val="tx1"/>
            </a:solidFill>
            <a:round/>
            <a:headEnd/>
            <a:tailEnd/>
          </a:ln>
        </p:spPr>
        <p:txBody>
          <a:bodyPr wrap="none" anchor="ctr"/>
          <a:lstStyle/>
          <a:p>
            <a:endParaRPr lang="en-US"/>
          </a:p>
        </p:txBody>
      </p:sp>
      <p:sp>
        <p:nvSpPr>
          <p:cNvPr id="193581" name="Freeform 10"/>
          <p:cNvSpPr>
            <a:spLocks/>
          </p:cNvSpPr>
          <p:nvPr/>
        </p:nvSpPr>
        <p:spPr bwMode="auto">
          <a:xfrm>
            <a:off x="6513513" y="3976688"/>
            <a:ext cx="1635125" cy="1573212"/>
          </a:xfrm>
          <a:custGeom>
            <a:avLst/>
            <a:gdLst>
              <a:gd name="T0" fmla="*/ 1029 w 1030"/>
              <a:gd name="T1" fmla="*/ 990 h 991"/>
              <a:gd name="T2" fmla="*/ 921 w 1030"/>
              <a:gd name="T3" fmla="*/ 980 h 991"/>
              <a:gd name="T4" fmla="*/ 866 w 1030"/>
              <a:gd name="T5" fmla="*/ 967 h 991"/>
              <a:gd name="T6" fmla="*/ 813 w 1030"/>
              <a:gd name="T7" fmla="*/ 952 h 991"/>
              <a:gd name="T8" fmla="*/ 758 w 1030"/>
              <a:gd name="T9" fmla="*/ 929 h 991"/>
              <a:gd name="T10" fmla="*/ 703 w 1030"/>
              <a:gd name="T11" fmla="*/ 897 h 991"/>
              <a:gd name="T12" fmla="*/ 651 w 1030"/>
              <a:gd name="T13" fmla="*/ 857 h 991"/>
              <a:gd name="T14" fmla="*/ 541 w 1030"/>
              <a:gd name="T15" fmla="*/ 743 h 991"/>
              <a:gd name="T16" fmla="*/ 433 w 1030"/>
              <a:gd name="T17" fmla="*/ 581 h 991"/>
              <a:gd name="T18" fmla="*/ 325 w 1030"/>
              <a:gd name="T19" fmla="*/ 386 h 991"/>
              <a:gd name="T20" fmla="*/ 270 w 1030"/>
              <a:gd name="T21" fmla="*/ 287 h 991"/>
              <a:gd name="T22" fmla="*/ 215 w 1030"/>
              <a:gd name="T23" fmla="*/ 196 h 991"/>
              <a:gd name="T24" fmla="*/ 163 w 1030"/>
              <a:gd name="T25" fmla="*/ 116 h 991"/>
              <a:gd name="T26" fmla="*/ 108 w 1030"/>
              <a:gd name="T27" fmla="*/ 53 h 991"/>
              <a:gd name="T28" fmla="*/ 53 w 1030"/>
              <a:gd name="T29" fmla="*/ 13 h 991"/>
              <a:gd name="T30" fmla="*/ 0 w 1030"/>
              <a:gd name="T31" fmla="*/ 0 h 9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30"/>
              <a:gd name="T49" fmla="*/ 0 h 991"/>
              <a:gd name="T50" fmla="*/ 1030 w 1030"/>
              <a:gd name="T51" fmla="*/ 991 h 9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30" h="991">
                <a:moveTo>
                  <a:pt x="1029" y="990"/>
                </a:moveTo>
                <a:lnTo>
                  <a:pt x="921" y="980"/>
                </a:lnTo>
                <a:lnTo>
                  <a:pt x="866" y="967"/>
                </a:lnTo>
                <a:lnTo>
                  <a:pt x="813" y="952"/>
                </a:lnTo>
                <a:lnTo>
                  <a:pt x="758" y="929"/>
                </a:lnTo>
                <a:lnTo>
                  <a:pt x="703" y="897"/>
                </a:lnTo>
                <a:lnTo>
                  <a:pt x="651" y="857"/>
                </a:lnTo>
                <a:lnTo>
                  <a:pt x="541" y="743"/>
                </a:lnTo>
                <a:lnTo>
                  <a:pt x="433" y="581"/>
                </a:lnTo>
                <a:lnTo>
                  <a:pt x="325" y="386"/>
                </a:lnTo>
                <a:lnTo>
                  <a:pt x="270" y="287"/>
                </a:lnTo>
                <a:lnTo>
                  <a:pt x="215" y="196"/>
                </a:lnTo>
                <a:lnTo>
                  <a:pt x="163" y="116"/>
                </a:lnTo>
                <a:lnTo>
                  <a:pt x="108" y="53"/>
                </a:lnTo>
                <a:lnTo>
                  <a:pt x="53" y="13"/>
                </a:lnTo>
                <a:lnTo>
                  <a:pt x="0" y="0"/>
                </a:lnTo>
              </a:path>
            </a:pathLst>
          </a:custGeom>
          <a:noFill/>
          <a:ln w="50800" cap="rnd" cmpd="sng">
            <a:solidFill>
              <a:srgbClr val="008000"/>
            </a:solidFill>
            <a:prstDash val="solid"/>
            <a:round/>
            <a:headEnd type="none" w="med" len="med"/>
            <a:tailEnd type="none" w="med" len="med"/>
          </a:ln>
        </p:spPr>
        <p:txBody>
          <a:bodyPr/>
          <a:lstStyle/>
          <a:p>
            <a:endParaRPr lang="en-US"/>
          </a:p>
        </p:txBody>
      </p:sp>
      <p:sp>
        <p:nvSpPr>
          <p:cNvPr id="193582" name="Freeform 11"/>
          <p:cNvSpPr>
            <a:spLocks/>
          </p:cNvSpPr>
          <p:nvPr/>
        </p:nvSpPr>
        <p:spPr bwMode="auto">
          <a:xfrm>
            <a:off x="4876800" y="3976688"/>
            <a:ext cx="1638300" cy="1573212"/>
          </a:xfrm>
          <a:custGeom>
            <a:avLst/>
            <a:gdLst>
              <a:gd name="T0" fmla="*/ 0 w 1032"/>
              <a:gd name="T1" fmla="*/ 990 h 991"/>
              <a:gd name="T2" fmla="*/ 108 w 1032"/>
              <a:gd name="T3" fmla="*/ 980 h 991"/>
              <a:gd name="T4" fmla="*/ 163 w 1032"/>
              <a:gd name="T5" fmla="*/ 967 h 991"/>
              <a:gd name="T6" fmla="*/ 218 w 1032"/>
              <a:gd name="T7" fmla="*/ 952 h 991"/>
              <a:gd name="T8" fmla="*/ 271 w 1032"/>
              <a:gd name="T9" fmla="*/ 929 h 991"/>
              <a:gd name="T10" fmla="*/ 326 w 1032"/>
              <a:gd name="T11" fmla="*/ 897 h 991"/>
              <a:gd name="T12" fmla="*/ 381 w 1032"/>
              <a:gd name="T13" fmla="*/ 857 h 991"/>
              <a:gd name="T14" fmla="*/ 488 w 1032"/>
              <a:gd name="T15" fmla="*/ 743 h 991"/>
              <a:gd name="T16" fmla="*/ 596 w 1032"/>
              <a:gd name="T17" fmla="*/ 581 h 991"/>
              <a:gd name="T18" fmla="*/ 706 w 1032"/>
              <a:gd name="T19" fmla="*/ 386 h 991"/>
              <a:gd name="T20" fmla="*/ 759 w 1032"/>
              <a:gd name="T21" fmla="*/ 287 h 991"/>
              <a:gd name="T22" fmla="*/ 814 w 1032"/>
              <a:gd name="T23" fmla="*/ 196 h 991"/>
              <a:gd name="T24" fmla="*/ 868 w 1032"/>
              <a:gd name="T25" fmla="*/ 116 h 991"/>
              <a:gd name="T26" fmla="*/ 921 w 1032"/>
              <a:gd name="T27" fmla="*/ 53 h 991"/>
              <a:gd name="T28" fmla="*/ 976 w 1032"/>
              <a:gd name="T29" fmla="*/ 13 h 991"/>
              <a:gd name="T30" fmla="*/ 1031 w 1032"/>
              <a:gd name="T31" fmla="*/ 0 h 9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32"/>
              <a:gd name="T49" fmla="*/ 0 h 991"/>
              <a:gd name="T50" fmla="*/ 1032 w 1032"/>
              <a:gd name="T51" fmla="*/ 991 h 9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32" h="991">
                <a:moveTo>
                  <a:pt x="0" y="990"/>
                </a:moveTo>
                <a:lnTo>
                  <a:pt x="108" y="980"/>
                </a:lnTo>
                <a:lnTo>
                  <a:pt x="163" y="967"/>
                </a:lnTo>
                <a:lnTo>
                  <a:pt x="218" y="952"/>
                </a:lnTo>
                <a:lnTo>
                  <a:pt x="271" y="929"/>
                </a:lnTo>
                <a:lnTo>
                  <a:pt x="326" y="897"/>
                </a:lnTo>
                <a:lnTo>
                  <a:pt x="381" y="857"/>
                </a:lnTo>
                <a:lnTo>
                  <a:pt x="488" y="743"/>
                </a:lnTo>
                <a:lnTo>
                  <a:pt x="596" y="581"/>
                </a:lnTo>
                <a:lnTo>
                  <a:pt x="706" y="386"/>
                </a:lnTo>
                <a:lnTo>
                  <a:pt x="759" y="287"/>
                </a:lnTo>
                <a:lnTo>
                  <a:pt x="814" y="196"/>
                </a:lnTo>
                <a:lnTo>
                  <a:pt x="868" y="116"/>
                </a:lnTo>
                <a:lnTo>
                  <a:pt x="921" y="53"/>
                </a:lnTo>
                <a:lnTo>
                  <a:pt x="976" y="13"/>
                </a:lnTo>
                <a:lnTo>
                  <a:pt x="1031" y="0"/>
                </a:lnTo>
              </a:path>
            </a:pathLst>
          </a:custGeom>
          <a:noFill/>
          <a:ln w="50800" cap="rnd" cmpd="sng">
            <a:solidFill>
              <a:srgbClr val="008000"/>
            </a:solidFill>
            <a:prstDash val="solid"/>
            <a:round/>
            <a:headEnd type="none" w="med" len="med"/>
            <a:tailEnd type="none" w="med" len="med"/>
          </a:ln>
        </p:spPr>
        <p:txBody>
          <a:bodyPr/>
          <a:lstStyle/>
          <a:p>
            <a:endParaRPr lang="en-US"/>
          </a:p>
        </p:txBody>
      </p:sp>
      <p:sp>
        <p:nvSpPr>
          <p:cNvPr id="193583" name="Freeform 12"/>
          <p:cNvSpPr>
            <a:spLocks/>
          </p:cNvSpPr>
          <p:nvPr/>
        </p:nvSpPr>
        <p:spPr bwMode="auto">
          <a:xfrm>
            <a:off x="4838700" y="5632450"/>
            <a:ext cx="3309938" cy="1588"/>
          </a:xfrm>
          <a:custGeom>
            <a:avLst/>
            <a:gdLst>
              <a:gd name="T0" fmla="*/ 0 w 2085"/>
              <a:gd name="T1" fmla="*/ 1 h 1"/>
              <a:gd name="T2" fmla="*/ 25 w 2085"/>
              <a:gd name="T3" fmla="*/ 0 h 1"/>
              <a:gd name="T4" fmla="*/ 2085 w 2085"/>
              <a:gd name="T5" fmla="*/ 0 h 1"/>
              <a:gd name="T6" fmla="*/ 0 60000 65536"/>
              <a:gd name="T7" fmla="*/ 0 60000 65536"/>
              <a:gd name="T8" fmla="*/ 0 60000 65536"/>
              <a:gd name="T9" fmla="*/ 0 w 2085"/>
              <a:gd name="T10" fmla="*/ 0 h 1"/>
              <a:gd name="T11" fmla="*/ 2085 w 2085"/>
              <a:gd name="T12" fmla="*/ 1 h 1"/>
            </a:gdLst>
            <a:ahLst/>
            <a:cxnLst>
              <a:cxn ang="T6">
                <a:pos x="T0" y="T1"/>
              </a:cxn>
              <a:cxn ang="T7">
                <a:pos x="T2" y="T3"/>
              </a:cxn>
              <a:cxn ang="T8">
                <a:pos x="T4" y="T5"/>
              </a:cxn>
            </a:cxnLst>
            <a:rect l="T9" t="T10" r="T11" b="T12"/>
            <a:pathLst>
              <a:path w="2085" h="1">
                <a:moveTo>
                  <a:pt x="0" y="1"/>
                </a:moveTo>
                <a:lnTo>
                  <a:pt x="25" y="0"/>
                </a:lnTo>
                <a:lnTo>
                  <a:pt x="2085" y="0"/>
                </a:lnTo>
              </a:path>
            </a:pathLst>
          </a:custGeom>
          <a:noFill/>
          <a:ln w="50800" cap="rnd" cmpd="sng">
            <a:solidFill>
              <a:schemeClr val="tx1"/>
            </a:solidFill>
            <a:prstDash val="solid"/>
            <a:round/>
            <a:headEnd type="none" w="med" len="med"/>
            <a:tailEnd type="none" w="med" len="med"/>
          </a:ln>
        </p:spPr>
        <p:txBody>
          <a:bodyPr/>
          <a:lstStyle/>
          <a:p>
            <a:endParaRPr lang="en-US"/>
          </a:p>
        </p:txBody>
      </p:sp>
      <p:sp>
        <p:nvSpPr>
          <p:cNvPr id="193584" name="Rectangle 13"/>
          <p:cNvSpPr>
            <a:spLocks noChangeArrowheads="1"/>
          </p:cNvSpPr>
          <p:nvPr/>
        </p:nvSpPr>
        <p:spPr bwMode="auto">
          <a:xfrm>
            <a:off x="2511425" y="4340225"/>
            <a:ext cx="92075" cy="184150"/>
          </a:xfrm>
          <a:prstGeom prst="rect">
            <a:avLst/>
          </a:prstGeom>
          <a:noFill/>
          <a:ln w="12700">
            <a:noFill/>
            <a:miter lim="800000"/>
            <a:headEnd/>
            <a:tailEnd/>
          </a:ln>
        </p:spPr>
        <p:txBody>
          <a:bodyPr wrap="none" anchor="ctr"/>
          <a:lstStyle/>
          <a:p>
            <a:pPr algn="ctr">
              <a:spcBef>
                <a:spcPct val="50000"/>
              </a:spcBef>
            </a:pPr>
            <a:endParaRPr lang="en-US"/>
          </a:p>
        </p:txBody>
      </p:sp>
      <p:sp>
        <p:nvSpPr>
          <p:cNvPr id="193585" name="Rectangle 14"/>
          <p:cNvSpPr>
            <a:spLocks noChangeArrowheads="1"/>
          </p:cNvSpPr>
          <p:nvPr/>
        </p:nvSpPr>
        <p:spPr bwMode="auto">
          <a:xfrm>
            <a:off x="8153400" y="5576888"/>
            <a:ext cx="381000" cy="363537"/>
          </a:xfrm>
          <a:prstGeom prst="rect">
            <a:avLst/>
          </a:prstGeom>
          <a:noFill/>
          <a:ln w="12700">
            <a:noFill/>
            <a:miter lim="800000"/>
            <a:headEnd/>
            <a:tailEnd/>
          </a:ln>
        </p:spPr>
        <p:txBody>
          <a:bodyPr lIns="90487" tIns="44450" rIns="90487" bIns="44450">
            <a:spAutoFit/>
          </a:bodyPr>
          <a:lstStyle/>
          <a:p>
            <a:pPr eaLnBrk="0" hangingPunct="0"/>
            <a:r>
              <a:rPr lang="en-US" sz="1800" b="1">
                <a:solidFill>
                  <a:schemeClr val="folHlink"/>
                </a:solidFill>
              </a:rPr>
              <a:t>Z</a:t>
            </a:r>
          </a:p>
        </p:txBody>
      </p:sp>
      <p:sp>
        <p:nvSpPr>
          <p:cNvPr id="193586" name="Rectangle 15"/>
          <p:cNvSpPr>
            <a:spLocks noChangeArrowheads="1"/>
          </p:cNvSpPr>
          <p:nvPr/>
        </p:nvSpPr>
        <p:spPr bwMode="auto">
          <a:xfrm>
            <a:off x="6553200" y="5653088"/>
            <a:ext cx="625475" cy="363537"/>
          </a:xfrm>
          <a:prstGeom prst="rect">
            <a:avLst/>
          </a:prstGeom>
          <a:noFill/>
          <a:ln w="12700">
            <a:noFill/>
            <a:miter lim="800000"/>
            <a:headEnd/>
            <a:tailEnd/>
          </a:ln>
        </p:spPr>
        <p:txBody>
          <a:bodyPr wrap="none" lIns="90487" tIns="44450" rIns="90487" bIns="44450">
            <a:spAutoFit/>
          </a:bodyPr>
          <a:lstStyle/>
          <a:p>
            <a:pPr eaLnBrk="0" hangingPunct="0"/>
            <a:r>
              <a:rPr lang="en-US" sz="1800" b="1">
                <a:solidFill>
                  <a:schemeClr val="folHlink"/>
                </a:solidFill>
              </a:rPr>
              <a:t>0.12</a:t>
            </a:r>
            <a:endParaRPr lang="en-US" b="1">
              <a:solidFill>
                <a:schemeClr val="folHlink"/>
              </a:solidFill>
            </a:endParaRPr>
          </a:p>
        </p:txBody>
      </p:sp>
      <p:sp>
        <p:nvSpPr>
          <p:cNvPr id="193587" name="Rectangle 16"/>
          <p:cNvSpPr>
            <a:spLocks noChangeArrowheads="1"/>
          </p:cNvSpPr>
          <p:nvPr/>
        </p:nvSpPr>
        <p:spPr bwMode="auto">
          <a:xfrm>
            <a:off x="6248400" y="5653088"/>
            <a:ext cx="371475" cy="363537"/>
          </a:xfrm>
          <a:prstGeom prst="rect">
            <a:avLst/>
          </a:prstGeom>
          <a:noFill/>
          <a:ln w="12700">
            <a:noFill/>
            <a:miter lim="800000"/>
            <a:headEnd/>
            <a:tailEnd/>
          </a:ln>
        </p:spPr>
        <p:txBody>
          <a:bodyPr wrap="none" lIns="90487" tIns="44450" rIns="90487" bIns="44450">
            <a:spAutoFit/>
          </a:bodyPr>
          <a:lstStyle/>
          <a:p>
            <a:pPr eaLnBrk="0" hangingPunct="0"/>
            <a:r>
              <a:rPr lang="en-US" sz="1800" b="1">
                <a:solidFill>
                  <a:schemeClr val="folHlink"/>
                </a:solidFill>
              </a:rPr>
              <a:t> 0</a:t>
            </a:r>
            <a:endParaRPr lang="en-US" b="1">
              <a:solidFill>
                <a:schemeClr val="folHlink"/>
              </a:solidFill>
            </a:endParaRPr>
          </a:p>
        </p:txBody>
      </p:sp>
      <p:sp>
        <p:nvSpPr>
          <p:cNvPr id="193588" name="Freeform 17"/>
          <p:cNvSpPr>
            <a:spLocks/>
          </p:cNvSpPr>
          <p:nvPr/>
        </p:nvSpPr>
        <p:spPr bwMode="auto">
          <a:xfrm>
            <a:off x="2205038" y="5405438"/>
            <a:ext cx="320675" cy="242887"/>
          </a:xfrm>
          <a:custGeom>
            <a:avLst/>
            <a:gdLst>
              <a:gd name="T0" fmla="*/ 12 w 202"/>
              <a:gd name="T1" fmla="*/ 141 h 153"/>
              <a:gd name="T2" fmla="*/ 105 w 202"/>
              <a:gd name="T3" fmla="*/ 145 h 153"/>
              <a:gd name="T4" fmla="*/ 162 w 202"/>
              <a:gd name="T5" fmla="*/ 144 h 153"/>
              <a:gd name="T6" fmla="*/ 192 w 202"/>
              <a:gd name="T7" fmla="*/ 147 h 153"/>
              <a:gd name="T8" fmla="*/ 201 w 202"/>
              <a:gd name="T9" fmla="*/ 132 h 153"/>
              <a:gd name="T10" fmla="*/ 187 w 202"/>
              <a:gd name="T11" fmla="*/ 24 h 153"/>
              <a:gd name="T12" fmla="*/ 150 w 202"/>
              <a:gd name="T13" fmla="*/ 0 h 153"/>
              <a:gd name="T14" fmla="*/ 70 w 202"/>
              <a:gd name="T15" fmla="*/ 46 h 153"/>
              <a:gd name="T16" fmla="*/ 51 w 202"/>
              <a:gd name="T17" fmla="*/ 52 h 153"/>
              <a:gd name="T18" fmla="*/ 27 w 202"/>
              <a:gd name="T19" fmla="*/ 57 h 153"/>
              <a:gd name="T20" fmla="*/ 7 w 202"/>
              <a:gd name="T21" fmla="*/ 73 h 153"/>
              <a:gd name="T22" fmla="*/ 0 w 202"/>
              <a:gd name="T23" fmla="*/ 90 h 153"/>
              <a:gd name="T24" fmla="*/ 1 w 202"/>
              <a:gd name="T25" fmla="*/ 133 h 153"/>
              <a:gd name="T26" fmla="*/ 12 w 202"/>
              <a:gd name="T27" fmla="*/ 141 h 1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2"/>
              <a:gd name="T43" fmla="*/ 0 h 153"/>
              <a:gd name="T44" fmla="*/ 202 w 202"/>
              <a:gd name="T45" fmla="*/ 153 h 1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2" h="153">
                <a:moveTo>
                  <a:pt x="12" y="141"/>
                </a:moveTo>
                <a:cubicBezTo>
                  <a:pt x="39" y="153"/>
                  <a:pt x="79" y="146"/>
                  <a:pt x="105" y="145"/>
                </a:cubicBezTo>
                <a:cubicBezTo>
                  <a:pt x="127" y="143"/>
                  <a:pt x="135" y="143"/>
                  <a:pt x="162" y="144"/>
                </a:cubicBezTo>
                <a:cubicBezTo>
                  <a:pt x="172" y="148"/>
                  <a:pt x="181" y="148"/>
                  <a:pt x="192" y="147"/>
                </a:cubicBezTo>
                <a:cubicBezTo>
                  <a:pt x="200" y="136"/>
                  <a:pt x="198" y="142"/>
                  <a:pt x="201" y="132"/>
                </a:cubicBezTo>
                <a:cubicBezTo>
                  <a:pt x="200" y="102"/>
                  <a:pt x="202" y="55"/>
                  <a:pt x="187" y="24"/>
                </a:cubicBezTo>
                <a:cubicBezTo>
                  <a:pt x="185" y="7"/>
                  <a:pt x="165" y="1"/>
                  <a:pt x="150" y="0"/>
                </a:cubicBezTo>
                <a:cubicBezTo>
                  <a:pt x="116" y="2"/>
                  <a:pt x="102" y="41"/>
                  <a:pt x="70" y="46"/>
                </a:cubicBezTo>
                <a:cubicBezTo>
                  <a:pt x="63" y="49"/>
                  <a:pt x="58" y="51"/>
                  <a:pt x="51" y="52"/>
                </a:cubicBezTo>
                <a:cubicBezTo>
                  <a:pt x="43" y="55"/>
                  <a:pt x="36" y="56"/>
                  <a:pt x="27" y="57"/>
                </a:cubicBezTo>
                <a:cubicBezTo>
                  <a:pt x="19" y="62"/>
                  <a:pt x="14" y="67"/>
                  <a:pt x="7" y="73"/>
                </a:cubicBezTo>
                <a:cubicBezTo>
                  <a:pt x="0" y="87"/>
                  <a:pt x="2" y="81"/>
                  <a:pt x="0" y="90"/>
                </a:cubicBezTo>
                <a:cubicBezTo>
                  <a:pt x="0" y="104"/>
                  <a:pt x="0" y="119"/>
                  <a:pt x="1" y="133"/>
                </a:cubicBezTo>
                <a:cubicBezTo>
                  <a:pt x="1" y="138"/>
                  <a:pt x="8" y="147"/>
                  <a:pt x="12" y="141"/>
                </a:cubicBezTo>
                <a:close/>
              </a:path>
            </a:pathLst>
          </a:custGeom>
          <a:solidFill>
            <a:srgbClr val="FF0000"/>
          </a:solidFill>
          <a:ln w="12700" cap="flat" cmpd="sng">
            <a:solidFill>
              <a:srgbClr val="FF0000"/>
            </a:solidFill>
            <a:prstDash val="solid"/>
            <a:round/>
            <a:headEnd/>
            <a:tailEnd/>
          </a:ln>
        </p:spPr>
        <p:txBody>
          <a:bodyPr/>
          <a:lstStyle/>
          <a:p>
            <a:endParaRPr lang="en-US"/>
          </a:p>
        </p:txBody>
      </p:sp>
      <p:sp>
        <p:nvSpPr>
          <p:cNvPr id="193589" name="Freeform 18"/>
          <p:cNvSpPr>
            <a:spLocks/>
          </p:cNvSpPr>
          <p:nvPr/>
        </p:nvSpPr>
        <p:spPr bwMode="auto">
          <a:xfrm>
            <a:off x="2165350" y="3989388"/>
            <a:ext cx="366713" cy="1625600"/>
          </a:xfrm>
          <a:custGeom>
            <a:avLst/>
            <a:gdLst>
              <a:gd name="T0" fmla="*/ 25 w 231"/>
              <a:gd name="T1" fmla="*/ 984 h 1024"/>
              <a:gd name="T2" fmla="*/ 37 w 231"/>
              <a:gd name="T3" fmla="*/ 572 h 1024"/>
              <a:gd name="T4" fmla="*/ 33 w 231"/>
              <a:gd name="T5" fmla="*/ 340 h 1024"/>
              <a:gd name="T6" fmla="*/ 29 w 231"/>
              <a:gd name="T7" fmla="*/ 140 h 1024"/>
              <a:gd name="T8" fmla="*/ 41 w 231"/>
              <a:gd name="T9" fmla="*/ 4 h 1024"/>
              <a:gd name="T10" fmla="*/ 133 w 231"/>
              <a:gd name="T11" fmla="*/ 28 h 1024"/>
              <a:gd name="T12" fmla="*/ 153 w 231"/>
              <a:gd name="T13" fmla="*/ 44 h 1024"/>
              <a:gd name="T14" fmla="*/ 161 w 231"/>
              <a:gd name="T15" fmla="*/ 56 h 1024"/>
              <a:gd name="T16" fmla="*/ 173 w 231"/>
              <a:gd name="T17" fmla="*/ 64 h 1024"/>
              <a:gd name="T18" fmla="*/ 209 w 231"/>
              <a:gd name="T19" fmla="*/ 112 h 1024"/>
              <a:gd name="T20" fmla="*/ 221 w 231"/>
              <a:gd name="T21" fmla="*/ 136 h 1024"/>
              <a:gd name="T22" fmla="*/ 213 w 231"/>
              <a:gd name="T23" fmla="*/ 216 h 1024"/>
              <a:gd name="T24" fmla="*/ 225 w 231"/>
              <a:gd name="T25" fmla="*/ 376 h 1024"/>
              <a:gd name="T26" fmla="*/ 221 w 231"/>
              <a:gd name="T27" fmla="*/ 444 h 1024"/>
              <a:gd name="T28" fmla="*/ 213 w 231"/>
              <a:gd name="T29" fmla="*/ 468 h 1024"/>
              <a:gd name="T30" fmla="*/ 209 w 231"/>
              <a:gd name="T31" fmla="*/ 636 h 1024"/>
              <a:gd name="T32" fmla="*/ 221 w 231"/>
              <a:gd name="T33" fmla="*/ 596 h 1024"/>
              <a:gd name="T34" fmla="*/ 173 w 231"/>
              <a:gd name="T35" fmla="*/ 980 h 1024"/>
              <a:gd name="T36" fmla="*/ 25 w 231"/>
              <a:gd name="T37" fmla="*/ 984 h 10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1"/>
              <a:gd name="T58" fmla="*/ 0 h 1024"/>
              <a:gd name="T59" fmla="*/ 231 w 231"/>
              <a:gd name="T60" fmla="*/ 1024 h 10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1" h="1024">
                <a:moveTo>
                  <a:pt x="25" y="984"/>
                </a:moveTo>
                <a:cubicBezTo>
                  <a:pt x="28" y="847"/>
                  <a:pt x="34" y="709"/>
                  <a:pt x="37" y="572"/>
                </a:cubicBezTo>
                <a:cubicBezTo>
                  <a:pt x="33" y="476"/>
                  <a:pt x="30" y="440"/>
                  <a:pt x="33" y="340"/>
                </a:cubicBezTo>
                <a:cubicBezTo>
                  <a:pt x="30" y="269"/>
                  <a:pt x="25" y="210"/>
                  <a:pt x="29" y="140"/>
                </a:cubicBezTo>
                <a:cubicBezTo>
                  <a:pt x="28" y="100"/>
                  <a:pt x="0" y="32"/>
                  <a:pt x="41" y="4"/>
                </a:cubicBezTo>
                <a:cubicBezTo>
                  <a:pt x="122" y="9"/>
                  <a:pt x="91" y="0"/>
                  <a:pt x="133" y="28"/>
                </a:cubicBezTo>
                <a:cubicBezTo>
                  <a:pt x="156" y="62"/>
                  <a:pt x="125" y="22"/>
                  <a:pt x="153" y="44"/>
                </a:cubicBezTo>
                <a:cubicBezTo>
                  <a:pt x="157" y="47"/>
                  <a:pt x="158" y="53"/>
                  <a:pt x="161" y="56"/>
                </a:cubicBezTo>
                <a:cubicBezTo>
                  <a:pt x="164" y="59"/>
                  <a:pt x="169" y="61"/>
                  <a:pt x="173" y="64"/>
                </a:cubicBezTo>
                <a:cubicBezTo>
                  <a:pt x="185" y="82"/>
                  <a:pt x="194" y="97"/>
                  <a:pt x="209" y="112"/>
                </a:cubicBezTo>
                <a:cubicBezTo>
                  <a:pt x="212" y="120"/>
                  <a:pt x="221" y="127"/>
                  <a:pt x="221" y="136"/>
                </a:cubicBezTo>
                <a:cubicBezTo>
                  <a:pt x="221" y="163"/>
                  <a:pt x="213" y="216"/>
                  <a:pt x="213" y="216"/>
                </a:cubicBezTo>
                <a:cubicBezTo>
                  <a:pt x="215" y="282"/>
                  <a:pt x="217" y="319"/>
                  <a:pt x="225" y="376"/>
                </a:cubicBezTo>
                <a:cubicBezTo>
                  <a:pt x="224" y="399"/>
                  <a:pt x="224" y="421"/>
                  <a:pt x="221" y="444"/>
                </a:cubicBezTo>
                <a:cubicBezTo>
                  <a:pt x="220" y="452"/>
                  <a:pt x="213" y="468"/>
                  <a:pt x="213" y="468"/>
                </a:cubicBezTo>
                <a:cubicBezTo>
                  <a:pt x="207" y="564"/>
                  <a:pt x="209" y="508"/>
                  <a:pt x="209" y="636"/>
                </a:cubicBezTo>
                <a:cubicBezTo>
                  <a:pt x="213" y="623"/>
                  <a:pt x="222" y="582"/>
                  <a:pt x="221" y="596"/>
                </a:cubicBezTo>
                <a:cubicBezTo>
                  <a:pt x="208" y="724"/>
                  <a:pt x="231" y="865"/>
                  <a:pt x="173" y="980"/>
                </a:cubicBezTo>
                <a:cubicBezTo>
                  <a:pt x="151" y="1024"/>
                  <a:pt x="74" y="983"/>
                  <a:pt x="25" y="984"/>
                </a:cubicBezTo>
                <a:close/>
              </a:path>
            </a:pathLst>
          </a:custGeom>
          <a:solidFill>
            <a:srgbClr val="FF0000"/>
          </a:solidFill>
          <a:ln w="12700" cap="flat" cmpd="sng">
            <a:solidFill>
              <a:srgbClr val="FF0000"/>
            </a:solidFill>
            <a:prstDash val="solid"/>
            <a:round/>
            <a:headEnd/>
            <a:tailEnd/>
          </a:ln>
        </p:spPr>
        <p:txBody>
          <a:bodyPr/>
          <a:lstStyle/>
          <a:p>
            <a:endParaRPr lang="en-US"/>
          </a:p>
        </p:txBody>
      </p:sp>
      <p:sp>
        <p:nvSpPr>
          <p:cNvPr id="193590" name="Line 19"/>
          <p:cNvSpPr>
            <a:spLocks noChangeShapeType="1"/>
          </p:cNvSpPr>
          <p:nvPr/>
        </p:nvSpPr>
        <p:spPr bwMode="auto">
          <a:xfrm>
            <a:off x="2516188" y="4249738"/>
            <a:ext cx="0" cy="1371600"/>
          </a:xfrm>
          <a:prstGeom prst="line">
            <a:avLst/>
          </a:prstGeom>
          <a:noFill/>
          <a:ln w="63500">
            <a:solidFill>
              <a:srgbClr val="FF0000"/>
            </a:solidFill>
            <a:round/>
            <a:headEnd/>
            <a:tailEnd/>
          </a:ln>
        </p:spPr>
        <p:txBody>
          <a:bodyPr wrap="none" anchor="ctr"/>
          <a:lstStyle/>
          <a:p>
            <a:endParaRPr lang="en-US"/>
          </a:p>
        </p:txBody>
      </p:sp>
      <p:sp>
        <p:nvSpPr>
          <p:cNvPr id="193591" name="Line 20"/>
          <p:cNvSpPr>
            <a:spLocks noChangeShapeType="1"/>
          </p:cNvSpPr>
          <p:nvPr/>
        </p:nvSpPr>
        <p:spPr bwMode="auto">
          <a:xfrm>
            <a:off x="2211388" y="4021138"/>
            <a:ext cx="0" cy="1600200"/>
          </a:xfrm>
          <a:prstGeom prst="line">
            <a:avLst/>
          </a:prstGeom>
          <a:noFill/>
          <a:ln w="31750">
            <a:solidFill>
              <a:schemeClr val="tx1"/>
            </a:solidFill>
            <a:round/>
            <a:headEnd/>
            <a:tailEnd/>
          </a:ln>
        </p:spPr>
        <p:txBody>
          <a:bodyPr wrap="none" anchor="ctr"/>
          <a:lstStyle/>
          <a:p>
            <a:endParaRPr lang="en-US"/>
          </a:p>
        </p:txBody>
      </p:sp>
      <p:sp>
        <p:nvSpPr>
          <p:cNvPr id="193592" name="Freeform 21"/>
          <p:cNvSpPr>
            <a:spLocks/>
          </p:cNvSpPr>
          <p:nvPr/>
        </p:nvSpPr>
        <p:spPr bwMode="auto">
          <a:xfrm>
            <a:off x="2246313" y="3976688"/>
            <a:ext cx="1635125" cy="1573212"/>
          </a:xfrm>
          <a:custGeom>
            <a:avLst/>
            <a:gdLst>
              <a:gd name="T0" fmla="*/ 1029 w 1030"/>
              <a:gd name="T1" fmla="*/ 990 h 991"/>
              <a:gd name="T2" fmla="*/ 921 w 1030"/>
              <a:gd name="T3" fmla="*/ 980 h 991"/>
              <a:gd name="T4" fmla="*/ 866 w 1030"/>
              <a:gd name="T5" fmla="*/ 967 h 991"/>
              <a:gd name="T6" fmla="*/ 813 w 1030"/>
              <a:gd name="T7" fmla="*/ 952 h 991"/>
              <a:gd name="T8" fmla="*/ 758 w 1030"/>
              <a:gd name="T9" fmla="*/ 929 h 991"/>
              <a:gd name="T10" fmla="*/ 703 w 1030"/>
              <a:gd name="T11" fmla="*/ 897 h 991"/>
              <a:gd name="T12" fmla="*/ 651 w 1030"/>
              <a:gd name="T13" fmla="*/ 857 h 991"/>
              <a:gd name="T14" fmla="*/ 541 w 1030"/>
              <a:gd name="T15" fmla="*/ 743 h 991"/>
              <a:gd name="T16" fmla="*/ 433 w 1030"/>
              <a:gd name="T17" fmla="*/ 581 h 991"/>
              <a:gd name="T18" fmla="*/ 325 w 1030"/>
              <a:gd name="T19" fmla="*/ 386 h 991"/>
              <a:gd name="T20" fmla="*/ 270 w 1030"/>
              <a:gd name="T21" fmla="*/ 287 h 991"/>
              <a:gd name="T22" fmla="*/ 215 w 1030"/>
              <a:gd name="T23" fmla="*/ 196 h 991"/>
              <a:gd name="T24" fmla="*/ 163 w 1030"/>
              <a:gd name="T25" fmla="*/ 116 h 991"/>
              <a:gd name="T26" fmla="*/ 108 w 1030"/>
              <a:gd name="T27" fmla="*/ 53 h 991"/>
              <a:gd name="T28" fmla="*/ 53 w 1030"/>
              <a:gd name="T29" fmla="*/ 13 h 991"/>
              <a:gd name="T30" fmla="*/ 0 w 1030"/>
              <a:gd name="T31" fmla="*/ 0 h 9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30"/>
              <a:gd name="T49" fmla="*/ 0 h 991"/>
              <a:gd name="T50" fmla="*/ 1030 w 1030"/>
              <a:gd name="T51" fmla="*/ 991 h 9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30" h="991">
                <a:moveTo>
                  <a:pt x="1029" y="990"/>
                </a:moveTo>
                <a:lnTo>
                  <a:pt x="921" y="980"/>
                </a:lnTo>
                <a:lnTo>
                  <a:pt x="866" y="967"/>
                </a:lnTo>
                <a:lnTo>
                  <a:pt x="813" y="952"/>
                </a:lnTo>
                <a:lnTo>
                  <a:pt x="758" y="929"/>
                </a:lnTo>
                <a:lnTo>
                  <a:pt x="703" y="897"/>
                </a:lnTo>
                <a:lnTo>
                  <a:pt x="651" y="857"/>
                </a:lnTo>
                <a:lnTo>
                  <a:pt x="541" y="743"/>
                </a:lnTo>
                <a:lnTo>
                  <a:pt x="433" y="581"/>
                </a:lnTo>
                <a:lnTo>
                  <a:pt x="325" y="386"/>
                </a:lnTo>
                <a:lnTo>
                  <a:pt x="270" y="287"/>
                </a:lnTo>
                <a:lnTo>
                  <a:pt x="215" y="196"/>
                </a:lnTo>
                <a:lnTo>
                  <a:pt x="163" y="116"/>
                </a:lnTo>
                <a:lnTo>
                  <a:pt x="108" y="53"/>
                </a:lnTo>
                <a:lnTo>
                  <a:pt x="53" y="13"/>
                </a:lnTo>
                <a:lnTo>
                  <a:pt x="0" y="0"/>
                </a:lnTo>
              </a:path>
            </a:pathLst>
          </a:custGeom>
          <a:noFill/>
          <a:ln w="50800" cap="rnd" cmpd="sng">
            <a:solidFill>
              <a:srgbClr val="008000"/>
            </a:solidFill>
            <a:prstDash val="solid"/>
            <a:round/>
            <a:headEnd type="none" w="med" len="med"/>
            <a:tailEnd type="none" w="med" len="med"/>
          </a:ln>
        </p:spPr>
        <p:txBody>
          <a:bodyPr/>
          <a:lstStyle/>
          <a:p>
            <a:endParaRPr lang="en-US"/>
          </a:p>
        </p:txBody>
      </p:sp>
      <p:sp>
        <p:nvSpPr>
          <p:cNvPr id="193593" name="Freeform 22"/>
          <p:cNvSpPr>
            <a:spLocks/>
          </p:cNvSpPr>
          <p:nvPr/>
        </p:nvSpPr>
        <p:spPr bwMode="auto">
          <a:xfrm>
            <a:off x="609600" y="3976688"/>
            <a:ext cx="1638300" cy="1573212"/>
          </a:xfrm>
          <a:custGeom>
            <a:avLst/>
            <a:gdLst>
              <a:gd name="T0" fmla="*/ 0 w 1032"/>
              <a:gd name="T1" fmla="*/ 990 h 991"/>
              <a:gd name="T2" fmla="*/ 108 w 1032"/>
              <a:gd name="T3" fmla="*/ 980 h 991"/>
              <a:gd name="T4" fmla="*/ 163 w 1032"/>
              <a:gd name="T5" fmla="*/ 967 h 991"/>
              <a:gd name="T6" fmla="*/ 218 w 1032"/>
              <a:gd name="T7" fmla="*/ 952 h 991"/>
              <a:gd name="T8" fmla="*/ 271 w 1032"/>
              <a:gd name="T9" fmla="*/ 929 h 991"/>
              <a:gd name="T10" fmla="*/ 326 w 1032"/>
              <a:gd name="T11" fmla="*/ 897 h 991"/>
              <a:gd name="T12" fmla="*/ 381 w 1032"/>
              <a:gd name="T13" fmla="*/ 857 h 991"/>
              <a:gd name="T14" fmla="*/ 488 w 1032"/>
              <a:gd name="T15" fmla="*/ 743 h 991"/>
              <a:gd name="T16" fmla="*/ 596 w 1032"/>
              <a:gd name="T17" fmla="*/ 581 h 991"/>
              <a:gd name="T18" fmla="*/ 706 w 1032"/>
              <a:gd name="T19" fmla="*/ 386 h 991"/>
              <a:gd name="T20" fmla="*/ 759 w 1032"/>
              <a:gd name="T21" fmla="*/ 287 h 991"/>
              <a:gd name="T22" fmla="*/ 814 w 1032"/>
              <a:gd name="T23" fmla="*/ 196 h 991"/>
              <a:gd name="T24" fmla="*/ 868 w 1032"/>
              <a:gd name="T25" fmla="*/ 116 h 991"/>
              <a:gd name="T26" fmla="*/ 921 w 1032"/>
              <a:gd name="T27" fmla="*/ 53 h 991"/>
              <a:gd name="T28" fmla="*/ 976 w 1032"/>
              <a:gd name="T29" fmla="*/ 13 h 991"/>
              <a:gd name="T30" fmla="*/ 1031 w 1032"/>
              <a:gd name="T31" fmla="*/ 0 h 9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32"/>
              <a:gd name="T49" fmla="*/ 0 h 991"/>
              <a:gd name="T50" fmla="*/ 1032 w 1032"/>
              <a:gd name="T51" fmla="*/ 991 h 9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32" h="991">
                <a:moveTo>
                  <a:pt x="0" y="990"/>
                </a:moveTo>
                <a:lnTo>
                  <a:pt x="108" y="980"/>
                </a:lnTo>
                <a:lnTo>
                  <a:pt x="163" y="967"/>
                </a:lnTo>
                <a:lnTo>
                  <a:pt x="218" y="952"/>
                </a:lnTo>
                <a:lnTo>
                  <a:pt x="271" y="929"/>
                </a:lnTo>
                <a:lnTo>
                  <a:pt x="326" y="897"/>
                </a:lnTo>
                <a:lnTo>
                  <a:pt x="381" y="857"/>
                </a:lnTo>
                <a:lnTo>
                  <a:pt x="488" y="743"/>
                </a:lnTo>
                <a:lnTo>
                  <a:pt x="596" y="581"/>
                </a:lnTo>
                <a:lnTo>
                  <a:pt x="706" y="386"/>
                </a:lnTo>
                <a:lnTo>
                  <a:pt x="759" y="287"/>
                </a:lnTo>
                <a:lnTo>
                  <a:pt x="814" y="196"/>
                </a:lnTo>
                <a:lnTo>
                  <a:pt x="868" y="116"/>
                </a:lnTo>
                <a:lnTo>
                  <a:pt x="921" y="53"/>
                </a:lnTo>
                <a:lnTo>
                  <a:pt x="976" y="13"/>
                </a:lnTo>
                <a:lnTo>
                  <a:pt x="1031" y="0"/>
                </a:lnTo>
              </a:path>
            </a:pathLst>
          </a:custGeom>
          <a:noFill/>
          <a:ln w="50800" cap="rnd" cmpd="sng">
            <a:solidFill>
              <a:srgbClr val="008000"/>
            </a:solidFill>
            <a:prstDash val="solid"/>
            <a:round/>
            <a:headEnd type="none" w="med" len="med"/>
            <a:tailEnd type="none" w="med" len="med"/>
          </a:ln>
        </p:spPr>
        <p:txBody>
          <a:bodyPr/>
          <a:lstStyle/>
          <a:p>
            <a:endParaRPr lang="en-US"/>
          </a:p>
        </p:txBody>
      </p:sp>
      <p:sp>
        <p:nvSpPr>
          <p:cNvPr id="193594" name="Freeform 23"/>
          <p:cNvSpPr>
            <a:spLocks/>
          </p:cNvSpPr>
          <p:nvPr/>
        </p:nvSpPr>
        <p:spPr bwMode="auto">
          <a:xfrm>
            <a:off x="574675" y="5630863"/>
            <a:ext cx="3306763" cy="1587"/>
          </a:xfrm>
          <a:custGeom>
            <a:avLst/>
            <a:gdLst>
              <a:gd name="T0" fmla="*/ 0 w 2083"/>
              <a:gd name="T1" fmla="*/ 0 h 1"/>
              <a:gd name="T2" fmla="*/ 23 w 2083"/>
              <a:gd name="T3" fmla="*/ 1 h 1"/>
              <a:gd name="T4" fmla="*/ 2083 w 2083"/>
              <a:gd name="T5" fmla="*/ 1 h 1"/>
              <a:gd name="T6" fmla="*/ 0 60000 65536"/>
              <a:gd name="T7" fmla="*/ 0 60000 65536"/>
              <a:gd name="T8" fmla="*/ 0 60000 65536"/>
              <a:gd name="T9" fmla="*/ 0 w 2083"/>
              <a:gd name="T10" fmla="*/ 0 h 1"/>
              <a:gd name="T11" fmla="*/ 2083 w 2083"/>
              <a:gd name="T12" fmla="*/ 1 h 1"/>
            </a:gdLst>
            <a:ahLst/>
            <a:cxnLst>
              <a:cxn ang="T6">
                <a:pos x="T0" y="T1"/>
              </a:cxn>
              <a:cxn ang="T7">
                <a:pos x="T2" y="T3"/>
              </a:cxn>
              <a:cxn ang="T8">
                <a:pos x="T4" y="T5"/>
              </a:cxn>
            </a:cxnLst>
            <a:rect l="T9" t="T10" r="T11" b="T12"/>
            <a:pathLst>
              <a:path w="2083" h="1">
                <a:moveTo>
                  <a:pt x="0" y="0"/>
                </a:moveTo>
                <a:lnTo>
                  <a:pt x="23" y="1"/>
                </a:lnTo>
                <a:lnTo>
                  <a:pt x="2083" y="1"/>
                </a:lnTo>
              </a:path>
            </a:pathLst>
          </a:custGeom>
          <a:noFill/>
          <a:ln w="50800" cap="rnd" cmpd="sng">
            <a:solidFill>
              <a:schemeClr val="tx1"/>
            </a:solidFill>
            <a:prstDash val="solid"/>
            <a:round/>
            <a:headEnd type="none" w="med" len="med"/>
            <a:tailEnd type="none" w="med" len="med"/>
          </a:ln>
        </p:spPr>
        <p:txBody>
          <a:bodyPr/>
          <a:lstStyle/>
          <a:p>
            <a:endParaRPr lang="en-US"/>
          </a:p>
        </p:txBody>
      </p:sp>
      <p:sp>
        <p:nvSpPr>
          <p:cNvPr id="193595" name="Rectangle 24"/>
          <p:cNvSpPr>
            <a:spLocks noChangeArrowheads="1"/>
          </p:cNvSpPr>
          <p:nvPr/>
        </p:nvSpPr>
        <p:spPr bwMode="auto">
          <a:xfrm>
            <a:off x="3810000" y="5576888"/>
            <a:ext cx="381000" cy="363537"/>
          </a:xfrm>
          <a:prstGeom prst="rect">
            <a:avLst/>
          </a:prstGeom>
          <a:noFill/>
          <a:ln w="12700">
            <a:noFill/>
            <a:miter lim="800000"/>
            <a:headEnd/>
            <a:tailEnd/>
          </a:ln>
        </p:spPr>
        <p:txBody>
          <a:bodyPr lIns="90487" tIns="44450" rIns="90487" bIns="44450">
            <a:spAutoFit/>
          </a:bodyPr>
          <a:lstStyle/>
          <a:p>
            <a:pPr eaLnBrk="0" hangingPunct="0"/>
            <a:r>
              <a:rPr lang="en-US" sz="1800" b="1"/>
              <a:t>X</a:t>
            </a:r>
          </a:p>
        </p:txBody>
      </p:sp>
      <p:sp>
        <p:nvSpPr>
          <p:cNvPr id="193596" name="Rectangle 25"/>
          <p:cNvSpPr>
            <a:spLocks noChangeArrowheads="1"/>
          </p:cNvSpPr>
          <p:nvPr/>
        </p:nvSpPr>
        <p:spPr bwMode="auto">
          <a:xfrm>
            <a:off x="2362200" y="5653088"/>
            <a:ext cx="631825" cy="366712"/>
          </a:xfrm>
          <a:prstGeom prst="rect">
            <a:avLst/>
          </a:prstGeom>
          <a:noFill/>
          <a:ln w="12700">
            <a:noFill/>
            <a:miter lim="800000"/>
            <a:headEnd/>
            <a:tailEnd/>
          </a:ln>
        </p:spPr>
        <p:txBody>
          <a:bodyPr wrap="none" lIns="90487" tIns="44450" rIns="90487" bIns="44450">
            <a:spAutoFit/>
          </a:bodyPr>
          <a:lstStyle/>
          <a:p>
            <a:pPr eaLnBrk="0" hangingPunct="0"/>
            <a:r>
              <a:rPr lang="en-US" sz="1800" b="1"/>
              <a:t>18.6</a:t>
            </a:r>
            <a:endParaRPr lang="en-US" b="1"/>
          </a:p>
        </p:txBody>
      </p:sp>
      <p:sp>
        <p:nvSpPr>
          <p:cNvPr id="193597" name="Rectangle 26"/>
          <p:cNvSpPr>
            <a:spLocks noChangeArrowheads="1"/>
          </p:cNvSpPr>
          <p:nvPr/>
        </p:nvSpPr>
        <p:spPr bwMode="auto">
          <a:xfrm>
            <a:off x="1981200" y="5653088"/>
            <a:ext cx="503238" cy="366712"/>
          </a:xfrm>
          <a:prstGeom prst="rect">
            <a:avLst/>
          </a:prstGeom>
          <a:noFill/>
          <a:ln w="12700">
            <a:noFill/>
            <a:miter lim="800000"/>
            <a:headEnd/>
            <a:tailEnd/>
          </a:ln>
        </p:spPr>
        <p:txBody>
          <a:bodyPr wrap="none" lIns="90487" tIns="44450" rIns="90487" bIns="44450">
            <a:spAutoFit/>
          </a:bodyPr>
          <a:lstStyle/>
          <a:p>
            <a:pPr eaLnBrk="0" hangingPunct="0"/>
            <a:r>
              <a:rPr lang="en-US" sz="1800" b="1"/>
              <a:t> 18</a:t>
            </a:r>
            <a:endParaRPr lang="en-US" b="1"/>
          </a:p>
        </p:txBody>
      </p:sp>
      <p:sp>
        <p:nvSpPr>
          <p:cNvPr id="193598" name="Text Box 28"/>
          <p:cNvSpPr txBox="1">
            <a:spLocks noChangeArrowheads="1"/>
          </p:cNvSpPr>
          <p:nvPr/>
        </p:nvSpPr>
        <p:spPr bwMode="auto">
          <a:xfrm>
            <a:off x="2743200" y="3976688"/>
            <a:ext cx="1219200" cy="854075"/>
          </a:xfrm>
          <a:prstGeom prst="rect">
            <a:avLst/>
          </a:prstGeom>
          <a:noFill/>
          <a:ln w="19050" algn="ctr">
            <a:noFill/>
            <a:miter lim="800000"/>
            <a:headEnd/>
            <a:tailEnd/>
          </a:ln>
        </p:spPr>
        <p:txBody>
          <a:bodyPr>
            <a:spAutoFit/>
          </a:bodyPr>
          <a:lstStyle/>
          <a:p>
            <a:pPr algn="ctr">
              <a:spcBef>
                <a:spcPct val="50000"/>
              </a:spcBef>
              <a:buFont typeface="Arial" charset="0"/>
              <a:buNone/>
            </a:pPr>
            <a:r>
              <a:rPr lang="el-GR">
                <a:sym typeface="Arial" charset="0"/>
              </a:rPr>
              <a:t>μ</a:t>
            </a:r>
            <a:r>
              <a:rPr lang="en-US">
                <a:sym typeface="Arial" charset="0"/>
              </a:rPr>
              <a:t> = 18</a:t>
            </a:r>
          </a:p>
          <a:p>
            <a:pPr algn="ctr">
              <a:lnSpc>
                <a:spcPct val="50000"/>
              </a:lnSpc>
              <a:spcBef>
                <a:spcPct val="50000"/>
              </a:spcBef>
              <a:buFont typeface="Arial" charset="0"/>
              <a:buNone/>
            </a:pPr>
            <a:r>
              <a:rPr lang="en-US">
                <a:sym typeface="Arial" charset="0"/>
              </a:rPr>
              <a:t> </a:t>
            </a:r>
            <a:r>
              <a:rPr lang="el-GR">
                <a:sym typeface="Arial" charset="0"/>
              </a:rPr>
              <a:t>σ</a:t>
            </a:r>
            <a:r>
              <a:rPr lang="en-US">
                <a:sym typeface="Arial" charset="0"/>
              </a:rPr>
              <a:t> = 5</a:t>
            </a:r>
          </a:p>
        </p:txBody>
      </p:sp>
      <p:sp>
        <p:nvSpPr>
          <p:cNvPr id="193599" name="Text Box 29"/>
          <p:cNvSpPr txBox="1">
            <a:spLocks noChangeArrowheads="1"/>
          </p:cNvSpPr>
          <p:nvPr/>
        </p:nvSpPr>
        <p:spPr bwMode="auto">
          <a:xfrm>
            <a:off x="7010400" y="3976688"/>
            <a:ext cx="1219200" cy="822325"/>
          </a:xfrm>
          <a:prstGeom prst="rect">
            <a:avLst/>
          </a:prstGeom>
          <a:noFill/>
          <a:ln w="19050" algn="ctr">
            <a:noFill/>
            <a:miter lim="800000"/>
            <a:headEnd/>
            <a:tailEnd/>
          </a:ln>
        </p:spPr>
        <p:txBody>
          <a:bodyPr>
            <a:spAutoFit/>
          </a:bodyPr>
          <a:lstStyle/>
          <a:p>
            <a:pPr algn="ctr">
              <a:spcBef>
                <a:spcPct val="50000"/>
              </a:spcBef>
              <a:buFont typeface="Arial" charset="0"/>
              <a:buNone/>
            </a:pPr>
            <a:r>
              <a:rPr lang="el-GR">
                <a:solidFill>
                  <a:schemeClr val="folHlink"/>
                </a:solidFill>
                <a:sym typeface="Arial" charset="0"/>
              </a:rPr>
              <a:t>μ</a:t>
            </a:r>
            <a:r>
              <a:rPr lang="en-US">
                <a:solidFill>
                  <a:schemeClr val="folHlink"/>
                </a:solidFill>
                <a:sym typeface="Arial" charset="0"/>
              </a:rPr>
              <a:t> </a:t>
            </a:r>
            <a:r>
              <a:rPr lang="en-US" b="1">
                <a:solidFill>
                  <a:schemeClr val="folHlink"/>
                </a:solidFill>
                <a:sym typeface="Arial" charset="0"/>
              </a:rPr>
              <a:t>= 0</a:t>
            </a:r>
          </a:p>
          <a:p>
            <a:pPr algn="ctr">
              <a:lnSpc>
                <a:spcPct val="50000"/>
              </a:lnSpc>
              <a:spcBef>
                <a:spcPct val="50000"/>
              </a:spcBef>
              <a:buFont typeface="Arial" charset="0"/>
              <a:buNone/>
            </a:pPr>
            <a:r>
              <a:rPr lang="el-GR" b="1">
                <a:solidFill>
                  <a:schemeClr val="folHlink"/>
                </a:solidFill>
                <a:sym typeface="Arial" charset="0"/>
              </a:rPr>
              <a:t>σ</a:t>
            </a:r>
            <a:r>
              <a:rPr lang="en-US" b="1">
                <a:solidFill>
                  <a:schemeClr val="folHlink"/>
                </a:solidFill>
                <a:sym typeface="Arial" charset="0"/>
              </a:rPr>
              <a:t> = 1</a:t>
            </a:r>
          </a:p>
        </p:txBody>
      </p:sp>
      <p:grpSp>
        <p:nvGrpSpPr>
          <p:cNvPr id="193600" name="Group 30"/>
          <p:cNvGrpSpPr>
            <a:grpSpLocks/>
          </p:cNvGrpSpPr>
          <p:nvPr/>
        </p:nvGrpSpPr>
        <p:grpSpPr bwMode="auto">
          <a:xfrm>
            <a:off x="3810000" y="3976688"/>
            <a:ext cx="1903413" cy="612775"/>
            <a:chOff x="1825" y="2398"/>
            <a:chExt cx="1728" cy="793"/>
          </a:xfrm>
        </p:grpSpPr>
        <p:sp>
          <p:nvSpPr>
            <p:cNvPr id="193605" name="Freeform 31"/>
            <p:cNvSpPr>
              <a:spLocks/>
            </p:cNvSpPr>
            <p:nvPr/>
          </p:nvSpPr>
          <p:spPr bwMode="auto">
            <a:xfrm>
              <a:off x="1827" y="2432"/>
              <a:ext cx="1726" cy="759"/>
            </a:xfrm>
            <a:custGeom>
              <a:avLst/>
              <a:gdLst>
                <a:gd name="T0" fmla="*/ 0 w 1726"/>
                <a:gd name="T1" fmla="*/ 386 h 759"/>
                <a:gd name="T2" fmla="*/ 86 w 1726"/>
                <a:gd name="T3" fmla="*/ 282 h 759"/>
                <a:gd name="T4" fmla="*/ 151 w 1726"/>
                <a:gd name="T5" fmla="*/ 227 h 759"/>
                <a:gd name="T6" fmla="*/ 224 w 1726"/>
                <a:gd name="T7" fmla="*/ 175 h 759"/>
                <a:gd name="T8" fmla="*/ 304 w 1726"/>
                <a:gd name="T9" fmla="*/ 134 h 759"/>
                <a:gd name="T10" fmla="*/ 394 w 1726"/>
                <a:gd name="T11" fmla="*/ 93 h 759"/>
                <a:gd name="T12" fmla="*/ 502 w 1726"/>
                <a:gd name="T13" fmla="*/ 57 h 759"/>
                <a:gd name="T14" fmla="*/ 646 w 1726"/>
                <a:gd name="T15" fmla="*/ 20 h 759"/>
                <a:gd name="T16" fmla="*/ 778 w 1726"/>
                <a:gd name="T17" fmla="*/ 6 h 759"/>
                <a:gd name="T18" fmla="*/ 896 w 1726"/>
                <a:gd name="T19" fmla="*/ 2 h 759"/>
                <a:gd name="T20" fmla="*/ 1021 w 1726"/>
                <a:gd name="T21" fmla="*/ 14 h 759"/>
                <a:gd name="T22" fmla="*/ 1132 w 1726"/>
                <a:gd name="T23" fmla="*/ 36 h 759"/>
                <a:gd name="T24" fmla="*/ 1236 w 1726"/>
                <a:gd name="T25" fmla="*/ 79 h 759"/>
                <a:gd name="T26" fmla="*/ 1342 w 1726"/>
                <a:gd name="T27" fmla="*/ 147 h 759"/>
                <a:gd name="T28" fmla="*/ 1426 w 1726"/>
                <a:gd name="T29" fmla="*/ 225 h 759"/>
                <a:gd name="T30" fmla="*/ 1472 w 1726"/>
                <a:gd name="T31" fmla="*/ 277 h 759"/>
                <a:gd name="T32" fmla="*/ 1594 w 1726"/>
                <a:gd name="T33" fmla="*/ 94 h 759"/>
                <a:gd name="T34" fmla="*/ 1596 w 1726"/>
                <a:gd name="T35" fmla="*/ 197 h 759"/>
                <a:gd name="T36" fmla="*/ 1605 w 1726"/>
                <a:gd name="T37" fmla="*/ 300 h 759"/>
                <a:gd name="T38" fmla="*/ 1624 w 1726"/>
                <a:gd name="T39" fmla="*/ 398 h 759"/>
                <a:gd name="T40" fmla="*/ 1651 w 1726"/>
                <a:gd name="T41" fmla="*/ 499 h 759"/>
                <a:gd name="T42" fmla="*/ 1706 w 1726"/>
                <a:gd name="T43" fmla="*/ 627 h 759"/>
                <a:gd name="T44" fmla="*/ 1685 w 1726"/>
                <a:gd name="T45" fmla="*/ 685 h 759"/>
                <a:gd name="T46" fmla="*/ 1601 w 1726"/>
                <a:gd name="T47" fmla="*/ 667 h 759"/>
                <a:gd name="T48" fmla="*/ 1534 w 1726"/>
                <a:gd name="T49" fmla="*/ 664 h 759"/>
                <a:gd name="T50" fmla="*/ 1469 w 1726"/>
                <a:gd name="T51" fmla="*/ 671 h 759"/>
                <a:gd name="T52" fmla="*/ 1403 w 1726"/>
                <a:gd name="T53" fmla="*/ 690 h 759"/>
                <a:gd name="T54" fmla="*/ 1330 w 1726"/>
                <a:gd name="T55" fmla="*/ 723 h 759"/>
                <a:gd name="T56" fmla="*/ 1259 w 1726"/>
                <a:gd name="T57" fmla="*/ 687 h 759"/>
                <a:gd name="T58" fmla="*/ 1345 w 1726"/>
                <a:gd name="T59" fmla="*/ 482 h 759"/>
                <a:gd name="T60" fmla="*/ 1237 w 1726"/>
                <a:gd name="T61" fmla="*/ 396 h 759"/>
                <a:gd name="T62" fmla="*/ 1131 w 1726"/>
                <a:gd name="T63" fmla="*/ 328 h 759"/>
                <a:gd name="T64" fmla="*/ 1036 w 1726"/>
                <a:gd name="T65" fmla="*/ 277 h 759"/>
                <a:gd name="T66" fmla="*/ 921 w 1726"/>
                <a:gd name="T67" fmla="*/ 232 h 759"/>
                <a:gd name="T68" fmla="*/ 811 w 1726"/>
                <a:gd name="T69" fmla="*/ 209 h 759"/>
                <a:gd name="T70" fmla="*/ 707 w 1726"/>
                <a:gd name="T71" fmla="*/ 195 h 759"/>
                <a:gd name="T72" fmla="*/ 587 w 1726"/>
                <a:gd name="T73" fmla="*/ 201 h 759"/>
                <a:gd name="T74" fmla="*/ 470 w 1726"/>
                <a:gd name="T75" fmla="*/ 211 h 759"/>
                <a:gd name="T76" fmla="*/ 334 w 1726"/>
                <a:gd name="T77" fmla="*/ 232 h 759"/>
                <a:gd name="T78" fmla="*/ 231 w 1726"/>
                <a:gd name="T79" fmla="*/ 266 h 759"/>
                <a:gd name="T80" fmla="*/ 158 w 1726"/>
                <a:gd name="T81" fmla="*/ 301 h 759"/>
                <a:gd name="T82" fmla="*/ 97 w 1726"/>
                <a:gd name="T83" fmla="*/ 343 h 7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26"/>
                <a:gd name="T127" fmla="*/ 0 h 759"/>
                <a:gd name="T128" fmla="*/ 1726 w 1726"/>
                <a:gd name="T129" fmla="*/ 759 h 75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26" h="759">
                  <a:moveTo>
                    <a:pt x="7" y="425"/>
                  </a:moveTo>
                  <a:lnTo>
                    <a:pt x="0" y="386"/>
                  </a:lnTo>
                  <a:lnTo>
                    <a:pt x="52" y="320"/>
                  </a:lnTo>
                  <a:lnTo>
                    <a:pt x="86" y="282"/>
                  </a:lnTo>
                  <a:lnTo>
                    <a:pt x="122" y="255"/>
                  </a:lnTo>
                  <a:lnTo>
                    <a:pt x="151" y="227"/>
                  </a:lnTo>
                  <a:lnTo>
                    <a:pt x="190" y="200"/>
                  </a:lnTo>
                  <a:lnTo>
                    <a:pt x="224" y="175"/>
                  </a:lnTo>
                  <a:lnTo>
                    <a:pt x="269" y="153"/>
                  </a:lnTo>
                  <a:lnTo>
                    <a:pt x="304" y="134"/>
                  </a:lnTo>
                  <a:lnTo>
                    <a:pt x="341" y="113"/>
                  </a:lnTo>
                  <a:lnTo>
                    <a:pt x="394" y="93"/>
                  </a:lnTo>
                  <a:lnTo>
                    <a:pt x="443" y="75"/>
                  </a:lnTo>
                  <a:lnTo>
                    <a:pt x="502" y="57"/>
                  </a:lnTo>
                  <a:lnTo>
                    <a:pt x="581" y="34"/>
                  </a:lnTo>
                  <a:lnTo>
                    <a:pt x="646" y="20"/>
                  </a:lnTo>
                  <a:lnTo>
                    <a:pt x="700" y="14"/>
                  </a:lnTo>
                  <a:lnTo>
                    <a:pt x="778" y="6"/>
                  </a:lnTo>
                  <a:lnTo>
                    <a:pt x="837" y="0"/>
                  </a:lnTo>
                  <a:lnTo>
                    <a:pt x="896" y="2"/>
                  </a:lnTo>
                  <a:lnTo>
                    <a:pt x="958" y="4"/>
                  </a:lnTo>
                  <a:lnTo>
                    <a:pt x="1021" y="14"/>
                  </a:lnTo>
                  <a:lnTo>
                    <a:pt x="1076" y="22"/>
                  </a:lnTo>
                  <a:lnTo>
                    <a:pt x="1132" y="36"/>
                  </a:lnTo>
                  <a:lnTo>
                    <a:pt x="1185" y="57"/>
                  </a:lnTo>
                  <a:lnTo>
                    <a:pt x="1236" y="79"/>
                  </a:lnTo>
                  <a:lnTo>
                    <a:pt x="1290" y="108"/>
                  </a:lnTo>
                  <a:lnTo>
                    <a:pt x="1342" y="147"/>
                  </a:lnTo>
                  <a:lnTo>
                    <a:pt x="1382" y="181"/>
                  </a:lnTo>
                  <a:lnTo>
                    <a:pt x="1426" y="225"/>
                  </a:lnTo>
                  <a:lnTo>
                    <a:pt x="1457" y="258"/>
                  </a:lnTo>
                  <a:lnTo>
                    <a:pt x="1472" y="277"/>
                  </a:lnTo>
                  <a:lnTo>
                    <a:pt x="1582" y="46"/>
                  </a:lnTo>
                  <a:lnTo>
                    <a:pt x="1594" y="94"/>
                  </a:lnTo>
                  <a:lnTo>
                    <a:pt x="1594" y="147"/>
                  </a:lnTo>
                  <a:lnTo>
                    <a:pt x="1596" y="197"/>
                  </a:lnTo>
                  <a:lnTo>
                    <a:pt x="1600" y="247"/>
                  </a:lnTo>
                  <a:lnTo>
                    <a:pt x="1605" y="300"/>
                  </a:lnTo>
                  <a:lnTo>
                    <a:pt x="1615" y="354"/>
                  </a:lnTo>
                  <a:lnTo>
                    <a:pt x="1624" y="398"/>
                  </a:lnTo>
                  <a:lnTo>
                    <a:pt x="1637" y="450"/>
                  </a:lnTo>
                  <a:lnTo>
                    <a:pt x="1651" y="499"/>
                  </a:lnTo>
                  <a:lnTo>
                    <a:pt x="1671" y="561"/>
                  </a:lnTo>
                  <a:lnTo>
                    <a:pt x="1706" y="627"/>
                  </a:lnTo>
                  <a:lnTo>
                    <a:pt x="1725" y="698"/>
                  </a:lnTo>
                  <a:lnTo>
                    <a:pt x="1685" y="685"/>
                  </a:lnTo>
                  <a:lnTo>
                    <a:pt x="1646" y="676"/>
                  </a:lnTo>
                  <a:lnTo>
                    <a:pt x="1601" y="667"/>
                  </a:lnTo>
                  <a:lnTo>
                    <a:pt x="1559" y="663"/>
                  </a:lnTo>
                  <a:lnTo>
                    <a:pt x="1534" y="664"/>
                  </a:lnTo>
                  <a:lnTo>
                    <a:pt x="1507" y="666"/>
                  </a:lnTo>
                  <a:lnTo>
                    <a:pt x="1469" y="671"/>
                  </a:lnTo>
                  <a:lnTo>
                    <a:pt x="1434" y="681"/>
                  </a:lnTo>
                  <a:lnTo>
                    <a:pt x="1403" y="690"/>
                  </a:lnTo>
                  <a:lnTo>
                    <a:pt x="1367" y="707"/>
                  </a:lnTo>
                  <a:lnTo>
                    <a:pt x="1330" y="723"/>
                  </a:lnTo>
                  <a:lnTo>
                    <a:pt x="1277" y="758"/>
                  </a:lnTo>
                  <a:lnTo>
                    <a:pt x="1259" y="687"/>
                  </a:lnTo>
                  <a:lnTo>
                    <a:pt x="1362" y="500"/>
                  </a:lnTo>
                  <a:lnTo>
                    <a:pt x="1345" y="482"/>
                  </a:lnTo>
                  <a:lnTo>
                    <a:pt x="1286" y="434"/>
                  </a:lnTo>
                  <a:lnTo>
                    <a:pt x="1237" y="396"/>
                  </a:lnTo>
                  <a:lnTo>
                    <a:pt x="1172" y="350"/>
                  </a:lnTo>
                  <a:lnTo>
                    <a:pt x="1131" y="328"/>
                  </a:lnTo>
                  <a:lnTo>
                    <a:pt x="1092" y="305"/>
                  </a:lnTo>
                  <a:lnTo>
                    <a:pt x="1036" y="277"/>
                  </a:lnTo>
                  <a:lnTo>
                    <a:pt x="982" y="251"/>
                  </a:lnTo>
                  <a:lnTo>
                    <a:pt x="921" y="232"/>
                  </a:lnTo>
                  <a:lnTo>
                    <a:pt x="868" y="219"/>
                  </a:lnTo>
                  <a:lnTo>
                    <a:pt x="811" y="209"/>
                  </a:lnTo>
                  <a:lnTo>
                    <a:pt x="753" y="197"/>
                  </a:lnTo>
                  <a:lnTo>
                    <a:pt x="707" y="195"/>
                  </a:lnTo>
                  <a:lnTo>
                    <a:pt x="647" y="196"/>
                  </a:lnTo>
                  <a:lnTo>
                    <a:pt x="587" y="201"/>
                  </a:lnTo>
                  <a:lnTo>
                    <a:pt x="531" y="204"/>
                  </a:lnTo>
                  <a:lnTo>
                    <a:pt x="470" y="211"/>
                  </a:lnTo>
                  <a:lnTo>
                    <a:pt x="401" y="222"/>
                  </a:lnTo>
                  <a:lnTo>
                    <a:pt x="334" y="232"/>
                  </a:lnTo>
                  <a:lnTo>
                    <a:pt x="273" y="254"/>
                  </a:lnTo>
                  <a:lnTo>
                    <a:pt x="231" y="266"/>
                  </a:lnTo>
                  <a:lnTo>
                    <a:pt x="189" y="284"/>
                  </a:lnTo>
                  <a:lnTo>
                    <a:pt x="158" y="301"/>
                  </a:lnTo>
                  <a:lnTo>
                    <a:pt x="126" y="322"/>
                  </a:lnTo>
                  <a:lnTo>
                    <a:pt x="97" y="343"/>
                  </a:lnTo>
                  <a:lnTo>
                    <a:pt x="7" y="425"/>
                  </a:lnTo>
                </a:path>
              </a:pathLst>
            </a:custGeom>
            <a:solidFill>
              <a:srgbClr val="C7DAF7"/>
            </a:solidFill>
            <a:ln w="12700" cap="rnd" cmpd="sng">
              <a:solidFill>
                <a:srgbClr val="000000"/>
              </a:solidFill>
              <a:prstDash val="solid"/>
              <a:round/>
              <a:headEnd type="none" w="med" len="med"/>
              <a:tailEnd type="none" w="med" len="med"/>
            </a:ln>
          </p:spPr>
          <p:txBody>
            <a:bodyPr/>
            <a:lstStyle/>
            <a:p>
              <a:endParaRPr lang="en-US"/>
            </a:p>
          </p:txBody>
        </p:sp>
        <p:sp>
          <p:nvSpPr>
            <p:cNvPr id="193606" name="Freeform 32"/>
            <p:cNvSpPr>
              <a:spLocks/>
            </p:cNvSpPr>
            <p:nvPr/>
          </p:nvSpPr>
          <p:spPr bwMode="auto">
            <a:xfrm>
              <a:off x="1825" y="2398"/>
              <a:ext cx="1708" cy="718"/>
            </a:xfrm>
            <a:custGeom>
              <a:avLst/>
              <a:gdLst>
                <a:gd name="T0" fmla="*/ 57 w 1708"/>
                <a:gd name="T1" fmla="*/ 326 h 718"/>
                <a:gd name="T2" fmla="*/ 117 w 1708"/>
                <a:gd name="T3" fmla="*/ 264 h 718"/>
                <a:gd name="T4" fmla="*/ 183 w 1708"/>
                <a:gd name="T5" fmla="*/ 210 h 718"/>
                <a:gd name="T6" fmla="*/ 263 w 1708"/>
                <a:gd name="T7" fmla="*/ 156 h 718"/>
                <a:gd name="T8" fmla="*/ 336 w 1708"/>
                <a:gd name="T9" fmla="*/ 117 h 718"/>
                <a:gd name="T10" fmla="*/ 438 w 1708"/>
                <a:gd name="T11" fmla="*/ 79 h 718"/>
                <a:gd name="T12" fmla="*/ 575 w 1708"/>
                <a:gd name="T13" fmla="*/ 37 h 718"/>
                <a:gd name="T14" fmla="*/ 694 w 1708"/>
                <a:gd name="T15" fmla="*/ 16 h 718"/>
                <a:gd name="T16" fmla="*/ 831 w 1708"/>
                <a:gd name="T17" fmla="*/ 0 h 718"/>
                <a:gd name="T18" fmla="*/ 951 w 1708"/>
                <a:gd name="T19" fmla="*/ 2 h 718"/>
                <a:gd name="T20" fmla="*/ 1069 w 1708"/>
                <a:gd name="T21" fmla="*/ 17 h 718"/>
                <a:gd name="T22" fmla="*/ 1176 w 1708"/>
                <a:gd name="T23" fmla="*/ 49 h 718"/>
                <a:gd name="T24" fmla="*/ 1280 w 1708"/>
                <a:gd name="T25" fmla="*/ 96 h 718"/>
                <a:gd name="T26" fmla="*/ 1371 w 1708"/>
                <a:gd name="T27" fmla="*/ 164 h 718"/>
                <a:gd name="T28" fmla="*/ 1445 w 1708"/>
                <a:gd name="T29" fmla="*/ 236 h 718"/>
                <a:gd name="T30" fmla="*/ 1583 w 1708"/>
                <a:gd name="T31" fmla="*/ 78 h 718"/>
                <a:gd name="T32" fmla="*/ 1583 w 1708"/>
                <a:gd name="T33" fmla="*/ 176 h 718"/>
                <a:gd name="T34" fmla="*/ 1592 w 1708"/>
                <a:gd name="T35" fmla="*/ 274 h 718"/>
                <a:gd name="T36" fmla="*/ 1609 w 1708"/>
                <a:gd name="T37" fmla="*/ 368 h 718"/>
                <a:gd name="T38" fmla="*/ 1635 w 1708"/>
                <a:gd name="T39" fmla="*/ 464 h 718"/>
                <a:gd name="T40" fmla="*/ 1674 w 1708"/>
                <a:gd name="T41" fmla="*/ 576 h 718"/>
                <a:gd name="T42" fmla="*/ 1707 w 1708"/>
                <a:gd name="T43" fmla="*/ 656 h 718"/>
                <a:gd name="T44" fmla="*/ 1628 w 1708"/>
                <a:gd name="T45" fmla="*/ 634 h 718"/>
                <a:gd name="T46" fmla="*/ 1542 w 1708"/>
                <a:gd name="T47" fmla="*/ 623 h 718"/>
                <a:gd name="T48" fmla="*/ 1491 w 1708"/>
                <a:gd name="T49" fmla="*/ 626 h 718"/>
                <a:gd name="T50" fmla="*/ 1417 w 1708"/>
                <a:gd name="T51" fmla="*/ 641 h 718"/>
                <a:gd name="T52" fmla="*/ 1350 w 1708"/>
                <a:gd name="T53" fmla="*/ 668 h 718"/>
                <a:gd name="T54" fmla="*/ 1260 w 1708"/>
                <a:gd name="T55" fmla="*/ 717 h 718"/>
                <a:gd name="T56" fmla="*/ 1332 w 1708"/>
                <a:gd name="T57" fmla="*/ 453 h 718"/>
                <a:gd name="T58" fmla="*/ 1224 w 1708"/>
                <a:gd name="T59" fmla="*/ 372 h 718"/>
                <a:gd name="T60" fmla="*/ 1119 w 1708"/>
                <a:gd name="T61" fmla="*/ 308 h 718"/>
                <a:gd name="T62" fmla="*/ 1026 w 1708"/>
                <a:gd name="T63" fmla="*/ 261 h 718"/>
                <a:gd name="T64" fmla="*/ 911 w 1708"/>
                <a:gd name="T65" fmla="*/ 220 h 718"/>
                <a:gd name="T66" fmla="*/ 802 w 1708"/>
                <a:gd name="T67" fmla="*/ 200 h 718"/>
                <a:gd name="T68" fmla="*/ 699 w 1708"/>
                <a:gd name="T69" fmla="*/ 189 h 718"/>
                <a:gd name="T70" fmla="*/ 579 w 1708"/>
                <a:gd name="T71" fmla="*/ 196 h 718"/>
                <a:gd name="T72" fmla="*/ 462 w 1708"/>
                <a:gd name="T73" fmla="*/ 208 h 718"/>
                <a:gd name="T74" fmla="*/ 327 w 1708"/>
                <a:gd name="T75" fmla="*/ 230 h 718"/>
                <a:gd name="T76" fmla="*/ 224 w 1708"/>
                <a:gd name="T77" fmla="*/ 263 h 718"/>
                <a:gd name="T78" fmla="*/ 148 w 1708"/>
                <a:gd name="T79" fmla="*/ 299 h 718"/>
                <a:gd name="T80" fmla="*/ 91 w 1708"/>
                <a:gd name="T81" fmla="*/ 340 h 71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08"/>
                <a:gd name="T124" fmla="*/ 0 h 718"/>
                <a:gd name="T125" fmla="*/ 1708 w 1708"/>
                <a:gd name="T126" fmla="*/ 718 h 71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08" h="718">
                  <a:moveTo>
                    <a:pt x="0" y="421"/>
                  </a:moveTo>
                  <a:lnTo>
                    <a:pt x="57" y="326"/>
                  </a:lnTo>
                  <a:lnTo>
                    <a:pt x="84" y="296"/>
                  </a:lnTo>
                  <a:lnTo>
                    <a:pt x="117" y="264"/>
                  </a:lnTo>
                  <a:lnTo>
                    <a:pt x="146" y="239"/>
                  </a:lnTo>
                  <a:lnTo>
                    <a:pt x="183" y="210"/>
                  </a:lnTo>
                  <a:lnTo>
                    <a:pt x="219" y="183"/>
                  </a:lnTo>
                  <a:lnTo>
                    <a:pt x="263" y="156"/>
                  </a:lnTo>
                  <a:lnTo>
                    <a:pt x="299" y="137"/>
                  </a:lnTo>
                  <a:lnTo>
                    <a:pt x="336" y="117"/>
                  </a:lnTo>
                  <a:lnTo>
                    <a:pt x="388" y="95"/>
                  </a:lnTo>
                  <a:lnTo>
                    <a:pt x="438" y="79"/>
                  </a:lnTo>
                  <a:lnTo>
                    <a:pt x="496" y="61"/>
                  </a:lnTo>
                  <a:lnTo>
                    <a:pt x="575" y="37"/>
                  </a:lnTo>
                  <a:lnTo>
                    <a:pt x="640" y="23"/>
                  </a:lnTo>
                  <a:lnTo>
                    <a:pt x="694" y="16"/>
                  </a:lnTo>
                  <a:lnTo>
                    <a:pt x="771" y="6"/>
                  </a:lnTo>
                  <a:lnTo>
                    <a:pt x="831" y="0"/>
                  </a:lnTo>
                  <a:lnTo>
                    <a:pt x="889" y="1"/>
                  </a:lnTo>
                  <a:lnTo>
                    <a:pt x="951" y="2"/>
                  </a:lnTo>
                  <a:lnTo>
                    <a:pt x="1013" y="10"/>
                  </a:lnTo>
                  <a:lnTo>
                    <a:pt x="1069" y="17"/>
                  </a:lnTo>
                  <a:lnTo>
                    <a:pt x="1124" y="30"/>
                  </a:lnTo>
                  <a:lnTo>
                    <a:pt x="1176" y="49"/>
                  </a:lnTo>
                  <a:lnTo>
                    <a:pt x="1228" y="69"/>
                  </a:lnTo>
                  <a:lnTo>
                    <a:pt x="1280" y="96"/>
                  </a:lnTo>
                  <a:lnTo>
                    <a:pt x="1332" y="132"/>
                  </a:lnTo>
                  <a:lnTo>
                    <a:pt x="1371" y="164"/>
                  </a:lnTo>
                  <a:lnTo>
                    <a:pt x="1414" y="205"/>
                  </a:lnTo>
                  <a:lnTo>
                    <a:pt x="1445" y="236"/>
                  </a:lnTo>
                  <a:lnTo>
                    <a:pt x="1488" y="281"/>
                  </a:lnTo>
                  <a:lnTo>
                    <a:pt x="1583" y="78"/>
                  </a:lnTo>
                  <a:lnTo>
                    <a:pt x="1582" y="129"/>
                  </a:lnTo>
                  <a:lnTo>
                    <a:pt x="1583" y="176"/>
                  </a:lnTo>
                  <a:lnTo>
                    <a:pt x="1587" y="224"/>
                  </a:lnTo>
                  <a:lnTo>
                    <a:pt x="1592" y="274"/>
                  </a:lnTo>
                  <a:lnTo>
                    <a:pt x="1601" y="326"/>
                  </a:lnTo>
                  <a:lnTo>
                    <a:pt x="1609" y="368"/>
                  </a:lnTo>
                  <a:lnTo>
                    <a:pt x="1622" y="417"/>
                  </a:lnTo>
                  <a:lnTo>
                    <a:pt x="1635" y="464"/>
                  </a:lnTo>
                  <a:lnTo>
                    <a:pt x="1655" y="523"/>
                  </a:lnTo>
                  <a:lnTo>
                    <a:pt x="1674" y="576"/>
                  </a:lnTo>
                  <a:lnTo>
                    <a:pt x="1689" y="611"/>
                  </a:lnTo>
                  <a:lnTo>
                    <a:pt x="1707" y="656"/>
                  </a:lnTo>
                  <a:lnTo>
                    <a:pt x="1668" y="643"/>
                  </a:lnTo>
                  <a:lnTo>
                    <a:pt x="1628" y="634"/>
                  </a:lnTo>
                  <a:lnTo>
                    <a:pt x="1583" y="626"/>
                  </a:lnTo>
                  <a:lnTo>
                    <a:pt x="1542" y="623"/>
                  </a:lnTo>
                  <a:lnTo>
                    <a:pt x="1516" y="623"/>
                  </a:lnTo>
                  <a:lnTo>
                    <a:pt x="1491" y="626"/>
                  </a:lnTo>
                  <a:lnTo>
                    <a:pt x="1452" y="632"/>
                  </a:lnTo>
                  <a:lnTo>
                    <a:pt x="1417" y="641"/>
                  </a:lnTo>
                  <a:lnTo>
                    <a:pt x="1386" y="650"/>
                  </a:lnTo>
                  <a:lnTo>
                    <a:pt x="1350" y="668"/>
                  </a:lnTo>
                  <a:lnTo>
                    <a:pt x="1313" y="684"/>
                  </a:lnTo>
                  <a:lnTo>
                    <a:pt x="1260" y="717"/>
                  </a:lnTo>
                  <a:lnTo>
                    <a:pt x="1381" y="493"/>
                  </a:lnTo>
                  <a:lnTo>
                    <a:pt x="1332" y="453"/>
                  </a:lnTo>
                  <a:lnTo>
                    <a:pt x="1274" y="408"/>
                  </a:lnTo>
                  <a:lnTo>
                    <a:pt x="1224" y="372"/>
                  </a:lnTo>
                  <a:lnTo>
                    <a:pt x="1160" y="330"/>
                  </a:lnTo>
                  <a:lnTo>
                    <a:pt x="1119" y="308"/>
                  </a:lnTo>
                  <a:lnTo>
                    <a:pt x="1081" y="287"/>
                  </a:lnTo>
                  <a:lnTo>
                    <a:pt x="1026" y="261"/>
                  </a:lnTo>
                  <a:lnTo>
                    <a:pt x="972" y="238"/>
                  </a:lnTo>
                  <a:lnTo>
                    <a:pt x="911" y="220"/>
                  </a:lnTo>
                  <a:lnTo>
                    <a:pt x="859" y="209"/>
                  </a:lnTo>
                  <a:lnTo>
                    <a:pt x="802" y="200"/>
                  </a:lnTo>
                  <a:lnTo>
                    <a:pt x="744" y="190"/>
                  </a:lnTo>
                  <a:lnTo>
                    <a:pt x="699" y="189"/>
                  </a:lnTo>
                  <a:lnTo>
                    <a:pt x="640" y="191"/>
                  </a:lnTo>
                  <a:lnTo>
                    <a:pt x="579" y="196"/>
                  </a:lnTo>
                  <a:lnTo>
                    <a:pt x="523" y="200"/>
                  </a:lnTo>
                  <a:lnTo>
                    <a:pt x="462" y="208"/>
                  </a:lnTo>
                  <a:lnTo>
                    <a:pt x="393" y="218"/>
                  </a:lnTo>
                  <a:lnTo>
                    <a:pt x="327" y="230"/>
                  </a:lnTo>
                  <a:lnTo>
                    <a:pt x="267" y="252"/>
                  </a:lnTo>
                  <a:lnTo>
                    <a:pt x="224" y="263"/>
                  </a:lnTo>
                  <a:lnTo>
                    <a:pt x="182" y="281"/>
                  </a:lnTo>
                  <a:lnTo>
                    <a:pt x="148" y="299"/>
                  </a:lnTo>
                  <a:lnTo>
                    <a:pt x="117" y="317"/>
                  </a:lnTo>
                  <a:lnTo>
                    <a:pt x="91" y="340"/>
                  </a:lnTo>
                  <a:lnTo>
                    <a:pt x="0" y="421"/>
                  </a:lnTo>
                </a:path>
              </a:pathLst>
            </a:custGeom>
            <a:solidFill>
              <a:srgbClr val="C7DAF7"/>
            </a:solidFill>
            <a:ln w="12700" cap="rnd" cmpd="sng">
              <a:solidFill>
                <a:srgbClr val="000000"/>
              </a:solidFill>
              <a:prstDash val="solid"/>
              <a:round/>
              <a:headEnd type="none" w="med" len="med"/>
              <a:tailEnd type="none" w="med" len="med"/>
            </a:ln>
          </p:spPr>
          <p:txBody>
            <a:bodyPr/>
            <a:lstStyle/>
            <a:p>
              <a:endParaRPr lang="en-US"/>
            </a:p>
          </p:txBody>
        </p:sp>
      </p:grpSp>
      <p:sp>
        <p:nvSpPr>
          <p:cNvPr id="193601" name="Text Box 33"/>
          <p:cNvSpPr txBox="1">
            <a:spLocks noChangeArrowheads="1"/>
          </p:cNvSpPr>
          <p:nvPr/>
        </p:nvSpPr>
        <p:spPr bwMode="auto">
          <a:xfrm>
            <a:off x="7467600" y="1066800"/>
            <a:ext cx="1524000" cy="396875"/>
          </a:xfrm>
          <a:prstGeom prst="rect">
            <a:avLst/>
          </a:prstGeom>
          <a:noFill/>
          <a:ln w="9525">
            <a:noFill/>
            <a:miter lim="800000"/>
            <a:headEnd/>
            <a:tailEnd/>
          </a:ln>
        </p:spPr>
        <p:txBody>
          <a:bodyPr>
            <a:spAutoFit/>
          </a:bodyPr>
          <a:lstStyle/>
          <a:p>
            <a:pPr>
              <a:spcBef>
                <a:spcPct val="50000"/>
              </a:spcBef>
            </a:pPr>
            <a:r>
              <a:rPr lang="en-US" sz="2000" i="1">
                <a:solidFill>
                  <a:srgbClr val="000099"/>
                </a:solidFill>
              </a:rPr>
              <a:t>(continued)</a:t>
            </a:r>
          </a:p>
        </p:txBody>
      </p:sp>
      <p:sp>
        <p:nvSpPr>
          <p:cNvPr id="193602" name="Rectangle 34"/>
          <p:cNvSpPr>
            <a:spLocks noChangeArrowheads="1"/>
          </p:cNvSpPr>
          <p:nvPr/>
        </p:nvSpPr>
        <p:spPr bwMode="auto">
          <a:xfrm>
            <a:off x="990600" y="381000"/>
            <a:ext cx="7793038" cy="762000"/>
          </a:xfrm>
          <a:prstGeom prst="rect">
            <a:avLst/>
          </a:prstGeom>
          <a:noFill/>
          <a:ln w="9525">
            <a:noFill/>
            <a:miter lim="800000"/>
            <a:headEnd/>
            <a:tailEnd/>
          </a:ln>
        </p:spPr>
        <p:txBody>
          <a:bodyPr lIns="85342" tIns="42672" rIns="85342" bIns="42672" anchor="b"/>
          <a:lstStyle/>
          <a:p>
            <a:pPr algn="ctr"/>
            <a:r>
              <a:rPr lang="en-US" sz="4000">
                <a:solidFill>
                  <a:schemeClr val="tx2"/>
                </a:solidFill>
              </a:rPr>
              <a:t>Finding Normal Probabilities</a:t>
            </a:r>
          </a:p>
        </p:txBody>
      </p:sp>
      <p:graphicFrame>
        <p:nvGraphicFramePr>
          <p:cNvPr id="193571" name="Object 35"/>
          <p:cNvGraphicFramePr>
            <a:graphicFrameLocks noChangeAspect="1"/>
          </p:cNvGraphicFramePr>
          <p:nvPr/>
        </p:nvGraphicFramePr>
        <p:xfrm>
          <a:off x="2490788" y="2743200"/>
          <a:ext cx="3706812" cy="776288"/>
        </p:xfrm>
        <a:graphic>
          <a:graphicData uri="http://schemas.openxmlformats.org/presentationml/2006/ole">
            <p:oleObj spid="_x0000_s193571" name="Equation" r:id="rId3" imgW="1879560" imgH="393480" progId="Equation.3">
              <p:embed/>
            </p:oleObj>
          </a:graphicData>
        </a:graphic>
      </p:graphicFrame>
      <p:sp>
        <p:nvSpPr>
          <p:cNvPr id="193603" name="Text Box 36"/>
          <p:cNvSpPr txBox="1">
            <a:spLocks noChangeArrowheads="1"/>
          </p:cNvSpPr>
          <p:nvPr/>
        </p:nvSpPr>
        <p:spPr bwMode="auto">
          <a:xfrm>
            <a:off x="1143000" y="6019800"/>
            <a:ext cx="2438400" cy="457200"/>
          </a:xfrm>
          <a:prstGeom prst="rect">
            <a:avLst/>
          </a:prstGeom>
          <a:noFill/>
          <a:ln w="9525" algn="ctr">
            <a:noFill/>
            <a:miter lim="800000"/>
            <a:headEnd/>
            <a:tailEnd/>
          </a:ln>
        </p:spPr>
        <p:txBody>
          <a:bodyPr>
            <a:spAutoFit/>
          </a:bodyPr>
          <a:lstStyle/>
          <a:p>
            <a:pPr algn="ctr">
              <a:spcBef>
                <a:spcPct val="50000"/>
              </a:spcBef>
            </a:pPr>
            <a:r>
              <a:rPr lang="en-US"/>
              <a:t>P(X &lt; 18.6)</a:t>
            </a:r>
          </a:p>
        </p:txBody>
      </p:sp>
      <p:sp>
        <p:nvSpPr>
          <p:cNvPr id="193604" name="Text Box 37"/>
          <p:cNvSpPr txBox="1">
            <a:spLocks noChangeArrowheads="1"/>
          </p:cNvSpPr>
          <p:nvPr/>
        </p:nvSpPr>
        <p:spPr bwMode="auto">
          <a:xfrm>
            <a:off x="5410200" y="6019800"/>
            <a:ext cx="2438400" cy="457200"/>
          </a:xfrm>
          <a:prstGeom prst="rect">
            <a:avLst/>
          </a:prstGeom>
          <a:noFill/>
          <a:ln w="9525" algn="ctr">
            <a:noFill/>
            <a:miter lim="800000"/>
            <a:headEnd/>
            <a:tailEnd/>
          </a:ln>
        </p:spPr>
        <p:txBody>
          <a:bodyPr>
            <a:spAutoFit/>
          </a:bodyPr>
          <a:lstStyle/>
          <a:p>
            <a:pPr algn="ctr">
              <a:spcBef>
                <a:spcPct val="50000"/>
              </a:spcBef>
            </a:pPr>
            <a:r>
              <a:rPr lang="en-US">
                <a:solidFill>
                  <a:schemeClr val="folHlink"/>
                </a:solidFill>
              </a:rPr>
              <a:t>P(Z &lt; 0.12)</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4"/>
          <p:cNvSpPr>
            <a:spLocks noGrp="1" noChangeArrowheads="1"/>
          </p:cNvSpPr>
          <p:nvPr>
            <p:ph type="ftr" sz="quarter" idx="10"/>
          </p:nvPr>
        </p:nvSpPr>
        <p:spPr>
          <a:ln/>
        </p:spPr>
        <p:txBody>
          <a:bodyPr/>
          <a:lstStyle/>
          <a:p>
            <a:r>
              <a:rPr lang="en-US"/>
              <a:t>Copyright ©2011 Pearson Education, Inc. publishing as Prentice Hall</a:t>
            </a:r>
          </a:p>
        </p:txBody>
      </p:sp>
      <p:sp>
        <p:nvSpPr>
          <p:cNvPr id="62" name="Rectangle 5"/>
          <p:cNvSpPr>
            <a:spLocks noGrp="1" noChangeArrowheads="1"/>
          </p:cNvSpPr>
          <p:nvPr>
            <p:ph type="sldNum" sz="quarter" idx="11"/>
          </p:nvPr>
        </p:nvSpPr>
        <p:spPr>
          <a:ln/>
        </p:spPr>
        <p:txBody>
          <a:bodyPr/>
          <a:lstStyle/>
          <a:p>
            <a:r>
              <a:rPr lang="en-US"/>
              <a:t>6-</a:t>
            </a:r>
            <a:fld id="{0F483CB1-6AB9-4C9F-94C5-067780C73AEB}" type="slidenum">
              <a:rPr lang="en-US"/>
              <a:pPr/>
              <a:t>21</a:t>
            </a:fld>
            <a:endParaRPr lang="en-US"/>
          </a:p>
        </p:txBody>
      </p:sp>
      <p:sp>
        <p:nvSpPr>
          <p:cNvPr id="362499" name="Freeform 2"/>
          <p:cNvSpPr>
            <a:spLocks/>
          </p:cNvSpPr>
          <p:nvPr/>
        </p:nvSpPr>
        <p:spPr bwMode="auto">
          <a:xfrm>
            <a:off x="4724400" y="3581400"/>
            <a:ext cx="1562100" cy="1657350"/>
          </a:xfrm>
          <a:custGeom>
            <a:avLst/>
            <a:gdLst>
              <a:gd name="T0" fmla="*/ 984 w 984"/>
              <a:gd name="T1" fmla="*/ 1032 h 1044"/>
              <a:gd name="T2" fmla="*/ 981 w 984"/>
              <a:gd name="T3" fmla="*/ 0 h 1044"/>
              <a:gd name="T4" fmla="*/ 888 w 984"/>
              <a:gd name="T5" fmla="*/ 72 h 1044"/>
              <a:gd name="T6" fmla="*/ 792 w 984"/>
              <a:gd name="T7" fmla="*/ 168 h 1044"/>
              <a:gd name="T8" fmla="*/ 726 w 984"/>
              <a:gd name="T9" fmla="*/ 304 h 1044"/>
              <a:gd name="T10" fmla="*/ 638 w 984"/>
              <a:gd name="T11" fmla="*/ 452 h 1044"/>
              <a:gd name="T12" fmla="*/ 586 w 984"/>
              <a:gd name="T13" fmla="*/ 552 h 1044"/>
              <a:gd name="T14" fmla="*/ 522 w 984"/>
              <a:gd name="T15" fmla="*/ 657 h 1044"/>
              <a:gd name="T16" fmla="*/ 456 w 984"/>
              <a:gd name="T17" fmla="*/ 744 h 1044"/>
              <a:gd name="T18" fmla="*/ 360 w 984"/>
              <a:gd name="T19" fmla="*/ 852 h 1044"/>
              <a:gd name="T20" fmla="*/ 204 w 984"/>
              <a:gd name="T21" fmla="*/ 948 h 1044"/>
              <a:gd name="T22" fmla="*/ 0 w 984"/>
              <a:gd name="T23" fmla="*/ 984 h 1044"/>
              <a:gd name="T24" fmla="*/ 3 w 984"/>
              <a:gd name="T25" fmla="*/ 1044 h 1044"/>
              <a:gd name="T26" fmla="*/ 984 w 984"/>
              <a:gd name="T27" fmla="*/ 1032 h 10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84"/>
              <a:gd name="T43" fmla="*/ 0 h 1044"/>
              <a:gd name="T44" fmla="*/ 984 w 984"/>
              <a:gd name="T45" fmla="*/ 1044 h 10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84" h="1044">
                <a:moveTo>
                  <a:pt x="984" y="1032"/>
                </a:moveTo>
                <a:lnTo>
                  <a:pt x="981" y="0"/>
                </a:lnTo>
                <a:lnTo>
                  <a:pt x="888" y="72"/>
                </a:lnTo>
                <a:lnTo>
                  <a:pt x="792" y="168"/>
                </a:lnTo>
                <a:lnTo>
                  <a:pt x="726" y="304"/>
                </a:lnTo>
                <a:lnTo>
                  <a:pt x="638" y="452"/>
                </a:lnTo>
                <a:lnTo>
                  <a:pt x="586" y="552"/>
                </a:lnTo>
                <a:lnTo>
                  <a:pt x="522" y="657"/>
                </a:lnTo>
                <a:lnTo>
                  <a:pt x="456" y="744"/>
                </a:lnTo>
                <a:lnTo>
                  <a:pt x="360" y="852"/>
                </a:lnTo>
                <a:lnTo>
                  <a:pt x="204" y="948"/>
                </a:lnTo>
                <a:lnTo>
                  <a:pt x="0" y="984"/>
                </a:lnTo>
                <a:lnTo>
                  <a:pt x="3" y="1044"/>
                </a:lnTo>
                <a:lnTo>
                  <a:pt x="984" y="1032"/>
                </a:lnTo>
                <a:close/>
              </a:path>
            </a:pathLst>
          </a:custGeom>
          <a:solidFill>
            <a:srgbClr val="FF0000"/>
          </a:solidFill>
          <a:ln w="12700" cap="flat" cmpd="sng">
            <a:solidFill>
              <a:srgbClr val="FF0000"/>
            </a:solidFill>
            <a:prstDash val="solid"/>
            <a:round/>
            <a:headEnd/>
            <a:tailEnd/>
          </a:ln>
        </p:spPr>
        <p:txBody>
          <a:bodyPr/>
          <a:lstStyle/>
          <a:p>
            <a:endParaRPr lang="en-US"/>
          </a:p>
        </p:txBody>
      </p:sp>
      <p:sp>
        <p:nvSpPr>
          <p:cNvPr id="362500" name="Freeform 3"/>
          <p:cNvSpPr>
            <a:spLocks/>
          </p:cNvSpPr>
          <p:nvPr/>
        </p:nvSpPr>
        <p:spPr bwMode="auto">
          <a:xfrm>
            <a:off x="6288088" y="4997450"/>
            <a:ext cx="320675" cy="242888"/>
          </a:xfrm>
          <a:custGeom>
            <a:avLst/>
            <a:gdLst>
              <a:gd name="T0" fmla="*/ 12 w 202"/>
              <a:gd name="T1" fmla="*/ 141 h 153"/>
              <a:gd name="T2" fmla="*/ 105 w 202"/>
              <a:gd name="T3" fmla="*/ 145 h 153"/>
              <a:gd name="T4" fmla="*/ 162 w 202"/>
              <a:gd name="T5" fmla="*/ 144 h 153"/>
              <a:gd name="T6" fmla="*/ 192 w 202"/>
              <a:gd name="T7" fmla="*/ 147 h 153"/>
              <a:gd name="T8" fmla="*/ 201 w 202"/>
              <a:gd name="T9" fmla="*/ 132 h 153"/>
              <a:gd name="T10" fmla="*/ 187 w 202"/>
              <a:gd name="T11" fmla="*/ 24 h 153"/>
              <a:gd name="T12" fmla="*/ 150 w 202"/>
              <a:gd name="T13" fmla="*/ 0 h 153"/>
              <a:gd name="T14" fmla="*/ 70 w 202"/>
              <a:gd name="T15" fmla="*/ 46 h 153"/>
              <a:gd name="T16" fmla="*/ 51 w 202"/>
              <a:gd name="T17" fmla="*/ 52 h 153"/>
              <a:gd name="T18" fmla="*/ 27 w 202"/>
              <a:gd name="T19" fmla="*/ 57 h 153"/>
              <a:gd name="T20" fmla="*/ 7 w 202"/>
              <a:gd name="T21" fmla="*/ 73 h 153"/>
              <a:gd name="T22" fmla="*/ 0 w 202"/>
              <a:gd name="T23" fmla="*/ 90 h 153"/>
              <a:gd name="T24" fmla="*/ 1 w 202"/>
              <a:gd name="T25" fmla="*/ 133 h 153"/>
              <a:gd name="T26" fmla="*/ 12 w 202"/>
              <a:gd name="T27" fmla="*/ 141 h 1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2"/>
              <a:gd name="T43" fmla="*/ 0 h 153"/>
              <a:gd name="T44" fmla="*/ 202 w 202"/>
              <a:gd name="T45" fmla="*/ 153 h 1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2" h="153">
                <a:moveTo>
                  <a:pt x="12" y="141"/>
                </a:moveTo>
                <a:cubicBezTo>
                  <a:pt x="39" y="153"/>
                  <a:pt x="79" y="146"/>
                  <a:pt x="105" y="145"/>
                </a:cubicBezTo>
                <a:cubicBezTo>
                  <a:pt x="127" y="143"/>
                  <a:pt x="135" y="143"/>
                  <a:pt x="162" y="144"/>
                </a:cubicBezTo>
                <a:cubicBezTo>
                  <a:pt x="172" y="148"/>
                  <a:pt x="181" y="148"/>
                  <a:pt x="192" y="147"/>
                </a:cubicBezTo>
                <a:cubicBezTo>
                  <a:pt x="200" y="136"/>
                  <a:pt x="198" y="142"/>
                  <a:pt x="201" y="132"/>
                </a:cubicBezTo>
                <a:cubicBezTo>
                  <a:pt x="200" y="102"/>
                  <a:pt x="202" y="55"/>
                  <a:pt x="187" y="24"/>
                </a:cubicBezTo>
                <a:cubicBezTo>
                  <a:pt x="185" y="7"/>
                  <a:pt x="165" y="1"/>
                  <a:pt x="150" y="0"/>
                </a:cubicBezTo>
                <a:cubicBezTo>
                  <a:pt x="116" y="2"/>
                  <a:pt x="102" y="41"/>
                  <a:pt x="70" y="46"/>
                </a:cubicBezTo>
                <a:cubicBezTo>
                  <a:pt x="63" y="49"/>
                  <a:pt x="58" y="51"/>
                  <a:pt x="51" y="52"/>
                </a:cubicBezTo>
                <a:cubicBezTo>
                  <a:pt x="43" y="55"/>
                  <a:pt x="36" y="56"/>
                  <a:pt x="27" y="57"/>
                </a:cubicBezTo>
                <a:cubicBezTo>
                  <a:pt x="19" y="62"/>
                  <a:pt x="14" y="67"/>
                  <a:pt x="7" y="73"/>
                </a:cubicBezTo>
                <a:cubicBezTo>
                  <a:pt x="0" y="87"/>
                  <a:pt x="2" y="81"/>
                  <a:pt x="0" y="90"/>
                </a:cubicBezTo>
                <a:cubicBezTo>
                  <a:pt x="0" y="104"/>
                  <a:pt x="0" y="119"/>
                  <a:pt x="1" y="133"/>
                </a:cubicBezTo>
                <a:cubicBezTo>
                  <a:pt x="1" y="138"/>
                  <a:pt x="8" y="147"/>
                  <a:pt x="12" y="141"/>
                </a:cubicBezTo>
                <a:close/>
              </a:path>
            </a:pathLst>
          </a:custGeom>
          <a:solidFill>
            <a:srgbClr val="FF0000"/>
          </a:solidFill>
          <a:ln w="12700" cap="flat" cmpd="sng">
            <a:solidFill>
              <a:srgbClr val="FF0000"/>
            </a:solidFill>
            <a:prstDash val="solid"/>
            <a:round/>
            <a:headEnd/>
            <a:tailEnd/>
          </a:ln>
        </p:spPr>
        <p:txBody>
          <a:bodyPr/>
          <a:lstStyle/>
          <a:p>
            <a:endParaRPr lang="en-US"/>
          </a:p>
        </p:txBody>
      </p:sp>
      <p:sp>
        <p:nvSpPr>
          <p:cNvPr id="362501" name="Freeform 4"/>
          <p:cNvSpPr>
            <a:spLocks/>
          </p:cNvSpPr>
          <p:nvPr/>
        </p:nvSpPr>
        <p:spPr bwMode="auto">
          <a:xfrm>
            <a:off x="6248400" y="3581400"/>
            <a:ext cx="366713" cy="1625600"/>
          </a:xfrm>
          <a:custGeom>
            <a:avLst/>
            <a:gdLst>
              <a:gd name="T0" fmla="*/ 25 w 231"/>
              <a:gd name="T1" fmla="*/ 984 h 1024"/>
              <a:gd name="T2" fmla="*/ 37 w 231"/>
              <a:gd name="T3" fmla="*/ 572 h 1024"/>
              <a:gd name="T4" fmla="*/ 33 w 231"/>
              <a:gd name="T5" fmla="*/ 340 h 1024"/>
              <a:gd name="T6" fmla="*/ 29 w 231"/>
              <a:gd name="T7" fmla="*/ 140 h 1024"/>
              <a:gd name="T8" fmla="*/ 41 w 231"/>
              <a:gd name="T9" fmla="*/ 4 h 1024"/>
              <a:gd name="T10" fmla="*/ 133 w 231"/>
              <a:gd name="T11" fmla="*/ 28 h 1024"/>
              <a:gd name="T12" fmla="*/ 153 w 231"/>
              <a:gd name="T13" fmla="*/ 44 h 1024"/>
              <a:gd name="T14" fmla="*/ 161 w 231"/>
              <a:gd name="T15" fmla="*/ 56 h 1024"/>
              <a:gd name="T16" fmla="*/ 173 w 231"/>
              <a:gd name="T17" fmla="*/ 64 h 1024"/>
              <a:gd name="T18" fmla="*/ 209 w 231"/>
              <a:gd name="T19" fmla="*/ 112 h 1024"/>
              <a:gd name="T20" fmla="*/ 221 w 231"/>
              <a:gd name="T21" fmla="*/ 136 h 1024"/>
              <a:gd name="T22" fmla="*/ 213 w 231"/>
              <a:gd name="T23" fmla="*/ 216 h 1024"/>
              <a:gd name="T24" fmla="*/ 225 w 231"/>
              <a:gd name="T25" fmla="*/ 376 h 1024"/>
              <a:gd name="T26" fmla="*/ 221 w 231"/>
              <a:gd name="T27" fmla="*/ 444 h 1024"/>
              <a:gd name="T28" fmla="*/ 213 w 231"/>
              <a:gd name="T29" fmla="*/ 468 h 1024"/>
              <a:gd name="T30" fmla="*/ 209 w 231"/>
              <a:gd name="T31" fmla="*/ 636 h 1024"/>
              <a:gd name="T32" fmla="*/ 221 w 231"/>
              <a:gd name="T33" fmla="*/ 596 h 1024"/>
              <a:gd name="T34" fmla="*/ 173 w 231"/>
              <a:gd name="T35" fmla="*/ 980 h 1024"/>
              <a:gd name="T36" fmla="*/ 25 w 231"/>
              <a:gd name="T37" fmla="*/ 984 h 10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1"/>
              <a:gd name="T58" fmla="*/ 0 h 1024"/>
              <a:gd name="T59" fmla="*/ 231 w 231"/>
              <a:gd name="T60" fmla="*/ 1024 h 10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1" h="1024">
                <a:moveTo>
                  <a:pt x="25" y="984"/>
                </a:moveTo>
                <a:cubicBezTo>
                  <a:pt x="28" y="847"/>
                  <a:pt x="34" y="709"/>
                  <a:pt x="37" y="572"/>
                </a:cubicBezTo>
                <a:cubicBezTo>
                  <a:pt x="33" y="476"/>
                  <a:pt x="30" y="440"/>
                  <a:pt x="33" y="340"/>
                </a:cubicBezTo>
                <a:cubicBezTo>
                  <a:pt x="30" y="269"/>
                  <a:pt x="25" y="210"/>
                  <a:pt x="29" y="140"/>
                </a:cubicBezTo>
                <a:cubicBezTo>
                  <a:pt x="28" y="100"/>
                  <a:pt x="0" y="32"/>
                  <a:pt x="41" y="4"/>
                </a:cubicBezTo>
                <a:cubicBezTo>
                  <a:pt x="122" y="9"/>
                  <a:pt x="91" y="0"/>
                  <a:pt x="133" y="28"/>
                </a:cubicBezTo>
                <a:cubicBezTo>
                  <a:pt x="156" y="62"/>
                  <a:pt x="125" y="22"/>
                  <a:pt x="153" y="44"/>
                </a:cubicBezTo>
                <a:cubicBezTo>
                  <a:pt x="157" y="47"/>
                  <a:pt x="158" y="53"/>
                  <a:pt x="161" y="56"/>
                </a:cubicBezTo>
                <a:cubicBezTo>
                  <a:pt x="164" y="59"/>
                  <a:pt x="169" y="61"/>
                  <a:pt x="173" y="64"/>
                </a:cubicBezTo>
                <a:cubicBezTo>
                  <a:pt x="185" y="82"/>
                  <a:pt x="194" y="97"/>
                  <a:pt x="209" y="112"/>
                </a:cubicBezTo>
                <a:cubicBezTo>
                  <a:pt x="212" y="120"/>
                  <a:pt x="221" y="127"/>
                  <a:pt x="221" y="136"/>
                </a:cubicBezTo>
                <a:cubicBezTo>
                  <a:pt x="221" y="163"/>
                  <a:pt x="213" y="216"/>
                  <a:pt x="213" y="216"/>
                </a:cubicBezTo>
                <a:cubicBezTo>
                  <a:pt x="215" y="282"/>
                  <a:pt x="217" y="319"/>
                  <a:pt x="225" y="376"/>
                </a:cubicBezTo>
                <a:cubicBezTo>
                  <a:pt x="224" y="399"/>
                  <a:pt x="224" y="421"/>
                  <a:pt x="221" y="444"/>
                </a:cubicBezTo>
                <a:cubicBezTo>
                  <a:pt x="220" y="452"/>
                  <a:pt x="213" y="468"/>
                  <a:pt x="213" y="468"/>
                </a:cubicBezTo>
                <a:cubicBezTo>
                  <a:pt x="207" y="564"/>
                  <a:pt x="209" y="508"/>
                  <a:pt x="209" y="636"/>
                </a:cubicBezTo>
                <a:cubicBezTo>
                  <a:pt x="213" y="623"/>
                  <a:pt x="222" y="582"/>
                  <a:pt x="221" y="596"/>
                </a:cubicBezTo>
                <a:cubicBezTo>
                  <a:pt x="208" y="724"/>
                  <a:pt x="231" y="865"/>
                  <a:pt x="173" y="980"/>
                </a:cubicBezTo>
                <a:cubicBezTo>
                  <a:pt x="151" y="1024"/>
                  <a:pt x="74" y="983"/>
                  <a:pt x="25" y="984"/>
                </a:cubicBezTo>
                <a:close/>
              </a:path>
            </a:pathLst>
          </a:custGeom>
          <a:solidFill>
            <a:srgbClr val="FF0000"/>
          </a:solidFill>
          <a:ln w="12700" cap="flat" cmpd="sng">
            <a:solidFill>
              <a:srgbClr val="FF0000"/>
            </a:solidFill>
            <a:prstDash val="solid"/>
            <a:round/>
            <a:headEnd/>
            <a:tailEnd/>
          </a:ln>
        </p:spPr>
        <p:txBody>
          <a:bodyPr/>
          <a:lstStyle/>
          <a:p>
            <a:endParaRPr lang="en-US"/>
          </a:p>
        </p:txBody>
      </p:sp>
      <p:sp>
        <p:nvSpPr>
          <p:cNvPr id="362502" name="Line 5"/>
          <p:cNvSpPr>
            <a:spLocks noChangeShapeType="1"/>
          </p:cNvSpPr>
          <p:nvPr/>
        </p:nvSpPr>
        <p:spPr bwMode="auto">
          <a:xfrm>
            <a:off x="6599238" y="3841750"/>
            <a:ext cx="0" cy="1371600"/>
          </a:xfrm>
          <a:prstGeom prst="line">
            <a:avLst/>
          </a:prstGeom>
          <a:noFill/>
          <a:ln w="63500">
            <a:solidFill>
              <a:srgbClr val="FF0000"/>
            </a:solidFill>
            <a:round/>
            <a:headEnd/>
            <a:tailEnd/>
          </a:ln>
        </p:spPr>
        <p:txBody>
          <a:bodyPr wrap="none" anchor="ctr"/>
          <a:lstStyle/>
          <a:p>
            <a:endParaRPr lang="en-US"/>
          </a:p>
        </p:txBody>
      </p:sp>
      <p:sp>
        <p:nvSpPr>
          <p:cNvPr id="362503" name="Line 6"/>
          <p:cNvSpPr>
            <a:spLocks noChangeShapeType="1"/>
          </p:cNvSpPr>
          <p:nvPr/>
        </p:nvSpPr>
        <p:spPr bwMode="auto">
          <a:xfrm>
            <a:off x="6294438" y="3613150"/>
            <a:ext cx="0" cy="1600200"/>
          </a:xfrm>
          <a:prstGeom prst="line">
            <a:avLst/>
          </a:prstGeom>
          <a:noFill/>
          <a:ln w="31750">
            <a:solidFill>
              <a:schemeClr val="tx1"/>
            </a:solidFill>
            <a:round/>
            <a:headEnd/>
            <a:tailEnd/>
          </a:ln>
        </p:spPr>
        <p:txBody>
          <a:bodyPr wrap="none" anchor="ctr"/>
          <a:lstStyle/>
          <a:p>
            <a:endParaRPr lang="en-US"/>
          </a:p>
        </p:txBody>
      </p:sp>
      <p:sp>
        <p:nvSpPr>
          <p:cNvPr id="362504" name="Freeform 7"/>
          <p:cNvSpPr>
            <a:spLocks/>
          </p:cNvSpPr>
          <p:nvPr/>
        </p:nvSpPr>
        <p:spPr bwMode="auto">
          <a:xfrm>
            <a:off x="6329363" y="3568700"/>
            <a:ext cx="1635125" cy="1573213"/>
          </a:xfrm>
          <a:custGeom>
            <a:avLst/>
            <a:gdLst>
              <a:gd name="T0" fmla="*/ 1029 w 1030"/>
              <a:gd name="T1" fmla="*/ 990 h 991"/>
              <a:gd name="T2" fmla="*/ 921 w 1030"/>
              <a:gd name="T3" fmla="*/ 980 h 991"/>
              <a:gd name="T4" fmla="*/ 866 w 1030"/>
              <a:gd name="T5" fmla="*/ 967 h 991"/>
              <a:gd name="T6" fmla="*/ 813 w 1030"/>
              <a:gd name="T7" fmla="*/ 952 h 991"/>
              <a:gd name="T8" fmla="*/ 758 w 1030"/>
              <a:gd name="T9" fmla="*/ 929 h 991"/>
              <a:gd name="T10" fmla="*/ 703 w 1030"/>
              <a:gd name="T11" fmla="*/ 897 h 991"/>
              <a:gd name="T12" fmla="*/ 651 w 1030"/>
              <a:gd name="T13" fmla="*/ 857 h 991"/>
              <a:gd name="T14" fmla="*/ 541 w 1030"/>
              <a:gd name="T15" fmla="*/ 743 h 991"/>
              <a:gd name="T16" fmla="*/ 433 w 1030"/>
              <a:gd name="T17" fmla="*/ 581 h 991"/>
              <a:gd name="T18" fmla="*/ 325 w 1030"/>
              <a:gd name="T19" fmla="*/ 386 h 991"/>
              <a:gd name="T20" fmla="*/ 270 w 1030"/>
              <a:gd name="T21" fmla="*/ 287 h 991"/>
              <a:gd name="T22" fmla="*/ 215 w 1030"/>
              <a:gd name="T23" fmla="*/ 196 h 991"/>
              <a:gd name="T24" fmla="*/ 163 w 1030"/>
              <a:gd name="T25" fmla="*/ 116 h 991"/>
              <a:gd name="T26" fmla="*/ 108 w 1030"/>
              <a:gd name="T27" fmla="*/ 53 h 991"/>
              <a:gd name="T28" fmla="*/ 53 w 1030"/>
              <a:gd name="T29" fmla="*/ 13 h 991"/>
              <a:gd name="T30" fmla="*/ 0 w 1030"/>
              <a:gd name="T31" fmla="*/ 0 h 9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30"/>
              <a:gd name="T49" fmla="*/ 0 h 991"/>
              <a:gd name="T50" fmla="*/ 1030 w 1030"/>
              <a:gd name="T51" fmla="*/ 991 h 9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30" h="991">
                <a:moveTo>
                  <a:pt x="1029" y="990"/>
                </a:moveTo>
                <a:lnTo>
                  <a:pt x="921" y="980"/>
                </a:lnTo>
                <a:lnTo>
                  <a:pt x="866" y="967"/>
                </a:lnTo>
                <a:lnTo>
                  <a:pt x="813" y="952"/>
                </a:lnTo>
                <a:lnTo>
                  <a:pt x="758" y="929"/>
                </a:lnTo>
                <a:lnTo>
                  <a:pt x="703" y="897"/>
                </a:lnTo>
                <a:lnTo>
                  <a:pt x="651" y="857"/>
                </a:lnTo>
                <a:lnTo>
                  <a:pt x="541" y="743"/>
                </a:lnTo>
                <a:lnTo>
                  <a:pt x="433" y="581"/>
                </a:lnTo>
                <a:lnTo>
                  <a:pt x="325" y="386"/>
                </a:lnTo>
                <a:lnTo>
                  <a:pt x="270" y="287"/>
                </a:lnTo>
                <a:lnTo>
                  <a:pt x="215" y="196"/>
                </a:lnTo>
                <a:lnTo>
                  <a:pt x="163" y="116"/>
                </a:lnTo>
                <a:lnTo>
                  <a:pt x="108" y="53"/>
                </a:lnTo>
                <a:lnTo>
                  <a:pt x="53" y="13"/>
                </a:lnTo>
                <a:lnTo>
                  <a:pt x="0" y="0"/>
                </a:lnTo>
              </a:path>
            </a:pathLst>
          </a:custGeom>
          <a:noFill/>
          <a:ln w="50800" cap="rnd" cmpd="sng">
            <a:solidFill>
              <a:srgbClr val="008000"/>
            </a:solidFill>
            <a:prstDash val="solid"/>
            <a:round/>
            <a:headEnd type="none" w="med" len="med"/>
            <a:tailEnd type="none" w="med" len="med"/>
          </a:ln>
        </p:spPr>
        <p:txBody>
          <a:bodyPr/>
          <a:lstStyle/>
          <a:p>
            <a:endParaRPr lang="en-US"/>
          </a:p>
        </p:txBody>
      </p:sp>
      <p:sp>
        <p:nvSpPr>
          <p:cNvPr id="362505" name="Freeform 8"/>
          <p:cNvSpPr>
            <a:spLocks/>
          </p:cNvSpPr>
          <p:nvPr/>
        </p:nvSpPr>
        <p:spPr bwMode="auto">
          <a:xfrm>
            <a:off x="4692650" y="3568700"/>
            <a:ext cx="1638300" cy="1573213"/>
          </a:xfrm>
          <a:custGeom>
            <a:avLst/>
            <a:gdLst>
              <a:gd name="T0" fmla="*/ 0 w 1032"/>
              <a:gd name="T1" fmla="*/ 990 h 991"/>
              <a:gd name="T2" fmla="*/ 108 w 1032"/>
              <a:gd name="T3" fmla="*/ 980 h 991"/>
              <a:gd name="T4" fmla="*/ 163 w 1032"/>
              <a:gd name="T5" fmla="*/ 967 h 991"/>
              <a:gd name="T6" fmla="*/ 218 w 1032"/>
              <a:gd name="T7" fmla="*/ 952 h 991"/>
              <a:gd name="T8" fmla="*/ 271 w 1032"/>
              <a:gd name="T9" fmla="*/ 929 h 991"/>
              <a:gd name="T10" fmla="*/ 326 w 1032"/>
              <a:gd name="T11" fmla="*/ 897 h 991"/>
              <a:gd name="T12" fmla="*/ 381 w 1032"/>
              <a:gd name="T13" fmla="*/ 857 h 991"/>
              <a:gd name="T14" fmla="*/ 488 w 1032"/>
              <a:gd name="T15" fmla="*/ 743 h 991"/>
              <a:gd name="T16" fmla="*/ 596 w 1032"/>
              <a:gd name="T17" fmla="*/ 581 h 991"/>
              <a:gd name="T18" fmla="*/ 706 w 1032"/>
              <a:gd name="T19" fmla="*/ 386 h 991"/>
              <a:gd name="T20" fmla="*/ 759 w 1032"/>
              <a:gd name="T21" fmla="*/ 287 h 991"/>
              <a:gd name="T22" fmla="*/ 814 w 1032"/>
              <a:gd name="T23" fmla="*/ 196 h 991"/>
              <a:gd name="T24" fmla="*/ 868 w 1032"/>
              <a:gd name="T25" fmla="*/ 116 h 991"/>
              <a:gd name="T26" fmla="*/ 921 w 1032"/>
              <a:gd name="T27" fmla="*/ 53 h 991"/>
              <a:gd name="T28" fmla="*/ 976 w 1032"/>
              <a:gd name="T29" fmla="*/ 13 h 991"/>
              <a:gd name="T30" fmla="*/ 1031 w 1032"/>
              <a:gd name="T31" fmla="*/ 0 h 9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32"/>
              <a:gd name="T49" fmla="*/ 0 h 991"/>
              <a:gd name="T50" fmla="*/ 1032 w 1032"/>
              <a:gd name="T51" fmla="*/ 991 h 9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32" h="991">
                <a:moveTo>
                  <a:pt x="0" y="990"/>
                </a:moveTo>
                <a:lnTo>
                  <a:pt x="108" y="980"/>
                </a:lnTo>
                <a:lnTo>
                  <a:pt x="163" y="967"/>
                </a:lnTo>
                <a:lnTo>
                  <a:pt x="218" y="952"/>
                </a:lnTo>
                <a:lnTo>
                  <a:pt x="271" y="929"/>
                </a:lnTo>
                <a:lnTo>
                  <a:pt x="326" y="897"/>
                </a:lnTo>
                <a:lnTo>
                  <a:pt x="381" y="857"/>
                </a:lnTo>
                <a:lnTo>
                  <a:pt x="488" y="743"/>
                </a:lnTo>
                <a:lnTo>
                  <a:pt x="596" y="581"/>
                </a:lnTo>
                <a:lnTo>
                  <a:pt x="706" y="386"/>
                </a:lnTo>
                <a:lnTo>
                  <a:pt x="759" y="287"/>
                </a:lnTo>
                <a:lnTo>
                  <a:pt x="814" y="196"/>
                </a:lnTo>
                <a:lnTo>
                  <a:pt x="868" y="116"/>
                </a:lnTo>
                <a:lnTo>
                  <a:pt x="921" y="53"/>
                </a:lnTo>
                <a:lnTo>
                  <a:pt x="976" y="13"/>
                </a:lnTo>
                <a:lnTo>
                  <a:pt x="1031" y="0"/>
                </a:lnTo>
              </a:path>
            </a:pathLst>
          </a:custGeom>
          <a:noFill/>
          <a:ln w="50800" cap="rnd" cmpd="sng">
            <a:solidFill>
              <a:srgbClr val="008000"/>
            </a:solidFill>
            <a:prstDash val="solid"/>
            <a:round/>
            <a:headEnd type="none" w="med" len="med"/>
            <a:tailEnd type="none" w="med" len="med"/>
          </a:ln>
        </p:spPr>
        <p:txBody>
          <a:bodyPr/>
          <a:lstStyle/>
          <a:p>
            <a:endParaRPr lang="en-US"/>
          </a:p>
        </p:txBody>
      </p:sp>
      <p:sp>
        <p:nvSpPr>
          <p:cNvPr id="362506" name="Freeform 9"/>
          <p:cNvSpPr>
            <a:spLocks/>
          </p:cNvSpPr>
          <p:nvPr/>
        </p:nvSpPr>
        <p:spPr bwMode="auto">
          <a:xfrm>
            <a:off x="4675188" y="5224463"/>
            <a:ext cx="3289300" cy="7937"/>
          </a:xfrm>
          <a:custGeom>
            <a:avLst/>
            <a:gdLst>
              <a:gd name="T0" fmla="*/ 0 w 2072"/>
              <a:gd name="T1" fmla="*/ 5 h 5"/>
              <a:gd name="T2" fmla="*/ 12 w 2072"/>
              <a:gd name="T3" fmla="*/ 0 h 5"/>
              <a:gd name="T4" fmla="*/ 2072 w 2072"/>
              <a:gd name="T5" fmla="*/ 0 h 5"/>
              <a:gd name="T6" fmla="*/ 0 60000 65536"/>
              <a:gd name="T7" fmla="*/ 0 60000 65536"/>
              <a:gd name="T8" fmla="*/ 0 60000 65536"/>
              <a:gd name="T9" fmla="*/ 0 w 2072"/>
              <a:gd name="T10" fmla="*/ 0 h 5"/>
              <a:gd name="T11" fmla="*/ 2072 w 2072"/>
              <a:gd name="T12" fmla="*/ 5 h 5"/>
            </a:gdLst>
            <a:ahLst/>
            <a:cxnLst>
              <a:cxn ang="T6">
                <a:pos x="T0" y="T1"/>
              </a:cxn>
              <a:cxn ang="T7">
                <a:pos x="T2" y="T3"/>
              </a:cxn>
              <a:cxn ang="T8">
                <a:pos x="T4" y="T5"/>
              </a:cxn>
            </a:cxnLst>
            <a:rect l="T9" t="T10" r="T11" b="T12"/>
            <a:pathLst>
              <a:path w="2072" h="5">
                <a:moveTo>
                  <a:pt x="0" y="5"/>
                </a:moveTo>
                <a:lnTo>
                  <a:pt x="12" y="0"/>
                </a:lnTo>
                <a:lnTo>
                  <a:pt x="2072" y="0"/>
                </a:lnTo>
              </a:path>
            </a:pathLst>
          </a:custGeom>
          <a:noFill/>
          <a:ln w="50800" cap="rnd" cmpd="sng">
            <a:solidFill>
              <a:schemeClr val="tx1"/>
            </a:solidFill>
            <a:prstDash val="solid"/>
            <a:round/>
            <a:headEnd type="none" w="med" len="med"/>
            <a:tailEnd type="none" w="med" len="med"/>
          </a:ln>
        </p:spPr>
        <p:txBody>
          <a:bodyPr/>
          <a:lstStyle/>
          <a:p>
            <a:endParaRPr lang="en-US"/>
          </a:p>
        </p:txBody>
      </p:sp>
      <p:sp>
        <p:nvSpPr>
          <p:cNvPr id="362507" name="Rectangle 10"/>
          <p:cNvSpPr>
            <a:spLocks noChangeArrowheads="1"/>
          </p:cNvSpPr>
          <p:nvPr/>
        </p:nvSpPr>
        <p:spPr bwMode="auto">
          <a:xfrm>
            <a:off x="7970838" y="5213350"/>
            <a:ext cx="381000" cy="363538"/>
          </a:xfrm>
          <a:prstGeom prst="rect">
            <a:avLst/>
          </a:prstGeom>
          <a:noFill/>
          <a:ln w="12700">
            <a:noFill/>
            <a:miter lim="800000"/>
            <a:headEnd/>
            <a:tailEnd/>
          </a:ln>
        </p:spPr>
        <p:txBody>
          <a:bodyPr lIns="90487" tIns="44450" rIns="90487" bIns="44450">
            <a:spAutoFit/>
          </a:bodyPr>
          <a:lstStyle/>
          <a:p>
            <a:pPr eaLnBrk="0" hangingPunct="0"/>
            <a:r>
              <a:rPr lang="en-US" sz="1800" b="1"/>
              <a:t>Z</a:t>
            </a:r>
          </a:p>
        </p:txBody>
      </p:sp>
      <p:sp>
        <p:nvSpPr>
          <p:cNvPr id="362508" name="Rectangle 11"/>
          <p:cNvSpPr>
            <a:spLocks noChangeArrowheads="1"/>
          </p:cNvSpPr>
          <p:nvPr/>
        </p:nvSpPr>
        <p:spPr bwMode="auto">
          <a:xfrm>
            <a:off x="6342063" y="5516563"/>
            <a:ext cx="184150" cy="92075"/>
          </a:xfrm>
          <a:prstGeom prst="rect">
            <a:avLst/>
          </a:prstGeom>
          <a:noFill/>
          <a:ln w="12700">
            <a:noFill/>
            <a:miter lim="800000"/>
            <a:headEnd/>
            <a:tailEnd/>
          </a:ln>
        </p:spPr>
        <p:txBody>
          <a:bodyPr wrap="none" anchor="ctr"/>
          <a:lstStyle/>
          <a:p>
            <a:pPr algn="ctr">
              <a:spcBef>
                <a:spcPct val="50000"/>
              </a:spcBef>
            </a:pPr>
            <a:endParaRPr lang="en-US"/>
          </a:p>
        </p:txBody>
      </p:sp>
      <p:sp>
        <p:nvSpPr>
          <p:cNvPr id="362509" name="Rectangle 12"/>
          <p:cNvSpPr>
            <a:spLocks noChangeArrowheads="1"/>
          </p:cNvSpPr>
          <p:nvPr/>
        </p:nvSpPr>
        <p:spPr bwMode="auto">
          <a:xfrm>
            <a:off x="7832725" y="3319463"/>
            <a:ext cx="184150" cy="92075"/>
          </a:xfrm>
          <a:prstGeom prst="rect">
            <a:avLst/>
          </a:prstGeom>
          <a:noFill/>
          <a:ln w="12700">
            <a:noFill/>
            <a:miter lim="800000"/>
            <a:headEnd/>
            <a:tailEnd/>
          </a:ln>
        </p:spPr>
        <p:txBody>
          <a:bodyPr wrap="none" anchor="ctr"/>
          <a:lstStyle/>
          <a:p>
            <a:pPr algn="ctr">
              <a:spcBef>
                <a:spcPct val="50000"/>
              </a:spcBef>
            </a:pPr>
            <a:endParaRPr lang="en-US"/>
          </a:p>
        </p:txBody>
      </p:sp>
      <p:sp>
        <p:nvSpPr>
          <p:cNvPr id="362510" name="Rectangle 13"/>
          <p:cNvSpPr>
            <a:spLocks noChangeArrowheads="1"/>
          </p:cNvSpPr>
          <p:nvPr/>
        </p:nvSpPr>
        <p:spPr bwMode="auto">
          <a:xfrm>
            <a:off x="6446838" y="5822950"/>
            <a:ext cx="625475" cy="363538"/>
          </a:xfrm>
          <a:prstGeom prst="rect">
            <a:avLst/>
          </a:prstGeom>
          <a:noFill/>
          <a:ln w="12700">
            <a:noFill/>
            <a:miter lim="800000"/>
            <a:headEnd/>
            <a:tailEnd/>
          </a:ln>
        </p:spPr>
        <p:txBody>
          <a:bodyPr wrap="none" lIns="90487" tIns="44450" rIns="90487" bIns="44450">
            <a:spAutoFit/>
          </a:bodyPr>
          <a:lstStyle/>
          <a:p>
            <a:pPr eaLnBrk="0" hangingPunct="0"/>
            <a:r>
              <a:rPr lang="en-US" sz="1800" b="1">
                <a:solidFill>
                  <a:srgbClr val="339933"/>
                </a:solidFill>
              </a:rPr>
              <a:t>0.12</a:t>
            </a:r>
            <a:endParaRPr lang="en-US" b="1">
              <a:solidFill>
                <a:srgbClr val="339933"/>
              </a:solidFill>
            </a:endParaRPr>
          </a:p>
        </p:txBody>
      </p:sp>
      <p:sp>
        <p:nvSpPr>
          <p:cNvPr id="362511" name="Rectangle 14"/>
          <p:cNvSpPr>
            <a:spLocks noChangeArrowheads="1"/>
          </p:cNvSpPr>
          <p:nvPr/>
        </p:nvSpPr>
        <p:spPr bwMode="auto">
          <a:xfrm>
            <a:off x="388938" y="2736850"/>
            <a:ext cx="601662" cy="692150"/>
          </a:xfrm>
          <a:prstGeom prst="rect">
            <a:avLst/>
          </a:prstGeom>
          <a:solidFill>
            <a:srgbClr val="A0C7FC"/>
          </a:solidFill>
          <a:ln w="12700">
            <a:noFill/>
            <a:miter lim="800000"/>
            <a:headEnd/>
            <a:tailEnd/>
          </a:ln>
        </p:spPr>
        <p:txBody>
          <a:bodyPr wrap="none" anchor="ctr"/>
          <a:lstStyle/>
          <a:p>
            <a:pPr algn="ctr">
              <a:spcBef>
                <a:spcPct val="50000"/>
              </a:spcBef>
            </a:pPr>
            <a:endParaRPr lang="en-US"/>
          </a:p>
        </p:txBody>
      </p:sp>
      <p:sp>
        <p:nvSpPr>
          <p:cNvPr id="362512" name="Rectangle 15"/>
          <p:cNvSpPr>
            <a:spLocks noChangeArrowheads="1"/>
          </p:cNvSpPr>
          <p:nvPr/>
        </p:nvSpPr>
        <p:spPr bwMode="auto">
          <a:xfrm>
            <a:off x="474663" y="2809875"/>
            <a:ext cx="374650" cy="469900"/>
          </a:xfrm>
          <a:prstGeom prst="rect">
            <a:avLst/>
          </a:prstGeom>
          <a:noFill/>
          <a:ln w="12700">
            <a:noFill/>
            <a:miter lim="800000"/>
            <a:headEnd/>
            <a:tailEnd/>
          </a:ln>
        </p:spPr>
        <p:txBody>
          <a:bodyPr wrap="none" lIns="90487" tIns="44450" rIns="90487" bIns="44450">
            <a:spAutoFit/>
          </a:bodyPr>
          <a:lstStyle/>
          <a:p>
            <a:pPr eaLnBrk="0" hangingPunct="0"/>
            <a:r>
              <a:rPr lang="en-US" sz="2500"/>
              <a:t>Z</a:t>
            </a:r>
          </a:p>
        </p:txBody>
      </p:sp>
      <p:sp>
        <p:nvSpPr>
          <p:cNvPr id="362513" name="Rectangle 16"/>
          <p:cNvSpPr>
            <a:spLocks noChangeArrowheads="1"/>
          </p:cNvSpPr>
          <p:nvPr/>
        </p:nvSpPr>
        <p:spPr bwMode="auto">
          <a:xfrm>
            <a:off x="990600" y="2736850"/>
            <a:ext cx="914400" cy="692150"/>
          </a:xfrm>
          <a:prstGeom prst="rect">
            <a:avLst/>
          </a:prstGeom>
          <a:solidFill>
            <a:srgbClr val="A0C7FC"/>
          </a:solidFill>
          <a:ln w="12700">
            <a:noFill/>
            <a:miter lim="800000"/>
            <a:headEnd/>
            <a:tailEnd/>
          </a:ln>
        </p:spPr>
        <p:txBody>
          <a:bodyPr wrap="none" anchor="ctr"/>
          <a:lstStyle/>
          <a:p>
            <a:pPr algn="ctr">
              <a:spcBef>
                <a:spcPct val="50000"/>
              </a:spcBef>
            </a:pPr>
            <a:endParaRPr lang="en-US"/>
          </a:p>
        </p:txBody>
      </p:sp>
      <p:sp>
        <p:nvSpPr>
          <p:cNvPr id="362514" name="Rectangle 17"/>
          <p:cNvSpPr>
            <a:spLocks noChangeArrowheads="1"/>
          </p:cNvSpPr>
          <p:nvPr/>
        </p:nvSpPr>
        <p:spPr bwMode="auto">
          <a:xfrm>
            <a:off x="1108075" y="2809875"/>
            <a:ext cx="622300" cy="469900"/>
          </a:xfrm>
          <a:prstGeom prst="rect">
            <a:avLst/>
          </a:prstGeom>
          <a:noFill/>
          <a:ln w="12700">
            <a:noFill/>
            <a:miter lim="800000"/>
            <a:headEnd/>
            <a:tailEnd/>
          </a:ln>
        </p:spPr>
        <p:txBody>
          <a:bodyPr wrap="none" lIns="90487" tIns="44450" rIns="90487" bIns="44450">
            <a:spAutoFit/>
          </a:bodyPr>
          <a:lstStyle/>
          <a:p>
            <a:pPr eaLnBrk="0" hangingPunct="0"/>
            <a:r>
              <a:rPr lang="en-US" sz="2500"/>
              <a:t>.00</a:t>
            </a:r>
          </a:p>
        </p:txBody>
      </p:sp>
      <p:sp>
        <p:nvSpPr>
          <p:cNvPr id="362515" name="Rectangle 18"/>
          <p:cNvSpPr>
            <a:spLocks noChangeArrowheads="1"/>
          </p:cNvSpPr>
          <p:nvPr/>
        </p:nvSpPr>
        <p:spPr bwMode="auto">
          <a:xfrm>
            <a:off x="1905000" y="2736850"/>
            <a:ext cx="990600" cy="692150"/>
          </a:xfrm>
          <a:prstGeom prst="rect">
            <a:avLst/>
          </a:prstGeom>
          <a:solidFill>
            <a:srgbClr val="A0C7FC"/>
          </a:solidFill>
          <a:ln w="12700">
            <a:noFill/>
            <a:miter lim="800000"/>
            <a:headEnd/>
            <a:tailEnd/>
          </a:ln>
        </p:spPr>
        <p:txBody>
          <a:bodyPr wrap="none" anchor="ctr"/>
          <a:lstStyle/>
          <a:p>
            <a:pPr algn="ctr">
              <a:spcBef>
                <a:spcPct val="50000"/>
              </a:spcBef>
            </a:pPr>
            <a:endParaRPr lang="en-US"/>
          </a:p>
        </p:txBody>
      </p:sp>
      <p:sp>
        <p:nvSpPr>
          <p:cNvPr id="362516" name="Rectangle 19"/>
          <p:cNvSpPr>
            <a:spLocks noChangeArrowheads="1"/>
          </p:cNvSpPr>
          <p:nvPr/>
        </p:nvSpPr>
        <p:spPr bwMode="auto">
          <a:xfrm>
            <a:off x="2052638" y="2809875"/>
            <a:ext cx="622300" cy="469900"/>
          </a:xfrm>
          <a:prstGeom prst="rect">
            <a:avLst/>
          </a:prstGeom>
          <a:noFill/>
          <a:ln w="12700">
            <a:noFill/>
            <a:miter lim="800000"/>
            <a:headEnd/>
            <a:tailEnd/>
          </a:ln>
        </p:spPr>
        <p:txBody>
          <a:bodyPr wrap="none" lIns="90487" tIns="44450" rIns="90487" bIns="44450">
            <a:spAutoFit/>
          </a:bodyPr>
          <a:lstStyle/>
          <a:p>
            <a:pPr eaLnBrk="0" hangingPunct="0"/>
            <a:r>
              <a:rPr lang="en-US" sz="2500"/>
              <a:t>.01</a:t>
            </a:r>
          </a:p>
        </p:txBody>
      </p:sp>
      <p:sp>
        <p:nvSpPr>
          <p:cNvPr id="362517" name="Rectangle 20"/>
          <p:cNvSpPr>
            <a:spLocks noChangeArrowheads="1"/>
          </p:cNvSpPr>
          <p:nvPr/>
        </p:nvSpPr>
        <p:spPr bwMode="auto">
          <a:xfrm>
            <a:off x="2895600" y="2736850"/>
            <a:ext cx="942975" cy="692150"/>
          </a:xfrm>
          <a:prstGeom prst="rect">
            <a:avLst/>
          </a:prstGeom>
          <a:solidFill>
            <a:srgbClr val="969696"/>
          </a:solidFill>
          <a:ln w="12700">
            <a:noFill/>
            <a:miter lim="800000"/>
            <a:headEnd/>
            <a:tailEnd/>
          </a:ln>
        </p:spPr>
        <p:txBody>
          <a:bodyPr wrap="none" anchor="ctr"/>
          <a:lstStyle/>
          <a:p>
            <a:pPr algn="ctr">
              <a:spcBef>
                <a:spcPct val="50000"/>
              </a:spcBef>
            </a:pPr>
            <a:endParaRPr lang="en-US"/>
          </a:p>
        </p:txBody>
      </p:sp>
      <p:sp>
        <p:nvSpPr>
          <p:cNvPr id="362518" name="Rectangle 21"/>
          <p:cNvSpPr>
            <a:spLocks noChangeArrowheads="1"/>
          </p:cNvSpPr>
          <p:nvPr/>
        </p:nvSpPr>
        <p:spPr bwMode="auto">
          <a:xfrm>
            <a:off x="388938" y="3406775"/>
            <a:ext cx="601662" cy="631825"/>
          </a:xfrm>
          <a:prstGeom prst="rect">
            <a:avLst/>
          </a:prstGeom>
          <a:solidFill>
            <a:srgbClr val="A0C7FC"/>
          </a:solidFill>
          <a:ln w="12700">
            <a:noFill/>
            <a:miter lim="800000"/>
            <a:headEnd/>
            <a:tailEnd/>
          </a:ln>
        </p:spPr>
        <p:txBody>
          <a:bodyPr wrap="none" anchor="ctr"/>
          <a:lstStyle/>
          <a:p>
            <a:pPr algn="ctr">
              <a:spcBef>
                <a:spcPct val="50000"/>
              </a:spcBef>
            </a:pPr>
            <a:endParaRPr lang="en-US"/>
          </a:p>
        </p:txBody>
      </p:sp>
      <p:sp>
        <p:nvSpPr>
          <p:cNvPr id="362519" name="Rectangle 22"/>
          <p:cNvSpPr>
            <a:spLocks noChangeArrowheads="1"/>
          </p:cNvSpPr>
          <p:nvPr/>
        </p:nvSpPr>
        <p:spPr bwMode="auto">
          <a:xfrm>
            <a:off x="349250" y="3479800"/>
            <a:ext cx="622300" cy="469900"/>
          </a:xfrm>
          <a:prstGeom prst="rect">
            <a:avLst/>
          </a:prstGeom>
          <a:noFill/>
          <a:ln w="12700">
            <a:noFill/>
            <a:miter lim="800000"/>
            <a:headEnd/>
            <a:tailEnd/>
          </a:ln>
        </p:spPr>
        <p:txBody>
          <a:bodyPr wrap="none" lIns="90487" tIns="44450" rIns="90487" bIns="44450">
            <a:spAutoFit/>
          </a:bodyPr>
          <a:lstStyle/>
          <a:p>
            <a:pPr eaLnBrk="0" hangingPunct="0"/>
            <a:r>
              <a:rPr lang="en-US" sz="2500"/>
              <a:t>0.0</a:t>
            </a:r>
          </a:p>
        </p:txBody>
      </p:sp>
      <p:sp>
        <p:nvSpPr>
          <p:cNvPr id="362520" name="Rectangle 23"/>
          <p:cNvSpPr>
            <a:spLocks noChangeArrowheads="1"/>
          </p:cNvSpPr>
          <p:nvPr/>
        </p:nvSpPr>
        <p:spPr bwMode="auto">
          <a:xfrm>
            <a:off x="958850" y="3473450"/>
            <a:ext cx="974725" cy="469900"/>
          </a:xfrm>
          <a:prstGeom prst="rect">
            <a:avLst/>
          </a:prstGeom>
          <a:noFill/>
          <a:ln w="12700">
            <a:noFill/>
            <a:miter lim="800000"/>
            <a:headEnd/>
            <a:tailEnd/>
          </a:ln>
        </p:spPr>
        <p:txBody>
          <a:bodyPr wrap="none" lIns="90487" tIns="44450" rIns="90487" bIns="44450">
            <a:spAutoFit/>
          </a:bodyPr>
          <a:lstStyle/>
          <a:p>
            <a:pPr eaLnBrk="0" hangingPunct="0"/>
            <a:r>
              <a:rPr lang="en-US" sz="2500"/>
              <a:t>.5000</a:t>
            </a:r>
          </a:p>
        </p:txBody>
      </p:sp>
      <p:sp>
        <p:nvSpPr>
          <p:cNvPr id="362521" name="Rectangle 24"/>
          <p:cNvSpPr>
            <a:spLocks noChangeArrowheads="1"/>
          </p:cNvSpPr>
          <p:nvPr/>
        </p:nvSpPr>
        <p:spPr bwMode="auto">
          <a:xfrm>
            <a:off x="1874838" y="3479800"/>
            <a:ext cx="974725" cy="469900"/>
          </a:xfrm>
          <a:prstGeom prst="rect">
            <a:avLst/>
          </a:prstGeom>
          <a:noFill/>
          <a:ln w="12700">
            <a:noFill/>
            <a:miter lim="800000"/>
            <a:headEnd/>
            <a:tailEnd/>
          </a:ln>
        </p:spPr>
        <p:txBody>
          <a:bodyPr wrap="none" lIns="90487" tIns="44450" rIns="90487" bIns="44450">
            <a:spAutoFit/>
          </a:bodyPr>
          <a:lstStyle/>
          <a:p>
            <a:pPr eaLnBrk="0" hangingPunct="0"/>
            <a:r>
              <a:rPr lang="en-US" sz="2500"/>
              <a:t>.5040</a:t>
            </a:r>
          </a:p>
        </p:txBody>
      </p:sp>
      <p:sp>
        <p:nvSpPr>
          <p:cNvPr id="362522" name="Rectangle 25"/>
          <p:cNvSpPr>
            <a:spLocks noChangeArrowheads="1"/>
          </p:cNvSpPr>
          <p:nvPr/>
        </p:nvSpPr>
        <p:spPr bwMode="auto">
          <a:xfrm>
            <a:off x="2843213" y="3479800"/>
            <a:ext cx="974725" cy="469900"/>
          </a:xfrm>
          <a:prstGeom prst="rect">
            <a:avLst/>
          </a:prstGeom>
          <a:noFill/>
          <a:ln w="12700">
            <a:noFill/>
            <a:miter lim="800000"/>
            <a:headEnd/>
            <a:tailEnd/>
          </a:ln>
        </p:spPr>
        <p:txBody>
          <a:bodyPr wrap="none" lIns="90487" tIns="44450" rIns="90487" bIns="44450">
            <a:spAutoFit/>
          </a:bodyPr>
          <a:lstStyle/>
          <a:p>
            <a:pPr eaLnBrk="0" hangingPunct="0"/>
            <a:r>
              <a:rPr lang="en-US" sz="2500"/>
              <a:t>.5080</a:t>
            </a:r>
          </a:p>
        </p:txBody>
      </p:sp>
      <p:sp>
        <p:nvSpPr>
          <p:cNvPr id="362523" name="Rectangle 26"/>
          <p:cNvSpPr>
            <a:spLocks noChangeArrowheads="1"/>
          </p:cNvSpPr>
          <p:nvPr/>
        </p:nvSpPr>
        <p:spPr bwMode="auto">
          <a:xfrm>
            <a:off x="388938" y="4038600"/>
            <a:ext cx="601662" cy="685800"/>
          </a:xfrm>
          <a:prstGeom prst="rect">
            <a:avLst/>
          </a:prstGeom>
          <a:solidFill>
            <a:srgbClr val="969696"/>
          </a:solidFill>
          <a:ln w="12700">
            <a:noFill/>
            <a:miter lim="800000"/>
            <a:headEnd/>
            <a:tailEnd/>
          </a:ln>
        </p:spPr>
        <p:txBody>
          <a:bodyPr wrap="none" anchor="ctr"/>
          <a:lstStyle/>
          <a:p>
            <a:pPr algn="ctr">
              <a:spcBef>
                <a:spcPct val="50000"/>
              </a:spcBef>
            </a:pPr>
            <a:endParaRPr lang="en-US"/>
          </a:p>
        </p:txBody>
      </p:sp>
      <p:sp>
        <p:nvSpPr>
          <p:cNvPr id="362524" name="Rectangle 27"/>
          <p:cNvSpPr>
            <a:spLocks noChangeArrowheads="1"/>
          </p:cNvSpPr>
          <p:nvPr/>
        </p:nvSpPr>
        <p:spPr bwMode="auto">
          <a:xfrm>
            <a:off x="388938" y="4710113"/>
            <a:ext cx="590550" cy="1587"/>
          </a:xfrm>
          <a:prstGeom prst="rect">
            <a:avLst/>
          </a:prstGeom>
          <a:solidFill>
            <a:srgbClr val="A64C4C"/>
          </a:solidFill>
          <a:ln w="12700">
            <a:noFill/>
            <a:miter lim="800000"/>
            <a:headEnd/>
            <a:tailEnd/>
          </a:ln>
        </p:spPr>
        <p:txBody>
          <a:bodyPr wrap="none" anchor="ctr"/>
          <a:lstStyle/>
          <a:p>
            <a:pPr algn="ctr">
              <a:spcBef>
                <a:spcPct val="50000"/>
              </a:spcBef>
            </a:pPr>
            <a:endParaRPr lang="en-US"/>
          </a:p>
        </p:txBody>
      </p:sp>
      <p:sp>
        <p:nvSpPr>
          <p:cNvPr id="362525" name="Rectangle 28"/>
          <p:cNvSpPr>
            <a:spLocks noChangeArrowheads="1"/>
          </p:cNvSpPr>
          <p:nvPr/>
        </p:nvSpPr>
        <p:spPr bwMode="auto">
          <a:xfrm>
            <a:off x="930275" y="4140200"/>
            <a:ext cx="974725" cy="469900"/>
          </a:xfrm>
          <a:prstGeom prst="rect">
            <a:avLst/>
          </a:prstGeom>
          <a:noFill/>
          <a:ln w="12700">
            <a:noFill/>
            <a:miter lim="800000"/>
            <a:headEnd/>
            <a:tailEnd/>
          </a:ln>
        </p:spPr>
        <p:txBody>
          <a:bodyPr wrap="none" lIns="90487" tIns="44450" rIns="90487" bIns="44450">
            <a:spAutoFit/>
          </a:bodyPr>
          <a:lstStyle/>
          <a:p>
            <a:pPr eaLnBrk="0" hangingPunct="0"/>
            <a:r>
              <a:rPr lang="en-US" sz="2500"/>
              <a:t>.5398</a:t>
            </a:r>
          </a:p>
        </p:txBody>
      </p:sp>
      <p:sp>
        <p:nvSpPr>
          <p:cNvPr id="362526" name="Rectangle 29"/>
          <p:cNvSpPr>
            <a:spLocks noChangeArrowheads="1"/>
          </p:cNvSpPr>
          <p:nvPr/>
        </p:nvSpPr>
        <p:spPr bwMode="auto">
          <a:xfrm>
            <a:off x="1873250" y="4159250"/>
            <a:ext cx="974725" cy="469900"/>
          </a:xfrm>
          <a:prstGeom prst="rect">
            <a:avLst/>
          </a:prstGeom>
          <a:noFill/>
          <a:ln w="12700">
            <a:noFill/>
            <a:miter lim="800000"/>
            <a:headEnd/>
            <a:tailEnd/>
          </a:ln>
        </p:spPr>
        <p:txBody>
          <a:bodyPr wrap="none" lIns="90487" tIns="44450" rIns="90487" bIns="44450">
            <a:spAutoFit/>
          </a:bodyPr>
          <a:lstStyle/>
          <a:p>
            <a:pPr eaLnBrk="0" hangingPunct="0"/>
            <a:r>
              <a:rPr lang="en-US" sz="2500"/>
              <a:t>.5438</a:t>
            </a:r>
          </a:p>
        </p:txBody>
      </p:sp>
      <p:sp>
        <p:nvSpPr>
          <p:cNvPr id="362527" name="Rectangle 30"/>
          <p:cNvSpPr>
            <a:spLocks noChangeArrowheads="1"/>
          </p:cNvSpPr>
          <p:nvPr/>
        </p:nvSpPr>
        <p:spPr bwMode="auto">
          <a:xfrm>
            <a:off x="2894013" y="4067175"/>
            <a:ext cx="944562" cy="642938"/>
          </a:xfrm>
          <a:prstGeom prst="rect">
            <a:avLst/>
          </a:prstGeom>
          <a:noFill/>
          <a:ln w="12700">
            <a:noFill/>
            <a:miter lim="800000"/>
            <a:headEnd/>
            <a:tailEnd/>
          </a:ln>
        </p:spPr>
        <p:txBody>
          <a:bodyPr wrap="none" anchor="ctr"/>
          <a:lstStyle/>
          <a:p>
            <a:pPr algn="ctr">
              <a:spcBef>
                <a:spcPct val="50000"/>
              </a:spcBef>
            </a:pPr>
            <a:endParaRPr lang="en-US"/>
          </a:p>
        </p:txBody>
      </p:sp>
      <p:sp>
        <p:nvSpPr>
          <p:cNvPr id="362528" name="Rectangle 31"/>
          <p:cNvSpPr>
            <a:spLocks noChangeArrowheads="1"/>
          </p:cNvSpPr>
          <p:nvPr/>
        </p:nvSpPr>
        <p:spPr bwMode="auto">
          <a:xfrm>
            <a:off x="388938" y="4724400"/>
            <a:ext cx="601662" cy="685800"/>
          </a:xfrm>
          <a:prstGeom prst="rect">
            <a:avLst/>
          </a:prstGeom>
          <a:solidFill>
            <a:srgbClr val="A0C7FC"/>
          </a:solidFill>
          <a:ln w="12700">
            <a:noFill/>
            <a:miter lim="800000"/>
            <a:headEnd/>
            <a:tailEnd/>
          </a:ln>
        </p:spPr>
        <p:txBody>
          <a:bodyPr wrap="none" anchor="ctr"/>
          <a:lstStyle/>
          <a:p>
            <a:pPr algn="ctr">
              <a:spcBef>
                <a:spcPct val="50000"/>
              </a:spcBef>
            </a:pPr>
            <a:endParaRPr lang="en-US"/>
          </a:p>
        </p:txBody>
      </p:sp>
      <p:sp>
        <p:nvSpPr>
          <p:cNvPr id="362529" name="Rectangle 32"/>
          <p:cNvSpPr>
            <a:spLocks noChangeArrowheads="1"/>
          </p:cNvSpPr>
          <p:nvPr/>
        </p:nvSpPr>
        <p:spPr bwMode="auto">
          <a:xfrm>
            <a:off x="349250" y="4810125"/>
            <a:ext cx="622300" cy="469900"/>
          </a:xfrm>
          <a:prstGeom prst="rect">
            <a:avLst/>
          </a:prstGeom>
          <a:noFill/>
          <a:ln w="12700">
            <a:noFill/>
            <a:miter lim="800000"/>
            <a:headEnd/>
            <a:tailEnd/>
          </a:ln>
        </p:spPr>
        <p:txBody>
          <a:bodyPr wrap="none" lIns="90487" tIns="44450" rIns="90487" bIns="44450">
            <a:spAutoFit/>
          </a:bodyPr>
          <a:lstStyle/>
          <a:p>
            <a:pPr eaLnBrk="0" hangingPunct="0"/>
            <a:r>
              <a:rPr lang="en-US" sz="2500"/>
              <a:t>0.2</a:t>
            </a:r>
          </a:p>
        </p:txBody>
      </p:sp>
      <p:sp>
        <p:nvSpPr>
          <p:cNvPr id="362530" name="Rectangle 33"/>
          <p:cNvSpPr>
            <a:spLocks noChangeArrowheads="1"/>
          </p:cNvSpPr>
          <p:nvPr/>
        </p:nvSpPr>
        <p:spPr bwMode="auto">
          <a:xfrm>
            <a:off x="930275" y="4810125"/>
            <a:ext cx="974725" cy="469900"/>
          </a:xfrm>
          <a:prstGeom prst="rect">
            <a:avLst/>
          </a:prstGeom>
          <a:noFill/>
          <a:ln w="12700">
            <a:noFill/>
            <a:miter lim="800000"/>
            <a:headEnd/>
            <a:tailEnd/>
          </a:ln>
        </p:spPr>
        <p:txBody>
          <a:bodyPr wrap="none" lIns="90487" tIns="44450" rIns="90487" bIns="44450">
            <a:spAutoFit/>
          </a:bodyPr>
          <a:lstStyle/>
          <a:p>
            <a:pPr eaLnBrk="0" hangingPunct="0"/>
            <a:r>
              <a:rPr lang="en-US" sz="2500"/>
              <a:t>.5793</a:t>
            </a:r>
          </a:p>
        </p:txBody>
      </p:sp>
      <p:sp>
        <p:nvSpPr>
          <p:cNvPr id="362531" name="Rectangle 34"/>
          <p:cNvSpPr>
            <a:spLocks noChangeArrowheads="1"/>
          </p:cNvSpPr>
          <p:nvPr/>
        </p:nvSpPr>
        <p:spPr bwMode="auto">
          <a:xfrm>
            <a:off x="1874838" y="4810125"/>
            <a:ext cx="974725" cy="469900"/>
          </a:xfrm>
          <a:prstGeom prst="rect">
            <a:avLst/>
          </a:prstGeom>
          <a:noFill/>
          <a:ln w="12700">
            <a:noFill/>
            <a:miter lim="800000"/>
            <a:headEnd/>
            <a:tailEnd/>
          </a:ln>
        </p:spPr>
        <p:txBody>
          <a:bodyPr wrap="none" lIns="90487" tIns="44450" rIns="90487" bIns="44450">
            <a:spAutoFit/>
          </a:bodyPr>
          <a:lstStyle/>
          <a:p>
            <a:pPr eaLnBrk="0" hangingPunct="0"/>
            <a:r>
              <a:rPr lang="en-US" sz="2500"/>
              <a:t>.5832</a:t>
            </a:r>
          </a:p>
        </p:txBody>
      </p:sp>
      <p:sp>
        <p:nvSpPr>
          <p:cNvPr id="362532" name="Rectangle 35"/>
          <p:cNvSpPr>
            <a:spLocks noChangeArrowheads="1"/>
          </p:cNvSpPr>
          <p:nvPr/>
        </p:nvSpPr>
        <p:spPr bwMode="auto">
          <a:xfrm>
            <a:off x="2843213" y="4810125"/>
            <a:ext cx="974725" cy="469900"/>
          </a:xfrm>
          <a:prstGeom prst="rect">
            <a:avLst/>
          </a:prstGeom>
          <a:noFill/>
          <a:ln w="12700">
            <a:noFill/>
            <a:miter lim="800000"/>
            <a:headEnd/>
            <a:tailEnd/>
          </a:ln>
        </p:spPr>
        <p:txBody>
          <a:bodyPr wrap="none" lIns="90487" tIns="44450" rIns="90487" bIns="44450">
            <a:spAutoFit/>
          </a:bodyPr>
          <a:lstStyle/>
          <a:p>
            <a:pPr eaLnBrk="0" hangingPunct="0"/>
            <a:r>
              <a:rPr lang="en-US" sz="2500"/>
              <a:t>.5871</a:t>
            </a:r>
          </a:p>
        </p:txBody>
      </p:sp>
      <p:sp>
        <p:nvSpPr>
          <p:cNvPr id="362533" name="Rectangle 36"/>
          <p:cNvSpPr>
            <a:spLocks noChangeArrowheads="1"/>
          </p:cNvSpPr>
          <p:nvPr/>
        </p:nvSpPr>
        <p:spPr bwMode="auto">
          <a:xfrm>
            <a:off x="388938" y="5397500"/>
            <a:ext cx="601662" cy="635000"/>
          </a:xfrm>
          <a:prstGeom prst="rect">
            <a:avLst/>
          </a:prstGeom>
          <a:solidFill>
            <a:srgbClr val="A0C7FC"/>
          </a:solidFill>
          <a:ln w="12700">
            <a:noFill/>
            <a:miter lim="800000"/>
            <a:headEnd/>
            <a:tailEnd/>
          </a:ln>
        </p:spPr>
        <p:txBody>
          <a:bodyPr wrap="none" anchor="ctr"/>
          <a:lstStyle/>
          <a:p>
            <a:pPr algn="ctr">
              <a:spcBef>
                <a:spcPct val="50000"/>
              </a:spcBef>
            </a:pPr>
            <a:endParaRPr lang="en-US"/>
          </a:p>
        </p:txBody>
      </p:sp>
      <p:sp>
        <p:nvSpPr>
          <p:cNvPr id="362534" name="Rectangle 37"/>
          <p:cNvSpPr>
            <a:spLocks noChangeArrowheads="1"/>
          </p:cNvSpPr>
          <p:nvPr/>
        </p:nvSpPr>
        <p:spPr bwMode="auto">
          <a:xfrm>
            <a:off x="349250" y="5470525"/>
            <a:ext cx="622300" cy="469900"/>
          </a:xfrm>
          <a:prstGeom prst="rect">
            <a:avLst/>
          </a:prstGeom>
          <a:noFill/>
          <a:ln w="12700">
            <a:noFill/>
            <a:miter lim="800000"/>
            <a:headEnd/>
            <a:tailEnd/>
          </a:ln>
        </p:spPr>
        <p:txBody>
          <a:bodyPr wrap="none" lIns="90487" tIns="44450" rIns="90487" bIns="44450">
            <a:spAutoFit/>
          </a:bodyPr>
          <a:lstStyle/>
          <a:p>
            <a:pPr eaLnBrk="0" hangingPunct="0"/>
            <a:r>
              <a:rPr lang="en-US" sz="2500"/>
              <a:t>0.3</a:t>
            </a:r>
          </a:p>
        </p:txBody>
      </p:sp>
      <p:sp>
        <p:nvSpPr>
          <p:cNvPr id="362535" name="Rectangle 38"/>
          <p:cNvSpPr>
            <a:spLocks noChangeArrowheads="1"/>
          </p:cNvSpPr>
          <p:nvPr/>
        </p:nvSpPr>
        <p:spPr bwMode="auto">
          <a:xfrm>
            <a:off x="930275" y="5470525"/>
            <a:ext cx="974725" cy="469900"/>
          </a:xfrm>
          <a:prstGeom prst="rect">
            <a:avLst/>
          </a:prstGeom>
          <a:noFill/>
          <a:ln w="12700">
            <a:noFill/>
            <a:miter lim="800000"/>
            <a:headEnd/>
            <a:tailEnd/>
          </a:ln>
        </p:spPr>
        <p:txBody>
          <a:bodyPr wrap="none" lIns="90487" tIns="44450" rIns="90487" bIns="44450">
            <a:spAutoFit/>
          </a:bodyPr>
          <a:lstStyle/>
          <a:p>
            <a:pPr eaLnBrk="0" hangingPunct="0"/>
            <a:r>
              <a:rPr lang="en-US" sz="2500"/>
              <a:t>.6179</a:t>
            </a:r>
          </a:p>
        </p:txBody>
      </p:sp>
      <p:sp>
        <p:nvSpPr>
          <p:cNvPr id="362536" name="Rectangle 39"/>
          <p:cNvSpPr>
            <a:spLocks noChangeArrowheads="1"/>
          </p:cNvSpPr>
          <p:nvPr/>
        </p:nvSpPr>
        <p:spPr bwMode="auto">
          <a:xfrm>
            <a:off x="1874838" y="5470525"/>
            <a:ext cx="974725" cy="469900"/>
          </a:xfrm>
          <a:prstGeom prst="rect">
            <a:avLst/>
          </a:prstGeom>
          <a:noFill/>
          <a:ln w="12700">
            <a:noFill/>
            <a:miter lim="800000"/>
            <a:headEnd/>
            <a:tailEnd/>
          </a:ln>
        </p:spPr>
        <p:txBody>
          <a:bodyPr wrap="none" lIns="90487" tIns="44450" rIns="90487" bIns="44450">
            <a:spAutoFit/>
          </a:bodyPr>
          <a:lstStyle/>
          <a:p>
            <a:pPr eaLnBrk="0" hangingPunct="0"/>
            <a:r>
              <a:rPr lang="en-US" sz="2500"/>
              <a:t>.6217</a:t>
            </a:r>
          </a:p>
        </p:txBody>
      </p:sp>
      <p:sp>
        <p:nvSpPr>
          <p:cNvPr id="362537" name="Rectangle 40"/>
          <p:cNvSpPr>
            <a:spLocks noChangeArrowheads="1"/>
          </p:cNvSpPr>
          <p:nvPr/>
        </p:nvSpPr>
        <p:spPr bwMode="auto">
          <a:xfrm>
            <a:off x="2843213" y="5470525"/>
            <a:ext cx="974725" cy="469900"/>
          </a:xfrm>
          <a:prstGeom prst="rect">
            <a:avLst/>
          </a:prstGeom>
          <a:noFill/>
          <a:ln w="12700">
            <a:noFill/>
            <a:miter lim="800000"/>
            <a:headEnd/>
            <a:tailEnd/>
          </a:ln>
        </p:spPr>
        <p:txBody>
          <a:bodyPr wrap="none" lIns="90487" tIns="44450" rIns="90487" bIns="44450">
            <a:spAutoFit/>
          </a:bodyPr>
          <a:lstStyle/>
          <a:p>
            <a:pPr eaLnBrk="0" hangingPunct="0"/>
            <a:r>
              <a:rPr lang="en-US" sz="2500"/>
              <a:t>.6255</a:t>
            </a:r>
          </a:p>
        </p:txBody>
      </p:sp>
      <p:sp>
        <p:nvSpPr>
          <p:cNvPr id="362538" name="Rectangle 41"/>
          <p:cNvSpPr>
            <a:spLocks noGrp="1" noChangeArrowheads="1"/>
          </p:cNvSpPr>
          <p:nvPr>
            <p:ph type="title"/>
          </p:nvPr>
        </p:nvSpPr>
        <p:spPr>
          <a:xfrm>
            <a:off x="1143000" y="304800"/>
            <a:ext cx="7848600" cy="1143000"/>
          </a:xfrm>
        </p:spPr>
        <p:txBody>
          <a:bodyPr lIns="90487" tIns="44450" rIns="90487" bIns="44450" anchor="ctr" anchorCtr="1"/>
          <a:lstStyle/>
          <a:p>
            <a:pPr defTabSz="914400" eaLnBrk="1" hangingPunct="1">
              <a:lnSpc>
                <a:spcPct val="95000"/>
              </a:lnSpc>
            </a:pPr>
            <a:r>
              <a:rPr lang="en-US" sz="3900" smtClean="0"/>
              <a:t>Solution: Finding P(Z &lt; 0.12)</a:t>
            </a:r>
          </a:p>
        </p:txBody>
      </p:sp>
      <p:sp>
        <p:nvSpPr>
          <p:cNvPr id="362539" name="Rectangle 42"/>
          <p:cNvSpPr>
            <a:spLocks noChangeArrowheads="1"/>
          </p:cNvSpPr>
          <p:nvPr/>
        </p:nvSpPr>
        <p:spPr bwMode="auto">
          <a:xfrm>
            <a:off x="7010400" y="2895600"/>
            <a:ext cx="1206500" cy="458788"/>
          </a:xfrm>
          <a:prstGeom prst="rect">
            <a:avLst/>
          </a:prstGeom>
          <a:solidFill>
            <a:srgbClr val="CCFFCC"/>
          </a:solidFill>
          <a:ln w="12700">
            <a:noFill/>
            <a:miter lim="800000"/>
            <a:headEnd/>
            <a:tailEnd/>
          </a:ln>
        </p:spPr>
        <p:txBody>
          <a:bodyPr lIns="90487" tIns="44450" rIns="90487" bIns="44450">
            <a:spAutoFit/>
          </a:bodyPr>
          <a:lstStyle/>
          <a:p>
            <a:pPr algn="ctr" eaLnBrk="0" hangingPunct="0">
              <a:spcBef>
                <a:spcPct val="50000"/>
              </a:spcBef>
            </a:pPr>
            <a:r>
              <a:rPr lang="en-US">
                <a:solidFill>
                  <a:srgbClr val="FF0000"/>
                </a:solidFill>
              </a:rPr>
              <a:t>0.5478</a:t>
            </a:r>
          </a:p>
        </p:txBody>
      </p:sp>
      <p:sp>
        <p:nvSpPr>
          <p:cNvPr id="362540" name="Rectangle 43"/>
          <p:cNvSpPr>
            <a:spLocks noChangeArrowheads="1"/>
          </p:cNvSpPr>
          <p:nvPr/>
        </p:nvSpPr>
        <p:spPr bwMode="auto">
          <a:xfrm>
            <a:off x="3016250" y="2741613"/>
            <a:ext cx="1130300" cy="611187"/>
          </a:xfrm>
          <a:prstGeom prst="rect">
            <a:avLst/>
          </a:prstGeom>
          <a:noFill/>
          <a:ln w="12700">
            <a:noFill/>
            <a:miter lim="800000"/>
            <a:headEnd/>
            <a:tailEnd/>
          </a:ln>
        </p:spPr>
        <p:txBody>
          <a:bodyPr lIns="92075" tIns="92075" rIns="92075" bIns="92075">
            <a:spAutoFit/>
          </a:bodyPr>
          <a:lstStyle/>
          <a:p>
            <a:pPr eaLnBrk="0" hangingPunct="0">
              <a:spcBef>
                <a:spcPct val="50000"/>
              </a:spcBef>
            </a:pPr>
            <a:r>
              <a:rPr lang="en-US" sz="2800" b="1">
                <a:solidFill>
                  <a:srgbClr val="00FF00"/>
                </a:solidFill>
              </a:rPr>
              <a:t>.02</a:t>
            </a:r>
          </a:p>
        </p:txBody>
      </p:sp>
      <p:sp>
        <p:nvSpPr>
          <p:cNvPr id="362541" name="Rectangle 44"/>
          <p:cNvSpPr>
            <a:spLocks noChangeArrowheads="1"/>
          </p:cNvSpPr>
          <p:nvPr/>
        </p:nvSpPr>
        <p:spPr bwMode="auto">
          <a:xfrm>
            <a:off x="304800" y="4191000"/>
            <a:ext cx="1066800" cy="473075"/>
          </a:xfrm>
          <a:prstGeom prst="rect">
            <a:avLst/>
          </a:prstGeom>
          <a:noFill/>
          <a:ln w="12700">
            <a:noFill/>
            <a:miter lim="800000"/>
            <a:headEnd/>
            <a:tailEnd/>
          </a:ln>
        </p:spPr>
        <p:txBody>
          <a:bodyPr lIns="92075" tIns="0" rIns="92075" bIns="0" anchor="ctr"/>
          <a:lstStyle/>
          <a:p>
            <a:pPr eaLnBrk="0" hangingPunct="0">
              <a:spcBef>
                <a:spcPct val="50000"/>
              </a:spcBef>
            </a:pPr>
            <a:r>
              <a:rPr lang="en-US" sz="2800" b="1">
                <a:solidFill>
                  <a:srgbClr val="00FF00"/>
                </a:solidFill>
              </a:rPr>
              <a:t>0.1</a:t>
            </a:r>
          </a:p>
        </p:txBody>
      </p:sp>
      <p:sp>
        <p:nvSpPr>
          <p:cNvPr id="362542" name="Rectangle 45"/>
          <p:cNvSpPr>
            <a:spLocks noChangeArrowheads="1"/>
          </p:cNvSpPr>
          <p:nvPr/>
        </p:nvSpPr>
        <p:spPr bwMode="auto">
          <a:xfrm>
            <a:off x="2895600" y="4159250"/>
            <a:ext cx="1022350" cy="500063"/>
          </a:xfrm>
          <a:prstGeom prst="rect">
            <a:avLst/>
          </a:prstGeom>
          <a:solidFill>
            <a:srgbClr val="FDE0BD"/>
          </a:solidFill>
          <a:ln w="12700">
            <a:noFill/>
            <a:miter lim="800000"/>
            <a:headEnd/>
            <a:tailEnd/>
          </a:ln>
        </p:spPr>
        <p:txBody>
          <a:bodyPr lIns="90487" tIns="44450" rIns="90487" bIns="44450">
            <a:spAutoFit/>
          </a:bodyPr>
          <a:lstStyle/>
          <a:p>
            <a:pPr eaLnBrk="0" hangingPunct="0">
              <a:spcBef>
                <a:spcPct val="50000"/>
              </a:spcBef>
            </a:pPr>
            <a:r>
              <a:rPr lang="en-US" sz="2700" b="1">
                <a:solidFill>
                  <a:srgbClr val="FF0000"/>
                </a:solidFill>
              </a:rPr>
              <a:t>.</a:t>
            </a:r>
            <a:r>
              <a:rPr lang="en-US">
                <a:solidFill>
                  <a:srgbClr val="FF0000"/>
                </a:solidFill>
              </a:rPr>
              <a:t>5478</a:t>
            </a:r>
          </a:p>
        </p:txBody>
      </p:sp>
      <p:sp>
        <p:nvSpPr>
          <p:cNvPr id="362543" name="Rectangle 46"/>
          <p:cNvSpPr>
            <a:spLocks noChangeArrowheads="1"/>
          </p:cNvSpPr>
          <p:nvPr/>
        </p:nvSpPr>
        <p:spPr bwMode="auto">
          <a:xfrm>
            <a:off x="381000" y="1905000"/>
            <a:ext cx="4572000" cy="782638"/>
          </a:xfrm>
          <a:prstGeom prst="rect">
            <a:avLst/>
          </a:prstGeom>
          <a:noFill/>
          <a:ln w="12700">
            <a:noFill/>
            <a:miter lim="800000"/>
            <a:headEnd/>
            <a:tailEnd/>
          </a:ln>
        </p:spPr>
        <p:txBody>
          <a:bodyPr lIns="90487" tIns="44450" rIns="90487" bIns="44450">
            <a:spAutoFit/>
          </a:bodyPr>
          <a:lstStyle/>
          <a:p>
            <a:pPr eaLnBrk="0" hangingPunct="0">
              <a:spcBef>
                <a:spcPct val="50000"/>
              </a:spcBef>
            </a:pPr>
            <a:r>
              <a:rPr lang="en-US"/>
              <a:t>Standardized Normal Probability </a:t>
            </a:r>
          </a:p>
          <a:p>
            <a:pPr eaLnBrk="0" hangingPunct="0">
              <a:lnSpc>
                <a:spcPct val="40000"/>
              </a:lnSpc>
              <a:spcBef>
                <a:spcPct val="50000"/>
              </a:spcBef>
            </a:pPr>
            <a:r>
              <a:rPr lang="en-US"/>
              <a:t>Table (Portion)</a:t>
            </a:r>
          </a:p>
        </p:txBody>
      </p:sp>
      <p:sp>
        <p:nvSpPr>
          <p:cNvPr id="362544" name="Rectangle 47"/>
          <p:cNvSpPr>
            <a:spLocks noChangeArrowheads="1"/>
          </p:cNvSpPr>
          <p:nvPr/>
        </p:nvSpPr>
        <p:spPr bwMode="auto">
          <a:xfrm>
            <a:off x="6065838" y="5441950"/>
            <a:ext cx="625475" cy="363538"/>
          </a:xfrm>
          <a:prstGeom prst="rect">
            <a:avLst/>
          </a:prstGeom>
          <a:noFill/>
          <a:ln w="12700">
            <a:noFill/>
            <a:miter lim="800000"/>
            <a:headEnd/>
            <a:tailEnd/>
          </a:ln>
        </p:spPr>
        <p:txBody>
          <a:bodyPr wrap="none" lIns="90487" tIns="44450" rIns="90487" bIns="44450">
            <a:spAutoFit/>
          </a:bodyPr>
          <a:lstStyle/>
          <a:p>
            <a:pPr eaLnBrk="0" hangingPunct="0"/>
            <a:r>
              <a:rPr lang="en-US" sz="1800" b="1"/>
              <a:t>0.00</a:t>
            </a:r>
            <a:endParaRPr lang="en-US" b="1"/>
          </a:p>
        </p:txBody>
      </p:sp>
      <p:sp>
        <p:nvSpPr>
          <p:cNvPr id="362545" name="Line 48"/>
          <p:cNvSpPr>
            <a:spLocks noChangeShapeType="1"/>
          </p:cNvSpPr>
          <p:nvPr/>
        </p:nvSpPr>
        <p:spPr bwMode="auto">
          <a:xfrm flipV="1">
            <a:off x="6294438" y="5213350"/>
            <a:ext cx="0" cy="228600"/>
          </a:xfrm>
          <a:prstGeom prst="line">
            <a:avLst/>
          </a:prstGeom>
          <a:noFill/>
          <a:ln w="12700">
            <a:solidFill>
              <a:schemeClr val="tx1"/>
            </a:solidFill>
            <a:round/>
            <a:headEnd/>
            <a:tailEnd type="triangle" w="med" len="med"/>
          </a:ln>
        </p:spPr>
        <p:txBody>
          <a:bodyPr wrap="none" anchor="ctr"/>
          <a:lstStyle/>
          <a:p>
            <a:endParaRPr lang="en-US"/>
          </a:p>
        </p:txBody>
      </p:sp>
      <p:sp>
        <p:nvSpPr>
          <p:cNvPr id="362546" name="Line 49"/>
          <p:cNvSpPr>
            <a:spLocks noChangeShapeType="1"/>
          </p:cNvSpPr>
          <p:nvPr/>
        </p:nvSpPr>
        <p:spPr bwMode="auto">
          <a:xfrm flipV="1">
            <a:off x="6675438" y="5213350"/>
            <a:ext cx="0" cy="685800"/>
          </a:xfrm>
          <a:prstGeom prst="line">
            <a:avLst/>
          </a:prstGeom>
          <a:noFill/>
          <a:ln w="12700">
            <a:solidFill>
              <a:schemeClr val="tx1"/>
            </a:solidFill>
            <a:round/>
            <a:headEnd/>
            <a:tailEnd type="triangle" w="med" len="med"/>
          </a:ln>
        </p:spPr>
        <p:txBody>
          <a:bodyPr wrap="none" anchor="ctr"/>
          <a:lstStyle/>
          <a:p>
            <a:endParaRPr lang="en-US"/>
          </a:p>
        </p:txBody>
      </p:sp>
      <p:sp>
        <p:nvSpPr>
          <p:cNvPr id="362547" name="Line 50"/>
          <p:cNvSpPr>
            <a:spLocks noChangeShapeType="1"/>
          </p:cNvSpPr>
          <p:nvPr/>
        </p:nvSpPr>
        <p:spPr bwMode="auto">
          <a:xfrm flipH="1">
            <a:off x="6477000" y="3352800"/>
            <a:ext cx="762000" cy="838200"/>
          </a:xfrm>
          <a:prstGeom prst="line">
            <a:avLst/>
          </a:prstGeom>
          <a:noFill/>
          <a:ln w="12700">
            <a:solidFill>
              <a:schemeClr val="tx1"/>
            </a:solidFill>
            <a:round/>
            <a:headEnd/>
            <a:tailEnd type="triangle" w="med" len="med"/>
          </a:ln>
        </p:spPr>
        <p:txBody>
          <a:bodyPr wrap="none" anchor="ctr"/>
          <a:lstStyle/>
          <a:p>
            <a:endParaRPr lang="en-US"/>
          </a:p>
        </p:txBody>
      </p:sp>
      <p:sp>
        <p:nvSpPr>
          <p:cNvPr id="362548" name="Rectangle 51"/>
          <p:cNvSpPr>
            <a:spLocks noChangeArrowheads="1"/>
          </p:cNvSpPr>
          <p:nvPr/>
        </p:nvSpPr>
        <p:spPr bwMode="auto">
          <a:xfrm>
            <a:off x="6662738" y="2362200"/>
            <a:ext cx="1978025" cy="457200"/>
          </a:xfrm>
          <a:prstGeom prst="rect">
            <a:avLst/>
          </a:prstGeom>
          <a:noFill/>
          <a:ln w="19050" algn="ctr">
            <a:noFill/>
            <a:miter lim="800000"/>
            <a:headEnd/>
            <a:tailEnd/>
          </a:ln>
        </p:spPr>
        <p:txBody>
          <a:bodyPr wrap="none">
            <a:spAutoFit/>
          </a:bodyPr>
          <a:lstStyle/>
          <a:p>
            <a:pPr algn="ctr" eaLnBrk="0" hangingPunct="0">
              <a:spcBef>
                <a:spcPct val="50000"/>
              </a:spcBef>
            </a:pPr>
            <a:r>
              <a:rPr lang="en-US">
                <a:solidFill>
                  <a:schemeClr val="folHlink"/>
                </a:solidFill>
              </a:rPr>
              <a:t>= P(</a:t>
            </a:r>
            <a:r>
              <a:rPr lang="en-US">
                <a:solidFill>
                  <a:schemeClr val="folHlink"/>
                </a:solidFill>
                <a:sym typeface="Arial" charset="0"/>
              </a:rPr>
              <a:t>Z &lt; 0.12)</a:t>
            </a:r>
          </a:p>
        </p:txBody>
      </p:sp>
      <p:sp>
        <p:nvSpPr>
          <p:cNvPr id="362549" name="Rectangle 52"/>
          <p:cNvSpPr>
            <a:spLocks noChangeArrowheads="1"/>
          </p:cNvSpPr>
          <p:nvPr/>
        </p:nvSpPr>
        <p:spPr bwMode="auto">
          <a:xfrm>
            <a:off x="6767513" y="1981200"/>
            <a:ext cx="1747837" cy="461963"/>
          </a:xfrm>
          <a:prstGeom prst="rect">
            <a:avLst/>
          </a:prstGeom>
          <a:noFill/>
          <a:ln w="19050" algn="ctr">
            <a:noFill/>
            <a:miter lim="800000"/>
            <a:headEnd/>
            <a:tailEnd/>
          </a:ln>
        </p:spPr>
        <p:txBody>
          <a:bodyPr wrap="none">
            <a:spAutoFit/>
          </a:bodyPr>
          <a:lstStyle/>
          <a:p>
            <a:pPr algn="ctr"/>
            <a:r>
              <a:rPr lang="en-US">
                <a:solidFill>
                  <a:schemeClr val="bg2"/>
                </a:solidFill>
              </a:rPr>
              <a:t>P(</a:t>
            </a:r>
            <a:r>
              <a:rPr lang="en-US">
                <a:solidFill>
                  <a:schemeClr val="bg2"/>
                </a:solidFill>
                <a:sym typeface="Arial" charset="0"/>
              </a:rPr>
              <a:t>X &lt; 18.6)</a:t>
            </a:r>
          </a:p>
        </p:txBody>
      </p:sp>
      <p:sp>
        <p:nvSpPr>
          <p:cNvPr id="362550" name="Rectangle 53"/>
          <p:cNvSpPr>
            <a:spLocks noChangeArrowheads="1"/>
          </p:cNvSpPr>
          <p:nvPr/>
        </p:nvSpPr>
        <p:spPr bwMode="auto">
          <a:xfrm>
            <a:off x="6400800" y="1905000"/>
            <a:ext cx="2514600" cy="1447800"/>
          </a:xfrm>
          <a:prstGeom prst="rect">
            <a:avLst/>
          </a:prstGeom>
          <a:noFill/>
          <a:ln w="19050" algn="ctr">
            <a:solidFill>
              <a:schemeClr val="tx1"/>
            </a:solidFill>
            <a:miter lim="800000"/>
            <a:headEnd/>
            <a:tailEnd/>
          </a:ln>
        </p:spPr>
        <p:txBody>
          <a:bodyPr wrap="none" anchor="ctr"/>
          <a:lstStyle/>
          <a:p>
            <a:pPr algn="ctr">
              <a:spcBef>
                <a:spcPct val="50000"/>
              </a:spcBef>
            </a:pPr>
            <a:endParaRPr lang="en-US"/>
          </a:p>
        </p:txBody>
      </p:sp>
      <p:sp>
        <p:nvSpPr>
          <p:cNvPr id="362551" name="Line 54"/>
          <p:cNvSpPr>
            <a:spLocks noChangeShapeType="1"/>
          </p:cNvSpPr>
          <p:nvPr/>
        </p:nvSpPr>
        <p:spPr bwMode="auto">
          <a:xfrm>
            <a:off x="990600" y="2743200"/>
            <a:ext cx="0" cy="3276600"/>
          </a:xfrm>
          <a:prstGeom prst="line">
            <a:avLst/>
          </a:prstGeom>
          <a:noFill/>
          <a:ln w="9525">
            <a:solidFill>
              <a:srgbClr val="FF99FF"/>
            </a:solidFill>
            <a:miter lim="800000"/>
            <a:headEnd/>
            <a:tailEnd/>
          </a:ln>
        </p:spPr>
        <p:txBody>
          <a:bodyPr wrap="none"/>
          <a:lstStyle/>
          <a:p>
            <a:endParaRPr lang="en-US"/>
          </a:p>
        </p:txBody>
      </p:sp>
      <p:sp>
        <p:nvSpPr>
          <p:cNvPr id="362552" name="Line 55"/>
          <p:cNvSpPr>
            <a:spLocks noChangeShapeType="1"/>
          </p:cNvSpPr>
          <p:nvPr/>
        </p:nvSpPr>
        <p:spPr bwMode="auto">
          <a:xfrm>
            <a:off x="1905000" y="2743200"/>
            <a:ext cx="0" cy="3276600"/>
          </a:xfrm>
          <a:prstGeom prst="line">
            <a:avLst/>
          </a:prstGeom>
          <a:noFill/>
          <a:ln w="9525">
            <a:solidFill>
              <a:srgbClr val="FF99FF"/>
            </a:solidFill>
            <a:miter lim="800000"/>
            <a:headEnd/>
            <a:tailEnd/>
          </a:ln>
        </p:spPr>
        <p:txBody>
          <a:bodyPr wrap="none"/>
          <a:lstStyle/>
          <a:p>
            <a:endParaRPr lang="en-US"/>
          </a:p>
        </p:txBody>
      </p:sp>
      <p:sp>
        <p:nvSpPr>
          <p:cNvPr id="362553" name="Line 56"/>
          <p:cNvSpPr>
            <a:spLocks noChangeShapeType="1"/>
          </p:cNvSpPr>
          <p:nvPr/>
        </p:nvSpPr>
        <p:spPr bwMode="auto">
          <a:xfrm>
            <a:off x="2895600" y="2743200"/>
            <a:ext cx="0" cy="3276600"/>
          </a:xfrm>
          <a:prstGeom prst="line">
            <a:avLst/>
          </a:prstGeom>
          <a:noFill/>
          <a:ln w="9525">
            <a:solidFill>
              <a:srgbClr val="FF99FF"/>
            </a:solidFill>
            <a:miter lim="800000"/>
            <a:headEnd/>
            <a:tailEnd/>
          </a:ln>
        </p:spPr>
        <p:txBody>
          <a:bodyPr wrap="none"/>
          <a:lstStyle/>
          <a:p>
            <a:endParaRPr lang="en-US"/>
          </a:p>
        </p:txBody>
      </p:sp>
      <p:sp>
        <p:nvSpPr>
          <p:cNvPr id="362554" name="Line 57"/>
          <p:cNvSpPr>
            <a:spLocks noChangeShapeType="1"/>
          </p:cNvSpPr>
          <p:nvPr/>
        </p:nvSpPr>
        <p:spPr bwMode="auto">
          <a:xfrm>
            <a:off x="381000" y="3429000"/>
            <a:ext cx="3429000" cy="0"/>
          </a:xfrm>
          <a:prstGeom prst="line">
            <a:avLst/>
          </a:prstGeom>
          <a:noFill/>
          <a:ln w="9525">
            <a:solidFill>
              <a:srgbClr val="FF99FF"/>
            </a:solidFill>
            <a:miter lim="800000"/>
            <a:headEnd/>
            <a:tailEnd/>
          </a:ln>
        </p:spPr>
        <p:txBody>
          <a:bodyPr wrap="none"/>
          <a:lstStyle/>
          <a:p>
            <a:endParaRPr lang="en-US"/>
          </a:p>
        </p:txBody>
      </p:sp>
      <p:sp>
        <p:nvSpPr>
          <p:cNvPr id="362555" name="Line 58"/>
          <p:cNvSpPr>
            <a:spLocks noChangeShapeType="1"/>
          </p:cNvSpPr>
          <p:nvPr/>
        </p:nvSpPr>
        <p:spPr bwMode="auto">
          <a:xfrm>
            <a:off x="381000" y="4038600"/>
            <a:ext cx="3429000" cy="0"/>
          </a:xfrm>
          <a:prstGeom prst="line">
            <a:avLst/>
          </a:prstGeom>
          <a:noFill/>
          <a:ln w="9525">
            <a:solidFill>
              <a:srgbClr val="FF99FF"/>
            </a:solidFill>
            <a:miter lim="800000"/>
            <a:headEnd/>
            <a:tailEnd/>
          </a:ln>
        </p:spPr>
        <p:txBody>
          <a:bodyPr wrap="none"/>
          <a:lstStyle/>
          <a:p>
            <a:endParaRPr lang="en-US"/>
          </a:p>
        </p:txBody>
      </p:sp>
      <p:sp>
        <p:nvSpPr>
          <p:cNvPr id="362556" name="Line 59"/>
          <p:cNvSpPr>
            <a:spLocks noChangeShapeType="1"/>
          </p:cNvSpPr>
          <p:nvPr/>
        </p:nvSpPr>
        <p:spPr bwMode="auto">
          <a:xfrm>
            <a:off x="381000" y="4724400"/>
            <a:ext cx="3429000" cy="0"/>
          </a:xfrm>
          <a:prstGeom prst="line">
            <a:avLst/>
          </a:prstGeom>
          <a:noFill/>
          <a:ln w="9525">
            <a:solidFill>
              <a:srgbClr val="FF99FF"/>
            </a:solidFill>
            <a:miter lim="800000"/>
            <a:headEnd/>
            <a:tailEnd/>
          </a:ln>
        </p:spPr>
        <p:txBody>
          <a:bodyPr wrap="none"/>
          <a:lstStyle/>
          <a:p>
            <a:endParaRPr lang="en-US"/>
          </a:p>
        </p:txBody>
      </p:sp>
      <p:sp>
        <p:nvSpPr>
          <p:cNvPr id="362557" name="Line 60"/>
          <p:cNvSpPr>
            <a:spLocks noChangeShapeType="1"/>
          </p:cNvSpPr>
          <p:nvPr/>
        </p:nvSpPr>
        <p:spPr bwMode="auto">
          <a:xfrm>
            <a:off x="381000" y="5410200"/>
            <a:ext cx="3429000" cy="0"/>
          </a:xfrm>
          <a:prstGeom prst="line">
            <a:avLst/>
          </a:prstGeom>
          <a:noFill/>
          <a:ln w="9525">
            <a:solidFill>
              <a:srgbClr val="FF99FF"/>
            </a:solidFill>
            <a:miter lim="800000"/>
            <a:headEnd/>
            <a:tailEnd/>
          </a:ln>
        </p:spPr>
        <p:txBody>
          <a:bodyPr wrap="none"/>
          <a:lstStyle/>
          <a:p>
            <a:endParaRPr lang="en-US"/>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Grp="1" noChangeArrowheads="1"/>
          </p:cNvSpPr>
          <p:nvPr>
            <p:ph type="ftr" sz="quarter" idx="10"/>
          </p:nvPr>
        </p:nvSpPr>
        <p:spPr>
          <a:ln/>
        </p:spPr>
        <p:txBody>
          <a:bodyPr/>
          <a:lstStyle/>
          <a:p>
            <a:r>
              <a:rPr lang="en-US"/>
              <a:t>Copyright ©2011 Pearson Education, Inc. publishing as Prentice Hall</a:t>
            </a:r>
          </a:p>
        </p:txBody>
      </p:sp>
      <p:sp>
        <p:nvSpPr>
          <p:cNvPr id="15" name="Rectangle 5"/>
          <p:cNvSpPr>
            <a:spLocks noGrp="1" noChangeArrowheads="1"/>
          </p:cNvSpPr>
          <p:nvPr>
            <p:ph type="sldNum" sz="quarter" idx="11"/>
          </p:nvPr>
        </p:nvSpPr>
        <p:spPr>
          <a:ln/>
        </p:spPr>
        <p:txBody>
          <a:bodyPr/>
          <a:lstStyle/>
          <a:p>
            <a:r>
              <a:rPr lang="en-US"/>
              <a:t>6-</a:t>
            </a:r>
            <a:fld id="{A80E9840-866D-4744-9E6F-13ED125A213B}" type="slidenum">
              <a:rPr lang="en-US"/>
              <a:pPr/>
              <a:t>22</a:t>
            </a:fld>
            <a:endParaRPr lang="en-US"/>
          </a:p>
        </p:txBody>
      </p:sp>
      <p:sp>
        <p:nvSpPr>
          <p:cNvPr id="364547" name="Rectangle 2"/>
          <p:cNvSpPr>
            <a:spLocks noGrp="1" noChangeArrowheads="1"/>
          </p:cNvSpPr>
          <p:nvPr>
            <p:ph type="title"/>
          </p:nvPr>
        </p:nvSpPr>
        <p:spPr>
          <a:xfrm>
            <a:off x="990600" y="381000"/>
            <a:ext cx="7793038" cy="838200"/>
          </a:xfrm>
        </p:spPr>
        <p:txBody>
          <a:bodyPr/>
          <a:lstStyle/>
          <a:p>
            <a:pPr eaLnBrk="1" hangingPunct="1"/>
            <a:r>
              <a:rPr lang="en-US" sz="3600" smtClean="0"/>
              <a:t/>
            </a:r>
            <a:br>
              <a:rPr lang="en-US" sz="3600" smtClean="0"/>
            </a:br>
            <a:r>
              <a:rPr lang="en-US" sz="3600" smtClean="0"/>
              <a:t>Finding Normal</a:t>
            </a:r>
            <a:br>
              <a:rPr lang="en-US" sz="3600" smtClean="0"/>
            </a:br>
            <a:r>
              <a:rPr lang="en-US" sz="3600" smtClean="0"/>
              <a:t>Upper Tail Probabilities</a:t>
            </a:r>
          </a:p>
        </p:txBody>
      </p:sp>
      <p:sp>
        <p:nvSpPr>
          <p:cNvPr id="364548" name="Rectangle 3"/>
          <p:cNvSpPr>
            <a:spLocks noGrp="1" noChangeArrowheads="1"/>
          </p:cNvSpPr>
          <p:nvPr>
            <p:ph type="body" idx="1"/>
          </p:nvPr>
        </p:nvSpPr>
        <p:spPr>
          <a:xfrm>
            <a:off x="762000" y="1752600"/>
            <a:ext cx="8077200" cy="4532313"/>
          </a:xfrm>
        </p:spPr>
        <p:txBody>
          <a:bodyPr/>
          <a:lstStyle/>
          <a:p>
            <a:pPr eaLnBrk="1" hangingPunct="1"/>
            <a:r>
              <a:rPr lang="en-US" sz="3200" smtClean="0"/>
              <a:t>Suppose  X  is normal with mean 18.0 and standard deviation 5.0.  </a:t>
            </a:r>
          </a:p>
          <a:p>
            <a:pPr eaLnBrk="1" hangingPunct="1"/>
            <a:r>
              <a:rPr lang="en-US" sz="3200" smtClean="0">
                <a:solidFill>
                  <a:schemeClr val="folHlink"/>
                </a:solidFill>
              </a:rPr>
              <a:t>Now Find P(X &gt; 18.6)</a:t>
            </a:r>
          </a:p>
        </p:txBody>
      </p:sp>
      <p:sp>
        <p:nvSpPr>
          <p:cNvPr id="364549" name="Freeform 4"/>
          <p:cNvSpPr>
            <a:spLocks/>
          </p:cNvSpPr>
          <p:nvPr/>
        </p:nvSpPr>
        <p:spPr bwMode="auto">
          <a:xfrm>
            <a:off x="5391150" y="4176713"/>
            <a:ext cx="1314450" cy="1404937"/>
          </a:xfrm>
          <a:custGeom>
            <a:avLst/>
            <a:gdLst>
              <a:gd name="T0" fmla="*/ 3 w 828"/>
              <a:gd name="T1" fmla="*/ 882 h 885"/>
              <a:gd name="T2" fmla="*/ 0 w 828"/>
              <a:gd name="T3" fmla="*/ 0 h 885"/>
              <a:gd name="T4" fmla="*/ 27 w 828"/>
              <a:gd name="T5" fmla="*/ 72 h 885"/>
              <a:gd name="T6" fmla="*/ 81 w 828"/>
              <a:gd name="T7" fmla="*/ 159 h 885"/>
              <a:gd name="T8" fmla="*/ 117 w 828"/>
              <a:gd name="T9" fmla="*/ 237 h 885"/>
              <a:gd name="T10" fmla="*/ 156 w 828"/>
              <a:gd name="T11" fmla="*/ 297 h 885"/>
              <a:gd name="T12" fmla="*/ 201 w 828"/>
              <a:gd name="T13" fmla="*/ 384 h 885"/>
              <a:gd name="T14" fmla="*/ 273 w 828"/>
              <a:gd name="T15" fmla="*/ 495 h 885"/>
              <a:gd name="T16" fmla="*/ 339 w 828"/>
              <a:gd name="T17" fmla="*/ 585 h 885"/>
              <a:gd name="T18" fmla="*/ 442 w 828"/>
              <a:gd name="T19" fmla="*/ 693 h 885"/>
              <a:gd name="T20" fmla="*/ 609 w 828"/>
              <a:gd name="T21" fmla="*/ 789 h 885"/>
              <a:gd name="T22" fmla="*/ 828 w 828"/>
              <a:gd name="T23" fmla="*/ 825 h 885"/>
              <a:gd name="T24" fmla="*/ 825 w 828"/>
              <a:gd name="T25" fmla="*/ 885 h 885"/>
              <a:gd name="T26" fmla="*/ 3 w 828"/>
              <a:gd name="T27" fmla="*/ 882 h 8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28"/>
              <a:gd name="T43" fmla="*/ 0 h 885"/>
              <a:gd name="T44" fmla="*/ 828 w 828"/>
              <a:gd name="T45" fmla="*/ 885 h 88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28" h="885">
                <a:moveTo>
                  <a:pt x="3" y="882"/>
                </a:moveTo>
                <a:lnTo>
                  <a:pt x="0" y="0"/>
                </a:lnTo>
                <a:lnTo>
                  <a:pt x="27" y="72"/>
                </a:lnTo>
                <a:lnTo>
                  <a:pt x="81" y="159"/>
                </a:lnTo>
                <a:lnTo>
                  <a:pt x="117" y="237"/>
                </a:lnTo>
                <a:lnTo>
                  <a:pt x="156" y="297"/>
                </a:lnTo>
                <a:lnTo>
                  <a:pt x="201" y="384"/>
                </a:lnTo>
                <a:lnTo>
                  <a:pt x="273" y="495"/>
                </a:lnTo>
                <a:lnTo>
                  <a:pt x="339" y="585"/>
                </a:lnTo>
                <a:lnTo>
                  <a:pt x="442" y="693"/>
                </a:lnTo>
                <a:lnTo>
                  <a:pt x="609" y="789"/>
                </a:lnTo>
                <a:lnTo>
                  <a:pt x="828" y="825"/>
                </a:lnTo>
                <a:lnTo>
                  <a:pt x="825" y="885"/>
                </a:lnTo>
                <a:lnTo>
                  <a:pt x="3" y="882"/>
                </a:lnTo>
                <a:close/>
              </a:path>
            </a:pathLst>
          </a:custGeom>
          <a:solidFill>
            <a:srgbClr val="FF0000"/>
          </a:solidFill>
          <a:ln w="12700" cap="flat" cmpd="sng">
            <a:solidFill>
              <a:srgbClr val="FF0000"/>
            </a:solidFill>
            <a:prstDash val="solid"/>
            <a:round/>
            <a:headEnd/>
            <a:tailEnd/>
          </a:ln>
        </p:spPr>
        <p:txBody>
          <a:bodyPr/>
          <a:lstStyle/>
          <a:p>
            <a:endParaRPr lang="en-US"/>
          </a:p>
        </p:txBody>
      </p:sp>
      <p:sp>
        <p:nvSpPr>
          <p:cNvPr id="364550" name="Freeform 5"/>
          <p:cNvSpPr>
            <a:spLocks/>
          </p:cNvSpPr>
          <p:nvPr/>
        </p:nvSpPr>
        <p:spPr bwMode="auto">
          <a:xfrm>
            <a:off x="5064125" y="3917950"/>
            <a:ext cx="1635125" cy="1573213"/>
          </a:xfrm>
          <a:custGeom>
            <a:avLst/>
            <a:gdLst>
              <a:gd name="T0" fmla="*/ 1029 w 1030"/>
              <a:gd name="T1" fmla="*/ 990 h 991"/>
              <a:gd name="T2" fmla="*/ 921 w 1030"/>
              <a:gd name="T3" fmla="*/ 980 h 991"/>
              <a:gd name="T4" fmla="*/ 866 w 1030"/>
              <a:gd name="T5" fmla="*/ 967 h 991"/>
              <a:gd name="T6" fmla="*/ 813 w 1030"/>
              <a:gd name="T7" fmla="*/ 952 h 991"/>
              <a:gd name="T8" fmla="*/ 758 w 1030"/>
              <a:gd name="T9" fmla="*/ 929 h 991"/>
              <a:gd name="T10" fmla="*/ 703 w 1030"/>
              <a:gd name="T11" fmla="*/ 897 h 991"/>
              <a:gd name="T12" fmla="*/ 651 w 1030"/>
              <a:gd name="T13" fmla="*/ 857 h 991"/>
              <a:gd name="T14" fmla="*/ 541 w 1030"/>
              <a:gd name="T15" fmla="*/ 743 h 991"/>
              <a:gd name="T16" fmla="*/ 433 w 1030"/>
              <a:gd name="T17" fmla="*/ 581 h 991"/>
              <a:gd name="T18" fmla="*/ 325 w 1030"/>
              <a:gd name="T19" fmla="*/ 386 h 991"/>
              <a:gd name="T20" fmla="*/ 270 w 1030"/>
              <a:gd name="T21" fmla="*/ 287 h 991"/>
              <a:gd name="T22" fmla="*/ 215 w 1030"/>
              <a:gd name="T23" fmla="*/ 196 h 991"/>
              <a:gd name="T24" fmla="*/ 163 w 1030"/>
              <a:gd name="T25" fmla="*/ 116 h 991"/>
              <a:gd name="T26" fmla="*/ 108 w 1030"/>
              <a:gd name="T27" fmla="*/ 53 h 991"/>
              <a:gd name="T28" fmla="*/ 53 w 1030"/>
              <a:gd name="T29" fmla="*/ 13 h 991"/>
              <a:gd name="T30" fmla="*/ 0 w 1030"/>
              <a:gd name="T31" fmla="*/ 0 h 9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30"/>
              <a:gd name="T49" fmla="*/ 0 h 991"/>
              <a:gd name="T50" fmla="*/ 1030 w 1030"/>
              <a:gd name="T51" fmla="*/ 991 h 9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30" h="991">
                <a:moveTo>
                  <a:pt x="1029" y="990"/>
                </a:moveTo>
                <a:lnTo>
                  <a:pt x="921" y="980"/>
                </a:lnTo>
                <a:lnTo>
                  <a:pt x="866" y="967"/>
                </a:lnTo>
                <a:lnTo>
                  <a:pt x="813" y="952"/>
                </a:lnTo>
                <a:lnTo>
                  <a:pt x="758" y="929"/>
                </a:lnTo>
                <a:lnTo>
                  <a:pt x="703" y="897"/>
                </a:lnTo>
                <a:lnTo>
                  <a:pt x="651" y="857"/>
                </a:lnTo>
                <a:lnTo>
                  <a:pt x="541" y="743"/>
                </a:lnTo>
                <a:lnTo>
                  <a:pt x="433" y="581"/>
                </a:lnTo>
                <a:lnTo>
                  <a:pt x="325" y="386"/>
                </a:lnTo>
                <a:lnTo>
                  <a:pt x="270" y="287"/>
                </a:lnTo>
                <a:lnTo>
                  <a:pt x="215" y="196"/>
                </a:lnTo>
                <a:lnTo>
                  <a:pt x="163" y="116"/>
                </a:lnTo>
                <a:lnTo>
                  <a:pt x="108" y="53"/>
                </a:lnTo>
                <a:lnTo>
                  <a:pt x="53" y="13"/>
                </a:lnTo>
                <a:lnTo>
                  <a:pt x="0" y="0"/>
                </a:lnTo>
              </a:path>
            </a:pathLst>
          </a:custGeom>
          <a:noFill/>
          <a:ln w="50800" cap="rnd" cmpd="sng">
            <a:solidFill>
              <a:srgbClr val="008000"/>
            </a:solidFill>
            <a:prstDash val="solid"/>
            <a:round/>
            <a:headEnd type="none" w="med" len="med"/>
            <a:tailEnd type="none" w="med" len="med"/>
          </a:ln>
        </p:spPr>
        <p:txBody>
          <a:bodyPr/>
          <a:lstStyle/>
          <a:p>
            <a:endParaRPr lang="en-US"/>
          </a:p>
        </p:txBody>
      </p:sp>
      <p:sp>
        <p:nvSpPr>
          <p:cNvPr id="364551" name="Freeform 6"/>
          <p:cNvSpPr>
            <a:spLocks/>
          </p:cNvSpPr>
          <p:nvPr/>
        </p:nvSpPr>
        <p:spPr bwMode="auto">
          <a:xfrm>
            <a:off x="3427413" y="3917950"/>
            <a:ext cx="1638300" cy="1573213"/>
          </a:xfrm>
          <a:custGeom>
            <a:avLst/>
            <a:gdLst>
              <a:gd name="T0" fmla="*/ 0 w 1032"/>
              <a:gd name="T1" fmla="*/ 990 h 991"/>
              <a:gd name="T2" fmla="*/ 108 w 1032"/>
              <a:gd name="T3" fmla="*/ 980 h 991"/>
              <a:gd name="T4" fmla="*/ 163 w 1032"/>
              <a:gd name="T5" fmla="*/ 967 h 991"/>
              <a:gd name="T6" fmla="*/ 218 w 1032"/>
              <a:gd name="T7" fmla="*/ 952 h 991"/>
              <a:gd name="T8" fmla="*/ 271 w 1032"/>
              <a:gd name="T9" fmla="*/ 929 h 991"/>
              <a:gd name="T10" fmla="*/ 326 w 1032"/>
              <a:gd name="T11" fmla="*/ 897 h 991"/>
              <a:gd name="T12" fmla="*/ 381 w 1032"/>
              <a:gd name="T13" fmla="*/ 857 h 991"/>
              <a:gd name="T14" fmla="*/ 488 w 1032"/>
              <a:gd name="T15" fmla="*/ 743 h 991"/>
              <a:gd name="T16" fmla="*/ 596 w 1032"/>
              <a:gd name="T17" fmla="*/ 581 h 991"/>
              <a:gd name="T18" fmla="*/ 706 w 1032"/>
              <a:gd name="T19" fmla="*/ 386 h 991"/>
              <a:gd name="T20" fmla="*/ 759 w 1032"/>
              <a:gd name="T21" fmla="*/ 287 h 991"/>
              <a:gd name="T22" fmla="*/ 814 w 1032"/>
              <a:gd name="T23" fmla="*/ 196 h 991"/>
              <a:gd name="T24" fmla="*/ 868 w 1032"/>
              <a:gd name="T25" fmla="*/ 116 h 991"/>
              <a:gd name="T26" fmla="*/ 921 w 1032"/>
              <a:gd name="T27" fmla="*/ 53 h 991"/>
              <a:gd name="T28" fmla="*/ 976 w 1032"/>
              <a:gd name="T29" fmla="*/ 13 h 991"/>
              <a:gd name="T30" fmla="*/ 1031 w 1032"/>
              <a:gd name="T31" fmla="*/ 0 h 9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32"/>
              <a:gd name="T49" fmla="*/ 0 h 991"/>
              <a:gd name="T50" fmla="*/ 1032 w 1032"/>
              <a:gd name="T51" fmla="*/ 991 h 9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32" h="991">
                <a:moveTo>
                  <a:pt x="0" y="990"/>
                </a:moveTo>
                <a:lnTo>
                  <a:pt x="108" y="980"/>
                </a:lnTo>
                <a:lnTo>
                  <a:pt x="163" y="967"/>
                </a:lnTo>
                <a:lnTo>
                  <a:pt x="218" y="952"/>
                </a:lnTo>
                <a:lnTo>
                  <a:pt x="271" y="929"/>
                </a:lnTo>
                <a:lnTo>
                  <a:pt x="326" y="897"/>
                </a:lnTo>
                <a:lnTo>
                  <a:pt x="381" y="857"/>
                </a:lnTo>
                <a:lnTo>
                  <a:pt x="488" y="743"/>
                </a:lnTo>
                <a:lnTo>
                  <a:pt x="596" y="581"/>
                </a:lnTo>
                <a:lnTo>
                  <a:pt x="706" y="386"/>
                </a:lnTo>
                <a:lnTo>
                  <a:pt x="759" y="287"/>
                </a:lnTo>
                <a:lnTo>
                  <a:pt x="814" y="196"/>
                </a:lnTo>
                <a:lnTo>
                  <a:pt x="868" y="116"/>
                </a:lnTo>
                <a:lnTo>
                  <a:pt x="921" y="53"/>
                </a:lnTo>
                <a:lnTo>
                  <a:pt x="976" y="13"/>
                </a:lnTo>
                <a:lnTo>
                  <a:pt x="1031" y="0"/>
                </a:lnTo>
              </a:path>
            </a:pathLst>
          </a:custGeom>
          <a:noFill/>
          <a:ln w="50800" cap="rnd" cmpd="sng">
            <a:solidFill>
              <a:srgbClr val="008000"/>
            </a:solidFill>
            <a:prstDash val="solid"/>
            <a:round/>
            <a:headEnd type="none" w="med" len="med"/>
            <a:tailEnd type="none" w="med" len="med"/>
          </a:ln>
        </p:spPr>
        <p:txBody>
          <a:bodyPr/>
          <a:lstStyle/>
          <a:p>
            <a:endParaRPr lang="en-US"/>
          </a:p>
        </p:txBody>
      </p:sp>
      <p:sp>
        <p:nvSpPr>
          <p:cNvPr id="364552" name="Freeform 7"/>
          <p:cNvSpPr>
            <a:spLocks/>
          </p:cNvSpPr>
          <p:nvPr/>
        </p:nvSpPr>
        <p:spPr bwMode="auto">
          <a:xfrm>
            <a:off x="3409950" y="5573713"/>
            <a:ext cx="3289300" cy="7937"/>
          </a:xfrm>
          <a:custGeom>
            <a:avLst/>
            <a:gdLst>
              <a:gd name="T0" fmla="*/ 0 w 2072"/>
              <a:gd name="T1" fmla="*/ 5 h 5"/>
              <a:gd name="T2" fmla="*/ 12 w 2072"/>
              <a:gd name="T3" fmla="*/ 0 h 5"/>
              <a:gd name="T4" fmla="*/ 2072 w 2072"/>
              <a:gd name="T5" fmla="*/ 0 h 5"/>
              <a:gd name="T6" fmla="*/ 0 60000 65536"/>
              <a:gd name="T7" fmla="*/ 0 60000 65536"/>
              <a:gd name="T8" fmla="*/ 0 60000 65536"/>
              <a:gd name="T9" fmla="*/ 0 w 2072"/>
              <a:gd name="T10" fmla="*/ 0 h 5"/>
              <a:gd name="T11" fmla="*/ 2072 w 2072"/>
              <a:gd name="T12" fmla="*/ 5 h 5"/>
            </a:gdLst>
            <a:ahLst/>
            <a:cxnLst>
              <a:cxn ang="T6">
                <a:pos x="T0" y="T1"/>
              </a:cxn>
              <a:cxn ang="T7">
                <a:pos x="T2" y="T3"/>
              </a:cxn>
              <a:cxn ang="T8">
                <a:pos x="T4" y="T5"/>
              </a:cxn>
            </a:cxnLst>
            <a:rect l="T9" t="T10" r="T11" b="T12"/>
            <a:pathLst>
              <a:path w="2072" h="5">
                <a:moveTo>
                  <a:pt x="0" y="5"/>
                </a:moveTo>
                <a:lnTo>
                  <a:pt x="12" y="0"/>
                </a:lnTo>
                <a:lnTo>
                  <a:pt x="2072" y="0"/>
                </a:lnTo>
              </a:path>
            </a:pathLst>
          </a:custGeom>
          <a:noFill/>
          <a:ln w="50800" cap="rnd" cmpd="sng">
            <a:solidFill>
              <a:schemeClr val="tx1"/>
            </a:solidFill>
            <a:prstDash val="solid"/>
            <a:round/>
            <a:headEnd type="none" w="med" len="med"/>
            <a:tailEnd type="none" w="med" len="med"/>
          </a:ln>
        </p:spPr>
        <p:txBody>
          <a:bodyPr/>
          <a:lstStyle/>
          <a:p>
            <a:endParaRPr lang="en-US"/>
          </a:p>
        </p:txBody>
      </p:sp>
      <p:sp>
        <p:nvSpPr>
          <p:cNvPr id="364553" name="Rectangle 8"/>
          <p:cNvSpPr>
            <a:spLocks noChangeArrowheads="1"/>
          </p:cNvSpPr>
          <p:nvPr/>
        </p:nvSpPr>
        <p:spPr bwMode="auto">
          <a:xfrm>
            <a:off x="6705600" y="5562600"/>
            <a:ext cx="381000" cy="363538"/>
          </a:xfrm>
          <a:prstGeom prst="rect">
            <a:avLst/>
          </a:prstGeom>
          <a:noFill/>
          <a:ln w="12700">
            <a:noFill/>
            <a:miter lim="800000"/>
            <a:headEnd/>
            <a:tailEnd/>
          </a:ln>
        </p:spPr>
        <p:txBody>
          <a:bodyPr lIns="90487" tIns="44450" rIns="90487" bIns="44450">
            <a:spAutoFit/>
          </a:bodyPr>
          <a:lstStyle/>
          <a:p>
            <a:pPr eaLnBrk="0" hangingPunct="0"/>
            <a:r>
              <a:rPr lang="en-US" sz="1800" b="1"/>
              <a:t>X</a:t>
            </a:r>
          </a:p>
        </p:txBody>
      </p:sp>
      <p:sp>
        <p:nvSpPr>
          <p:cNvPr id="364554" name="Rectangle 9"/>
          <p:cNvSpPr>
            <a:spLocks noChangeArrowheads="1"/>
          </p:cNvSpPr>
          <p:nvPr/>
        </p:nvSpPr>
        <p:spPr bwMode="auto">
          <a:xfrm>
            <a:off x="6567488" y="3821113"/>
            <a:ext cx="184150" cy="92075"/>
          </a:xfrm>
          <a:prstGeom prst="rect">
            <a:avLst/>
          </a:prstGeom>
          <a:noFill/>
          <a:ln w="12700">
            <a:noFill/>
            <a:miter lim="800000"/>
            <a:headEnd/>
            <a:tailEnd/>
          </a:ln>
        </p:spPr>
        <p:txBody>
          <a:bodyPr wrap="none" anchor="ctr"/>
          <a:lstStyle/>
          <a:p>
            <a:pPr algn="ctr">
              <a:spcBef>
                <a:spcPct val="50000"/>
              </a:spcBef>
            </a:pPr>
            <a:endParaRPr lang="en-US"/>
          </a:p>
        </p:txBody>
      </p:sp>
      <p:sp>
        <p:nvSpPr>
          <p:cNvPr id="364555" name="Rectangle 10"/>
          <p:cNvSpPr>
            <a:spLocks noChangeArrowheads="1"/>
          </p:cNvSpPr>
          <p:nvPr/>
        </p:nvSpPr>
        <p:spPr bwMode="auto">
          <a:xfrm>
            <a:off x="5181600" y="6172200"/>
            <a:ext cx="631825" cy="366713"/>
          </a:xfrm>
          <a:prstGeom prst="rect">
            <a:avLst/>
          </a:prstGeom>
          <a:noFill/>
          <a:ln w="12700">
            <a:noFill/>
            <a:miter lim="800000"/>
            <a:headEnd/>
            <a:tailEnd/>
          </a:ln>
        </p:spPr>
        <p:txBody>
          <a:bodyPr wrap="none" lIns="90487" tIns="44450" rIns="90487" bIns="44450">
            <a:spAutoFit/>
          </a:bodyPr>
          <a:lstStyle/>
          <a:p>
            <a:pPr eaLnBrk="0" hangingPunct="0"/>
            <a:r>
              <a:rPr lang="en-US" sz="1800" b="1">
                <a:solidFill>
                  <a:srgbClr val="339933"/>
                </a:solidFill>
              </a:rPr>
              <a:t>18.6</a:t>
            </a:r>
            <a:endParaRPr lang="en-US" b="1">
              <a:solidFill>
                <a:srgbClr val="339933"/>
              </a:solidFill>
            </a:endParaRPr>
          </a:p>
        </p:txBody>
      </p:sp>
      <p:sp>
        <p:nvSpPr>
          <p:cNvPr id="364556" name="Rectangle 11"/>
          <p:cNvSpPr>
            <a:spLocks noChangeArrowheads="1"/>
          </p:cNvSpPr>
          <p:nvPr/>
        </p:nvSpPr>
        <p:spPr bwMode="auto">
          <a:xfrm>
            <a:off x="4800600" y="5791200"/>
            <a:ext cx="631825" cy="366713"/>
          </a:xfrm>
          <a:prstGeom prst="rect">
            <a:avLst/>
          </a:prstGeom>
          <a:noFill/>
          <a:ln w="12700">
            <a:noFill/>
            <a:miter lim="800000"/>
            <a:headEnd/>
            <a:tailEnd/>
          </a:ln>
        </p:spPr>
        <p:txBody>
          <a:bodyPr wrap="none" lIns="90487" tIns="44450" rIns="90487" bIns="44450">
            <a:spAutoFit/>
          </a:bodyPr>
          <a:lstStyle/>
          <a:p>
            <a:pPr eaLnBrk="0" hangingPunct="0"/>
            <a:r>
              <a:rPr lang="en-US" sz="1800" b="1"/>
              <a:t>18.0</a:t>
            </a:r>
            <a:endParaRPr lang="en-US" b="1"/>
          </a:p>
        </p:txBody>
      </p:sp>
      <p:sp>
        <p:nvSpPr>
          <p:cNvPr id="364557" name="Line 12"/>
          <p:cNvSpPr>
            <a:spLocks noChangeShapeType="1"/>
          </p:cNvSpPr>
          <p:nvPr/>
        </p:nvSpPr>
        <p:spPr bwMode="auto">
          <a:xfrm flipV="1">
            <a:off x="5410200" y="5562600"/>
            <a:ext cx="0" cy="685800"/>
          </a:xfrm>
          <a:prstGeom prst="line">
            <a:avLst/>
          </a:prstGeom>
          <a:noFill/>
          <a:ln w="12700">
            <a:solidFill>
              <a:schemeClr val="tx1"/>
            </a:solidFill>
            <a:round/>
            <a:headEnd/>
            <a:tailEnd type="triangle" w="med" len="med"/>
          </a:ln>
        </p:spPr>
        <p:txBody>
          <a:bodyPr wrap="none" anchor="ctr"/>
          <a:lstStyle/>
          <a:p>
            <a:endParaRPr lang="en-US"/>
          </a:p>
        </p:txBody>
      </p:sp>
      <p:sp>
        <p:nvSpPr>
          <p:cNvPr id="364558" name="Line 13"/>
          <p:cNvSpPr>
            <a:spLocks noChangeShapeType="1"/>
          </p:cNvSpPr>
          <p:nvPr/>
        </p:nvSpPr>
        <p:spPr bwMode="auto">
          <a:xfrm>
            <a:off x="5029200" y="3962400"/>
            <a:ext cx="0" cy="1600200"/>
          </a:xfrm>
          <a:prstGeom prst="line">
            <a:avLst/>
          </a:prstGeom>
          <a:noFill/>
          <a:ln w="19050" cap="rnd">
            <a:solidFill>
              <a:schemeClr val="tx1"/>
            </a:solidFill>
            <a:prstDash val="sysDot"/>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4"/>
          <p:cNvSpPr>
            <a:spLocks noGrp="1" noChangeArrowheads="1"/>
          </p:cNvSpPr>
          <p:nvPr>
            <p:ph type="ftr" sz="quarter" idx="10"/>
          </p:nvPr>
        </p:nvSpPr>
        <p:spPr>
          <a:ln/>
        </p:spPr>
        <p:txBody>
          <a:bodyPr/>
          <a:lstStyle/>
          <a:p>
            <a:r>
              <a:rPr lang="en-US"/>
              <a:t>Copyright ©2011 Pearson Education, Inc. publishing as Prentice Hall</a:t>
            </a:r>
          </a:p>
        </p:txBody>
      </p:sp>
      <p:sp>
        <p:nvSpPr>
          <p:cNvPr id="41" name="Rectangle 5"/>
          <p:cNvSpPr>
            <a:spLocks noGrp="1" noChangeArrowheads="1"/>
          </p:cNvSpPr>
          <p:nvPr>
            <p:ph type="sldNum" sz="quarter" idx="11"/>
          </p:nvPr>
        </p:nvSpPr>
        <p:spPr>
          <a:ln/>
        </p:spPr>
        <p:txBody>
          <a:bodyPr/>
          <a:lstStyle/>
          <a:p>
            <a:r>
              <a:rPr lang="en-US"/>
              <a:t>6-</a:t>
            </a:r>
            <a:fld id="{ABD35A39-68FF-44BF-8DFF-C7A419F300B0}" type="slidenum">
              <a:rPr lang="en-US"/>
              <a:pPr/>
              <a:t>23</a:t>
            </a:fld>
            <a:endParaRPr lang="en-US"/>
          </a:p>
        </p:txBody>
      </p:sp>
      <p:sp>
        <p:nvSpPr>
          <p:cNvPr id="365571" name="Freeform 2"/>
          <p:cNvSpPr>
            <a:spLocks/>
          </p:cNvSpPr>
          <p:nvPr/>
        </p:nvSpPr>
        <p:spPr bwMode="auto">
          <a:xfrm>
            <a:off x="6229350" y="3892550"/>
            <a:ext cx="349250" cy="1651000"/>
          </a:xfrm>
          <a:custGeom>
            <a:avLst/>
            <a:gdLst>
              <a:gd name="T0" fmla="*/ 0 w 220"/>
              <a:gd name="T1" fmla="*/ 0 h 1040"/>
              <a:gd name="T2" fmla="*/ 103 w 220"/>
              <a:gd name="T3" fmla="*/ 45 h 1040"/>
              <a:gd name="T4" fmla="*/ 149 w 220"/>
              <a:gd name="T5" fmla="*/ 93 h 1040"/>
              <a:gd name="T6" fmla="*/ 185 w 220"/>
              <a:gd name="T7" fmla="*/ 142 h 1040"/>
              <a:gd name="T8" fmla="*/ 218 w 220"/>
              <a:gd name="T9" fmla="*/ 192 h 1040"/>
              <a:gd name="T10" fmla="*/ 220 w 220"/>
              <a:gd name="T11" fmla="*/ 1040 h 1040"/>
              <a:gd name="T12" fmla="*/ 0 w 220"/>
              <a:gd name="T13" fmla="*/ 1040 h 1040"/>
              <a:gd name="T14" fmla="*/ 0 w 220"/>
              <a:gd name="T15" fmla="*/ 0 h 1040"/>
              <a:gd name="T16" fmla="*/ 0 60000 65536"/>
              <a:gd name="T17" fmla="*/ 0 60000 65536"/>
              <a:gd name="T18" fmla="*/ 0 60000 65536"/>
              <a:gd name="T19" fmla="*/ 0 60000 65536"/>
              <a:gd name="T20" fmla="*/ 0 60000 65536"/>
              <a:gd name="T21" fmla="*/ 0 60000 65536"/>
              <a:gd name="T22" fmla="*/ 0 60000 65536"/>
              <a:gd name="T23" fmla="*/ 0 60000 65536"/>
              <a:gd name="T24" fmla="*/ 0 w 220"/>
              <a:gd name="T25" fmla="*/ 0 h 1040"/>
              <a:gd name="T26" fmla="*/ 220 w 220"/>
              <a:gd name="T27" fmla="*/ 1040 h 10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0" h="1040">
                <a:moveTo>
                  <a:pt x="0" y="0"/>
                </a:moveTo>
                <a:lnTo>
                  <a:pt x="103" y="45"/>
                </a:lnTo>
                <a:lnTo>
                  <a:pt x="149" y="93"/>
                </a:lnTo>
                <a:lnTo>
                  <a:pt x="185" y="142"/>
                </a:lnTo>
                <a:lnTo>
                  <a:pt x="218" y="192"/>
                </a:lnTo>
                <a:lnTo>
                  <a:pt x="220" y="1040"/>
                </a:lnTo>
                <a:lnTo>
                  <a:pt x="0" y="1040"/>
                </a:lnTo>
                <a:lnTo>
                  <a:pt x="0" y="0"/>
                </a:lnTo>
                <a:close/>
              </a:path>
            </a:pathLst>
          </a:custGeom>
          <a:solidFill>
            <a:srgbClr val="C7DAF7"/>
          </a:solidFill>
          <a:ln w="19050" cap="flat" cmpd="sng">
            <a:noFill/>
            <a:prstDash val="solid"/>
            <a:round/>
            <a:headEnd/>
            <a:tailEnd/>
          </a:ln>
        </p:spPr>
        <p:txBody>
          <a:bodyPr wrap="none" anchor="ctr"/>
          <a:lstStyle/>
          <a:p>
            <a:endParaRPr lang="en-US"/>
          </a:p>
        </p:txBody>
      </p:sp>
      <p:sp>
        <p:nvSpPr>
          <p:cNvPr id="365572" name="Freeform 3"/>
          <p:cNvSpPr>
            <a:spLocks/>
          </p:cNvSpPr>
          <p:nvPr/>
        </p:nvSpPr>
        <p:spPr bwMode="auto">
          <a:xfrm>
            <a:off x="4619625" y="3886200"/>
            <a:ext cx="1628775" cy="1663700"/>
          </a:xfrm>
          <a:custGeom>
            <a:avLst/>
            <a:gdLst>
              <a:gd name="T0" fmla="*/ 1026 w 1026"/>
              <a:gd name="T1" fmla="*/ 1042 h 1048"/>
              <a:gd name="T2" fmla="*/ 1024 w 1026"/>
              <a:gd name="T3" fmla="*/ 0 h 1048"/>
              <a:gd name="T4" fmla="*/ 946 w 1026"/>
              <a:gd name="T5" fmla="*/ 30 h 1048"/>
              <a:gd name="T6" fmla="*/ 828 w 1026"/>
              <a:gd name="T7" fmla="*/ 174 h 1048"/>
              <a:gd name="T8" fmla="*/ 734 w 1026"/>
              <a:gd name="T9" fmla="*/ 332 h 1048"/>
              <a:gd name="T10" fmla="*/ 662 w 1026"/>
              <a:gd name="T11" fmla="*/ 472 h 1048"/>
              <a:gd name="T12" fmla="*/ 600 w 1026"/>
              <a:gd name="T13" fmla="*/ 574 h 1048"/>
              <a:gd name="T14" fmla="*/ 522 w 1026"/>
              <a:gd name="T15" fmla="*/ 690 h 1048"/>
              <a:gd name="T16" fmla="*/ 436 w 1026"/>
              <a:gd name="T17" fmla="*/ 790 h 1048"/>
              <a:gd name="T18" fmla="*/ 350 w 1026"/>
              <a:gd name="T19" fmla="*/ 880 h 1048"/>
              <a:gd name="T20" fmla="*/ 180 w 1026"/>
              <a:gd name="T21" fmla="*/ 966 h 1048"/>
              <a:gd name="T22" fmla="*/ 0 w 1026"/>
              <a:gd name="T23" fmla="*/ 996 h 1048"/>
              <a:gd name="T24" fmla="*/ 12 w 1026"/>
              <a:gd name="T25" fmla="*/ 1048 h 1048"/>
              <a:gd name="T26" fmla="*/ 1026 w 1026"/>
              <a:gd name="T27" fmla="*/ 1042 h 10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26"/>
              <a:gd name="T43" fmla="*/ 0 h 1048"/>
              <a:gd name="T44" fmla="*/ 1026 w 1026"/>
              <a:gd name="T45" fmla="*/ 1048 h 10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26" h="1048">
                <a:moveTo>
                  <a:pt x="1026" y="1042"/>
                </a:moveTo>
                <a:lnTo>
                  <a:pt x="1024" y="0"/>
                </a:lnTo>
                <a:lnTo>
                  <a:pt x="946" y="30"/>
                </a:lnTo>
                <a:lnTo>
                  <a:pt x="828" y="174"/>
                </a:lnTo>
                <a:lnTo>
                  <a:pt x="734" y="332"/>
                </a:lnTo>
                <a:lnTo>
                  <a:pt x="662" y="472"/>
                </a:lnTo>
                <a:lnTo>
                  <a:pt x="600" y="574"/>
                </a:lnTo>
                <a:lnTo>
                  <a:pt x="522" y="690"/>
                </a:lnTo>
                <a:lnTo>
                  <a:pt x="436" y="790"/>
                </a:lnTo>
                <a:lnTo>
                  <a:pt x="350" y="880"/>
                </a:lnTo>
                <a:lnTo>
                  <a:pt x="180" y="966"/>
                </a:lnTo>
                <a:lnTo>
                  <a:pt x="0" y="996"/>
                </a:lnTo>
                <a:lnTo>
                  <a:pt x="12" y="1048"/>
                </a:lnTo>
                <a:lnTo>
                  <a:pt x="1026" y="1042"/>
                </a:lnTo>
                <a:close/>
              </a:path>
            </a:pathLst>
          </a:custGeom>
          <a:solidFill>
            <a:srgbClr val="C7DAF7"/>
          </a:solidFill>
          <a:ln w="12700" cap="flat" cmpd="sng">
            <a:noFill/>
            <a:prstDash val="solid"/>
            <a:round/>
            <a:headEnd/>
            <a:tailEnd/>
          </a:ln>
        </p:spPr>
        <p:txBody>
          <a:bodyPr/>
          <a:lstStyle/>
          <a:p>
            <a:endParaRPr lang="en-US"/>
          </a:p>
        </p:txBody>
      </p:sp>
      <p:sp>
        <p:nvSpPr>
          <p:cNvPr id="365573" name="Freeform 4"/>
          <p:cNvSpPr>
            <a:spLocks/>
          </p:cNvSpPr>
          <p:nvPr/>
        </p:nvSpPr>
        <p:spPr bwMode="auto">
          <a:xfrm>
            <a:off x="762000" y="3940175"/>
            <a:ext cx="1600200" cy="1622425"/>
          </a:xfrm>
          <a:custGeom>
            <a:avLst/>
            <a:gdLst>
              <a:gd name="T0" fmla="*/ 1008 w 1008"/>
              <a:gd name="T1" fmla="*/ 1019 h 1022"/>
              <a:gd name="T2" fmla="*/ 1006 w 1008"/>
              <a:gd name="T3" fmla="*/ 0 h 1022"/>
              <a:gd name="T4" fmla="*/ 928 w 1008"/>
              <a:gd name="T5" fmla="*/ 29 h 1022"/>
              <a:gd name="T6" fmla="*/ 820 w 1008"/>
              <a:gd name="T7" fmla="*/ 168 h 1022"/>
              <a:gd name="T8" fmla="*/ 734 w 1008"/>
              <a:gd name="T9" fmla="*/ 318 h 1022"/>
              <a:gd name="T10" fmla="*/ 652 w 1008"/>
              <a:gd name="T11" fmla="*/ 456 h 1022"/>
              <a:gd name="T12" fmla="*/ 604 w 1008"/>
              <a:gd name="T13" fmla="*/ 546 h 1022"/>
              <a:gd name="T14" fmla="*/ 534 w 1008"/>
              <a:gd name="T15" fmla="*/ 662 h 1022"/>
              <a:gd name="T16" fmla="*/ 470 w 1008"/>
              <a:gd name="T17" fmla="*/ 750 h 1022"/>
              <a:gd name="T18" fmla="*/ 370 w 1008"/>
              <a:gd name="T19" fmla="*/ 852 h 1022"/>
              <a:gd name="T20" fmla="*/ 210 w 1008"/>
              <a:gd name="T21" fmla="*/ 944 h 1022"/>
              <a:gd name="T22" fmla="*/ 0 w 1008"/>
              <a:gd name="T23" fmla="*/ 976 h 1022"/>
              <a:gd name="T24" fmla="*/ 0 w 1008"/>
              <a:gd name="T25" fmla="*/ 1022 h 1022"/>
              <a:gd name="T26" fmla="*/ 1008 w 1008"/>
              <a:gd name="T27" fmla="*/ 1019 h 10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08"/>
              <a:gd name="T43" fmla="*/ 0 h 1022"/>
              <a:gd name="T44" fmla="*/ 1008 w 1008"/>
              <a:gd name="T45" fmla="*/ 1022 h 10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08" h="1022">
                <a:moveTo>
                  <a:pt x="1008" y="1019"/>
                </a:moveTo>
                <a:lnTo>
                  <a:pt x="1006" y="0"/>
                </a:lnTo>
                <a:lnTo>
                  <a:pt x="928" y="29"/>
                </a:lnTo>
                <a:lnTo>
                  <a:pt x="820" y="168"/>
                </a:lnTo>
                <a:lnTo>
                  <a:pt x="734" y="318"/>
                </a:lnTo>
                <a:lnTo>
                  <a:pt x="652" y="456"/>
                </a:lnTo>
                <a:lnTo>
                  <a:pt x="604" y="546"/>
                </a:lnTo>
                <a:lnTo>
                  <a:pt x="534" y="662"/>
                </a:lnTo>
                <a:lnTo>
                  <a:pt x="470" y="750"/>
                </a:lnTo>
                <a:lnTo>
                  <a:pt x="370" y="852"/>
                </a:lnTo>
                <a:lnTo>
                  <a:pt x="210" y="944"/>
                </a:lnTo>
                <a:lnTo>
                  <a:pt x="0" y="976"/>
                </a:lnTo>
                <a:lnTo>
                  <a:pt x="0" y="1022"/>
                </a:lnTo>
                <a:lnTo>
                  <a:pt x="1008" y="1019"/>
                </a:lnTo>
                <a:close/>
              </a:path>
            </a:pathLst>
          </a:custGeom>
          <a:solidFill>
            <a:srgbClr val="FF0000"/>
          </a:solidFill>
          <a:ln w="12700" cap="flat" cmpd="sng">
            <a:solidFill>
              <a:srgbClr val="FF0000"/>
            </a:solidFill>
            <a:prstDash val="solid"/>
            <a:round/>
            <a:headEnd/>
            <a:tailEnd/>
          </a:ln>
        </p:spPr>
        <p:txBody>
          <a:bodyPr/>
          <a:lstStyle/>
          <a:p>
            <a:endParaRPr lang="en-US"/>
          </a:p>
        </p:txBody>
      </p:sp>
      <p:sp>
        <p:nvSpPr>
          <p:cNvPr id="365574" name="Rectangle 5"/>
          <p:cNvSpPr>
            <a:spLocks noChangeArrowheads="1"/>
          </p:cNvSpPr>
          <p:nvPr/>
        </p:nvSpPr>
        <p:spPr bwMode="auto">
          <a:xfrm>
            <a:off x="6705600" y="2667000"/>
            <a:ext cx="1066800" cy="533400"/>
          </a:xfrm>
          <a:prstGeom prst="rect">
            <a:avLst/>
          </a:prstGeom>
          <a:solidFill>
            <a:srgbClr val="B8FAC8"/>
          </a:solidFill>
          <a:ln w="19050" algn="ctr">
            <a:solidFill>
              <a:schemeClr val="tx1"/>
            </a:solidFill>
            <a:miter lim="800000"/>
            <a:headEnd/>
            <a:tailEnd/>
          </a:ln>
        </p:spPr>
        <p:txBody>
          <a:bodyPr wrap="none" anchor="ctr"/>
          <a:lstStyle/>
          <a:p>
            <a:pPr algn="ctr">
              <a:spcBef>
                <a:spcPct val="50000"/>
              </a:spcBef>
            </a:pPr>
            <a:endParaRPr lang="en-US"/>
          </a:p>
        </p:txBody>
      </p:sp>
      <p:sp>
        <p:nvSpPr>
          <p:cNvPr id="365575" name="Freeform 6"/>
          <p:cNvSpPr>
            <a:spLocks/>
          </p:cNvSpPr>
          <p:nvPr/>
        </p:nvSpPr>
        <p:spPr bwMode="auto">
          <a:xfrm>
            <a:off x="6575425" y="4144963"/>
            <a:ext cx="1314450" cy="1404937"/>
          </a:xfrm>
          <a:custGeom>
            <a:avLst/>
            <a:gdLst>
              <a:gd name="T0" fmla="*/ 3 w 828"/>
              <a:gd name="T1" fmla="*/ 882 h 885"/>
              <a:gd name="T2" fmla="*/ 0 w 828"/>
              <a:gd name="T3" fmla="*/ 0 h 885"/>
              <a:gd name="T4" fmla="*/ 27 w 828"/>
              <a:gd name="T5" fmla="*/ 72 h 885"/>
              <a:gd name="T6" fmla="*/ 81 w 828"/>
              <a:gd name="T7" fmla="*/ 159 h 885"/>
              <a:gd name="T8" fmla="*/ 117 w 828"/>
              <a:gd name="T9" fmla="*/ 237 h 885"/>
              <a:gd name="T10" fmla="*/ 156 w 828"/>
              <a:gd name="T11" fmla="*/ 297 h 885"/>
              <a:gd name="T12" fmla="*/ 201 w 828"/>
              <a:gd name="T13" fmla="*/ 384 h 885"/>
              <a:gd name="T14" fmla="*/ 273 w 828"/>
              <a:gd name="T15" fmla="*/ 495 h 885"/>
              <a:gd name="T16" fmla="*/ 339 w 828"/>
              <a:gd name="T17" fmla="*/ 585 h 885"/>
              <a:gd name="T18" fmla="*/ 442 w 828"/>
              <a:gd name="T19" fmla="*/ 693 h 885"/>
              <a:gd name="T20" fmla="*/ 609 w 828"/>
              <a:gd name="T21" fmla="*/ 789 h 885"/>
              <a:gd name="T22" fmla="*/ 828 w 828"/>
              <a:gd name="T23" fmla="*/ 825 h 885"/>
              <a:gd name="T24" fmla="*/ 825 w 828"/>
              <a:gd name="T25" fmla="*/ 885 h 885"/>
              <a:gd name="T26" fmla="*/ 3 w 828"/>
              <a:gd name="T27" fmla="*/ 882 h 8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28"/>
              <a:gd name="T43" fmla="*/ 0 h 885"/>
              <a:gd name="T44" fmla="*/ 828 w 828"/>
              <a:gd name="T45" fmla="*/ 885 h 88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28" h="885">
                <a:moveTo>
                  <a:pt x="3" y="882"/>
                </a:moveTo>
                <a:lnTo>
                  <a:pt x="0" y="0"/>
                </a:lnTo>
                <a:lnTo>
                  <a:pt x="27" y="72"/>
                </a:lnTo>
                <a:lnTo>
                  <a:pt x="81" y="159"/>
                </a:lnTo>
                <a:lnTo>
                  <a:pt x="117" y="237"/>
                </a:lnTo>
                <a:lnTo>
                  <a:pt x="156" y="297"/>
                </a:lnTo>
                <a:lnTo>
                  <a:pt x="201" y="384"/>
                </a:lnTo>
                <a:lnTo>
                  <a:pt x="273" y="495"/>
                </a:lnTo>
                <a:lnTo>
                  <a:pt x="339" y="585"/>
                </a:lnTo>
                <a:lnTo>
                  <a:pt x="442" y="693"/>
                </a:lnTo>
                <a:lnTo>
                  <a:pt x="609" y="789"/>
                </a:lnTo>
                <a:lnTo>
                  <a:pt x="828" y="825"/>
                </a:lnTo>
                <a:lnTo>
                  <a:pt x="825" y="885"/>
                </a:lnTo>
                <a:lnTo>
                  <a:pt x="3" y="882"/>
                </a:lnTo>
                <a:close/>
              </a:path>
            </a:pathLst>
          </a:custGeom>
          <a:solidFill>
            <a:srgbClr val="FF0000"/>
          </a:solidFill>
          <a:ln w="12700" cap="flat" cmpd="sng">
            <a:solidFill>
              <a:srgbClr val="FF0000"/>
            </a:solidFill>
            <a:prstDash val="solid"/>
            <a:round/>
            <a:headEnd/>
            <a:tailEnd/>
          </a:ln>
        </p:spPr>
        <p:txBody>
          <a:bodyPr/>
          <a:lstStyle/>
          <a:p>
            <a:endParaRPr lang="en-US"/>
          </a:p>
        </p:txBody>
      </p:sp>
      <p:sp>
        <p:nvSpPr>
          <p:cNvPr id="365576" name="Line 7"/>
          <p:cNvSpPr>
            <a:spLocks noChangeShapeType="1"/>
          </p:cNvSpPr>
          <p:nvPr/>
        </p:nvSpPr>
        <p:spPr bwMode="auto">
          <a:xfrm flipH="1">
            <a:off x="6858000" y="4572000"/>
            <a:ext cx="533400" cy="609600"/>
          </a:xfrm>
          <a:prstGeom prst="line">
            <a:avLst/>
          </a:prstGeom>
          <a:noFill/>
          <a:ln w="12700">
            <a:solidFill>
              <a:schemeClr val="tx1"/>
            </a:solidFill>
            <a:round/>
            <a:headEnd/>
            <a:tailEnd type="triangle" w="med" len="med"/>
          </a:ln>
        </p:spPr>
        <p:txBody>
          <a:bodyPr wrap="none" anchor="ctr"/>
          <a:lstStyle/>
          <a:p>
            <a:endParaRPr lang="en-US"/>
          </a:p>
        </p:txBody>
      </p:sp>
      <p:sp>
        <p:nvSpPr>
          <p:cNvPr id="365577" name="Line 8"/>
          <p:cNvSpPr>
            <a:spLocks noChangeShapeType="1"/>
          </p:cNvSpPr>
          <p:nvPr/>
        </p:nvSpPr>
        <p:spPr bwMode="auto">
          <a:xfrm>
            <a:off x="5562600" y="3962400"/>
            <a:ext cx="381000" cy="685800"/>
          </a:xfrm>
          <a:prstGeom prst="line">
            <a:avLst/>
          </a:prstGeom>
          <a:noFill/>
          <a:ln w="12700">
            <a:solidFill>
              <a:schemeClr val="tx1"/>
            </a:solidFill>
            <a:round/>
            <a:headEnd/>
            <a:tailEnd type="triangle" w="med" len="med"/>
          </a:ln>
        </p:spPr>
        <p:txBody>
          <a:bodyPr wrap="none" anchor="ctr"/>
          <a:lstStyle/>
          <a:p>
            <a:endParaRPr lang="en-US"/>
          </a:p>
        </p:txBody>
      </p:sp>
      <p:sp>
        <p:nvSpPr>
          <p:cNvPr id="365578" name="Rectangle 9"/>
          <p:cNvSpPr>
            <a:spLocks noGrp="1" noChangeArrowheads="1"/>
          </p:cNvSpPr>
          <p:nvPr>
            <p:ph type="body" idx="1"/>
          </p:nvPr>
        </p:nvSpPr>
        <p:spPr>
          <a:xfrm>
            <a:off x="1066800" y="1524000"/>
            <a:ext cx="5257800" cy="685800"/>
          </a:xfrm>
        </p:spPr>
        <p:txBody>
          <a:bodyPr/>
          <a:lstStyle/>
          <a:p>
            <a:pPr eaLnBrk="1" hangingPunct="1"/>
            <a:r>
              <a:rPr lang="en-US" sz="3400" smtClean="0">
                <a:solidFill>
                  <a:schemeClr val="folHlink"/>
                </a:solidFill>
              </a:rPr>
              <a:t>Now Find P(X &gt; 18.6)…</a:t>
            </a:r>
          </a:p>
        </p:txBody>
      </p:sp>
      <p:sp>
        <p:nvSpPr>
          <p:cNvPr id="365579" name="Text Box 10"/>
          <p:cNvSpPr txBox="1">
            <a:spLocks noChangeArrowheads="1"/>
          </p:cNvSpPr>
          <p:nvPr/>
        </p:nvSpPr>
        <p:spPr bwMode="auto">
          <a:xfrm>
            <a:off x="7467600" y="1143000"/>
            <a:ext cx="1524000" cy="396875"/>
          </a:xfrm>
          <a:prstGeom prst="rect">
            <a:avLst/>
          </a:prstGeom>
          <a:noFill/>
          <a:ln w="9525">
            <a:noFill/>
            <a:miter lim="800000"/>
            <a:headEnd/>
            <a:tailEnd/>
          </a:ln>
        </p:spPr>
        <p:txBody>
          <a:bodyPr>
            <a:spAutoFit/>
          </a:bodyPr>
          <a:lstStyle/>
          <a:p>
            <a:pPr>
              <a:spcBef>
                <a:spcPct val="50000"/>
              </a:spcBef>
            </a:pPr>
            <a:r>
              <a:rPr lang="en-US" sz="2000" i="1">
                <a:solidFill>
                  <a:srgbClr val="000099"/>
                </a:solidFill>
              </a:rPr>
              <a:t>(continued)</a:t>
            </a:r>
          </a:p>
        </p:txBody>
      </p:sp>
      <p:sp>
        <p:nvSpPr>
          <p:cNvPr id="365580" name="Freeform 11"/>
          <p:cNvSpPr>
            <a:spLocks/>
          </p:cNvSpPr>
          <p:nvPr/>
        </p:nvSpPr>
        <p:spPr bwMode="auto">
          <a:xfrm>
            <a:off x="6248400" y="3886200"/>
            <a:ext cx="1635125" cy="1573213"/>
          </a:xfrm>
          <a:custGeom>
            <a:avLst/>
            <a:gdLst>
              <a:gd name="T0" fmla="*/ 1029 w 1030"/>
              <a:gd name="T1" fmla="*/ 990 h 991"/>
              <a:gd name="T2" fmla="*/ 921 w 1030"/>
              <a:gd name="T3" fmla="*/ 980 h 991"/>
              <a:gd name="T4" fmla="*/ 866 w 1030"/>
              <a:gd name="T5" fmla="*/ 967 h 991"/>
              <a:gd name="T6" fmla="*/ 813 w 1030"/>
              <a:gd name="T7" fmla="*/ 952 h 991"/>
              <a:gd name="T8" fmla="*/ 758 w 1030"/>
              <a:gd name="T9" fmla="*/ 929 h 991"/>
              <a:gd name="T10" fmla="*/ 703 w 1030"/>
              <a:gd name="T11" fmla="*/ 897 h 991"/>
              <a:gd name="T12" fmla="*/ 651 w 1030"/>
              <a:gd name="T13" fmla="*/ 857 h 991"/>
              <a:gd name="T14" fmla="*/ 541 w 1030"/>
              <a:gd name="T15" fmla="*/ 743 h 991"/>
              <a:gd name="T16" fmla="*/ 433 w 1030"/>
              <a:gd name="T17" fmla="*/ 581 h 991"/>
              <a:gd name="T18" fmla="*/ 325 w 1030"/>
              <a:gd name="T19" fmla="*/ 386 h 991"/>
              <a:gd name="T20" fmla="*/ 270 w 1030"/>
              <a:gd name="T21" fmla="*/ 287 h 991"/>
              <a:gd name="T22" fmla="*/ 215 w 1030"/>
              <a:gd name="T23" fmla="*/ 196 h 991"/>
              <a:gd name="T24" fmla="*/ 163 w 1030"/>
              <a:gd name="T25" fmla="*/ 116 h 991"/>
              <a:gd name="T26" fmla="*/ 108 w 1030"/>
              <a:gd name="T27" fmla="*/ 53 h 991"/>
              <a:gd name="T28" fmla="*/ 53 w 1030"/>
              <a:gd name="T29" fmla="*/ 13 h 991"/>
              <a:gd name="T30" fmla="*/ 0 w 1030"/>
              <a:gd name="T31" fmla="*/ 0 h 9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30"/>
              <a:gd name="T49" fmla="*/ 0 h 991"/>
              <a:gd name="T50" fmla="*/ 1030 w 1030"/>
              <a:gd name="T51" fmla="*/ 991 h 9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30" h="991">
                <a:moveTo>
                  <a:pt x="1029" y="990"/>
                </a:moveTo>
                <a:lnTo>
                  <a:pt x="921" y="980"/>
                </a:lnTo>
                <a:lnTo>
                  <a:pt x="866" y="967"/>
                </a:lnTo>
                <a:lnTo>
                  <a:pt x="813" y="952"/>
                </a:lnTo>
                <a:lnTo>
                  <a:pt x="758" y="929"/>
                </a:lnTo>
                <a:lnTo>
                  <a:pt x="703" y="897"/>
                </a:lnTo>
                <a:lnTo>
                  <a:pt x="651" y="857"/>
                </a:lnTo>
                <a:lnTo>
                  <a:pt x="541" y="743"/>
                </a:lnTo>
                <a:lnTo>
                  <a:pt x="433" y="581"/>
                </a:lnTo>
                <a:lnTo>
                  <a:pt x="325" y="386"/>
                </a:lnTo>
                <a:lnTo>
                  <a:pt x="270" y="287"/>
                </a:lnTo>
                <a:lnTo>
                  <a:pt x="215" y="196"/>
                </a:lnTo>
                <a:lnTo>
                  <a:pt x="163" y="116"/>
                </a:lnTo>
                <a:lnTo>
                  <a:pt x="108" y="53"/>
                </a:lnTo>
                <a:lnTo>
                  <a:pt x="53" y="13"/>
                </a:lnTo>
                <a:lnTo>
                  <a:pt x="0" y="0"/>
                </a:lnTo>
              </a:path>
            </a:pathLst>
          </a:custGeom>
          <a:noFill/>
          <a:ln w="50800" cap="rnd" cmpd="sng">
            <a:solidFill>
              <a:srgbClr val="008000"/>
            </a:solidFill>
            <a:prstDash val="solid"/>
            <a:round/>
            <a:headEnd type="none" w="med" len="med"/>
            <a:tailEnd type="none" w="med" len="med"/>
          </a:ln>
        </p:spPr>
        <p:txBody>
          <a:bodyPr/>
          <a:lstStyle/>
          <a:p>
            <a:endParaRPr lang="en-US"/>
          </a:p>
        </p:txBody>
      </p:sp>
      <p:sp>
        <p:nvSpPr>
          <p:cNvPr id="365581" name="Freeform 12"/>
          <p:cNvSpPr>
            <a:spLocks/>
          </p:cNvSpPr>
          <p:nvPr/>
        </p:nvSpPr>
        <p:spPr bwMode="auto">
          <a:xfrm>
            <a:off x="4611688" y="3886200"/>
            <a:ext cx="1638300" cy="1573213"/>
          </a:xfrm>
          <a:custGeom>
            <a:avLst/>
            <a:gdLst>
              <a:gd name="T0" fmla="*/ 0 w 1032"/>
              <a:gd name="T1" fmla="*/ 990 h 991"/>
              <a:gd name="T2" fmla="*/ 108 w 1032"/>
              <a:gd name="T3" fmla="*/ 980 h 991"/>
              <a:gd name="T4" fmla="*/ 163 w 1032"/>
              <a:gd name="T5" fmla="*/ 967 h 991"/>
              <a:gd name="T6" fmla="*/ 218 w 1032"/>
              <a:gd name="T7" fmla="*/ 952 h 991"/>
              <a:gd name="T8" fmla="*/ 271 w 1032"/>
              <a:gd name="T9" fmla="*/ 929 h 991"/>
              <a:gd name="T10" fmla="*/ 326 w 1032"/>
              <a:gd name="T11" fmla="*/ 897 h 991"/>
              <a:gd name="T12" fmla="*/ 381 w 1032"/>
              <a:gd name="T13" fmla="*/ 857 h 991"/>
              <a:gd name="T14" fmla="*/ 488 w 1032"/>
              <a:gd name="T15" fmla="*/ 743 h 991"/>
              <a:gd name="T16" fmla="*/ 596 w 1032"/>
              <a:gd name="T17" fmla="*/ 581 h 991"/>
              <a:gd name="T18" fmla="*/ 706 w 1032"/>
              <a:gd name="T19" fmla="*/ 386 h 991"/>
              <a:gd name="T20" fmla="*/ 759 w 1032"/>
              <a:gd name="T21" fmla="*/ 287 h 991"/>
              <a:gd name="T22" fmla="*/ 814 w 1032"/>
              <a:gd name="T23" fmla="*/ 196 h 991"/>
              <a:gd name="T24" fmla="*/ 868 w 1032"/>
              <a:gd name="T25" fmla="*/ 116 h 991"/>
              <a:gd name="T26" fmla="*/ 921 w 1032"/>
              <a:gd name="T27" fmla="*/ 53 h 991"/>
              <a:gd name="T28" fmla="*/ 976 w 1032"/>
              <a:gd name="T29" fmla="*/ 13 h 991"/>
              <a:gd name="T30" fmla="*/ 1031 w 1032"/>
              <a:gd name="T31" fmla="*/ 0 h 9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32"/>
              <a:gd name="T49" fmla="*/ 0 h 991"/>
              <a:gd name="T50" fmla="*/ 1032 w 1032"/>
              <a:gd name="T51" fmla="*/ 991 h 9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32" h="991">
                <a:moveTo>
                  <a:pt x="0" y="990"/>
                </a:moveTo>
                <a:lnTo>
                  <a:pt x="108" y="980"/>
                </a:lnTo>
                <a:lnTo>
                  <a:pt x="163" y="967"/>
                </a:lnTo>
                <a:lnTo>
                  <a:pt x="218" y="952"/>
                </a:lnTo>
                <a:lnTo>
                  <a:pt x="271" y="929"/>
                </a:lnTo>
                <a:lnTo>
                  <a:pt x="326" y="897"/>
                </a:lnTo>
                <a:lnTo>
                  <a:pt x="381" y="857"/>
                </a:lnTo>
                <a:lnTo>
                  <a:pt x="488" y="743"/>
                </a:lnTo>
                <a:lnTo>
                  <a:pt x="596" y="581"/>
                </a:lnTo>
                <a:lnTo>
                  <a:pt x="706" y="386"/>
                </a:lnTo>
                <a:lnTo>
                  <a:pt x="759" y="287"/>
                </a:lnTo>
                <a:lnTo>
                  <a:pt x="814" y="196"/>
                </a:lnTo>
                <a:lnTo>
                  <a:pt x="868" y="116"/>
                </a:lnTo>
                <a:lnTo>
                  <a:pt x="921" y="53"/>
                </a:lnTo>
                <a:lnTo>
                  <a:pt x="976" y="13"/>
                </a:lnTo>
                <a:lnTo>
                  <a:pt x="1031" y="0"/>
                </a:lnTo>
              </a:path>
            </a:pathLst>
          </a:custGeom>
          <a:noFill/>
          <a:ln w="50800" cap="rnd" cmpd="sng">
            <a:solidFill>
              <a:srgbClr val="008000"/>
            </a:solidFill>
            <a:prstDash val="solid"/>
            <a:round/>
            <a:headEnd type="none" w="med" len="med"/>
            <a:tailEnd type="none" w="med" len="med"/>
          </a:ln>
        </p:spPr>
        <p:txBody>
          <a:bodyPr/>
          <a:lstStyle/>
          <a:p>
            <a:endParaRPr lang="en-US"/>
          </a:p>
        </p:txBody>
      </p:sp>
      <p:sp>
        <p:nvSpPr>
          <p:cNvPr id="365582" name="Rectangle 13"/>
          <p:cNvSpPr>
            <a:spLocks noChangeArrowheads="1"/>
          </p:cNvSpPr>
          <p:nvPr/>
        </p:nvSpPr>
        <p:spPr bwMode="auto">
          <a:xfrm>
            <a:off x="7889875" y="5530850"/>
            <a:ext cx="381000" cy="363538"/>
          </a:xfrm>
          <a:prstGeom prst="rect">
            <a:avLst/>
          </a:prstGeom>
          <a:noFill/>
          <a:ln w="12700">
            <a:noFill/>
            <a:miter lim="800000"/>
            <a:headEnd/>
            <a:tailEnd/>
          </a:ln>
        </p:spPr>
        <p:txBody>
          <a:bodyPr lIns="90487" tIns="44450" rIns="90487" bIns="44450">
            <a:spAutoFit/>
          </a:bodyPr>
          <a:lstStyle/>
          <a:p>
            <a:pPr eaLnBrk="0" hangingPunct="0"/>
            <a:r>
              <a:rPr lang="en-US" sz="1800" b="1"/>
              <a:t>Z</a:t>
            </a:r>
          </a:p>
        </p:txBody>
      </p:sp>
      <p:sp>
        <p:nvSpPr>
          <p:cNvPr id="365583" name="Rectangle 14"/>
          <p:cNvSpPr>
            <a:spLocks noChangeArrowheads="1"/>
          </p:cNvSpPr>
          <p:nvPr/>
        </p:nvSpPr>
        <p:spPr bwMode="auto">
          <a:xfrm>
            <a:off x="6365875" y="6140450"/>
            <a:ext cx="625475" cy="363538"/>
          </a:xfrm>
          <a:prstGeom prst="rect">
            <a:avLst/>
          </a:prstGeom>
          <a:noFill/>
          <a:ln w="12700">
            <a:noFill/>
            <a:miter lim="800000"/>
            <a:headEnd/>
            <a:tailEnd/>
          </a:ln>
        </p:spPr>
        <p:txBody>
          <a:bodyPr wrap="none" lIns="90487" tIns="44450" rIns="90487" bIns="44450">
            <a:spAutoFit/>
          </a:bodyPr>
          <a:lstStyle/>
          <a:p>
            <a:pPr eaLnBrk="0" hangingPunct="0"/>
            <a:r>
              <a:rPr lang="en-US" sz="1800" b="1">
                <a:solidFill>
                  <a:srgbClr val="339933"/>
                </a:solidFill>
              </a:rPr>
              <a:t>0.12</a:t>
            </a:r>
            <a:endParaRPr lang="en-US" b="1">
              <a:solidFill>
                <a:srgbClr val="339933"/>
              </a:solidFill>
            </a:endParaRPr>
          </a:p>
        </p:txBody>
      </p:sp>
      <p:sp>
        <p:nvSpPr>
          <p:cNvPr id="365584" name="Rectangle 15"/>
          <p:cNvSpPr>
            <a:spLocks noChangeArrowheads="1"/>
          </p:cNvSpPr>
          <p:nvPr/>
        </p:nvSpPr>
        <p:spPr bwMode="auto">
          <a:xfrm>
            <a:off x="5984875" y="5759450"/>
            <a:ext cx="371475" cy="363538"/>
          </a:xfrm>
          <a:prstGeom prst="rect">
            <a:avLst/>
          </a:prstGeom>
          <a:noFill/>
          <a:ln w="12700">
            <a:noFill/>
            <a:miter lim="800000"/>
            <a:headEnd/>
            <a:tailEnd/>
          </a:ln>
        </p:spPr>
        <p:txBody>
          <a:bodyPr wrap="none" lIns="90487" tIns="44450" rIns="90487" bIns="44450">
            <a:spAutoFit/>
          </a:bodyPr>
          <a:lstStyle/>
          <a:p>
            <a:pPr eaLnBrk="0" hangingPunct="0"/>
            <a:r>
              <a:rPr lang="en-US" sz="1800" b="1"/>
              <a:t> 0</a:t>
            </a:r>
            <a:endParaRPr lang="en-US" b="1"/>
          </a:p>
        </p:txBody>
      </p:sp>
      <p:sp>
        <p:nvSpPr>
          <p:cNvPr id="365585" name="Line 16"/>
          <p:cNvSpPr>
            <a:spLocks noChangeShapeType="1"/>
          </p:cNvSpPr>
          <p:nvPr/>
        </p:nvSpPr>
        <p:spPr bwMode="auto">
          <a:xfrm flipV="1">
            <a:off x="6594475" y="5530850"/>
            <a:ext cx="0" cy="685800"/>
          </a:xfrm>
          <a:prstGeom prst="line">
            <a:avLst/>
          </a:prstGeom>
          <a:noFill/>
          <a:ln w="12700">
            <a:solidFill>
              <a:schemeClr val="tx1"/>
            </a:solidFill>
            <a:round/>
            <a:headEnd/>
            <a:tailEnd type="triangle" w="med" len="med"/>
          </a:ln>
        </p:spPr>
        <p:txBody>
          <a:bodyPr wrap="none" anchor="ctr"/>
          <a:lstStyle/>
          <a:p>
            <a:endParaRPr lang="en-US"/>
          </a:p>
        </p:txBody>
      </p:sp>
      <p:sp>
        <p:nvSpPr>
          <p:cNvPr id="365586" name="Line 17"/>
          <p:cNvSpPr>
            <a:spLocks noChangeShapeType="1"/>
          </p:cNvSpPr>
          <p:nvPr/>
        </p:nvSpPr>
        <p:spPr bwMode="auto">
          <a:xfrm>
            <a:off x="6213475" y="3930650"/>
            <a:ext cx="0" cy="1600200"/>
          </a:xfrm>
          <a:prstGeom prst="line">
            <a:avLst/>
          </a:prstGeom>
          <a:noFill/>
          <a:ln w="19050" cap="rnd">
            <a:solidFill>
              <a:schemeClr val="tx1"/>
            </a:solidFill>
            <a:prstDash val="sysDot"/>
            <a:round/>
            <a:headEnd/>
            <a:tailEnd/>
          </a:ln>
        </p:spPr>
        <p:txBody>
          <a:bodyPr wrap="none" anchor="ctr"/>
          <a:lstStyle/>
          <a:p>
            <a:endParaRPr lang="en-US"/>
          </a:p>
        </p:txBody>
      </p:sp>
      <p:sp>
        <p:nvSpPr>
          <p:cNvPr id="365587" name="Freeform 18"/>
          <p:cNvSpPr>
            <a:spLocks/>
          </p:cNvSpPr>
          <p:nvPr/>
        </p:nvSpPr>
        <p:spPr bwMode="auto">
          <a:xfrm>
            <a:off x="2362200" y="3929063"/>
            <a:ext cx="1676400" cy="1638300"/>
          </a:xfrm>
          <a:custGeom>
            <a:avLst/>
            <a:gdLst>
              <a:gd name="T0" fmla="*/ 0 w 1056"/>
              <a:gd name="T1" fmla="*/ 1029 h 1032"/>
              <a:gd name="T2" fmla="*/ 3 w 1056"/>
              <a:gd name="T3" fmla="*/ 0 h 1032"/>
              <a:gd name="T4" fmla="*/ 84 w 1056"/>
              <a:gd name="T5" fmla="*/ 15 h 1032"/>
              <a:gd name="T6" fmla="*/ 216 w 1056"/>
              <a:gd name="T7" fmla="*/ 150 h 1032"/>
              <a:gd name="T8" fmla="*/ 300 w 1056"/>
              <a:gd name="T9" fmla="*/ 303 h 1032"/>
              <a:gd name="T10" fmla="*/ 378 w 1056"/>
              <a:gd name="T11" fmla="*/ 450 h 1032"/>
              <a:gd name="T12" fmla="*/ 429 w 1056"/>
              <a:gd name="T13" fmla="*/ 543 h 1032"/>
              <a:gd name="T14" fmla="*/ 501 w 1056"/>
              <a:gd name="T15" fmla="*/ 654 h 1032"/>
              <a:gd name="T16" fmla="*/ 567 w 1056"/>
              <a:gd name="T17" fmla="*/ 741 h 1032"/>
              <a:gd name="T18" fmla="*/ 670 w 1056"/>
              <a:gd name="T19" fmla="*/ 849 h 1032"/>
              <a:gd name="T20" fmla="*/ 837 w 1056"/>
              <a:gd name="T21" fmla="*/ 945 h 1032"/>
              <a:gd name="T22" fmla="*/ 1056 w 1056"/>
              <a:gd name="T23" fmla="*/ 981 h 1032"/>
              <a:gd name="T24" fmla="*/ 1056 w 1056"/>
              <a:gd name="T25" fmla="*/ 1032 h 1032"/>
              <a:gd name="T26" fmla="*/ 0 w 1056"/>
              <a:gd name="T27" fmla="*/ 1029 h 10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56"/>
              <a:gd name="T43" fmla="*/ 0 h 1032"/>
              <a:gd name="T44" fmla="*/ 1056 w 1056"/>
              <a:gd name="T45" fmla="*/ 1032 h 10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56" h="1032">
                <a:moveTo>
                  <a:pt x="0" y="1029"/>
                </a:moveTo>
                <a:lnTo>
                  <a:pt x="3" y="0"/>
                </a:lnTo>
                <a:lnTo>
                  <a:pt x="84" y="15"/>
                </a:lnTo>
                <a:lnTo>
                  <a:pt x="216" y="150"/>
                </a:lnTo>
                <a:lnTo>
                  <a:pt x="300" y="303"/>
                </a:lnTo>
                <a:lnTo>
                  <a:pt x="378" y="450"/>
                </a:lnTo>
                <a:lnTo>
                  <a:pt x="429" y="543"/>
                </a:lnTo>
                <a:lnTo>
                  <a:pt x="501" y="654"/>
                </a:lnTo>
                <a:lnTo>
                  <a:pt x="567" y="741"/>
                </a:lnTo>
                <a:lnTo>
                  <a:pt x="670" y="849"/>
                </a:lnTo>
                <a:lnTo>
                  <a:pt x="837" y="945"/>
                </a:lnTo>
                <a:lnTo>
                  <a:pt x="1056" y="981"/>
                </a:lnTo>
                <a:lnTo>
                  <a:pt x="1056" y="1032"/>
                </a:lnTo>
                <a:lnTo>
                  <a:pt x="0" y="1029"/>
                </a:lnTo>
                <a:close/>
              </a:path>
            </a:pathLst>
          </a:custGeom>
          <a:solidFill>
            <a:srgbClr val="FF0000"/>
          </a:solidFill>
          <a:ln w="12700" cap="flat" cmpd="sng">
            <a:solidFill>
              <a:srgbClr val="FF0000"/>
            </a:solidFill>
            <a:prstDash val="solid"/>
            <a:round/>
            <a:headEnd/>
            <a:tailEnd/>
          </a:ln>
        </p:spPr>
        <p:txBody>
          <a:bodyPr/>
          <a:lstStyle/>
          <a:p>
            <a:endParaRPr lang="en-US"/>
          </a:p>
        </p:txBody>
      </p:sp>
      <p:sp>
        <p:nvSpPr>
          <p:cNvPr id="365588" name="Line 19"/>
          <p:cNvSpPr>
            <a:spLocks noChangeShapeType="1"/>
          </p:cNvSpPr>
          <p:nvPr/>
        </p:nvSpPr>
        <p:spPr bwMode="auto">
          <a:xfrm>
            <a:off x="2362200" y="3962400"/>
            <a:ext cx="0" cy="1600200"/>
          </a:xfrm>
          <a:prstGeom prst="line">
            <a:avLst/>
          </a:prstGeom>
          <a:noFill/>
          <a:ln w="31750">
            <a:solidFill>
              <a:schemeClr val="tx1"/>
            </a:solidFill>
            <a:round/>
            <a:headEnd/>
            <a:tailEnd/>
          </a:ln>
        </p:spPr>
        <p:txBody>
          <a:bodyPr wrap="none" anchor="ctr"/>
          <a:lstStyle/>
          <a:p>
            <a:endParaRPr lang="en-US"/>
          </a:p>
        </p:txBody>
      </p:sp>
      <p:sp>
        <p:nvSpPr>
          <p:cNvPr id="365589" name="Freeform 20"/>
          <p:cNvSpPr>
            <a:spLocks/>
          </p:cNvSpPr>
          <p:nvPr/>
        </p:nvSpPr>
        <p:spPr bwMode="auto">
          <a:xfrm>
            <a:off x="2397125" y="3917950"/>
            <a:ext cx="1635125" cy="1573213"/>
          </a:xfrm>
          <a:custGeom>
            <a:avLst/>
            <a:gdLst>
              <a:gd name="T0" fmla="*/ 1029 w 1030"/>
              <a:gd name="T1" fmla="*/ 990 h 991"/>
              <a:gd name="T2" fmla="*/ 921 w 1030"/>
              <a:gd name="T3" fmla="*/ 980 h 991"/>
              <a:gd name="T4" fmla="*/ 866 w 1030"/>
              <a:gd name="T5" fmla="*/ 967 h 991"/>
              <a:gd name="T6" fmla="*/ 813 w 1030"/>
              <a:gd name="T7" fmla="*/ 952 h 991"/>
              <a:gd name="T8" fmla="*/ 758 w 1030"/>
              <a:gd name="T9" fmla="*/ 929 h 991"/>
              <a:gd name="T10" fmla="*/ 703 w 1030"/>
              <a:gd name="T11" fmla="*/ 897 h 991"/>
              <a:gd name="T12" fmla="*/ 651 w 1030"/>
              <a:gd name="T13" fmla="*/ 857 h 991"/>
              <a:gd name="T14" fmla="*/ 541 w 1030"/>
              <a:gd name="T15" fmla="*/ 743 h 991"/>
              <a:gd name="T16" fmla="*/ 433 w 1030"/>
              <a:gd name="T17" fmla="*/ 581 h 991"/>
              <a:gd name="T18" fmla="*/ 325 w 1030"/>
              <a:gd name="T19" fmla="*/ 386 h 991"/>
              <a:gd name="T20" fmla="*/ 270 w 1030"/>
              <a:gd name="T21" fmla="*/ 287 h 991"/>
              <a:gd name="T22" fmla="*/ 215 w 1030"/>
              <a:gd name="T23" fmla="*/ 196 h 991"/>
              <a:gd name="T24" fmla="*/ 163 w 1030"/>
              <a:gd name="T25" fmla="*/ 116 h 991"/>
              <a:gd name="T26" fmla="*/ 108 w 1030"/>
              <a:gd name="T27" fmla="*/ 53 h 991"/>
              <a:gd name="T28" fmla="*/ 53 w 1030"/>
              <a:gd name="T29" fmla="*/ 13 h 991"/>
              <a:gd name="T30" fmla="*/ 0 w 1030"/>
              <a:gd name="T31" fmla="*/ 0 h 9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30"/>
              <a:gd name="T49" fmla="*/ 0 h 991"/>
              <a:gd name="T50" fmla="*/ 1030 w 1030"/>
              <a:gd name="T51" fmla="*/ 991 h 9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30" h="991">
                <a:moveTo>
                  <a:pt x="1029" y="990"/>
                </a:moveTo>
                <a:lnTo>
                  <a:pt x="921" y="980"/>
                </a:lnTo>
                <a:lnTo>
                  <a:pt x="866" y="967"/>
                </a:lnTo>
                <a:lnTo>
                  <a:pt x="813" y="952"/>
                </a:lnTo>
                <a:lnTo>
                  <a:pt x="758" y="929"/>
                </a:lnTo>
                <a:lnTo>
                  <a:pt x="703" y="897"/>
                </a:lnTo>
                <a:lnTo>
                  <a:pt x="651" y="857"/>
                </a:lnTo>
                <a:lnTo>
                  <a:pt x="541" y="743"/>
                </a:lnTo>
                <a:lnTo>
                  <a:pt x="433" y="581"/>
                </a:lnTo>
                <a:lnTo>
                  <a:pt x="325" y="386"/>
                </a:lnTo>
                <a:lnTo>
                  <a:pt x="270" y="287"/>
                </a:lnTo>
                <a:lnTo>
                  <a:pt x="215" y="196"/>
                </a:lnTo>
                <a:lnTo>
                  <a:pt x="163" y="116"/>
                </a:lnTo>
                <a:lnTo>
                  <a:pt x="108" y="53"/>
                </a:lnTo>
                <a:lnTo>
                  <a:pt x="53" y="13"/>
                </a:lnTo>
                <a:lnTo>
                  <a:pt x="0" y="0"/>
                </a:lnTo>
              </a:path>
            </a:pathLst>
          </a:custGeom>
          <a:noFill/>
          <a:ln w="50800" cap="rnd" cmpd="sng">
            <a:solidFill>
              <a:srgbClr val="008000"/>
            </a:solidFill>
            <a:prstDash val="solid"/>
            <a:round/>
            <a:headEnd type="none" w="med" len="med"/>
            <a:tailEnd type="none" w="med" len="med"/>
          </a:ln>
        </p:spPr>
        <p:txBody>
          <a:bodyPr/>
          <a:lstStyle/>
          <a:p>
            <a:endParaRPr lang="en-US"/>
          </a:p>
        </p:txBody>
      </p:sp>
      <p:sp>
        <p:nvSpPr>
          <p:cNvPr id="365590" name="Freeform 21"/>
          <p:cNvSpPr>
            <a:spLocks/>
          </p:cNvSpPr>
          <p:nvPr/>
        </p:nvSpPr>
        <p:spPr bwMode="auto">
          <a:xfrm>
            <a:off x="760413" y="3917950"/>
            <a:ext cx="1638300" cy="1573213"/>
          </a:xfrm>
          <a:custGeom>
            <a:avLst/>
            <a:gdLst>
              <a:gd name="T0" fmla="*/ 0 w 1032"/>
              <a:gd name="T1" fmla="*/ 990 h 991"/>
              <a:gd name="T2" fmla="*/ 108 w 1032"/>
              <a:gd name="T3" fmla="*/ 980 h 991"/>
              <a:gd name="T4" fmla="*/ 163 w 1032"/>
              <a:gd name="T5" fmla="*/ 967 h 991"/>
              <a:gd name="T6" fmla="*/ 218 w 1032"/>
              <a:gd name="T7" fmla="*/ 952 h 991"/>
              <a:gd name="T8" fmla="*/ 271 w 1032"/>
              <a:gd name="T9" fmla="*/ 929 h 991"/>
              <a:gd name="T10" fmla="*/ 326 w 1032"/>
              <a:gd name="T11" fmla="*/ 897 h 991"/>
              <a:gd name="T12" fmla="*/ 381 w 1032"/>
              <a:gd name="T13" fmla="*/ 857 h 991"/>
              <a:gd name="T14" fmla="*/ 488 w 1032"/>
              <a:gd name="T15" fmla="*/ 743 h 991"/>
              <a:gd name="T16" fmla="*/ 596 w 1032"/>
              <a:gd name="T17" fmla="*/ 581 h 991"/>
              <a:gd name="T18" fmla="*/ 706 w 1032"/>
              <a:gd name="T19" fmla="*/ 386 h 991"/>
              <a:gd name="T20" fmla="*/ 759 w 1032"/>
              <a:gd name="T21" fmla="*/ 287 h 991"/>
              <a:gd name="T22" fmla="*/ 814 w 1032"/>
              <a:gd name="T23" fmla="*/ 196 h 991"/>
              <a:gd name="T24" fmla="*/ 868 w 1032"/>
              <a:gd name="T25" fmla="*/ 116 h 991"/>
              <a:gd name="T26" fmla="*/ 921 w 1032"/>
              <a:gd name="T27" fmla="*/ 53 h 991"/>
              <a:gd name="T28" fmla="*/ 976 w 1032"/>
              <a:gd name="T29" fmla="*/ 13 h 991"/>
              <a:gd name="T30" fmla="*/ 1031 w 1032"/>
              <a:gd name="T31" fmla="*/ 0 h 9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32"/>
              <a:gd name="T49" fmla="*/ 0 h 991"/>
              <a:gd name="T50" fmla="*/ 1032 w 1032"/>
              <a:gd name="T51" fmla="*/ 991 h 9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32" h="991">
                <a:moveTo>
                  <a:pt x="0" y="990"/>
                </a:moveTo>
                <a:lnTo>
                  <a:pt x="108" y="980"/>
                </a:lnTo>
                <a:lnTo>
                  <a:pt x="163" y="967"/>
                </a:lnTo>
                <a:lnTo>
                  <a:pt x="218" y="952"/>
                </a:lnTo>
                <a:lnTo>
                  <a:pt x="271" y="929"/>
                </a:lnTo>
                <a:lnTo>
                  <a:pt x="326" y="897"/>
                </a:lnTo>
                <a:lnTo>
                  <a:pt x="381" y="857"/>
                </a:lnTo>
                <a:lnTo>
                  <a:pt x="488" y="743"/>
                </a:lnTo>
                <a:lnTo>
                  <a:pt x="596" y="581"/>
                </a:lnTo>
                <a:lnTo>
                  <a:pt x="706" y="386"/>
                </a:lnTo>
                <a:lnTo>
                  <a:pt x="759" y="287"/>
                </a:lnTo>
                <a:lnTo>
                  <a:pt x="814" y="196"/>
                </a:lnTo>
                <a:lnTo>
                  <a:pt x="868" y="116"/>
                </a:lnTo>
                <a:lnTo>
                  <a:pt x="921" y="53"/>
                </a:lnTo>
                <a:lnTo>
                  <a:pt x="976" y="13"/>
                </a:lnTo>
                <a:lnTo>
                  <a:pt x="1031" y="0"/>
                </a:lnTo>
              </a:path>
            </a:pathLst>
          </a:custGeom>
          <a:noFill/>
          <a:ln w="50800" cap="rnd" cmpd="sng">
            <a:solidFill>
              <a:srgbClr val="008000"/>
            </a:solidFill>
            <a:prstDash val="solid"/>
            <a:round/>
            <a:headEnd type="none" w="med" len="med"/>
            <a:tailEnd type="none" w="med" len="med"/>
          </a:ln>
        </p:spPr>
        <p:txBody>
          <a:bodyPr/>
          <a:lstStyle/>
          <a:p>
            <a:endParaRPr lang="en-US"/>
          </a:p>
        </p:txBody>
      </p:sp>
      <p:sp>
        <p:nvSpPr>
          <p:cNvPr id="365591" name="Freeform 22"/>
          <p:cNvSpPr>
            <a:spLocks/>
          </p:cNvSpPr>
          <p:nvPr/>
        </p:nvSpPr>
        <p:spPr bwMode="auto">
          <a:xfrm>
            <a:off x="742950" y="5573713"/>
            <a:ext cx="3289300" cy="7937"/>
          </a:xfrm>
          <a:custGeom>
            <a:avLst/>
            <a:gdLst>
              <a:gd name="T0" fmla="*/ 0 w 2072"/>
              <a:gd name="T1" fmla="*/ 5 h 5"/>
              <a:gd name="T2" fmla="*/ 12 w 2072"/>
              <a:gd name="T3" fmla="*/ 0 h 5"/>
              <a:gd name="T4" fmla="*/ 2072 w 2072"/>
              <a:gd name="T5" fmla="*/ 0 h 5"/>
              <a:gd name="T6" fmla="*/ 0 60000 65536"/>
              <a:gd name="T7" fmla="*/ 0 60000 65536"/>
              <a:gd name="T8" fmla="*/ 0 60000 65536"/>
              <a:gd name="T9" fmla="*/ 0 w 2072"/>
              <a:gd name="T10" fmla="*/ 0 h 5"/>
              <a:gd name="T11" fmla="*/ 2072 w 2072"/>
              <a:gd name="T12" fmla="*/ 5 h 5"/>
            </a:gdLst>
            <a:ahLst/>
            <a:cxnLst>
              <a:cxn ang="T6">
                <a:pos x="T0" y="T1"/>
              </a:cxn>
              <a:cxn ang="T7">
                <a:pos x="T2" y="T3"/>
              </a:cxn>
              <a:cxn ang="T8">
                <a:pos x="T4" y="T5"/>
              </a:cxn>
            </a:cxnLst>
            <a:rect l="T9" t="T10" r="T11" b="T12"/>
            <a:pathLst>
              <a:path w="2072" h="5">
                <a:moveTo>
                  <a:pt x="0" y="5"/>
                </a:moveTo>
                <a:lnTo>
                  <a:pt x="12" y="0"/>
                </a:lnTo>
                <a:lnTo>
                  <a:pt x="2072" y="0"/>
                </a:lnTo>
              </a:path>
            </a:pathLst>
          </a:custGeom>
          <a:noFill/>
          <a:ln w="50800" cap="rnd" cmpd="sng">
            <a:solidFill>
              <a:schemeClr val="tx1"/>
            </a:solidFill>
            <a:prstDash val="solid"/>
            <a:round/>
            <a:headEnd type="none" w="med" len="med"/>
            <a:tailEnd type="none" w="med" len="med"/>
          </a:ln>
        </p:spPr>
        <p:txBody>
          <a:bodyPr/>
          <a:lstStyle/>
          <a:p>
            <a:endParaRPr lang="en-US"/>
          </a:p>
        </p:txBody>
      </p:sp>
      <p:sp>
        <p:nvSpPr>
          <p:cNvPr id="365592" name="Line 23"/>
          <p:cNvSpPr>
            <a:spLocks noChangeShapeType="1"/>
          </p:cNvSpPr>
          <p:nvPr/>
        </p:nvSpPr>
        <p:spPr bwMode="auto">
          <a:xfrm>
            <a:off x="4030663" y="5508625"/>
            <a:ext cx="0" cy="1588"/>
          </a:xfrm>
          <a:prstGeom prst="line">
            <a:avLst/>
          </a:prstGeom>
          <a:noFill/>
          <a:ln w="25400">
            <a:solidFill>
              <a:srgbClr val="CDCDCD"/>
            </a:solidFill>
            <a:round/>
            <a:headEnd/>
            <a:tailEnd/>
          </a:ln>
        </p:spPr>
        <p:txBody>
          <a:bodyPr wrap="none" anchor="ctr"/>
          <a:lstStyle/>
          <a:p>
            <a:endParaRPr lang="en-US"/>
          </a:p>
        </p:txBody>
      </p:sp>
      <p:sp>
        <p:nvSpPr>
          <p:cNvPr id="365593" name="Rectangle 24"/>
          <p:cNvSpPr>
            <a:spLocks noChangeArrowheads="1"/>
          </p:cNvSpPr>
          <p:nvPr/>
        </p:nvSpPr>
        <p:spPr bwMode="auto">
          <a:xfrm>
            <a:off x="4038600" y="5562600"/>
            <a:ext cx="381000" cy="363538"/>
          </a:xfrm>
          <a:prstGeom prst="rect">
            <a:avLst/>
          </a:prstGeom>
          <a:noFill/>
          <a:ln w="12700">
            <a:noFill/>
            <a:miter lim="800000"/>
            <a:headEnd/>
            <a:tailEnd/>
          </a:ln>
        </p:spPr>
        <p:txBody>
          <a:bodyPr lIns="90487" tIns="44450" rIns="90487" bIns="44450">
            <a:spAutoFit/>
          </a:bodyPr>
          <a:lstStyle/>
          <a:p>
            <a:pPr eaLnBrk="0" hangingPunct="0"/>
            <a:r>
              <a:rPr lang="en-US" sz="1800" b="1"/>
              <a:t>Z</a:t>
            </a:r>
          </a:p>
        </p:txBody>
      </p:sp>
      <p:sp>
        <p:nvSpPr>
          <p:cNvPr id="365594" name="Rectangle 25"/>
          <p:cNvSpPr>
            <a:spLocks noChangeArrowheads="1"/>
          </p:cNvSpPr>
          <p:nvPr/>
        </p:nvSpPr>
        <p:spPr bwMode="auto">
          <a:xfrm>
            <a:off x="2409825" y="5865813"/>
            <a:ext cx="184150" cy="92075"/>
          </a:xfrm>
          <a:prstGeom prst="rect">
            <a:avLst/>
          </a:prstGeom>
          <a:noFill/>
          <a:ln w="12700">
            <a:noFill/>
            <a:miter lim="800000"/>
            <a:headEnd/>
            <a:tailEnd/>
          </a:ln>
        </p:spPr>
        <p:txBody>
          <a:bodyPr wrap="none" anchor="ctr"/>
          <a:lstStyle/>
          <a:p>
            <a:pPr algn="ctr">
              <a:spcBef>
                <a:spcPct val="50000"/>
              </a:spcBef>
            </a:pPr>
            <a:endParaRPr lang="en-US"/>
          </a:p>
        </p:txBody>
      </p:sp>
      <p:sp>
        <p:nvSpPr>
          <p:cNvPr id="365595" name="Rectangle 26"/>
          <p:cNvSpPr>
            <a:spLocks noChangeArrowheads="1"/>
          </p:cNvSpPr>
          <p:nvPr/>
        </p:nvSpPr>
        <p:spPr bwMode="auto">
          <a:xfrm>
            <a:off x="3900488" y="3821113"/>
            <a:ext cx="184150" cy="92075"/>
          </a:xfrm>
          <a:prstGeom prst="rect">
            <a:avLst/>
          </a:prstGeom>
          <a:noFill/>
          <a:ln w="12700">
            <a:noFill/>
            <a:miter lim="800000"/>
            <a:headEnd/>
            <a:tailEnd/>
          </a:ln>
        </p:spPr>
        <p:txBody>
          <a:bodyPr wrap="none" anchor="ctr"/>
          <a:lstStyle/>
          <a:p>
            <a:pPr algn="ctr">
              <a:spcBef>
                <a:spcPct val="50000"/>
              </a:spcBef>
            </a:pPr>
            <a:endParaRPr lang="en-US"/>
          </a:p>
        </p:txBody>
      </p:sp>
      <p:sp>
        <p:nvSpPr>
          <p:cNvPr id="365596" name="Rectangle 27"/>
          <p:cNvSpPr>
            <a:spLocks noChangeArrowheads="1"/>
          </p:cNvSpPr>
          <p:nvPr/>
        </p:nvSpPr>
        <p:spPr bwMode="auto">
          <a:xfrm>
            <a:off x="2514600" y="6172200"/>
            <a:ext cx="625475" cy="363538"/>
          </a:xfrm>
          <a:prstGeom prst="rect">
            <a:avLst/>
          </a:prstGeom>
          <a:noFill/>
          <a:ln w="12700">
            <a:noFill/>
            <a:miter lim="800000"/>
            <a:headEnd/>
            <a:tailEnd/>
          </a:ln>
        </p:spPr>
        <p:txBody>
          <a:bodyPr wrap="none" lIns="90487" tIns="44450" rIns="90487" bIns="44450">
            <a:spAutoFit/>
          </a:bodyPr>
          <a:lstStyle/>
          <a:p>
            <a:pPr eaLnBrk="0" hangingPunct="0"/>
            <a:r>
              <a:rPr lang="en-US" sz="1800" b="1">
                <a:solidFill>
                  <a:srgbClr val="339933"/>
                </a:solidFill>
              </a:rPr>
              <a:t>0.12</a:t>
            </a:r>
            <a:endParaRPr lang="en-US" b="1">
              <a:solidFill>
                <a:srgbClr val="339933"/>
              </a:solidFill>
            </a:endParaRPr>
          </a:p>
        </p:txBody>
      </p:sp>
      <p:sp>
        <p:nvSpPr>
          <p:cNvPr id="365597" name="Rectangle 28"/>
          <p:cNvSpPr>
            <a:spLocks noChangeArrowheads="1"/>
          </p:cNvSpPr>
          <p:nvPr/>
        </p:nvSpPr>
        <p:spPr bwMode="auto">
          <a:xfrm>
            <a:off x="4800600" y="3581400"/>
            <a:ext cx="1130300" cy="454025"/>
          </a:xfrm>
          <a:prstGeom prst="rect">
            <a:avLst/>
          </a:prstGeom>
          <a:solidFill>
            <a:srgbClr val="CCFFCC"/>
          </a:solidFill>
          <a:ln w="12700">
            <a:noFill/>
            <a:miter lim="800000"/>
            <a:headEnd/>
            <a:tailEnd/>
          </a:ln>
        </p:spPr>
        <p:txBody>
          <a:bodyPr lIns="90487" tIns="44450" rIns="90487" bIns="44450">
            <a:spAutoFit/>
          </a:bodyPr>
          <a:lstStyle/>
          <a:p>
            <a:pPr algn="ctr" eaLnBrk="0" hangingPunct="0">
              <a:spcBef>
                <a:spcPct val="50000"/>
              </a:spcBef>
            </a:pPr>
            <a:r>
              <a:rPr lang="en-US">
                <a:solidFill>
                  <a:srgbClr val="FF0000"/>
                </a:solidFill>
              </a:rPr>
              <a:t>0.5478</a:t>
            </a:r>
          </a:p>
        </p:txBody>
      </p:sp>
      <p:sp>
        <p:nvSpPr>
          <p:cNvPr id="365598" name="Line 29"/>
          <p:cNvSpPr>
            <a:spLocks noChangeShapeType="1"/>
          </p:cNvSpPr>
          <p:nvPr/>
        </p:nvSpPr>
        <p:spPr bwMode="auto">
          <a:xfrm flipH="1">
            <a:off x="2743200" y="4191000"/>
            <a:ext cx="457200" cy="609600"/>
          </a:xfrm>
          <a:prstGeom prst="line">
            <a:avLst/>
          </a:prstGeom>
          <a:noFill/>
          <a:ln w="12700">
            <a:solidFill>
              <a:schemeClr val="tx1"/>
            </a:solidFill>
            <a:round/>
            <a:headEnd/>
            <a:tailEnd type="triangle" w="med" len="med"/>
          </a:ln>
        </p:spPr>
        <p:txBody>
          <a:bodyPr wrap="none" anchor="ctr"/>
          <a:lstStyle/>
          <a:p>
            <a:endParaRPr lang="en-US"/>
          </a:p>
        </p:txBody>
      </p:sp>
      <p:sp>
        <p:nvSpPr>
          <p:cNvPr id="365599" name="Rectangle 30"/>
          <p:cNvSpPr>
            <a:spLocks noChangeArrowheads="1"/>
          </p:cNvSpPr>
          <p:nvPr/>
        </p:nvSpPr>
        <p:spPr bwMode="auto">
          <a:xfrm>
            <a:off x="2133600" y="5791200"/>
            <a:ext cx="371475" cy="363538"/>
          </a:xfrm>
          <a:prstGeom prst="rect">
            <a:avLst/>
          </a:prstGeom>
          <a:noFill/>
          <a:ln w="12700">
            <a:noFill/>
            <a:miter lim="800000"/>
            <a:headEnd/>
            <a:tailEnd/>
          </a:ln>
        </p:spPr>
        <p:txBody>
          <a:bodyPr wrap="none" lIns="90487" tIns="44450" rIns="90487" bIns="44450">
            <a:spAutoFit/>
          </a:bodyPr>
          <a:lstStyle/>
          <a:p>
            <a:pPr eaLnBrk="0" hangingPunct="0"/>
            <a:r>
              <a:rPr lang="en-US" sz="1800" b="1"/>
              <a:t> 0</a:t>
            </a:r>
            <a:endParaRPr lang="en-US" b="1"/>
          </a:p>
        </p:txBody>
      </p:sp>
      <p:sp>
        <p:nvSpPr>
          <p:cNvPr id="365600" name="Line 31"/>
          <p:cNvSpPr>
            <a:spLocks noChangeShapeType="1"/>
          </p:cNvSpPr>
          <p:nvPr/>
        </p:nvSpPr>
        <p:spPr bwMode="auto">
          <a:xfrm flipV="1">
            <a:off x="2362200" y="5562600"/>
            <a:ext cx="0" cy="228600"/>
          </a:xfrm>
          <a:prstGeom prst="line">
            <a:avLst/>
          </a:prstGeom>
          <a:noFill/>
          <a:ln w="12700">
            <a:solidFill>
              <a:schemeClr val="tx1"/>
            </a:solidFill>
            <a:round/>
            <a:headEnd/>
            <a:tailEnd type="triangle" w="med" len="med"/>
          </a:ln>
        </p:spPr>
        <p:txBody>
          <a:bodyPr wrap="none" anchor="ctr"/>
          <a:lstStyle/>
          <a:p>
            <a:endParaRPr lang="en-US"/>
          </a:p>
        </p:txBody>
      </p:sp>
      <p:sp>
        <p:nvSpPr>
          <p:cNvPr id="365601" name="Line 32"/>
          <p:cNvSpPr>
            <a:spLocks noChangeShapeType="1"/>
          </p:cNvSpPr>
          <p:nvPr/>
        </p:nvSpPr>
        <p:spPr bwMode="auto">
          <a:xfrm flipV="1">
            <a:off x="2743200" y="5562600"/>
            <a:ext cx="0" cy="685800"/>
          </a:xfrm>
          <a:prstGeom prst="line">
            <a:avLst/>
          </a:prstGeom>
          <a:noFill/>
          <a:ln w="12700">
            <a:solidFill>
              <a:schemeClr val="tx1"/>
            </a:solidFill>
            <a:round/>
            <a:headEnd/>
            <a:tailEnd type="triangle" w="med" len="med"/>
          </a:ln>
        </p:spPr>
        <p:txBody>
          <a:bodyPr wrap="none" anchor="ctr"/>
          <a:lstStyle/>
          <a:p>
            <a:endParaRPr lang="en-US"/>
          </a:p>
        </p:txBody>
      </p:sp>
      <p:sp>
        <p:nvSpPr>
          <p:cNvPr id="365602" name="Rectangle 33"/>
          <p:cNvSpPr>
            <a:spLocks noChangeArrowheads="1"/>
          </p:cNvSpPr>
          <p:nvPr/>
        </p:nvSpPr>
        <p:spPr bwMode="auto">
          <a:xfrm>
            <a:off x="3124200" y="3810000"/>
            <a:ext cx="1206500" cy="454025"/>
          </a:xfrm>
          <a:prstGeom prst="rect">
            <a:avLst/>
          </a:prstGeom>
          <a:solidFill>
            <a:srgbClr val="CCFFCC"/>
          </a:solidFill>
          <a:ln w="12700">
            <a:noFill/>
            <a:miter lim="800000"/>
            <a:headEnd/>
            <a:tailEnd/>
          </a:ln>
        </p:spPr>
        <p:txBody>
          <a:bodyPr lIns="90487" tIns="44450" rIns="90487" bIns="44450">
            <a:spAutoFit/>
          </a:bodyPr>
          <a:lstStyle/>
          <a:p>
            <a:pPr algn="ctr" eaLnBrk="0" hangingPunct="0">
              <a:spcBef>
                <a:spcPct val="50000"/>
              </a:spcBef>
            </a:pPr>
            <a:r>
              <a:rPr lang="en-US">
                <a:solidFill>
                  <a:srgbClr val="FF0000"/>
                </a:solidFill>
              </a:rPr>
              <a:t>1.000</a:t>
            </a:r>
          </a:p>
        </p:txBody>
      </p:sp>
      <p:sp>
        <p:nvSpPr>
          <p:cNvPr id="365603" name="Rectangle 34"/>
          <p:cNvSpPr>
            <a:spLocks noChangeArrowheads="1"/>
          </p:cNvSpPr>
          <p:nvPr/>
        </p:nvSpPr>
        <p:spPr bwMode="auto">
          <a:xfrm>
            <a:off x="7086600" y="3886200"/>
            <a:ext cx="1905000" cy="819150"/>
          </a:xfrm>
          <a:prstGeom prst="rect">
            <a:avLst/>
          </a:prstGeom>
          <a:solidFill>
            <a:srgbClr val="CCFFCC"/>
          </a:solidFill>
          <a:ln w="12700">
            <a:noFill/>
            <a:miter lim="800000"/>
            <a:headEnd/>
            <a:tailEnd/>
          </a:ln>
        </p:spPr>
        <p:txBody>
          <a:bodyPr lIns="90487" tIns="44450" rIns="90487" bIns="44450">
            <a:spAutoFit/>
          </a:bodyPr>
          <a:lstStyle/>
          <a:p>
            <a:pPr algn="ctr" eaLnBrk="0" hangingPunct="0">
              <a:spcBef>
                <a:spcPct val="50000"/>
              </a:spcBef>
            </a:pPr>
            <a:r>
              <a:rPr lang="en-US">
                <a:solidFill>
                  <a:srgbClr val="FF0000"/>
                </a:solidFill>
              </a:rPr>
              <a:t>1.0 - 0.5478 = 0.4522</a:t>
            </a:r>
          </a:p>
        </p:txBody>
      </p:sp>
      <p:sp>
        <p:nvSpPr>
          <p:cNvPr id="365604" name="Text Box 35"/>
          <p:cNvSpPr txBox="1">
            <a:spLocks noChangeArrowheads="1"/>
          </p:cNvSpPr>
          <p:nvPr/>
        </p:nvSpPr>
        <p:spPr bwMode="auto">
          <a:xfrm>
            <a:off x="838200" y="2133600"/>
            <a:ext cx="7696200" cy="1016000"/>
          </a:xfrm>
          <a:prstGeom prst="rect">
            <a:avLst/>
          </a:prstGeom>
          <a:noFill/>
          <a:ln w="19050" algn="ctr">
            <a:noFill/>
            <a:miter lim="800000"/>
            <a:headEnd/>
            <a:tailEnd/>
          </a:ln>
        </p:spPr>
        <p:txBody>
          <a:bodyPr>
            <a:spAutoFit/>
          </a:bodyPr>
          <a:lstStyle/>
          <a:p>
            <a:pPr>
              <a:spcBef>
                <a:spcPct val="50000"/>
              </a:spcBef>
            </a:pPr>
            <a:r>
              <a:rPr lang="en-US"/>
              <a:t>   P(X &gt; 18.6) = P(Z &gt; 0.12) = 1.0 - P(Z </a:t>
            </a:r>
            <a:r>
              <a:rPr lang="en-US">
                <a:cs typeface="Arial" charset="0"/>
              </a:rPr>
              <a:t>≤</a:t>
            </a:r>
            <a:r>
              <a:rPr lang="en-US"/>
              <a:t> 0.12)</a:t>
            </a:r>
          </a:p>
          <a:p>
            <a:pPr>
              <a:spcBef>
                <a:spcPct val="50000"/>
              </a:spcBef>
            </a:pPr>
            <a:r>
              <a:rPr lang="en-US"/>
              <a:t>                                           = 1.0 - 0.5478 = </a:t>
            </a:r>
            <a:r>
              <a:rPr lang="en-US">
                <a:solidFill>
                  <a:schemeClr val="hlink"/>
                </a:solidFill>
              </a:rPr>
              <a:t>0.4522</a:t>
            </a:r>
          </a:p>
        </p:txBody>
      </p:sp>
      <p:sp>
        <p:nvSpPr>
          <p:cNvPr id="365605" name="Line 36"/>
          <p:cNvSpPr>
            <a:spLocks noChangeShapeType="1"/>
          </p:cNvSpPr>
          <p:nvPr/>
        </p:nvSpPr>
        <p:spPr bwMode="auto">
          <a:xfrm flipV="1">
            <a:off x="6218238" y="5518150"/>
            <a:ext cx="0" cy="228600"/>
          </a:xfrm>
          <a:prstGeom prst="line">
            <a:avLst/>
          </a:prstGeom>
          <a:noFill/>
          <a:ln w="12700">
            <a:solidFill>
              <a:schemeClr val="tx1"/>
            </a:solidFill>
            <a:round/>
            <a:headEnd/>
            <a:tailEnd type="triangle" w="med" len="med"/>
          </a:ln>
        </p:spPr>
        <p:txBody>
          <a:bodyPr wrap="none" anchor="ctr"/>
          <a:lstStyle/>
          <a:p>
            <a:endParaRPr lang="en-US"/>
          </a:p>
        </p:txBody>
      </p:sp>
      <p:sp>
        <p:nvSpPr>
          <p:cNvPr id="365606" name="Freeform 37"/>
          <p:cNvSpPr>
            <a:spLocks/>
          </p:cNvSpPr>
          <p:nvPr/>
        </p:nvSpPr>
        <p:spPr bwMode="auto">
          <a:xfrm>
            <a:off x="4594225" y="5541963"/>
            <a:ext cx="3289300" cy="7937"/>
          </a:xfrm>
          <a:custGeom>
            <a:avLst/>
            <a:gdLst>
              <a:gd name="T0" fmla="*/ 0 w 2072"/>
              <a:gd name="T1" fmla="*/ 5 h 5"/>
              <a:gd name="T2" fmla="*/ 12 w 2072"/>
              <a:gd name="T3" fmla="*/ 0 h 5"/>
              <a:gd name="T4" fmla="*/ 2072 w 2072"/>
              <a:gd name="T5" fmla="*/ 0 h 5"/>
              <a:gd name="T6" fmla="*/ 0 60000 65536"/>
              <a:gd name="T7" fmla="*/ 0 60000 65536"/>
              <a:gd name="T8" fmla="*/ 0 60000 65536"/>
              <a:gd name="T9" fmla="*/ 0 w 2072"/>
              <a:gd name="T10" fmla="*/ 0 h 5"/>
              <a:gd name="T11" fmla="*/ 2072 w 2072"/>
              <a:gd name="T12" fmla="*/ 5 h 5"/>
            </a:gdLst>
            <a:ahLst/>
            <a:cxnLst>
              <a:cxn ang="T6">
                <a:pos x="T0" y="T1"/>
              </a:cxn>
              <a:cxn ang="T7">
                <a:pos x="T2" y="T3"/>
              </a:cxn>
              <a:cxn ang="T8">
                <a:pos x="T4" y="T5"/>
              </a:cxn>
            </a:cxnLst>
            <a:rect l="T9" t="T10" r="T11" b="T12"/>
            <a:pathLst>
              <a:path w="2072" h="5">
                <a:moveTo>
                  <a:pt x="0" y="5"/>
                </a:moveTo>
                <a:lnTo>
                  <a:pt x="12" y="0"/>
                </a:lnTo>
                <a:lnTo>
                  <a:pt x="2072" y="0"/>
                </a:lnTo>
              </a:path>
            </a:pathLst>
          </a:custGeom>
          <a:noFill/>
          <a:ln w="50800" cap="rnd" cmpd="sng">
            <a:solidFill>
              <a:schemeClr val="tx1"/>
            </a:solidFill>
            <a:prstDash val="solid"/>
            <a:round/>
            <a:headEnd type="none" w="med" len="med"/>
            <a:tailEnd type="none" w="med" len="med"/>
          </a:ln>
        </p:spPr>
        <p:txBody>
          <a:bodyPr/>
          <a:lstStyle/>
          <a:p>
            <a:endParaRPr lang="en-US"/>
          </a:p>
        </p:txBody>
      </p:sp>
      <p:sp>
        <p:nvSpPr>
          <p:cNvPr id="365607" name="Rectangle 38"/>
          <p:cNvSpPr>
            <a:spLocks noChangeArrowheads="1"/>
          </p:cNvSpPr>
          <p:nvPr/>
        </p:nvSpPr>
        <p:spPr bwMode="auto">
          <a:xfrm>
            <a:off x="990600" y="2133600"/>
            <a:ext cx="7239000" cy="1143000"/>
          </a:xfrm>
          <a:prstGeom prst="rect">
            <a:avLst/>
          </a:prstGeom>
          <a:noFill/>
          <a:ln w="19050" algn="ctr">
            <a:solidFill>
              <a:schemeClr val="tx1"/>
            </a:solidFill>
            <a:miter lim="800000"/>
            <a:headEnd/>
            <a:tailEnd/>
          </a:ln>
        </p:spPr>
        <p:txBody>
          <a:bodyPr wrap="none" anchor="ctr"/>
          <a:lstStyle/>
          <a:p>
            <a:pPr algn="ctr">
              <a:spcBef>
                <a:spcPct val="50000"/>
              </a:spcBef>
            </a:pPr>
            <a:endParaRPr lang="en-US"/>
          </a:p>
        </p:txBody>
      </p:sp>
      <p:sp>
        <p:nvSpPr>
          <p:cNvPr id="365608" name="Rectangle 39"/>
          <p:cNvSpPr>
            <a:spLocks noGrp="1" noChangeArrowheads="1"/>
          </p:cNvSpPr>
          <p:nvPr>
            <p:ph type="title"/>
          </p:nvPr>
        </p:nvSpPr>
        <p:spPr>
          <a:xfrm>
            <a:off x="1066800" y="228600"/>
            <a:ext cx="7772400" cy="990600"/>
          </a:xfrm>
        </p:spPr>
        <p:txBody>
          <a:bodyPr/>
          <a:lstStyle/>
          <a:p>
            <a:pPr eaLnBrk="1" hangingPunct="1"/>
            <a:r>
              <a:rPr lang="en-US" smtClean="0"/>
              <a:t/>
            </a:r>
            <a:br>
              <a:rPr lang="en-US" smtClean="0"/>
            </a:br>
            <a:r>
              <a:rPr lang="en-US" sz="3600" smtClean="0"/>
              <a:t>Finding Normal</a:t>
            </a:r>
            <a:br>
              <a:rPr lang="en-US" sz="3600" smtClean="0"/>
            </a:br>
            <a:r>
              <a:rPr lang="en-US" sz="3600" smtClean="0"/>
              <a:t>Upper Tail Probabilities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4"/>
          <p:cNvSpPr>
            <a:spLocks noGrp="1" noChangeArrowheads="1"/>
          </p:cNvSpPr>
          <p:nvPr>
            <p:ph type="ftr" sz="quarter" idx="10"/>
          </p:nvPr>
        </p:nvSpPr>
        <p:spPr>
          <a:ln/>
        </p:spPr>
        <p:txBody>
          <a:bodyPr/>
          <a:lstStyle/>
          <a:p>
            <a:r>
              <a:rPr lang="en-US"/>
              <a:t>Copyright ©2011 Pearson Education, Inc. publishing as Prentice Hall</a:t>
            </a:r>
          </a:p>
        </p:txBody>
      </p:sp>
      <p:sp>
        <p:nvSpPr>
          <p:cNvPr id="25" name="Rectangle 5"/>
          <p:cNvSpPr>
            <a:spLocks noGrp="1" noChangeArrowheads="1"/>
          </p:cNvSpPr>
          <p:nvPr>
            <p:ph type="sldNum" sz="quarter" idx="11"/>
          </p:nvPr>
        </p:nvSpPr>
        <p:spPr>
          <a:ln/>
        </p:spPr>
        <p:txBody>
          <a:bodyPr/>
          <a:lstStyle/>
          <a:p>
            <a:r>
              <a:rPr lang="en-US"/>
              <a:t>6-</a:t>
            </a:r>
            <a:fld id="{1300B174-E955-48E5-B06B-1B8B2CD73C88}" type="slidenum">
              <a:rPr lang="en-US"/>
              <a:pPr/>
              <a:t>24</a:t>
            </a:fld>
            <a:endParaRPr lang="en-US"/>
          </a:p>
        </p:txBody>
      </p:sp>
      <p:sp>
        <p:nvSpPr>
          <p:cNvPr id="276505" name="Freeform 2"/>
          <p:cNvSpPr>
            <a:spLocks/>
          </p:cNvSpPr>
          <p:nvPr/>
        </p:nvSpPr>
        <p:spPr bwMode="auto">
          <a:xfrm>
            <a:off x="6505575" y="2892425"/>
            <a:ext cx="311150" cy="1654175"/>
          </a:xfrm>
          <a:custGeom>
            <a:avLst/>
            <a:gdLst>
              <a:gd name="T0" fmla="*/ 2 w 196"/>
              <a:gd name="T1" fmla="*/ 1040 h 1042"/>
              <a:gd name="T2" fmla="*/ 0 w 196"/>
              <a:gd name="T3" fmla="*/ 0 h 1042"/>
              <a:gd name="T4" fmla="*/ 30 w 196"/>
              <a:gd name="T5" fmla="*/ 2 h 1042"/>
              <a:gd name="T6" fmla="*/ 66 w 196"/>
              <a:gd name="T7" fmla="*/ 18 h 1042"/>
              <a:gd name="T8" fmla="*/ 102 w 196"/>
              <a:gd name="T9" fmla="*/ 51 h 1042"/>
              <a:gd name="T10" fmla="*/ 138 w 196"/>
              <a:gd name="T11" fmla="*/ 85 h 1042"/>
              <a:gd name="T12" fmla="*/ 174 w 196"/>
              <a:gd name="T13" fmla="*/ 136 h 1042"/>
              <a:gd name="T14" fmla="*/ 196 w 196"/>
              <a:gd name="T15" fmla="*/ 158 h 1042"/>
              <a:gd name="T16" fmla="*/ 196 w 196"/>
              <a:gd name="T17" fmla="*/ 1042 h 1042"/>
              <a:gd name="T18" fmla="*/ 2 w 196"/>
              <a:gd name="T19" fmla="*/ 1040 h 10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6"/>
              <a:gd name="T31" fmla="*/ 0 h 1042"/>
              <a:gd name="T32" fmla="*/ 196 w 196"/>
              <a:gd name="T33" fmla="*/ 1042 h 10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6" h="1042">
                <a:moveTo>
                  <a:pt x="2" y="1040"/>
                </a:moveTo>
                <a:lnTo>
                  <a:pt x="0" y="0"/>
                </a:lnTo>
                <a:lnTo>
                  <a:pt x="30" y="2"/>
                </a:lnTo>
                <a:lnTo>
                  <a:pt x="66" y="18"/>
                </a:lnTo>
                <a:lnTo>
                  <a:pt x="102" y="51"/>
                </a:lnTo>
                <a:lnTo>
                  <a:pt x="138" y="85"/>
                </a:lnTo>
                <a:lnTo>
                  <a:pt x="174" y="136"/>
                </a:lnTo>
                <a:lnTo>
                  <a:pt x="196" y="158"/>
                </a:lnTo>
                <a:lnTo>
                  <a:pt x="196" y="1042"/>
                </a:lnTo>
                <a:lnTo>
                  <a:pt x="2" y="1040"/>
                </a:lnTo>
                <a:close/>
              </a:path>
            </a:pathLst>
          </a:custGeom>
          <a:solidFill>
            <a:schemeClr val="hlink"/>
          </a:solidFill>
          <a:ln w="19050" cap="flat" cmpd="sng">
            <a:noFill/>
            <a:prstDash val="solid"/>
            <a:round/>
            <a:headEnd/>
            <a:tailEnd/>
          </a:ln>
        </p:spPr>
        <p:txBody>
          <a:bodyPr wrap="none" anchor="ctr"/>
          <a:lstStyle/>
          <a:p>
            <a:endParaRPr lang="en-US"/>
          </a:p>
        </p:txBody>
      </p:sp>
      <p:sp>
        <p:nvSpPr>
          <p:cNvPr id="276506" name="Rectangle 3"/>
          <p:cNvSpPr>
            <a:spLocks noChangeArrowheads="1"/>
          </p:cNvSpPr>
          <p:nvPr/>
        </p:nvSpPr>
        <p:spPr bwMode="auto">
          <a:xfrm>
            <a:off x="5562600" y="5334000"/>
            <a:ext cx="2819400" cy="1219200"/>
          </a:xfrm>
          <a:prstGeom prst="rect">
            <a:avLst/>
          </a:prstGeom>
          <a:solidFill>
            <a:srgbClr val="C7DAF7"/>
          </a:solidFill>
          <a:ln w="9525" algn="ctr">
            <a:solidFill>
              <a:schemeClr val="tx1"/>
            </a:solidFill>
            <a:miter lim="800000"/>
            <a:headEnd/>
            <a:tailEnd/>
          </a:ln>
        </p:spPr>
        <p:txBody>
          <a:bodyPr wrap="none" anchor="ctr"/>
          <a:lstStyle/>
          <a:p>
            <a:pPr algn="ctr">
              <a:spcBef>
                <a:spcPct val="50000"/>
              </a:spcBef>
            </a:pPr>
            <a:endParaRPr lang="en-US"/>
          </a:p>
        </p:txBody>
      </p:sp>
      <p:sp>
        <p:nvSpPr>
          <p:cNvPr id="276507" name="Rectangle 4"/>
          <p:cNvSpPr>
            <a:spLocks noGrp="1" noChangeArrowheads="1"/>
          </p:cNvSpPr>
          <p:nvPr>
            <p:ph type="title" idx="4294967295"/>
          </p:nvPr>
        </p:nvSpPr>
        <p:spPr>
          <a:xfrm>
            <a:off x="1143000" y="228600"/>
            <a:ext cx="6781800" cy="990600"/>
          </a:xfrm>
        </p:spPr>
        <p:txBody>
          <a:bodyPr/>
          <a:lstStyle/>
          <a:p>
            <a:pPr defTabSz="914400" eaLnBrk="1" hangingPunct="1">
              <a:lnSpc>
                <a:spcPct val="80000"/>
              </a:lnSpc>
            </a:pPr>
            <a:r>
              <a:rPr lang="en-US" sz="3600" smtClean="0"/>
              <a:t>Finding a Normal Probability Between Two Values</a:t>
            </a:r>
          </a:p>
        </p:txBody>
      </p:sp>
      <p:sp>
        <p:nvSpPr>
          <p:cNvPr id="276508" name="Rectangle 5"/>
          <p:cNvSpPr>
            <a:spLocks noGrp="1" noChangeArrowheads="1"/>
          </p:cNvSpPr>
          <p:nvPr>
            <p:ph type="body" idx="4294967295"/>
          </p:nvPr>
        </p:nvSpPr>
        <p:spPr>
          <a:xfrm>
            <a:off x="762000" y="1676400"/>
            <a:ext cx="8077200" cy="1090613"/>
          </a:xfrm>
        </p:spPr>
        <p:txBody>
          <a:bodyPr/>
          <a:lstStyle/>
          <a:p>
            <a:pPr marL="571500" indent="-571500" defTabSz="914400" eaLnBrk="1" hangingPunct="1"/>
            <a:r>
              <a:rPr lang="en-US" smtClean="0"/>
              <a:t>Suppose  X  is normal with mean 18.0 and standard deviation 5.0.  Find P(18 &lt; X &lt; 18.6)</a:t>
            </a:r>
            <a:endParaRPr lang="en-US" sz="2700" smtClean="0"/>
          </a:p>
        </p:txBody>
      </p:sp>
      <p:sp>
        <p:nvSpPr>
          <p:cNvPr id="276509" name="Text Box 6"/>
          <p:cNvSpPr txBox="1">
            <a:spLocks noChangeArrowheads="1"/>
          </p:cNvSpPr>
          <p:nvPr/>
        </p:nvSpPr>
        <p:spPr bwMode="auto">
          <a:xfrm>
            <a:off x="5638800" y="5410200"/>
            <a:ext cx="2743200" cy="1016000"/>
          </a:xfrm>
          <a:prstGeom prst="rect">
            <a:avLst/>
          </a:prstGeom>
          <a:noFill/>
          <a:ln w="12700">
            <a:noFill/>
            <a:miter lim="800000"/>
            <a:headEnd/>
            <a:tailEnd/>
          </a:ln>
        </p:spPr>
        <p:txBody>
          <a:bodyPr>
            <a:spAutoFit/>
          </a:bodyPr>
          <a:lstStyle/>
          <a:p>
            <a:pPr eaLnBrk="0" hangingPunct="0">
              <a:spcBef>
                <a:spcPct val="50000"/>
              </a:spcBef>
            </a:pPr>
            <a:r>
              <a:rPr lang="en-US">
                <a:solidFill>
                  <a:schemeClr val="bg2"/>
                </a:solidFill>
              </a:rPr>
              <a:t>   P(1</a:t>
            </a:r>
            <a:r>
              <a:rPr lang="en-US">
                <a:solidFill>
                  <a:schemeClr val="bg2"/>
                </a:solidFill>
                <a:sym typeface="Arial" charset="0"/>
              </a:rPr>
              <a:t>8 &lt; X &lt; 18.6)</a:t>
            </a:r>
          </a:p>
          <a:p>
            <a:pPr eaLnBrk="0" hangingPunct="0">
              <a:spcBef>
                <a:spcPct val="50000"/>
              </a:spcBef>
            </a:pPr>
            <a:r>
              <a:rPr lang="en-US">
                <a:solidFill>
                  <a:schemeClr val="bg2"/>
                </a:solidFill>
              </a:rPr>
              <a:t>= </a:t>
            </a:r>
            <a:r>
              <a:rPr lang="en-US">
                <a:solidFill>
                  <a:schemeClr val="folHlink"/>
                </a:solidFill>
              </a:rPr>
              <a:t>P(</a:t>
            </a:r>
            <a:r>
              <a:rPr lang="en-US">
                <a:solidFill>
                  <a:schemeClr val="folHlink"/>
                </a:solidFill>
                <a:sym typeface="Arial" charset="0"/>
              </a:rPr>
              <a:t>0 &lt; Z &lt; 0.12)</a:t>
            </a:r>
          </a:p>
        </p:txBody>
      </p:sp>
      <p:sp>
        <p:nvSpPr>
          <p:cNvPr id="276510" name="Freeform 7"/>
          <p:cNvSpPr>
            <a:spLocks/>
          </p:cNvSpPr>
          <p:nvPr/>
        </p:nvSpPr>
        <p:spPr bwMode="auto">
          <a:xfrm>
            <a:off x="6499225" y="2895600"/>
            <a:ext cx="6350" cy="1644650"/>
          </a:xfrm>
          <a:custGeom>
            <a:avLst/>
            <a:gdLst>
              <a:gd name="T0" fmla="*/ 0 w 4"/>
              <a:gd name="T1" fmla="*/ 0 h 1036"/>
              <a:gd name="T2" fmla="*/ 4 w 4"/>
              <a:gd name="T3" fmla="*/ 1036 h 1036"/>
              <a:gd name="T4" fmla="*/ 0 60000 65536"/>
              <a:gd name="T5" fmla="*/ 0 60000 65536"/>
              <a:gd name="T6" fmla="*/ 0 w 4"/>
              <a:gd name="T7" fmla="*/ 0 h 1036"/>
              <a:gd name="T8" fmla="*/ 4 w 4"/>
              <a:gd name="T9" fmla="*/ 1036 h 1036"/>
            </a:gdLst>
            <a:ahLst/>
            <a:cxnLst>
              <a:cxn ang="T4">
                <a:pos x="T0" y="T1"/>
              </a:cxn>
              <a:cxn ang="T5">
                <a:pos x="T2" y="T3"/>
              </a:cxn>
            </a:cxnLst>
            <a:rect l="T6" t="T7" r="T8" b="T9"/>
            <a:pathLst>
              <a:path w="4" h="1036">
                <a:moveTo>
                  <a:pt x="0" y="0"/>
                </a:moveTo>
                <a:lnTo>
                  <a:pt x="4" y="1036"/>
                </a:lnTo>
              </a:path>
            </a:pathLst>
          </a:custGeom>
          <a:noFill/>
          <a:ln w="19050" cmpd="sng">
            <a:solidFill>
              <a:schemeClr val="tx1"/>
            </a:solidFill>
            <a:round/>
            <a:headEnd/>
            <a:tailEnd/>
          </a:ln>
        </p:spPr>
        <p:txBody>
          <a:bodyPr wrap="none" anchor="ctr"/>
          <a:lstStyle/>
          <a:p>
            <a:endParaRPr lang="en-US"/>
          </a:p>
        </p:txBody>
      </p:sp>
      <p:sp>
        <p:nvSpPr>
          <p:cNvPr id="276511" name="Freeform 8"/>
          <p:cNvSpPr>
            <a:spLocks/>
          </p:cNvSpPr>
          <p:nvPr/>
        </p:nvSpPr>
        <p:spPr bwMode="auto">
          <a:xfrm>
            <a:off x="6513513" y="2895600"/>
            <a:ext cx="1635125" cy="1573213"/>
          </a:xfrm>
          <a:custGeom>
            <a:avLst/>
            <a:gdLst>
              <a:gd name="T0" fmla="*/ 1029 w 1030"/>
              <a:gd name="T1" fmla="*/ 990 h 991"/>
              <a:gd name="T2" fmla="*/ 921 w 1030"/>
              <a:gd name="T3" fmla="*/ 980 h 991"/>
              <a:gd name="T4" fmla="*/ 866 w 1030"/>
              <a:gd name="T5" fmla="*/ 967 h 991"/>
              <a:gd name="T6" fmla="*/ 813 w 1030"/>
              <a:gd name="T7" fmla="*/ 952 h 991"/>
              <a:gd name="T8" fmla="*/ 758 w 1030"/>
              <a:gd name="T9" fmla="*/ 929 h 991"/>
              <a:gd name="T10" fmla="*/ 703 w 1030"/>
              <a:gd name="T11" fmla="*/ 897 h 991"/>
              <a:gd name="T12" fmla="*/ 651 w 1030"/>
              <a:gd name="T13" fmla="*/ 857 h 991"/>
              <a:gd name="T14" fmla="*/ 541 w 1030"/>
              <a:gd name="T15" fmla="*/ 743 h 991"/>
              <a:gd name="T16" fmla="*/ 433 w 1030"/>
              <a:gd name="T17" fmla="*/ 581 h 991"/>
              <a:gd name="T18" fmla="*/ 325 w 1030"/>
              <a:gd name="T19" fmla="*/ 386 h 991"/>
              <a:gd name="T20" fmla="*/ 270 w 1030"/>
              <a:gd name="T21" fmla="*/ 287 h 991"/>
              <a:gd name="T22" fmla="*/ 215 w 1030"/>
              <a:gd name="T23" fmla="*/ 196 h 991"/>
              <a:gd name="T24" fmla="*/ 163 w 1030"/>
              <a:gd name="T25" fmla="*/ 116 h 991"/>
              <a:gd name="T26" fmla="*/ 108 w 1030"/>
              <a:gd name="T27" fmla="*/ 53 h 991"/>
              <a:gd name="T28" fmla="*/ 53 w 1030"/>
              <a:gd name="T29" fmla="*/ 13 h 991"/>
              <a:gd name="T30" fmla="*/ 0 w 1030"/>
              <a:gd name="T31" fmla="*/ 0 h 9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30"/>
              <a:gd name="T49" fmla="*/ 0 h 991"/>
              <a:gd name="T50" fmla="*/ 1030 w 1030"/>
              <a:gd name="T51" fmla="*/ 991 h 9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30" h="991">
                <a:moveTo>
                  <a:pt x="1029" y="990"/>
                </a:moveTo>
                <a:lnTo>
                  <a:pt x="921" y="980"/>
                </a:lnTo>
                <a:lnTo>
                  <a:pt x="866" y="967"/>
                </a:lnTo>
                <a:lnTo>
                  <a:pt x="813" y="952"/>
                </a:lnTo>
                <a:lnTo>
                  <a:pt x="758" y="929"/>
                </a:lnTo>
                <a:lnTo>
                  <a:pt x="703" y="897"/>
                </a:lnTo>
                <a:lnTo>
                  <a:pt x="651" y="857"/>
                </a:lnTo>
                <a:lnTo>
                  <a:pt x="541" y="743"/>
                </a:lnTo>
                <a:lnTo>
                  <a:pt x="433" y="581"/>
                </a:lnTo>
                <a:lnTo>
                  <a:pt x="325" y="386"/>
                </a:lnTo>
                <a:lnTo>
                  <a:pt x="270" y="287"/>
                </a:lnTo>
                <a:lnTo>
                  <a:pt x="215" y="196"/>
                </a:lnTo>
                <a:lnTo>
                  <a:pt x="163" y="116"/>
                </a:lnTo>
                <a:lnTo>
                  <a:pt x="108" y="53"/>
                </a:lnTo>
                <a:lnTo>
                  <a:pt x="53" y="13"/>
                </a:lnTo>
                <a:lnTo>
                  <a:pt x="0" y="0"/>
                </a:lnTo>
              </a:path>
            </a:pathLst>
          </a:custGeom>
          <a:noFill/>
          <a:ln w="50800" cap="rnd" cmpd="sng">
            <a:solidFill>
              <a:srgbClr val="008000"/>
            </a:solidFill>
            <a:prstDash val="solid"/>
            <a:round/>
            <a:headEnd type="none" w="med" len="med"/>
            <a:tailEnd type="none" w="med" len="med"/>
          </a:ln>
        </p:spPr>
        <p:txBody>
          <a:bodyPr/>
          <a:lstStyle/>
          <a:p>
            <a:endParaRPr lang="en-US"/>
          </a:p>
        </p:txBody>
      </p:sp>
      <p:sp>
        <p:nvSpPr>
          <p:cNvPr id="276512" name="Freeform 9"/>
          <p:cNvSpPr>
            <a:spLocks/>
          </p:cNvSpPr>
          <p:nvPr/>
        </p:nvSpPr>
        <p:spPr bwMode="auto">
          <a:xfrm>
            <a:off x="4876800" y="2895600"/>
            <a:ext cx="1638300" cy="1573213"/>
          </a:xfrm>
          <a:custGeom>
            <a:avLst/>
            <a:gdLst>
              <a:gd name="T0" fmla="*/ 0 w 1032"/>
              <a:gd name="T1" fmla="*/ 990 h 991"/>
              <a:gd name="T2" fmla="*/ 108 w 1032"/>
              <a:gd name="T3" fmla="*/ 980 h 991"/>
              <a:gd name="T4" fmla="*/ 163 w 1032"/>
              <a:gd name="T5" fmla="*/ 967 h 991"/>
              <a:gd name="T6" fmla="*/ 218 w 1032"/>
              <a:gd name="T7" fmla="*/ 952 h 991"/>
              <a:gd name="T8" fmla="*/ 271 w 1032"/>
              <a:gd name="T9" fmla="*/ 929 h 991"/>
              <a:gd name="T10" fmla="*/ 326 w 1032"/>
              <a:gd name="T11" fmla="*/ 897 h 991"/>
              <a:gd name="T12" fmla="*/ 381 w 1032"/>
              <a:gd name="T13" fmla="*/ 857 h 991"/>
              <a:gd name="T14" fmla="*/ 488 w 1032"/>
              <a:gd name="T15" fmla="*/ 743 h 991"/>
              <a:gd name="T16" fmla="*/ 596 w 1032"/>
              <a:gd name="T17" fmla="*/ 581 h 991"/>
              <a:gd name="T18" fmla="*/ 706 w 1032"/>
              <a:gd name="T19" fmla="*/ 386 h 991"/>
              <a:gd name="T20" fmla="*/ 759 w 1032"/>
              <a:gd name="T21" fmla="*/ 287 h 991"/>
              <a:gd name="T22" fmla="*/ 814 w 1032"/>
              <a:gd name="T23" fmla="*/ 196 h 991"/>
              <a:gd name="T24" fmla="*/ 868 w 1032"/>
              <a:gd name="T25" fmla="*/ 116 h 991"/>
              <a:gd name="T26" fmla="*/ 921 w 1032"/>
              <a:gd name="T27" fmla="*/ 53 h 991"/>
              <a:gd name="T28" fmla="*/ 976 w 1032"/>
              <a:gd name="T29" fmla="*/ 13 h 991"/>
              <a:gd name="T30" fmla="*/ 1031 w 1032"/>
              <a:gd name="T31" fmla="*/ 0 h 9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32"/>
              <a:gd name="T49" fmla="*/ 0 h 991"/>
              <a:gd name="T50" fmla="*/ 1032 w 1032"/>
              <a:gd name="T51" fmla="*/ 991 h 9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32" h="991">
                <a:moveTo>
                  <a:pt x="0" y="990"/>
                </a:moveTo>
                <a:lnTo>
                  <a:pt x="108" y="980"/>
                </a:lnTo>
                <a:lnTo>
                  <a:pt x="163" y="967"/>
                </a:lnTo>
                <a:lnTo>
                  <a:pt x="218" y="952"/>
                </a:lnTo>
                <a:lnTo>
                  <a:pt x="271" y="929"/>
                </a:lnTo>
                <a:lnTo>
                  <a:pt x="326" y="897"/>
                </a:lnTo>
                <a:lnTo>
                  <a:pt x="381" y="857"/>
                </a:lnTo>
                <a:lnTo>
                  <a:pt x="488" y="743"/>
                </a:lnTo>
                <a:lnTo>
                  <a:pt x="596" y="581"/>
                </a:lnTo>
                <a:lnTo>
                  <a:pt x="706" y="386"/>
                </a:lnTo>
                <a:lnTo>
                  <a:pt x="759" y="287"/>
                </a:lnTo>
                <a:lnTo>
                  <a:pt x="814" y="196"/>
                </a:lnTo>
                <a:lnTo>
                  <a:pt x="868" y="116"/>
                </a:lnTo>
                <a:lnTo>
                  <a:pt x="921" y="53"/>
                </a:lnTo>
                <a:lnTo>
                  <a:pt x="976" y="13"/>
                </a:lnTo>
                <a:lnTo>
                  <a:pt x="1031" y="0"/>
                </a:lnTo>
              </a:path>
            </a:pathLst>
          </a:custGeom>
          <a:noFill/>
          <a:ln w="50800" cap="rnd" cmpd="sng">
            <a:solidFill>
              <a:srgbClr val="008000"/>
            </a:solidFill>
            <a:prstDash val="solid"/>
            <a:round/>
            <a:headEnd type="none" w="med" len="med"/>
            <a:tailEnd type="none" w="med" len="med"/>
          </a:ln>
        </p:spPr>
        <p:txBody>
          <a:bodyPr/>
          <a:lstStyle/>
          <a:p>
            <a:endParaRPr lang="en-US"/>
          </a:p>
        </p:txBody>
      </p:sp>
      <p:sp>
        <p:nvSpPr>
          <p:cNvPr id="276513" name="Freeform 10"/>
          <p:cNvSpPr>
            <a:spLocks/>
          </p:cNvSpPr>
          <p:nvPr/>
        </p:nvSpPr>
        <p:spPr bwMode="auto">
          <a:xfrm>
            <a:off x="4859338" y="4551363"/>
            <a:ext cx="3289300" cy="7937"/>
          </a:xfrm>
          <a:custGeom>
            <a:avLst/>
            <a:gdLst>
              <a:gd name="T0" fmla="*/ 0 w 2072"/>
              <a:gd name="T1" fmla="*/ 5 h 5"/>
              <a:gd name="T2" fmla="*/ 12 w 2072"/>
              <a:gd name="T3" fmla="*/ 0 h 5"/>
              <a:gd name="T4" fmla="*/ 2072 w 2072"/>
              <a:gd name="T5" fmla="*/ 0 h 5"/>
              <a:gd name="T6" fmla="*/ 0 60000 65536"/>
              <a:gd name="T7" fmla="*/ 0 60000 65536"/>
              <a:gd name="T8" fmla="*/ 0 60000 65536"/>
              <a:gd name="T9" fmla="*/ 0 w 2072"/>
              <a:gd name="T10" fmla="*/ 0 h 5"/>
              <a:gd name="T11" fmla="*/ 2072 w 2072"/>
              <a:gd name="T12" fmla="*/ 5 h 5"/>
            </a:gdLst>
            <a:ahLst/>
            <a:cxnLst>
              <a:cxn ang="T6">
                <a:pos x="T0" y="T1"/>
              </a:cxn>
              <a:cxn ang="T7">
                <a:pos x="T2" y="T3"/>
              </a:cxn>
              <a:cxn ang="T8">
                <a:pos x="T4" y="T5"/>
              </a:cxn>
            </a:cxnLst>
            <a:rect l="T9" t="T10" r="T11" b="T12"/>
            <a:pathLst>
              <a:path w="2072" h="5">
                <a:moveTo>
                  <a:pt x="0" y="5"/>
                </a:moveTo>
                <a:lnTo>
                  <a:pt x="12" y="0"/>
                </a:lnTo>
                <a:lnTo>
                  <a:pt x="2072" y="0"/>
                </a:lnTo>
              </a:path>
            </a:pathLst>
          </a:custGeom>
          <a:noFill/>
          <a:ln w="50800" cap="rnd" cmpd="sng">
            <a:solidFill>
              <a:schemeClr val="tx1"/>
            </a:solidFill>
            <a:prstDash val="solid"/>
            <a:round/>
            <a:headEnd type="none" w="med" len="med"/>
            <a:tailEnd type="none" w="med" len="med"/>
          </a:ln>
        </p:spPr>
        <p:txBody>
          <a:bodyPr/>
          <a:lstStyle/>
          <a:p>
            <a:endParaRPr lang="en-US"/>
          </a:p>
        </p:txBody>
      </p:sp>
      <p:sp>
        <p:nvSpPr>
          <p:cNvPr id="276514" name="Line 11"/>
          <p:cNvSpPr>
            <a:spLocks noChangeShapeType="1"/>
          </p:cNvSpPr>
          <p:nvPr/>
        </p:nvSpPr>
        <p:spPr bwMode="auto">
          <a:xfrm>
            <a:off x="4862513" y="2932113"/>
            <a:ext cx="1587" cy="0"/>
          </a:xfrm>
          <a:prstGeom prst="line">
            <a:avLst/>
          </a:prstGeom>
          <a:noFill/>
          <a:ln w="25400">
            <a:solidFill>
              <a:srgbClr val="CDCDCD"/>
            </a:solidFill>
            <a:round/>
            <a:headEnd/>
            <a:tailEnd/>
          </a:ln>
        </p:spPr>
        <p:txBody>
          <a:bodyPr wrap="none" anchor="ctr"/>
          <a:lstStyle/>
          <a:p>
            <a:endParaRPr lang="en-US"/>
          </a:p>
        </p:txBody>
      </p:sp>
      <p:sp>
        <p:nvSpPr>
          <p:cNvPr id="276515" name="Line 12"/>
          <p:cNvSpPr>
            <a:spLocks noChangeShapeType="1"/>
          </p:cNvSpPr>
          <p:nvPr/>
        </p:nvSpPr>
        <p:spPr bwMode="auto">
          <a:xfrm>
            <a:off x="4862513" y="3082925"/>
            <a:ext cx="1587" cy="0"/>
          </a:xfrm>
          <a:prstGeom prst="line">
            <a:avLst/>
          </a:prstGeom>
          <a:noFill/>
          <a:ln w="25400">
            <a:solidFill>
              <a:srgbClr val="CDCDCD"/>
            </a:solidFill>
            <a:round/>
            <a:headEnd/>
            <a:tailEnd/>
          </a:ln>
        </p:spPr>
        <p:txBody>
          <a:bodyPr wrap="none" anchor="ctr"/>
          <a:lstStyle/>
          <a:p>
            <a:endParaRPr lang="en-US"/>
          </a:p>
        </p:txBody>
      </p:sp>
      <p:sp>
        <p:nvSpPr>
          <p:cNvPr id="276516" name="Rectangle 13"/>
          <p:cNvSpPr>
            <a:spLocks noChangeArrowheads="1"/>
          </p:cNvSpPr>
          <p:nvPr/>
        </p:nvSpPr>
        <p:spPr bwMode="auto">
          <a:xfrm>
            <a:off x="2511425" y="3259138"/>
            <a:ext cx="92075" cy="184150"/>
          </a:xfrm>
          <a:prstGeom prst="rect">
            <a:avLst/>
          </a:prstGeom>
          <a:noFill/>
          <a:ln w="12700">
            <a:noFill/>
            <a:miter lim="800000"/>
            <a:headEnd/>
            <a:tailEnd/>
          </a:ln>
        </p:spPr>
        <p:txBody>
          <a:bodyPr wrap="none" anchor="ctr"/>
          <a:lstStyle/>
          <a:p>
            <a:pPr algn="ctr">
              <a:spcBef>
                <a:spcPct val="50000"/>
              </a:spcBef>
            </a:pPr>
            <a:endParaRPr lang="en-US"/>
          </a:p>
        </p:txBody>
      </p:sp>
      <p:sp>
        <p:nvSpPr>
          <p:cNvPr id="276517" name="Rectangle 14"/>
          <p:cNvSpPr>
            <a:spLocks noChangeArrowheads="1"/>
          </p:cNvSpPr>
          <p:nvPr/>
        </p:nvSpPr>
        <p:spPr bwMode="auto">
          <a:xfrm>
            <a:off x="8153400" y="4953000"/>
            <a:ext cx="381000" cy="363538"/>
          </a:xfrm>
          <a:prstGeom prst="rect">
            <a:avLst/>
          </a:prstGeom>
          <a:noFill/>
          <a:ln w="12700">
            <a:noFill/>
            <a:miter lim="800000"/>
            <a:headEnd/>
            <a:tailEnd/>
          </a:ln>
        </p:spPr>
        <p:txBody>
          <a:bodyPr lIns="90487" tIns="44450" rIns="90487" bIns="44450">
            <a:spAutoFit/>
          </a:bodyPr>
          <a:lstStyle/>
          <a:p>
            <a:pPr eaLnBrk="0" hangingPunct="0"/>
            <a:r>
              <a:rPr lang="en-US" sz="1800" b="1">
                <a:solidFill>
                  <a:schemeClr val="folHlink"/>
                </a:solidFill>
              </a:rPr>
              <a:t>Z</a:t>
            </a:r>
          </a:p>
        </p:txBody>
      </p:sp>
      <p:sp>
        <p:nvSpPr>
          <p:cNvPr id="276518" name="Rectangle 15"/>
          <p:cNvSpPr>
            <a:spLocks noChangeArrowheads="1"/>
          </p:cNvSpPr>
          <p:nvPr/>
        </p:nvSpPr>
        <p:spPr bwMode="auto">
          <a:xfrm>
            <a:off x="6526213" y="4843463"/>
            <a:ext cx="184150" cy="92075"/>
          </a:xfrm>
          <a:prstGeom prst="rect">
            <a:avLst/>
          </a:prstGeom>
          <a:noFill/>
          <a:ln w="12700">
            <a:noFill/>
            <a:miter lim="800000"/>
            <a:headEnd/>
            <a:tailEnd/>
          </a:ln>
        </p:spPr>
        <p:txBody>
          <a:bodyPr wrap="none" anchor="ctr"/>
          <a:lstStyle/>
          <a:p>
            <a:pPr algn="ctr">
              <a:spcBef>
                <a:spcPct val="50000"/>
              </a:spcBef>
            </a:pPr>
            <a:endParaRPr lang="en-US"/>
          </a:p>
        </p:txBody>
      </p:sp>
      <p:sp>
        <p:nvSpPr>
          <p:cNvPr id="276519" name="Rectangle 16"/>
          <p:cNvSpPr>
            <a:spLocks noChangeArrowheads="1"/>
          </p:cNvSpPr>
          <p:nvPr/>
        </p:nvSpPr>
        <p:spPr bwMode="auto">
          <a:xfrm>
            <a:off x="6553200" y="4953000"/>
            <a:ext cx="625475" cy="363538"/>
          </a:xfrm>
          <a:prstGeom prst="rect">
            <a:avLst/>
          </a:prstGeom>
          <a:noFill/>
          <a:ln w="12700">
            <a:noFill/>
            <a:miter lim="800000"/>
            <a:headEnd/>
            <a:tailEnd/>
          </a:ln>
        </p:spPr>
        <p:txBody>
          <a:bodyPr wrap="none" lIns="90487" tIns="44450" rIns="90487" bIns="44450">
            <a:spAutoFit/>
          </a:bodyPr>
          <a:lstStyle/>
          <a:p>
            <a:pPr eaLnBrk="0" hangingPunct="0"/>
            <a:r>
              <a:rPr lang="en-US" sz="1800" b="1">
                <a:solidFill>
                  <a:schemeClr val="folHlink"/>
                </a:solidFill>
              </a:rPr>
              <a:t>0.12</a:t>
            </a:r>
            <a:endParaRPr lang="en-US" b="1">
              <a:solidFill>
                <a:schemeClr val="folHlink"/>
              </a:solidFill>
            </a:endParaRPr>
          </a:p>
        </p:txBody>
      </p:sp>
      <p:sp>
        <p:nvSpPr>
          <p:cNvPr id="276520" name="Rectangle 17"/>
          <p:cNvSpPr>
            <a:spLocks noChangeArrowheads="1"/>
          </p:cNvSpPr>
          <p:nvPr/>
        </p:nvSpPr>
        <p:spPr bwMode="auto">
          <a:xfrm>
            <a:off x="6248400" y="4953000"/>
            <a:ext cx="371475" cy="363538"/>
          </a:xfrm>
          <a:prstGeom prst="rect">
            <a:avLst/>
          </a:prstGeom>
          <a:noFill/>
          <a:ln w="12700">
            <a:noFill/>
            <a:miter lim="800000"/>
            <a:headEnd/>
            <a:tailEnd/>
          </a:ln>
        </p:spPr>
        <p:txBody>
          <a:bodyPr wrap="none" lIns="90487" tIns="44450" rIns="90487" bIns="44450">
            <a:spAutoFit/>
          </a:bodyPr>
          <a:lstStyle/>
          <a:p>
            <a:pPr eaLnBrk="0" hangingPunct="0"/>
            <a:r>
              <a:rPr lang="en-US" sz="1800" b="1">
                <a:solidFill>
                  <a:schemeClr val="folHlink"/>
                </a:solidFill>
              </a:rPr>
              <a:t> 0</a:t>
            </a:r>
            <a:endParaRPr lang="en-US" b="1">
              <a:solidFill>
                <a:schemeClr val="folHlink"/>
              </a:solidFill>
            </a:endParaRPr>
          </a:p>
        </p:txBody>
      </p:sp>
      <p:sp>
        <p:nvSpPr>
          <p:cNvPr id="276521" name="Rectangle 18"/>
          <p:cNvSpPr>
            <a:spLocks noChangeArrowheads="1"/>
          </p:cNvSpPr>
          <p:nvPr/>
        </p:nvSpPr>
        <p:spPr bwMode="auto">
          <a:xfrm>
            <a:off x="8153400" y="4572000"/>
            <a:ext cx="381000" cy="363538"/>
          </a:xfrm>
          <a:prstGeom prst="rect">
            <a:avLst/>
          </a:prstGeom>
          <a:noFill/>
          <a:ln w="12700">
            <a:noFill/>
            <a:miter lim="800000"/>
            <a:headEnd/>
            <a:tailEnd/>
          </a:ln>
        </p:spPr>
        <p:txBody>
          <a:bodyPr lIns="90487" tIns="44450" rIns="90487" bIns="44450">
            <a:spAutoFit/>
          </a:bodyPr>
          <a:lstStyle/>
          <a:p>
            <a:pPr eaLnBrk="0" hangingPunct="0"/>
            <a:r>
              <a:rPr lang="en-US" sz="1800" b="1"/>
              <a:t>X</a:t>
            </a:r>
          </a:p>
        </p:txBody>
      </p:sp>
      <p:sp>
        <p:nvSpPr>
          <p:cNvPr id="276522" name="Rectangle 19"/>
          <p:cNvSpPr>
            <a:spLocks noChangeArrowheads="1"/>
          </p:cNvSpPr>
          <p:nvPr/>
        </p:nvSpPr>
        <p:spPr bwMode="auto">
          <a:xfrm>
            <a:off x="6629400" y="4572000"/>
            <a:ext cx="631825" cy="366713"/>
          </a:xfrm>
          <a:prstGeom prst="rect">
            <a:avLst/>
          </a:prstGeom>
          <a:noFill/>
          <a:ln w="12700">
            <a:noFill/>
            <a:miter lim="800000"/>
            <a:headEnd/>
            <a:tailEnd/>
          </a:ln>
        </p:spPr>
        <p:txBody>
          <a:bodyPr wrap="none" lIns="90487" tIns="44450" rIns="90487" bIns="44450">
            <a:spAutoFit/>
          </a:bodyPr>
          <a:lstStyle/>
          <a:p>
            <a:pPr eaLnBrk="0" hangingPunct="0"/>
            <a:r>
              <a:rPr lang="en-US" sz="1800" b="1"/>
              <a:t>18.6</a:t>
            </a:r>
            <a:endParaRPr lang="en-US" b="1"/>
          </a:p>
        </p:txBody>
      </p:sp>
      <p:sp>
        <p:nvSpPr>
          <p:cNvPr id="276523" name="Rectangle 20"/>
          <p:cNvSpPr>
            <a:spLocks noChangeArrowheads="1"/>
          </p:cNvSpPr>
          <p:nvPr/>
        </p:nvSpPr>
        <p:spPr bwMode="auto">
          <a:xfrm>
            <a:off x="6248400" y="4572000"/>
            <a:ext cx="503238" cy="366713"/>
          </a:xfrm>
          <a:prstGeom prst="rect">
            <a:avLst/>
          </a:prstGeom>
          <a:noFill/>
          <a:ln w="12700">
            <a:noFill/>
            <a:miter lim="800000"/>
            <a:headEnd/>
            <a:tailEnd/>
          </a:ln>
        </p:spPr>
        <p:txBody>
          <a:bodyPr wrap="none" lIns="90487" tIns="44450" rIns="90487" bIns="44450">
            <a:spAutoFit/>
          </a:bodyPr>
          <a:lstStyle/>
          <a:p>
            <a:pPr eaLnBrk="0" hangingPunct="0"/>
            <a:r>
              <a:rPr lang="en-US" sz="1800" b="1"/>
              <a:t> 18</a:t>
            </a:r>
            <a:endParaRPr lang="en-US" b="1"/>
          </a:p>
        </p:txBody>
      </p:sp>
      <p:graphicFrame>
        <p:nvGraphicFramePr>
          <p:cNvPr id="276501" name="Object 21"/>
          <p:cNvGraphicFramePr>
            <a:graphicFrameLocks noChangeAspect="1"/>
          </p:cNvGraphicFramePr>
          <p:nvPr/>
        </p:nvGraphicFramePr>
        <p:xfrm>
          <a:off x="704850" y="3657600"/>
          <a:ext cx="3433763" cy="849313"/>
        </p:xfrm>
        <a:graphic>
          <a:graphicData uri="http://schemas.openxmlformats.org/presentationml/2006/ole">
            <p:oleObj spid="_x0000_s276501" name="Equation" r:id="rId3" imgW="1460160" imgH="393480" progId="Equation.3">
              <p:embed/>
            </p:oleObj>
          </a:graphicData>
        </a:graphic>
      </p:graphicFrame>
      <p:graphicFrame>
        <p:nvGraphicFramePr>
          <p:cNvPr id="276502" name="Object 22"/>
          <p:cNvGraphicFramePr>
            <a:graphicFrameLocks noChangeAspect="1"/>
          </p:cNvGraphicFramePr>
          <p:nvPr/>
        </p:nvGraphicFramePr>
        <p:xfrm>
          <a:off x="520700" y="4876800"/>
          <a:ext cx="4149725" cy="849313"/>
        </p:xfrm>
        <a:graphic>
          <a:graphicData uri="http://schemas.openxmlformats.org/presentationml/2006/ole">
            <p:oleObj spid="_x0000_s276502" name="Equation" r:id="rId4" imgW="1765080" imgH="393480" progId="Equation.3">
              <p:embed/>
            </p:oleObj>
          </a:graphicData>
        </a:graphic>
      </p:graphicFrame>
      <p:sp>
        <p:nvSpPr>
          <p:cNvPr id="276524" name="Text Box 23"/>
          <p:cNvSpPr txBox="1">
            <a:spLocks noChangeArrowheads="1"/>
          </p:cNvSpPr>
          <p:nvPr/>
        </p:nvSpPr>
        <p:spPr bwMode="auto">
          <a:xfrm>
            <a:off x="533400" y="2971800"/>
            <a:ext cx="3124200" cy="457200"/>
          </a:xfrm>
          <a:prstGeom prst="rect">
            <a:avLst/>
          </a:prstGeom>
          <a:noFill/>
          <a:ln w="19050" algn="ctr">
            <a:noFill/>
            <a:miter lim="800000"/>
            <a:headEnd/>
            <a:tailEnd/>
          </a:ln>
        </p:spPr>
        <p:txBody>
          <a:bodyPr>
            <a:spAutoFit/>
          </a:bodyPr>
          <a:lstStyle/>
          <a:p>
            <a:pPr algn="ctr">
              <a:spcBef>
                <a:spcPct val="50000"/>
              </a:spcBef>
            </a:pPr>
            <a:r>
              <a:rPr lang="en-US">
                <a:solidFill>
                  <a:schemeClr val="folHlink"/>
                </a:solidFill>
              </a:rPr>
              <a:t>Calculate Z-values: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4"/>
          <p:cNvSpPr>
            <a:spLocks noGrp="1" noChangeArrowheads="1"/>
          </p:cNvSpPr>
          <p:nvPr>
            <p:ph type="ftr" sz="quarter" idx="10"/>
          </p:nvPr>
        </p:nvSpPr>
        <p:spPr>
          <a:ln/>
        </p:spPr>
        <p:txBody>
          <a:bodyPr/>
          <a:lstStyle/>
          <a:p>
            <a:r>
              <a:rPr lang="en-US"/>
              <a:t>Copyright ©2011 Pearson Education, Inc. publishing as Prentice Hall</a:t>
            </a:r>
          </a:p>
        </p:txBody>
      </p:sp>
      <p:sp>
        <p:nvSpPr>
          <p:cNvPr id="67" name="Rectangle 5"/>
          <p:cNvSpPr>
            <a:spLocks noGrp="1" noChangeArrowheads="1"/>
          </p:cNvSpPr>
          <p:nvPr>
            <p:ph type="sldNum" sz="quarter" idx="11"/>
          </p:nvPr>
        </p:nvSpPr>
        <p:spPr>
          <a:ln/>
        </p:spPr>
        <p:txBody>
          <a:bodyPr/>
          <a:lstStyle/>
          <a:p>
            <a:r>
              <a:rPr lang="en-US"/>
              <a:t>6-</a:t>
            </a:r>
            <a:fld id="{713C3CC4-9788-480C-860B-D3FD9EA18CE4}" type="slidenum">
              <a:rPr lang="en-US"/>
              <a:pPr/>
              <a:t>25</a:t>
            </a:fld>
            <a:endParaRPr lang="en-US"/>
          </a:p>
        </p:txBody>
      </p:sp>
      <p:sp>
        <p:nvSpPr>
          <p:cNvPr id="367619" name="Rectangle 2"/>
          <p:cNvSpPr>
            <a:spLocks noChangeArrowheads="1"/>
          </p:cNvSpPr>
          <p:nvPr/>
        </p:nvSpPr>
        <p:spPr bwMode="auto">
          <a:xfrm>
            <a:off x="7848600" y="2895600"/>
            <a:ext cx="990600" cy="457200"/>
          </a:xfrm>
          <a:prstGeom prst="rect">
            <a:avLst/>
          </a:prstGeom>
          <a:solidFill>
            <a:srgbClr val="FDE0BD"/>
          </a:solidFill>
          <a:ln w="19050" algn="ctr">
            <a:noFill/>
            <a:miter lim="800000"/>
            <a:headEnd/>
            <a:tailEnd/>
          </a:ln>
        </p:spPr>
        <p:txBody>
          <a:bodyPr wrap="none" anchor="ctr"/>
          <a:lstStyle/>
          <a:p>
            <a:pPr algn="ctr">
              <a:spcBef>
                <a:spcPct val="50000"/>
              </a:spcBef>
            </a:pPr>
            <a:endParaRPr lang="en-US"/>
          </a:p>
        </p:txBody>
      </p:sp>
      <p:sp>
        <p:nvSpPr>
          <p:cNvPr id="367620" name="Freeform 3"/>
          <p:cNvSpPr>
            <a:spLocks/>
          </p:cNvSpPr>
          <p:nvPr/>
        </p:nvSpPr>
        <p:spPr bwMode="auto">
          <a:xfrm>
            <a:off x="5916613" y="4024313"/>
            <a:ext cx="366712" cy="1625600"/>
          </a:xfrm>
          <a:custGeom>
            <a:avLst/>
            <a:gdLst>
              <a:gd name="T0" fmla="*/ 25 w 231"/>
              <a:gd name="T1" fmla="*/ 984 h 1024"/>
              <a:gd name="T2" fmla="*/ 37 w 231"/>
              <a:gd name="T3" fmla="*/ 572 h 1024"/>
              <a:gd name="T4" fmla="*/ 33 w 231"/>
              <a:gd name="T5" fmla="*/ 340 h 1024"/>
              <a:gd name="T6" fmla="*/ 29 w 231"/>
              <a:gd name="T7" fmla="*/ 140 h 1024"/>
              <a:gd name="T8" fmla="*/ 41 w 231"/>
              <a:gd name="T9" fmla="*/ 4 h 1024"/>
              <a:gd name="T10" fmla="*/ 133 w 231"/>
              <a:gd name="T11" fmla="*/ 28 h 1024"/>
              <a:gd name="T12" fmla="*/ 153 w 231"/>
              <a:gd name="T13" fmla="*/ 44 h 1024"/>
              <a:gd name="T14" fmla="*/ 161 w 231"/>
              <a:gd name="T15" fmla="*/ 56 h 1024"/>
              <a:gd name="T16" fmla="*/ 173 w 231"/>
              <a:gd name="T17" fmla="*/ 64 h 1024"/>
              <a:gd name="T18" fmla="*/ 209 w 231"/>
              <a:gd name="T19" fmla="*/ 112 h 1024"/>
              <a:gd name="T20" fmla="*/ 221 w 231"/>
              <a:gd name="T21" fmla="*/ 136 h 1024"/>
              <a:gd name="T22" fmla="*/ 213 w 231"/>
              <a:gd name="T23" fmla="*/ 216 h 1024"/>
              <a:gd name="T24" fmla="*/ 225 w 231"/>
              <a:gd name="T25" fmla="*/ 376 h 1024"/>
              <a:gd name="T26" fmla="*/ 221 w 231"/>
              <a:gd name="T27" fmla="*/ 444 h 1024"/>
              <a:gd name="T28" fmla="*/ 213 w 231"/>
              <a:gd name="T29" fmla="*/ 468 h 1024"/>
              <a:gd name="T30" fmla="*/ 209 w 231"/>
              <a:gd name="T31" fmla="*/ 636 h 1024"/>
              <a:gd name="T32" fmla="*/ 221 w 231"/>
              <a:gd name="T33" fmla="*/ 596 h 1024"/>
              <a:gd name="T34" fmla="*/ 173 w 231"/>
              <a:gd name="T35" fmla="*/ 980 h 1024"/>
              <a:gd name="T36" fmla="*/ 25 w 231"/>
              <a:gd name="T37" fmla="*/ 984 h 10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1"/>
              <a:gd name="T58" fmla="*/ 0 h 1024"/>
              <a:gd name="T59" fmla="*/ 231 w 231"/>
              <a:gd name="T60" fmla="*/ 1024 h 10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1" h="1024">
                <a:moveTo>
                  <a:pt x="25" y="984"/>
                </a:moveTo>
                <a:cubicBezTo>
                  <a:pt x="28" y="847"/>
                  <a:pt x="34" y="709"/>
                  <a:pt x="37" y="572"/>
                </a:cubicBezTo>
                <a:cubicBezTo>
                  <a:pt x="33" y="476"/>
                  <a:pt x="30" y="440"/>
                  <a:pt x="33" y="340"/>
                </a:cubicBezTo>
                <a:cubicBezTo>
                  <a:pt x="30" y="269"/>
                  <a:pt x="25" y="210"/>
                  <a:pt x="29" y="140"/>
                </a:cubicBezTo>
                <a:cubicBezTo>
                  <a:pt x="28" y="100"/>
                  <a:pt x="0" y="32"/>
                  <a:pt x="41" y="4"/>
                </a:cubicBezTo>
                <a:cubicBezTo>
                  <a:pt x="122" y="9"/>
                  <a:pt x="91" y="0"/>
                  <a:pt x="133" y="28"/>
                </a:cubicBezTo>
                <a:cubicBezTo>
                  <a:pt x="156" y="62"/>
                  <a:pt x="125" y="22"/>
                  <a:pt x="153" y="44"/>
                </a:cubicBezTo>
                <a:cubicBezTo>
                  <a:pt x="157" y="47"/>
                  <a:pt x="158" y="53"/>
                  <a:pt x="161" y="56"/>
                </a:cubicBezTo>
                <a:cubicBezTo>
                  <a:pt x="164" y="59"/>
                  <a:pt x="169" y="61"/>
                  <a:pt x="173" y="64"/>
                </a:cubicBezTo>
                <a:cubicBezTo>
                  <a:pt x="185" y="82"/>
                  <a:pt x="194" y="97"/>
                  <a:pt x="209" y="112"/>
                </a:cubicBezTo>
                <a:cubicBezTo>
                  <a:pt x="212" y="120"/>
                  <a:pt x="221" y="127"/>
                  <a:pt x="221" y="136"/>
                </a:cubicBezTo>
                <a:cubicBezTo>
                  <a:pt x="221" y="163"/>
                  <a:pt x="213" y="216"/>
                  <a:pt x="213" y="216"/>
                </a:cubicBezTo>
                <a:cubicBezTo>
                  <a:pt x="215" y="282"/>
                  <a:pt x="217" y="319"/>
                  <a:pt x="225" y="376"/>
                </a:cubicBezTo>
                <a:cubicBezTo>
                  <a:pt x="224" y="399"/>
                  <a:pt x="224" y="421"/>
                  <a:pt x="221" y="444"/>
                </a:cubicBezTo>
                <a:cubicBezTo>
                  <a:pt x="220" y="452"/>
                  <a:pt x="213" y="468"/>
                  <a:pt x="213" y="468"/>
                </a:cubicBezTo>
                <a:cubicBezTo>
                  <a:pt x="207" y="564"/>
                  <a:pt x="209" y="508"/>
                  <a:pt x="209" y="636"/>
                </a:cubicBezTo>
                <a:cubicBezTo>
                  <a:pt x="213" y="623"/>
                  <a:pt x="222" y="582"/>
                  <a:pt x="221" y="596"/>
                </a:cubicBezTo>
                <a:cubicBezTo>
                  <a:pt x="208" y="724"/>
                  <a:pt x="231" y="865"/>
                  <a:pt x="173" y="980"/>
                </a:cubicBezTo>
                <a:cubicBezTo>
                  <a:pt x="151" y="1024"/>
                  <a:pt x="74" y="983"/>
                  <a:pt x="25" y="984"/>
                </a:cubicBezTo>
                <a:close/>
              </a:path>
            </a:pathLst>
          </a:custGeom>
          <a:solidFill>
            <a:srgbClr val="FF0000"/>
          </a:solidFill>
          <a:ln w="12700" cap="flat" cmpd="sng">
            <a:solidFill>
              <a:srgbClr val="FF0000"/>
            </a:solidFill>
            <a:prstDash val="solid"/>
            <a:round/>
            <a:headEnd/>
            <a:tailEnd/>
          </a:ln>
        </p:spPr>
        <p:txBody>
          <a:bodyPr/>
          <a:lstStyle/>
          <a:p>
            <a:endParaRPr lang="en-US"/>
          </a:p>
        </p:txBody>
      </p:sp>
      <p:sp>
        <p:nvSpPr>
          <p:cNvPr id="367621" name="Freeform 4"/>
          <p:cNvSpPr>
            <a:spLocks/>
          </p:cNvSpPr>
          <p:nvPr/>
        </p:nvSpPr>
        <p:spPr bwMode="auto">
          <a:xfrm>
            <a:off x="5997575" y="4011613"/>
            <a:ext cx="1635125" cy="1573212"/>
          </a:xfrm>
          <a:custGeom>
            <a:avLst/>
            <a:gdLst>
              <a:gd name="T0" fmla="*/ 1029 w 1030"/>
              <a:gd name="T1" fmla="*/ 990 h 991"/>
              <a:gd name="T2" fmla="*/ 921 w 1030"/>
              <a:gd name="T3" fmla="*/ 980 h 991"/>
              <a:gd name="T4" fmla="*/ 866 w 1030"/>
              <a:gd name="T5" fmla="*/ 967 h 991"/>
              <a:gd name="T6" fmla="*/ 813 w 1030"/>
              <a:gd name="T7" fmla="*/ 952 h 991"/>
              <a:gd name="T8" fmla="*/ 758 w 1030"/>
              <a:gd name="T9" fmla="*/ 929 h 991"/>
              <a:gd name="T10" fmla="*/ 703 w 1030"/>
              <a:gd name="T11" fmla="*/ 897 h 991"/>
              <a:gd name="T12" fmla="*/ 651 w 1030"/>
              <a:gd name="T13" fmla="*/ 857 h 991"/>
              <a:gd name="T14" fmla="*/ 541 w 1030"/>
              <a:gd name="T15" fmla="*/ 743 h 991"/>
              <a:gd name="T16" fmla="*/ 433 w 1030"/>
              <a:gd name="T17" fmla="*/ 581 h 991"/>
              <a:gd name="T18" fmla="*/ 325 w 1030"/>
              <a:gd name="T19" fmla="*/ 386 h 991"/>
              <a:gd name="T20" fmla="*/ 270 w 1030"/>
              <a:gd name="T21" fmla="*/ 287 h 991"/>
              <a:gd name="T22" fmla="*/ 215 w 1030"/>
              <a:gd name="T23" fmla="*/ 196 h 991"/>
              <a:gd name="T24" fmla="*/ 163 w 1030"/>
              <a:gd name="T25" fmla="*/ 116 h 991"/>
              <a:gd name="T26" fmla="*/ 108 w 1030"/>
              <a:gd name="T27" fmla="*/ 53 h 991"/>
              <a:gd name="T28" fmla="*/ 53 w 1030"/>
              <a:gd name="T29" fmla="*/ 13 h 991"/>
              <a:gd name="T30" fmla="*/ 0 w 1030"/>
              <a:gd name="T31" fmla="*/ 0 h 9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30"/>
              <a:gd name="T49" fmla="*/ 0 h 991"/>
              <a:gd name="T50" fmla="*/ 1030 w 1030"/>
              <a:gd name="T51" fmla="*/ 991 h 9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30" h="991">
                <a:moveTo>
                  <a:pt x="1029" y="990"/>
                </a:moveTo>
                <a:lnTo>
                  <a:pt x="921" y="980"/>
                </a:lnTo>
                <a:lnTo>
                  <a:pt x="866" y="967"/>
                </a:lnTo>
                <a:lnTo>
                  <a:pt x="813" y="952"/>
                </a:lnTo>
                <a:lnTo>
                  <a:pt x="758" y="929"/>
                </a:lnTo>
                <a:lnTo>
                  <a:pt x="703" y="897"/>
                </a:lnTo>
                <a:lnTo>
                  <a:pt x="651" y="857"/>
                </a:lnTo>
                <a:lnTo>
                  <a:pt x="541" y="743"/>
                </a:lnTo>
                <a:lnTo>
                  <a:pt x="433" y="581"/>
                </a:lnTo>
                <a:lnTo>
                  <a:pt x="325" y="386"/>
                </a:lnTo>
                <a:lnTo>
                  <a:pt x="270" y="287"/>
                </a:lnTo>
                <a:lnTo>
                  <a:pt x="215" y="196"/>
                </a:lnTo>
                <a:lnTo>
                  <a:pt x="163" y="116"/>
                </a:lnTo>
                <a:lnTo>
                  <a:pt x="108" y="53"/>
                </a:lnTo>
                <a:lnTo>
                  <a:pt x="53" y="13"/>
                </a:lnTo>
                <a:lnTo>
                  <a:pt x="0" y="0"/>
                </a:lnTo>
              </a:path>
            </a:pathLst>
          </a:custGeom>
          <a:noFill/>
          <a:ln w="50800" cap="rnd" cmpd="sng">
            <a:solidFill>
              <a:srgbClr val="008000"/>
            </a:solidFill>
            <a:prstDash val="solid"/>
            <a:round/>
            <a:headEnd type="none" w="med" len="med"/>
            <a:tailEnd type="none" w="med" len="med"/>
          </a:ln>
        </p:spPr>
        <p:txBody>
          <a:bodyPr/>
          <a:lstStyle/>
          <a:p>
            <a:endParaRPr lang="en-US"/>
          </a:p>
        </p:txBody>
      </p:sp>
      <p:sp>
        <p:nvSpPr>
          <p:cNvPr id="367622" name="Line 5"/>
          <p:cNvSpPr>
            <a:spLocks noChangeShapeType="1"/>
          </p:cNvSpPr>
          <p:nvPr/>
        </p:nvSpPr>
        <p:spPr bwMode="auto">
          <a:xfrm>
            <a:off x="6267450" y="4284663"/>
            <a:ext cx="0" cy="1371600"/>
          </a:xfrm>
          <a:prstGeom prst="line">
            <a:avLst/>
          </a:prstGeom>
          <a:noFill/>
          <a:ln w="63500">
            <a:solidFill>
              <a:srgbClr val="FF0000"/>
            </a:solidFill>
            <a:round/>
            <a:headEnd/>
            <a:tailEnd/>
          </a:ln>
        </p:spPr>
        <p:txBody>
          <a:bodyPr wrap="none" anchor="ctr"/>
          <a:lstStyle/>
          <a:p>
            <a:endParaRPr lang="en-US"/>
          </a:p>
        </p:txBody>
      </p:sp>
      <p:sp>
        <p:nvSpPr>
          <p:cNvPr id="367623" name="Line 6"/>
          <p:cNvSpPr>
            <a:spLocks noChangeShapeType="1"/>
          </p:cNvSpPr>
          <p:nvPr/>
        </p:nvSpPr>
        <p:spPr bwMode="auto">
          <a:xfrm flipH="1">
            <a:off x="6145213" y="3886200"/>
            <a:ext cx="560387" cy="747713"/>
          </a:xfrm>
          <a:prstGeom prst="line">
            <a:avLst/>
          </a:prstGeom>
          <a:noFill/>
          <a:ln w="12700">
            <a:solidFill>
              <a:schemeClr val="tx1"/>
            </a:solidFill>
            <a:round/>
            <a:headEnd/>
            <a:tailEnd type="triangle" w="med" len="med"/>
          </a:ln>
        </p:spPr>
        <p:txBody>
          <a:bodyPr wrap="none" anchor="ctr"/>
          <a:lstStyle/>
          <a:p>
            <a:endParaRPr lang="en-US"/>
          </a:p>
        </p:txBody>
      </p:sp>
      <p:sp>
        <p:nvSpPr>
          <p:cNvPr id="367624" name="Freeform 7"/>
          <p:cNvSpPr>
            <a:spLocks/>
          </p:cNvSpPr>
          <p:nvPr/>
        </p:nvSpPr>
        <p:spPr bwMode="auto">
          <a:xfrm>
            <a:off x="5956300" y="5440363"/>
            <a:ext cx="320675" cy="242887"/>
          </a:xfrm>
          <a:custGeom>
            <a:avLst/>
            <a:gdLst>
              <a:gd name="T0" fmla="*/ 12 w 202"/>
              <a:gd name="T1" fmla="*/ 141 h 153"/>
              <a:gd name="T2" fmla="*/ 105 w 202"/>
              <a:gd name="T3" fmla="*/ 145 h 153"/>
              <a:gd name="T4" fmla="*/ 162 w 202"/>
              <a:gd name="T5" fmla="*/ 144 h 153"/>
              <a:gd name="T6" fmla="*/ 192 w 202"/>
              <a:gd name="T7" fmla="*/ 147 h 153"/>
              <a:gd name="T8" fmla="*/ 201 w 202"/>
              <a:gd name="T9" fmla="*/ 132 h 153"/>
              <a:gd name="T10" fmla="*/ 187 w 202"/>
              <a:gd name="T11" fmla="*/ 24 h 153"/>
              <a:gd name="T12" fmla="*/ 150 w 202"/>
              <a:gd name="T13" fmla="*/ 0 h 153"/>
              <a:gd name="T14" fmla="*/ 70 w 202"/>
              <a:gd name="T15" fmla="*/ 46 h 153"/>
              <a:gd name="T16" fmla="*/ 51 w 202"/>
              <a:gd name="T17" fmla="*/ 52 h 153"/>
              <a:gd name="T18" fmla="*/ 27 w 202"/>
              <a:gd name="T19" fmla="*/ 57 h 153"/>
              <a:gd name="T20" fmla="*/ 7 w 202"/>
              <a:gd name="T21" fmla="*/ 73 h 153"/>
              <a:gd name="T22" fmla="*/ 0 w 202"/>
              <a:gd name="T23" fmla="*/ 90 h 153"/>
              <a:gd name="T24" fmla="*/ 1 w 202"/>
              <a:gd name="T25" fmla="*/ 133 h 153"/>
              <a:gd name="T26" fmla="*/ 12 w 202"/>
              <a:gd name="T27" fmla="*/ 141 h 1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2"/>
              <a:gd name="T43" fmla="*/ 0 h 153"/>
              <a:gd name="T44" fmla="*/ 202 w 202"/>
              <a:gd name="T45" fmla="*/ 153 h 1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2" h="153">
                <a:moveTo>
                  <a:pt x="12" y="141"/>
                </a:moveTo>
                <a:cubicBezTo>
                  <a:pt x="39" y="153"/>
                  <a:pt x="79" y="146"/>
                  <a:pt x="105" y="145"/>
                </a:cubicBezTo>
                <a:cubicBezTo>
                  <a:pt x="127" y="143"/>
                  <a:pt x="135" y="143"/>
                  <a:pt x="162" y="144"/>
                </a:cubicBezTo>
                <a:cubicBezTo>
                  <a:pt x="172" y="148"/>
                  <a:pt x="181" y="148"/>
                  <a:pt x="192" y="147"/>
                </a:cubicBezTo>
                <a:cubicBezTo>
                  <a:pt x="200" y="136"/>
                  <a:pt x="198" y="142"/>
                  <a:pt x="201" y="132"/>
                </a:cubicBezTo>
                <a:cubicBezTo>
                  <a:pt x="200" y="102"/>
                  <a:pt x="202" y="55"/>
                  <a:pt x="187" y="24"/>
                </a:cubicBezTo>
                <a:cubicBezTo>
                  <a:pt x="185" y="7"/>
                  <a:pt x="165" y="1"/>
                  <a:pt x="150" y="0"/>
                </a:cubicBezTo>
                <a:cubicBezTo>
                  <a:pt x="116" y="2"/>
                  <a:pt x="102" y="41"/>
                  <a:pt x="70" y="46"/>
                </a:cubicBezTo>
                <a:cubicBezTo>
                  <a:pt x="63" y="49"/>
                  <a:pt x="58" y="51"/>
                  <a:pt x="51" y="52"/>
                </a:cubicBezTo>
                <a:cubicBezTo>
                  <a:pt x="43" y="55"/>
                  <a:pt x="36" y="56"/>
                  <a:pt x="27" y="57"/>
                </a:cubicBezTo>
                <a:cubicBezTo>
                  <a:pt x="19" y="62"/>
                  <a:pt x="14" y="67"/>
                  <a:pt x="7" y="73"/>
                </a:cubicBezTo>
                <a:cubicBezTo>
                  <a:pt x="0" y="87"/>
                  <a:pt x="2" y="81"/>
                  <a:pt x="0" y="90"/>
                </a:cubicBezTo>
                <a:cubicBezTo>
                  <a:pt x="0" y="104"/>
                  <a:pt x="0" y="119"/>
                  <a:pt x="1" y="133"/>
                </a:cubicBezTo>
                <a:cubicBezTo>
                  <a:pt x="1" y="138"/>
                  <a:pt x="8" y="147"/>
                  <a:pt x="12" y="141"/>
                </a:cubicBezTo>
                <a:close/>
              </a:path>
            </a:pathLst>
          </a:custGeom>
          <a:solidFill>
            <a:srgbClr val="FF0000"/>
          </a:solidFill>
          <a:ln w="12700" cap="flat" cmpd="sng">
            <a:solidFill>
              <a:srgbClr val="FF0000"/>
            </a:solidFill>
            <a:prstDash val="solid"/>
            <a:round/>
            <a:headEnd/>
            <a:tailEnd/>
          </a:ln>
        </p:spPr>
        <p:txBody>
          <a:bodyPr/>
          <a:lstStyle/>
          <a:p>
            <a:endParaRPr lang="en-US"/>
          </a:p>
        </p:txBody>
      </p:sp>
      <p:sp>
        <p:nvSpPr>
          <p:cNvPr id="367625" name="Line 8"/>
          <p:cNvSpPr>
            <a:spLocks noChangeShapeType="1"/>
          </p:cNvSpPr>
          <p:nvPr/>
        </p:nvSpPr>
        <p:spPr bwMode="auto">
          <a:xfrm>
            <a:off x="5962650" y="4056063"/>
            <a:ext cx="0" cy="1600200"/>
          </a:xfrm>
          <a:prstGeom prst="line">
            <a:avLst/>
          </a:prstGeom>
          <a:noFill/>
          <a:ln w="31750">
            <a:solidFill>
              <a:schemeClr val="tx1"/>
            </a:solidFill>
            <a:round/>
            <a:headEnd/>
            <a:tailEnd/>
          </a:ln>
        </p:spPr>
        <p:txBody>
          <a:bodyPr wrap="none" anchor="ctr"/>
          <a:lstStyle/>
          <a:p>
            <a:endParaRPr lang="en-US"/>
          </a:p>
        </p:txBody>
      </p:sp>
      <p:sp>
        <p:nvSpPr>
          <p:cNvPr id="367626" name="Freeform 9"/>
          <p:cNvSpPr>
            <a:spLocks/>
          </p:cNvSpPr>
          <p:nvPr/>
        </p:nvSpPr>
        <p:spPr bwMode="auto">
          <a:xfrm>
            <a:off x="4360863" y="4011613"/>
            <a:ext cx="1638300" cy="1573212"/>
          </a:xfrm>
          <a:custGeom>
            <a:avLst/>
            <a:gdLst>
              <a:gd name="T0" fmla="*/ 0 w 1032"/>
              <a:gd name="T1" fmla="*/ 990 h 991"/>
              <a:gd name="T2" fmla="*/ 108 w 1032"/>
              <a:gd name="T3" fmla="*/ 980 h 991"/>
              <a:gd name="T4" fmla="*/ 163 w 1032"/>
              <a:gd name="T5" fmla="*/ 967 h 991"/>
              <a:gd name="T6" fmla="*/ 218 w 1032"/>
              <a:gd name="T7" fmla="*/ 952 h 991"/>
              <a:gd name="T8" fmla="*/ 271 w 1032"/>
              <a:gd name="T9" fmla="*/ 929 h 991"/>
              <a:gd name="T10" fmla="*/ 326 w 1032"/>
              <a:gd name="T11" fmla="*/ 897 h 991"/>
              <a:gd name="T12" fmla="*/ 381 w 1032"/>
              <a:gd name="T13" fmla="*/ 857 h 991"/>
              <a:gd name="T14" fmla="*/ 488 w 1032"/>
              <a:gd name="T15" fmla="*/ 743 h 991"/>
              <a:gd name="T16" fmla="*/ 596 w 1032"/>
              <a:gd name="T17" fmla="*/ 581 h 991"/>
              <a:gd name="T18" fmla="*/ 706 w 1032"/>
              <a:gd name="T19" fmla="*/ 386 h 991"/>
              <a:gd name="T20" fmla="*/ 759 w 1032"/>
              <a:gd name="T21" fmla="*/ 287 h 991"/>
              <a:gd name="T22" fmla="*/ 814 w 1032"/>
              <a:gd name="T23" fmla="*/ 196 h 991"/>
              <a:gd name="T24" fmla="*/ 868 w 1032"/>
              <a:gd name="T25" fmla="*/ 116 h 991"/>
              <a:gd name="T26" fmla="*/ 921 w 1032"/>
              <a:gd name="T27" fmla="*/ 53 h 991"/>
              <a:gd name="T28" fmla="*/ 976 w 1032"/>
              <a:gd name="T29" fmla="*/ 13 h 991"/>
              <a:gd name="T30" fmla="*/ 1031 w 1032"/>
              <a:gd name="T31" fmla="*/ 0 h 9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32"/>
              <a:gd name="T49" fmla="*/ 0 h 991"/>
              <a:gd name="T50" fmla="*/ 1032 w 1032"/>
              <a:gd name="T51" fmla="*/ 991 h 9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32" h="991">
                <a:moveTo>
                  <a:pt x="0" y="990"/>
                </a:moveTo>
                <a:lnTo>
                  <a:pt x="108" y="980"/>
                </a:lnTo>
                <a:lnTo>
                  <a:pt x="163" y="967"/>
                </a:lnTo>
                <a:lnTo>
                  <a:pt x="218" y="952"/>
                </a:lnTo>
                <a:lnTo>
                  <a:pt x="271" y="929"/>
                </a:lnTo>
                <a:lnTo>
                  <a:pt x="326" y="897"/>
                </a:lnTo>
                <a:lnTo>
                  <a:pt x="381" y="857"/>
                </a:lnTo>
                <a:lnTo>
                  <a:pt x="488" y="743"/>
                </a:lnTo>
                <a:lnTo>
                  <a:pt x="596" y="581"/>
                </a:lnTo>
                <a:lnTo>
                  <a:pt x="706" y="386"/>
                </a:lnTo>
                <a:lnTo>
                  <a:pt x="759" y="287"/>
                </a:lnTo>
                <a:lnTo>
                  <a:pt x="814" y="196"/>
                </a:lnTo>
                <a:lnTo>
                  <a:pt x="868" y="116"/>
                </a:lnTo>
                <a:lnTo>
                  <a:pt x="921" y="53"/>
                </a:lnTo>
                <a:lnTo>
                  <a:pt x="976" y="13"/>
                </a:lnTo>
                <a:lnTo>
                  <a:pt x="1031" y="0"/>
                </a:lnTo>
              </a:path>
            </a:pathLst>
          </a:custGeom>
          <a:noFill/>
          <a:ln w="50800" cap="rnd" cmpd="sng">
            <a:solidFill>
              <a:srgbClr val="008000"/>
            </a:solidFill>
            <a:prstDash val="solid"/>
            <a:round/>
            <a:headEnd type="none" w="med" len="med"/>
            <a:tailEnd type="none" w="med" len="med"/>
          </a:ln>
        </p:spPr>
        <p:txBody>
          <a:bodyPr/>
          <a:lstStyle/>
          <a:p>
            <a:endParaRPr lang="en-US"/>
          </a:p>
        </p:txBody>
      </p:sp>
      <p:sp>
        <p:nvSpPr>
          <p:cNvPr id="367627" name="Freeform 10"/>
          <p:cNvSpPr>
            <a:spLocks/>
          </p:cNvSpPr>
          <p:nvPr/>
        </p:nvSpPr>
        <p:spPr bwMode="auto">
          <a:xfrm>
            <a:off x="4343400" y="5667375"/>
            <a:ext cx="3289300" cy="7938"/>
          </a:xfrm>
          <a:custGeom>
            <a:avLst/>
            <a:gdLst>
              <a:gd name="T0" fmla="*/ 0 w 2072"/>
              <a:gd name="T1" fmla="*/ 5 h 5"/>
              <a:gd name="T2" fmla="*/ 12 w 2072"/>
              <a:gd name="T3" fmla="*/ 0 h 5"/>
              <a:gd name="T4" fmla="*/ 2072 w 2072"/>
              <a:gd name="T5" fmla="*/ 0 h 5"/>
              <a:gd name="T6" fmla="*/ 0 60000 65536"/>
              <a:gd name="T7" fmla="*/ 0 60000 65536"/>
              <a:gd name="T8" fmla="*/ 0 60000 65536"/>
              <a:gd name="T9" fmla="*/ 0 w 2072"/>
              <a:gd name="T10" fmla="*/ 0 h 5"/>
              <a:gd name="T11" fmla="*/ 2072 w 2072"/>
              <a:gd name="T12" fmla="*/ 5 h 5"/>
            </a:gdLst>
            <a:ahLst/>
            <a:cxnLst>
              <a:cxn ang="T6">
                <a:pos x="T0" y="T1"/>
              </a:cxn>
              <a:cxn ang="T7">
                <a:pos x="T2" y="T3"/>
              </a:cxn>
              <a:cxn ang="T8">
                <a:pos x="T4" y="T5"/>
              </a:cxn>
            </a:cxnLst>
            <a:rect l="T9" t="T10" r="T11" b="T12"/>
            <a:pathLst>
              <a:path w="2072" h="5">
                <a:moveTo>
                  <a:pt x="0" y="5"/>
                </a:moveTo>
                <a:lnTo>
                  <a:pt x="12" y="0"/>
                </a:lnTo>
                <a:lnTo>
                  <a:pt x="2072" y="0"/>
                </a:lnTo>
              </a:path>
            </a:pathLst>
          </a:custGeom>
          <a:noFill/>
          <a:ln w="50800" cap="rnd" cmpd="sng">
            <a:solidFill>
              <a:schemeClr val="tx1"/>
            </a:solidFill>
            <a:prstDash val="solid"/>
            <a:round/>
            <a:headEnd type="none" w="med" len="med"/>
            <a:tailEnd type="none" w="med" len="med"/>
          </a:ln>
        </p:spPr>
        <p:txBody>
          <a:bodyPr/>
          <a:lstStyle/>
          <a:p>
            <a:endParaRPr lang="en-US"/>
          </a:p>
        </p:txBody>
      </p:sp>
      <p:sp>
        <p:nvSpPr>
          <p:cNvPr id="367628" name="Rectangle 11"/>
          <p:cNvSpPr>
            <a:spLocks noChangeArrowheads="1"/>
          </p:cNvSpPr>
          <p:nvPr/>
        </p:nvSpPr>
        <p:spPr bwMode="auto">
          <a:xfrm>
            <a:off x="7639050" y="5656263"/>
            <a:ext cx="381000" cy="363537"/>
          </a:xfrm>
          <a:prstGeom prst="rect">
            <a:avLst/>
          </a:prstGeom>
          <a:noFill/>
          <a:ln w="12700">
            <a:noFill/>
            <a:miter lim="800000"/>
            <a:headEnd/>
            <a:tailEnd/>
          </a:ln>
        </p:spPr>
        <p:txBody>
          <a:bodyPr lIns="90487" tIns="44450" rIns="90487" bIns="44450">
            <a:spAutoFit/>
          </a:bodyPr>
          <a:lstStyle/>
          <a:p>
            <a:pPr eaLnBrk="0" hangingPunct="0"/>
            <a:r>
              <a:rPr lang="en-US" sz="1800" b="1"/>
              <a:t>Z</a:t>
            </a:r>
          </a:p>
        </p:txBody>
      </p:sp>
      <p:sp>
        <p:nvSpPr>
          <p:cNvPr id="367629" name="Rectangle 12"/>
          <p:cNvSpPr>
            <a:spLocks noChangeArrowheads="1"/>
          </p:cNvSpPr>
          <p:nvPr/>
        </p:nvSpPr>
        <p:spPr bwMode="auto">
          <a:xfrm>
            <a:off x="6010275" y="5959475"/>
            <a:ext cx="184150" cy="92075"/>
          </a:xfrm>
          <a:prstGeom prst="rect">
            <a:avLst/>
          </a:prstGeom>
          <a:noFill/>
          <a:ln w="12700">
            <a:noFill/>
            <a:miter lim="800000"/>
            <a:headEnd/>
            <a:tailEnd/>
          </a:ln>
        </p:spPr>
        <p:txBody>
          <a:bodyPr wrap="none" anchor="ctr"/>
          <a:lstStyle/>
          <a:p>
            <a:pPr algn="ctr">
              <a:spcBef>
                <a:spcPct val="50000"/>
              </a:spcBef>
            </a:pPr>
            <a:endParaRPr lang="en-US"/>
          </a:p>
        </p:txBody>
      </p:sp>
      <p:sp>
        <p:nvSpPr>
          <p:cNvPr id="367630" name="Rectangle 13"/>
          <p:cNvSpPr>
            <a:spLocks noChangeArrowheads="1"/>
          </p:cNvSpPr>
          <p:nvPr/>
        </p:nvSpPr>
        <p:spPr bwMode="auto">
          <a:xfrm>
            <a:off x="6115050" y="6265863"/>
            <a:ext cx="625475" cy="363537"/>
          </a:xfrm>
          <a:prstGeom prst="rect">
            <a:avLst/>
          </a:prstGeom>
          <a:noFill/>
          <a:ln w="12700">
            <a:noFill/>
            <a:miter lim="800000"/>
            <a:headEnd/>
            <a:tailEnd/>
          </a:ln>
        </p:spPr>
        <p:txBody>
          <a:bodyPr wrap="none" lIns="90487" tIns="44450" rIns="90487" bIns="44450">
            <a:spAutoFit/>
          </a:bodyPr>
          <a:lstStyle/>
          <a:p>
            <a:pPr eaLnBrk="0" hangingPunct="0"/>
            <a:r>
              <a:rPr lang="en-US" sz="1800" b="1">
                <a:solidFill>
                  <a:srgbClr val="339933"/>
                </a:solidFill>
              </a:rPr>
              <a:t>0.12</a:t>
            </a:r>
            <a:endParaRPr lang="en-US" b="1">
              <a:solidFill>
                <a:srgbClr val="339933"/>
              </a:solidFill>
            </a:endParaRPr>
          </a:p>
        </p:txBody>
      </p:sp>
      <p:sp>
        <p:nvSpPr>
          <p:cNvPr id="367631" name="Rectangle 14"/>
          <p:cNvSpPr>
            <a:spLocks noChangeArrowheads="1"/>
          </p:cNvSpPr>
          <p:nvPr/>
        </p:nvSpPr>
        <p:spPr bwMode="auto">
          <a:xfrm>
            <a:off x="388938" y="4710113"/>
            <a:ext cx="590550" cy="1587"/>
          </a:xfrm>
          <a:prstGeom prst="rect">
            <a:avLst/>
          </a:prstGeom>
          <a:solidFill>
            <a:srgbClr val="A64C4C"/>
          </a:solidFill>
          <a:ln w="12700">
            <a:noFill/>
            <a:miter lim="800000"/>
            <a:headEnd/>
            <a:tailEnd/>
          </a:ln>
        </p:spPr>
        <p:txBody>
          <a:bodyPr wrap="none" anchor="ctr"/>
          <a:lstStyle/>
          <a:p>
            <a:pPr algn="ctr">
              <a:spcBef>
                <a:spcPct val="50000"/>
              </a:spcBef>
            </a:pPr>
            <a:endParaRPr lang="en-US"/>
          </a:p>
        </p:txBody>
      </p:sp>
      <p:sp>
        <p:nvSpPr>
          <p:cNvPr id="367632" name="Rectangle 15"/>
          <p:cNvSpPr>
            <a:spLocks noChangeArrowheads="1"/>
          </p:cNvSpPr>
          <p:nvPr/>
        </p:nvSpPr>
        <p:spPr bwMode="auto">
          <a:xfrm>
            <a:off x="2876550" y="4719638"/>
            <a:ext cx="6350" cy="6350"/>
          </a:xfrm>
          <a:prstGeom prst="rect">
            <a:avLst/>
          </a:prstGeom>
          <a:solidFill>
            <a:srgbClr val="D989B8"/>
          </a:solidFill>
          <a:ln w="12700">
            <a:noFill/>
            <a:miter lim="800000"/>
            <a:headEnd/>
            <a:tailEnd/>
          </a:ln>
        </p:spPr>
        <p:txBody>
          <a:bodyPr wrap="none" anchor="ctr"/>
          <a:lstStyle/>
          <a:p>
            <a:pPr algn="ctr">
              <a:spcBef>
                <a:spcPct val="50000"/>
              </a:spcBef>
            </a:pPr>
            <a:endParaRPr lang="en-US"/>
          </a:p>
        </p:txBody>
      </p:sp>
      <p:sp>
        <p:nvSpPr>
          <p:cNvPr id="367633" name="Rectangle 16"/>
          <p:cNvSpPr>
            <a:spLocks noGrp="1" noChangeArrowheads="1"/>
          </p:cNvSpPr>
          <p:nvPr>
            <p:ph type="title"/>
          </p:nvPr>
        </p:nvSpPr>
        <p:spPr>
          <a:xfrm>
            <a:off x="1143000" y="304800"/>
            <a:ext cx="7848600" cy="1143000"/>
          </a:xfrm>
        </p:spPr>
        <p:txBody>
          <a:bodyPr lIns="90487" tIns="44450" rIns="90487" bIns="44450" anchor="ctr" anchorCtr="1"/>
          <a:lstStyle/>
          <a:p>
            <a:pPr defTabSz="914400" eaLnBrk="1" hangingPunct="1">
              <a:lnSpc>
                <a:spcPct val="95000"/>
              </a:lnSpc>
            </a:pPr>
            <a:r>
              <a:rPr lang="en-US" sz="3900" smtClean="0"/>
              <a:t>Solution: Finding P(0 &lt; Z &lt; 0.12)</a:t>
            </a:r>
          </a:p>
        </p:txBody>
      </p:sp>
      <p:sp>
        <p:nvSpPr>
          <p:cNvPr id="367634" name="Rectangle 17"/>
          <p:cNvSpPr>
            <a:spLocks noChangeArrowheads="1"/>
          </p:cNvSpPr>
          <p:nvPr/>
        </p:nvSpPr>
        <p:spPr bwMode="auto">
          <a:xfrm>
            <a:off x="6248400" y="3505200"/>
            <a:ext cx="1206500" cy="454025"/>
          </a:xfrm>
          <a:prstGeom prst="rect">
            <a:avLst/>
          </a:prstGeom>
          <a:solidFill>
            <a:srgbClr val="FDE0BD"/>
          </a:solidFill>
          <a:ln w="12700">
            <a:noFill/>
            <a:miter lim="800000"/>
            <a:headEnd/>
            <a:tailEnd/>
          </a:ln>
        </p:spPr>
        <p:txBody>
          <a:bodyPr lIns="90487" tIns="44450" rIns="90487" bIns="44450">
            <a:spAutoFit/>
          </a:bodyPr>
          <a:lstStyle/>
          <a:p>
            <a:pPr algn="ctr" eaLnBrk="0" hangingPunct="0">
              <a:spcBef>
                <a:spcPct val="50000"/>
              </a:spcBef>
            </a:pPr>
            <a:r>
              <a:rPr lang="en-US">
                <a:solidFill>
                  <a:srgbClr val="FF0000"/>
                </a:solidFill>
              </a:rPr>
              <a:t>0.0478</a:t>
            </a:r>
          </a:p>
        </p:txBody>
      </p:sp>
      <p:sp>
        <p:nvSpPr>
          <p:cNvPr id="367635" name="Rectangle 18"/>
          <p:cNvSpPr>
            <a:spLocks noChangeArrowheads="1"/>
          </p:cNvSpPr>
          <p:nvPr/>
        </p:nvSpPr>
        <p:spPr bwMode="auto">
          <a:xfrm>
            <a:off x="5734050" y="5884863"/>
            <a:ext cx="625475" cy="363537"/>
          </a:xfrm>
          <a:prstGeom prst="rect">
            <a:avLst/>
          </a:prstGeom>
          <a:noFill/>
          <a:ln w="12700">
            <a:noFill/>
            <a:miter lim="800000"/>
            <a:headEnd/>
            <a:tailEnd/>
          </a:ln>
        </p:spPr>
        <p:txBody>
          <a:bodyPr wrap="none" lIns="90487" tIns="44450" rIns="90487" bIns="44450">
            <a:spAutoFit/>
          </a:bodyPr>
          <a:lstStyle/>
          <a:p>
            <a:pPr eaLnBrk="0" hangingPunct="0"/>
            <a:r>
              <a:rPr lang="en-US" sz="1800" b="1"/>
              <a:t>0.00</a:t>
            </a:r>
            <a:endParaRPr lang="en-US" b="1"/>
          </a:p>
        </p:txBody>
      </p:sp>
      <p:sp>
        <p:nvSpPr>
          <p:cNvPr id="367636" name="Line 19"/>
          <p:cNvSpPr>
            <a:spLocks noChangeShapeType="1"/>
          </p:cNvSpPr>
          <p:nvPr/>
        </p:nvSpPr>
        <p:spPr bwMode="auto">
          <a:xfrm flipV="1">
            <a:off x="5962650" y="5656263"/>
            <a:ext cx="0" cy="228600"/>
          </a:xfrm>
          <a:prstGeom prst="line">
            <a:avLst/>
          </a:prstGeom>
          <a:noFill/>
          <a:ln w="12700">
            <a:solidFill>
              <a:schemeClr val="tx1"/>
            </a:solidFill>
            <a:round/>
            <a:headEnd/>
            <a:tailEnd type="triangle" w="med" len="med"/>
          </a:ln>
        </p:spPr>
        <p:txBody>
          <a:bodyPr wrap="none" anchor="ctr"/>
          <a:lstStyle/>
          <a:p>
            <a:endParaRPr lang="en-US"/>
          </a:p>
        </p:txBody>
      </p:sp>
      <p:sp>
        <p:nvSpPr>
          <p:cNvPr id="367637" name="Line 20"/>
          <p:cNvSpPr>
            <a:spLocks noChangeShapeType="1"/>
          </p:cNvSpPr>
          <p:nvPr/>
        </p:nvSpPr>
        <p:spPr bwMode="auto">
          <a:xfrm flipV="1">
            <a:off x="6343650" y="5656263"/>
            <a:ext cx="0" cy="685800"/>
          </a:xfrm>
          <a:prstGeom prst="line">
            <a:avLst/>
          </a:prstGeom>
          <a:noFill/>
          <a:ln w="12700">
            <a:solidFill>
              <a:schemeClr val="tx1"/>
            </a:solidFill>
            <a:round/>
            <a:headEnd/>
            <a:tailEnd type="triangle" w="med" len="med"/>
          </a:ln>
        </p:spPr>
        <p:txBody>
          <a:bodyPr wrap="none" anchor="ctr"/>
          <a:lstStyle/>
          <a:p>
            <a:endParaRPr lang="en-US"/>
          </a:p>
        </p:txBody>
      </p:sp>
      <p:sp>
        <p:nvSpPr>
          <p:cNvPr id="367638" name="Rectangle 21"/>
          <p:cNvSpPr>
            <a:spLocks noChangeArrowheads="1"/>
          </p:cNvSpPr>
          <p:nvPr/>
        </p:nvSpPr>
        <p:spPr bwMode="auto">
          <a:xfrm>
            <a:off x="4959350" y="2133600"/>
            <a:ext cx="2493963" cy="457200"/>
          </a:xfrm>
          <a:prstGeom prst="rect">
            <a:avLst/>
          </a:prstGeom>
          <a:noFill/>
          <a:ln w="19050" algn="ctr">
            <a:noFill/>
            <a:miter lim="800000"/>
            <a:headEnd/>
            <a:tailEnd/>
          </a:ln>
        </p:spPr>
        <p:txBody>
          <a:bodyPr wrap="none">
            <a:spAutoFit/>
          </a:bodyPr>
          <a:lstStyle/>
          <a:p>
            <a:pPr algn="ctr" eaLnBrk="0" hangingPunct="0">
              <a:spcBef>
                <a:spcPct val="50000"/>
              </a:spcBef>
            </a:pPr>
            <a:r>
              <a:rPr lang="en-US">
                <a:solidFill>
                  <a:schemeClr val="folHlink"/>
                </a:solidFill>
              </a:rPr>
              <a:t>= P(</a:t>
            </a:r>
            <a:r>
              <a:rPr lang="en-US">
                <a:solidFill>
                  <a:schemeClr val="folHlink"/>
                </a:solidFill>
                <a:sym typeface="Arial" charset="0"/>
              </a:rPr>
              <a:t>0 &lt; Z &lt; 0.12)</a:t>
            </a:r>
          </a:p>
        </p:txBody>
      </p:sp>
      <p:sp>
        <p:nvSpPr>
          <p:cNvPr id="367639" name="Rectangle 22"/>
          <p:cNvSpPr>
            <a:spLocks noChangeArrowheads="1"/>
          </p:cNvSpPr>
          <p:nvPr/>
        </p:nvSpPr>
        <p:spPr bwMode="auto">
          <a:xfrm>
            <a:off x="4959350" y="1752600"/>
            <a:ext cx="2441575" cy="461963"/>
          </a:xfrm>
          <a:prstGeom prst="rect">
            <a:avLst/>
          </a:prstGeom>
          <a:noFill/>
          <a:ln w="19050" algn="ctr">
            <a:noFill/>
            <a:miter lim="800000"/>
            <a:headEnd/>
            <a:tailEnd/>
          </a:ln>
        </p:spPr>
        <p:txBody>
          <a:bodyPr wrap="none">
            <a:spAutoFit/>
          </a:bodyPr>
          <a:lstStyle/>
          <a:p>
            <a:pPr algn="ctr"/>
            <a:r>
              <a:rPr lang="en-US">
                <a:solidFill>
                  <a:schemeClr val="bg2"/>
                </a:solidFill>
              </a:rPr>
              <a:t>P(1</a:t>
            </a:r>
            <a:r>
              <a:rPr lang="en-US">
                <a:solidFill>
                  <a:schemeClr val="bg2"/>
                </a:solidFill>
                <a:sym typeface="Arial" charset="0"/>
              </a:rPr>
              <a:t>8 &lt; X &lt; 18.6)</a:t>
            </a:r>
          </a:p>
        </p:txBody>
      </p:sp>
      <p:sp>
        <p:nvSpPr>
          <p:cNvPr id="367640" name="Rectangle 23"/>
          <p:cNvSpPr>
            <a:spLocks noChangeArrowheads="1"/>
          </p:cNvSpPr>
          <p:nvPr/>
        </p:nvSpPr>
        <p:spPr bwMode="auto">
          <a:xfrm>
            <a:off x="4953000" y="1676400"/>
            <a:ext cx="3967163" cy="1752600"/>
          </a:xfrm>
          <a:prstGeom prst="rect">
            <a:avLst/>
          </a:prstGeom>
          <a:noFill/>
          <a:ln w="19050" algn="ctr">
            <a:solidFill>
              <a:schemeClr val="tx1"/>
            </a:solidFill>
            <a:miter lim="800000"/>
            <a:headEnd/>
            <a:tailEnd/>
          </a:ln>
        </p:spPr>
        <p:txBody>
          <a:bodyPr wrap="none" anchor="ctr"/>
          <a:lstStyle/>
          <a:p>
            <a:pPr algn="ctr">
              <a:spcBef>
                <a:spcPct val="50000"/>
              </a:spcBef>
            </a:pPr>
            <a:endParaRPr lang="en-US"/>
          </a:p>
        </p:txBody>
      </p:sp>
      <p:sp>
        <p:nvSpPr>
          <p:cNvPr id="367641" name="Rectangle 24"/>
          <p:cNvSpPr>
            <a:spLocks noChangeArrowheads="1"/>
          </p:cNvSpPr>
          <p:nvPr/>
        </p:nvSpPr>
        <p:spPr bwMode="auto">
          <a:xfrm>
            <a:off x="4959350" y="2514600"/>
            <a:ext cx="3432175" cy="457200"/>
          </a:xfrm>
          <a:prstGeom prst="rect">
            <a:avLst/>
          </a:prstGeom>
          <a:noFill/>
          <a:ln w="19050" algn="ctr">
            <a:noFill/>
            <a:miter lim="800000"/>
            <a:headEnd/>
            <a:tailEnd/>
          </a:ln>
        </p:spPr>
        <p:txBody>
          <a:bodyPr>
            <a:spAutoFit/>
          </a:bodyPr>
          <a:lstStyle/>
          <a:p>
            <a:pPr algn="ctr" eaLnBrk="0" hangingPunct="0">
              <a:spcBef>
                <a:spcPct val="50000"/>
              </a:spcBef>
            </a:pPr>
            <a:r>
              <a:rPr lang="en-US">
                <a:solidFill>
                  <a:schemeClr val="folHlink"/>
                </a:solidFill>
              </a:rPr>
              <a:t>= P(</a:t>
            </a:r>
            <a:r>
              <a:rPr lang="en-US">
                <a:solidFill>
                  <a:schemeClr val="folHlink"/>
                </a:solidFill>
                <a:sym typeface="Arial" charset="0"/>
              </a:rPr>
              <a:t>Z &lt; 0.12) – P(Z </a:t>
            </a:r>
            <a:r>
              <a:rPr lang="en-US">
                <a:solidFill>
                  <a:schemeClr val="folHlink"/>
                </a:solidFill>
                <a:cs typeface="Arial" charset="0"/>
                <a:sym typeface="Arial" charset="0"/>
              </a:rPr>
              <a:t>≤</a:t>
            </a:r>
            <a:r>
              <a:rPr lang="en-US">
                <a:solidFill>
                  <a:schemeClr val="folHlink"/>
                </a:solidFill>
                <a:sym typeface="Arial" charset="0"/>
              </a:rPr>
              <a:t> 0)</a:t>
            </a:r>
          </a:p>
        </p:txBody>
      </p:sp>
      <p:sp>
        <p:nvSpPr>
          <p:cNvPr id="367642" name="Rectangle 25"/>
          <p:cNvSpPr>
            <a:spLocks noChangeArrowheads="1"/>
          </p:cNvSpPr>
          <p:nvPr/>
        </p:nvSpPr>
        <p:spPr bwMode="auto">
          <a:xfrm>
            <a:off x="4959350" y="2895600"/>
            <a:ext cx="3892550" cy="461963"/>
          </a:xfrm>
          <a:prstGeom prst="rect">
            <a:avLst/>
          </a:prstGeom>
          <a:noFill/>
          <a:ln w="19050" algn="ctr">
            <a:noFill/>
            <a:miter lim="800000"/>
            <a:headEnd/>
            <a:tailEnd/>
          </a:ln>
        </p:spPr>
        <p:txBody>
          <a:bodyPr>
            <a:spAutoFit/>
          </a:bodyPr>
          <a:lstStyle/>
          <a:p>
            <a:pPr algn="ctr" eaLnBrk="0" hangingPunct="0">
              <a:spcBef>
                <a:spcPct val="50000"/>
              </a:spcBef>
            </a:pPr>
            <a:r>
              <a:rPr lang="en-US">
                <a:solidFill>
                  <a:schemeClr val="folHlink"/>
                </a:solidFill>
              </a:rPr>
              <a:t>= 0.5478 - 0.5000 = </a:t>
            </a:r>
            <a:r>
              <a:rPr lang="en-US">
                <a:solidFill>
                  <a:schemeClr val="hlink"/>
                </a:solidFill>
              </a:rPr>
              <a:t>0.0478</a:t>
            </a:r>
            <a:endParaRPr lang="en-US">
              <a:solidFill>
                <a:schemeClr val="hlink"/>
              </a:solidFill>
              <a:sym typeface="Arial" charset="0"/>
            </a:endParaRPr>
          </a:p>
        </p:txBody>
      </p:sp>
      <p:sp>
        <p:nvSpPr>
          <p:cNvPr id="367643" name="Rectangle 26"/>
          <p:cNvSpPr>
            <a:spLocks noChangeArrowheads="1"/>
          </p:cNvSpPr>
          <p:nvPr/>
        </p:nvSpPr>
        <p:spPr bwMode="auto">
          <a:xfrm>
            <a:off x="4343400" y="3813175"/>
            <a:ext cx="1206500" cy="454025"/>
          </a:xfrm>
          <a:prstGeom prst="rect">
            <a:avLst/>
          </a:prstGeom>
          <a:solidFill>
            <a:srgbClr val="FDE0BD"/>
          </a:solidFill>
          <a:ln w="12700">
            <a:noFill/>
            <a:miter lim="800000"/>
            <a:headEnd/>
            <a:tailEnd/>
          </a:ln>
        </p:spPr>
        <p:txBody>
          <a:bodyPr lIns="90487" tIns="44450" rIns="90487" bIns="44450">
            <a:spAutoFit/>
          </a:bodyPr>
          <a:lstStyle/>
          <a:p>
            <a:pPr algn="ctr" eaLnBrk="0" hangingPunct="0">
              <a:spcBef>
                <a:spcPct val="50000"/>
              </a:spcBef>
            </a:pPr>
            <a:r>
              <a:rPr lang="en-US">
                <a:solidFill>
                  <a:schemeClr val="folHlink"/>
                </a:solidFill>
              </a:rPr>
              <a:t>0.5000</a:t>
            </a:r>
          </a:p>
        </p:txBody>
      </p:sp>
      <p:sp>
        <p:nvSpPr>
          <p:cNvPr id="367644" name="Line 27"/>
          <p:cNvSpPr>
            <a:spLocks noChangeShapeType="1"/>
          </p:cNvSpPr>
          <p:nvPr/>
        </p:nvSpPr>
        <p:spPr bwMode="auto">
          <a:xfrm>
            <a:off x="5181600" y="4267200"/>
            <a:ext cx="457200" cy="519113"/>
          </a:xfrm>
          <a:prstGeom prst="line">
            <a:avLst/>
          </a:prstGeom>
          <a:noFill/>
          <a:ln w="12700">
            <a:solidFill>
              <a:schemeClr val="tx1"/>
            </a:solidFill>
            <a:round/>
            <a:headEnd/>
            <a:tailEnd type="triangle" w="med" len="med"/>
          </a:ln>
        </p:spPr>
        <p:txBody>
          <a:bodyPr wrap="none" anchor="ctr"/>
          <a:lstStyle/>
          <a:p>
            <a:endParaRPr lang="en-US"/>
          </a:p>
        </p:txBody>
      </p:sp>
      <p:sp>
        <p:nvSpPr>
          <p:cNvPr id="367645" name="Rectangle 28"/>
          <p:cNvSpPr>
            <a:spLocks noChangeArrowheads="1"/>
          </p:cNvSpPr>
          <p:nvPr/>
        </p:nvSpPr>
        <p:spPr bwMode="auto">
          <a:xfrm>
            <a:off x="2887663" y="4719638"/>
            <a:ext cx="6350" cy="6350"/>
          </a:xfrm>
          <a:prstGeom prst="rect">
            <a:avLst/>
          </a:prstGeom>
          <a:solidFill>
            <a:srgbClr val="D989B8"/>
          </a:solidFill>
          <a:ln w="12700">
            <a:noFill/>
            <a:miter lim="800000"/>
            <a:headEnd/>
            <a:tailEnd/>
          </a:ln>
        </p:spPr>
        <p:txBody>
          <a:bodyPr wrap="none" anchor="ctr"/>
          <a:lstStyle/>
          <a:p>
            <a:pPr algn="ctr">
              <a:spcBef>
                <a:spcPct val="50000"/>
              </a:spcBef>
            </a:pPr>
            <a:endParaRPr lang="en-US"/>
          </a:p>
        </p:txBody>
      </p:sp>
      <p:sp>
        <p:nvSpPr>
          <p:cNvPr id="367646" name="Rectangle 29"/>
          <p:cNvSpPr>
            <a:spLocks noChangeArrowheads="1"/>
          </p:cNvSpPr>
          <p:nvPr/>
        </p:nvSpPr>
        <p:spPr bwMode="auto">
          <a:xfrm>
            <a:off x="388938" y="2736850"/>
            <a:ext cx="601662" cy="692150"/>
          </a:xfrm>
          <a:prstGeom prst="rect">
            <a:avLst/>
          </a:prstGeom>
          <a:solidFill>
            <a:srgbClr val="A0C7FC"/>
          </a:solidFill>
          <a:ln w="12700">
            <a:noFill/>
            <a:miter lim="800000"/>
            <a:headEnd/>
            <a:tailEnd/>
          </a:ln>
        </p:spPr>
        <p:txBody>
          <a:bodyPr wrap="none" anchor="ctr"/>
          <a:lstStyle/>
          <a:p>
            <a:pPr algn="ctr">
              <a:spcBef>
                <a:spcPct val="50000"/>
              </a:spcBef>
            </a:pPr>
            <a:endParaRPr lang="en-US"/>
          </a:p>
        </p:txBody>
      </p:sp>
      <p:sp>
        <p:nvSpPr>
          <p:cNvPr id="367647" name="Rectangle 30"/>
          <p:cNvSpPr>
            <a:spLocks noChangeArrowheads="1"/>
          </p:cNvSpPr>
          <p:nvPr/>
        </p:nvSpPr>
        <p:spPr bwMode="auto">
          <a:xfrm>
            <a:off x="474663" y="2809875"/>
            <a:ext cx="374650" cy="469900"/>
          </a:xfrm>
          <a:prstGeom prst="rect">
            <a:avLst/>
          </a:prstGeom>
          <a:noFill/>
          <a:ln w="12700">
            <a:noFill/>
            <a:miter lim="800000"/>
            <a:headEnd/>
            <a:tailEnd/>
          </a:ln>
        </p:spPr>
        <p:txBody>
          <a:bodyPr wrap="none" lIns="90487" tIns="44450" rIns="90487" bIns="44450">
            <a:spAutoFit/>
          </a:bodyPr>
          <a:lstStyle/>
          <a:p>
            <a:pPr eaLnBrk="0" hangingPunct="0"/>
            <a:r>
              <a:rPr lang="en-US" sz="2500"/>
              <a:t>Z</a:t>
            </a:r>
          </a:p>
        </p:txBody>
      </p:sp>
      <p:sp>
        <p:nvSpPr>
          <p:cNvPr id="367648" name="Rectangle 31"/>
          <p:cNvSpPr>
            <a:spLocks noChangeArrowheads="1"/>
          </p:cNvSpPr>
          <p:nvPr/>
        </p:nvSpPr>
        <p:spPr bwMode="auto">
          <a:xfrm>
            <a:off x="990600" y="2736850"/>
            <a:ext cx="914400" cy="692150"/>
          </a:xfrm>
          <a:prstGeom prst="rect">
            <a:avLst/>
          </a:prstGeom>
          <a:solidFill>
            <a:srgbClr val="A0C7FC"/>
          </a:solidFill>
          <a:ln w="12700">
            <a:noFill/>
            <a:miter lim="800000"/>
            <a:headEnd/>
            <a:tailEnd/>
          </a:ln>
        </p:spPr>
        <p:txBody>
          <a:bodyPr wrap="none" anchor="ctr"/>
          <a:lstStyle/>
          <a:p>
            <a:pPr algn="ctr">
              <a:spcBef>
                <a:spcPct val="50000"/>
              </a:spcBef>
            </a:pPr>
            <a:endParaRPr lang="en-US"/>
          </a:p>
        </p:txBody>
      </p:sp>
      <p:sp>
        <p:nvSpPr>
          <p:cNvPr id="367649" name="Rectangle 32"/>
          <p:cNvSpPr>
            <a:spLocks noChangeArrowheads="1"/>
          </p:cNvSpPr>
          <p:nvPr/>
        </p:nvSpPr>
        <p:spPr bwMode="auto">
          <a:xfrm>
            <a:off x="1108075" y="2809875"/>
            <a:ext cx="622300" cy="469900"/>
          </a:xfrm>
          <a:prstGeom prst="rect">
            <a:avLst/>
          </a:prstGeom>
          <a:noFill/>
          <a:ln w="12700">
            <a:noFill/>
            <a:miter lim="800000"/>
            <a:headEnd/>
            <a:tailEnd/>
          </a:ln>
        </p:spPr>
        <p:txBody>
          <a:bodyPr wrap="none" lIns="90487" tIns="44450" rIns="90487" bIns="44450">
            <a:spAutoFit/>
          </a:bodyPr>
          <a:lstStyle/>
          <a:p>
            <a:pPr eaLnBrk="0" hangingPunct="0"/>
            <a:r>
              <a:rPr lang="en-US" sz="2500"/>
              <a:t>.00</a:t>
            </a:r>
          </a:p>
        </p:txBody>
      </p:sp>
      <p:sp>
        <p:nvSpPr>
          <p:cNvPr id="367650" name="Rectangle 33"/>
          <p:cNvSpPr>
            <a:spLocks noChangeArrowheads="1"/>
          </p:cNvSpPr>
          <p:nvPr/>
        </p:nvSpPr>
        <p:spPr bwMode="auto">
          <a:xfrm>
            <a:off x="1905000" y="2736850"/>
            <a:ext cx="990600" cy="692150"/>
          </a:xfrm>
          <a:prstGeom prst="rect">
            <a:avLst/>
          </a:prstGeom>
          <a:solidFill>
            <a:srgbClr val="A0C7FC"/>
          </a:solidFill>
          <a:ln w="12700">
            <a:noFill/>
            <a:miter lim="800000"/>
            <a:headEnd/>
            <a:tailEnd/>
          </a:ln>
        </p:spPr>
        <p:txBody>
          <a:bodyPr wrap="none" anchor="ctr"/>
          <a:lstStyle/>
          <a:p>
            <a:pPr algn="ctr">
              <a:spcBef>
                <a:spcPct val="50000"/>
              </a:spcBef>
            </a:pPr>
            <a:endParaRPr lang="en-US"/>
          </a:p>
        </p:txBody>
      </p:sp>
      <p:sp>
        <p:nvSpPr>
          <p:cNvPr id="367651" name="Rectangle 34"/>
          <p:cNvSpPr>
            <a:spLocks noChangeArrowheads="1"/>
          </p:cNvSpPr>
          <p:nvPr/>
        </p:nvSpPr>
        <p:spPr bwMode="auto">
          <a:xfrm>
            <a:off x="2052638" y="2809875"/>
            <a:ext cx="622300" cy="469900"/>
          </a:xfrm>
          <a:prstGeom prst="rect">
            <a:avLst/>
          </a:prstGeom>
          <a:noFill/>
          <a:ln w="12700">
            <a:noFill/>
            <a:miter lim="800000"/>
            <a:headEnd/>
            <a:tailEnd/>
          </a:ln>
        </p:spPr>
        <p:txBody>
          <a:bodyPr wrap="none" lIns="90487" tIns="44450" rIns="90487" bIns="44450">
            <a:spAutoFit/>
          </a:bodyPr>
          <a:lstStyle/>
          <a:p>
            <a:pPr eaLnBrk="0" hangingPunct="0"/>
            <a:r>
              <a:rPr lang="en-US" sz="2500"/>
              <a:t>.01</a:t>
            </a:r>
          </a:p>
        </p:txBody>
      </p:sp>
      <p:sp>
        <p:nvSpPr>
          <p:cNvPr id="367652" name="Rectangle 35"/>
          <p:cNvSpPr>
            <a:spLocks noChangeArrowheads="1"/>
          </p:cNvSpPr>
          <p:nvPr/>
        </p:nvSpPr>
        <p:spPr bwMode="auto">
          <a:xfrm>
            <a:off x="2895600" y="2736850"/>
            <a:ext cx="942975" cy="692150"/>
          </a:xfrm>
          <a:prstGeom prst="rect">
            <a:avLst/>
          </a:prstGeom>
          <a:solidFill>
            <a:srgbClr val="969696"/>
          </a:solidFill>
          <a:ln w="12700">
            <a:noFill/>
            <a:miter lim="800000"/>
            <a:headEnd/>
            <a:tailEnd/>
          </a:ln>
        </p:spPr>
        <p:txBody>
          <a:bodyPr wrap="none" anchor="ctr"/>
          <a:lstStyle/>
          <a:p>
            <a:pPr algn="ctr">
              <a:spcBef>
                <a:spcPct val="50000"/>
              </a:spcBef>
            </a:pPr>
            <a:endParaRPr lang="en-US"/>
          </a:p>
        </p:txBody>
      </p:sp>
      <p:sp>
        <p:nvSpPr>
          <p:cNvPr id="367653" name="Rectangle 36"/>
          <p:cNvSpPr>
            <a:spLocks noChangeArrowheads="1"/>
          </p:cNvSpPr>
          <p:nvPr/>
        </p:nvSpPr>
        <p:spPr bwMode="auto">
          <a:xfrm>
            <a:off x="388938" y="3406775"/>
            <a:ext cx="601662" cy="631825"/>
          </a:xfrm>
          <a:prstGeom prst="rect">
            <a:avLst/>
          </a:prstGeom>
          <a:solidFill>
            <a:srgbClr val="A0C7FC"/>
          </a:solidFill>
          <a:ln w="12700">
            <a:noFill/>
            <a:miter lim="800000"/>
            <a:headEnd/>
            <a:tailEnd/>
          </a:ln>
        </p:spPr>
        <p:txBody>
          <a:bodyPr wrap="none" anchor="ctr"/>
          <a:lstStyle/>
          <a:p>
            <a:pPr algn="ctr">
              <a:spcBef>
                <a:spcPct val="50000"/>
              </a:spcBef>
            </a:pPr>
            <a:endParaRPr lang="en-US"/>
          </a:p>
        </p:txBody>
      </p:sp>
      <p:sp>
        <p:nvSpPr>
          <p:cNvPr id="367654" name="Rectangle 37"/>
          <p:cNvSpPr>
            <a:spLocks noChangeArrowheads="1"/>
          </p:cNvSpPr>
          <p:nvPr/>
        </p:nvSpPr>
        <p:spPr bwMode="auto">
          <a:xfrm>
            <a:off x="349250" y="3479800"/>
            <a:ext cx="622300" cy="469900"/>
          </a:xfrm>
          <a:prstGeom prst="rect">
            <a:avLst/>
          </a:prstGeom>
          <a:noFill/>
          <a:ln w="12700">
            <a:noFill/>
            <a:miter lim="800000"/>
            <a:headEnd/>
            <a:tailEnd/>
          </a:ln>
        </p:spPr>
        <p:txBody>
          <a:bodyPr wrap="none" lIns="90487" tIns="44450" rIns="90487" bIns="44450">
            <a:spAutoFit/>
          </a:bodyPr>
          <a:lstStyle/>
          <a:p>
            <a:pPr eaLnBrk="0" hangingPunct="0"/>
            <a:r>
              <a:rPr lang="en-US" sz="2500"/>
              <a:t>0.0</a:t>
            </a:r>
          </a:p>
        </p:txBody>
      </p:sp>
      <p:sp>
        <p:nvSpPr>
          <p:cNvPr id="367655" name="Rectangle 38"/>
          <p:cNvSpPr>
            <a:spLocks noChangeArrowheads="1"/>
          </p:cNvSpPr>
          <p:nvPr/>
        </p:nvSpPr>
        <p:spPr bwMode="auto">
          <a:xfrm>
            <a:off x="958850" y="3473450"/>
            <a:ext cx="974725" cy="469900"/>
          </a:xfrm>
          <a:prstGeom prst="rect">
            <a:avLst/>
          </a:prstGeom>
          <a:solidFill>
            <a:srgbClr val="FDE0BD"/>
          </a:solidFill>
          <a:ln w="12700">
            <a:noFill/>
            <a:miter lim="800000"/>
            <a:headEnd/>
            <a:tailEnd/>
          </a:ln>
        </p:spPr>
        <p:txBody>
          <a:bodyPr wrap="none" lIns="90487" tIns="44450" rIns="90487" bIns="44450">
            <a:spAutoFit/>
          </a:bodyPr>
          <a:lstStyle/>
          <a:p>
            <a:pPr eaLnBrk="0" hangingPunct="0"/>
            <a:r>
              <a:rPr lang="en-US" sz="2500">
                <a:solidFill>
                  <a:schemeClr val="hlink"/>
                </a:solidFill>
              </a:rPr>
              <a:t>.</a:t>
            </a:r>
            <a:r>
              <a:rPr lang="en-US" sz="2500">
                <a:solidFill>
                  <a:schemeClr val="folHlink"/>
                </a:solidFill>
              </a:rPr>
              <a:t>5000</a:t>
            </a:r>
          </a:p>
        </p:txBody>
      </p:sp>
      <p:sp>
        <p:nvSpPr>
          <p:cNvPr id="367656" name="Rectangle 39"/>
          <p:cNvSpPr>
            <a:spLocks noChangeArrowheads="1"/>
          </p:cNvSpPr>
          <p:nvPr/>
        </p:nvSpPr>
        <p:spPr bwMode="auto">
          <a:xfrm>
            <a:off x="1874838" y="3479800"/>
            <a:ext cx="974725" cy="469900"/>
          </a:xfrm>
          <a:prstGeom prst="rect">
            <a:avLst/>
          </a:prstGeom>
          <a:noFill/>
          <a:ln w="12700">
            <a:noFill/>
            <a:miter lim="800000"/>
            <a:headEnd/>
            <a:tailEnd/>
          </a:ln>
        </p:spPr>
        <p:txBody>
          <a:bodyPr wrap="none" lIns="90487" tIns="44450" rIns="90487" bIns="44450">
            <a:spAutoFit/>
          </a:bodyPr>
          <a:lstStyle/>
          <a:p>
            <a:pPr eaLnBrk="0" hangingPunct="0"/>
            <a:r>
              <a:rPr lang="en-US" sz="2500"/>
              <a:t>.5040</a:t>
            </a:r>
          </a:p>
        </p:txBody>
      </p:sp>
      <p:sp>
        <p:nvSpPr>
          <p:cNvPr id="367657" name="Rectangle 40"/>
          <p:cNvSpPr>
            <a:spLocks noChangeArrowheads="1"/>
          </p:cNvSpPr>
          <p:nvPr/>
        </p:nvSpPr>
        <p:spPr bwMode="auto">
          <a:xfrm>
            <a:off x="2843213" y="3479800"/>
            <a:ext cx="974725" cy="469900"/>
          </a:xfrm>
          <a:prstGeom prst="rect">
            <a:avLst/>
          </a:prstGeom>
          <a:noFill/>
          <a:ln w="12700">
            <a:noFill/>
            <a:miter lim="800000"/>
            <a:headEnd/>
            <a:tailEnd/>
          </a:ln>
        </p:spPr>
        <p:txBody>
          <a:bodyPr wrap="none" lIns="90487" tIns="44450" rIns="90487" bIns="44450">
            <a:spAutoFit/>
          </a:bodyPr>
          <a:lstStyle/>
          <a:p>
            <a:pPr eaLnBrk="0" hangingPunct="0"/>
            <a:r>
              <a:rPr lang="en-US" sz="2500"/>
              <a:t>.5080</a:t>
            </a:r>
          </a:p>
        </p:txBody>
      </p:sp>
      <p:sp>
        <p:nvSpPr>
          <p:cNvPr id="367658" name="Rectangle 41"/>
          <p:cNvSpPr>
            <a:spLocks noChangeArrowheads="1"/>
          </p:cNvSpPr>
          <p:nvPr/>
        </p:nvSpPr>
        <p:spPr bwMode="auto">
          <a:xfrm>
            <a:off x="388938" y="4038600"/>
            <a:ext cx="601662" cy="685800"/>
          </a:xfrm>
          <a:prstGeom prst="rect">
            <a:avLst/>
          </a:prstGeom>
          <a:solidFill>
            <a:srgbClr val="969696"/>
          </a:solidFill>
          <a:ln w="12700">
            <a:noFill/>
            <a:miter lim="800000"/>
            <a:headEnd/>
            <a:tailEnd/>
          </a:ln>
        </p:spPr>
        <p:txBody>
          <a:bodyPr wrap="none" anchor="ctr"/>
          <a:lstStyle/>
          <a:p>
            <a:pPr algn="ctr">
              <a:spcBef>
                <a:spcPct val="50000"/>
              </a:spcBef>
            </a:pPr>
            <a:endParaRPr lang="en-US"/>
          </a:p>
        </p:txBody>
      </p:sp>
      <p:sp>
        <p:nvSpPr>
          <p:cNvPr id="367659" name="Rectangle 42"/>
          <p:cNvSpPr>
            <a:spLocks noChangeArrowheads="1"/>
          </p:cNvSpPr>
          <p:nvPr/>
        </p:nvSpPr>
        <p:spPr bwMode="auto">
          <a:xfrm>
            <a:off x="930275" y="4140200"/>
            <a:ext cx="974725" cy="469900"/>
          </a:xfrm>
          <a:prstGeom prst="rect">
            <a:avLst/>
          </a:prstGeom>
          <a:noFill/>
          <a:ln w="12700">
            <a:noFill/>
            <a:miter lim="800000"/>
            <a:headEnd/>
            <a:tailEnd/>
          </a:ln>
        </p:spPr>
        <p:txBody>
          <a:bodyPr wrap="none" lIns="90487" tIns="44450" rIns="90487" bIns="44450">
            <a:spAutoFit/>
          </a:bodyPr>
          <a:lstStyle/>
          <a:p>
            <a:pPr eaLnBrk="0" hangingPunct="0"/>
            <a:r>
              <a:rPr lang="en-US" sz="2500"/>
              <a:t>.5398</a:t>
            </a:r>
          </a:p>
        </p:txBody>
      </p:sp>
      <p:sp>
        <p:nvSpPr>
          <p:cNvPr id="367660" name="Rectangle 43"/>
          <p:cNvSpPr>
            <a:spLocks noChangeArrowheads="1"/>
          </p:cNvSpPr>
          <p:nvPr/>
        </p:nvSpPr>
        <p:spPr bwMode="auto">
          <a:xfrm>
            <a:off x="1873250" y="4159250"/>
            <a:ext cx="974725" cy="469900"/>
          </a:xfrm>
          <a:prstGeom prst="rect">
            <a:avLst/>
          </a:prstGeom>
          <a:noFill/>
          <a:ln w="12700">
            <a:noFill/>
            <a:miter lim="800000"/>
            <a:headEnd/>
            <a:tailEnd/>
          </a:ln>
        </p:spPr>
        <p:txBody>
          <a:bodyPr wrap="none" lIns="90487" tIns="44450" rIns="90487" bIns="44450">
            <a:spAutoFit/>
          </a:bodyPr>
          <a:lstStyle/>
          <a:p>
            <a:pPr eaLnBrk="0" hangingPunct="0"/>
            <a:r>
              <a:rPr lang="en-US" sz="2500"/>
              <a:t>.5438</a:t>
            </a:r>
          </a:p>
        </p:txBody>
      </p:sp>
      <p:sp>
        <p:nvSpPr>
          <p:cNvPr id="367661" name="Rectangle 44"/>
          <p:cNvSpPr>
            <a:spLocks noChangeArrowheads="1"/>
          </p:cNvSpPr>
          <p:nvPr/>
        </p:nvSpPr>
        <p:spPr bwMode="auto">
          <a:xfrm>
            <a:off x="2894013" y="4067175"/>
            <a:ext cx="944562" cy="642938"/>
          </a:xfrm>
          <a:prstGeom prst="rect">
            <a:avLst/>
          </a:prstGeom>
          <a:noFill/>
          <a:ln w="12700">
            <a:noFill/>
            <a:miter lim="800000"/>
            <a:headEnd/>
            <a:tailEnd/>
          </a:ln>
        </p:spPr>
        <p:txBody>
          <a:bodyPr wrap="none" anchor="ctr"/>
          <a:lstStyle/>
          <a:p>
            <a:pPr algn="ctr">
              <a:spcBef>
                <a:spcPct val="50000"/>
              </a:spcBef>
            </a:pPr>
            <a:endParaRPr lang="en-US"/>
          </a:p>
        </p:txBody>
      </p:sp>
      <p:sp>
        <p:nvSpPr>
          <p:cNvPr id="367662" name="Rectangle 45"/>
          <p:cNvSpPr>
            <a:spLocks noChangeArrowheads="1"/>
          </p:cNvSpPr>
          <p:nvPr/>
        </p:nvSpPr>
        <p:spPr bwMode="auto">
          <a:xfrm>
            <a:off x="388938" y="4724400"/>
            <a:ext cx="601662" cy="685800"/>
          </a:xfrm>
          <a:prstGeom prst="rect">
            <a:avLst/>
          </a:prstGeom>
          <a:solidFill>
            <a:srgbClr val="A0C7FC"/>
          </a:solidFill>
          <a:ln w="12700">
            <a:noFill/>
            <a:miter lim="800000"/>
            <a:headEnd/>
            <a:tailEnd/>
          </a:ln>
        </p:spPr>
        <p:txBody>
          <a:bodyPr wrap="none" anchor="ctr"/>
          <a:lstStyle/>
          <a:p>
            <a:pPr algn="ctr">
              <a:spcBef>
                <a:spcPct val="50000"/>
              </a:spcBef>
            </a:pPr>
            <a:endParaRPr lang="en-US"/>
          </a:p>
        </p:txBody>
      </p:sp>
      <p:sp>
        <p:nvSpPr>
          <p:cNvPr id="367663" name="Rectangle 46"/>
          <p:cNvSpPr>
            <a:spLocks noChangeArrowheads="1"/>
          </p:cNvSpPr>
          <p:nvPr/>
        </p:nvSpPr>
        <p:spPr bwMode="auto">
          <a:xfrm>
            <a:off x="349250" y="4810125"/>
            <a:ext cx="622300" cy="469900"/>
          </a:xfrm>
          <a:prstGeom prst="rect">
            <a:avLst/>
          </a:prstGeom>
          <a:noFill/>
          <a:ln w="12700">
            <a:noFill/>
            <a:miter lim="800000"/>
            <a:headEnd/>
            <a:tailEnd/>
          </a:ln>
        </p:spPr>
        <p:txBody>
          <a:bodyPr wrap="none" lIns="90487" tIns="44450" rIns="90487" bIns="44450">
            <a:spAutoFit/>
          </a:bodyPr>
          <a:lstStyle/>
          <a:p>
            <a:pPr eaLnBrk="0" hangingPunct="0"/>
            <a:r>
              <a:rPr lang="en-US" sz="2500"/>
              <a:t>0.2</a:t>
            </a:r>
          </a:p>
        </p:txBody>
      </p:sp>
      <p:sp>
        <p:nvSpPr>
          <p:cNvPr id="367664" name="Rectangle 47"/>
          <p:cNvSpPr>
            <a:spLocks noChangeArrowheads="1"/>
          </p:cNvSpPr>
          <p:nvPr/>
        </p:nvSpPr>
        <p:spPr bwMode="auto">
          <a:xfrm>
            <a:off x="930275" y="4810125"/>
            <a:ext cx="974725" cy="469900"/>
          </a:xfrm>
          <a:prstGeom prst="rect">
            <a:avLst/>
          </a:prstGeom>
          <a:noFill/>
          <a:ln w="12700">
            <a:noFill/>
            <a:miter lim="800000"/>
            <a:headEnd/>
            <a:tailEnd/>
          </a:ln>
        </p:spPr>
        <p:txBody>
          <a:bodyPr wrap="none" lIns="90487" tIns="44450" rIns="90487" bIns="44450">
            <a:spAutoFit/>
          </a:bodyPr>
          <a:lstStyle/>
          <a:p>
            <a:pPr eaLnBrk="0" hangingPunct="0"/>
            <a:r>
              <a:rPr lang="en-US" sz="2500"/>
              <a:t>.5793</a:t>
            </a:r>
          </a:p>
        </p:txBody>
      </p:sp>
      <p:sp>
        <p:nvSpPr>
          <p:cNvPr id="367665" name="Rectangle 48"/>
          <p:cNvSpPr>
            <a:spLocks noChangeArrowheads="1"/>
          </p:cNvSpPr>
          <p:nvPr/>
        </p:nvSpPr>
        <p:spPr bwMode="auto">
          <a:xfrm>
            <a:off x="1874838" y="4810125"/>
            <a:ext cx="974725" cy="469900"/>
          </a:xfrm>
          <a:prstGeom prst="rect">
            <a:avLst/>
          </a:prstGeom>
          <a:noFill/>
          <a:ln w="12700">
            <a:noFill/>
            <a:miter lim="800000"/>
            <a:headEnd/>
            <a:tailEnd/>
          </a:ln>
        </p:spPr>
        <p:txBody>
          <a:bodyPr wrap="none" lIns="90487" tIns="44450" rIns="90487" bIns="44450">
            <a:spAutoFit/>
          </a:bodyPr>
          <a:lstStyle/>
          <a:p>
            <a:pPr eaLnBrk="0" hangingPunct="0"/>
            <a:r>
              <a:rPr lang="en-US" sz="2500"/>
              <a:t>.5832</a:t>
            </a:r>
          </a:p>
        </p:txBody>
      </p:sp>
      <p:sp>
        <p:nvSpPr>
          <p:cNvPr id="367666" name="Rectangle 49"/>
          <p:cNvSpPr>
            <a:spLocks noChangeArrowheads="1"/>
          </p:cNvSpPr>
          <p:nvPr/>
        </p:nvSpPr>
        <p:spPr bwMode="auto">
          <a:xfrm>
            <a:off x="2843213" y="4810125"/>
            <a:ext cx="974725" cy="469900"/>
          </a:xfrm>
          <a:prstGeom prst="rect">
            <a:avLst/>
          </a:prstGeom>
          <a:noFill/>
          <a:ln w="12700">
            <a:noFill/>
            <a:miter lim="800000"/>
            <a:headEnd/>
            <a:tailEnd/>
          </a:ln>
        </p:spPr>
        <p:txBody>
          <a:bodyPr wrap="none" lIns="90487" tIns="44450" rIns="90487" bIns="44450">
            <a:spAutoFit/>
          </a:bodyPr>
          <a:lstStyle/>
          <a:p>
            <a:pPr eaLnBrk="0" hangingPunct="0"/>
            <a:r>
              <a:rPr lang="en-US" sz="2500"/>
              <a:t>.5871</a:t>
            </a:r>
          </a:p>
        </p:txBody>
      </p:sp>
      <p:sp>
        <p:nvSpPr>
          <p:cNvPr id="367667" name="Rectangle 50"/>
          <p:cNvSpPr>
            <a:spLocks noChangeArrowheads="1"/>
          </p:cNvSpPr>
          <p:nvPr/>
        </p:nvSpPr>
        <p:spPr bwMode="auto">
          <a:xfrm>
            <a:off x="388938" y="5397500"/>
            <a:ext cx="601662" cy="635000"/>
          </a:xfrm>
          <a:prstGeom prst="rect">
            <a:avLst/>
          </a:prstGeom>
          <a:solidFill>
            <a:srgbClr val="A0C7FC"/>
          </a:solidFill>
          <a:ln w="12700">
            <a:noFill/>
            <a:miter lim="800000"/>
            <a:headEnd/>
            <a:tailEnd/>
          </a:ln>
        </p:spPr>
        <p:txBody>
          <a:bodyPr wrap="none" anchor="ctr"/>
          <a:lstStyle/>
          <a:p>
            <a:pPr algn="ctr">
              <a:spcBef>
                <a:spcPct val="50000"/>
              </a:spcBef>
            </a:pPr>
            <a:endParaRPr lang="en-US"/>
          </a:p>
        </p:txBody>
      </p:sp>
      <p:sp>
        <p:nvSpPr>
          <p:cNvPr id="367668" name="Rectangle 51"/>
          <p:cNvSpPr>
            <a:spLocks noChangeArrowheads="1"/>
          </p:cNvSpPr>
          <p:nvPr/>
        </p:nvSpPr>
        <p:spPr bwMode="auto">
          <a:xfrm>
            <a:off x="349250" y="5470525"/>
            <a:ext cx="622300" cy="469900"/>
          </a:xfrm>
          <a:prstGeom prst="rect">
            <a:avLst/>
          </a:prstGeom>
          <a:noFill/>
          <a:ln w="12700">
            <a:noFill/>
            <a:miter lim="800000"/>
            <a:headEnd/>
            <a:tailEnd/>
          </a:ln>
        </p:spPr>
        <p:txBody>
          <a:bodyPr wrap="none" lIns="90487" tIns="44450" rIns="90487" bIns="44450">
            <a:spAutoFit/>
          </a:bodyPr>
          <a:lstStyle/>
          <a:p>
            <a:pPr eaLnBrk="0" hangingPunct="0"/>
            <a:r>
              <a:rPr lang="en-US" sz="2500"/>
              <a:t>0.3</a:t>
            </a:r>
          </a:p>
        </p:txBody>
      </p:sp>
      <p:sp>
        <p:nvSpPr>
          <p:cNvPr id="367669" name="Rectangle 52"/>
          <p:cNvSpPr>
            <a:spLocks noChangeArrowheads="1"/>
          </p:cNvSpPr>
          <p:nvPr/>
        </p:nvSpPr>
        <p:spPr bwMode="auto">
          <a:xfrm>
            <a:off x="930275" y="5470525"/>
            <a:ext cx="974725" cy="469900"/>
          </a:xfrm>
          <a:prstGeom prst="rect">
            <a:avLst/>
          </a:prstGeom>
          <a:noFill/>
          <a:ln w="12700">
            <a:noFill/>
            <a:miter lim="800000"/>
            <a:headEnd/>
            <a:tailEnd/>
          </a:ln>
        </p:spPr>
        <p:txBody>
          <a:bodyPr wrap="none" lIns="90487" tIns="44450" rIns="90487" bIns="44450">
            <a:spAutoFit/>
          </a:bodyPr>
          <a:lstStyle/>
          <a:p>
            <a:pPr eaLnBrk="0" hangingPunct="0"/>
            <a:r>
              <a:rPr lang="en-US" sz="2500"/>
              <a:t>.6179</a:t>
            </a:r>
          </a:p>
        </p:txBody>
      </p:sp>
      <p:sp>
        <p:nvSpPr>
          <p:cNvPr id="367670" name="Rectangle 53"/>
          <p:cNvSpPr>
            <a:spLocks noChangeArrowheads="1"/>
          </p:cNvSpPr>
          <p:nvPr/>
        </p:nvSpPr>
        <p:spPr bwMode="auto">
          <a:xfrm>
            <a:off x="1874838" y="5470525"/>
            <a:ext cx="974725" cy="469900"/>
          </a:xfrm>
          <a:prstGeom prst="rect">
            <a:avLst/>
          </a:prstGeom>
          <a:noFill/>
          <a:ln w="12700">
            <a:noFill/>
            <a:miter lim="800000"/>
            <a:headEnd/>
            <a:tailEnd/>
          </a:ln>
        </p:spPr>
        <p:txBody>
          <a:bodyPr wrap="none" lIns="90487" tIns="44450" rIns="90487" bIns="44450">
            <a:spAutoFit/>
          </a:bodyPr>
          <a:lstStyle/>
          <a:p>
            <a:pPr eaLnBrk="0" hangingPunct="0"/>
            <a:r>
              <a:rPr lang="en-US" sz="2500"/>
              <a:t>.6217</a:t>
            </a:r>
          </a:p>
        </p:txBody>
      </p:sp>
      <p:sp>
        <p:nvSpPr>
          <p:cNvPr id="367671" name="Rectangle 54"/>
          <p:cNvSpPr>
            <a:spLocks noChangeArrowheads="1"/>
          </p:cNvSpPr>
          <p:nvPr/>
        </p:nvSpPr>
        <p:spPr bwMode="auto">
          <a:xfrm>
            <a:off x="2843213" y="5470525"/>
            <a:ext cx="974725" cy="469900"/>
          </a:xfrm>
          <a:prstGeom prst="rect">
            <a:avLst/>
          </a:prstGeom>
          <a:noFill/>
          <a:ln w="12700">
            <a:noFill/>
            <a:miter lim="800000"/>
            <a:headEnd/>
            <a:tailEnd/>
          </a:ln>
        </p:spPr>
        <p:txBody>
          <a:bodyPr wrap="none" lIns="90487" tIns="44450" rIns="90487" bIns="44450">
            <a:spAutoFit/>
          </a:bodyPr>
          <a:lstStyle/>
          <a:p>
            <a:pPr eaLnBrk="0" hangingPunct="0"/>
            <a:r>
              <a:rPr lang="en-US" sz="2500"/>
              <a:t>.6255</a:t>
            </a:r>
          </a:p>
        </p:txBody>
      </p:sp>
      <p:sp>
        <p:nvSpPr>
          <p:cNvPr id="367672" name="Rectangle 55"/>
          <p:cNvSpPr>
            <a:spLocks noChangeArrowheads="1"/>
          </p:cNvSpPr>
          <p:nvPr/>
        </p:nvSpPr>
        <p:spPr bwMode="auto">
          <a:xfrm>
            <a:off x="3016250" y="2741613"/>
            <a:ext cx="1130300" cy="611187"/>
          </a:xfrm>
          <a:prstGeom prst="rect">
            <a:avLst/>
          </a:prstGeom>
          <a:noFill/>
          <a:ln w="12700">
            <a:noFill/>
            <a:miter lim="800000"/>
            <a:headEnd/>
            <a:tailEnd/>
          </a:ln>
        </p:spPr>
        <p:txBody>
          <a:bodyPr lIns="92075" tIns="92075" rIns="92075" bIns="92075">
            <a:spAutoFit/>
          </a:bodyPr>
          <a:lstStyle/>
          <a:p>
            <a:pPr eaLnBrk="0" hangingPunct="0">
              <a:spcBef>
                <a:spcPct val="50000"/>
              </a:spcBef>
            </a:pPr>
            <a:r>
              <a:rPr lang="en-US" sz="2800" b="1">
                <a:solidFill>
                  <a:srgbClr val="00FF00"/>
                </a:solidFill>
              </a:rPr>
              <a:t>.02</a:t>
            </a:r>
          </a:p>
        </p:txBody>
      </p:sp>
      <p:sp>
        <p:nvSpPr>
          <p:cNvPr id="367673" name="Rectangle 56"/>
          <p:cNvSpPr>
            <a:spLocks noChangeArrowheads="1"/>
          </p:cNvSpPr>
          <p:nvPr/>
        </p:nvSpPr>
        <p:spPr bwMode="auto">
          <a:xfrm>
            <a:off x="304800" y="4191000"/>
            <a:ext cx="1066800" cy="473075"/>
          </a:xfrm>
          <a:prstGeom prst="rect">
            <a:avLst/>
          </a:prstGeom>
          <a:noFill/>
          <a:ln w="12700">
            <a:noFill/>
            <a:miter lim="800000"/>
            <a:headEnd/>
            <a:tailEnd/>
          </a:ln>
        </p:spPr>
        <p:txBody>
          <a:bodyPr lIns="92075" tIns="0" rIns="92075" bIns="0" anchor="ctr"/>
          <a:lstStyle/>
          <a:p>
            <a:pPr eaLnBrk="0" hangingPunct="0">
              <a:spcBef>
                <a:spcPct val="50000"/>
              </a:spcBef>
            </a:pPr>
            <a:r>
              <a:rPr lang="en-US" sz="2800" b="1">
                <a:solidFill>
                  <a:srgbClr val="00FF00"/>
                </a:solidFill>
              </a:rPr>
              <a:t>0.1</a:t>
            </a:r>
          </a:p>
        </p:txBody>
      </p:sp>
      <p:sp>
        <p:nvSpPr>
          <p:cNvPr id="367674" name="Rectangle 57"/>
          <p:cNvSpPr>
            <a:spLocks noChangeArrowheads="1"/>
          </p:cNvSpPr>
          <p:nvPr/>
        </p:nvSpPr>
        <p:spPr bwMode="auto">
          <a:xfrm>
            <a:off x="2895600" y="4159250"/>
            <a:ext cx="1022350" cy="500063"/>
          </a:xfrm>
          <a:prstGeom prst="rect">
            <a:avLst/>
          </a:prstGeom>
          <a:solidFill>
            <a:srgbClr val="FDE0BD"/>
          </a:solidFill>
          <a:ln w="12700">
            <a:noFill/>
            <a:miter lim="800000"/>
            <a:headEnd/>
            <a:tailEnd/>
          </a:ln>
        </p:spPr>
        <p:txBody>
          <a:bodyPr lIns="90487" tIns="44450" rIns="90487" bIns="44450">
            <a:spAutoFit/>
          </a:bodyPr>
          <a:lstStyle/>
          <a:p>
            <a:pPr eaLnBrk="0" hangingPunct="0">
              <a:spcBef>
                <a:spcPct val="50000"/>
              </a:spcBef>
            </a:pPr>
            <a:r>
              <a:rPr lang="en-US" sz="2700" b="1">
                <a:solidFill>
                  <a:schemeClr val="folHlink"/>
                </a:solidFill>
              </a:rPr>
              <a:t>.</a:t>
            </a:r>
            <a:r>
              <a:rPr lang="en-US">
                <a:solidFill>
                  <a:schemeClr val="folHlink"/>
                </a:solidFill>
              </a:rPr>
              <a:t>5478</a:t>
            </a:r>
          </a:p>
        </p:txBody>
      </p:sp>
      <p:sp>
        <p:nvSpPr>
          <p:cNvPr id="367675" name="Rectangle 58"/>
          <p:cNvSpPr>
            <a:spLocks noChangeArrowheads="1"/>
          </p:cNvSpPr>
          <p:nvPr/>
        </p:nvSpPr>
        <p:spPr bwMode="auto">
          <a:xfrm>
            <a:off x="381000" y="1905000"/>
            <a:ext cx="4572000" cy="782638"/>
          </a:xfrm>
          <a:prstGeom prst="rect">
            <a:avLst/>
          </a:prstGeom>
          <a:noFill/>
          <a:ln w="12700">
            <a:noFill/>
            <a:miter lim="800000"/>
            <a:headEnd/>
            <a:tailEnd/>
          </a:ln>
        </p:spPr>
        <p:txBody>
          <a:bodyPr lIns="90487" tIns="44450" rIns="90487" bIns="44450">
            <a:spAutoFit/>
          </a:bodyPr>
          <a:lstStyle/>
          <a:p>
            <a:pPr eaLnBrk="0" hangingPunct="0">
              <a:spcBef>
                <a:spcPct val="50000"/>
              </a:spcBef>
            </a:pPr>
            <a:r>
              <a:rPr lang="en-US"/>
              <a:t>Standardized Normal Probability </a:t>
            </a:r>
          </a:p>
          <a:p>
            <a:pPr eaLnBrk="0" hangingPunct="0">
              <a:lnSpc>
                <a:spcPct val="40000"/>
              </a:lnSpc>
              <a:spcBef>
                <a:spcPct val="50000"/>
              </a:spcBef>
            </a:pPr>
            <a:r>
              <a:rPr lang="en-US"/>
              <a:t>Table (Portion)</a:t>
            </a:r>
          </a:p>
        </p:txBody>
      </p:sp>
      <p:sp>
        <p:nvSpPr>
          <p:cNvPr id="367676" name="Line 59"/>
          <p:cNvSpPr>
            <a:spLocks noChangeShapeType="1"/>
          </p:cNvSpPr>
          <p:nvPr/>
        </p:nvSpPr>
        <p:spPr bwMode="auto">
          <a:xfrm>
            <a:off x="990600" y="2743200"/>
            <a:ext cx="0" cy="3276600"/>
          </a:xfrm>
          <a:prstGeom prst="line">
            <a:avLst/>
          </a:prstGeom>
          <a:noFill/>
          <a:ln w="9525">
            <a:solidFill>
              <a:srgbClr val="FF99FF"/>
            </a:solidFill>
            <a:miter lim="800000"/>
            <a:headEnd/>
            <a:tailEnd/>
          </a:ln>
        </p:spPr>
        <p:txBody>
          <a:bodyPr wrap="none"/>
          <a:lstStyle/>
          <a:p>
            <a:endParaRPr lang="en-US"/>
          </a:p>
        </p:txBody>
      </p:sp>
      <p:sp>
        <p:nvSpPr>
          <p:cNvPr id="367677" name="Line 60"/>
          <p:cNvSpPr>
            <a:spLocks noChangeShapeType="1"/>
          </p:cNvSpPr>
          <p:nvPr/>
        </p:nvSpPr>
        <p:spPr bwMode="auto">
          <a:xfrm>
            <a:off x="1905000" y="2743200"/>
            <a:ext cx="0" cy="3276600"/>
          </a:xfrm>
          <a:prstGeom prst="line">
            <a:avLst/>
          </a:prstGeom>
          <a:noFill/>
          <a:ln w="9525">
            <a:solidFill>
              <a:srgbClr val="FF99FF"/>
            </a:solidFill>
            <a:miter lim="800000"/>
            <a:headEnd/>
            <a:tailEnd/>
          </a:ln>
        </p:spPr>
        <p:txBody>
          <a:bodyPr wrap="none"/>
          <a:lstStyle/>
          <a:p>
            <a:endParaRPr lang="en-US"/>
          </a:p>
        </p:txBody>
      </p:sp>
      <p:sp>
        <p:nvSpPr>
          <p:cNvPr id="367678" name="Line 61"/>
          <p:cNvSpPr>
            <a:spLocks noChangeShapeType="1"/>
          </p:cNvSpPr>
          <p:nvPr/>
        </p:nvSpPr>
        <p:spPr bwMode="auto">
          <a:xfrm>
            <a:off x="2895600" y="2743200"/>
            <a:ext cx="0" cy="3276600"/>
          </a:xfrm>
          <a:prstGeom prst="line">
            <a:avLst/>
          </a:prstGeom>
          <a:noFill/>
          <a:ln w="9525">
            <a:solidFill>
              <a:srgbClr val="FF99FF"/>
            </a:solidFill>
            <a:miter lim="800000"/>
            <a:headEnd/>
            <a:tailEnd/>
          </a:ln>
        </p:spPr>
        <p:txBody>
          <a:bodyPr wrap="none"/>
          <a:lstStyle/>
          <a:p>
            <a:endParaRPr lang="en-US"/>
          </a:p>
        </p:txBody>
      </p:sp>
      <p:sp>
        <p:nvSpPr>
          <p:cNvPr id="367679" name="Line 62"/>
          <p:cNvSpPr>
            <a:spLocks noChangeShapeType="1"/>
          </p:cNvSpPr>
          <p:nvPr/>
        </p:nvSpPr>
        <p:spPr bwMode="auto">
          <a:xfrm>
            <a:off x="381000" y="3429000"/>
            <a:ext cx="3429000" cy="0"/>
          </a:xfrm>
          <a:prstGeom prst="line">
            <a:avLst/>
          </a:prstGeom>
          <a:noFill/>
          <a:ln w="9525">
            <a:solidFill>
              <a:srgbClr val="FF99FF"/>
            </a:solidFill>
            <a:miter lim="800000"/>
            <a:headEnd/>
            <a:tailEnd/>
          </a:ln>
        </p:spPr>
        <p:txBody>
          <a:bodyPr wrap="none"/>
          <a:lstStyle/>
          <a:p>
            <a:endParaRPr lang="en-US"/>
          </a:p>
        </p:txBody>
      </p:sp>
      <p:sp>
        <p:nvSpPr>
          <p:cNvPr id="367680" name="Line 63"/>
          <p:cNvSpPr>
            <a:spLocks noChangeShapeType="1"/>
          </p:cNvSpPr>
          <p:nvPr/>
        </p:nvSpPr>
        <p:spPr bwMode="auto">
          <a:xfrm>
            <a:off x="381000" y="4038600"/>
            <a:ext cx="3429000" cy="0"/>
          </a:xfrm>
          <a:prstGeom prst="line">
            <a:avLst/>
          </a:prstGeom>
          <a:noFill/>
          <a:ln w="9525">
            <a:solidFill>
              <a:srgbClr val="FF99FF"/>
            </a:solidFill>
            <a:miter lim="800000"/>
            <a:headEnd/>
            <a:tailEnd/>
          </a:ln>
        </p:spPr>
        <p:txBody>
          <a:bodyPr wrap="none"/>
          <a:lstStyle/>
          <a:p>
            <a:endParaRPr lang="en-US"/>
          </a:p>
        </p:txBody>
      </p:sp>
      <p:sp>
        <p:nvSpPr>
          <p:cNvPr id="367681" name="Line 64"/>
          <p:cNvSpPr>
            <a:spLocks noChangeShapeType="1"/>
          </p:cNvSpPr>
          <p:nvPr/>
        </p:nvSpPr>
        <p:spPr bwMode="auto">
          <a:xfrm>
            <a:off x="381000" y="4724400"/>
            <a:ext cx="3429000" cy="0"/>
          </a:xfrm>
          <a:prstGeom prst="line">
            <a:avLst/>
          </a:prstGeom>
          <a:noFill/>
          <a:ln w="9525">
            <a:solidFill>
              <a:srgbClr val="FF99FF"/>
            </a:solidFill>
            <a:miter lim="800000"/>
            <a:headEnd/>
            <a:tailEnd/>
          </a:ln>
        </p:spPr>
        <p:txBody>
          <a:bodyPr wrap="none"/>
          <a:lstStyle/>
          <a:p>
            <a:endParaRPr lang="en-US"/>
          </a:p>
        </p:txBody>
      </p:sp>
      <p:sp>
        <p:nvSpPr>
          <p:cNvPr id="367682" name="Line 65"/>
          <p:cNvSpPr>
            <a:spLocks noChangeShapeType="1"/>
          </p:cNvSpPr>
          <p:nvPr/>
        </p:nvSpPr>
        <p:spPr bwMode="auto">
          <a:xfrm>
            <a:off x="381000" y="5410200"/>
            <a:ext cx="3429000" cy="0"/>
          </a:xfrm>
          <a:prstGeom prst="line">
            <a:avLst/>
          </a:prstGeom>
          <a:noFill/>
          <a:ln w="9525">
            <a:solidFill>
              <a:srgbClr val="FF99FF"/>
            </a:solidFill>
            <a:miter lim="800000"/>
            <a:headEnd/>
            <a:tailEnd/>
          </a:ln>
        </p:spPr>
        <p:txBody>
          <a:bodyPr wrap="none"/>
          <a:lstStyle/>
          <a:p>
            <a:endParaRPr lang="en-U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4"/>
          <p:cNvSpPr>
            <a:spLocks noGrp="1" noChangeArrowheads="1"/>
          </p:cNvSpPr>
          <p:nvPr>
            <p:ph type="ftr" sz="quarter" idx="10"/>
          </p:nvPr>
        </p:nvSpPr>
        <p:spPr>
          <a:ln/>
        </p:spPr>
        <p:txBody>
          <a:bodyPr/>
          <a:lstStyle/>
          <a:p>
            <a:r>
              <a:rPr lang="en-US"/>
              <a:t>Copyright ©2011 Pearson Education, Inc. publishing as Prentice Hall</a:t>
            </a:r>
          </a:p>
        </p:txBody>
      </p:sp>
      <p:sp>
        <p:nvSpPr>
          <p:cNvPr id="16" name="Rectangle 5"/>
          <p:cNvSpPr>
            <a:spLocks noGrp="1" noChangeArrowheads="1"/>
          </p:cNvSpPr>
          <p:nvPr>
            <p:ph type="sldNum" sz="quarter" idx="11"/>
          </p:nvPr>
        </p:nvSpPr>
        <p:spPr>
          <a:ln/>
        </p:spPr>
        <p:txBody>
          <a:bodyPr/>
          <a:lstStyle/>
          <a:p>
            <a:r>
              <a:rPr lang="en-US"/>
              <a:t>6-</a:t>
            </a:r>
            <a:fld id="{1F284645-CD03-43C8-9022-505F9DECF4DA}" type="slidenum">
              <a:rPr lang="en-US"/>
              <a:pPr/>
              <a:t>26</a:t>
            </a:fld>
            <a:endParaRPr lang="en-US"/>
          </a:p>
        </p:txBody>
      </p:sp>
      <p:sp>
        <p:nvSpPr>
          <p:cNvPr id="369667" name="Freeform 2"/>
          <p:cNvSpPr>
            <a:spLocks/>
          </p:cNvSpPr>
          <p:nvPr/>
        </p:nvSpPr>
        <p:spPr bwMode="auto">
          <a:xfrm>
            <a:off x="4711700" y="3962400"/>
            <a:ext cx="317500" cy="1600200"/>
          </a:xfrm>
          <a:custGeom>
            <a:avLst/>
            <a:gdLst>
              <a:gd name="T0" fmla="*/ 8 w 200"/>
              <a:gd name="T1" fmla="*/ 1008 h 1008"/>
              <a:gd name="T2" fmla="*/ 0 w 200"/>
              <a:gd name="T3" fmla="*/ 166 h 1008"/>
              <a:gd name="T4" fmla="*/ 26 w 200"/>
              <a:gd name="T5" fmla="*/ 126 h 1008"/>
              <a:gd name="T6" fmla="*/ 64 w 200"/>
              <a:gd name="T7" fmla="*/ 76 h 1008"/>
              <a:gd name="T8" fmla="*/ 96 w 200"/>
              <a:gd name="T9" fmla="*/ 42 h 1008"/>
              <a:gd name="T10" fmla="*/ 126 w 200"/>
              <a:gd name="T11" fmla="*/ 22 h 1008"/>
              <a:gd name="T12" fmla="*/ 152 w 200"/>
              <a:gd name="T13" fmla="*/ 0 h 1008"/>
              <a:gd name="T14" fmla="*/ 200 w 200"/>
              <a:gd name="T15" fmla="*/ 0 h 1008"/>
              <a:gd name="T16" fmla="*/ 200 w 200"/>
              <a:gd name="T17" fmla="*/ 1008 h 1008"/>
              <a:gd name="T18" fmla="*/ 8 w 200"/>
              <a:gd name="T19" fmla="*/ 1008 h 10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
              <a:gd name="T31" fmla="*/ 0 h 1008"/>
              <a:gd name="T32" fmla="*/ 200 w 200"/>
              <a:gd name="T33" fmla="*/ 1008 h 10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 h="1008">
                <a:moveTo>
                  <a:pt x="8" y="1008"/>
                </a:moveTo>
                <a:lnTo>
                  <a:pt x="0" y="166"/>
                </a:lnTo>
                <a:lnTo>
                  <a:pt x="26" y="126"/>
                </a:lnTo>
                <a:lnTo>
                  <a:pt x="64" y="76"/>
                </a:lnTo>
                <a:lnTo>
                  <a:pt x="96" y="42"/>
                </a:lnTo>
                <a:lnTo>
                  <a:pt x="126" y="22"/>
                </a:lnTo>
                <a:lnTo>
                  <a:pt x="152" y="0"/>
                </a:lnTo>
                <a:lnTo>
                  <a:pt x="200" y="0"/>
                </a:lnTo>
                <a:lnTo>
                  <a:pt x="200" y="1008"/>
                </a:lnTo>
                <a:lnTo>
                  <a:pt x="8" y="1008"/>
                </a:lnTo>
                <a:close/>
              </a:path>
            </a:pathLst>
          </a:custGeom>
          <a:solidFill>
            <a:schemeClr val="hlink"/>
          </a:solidFill>
          <a:ln w="19050" cap="flat" cmpd="sng">
            <a:noFill/>
            <a:prstDash val="solid"/>
            <a:round/>
            <a:headEnd/>
            <a:tailEnd/>
          </a:ln>
        </p:spPr>
        <p:txBody>
          <a:bodyPr wrap="none" anchor="ctr"/>
          <a:lstStyle/>
          <a:p>
            <a:endParaRPr lang="en-US"/>
          </a:p>
        </p:txBody>
      </p:sp>
      <p:sp>
        <p:nvSpPr>
          <p:cNvPr id="369668" name="Rectangle 4"/>
          <p:cNvSpPr>
            <a:spLocks noGrp="1" noChangeArrowheads="1"/>
          </p:cNvSpPr>
          <p:nvPr>
            <p:ph type="body" idx="1"/>
          </p:nvPr>
        </p:nvSpPr>
        <p:spPr>
          <a:xfrm>
            <a:off x="838200" y="1752600"/>
            <a:ext cx="8077200" cy="4532313"/>
          </a:xfrm>
        </p:spPr>
        <p:txBody>
          <a:bodyPr/>
          <a:lstStyle/>
          <a:p>
            <a:pPr eaLnBrk="1" hangingPunct="1"/>
            <a:r>
              <a:rPr lang="en-US" sz="3200" smtClean="0"/>
              <a:t>Suppose  X  is normal with mean 18.0 and standard deviation 5.0.  </a:t>
            </a:r>
          </a:p>
          <a:p>
            <a:pPr eaLnBrk="1" hangingPunct="1"/>
            <a:r>
              <a:rPr lang="en-US" sz="3200" smtClean="0">
                <a:solidFill>
                  <a:schemeClr val="folHlink"/>
                </a:solidFill>
              </a:rPr>
              <a:t>Now Find P(17.4 &lt; X &lt; 18)</a:t>
            </a:r>
          </a:p>
        </p:txBody>
      </p:sp>
      <p:sp>
        <p:nvSpPr>
          <p:cNvPr id="369669" name="Line 5"/>
          <p:cNvSpPr>
            <a:spLocks noChangeShapeType="1"/>
          </p:cNvSpPr>
          <p:nvPr/>
        </p:nvSpPr>
        <p:spPr bwMode="auto">
          <a:xfrm>
            <a:off x="5029200" y="3962400"/>
            <a:ext cx="0" cy="1600200"/>
          </a:xfrm>
          <a:prstGeom prst="line">
            <a:avLst/>
          </a:prstGeom>
          <a:noFill/>
          <a:ln w="31750">
            <a:solidFill>
              <a:schemeClr val="tx1"/>
            </a:solidFill>
            <a:round/>
            <a:headEnd/>
            <a:tailEnd/>
          </a:ln>
        </p:spPr>
        <p:txBody>
          <a:bodyPr wrap="none" anchor="ctr"/>
          <a:lstStyle/>
          <a:p>
            <a:endParaRPr lang="en-US"/>
          </a:p>
        </p:txBody>
      </p:sp>
      <p:sp>
        <p:nvSpPr>
          <p:cNvPr id="369670" name="Freeform 6"/>
          <p:cNvSpPr>
            <a:spLocks/>
          </p:cNvSpPr>
          <p:nvPr/>
        </p:nvSpPr>
        <p:spPr bwMode="auto">
          <a:xfrm>
            <a:off x="5105400" y="3962400"/>
            <a:ext cx="1593850" cy="1528763"/>
          </a:xfrm>
          <a:custGeom>
            <a:avLst/>
            <a:gdLst>
              <a:gd name="T0" fmla="*/ 1029 w 1030"/>
              <a:gd name="T1" fmla="*/ 990 h 991"/>
              <a:gd name="T2" fmla="*/ 921 w 1030"/>
              <a:gd name="T3" fmla="*/ 980 h 991"/>
              <a:gd name="T4" fmla="*/ 866 w 1030"/>
              <a:gd name="T5" fmla="*/ 967 h 991"/>
              <a:gd name="T6" fmla="*/ 813 w 1030"/>
              <a:gd name="T7" fmla="*/ 952 h 991"/>
              <a:gd name="T8" fmla="*/ 758 w 1030"/>
              <a:gd name="T9" fmla="*/ 929 h 991"/>
              <a:gd name="T10" fmla="*/ 703 w 1030"/>
              <a:gd name="T11" fmla="*/ 897 h 991"/>
              <a:gd name="T12" fmla="*/ 651 w 1030"/>
              <a:gd name="T13" fmla="*/ 857 h 991"/>
              <a:gd name="T14" fmla="*/ 541 w 1030"/>
              <a:gd name="T15" fmla="*/ 743 h 991"/>
              <a:gd name="T16" fmla="*/ 433 w 1030"/>
              <a:gd name="T17" fmla="*/ 581 h 991"/>
              <a:gd name="T18" fmla="*/ 325 w 1030"/>
              <a:gd name="T19" fmla="*/ 386 h 991"/>
              <a:gd name="T20" fmla="*/ 270 w 1030"/>
              <a:gd name="T21" fmla="*/ 287 h 991"/>
              <a:gd name="T22" fmla="*/ 215 w 1030"/>
              <a:gd name="T23" fmla="*/ 196 h 991"/>
              <a:gd name="T24" fmla="*/ 163 w 1030"/>
              <a:gd name="T25" fmla="*/ 116 h 991"/>
              <a:gd name="T26" fmla="*/ 108 w 1030"/>
              <a:gd name="T27" fmla="*/ 53 h 991"/>
              <a:gd name="T28" fmla="*/ 53 w 1030"/>
              <a:gd name="T29" fmla="*/ 13 h 991"/>
              <a:gd name="T30" fmla="*/ 0 w 1030"/>
              <a:gd name="T31" fmla="*/ 0 h 9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30"/>
              <a:gd name="T49" fmla="*/ 0 h 991"/>
              <a:gd name="T50" fmla="*/ 1030 w 1030"/>
              <a:gd name="T51" fmla="*/ 991 h 9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30" h="991">
                <a:moveTo>
                  <a:pt x="1029" y="990"/>
                </a:moveTo>
                <a:lnTo>
                  <a:pt x="921" y="980"/>
                </a:lnTo>
                <a:lnTo>
                  <a:pt x="866" y="967"/>
                </a:lnTo>
                <a:lnTo>
                  <a:pt x="813" y="952"/>
                </a:lnTo>
                <a:lnTo>
                  <a:pt x="758" y="929"/>
                </a:lnTo>
                <a:lnTo>
                  <a:pt x="703" y="897"/>
                </a:lnTo>
                <a:lnTo>
                  <a:pt x="651" y="857"/>
                </a:lnTo>
                <a:lnTo>
                  <a:pt x="541" y="743"/>
                </a:lnTo>
                <a:lnTo>
                  <a:pt x="433" y="581"/>
                </a:lnTo>
                <a:lnTo>
                  <a:pt x="325" y="386"/>
                </a:lnTo>
                <a:lnTo>
                  <a:pt x="270" y="287"/>
                </a:lnTo>
                <a:lnTo>
                  <a:pt x="215" y="196"/>
                </a:lnTo>
                <a:lnTo>
                  <a:pt x="163" y="116"/>
                </a:lnTo>
                <a:lnTo>
                  <a:pt x="108" y="53"/>
                </a:lnTo>
                <a:lnTo>
                  <a:pt x="53" y="13"/>
                </a:lnTo>
                <a:lnTo>
                  <a:pt x="0" y="0"/>
                </a:lnTo>
              </a:path>
            </a:pathLst>
          </a:custGeom>
          <a:noFill/>
          <a:ln w="50800" cap="rnd" cmpd="sng">
            <a:solidFill>
              <a:srgbClr val="008000"/>
            </a:solidFill>
            <a:prstDash val="solid"/>
            <a:round/>
            <a:headEnd type="none" w="med" len="med"/>
            <a:tailEnd type="none" w="med" len="med"/>
          </a:ln>
        </p:spPr>
        <p:txBody>
          <a:bodyPr/>
          <a:lstStyle/>
          <a:p>
            <a:endParaRPr lang="en-US"/>
          </a:p>
        </p:txBody>
      </p:sp>
      <p:sp>
        <p:nvSpPr>
          <p:cNvPr id="369671" name="Freeform 7"/>
          <p:cNvSpPr>
            <a:spLocks/>
          </p:cNvSpPr>
          <p:nvPr/>
        </p:nvSpPr>
        <p:spPr bwMode="auto">
          <a:xfrm>
            <a:off x="3427413" y="3957638"/>
            <a:ext cx="1644650" cy="1531937"/>
          </a:xfrm>
          <a:custGeom>
            <a:avLst/>
            <a:gdLst>
              <a:gd name="T0" fmla="*/ 0 w 1036"/>
              <a:gd name="T1" fmla="*/ 965 h 965"/>
              <a:gd name="T2" fmla="*/ 108 w 1036"/>
              <a:gd name="T3" fmla="*/ 955 h 965"/>
              <a:gd name="T4" fmla="*/ 163 w 1036"/>
              <a:gd name="T5" fmla="*/ 942 h 965"/>
              <a:gd name="T6" fmla="*/ 218 w 1036"/>
              <a:gd name="T7" fmla="*/ 927 h 965"/>
              <a:gd name="T8" fmla="*/ 271 w 1036"/>
              <a:gd name="T9" fmla="*/ 904 h 965"/>
              <a:gd name="T10" fmla="*/ 326 w 1036"/>
              <a:gd name="T11" fmla="*/ 872 h 965"/>
              <a:gd name="T12" fmla="*/ 381 w 1036"/>
              <a:gd name="T13" fmla="*/ 832 h 965"/>
              <a:gd name="T14" fmla="*/ 488 w 1036"/>
              <a:gd name="T15" fmla="*/ 718 h 965"/>
              <a:gd name="T16" fmla="*/ 596 w 1036"/>
              <a:gd name="T17" fmla="*/ 556 h 965"/>
              <a:gd name="T18" fmla="*/ 706 w 1036"/>
              <a:gd name="T19" fmla="*/ 361 h 965"/>
              <a:gd name="T20" fmla="*/ 759 w 1036"/>
              <a:gd name="T21" fmla="*/ 262 h 965"/>
              <a:gd name="T22" fmla="*/ 814 w 1036"/>
              <a:gd name="T23" fmla="*/ 171 h 965"/>
              <a:gd name="T24" fmla="*/ 868 w 1036"/>
              <a:gd name="T25" fmla="*/ 91 h 965"/>
              <a:gd name="T26" fmla="*/ 919 w 1036"/>
              <a:gd name="T27" fmla="*/ 33 h 965"/>
              <a:gd name="T28" fmla="*/ 973 w 1036"/>
              <a:gd name="T29" fmla="*/ 9 h 965"/>
              <a:gd name="T30" fmla="*/ 1036 w 1036"/>
              <a:gd name="T31" fmla="*/ 0 h 9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36"/>
              <a:gd name="T49" fmla="*/ 0 h 965"/>
              <a:gd name="T50" fmla="*/ 1036 w 1036"/>
              <a:gd name="T51" fmla="*/ 965 h 96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36" h="965">
                <a:moveTo>
                  <a:pt x="0" y="965"/>
                </a:moveTo>
                <a:lnTo>
                  <a:pt x="108" y="955"/>
                </a:lnTo>
                <a:lnTo>
                  <a:pt x="163" y="942"/>
                </a:lnTo>
                <a:lnTo>
                  <a:pt x="218" y="927"/>
                </a:lnTo>
                <a:lnTo>
                  <a:pt x="271" y="904"/>
                </a:lnTo>
                <a:lnTo>
                  <a:pt x="326" y="872"/>
                </a:lnTo>
                <a:lnTo>
                  <a:pt x="381" y="832"/>
                </a:lnTo>
                <a:lnTo>
                  <a:pt x="488" y="718"/>
                </a:lnTo>
                <a:lnTo>
                  <a:pt x="596" y="556"/>
                </a:lnTo>
                <a:lnTo>
                  <a:pt x="706" y="361"/>
                </a:lnTo>
                <a:lnTo>
                  <a:pt x="759" y="262"/>
                </a:lnTo>
                <a:lnTo>
                  <a:pt x="814" y="171"/>
                </a:lnTo>
                <a:lnTo>
                  <a:pt x="868" y="91"/>
                </a:lnTo>
                <a:lnTo>
                  <a:pt x="919" y="33"/>
                </a:lnTo>
                <a:lnTo>
                  <a:pt x="973" y="9"/>
                </a:lnTo>
                <a:lnTo>
                  <a:pt x="1036" y="0"/>
                </a:lnTo>
              </a:path>
            </a:pathLst>
          </a:custGeom>
          <a:noFill/>
          <a:ln w="50800" cap="rnd" cmpd="sng">
            <a:solidFill>
              <a:srgbClr val="008000"/>
            </a:solidFill>
            <a:prstDash val="solid"/>
            <a:round/>
            <a:headEnd type="none" w="med" len="med"/>
            <a:tailEnd type="none" w="med" len="med"/>
          </a:ln>
        </p:spPr>
        <p:txBody>
          <a:bodyPr/>
          <a:lstStyle/>
          <a:p>
            <a:endParaRPr lang="en-US"/>
          </a:p>
        </p:txBody>
      </p:sp>
      <p:sp>
        <p:nvSpPr>
          <p:cNvPr id="369672" name="Freeform 8"/>
          <p:cNvSpPr>
            <a:spLocks/>
          </p:cNvSpPr>
          <p:nvPr/>
        </p:nvSpPr>
        <p:spPr bwMode="auto">
          <a:xfrm>
            <a:off x="3409950" y="5573713"/>
            <a:ext cx="3289300" cy="7937"/>
          </a:xfrm>
          <a:custGeom>
            <a:avLst/>
            <a:gdLst>
              <a:gd name="T0" fmla="*/ 0 w 2072"/>
              <a:gd name="T1" fmla="*/ 5 h 5"/>
              <a:gd name="T2" fmla="*/ 12 w 2072"/>
              <a:gd name="T3" fmla="*/ 0 h 5"/>
              <a:gd name="T4" fmla="*/ 2072 w 2072"/>
              <a:gd name="T5" fmla="*/ 0 h 5"/>
              <a:gd name="T6" fmla="*/ 0 60000 65536"/>
              <a:gd name="T7" fmla="*/ 0 60000 65536"/>
              <a:gd name="T8" fmla="*/ 0 60000 65536"/>
              <a:gd name="T9" fmla="*/ 0 w 2072"/>
              <a:gd name="T10" fmla="*/ 0 h 5"/>
              <a:gd name="T11" fmla="*/ 2072 w 2072"/>
              <a:gd name="T12" fmla="*/ 5 h 5"/>
            </a:gdLst>
            <a:ahLst/>
            <a:cxnLst>
              <a:cxn ang="T6">
                <a:pos x="T0" y="T1"/>
              </a:cxn>
              <a:cxn ang="T7">
                <a:pos x="T2" y="T3"/>
              </a:cxn>
              <a:cxn ang="T8">
                <a:pos x="T4" y="T5"/>
              </a:cxn>
            </a:cxnLst>
            <a:rect l="T9" t="T10" r="T11" b="T12"/>
            <a:pathLst>
              <a:path w="2072" h="5">
                <a:moveTo>
                  <a:pt x="0" y="5"/>
                </a:moveTo>
                <a:lnTo>
                  <a:pt x="12" y="0"/>
                </a:lnTo>
                <a:lnTo>
                  <a:pt x="2072" y="0"/>
                </a:lnTo>
              </a:path>
            </a:pathLst>
          </a:custGeom>
          <a:noFill/>
          <a:ln w="50800" cap="rnd" cmpd="sng">
            <a:solidFill>
              <a:schemeClr val="tx1"/>
            </a:solidFill>
            <a:prstDash val="solid"/>
            <a:round/>
            <a:headEnd type="none" w="med" len="med"/>
            <a:tailEnd type="none" w="med" len="med"/>
          </a:ln>
        </p:spPr>
        <p:txBody>
          <a:bodyPr/>
          <a:lstStyle/>
          <a:p>
            <a:endParaRPr lang="en-US"/>
          </a:p>
        </p:txBody>
      </p:sp>
      <p:sp>
        <p:nvSpPr>
          <p:cNvPr id="369673" name="Rectangle 9"/>
          <p:cNvSpPr>
            <a:spLocks noChangeArrowheads="1"/>
          </p:cNvSpPr>
          <p:nvPr/>
        </p:nvSpPr>
        <p:spPr bwMode="auto">
          <a:xfrm>
            <a:off x="6705600" y="5562600"/>
            <a:ext cx="381000" cy="363538"/>
          </a:xfrm>
          <a:prstGeom prst="rect">
            <a:avLst/>
          </a:prstGeom>
          <a:noFill/>
          <a:ln w="12700">
            <a:noFill/>
            <a:miter lim="800000"/>
            <a:headEnd/>
            <a:tailEnd/>
          </a:ln>
        </p:spPr>
        <p:txBody>
          <a:bodyPr lIns="90487" tIns="44450" rIns="90487" bIns="44450">
            <a:spAutoFit/>
          </a:bodyPr>
          <a:lstStyle/>
          <a:p>
            <a:pPr eaLnBrk="0" hangingPunct="0"/>
            <a:r>
              <a:rPr lang="en-US" sz="1800" b="1"/>
              <a:t>X</a:t>
            </a:r>
          </a:p>
        </p:txBody>
      </p:sp>
      <p:sp>
        <p:nvSpPr>
          <p:cNvPr id="369674" name="Rectangle 10"/>
          <p:cNvSpPr>
            <a:spLocks noChangeArrowheads="1"/>
          </p:cNvSpPr>
          <p:nvPr/>
        </p:nvSpPr>
        <p:spPr bwMode="auto">
          <a:xfrm>
            <a:off x="6567488" y="3821113"/>
            <a:ext cx="184150" cy="92075"/>
          </a:xfrm>
          <a:prstGeom prst="rect">
            <a:avLst/>
          </a:prstGeom>
          <a:noFill/>
          <a:ln w="12700">
            <a:noFill/>
            <a:miter lim="800000"/>
            <a:headEnd/>
            <a:tailEnd/>
          </a:ln>
        </p:spPr>
        <p:txBody>
          <a:bodyPr wrap="none" anchor="ctr"/>
          <a:lstStyle/>
          <a:p>
            <a:pPr algn="ctr">
              <a:spcBef>
                <a:spcPct val="50000"/>
              </a:spcBef>
            </a:pPr>
            <a:endParaRPr lang="en-US"/>
          </a:p>
        </p:txBody>
      </p:sp>
      <p:sp>
        <p:nvSpPr>
          <p:cNvPr id="369675" name="Rectangle 11"/>
          <p:cNvSpPr>
            <a:spLocks noChangeArrowheads="1"/>
          </p:cNvSpPr>
          <p:nvPr/>
        </p:nvSpPr>
        <p:spPr bwMode="auto">
          <a:xfrm>
            <a:off x="4419600" y="6019800"/>
            <a:ext cx="631825" cy="366713"/>
          </a:xfrm>
          <a:prstGeom prst="rect">
            <a:avLst/>
          </a:prstGeom>
          <a:noFill/>
          <a:ln w="12700">
            <a:noFill/>
            <a:miter lim="800000"/>
            <a:headEnd/>
            <a:tailEnd/>
          </a:ln>
        </p:spPr>
        <p:txBody>
          <a:bodyPr wrap="none" lIns="90487" tIns="44450" rIns="90487" bIns="44450">
            <a:spAutoFit/>
          </a:bodyPr>
          <a:lstStyle/>
          <a:p>
            <a:pPr eaLnBrk="0" hangingPunct="0"/>
            <a:r>
              <a:rPr lang="en-US" sz="1800" b="1">
                <a:solidFill>
                  <a:srgbClr val="339933"/>
                </a:solidFill>
              </a:rPr>
              <a:t>17.4</a:t>
            </a:r>
            <a:endParaRPr lang="en-US" b="1">
              <a:solidFill>
                <a:srgbClr val="339933"/>
              </a:solidFill>
            </a:endParaRPr>
          </a:p>
        </p:txBody>
      </p:sp>
      <p:sp>
        <p:nvSpPr>
          <p:cNvPr id="369676" name="Rectangle 12"/>
          <p:cNvSpPr>
            <a:spLocks noChangeArrowheads="1"/>
          </p:cNvSpPr>
          <p:nvPr/>
        </p:nvSpPr>
        <p:spPr bwMode="auto">
          <a:xfrm>
            <a:off x="4800600" y="5791200"/>
            <a:ext cx="631825" cy="366713"/>
          </a:xfrm>
          <a:prstGeom prst="rect">
            <a:avLst/>
          </a:prstGeom>
          <a:noFill/>
          <a:ln w="12700">
            <a:noFill/>
            <a:miter lim="800000"/>
            <a:headEnd/>
            <a:tailEnd/>
          </a:ln>
        </p:spPr>
        <p:txBody>
          <a:bodyPr wrap="none" lIns="90487" tIns="44450" rIns="90487" bIns="44450">
            <a:spAutoFit/>
          </a:bodyPr>
          <a:lstStyle/>
          <a:p>
            <a:pPr eaLnBrk="0" hangingPunct="0"/>
            <a:r>
              <a:rPr lang="en-US" sz="1800" b="1"/>
              <a:t>18.0</a:t>
            </a:r>
            <a:endParaRPr lang="en-US" b="1"/>
          </a:p>
        </p:txBody>
      </p:sp>
      <p:sp>
        <p:nvSpPr>
          <p:cNvPr id="369677" name="Line 13"/>
          <p:cNvSpPr>
            <a:spLocks noChangeShapeType="1"/>
          </p:cNvSpPr>
          <p:nvPr/>
        </p:nvSpPr>
        <p:spPr bwMode="auto">
          <a:xfrm flipV="1">
            <a:off x="5029200" y="5562600"/>
            <a:ext cx="0" cy="228600"/>
          </a:xfrm>
          <a:prstGeom prst="line">
            <a:avLst/>
          </a:prstGeom>
          <a:noFill/>
          <a:ln w="12700">
            <a:solidFill>
              <a:schemeClr val="tx1"/>
            </a:solidFill>
            <a:round/>
            <a:headEnd/>
            <a:tailEnd type="triangle" w="med" len="med"/>
          </a:ln>
        </p:spPr>
        <p:txBody>
          <a:bodyPr wrap="none" anchor="ctr"/>
          <a:lstStyle/>
          <a:p>
            <a:endParaRPr lang="en-US"/>
          </a:p>
        </p:txBody>
      </p:sp>
      <p:sp>
        <p:nvSpPr>
          <p:cNvPr id="369678" name="Line 14"/>
          <p:cNvSpPr>
            <a:spLocks noChangeShapeType="1"/>
          </p:cNvSpPr>
          <p:nvPr/>
        </p:nvSpPr>
        <p:spPr bwMode="auto">
          <a:xfrm flipV="1">
            <a:off x="4724400" y="5562600"/>
            <a:ext cx="0" cy="457200"/>
          </a:xfrm>
          <a:prstGeom prst="line">
            <a:avLst/>
          </a:prstGeom>
          <a:noFill/>
          <a:ln w="12700">
            <a:solidFill>
              <a:schemeClr val="tx1"/>
            </a:solidFill>
            <a:round/>
            <a:headEnd/>
            <a:tailEnd type="triangle" w="med" len="med"/>
          </a:ln>
        </p:spPr>
        <p:txBody>
          <a:bodyPr wrap="none" anchor="ctr"/>
          <a:lstStyle/>
          <a:p>
            <a:endParaRPr lang="en-US"/>
          </a:p>
        </p:txBody>
      </p:sp>
      <p:sp>
        <p:nvSpPr>
          <p:cNvPr id="369679" name="Rectangle 16"/>
          <p:cNvSpPr>
            <a:spLocks noGrp="1" noChangeArrowheads="1"/>
          </p:cNvSpPr>
          <p:nvPr>
            <p:ph type="title"/>
          </p:nvPr>
        </p:nvSpPr>
        <p:spPr/>
        <p:txBody>
          <a:bodyPr/>
          <a:lstStyle/>
          <a:p>
            <a:pPr defTabSz="914400" eaLnBrk="1" hangingPunct="1"/>
            <a:r>
              <a:rPr lang="en-US" smtClean="0"/>
              <a:t>Probabilities in the Lower Tail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4"/>
          <p:cNvSpPr>
            <a:spLocks noGrp="1" noChangeArrowheads="1"/>
          </p:cNvSpPr>
          <p:nvPr>
            <p:ph type="ftr" sz="quarter" idx="10"/>
          </p:nvPr>
        </p:nvSpPr>
        <p:spPr>
          <a:ln/>
        </p:spPr>
        <p:txBody>
          <a:bodyPr/>
          <a:lstStyle/>
          <a:p>
            <a:r>
              <a:rPr lang="en-US"/>
              <a:t>Copyright ©2011 Pearson Education, Inc. publishing as Prentice Hall</a:t>
            </a:r>
          </a:p>
        </p:txBody>
      </p:sp>
      <p:sp>
        <p:nvSpPr>
          <p:cNvPr id="28" name="Rectangle 5"/>
          <p:cNvSpPr>
            <a:spLocks noGrp="1" noChangeArrowheads="1"/>
          </p:cNvSpPr>
          <p:nvPr>
            <p:ph type="sldNum" sz="quarter" idx="11"/>
          </p:nvPr>
        </p:nvSpPr>
        <p:spPr>
          <a:ln/>
        </p:spPr>
        <p:txBody>
          <a:bodyPr/>
          <a:lstStyle/>
          <a:p>
            <a:r>
              <a:rPr lang="en-US"/>
              <a:t>6-</a:t>
            </a:r>
            <a:fld id="{921E7482-53F6-49AA-8861-F8A5CF252E02}" type="slidenum">
              <a:rPr lang="en-US"/>
              <a:pPr/>
              <a:t>27</a:t>
            </a:fld>
            <a:endParaRPr lang="en-US"/>
          </a:p>
        </p:txBody>
      </p:sp>
      <p:sp>
        <p:nvSpPr>
          <p:cNvPr id="370691" name="Freeform 2"/>
          <p:cNvSpPr>
            <a:spLocks/>
          </p:cNvSpPr>
          <p:nvPr/>
        </p:nvSpPr>
        <p:spPr bwMode="auto">
          <a:xfrm>
            <a:off x="5089525" y="4038600"/>
            <a:ext cx="1343025" cy="1374775"/>
          </a:xfrm>
          <a:custGeom>
            <a:avLst/>
            <a:gdLst>
              <a:gd name="T0" fmla="*/ 846 w 846"/>
              <a:gd name="T1" fmla="*/ 866 h 866"/>
              <a:gd name="T2" fmla="*/ 842 w 846"/>
              <a:gd name="T3" fmla="*/ 0 h 866"/>
              <a:gd name="T4" fmla="*/ 794 w 846"/>
              <a:gd name="T5" fmla="*/ 56 h 866"/>
              <a:gd name="T6" fmla="*/ 724 w 846"/>
              <a:gd name="T7" fmla="*/ 192 h 866"/>
              <a:gd name="T8" fmla="*/ 684 w 846"/>
              <a:gd name="T9" fmla="*/ 270 h 866"/>
              <a:gd name="T10" fmla="*/ 648 w 846"/>
              <a:gd name="T11" fmla="*/ 326 h 866"/>
              <a:gd name="T12" fmla="*/ 596 w 846"/>
              <a:gd name="T13" fmla="*/ 426 h 866"/>
              <a:gd name="T14" fmla="*/ 536 w 846"/>
              <a:gd name="T15" fmla="*/ 516 h 866"/>
              <a:gd name="T16" fmla="*/ 462 w 846"/>
              <a:gd name="T17" fmla="*/ 626 h 866"/>
              <a:gd name="T18" fmla="*/ 392 w 846"/>
              <a:gd name="T19" fmla="*/ 682 h 866"/>
              <a:gd name="T20" fmla="*/ 304 w 846"/>
              <a:gd name="T21" fmla="*/ 752 h 866"/>
              <a:gd name="T22" fmla="*/ 158 w 846"/>
              <a:gd name="T23" fmla="*/ 798 h 866"/>
              <a:gd name="T24" fmla="*/ 0 w 846"/>
              <a:gd name="T25" fmla="*/ 818 h 866"/>
              <a:gd name="T26" fmla="*/ 0 w 846"/>
              <a:gd name="T27" fmla="*/ 866 h 866"/>
              <a:gd name="T28" fmla="*/ 846 w 846"/>
              <a:gd name="T29" fmla="*/ 866 h 8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46"/>
              <a:gd name="T46" fmla="*/ 0 h 866"/>
              <a:gd name="T47" fmla="*/ 846 w 846"/>
              <a:gd name="T48" fmla="*/ 866 h 86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46" h="866">
                <a:moveTo>
                  <a:pt x="846" y="866"/>
                </a:moveTo>
                <a:lnTo>
                  <a:pt x="842" y="0"/>
                </a:lnTo>
                <a:lnTo>
                  <a:pt x="794" y="56"/>
                </a:lnTo>
                <a:lnTo>
                  <a:pt x="724" y="192"/>
                </a:lnTo>
                <a:lnTo>
                  <a:pt x="684" y="270"/>
                </a:lnTo>
                <a:lnTo>
                  <a:pt x="648" y="326"/>
                </a:lnTo>
                <a:lnTo>
                  <a:pt x="596" y="426"/>
                </a:lnTo>
                <a:lnTo>
                  <a:pt x="536" y="516"/>
                </a:lnTo>
                <a:lnTo>
                  <a:pt x="462" y="626"/>
                </a:lnTo>
                <a:lnTo>
                  <a:pt x="392" y="682"/>
                </a:lnTo>
                <a:lnTo>
                  <a:pt x="304" y="752"/>
                </a:lnTo>
                <a:lnTo>
                  <a:pt x="158" y="798"/>
                </a:lnTo>
                <a:lnTo>
                  <a:pt x="0" y="818"/>
                </a:lnTo>
                <a:lnTo>
                  <a:pt x="0" y="866"/>
                </a:lnTo>
                <a:lnTo>
                  <a:pt x="846" y="866"/>
                </a:lnTo>
                <a:close/>
              </a:path>
            </a:pathLst>
          </a:custGeom>
          <a:solidFill>
            <a:srgbClr val="C7DAF7"/>
          </a:solidFill>
          <a:ln w="12700" cap="flat" cmpd="sng">
            <a:noFill/>
            <a:prstDash val="solid"/>
            <a:round/>
            <a:headEnd/>
            <a:tailEnd/>
          </a:ln>
        </p:spPr>
        <p:txBody>
          <a:bodyPr/>
          <a:lstStyle/>
          <a:p>
            <a:endParaRPr lang="en-US"/>
          </a:p>
        </p:txBody>
      </p:sp>
      <p:sp>
        <p:nvSpPr>
          <p:cNvPr id="370692" name="Line 3"/>
          <p:cNvSpPr>
            <a:spLocks noChangeShapeType="1"/>
          </p:cNvSpPr>
          <p:nvPr/>
        </p:nvSpPr>
        <p:spPr bwMode="auto">
          <a:xfrm>
            <a:off x="5562600" y="4572000"/>
            <a:ext cx="457200" cy="533400"/>
          </a:xfrm>
          <a:prstGeom prst="line">
            <a:avLst/>
          </a:prstGeom>
          <a:noFill/>
          <a:ln w="19050">
            <a:solidFill>
              <a:schemeClr val="tx1"/>
            </a:solidFill>
            <a:round/>
            <a:headEnd/>
            <a:tailEnd type="triangle" w="med" len="med"/>
          </a:ln>
        </p:spPr>
        <p:txBody>
          <a:bodyPr wrap="none" anchor="ctr"/>
          <a:lstStyle/>
          <a:p>
            <a:endParaRPr lang="en-US"/>
          </a:p>
        </p:txBody>
      </p:sp>
      <p:sp>
        <p:nvSpPr>
          <p:cNvPr id="370693" name="Freeform 4"/>
          <p:cNvSpPr>
            <a:spLocks/>
          </p:cNvSpPr>
          <p:nvPr/>
        </p:nvSpPr>
        <p:spPr bwMode="auto">
          <a:xfrm>
            <a:off x="6400800" y="3810000"/>
            <a:ext cx="317500" cy="1606550"/>
          </a:xfrm>
          <a:custGeom>
            <a:avLst/>
            <a:gdLst>
              <a:gd name="T0" fmla="*/ 4 w 200"/>
              <a:gd name="T1" fmla="*/ 1012 h 1012"/>
              <a:gd name="T2" fmla="*/ 0 w 200"/>
              <a:gd name="T3" fmla="*/ 166 h 1012"/>
              <a:gd name="T4" fmla="*/ 26 w 200"/>
              <a:gd name="T5" fmla="*/ 126 h 1012"/>
              <a:gd name="T6" fmla="*/ 64 w 200"/>
              <a:gd name="T7" fmla="*/ 76 h 1012"/>
              <a:gd name="T8" fmla="*/ 96 w 200"/>
              <a:gd name="T9" fmla="*/ 42 h 1012"/>
              <a:gd name="T10" fmla="*/ 126 w 200"/>
              <a:gd name="T11" fmla="*/ 22 h 1012"/>
              <a:gd name="T12" fmla="*/ 152 w 200"/>
              <a:gd name="T13" fmla="*/ 0 h 1012"/>
              <a:gd name="T14" fmla="*/ 200 w 200"/>
              <a:gd name="T15" fmla="*/ 0 h 1012"/>
              <a:gd name="T16" fmla="*/ 200 w 200"/>
              <a:gd name="T17" fmla="*/ 1008 h 1012"/>
              <a:gd name="T18" fmla="*/ 4 w 200"/>
              <a:gd name="T19" fmla="*/ 1012 h 10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
              <a:gd name="T31" fmla="*/ 0 h 1012"/>
              <a:gd name="T32" fmla="*/ 200 w 200"/>
              <a:gd name="T33" fmla="*/ 1012 h 10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 h="1012">
                <a:moveTo>
                  <a:pt x="4" y="1012"/>
                </a:moveTo>
                <a:lnTo>
                  <a:pt x="0" y="166"/>
                </a:lnTo>
                <a:lnTo>
                  <a:pt x="26" y="126"/>
                </a:lnTo>
                <a:lnTo>
                  <a:pt x="64" y="76"/>
                </a:lnTo>
                <a:lnTo>
                  <a:pt x="96" y="42"/>
                </a:lnTo>
                <a:lnTo>
                  <a:pt x="126" y="22"/>
                </a:lnTo>
                <a:lnTo>
                  <a:pt x="152" y="0"/>
                </a:lnTo>
                <a:lnTo>
                  <a:pt x="200" y="0"/>
                </a:lnTo>
                <a:lnTo>
                  <a:pt x="200" y="1008"/>
                </a:lnTo>
                <a:lnTo>
                  <a:pt x="4" y="1012"/>
                </a:lnTo>
                <a:close/>
              </a:path>
            </a:pathLst>
          </a:custGeom>
          <a:solidFill>
            <a:schemeClr val="hlink"/>
          </a:solidFill>
          <a:ln w="19050" cap="flat" cmpd="sng">
            <a:noFill/>
            <a:prstDash val="solid"/>
            <a:round/>
            <a:headEnd/>
            <a:tailEnd/>
          </a:ln>
        </p:spPr>
        <p:txBody>
          <a:bodyPr wrap="none" anchor="ctr"/>
          <a:lstStyle/>
          <a:p>
            <a:endParaRPr lang="en-US"/>
          </a:p>
        </p:txBody>
      </p:sp>
      <p:sp>
        <p:nvSpPr>
          <p:cNvPr id="370694" name="Line 5"/>
          <p:cNvSpPr>
            <a:spLocks noChangeShapeType="1"/>
          </p:cNvSpPr>
          <p:nvPr/>
        </p:nvSpPr>
        <p:spPr bwMode="auto">
          <a:xfrm>
            <a:off x="6324600" y="3505200"/>
            <a:ext cx="228600" cy="685800"/>
          </a:xfrm>
          <a:prstGeom prst="line">
            <a:avLst/>
          </a:prstGeom>
          <a:noFill/>
          <a:ln w="19050">
            <a:solidFill>
              <a:schemeClr val="tx1"/>
            </a:solidFill>
            <a:round/>
            <a:headEnd/>
            <a:tailEnd type="triangle" w="med" len="med"/>
          </a:ln>
        </p:spPr>
        <p:txBody>
          <a:bodyPr wrap="none" anchor="ctr"/>
          <a:lstStyle/>
          <a:p>
            <a:endParaRPr lang="en-US"/>
          </a:p>
        </p:txBody>
      </p:sp>
      <p:sp>
        <p:nvSpPr>
          <p:cNvPr id="370695" name="Rectangle 6"/>
          <p:cNvSpPr>
            <a:spLocks noChangeArrowheads="1"/>
          </p:cNvSpPr>
          <p:nvPr/>
        </p:nvSpPr>
        <p:spPr bwMode="auto">
          <a:xfrm>
            <a:off x="3605213" y="4038600"/>
            <a:ext cx="1066800" cy="533400"/>
          </a:xfrm>
          <a:prstGeom prst="rect">
            <a:avLst/>
          </a:prstGeom>
          <a:solidFill>
            <a:srgbClr val="B8FAC8"/>
          </a:solidFill>
          <a:ln w="19050" algn="ctr">
            <a:solidFill>
              <a:schemeClr val="tx1"/>
            </a:solidFill>
            <a:miter lim="800000"/>
            <a:headEnd/>
            <a:tailEnd/>
          </a:ln>
        </p:spPr>
        <p:txBody>
          <a:bodyPr wrap="none" anchor="ctr"/>
          <a:lstStyle/>
          <a:p>
            <a:pPr algn="ctr">
              <a:spcBef>
                <a:spcPct val="50000"/>
              </a:spcBef>
            </a:pPr>
            <a:endParaRPr lang="en-US"/>
          </a:p>
        </p:txBody>
      </p:sp>
      <p:sp>
        <p:nvSpPr>
          <p:cNvPr id="370696" name="Rectangle 7"/>
          <p:cNvSpPr>
            <a:spLocks noGrp="1" noChangeArrowheads="1"/>
          </p:cNvSpPr>
          <p:nvPr>
            <p:ph type="title"/>
          </p:nvPr>
        </p:nvSpPr>
        <p:spPr/>
        <p:txBody>
          <a:bodyPr/>
          <a:lstStyle/>
          <a:p>
            <a:pPr eaLnBrk="1" hangingPunct="1"/>
            <a:r>
              <a:rPr lang="en-US" smtClean="0"/>
              <a:t>Probabilities in the Lower Tail </a:t>
            </a:r>
          </a:p>
        </p:txBody>
      </p:sp>
      <p:sp>
        <p:nvSpPr>
          <p:cNvPr id="370697" name="Rectangle 8"/>
          <p:cNvSpPr>
            <a:spLocks noGrp="1" noChangeArrowheads="1"/>
          </p:cNvSpPr>
          <p:nvPr>
            <p:ph type="body" idx="1"/>
          </p:nvPr>
        </p:nvSpPr>
        <p:spPr>
          <a:xfrm>
            <a:off x="838200" y="1676400"/>
            <a:ext cx="8077200" cy="4532313"/>
          </a:xfrm>
        </p:spPr>
        <p:txBody>
          <a:bodyPr/>
          <a:lstStyle/>
          <a:p>
            <a:pPr eaLnBrk="1" hangingPunct="1">
              <a:buFont typeface="Wingdings" pitchFamily="2" charset="2"/>
              <a:buNone/>
            </a:pPr>
            <a:r>
              <a:rPr lang="en-US" sz="3400" smtClean="0">
                <a:solidFill>
                  <a:schemeClr val="folHlink"/>
                </a:solidFill>
              </a:rPr>
              <a:t>   Now Find P(17.4 &lt; X &lt; 18)…</a:t>
            </a:r>
          </a:p>
        </p:txBody>
      </p:sp>
      <p:sp>
        <p:nvSpPr>
          <p:cNvPr id="370698" name="Line 9"/>
          <p:cNvSpPr>
            <a:spLocks noChangeShapeType="1"/>
          </p:cNvSpPr>
          <p:nvPr/>
        </p:nvSpPr>
        <p:spPr bwMode="auto">
          <a:xfrm>
            <a:off x="6705600" y="3810000"/>
            <a:ext cx="0" cy="1600200"/>
          </a:xfrm>
          <a:prstGeom prst="line">
            <a:avLst/>
          </a:prstGeom>
          <a:noFill/>
          <a:ln w="31750">
            <a:solidFill>
              <a:schemeClr val="tx1"/>
            </a:solidFill>
            <a:round/>
            <a:headEnd/>
            <a:tailEnd/>
          </a:ln>
        </p:spPr>
        <p:txBody>
          <a:bodyPr wrap="none" anchor="ctr"/>
          <a:lstStyle/>
          <a:p>
            <a:endParaRPr lang="en-US"/>
          </a:p>
        </p:txBody>
      </p:sp>
      <p:sp>
        <p:nvSpPr>
          <p:cNvPr id="370699" name="Freeform 10"/>
          <p:cNvSpPr>
            <a:spLocks/>
          </p:cNvSpPr>
          <p:nvPr/>
        </p:nvSpPr>
        <p:spPr bwMode="auto">
          <a:xfrm>
            <a:off x="6781800" y="3810000"/>
            <a:ext cx="1593850" cy="1528763"/>
          </a:xfrm>
          <a:custGeom>
            <a:avLst/>
            <a:gdLst>
              <a:gd name="T0" fmla="*/ 1029 w 1030"/>
              <a:gd name="T1" fmla="*/ 990 h 991"/>
              <a:gd name="T2" fmla="*/ 921 w 1030"/>
              <a:gd name="T3" fmla="*/ 980 h 991"/>
              <a:gd name="T4" fmla="*/ 866 w 1030"/>
              <a:gd name="T5" fmla="*/ 967 h 991"/>
              <a:gd name="T6" fmla="*/ 813 w 1030"/>
              <a:gd name="T7" fmla="*/ 952 h 991"/>
              <a:gd name="T8" fmla="*/ 758 w 1030"/>
              <a:gd name="T9" fmla="*/ 929 h 991"/>
              <a:gd name="T10" fmla="*/ 703 w 1030"/>
              <a:gd name="T11" fmla="*/ 897 h 991"/>
              <a:gd name="T12" fmla="*/ 651 w 1030"/>
              <a:gd name="T13" fmla="*/ 857 h 991"/>
              <a:gd name="T14" fmla="*/ 541 w 1030"/>
              <a:gd name="T15" fmla="*/ 743 h 991"/>
              <a:gd name="T16" fmla="*/ 433 w 1030"/>
              <a:gd name="T17" fmla="*/ 581 h 991"/>
              <a:gd name="T18" fmla="*/ 325 w 1030"/>
              <a:gd name="T19" fmla="*/ 386 h 991"/>
              <a:gd name="T20" fmla="*/ 270 w 1030"/>
              <a:gd name="T21" fmla="*/ 287 h 991"/>
              <a:gd name="T22" fmla="*/ 215 w 1030"/>
              <a:gd name="T23" fmla="*/ 196 h 991"/>
              <a:gd name="T24" fmla="*/ 163 w 1030"/>
              <a:gd name="T25" fmla="*/ 116 h 991"/>
              <a:gd name="T26" fmla="*/ 108 w 1030"/>
              <a:gd name="T27" fmla="*/ 53 h 991"/>
              <a:gd name="T28" fmla="*/ 53 w 1030"/>
              <a:gd name="T29" fmla="*/ 13 h 991"/>
              <a:gd name="T30" fmla="*/ 0 w 1030"/>
              <a:gd name="T31" fmla="*/ 0 h 9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30"/>
              <a:gd name="T49" fmla="*/ 0 h 991"/>
              <a:gd name="T50" fmla="*/ 1030 w 1030"/>
              <a:gd name="T51" fmla="*/ 991 h 9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30" h="991">
                <a:moveTo>
                  <a:pt x="1029" y="990"/>
                </a:moveTo>
                <a:lnTo>
                  <a:pt x="921" y="980"/>
                </a:lnTo>
                <a:lnTo>
                  <a:pt x="866" y="967"/>
                </a:lnTo>
                <a:lnTo>
                  <a:pt x="813" y="952"/>
                </a:lnTo>
                <a:lnTo>
                  <a:pt x="758" y="929"/>
                </a:lnTo>
                <a:lnTo>
                  <a:pt x="703" y="897"/>
                </a:lnTo>
                <a:lnTo>
                  <a:pt x="651" y="857"/>
                </a:lnTo>
                <a:lnTo>
                  <a:pt x="541" y="743"/>
                </a:lnTo>
                <a:lnTo>
                  <a:pt x="433" y="581"/>
                </a:lnTo>
                <a:lnTo>
                  <a:pt x="325" y="386"/>
                </a:lnTo>
                <a:lnTo>
                  <a:pt x="270" y="287"/>
                </a:lnTo>
                <a:lnTo>
                  <a:pt x="215" y="196"/>
                </a:lnTo>
                <a:lnTo>
                  <a:pt x="163" y="116"/>
                </a:lnTo>
                <a:lnTo>
                  <a:pt x="108" y="53"/>
                </a:lnTo>
                <a:lnTo>
                  <a:pt x="53" y="13"/>
                </a:lnTo>
                <a:lnTo>
                  <a:pt x="0" y="0"/>
                </a:lnTo>
              </a:path>
            </a:pathLst>
          </a:custGeom>
          <a:noFill/>
          <a:ln w="50800" cap="rnd" cmpd="sng">
            <a:solidFill>
              <a:srgbClr val="008000"/>
            </a:solidFill>
            <a:prstDash val="solid"/>
            <a:round/>
            <a:headEnd type="none" w="med" len="med"/>
            <a:tailEnd type="none" w="med" len="med"/>
          </a:ln>
        </p:spPr>
        <p:txBody>
          <a:bodyPr/>
          <a:lstStyle/>
          <a:p>
            <a:endParaRPr lang="en-US"/>
          </a:p>
        </p:txBody>
      </p:sp>
      <p:sp>
        <p:nvSpPr>
          <p:cNvPr id="370700" name="Freeform 11"/>
          <p:cNvSpPr>
            <a:spLocks/>
          </p:cNvSpPr>
          <p:nvPr/>
        </p:nvSpPr>
        <p:spPr bwMode="auto">
          <a:xfrm>
            <a:off x="5103813" y="3805238"/>
            <a:ext cx="1644650" cy="1531937"/>
          </a:xfrm>
          <a:custGeom>
            <a:avLst/>
            <a:gdLst>
              <a:gd name="T0" fmla="*/ 0 w 1036"/>
              <a:gd name="T1" fmla="*/ 965 h 965"/>
              <a:gd name="T2" fmla="*/ 108 w 1036"/>
              <a:gd name="T3" fmla="*/ 955 h 965"/>
              <a:gd name="T4" fmla="*/ 163 w 1036"/>
              <a:gd name="T5" fmla="*/ 942 h 965"/>
              <a:gd name="T6" fmla="*/ 218 w 1036"/>
              <a:gd name="T7" fmla="*/ 927 h 965"/>
              <a:gd name="T8" fmla="*/ 271 w 1036"/>
              <a:gd name="T9" fmla="*/ 904 h 965"/>
              <a:gd name="T10" fmla="*/ 326 w 1036"/>
              <a:gd name="T11" fmla="*/ 872 h 965"/>
              <a:gd name="T12" fmla="*/ 381 w 1036"/>
              <a:gd name="T13" fmla="*/ 832 h 965"/>
              <a:gd name="T14" fmla="*/ 488 w 1036"/>
              <a:gd name="T15" fmla="*/ 718 h 965"/>
              <a:gd name="T16" fmla="*/ 596 w 1036"/>
              <a:gd name="T17" fmla="*/ 556 h 965"/>
              <a:gd name="T18" fmla="*/ 706 w 1036"/>
              <a:gd name="T19" fmla="*/ 361 h 965"/>
              <a:gd name="T20" fmla="*/ 759 w 1036"/>
              <a:gd name="T21" fmla="*/ 262 h 965"/>
              <a:gd name="T22" fmla="*/ 814 w 1036"/>
              <a:gd name="T23" fmla="*/ 171 h 965"/>
              <a:gd name="T24" fmla="*/ 868 w 1036"/>
              <a:gd name="T25" fmla="*/ 91 h 965"/>
              <a:gd name="T26" fmla="*/ 919 w 1036"/>
              <a:gd name="T27" fmla="*/ 33 h 965"/>
              <a:gd name="T28" fmla="*/ 973 w 1036"/>
              <a:gd name="T29" fmla="*/ 9 h 965"/>
              <a:gd name="T30" fmla="*/ 1036 w 1036"/>
              <a:gd name="T31" fmla="*/ 0 h 9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36"/>
              <a:gd name="T49" fmla="*/ 0 h 965"/>
              <a:gd name="T50" fmla="*/ 1036 w 1036"/>
              <a:gd name="T51" fmla="*/ 965 h 96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36" h="965">
                <a:moveTo>
                  <a:pt x="0" y="965"/>
                </a:moveTo>
                <a:lnTo>
                  <a:pt x="108" y="955"/>
                </a:lnTo>
                <a:lnTo>
                  <a:pt x="163" y="942"/>
                </a:lnTo>
                <a:lnTo>
                  <a:pt x="218" y="927"/>
                </a:lnTo>
                <a:lnTo>
                  <a:pt x="271" y="904"/>
                </a:lnTo>
                <a:lnTo>
                  <a:pt x="326" y="872"/>
                </a:lnTo>
                <a:lnTo>
                  <a:pt x="381" y="832"/>
                </a:lnTo>
                <a:lnTo>
                  <a:pt x="488" y="718"/>
                </a:lnTo>
                <a:lnTo>
                  <a:pt x="596" y="556"/>
                </a:lnTo>
                <a:lnTo>
                  <a:pt x="706" y="361"/>
                </a:lnTo>
                <a:lnTo>
                  <a:pt x="759" y="262"/>
                </a:lnTo>
                <a:lnTo>
                  <a:pt x="814" y="171"/>
                </a:lnTo>
                <a:lnTo>
                  <a:pt x="868" y="91"/>
                </a:lnTo>
                <a:lnTo>
                  <a:pt x="919" y="33"/>
                </a:lnTo>
                <a:lnTo>
                  <a:pt x="973" y="9"/>
                </a:lnTo>
                <a:lnTo>
                  <a:pt x="1036" y="0"/>
                </a:lnTo>
              </a:path>
            </a:pathLst>
          </a:custGeom>
          <a:noFill/>
          <a:ln w="50800" cap="rnd" cmpd="sng">
            <a:solidFill>
              <a:srgbClr val="008000"/>
            </a:solidFill>
            <a:prstDash val="solid"/>
            <a:round/>
            <a:headEnd type="none" w="med" len="med"/>
            <a:tailEnd type="none" w="med" len="med"/>
          </a:ln>
        </p:spPr>
        <p:txBody>
          <a:bodyPr/>
          <a:lstStyle/>
          <a:p>
            <a:endParaRPr lang="en-US"/>
          </a:p>
        </p:txBody>
      </p:sp>
      <p:sp>
        <p:nvSpPr>
          <p:cNvPr id="370701" name="Freeform 12"/>
          <p:cNvSpPr>
            <a:spLocks/>
          </p:cNvSpPr>
          <p:nvPr/>
        </p:nvSpPr>
        <p:spPr bwMode="auto">
          <a:xfrm>
            <a:off x="5086350" y="5421313"/>
            <a:ext cx="3289300" cy="7937"/>
          </a:xfrm>
          <a:custGeom>
            <a:avLst/>
            <a:gdLst>
              <a:gd name="T0" fmla="*/ 0 w 2072"/>
              <a:gd name="T1" fmla="*/ 5 h 5"/>
              <a:gd name="T2" fmla="*/ 12 w 2072"/>
              <a:gd name="T3" fmla="*/ 0 h 5"/>
              <a:gd name="T4" fmla="*/ 2072 w 2072"/>
              <a:gd name="T5" fmla="*/ 0 h 5"/>
              <a:gd name="T6" fmla="*/ 0 60000 65536"/>
              <a:gd name="T7" fmla="*/ 0 60000 65536"/>
              <a:gd name="T8" fmla="*/ 0 60000 65536"/>
              <a:gd name="T9" fmla="*/ 0 w 2072"/>
              <a:gd name="T10" fmla="*/ 0 h 5"/>
              <a:gd name="T11" fmla="*/ 2072 w 2072"/>
              <a:gd name="T12" fmla="*/ 5 h 5"/>
            </a:gdLst>
            <a:ahLst/>
            <a:cxnLst>
              <a:cxn ang="T6">
                <a:pos x="T0" y="T1"/>
              </a:cxn>
              <a:cxn ang="T7">
                <a:pos x="T2" y="T3"/>
              </a:cxn>
              <a:cxn ang="T8">
                <a:pos x="T4" y="T5"/>
              </a:cxn>
            </a:cxnLst>
            <a:rect l="T9" t="T10" r="T11" b="T12"/>
            <a:pathLst>
              <a:path w="2072" h="5">
                <a:moveTo>
                  <a:pt x="0" y="5"/>
                </a:moveTo>
                <a:lnTo>
                  <a:pt x="12" y="0"/>
                </a:lnTo>
                <a:lnTo>
                  <a:pt x="2072" y="0"/>
                </a:lnTo>
              </a:path>
            </a:pathLst>
          </a:custGeom>
          <a:noFill/>
          <a:ln w="50800" cap="rnd" cmpd="sng">
            <a:solidFill>
              <a:schemeClr val="tx1"/>
            </a:solidFill>
            <a:prstDash val="solid"/>
            <a:round/>
            <a:headEnd type="none" w="med" len="med"/>
            <a:tailEnd type="none" w="med" len="med"/>
          </a:ln>
        </p:spPr>
        <p:txBody>
          <a:bodyPr/>
          <a:lstStyle/>
          <a:p>
            <a:endParaRPr lang="en-US"/>
          </a:p>
        </p:txBody>
      </p:sp>
      <p:sp>
        <p:nvSpPr>
          <p:cNvPr id="370702" name="Rectangle 13"/>
          <p:cNvSpPr>
            <a:spLocks noChangeArrowheads="1"/>
          </p:cNvSpPr>
          <p:nvPr/>
        </p:nvSpPr>
        <p:spPr bwMode="auto">
          <a:xfrm>
            <a:off x="8382000" y="5580063"/>
            <a:ext cx="381000" cy="363537"/>
          </a:xfrm>
          <a:prstGeom prst="rect">
            <a:avLst/>
          </a:prstGeom>
          <a:noFill/>
          <a:ln w="12700">
            <a:noFill/>
            <a:miter lim="800000"/>
            <a:headEnd/>
            <a:tailEnd/>
          </a:ln>
        </p:spPr>
        <p:txBody>
          <a:bodyPr lIns="90487" tIns="44450" rIns="90487" bIns="44450">
            <a:spAutoFit/>
          </a:bodyPr>
          <a:lstStyle/>
          <a:p>
            <a:pPr eaLnBrk="0" hangingPunct="0"/>
            <a:r>
              <a:rPr lang="en-US" sz="1800" b="1"/>
              <a:t>X</a:t>
            </a:r>
          </a:p>
        </p:txBody>
      </p:sp>
      <p:sp>
        <p:nvSpPr>
          <p:cNvPr id="370703" name="Rectangle 14"/>
          <p:cNvSpPr>
            <a:spLocks noChangeArrowheads="1"/>
          </p:cNvSpPr>
          <p:nvPr/>
        </p:nvSpPr>
        <p:spPr bwMode="auto">
          <a:xfrm>
            <a:off x="5943600" y="5638800"/>
            <a:ext cx="631825" cy="366713"/>
          </a:xfrm>
          <a:prstGeom prst="rect">
            <a:avLst/>
          </a:prstGeom>
          <a:noFill/>
          <a:ln w="12700">
            <a:noFill/>
            <a:miter lim="800000"/>
            <a:headEnd/>
            <a:tailEnd/>
          </a:ln>
        </p:spPr>
        <p:txBody>
          <a:bodyPr wrap="none" lIns="90487" tIns="44450" rIns="90487" bIns="44450">
            <a:spAutoFit/>
          </a:bodyPr>
          <a:lstStyle/>
          <a:p>
            <a:pPr eaLnBrk="0" hangingPunct="0"/>
            <a:r>
              <a:rPr lang="en-US" sz="1800" b="1">
                <a:solidFill>
                  <a:srgbClr val="339933"/>
                </a:solidFill>
              </a:rPr>
              <a:t>17.4</a:t>
            </a:r>
            <a:endParaRPr lang="en-US" b="1">
              <a:solidFill>
                <a:srgbClr val="339933"/>
              </a:solidFill>
            </a:endParaRPr>
          </a:p>
        </p:txBody>
      </p:sp>
      <p:sp>
        <p:nvSpPr>
          <p:cNvPr id="370704" name="Rectangle 15"/>
          <p:cNvSpPr>
            <a:spLocks noChangeArrowheads="1"/>
          </p:cNvSpPr>
          <p:nvPr/>
        </p:nvSpPr>
        <p:spPr bwMode="auto">
          <a:xfrm>
            <a:off x="6511925" y="5638800"/>
            <a:ext cx="631825" cy="366713"/>
          </a:xfrm>
          <a:prstGeom prst="rect">
            <a:avLst/>
          </a:prstGeom>
          <a:noFill/>
          <a:ln w="12700">
            <a:noFill/>
            <a:miter lim="800000"/>
            <a:headEnd/>
            <a:tailEnd/>
          </a:ln>
        </p:spPr>
        <p:txBody>
          <a:bodyPr wrap="none" lIns="90487" tIns="44450" rIns="90487" bIns="44450">
            <a:spAutoFit/>
          </a:bodyPr>
          <a:lstStyle/>
          <a:p>
            <a:pPr eaLnBrk="0" hangingPunct="0"/>
            <a:r>
              <a:rPr lang="en-US" sz="1800" b="1"/>
              <a:t>18.0</a:t>
            </a:r>
            <a:endParaRPr lang="en-US" b="1"/>
          </a:p>
        </p:txBody>
      </p:sp>
      <p:sp>
        <p:nvSpPr>
          <p:cNvPr id="370705" name="Line 16"/>
          <p:cNvSpPr>
            <a:spLocks noChangeShapeType="1"/>
          </p:cNvSpPr>
          <p:nvPr/>
        </p:nvSpPr>
        <p:spPr bwMode="auto">
          <a:xfrm flipV="1">
            <a:off x="6400800" y="5410200"/>
            <a:ext cx="0" cy="304800"/>
          </a:xfrm>
          <a:prstGeom prst="line">
            <a:avLst/>
          </a:prstGeom>
          <a:noFill/>
          <a:ln w="12700">
            <a:solidFill>
              <a:schemeClr val="tx1"/>
            </a:solidFill>
            <a:round/>
            <a:headEnd/>
            <a:tailEnd type="triangle" w="med" len="med"/>
          </a:ln>
        </p:spPr>
        <p:txBody>
          <a:bodyPr wrap="none" anchor="ctr"/>
          <a:lstStyle/>
          <a:p>
            <a:endParaRPr lang="en-US"/>
          </a:p>
        </p:txBody>
      </p:sp>
      <p:sp>
        <p:nvSpPr>
          <p:cNvPr id="370706" name="Text Box 17"/>
          <p:cNvSpPr txBox="1">
            <a:spLocks noChangeArrowheads="1"/>
          </p:cNvSpPr>
          <p:nvPr/>
        </p:nvSpPr>
        <p:spPr bwMode="auto">
          <a:xfrm>
            <a:off x="457200" y="3810000"/>
            <a:ext cx="1066800" cy="457200"/>
          </a:xfrm>
          <a:prstGeom prst="rect">
            <a:avLst/>
          </a:prstGeom>
          <a:noFill/>
          <a:ln w="19050" algn="ctr">
            <a:noFill/>
            <a:miter lim="800000"/>
            <a:headEnd/>
            <a:tailEnd/>
          </a:ln>
        </p:spPr>
        <p:txBody>
          <a:bodyPr>
            <a:spAutoFit/>
          </a:bodyPr>
          <a:lstStyle/>
          <a:p>
            <a:pPr algn="ctr">
              <a:spcBef>
                <a:spcPct val="50000"/>
              </a:spcBef>
            </a:pPr>
            <a:endParaRPr lang="en-US"/>
          </a:p>
        </p:txBody>
      </p:sp>
      <p:sp>
        <p:nvSpPr>
          <p:cNvPr id="370707" name="Text Box 18"/>
          <p:cNvSpPr txBox="1">
            <a:spLocks noChangeArrowheads="1"/>
          </p:cNvSpPr>
          <p:nvPr/>
        </p:nvSpPr>
        <p:spPr bwMode="auto">
          <a:xfrm>
            <a:off x="742950" y="2438400"/>
            <a:ext cx="3962400" cy="2124075"/>
          </a:xfrm>
          <a:prstGeom prst="rect">
            <a:avLst/>
          </a:prstGeom>
          <a:noFill/>
          <a:ln w="19050" algn="ctr">
            <a:noFill/>
            <a:miter lim="800000"/>
            <a:headEnd/>
            <a:tailEnd/>
          </a:ln>
        </p:spPr>
        <p:txBody>
          <a:bodyPr>
            <a:spAutoFit/>
          </a:bodyPr>
          <a:lstStyle/>
          <a:p>
            <a:pPr>
              <a:spcBef>
                <a:spcPct val="50000"/>
              </a:spcBef>
            </a:pPr>
            <a:r>
              <a:rPr lang="en-US"/>
              <a:t>    P(17.4 &lt; X &lt; 18) </a:t>
            </a:r>
          </a:p>
          <a:p>
            <a:pPr>
              <a:spcBef>
                <a:spcPct val="50000"/>
              </a:spcBef>
            </a:pPr>
            <a:r>
              <a:rPr lang="en-US"/>
              <a:t>= P(-0.12 &lt; Z &lt; 0)</a:t>
            </a:r>
          </a:p>
          <a:p>
            <a:pPr>
              <a:spcBef>
                <a:spcPct val="50000"/>
              </a:spcBef>
            </a:pPr>
            <a:r>
              <a:rPr lang="en-US"/>
              <a:t>= P(Z &lt; 0) – P(Z </a:t>
            </a:r>
            <a:r>
              <a:rPr lang="en-US">
                <a:cs typeface="Arial" charset="0"/>
              </a:rPr>
              <a:t>≤</a:t>
            </a:r>
            <a:r>
              <a:rPr lang="en-US"/>
              <a:t> -0.12)</a:t>
            </a:r>
          </a:p>
          <a:p>
            <a:pPr>
              <a:spcBef>
                <a:spcPct val="50000"/>
              </a:spcBef>
            </a:pPr>
            <a:r>
              <a:rPr lang="en-US"/>
              <a:t>= 0.5000 - 0.4522 =  </a:t>
            </a:r>
            <a:r>
              <a:rPr lang="en-US">
                <a:solidFill>
                  <a:schemeClr val="hlink"/>
                </a:solidFill>
              </a:rPr>
              <a:t>0.0478</a:t>
            </a:r>
          </a:p>
        </p:txBody>
      </p:sp>
      <p:sp>
        <p:nvSpPr>
          <p:cNvPr id="370708" name="Text Box 19"/>
          <p:cNvSpPr txBox="1">
            <a:spLocks noChangeArrowheads="1"/>
          </p:cNvSpPr>
          <p:nvPr/>
        </p:nvSpPr>
        <p:spPr bwMode="auto">
          <a:xfrm>
            <a:off x="7467600" y="1143000"/>
            <a:ext cx="1524000" cy="396875"/>
          </a:xfrm>
          <a:prstGeom prst="rect">
            <a:avLst/>
          </a:prstGeom>
          <a:noFill/>
          <a:ln w="9525">
            <a:noFill/>
            <a:miter lim="800000"/>
            <a:headEnd/>
            <a:tailEnd/>
          </a:ln>
        </p:spPr>
        <p:txBody>
          <a:bodyPr>
            <a:spAutoFit/>
          </a:bodyPr>
          <a:lstStyle/>
          <a:p>
            <a:pPr>
              <a:spcBef>
                <a:spcPct val="50000"/>
              </a:spcBef>
            </a:pPr>
            <a:r>
              <a:rPr lang="en-US" sz="2000" i="1">
                <a:solidFill>
                  <a:srgbClr val="000099"/>
                </a:solidFill>
              </a:rPr>
              <a:t>(continued)</a:t>
            </a:r>
          </a:p>
        </p:txBody>
      </p:sp>
      <p:sp>
        <p:nvSpPr>
          <p:cNvPr id="370709" name="Rectangle 20"/>
          <p:cNvSpPr>
            <a:spLocks noChangeArrowheads="1"/>
          </p:cNvSpPr>
          <p:nvPr/>
        </p:nvSpPr>
        <p:spPr bwMode="auto">
          <a:xfrm>
            <a:off x="5783263" y="3124200"/>
            <a:ext cx="1117600" cy="457200"/>
          </a:xfrm>
          <a:prstGeom prst="rect">
            <a:avLst/>
          </a:prstGeom>
          <a:solidFill>
            <a:srgbClr val="A0F8B5"/>
          </a:solidFill>
          <a:ln w="19050" algn="ctr">
            <a:noFill/>
            <a:miter lim="800000"/>
            <a:headEnd/>
            <a:tailEnd/>
          </a:ln>
        </p:spPr>
        <p:txBody>
          <a:bodyPr wrap="none">
            <a:spAutoFit/>
          </a:bodyPr>
          <a:lstStyle/>
          <a:p>
            <a:pPr algn="ctr"/>
            <a:r>
              <a:rPr lang="en-US">
                <a:solidFill>
                  <a:schemeClr val="hlink"/>
                </a:solidFill>
              </a:rPr>
              <a:t>0.0478</a:t>
            </a:r>
          </a:p>
        </p:txBody>
      </p:sp>
      <p:sp>
        <p:nvSpPr>
          <p:cNvPr id="370710" name="Line 21"/>
          <p:cNvSpPr>
            <a:spLocks noChangeShapeType="1"/>
          </p:cNvSpPr>
          <p:nvPr/>
        </p:nvSpPr>
        <p:spPr bwMode="auto">
          <a:xfrm>
            <a:off x="6400800" y="4114800"/>
            <a:ext cx="0" cy="1295400"/>
          </a:xfrm>
          <a:prstGeom prst="line">
            <a:avLst/>
          </a:prstGeom>
          <a:noFill/>
          <a:ln w="12700">
            <a:solidFill>
              <a:schemeClr val="tx1"/>
            </a:solidFill>
            <a:round/>
            <a:headEnd/>
            <a:tailEnd/>
          </a:ln>
        </p:spPr>
        <p:txBody>
          <a:bodyPr wrap="none" anchor="ctr"/>
          <a:lstStyle/>
          <a:p>
            <a:endParaRPr lang="en-US"/>
          </a:p>
        </p:txBody>
      </p:sp>
      <p:sp>
        <p:nvSpPr>
          <p:cNvPr id="370711" name="Rectangle 22"/>
          <p:cNvSpPr>
            <a:spLocks noChangeArrowheads="1"/>
          </p:cNvSpPr>
          <p:nvPr/>
        </p:nvSpPr>
        <p:spPr bwMode="auto">
          <a:xfrm>
            <a:off x="4945063" y="4191000"/>
            <a:ext cx="1117600" cy="457200"/>
          </a:xfrm>
          <a:prstGeom prst="rect">
            <a:avLst/>
          </a:prstGeom>
          <a:solidFill>
            <a:srgbClr val="C7DAF7"/>
          </a:solidFill>
          <a:ln w="19050" algn="ctr">
            <a:noFill/>
            <a:miter lim="800000"/>
            <a:headEnd/>
            <a:tailEnd/>
          </a:ln>
        </p:spPr>
        <p:txBody>
          <a:bodyPr wrap="none">
            <a:spAutoFit/>
          </a:bodyPr>
          <a:lstStyle/>
          <a:p>
            <a:pPr algn="ctr"/>
            <a:r>
              <a:rPr lang="en-US"/>
              <a:t>0.4522</a:t>
            </a:r>
          </a:p>
        </p:txBody>
      </p:sp>
      <p:sp>
        <p:nvSpPr>
          <p:cNvPr id="370712" name="Rectangle 23"/>
          <p:cNvSpPr>
            <a:spLocks noChangeArrowheads="1"/>
          </p:cNvSpPr>
          <p:nvPr/>
        </p:nvSpPr>
        <p:spPr bwMode="auto">
          <a:xfrm>
            <a:off x="8382000" y="5884863"/>
            <a:ext cx="381000" cy="363537"/>
          </a:xfrm>
          <a:prstGeom prst="rect">
            <a:avLst/>
          </a:prstGeom>
          <a:noFill/>
          <a:ln w="12700">
            <a:noFill/>
            <a:miter lim="800000"/>
            <a:headEnd/>
            <a:tailEnd/>
          </a:ln>
        </p:spPr>
        <p:txBody>
          <a:bodyPr lIns="90487" tIns="44450" rIns="90487" bIns="44450">
            <a:spAutoFit/>
          </a:bodyPr>
          <a:lstStyle/>
          <a:p>
            <a:pPr eaLnBrk="0" hangingPunct="0"/>
            <a:r>
              <a:rPr lang="en-US" sz="1800" b="1"/>
              <a:t>Z</a:t>
            </a:r>
          </a:p>
        </p:txBody>
      </p:sp>
      <p:sp>
        <p:nvSpPr>
          <p:cNvPr id="370713" name="Rectangle 24"/>
          <p:cNvSpPr>
            <a:spLocks noChangeArrowheads="1"/>
          </p:cNvSpPr>
          <p:nvPr/>
        </p:nvSpPr>
        <p:spPr bwMode="auto">
          <a:xfrm>
            <a:off x="5943600" y="5961063"/>
            <a:ext cx="701675" cy="363537"/>
          </a:xfrm>
          <a:prstGeom prst="rect">
            <a:avLst/>
          </a:prstGeom>
          <a:noFill/>
          <a:ln w="12700">
            <a:noFill/>
            <a:miter lim="800000"/>
            <a:headEnd/>
            <a:tailEnd/>
          </a:ln>
        </p:spPr>
        <p:txBody>
          <a:bodyPr wrap="none" lIns="90487" tIns="44450" rIns="90487" bIns="44450">
            <a:spAutoFit/>
          </a:bodyPr>
          <a:lstStyle/>
          <a:p>
            <a:pPr eaLnBrk="0" hangingPunct="0"/>
            <a:r>
              <a:rPr lang="en-US" sz="1800" b="1">
                <a:solidFill>
                  <a:srgbClr val="339933"/>
                </a:solidFill>
              </a:rPr>
              <a:t>-0.12</a:t>
            </a:r>
            <a:endParaRPr lang="en-US" b="1">
              <a:solidFill>
                <a:srgbClr val="339933"/>
              </a:solidFill>
            </a:endParaRPr>
          </a:p>
        </p:txBody>
      </p:sp>
      <p:sp>
        <p:nvSpPr>
          <p:cNvPr id="370714" name="Rectangle 25"/>
          <p:cNvSpPr>
            <a:spLocks noChangeArrowheads="1"/>
          </p:cNvSpPr>
          <p:nvPr/>
        </p:nvSpPr>
        <p:spPr bwMode="auto">
          <a:xfrm>
            <a:off x="6511925" y="5961063"/>
            <a:ext cx="371475" cy="363537"/>
          </a:xfrm>
          <a:prstGeom prst="rect">
            <a:avLst/>
          </a:prstGeom>
          <a:noFill/>
          <a:ln w="12700">
            <a:noFill/>
            <a:miter lim="800000"/>
            <a:headEnd/>
            <a:tailEnd/>
          </a:ln>
        </p:spPr>
        <p:txBody>
          <a:bodyPr wrap="none" lIns="90487" tIns="44450" rIns="90487" bIns="44450">
            <a:spAutoFit/>
          </a:bodyPr>
          <a:lstStyle/>
          <a:p>
            <a:pPr eaLnBrk="0" hangingPunct="0"/>
            <a:r>
              <a:rPr lang="en-US" sz="1800" b="1"/>
              <a:t> 0</a:t>
            </a:r>
            <a:endParaRPr lang="en-US" b="1"/>
          </a:p>
        </p:txBody>
      </p:sp>
      <p:sp>
        <p:nvSpPr>
          <p:cNvPr id="370715" name="Text Box 26"/>
          <p:cNvSpPr txBox="1">
            <a:spLocks noChangeArrowheads="1"/>
          </p:cNvSpPr>
          <p:nvPr/>
        </p:nvSpPr>
        <p:spPr bwMode="auto">
          <a:xfrm>
            <a:off x="304800" y="4953000"/>
            <a:ext cx="4343400" cy="1200150"/>
          </a:xfrm>
          <a:prstGeom prst="rect">
            <a:avLst/>
          </a:prstGeom>
          <a:solidFill>
            <a:srgbClr val="FDE0BD"/>
          </a:solidFill>
          <a:ln w="12700" algn="ctr">
            <a:solidFill>
              <a:schemeClr val="tx1"/>
            </a:solidFill>
            <a:miter lim="800000"/>
            <a:headEnd/>
            <a:tailEnd/>
          </a:ln>
        </p:spPr>
        <p:txBody>
          <a:bodyPr>
            <a:spAutoFit/>
          </a:bodyPr>
          <a:lstStyle/>
          <a:p>
            <a:pPr>
              <a:spcBef>
                <a:spcPct val="50000"/>
              </a:spcBef>
            </a:pPr>
            <a:r>
              <a:rPr lang="en-US"/>
              <a:t>The Normal distribution is symmetric, so this probability is the same as P(0 &lt; Z &lt; 0.12)</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4"/>
          <p:cNvSpPr>
            <a:spLocks noGrp="1" noChangeArrowheads="1"/>
          </p:cNvSpPr>
          <p:nvPr>
            <p:ph type="ftr" sz="quarter" idx="10"/>
          </p:nvPr>
        </p:nvSpPr>
        <p:spPr>
          <a:ln/>
        </p:spPr>
        <p:txBody>
          <a:bodyPr/>
          <a:lstStyle/>
          <a:p>
            <a:r>
              <a:rPr lang="en-US"/>
              <a:t>Copyright ©2011 Pearson Education, Inc. publishing as Prentice Hall</a:t>
            </a:r>
          </a:p>
        </p:txBody>
      </p:sp>
      <p:sp>
        <p:nvSpPr>
          <p:cNvPr id="23" name="Rectangle 5"/>
          <p:cNvSpPr>
            <a:spLocks noGrp="1" noChangeArrowheads="1"/>
          </p:cNvSpPr>
          <p:nvPr>
            <p:ph type="sldNum" sz="quarter" idx="11"/>
          </p:nvPr>
        </p:nvSpPr>
        <p:spPr>
          <a:ln/>
        </p:spPr>
        <p:txBody>
          <a:bodyPr/>
          <a:lstStyle/>
          <a:p>
            <a:r>
              <a:rPr lang="en-US"/>
              <a:t>6-</a:t>
            </a:r>
            <a:fld id="{0669AA78-1076-4C5F-B995-4A53810D420F}" type="slidenum">
              <a:rPr lang="en-US"/>
              <a:pPr/>
              <a:t>28</a:t>
            </a:fld>
            <a:endParaRPr lang="en-US"/>
          </a:p>
        </p:txBody>
      </p:sp>
      <p:sp>
        <p:nvSpPr>
          <p:cNvPr id="371715" name="Rectangle 2"/>
          <p:cNvSpPr>
            <a:spLocks noGrp="1" noChangeArrowheads="1"/>
          </p:cNvSpPr>
          <p:nvPr>
            <p:ph type="title" idx="4294967295"/>
          </p:nvPr>
        </p:nvSpPr>
        <p:spPr>
          <a:xfrm>
            <a:off x="1143000" y="228600"/>
            <a:ext cx="6781800" cy="914400"/>
          </a:xfrm>
        </p:spPr>
        <p:txBody>
          <a:bodyPr/>
          <a:lstStyle/>
          <a:p>
            <a:pPr defTabSz="914400" eaLnBrk="1" hangingPunct="1"/>
            <a:r>
              <a:rPr lang="en-US" smtClean="0"/>
              <a:t>Empirical Rules</a:t>
            </a:r>
            <a:endParaRPr lang="en-US" sz="3600" b="1" smtClean="0">
              <a:solidFill>
                <a:srgbClr val="F8F8F8"/>
              </a:solidFill>
            </a:endParaRPr>
          </a:p>
        </p:txBody>
      </p:sp>
      <p:sp>
        <p:nvSpPr>
          <p:cNvPr id="371716" name="Rectangle 3"/>
          <p:cNvSpPr>
            <a:spLocks noGrp="1" noChangeArrowheads="1"/>
          </p:cNvSpPr>
          <p:nvPr>
            <p:ph type="body" idx="4294967295"/>
          </p:nvPr>
        </p:nvSpPr>
        <p:spPr>
          <a:xfrm>
            <a:off x="4953000" y="3505200"/>
            <a:ext cx="4191000" cy="1008063"/>
          </a:xfrm>
        </p:spPr>
        <p:txBody>
          <a:bodyPr/>
          <a:lstStyle/>
          <a:p>
            <a:pPr marL="571500" indent="-571500" defTabSz="914400" eaLnBrk="1" hangingPunct="1">
              <a:lnSpc>
                <a:spcPct val="90000"/>
              </a:lnSpc>
              <a:spcBef>
                <a:spcPct val="50000"/>
              </a:spcBef>
              <a:buClr>
                <a:schemeClr val="tx1"/>
              </a:buClr>
              <a:buFont typeface="Wingdings" pitchFamily="2" charset="2"/>
              <a:buNone/>
            </a:pPr>
            <a:r>
              <a:rPr lang="en-US" sz="2400" b="1" smtClean="0">
                <a:solidFill>
                  <a:schemeClr val="folHlink"/>
                </a:solidFill>
              </a:rPr>
              <a:t>  </a:t>
            </a:r>
            <a:r>
              <a:rPr lang="el-GR" sz="2400" b="1" smtClean="0">
                <a:solidFill>
                  <a:schemeClr val="folHlink"/>
                </a:solidFill>
                <a:cs typeface="Arial" charset="0"/>
              </a:rPr>
              <a:t>μ</a:t>
            </a:r>
            <a:r>
              <a:rPr lang="en-US" sz="2400" b="1" smtClean="0">
                <a:solidFill>
                  <a:schemeClr val="folHlink"/>
                </a:solidFill>
              </a:rPr>
              <a:t> ± 1</a:t>
            </a:r>
            <a:r>
              <a:rPr lang="el-GR" sz="2400" b="1" smtClean="0">
                <a:solidFill>
                  <a:schemeClr val="folHlink"/>
                </a:solidFill>
                <a:cs typeface="Arial" charset="0"/>
              </a:rPr>
              <a:t>σ</a:t>
            </a:r>
            <a:r>
              <a:rPr lang="en-US" sz="2400" b="1" smtClean="0">
                <a:solidFill>
                  <a:schemeClr val="folHlink"/>
                </a:solidFill>
              </a:rPr>
              <a:t>  encloses about 68.26% of X’s</a:t>
            </a:r>
            <a:r>
              <a:rPr lang="en-US" b="1" smtClean="0">
                <a:solidFill>
                  <a:schemeClr val="folHlink"/>
                </a:solidFill>
                <a:latin typeface="Symbol" pitchFamily="18" charset="2"/>
              </a:rPr>
              <a:t></a:t>
            </a:r>
          </a:p>
        </p:txBody>
      </p:sp>
      <p:sp>
        <p:nvSpPr>
          <p:cNvPr id="371717" name="Freeform 4"/>
          <p:cNvSpPr>
            <a:spLocks/>
          </p:cNvSpPr>
          <p:nvPr/>
        </p:nvSpPr>
        <p:spPr bwMode="auto">
          <a:xfrm>
            <a:off x="1752600" y="2971800"/>
            <a:ext cx="5029200" cy="2438400"/>
          </a:xfrm>
          <a:custGeom>
            <a:avLst/>
            <a:gdLst>
              <a:gd name="T0" fmla="*/ 0 w 1893"/>
              <a:gd name="T1" fmla="*/ 0 h 765"/>
              <a:gd name="T2" fmla="*/ 0 w 1893"/>
              <a:gd name="T3" fmla="*/ 764 h 765"/>
              <a:gd name="T4" fmla="*/ 1892 w 1893"/>
              <a:gd name="T5" fmla="*/ 764 h 765"/>
              <a:gd name="T6" fmla="*/ 0 60000 65536"/>
              <a:gd name="T7" fmla="*/ 0 60000 65536"/>
              <a:gd name="T8" fmla="*/ 0 60000 65536"/>
              <a:gd name="T9" fmla="*/ 0 w 1893"/>
              <a:gd name="T10" fmla="*/ 0 h 765"/>
              <a:gd name="T11" fmla="*/ 1893 w 1893"/>
              <a:gd name="T12" fmla="*/ 765 h 765"/>
            </a:gdLst>
            <a:ahLst/>
            <a:cxnLst>
              <a:cxn ang="T6">
                <a:pos x="T0" y="T1"/>
              </a:cxn>
              <a:cxn ang="T7">
                <a:pos x="T2" y="T3"/>
              </a:cxn>
              <a:cxn ang="T8">
                <a:pos x="T4" y="T5"/>
              </a:cxn>
            </a:cxnLst>
            <a:rect l="T9" t="T10" r="T11" b="T12"/>
            <a:pathLst>
              <a:path w="1893" h="765">
                <a:moveTo>
                  <a:pt x="0" y="0"/>
                </a:moveTo>
                <a:lnTo>
                  <a:pt x="0" y="764"/>
                </a:lnTo>
                <a:lnTo>
                  <a:pt x="1892" y="764"/>
                </a:lnTo>
              </a:path>
            </a:pathLst>
          </a:custGeom>
          <a:noFill/>
          <a:ln w="25400" cap="rnd" cmpd="sng">
            <a:solidFill>
              <a:schemeClr val="bg2"/>
            </a:solidFill>
            <a:prstDash val="solid"/>
            <a:round/>
            <a:headEnd type="none" w="med" len="med"/>
            <a:tailEnd type="none" w="med" len="med"/>
          </a:ln>
        </p:spPr>
        <p:txBody>
          <a:bodyPr/>
          <a:lstStyle/>
          <a:p>
            <a:endParaRPr lang="en-US"/>
          </a:p>
        </p:txBody>
      </p:sp>
      <p:sp>
        <p:nvSpPr>
          <p:cNvPr id="371718" name="Rectangle 5"/>
          <p:cNvSpPr>
            <a:spLocks noChangeArrowheads="1"/>
          </p:cNvSpPr>
          <p:nvPr/>
        </p:nvSpPr>
        <p:spPr bwMode="auto">
          <a:xfrm>
            <a:off x="1143000" y="2819400"/>
            <a:ext cx="688975" cy="454025"/>
          </a:xfrm>
          <a:prstGeom prst="rect">
            <a:avLst/>
          </a:prstGeom>
          <a:noFill/>
          <a:ln w="12700">
            <a:noFill/>
            <a:miter lim="800000"/>
            <a:headEnd/>
            <a:tailEnd/>
          </a:ln>
        </p:spPr>
        <p:txBody>
          <a:bodyPr wrap="none" lIns="90487" tIns="44450" rIns="90487" bIns="44450">
            <a:spAutoFit/>
          </a:bodyPr>
          <a:lstStyle/>
          <a:p>
            <a:pPr eaLnBrk="0" hangingPunct="0"/>
            <a:r>
              <a:rPr lang="en-US" b="1">
                <a:solidFill>
                  <a:srgbClr val="339933"/>
                </a:solidFill>
              </a:rPr>
              <a:t>f(X)</a:t>
            </a:r>
          </a:p>
        </p:txBody>
      </p:sp>
      <p:sp>
        <p:nvSpPr>
          <p:cNvPr id="371719" name="Freeform 6"/>
          <p:cNvSpPr>
            <a:spLocks/>
          </p:cNvSpPr>
          <p:nvPr/>
        </p:nvSpPr>
        <p:spPr bwMode="auto">
          <a:xfrm>
            <a:off x="4191000" y="3429000"/>
            <a:ext cx="2438400" cy="1905000"/>
          </a:xfrm>
          <a:custGeom>
            <a:avLst/>
            <a:gdLst>
              <a:gd name="T0" fmla="*/ 900 w 901"/>
              <a:gd name="T1" fmla="*/ 720 h 721"/>
              <a:gd name="T2" fmla="*/ 805 w 901"/>
              <a:gd name="T3" fmla="*/ 712 h 721"/>
              <a:gd name="T4" fmla="*/ 758 w 901"/>
              <a:gd name="T5" fmla="*/ 704 h 721"/>
              <a:gd name="T6" fmla="*/ 711 w 901"/>
              <a:gd name="T7" fmla="*/ 691 h 721"/>
              <a:gd name="T8" fmla="*/ 663 w 901"/>
              <a:gd name="T9" fmla="*/ 675 h 721"/>
              <a:gd name="T10" fmla="*/ 615 w 901"/>
              <a:gd name="T11" fmla="*/ 653 h 721"/>
              <a:gd name="T12" fmla="*/ 568 w 901"/>
              <a:gd name="T13" fmla="*/ 623 h 721"/>
              <a:gd name="T14" fmla="*/ 473 w 901"/>
              <a:gd name="T15" fmla="*/ 540 h 721"/>
              <a:gd name="T16" fmla="*/ 378 w 901"/>
              <a:gd name="T17" fmla="*/ 422 h 721"/>
              <a:gd name="T18" fmla="*/ 284 w 901"/>
              <a:gd name="T19" fmla="*/ 281 h 721"/>
              <a:gd name="T20" fmla="*/ 236 w 901"/>
              <a:gd name="T21" fmla="*/ 209 h 721"/>
              <a:gd name="T22" fmla="*/ 189 w 901"/>
              <a:gd name="T23" fmla="*/ 142 h 721"/>
              <a:gd name="T24" fmla="*/ 142 w 901"/>
              <a:gd name="T25" fmla="*/ 83 h 721"/>
              <a:gd name="T26" fmla="*/ 94 w 901"/>
              <a:gd name="T27" fmla="*/ 38 h 721"/>
              <a:gd name="T28" fmla="*/ 47 w 901"/>
              <a:gd name="T29" fmla="*/ 9 h 721"/>
              <a:gd name="T30" fmla="*/ 0 w 901"/>
              <a:gd name="T31" fmla="*/ 0 h 7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1"/>
              <a:gd name="T49" fmla="*/ 0 h 721"/>
              <a:gd name="T50" fmla="*/ 901 w 901"/>
              <a:gd name="T51" fmla="*/ 721 h 7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1" h="721">
                <a:moveTo>
                  <a:pt x="900" y="720"/>
                </a:moveTo>
                <a:lnTo>
                  <a:pt x="805" y="712"/>
                </a:lnTo>
                <a:lnTo>
                  <a:pt x="758" y="704"/>
                </a:lnTo>
                <a:lnTo>
                  <a:pt x="711" y="691"/>
                </a:lnTo>
                <a:lnTo>
                  <a:pt x="663" y="675"/>
                </a:lnTo>
                <a:lnTo>
                  <a:pt x="615" y="653"/>
                </a:lnTo>
                <a:lnTo>
                  <a:pt x="568" y="623"/>
                </a:lnTo>
                <a:lnTo>
                  <a:pt x="473" y="540"/>
                </a:lnTo>
                <a:lnTo>
                  <a:pt x="378" y="422"/>
                </a:lnTo>
                <a:lnTo>
                  <a:pt x="284" y="281"/>
                </a:lnTo>
                <a:lnTo>
                  <a:pt x="236" y="209"/>
                </a:lnTo>
                <a:lnTo>
                  <a:pt x="189" y="142"/>
                </a:lnTo>
                <a:lnTo>
                  <a:pt x="142" y="83"/>
                </a:lnTo>
                <a:lnTo>
                  <a:pt x="94" y="38"/>
                </a:lnTo>
                <a:lnTo>
                  <a:pt x="47" y="9"/>
                </a:lnTo>
                <a:lnTo>
                  <a:pt x="0" y="0"/>
                </a:lnTo>
              </a:path>
            </a:pathLst>
          </a:custGeom>
          <a:noFill/>
          <a:ln w="50800" cap="rnd" cmpd="sng">
            <a:solidFill>
              <a:srgbClr val="008000"/>
            </a:solidFill>
            <a:prstDash val="solid"/>
            <a:round/>
            <a:headEnd type="none" w="med" len="med"/>
            <a:tailEnd type="none" w="med" len="med"/>
          </a:ln>
        </p:spPr>
        <p:txBody>
          <a:bodyPr/>
          <a:lstStyle/>
          <a:p>
            <a:endParaRPr lang="en-US"/>
          </a:p>
        </p:txBody>
      </p:sp>
      <p:sp>
        <p:nvSpPr>
          <p:cNvPr id="371720" name="Freeform 7"/>
          <p:cNvSpPr>
            <a:spLocks/>
          </p:cNvSpPr>
          <p:nvPr/>
        </p:nvSpPr>
        <p:spPr bwMode="auto">
          <a:xfrm>
            <a:off x="1828800" y="3429000"/>
            <a:ext cx="2344738" cy="1905000"/>
          </a:xfrm>
          <a:custGeom>
            <a:avLst/>
            <a:gdLst>
              <a:gd name="T0" fmla="*/ 0 w 901"/>
              <a:gd name="T1" fmla="*/ 720 h 721"/>
              <a:gd name="T2" fmla="*/ 95 w 901"/>
              <a:gd name="T3" fmla="*/ 712 h 721"/>
              <a:gd name="T4" fmla="*/ 142 w 901"/>
              <a:gd name="T5" fmla="*/ 704 h 721"/>
              <a:gd name="T6" fmla="*/ 189 w 901"/>
              <a:gd name="T7" fmla="*/ 691 h 721"/>
              <a:gd name="T8" fmla="*/ 237 w 901"/>
              <a:gd name="T9" fmla="*/ 675 h 721"/>
              <a:gd name="T10" fmla="*/ 284 w 901"/>
              <a:gd name="T11" fmla="*/ 653 h 721"/>
              <a:gd name="T12" fmla="*/ 331 w 901"/>
              <a:gd name="T13" fmla="*/ 623 h 721"/>
              <a:gd name="T14" fmla="*/ 426 w 901"/>
              <a:gd name="T15" fmla="*/ 540 h 721"/>
              <a:gd name="T16" fmla="*/ 521 w 901"/>
              <a:gd name="T17" fmla="*/ 422 h 721"/>
              <a:gd name="T18" fmla="*/ 616 w 901"/>
              <a:gd name="T19" fmla="*/ 281 h 721"/>
              <a:gd name="T20" fmla="*/ 663 w 901"/>
              <a:gd name="T21" fmla="*/ 209 h 721"/>
              <a:gd name="T22" fmla="*/ 710 w 901"/>
              <a:gd name="T23" fmla="*/ 142 h 721"/>
              <a:gd name="T24" fmla="*/ 757 w 901"/>
              <a:gd name="T25" fmla="*/ 83 h 721"/>
              <a:gd name="T26" fmla="*/ 805 w 901"/>
              <a:gd name="T27" fmla="*/ 38 h 721"/>
              <a:gd name="T28" fmla="*/ 852 w 901"/>
              <a:gd name="T29" fmla="*/ 9 h 721"/>
              <a:gd name="T30" fmla="*/ 900 w 901"/>
              <a:gd name="T31" fmla="*/ 0 h 7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1"/>
              <a:gd name="T49" fmla="*/ 0 h 721"/>
              <a:gd name="T50" fmla="*/ 901 w 901"/>
              <a:gd name="T51" fmla="*/ 721 h 7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1" h="721">
                <a:moveTo>
                  <a:pt x="0" y="720"/>
                </a:moveTo>
                <a:lnTo>
                  <a:pt x="95" y="712"/>
                </a:lnTo>
                <a:lnTo>
                  <a:pt x="142" y="704"/>
                </a:lnTo>
                <a:lnTo>
                  <a:pt x="189" y="691"/>
                </a:lnTo>
                <a:lnTo>
                  <a:pt x="237" y="675"/>
                </a:lnTo>
                <a:lnTo>
                  <a:pt x="284" y="653"/>
                </a:lnTo>
                <a:lnTo>
                  <a:pt x="331" y="623"/>
                </a:lnTo>
                <a:lnTo>
                  <a:pt x="426" y="540"/>
                </a:lnTo>
                <a:lnTo>
                  <a:pt x="521" y="422"/>
                </a:lnTo>
                <a:lnTo>
                  <a:pt x="616" y="281"/>
                </a:lnTo>
                <a:lnTo>
                  <a:pt x="663" y="209"/>
                </a:lnTo>
                <a:lnTo>
                  <a:pt x="710" y="142"/>
                </a:lnTo>
                <a:lnTo>
                  <a:pt x="757" y="83"/>
                </a:lnTo>
                <a:lnTo>
                  <a:pt x="805" y="38"/>
                </a:lnTo>
                <a:lnTo>
                  <a:pt x="852" y="9"/>
                </a:lnTo>
                <a:lnTo>
                  <a:pt x="900" y="0"/>
                </a:lnTo>
              </a:path>
            </a:pathLst>
          </a:custGeom>
          <a:noFill/>
          <a:ln w="50800" cap="rnd" cmpd="sng">
            <a:solidFill>
              <a:srgbClr val="008000"/>
            </a:solidFill>
            <a:prstDash val="solid"/>
            <a:round/>
            <a:headEnd type="none" w="med" len="med"/>
            <a:tailEnd type="none" w="med" len="med"/>
          </a:ln>
        </p:spPr>
        <p:txBody>
          <a:bodyPr/>
          <a:lstStyle/>
          <a:p>
            <a:endParaRPr lang="en-US"/>
          </a:p>
        </p:txBody>
      </p:sp>
      <p:sp>
        <p:nvSpPr>
          <p:cNvPr id="371721" name="Line 8"/>
          <p:cNvSpPr>
            <a:spLocks noChangeShapeType="1"/>
          </p:cNvSpPr>
          <p:nvPr/>
        </p:nvSpPr>
        <p:spPr bwMode="auto">
          <a:xfrm>
            <a:off x="4191000" y="3505200"/>
            <a:ext cx="0" cy="1905000"/>
          </a:xfrm>
          <a:prstGeom prst="line">
            <a:avLst/>
          </a:prstGeom>
          <a:noFill/>
          <a:ln w="12700">
            <a:solidFill>
              <a:schemeClr val="bg2"/>
            </a:solidFill>
            <a:round/>
            <a:headEnd/>
            <a:tailEnd/>
          </a:ln>
        </p:spPr>
        <p:txBody>
          <a:bodyPr wrap="none" anchor="ctr"/>
          <a:lstStyle/>
          <a:p>
            <a:endParaRPr lang="en-US"/>
          </a:p>
        </p:txBody>
      </p:sp>
      <p:sp>
        <p:nvSpPr>
          <p:cNvPr id="371722" name="Rectangle 9"/>
          <p:cNvSpPr>
            <a:spLocks noChangeArrowheads="1"/>
          </p:cNvSpPr>
          <p:nvPr/>
        </p:nvSpPr>
        <p:spPr bwMode="auto">
          <a:xfrm>
            <a:off x="6781800" y="5334000"/>
            <a:ext cx="384175" cy="454025"/>
          </a:xfrm>
          <a:prstGeom prst="rect">
            <a:avLst/>
          </a:prstGeom>
          <a:noFill/>
          <a:ln w="12700">
            <a:noFill/>
            <a:miter lim="800000"/>
            <a:headEnd/>
            <a:tailEnd/>
          </a:ln>
        </p:spPr>
        <p:txBody>
          <a:bodyPr wrap="none" lIns="90487" tIns="44450" rIns="90487" bIns="44450">
            <a:spAutoFit/>
          </a:bodyPr>
          <a:lstStyle/>
          <a:p>
            <a:pPr eaLnBrk="0" hangingPunct="0"/>
            <a:r>
              <a:rPr lang="en-US" b="1">
                <a:solidFill>
                  <a:srgbClr val="339933"/>
                </a:solidFill>
              </a:rPr>
              <a:t>X</a:t>
            </a:r>
          </a:p>
        </p:txBody>
      </p:sp>
      <p:sp>
        <p:nvSpPr>
          <p:cNvPr id="371723" name="Rectangle 10"/>
          <p:cNvSpPr>
            <a:spLocks noChangeArrowheads="1"/>
          </p:cNvSpPr>
          <p:nvPr/>
        </p:nvSpPr>
        <p:spPr bwMode="auto">
          <a:xfrm>
            <a:off x="4038600" y="5486400"/>
            <a:ext cx="479425" cy="454025"/>
          </a:xfrm>
          <a:prstGeom prst="rect">
            <a:avLst/>
          </a:prstGeom>
          <a:noFill/>
          <a:ln w="12700">
            <a:noFill/>
            <a:miter lim="800000"/>
            <a:headEnd/>
            <a:tailEnd/>
          </a:ln>
        </p:spPr>
        <p:txBody>
          <a:bodyPr lIns="90487" tIns="44450" rIns="90487" bIns="44450">
            <a:spAutoFit/>
          </a:bodyPr>
          <a:lstStyle/>
          <a:p>
            <a:pPr eaLnBrk="0" hangingPunct="0">
              <a:spcBef>
                <a:spcPct val="50000"/>
              </a:spcBef>
            </a:pPr>
            <a:r>
              <a:rPr lang="el-GR" b="1">
                <a:solidFill>
                  <a:srgbClr val="339933"/>
                </a:solidFill>
                <a:cs typeface="Arial" charset="0"/>
              </a:rPr>
              <a:t>μ</a:t>
            </a:r>
          </a:p>
        </p:txBody>
      </p:sp>
      <p:sp>
        <p:nvSpPr>
          <p:cNvPr id="371724" name="Line 11"/>
          <p:cNvSpPr>
            <a:spLocks noChangeShapeType="1"/>
          </p:cNvSpPr>
          <p:nvPr/>
        </p:nvSpPr>
        <p:spPr bwMode="auto">
          <a:xfrm>
            <a:off x="3429000" y="4191000"/>
            <a:ext cx="0" cy="1219200"/>
          </a:xfrm>
          <a:prstGeom prst="line">
            <a:avLst/>
          </a:prstGeom>
          <a:noFill/>
          <a:ln w="25400">
            <a:solidFill>
              <a:schemeClr val="tx2"/>
            </a:solidFill>
            <a:prstDash val="sysDot"/>
            <a:round/>
            <a:headEnd/>
            <a:tailEnd/>
          </a:ln>
        </p:spPr>
        <p:txBody>
          <a:bodyPr wrap="none" anchor="ctr"/>
          <a:lstStyle/>
          <a:p>
            <a:endParaRPr lang="en-US"/>
          </a:p>
        </p:txBody>
      </p:sp>
      <p:sp>
        <p:nvSpPr>
          <p:cNvPr id="371725" name="Line 12"/>
          <p:cNvSpPr>
            <a:spLocks noChangeShapeType="1"/>
          </p:cNvSpPr>
          <p:nvPr/>
        </p:nvSpPr>
        <p:spPr bwMode="auto">
          <a:xfrm>
            <a:off x="4191000" y="4648200"/>
            <a:ext cx="762000" cy="0"/>
          </a:xfrm>
          <a:prstGeom prst="line">
            <a:avLst/>
          </a:prstGeom>
          <a:noFill/>
          <a:ln w="12700">
            <a:solidFill>
              <a:schemeClr val="bg2"/>
            </a:solidFill>
            <a:round/>
            <a:headEnd type="stealth" w="med" len="med"/>
            <a:tailEnd type="stealth" w="med" len="med"/>
          </a:ln>
        </p:spPr>
        <p:txBody>
          <a:bodyPr wrap="none" anchor="ctr"/>
          <a:lstStyle/>
          <a:p>
            <a:endParaRPr lang="en-US"/>
          </a:p>
        </p:txBody>
      </p:sp>
      <p:sp>
        <p:nvSpPr>
          <p:cNvPr id="371726" name="Line 13"/>
          <p:cNvSpPr>
            <a:spLocks noChangeShapeType="1"/>
          </p:cNvSpPr>
          <p:nvPr/>
        </p:nvSpPr>
        <p:spPr bwMode="auto">
          <a:xfrm>
            <a:off x="3429000" y="4648200"/>
            <a:ext cx="762000" cy="0"/>
          </a:xfrm>
          <a:prstGeom prst="line">
            <a:avLst/>
          </a:prstGeom>
          <a:noFill/>
          <a:ln w="12700">
            <a:solidFill>
              <a:schemeClr val="bg2"/>
            </a:solidFill>
            <a:round/>
            <a:headEnd type="stealth" w="med" len="med"/>
            <a:tailEnd type="stealth" w="med" len="med"/>
          </a:ln>
        </p:spPr>
        <p:txBody>
          <a:bodyPr wrap="none" anchor="ctr"/>
          <a:lstStyle/>
          <a:p>
            <a:endParaRPr lang="en-US"/>
          </a:p>
        </p:txBody>
      </p:sp>
      <p:sp>
        <p:nvSpPr>
          <p:cNvPr id="371727" name="Line 14"/>
          <p:cNvSpPr>
            <a:spLocks noChangeShapeType="1"/>
          </p:cNvSpPr>
          <p:nvPr/>
        </p:nvSpPr>
        <p:spPr bwMode="auto">
          <a:xfrm>
            <a:off x="4953000" y="4191000"/>
            <a:ext cx="0" cy="1219200"/>
          </a:xfrm>
          <a:prstGeom prst="line">
            <a:avLst/>
          </a:prstGeom>
          <a:noFill/>
          <a:ln w="25400">
            <a:solidFill>
              <a:schemeClr val="tx2"/>
            </a:solidFill>
            <a:prstDash val="sysDot"/>
            <a:round/>
            <a:headEnd/>
            <a:tailEnd/>
          </a:ln>
        </p:spPr>
        <p:txBody>
          <a:bodyPr wrap="none" anchor="ctr"/>
          <a:lstStyle/>
          <a:p>
            <a:endParaRPr lang="en-US"/>
          </a:p>
        </p:txBody>
      </p:sp>
      <p:sp>
        <p:nvSpPr>
          <p:cNvPr id="371728" name="Rectangle 17"/>
          <p:cNvSpPr>
            <a:spLocks noChangeArrowheads="1"/>
          </p:cNvSpPr>
          <p:nvPr/>
        </p:nvSpPr>
        <p:spPr bwMode="auto">
          <a:xfrm>
            <a:off x="4648200" y="5486400"/>
            <a:ext cx="1066800" cy="454025"/>
          </a:xfrm>
          <a:prstGeom prst="rect">
            <a:avLst/>
          </a:prstGeom>
          <a:noFill/>
          <a:ln w="12700">
            <a:noFill/>
            <a:miter lim="800000"/>
            <a:headEnd/>
            <a:tailEnd/>
          </a:ln>
        </p:spPr>
        <p:txBody>
          <a:bodyPr lIns="90487" tIns="44450" rIns="90487" bIns="44450">
            <a:spAutoFit/>
          </a:bodyPr>
          <a:lstStyle/>
          <a:p>
            <a:pPr eaLnBrk="0" hangingPunct="0">
              <a:spcBef>
                <a:spcPct val="50000"/>
              </a:spcBef>
            </a:pPr>
            <a:r>
              <a:rPr lang="el-GR" b="1">
                <a:solidFill>
                  <a:srgbClr val="339933"/>
                </a:solidFill>
              </a:rPr>
              <a:t>μ</a:t>
            </a:r>
            <a:r>
              <a:rPr lang="en-US" b="1">
                <a:solidFill>
                  <a:srgbClr val="339933"/>
                </a:solidFill>
              </a:rPr>
              <a:t>+1</a:t>
            </a:r>
            <a:r>
              <a:rPr lang="el-GR" b="1">
                <a:solidFill>
                  <a:srgbClr val="339933"/>
                </a:solidFill>
                <a:cs typeface="Arial" charset="0"/>
              </a:rPr>
              <a:t>σ</a:t>
            </a:r>
          </a:p>
        </p:txBody>
      </p:sp>
      <p:sp>
        <p:nvSpPr>
          <p:cNvPr id="371729" name="Rectangle 18"/>
          <p:cNvSpPr>
            <a:spLocks noChangeArrowheads="1"/>
          </p:cNvSpPr>
          <p:nvPr/>
        </p:nvSpPr>
        <p:spPr bwMode="auto">
          <a:xfrm>
            <a:off x="2971800" y="5486400"/>
            <a:ext cx="914400" cy="454025"/>
          </a:xfrm>
          <a:prstGeom prst="rect">
            <a:avLst/>
          </a:prstGeom>
          <a:noFill/>
          <a:ln w="12700">
            <a:noFill/>
            <a:miter lim="800000"/>
            <a:headEnd/>
            <a:tailEnd/>
          </a:ln>
        </p:spPr>
        <p:txBody>
          <a:bodyPr lIns="90487" tIns="44450" rIns="90487" bIns="44450">
            <a:spAutoFit/>
          </a:bodyPr>
          <a:lstStyle/>
          <a:p>
            <a:pPr eaLnBrk="0" hangingPunct="0">
              <a:spcBef>
                <a:spcPct val="50000"/>
              </a:spcBef>
            </a:pPr>
            <a:r>
              <a:rPr lang="el-GR" b="1">
                <a:solidFill>
                  <a:srgbClr val="339933"/>
                </a:solidFill>
                <a:cs typeface="Arial" charset="0"/>
              </a:rPr>
              <a:t>μ</a:t>
            </a:r>
            <a:r>
              <a:rPr lang="en-US" b="1">
                <a:solidFill>
                  <a:srgbClr val="339933"/>
                </a:solidFill>
              </a:rPr>
              <a:t>-1</a:t>
            </a:r>
            <a:r>
              <a:rPr lang="el-GR" b="1">
                <a:solidFill>
                  <a:srgbClr val="339933"/>
                </a:solidFill>
                <a:cs typeface="Arial" charset="0"/>
              </a:rPr>
              <a:t>σ</a:t>
            </a:r>
          </a:p>
        </p:txBody>
      </p:sp>
      <p:sp>
        <p:nvSpPr>
          <p:cNvPr id="371730" name="Text Box 19"/>
          <p:cNvSpPr txBox="1">
            <a:spLocks noChangeArrowheads="1"/>
          </p:cNvSpPr>
          <p:nvPr/>
        </p:nvSpPr>
        <p:spPr bwMode="auto">
          <a:xfrm>
            <a:off x="457200" y="1752600"/>
            <a:ext cx="8458200" cy="946150"/>
          </a:xfrm>
          <a:prstGeom prst="rect">
            <a:avLst/>
          </a:prstGeom>
          <a:noFill/>
          <a:ln w="12700">
            <a:noFill/>
            <a:miter lim="800000"/>
            <a:headEnd/>
            <a:tailEnd/>
          </a:ln>
        </p:spPr>
        <p:txBody>
          <a:bodyPr>
            <a:spAutoFit/>
          </a:bodyPr>
          <a:lstStyle/>
          <a:p>
            <a:pPr eaLnBrk="0" hangingPunct="0">
              <a:spcBef>
                <a:spcPct val="50000"/>
              </a:spcBef>
            </a:pPr>
            <a:r>
              <a:rPr lang="en-US" sz="2800">
                <a:solidFill>
                  <a:schemeClr val="bg2"/>
                </a:solidFill>
              </a:rPr>
              <a:t>What can we say about the distribution of values around the mean?  For any normal distribution:</a:t>
            </a:r>
          </a:p>
        </p:txBody>
      </p:sp>
      <p:sp>
        <p:nvSpPr>
          <p:cNvPr id="371731" name="Rectangle 20"/>
          <p:cNvSpPr>
            <a:spLocks noChangeArrowheads="1"/>
          </p:cNvSpPr>
          <p:nvPr/>
        </p:nvSpPr>
        <p:spPr bwMode="auto">
          <a:xfrm>
            <a:off x="4343400" y="4191000"/>
            <a:ext cx="304800" cy="454025"/>
          </a:xfrm>
          <a:prstGeom prst="rect">
            <a:avLst/>
          </a:prstGeom>
          <a:noFill/>
          <a:ln w="12700">
            <a:noFill/>
            <a:miter lim="800000"/>
            <a:headEnd/>
            <a:tailEnd/>
          </a:ln>
        </p:spPr>
        <p:txBody>
          <a:bodyPr lIns="90487" tIns="44450" rIns="90487" bIns="44450">
            <a:spAutoFit/>
          </a:bodyPr>
          <a:lstStyle/>
          <a:p>
            <a:pPr eaLnBrk="0" hangingPunct="0">
              <a:spcBef>
                <a:spcPct val="50000"/>
              </a:spcBef>
            </a:pPr>
            <a:r>
              <a:rPr lang="el-GR" b="1">
                <a:solidFill>
                  <a:srgbClr val="339933"/>
                </a:solidFill>
                <a:cs typeface="Arial" charset="0"/>
              </a:rPr>
              <a:t>σ</a:t>
            </a:r>
          </a:p>
        </p:txBody>
      </p:sp>
      <p:sp>
        <p:nvSpPr>
          <p:cNvPr id="371732" name="Rectangle 21"/>
          <p:cNvSpPr>
            <a:spLocks noChangeArrowheads="1"/>
          </p:cNvSpPr>
          <p:nvPr/>
        </p:nvSpPr>
        <p:spPr bwMode="auto">
          <a:xfrm>
            <a:off x="3657600" y="4191000"/>
            <a:ext cx="304800" cy="454025"/>
          </a:xfrm>
          <a:prstGeom prst="rect">
            <a:avLst/>
          </a:prstGeom>
          <a:noFill/>
          <a:ln w="12700">
            <a:noFill/>
            <a:miter lim="800000"/>
            <a:headEnd/>
            <a:tailEnd/>
          </a:ln>
        </p:spPr>
        <p:txBody>
          <a:bodyPr lIns="90487" tIns="44450" rIns="90487" bIns="44450">
            <a:spAutoFit/>
          </a:bodyPr>
          <a:lstStyle/>
          <a:p>
            <a:pPr eaLnBrk="0" hangingPunct="0">
              <a:spcBef>
                <a:spcPct val="50000"/>
              </a:spcBef>
            </a:pPr>
            <a:r>
              <a:rPr lang="el-GR" b="1">
                <a:solidFill>
                  <a:srgbClr val="339933"/>
                </a:solidFill>
                <a:cs typeface="Arial" charset="0"/>
              </a:rPr>
              <a:t>σ</a:t>
            </a:r>
          </a:p>
        </p:txBody>
      </p:sp>
      <p:sp>
        <p:nvSpPr>
          <p:cNvPr id="371733" name="Line 22"/>
          <p:cNvSpPr>
            <a:spLocks noChangeShapeType="1"/>
          </p:cNvSpPr>
          <p:nvPr/>
        </p:nvSpPr>
        <p:spPr bwMode="auto">
          <a:xfrm>
            <a:off x="3429000" y="6019800"/>
            <a:ext cx="1524000" cy="0"/>
          </a:xfrm>
          <a:prstGeom prst="line">
            <a:avLst/>
          </a:prstGeom>
          <a:noFill/>
          <a:ln w="12700">
            <a:solidFill>
              <a:schemeClr val="tx2"/>
            </a:solidFill>
            <a:round/>
            <a:headEnd type="stealth" w="med" len="med"/>
            <a:tailEnd type="stealth" w="med" len="med"/>
          </a:ln>
        </p:spPr>
        <p:txBody>
          <a:bodyPr wrap="none" anchor="ctr"/>
          <a:lstStyle/>
          <a:p>
            <a:endParaRPr lang="en-US"/>
          </a:p>
        </p:txBody>
      </p:sp>
      <p:sp>
        <p:nvSpPr>
          <p:cNvPr id="371734" name="Rectangle 23"/>
          <p:cNvSpPr>
            <a:spLocks noChangeArrowheads="1"/>
          </p:cNvSpPr>
          <p:nvPr/>
        </p:nvSpPr>
        <p:spPr bwMode="auto">
          <a:xfrm>
            <a:off x="3657600" y="5943600"/>
            <a:ext cx="1219200" cy="457200"/>
          </a:xfrm>
          <a:prstGeom prst="rect">
            <a:avLst/>
          </a:prstGeom>
          <a:noFill/>
          <a:ln w="19050" algn="ctr">
            <a:noFill/>
            <a:miter lim="800000"/>
            <a:headEnd/>
            <a:tailEnd/>
          </a:ln>
        </p:spPr>
        <p:txBody>
          <a:bodyPr wrap="none">
            <a:spAutoFit/>
          </a:bodyPr>
          <a:lstStyle/>
          <a:p>
            <a:pPr algn="ctr"/>
            <a:r>
              <a:rPr lang="en-US" b="1">
                <a:solidFill>
                  <a:schemeClr val="folHlink"/>
                </a:solidFill>
              </a:rPr>
              <a:t>68.26%</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4"/>
          <p:cNvSpPr>
            <a:spLocks noGrp="1" noChangeArrowheads="1"/>
          </p:cNvSpPr>
          <p:nvPr>
            <p:ph type="ftr" sz="quarter" idx="10"/>
          </p:nvPr>
        </p:nvSpPr>
        <p:spPr>
          <a:ln/>
        </p:spPr>
        <p:txBody>
          <a:bodyPr/>
          <a:lstStyle/>
          <a:p>
            <a:r>
              <a:rPr lang="en-US"/>
              <a:t>Copyright ©2011 Pearson Education, Inc. publishing as Prentice Hall</a:t>
            </a:r>
          </a:p>
        </p:txBody>
      </p:sp>
      <p:sp>
        <p:nvSpPr>
          <p:cNvPr id="34" name="Rectangle 5"/>
          <p:cNvSpPr>
            <a:spLocks noGrp="1" noChangeArrowheads="1"/>
          </p:cNvSpPr>
          <p:nvPr>
            <p:ph type="sldNum" sz="quarter" idx="11"/>
          </p:nvPr>
        </p:nvSpPr>
        <p:spPr>
          <a:ln/>
        </p:spPr>
        <p:txBody>
          <a:bodyPr/>
          <a:lstStyle/>
          <a:p>
            <a:r>
              <a:rPr lang="en-US"/>
              <a:t>6-</a:t>
            </a:r>
            <a:fld id="{D8329E9B-CC8A-4ABB-94FF-D7038C649754}" type="slidenum">
              <a:rPr lang="en-US"/>
              <a:pPr/>
              <a:t>29</a:t>
            </a:fld>
            <a:endParaRPr lang="en-US"/>
          </a:p>
        </p:txBody>
      </p:sp>
      <p:sp>
        <p:nvSpPr>
          <p:cNvPr id="372739" name="Rectangle 2"/>
          <p:cNvSpPr>
            <a:spLocks noGrp="1" noChangeArrowheads="1"/>
          </p:cNvSpPr>
          <p:nvPr>
            <p:ph type="title"/>
          </p:nvPr>
        </p:nvSpPr>
        <p:spPr>
          <a:xfrm>
            <a:off x="1222375" y="228600"/>
            <a:ext cx="7004050" cy="990600"/>
          </a:xfrm>
        </p:spPr>
        <p:txBody>
          <a:bodyPr/>
          <a:lstStyle/>
          <a:p>
            <a:pPr defTabSz="914400" eaLnBrk="1" hangingPunct="1">
              <a:lnSpc>
                <a:spcPct val="90000"/>
              </a:lnSpc>
              <a:spcBef>
                <a:spcPct val="50000"/>
              </a:spcBef>
              <a:buClr>
                <a:schemeClr val="tx1"/>
              </a:buClr>
            </a:pPr>
            <a:r>
              <a:rPr lang="en-US" smtClean="0"/>
              <a:t>The Empirical Rule</a:t>
            </a:r>
            <a:endParaRPr lang="en-US" sz="3600" b="1" smtClean="0">
              <a:solidFill>
                <a:srgbClr val="FFCCFF"/>
              </a:solidFill>
              <a:latin typeface="Symbol" pitchFamily="18" charset="2"/>
            </a:endParaRPr>
          </a:p>
        </p:txBody>
      </p:sp>
      <p:sp>
        <p:nvSpPr>
          <p:cNvPr id="372740" name="Rectangle 3"/>
          <p:cNvSpPr>
            <a:spLocks noGrp="1" noChangeArrowheads="1"/>
          </p:cNvSpPr>
          <p:nvPr>
            <p:ph type="body" idx="1"/>
          </p:nvPr>
        </p:nvSpPr>
        <p:spPr>
          <a:xfrm>
            <a:off x="1066800" y="1828800"/>
            <a:ext cx="6934200" cy="1427163"/>
          </a:xfrm>
        </p:spPr>
        <p:txBody>
          <a:bodyPr/>
          <a:lstStyle/>
          <a:p>
            <a:pPr marL="571500" indent="-571500" defTabSz="914400" eaLnBrk="1" hangingPunct="1">
              <a:spcBef>
                <a:spcPct val="50000"/>
              </a:spcBef>
            </a:pPr>
            <a:r>
              <a:rPr lang="en-US" b="1" smtClean="0">
                <a:solidFill>
                  <a:srgbClr val="F8F8F8"/>
                </a:solidFill>
              </a:rPr>
              <a:t>  </a:t>
            </a:r>
            <a:r>
              <a:rPr lang="el-GR" b="1" smtClean="0">
                <a:cs typeface="Arial" charset="0"/>
              </a:rPr>
              <a:t>μ</a:t>
            </a:r>
            <a:r>
              <a:rPr lang="en-US" b="1" smtClean="0"/>
              <a:t> ± </a:t>
            </a:r>
            <a:r>
              <a:rPr lang="en-US" b="1" smtClean="0">
                <a:solidFill>
                  <a:schemeClr val="folHlink"/>
                </a:solidFill>
              </a:rPr>
              <a:t>2</a:t>
            </a:r>
            <a:r>
              <a:rPr lang="el-GR" b="1" smtClean="0">
                <a:solidFill>
                  <a:schemeClr val="folHlink"/>
                </a:solidFill>
                <a:cs typeface="Arial" charset="0"/>
              </a:rPr>
              <a:t>σ</a:t>
            </a:r>
            <a:r>
              <a:rPr lang="en-US" b="1" smtClean="0">
                <a:solidFill>
                  <a:schemeClr val="folHlink"/>
                </a:solidFill>
              </a:rPr>
              <a:t> </a:t>
            </a:r>
            <a:r>
              <a:rPr lang="en-US" b="1" smtClean="0"/>
              <a:t>covers about </a:t>
            </a:r>
            <a:r>
              <a:rPr lang="en-US" b="1" smtClean="0">
                <a:solidFill>
                  <a:schemeClr val="folHlink"/>
                </a:solidFill>
              </a:rPr>
              <a:t>95%</a:t>
            </a:r>
            <a:r>
              <a:rPr lang="en-US" b="1" smtClean="0"/>
              <a:t> of X’s</a:t>
            </a:r>
          </a:p>
          <a:p>
            <a:pPr marL="571500" indent="-571500" defTabSz="914400" eaLnBrk="1" hangingPunct="1">
              <a:spcBef>
                <a:spcPct val="50000"/>
              </a:spcBef>
            </a:pPr>
            <a:r>
              <a:rPr lang="en-US" b="1" smtClean="0"/>
              <a:t>  </a:t>
            </a:r>
            <a:r>
              <a:rPr lang="el-GR" b="1" smtClean="0">
                <a:cs typeface="Arial" charset="0"/>
              </a:rPr>
              <a:t>μ</a:t>
            </a:r>
            <a:r>
              <a:rPr lang="en-US" b="1" smtClean="0"/>
              <a:t> ± </a:t>
            </a:r>
            <a:r>
              <a:rPr lang="en-US" b="1" smtClean="0">
                <a:solidFill>
                  <a:schemeClr val="folHlink"/>
                </a:solidFill>
              </a:rPr>
              <a:t>3</a:t>
            </a:r>
            <a:r>
              <a:rPr lang="el-GR" b="1" smtClean="0">
                <a:solidFill>
                  <a:schemeClr val="folHlink"/>
                </a:solidFill>
                <a:cs typeface="Arial" charset="0"/>
              </a:rPr>
              <a:t>σ</a:t>
            </a:r>
            <a:r>
              <a:rPr lang="en-US" b="1" smtClean="0">
                <a:solidFill>
                  <a:schemeClr val="folHlink"/>
                </a:solidFill>
              </a:rPr>
              <a:t> </a:t>
            </a:r>
            <a:r>
              <a:rPr lang="en-US" b="1" smtClean="0"/>
              <a:t>covers about </a:t>
            </a:r>
            <a:r>
              <a:rPr lang="en-US" b="1" smtClean="0">
                <a:solidFill>
                  <a:schemeClr val="folHlink"/>
                </a:solidFill>
              </a:rPr>
              <a:t>99.7%</a:t>
            </a:r>
            <a:r>
              <a:rPr lang="en-US" b="1" smtClean="0"/>
              <a:t> of X’s</a:t>
            </a:r>
          </a:p>
        </p:txBody>
      </p:sp>
      <p:sp>
        <p:nvSpPr>
          <p:cNvPr id="372741" name="Freeform 4"/>
          <p:cNvSpPr>
            <a:spLocks/>
          </p:cNvSpPr>
          <p:nvPr/>
        </p:nvSpPr>
        <p:spPr bwMode="auto">
          <a:xfrm>
            <a:off x="2209800" y="3276600"/>
            <a:ext cx="1935163" cy="1279525"/>
          </a:xfrm>
          <a:custGeom>
            <a:avLst/>
            <a:gdLst>
              <a:gd name="T0" fmla="*/ 900 w 901"/>
              <a:gd name="T1" fmla="*/ 720 h 721"/>
              <a:gd name="T2" fmla="*/ 805 w 901"/>
              <a:gd name="T3" fmla="*/ 712 h 721"/>
              <a:gd name="T4" fmla="*/ 758 w 901"/>
              <a:gd name="T5" fmla="*/ 704 h 721"/>
              <a:gd name="T6" fmla="*/ 711 w 901"/>
              <a:gd name="T7" fmla="*/ 691 h 721"/>
              <a:gd name="T8" fmla="*/ 663 w 901"/>
              <a:gd name="T9" fmla="*/ 675 h 721"/>
              <a:gd name="T10" fmla="*/ 615 w 901"/>
              <a:gd name="T11" fmla="*/ 653 h 721"/>
              <a:gd name="T12" fmla="*/ 568 w 901"/>
              <a:gd name="T13" fmla="*/ 623 h 721"/>
              <a:gd name="T14" fmla="*/ 473 w 901"/>
              <a:gd name="T15" fmla="*/ 540 h 721"/>
              <a:gd name="T16" fmla="*/ 378 w 901"/>
              <a:gd name="T17" fmla="*/ 422 h 721"/>
              <a:gd name="T18" fmla="*/ 284 w 901"/>
              <a:gd name="T19" fmla="*/ 281 h 721"/>
              <a:gd name="T20" fmla="*/ 236 w 901"/>
              <a:gd name="T21" fmla="*/ 209 h 721"/>
              <a:gd name="T22" fmla="*/ 189 w 901"/>
              <a:gd name="T23" fmla="*/ 142 h 721"/>
              <a:gd name="T24" fmla="*/ 142 w 901"/>
              <a:gd name="T25" fmla="*/ 83 h 721"/>
              <a:gd name="T26" fmla="*/ 94 w 901"/>
              <a:gd name="T27" fmla="*/ 38 h 721"/>
              <a:gd name="T28" fmla="*/ 47 w 901"/>
              <a:gd name="T29" fmla="*/ 9 h 721"/>
              <a:gd name="T30" fmla="*/ 0 w 901"/>
              <a:gd name="T31" fmla="*/ 0 h 7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1"/>
              <a:gd name="T49" fmla="*/ 0 h 721"/>
              <a:gd name="T50" fmla="*/ 901 w 901"/>
              <a:gd name="T51" fmla="*/ 721 h 7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1" h="721">
                <a:moveTo>
                  <a:pt x="900" y="720"/>
                </a:moveTo>
                <a:lnTo>
                  <a:pt x="805" y="712"/>
                </a:lnTo>
                <a:lnTo>
                  <a:pt x="758" y="704"/>
                </a:lnTo>
                <a:lnTo>
                  <a:pt x="711" y="691"/>
                </a:lnTo>
                <a:lnTo>
                  <a:pt x="663" y="675"/>
                </a:lnTo>
                <a:lnTo>
                  <a:pt x="615" y="653"/>
                </a:lnTo>
                <a:lnTo>
                  <a:pt x="568" y="623"/>
                </a:lnTo>
                <a:lnTo>
                  <a:pt x="473" y="540"/>
                </a:lnTo>
                <a:lnTo>
                  <a:pt x="378" y="422"/>
                </a:lnTo>
                <a:lnTo>
                  <a:pt x="284" y="281"/>
                </a:lnTo>
                <a:lnTo>
                  <a:pt x="236" y="209"/>
                </a:lnTo>
                <a:lnTo>
                  <a:pt x="189" y="142"/>
                </a:lnTo>
                <a:lnTo>
                  <a:pt x="142" y="83"/>
                </a:lnTo>
                <a:lnTo>
                  <a:pt x="94" y="38"/>
                </a:lnTo>
                <a:lnTo>
                  <a:pt x="47" y="9"/>
                </a:lnTo>
                <a:lnTo>
                  <a:pt x="0" y="0"/>
                </a:lnTo>
              </a:path>
            </a:pathLst>
          </a:custGeom>
          <a:noFill/>
          <a:ln w="50800" cap="rnd" cmpd="sng">
            <a:solidFill>
              <a:srgbClr val="008000"/>
            </a:solidFill>
            <a:prstDash val="solid"/>
            <a:round/>
            <a:headEnd type="none" w="med" len="med"/>
            <a:tailEnd type="none" w="med" len="med"/>
          </a:ln>
        </p:spPr>
        <p:txBody>
          <a:bodyPr/>
          <a:lstStyle/>
          <a:p>
            <a:endParaRPr lang="en-US"/>
          </a:p>
        </p:txBody>
      </p:sp>
      <p:sp>
        <p:nvSpPr>
          <p:cNvPr id="372742" name="Freeform 5"/>
          <p:cNvSpPr>
            <a:spLocks/>
          </p:cNvSpPr>
          <p:nvPr/>
        </p:nvSpPr>
        <p:spPr bwMode="auto">
          <a:xfrm>
            <a:off x="381000" y="3276600"/>
            <a:ext cx="1860550" cy="1279525"/>
          </a:xfrm>
          <a:custGeom>
            <a:avLst/>
            <a:gdLst>
              <a:gd name="T0" fmla="*/ 0 w 901"/>
              <a:gd name="T1" fmla="*/ 720 h 721"/>
              <a:gd name="T2" fmla="*/ 95 w 901"/>
              <a:gd name="T3" fmla="*/ 712 h 721"/>
              <a:gd name="T4" fmla="*/ 142 w 901"/>
              <a:gd name="T5" fmla="*/ 704 h 721"/>
              <a:gd name="T6" fmla="*/ 189 w 901"/>
              <a:gd name="T7" fmla="*/ 691 h 721"/>
              <a:gd name="T8" fmla="*/ 237 w 901"/>
              <a:gd name="T9" fmla="*/ 675 h 721"/>
              <a:gd name="T10" fmla="*/ 284 w 901"/>
              <a:gd name="T11" fmla="*/ 653 h 721"/>
              <a:gd name="T12" fmla="*/ 331 w 901"/>
              <a:gd name="T13" fmla="*/ 623 h 721"/>
              <a:gd name="T14" fmla="*/ 426 w 901"/>
              <a:gd name="T15" fmla="*/ 540 h 721"/>
              <a:gd name="T16" fmla="*/ 521 w 901"/>
              <a:gd name="T17" fmla="*/ 422 h 721"/>
              <a:gd name="T18" fmla="*/ 616 w 901"/>
              <a:gd name="T19" fmla="*/ 281 h 721"/>
              <a:gd name="T20" fmla="*/ 663 w 901"/>
              <a:gd name="T21" fmla="*/ 209 h 721"/>
              <a:gd name="T22" fmla="*/ 710 w 901"/>
              <a:gd name="T23" fmla="*/ 142 h 721"/>
              <a:gd name="T24" fmla="*/ 757 w 901"/>
              <a:gd name="T25" fmla="*/ 83 h 721"/>
              <a:gd name="T26" fmla="*/ 805 w 901"/>
              <a:gd name="T27" fmla="*/ 38 h 721"/>
              <a:gd name="T28" fmla="*/ 852 w 901"/>
              <a:gd name="T29" fmla="*/ 9 h 721"/>
              <a:gd name="T30" fmla="*/ 900 w 901"/>
              <a:gd name="T31" fmla="*/ 0 h 7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1"/>
              <a:gd name="T49" fmla="*/ 0 h 721"/>
              <a:gd name="T50" fmla="*/ 901 w 901"/>
              <a:gd name="T51" fmla="*/ 721 h 7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1" h="721">
                <a:moveTo>
                  <a:pt x="0" y="720"/>
                </a:moveTo>
                <a:lnTo>
                  <a:pt x="95" y="712"/>
                </a:lnTo>
                <a:lnTo>
                  <a:pt x="142" y="704"/>
                </a:lnTo>
                <a:lnTo>
                  <a:pt x="189" y="691"/>
                </a:lnTo>
                <a:lnTo>
                  <a:pt x="237" y="675"/>
                </a:lnTo>
                <a:lnTo>
                  <a:pt x="284" y="653"/>
                </a:lnTo>
                <a:lnTo>
                  <a:pt x="331" y="623"/>
                </a:lnTo>
                <a:lnTo>
                  <a:pt x="426" y="540"/>
                </a:lnTo>
                <a:lnTo>
                  <a:pt x="521" y="422"/>
                </a:lnTo>
                <a:lnTo>
                  <a:pt x="616" y="281"/>
                </a:lnTo>
                <a:lnTo>
                  <a:pt x="663" y="209"/>
                </a:lnTo>
                <a:lnTo>
                  <a:pt x="710" y="142"/>
                </a:lnTo>
                <a:lnTo>
                  <a:pt x="757" y="83"/>
                </a:lnTo>
                <a:lnTo>
                  <a:pt x="805" y="38"/>
                </a:lnTo>
                <a:lnTo>
                  <a:pt x="852" y="9"/>
                </a:lnTo>
                <a:lnTo>
                  <a:pt x="900" y="0"/>
                </a:lnTo>
              </a:path>
            </a:pathLst>
          </a:custGeom>
          <a:noFill/>
          <a:ln w="50800" cap="rnd" cmpd="sng">
            <a:solidFill>
              <a:srgbClr val="008000"/>
            </a:solidFill>
            <a:prstDash val="solid"/>
            <a:round/>
            <a:headEnd type="none" w="med" len="med"/>
            <a:tailEnd type="none" w="med" len="med"/>
          </a:ln>
        </p:spPr>
        <p:txBody>
          <a:bodyPr/>
          <a:lstStyle/>
          <a:p>
            <a:endParaRPr lang="en-US"/>
          </a:p>
        </p:txBody>
      </p:sp>
      <p:sp>
        <p:nvSpPr>
          <p:cNvPr id="372743" name="Line 6"/>
          <p:cNvSpPr>
            <a:spLocks noChangeShapeType="1"/>
          </p:cNvSpPr>
          <p:nvPr/>
        </p:nvSpPr>
        <p:spPr bwMode="auto">
          <a:xfrm>
            <a:off x="2209800" y="3276600"/>
            <a:ext cx="1588" cy="1279525"/>
          </a:xfrm>
          <a:prstGeom prst="line">
            <a:avLst/>
          </a:prstGeom>
          <a:noFill/>
          <a:ln w="12700">
            <a:solidFill>
              <a:schemeClr val="bg2"/>
            </a:solidFill>
            <a:round/>
            <a:headEnd/>
            <a:tailEnd/>
          </a:ln>
        </p:spPr>
        <p:txBody>
          <a:bodyPr wrap="none" anchor="ctr"/>
          <a:lstStyle/>
          <a:p>
            <a:endParaRPr lang="en-US"/>
          </a:p>
        </p:txBody>
      </p:sp>
      <p:sp>
        <p:nvSpPr>
          <p:cNvPr id="372744" name="Rectangle 7"/>
          <p:cNvSpPr>
            <a:spLocks noChangeArrowheads="1"/>
          </p:cNvSpPr>
          <p:nvPr/>
        </p:nvSpPr>
        <p:spPr bwMode="auto">
          <a:xfrm>
            <a:off x="4114800" y="4572000"/>
            <a:ext cx="350838" cy="454025"/>
          </a:xfrm>
          <a:prstGeom prst="rect">
            <a:avLst/>
          </a:prstGeom>
          <a:noFill/>
          <a:ln w="12700">
            <a:noFill/>
            <a:miter lim="800000"/>
            <a:headEnd/>
            <a:tailEnd/>
          </a:ln>
        </p:spPr>
        <p:txBody>
          <a:bodyPr wrap="none" lIns="90487" tIns="44450" rIns="90487" bIns="44450">
            <a:spAutoFit/>
          </a:bodyPr>
          <a:lstStyle/>
          <a:p>
            <a:pPr eaLnBrk="0" hangingPunct="0"/>
            <a:r>
              <a:rPr lang="en-US" b="1">
                <a:solidFill>
                  <a:srgbClr val="339933"/>
                </a:solidFill>
              </a:rPr>
              <a:t>x</a:t>
            </a:r>
          </a:p>
        </p:txBody>
      </p:sp>
      <p:sp>
        <p:nvSpPr>
          <p:cNvPr id="372745" name="Rectangle 8"/>
          <p:cNvSpPr>
            <a:spLocks noChangeArrowheads="1"/>
          </p:cNvSpPr>
          <p:nvPr/>
        </p:nvSpPr>
        <p:spPr bwMode="auto">
          <a:xfrm>
            <a:off x="2057400" y="4572000"/>
            <a:ext cx="381000" cy="454025"/>
          </a:xfrm>
          <a:prstGeom prst="rect">
            <a:avLst/>
          </a:prstGeom>
          <a:noFill/>
          <a:ln w="12700">
            <a:noFill/>
            <a:miter lim="800000"/>
            <a:headEnd/>
            <a:tailEnd/>
          </a:ln>
        </p:spPr>
        <p:txBody>
          <a:bodyPr lIns="90487" tIns="44450" rIns="90487" bIns="44450">
            <a:spAutoFit/>
          </a:bodyPr>
          <a:lstStyle/>
          <a:p>
            <a:pPr eaLnBrk="0" hangingPunct="0">
              <a:spcBef>
                <a:spcPct val="50000"/>
              </a:spcBef>
            </a:pPr>
            <a:r>
              <a:rPr lang="el-GR" b="1">
                <a:solidFill>
                  <a:srgbClr val="339933"/>
                </a:solidFill>
                <a:cs typeface="Arial" charset="0"/>
              </a:rPr>
              <a:t>μ</a:t>
            </a:r>
          </a:p>
        </p:txBody>
      </p:sp>
      <p:sp>
        <p:nvSpPr>
          <p:cNvPr id="372746" name="Line 9"/>
          <p:cNvSpPr>
            <a:spLocks noChangeShapeType="1"/>
          </p:cNvSpPr>
          <p:nvPr/>
        </p:nvSpPr>
        <p:spPr bwMode="auto">
          <a:xfrm>
            <a:off x="990600" y="4267200"/>
            <a:ext cx="0" cy="990600"/>
          </a:xfrm>
          <a:prstGeom prst="line">
            <a:avLst/>
          </a:prstGeom>
          <a:noFill/>
          <a:ln w="25400">
            <a:solidFill>
              <a:schemeClr val="hlink"/>
            </a:solidFill>
            <a:prstDash val="sysDot"/>
            <a:round/>
            <a:headEnd/>
            <a:tailEnd/>
          </a:ln>
        </p:spPr>
        <p:txBody>
          <a:bodyPr wrap="none" anchor="ctr"/>
          <a:lstStyle/>
          <a:p>
            <a:endParaRPr lang="en-US"/>
          </a:p>
        </p:txBody>
      </p:sp>
      <p:sp>
        <p:nvSpPr>
          <p:cNvPr id="372747" name="Line 10"/>
          <p:cNvSpPr>
            <a:spLocks noChangeShapeType="1"/>
          </p:cNvSpPr>
          <p:nvPr/>
        </p:nvSpPr>
        <p:spPr bwMode="auto">
          <a:xfrm>
            <a:off x="2209800" y="4495800"/>
            <a:ext cx="1295400" cy="0"/>
          </a:xfrm>
          <a:prstGeom prst="line">
            <a:avLst/>
          </a:prstGeom>
          <a:noFill/>
          <a:ln w="12700">
            <a:solidFill>
              <a:schemeClr val="hlink"/>
            </a:solidFill>
            <a:round/>
            <a:headEnd type="stealth" w="med" len="med"/>
            <a:tailEnd type="stealth" w="med" len="med"/>
          </a:ln>
        </p:spPr>
        <p:txBody>
          <a:bodyPr wrap="none" anchor="ctr"/>
          <a:lstStyle/>
          <a:p>
            <a:endParaRPr lang="en-US"/>
          </a:p>
        </p:txBody>
      </p:sp>
      <p:sp>
        <p:nvSpPr>
          <p:cNvPr id="372748" name="Line 11"/>
          <p:cNvSpPr>
            <a:spLocks noChangeShapeType="1"/>
          </p:cNvSpPr>
          <p:nvPr/>
        </p:nvSpPr>
        <p:spPr bwMode="auto">
          <a:xfrm>
            <a:off x="990600" y="4495800"/>
            <a:ext cx="1219200" cy="0"/>
          </a:xfrm>
          <a:prstGeom prst="line">
            <a:avLst/>
          </a:prstGeom>
          <a:noFill/>
          <a:ln w="12700">
            <a:solidFill>
              <a:schemeClr val="hlink"/>
            </a:solidFill>
            <a:round/>
            <a:headEnd type="stealth" w="med" len="med"/>
            <a:tailEnd type="stealth" w="med" len="med"/>
          </a:ln>
        </p:spPr>
        <p:txBody>
          <a:bodyPr wrap="none" anchor="ctr"/>
          <a:lstStyle/>
          <a:p>
            <a:endParaRPr lang="en-US"/>
          </a:p>
        </p:txBody>
      </p:sp>
      <p:sp>
        <p:nvSpPr>
          <p:cNvPr id="372749" name="Line 12"/>
          <p:cNvSpPr>
            <a:spLocks noChangeShapeType="1"/>
          </p:cNvSpPr>
          <p:nvPr/>
        </p:nvSpPr>
        <p:spPr bwMode="auto">
          <a:xfrm>
            <a:off x="3505200" y="4267200"/>
            <a:ext cx="0" cy="990600"/>
          </a:xfrm>
          <a:prstGeom prst="line">
            <a:avLst/>
          </a:prstGeom>
          <a:noFill/>
          <a:ln w="25400">
            <a:solidFill>
              <a:schemeClr val="hlink"/>
            </a:solidFill>
            <a:prstDash val="sysDot"/>
            <a:round/>
            <a:headEnd/>
            <a:tailEnd/>
          </a:ln>
        </p:spPr>
        <p:txBody>
          <a:bodyPr wrap="none" anchor="ctr"/>
          <a:lstStyle/>
          <a:p>
            <a:endParaRPr lang="en-US"/>
          </a:p>
        </p:txBody>
      </p:sp>
      <p:sp>
        <p:nvSpPr>
          <p:cNvPr id="372750" name="Line 13"/>
          <p:cNvSpPr>
            <a:spLocks noChangeShapeType="1"/>
          </p:cNvSpPr>
          <p:nvPr/>
        </p:nvSpPr>
        <p:spPr bwMode="auto">
          <a:xfrm>
            <a:off x="228600" y="4648200"/>
            <a:ext cx="4051300" cy="1588"/>
          </a:xfrm>
          <a:prstGeom prst="line">
            <a:avLst/>
          </a:prstGeom>
          <a:noFill/>
          <a:ln w="19050">
            <a:solidFill>
              <a:schemeClr val="tx1"/>
            </a:solidFill>
            <a:round/>
            <a:headEnd/>
            <a:tailEnd/>
          </a:ln>
        </p:spPr>
        <p:txBody>
          <a:bodyPr wrap="none" anchor="ctr"/>
          <a:lstStyle/>
          <a:p>
            <a:endParaRPr lang="en-US"/>
          </a:p>
        </p:txBody>
      </p:sp>
      <p:sp>
        <p:nvSpPr>
          <p:cNvPr id="372751" name="Rectangle 14"/>
          <p:cNvSpPr>
            <a:spLocks noChangeArrowheads="1"/>
          </p:cNvSpPr>
          <p:nvPr/>
        </p:nvSpPr>
        <p:spPr bwMode="auto">
          <a:xfrm>
            <a:off x="1360488" y="4119563"/>
            <a:ext cx="561975" cy="457200"/>
          </a:xfrm>
          <a:prstGeom prst="rect">
            <a:avLst/>
          </a:prstGeom>
          <a:noFill/>
          <a:ln w="19050" algn="ctr">
            <a:noFill/>
            <a:miter lim="800000"/>
            <a:headEnd/>
            <a:tailEnd/>
          </a:ln>
        </p:spPr>
        <p:txBody>
          <a:bodyPr wrap="none">
            <a:spAutoFit/>
          </a:bodyPr>
          <a:lstStyle/>
          <a:p>
            <a:pPr algn="ctr"/>
            <a:r>
              <a:rPr lang="en-US" b="1">
                <a:solidFill>
                  <a:schemeClr val="hlink"/>
                </a:solidFill>
              </a:rPr>
              <a:t>2</a:t>
            </a:r>
            <a:r>
              <a:rPr lang="el-GR" b="1">
                <a:solidFill>
                  <a:schemeClr val="hlink"/>
                </a:solidFill>
                <a:cs typeface="Arial" charset="0"/>
              </a:rPr>
              <a:t>σ</a:t>
            </a:r>
          </a:p>
        </p:txBody>
      </p:sp>
      <p:sp>
        <p:nvSpPr>
          <p:cNvPr id="372752" name="Rectangle 15"/>
          <p:cNvSpPr>
            <a:spLocks noChangeArrowheads="1"/>
          </p:cNvSpPr>
          <p:nvPr/>
        </p:nvSpPr>
        <p:spPr bwMode="auto">
          <a:xfrm>
            <a:off x="2503488" y="4119563"/>
            <a:ext cx="561975" cy="457200"/>
          </a:xfrm>
          <a:prstGeom prst="rect">
            <a:avLst/>
          </a:prstGeom>
          <a:noFill/>
          <a:ln w="19050" algn="ctr">
            <a:noFill/>
            <a:miter lim="800000"/>
            <a:headEnd/>
            <a:tailEnd/>
          </a:ln>
        </p:spPr>
        <p:txBody>
          <a:bodyPr wrap="none">
            <a:spAutoFit/>
          </a:bodyPr>
          <a:lstStyle/>
          <a:p>
            <a:pPr algn="ctr"/>
            <a:r>
              <a:rPr lang="en-US" b="1">
                <a:solidFill>
                  <a:schemeClr val="hlink"/>
                </a:solidFill>
              </a:rPr>
              <a:t>2</a:t>
            </a:r>
            <a:r>
              <a:rPr lang="el-GR" b="1">
                <a:solidFill>
                  <a:schemeClr val="hlink"/>
                </a:solidFill>
                <a:cs typeface="Arial" charset="0"/>
              </a:rPr>
              <a:t>σ</a:t>
            </a:r>
          </a:p>
        </p:txBody>
      </p:sp>
      <p:sp>
        <p:nvSpPr>
          <p:cNvPr id="372753" name="Freeform 16"/>
          <p:cNvSpPr>
            <a:spLocks/>
          </p:cNvSpPr>
          <p:nvPr/>
        </p:nvSpPr>
        <p:spPr bwMode="auto">
          <a:xfrm>
            <a:off x="6629400" y="3276600"/>
            <a:ext cx="1935163" cy="1279525"/>
          </a:xfrm>
          <a:custGeom>
            <a:avLst/>
            <a:gdLst>
              <a:gd name="T0" fmla="*/ 900 w 901"/>
              <a:gd name="T1" fmla="*/ 720 h 721"/>
              <a:gd name="T2" fmla="*/ 805 w 901"/>
              <a:gd name="T3" fmla="*/ 712 h 721"/>
              <a:gd name="T4" fmla="*/ 758 w 901"/>
              <a:gd name="T5" fmla="*/ 704 h 721"/>
              <a:gd name="T6" fmla="*/ 711 w 901"/>
              <a:gd name="T7" fmla="*/ 691 h 721"/>
              <a:gd name="T8" fmla="*/ 663 w 901"/>
              <a:gd name="T9" fmla="*/ 675 h 721"/>
              <a:gd name="T10" fmla="*/ 615 w 901"/>
              <a:gd name="T11" fmla="*/ 653 h 721"/>
              <a:gd name="T12" fmla="*/ 568 w 901"/>
              <a:gd name="T13" fmla="*/ 623 h 721"/>
              <a:gd name="T14" fmla="*/ 473 w 901"/>
              <a:gd name="T15" fmla="*/ 540 h 721"/>
              <a:gd name="T16" fmla="*/ 378 w 901"/>
              <a:gd name="T17" fmla="*/ 422 h 721"/>
              <a:gd name="T18" fmla="*/ 284 w 901"/>
              <a:gd name="T19" fmla="*/ 281 h 721"/>
              <a:gd name="T20" fmla="*/ 236 w 901"/>
              <a:gd name="T21" fmla="*/ 209 h 721"/>
              <a:gd name="T22" fmla="*/ 189 w 901"/>
              <a:gd name="T23" fmla="*/ 142 h 721"/>
              <a:gd name="T24" fmla="*/ 142 w 901"/>
              <a:gd name="T25" fmla="*/ 83 h 721"/>
              <a:gd name="T26" fmla="*/ 94 w 901"/>
              <a:gd name="T27" fmla="*/ 38 h 721"/>
              <a:gd name="T28" fmla="*/ 47 w 901"/>
              <a:gd name="T29" fmla="*/ 9 h 721"/>
              <a:gd name="T30" fmla="*/ 0 w 901"/>
              <a:gd name="T31" fmla="*/ 0 h 7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1"/>
              <a:gd name="T49" fmla="*/ 0 h 721"/>
              <a:gd name="T50" fmla="*/ 901 w 901"/>
              <a:gd name="T51" fmla="*/ 721 h 7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1" h="721">
                <a:moveTo>
                  <a:pt x="900" y="720"/>
                </a:moveTo>
                <a:lnTo>
                  <a:pt x="805" y="712"/>
                </a:lnTo>
                <a:lnTo>
                  <a:pt x="758" y="704"/>
                </a:lnTo>
                <a:lnTo>
                  <a:pt x="711" y="691"/>
                </a:lnTo>
                <a:lnTo>
                  <a:pt x="663" y="675"/>
                </a:lnTo>
                <a:lnTo>
                  <a:pt x="615" y="653"/>
                </a:lnTo>
                <a:lnTo>
                  <a:pt x="568" y="623"/>
                </a:lnTo>
                <a:lnTo>
                  <a:pt x="473" y="540"/>
                </a:lnTo>
                <a:lnTo>
                  <a:pt x="378" y="422"/>
                </a:lnTo>
                <a:lnTo>
                  <a:pt x="284" y="281"/>
                </a:lnTo>
                <a:lnTo>
                  <a:pt x="236" y="209"/>
                </a:lnTo>
                <a:lnTo>
                  <a:pt x="189" y="142"/>
                </a:lnTo>
                <a:lnTo>
                  <a:pt x="142" y="83"/>
                </a:lnTo>
                <a:lnTo>
                  <a:pt x="94" y="38"/>
                </a:lnTo>
                <a:lnTo>
                  <a:pt x="47" y="9"/>
                </a:lnTo>
                <a:lnTo>
                  <a:pt x="0" y="0"/>
                </a:lnTo>
              </a:path>
            </a:pathLst>
          </a:custGeom>
          <a:noFill/>
          <a:ln w="50800" cap="rnd" cmpd="sng">
            <a:solidFill>
              <a:srgbClr val="008000"/>
            </a:solidFill>
            <a:prstDash val="solid"/>
            <a:round/>
            <a:headEnd type="none" w="med" len="med"/>
            <a:tailEnd type="none" w="med" len="med"/>
          </a:ln>
        </p:spPr>
        <p:txBody>
          <a:bodyPr/>
          <a:lstStyle/>
          <a:p>
            <a:endParaRPr lang="en-US"/>
          </a:p>
        </p:txBody>
      </p:sp>
      <p:sp>
        <p:nvSpPr>
          <p:cNvPr id="372754" name="Freeform 17"/>
          <p:cNvSpPr>
            <a:spLocks/>
          </p:cNvSpPr>
          <p:nvPr/>
        </p:nvSpPr>
        <p:spPr bwMode="auto">
          <a:xfrm>
            <a:off x="4800600" y="3276600"/>
            <a:ext cx="1860550" cy="1279525"/>
          </a:xfrm>
          <a:custGeom>
            <a:avLst/>
            <a:gdLst>
              <a:gd name="T0" fmla="*/ 0 w 901"/>
              <a:gd name="T1" fmla="*/ 720 h 721"/>
              <a:gd name="T2" fmla="*/ 95 w 901"/>
              <a:gd name="T3" fmla="*/ 712 h 721"/>
              <a:gd name="T4" fmla="*/ 142 w 901"/>
              <a:gd name="T5" fmla="*/ 704 h 721"/>
              <a:gd name="T6" fmla="*/ 189 w 901"/>
              <a:gd name="T7" fmla="*/ 691 h 721"/>
              <a:gd name="T8" fmla="*/ 237 w 901"/>
              <a:gd name="T9" fmla="*/ 675 h 721"/>
              <a:gd name="T10" fmla="*/ 284 w 901"/>
              <a:gd name="T11" fmla="*/ 653 h 721"/>
              <a:gd name="T12" fmla="*/ 331 w 901"/>
              <a:gd name="T13" fmla="*/ 623 h 721"/>
              <a:gd name="T14" fmla="*/ 426 w 901"/>
              <a:gd name="T15" fmla="*/ 540 h 721"/>
              <a:gd name="T16" fmla="*/ 521 w 901"/>
              <a:gd name="T17" fmla="*/ 422 h 721"/>
              <a:gd name="T18" fmla="*/ 616 w 901"/>
              <a:gd name="T19" fmla="*/ 281 h 721"/>
              <a:gd name="T20" fmla="*/ 663 w 901"/>
              <a:gd name="T21" fmla="*/ 209 h 721"/>
              <a:gd name="T22" fmla="*/ 710 w 901"/>
              <a:gd name="T23" fmla="*/ 142 h 721"/>
              <a:gd name="T24" fmla="*/ 757 w 901"/>
              <a:gd name="T25" fmla="*/ 83 h 721"/>
              <a:gd name="T26" fmla="*/ 805 w 901"/>
              <a:gd name="T27" fmla="*/ 38 h 721"/>
              <a:gd name="T28" fmla="*/ 852 w 901"/>
              <a:gd name="T29" fmla="*/ 9 h 721"/>
              <a:gd name="T30" fmla="*/ 900 w 901"/>
              <a:gd name="T31" fmla="*/ 0 h 7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1"/>
              <a:gd name="T49" fmla="*/ 0 h 721"/>
              <a:gd name="T50" fmla="*/ 901 w 901"/>
              <a:gd name="T51" fmla="*/ 721 h 7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1" h="721">
                <a:moveTo>
                  <a:pt x="0" y="720"/>
                </a:moveTo>
                <a:lnTo>
                  <a:pt x="95" y="712"/>
                </a:lnTo>
                <a:lnTo>
                  <a:pt x="142" y="704"/>
                </a:lnTo>
                <a:lnTo>
                  <a:pt x="189" y="691"/>
                </a:lnTo>
                <a:lnTo>
                  <a:pt x="237" y="675"/>
                </a:lnTo>
                <a:lnTo>
                  <a:pt x="284" y="653"/>
                </a:lnTo>
                <a:lnTo>
                  <a:pt x="331" y="623"/>
                </a:lnTo>
                <a:lnTo>
                  <a:pt x="426" y="540"/>
                </a:lnTo>
                <a:lnTo>
                  <a:pt x="521" y="422"/>
                </a:lnTo>
                <a:lnTo>
                  <a:pt x="616" y="281"/>
                </a:lnTo>
                <a:lnTo>
                  <a:pt x="663" y="209"/>
                </a:lnTo>
                <a:lnTo>
                  <a:pt x="710" y="142"/>
                </a:lnTo>
                <a:lnTo>
                  <a:pt x="757" y="83"/>
                </a:lnTo>
                <a:lnTo>
                  <a:pt x="805" y="38"/>
                </a:lnTo>
                <a:lnTo>
                  <a:pt x="852" y="9"/>
                </a:lnTo>
                <a:lnTo>
                  <a:pt x="900" y="0"/>
                </a:lnTo>
              </a:path>
            </a:pathLst>
          </a:custGeom>
          <a:noFill/>
          <a:ln w="50800" cap="rnd" cmpd="sng">
            <a:solidFill>
              <a:srgbClr val="008000"/>
            </a:solidFill>
            <a:prstDash val="solid"/>
            <a:round/>
            <a:headEnd type="none" w="med" len="med"/>
            <a:tailEnd type="none" w="med" len="med"/>
          </a:ln>
        </p:spPr>
        <p:txBody>
          <a:bodyPr/>
          <a:lstStyle/>
          <a:p>
            <a:endParaRPr lang="en-US"/>
          </a:p>
        </p:txBody>
      </p:sp>
      <p:sp>
        <p:nvSpPr>
          <p:cNvPr id="372755" name="Line 18"/>
          <p:cNvSpPr>
            <a:spLocks noChangeShapeType="1"/>
          </p:cNvSpPr>
          <p:nvPr/>
        </p:nvSpPr>
        <p:spPr bwMode="auto">
          <a:xfrm>
            <a:off x="6629400" y="3276600"/>
            <a:ext cx="1588" cy="1279525"/>
          </a:xfrm>
          <a:prstGeom prst="line">
            <a:avLst/>
          </a:prstGeom>
          <a:noFill/>
          <a:ln w="12700">
            <a:solidFill>
              <a:schemeClr val="bg2"/>
            </a:solidFill>
            <a:round/>
            <a:headEnd/>
            <a:tailEnd/>
          </a:ln>
        </p:spPr>
        <p:txBody>
          <a:bodyPr wrap="none" anchor="ctr"/>
          <a:lstStyle/>
          <a:p>
            <a:endParaRPr lang="en-US"/>
          </a:p>
        </p:txBody>
      </p:sp>
      <p:sp>
        <p:nvSpPr>
          <p:cNvPr id="372756" name="Rectangle 19"/>
          <p:cNvSpPr>
            <a:spLocks noChangeArrowheads="1"/>
          </p:cNvSpPr>
          <p:nvPr/>
        </p:nvSpPr>
        <p:spPr bwMode="auto">
          <a:xfrm>
            <a:off x="8534400" y="4572000"/>
            <a:ext cx="350838" cy="454025"/>
          </a:xfrm>
          <a:prstGeom prst="rect">
            <a:avLst/>
          </a:prstGeom>
          <a:noFill/>
          <a:ln w="12700">
            <a:noFill/>
            <a:miter lim="800000"/>
            <a:headEnd/>
            <a:tailEnd/>
          </a:ln>
        </p:spPr>
        <p:txBody>
          <a:bodyPr wrap="none" lIns="90487" tIns="44450" rIns="90487" bIns="44450">
            <a:spAutoFit/>
          </a:bodyPr>
          <a:lstStyle/>
          <a:p>
            <a:pPr eaLnBrk="0" hangingPunct="0"/>
            <a:r>
              <a:rPr lang="en-US" b="1">
                <a:solidFill>
                  <a:srgbClr val="339933"/>
                </a:solidFill>
              </a:rPr>
              <a:t>x</a:t>
            </a:r>
          </a:p>
        </p:txBody>
      </p:sp>
      <p:sp>
        <p:nvSpPr>
          <p:cNvPr id="372757" name="Rectangle 20"/>
          <p:cNvSpPr>
            <a:spLocks noChangeArrowheads="1"/>
          </p:cNvSpPr>
          <p:nvPr/>
        </p:nvSpPr>
        <p:spPr bwMode="auto">
          <a:xfrm>
            <a:off x="6477000" y="4572000"/>
            <a:ext cx="381000" cy="454025"/>
          </a:xfrm>
          <a:prstGeom prst="rect">
            <a:avLst/>
          </a:prstGeom>
          <a:noFill/>
          <a:ln w="12700">
            <a:noFill/>
            <a:miter lim="800000"/>
            <a:headEnd/>
            <a:tailEnd/>
          </a:ln>
        </p:spPr>
        <p:txBody>
          <a:bodyPr lIns="90487" tIns="44450" rIns="90487" bIns="44450">
            <a:spAutoFit/>
          </a:bodyPr>
          <a:lstStyle/>
          <a:p>
            <a:pPr eaLnBrk="0" hangingPunct="0">
              <a:spcBef>
                <a:spcPct val="50000"/>
              </a:spcBef>
            </a:pPr>
            <a:r>
              <a:rPr lang="el-GR" b="1">
                <a:solidFill>
                  <a:srgbClr val="339933"/>
                </a:solidFill>
                <a:cs typeface="Arial" charset="0"/>
              </a:rPr>
              <a:t>μ</a:t>
            </a:r>
          </a:p>
        </p:txBody>
      </p:sp>
      <p:sp>
        <p:nvSpPr>
          <p:cNvPr id="372758" name="Line 21"/>
          <p:cNvSpPr>
            <a:spLocks noChangeShapeType="1"/>
          </p:cNvSpPr>
          <p:nvPr/>
        </p:nvSpPr>
        <p:spPr bwMode="auto">
          <a:xfrm>
            <a:off x="4648200" y="4648200"/>
            <a:ext cx="4051300" cy="1588"/>
          </a:xfrm>
          <a:prstGeom prst="line">
            <a:avLst/>
          </a:prstGeom>
          <a:noFill/>
          <a:ln w="19050">
            <a:solidFill>
              <a:schemeClr val="tx1"/>
            </a:solidFill>
            <a:round/>
            <a:headEnd/>
            <a:tailEnd/>
          </a:ln>
        </p:spPr>
        <p:txBody>
          <a:bodyPr wrap="none" anchor="ctr"/>
          <a:lstStyle/>
          <a:p>
            <a:endParaRPr lang="en-US"/>
          </a:p>
        </p:txBody>
      </p:sp>
      <p:sp>
        <p:nvSpPr>
          <p:cNvPr id="372759" name="Line 22"/>
          <p:cNvSpPr>
            <a:spLocks noChangeShapeType="1"/>
          </p:cNvSpPr>
          <p:nvPr/>
        </p:nvSpPr>
        <p:spPr bwMode="auto">
          <a:xfrm>
            <a:off x="4876800" y="4343400"/>
            <a:ext cx="0" cy="914400"/>
          </a:xfrm>
          <a:prstGeom prst="line">
            <a:avLst/>
          </a:prstGeom>
          <a:noFill/>
          <a:ln w="25400">
            <a:solidFill>
              <a:schemeClr val="tx2"/>
            </a:solidFill>
            <a:prstDash val="sysDot"/>
            <a:round/>
            <a:headEnd/>
            <a:tailEnd/>
          </a:ln>
        </p:spPr>
        <p:txBody>
          <a:bodyPr wrap="none" anchor="ctr"/>
          <a:lstStyle/>
          <a:p>
            <a:endParaRPr lang="en-US"/>
          </a:p>
        </p:txBody>
      </p:sp>
      <p:sp>
        <p:nvSpPr>
          <p:cNvPr id="372760" name="Line 23"/>
          <p:cNvSpPr>
            <a:spLocks noChangeShapeType="1"/>
          </p:cNvSpPr>
          <p:nvPr/>
        </p:nvSpPr>
        <p:spPr bwMode="auto">
          <a:xfrm>
            <a:off x="8534400" y="4343400"/>
            <a:ext cx="0" cy="914400"/>
          </a:xfrm>
          <a:prstGeom prst="line">
            <a:avLst/>
          </a:prstGeom>
          <a:noFill/>
          <a:ln w="25400">
            <a:solidFill>
              <a:schemeClr val="tx2"/>
            </a:solidFill>
            <a:prstDash val="sysDot"/>
            <a:round/>
            <a:headEnd/>
            <a:tailEnd/>
          </a:ln>
        </p:spPr>
        <p:txBody>
          <a:bodyPr wrap="none" anchor="ctr"/>
          <a:lstStyle/>
          <a:p>
            <a:endParaRPr lang="en-US"/>
          </a:p>
        </p:txBody>
      </p:sp>
      <p:sp>
        <p:nvSpPr>
          <p:cNvPr id="372761" name="Line 24"/>
          <p:cNvSpPr>
            <a:spLocks noChangeShapeType="1"/>
          </p:cNvSpPr>
          <p:nvPr/>
        </p:nvSpPr>
        <p:spPr bwMode="auto">
          <a:xfrm>
            <a:off x="6629400" y="4419600"/>
            <a:ext cx="1905000" cy="0"/>
          </a:xfrm>
          <a:prstGeom prst="line">
            <a:avLst/>
          </a:prstGeom>
          <a:noFill/>
          <a:ln w="12700">
            <a:solidFill>
              <a:schemeClr val="tx2"/>
            </a:solidFill>
            <a:round/>
            <a:headEnd type="stealth" w="med" len="med"/>
            <a:tailEnd type="stealth" w="med" len="med"/>
          </a:ln>
        </p:spPr>
        <p:txBody>
          <a:bodyPr wrap="none" anchor="ctr"/>
          <a:lstStyle/>
          <a:p>
            <a:endParaRPr lang="en-US"/>
          </a:p>
        </p:txBody>
      </p:sp>
      <p:sp>
        <p:nvSpPr>
          <p:cNvPr id="372762" name="Line 25"/>
          <p:cNvSpPr>
            <a:spLocks noChangeShapeType="1"/>
          </p:cNvSpPr>
          <p:nvPr/>
        </p:nvSpPr>
        <p:spPr bwMode="auto">
          <a:xfrm>
            <a:off x="4876800" y="4419600"/>
            <a:ext cx="1752600" cy="0"/>
          </a:xfrm>
          <a:prstGeom prst="line">
            <a:avLst/>
          </a:prstGeom>
          <a:noFill/>
          <a:ln w="12700">
            <a:solidFill>
              <a:schemeClr val="tx2"/>
            </a:solidFill>
            <a:round/>
            <a:headEnd type="stealth" w="med" len="med"/>
            <a:tailEnd type="stealth" w="med" len="med"/>
          </a:ln>
        </p:spPr>
        <p:txBody>
          <a:bodyPr wrap="none" anchor="ctr"/>
          <a:lstStyle/>
          <a:p>
            <a:endParaRPr lang="en-US"/>
          </a:p>
        </p:txBody>
      </p:sp>
      <p:sp>
        <p:nvSpPr>
          <p:cNvPr id="372763" name="Rectangle 26"/>
          <p:cNvSpPr>
            <a:spLocks noChangeArrowheads="1"/>
          </p:cNvSpPr>
          <p:nvPr/>
        </p:nvSpPr>
        <p:spPr bwMode="auto">
          <a:xfrm>
            <a:off x="5856288" y="4043363"/>
            <a:ext cx="561975" cy="457200"/>
          </a:xfrm>
          <a:prstGeom prst="rect">
            <a:avLst/>
          </a:prstGeom>
          <a:noFill/>
          <a:ln w="19050" algn="ctr">
            <a:noFill/>
            <a:miter lim="800000"/>
            <a:headEnd/>
            <a:tailEnd/>
          </a:ln>
        </p:spPr>
        <p:txBody>
          <a:bodyPr wrap="none">
            <a:spAutoFit/>
          </a:bodyPr>
          <a:lstStyle/>
          <a:p>
            <a:pPr algn="ctr"/>
            <a:r>
              <a:rPr lang="en-US" b="1">
                <a:solidFill>
                  <a:schemeClr val="folHlink"/>
                </a:solidFill>
              </a:rPr>
              <a:t>3</a:t>
            </a:r>
            <a:r>
              <a:rPr lang="el-GR" b="1">
                <a:solidFill>
                  <a:schemeClr val="folHlink"/>
                </a:solidFill>
                <a:cs typeface="Arial" charset="0"/>
              </a:rPr>
              <a:t>σ</a:t>
            </a:r>
          </a:p>
        </p:txBody>
      </p:sp>
      <p:sp>
        <p:nvSpPr>
          <p:cNvPr id="372764" name="Rectangle 27"/>
          <p:cNvSpPr>
            <a:spLocks noChangeArrowheads="1"/>
          </p:cNvSpPr>
          <p:nvPr/>
        </p:nvSpPr>
        <p:spPr bwMode="auto">
          <a:xfrm>
            <a:off x="6923088" y="4043363"/>
            <a:ext cx="561975" cy="457200"/>
          </a:xfrm>
          <a:prstGeom prst="rect">
            <a:avLst/>
          </a:prstGeom>
          <a:noFill/>
          <a:ln w="19050" algn="ctr">
            <a:noFill/>
            <a:miter lim="800000"/>
            <a:headEnd/>
            <a:tailEnd/>
          </a:ln>
        </p:spPr>
        <p:txBody>
          <a:bodyPr wrap="none">
            <a:spAutoFit/>
          </a:bodyPr>
          <a:lstStyle/>
          <a:p>
            <a:pPr algn="ctr"/>
            <a:r>
              <a:rPr lang="en-US" b="1">
                <a:solidFill>
                  <a:schemeClr val="folHlink"/>
                </a:solidFill>
              </a:rPr>
              <a:t>3</a:t>
            </a:r>
            <a:r>
              <a:rPr lang="el-GR" b="1">
                <a:solidFill>
                  <a:schemeClr val="folHlink"/>
                </a:solidFill>
                <a:cs typeface="Arial" charset="0"/>
              </a:rPr>
              <a:t>σ</a:t>
            </a:r>
          </a:p>
        </p:txBody>
      </p:sp>
      <p:sp>
        <p:nvSpPr>
          <p:cNvPr id="372765" name="Line 28"/>
          <p:cNvSpPr>
            <a:spLocks noChangeShapeType="1"/>
          </p:cNvSpPr>
          <p:nvPr/>
        </p:nvSpPr>
        <p:spPr bwMode="auto">
          <a:xfrm>
            <a:off x="990600" y="5181600"/>
            <a:ext cx="2514600" cy="0"/>
          </a:xfrm>
          <a:prstGeom prst="line">
            <a:avLst/>
          </a:prstGeom>
          <a:noFill/>
          <a:ln w="19050">
            <a:solidFill>
              <a:schemeClr val="hlink"/>
            </a:solidFill>
            <a:round/>
            <a:headEnd type="triangle" w="med" len="med"/>
            <a:tailEnd type="triangle" w="med" len="med"/>
          </a:ln>
        </p:spPr>
        <p:txBody>
          <a:bodyPr wrap="none" anchor="ctr"/>
          <a:lstStyle/>
          <a:p>
            <a:endParaRPr lang="en-US"/>
          </a:p>
        </p:txBody>
      </p:sp>
      <p:sp>
        <p:nvSpPr>
          <p:cNvPr id="372766" name="Line 29"/>
          <p:cNvSpPr>
            <a:spLocks noChangeShapeType="1"/>
          </p:cNvSpPr>
          <p:nvPr/>
        </p:nvSpPr>
        <p:spPr bwMode="auto">
          <a:xfrm>
            <a:off x="4876800" y="5181600"/>
            <a:ext cx="3657600" cy="0"/>
          </a:xfrm>
          <a:prstGeom prst="line">
            <a:avLst/>
          </a:prstGeom>
          <a:noFill/>
          <a:ln w="19050">
            <a:solidFill>
              <a:schemeClr val="folHlink"/>
            </a:solidFill>
            <a:round/>
            <a:headEnd type="triangle" w="med" len="med"/>
            <a:tailEnd type="triangle" w="med" len="med"/>
          </a:ln>
        </p:spPr>
        <p:txBody>
          <a:bodyPr wrap="none" anchor="ctr"/>
          <a:lstStyle/>
          <a:p>
            <a:endParaRPr lang="en-US"/>
          </a:p>
        </p:txBody>
      </p:sp>
      <p:sp>
        <p:nvSpPr>
          <p:cNvPr id="372767" name="Rectangle 30"/>
          <p:cNvSpPr>
            <a:spLocks noChangeArrowheads="1"/>
          </p:cNvSpPr>
          <p:nvPr/>
        </p:nvSpPr>
        <p:spPr bwMode="auto">
          <a:xfrm>
            <a:off x="1668463" y="5181600"/>
            <a:ext cx="1219200" cy="457200"/>
          </a:xfrm>
          <a:prstGeom prst="rect">
            <a:avLst/>
          </a:prstGeom>
          <a:noFill/>
          <a:ln w="19050" algn="ctr">
            <a:noFill/>
            <a:miter lim="800000"/>
            <a:headEnd/>
            <a:tailEnd/>
          </a:ln>
        </p:spPr>
        <p:txBody>
          <a:bodyPr wrap="none">
            <a:spAutoFit/>
          </a:bodyPr>
          <a:lstStyle/>
          <a:p>
            <a:pPr algn="ctr"/>
            <a:r>
              <a:rPr lang="en-US" b="1">
                <a:solidFill>
                  <a:schemeClr val="hlink"/>
                </a:solidFill>
              </a:rPr>
              <a:t>95.44%</a:t>
            </a:r>
          </a:p>
        </p:txBody>
      </p:sp>
      <p:sp>
        <p:nvSpPr>
          <p:cNvPr id="372768" name="Rectangle 31"/>
          <p:cNvSpPr>
            <a:spLocks noChangeArrowheads="1"/>
          </p:cNvSpPr>
          <p:nvPr/>
        </p:nvSpPr>
        <p:spPr bwMode="auto">
          <a:xfrm>
            <a:off x="6096000" y="5181600"/>
            <a:ext cx="1219200" cy="457200"/>
          </a:xfrm>
          <a:prstGeom prst="rect">
            <a:avLst/>
          </a:prstGeom>
          <a:noFill/>
          <a:ln w="19050" algn="ctr">
            <a:noFill/>
            <a:miter lim="800000"/>
            <a:headEnd/>
            <a:tailEnd/>
          </a:ln>
        </p:spPr>
        <p:txBody>
          <a:bodyPr wrap="none">
            <a:spAutoFit/>
          </a:bodyPr>
          <a:lstStyle/>
          <a:p>
            <a:pPr algn="ctr"/>
            <a:r>
              <a:rPr lang="en-US" b="1">
                <a:solidFill>
                  <a:schemeClr val="folHlink"/>
                </a:solidFill>
              </a:rPr>
              <a:t>99.73%</a:t>
            </a:r>
          </a:p>
        </p:txBody>
      </p:sp>
      <p:sp>
        <p:nvSpPr>
          <p:cNvPr id="372769" name="Text Box 32"/>
          <p:cNvSpPr txBox="1">
            <a:spLocks noChangeArrowheads="1"/>
          </p:cNvSpPr>
          <p:nvPr/>
        </p:nvSpPr>
        <p:spPr bwMode="auto">
          <a:xfrm>
            <a:off x="7467600" y="1203325"/>
            <a:ext cx="1524000" cy="396875"/>
          </a:xfrm>
          <a:prstGeom prst="rect">
            <a:avLst/>
          </a:prstGeom>
          <a:noFill/>
          <a:ln w="9525">
            <a:noFill/>
            <a:miter lim="800000"/>
            <a:headEnd/>
            <a:tailEnd/>
          </a:ln>
        </p:spPr>
        <p:txBody>
          <a:bodyPr>
            <a:spAutoFit/>
          </a:bodyPr>
          <a:lstStyle/>
          <a:p>
            <a:pPr>
              <a:spcBef>
                <a:spcPct val="50000"/>
              </a:spcBef>
            </a:pPr>
            <a:r>
              <a:rPr lang="en-US" sz="2000" i="1">
                <a:solidFill>
                  <a:srgbClr val="000099"/>
                </a:solidFill>
              </a:rPr>
              <a:t>(continued)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ftr" sz="quarter" idx="10"/>
          </p:nvPr>
        </p:nvSpPr>
        <p:spPr>
          <a:ln/>
        </p:spPr>
        <p:txBody>
          <a:bodyPr/>
          <a:lstStyle/>
          <a:p>
            <a:r>
              <a:rPr lang="en-US"/>
              <a:t>Copyright ©2011 Pearson Education, Inc. publishing as Prentice Hall</a:t>
            </a:r>
          </a:p>
        </p:txBody>
      </p:sp>
      <p:sp>
        <p:nvSpPr>
          <p:cNvPr id="5" name="Rectangle 5"/>
          <p:cNvSpPr>
            <a:spLocks noGrp="1" noChangeArrowheads="1"/>
          </p:cNvSpPr>
          <p:nvPr>
            <p:ph type="sldNum" sz="quarter" idx="11"/>
          </p:nvPr>
        </p:nvSpPr>
        <p:spPr>
          <a:ln/>
        </p:spPr>
        <p:txBody>
          <a:bodyPr/>
          <a:lstStyle/>
          <a:p>
            <a:r>
              <a:rPr lang="en-US"/>
              <a:t>6-</a:t>
            </a:r>
            <a:fld id="{67A4E30A-AC8D-43E4-B14B-692A4B528BB7}" type="slidenum">
              <a:rPr lang="en-US"/>
              <a:pPr/>
              <a:t>3</a:t>
            </a:fld>
            <a:endParaRPr lang="en-US"/>
          </a:p>
        </p:txBody>
      </p:sp>
      <p:sp>
        <p:nvSpPr>
          <p:cNvPr id="20483" name="Rectangle 2"/>
          <p:cNvSpPr>
            <a:spLocks noGrp="1" noChangeArrowheads="1"/>
          </p:cNvSpPr>
          <p:nvPr>
            <p:ph type="title"/>
          </p:nvPr>
        </p:nvSpPr>
        <p:spPr>
          <a:xfrm>
            <a:off x="817563" y="381000"/>
            <a:ext cx="8326437" cy="762000"/>
          </a:xfrm>
        </p:spPr>
        <p:txBody>
          <a:bodyPr/>
          <a:lstStyle/>
          <a:p>
            <a:pPr eaLnBrk="1" hangingPunct="1"/>
            <a:r>
              <a:rPr lang="en-US" smtClean="0"/>
              <a:t>Continuous Probability Distributions</a:t>
            </a:r>
          </a:p>
        </p:txBody>
      </p:sp>
      <p:sp>
        <p:nvSpPr>
          <p:cNvPr id="20484" name="Rectangle 3"/>
          <p:cNvSpPr>
            <a:spLocks noGrp="1" noChangeArrowheads="1"/>
          </p:cNvSpPr>
          <p:nvPr>
            <p:ph type="body" idx="1"/>
          </p:nvPr>
        </p:nvSpPr>
        <p:spPr>
          <a:xfrm>
            <a:off x="990600" y="1600200"/>
            <a:ext cx="8001000" cy="4648200"/>
          </a:xfrm>
        </p:spPr>
        <p:txBody>
          <a:bodyPr/>
          <a:lstStyle/>
          <a:p>
            <a:pPr eaLnBrk="1" hangingPunct="1"/>
            <a:r>
              <a:rPr lang="en-US" smtClean="0"/>
              <a:t>A </a:t>
            </a:r>
            <a:r>
              <a:rPr lang="en-US" smtClean="0">
                <a:solidFill>
                  <a:schemeClr val="folHlink"/>
                </a:solidFill>
              </a:rPr>
              <a:t>continuous random variable</a:t>
            </a:r>
            <a:r>
              <a:rPr lang="en-US" smtClean="0"/>
              <a:t> is a variable that can assume any value on a continuum (can assume an uncountable number of values)</a:t>
            </a:r>
          </a:p>
          <a:p>
            <a:pPr lvl="1" eaLnBrk="1" hangingPunct="1"/>
            <a:r>
              <a:rPr lang="en-US" smtClean="0"/>
              <a:t>thickness of an item</a:t>
            </a:r>
          </a:p>
          <a:p>
            <a:pPr lvl="1" eaLnBrk="1" hangingPunct="1"/>
            <a:r>
              <a:rPr lang="en-US" smtClean="0"/>
              <a:t>time required to complete a task</a:t>
            </a:r>
          </a:p>
          <a:p>
            <a:pPr lvl="1" eaLnBrk="1" hangingPunct="1"/>
            <a:r>
              <a:rPr lang="en-US" smtClean="0"/>
              <a:t>temperature of a solution</a:t>
            </a:r>
          </a:p>
          <a:p>
            <a:pPr lvl="1" eaLnBrk="1" hangingPunct="1"/>
            <a:r>
              <a:rPr lang="en-US" smtClean="0"/>
              <a:t>height, in inches</a:t>
            </a:r>
          </a:p>
          <a:p>
            <a:pPr eaLnBrk="1" hangingPunct="1">
              <a:lnSpc>
                <a:spcPct val="20000"/>
              </a:lnSpc>
              <a:buFont typeface="Wingdings" pitchFamily="2" charset="2"/>
              <a:buNone/>
            </a:pPr>
            <a:endParaRPr lang="en-US" smtClean="0"/>
          </a:p>
          <a:p>
            <a:pPr eaLnBrk="1" hangingPunct="1"/>
            <a:r>
              <a:rPr lang="en-US" smtClean="0"/>
              <a:t>These can potentially take on any value depending only on the ability to precisely and accurately measure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ftr" sz="quarter" idx="10"/>
          </p:nvPr>
        </p:nvSpPr>
        <p:spPr>
          <a:ln/>
        </p:spPr>
        <p:txBody>
          <a:bodyPr/>
          <a:lstStyle/>
          <a:p>
            <a:r>
              <a:rPr lang="en-US"/>
              <a:t>Copyright ©2011 Pearson Education, Inc. publishing as Prentice Hall</a:t>
            </a:r>
          </a:p>
        </p:txBody>
      </p:sp>
      <p:sp>
        <p:nvSpPr>
          <p:cNvPr id="6" name="Rectangle 5"/>
          <p:cNvSpPr>
            <a:spLocks noGrp="1" noChangeArrowheads="1"/>
          </p:cNvSpPr>
          <p:nvPr>
            <p:ph type="sldNum" sz="quarter" idx="11"/>
          </p:nvPr>
        </p:nvSpPr>
        <p:spPr>
          <a:ln/>
        </p:spPr>
        <p:txBody>
          <a:bodyPr/>
          <a:lstStyle/>
          <a:p>
            <a:r>
              <a:rPr lang="en-US"/>
              <a:t>6-</a:t>
            </a:r>
            <a:fld id="{2BC7072C-8E25-406A-A604-DDEEE7F5FB42}" type="slidenum">
              <a:rPr lang="en-US"/>
              <a:pPr/>
              <a:t>30</a:t>
            </a:fld>
            <a:endParaRPr lang="en-US"/>
          </a:p>
        </p:txBody>
      </p:sp>
      <p:sp>
        <p:nvSpPr>
          <p:cNvPr id="281607" name="Rectangle 2"/>
          <p:cNvSpPr>
            <a:spLocks noGrp="1" noChangeArrowheads="1"/>
          </p:cNvSpPr>
          <p:nvPr>
            <p:ph type="body" idx="1"/>
          </p:nvPr>
        </p:nvSpPr>
        <p:spPr/>
        <p:txBody>
          <a:bodyPr/>
          <a:lstStyle/>
          <a:p>
            <a:pPr eaLnBrk="1" hangingPunct="1"/>
            <a:r>
              <a:rPr lang="en-US" sz="3200" smtClean="0"/>
              <a:t>Steps to find the X value for a known probability:</a:t>
            </a:r>
          </a:p>
          <a:p>
            <a:pPr eaLnBrk="1" hangingPunct="1">
              <a:buFont typeface="Wingdings" pitchFamily="2" charset="2"/>
              <a:buNone/>
            </a:pPr>
            <a:r>
              <a:rPr lang="en-US" smtClean="0"/>
              <a:t>	1.  Find the Z value for the known probability</a:t>
            </a:r>
          </a:p>
          <a:p>
            <a:pPr eaLnBrk="1" hangingPunct="1">
              <a:buFont typeface="Wingdings" pitchFamily="2" charset="2"/>
              <a:buNone/>
            </a:pPr>
            <a:r>
              <a:rPr lang="en-US" smtClean="0"/>
              <a:t>	2.  Convert to X units using the formula:</a:t>
            </a:r>
          </a:p>
        </p:txBody>
      </p:sp>
      <p:sp>
        <p:nvSpPr>
          <p:cNvPr id="281608" name="Rectangle 3"/>
          <p:cNvSpPr>
            <a:spLocks noGrp="1" noChangeArrowheads="1"/>
          </p:cNvSpPr>
          <p:nvPr>
            <p:ph type="title"/>
          </p:nvPr>
        </p:nvSpPr>
        <p:spPr>
          <a:xfrm>
            <a:off x="1766888" y="320675"/>
            <a:ext cx="6623050" cy="858838"/>
          </a:xfrm>
        </p:spPr>
        <p:txBody>
          <a:bodyPr/>
          <a:lstStyle/>
          <a:p>
            <a:pPr eaLnBrk="1" hangingPunct="1">
              <a:lnSpc>
                <a:spcPct val="80000"/>
              </a:lnSpc>
            </a:pPr>
            <a:r>
              <a:rPr lang="en-US" smtClean="0"/>
              <a:t>Given a Normal Probability</a:t>
            </a:r>
            <a:br>
              <a:rPr lang="en-US" smtClean="0"/>
            </a:br>
            <a:r>
              <a:rPr lang="en-US" smtClean="0"/>
              <a:t>Find the X Value</a:t>
            </a:r>
          </a:p>
        </p:txBody>
      </p:sp>
      <p:graphicFrame>
        <p:nvGraphicFramePr>
          <p:cNvPr id="281604" name="Object 4"/>
          <p:cNvGraphicFramePr>
            <a:graphicFrameLocks noChangeAspect="1"/>
          </p:cNvGraphicFramePr>
          <p:nvPr/>
        </p:nvGraphicFramePr>
        <p:xfrm>
          <a:off x="3124200" y="4343400"/>
          <a:ext cx="2895600" cy="812800"/>
        </p:xfrm>
        <a:graphic>
          <a:graphicData uri="http://schemas.openxmlformats.org/presentationml/2006/ole">
            <p:oleObj spid="_x0000_s281604" name="Equation" r:id="rId3" imgW="723600" imgH="203040" progId="Equation.3">
              <p:embed/>
            </p:oleObj>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
          <p:cNvSpPr>
            <a:spLocks noGrp="1" noChangeArrowheads="1"/>
          </p:cNvSpPr>
          <p:nvPr>
            <p:ph type="ftr" sz="quarter" idx="10"/>
          </p:nvPr>
        </p:nvSpPr>
        <p:spPr>
          <a:ln/>
        </p:spPr>
        <p:txBody>
          <a:bodyPr/>
          <a:lstStyle/>
          <a:p>
            <a:r>
              <a:rPr lang="en-US"/>
              <a:t>Copyright ©2011 Pearson Education, Inc. publishing as Prentice Hall</a:t>
            </a:r>
          </a:p>
        </p:txBody>
      </p:sp>
      <p:sp>
        <p:nvSpPr>
          <p:cNvPr id="22" name="Rectangle 5"/>
          <p:cNvSpPr>
            <a:spLocks noGrp="1" noChangeArrowheads="1"/>
          </p:cNvSpPr>
          <p:nvPr>
            <p:ph type="sldNum" sz="quarter" idx="11"/>
          </p:nvPr>
        </p:nvSpPr>
        <p:spPr>
          <a:ln/>
        </p:spPr>
        <p:txBody>
          <a:bodyPr/>
          <a:lstStyle/>
          <a:p>
            <a:r>
              <a:rPr lang="en-US"/>
              <a:t>6-</a:t>
            </a:r>
            <a:fld id="{7066EA32-4D3A-45C1-8BAD-E708AC27BB0C}" type="slidenum">
              <a:rPr lang="en-US"/>
              <a:pPr/>
              <a:t>31</a:t>
            </a:fld>
            <a:endParaRPr lang="en-US"/>
          </a:p>
        </p:txBody>
      </p:sp>
      <p:sp>
        <p:nvSpPr>
          <p:cNvPr id="374787" name="Freeform 2"/>
          <p:cNvSpPr>
            <a:spLocks/>
          </p:cNvSpPr>
          <p:nvPr/>
        </p:nvSpPr>
        <p:spPr bwMode="auto">
          <a:xfrm>
            <a:off x="3870325" y="4848225"/>
            <a:ext cx="1085850" cy="946150"/>
          </a:xfrm>
          <a:custGeom>
            <a:avLst/>
            <a:gdLst>
              <a:gd name="T0" fmla="*/ 684 w 684"/>
              <a:gd name="T1" fmla="*/ 596 h 596"/>
              <a:gd name="T2" fmla="*/ 684 w 684"/>
              <a:gd name="T3" fmla="*/ 0 h 596"/>
              <a:gd name="T4" fmla="*/ 651 w 684"/>
              <a:gd name="T5" fmla="*/ 60 h 596"/>
              <a:gd name="T6" fmla="*/ 613 w 684"/>
              <a:gd name="T7" fmla="*/ 120 h 596"/>
              <a:gd name="T8" fmla="*/ 573 w 684"/>
              <a:gd name="T9" fmla="*/ 185 h 596"/>
              <a:gd name="T10" fmla="*/ 547 w 684"/>
              <a:gd name="T11" fmla="*/ 227 h 596"/>
              <a:gd name="T12" fmla="*/ 499 w 684"/>
              <a:gd name="T13" fmla="*/ 293 h 596"/>
              <a:gd name="T14" fmla="*/ 390 w 684"/>
              <a:gd name="T15" fmla="*/ 410 h 596"/>
              <a:gd name="T16" fmla="*/ 346 w 684"/>
              <a:gd name="T17" fmla="*/ 444 h 596"/>
              <a:gd name="T18" fmla="*/ 225 w 684"/>
              <a:gd name="T19" fmla="*/ 507 h 596"/>
              <a:gd name="T20" fmla="*/ 159 w 684"/>
              <a:gd name="T21" fmla="*/ 528 h 596"/>
              <a:gd name="T22" fmla="*/ 87 w 684"/>
              <a:gd name="T23" fmla="*/ 542 h 596"/>
              <a:gd name="T24" fmla="*/ 0 w 684"/>
              <a:gd name="T25" fmla="*/ 548 h 596"/>
              <a:gd name="T26" fmla="*/ 0 w 684"/>
              <a:gd name="T27" fmla="*/ 596 h 596"/>
              <a:gd name="T28" fmla="*/ 684 w 684"/>
              <a:gd name="T29" fmla="*/ 596 h 5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84"/>
              <a:gd name="T46" fmla="*/ 0 h 596"/>
              <a:gd name="T47" fmla="*/ 684 w 684"/>
              <a:gd name="T48" fmla="*/ 596 h 59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84" h="596">
                <a:moveTo>
                  <a:pt x="684" y="596"/>
                </a:moveTo>
                <a:lnTo>
                  <a:pt x="684" y="0"/>
                </a:lnTo>
                <a:lnTo>
                  <a:pt x="651" y="60"/>
                </a:lnTo>
                <a:lnTo>
                  <a:pt x="613" y="120"/>
                </a:lnTo>
                <a:lnTo>
                  <a:pt x="573" y="185"/>
                </a:lnTo>
                <a:lnTo>
                  <a:pt x="547" y="227"/>
                </a:lnTo>
                <a:lnTo>
                  <a:pt x="499" y="293"/>
                </a:lnTo>
                <a:lnTo>
                  <a:pt x="390" y="410"/>
                </a:lnTo>
                <a:lnTo>
                  <a:pt x="346" y="444"/>
                </a:lnTo>
                <a:lnTo>
                  <a:pt x="225" y="507"/>
                </a:lnTo>
                <a:lnTo>
                  <a:pt x="159" y="528"/>
                </a:lnTo>
                <a:lnTo>
                  <a:pt x="87" y="542"/>
                </a:lnTo>
                <a:lnTo>
                  <a:pt x="0" y="548"/>
                </a:lnTo>
                <a:lnTo>
                  <a:pt x="0" y="596"/>
                </a:lnTo>
                <a:lnTo>
                  <a:pt x="684" y="596"/>
                </a:lnTo>
                <a:close/>
              </a:path>
            </a:pathLst>
          </a:custGeom>
          <a:solidFill>
            <a:srgbClr val="C7DAF7"/>
          </a:solidFill>
          <a:ln w="12700" cap="flat" cmpd="sng">
            <a:noFill/>
            <a:prstDash val="solid"/>
            <a:round/>
            <a:headEnd/>
            <a:tailEnd/>
          </a:ln>
        </p:spPr>
        <p:txBody>
          <a:bodyPr/>
          <a:lstStyle/>
          <a:p>
            <a:endParaRPr lang="en-US"/>
          </a:p>
        </p:txBody>
      </p:sp>
      <p:sp>
        <p:nvSpPr>
          <p:cNvPr id="374788" name="Line 3"/>
          <p:cNvSpPr>
            <a:spLocks noChangeShapeType="1"/>
          </p:cNvSpPr>
          <p:nvPr/>
        </p:nvSpPr>
        <p:spPr bwMode="auto">
          <a:xfrm>
            <a:off x="4953000" y="4876800"/>
            <a:ext cx="0" cy="914400"/>
          </a:xfrm>
          <a:prstGeom prst="line">
            <a:avLst/>
          </a:prstGeom>
          <a:noFill/>
          <a:ln w="12700">
            <a:solidFill>
              <a:schemeClr val="tx1"/>
            </a:solidFill>
            <a:round/>
            <a:headEnd/>
            <a:tailEnd/>
          </a:ln>
        </p:spPr>
        <p:txBody>
          <a:bodyPr wrap="none" anchor="ctr"/>
          <a:lstStyle/>
          <a:p>
            <a:endParaRPr lang="en-US"/>
          </a:p>
        </p:txBody>
      </p:sp>
      <p:sp>
        <p:nvSpPr>
          <p:cNvPr id="374789" name="Rectangle 4"/>
          <p:cNvSpPr>
            <a:spLocks noGrp="1" noChangeArrowheads="1"/>
          </p:cNvSpPr>
          <p:nvPr>
            <p:ph type="title"/>
          </p:nvPr>
        </p:nvSpPr>
        <p:spPr>
          <a:xfrm>
            <a:off x="1766888" y="320675"/>
            <a:ext cx="6623050" cy="858838"/>
          </a:xfrm>
        </p:spPr>
        <p:txBody>
          <a:bodyPr/>
          <a:lstStyle/>
          <a:p>
            <a:pPr eaLnBrk="1" hangingPunct="1">
              <a:lnSpc>
                <a:spcPct val="80000"/>
              </a:lnSpc>
            </a:pPr>
            <a:r>
              <a:rPr lang="en-US" smtClean="0"/>
              <a:t>Finding the X value for a Known Probability</a:t>
            </a:r>
          </a:p>
        </p:txBody>
      </p:sp>
      <p:sp>
        <p:nvSpPr>
          <p:cNvPr id="374790" name="Rectangle 5"/>
          <p:cNvSpPr>
            <a:spLocks noGrp="1" noChangeArrowheads="1"/>
          </p:cNvSpPr>
          <p:nvPr>
            <p:ph type="body" idx="1"/>
          </p:nvPr>
        </p:nvSpPr>
        <p:spPr>
          <a:xfrm>
            <a:off x="762000" y="1676400"/>
            <a:ext cx="8077200" cy="4532313"/>
          </a:xfrm>
        </p:spPr>
        <p:txBody>
          <a:bodyPr/>
          <a:lstStyle/>
          <a:p>
            <a:pPr eaLnBrk="1" hangingPunct="1">
              <a:buFont typeface="Wingdings" pitchFamily="2" charset="2"/>
              <a:buNone/>
            </a:pPr>
            <a:r>
              <a:rPr lang="en-US" smtClean="0"/>
              <a:t>Example:</a:t>
            </a:r>
          </a:p>
          <a:p>
            <a:pPr eaLnBrk="1" hangingPunct="1"/>
            <a:r>
              <a:rPr lang="en-US" sz="2400" smtClean="0"/>
              <a:t>Let X represent the time it takes (in seconds) to download an image file from the internet.</a:t>
            </a:r>
          </a:p>
          <a:p>
            <a:pPr eaLnBrk="1" hangingPunct="1"/>
            <a:r>
              <a:rPr lang="en-US" sz="2400" smtClean="0"/>
              <a:t>Suppose  X  is normal with mean 18.0 and standard deviation 5.0</a:t>
            </a:r>
          </a:p>
          <a:p>
            <a:pPr eaLnBrk="1" hangingPunct="1"/>
            <a:r>
              <a:rPr lang="en-US" sz="2400" smtClean="0"/>
              <a:t>Find X such that 20% of download times are less than X.</a:t>
            </a:r>
          </a:p>
        </p:txBody>
      </p:sp>
      <p:sp>
        <p:nvSpPr>
          <p:cNvPr id="374791" name="Line 6"/>
          <p:cNvSpPr>
            <a:spLocks noChangeShapeType="1"/>
          </p:cNvSpPr>
          <p:nvPr/>
        </p:nvSpPr>
        <p:spPr bwMode="auto">
          <a:xfrm>
            <a:off x="4343400" y="4953000"/>
            <a:ext cx="457200" cy="533400"/>
          </a:xfrm>
          <a:prstGeom prst="line">
            <a:avLst/>
          </a:prstGeom>
          <a:noFill/>
          <a:ln w="19050">
            <a:solidFill>
              <a:schemeClr val="tx1"/>
            </a:solidFill>
            <a:round/>
            <a:headEnd/>
            <a:tailEnd type="triangle" w="med" len="med"/>
          </a:ln>
        </p:spPr>
        <p:txBody>
          <a:bodyPr wrap="none" anchor="ctr"/>
          <a:lstStyle/>
          <a:p>
            <a:endParaRPr lang="en-US"/>
          </a:p>
        </p:txBody>
      </p:sp>
      <p:sp>
        <p:nvSpPr>
          <p:cNvPr id="374792" name="Line 7"/>
          <p:cNvSpPr>
            <a:spLocks noChangeShapeType="1"/>
          </p:cNvSpPr>
          <p:nvPr/>
        </p:nvSpPr>
        <p:spPr bwMode="auto">
          <a:xfrm>
            <a:off x="5486400" y="4191000"/>
            <a:ext cx="0" cy="1600200"/>
          </a:xfrm>
          <a:prstGeom prst="line">
            <a:avLst/>
          </a:prstGeom>
          <a:noFill/>
          <a:ln w="31750">
            <a:solidFill>
              <a:schemeClr val="tx1"/>
            </a:solidFill>
            <a:round/>
            <a:headEnd/>
            <a:tailEnd/>
          </a:ln>
        </p:spPr>
        <p:txBody>
          <a:bodyPr wrap="none" anchor="ctr"/>
          <a:lstStyle/>
          <a:p>
            <a:endParaRPr lang="en-US"/>
          </a:p>
        </p:txBody>
      </p:sp>
      <p:sp>
        <p:nvSpPr>
          <p:cNvPr id="374793" name="Freeform 8"/>
          <p:cNvSpPr>
            <a:spLocks/>
          </p:cNvSpPr>
          <p:nvPr/>
        </p:nvSpPr>
        <p:spPr bwMode="auto">
          <a:xfrm>
            <a:off x="5562600" y="4191000"/>
            <a:ext cx="1593850" cy="1528763"/>
          </a:xfrm>
          <a:custGeom>
            <a:avLst/>
            <a:gdLst>
              <a:gd name="T0" fmla="*/ 1029 w 1030"/>
              <a:gd name="T1" fmla="*/ 990 h 991"/>
              <a:gd name="T2" fmla="*/ 921 w 1030"/>
              <a:gd name="T3" fmla="*/ 980 h 991"/>
              <a:gd name="T4" fmla="*/ 866 w 1030"/>
              <a:gd name="T5" fmla="*/ 967 h 991"/>
              <a:gd name="T6" fmla="*/ 813 w 1030"/>
              <a:gd name="T7" fmla="*/ 952 h 991"/>
              <a:gd name="T8" fmla="*/ 758 w 1030"/>
              <a:gd name="T9" fmla="*/ 929 h 991"/>
              <a:gd name="T10" fmla="*/ 703 w 1030"/>
              <a:gd name="T11" fmla="*/ 897 h 991"/>
              <a:gd name="T12" fmla="*/ 651 w 1030"/>
              <a:gd name="T13" fmla="*/ 857 h 991"/>
              <a:gd name="T14" fmla="*/ 541 w 1030"/>
              <a:gd name="T15" fmla="*/ 743 h 991"/>
              <a:gd name="T16" fmla="*/ 433 w 1030"/>
              <a:gd name="T17" fmla="*/ 581 h 991"/>
              <a:gd name="T18" fmla="*/ 325 w 1030"/>
              <a:gd name="T19" fmla="*/ 386 h 991"/>
              <a:gd name="T20" fmla="*/ 270 w 1030"/>
              <a:gd name="T21" fmla="*/ 287 h 991"/>
              <a:gd name="T22" fmla="*/ 215 w 1030"/>
              <a:gd name="T23" fmla="*/ 196 h 991"/>
              <a:gd name="T24" fmla="*/ 163 w 1030"/>
              <a:gd name="T25" fmla="*/ 116 h 991"/>
              <a:gd name="T26" fmla="*/ 108 w 1030"/>
              <a:gd name="T27" fmla="*/ 53 h 991"/>
              <a:gd name="T28" fmla="*/ 53 w 1030"/>
              <a:gd name="T29" fmla="*/ 13 h 991"/>
              <a:gd name="T30" fmla="*/ 0 w 1030"/>
              <a:gd name="T31" fmla="*/ 0 h 9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30"/>
              <a:gd name="T49" fmla="*/ 0 h 991"/>
              <a:gd name="T50" fmla="*/ 1030 w 1030"/>
              <a:gd name="T51" fmla="*/ 991 h 9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30" h="991">
                <a:moveTo>
                  <a:pt x="1029" y="990"/>
                </a:moveTo>
                <a:lnTo>
                  <a:pt x="921" y="980"/>
                </a:lnTo>
                <a:lnTo>
                  <a:pt x="866" y="967"/>
                </a:lnTo>
                <a:lnTo>
                  <a:pt x="813" y="952"/>
                </a:lnTo>
                <a:lnTo>
                  <a:pt x="758" y="929"/>
                </a:lnTo>
                <a:lnTo>
                  <a:pt x="703" y="897"/>
                </a:lnTo>
                <a:lnTo>
                  <a:pt x="651" y="857"/>
                </a:lnTo>
                <a:lnTo>
                  <a:pt x="541" y="743"/>
                </a:lnTo>
                <a:lnTo>
                  <a:pt x="433" y="581"/>
                </a:lnTo>
                <a:lnTo>
                  <a:pt x="325" y="386"/>
                </a:lnTo>
                <a:lnTo>
                  <a:pt x="270" y="287"/>
                </a:lnTo>
                <a:lnTo>
                  <a:pt x="215" y="196"/>
                </a:lnTo>
                <a:lnTo>
                  <a:pt x="163" y="116"/>
                </a:lnTo>
                <a:lnTo>
                  <a:pt x="108" y="53"/>
                </a:lnTo>
                <a:lnTo>
                  <a:pt x="53" y="13"/>
                </a:lnTo>
                <a:lnTo>
                  <a:pt x="0" y="0"/>
                </a:lnTo>
              </a:path>
            </a:pathLst>
          </a:custGeom>
          <a:noFill/>
          <a:ln w="50800" cap="rnd" cmpd="sng">
            <a:solidFill>
              <a:srgbClr val="008000"/>
            </a:solidFill>
            <a:prstDash val="solid"/>
            <a:round/>
            <a:headEnd type="none" w="med" len="med"/>
            <a:tailEnd type="none" w="med" len="med"/>
          </a:ln>
        </p:spPr>
        <p:txBody>
          <a:bodyPr/>
          <a:lstStyle/>
          <a:p>
            <a:endParaRPr lang="en-US"/>
          </a:p>
        </p:txBody>
      </p:sp>
      <p:sp>
        <p:nvSpPr>
          <p:cNvPr id="374794" name="Freeform 9"/>
          <p:cNvSpPr>
            <a:spLocks/>
          </p:cNvSpPr>
          <p:nvPr/>
        </p:nvSpPr>
        <p:spPr bwMode="auto">
          <a:xfrm>
            <a:off x="3884613" y="4186238"/>
            <a:ext cx="1644650" cy="1531937"/>
          </a:xfrm>
          <a:custGeom>
            <a:avLst/>
            <a:gdLst>
              <a:gd name="T0" fmla="*/ 0 w 1036"/>
              <a:gd name="T1" fmla="*/ 965 h 965"/>
              <a:gd name="T2" fmla="*/ 108 w 1036"/>
              <a:gd name="T3" fmla="*/ 955 h 965"/>
              <a:gd name="T4" fmla="*/ 163 w 1036"/>
              <a:gd name="T5" fmla="*/ 942 h 965"/>
              <a:gd name="T6" fmla="*/ 218 w 1036"/>
              <a:gd name="T7" fmla="*/ 927 h 965"/>
              <a:gd name="T8" fmla="*/ 271 w 1036"/>
              <a:gd name="T9" fmla="*/ 904 h 965"/>
              <a:gd name="T10" fmla="*/ 326 w 1036"/>
              <a:gd name="T11" fmla="*/ 872 h 965"/>
              <a:gd name="T12" fmla="*/ 381 w 1036"/>
              <a:gd name="T13" fmla="*/ 832 h 965"/>
              <a:gd name="T14" fmla="*/ 488 w 1036"/>
              <a:gd name="T15" fmla="*/ 718 h 965"/>
              <a:gd name="T16" fmla="*/ 596 w 1036"/>
              <a:gd name="T17" fmla="*/ 556 h 965"/>
              <a:gd name="T18" fmla="*/ 706 w 1036"/>
              <a:gd name="T19" fmla="*/ 361 h 965"/>
              <a:gd name="T20" fmla="*/ 759 w 1036"/>
              <a:gd name="T21" fmla="*/ 262 h 965"/>
              <a:gd name="T22" fmla="*/ 814 w 1036"/>
              <a:gd name="T23" fmla="*/ 171 h 965"/>
              <a:gd name="T24" fmla="*/ 868 w 1036"/>
              <a:gd name="T25" fmla="*/ 91 h 965"/>
              <a:gd name="T26" fmla="*/ 919 w 1036"/>
              <a:gd name="T27" fmla="*/ 33 h 965"/>
              <a:gd name="T28" fmla="*/ 973 w 1036"/>
              <a:gd name="T29" fmla="*/ 9 h 965"/>
              <a:gd name="T30" fmla="*/ 1036 w 1036"/>
              <a:gd name="T31" fmla="*/ 0 h 9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36"/>
              <a:gd name="T49" fmla="*/ 0 h 965"/>
              <a:gd name="T50" fmla="*/ 1036 w 1036"/>
              <a:gd name="T51" fmla="*/ 965 h 96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36" h="965">
                <a:moveTo>
                  <a:pt x="0" y="965"/>
                </a:moveTo>
                <a:lnTo>
                  <a:pt x="108" y="955"/>
                </a:lnTo>
                <a:lnTo>
                  <a:pt x="163" y="942"/>
                </a:lnTo>
                <a:lnTo>
                  <a:pt x="218" y="927"/>
                </a:lnTo>
                <a:lnTo>
                  <a:pt x="271" y="904"/>
                </a:lnTo>
                <a:lnTo>
                  <a:pt x="326" y="872"/>
                </a:lnTo>
                <a:lnTo>
                  <a:pt x="381" y="832"/>
                </a:lnTo>
                <a:lnTo>
                  <a:pt x="488" y="718"/>
                </a:lnTo>
                <a:lnTo>
                  <a:pt x="596" y="556"/>
                </a:lnTo>
                <a:lnTo>
                  <a:pt x="706" y="361"/>
                </a:lnTo>
                <a:lnTo>
                  <a:pt x="759" y="262"/>
                </a:lnTo>
                <a:lnTo>
                  <a:pt x="814" y="171"/>
                </a:lnTo>
                <a:lnTo>
                  <a:pt x="868" y="91"/>
                </a:lnTo>
                <a:lnTo>
                  <a:pt x="919" y="33"/>
                </a:lnTo>
                <a:lnTo>
                  <a:pt x="973" y="9"/>
                </a:lnTo>
                <a:lnTo>
                  <a:pt x="1036" y="0"/>
                </a:lnTo>
              </a:path>
            </a:pathLst>
          </a:custGeom>
          <a:noFill/>
          <a:ln w="50800" cap="rnd" cmpd="sng">
            <a:solidFill>
              <a:srgbClr val="008000"/>
            </a:solidFill>
            <a:prstDash val="solid"/>
            <a:round/>
            <a:headEnd type="none" w="med" len="med"/>
            <a:tailEnd type="none" w="med" len="med"/>
          </a:ln>
        </p:spPr>
        <p:txBody>
          <a:bodyPr/>
          <a:lstStyle/>
          <a:p>
            <a:endParaRPr lang="en-US"/>
          </a:p>
        </p:txBody>
      </p:sp>
      <p:sp>
        <p:nvSpPr>
          <p:cNvPr id="374795" name="Freeform 10"/>
          <p:cNvSpPr>
            <a:spLocks/>
          </p:cNvSpPr>
          <p:nvPr/>
        </p:nvSpPr>
        <p:spPr bwMode="auto">
          <a:xfrm>
            <a:off x="3867150" y="5802313"/>
            <a:ext cx="3289300" cy="7937"/>
          </a:xfrm>
          <a:custGeom>
            <a:avLst/>
            <a:gdLst>
              <a:gd name="T0" fmla="*/ 0 w 2072"/>
              <a:gd name="T1" fmla="*/ 5 h 5"/>
              <a:gd name="T2" fmla="*/ 12 w 2072"/>
              <a:gd name="T3" fmla="*/ 0 h 5"/>
              <a:gd name="T4" fmla="*/ 2072 w 2072"/>
              <a:gd name="T5" fmla="*/ 0 h 5"/>
              <a:gd name="T6" fmla="*/ 0 60000 65536"/>
              <a:gd name="T7" fmla="*/ 0 60000 65536"/>
              <a:gd name="T8" fmla="*/ 0 60000 65536"/>
              <a:gd name="T9" fmla="*/ 0 w 2072"/>
              <a:gd name="T10" fmla="*/ 0 h 5"/>
              <a:gd name="T11" fmla="*/ 2072 w 2072"/>
              <a:gd name="T12" fmla="*/ 5 h 5"/>
            </a:gdLst>
            <a:ahLst/>
            <a:cxnLst>
              <a:cxn ang="T6">
                <a:pos x="T0" y="T1"/>
              </a:cxn>
              <a:cxn ang="T7">
                <a:pos x="T2" y="T3"/>
              </a:cxn>
              <a:cxn ang="T8">
                <a:pos x="T4" y="T5"/>
              </a:cxn>
            </a:cxnLst>
            <a:rect l="T9" t="T10" r="T11" b="T12"/>
            <a:pathLst>
              <a:path w="2072" h="5">
                <a:moveTo>
                  <a:pt x="0" y="5"/>
                </a:moveTo>
                <a:lnTo>
                  <a:pt x="12" y="0"/>
                </a:lnTo>
                <a:lnTo>
                  <a:pt x="2072" y="0"/>
                </a:lnTo>
              </a:path>
            </a:pathLst>
          </a:custGeom>
          <a:noFill/>
          <a:ln w="50800" cap="rnd" cmpd="sng">
            <a:solidFill>
              <a:schemeClr val="tx1"/>
            </a:solidFill>
            <a:prstDash val="solid"/>
            <a:round/>
            <a:headEnd type="none" w="med" len="med"/>
            <a:tailEnd type="none" w="med" len="med"/>
          </a:ln>
        </p:spPr>
        <p:txBody>
          <a:bodyPr/>
          <a:lstStyle/>
          <a:p>
            <a:endParaRPr lang="en-US"/>
          </a:p>
        </p:txBody>
      </p:sp>
      <p:sp>
        <p:nvSpPr>
          <p:cNvPr id="374796" name="Rectangle 11"/>
          <p:cNvSpPr>
            <a:spLocks noChangeArrowheads="1"/>
          </p:cNvSpPr>
          <p:nvPr/>
        </p:nvSpPr>
        <p:spPr bwMode="auto">
          <a:xfrm>
            <a:off x="7162800" y="5961063"/>
            <a:ext cx="381000" cy="363537"/>
          </a:xfrm>
          <a:prstGeom prst="rect">
            <a:avLst/>
          </a:prstGeom>
          <a:noFill/>
          <a:ln w="12700">
            <a:noFill/>
            <a:miter lim="800000"/>
            <a:headEnd/>
            <a:tailEnd/>
          </a:ln>
        </p:spPr>
        <p:txBody>
          <a:bodyPr lIns="90487" tIns="44450" rIns="90487" bIns="44450">
            <a:spAutoFit/>
          </a:bodyPr>
          <a:lstStyle/>
          <a:p>
            <a:pPr eaLnBrk="0" hangingPunct="0"/>
            <a:r>
              <a:rPr lang="en-US" sz="1800" b="1"/>
              <a:t>X</a:t>
            </a:r>
          </a:p>
        </p:txBody>
      </p:sp>
      <p:sp>
        <p:nvSpPr>
          <p:cNvPr id="374797" name="Rectangle 12"/>
          <p:cNvSpPr>
            <a:spLocks noChangeArrowheads="1"/>
          </p:cNvSpPr>
          <p:nvPr/>
        </p:nvSpPr>
        <p:spPr bwMode="auto">
          <a:xfrm>
            <a:off x="4784725" y="6019800"/>
            <a:ext cx="320675" cy="363538"/>
          </a:xfrm>
          <a:prstGeom prst="rect">
            <a:avLst/>
          </a:prstGeom>
          <a:noFill/>
          <a:ln w="12700">
            <a:noFill/>
            <a:miter lim="800000"/>
            <a:headEnd/>
            <a:tailEnd/>
          </a:ln>
        </p:spPr>
        <p:txBody>
          <a:bodyPr wrap="none" lIns="90487" tIns="44450" rIns="90487" bIns="44450">
            <a:spAutoFit/>
          </a:bodyPr>
          <a:lstStyle/>
          <a:p>
            <a:pPr eaLnBrk="0" hangingPunct="0"/>
            <a:r>
              <a:rPr lang="en-US" sz="1800" b="1">
                <a:solidFill>
                  <a:srgbClr val="339933"/>
                </a:solidFill>
              </a:rPr>
              <a:t>?</a:t>
            </a:r>
            <a:endParaRPr lang="en-US" b="1">
              <a:solidFill>
                <a:srgbClr val="339933"/>
              </a:solidFill>
            </a:endParaRPr>
          </a:p>
        </p:txBody>
      </p:sp>
      <p:sp>
        <p:nvSpPr>
          <p:cNvPr id="374798" name="Rectangle 13"/>
          <p:cNvSpPr>
            <a:spLocks noChangeArrowheads="1"/>
          </p:cNvSpPr>
          <p:nvPr/>
        </p:nvSpPr>
        <p:spPr bwMode="auto">
          <a:xfrm>
            <a:off x="5292725" y="6019800"/>
            <a:ext cx="631825" cy="366713"/>
          </a:xfrm>
          <a:prstGeom prst="rect">
            <a:avLst/>
          </a:prstGeom>
          <a:noFill/>
          <a:ln w="12700">
            <a:noFill/>
            <a:miter lim="800000"/>
            <a:headEnd/>
            <a:tailEnd/>
          </a:ln>
        </p:spPr>
        <p:txBody>
          <a:bodyPr wrap="none" lIns="90487" tIns="44450" rIns="90487" bIns="44450">
            <a:spAutoFit/>
          </a:bodyPr>
          <a:lstStyle/>
          <a:p>
            <a:pPr eaLnBrk="0" hangingPunct="0"/>
            <a:r>
              <a:rPr lang="en-US" sz="1800" b="1"/>
              <a:t>18.0</a:t>
            </a:r>
            <a:endParaRPr lang="en-US" b="1"/>
          </a:p>
        </p:txBody>
      </p:sp>
      <p:sp>
        <p:nvSpPr>
          <p:cNvPr id="374799" name="Line 14"/>
          <p:cNvSpPr>
            <a:spLocks noChangeShapeType="1"/>
          </p:cNvSpPr>
          <p:nvPr/>
        </p:nvSpPr>
        <p:spPr bwMode="auto">
          <a:xfrm flipV="1">
            <a:off x="4953000" y="5791200"/>
            <a:ext cx="0" cy="304800"/>
          </a:xfrm>
          <a:prstGeom prst="line">
            <a:avLst/>
          </a:prstGeom>
          <a:noFill/>
          <a:ln w="12700">
            <a:solidFill>
              <a:schemeClr val="tx1"/>
            </a:solidFill>
            <a:round/>
            <a:headEnd/>
            <a:tailEnd type="triangle" w="med" len="med"/>
          </a:ln>
        </p:spPr>
        <p:txBody>
          <a:bodyPr wrap="none" anchor="ctr"/>
          <a:lstStyle/>
          <a:p>
            <a:endParaRPr lang="en-US"/>
          </a:p>
        </p:txBody>
      </p:sp>
      <p:sp>
        <p:nvSpPr>
          <p:cNvPr id="374800" name="Rectangle 15"/>
          <p:cNvSpPr>
            <a:spLocks noChangeArrowheads="1"/>
          </p:cNvSpPr>
          <p:nvPr/>
        </p:nvSpPr>
        <p:spPr bwMode="auto">
          <a:xfrm>
            <a:off x="3581400" y="4572000"/>
            <a:ext cx="1117600" cy="457200"/>
          </a:xfrm>
          <a:prstGeom prst="rect">
            <a:avLst/>
          </a:prstGeom>
          <a:solidFill>
            <a:srgbClr val="C7DAF7"/>
          </a:solidFill>
          <a:ln w="19050" algn="ctr">
            <a:noFill/>
            <a:miter lim="800000"/>
            <a:headEnd/>
            <a:tailEnd/>
          </a:ln>
        </p:spPr>
        <p:txBody>
          <a:bodyPr wrap="none">
            <a:spAutoFit/>
          </a:bodyPr>
          <a:lstStyle/>
          <a:p>
            <a:pPr algn="ctr"/>
            <a:r>
              <a:rPr lang="en-US"/>
              <a:t>0.2000</a:t>
            </a:r>
          </a:p>
        </p:txBody>
      </p:sp>
      <p:sp>
        <p:nvSpPr>
          <p:cNvPr id="374801" name="Rectangle 16"/>
          <p:cNvSpPr>
            <a:spLocks noChangeArrowheads="1"/>
          </p:cNvSpPr>
          <p:nvPr/>
        </p:nvSpPr>
        <p:spPr bwMode="auto">
          <a:xfrm>
            <a:off x="7162800" y="6265863"/>
            <a:ext cx="381000" cy="363537"/>
          </a:xfrm>
          <a:prstGeom prst="rect">
            <a:avLst/>
          </a:prstGeom>
          <a:noFill/>
          <a:ln w="12700">
            <a:noFill/>
            <a:miter lim="800000"/>
            <a:headEnd/>
            <a:tailEnd/>
          </a:ln>
        </p:spPr>
        <p:txBody>
          <a:bodyPr lIns="90487" tIns="44450" rIns="90487" bIns="44450">
            <a:spAutoFit/>
          </a:bodyPr>
          <a:lstStyle/>
          <a:p>
            <a:pPr eaLnBrk="0" hangingPunct="0"/>
            <a:r>
              <a:rPr lang="en-US" sz="1800" b="1"/>
              <a:t>Z</a:t>
            </a:r>
          </a:p>
        </p:txBody>
      </p:sp>
      <p:sp>
        <p:nvSpPr>
          <p:cNvPr id="374802" name="Rectangle 17"/>
          <p:cNvSpPr>
            <a:spLocks noChangeArrowheads="1"/>
          </p:cNvSpPr>
          <p:nvPr/>
        </p:nvSpPr>
        <p:spPr bwMode="auto">
          <a:xfrm>
            <a:off x="4784725" y="6342063"/>
            <a:ext cx="320675" cy="363537"/>
          </a:xfrm>
          <a:prstGeom prst="rect">
            <a:avLst/>
          </a:prstGeom>
          <a:noFill/>
          <a:ln w="12700">
            <a:noFill/>
            <a:miter lim="800000"/>
            <a:headEnd/>
            <a:tailEnd/>
          </a:ln>
        </p:spPr>
        <p:txBody>
          <a:bodyPr wrap="none" lIns="90487" tIns="44450" rIns="90487" bIns="44450">
            <a:spAutoFit/>
          </a:bodyPr>
          <a:lstStyle/>
          <a:p>
            <a:pPr eaLnBrk="0" hangingPunct="0"/>
            <a:r>
              <a:rPr lang="en-US" sz="1800" b="1">
                <a:solidFill>
                  <a:srgbClr val="339933"/>
                </a:solidFill>
              </a:rPr>
              <a:t>?</a:t>
            </a:r>
            <a:endParaRPr lang="en-US" b="1">
              <a:solidFill>
                <a:srgbClr val="339933"/>
              </a:solidFill>
            </a:endParaRPr>
          </a:p>
        </p:txBody>
      </p:sp>
      <p:sp>
        <p:nvSpPr>
          <p:cNvPr id="374803" name="Rectangle 18"/>
          <p:cNvSpPr>
            <a:spLocks noChangeArrowheads="1"/>
          </p:cNvSpPr>
          <p:nvPr/>
        </p:nvSpPr>
        <p:spPr bwMode="auto">
          <a:xfrm>
            <a:off x="5292725" y="6342063"/>
            <a:ext cx="371475" cy="363537"/>
          </a:xfrm>
          <a:prstGeom prst="rect">
            <a:avLst/>
          </a:prstGeom>
          <a:noFill/>
          <a:ln w="12700">
            <a:noFill/>
            <a:miter lim="800000"/>
            <a:headEnd/>
            <a:tailEnd/>
          </a:ln>
        </p:spPr>
        <p:txBody>
          <a:bodyPr wrap="none" lIns="90487" tIns="44450" rIns="90487" bIns="44450">
            <a:spAutoFit/>
          </a:bodyPr>
          <a:lstStyle/>
          <a:p>
            <a:pPr eaLnBrk="0" hangingPunct="0"/>
            <a:r>
              <a:rPr lang="en-US" sz="1800" b="1"/>
              <a:t> 0</a:t>
            </a:r>
            <a:endParaRPr lang="en-US" b="1"/>
          </a:p>
        </p:txBody>
      </p:sp>
      <p:sp>
        <p:nvSpPr>
          <p:cNvPr id="374804" name="Oval 19"/>
          <p:cNvSpPr>
            <a:spLocks noChangeArrowheads="1"/>
          </p:cNvSpPr>
          <p:nvPr/>
        </p:nvSpPr>
        <p:spPr bwMode="auto">
          <a:xfrm>
            <a:off x="4648200" y="5943600"/>
            <a:ext cx="609600" cy="762000"/>
          </a:xfrm>
          <a:prstGeom prst="ellipse">
            <a:avLst/>
          </a:prstGeom>
          <a:noFill/>
          <a:ln w="28575">
            <a:solidFill>
              <a:schemeClr val="hlink"/>
            </a:solidFill>
            <a:miter lim="800000"/>
            <a:headEnd/>
            <a:tailEnd/>
          </a:ln>
        </p:spPr>
        <p:txBody>
          <a:bodyPr wrap="none" anchor="ctr"/>
          <a:lstStyle/>
          <a:p>
            <a:pPr algn="ctr">
              <a:spcBef>
                <a:spcPct val="50000"/>
              </a:spcBef>
            </a:pPr>
            <a:endParaRPr lang="en-US"/>
          </a:p>
        </p:txBody>
      </p:sp>
      <p:sp>
        <p:nvSpPr>
          <p:cNvPr id="374805" name="Text Box 20"/>
          <p:cNvSpPr txBox="1">
            <a:spLocks noChangeArrowheads="1"/>
          </p:cNvSpPr>
          <p:nvPr/>
        </p:nvSpPr>
        <p:spPr bwMode="auto">
          <a:xfrm>
            <a:off x="7467600" y="1143000"/>
            <a:ext cx="1524000" cy="396875"/>
          </a:xfrm>
          <a:prstGeom prst="rect">
            <a:avLst/>
          </a:prstGeom>
          <a:noFill/>
          <a:ln w="9525">
            <a:noFill/>
            <a:miter lim="800000"/>
            <a:headEnd/>
            <a:tailEnd/>
          </a:ln>
        </p:spPr>
        <p:txBody>
          <a:bodyPr>
            <a:spAutoFit/>
          </a:bodyPr>
          <a:lstStyle/>
          <a:p>
            <a:pPr>
              <a:spcBef>
                <a:spcPct val="50000"/>
              </a:spcBef>
            </a:pPr>
            <a:r>
              <a:rPr lang="en-US" sz="2000" i="1">
                <a:solidFill>
                  <a:srgbClr val="000099"/>
                </a:solidFill>
              </a:rPr>
              <a:t>(continued)</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4"/>
          <p:cNvSpPr>
            <a:spLocks noGrp="1" noChangeArrowheads="1"/>
          </p:cNvSpPr>
          <p:nvPr>
            <p:ph type="ftr" sz="quarter" idx="10"/>
          </p:nvPr>
        </p:nvSpPr>
        <p:spPr>
          <a:ln/>
        </p:spPr>
        <p:txBody>
          <a:bodyPr/>
          <a:lstStyle/>
          <a:p>
            <a:r>
              <a:rPr lang="en-US"/>
              <a:t>Copyright ©2011 Pearson Education, Inc. publishing as Prentice Hall</a:t>
            </a:r>
          </a:p>
        </p:txBody>
      </p:sp>
      <p:sp>
        <p:nvSpPr>
          <p:cNvPr id="62" name="Rectangle 5"/>
          <p:cNvSpPr>
            <a:spLocks noGrp="1" noChangeArrowheads="1"/>
          </p:cNvSpPr>
          <p:nvPr>
            <p:ph type="sldNum" sz="quarter" idx="11"/>
          </p:nvPr>
        </p:nvSpPr>
        <p:spPr>
          <a:ln/>
        </p:spPr>
        <p:txBody>
          <a:bodyPr/>
          <a:lstStyle/>
          <a:p>
            <a:r>
              <a:rPr lang="en-US"/>
              <a:t>6-</a:t>
            </a:r>
            <a:fld id="{ED064E4E-B10D-466F-8801-3DFA85564BB9}" type="slidenum">
              <a:rPr lang="en-US"/>
              <a:pPr/>
              <a:t>32</a:t>
            </a:fld>
            <a:endParaRPr lang="en-US"/>
          </a:p>
        </p:txBody>
      </p:sp>
      <p:grpSp>
        <p:nvGrpSpPr>
          <p:cNvPr id="375811" name="Group 2"/>
          <p:cNvGrpSpPr>
            <a:grpSpLocks/>
          </p:cNvGrpSpPr>
          <p:nvPr/>
        </p:nvGrpSpPr>
        <p:grpSpPr bwMode="auto">
          <a:xfrm rot="-587800">
            <a:off x="3352800" y="4127500"/>
            <a:ext cx="1752600" cy="612775"/>
            <a:chOff x="1825" y="2398"/>
            <a:chExt cx="1728" cy="793"/>
          </a:xfrm>
        </p:grpSpPr>
        <p:sp>
          <p:nvSpPr>
            <p:cNvPr id="375868" name="Freeform 3"/>
            <p:cNvSpPr>
              <a:spLocks/>
            </p:cNvSpPr>
            <p:nvPr/>
          </p:nvSpPr>
          <p:spPr bwMode="auto">
            <a:xfrm>
              <a:off x="1827" y="2432"/>
              <a:ext cx="1726" cy="759"/>
            </a:xfrm>
            <a:custGeom>
              <a:avLst/>
              <a:gdLst>
                <a:gd name="T0" fmla="*/ 0 w 1726"/>
                <a:gd name="T1" fmla="*/ 386 h 759"/>
                <a:gd name="T2" fmla="*/ 86 w 1726"/>
                <a:gd name="T3" fmla="*/ 282 h 759"/>
                <a:gd name="T4" fmla="*/ 151 w 1726"/>
                <a:gd name="T5" fmla="*/ 227 h 759"/>
                <a:gd name="T6" fmla="*/ 224 w 1726"/>
                <a:gd name="T7" fmla="*/ 175 h 759"/>
                <a:gd name="T8" fmla="*/ 304 w 1726"/>
                <a:gd name="T9" fmla="*/ 134 h 759"/>
                <a:gd name="T10" fmla="*/ 394 w 1726"/>
                <a:gd name="T11" fmla="*/ 93 h 759"/>
                <a:gd name="T12" fmla="*/ 502 w 1726"/>
                <a:gd name="T13" fmla="*/ 57 h 759"/>
                <a:gd name="T14" fmla="*/ 646 w 1726"/>
                <a:gd name="T15" fmla="*/ 20 h 759"/>
                <a:gd name="T16" fmla="*/ 778 w 1726"/>
                <a:gd name="T17" fmla="*/ 6 h 759"/>
                <a:gd name="T18" fmla="*/ 896 w 1726"/>
                <a:gd name="T19" fmla="*/ 2 h 759"/>
                <a:gd name="T20" fmla="*/ 1021 w 1726"/>
                <a:gd name="T21" fmla="*/ 14 h 759"/>
                <a:gd name="T22" fmla="*/ 1132 w 1726"/>
                <a:gd name="T23" fmla="*/ 36 h 759"/>
                <a:gd name="T24" fmla="*/ 1236 w 1726"/>
                <a:gd name="T25" fmla="*/ 79 h 759"/>
                <a:gd name="T26" fmla="*/ 1342 w 1726"/>
                <a:gd name="T27" fmla="*/ 147 h 759"/>
                <a:gd name="T28" fmla="*/ 1426 w 1726"/>
                <a:gd name="T29" fmla="*/ 225 h 759"/>
                <a:gd name="T30" fmla="*/ 1472 w 1726"/>
                <a:gd name="T31" fmla="*/ 277 h 759"/>
                <a:gd name="T32" fmla="*/ 1594 w 1726"/>
                <a:gd name="T33" fmla="*/ 94 h 759"/>
                <a:gd name="T34" fmla="*/ 1596 w 1726"/>
                <a:gd name="T35" fmla="*/ 197 h 759"/>
                <a:gd name="T36" fmla="*/ 1605 w 1726"/>
                <a:gd name="T37" fmla="*/ 300 h 759"/>
                <a:gd name="T38" fmla="*/ 1624 w 1726"/>
                <a:gd name="T39" fmla="*/ 398 h 759"/>
                <a:gd name="T40" fmla="*/ 1651 w 1726"/>
                <a:gd name="T41" fmla="*/ 499 h 759"/>
                <a:gd name="T42" fmla="*/ 1706 w 1726"/>
                <a:gd name="T43" fmla="*/ 627 h 759"/>
                <a:gd name="T44" fmla="*/ 1685 w 1726"/>
                <a:gd name="T45" fmla="*/ 685 h 759"/>
                <a:gd name="T46" fmla="*/ 1601 w 1726"/>
                <a:gd name="T47" fmla="*/ 667 h 759"/>
                <a:gd name="T48" fmla="*/ 1534 w 1726"/>
                <a:gd name="T49" fmla="*/ 664 h 759"/>
                <a:gd name="T50" fmla="*/ 1469 w 1726"/>
                <a:gd name="T51" fmla="*/ 671 h 759"/>
                <a:gd name="T52" fmla="*/ 1403 w 1726"/>
                <a:gd name="T53" fmla="*/ 690 h 759"/>
                <a:gd name="T54" fmla="*/ 1330 w 1726"/>
                <a:gd name="T55" fmla="*/ 723 h 759"/>
                <a:gd name="T56" fmla="*/ 1259 w 1726"/>
                <a:gd name="T57" fmla="*/ 687 h 759"/>
                <a:gd name="T58" fmla="*/ 1345 w 1726"/>
                <a:gd name="T59" fmla="*/ 482 h 759"/>
                <a:gd name="T60" fmla="*/ 1237 w 1726"/>
                <a:gd name="T61" fmla="*/ 396 h 759"/>
                <a:gd name="T62" fmla="*/ 1131 w 1726"/>
                <a:gd name="T63" fmla="*/ 328 h 759"/>
                <a:gd name="T64" fmla="*/ 1036 w 1726"/>
                <a:gd name="T65" fmla="*/ 277 h 759"/>
                <a:gd name="T66" fmla="*/ 921 w 1726"/>
                <a:gd name="T67" fmla="*/ 232 h 759"/>
                <a:gd name="T68" fmla="*/ 811 w 1726"/>
                <a:gd name="T69" fmla="*/ 209 h 759"/>
                <a:gd name="T70" fmla="*/ 707 w 1726"/>
                <a:gd name="T71" fmla="*/ 195 h 759"/>
                <a:gd name="T72" fmla="*/ 587 w 1726"/>
                <a:gd name="T73" fmla="*/ 201 h 759"/>
                <a:gd name="T74" fmla="*/ 470 w 1726"/>
                <a:gd name="T75" fmla="*/ 211 h 759"/>
                <a:gd name="T76" fmla="*/ 334 w 1726"/>
                <a:gd name="T77" fmla="*/ 232 h 759"/>
                <a:gd name="T78" fmla="*/ 231 w 1726"/>
                <a:gd name="T79" fmla="*/ 266 h 759"/>
                <a:gd name="T80" fmla="*/ 158 w 1726"/>
                <a:gd name="T81" fmla="*/ 301 h 759"/>
                <a:gd name="T82" fmla="*/ 97 w 1726"/>
                <a:gd name="T83" fmla="*/ 343 h 7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26"/>
                <a:gd name="T127" fmla="*/ 0 h 759"/>
                <a:gd name="T128" fmla="*/ 1726 w 1726"/>
                <a:gd name="T129" fmla="*/ 759 h 75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26" h="759">
                  <a:moveTo>
                    <a:pt x="7" y="425"/>
                  </a:moveTo>
                  <a:lnTo>
                    <a:pt x="0" y="386"/>
                  </a:lnTo>
                  <a:lnTo>
                    <a:pt x="52" y="320"/>
                  </a:lnTo>
                  <a:lnTo>
                    <a:pt x="86" y="282"/>
                  </a:lnTo>
                  <a:lnTo>
                    <a:pt x="122" y="255"/>
                  </a:lnTo>
                  <a:lnTo>
                    <a:pt x="151" y="227"/>
                  </a:lnTo>
                  <a:lnTo>
                    <a:pt x="190" y="200"/>
                  </a:lnTo>
                  <a:lnTo>
                    <a:pt x="224" y="175"/>
                  </a:lnTo>
                  <a:lnTo>
                    <a:pt x="269" y="153"/>
                  </a:lnTo>
                  <a:lnTo>
                    <a:pt x="304" y="134"/>
                  </a:lnTo>
                  <a:lnTo>
                    <a:pt x="341" y="113"/>
                  </a:lnTo>
                  <a:lnTo>
                    <a:pt x="394" y="93"/>
                  </a:lnTo>
                  <a:lnTo>
                    <a:pt x="443" y="75"/>
                  </a:lnTo>
                  <a:lnTo>
                    <a:pt x="502" y="57"/>
                  </a:lnTo>
                  <a:lnTo>
                    <a:pt x="581" y="34"/>
                  </a:lnTo>
                  <a:lnTo>
                    <a:pt x="646" y="20"/>
                  </a:lnTo>
                  <a:lnTo>
                    <a:pt x="700" y="14"/>
                  </a:lnTo>
                  <a:lnTo>
                    <a:pt x="778" y="6"/>
                  </a:lnTo>
                  <a:lnTo>
                    <a:pt x="837" y="0"/>
                  </a:lnTo>
                  <a:lnTo>
                    <a:pt x="896" y="2"/>
                  </a:lnTo>
                  <a:lnTo>
                    <a:pt x="958" y="4"/>
                  </a:lnTo>
                  <a:lnTo>
                    <a:pt x="1021" y="14"/>
                  </a:lnTo>
                  <a:lnTo>
                    <a:pt x="1076" y="22"/>
                  </a:lnTo>
                  <a:lnTo>
                    <a:pt x="1132" y="36"/>
                  </a:lnTo>
                  <a:lnTo>
                    <a:pt x="1185" y="57"/>
                  </a:lnTo>
                  <a:lnTo>
                    <a:pt x="1236" y="79"/>
                  </a:lnTo>
                  <a:lnTo>
                    <a:pt x="1290" y="108"/>
                  </a:lnTo>
                  <a:lnTo>
                    <a:pt x="1342" y="147"/>
                  </a:lnTo>
                  <a:lnTo>
                    <a:pt x="1382" y="181"/>
                  </a:lnTo>
                  <a:lnTo>
                    <a:pt x="1426" y="225"/>
                  </a:lnTo>
                  <a:lnTo>
                    <a:pt x="1457" y="258"/>
                  </a:lnTo>
                  <a:lnTo>
                    <a:pt x="1472" y="277"/>
                  </a:lnTo>
                  <a:lnTo>
                    <a:pt x="1582" y="46"/>
                  </a:lnTo>
                  <a:lnTo>
                    <a:pt x="1594" y="94"/>
                  </a:lnTo>
                  <a:lnTo>
                    <a:pt x="1594" y="147"/>
                  </a:lnTo>
                  <a:lnTo>
                    <a:pt x="1596" y="197"/>
                  </a:lnTo>
                  <a:lnTo>
                    <a:pt x="1600" y="247"/>
                  </a:lnTo>
                  <a:lnTo>
                    <a:pt x="1605" y="300"/>
                  </a:lnTo>
                  <a:lnTo>
                    <a:pt x="1615" y="354"/>
                  </a:lnTo>
                  <a:lnTo>
                    <a:pt x="1624" y="398"/>
                  </a:lnTo>
                  <a:lnTo>
                    <a:pt x="1637" y="450"/>
                  </a:lnTo>
                  <a:lnTo>
                    <a:pt x="1651" y="499"/>
                  </a:lnTo>
                  <a:lnTo>
                    <a:pt x="1671" y="561"/>
                  </a:lnTo>
                  <a:lnTo>
                    <a:pt x="1706" y="627"/>
                  </a:lnTo>
                  <a:lnTo>
                    <a:pt x="1725" y="698"/>
                  </a:lnTo>
                  <a:lnTo>
                    <a:pt x="1685" y="685"/>
                  </a:lnTo>
                  <a:lnTo>
                    <a:pt x="1646" y="676"/>
                  </a:lnTo>
                  <a:lnTo>
                    <a:pt x="1601" y="667"/>
                  </a:lnTo>
                  <a:lnTo>
                    <a:pt x="1559" y="663"/>
                  </a:lnTo>
                  <a:lnTo>
                    <a:pt x="1534" y="664"/>
                  </a:lnTo>
                  <a:lnTo>
                    <a:pt x="1507" y="666"/>
                  </a:lnTo>
                  <a:lnTo>
                    <a:pt x="1469" y="671"/>
                  </a:lnTo>
                  <a:lnTo>
                    <a:pt x="1434" y="681"/>
                  </a:lnTo>
                  <a:lnTo>
                    <a:pt x="1403" y="690"/>
                  </a:lnTo>
                  <a:lnTo>
                    <a:pt x="1367" y="707"/>
                  </a:lnTo>
                  <a:lnTo>
                    <a:pt x="1330" y="723"/>
                  </a:lnTo>
                  <a:lnTo>
                    <a:pt x="1277" y="758"/>
                  </a:lnTo>
                  <a:lnTo>
                    <a:pt x="1259" y="687"/>
                  </a:lnTo>
                  <a:lnTo>
                    <a:pt x="1362" y="500"/>
                  </a:lnTo>
                  <a:lnTo>
                    <a:pt x="1345" y="482"/>
                  </a:lnTo>
                  <a:lnTo>
                    <a:pt x="1286" y="434"/>
                  </a:lnTo>
                  <a:lnTo>
                    <a:pt x="1237" y="396"/>
                  </a:lnTo>
                  <a:lnTo>
                    <a:pt x="1172" y="350"/>
                  </a:lnTo>
                  <a:lnTo>
                    <a:pt x="1131" y="328"/>
                  </a:lnTo>
                  <a:lnTo>
                    <a:pt x="1092" y="305"/>
                  </a:lnTo>
                  <a:lnTo>
                    <a:pt x="1036" y="277"/>
                  </a:lnTo>
                  <a:lnTo>
                    <a:pt x="982" y="251"/>
                  </a:lnTo>
                  <a:lnTo>
                    <a:pt x="921" y="232"/>
                  </a:lnTo>
                  <a:lnTo>
                    <a:pt x="868" y="219"/>
                  </a:lnTo>
                  <a:lnTo>
                    <a:pt x="811" y="209"/>
                  </a:lnTo>
                  <a:lnTo>
                    <a:pt x="753" y="197"/>
                  </a:lnTo>
                  <a:lnTo>
                    <a:pt x="707" y="195"/>
                  </a:lnTo>
                  <a:lnTo>
                    <a:pt x="647" y="196"/>
                  </a:lnTo>
                  <a:lnTo>
                    <a:pt x="587" y="201"/>
                  </a:lnTo>
                  <a:lnTo>
                    <a:pt x="531" y="204"/>
                  </a:lnTo>
                  <a:lnTo>
                    <a:pt x="470" y="211"/>
                  </a:lnTo>
                  <a:lnTo>
                    <a:pt x="401" y="222"/>
                  </a:lnTo>
                  <a:lnTo>
                    <a:pt x="334" y="232"/>
                  </a:lnTo>
                  <a:lnTo>
                    <a:pt x="273" y="254"/>
                  </a:lnTo>
                  <a:lnTo>
                    <a:pt x="231" y="266"/>
                  </a:lnTo>
                  <a:lnTo>
                    <a:pt x="189" y="284"/>
                  </a:lnTo>
                  <a:lnTo>
                    <a:pt x="158" y="301"/>
                  </a:lnTo>
                  <a:lnTo>
                    <a:pt x="126" y="322"/>
                  </a:lnTo>
                  <a:lnTo>
                    <a:pt x="97" y="343"/>
                  </a:lnTo>
                  <a:lnTo>
                    <a:pt x="7" y="425"/>
                  </a:lnTo>
                </a:path>
              </a:pathLst>
            </a:custGeom>
            <a:solidFill>
              <a:srgbClr val="C7DAF7"/>
            </a:solidFill>
            <a:ln w="12700" cap="rnd" cmpd="sng">
              <a:solidFill>
                <a:srgbClr val="000000"/>
              </a:solidFill>
              <a:prstDash val="solid"/>
              <a:round/>
              <a:headEnd type="none" w="med" len="med"/>
              <a:tailEnd type="none" w="med" len="med"/>
            </a:ln>
          </p:spPr>
          <p:txBody>
            <a:bodyPr/>
            <a:lstStyle/>
            <a:p>
              <a:endParaRPr lang="en-US"/>
            </a:p>
          </p:txBody>
        </p:sp>
        <p:sp>
          <p:nvSpPr>
            <p:cNvPr id="375869" name="Freeform 4"/>
            <p:cNvSpPr>
              <a:spLocks/>
            </p:cNvSpPr>
            <p:nvPr/>
          </p:nvSpPr>
          <p:spPr bwMode="auto">
            <a:xfrm>
              <a:off x="1825" y="2398"/>
              <a:ext cx="1708" cy="718"/>
            </a:xfrm>
            <a:custGeom>
              <a:avLst/>
              <a:gdLst>
                <a:gd name="T0" fmla="*/ 57 w 1708"/>
                <a:gd name="T1" fmla="*/ 326 h 718"/>
                <a:gd name="T2" fmla="*/ 117 w 1708"/>
                <a:gd name="T3" fmla="*/ 264 h 718"/>
                <a:gd name="T4" fmla="*/ 183 w 1708"/>
                <a:gd name="T5" fmla="*/ 210 h 718"/>
                <a:gd name="T6" fmla="*/ 263 w 1708"/>
                <a:gd name="T7" fmla="*/ 156 h 718"/>
                <a:gd name="T8" fmla="*/ 336 w 1708"/>
                <a:gd name="T9" fmla="*/ 117 h 718"/>
                <a:gd name="T10" fmla="*/ 438 w 1708"/>
                <a:gd name="T11" fmla="*/ 79 h 718"/>
                <a:gd name="T12" fmla="*/ 575 w 1708"/>
                <a:gd name="T13" fmla="*/ 37 h 718"/>
                <a:gd name="T14" fmla="*/ 694 w 1708"/>
                <a:gd name="T15" fmla="*/ 16 h 718"/>
                <a:gd name="T16" fmla="*/ 831 w 1708"/>
                <a:gd name="T17" fmla="*/ 0 h 718"/>
                <a:gd name="T18" fmla="*/ 951 w 1708"/>
                <a:gd name="T19" fmla="*/ 2 h 718"/>
                <a:gd name="T20" fmla="*/ 1069 w 1708"/>
                <a:gd name="T21" fmla="*/ 17 h 718"/>
                <a:gd name="T22" fmla="*/ 1176 w 1708"/>
                <a:gd name="T23" fmla="*/ 49 h 718"/>
                <a:gd name="T24" fmla="*/ 1280 w 1708"/>
                <a:gd name="T25" fmla="*/ 96 h 718"/>
                <a:gd name="T26" fmla="*/ 1371 w 1708"/>
                <a:gd name="T27" fmla="*/ 164 h 718"/>
                <a:gd name="T28" fmla="*/ 1445 w 1708"/>
                <a:gd name="T29" fmla="*/ 236 h 718"/>
                <a:gd name="T30" fmla="*/ 1583 w 1708"/>
                <a:gd name="T31" fmla="*/ 78 h 718"/>
                <a:gd name="T32" fmla="*/ 1583 w 1708"/>
                <a:gd name="T33" fmla="*/ 176 h 718"/>
                <a:gd name="T34" fmla="*/ 1592 w 1708"/>
                <a:gd name="T35" fmla="*/ 274 h 718"/>
                <a:gd name="T36" fmla="*/ 1609 w 1708"/>
                <a:gd name="T37" fmla="*/ 368 h 718"/>
                <a:gd name="T38" fmla="*/ 1635 w 1708"/>
                <a:gd name="T39" fmla="*/ 464 h 718"/>
                <a:gd name="T40" fmla="*/ 1674 w 1708"/>
                <a:gd name="T41" fmla="*/ 576 h 718"/>
                <a:gd name="T42" fmla="*/ 1707 w 1708"/>
                <a:gd name="T43" fmla="*/ 656 h 718"/>
                <a:gd name="T44" fmla="*/ 1628 w 1708"/>
                <a:gd name="T45" fmla="*/ 634 h 718"/>
                <a:gd name="T46" fmla="*/ 1542 w 1708"/>
                <a:gd name="T47" fmla="*/ 623 h 718"/>
                <a:gd name="T48" fmla="*/ 1491 w 1708"/>
                <a:gd name="T49" fmla="*/ 626 h 718"/>
                <a:gd name="T50" fmla="*/ 1417 w 1708"/>
                <a:gd name="T51" fmla="*/ 641 h 718"/>
                <a:gd name="T52" fmla="*/ 1350 w 1708"/>
                <a:gd name="T53" fmla="*/ 668 h 718"/>
                <a:gd name="T54" fmla="*/ 1260 w 1708"/>
                <a:gd name="T55" fmla="*/ 717 h 718"/>
                <a:gd name="T56" fmla="*/ 1332 w 1708"/>
                <a:gd name="T57" fmla="*/ 453 h 718"/>
                <a:gd name="T58" fmla="*/ 1224 w 1708"/>
                <a:gd name="T59" fmla="*/ 372 h 718"/>
                <a:gd name="T60" fmla="*/ 1119 w 1708"/>
                <a:gd name="T61" fmla="*/ 308 h 718"/>
                <a:gd name="T62" fmla="*/ 1026 w 1708"/>
                <a:gd name="T63" fmla="*/ 261 h 718"/>
                <a:gd name="T64" fmla="*/ 911 w 1708"/>
                <a:gd name="T65" fmla="*/ 220 h 718"/>
                <a:gd name="T66" fmla="*/ 802 w 1708"/>
                <a:gd name="T67" fmla="*/ 200 h 718"/>
                <a:gd name="T68" fmla="*/ 699 w 1708"/>
                <a:gd name="T69" fmla="*/ 189 h 718"/>
                <a:gd name="T70" fmla="*/ 579 w 1708"/>
                <a:gd name="T71" fmla="*/ 196 h 718"/>
                <a:gd name="T72" fmla="*/ 462 w 1708"/>
                <a:gd name="T73" fmla="*/ 208 h 718"/>
                <a:gd name="T74" fmla="*/ 327 w 1708"/>
                <a:gd name="T75" fmla="*/ 230 h 718"/>
                <a:gd name="T76" fmla="*/ 224 w 1708"/>
                <a:gd name="T77" fmla="*/ 263 h 718"/>
                <a:gd name="T78" fmla="*/ 148 w 1708"/>
                <a:gd name="T79" fmla="*/ 299 h 718"/>
                <a:gd name="T80" fmla="*/ 91 w 1708"/>
                <a:gd name="T81" fmla="*/ 340 h 71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08"/>
                <a:gd name="T124" fmla="*/ 0 h 718"/>
                <a:gd name="T125" fmla="*/ 1708 w 1708"/>
                <a:gd name="T126" fmla="*/ 718 h 71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08" h="718">
                  <a:moveTo>
                    <a:pt x="0" y="421"/>
                  </a:moveTo>
                  <a:lnTo>
                    <a:pt x="57" y="326"/>
                  </a:lnTo>
                  <a:lnTo>
                    <a:pt x="84" y="296"/>
                  </a:lnTo>
                  <a:lnTo>
                    <a:pt x="117" y="264"/>
                  </a:lnTo>
                  <a:lnTo>
                    <a:pt x="146" y="239"/>
                  </a:lnTo>
                  <a:lnTo>
                    <a:pt x="183" y="210"/>
                  </a:lnTo>
                  <a:lnTo>
                    <a:pt x="219" y="183"/>
                  </a:lnTo>
                  <a:lnTo>
                    <a:pt x="263" y="156"/>
                  </a:lnTo>
                  <a:lnTo>
                    <a:pt x="299" y="137"/>
                  </a:lnTo>
                  <a:lnTo>
                    <a:pt x="336" y="117"/>
                  </a:lnTo>
                  <a:lnTo>
                    <a:pt x="388" y="95"/>
                  </a:lnTo>
                  <a:lnTo>
                    <a:pt x="438" y="79"/>
                  </a:lnTo>
                  <a:lnTo>
                    <a:pt x="496" y="61"/>
                  </a:lnTo>
                  <a:lnTo>
                    <a:pt x="575" y="37"/>
                  </a:lnTo>
                  <a:lnTo>
                    <a:pt x="640" y="23"/>
                  </a:lnTo>
                  <a:lnTo>
                    <a:pt x="694" y="16"/>
                  </a:lnTo>
                  <a:lnTo>
                    <a:pt x="771" y="6"/>
                  </a:lnTo>
                  <a:lnTo>
                    <a:pt x="831" y="0"/>
                  </a:lnTo>
                  <a:lnTo>
                    <a:pt x="889" y="1"/>
                  </a:lnTo>
                  <a:lnTo>
                    <a:pt x="951" y="2"/>
                  </a:lnTo>
                  <a:lnTo>
                    <a:pt x="1013" y="10"/>
                  </a:lnTo>
                  <a:lnTo>
                    <a:pt x="1069" y="17"/>
                  </a:lnTo>
                  <a:lnTo>
                    <a:pt x="1124" y="30"/>
                  </a:lnTo>
                  <a:lnTo>
                    <a:pt x="1176" y="49"/>
                  </a:lnTo>
                  <a:lnTo>
                    <a:pt x="1228" y="69"/>
                  </a:lnTo>
                  <a:lnTo>
                    <a:pt x="1280" y="96"/>
                  </a:lnTo>
                  <a:lnTo>
                    <a:pt x="1332" y="132"/>
                  </a:lnTo>
                  <a:lnTo>
                    <a:pt x="1371" y="164"/>
                  </a:lnTo>
                  <a:lnTo>
                    <a:pt x="1414" y="205"/>
                  </a:lnTo>
                  <a:lnTo>
                    <a:pt x="1445" y="236"/>
                  </a:lnTo>
                  <a:lnTo>
                    <a:pt x="1488" y="281"/>
                  </a:lnTo>
                  <a:lnTo>
                    <a:pt x="1583" y="78"/>
                  </a:lnTo>
                  <a:lnTo>
                    <a:pt x="1582" y="129"/>
                  </a:lnTo>
                  <a:lnTo>
                    <a:pt x="1583" y="176"/>
                  </a:lnTo>
                  <a:lnTo>
                    <a:pt x="1587" y="224"/>
                  </a:lnTo>
                  <a:lnTo>
                    <a:pt x="1592" y="274"/>
                  </a:lnTo>
                  <a:lnTo>
                    <a:pt x="1601" y="326"/>
                  </a:lnTo>
                  <a:lnTo>
                    <a:pt x="1609" y="368"/>
                  </a:lnTo>
                  <a:lnTo>
                    <a:pt x="1622" y="417"/>
                  </a:lnTo>
                  <a:lnTo>
                    <a:pt x="1635" y="464"/>
                  </a:lnTo>
                  <a:lnTo>
                    <a:pt x="1655" y="523"/>
                  </a:lnTo>
                  <a:lnTo>
                    <a:pt x="1674" y="576"/>
                  </a:lnTo>
                  <a:lnTo>
                    <a:pt x="1689" y="611"/>
                  </a:lnTo>
                  <a:lnTo>
                    <a:pt x="1707" y="656"/>
                  </a:lnTo>
                  <a:lnTo>
                    <a:pt x="1668" y="643"/>
                  </a:lnTo>
                  <a:lnTo>
                    <a:pt x="1628" y="634"/>
                  </a:lnTo>
                  <a:lnTo>
                    <a:pt x="1583" y="626"/>
                  </a:lnTo>
                  <a:lnTo>
                    <a:pt x="1542" y="623"/>
                  </a:lnTo>
                  <a:lnTo>
                    <a:pt x="1516" y="623"/>
                  </a:lnTo>
                  <a:lnTo>
                    <a:pt x="1491" y="626"/>
                  </a:lnTo>
                  <a:lnTo>
                    <a:pt x="1452" y="632"/>
                  </a:lnTo>
                  <a:lnTo>
                    <a:pt x="1417" y="641"/>
                  </a:lnTo>
                  <a:lnTo>
                    <a:pt x="1386" y="650"/>
                  </a:lnTo>
                  <a:lnTo>
                    <a:pt x="1350" y="668"/>
                  </a:lnTo>
                  <a:lnTo>
                    <a:pt x="1313" y="684"/>
                  </a:lnTo>
                  <a:lnTo>
                    <a:pt x="1260" y="717"/>
                  </a:lnTo>
                  <a:lnTo>
                    <a:pt x="1381" y="493"/>
                  </a:lnTo>
                  <a:lnTo>
                    <a:pt x="1332" y="453"/>
                  </a:lnTo>
                  <a:lnTo>
                    <a:pt x="1274" y="408"/>
                  </a:lnTo>
                  <a:lnTo>
                    <a:pt x="1224" y="372"/>
                  </a:lnTo>
                  <a:lnTo>
                    <a:pt x="1160" y="330"/>
                  </a:lnTo>
                  <a:lnTo>
                    <a:pt x="1119" y="308"/>
                  </a:lnTo>
                  <a:lnTo>
                    <a:pt x="1081" y="287"/>
                  </a:lnTo>
                  <a:lnTo>
                    <a:pt x="1026" y="261"/>
                  </a:lnTo>
                  <a:lnTo>
                    <a:pt x="972" y="238"/>
                  </a:lnTo>
                  <a:lnTo>
                    <a:pt x="911" y="220"/>
                  </a:lnTo>
                  <a:lnTo>
                    <a:pt x="859" y="209"/>
                  </a:lnTo>
                  <a:lnTo>
                    <a:pt x="802" y="200"/>
                  </a:lnTo>
                  <a:lnTo>
                    <a:pt x="744" y="190"/>
                  </a:lnTo>
                  <a:lnTo>
                    <a:pt x="699" y="189"/>
                  </a:lnTo>
                  <a:lnTo>
                    <a:pt x="640" y="191"/>
                  </a:lnTo>
                  <a:lnTo>
                    <a:pt x="579" y="196"/>
                  </a:lnTo>
                  <a:lnTo>
                    <a:pt x="523" y="200"/>
                  </a:lnTo>
                  <a:lnTo>
                    <a:pt x="462" y="208"/>
                  </a:lnTo>
                  <a:lnTo>
                    <a:pt x="393" y="218"/>
                  </a:lnTo>
                  <a:lnTo>
                    <a:pt x="327" y="230"/>
                  </a:lnTo>
                  <a:lnTo>
                    <a:pt x="267" y="252"/>
                  </a:lnTo>
                  <a:lnTo>
                    <a:pt x="224" y="263"/>
                  </a:lnTo>
                  <a:lnTo>
                    <a:pt x="182" y="281"/>
                  </a:lnTo>
                  <a:lnTo>
                    <a:pt x="148" y="299"/>
                  </a:lnTo>
                  <a:lnTo>
                    <a:pt x="117" y="317"/>
                  </a:lnTo>
                  <a:lnTo>
                    <a:pt x="91" y="340"/>
                  </a:lnTo>
                  <a:lnTo>
                    <a:pt x="0" y="421"/>
                  </a:lnTo>
                </a:path>
              </a:pathLst>
            </a:custGeom>
            <a:solidFill>
              <a:srgbClr val="C7DAF7"/>
            </a:solidFill>
            <a:ln w="12700" cap="rnd" cmpd="sng">
              <a:solidFill>
                <a:srgbClr val="000000"/>
              </a:solidFill>
              <a:prstDash val="solid"/>
              <a:round/>
              <a:headEnd type="none" w="med" len="med"/>
              <a:tailEnd type="none" w="med" len="med"/>
            </a:ln>
          </p:spPr>
          <p:txBody>
            <a:bodyPr/>
            <a:lstStyle/>
            <a:p>
              <a:endParaRPr lang="en-US"/>
            </a:p>
          </p:txBody>
        </p:sp>
      </p:grpSp>
      <p:sp>
        <p:nvSpPr>
          <p:cNvPr id="375812" name="Rectangle 5"/>
          <p:cNvSpPr>
            <a:spLocks noGrp="1" noChangeArrowheads="1"/>
          </p:cNvSpPr>
          <p:nvPr>
            <p:ph type="title"/>
          </p:nvPr>
        </p:nvSpPr>
        <p:spPr>
          <a:xfrm>
            <a:off x="1773238" y="320675"/>
            <a:ext cx="6624637" cy="858838"/>
          </a:xfrm>
        </p:spPr>
        <p:txBody>
          <a:bodyPr/>
          <a:lstStyle/>
          <a:p>
            <a:pPr eaLnBrk="1" hangingPunct="1">
              <a:lnSpc>
                <a:spcPct val="80000"/>
              </a:lnSpc>
            </a:pPr>
            <a:r>
              <a:rPr lang="en-US" smtClean="0"/>
              <a:t>Find the Z value for </a:t>
            </a:r>
            <a:br>
              <a:rPr lang="en-US" smtClean="0"/>
            </a:br>
            <a:r>
              <a:rPr lang="en-US" smtClean="0"/>
              <a:t>20% in the Lower Tail</a:t>
            </a:r>
          </a:p>
        </p:txBody>
      </p:sp>
      <p:sp>
        <p:nvSpPr>
          <p:cNvPr id="375813" name="Rectangle 6"/>
          <p:cNvSpPr>
            <a:spLocks noGrp="1" noChangeArrowheads="1"/>
          </p:cNvSpPr>
          <p:nvPr>
            <p:ph type="body" idx="1"/>
          </p:nvPr>
        </p:nvSpPr>
        <p:spPr>
          <a:xfrm>
            <a:off x="4800600" y="2325688"/>
            <a:ext cx="4114800" cy="4532312"/>
          </a:xfrm>
        </p:spPr>
        <p:txBody>
          <a:bodyPr/>
          <a:lstStyle/>
          <a:p>
            <a:pPr eaLnBrk="1" hangingPunct="1"/>
            <a:r>
              <a:rPr lang="en-US" smtClean="0"/>
              <a:t>20% area in the lower tail is consistent with a Z value of </a:t>
            </a:r>
            <a:r>
              <a:rPr lang="en-US" smtClean="0">
                <a:solidFill>
                  <a:srgbClr val="00B082"/>
                </a:solidFill>
              </a:rPr>
              <a:t>-0.84</a:t>
            </a:r>
          </a:p>
        </p:txBody>
      </p:sp>
      <p:sp>
        <p:nvSpPr>
          <p:cNvPr id="375814" name="Rectangle 7"/>
          <p:cNvSpPr>
            <a:spLocks noChangeArrowheads="1"/>
          </p:cNvSpPr>
          <p:nvPr/>
        </p:nvSpPr>
        <p:spPr bwMode="auto">
          <a:xfrm>
            <a:off x="304800" y="3194050"/>
            <a:ext cx="685800" cy="692150"/>
          </a:xfrm>
          <a:prstGeom prst="rect">
            <a:avLst/>
          </a:prstGeom>
          <a:solidFill>
            <a:srgbClr val="A0C7FC"/>
          </a:solidFill>
          <a:ln w="12700">
            <a:noFill/>
            <a:miter lim="800000"/>
            <a:headEnd/>
            <a:tailEnd/>
          </a:ln>
        </p:spPr>
        <p:txBody>
          <a:bodyPr wrap="none" anchor="ctr"/>
          <a:lstStyle/>
          <a:p>
            <a:pPr algn="ctr">
              <a:spcBef>
                <a:spcPct val="50000"/>
              </a:spcBef>
            </a:pPr>
            <a:endParaRPr lang="en-US"/>
          </a:p>
        </p:txBody>
      </p:sp>
      <p:sp>
        <p:nvSpPr>
          <p:cNvPr id="375815" name="Rectangle 8"/>
          <p:cNvSpPr>
            <a:spLocks noChangeArrowheads="1"/>
          </p:cNvSpPr>
          <p:nvPr/>
        </p:nvSpPr>
        <p:spPr bwMode="auto">
          <a:xfrm>
            <a:off x="474663" y="3267075"/>
            <a:ext cx="374650" cy="469900"/>
          </a:xfrm>
          <a:prstGeom prst="rect">
            <a:avLst/>
          </a:prstGeom>
          <a:noFill/>
          <a:ln w="12700">
            <a:noFill/>
            <a:miter lim="800000"/>
            <a:headEnd/>
            <a:tailEnd/>
          </a:ln>
        </p:spPr>
        <p:txBody>
          <a:bodyPr wrap="none" lIns="90487" tIns="44450" rIns="90487" bIns="44450">
            <a:spAutoFit/>
          </a:bodyPr>
          <a:lstStyle/>
          <a:p>
            <a:pPr eaLnBrk="0" hangingPunct="0"/>
            <a:r>
              <a:rPr lang="en-US" sz="2500"/>
              <a:t>Z</a:t>
            </a:r>
          </a:p>
        </p:txBody>
      </p:sp>
      <p:sp>
        <p:nvSpPr>
          <p:cNvPr id="375816" name="Rectangle 9"/>
          <p:cNvSpPr>
            <a:spLocks noChangeArrowheads="1"/>
          </p:cNvSpPr>
          <p:nvPr/>
        </p:nvSpPr>
        <p:spPr bwMode="auto">
          <a:xfrm>
            <a:off x="990600" y="3194050"/>
            <a:ext cx="914400" cy="692150"/>
          </a:xfrm>
          <a:prstGeom prst="rect">
            <a:avLst/>
          </a:prstGeom>
          <a:solidFill>
            <a:srgbClr val="A0C7FC"/>
          </a:solidFill>
          <a:ln w="12700">
            <a:noFill/>
            <a:miter lim="800000"/>
            <a:headEnd/>
            <a:tailEnd/>
          </a:ln>
        </p:spPr>
        <p:txBody>
          <a:bodyPr wrap="none" anchor="ctr"/>
          <a:lstStyle/>
          <a:p>
            <a:pPr algn="ctr">
              <a:spcBef>
                <a:spcPct val="50000"/>
              </a:spcBef>
            </a:pPr>
            <a:endParaRPr lang="en-US"/>
          </a:p>
        </p:txBody>
      </p:sp>
      <p:sp>
        <p:nvSpPr>
          <p:cNvPr id="375817" name="Rectangle 10"/>
          <p:cNvSpPr>
            <a:spLocks noChangeArrowheads="1"/>
          </p:cNvSpPr>
          <p:nvPr/>
        </p:nvSpPr>
        <p:spPr bwMode="auto">
          <a:xfrm>
            <a:off x="1631950" y="3194050"/>
            <a:ext cx="990600" cy="692150"/>
          </a:xfrm>
          <a:prstGeom prst="rect">
            <a:avLst/>
          </a:prstGeom>
          <a:solidFill>
            <a:srgbClr val="A0C7FC"/>
          </a:solidFill>
          <a:ln w="12700">
            <a:noFill/>
            <a:miter lim="800000"/>
            <a:headEnd/>
            <a:tailEnd/>
          </a:ln>
        </p:spPr>
        <p:txBody>
          <a:bodyPr wrap="none" anchor="ctr"/>
          <a:lstStyle/>
          <a:p>
            <a:pPr algn="ctr">
              <a:spcBef>
                <a:spcPct val="50000"/>
              </a:spcBef>
            </a:pPr>
            <a:endParaRPr lang="en-US"/>
          </a:p>
        </p:txBody>
      </p:sp>
      <p:sp>
        <p:nvSpPr>
          <p:cNvPr id="375818" name="Rectangle 11"/>
          <p:cNvSpPr>
            <a:spLocks noChangeArrowheads="1"/>
          </p:cNvSpPr>
          <p:nvPr/>
        </p:nvSpPr>
        <p:spPr bwMode="auto">
          <a:xfrm>
            <a:off x="1779588" y="3267075"/>
            <a:ext cx="622300" cy="469900"/>
          </a:xfrm>
          <a:prstGeom prst="rect">
            <a:avLst/>
          </a:prstGeom>
          <a:noFill/>
          <a:ln w="12700">
            <a:noFill/>
            <a:miter lim="800000"/>
            <a:headEnd/>
            <a:tailEnd/>
          </a:ln>
        </p:spPr>
        <p:txBody>
          <a:bodyPr wrap="none" lIns="90487" tIns="44450" rIns="90487" bIns="44450">
            <a:spAutoFit/>
          </a:bodyPr>
          <a:lstStyle/>
          <a:p>
            <a:pPr eaLnBrk="0" hangingPunct="0"/>
            <a:r>
              <a:rPr lang="en-US" sz="2500"/>
              <a:t>.03</a:t>
            </a:r>
          </a:p>
        </p:txBody>
      </p:sp>
      <p:sp>
        <p:nvSpPr>
          <p:cNvPr id="375819" name="Rectangle 12"/>
          <p:cNvSpPr>
            <a:spLocks noChangeArrowheads="1"/>
          </p:cNvSpPr>
          <p:nvPr/>
        </p:nvSpPr>
        <p:spPr bwMode="auto">
          <a:xfrm>
            <a:off x="2622550" y="3194050"/>
            <a:ext cx="942975" cy="692150"/>
          </a:xfrm>
          <a:prstGeom prst="rect">
            <a:avLst/>
          </a:prstGeom>
          <a:solidFill>
            <a:srgbClr val="969696"/>
          </a:solidFill>
          <a:ln w="12700">
            <a:noFill/>
            <a:miter lim="800000"/>
            <a:headEnd/>
            <a:tailEnd/>
          </a:ln>
        </p:spPr>
        <p:txBody>
          <a:bodyPr wrap="none" anchor="ctr"/>
          <a:lstStyle/>
          <a:p>
            <a:pPr algn="ctr">
              <a:spcBef>
                <a:spcPct val="50000"/>
              </a:spcBef>
            </a:pPr>
            <a:endParaRPr lang="en-US"/>
          </a:p>
        </p:txBody>
      </p:sp>
      <p:sp>
        <p:nvSpPr>
          <p:cNvPr id="375820" name="Rectangle 13"/>
          <p:cNvSpPr>
            <a:spLocks noChangeArrowheads="1"/>
          </p:cNvSpPr>
          <p:nvPr/>
        </p:nvSpPr>
        <p:spPr bwMode="auto">
          <a:xfrm>
            <a:off x="304800" y="3863975"/>
            <a:ext cx="685800" cy="631825"/>
          </a:xfrm>
          <a:prstGeom prst="rect">
            <a:avLst/>
          </a:prstGeom>
          <a:solidFill>
            <a:srgbClr val="A0C7FC"/>
          </a:solidFill>
          <a:ln w="12700">
            <a:noFill/>
            <a:miter lim="800000"/>
            <a:headEnd/>
            <a:tailEnd/>
          </a:ln>
        </p:spPr>
        <p:txBody>
          <a:bodyPr wrap="none" anchor="ctr"/>
          <a:lstStyle/>
          <a:p>
            <a:pPr algn="ctr">
              <a:spcBef>
                <a:spcPct val="50000"/>
              </a:spcBef>
            </a:pPr>
            <a:endParaRPr lang="en-US"/>
          </a:p>
        </p:txBody>
      </p:sp>
      <p:sp>
        <p:nvSpPr>
          <p:cNvPr id="375821" name="Rectangle 14"/>
          <p:cNvSpPr>
            <a:spLocks noChangeArrowheads="1"/>
          </p:cNvSpPr>
          <p:nvPr/>
        </p:nvSpPr>
        <p:spPr bwMode="auto">
          <a:xfrm>
            <a:off x="273050" y="3937000"/>
            <a:ext cx="728663" cy="469900"/>
          </a:xfrm>
          <a:prstGeom prst="rect">
            <a:avLst/>
          </a:prstGeom>
          <a:noFill/>
          <a:ln w="12700">
            <a:noFill/>
            <a:miter lim="800000"/>
            <a:headEnd/>
            <a:tailEnd/>
          </a:ln>
        </p:spPr>
        <p:txBody>
          <a:bodyPr wrap="none" lIns="90487" tIns="44450" rIns="90487" bIns="44450">
            <a:spAutoFit/>
          </a:bodyPr>
          <a:lstStyle/>
          <a:p>
            <a:pPr eaLnBrk="0" hangingPunct="0"/>
            <a:r>
              <a:rPr lang="en-US" sz="2500"/>
              <a:t>-0.9</a:t>
            </a:r>
          </a:p>
        </p:txBody>
      </p:sp>
      <p:sp>
        <p:nvSpPr>
          <p:cNvPr id="375822" name="Rectangle 15"/>
          <p:cNvSpPr>
            <a:spLocks noChangeArrowheads="1"/>
          </p:cNvSpPr>
          <p:nvPr/>
        </p:nvSpPr>
        <p:spPr bwMode="auto">
          <a:xfrm>
            <a:off x="1601788" y="3937000"/>
            <a:ext cx="974725" cy="469900"/>
          </a:xfrm>
          <a:prstGeom prst="rect">
            <a:avLst/>
          </a:prstGeom>
          <a:noFill/>
          <a:ln w="12700">
            <a:noFill/>
            <a:miter lim="800000"/>
            <a:headEnd/>
            <a:tailEnd/>
          </a:ln>
        </p:spPr>
        <p:txBody>
          <a:bodyPr wrap="none" lIns="90487" tIns="44450" rIns="90487" bIns="44450">
            <a:spAutoFit/>
          </a:bodyPr>
          <a:lstStyle/>
          <a:p>
            <a:pPr eaLnBrk="0" hangingPunct="0"/>
            <a:r>
              <a:rPr lang="en-US" sz="2500"/>
              <a:t>.1762</a:t>
            </a:r>
          </a:p>
        </p:txBody>
      </p:sp>
      <p:sp>
        <p:nvSpPr>
          <p:cNvPr id="375823" name="Rectangle 16"/>
          <p:cNvSpPr>
            <a:spLocks noChangeArrowheads="1"/>
          </p:cNvSpPr>
          <p:nvPr/>
        </p:nvSpPr>
        <p:spPr bwMode="auto">
          <a:xfrm>
            <a:off x="2570163" y="3937000"/>
            <a:ext cx="974725" cy="469900"/>
          </a:xfrm>
          <a:prstGeom prst="rect">
            <a:avLst/>
          </a:prstGeom>
          <a:noFill/>
          <a:ln w="12700">
            <a:noFill/>
            <a:miter lim="800000"/>
            <a:headEnd/>
            <a:tailEnd/>
          </a:ln>
        </p:spPr>
        <p:txBody>
          <a:bodyPr wrap="none" lIns="90487" tIns="44450" rIns="90487" bIns="44450">
            <a:spAutoFit/>
          </a:bodyPr>
          <a:lstStyle/>
          <a:p>
            <a:pPr eaLnBrk="0" hangingPunct="0"/>
            <a:r>
              <a:rPr lang="en-US" sz="2500"/>
              <a:t>.1736</a:t>
            </a:r>
          </a:p>
        </p:txBody>
      </p:sp>
      <p:sp>
        <p:nvSpPr>
          <p:cNvPr id="375824" name="Rectangle 17"/>
          <p:cNvSpPr>
            <a:spLocks noChangeArrowheads="1"/>
          </p:cNvSpPr>
          <p:nvPr/>
        </p:nvSpPr>
        <p:spPr bwMode="auto">
          <a:xfrm>
            <a:off x="304800" y="4495800"/>
            <a:ext cx="685800" cy="685800"/>
          </a:xfrm>
          <a:prstGeom prst="rect">
            <a:avLst/>
          </a:prstGeom>
          <a:solidFill>
            <a:srgbClr val="969696"/>
          </a:solidFill>
          <a:ln w="12700">
            <a:noFill/>
            <a:miter lim="800000"/>
            <a:headEnd/>
            <a:tailEnd/>
          </a:ln>
        </p:spPr>
        <p:txBody>
          <a:bodyPr wrap="none" anchor="ctr"/>
          <a:lstStyle/>
          <a:p>
            <a:pPr algn="ctr">
              <a:spcBef>
                <a:spcPct val="50000"/>
              </a:spcBef>
            </a:pPr>
            <a:endParaRPr lang="en-US"/>
          </a:p>
        </p:txBody>
      </p:sp>
      <p:sp>
        <p:nvSpPr>
          <p:cNvPr id="375825" name="Rectangle 18"/>
          <p:cNvSpPr>
            <a:spLocks noChangeArrowheads="1"/>
          </p:cNvSpPr>
          <p:nvPr/>
        </p:nvSpPr>
        <p:spPr bwMode="auto">
          <a:xfrm>
            <a:off x="1600200" y="4616450"/>
            <a:ext cx="974725" cy="469900"/>
          </a:xfrm>
          <a:prstGeom prst="rect">
            <a:avLst/>
          </a:prstGeom>
          <a:noFill/>
          <a:ln w="12700">
            <a:noFill/>
            <a:miter lim="800000"/>
            <a:headEnd/>
            <a:tailEnd/>
          </a:ln>
        </p:spPr>
        <p:txBody>
          <a:bodyPr wrap="none" lIns="90487" tIns="44450" rIns="90487" bIns="44450">
            <a:spAutoFit/>
          </a:bodyPr>
          <a:lstStyle/>
          <a:p>
            <a:pPr eaLnBrk="0" hangingPunct="0"/>
            <a:r>
              <a:rPr lang="en-US" sz="2500"/>
              <a:t>.2033</a:t>
            </a:r>
          </a:p>
        </p:txBody>
      </p:sp>
      <p:sp>
        <p:nvSpPr>
          <p:cNvPr id="375826" name="Rectangle 19"/>
          <p:cNvSpPr>
            <a:spLocks noChangeArrowheads="1"/>
          </p:cNvSpPr>
          <p:nvPr/>
        </p:nvSpPr>
        <p:spPr bwMode="auto">
          <a:xfrm>
            <a:off x="2620963" y="4524375"/>
            <a:ext cx="944562" cy="642938"/>
          </a:xfrm>
          <a:prstGeom prst="rect">
            <a:avLst/>
          </a:prstGeom>
          <a:noFill/>
          <a:ln w="12700">
            <a:noFill/>
            <a:miter lim="800000"/>
            <a:headEnd/>
            <a:tailEnd/>
          </a:ln>
        </p:spPr>
        <p:txBody>
          <a:bodyPr wrap="none" anchor="ctr"/>
          <a:lstStyle/>
          <a:p>
            <a:pPr algn="ctr">
              <a:spcBef>
                <a:spcPct val="50000"/>
              </a:spcBef>
            </a:pPr>
            <a:endParaRPr lang="en-US"/>
          </a:p>
        </p:txBody>
      </p:sp>
      <p:sp>
        <p:nvSpPr>
          <p:cNvPr id="375827" name="Rectangle 20"/>
          <p:cNvSpPr>
            <a:spLocks noChangeArrowheads="1"/>
          </p:cNvSpPr>
          <p:nvPr/>
        </p:nvSpPr>
        <p:spPr bwMode="auto">
          <a:xfrm>
            <a:off x="304800" y="5181600"/>
            <a:ext cx="685800" cy="685800"/>
          </a:xfrm>
          <a:prstGeom prst="rect">
            <a:avLst/>
          </a:prstGeom>
          <a:solidFill>
            <a:srgbClr val="A0C7FC"/>
          </a:solidFill>
          <a:ln w="12700">
            <a:noFill/>
            <a:miter lim="800000"/>
            <a:headEnd/>
            <a:tailEnd/>
          </a:ln>
        </p:spPr>
        <p:txBody>
          <a:bodyPr wrap="none" anchor="ctr"/>
          <a:lstStyle/>
          <a:p>
            <a:pPr algn="ctr">
              <a:spcBef>
                <a:spcPct val="50000"/>
              </a:spcBef>
            </a:pPr>
            <a:endParaRPr lang="en-US"/>
          </a:p>
        </p:txBody>
      </p:sp>
      <p:sp>
        <p:nvSpPr>
          <p:cNvPr id="375828" name="Rectangle 21"/>
          <p:cNvSpPr>
            <a:spLocks noChangeArrowheads="1"/>
          </p:cNvSpPr>
          <p:nvPr/>
        </p:nvSpPr>
        <p:spPr bwMode="auto">
          <a:xfrm>
            <a:off x="273050" y="5267325"/>
            <a:ext cx="728663" cy="469900"/>
          </a:xfrm>
          <a:prstGeom prst="rect">
            <a:avLst/>
          </a:prstGeom>
          <a:noFill/>
          <a:ln w="12700">
            <a:noFill/>
            <a:miter lim="800000"/>
            <a:headEnd/>
            <a:tailEnd/>
          </a:ln>
        </p:spPr>
        <p:txBody>
          <a:bodyPr wrap="none" lIns="90487" tIns="44450" rIns="90487" bIns="44450">
            <a:spAutoFit/>
          </a:bodyPr>
          <a:lstStyle/>
          <a:p>
            <a:pPr eaLnBrk="0" hangingPunct="0"/>
            <a:r>
              <a:rPr lang="en-US" sz="2500"/>
              <a:t>-0.7</a:t>
            </a:r>
          </a:p>
        </p:txBody>
      </p:sp>
      <p:sp>
        <p:nvSpPr>
          <p:cNvPr id="375829" name="Rectangle 22"/>
          <p:cNvSpPr>
            <a:spLocks noChangeArrowheads="1"/>
          </p:cNvSpPr>
          <p:nvPr/>
        </p:nvSpPr>
        <p:spPr bwMode="auto">
          <a:xfrm>
            <a:off x="1601788" y="5267325"/>
            <a:ext cx="974725" cy="469900"/>
          </a:xfrm>
          <a:prstGeom prst="rect">
            <a:avLst/>
          </a:prstGeom>
          <a:noFill/>
          <a:ln w="12700">
            <a:noFill/>
            <a:miter lim="800000"/>
            <a:headEnd/>
            <a:tailEnd/>
          </a:ln>
        </p:spPr>
        <p:txBody>
          <a:bodyPr wrap="none" lIns="90487" tIns="44450" rIns="90487" bIns="44450">
            <a:spAutoFit/>
          </a:bodyPr>
          <a:lstStyle/>
          <a:p>
            <a:pPr eaLnBrk="0" hangingPunct="0"/>
            <a:r>
              <a:rPr lang="en-US" sz="2500"/>
              <a:t>.2327</a:t>
            </a:r>
          </a:p>
        </p:txBody>
      </p:sp>
      <p:sp>
        <p:nvSpPr>
          <p:cNvPr id="375830" name="Rectangle 23"/>
          <p:cNvSpPr>
            <a:spLocks noChangeArrowheads="1"/>
          </p:cNvSpPr>
          <p:nvPr/>
        </p:nvSpPr>
        <p:spPr bwMode="auto">
          <a:xfrm>
            <a:off x="2570163" y="5267325"/>
            <a:ext cx="974725" cy="469900"/>
          </a:xfrm>
          <a:prstGeom prst="rect">
            <a:avLst/>
          </a:prstGeom>
          <a:noFill/>
          <a:ln w="12700">
            <a:noFill/>
            <a:miter lim="800000"/>
            <a:headEnd/>
            <a:tailEnd/>
          </a:ln>
        </p:spPr>
        <p:txBody>
          <a:bodyPr wrap="none" lIns="90487" tIns="44450" rIns="90487" bIns="44450">
            <a:spAutoFit/>
          </a:bodyPr>
          <a:lstStyle/>
          <a:p>
            <a:pPr eaLnBrk="0" hangingPunct="0"/>
            <a:r>
              <a:rPr lang="en-US" sz="2500"/>
              <a:t>.2296</a:t>
            </a:r>
          </a:p>
        </p:txBody>
      </p:sp>
      <p:sp>
        <p:nvSpPr>
          <p:cNvPr id="375831" name="Rectangle 24"/>
          <p:cNvSpPr>
            <a:spLocks noChangeArrowheads="1"/>
          </p:cNvSpPr>
          <p:nvPr/>
        </p:nvSpPr>
        <p:spPr bwMode="auto">
          <a:xfrm>
            <a:off x="2743200" y="3198813"/>
            <a:ext cx="1130300" cy="611187"/>
          </a:xfrm>
          <a:prstGeom prst="rect">
            <a:avLst/>
          </a:prstGeom>
          <a:noFill/>
          <a:ln w="12700">
            <a:noFill/>
            <a:miter lim="800000"/>
            <a:headEnd/>
            <a:tailEnd/>
          </a:ln>
        </p:spPr>
        <p:txBody>
          <a:bodyPr lIns="92075" tIns="92075" rIns="92075" bIns="92075">
            <a:spAutoFit/>
          </a:bodyPr>
          <a:lstStyle/>
          <a:p>
            <a:pPr eaLnBrk="0" hangingPunct="0">
              <a:spcBef>
                <a:spcPct val="50000"/>
              </a:spcBef>
            </a:pPr>
            <a:r>
              <a:rPr lang="en-US" sz="2800" b="1">
                <a:solidFill>
                  <a:srgbClr val="00FF00"/>
                </a:solidFill>
              </a:rPr>
              <a:t>.04</a:t>
            </a:r>
          </a:p>
        </p:txBody>
      </p:sp>
      <p:sp>
        <p:nvSpPr>
          <p:cNvPr id="375832" name="Rectangle 25"/>
          <p:cNvSpPr>
            <a:spLocks noChangeArrowheads="1"/>
          </p:cNvSpPr>
          <p:nvPr/>
        </p:nvSpPr>
        <p:spPr bwMode="auto">
          <a:xfrm>
            <a:off x="228600" y="4648200"/>
            <a:ext cx="1066800" cy="473075"/>
          </a:xfrm>
          <a:prstGeom prst="rect">
            <a:avLst/>
          </a:prstGeom>
          <a:noFill/>
          <a:ln w="12700">
            <a:noFill/>
            <a:miter lim="800000"/>
            <a:headEnd/>
            <a:tailEnd/>
          </a:ln>
        </p:spPr>
        <p:txBody>
          <a:bodyPr lIns="92075" tIns="0" rIns="92075" bIns="0" anchor="ctr"/>
          <a:lstStyle/>
          <a:p>
            <a:pPr eaLnBrk="0" hangingPunct="0">
              <a:spcBef>
                <a:spcPct val="50000"/>
              </a:spcBef>
            </a:pPr>
            <a:r>
              <a:rPr lang="en-US" sz="2800" b="1">
                <a:solidFill>
                  <a:srgbClr val="00FF00"/>
                </a:solidFill>
              </a:rPr>
              <a:t>-0.8</a:t>
            </a:r>
          </a:p>
        </p:txBody>
      </p:sp>
      <p:sp>
        <p:nvSpPr>
          <p:cNvPr id="375833" name="Rectangle 26"/>
          <p:cNvSpPr>
            <a:spLocks noChangeArrowheads="1"/>
          </p:cNvSpPr>
          <p:nvPr/>
        </p:nvSpPr>
        <p:spPr bwMode="auto">
          <a:xfrm>
            <a:off x="2622550" y="4616450"/>
            <a:ext cx="990600" cy="512763"/>
          </a:xfrm>
          <a:prstGeom prst="rect">
            <a:avLst/>
          </a:prstGeom>
          <a:solidFill>
            <a:srgbClr val="CCFFCC"/>
          </a:solidFill>
          <a:ln w="12700">
            <a:solidFill>
              <a:schemeClr val="tx1"/>
            </a:solidFill>
            <a:miter lim="800000"/>
            <a:headEnd/>
            <a:tailEnd/>
          </a:ln>
        </p:spPr>
        <p:txBody>
          <a:bodyPr lIns="90487" tIns="44450" rIns="90487" bIns="44450">
            <a:spAutoFit/>
          </a:bodyPr>
          <a:lstStyle/>
          <a:p>
            <a:pPr eaLnBrk="0" hangingPunct="0">
              <a:spcBef>
                <a:spcPct val="50000"/>
              </a:spcBef>
            </a:pPr>
            <a:r>
              <a:rPr lang="en-US" sz="2700" b="1">
                <a:solidFill>
                  <a:srgbClr val="FF0000"/>
                </a:solidFill>
              </a:rPr>
              <a:t>.</a:t>
            </a:r>
            <a:r>
              <a:rPr lang="en-US">
                <a:solidFill>
                  <a:srgbClr val="FF0000"/>
                </a:solidFill>
              </a:rPr>
              <a:t>2005</a:t>
            </a:r>
          </a:p>
        </p:txBody>
      </p:sp>
      <p:sp>
        <p:nvSpPr>
          <p:cNvPr id="375834" name="Rectangle 27"/>
          <p:cNvSpPr>
            <a:spLocks noChangeArrowheads="1"/>
          </p:cNvSpPr>
          <p:nvPr/>
        </p:nvSpPr>
        <p:spPr bwMode="auto">
          <a:xfrm>
            <a:off x="152400" y="2362200"/>
            <a:ext cx="4648200" cy="782638"/>
          </a:xfrm>
          <a:prstGeom prst="rect">
            <a:avLst/>
          </a:prstGeom>
          <a:noFill/>
          <a:ln w="12700">
            <a:noFill/>
            <a:miter lim="800000"/>
            <a:headEnd/>
            <a:tailEnd/>
          </a:ln>
        </p:spPr>
        <p:txBody>
          <a:bodyPr lIns="90487" tIns="44450" rIns="90487" bIns="44450">
            <a:spAutoFit/>
          </a:bodyPr>
          <a:lstStyle/>
          <a:p>
            <a:pPr eaLnBrk="0" hangingPunct="0">
              <a:spcBef>
                <a:spcPct val="50000"/>
              </a:spcBef>
            </a:pPr>
            <a:r>
              <a:rPr lang="en-US"/>
              <a:t>Standardized Normal Probability </a:t>
            </a:r>
          </a:p>
          <a:p>
            <a:pPr eaLnBrk="0" hangingPunct="0">
              <a:lnSpc>
                <a:spcPct val="40000"/>
              </a:lnSpc>
              <a:spcBef>
                <a:spcPct val="50000"/>
              </a:spcBef>
            </a:pPr>
            <a:r>
              <a:rPr lang="en-US"/>
              <a:t>Table (Portion)</a:t>
            </a:r>
          </a:p>
        </p:txBody>
      </p:sp>
      <p:sp>
        <p:nvSpPr>
          <p:cNvPr id="375835" name="Line 28"/>
          <p:cNvSpPr>
            <a:spLocks noChangeShapeType="1"/>
          </p:cNvSpPr>
          <p:nvPr/>
        </p:nvSpPr>
        <p:spPr bwMode="auto">
          <a:xfrm>
            <a:off x="990600" y="3200400"/>
            <a:ext cx="0" cy="2667000"/>
          </a:xfrm>
          <a:prstGeom prst="line">
            <a:avLst/>
          </a:prstGeom>
          <a:noFill/>
          <a:ln w="9525">
            <a:solidFill>
              <a:srgbClr val="FF99FF"/>
            </a:solidFill>
            <a:miter lim="800000"/>
            <a:headEnd/>
            <a:tailEnd/>
          </a:ln>
        </p:spPr>
        <p:txBody>
          <a:bodyPr wrap="none"/>
          <a:lstStyle/>
          <a:p>
            <a:endParaRPr lang="en-US"/>
          </a:p>
        </p:txBody>
      </p:sp>
      <p:sp>
        <p:nvSpPr>
          <p:cNvPr id="375836" name="Line 29"/>
          <p:cNvSpPr>
            <a:spLocks noChangeShapeType="1"/>
          </p:cNvSpPr>
          <p:nvPr/>
        </p:nvSpPr>
        <p:spPr bwMode="auto">
          <a:xfrm>
            <a:off x="1631950" y="3200400"/>
            <a:ext cx="0" cy="2667000"/>
          </a:xfrm>
          <a:prstGeom prst="line">
            <a:avLst/>
          </a:prstGeom>
          <a:noFill/>
          <a:ln w="9525">
            <a:solidFill>
              <a:srgbClr val="FF99FF"/>
            </a:solidFill>
            <a:miter lim="800000"/>
            <a:headEnd/>
            <a:tailEnd/>
          </a:ln>
        </p:spPr>
        <p:txBody>
          <a:bodyPr wrap="none"/>
          <a:lstStyle/>
          <a:p>
            <a:endParaRPr lang="en-US"/>
          </a:p>
        </p:txBody>
      </p:sp>
      <p:sp>
        <p:nvSpPr>
          <p:cNvPr id="375837" name="Line 30"/>
          <p:cNvSpPr>
            <a:spLocks noChangeShapeType="1"/>
          </p:cNvSpPr>
          <p:nvPr/>
        </p:nvSpPr>
        <p:spPr bwMode="auto">
          <a:xfrm>
            <a:off x="2622550" y="3200400"/>
            <a:ext cx="0" cy="2667000"/>
          </a:xfrm>
          <a:prstGeom prst="line">
            <a:avLst/>
          </a:prstGeom>
          <a:noFill/>
          <a:ln w="9525">
            <a:solidFill>
              <a:srgbClr val="FF99FF"/>
            </a:solidFill>
            <a:miter lim="800000"/>
            <a:headEnd/>
            <a:tailEnd/>
          </a:ln>
        </p:spPr>
        <p:txBody>
          <a:bodyPr wrap="none"/>
          <a:lstStyle/>
          <a:p>
            <a:endParaRPr lang="en-US"/>
          </a:p>
        </p:txBody>
      </p:sp>
      <p:sp>
        <p:nvSpPr>
          <p:cNvPr id="375838" name="Line 31"/>
          <p:cNvSpPr>
            <a:spLocks noChangeShapeType="1"/>
          </p:cNvSpPr>
          <p:nvPr/>
        </p:nvSpPr>
        <p:spPr bwMode="auto">
          <a:xfrm>
            <a:off x="381000" y="3886200"/>
            <a:ext cx="3429000" cy="0"/>
          </a:xfrm>
          <a:prstGeom prst="line">
            <a:avLst/>
          </a:prstGeom>
          <a:noFill/>
          <a:ln w="9525">
            <a:solidFill>
              <a:srgbClr val="FF99FF"/>
            </a:solidFill>
            <a:miter lim="800000"/>
            <a:headEnd/>
            <a:tailEnd/>
          </a:ln>
        </p:spPr>
        <p:txBody>
          <a:bodyPr wrap="none"/>
          <a:lstStyle/>
          <a:p>
            <a:endParaRPr lang="en-US"/>
          </a:p>
        </p:txBody>
      </p:sp>
      <p:sp>
        <p:nvSpPr>
          <p:cNvPr id="375839" name="Line 32"/>
          <p:cNvSpPr>
            <a:spLocks noChangeShapeType="1"/>
          </p:cNvSpPr>
          <p:nvPr/>
        </p:nvSpPr>
        <p:spPr bwMode="auto">
          <a:xfrm>
            <a:off x="381000" y="4495800"/>
            <a:ext cx="4191000" cy="0"/>
          </a:xfrm>
          <a:prstGeom prst="line">
            <a:avLst/>
          </a:prstGeom>
          <a:noFill/>
          <a:ln w="9525">
            <a:solidFill>
              <a:srgbClr val="FF99FF"/>
            </a:solidFill>
            <a:miter lim="800000"/>
            <a:headEnd/>
            <a:tailEnd/>
          </a:ln>
        </p:spPr>
        <p:txBody>
          <a:bodyPr wrap="none"/>
          <a:lstStyle/>
          <a:p>
            <a:endParaRPr lang="en-US"/>
          </a:p>
        </p:txBody>
      </p:sp>
      <p:sp>
        <p:nvSpPr>
          <p:cNvPr id="375840" name="Line 33"/>
          <p:cNvSpPr>
            <a:spLocks noChangeShapeType="1"/>
          </p:cNvSpPr>
          <p:nvPr/>
        </p:nvSpPr>
        <p:spPr bwMode="auto">
          <a:xfrm>
            <a:off x="381000" y="5181600"/>
            <a:ext cx="4191000" cy="0"/>
          </a:xfrm>
          <a:prstGeom prst="line">
            <a:avLst/>
          </a:prstGeom>
          <a:noFill/>
          <a:ln w="9525">
            <a:solidFill>
              <a:srgbClr val="FF99FF"/>
            </a:solidFill>
            <a:miter lim="800000"/>
            <a:headEnd/>
            <a:tailEnd/>
          </a:ln>
        </p:spPr>
        <p:txBody>
          <a:bodyPr wrap="none"/>
          <a:lstStyle/>
          <a:p>
            <a:endParaRPr lang="en-US"/>
          </a:p>
        </p:txBody>
      </p:sp>
      <p:sp>
        <p:nvSpPr>
          <p:cNvPr id="375841" name="Rectangle 34"/>
          <p:cNvSpPr>
            <a:spLocks noChangeArrowheads="1"/>
          </p:cNvSpPr>
          <p:nvPr/>
        </p:nvSpPr>
        <p:spPr bwMode="auto">
          <a:xfrm>
            <a:off x="3568700" y="3200400"/>
            <a:ext cx="990600" cy="692150"/>
          </a:xfrm>
          <a:prstGeom prst="rect">
            <a:avLst/>
          </a:prstGeom>
          <a:solidFill>
            <a:srgbClr val="A0C7FC"/>
          </a:solidFill>
          <a:ln w="12700">
            <a:noFill/>
            <a:miter lim="800000"/>
            <a:headEnd/>
            <a:tailEnd/>
          </a:ln>
        </p:spPr>
        <p:txBody>
          <a:bodyPr wrap="none" anchor="ctr"/>
          <a:lstStyle/>
          <a:p>
            <a:pPr algn="ctr">
              <a:spcBef>
                <a:spcPct val="50000"/>
              </a:spcBef>
            </a:pPr>
            <a:endParaRPr lang="en-US"/>
          </a:p>
        </p:txBody>
      </p:sp>
      <p:sp>
        <p:nvSpPr>
          <p:cNvPr id="375842" name="Rectangle 35"/>
          <p:cNvSpPr>
            <a:spLocks noChangeArrowheads="1"/>
          </p:cNvSpPr>
          <p:nvPr/>
        </p:nvSpPr>
        <p:spPr bwMode="auto">
          <a:xfrm>
            <a:off x="3716338" y="3273425"/>
            <a:ext cx="622300" cy="469900"/>
          </a:xfrm>
          <a:prstGeom prst="rect">
            <a:avLst/>
          </a:prstGeom>
          <a:noFill/>
          <a:ln w="12700">
            <a:noFill/>
            <a:miter lim="800000"/>
            <a:headEnd/>
            <a:tailEnd/>
          </a:ln>
        </p:spPr>
        <p:txBody>
          <a:bodyPr wrap="none" lIns="90487" tIns="44450" rIns="90487" bIns="44450">
            <a:spAutoFit/>
          </a:bodyPr>
          <a:lstStyle/>
          <a:p>
            <a:pPr eaLnBrk="0" hangingPunct="0"/>
            <a:r>
              <a:rPr lang="en-US" sz="2500"/>
              <a:t>.05</a:t>
            </a:r>
          </a:p>
        </p:txBody>
      </p:sp>
      <p:sp>
        <p:nvSpPr>
          <p:cNvPr id="375843" name="Rectangle 36"/>
          <p:cNvSpPr>
            <a:spLocks noChangeArrowheads="1"/>
          </p:cNvSpPr>
          <p:nvPr/>
        </p:nvSpPr>
        <p:spPr bwMode="auto">
          <a:xfrm>
            <a:off x="3538538" y="3943350"/>
            <a:ext cx="974725" cy="469900"/>
          </a:xfrm>
          <a:prstGeom prst="rect">
            <a:avLst/>
          </a:prstGeom>
          <a:noFill/>
          <a:ln w="12700">
            <a:noFill/>
            <a:miter lim="800000"/>
            <a:headEnd/>
            <a:tailEnd/>
          </a:ln>
        </p:spPr>
        <p:txBody>
          <a:bodyPr wrap="none" lIns="90487" tIns="44450" rIns="90487" bIns="44450">
            <a:spAutoFit/>
          </a:bodyPr>
          <a:lstStyle/>
          <a:p>
            <a:pPr eaLnBrk="0" hangingPunct="0"/>
            <a:r>
              <a:rPr lang="en-US" sz="2500"/>
              <a:t>.1711</a:t>
            </a:r>
          </a:p>
        </p:txBody>
      </p:sp>
      <p:sp>
        <p:nvSpPr>
          <p:cNvPr id="375844" name="Rectangle 37"/>
          <p:cNvSpPr>
            <a:spLocks noChangeArrowheads="1"/>
          </p:cNvSpPr>
          <p:nvPr/>
        </p:nvSpPr>
        <p:spPr bwMode="auto">
          <a:xfrm>
            <a:off x="3536950" y="4622800"/>
            <a:ext cx="974725" cy="469900"/>
          </a:xfrm>
          <a:prstGeom prst="rect">
            <a:avLst/>
          </a:prstGeom>
          <a:noFill/>
          <a:ln w="12700">
            <a:noFill/>
            <a:miter lim="800000"/>
            <a:headEnd/>
            <a:tailEnd/>
          </a:ln>
        </p:spPr>
        <p:txBody>
          <a:bodyPr wrap="none" lIns="90487" tIns="44450" rIns="90487" bIns="44450">
            <a:spAutoFit/>
          </a:bodyPr>
          <a:lstStyle/>
          <a:p>
            <a:pPr eaLnBrk="0" hangingPunct="0"/>
            <a:r>
              <a:rPr lang="en-US" sz="2500"/>
              <a:t>.1977</a:t>
            </a:r>
          </a:p>
        </p:txBody>
      </p:sp>
      <p:sp>
        <p:nvSpPr>
          <p:cNvPr id="375845" name="Rectangle 38"/>
          <p:cNvSpPr>
            <a:spLocks noChangeArrowheads="1"/>
          </p:cNvSpPr>
          <p:nvPr/>
        </p:nvSpPr>
        <p:spPr bwMode="auto">
          <a:xfrm>
            <a:off x="3538538" y="5273675"/>
            <a:ext cx="974725" cy="469900"/>
          </a:xfrm>
          <a:prstGeom prst="rect">
            <a:avLst/>
          </a:prstGeom>
          <a:noFill/>
          <a:ln w="12700">
            <a:noFill/>
            <a:miter lim="800000"/>
            <a:headEnd/>
            <a:tailEnd/>
          </a:ln>
        </p:spPr>
        <p:txBody>
          <a:bodyPr wrap="none" lIns="90487" tIns="44450" rIns="90487" bIns="44450">
            <a:spAutoFit/>
          </a:bodyPr>
          <a:lstStyle/>
          <a:p>
            <a:pPr eaLnBrk="0" hangingPunct="0"/>
            <a:r>
              <a:rPr lang="en-US" sz="2500"/>
              <a:t>.2266</a:t>
            </a:r>
          </a:p>
        </p:txBody>
      </p:sp>
      <p:sp>
        <p:nvSpPr>
          <p:cNvPr id="375846" name="Line 39"/>
          <p:cNvSpPr>
            <a:spLocks noChangeShapeType="1"/>
          </p:cNvSpPr>
          <p:nvPr/>
        </p:nvSpPr>
        <p:spPr bwMode="auto">
          <a:xfrm>
            <a:off x="3568700" y="3206750"/>
            <a:ext cx="0" cy="2667000"/>
          </a:xfrm>
          <a:prstGeom prst="line">
            <a:avLst/>
          </a:prstGeom>
          <a:noFill/>
          <a:ln w="9525">
            <a:solidFill>
              <a:srgbClr val="FF99FF"/>
            </a:solidFill>
            <a:miter lim="800000"/>
            <a:headEnd/>
            <a:tailEnd/>
          </a:ln>
        </p:spPr>
        <p:txBody>
          <a:bodyPr wrap="none"/>
          <a:lstStyle/>
          <a:p>
            <a:endParaRPr lang="en-US"/>
          </a:p>
        </p:txBody>
      </p:sp>
      <p:sp>
        <p:nvSpPr>
          <p:cNvPr id="375847" name="Rectangle 40"/>
          <p:cNvSpPr>
            <a:spLocks noChangeArrowheads="1"/>
          </p:cNvSpPr>
          <p:nvPr/>
        </p:nvSpPr>
        <p:spPr bwMode="auto">
          <a:xfrm>
            <a:off x="1143000" y="3276600"/>
            <a:ext cx="498475" cy="469900"/>
          </a:xfrm>
          <a:prstGeom prst="rect">
            <a:avLst/>
          </a:prstGeom>
          <a:noFill/>
          <a:ln w="12700">
            <a:noFill/>
            <a:miter lim="800000"/>
            <a:headEnd/>
            <a:tailEnd/>
          </a:ln>
        </p:spPr>
        <p:txBody>
          <a:bodyPr wrap="none" lIns="90487" tIns="44450" rIns="90487" bIns="44450">
            <a:spAutoFit/>
          </a:bodyPr>
          <a:lstStyle/>
          <a:p>
            <a:pPr eaLnBrk="0" hangingPunct="0"/>
            <a:r>
              <a:rPr lang="en-US" sz="2500"/>
              <a:t>…</a:t>
            </a:r>
          </a:p>
        </p:txBody>
      </p:sp>
      <p:sp>
        <p:nvSpPr>
          <p:cNvPr id="375848" name="Rectangle 41"/>
          <p:cNvSpPr>
            <a:spLocks noChangeArrowheads="1"/>
          </p:cNvSpPr>
          <p:nvPr/>
        </p:nvSpPr>
        <p:spPr bwMode="auto">
          <a:xfrm>
            <a:off x="1143000" y="3949700"/>
            <a:ext cx="498475" cy="469900"/>
          </a:xfrm>
          <a:prstGeom prst="rect">
            <a:avLst/>
          </a:prstGeom>
          <a:noFill/>
          <a:ln w="12700">
            <a:noFill/>
            <a:miter lim="800000"/>
            <a:headEnd/>
            <a:tailEnd/>
          </a:ln>
        </p:spPr>
        <p:txBody>
          <a:bodyPr wrap="none" lIns="90487" tIns="44450" rIns="90487" bIns="44450">
            <a:spAutoFit/>
          </a:bodyPr>
          <a:lstStyle/>
          <a:p>
            <a:pPr eaLnBrk="0" hangingPunct="0"/>
            <a:r>
              <a:rPr lang="en-US" sz="2500"/>
              <a:t>…</a:t>
            </a:r>
          </a:p>
        </p:txBody>
      </p:sp>
      <p:sp>
        <p:nvSpPr>
          <p:cNvPr id="375849" name="Rectangle 42"/>
          <p:cNvSpPr>
            <a:spLocks noChangeArrowheads="1"/>
          </p:cNvSpPr>
          <p:nvPr/>
        </p:nvSpPr>
        <p:spPr bwMode="auto">
          <a:xfrm>
            <a:off x="1143000" y="4648200"/>
            <a:ext cx="498475" cy="469900"/>
          </a:xfrm>
          <a:prstGeom prst="rect">
            <a:avLst/>
          </a:prstGeom>
          <a:noFill/>
          <a:ln w="12700">
            <a:noFill/>
            <a:miter lim="800000"/>
            <a:headEnd/>
            <a:tailEnd/>
          </a:ln>
        </p:spPr>
        <p:txBody>
          <a:bodyPr wrap="none" lIns="90487" tIns="44450" rIns="90487" bIns="44450">
            <a:spAutoFit/>
          </a:bodyPr>
          <a:lstStyle/>
          <a:p>
            <a:pPr eaLnBrk="0" hangingPunct="0"/>
            <a:r>
              <a:rPr lang="en-US" sz="2500"/>
              <a:t>…</a:t>
            </a:r>
          </a:p>
        </p:txBody>
      </p:sp>
      <p:sp>
        <p:nvSpPr>
          <p:cNvPr id="375850" name="Rectangle 43"/>
          <p:cNvSpPr>
            <a:spLocks noChangeArrowheads="1"/>
          </p:cNvSpPr>
          <p:nvPr/>
        </p:nvSpPr>
        <p:spPr bwMode="auto">
          <a:xfrm>
            <a:off x="1143000" y="5245100"/>
            <a:ext cx="498475" cy="469900"/>
          </a:xfrm>
          <a:prstGeom prst="rect">
            <a:avLst/>
          </a:prstGeom>
          <a:noFill/>
          <a:ln w="12700">
            <a:noFill/>
            <a:miter lim="800000"/>
            <a:headEnd/>
            <a:tailEnd/>
          </a:ln>
        </p:spPr>
        <p:txBody>
          <a:bodyPr wrap="none" lIns="90487" tIns="44450" rIns="90487" bIns="44450">
            <a:spAutoFit/>
          </a:bodyPr>
          <a:lstStyle/>
          <a:p>
            <a:pPr eaLnBrk="0" hangingPunct="0"/>
            <a:r>
              <a:rPr lang="en-US" sz="2500"/>
              <a:t>…</a:t>
            </a:r>
          </a:p>
        </p:txBody>
      </p:sp>
      <p:sp>
        <p:nvSpPr>
          <p:cNvPr id="375851" name="Freeform 44"/>
          <p:cNvSpPr>
            <a:spLocks/>
          </p:cNvSpPr>
          <p:nvPr/>
        </p:nvSpPr>
        <p:spPr bwMode="auto">
          <a:xfrm>
            <a:off x="5318125" y="4619625"/>
            <a:ext cx="1085850" cy="946150"/>
          </a:xfrm>
          <a:custGeom>
            <a:avLst/>
            <a:gdLst>
              <a:gd name="T0" fmla="*/ 684 w 684"/>
              <a:gd name="T1" fmla="*/ 596 h 596"/>
              <a:gd name="T2" fmla="*/ 684 w 684"/>
              <a:gd name="T3" fmla="*/ 0 h 596"/>
              <a:gd name="T4" fmla="*/ 651 w 684"/>
              <a:gd name="T5" fmla="*/ 60 h 596"/>
              <a:gd name="T6" fmla="*/ 613 w 684"/>
              <a:gd name="T7" fmla="*/ 120 h 596"/>
              <a:gd name="T8" fmla="*/ 573 w 684"/>
              <a:gd name="T9" fmla="*/ 185 h 596"/>
              <a:gd name="T10" fmla="*/ 547 w 684"/>
              <a:gd name="T11" fmla="*/ 227 h 596"/>
              <a:gd name="T12" fmla="*/ 499 w 684"/>
              <a:gd name="T13" fmla="*/ 293 h 596"/>
              <a:gd name="T14" fmla="*/ 390 w 684"/>
              <a:gd name="T15" fmla="*/ 410 h 596"/>
              <a:gd name="T16" fmla="*/ 346 w 684"/>
              <a:gd name="T17" fmla="*/ 444 h 596"/>
              <a:gd name="T18" fmla="*/ 225 w 684"/>
              <a:gd name="T19" fmla="*/ 507 h 596"/>
              <a:gd name="T20" fmla="*/ 159 w 684"/>
              <a:gd name="T21" fmla="*/ 528 h 596"/>
              <a:gd name="T22" fmla="*/ 87 w 684"/>
              <a:gd name="T23" fmla="*/ 542 h 596"/>
              <a:gd name="T24" fmla="*/ 0 w 684"/>
              <a:gd name="T25" fmla="*/ 548 h 596"/>
              <a:gd name="T26" fmla="*/ 0 w 684"/>
              <a:gd name="T27" fmla="*/ 596 h 596"/>
              <a:gd name="T28" fmla="*/ 684 w 684"/>
              <a:gd name="T29" fmla="*/ 596 h 5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84"/>
              <a:gd name="T46" fmla="*/ 0 h 596"/>
              <a:gd name="T47" fmla="*/ 684 w 684"/>
              <a:gd name="T48" fmla="*/ 596 h 59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84" h="596">
                <a:moveTo>
                  <a:pt x="684" y="596"/>
                </a:moveTo>
                <a:lnTo>
                  <a:pt x="684" y="0"/>
                </a:lnTo>
                <a:lnTo>
                  <a:pt x="651" y="60"/>
                </a:lnTo>
                <a:lnTo>
                  <a:pt x="613" y="120"/>
                </a:lnTo>
                <a:lnTo>
                  <a:pt x="573" y="185"/>
                </a:lnTo>
                <a:lnTo>
                  <a:pt x="547" y="227"/>
                </a:lnTo>
                <a:lnTo>
                  <a:pt x="499" y="293"/>
                </a:lnTo>
                <a:lnTo>
                  <a:pt x="390" y="410"/>
                </a:lnTo>
                <a:lnTo>
                  <a:pt x="346" y="444"/>
                </a:lnTo>
                <a:lnTo>
                  <a:pt x="225" y="507"/>
                </a:lnTo>
                <a:lnTo>
                  <a:pt x="159" y="528"/>
                </a:lnTo>
                <a:lnTo>
                  <a:pt x="87" y="542"/>
                </a:lnTo>
                <a:lnTo>
                  <a:pt x="0" y="548"/>
                </a:lnTo>
                <a:lnTo>
                  <a:pt x="0" y="596"/>
                </a:lnTo>
                <a:lnTo>
                  <a:pt x="684" y="596"/>
                </a:lnTo>
                <a:close/>
              </a:path>
            </a:pathLst>
          </a:custGeom>
          <a:solidFill>
            <a:srgbClr val="C7DAF7"/>
          </a:solidFill>
          <a:ln w="12700" cap="flat" cmpd="sng">
            <a:noFill/>
            <a:prstDash val="solid"/>
            <a:round/>
            <a:headEnd/>
            <a:tailEnd/>
          </a:ln>
        </p:spPr>
        <p:txBody>
          <a:bodyPr/>
          <a:lstStyle/>
          <a:p>
            <a:endParaRPr lang="en-US"/>
          </a:p>
        </p:txBody>
      </p:sp>
      <p:sp>
        <p:nvSpPr>
          <p:cNvPr id="375852" name="Line 45"/>
          <p:cNvSpPr>
            <a:spLocks noChangeShapeType="1"/>
          </p:cNvSpPr>
          <p:nvPr/>
        </p:nvSpPr>
        <p:spPr bwMode="auto">
          <a:xfrm>
            <a:off x="6400800" y="4648200"/>
            <a:ext cx="0" cy="914400"/>
          </a:xfrm>
          <a:prstGeom prst="line">
            <a:avLst/>
          </a:prstGeom>
          <a:noFill/>
          <a:ln w="12700">
            <a:solidFill>
              <a:schemeClr val="tx1"/>
            </a:solidFill>
            <a:round/>
            <a:headEnd/>
            <a:tailEnd/>
          </a:ln>
        </p:spPr>
        <p:txBody>
          <a:bodyPr wrap="none" anchor="ctr"/>
          <a:lstStyle/>
          <a:p>
            <a:endParaRPr lang="en-US"/>
          </a:p>
        </p:txBody>
      </p:sp>
      <p:sp>
        <p:nvSpPr>
          <p:cNvPr id="375853" name="Line 46"/>
          <p:cNvSpPr>
            <a:spLocks noChangeShapeType="1"/>
          </p:cNvSpPr>
          <p:nvPr/>
        </p:nvSpPr>
        <p:spPr bwMode="auto">
          <a:xfrm>
            <a:off x="5791200" y="4724400"/>
            <a:ext cx="457200" cy="533400"/>
          </a:xfrm>
          <a:prstGeom prst="line">
            <a:avLst/>
          </a:prstGeom>
          <a:noFill/>
          <a:ln w="19050">
            <a:solidFill>
              <a:schemeClr val="tx1"/>
            </a:solidFill>
            <a:round/>
            <a:headEnd/>
            <a:tailEnd type="triangle" w="med" len="med"/>
          </a:ln>
        </p:spPr>
        <p:txBody>
          <a:bodyPr wrap="none" anchor="ctr"/>
          <a:lstStyle/>
          <a:p>
            <a:endParaRPr lang="en-US"/>
          </a:p>
        </p:txBody>
      </p:sp>
      <p:sp>
        <p:nvSpPr>
          <p:cNvPr id="375854" name="Line 47"/>
          <p:cNvSpPr>
            <a:spLocks noChangeShapeType="1"/>
          </p:cNvSpPr>
          <p:nvPr/>
        </p:nvSpPr>
        <p:spPr bwMode="auto">
          <a:xfrm>
            <a:off x="6934200" y="3962400"/>
            <a:ext cx="0" cy="1600200"/>
          </a:xfrm>
          <a:prstGeom prst="line">
            <a:avLst/>
          </a:prstGeom>
          <a:noFill/>
          <a:ln w="31750">
            <a:solidFill>
              <a:schemeClr val="tx1"/>
            </a:solidFill>
            <a:round/>
            <a:headEnd/>
            <a:tailEnd/>
          </a:ln>
        </p:spPr>
        <p:txBody>
          <a:bodyPr wrap="none" anchor="ctr"/>
          <a:lstStyle/>
          <a:p>
            <a:endParaRPr lang="en-US"/>
          </a:p>
        </p:txBody>
      </p:sp>
      <p:sp>
        <p:nvSpPr>
          <p:cNvPr id="375855" name="Freeform 48"/>
          <p:cNvSpPr>
            <a:spLocks/>
          </p:cNvSpPr>
          <p:nvPr/>
        </p:nvSpPr>
        <p:spPr bwMode="auto">
          <a:xfrm>
            <a:off x="7010400" y="3962400"/>
            <a:ext cx="1593850" cy="1528763"/>
          </a:xfrm>
          <a:custGeom>
            <a:avLst/>
            <a:gdLst>
              <a:gd name="T0" fmla="*/ 1029 w 1030"/>
              <a:gd name="T1" fmla="*/ 990 h 991"/>
              <a:gd name="T2" fmla="*/ 921 w 1030"/>
              <a:gd name="T3" fmla="*/ 980 h 991"/>
              <a:gd name="T4" fmla="*/ 866 w 1030"/>
              <a:gd name="T5" fmla="*/ 967 h 991"/>
              <a:gd name="T6" fmla="*/ 813 w 1030"/>
              <a:gd name="T7" fmla="*/ 952 h 991"/>
              <a:gd name="T8" fmla="*/ 758 w 1030"/>
              <a:gd name="T9" fmla="*/ 929 h 991"/>
              <a:gd name="T10" fmla="*/ 703 w 1030"/>
              <a:gd name="T11" fmla="*/ 897 h 991"/>
              <a:gd name="T12" fmla="*/ 651 w 1030"/>
              <a:gd name="T13" fmla="*/ 857 h 991"/>
              <a:gd name="T14" fmla="*/ 541 w 1030"/>
              <a:gd name="T15" fmla="*/ 743 h 991"/>
              <a:gd name="T16" fmla="*/ 433 w 1030"/>
              <a:gd name="T17" fmla="*/ 581 h 991"/>
              <a:gd name="T18" fmla="*/ 325 w 1030"/>
              <a:gd name="T19" fmla="*/ 386 h 991"/>
              <a:gd name="T20" fmla="*/ 270 w 1030"/>
              <a:gd name="T21" fmla="*/ 287 h 991"/>
              <a:gd name="T22" fmla="*/ 215 w 1030"/>
              <a:gd name="T23" fmla="*/ 196 h 991"/>
              <a:gd name="T24" fmla="*/ 163 w 1030"/>
              <a:gd name="T25" fmla="*/ 116 h 991"/>
              <a:gd name="T26" fmla="*/ 108 w 1030"/>
              <a:gd name="T27" fmla="*/ 53 h 991"/>
              <a:gd name="T28" fmla="*/ 53 w 1030"/>
              <a:gd name="T29" fmla="*/ 13 h 991"/>
              <a:gd name="T30" fmla="*/ 0 w 1030"/>
              <a:gd name="T31" fmla="*/ 0 h 9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30"/>
              <a:gd name="T49" fmla="*/ 0 h 991"/>
              <a:gd name="T50" fmla="*/ 1030 w 1030"/>
              <a:gd name="T51" fmla="*/ 991 h 9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30" h="991">
                <a:moveTo>
                  <a:pt x="1029" y="990"/>
                </a:moveTo>
                <a:lnTo>
                  <a:pt x="921" y="980"/>
                </a:lnTo>
                <a:lnTo>
                  <a:pt x="866" y="967"/>
                </a:lnTo>
                <a:lnTo>
                  <a:pt x="813" y="952"/>
                </a:lnTo>
                <a:lnTo>
                  <a:pt x="758" y="929"/>
                </a:lnTo>
                <a:lnTo>
                  <a:pt x="703" y="897"/>
                </a:lnTo>
                <a:lnTo>
                  <a:pt x="651" y="857"/>
                </a:lnTo>
                <a:lnTo>
                  <a:pt x="541" y="743"/>
                </a:lnTo>
                <a:lnTo>
                  <a:pt x="433" y="581"/>
                </a:lnTo>
                <a:lnTo>
                  <a:pt x="325" y="386"/>
                </a:lnTo>
                <a:lnTo>
                  <a:pt x="270" y="287"/>
                </a:lnTo>
                <a:lnTo>
                  <a:pt x="215" y="196"/>
                </a:lnTo>
                <a:lnTo>
                  <a:pt x="163" y="116"/>
                </a:lnTo>
                <a:lnTo>
                  <a:pt x="108" y="53"/>
                </a:lnTo>
                <a:lnTo>
                  <a:pt x="53" y="13"/>
                </a:lnTo>
                <a:lnTo>
                  <a:pt x="0" y="0"/>
                </a:lnTo>
              </a:path>
            </a:pathLst>
          </a:custGeom>
          <a:noFill/>
          <a:ln w="50800" cap="rnd" cmpd="sng">
            <a:solidFill>
              <a:srgbClr val="008000"/>
            </a:solidFill>
            <a:prstDash val="solid"/>
            <a:round/>
            <a:headEnd type="none" w="med" len="med"/>
            <a:tailEnd type="none" w="med" len="med"/>
          </a:ln>
        </p:spPr>
        <p:txBody>
          <a:bodyPr/>
          <a:lstStyle/>
          <a:p>
            <a:endParaRPr lang="en-US"/>
          </a:p>
        </p:txBody>
      </p:sp>
      <p:sp>
        <p:nvSpPr>
          <p:cNvPr id="375856" name="Freeform 49"/>
          <p:cNvSpPr>
            <a:spLocks/>
          </p:cNvSpPr>
          <p:nvPr/>
        </p:nvSpPr>
        <p:spPr bwMode="auto">
          <a:xfrm>
            <a:off x="5332413" y="3957638"/>
            <a:ext cx="1644650" cy="1531937"/>
          </a:xfrm>
          <a:custGeom>
            <a:avLst/>
            <a:gdLst>
              <a:gd name="T0" fmla="*/ 0 w 1036"/>
              <a:gd name="T1" fmla="*/ 965 h 965"/>
              <a:gd name="T2" fmla="*/ 108 w 1036"/>
              <a:gd name="T3" fmla="*/ 955 h 965"/>
              <a:gd name="T4" fmla="*/ 163 w 1036"/>
              <a:gd name="T5" fmla="*/ 942 h 965"/>
              <a:gd name="T6" fmla="*/ 218 w 1036"/>
              <a:gd name="T7" fmla="*/ 927 h 965"/>
              <a:gd name="T8" fmla="*/ 271 w 1036"/>
              <a:gd name="T9" fmla="*/ 904 h 965"/>
              <a:gd name="T10" fmla="*/ 326 w 1036"/>
              <a:gd name="T11" fmla="*/ 872 h 965"/>
              <a:gd name="T12" fmla="*/ 381 w 1036"/>
              <a:gd name="T13" fmla="*/ 832 h 965"/>
              <a:gd name="T14" fmla="*/ 488 w 1036"/>
              <a:gd name="T15" fmla="*/ 718 h 965"/>
              <a:gd name="T16" fmla="*/ 596 w 1036"/>
              <a:gd name="T17" fmla="*/ 556 h 965"/>
              <a:gd name="T18" fmla="*/ 706 w 1036"/>
              <a:gd name="T19" fmla="*/ 361 h 965"/>
              <a:gd name="T20" fmla="*/ 759 w 1036"/>
              <a:gd name="T21" fmla="*/ 262 h 965"/>
              <a:gd name="T22" fmla="*/ 814 w 1036"/>
              <a:gd name="T23" fmla="*/ 171 h 965"/>
              <a:gd name="T24" fmla="*/ 868 w 1036"/>
              <a:gd name="T25" fmla="*/ 91 h 965"/>
              <a:gd name="T26" fmla="*/ 919 w 1036"/>
              <a:gd name="T27" fmla="*/ 33 h 965"/>
              <a:gd name="T28" fmla="*/ 973 w 1036"/>
              <a:gd name="T29" fmla="*/ 9 h 965"/>
              <a:gd name="T30" fmla="*/ 1036 w 1036"/>
              <a:gd name="T31" fmla="*/ 0 h 9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36"/>
              <a:gd name="T49" fmla="*/ 0 h 965"/>
              <a:gd name="T50" fmla="*/ 1036 w 1036"/>
              <a:gd name="T51" fmla="*/ 965 h 96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36" h="965">
                <a:moveTo>
                  <a:pt x="0" y="965"/>
                </a:moveTo>
                <a:lnTo>
                  <a:pt x="108" y="955"/>
                </a:lnTo>
                <a:lnTo>
                  <a:pt x="163" y="942"/>
                </a:lnTo>
                <a:lnTo>
                  <a:pt x="218" y="927"/>
                </a:lnTo>
                <a:lnTo>
                  <a:pt x="271" y="904"/>
                </a:lnTo>
                <a:lnTo>
                  <a:pt x="326" y="872"/>
                </a:lnTo>
                <a:lnTo>
                  <a:pt x="381" y="832"/>
                </a:lnTo>
                <a:lnTo>
                  <a:pt x="488" y="718"/>
                </a:lnTo>
                <a:lnTo>
                  <a:pt x="596" y="556"/>
                </a:lnTo>
                <a:lnTo>
                  <a:pt x="706" y="361"/>
                </a:lnTo>
                <a:lnTo>
                  <a:pt x="759" y="262"/>
                </a:lnTo>
                <a:lnTo>
                  <a:pt x="814" y="171"/>
                </a:lnTo>
                <a:lnTo>
                  <a:pt x="868" y="91"/>
                </a:lnTo>
                <a:lnTo>
                  <a:pt x="919" y="33"/>
                </a:lnTo>
                <a:lnTo>
                  <a:pt x="973" y="9"/>
                </a:lnTo>
                <a:lnTo>
                  <a:pt x="1036" y="0"/>
                </a:lnTo>
              </a:path>
            </a:pathLst>
          </a:custGeom>
          <a:noFill/>
          <a:ln w="50800" cap="rnd" cmpd="sng">
            <a:solidFill>
              <a:srgbClr val="008000"/>
            </a:solidFill>
            <a:prstDash val="solid"/>
            <a:round/>
            <a:headEnd type="none" w="med" len="med"/>
            <a:tailEnd type="none" w="med" len="med"/>
          </a:ln>
        </p:spPr>
        <p:txBody>
          <a:bodyPr/>
          <a:lstStyle/>
          <a:p>
            <a:endParaRPr lang="en-US"/>
          </a:p>
        </p:txBody>
      </p:sp>
      <p:sp>
        <p:nvSpPr>
          <p:cNvPr id="375857" name="Freeform 50"/>
          <p:cNvSpPr>
            <a:spLocks/>
          </p:cNvSpPr>
          <p:nvPr/>
        </p:nvSpPr>
        <p:spPr bwMode="auto">
          <a:xfrm>
            <a:off x="5314950" y="5573713"/>
            <a:ext cx="3289300" cy="7937"/>
          </a:xfrm>
          <a:custGeom>
            <a:avLst/>
            <a:gdLst>
              <a:gd name="T0" fmla="*/ 0 w 2072"/>
              <a:gd name="T1" fmla="*/ 5 h 5"/>
              <a:gd name="T2" fmla="*/ 12 w 2072"/>
              <a:gd name="T3" fmla="*/ 0 h 5"/>
              <a:gd name="T4" fmla="*/ 2072 w 2072"/>
              <a:gd name="T5" fmla="*/ 0 h 5"/>
              <a:gd name="T6" fmla="*/ 0 60000 65536"/>
              <a:gd name="T7" fmla="*/ 0 60000 65536"/>
              <a:gd name="T8" fmla="*/ 0 60000 65536"/>
              <a:gd name="T9" fmla="*/ 0 w 2072"/>
              <a:gd name="T10" fmla="*/ 0 h 5"/>
              <a:gd name="T11" fmla="*/ 2072 w 2072"/>
              <a:gd name="T12" fmla="*/ 5 h 5"/>
            </a:gdLst>
            <a:ahLst/>
            <a:cxnLst>
              <a:cxn ang="T6">
                <a:pos x="T0" y="T1"/>
              </a:cxn>
              <a:cxn ang="T7">
                <a:pos x="T2" y="T3"/>
              </a:cxn>
              <a:cxn ang="T8">
                <a:pos x="T4" y="T5"/>
              </a:cxn>
            </a:cxnLst>
            <a:rect l="T9" t="T10" r="T11" b="T12"/>
            <a:pathLst>
              <a:path w="2072" h="5">
                <a:moveTo>
                  <a:pt x="0" y="5"/>
                </a:moveTo>
                <a:lnTo>
                  <a:pt x="12" y="0"/>
                </a:lnTo>
                <a:lnTo>
                  <a:pt x="2072" y="0"/>
                </a:lnTo>
              </a:path>
            </a:pathLst>
          </a:custGeom>
          <a:noFill/>
          <a:ln w="50800" cap="rnd" cmpd="sng">
            <a:solidFill>
              <a:schemeClr val="tx1"/>
            </a:solidFill>
            <a:prstDash val="solid"/>
            <a:round/>
            <a:headEnd type="none" w="med" len="med"/>
            <a:tailEnd type="none" w="med" len="med"/>
          </a:ln>
        </p:spPr>
        <p:txBody>
          <a:bodyPr/>
          <a:lstStyle/>
          <a:p>
            <a:endParaRPr lang="en-US"/>
          </a:p>
        </p:txBody>
      </p:sp>
      <p:sp>
        <p:nvSpPr>
          <p:cNvPr id="375858" name="Rectangle 51"/>
          <p:cNvSpPr>
            <a:spLocks noChangeArrowheads="1"/>
          </p:cNvSpPr>
          <p:nvPr/>
        </p:nvSpPr>
        <p:spPr bwMode="auto">
          <a:xfrm>
            <a:off x="8610600" y="5732463"/>
            <a:ext cx="381000" cy="363537"/>
          </a:xfrm>
          <a:prstGeom prst="rect">
            <a:avLst/>
          </a:prstGeom>
          <a:noFill/>
          <a:ln w="12700">
            <a:noFill/>
            <a:miter lim="800000"/>
            <a:headEnd/>
            <a:tailEnd/>
          </a:ln>
        </p:spPr>
        <p:txBody>
          <a:bodyPr lIns="90487" tIns="44450" rIns="90487" bIns="44450">
            <a:spAutoFit/>
          </a:bodyPr>
          <a:lstStyle/>
          <a:p>
            <a:pPr eaLnBrk="0" hangingPunct="0"/>
            <a:r>
              <a:rPr lang="en-US" sz="1800" b="1"/>
              <a:t>X</a:t>
            </a:r>
          </a:p>
        </p:txBody>
      </p:sp>
      <p:sp>
        <p:nvSpPr>
          <p:cNvPr id="375859" name="Rectangle 52"/>
          <p:cNvSpPr>
            <a:spLocks noChangeArrowheads="1"/>
          </p:cNvSpPr>
          <p:nvPr/>
        </p:nvSpPr>
        <p:spPr bwMode="auto">
          <a:xfrm>
            <a:off x="6232525" y="5791200"/>
            <a:ext cx="320675" cy="363538"/>
          </a:xfrm>
          <a:prstGeom prst="rect">
            <a:avLst/>
          </a:prstGeom>
          <a:noFill/>
          <a:ln w="12700">
            <a:noFill/>
            <a:miter lim="800000"/>
            <a:headEnd/>
            <a:tailEnd/>
          </a:ln>
        </p:spPr>
        <p:txBody>
          <a:bodyPr wrap="none" lIns="90487" tIns="44450" rIns="90487" bIns="44450">
            <a:spAutoFit/>
          </a:bodyPr>
          <a:lstStyle/>
          <a:p>
            <a:pPr eaLnBrk="0" hangingPunct="0"/>
            <a:r>
              <a:rPr lang="en-US" sz="1800" b="1">
                <a:solidFill>
                  <a:srgbClr val="339933"/>
                </a:solidFill>
              </a:rPr>
              <a:t>?</a:t>
            </a:r>
            <a:endParaRPr lang="en-US" b="1">
              <a:solidFill>
                <a:srgbClr val="339933"/>
              </a:solidFill>
            </a:endParaRPr>
          </a:p>
        </p:txBody>
      </p:sp>
      <p:sp>
        <p:nvSpPr>
          <p:cNvPr id="375860" name="Rectangle 53"/>
          <p:cNvSpPr>
            <a:spLocks noChangeArrowheads="1"/>
          </p:cNvSpPr>
          <p:nvPr/>
        </p:nvSpPr>
        <p:spPr bwMode="auto">
          <a:xfrm>
            <a:off x="6740525" y="5791200"/>
            <a:ext cx="631825" cy="366713"/>
          </a:xfrm>
          <a:prstGeom prst="rect">
            <a:avLst/>
          </a:prstGeom>
          <a:noFill/>
          <a:ln w="12700">
            <a:noFill/>
            <a:miter lim="800000"/>
            <a:headEnd/>
            <a:tailEnd/>
          </a:ln>
        </p:spPr>
        <p:txBody>
          <a:bodyPr wrap="none" lIns="90487" tIns="44450" rIns="90487" bIns="44450">
            <a:spAutoFit/>
          </a:bodyPr>
          <a:lstStyle/>
          <a:p>
            <a:pPr eaLnBrk="0" hangingPunct="0"/>
            <a:r>
              <a:rPr lang="en-US" sz="1800" b="1"/>
              <a:t>18.0</a:t>
            </a:r>
            <a:endParaRPr lang="en-US" b="1"/>
          </a:p>
        </p:txBody>
      </p:sp>
      <p:sp>
        <p:nvSpPr>
          <p:cNvPr id="375861" name="Line 54"/>
          <p:cNvSpPr>
            <a:spLocks noChangeShapeType="1"/>
          </p:cNvSpPr>
          <p:nvPr/>
        </p:nvSpPr>
        <p:spPr bwMode="auto">
          <a:xfrm flipV="1">
            <a:off x="6400800" y="5562600"/>
            <a:ext cx="0" cy="304800"/>
          </a:xfrm>
          <a:prstGeom prst="line">
            <a:avLst/>
          </a:prstGeom>
          <a:noFill/>
          <a:ln w="12700">
            <a:solidFill>
              <a:schemeClr val="tx1"/>
            </a:solidFill>
            <a:round/>
            <a:headEnd/>
            <a:tailEnd type="triangle" w="med" len="med"/>
          </a:ln>
        </p:spPr>
        <p:txBody>
          <a:bodyPr wrap="none" anchor="ctr"/>
          <a:lstStyle/>
          <a:p>
            <a:endParaRPr lang="en-US"/>
          </a:p>
        </p:txBody>
      </p:sp>
      <p:sp>
        <p:nvSpPr>
          <p:cNvPr id="375862" name="Rectangle 55"/>
          <p:cNvSpPr>
            <a:spLocks noChangeArrowheads="1"/>
          </p:cNvSpPr>
          <p:nvPr/>
        </p:nvSpPr>
        <p:spPr bwMode="auto">
          <a:xfrm>
            <a:off x="5105400" y="4343400"/>
            <a:ext cx="1117600" cy="457200"/>
          </a:xfrm>
          <a:prstGeom prst="rect">
            <a:avLst/>
          </a:prstGeom>
          <a:solidFill>
            <a:srgbClr val="C7DAF7"/>
          </a:solidFill>
          <a:ln w="19050" algn="ctr">
            <a:noFill/>
            <a:miter lim="800000"/>
            <a:headEnd/>
            <a:tailEnd/>
          </a:ln>
        </p:spPr>
        <p:txBody>
          <a:bodyPr wrap="none">
            <a:spAutoFit/>
          </a:bodyPr>
          <a:lstStyle/>
          <a:p>
            <a:pPr algn="ctr"/>
            <a:r>
              <a:rPr lang="en-US"/>
              <a:t>0.2000</a:t>
            </a:r>
          </a:p>
        </p:txBody>
      </p:sp>
      <p:sp>
        <p:nvSpPr>
          <p:cNvPr id="375863" name="Rectangle 56"/>
          <p:cNvSpPr>
            <a:spLocks noChangeArrowheads="1"/>
          </p:cNvSpPr>
          <p:nvPr/>
        </p:nvSpPr>
        <p:spPr bwMode="auto">
          <a:xfrm>
            <a:off x="8610600" y="6037263"/>
            <a:ext cx="381000" cy="363537"/>
          </a:xfrm>
          <a:prstGeom prst="rect">
            <a:avLst/>
          </a:prstGeom>
          <a:noFill/>
          <a:ln w="12700">
            <a:noFill/>
            <a:miter lim="800000"/>
            <a:headEnd/>
            <a:tailEnd/>
          </a:ln>
        </p:spPr>
        <p:txBody>
          <a:bodyPr lIns="90487" tIns="44450" rIns="90487" bIns="44450">
            <a:spAutoFit/>
          </a:bodyPr>
          <a:lstStyle/>
          <a:p>
            <a:pPr eaLnBrk="0" hangingPunct="0"/>
            <a:r>
              <a:rPr lang="en-US" sz="1800" b="1"/>
              <a:t>Z</a:t>
            </a:r>
          </a:p>
        </p:txBody>
      </p:sp>
      <p:sp>
        <p:nvSpPr>
          <p:cNvPr id="375864" name="Rectangle 57"/>
          <p:cNvSpPr>
            <a:spLocks noChangeArrowheads="1"/>
          </p:cNvSpPr>
          <p:nvPr/>
        </p:nvSpPr>
        <p:spPr bwMode="auto">
          <a:xfrm>
            <a:off x="6003925" y="6113463"/>
            <a:ext cx="701675" cy="363537"/>
          </a:xfrm>
          <a:prstGeom prst="rect">
            <a:avLst/>
          </a:prstGeom>
          <a:noFill/>
          <a:ln w="12700">
            <a:noFill/>
            <a:miter lim="800000"/>
            <a:headEnd/>
            <a:tailEnd/>
          </a:ln>
        </p:spPr>
        <p:txBody>
          <a:bodyPr wrap="none" lIns="90487" tIns="44450" rIns="90487" bIns="44450">
            <a:spAutoFit/>
          </a:bodyPr>
          <a:lstStyle/>
          <a:p>
            <a:pPr eaLnBrk="0" hangingPunct="0"/>
            <a:r>
              <a:rPr lang="en-US" sz="1800" b="1">
                <a:solidFill>
                  <a:srgbClr val="339933"/>
                </a:solidFill>
              </a:rPr>
              <a:t>-0.84</a:t>
            </a:r>
            <a:endParaRPr lang="en-US" b="1">
              <a:solidFill>
                <a:srgbClr val="339933"/>
              </a:solidFill>
            </a:endParaRPr>
          </a:p>
        </p:txBody>
      </p:sp>
      <p:sp>
        <p:nvSpPr>
          <p:cNvPr id="375865" name="Rectangle 58"/>
          <p:cNvSpPr>
            <a:spLocks noChangeArrowheads="1"/>
          </p:cNvSpPr>
          <p:nvPr/>
        </p:nvSpPr>
        <p:spPr bwMode="auto">
          <a:xfrm>
            <a:off x="6740525" y="6113463"/>
            <a:ext cx="371475" cy="363537"/>
          </a:xfrm>
          <a:prstGeom prst="rect">
            <a:avLst/>
          </a:prstGeom>
          <a:noFill/>
          <a:ln w="12700">
            <a:noFill/>
            <a:miter lim="800000"/>
            <a:headEnd/>
            <a:tailEnd/>
          </a:ln>
        </p:spPr>
        <p:txBody>
          <a:bodyPr wrap="none" lIns="90487" tIns="44450" rIns="90487" bIns="44450">
            <a:spAutoFit/>
          </a:bodyPr>
          <a:lstStyle/>
          <a:p>
            <a:pPr eaLnBrk="0" hangingPunct="0"/>
            <a:r>
              <a:rPr lang="en-US" sz="1800" b="1"/>
              <a:t> 0</a:t>
            </a:r>
            <a:endParaRPr lang="en-US" b="1"/>
          </a:p>
        </p:txBody>
      </p:sp>
      <p:sp>
        <p:nvSpPr>
          <p:cNvPr id="375866" name="Oval 59"/>
          <p:cNvSpPr>
            <a:spLocks noChangeArrowheads="1"/>
          </p:cNvSpPr>
          <p:nvPr/>
        </p:nvSpPr>
        <p:spPr bwMode="auto">
          <a:xfrm>
            <a:off x="5943600" y="5791200"/>
            <a:ext cx="838200" cy="762000"/>
          </a:xfrm>
          <a:prstGeom prst="ellipse">
            <a:avLst/>
          </a:prstGeom>
          <a:noFill/>
          <a:ln w="28575">
            <a:solidFill>
              <a:schemeClr val="hlink"/>
            </a:solidFill>
            <a:miter lim="800000"/>
            <a:headEnd/>
            <a:tailEnd/>
          </a:ln>
        </p:spPr>
        <p:txBody>
          <a:bodyPr wrap="none" anchor="ctr"/>
          <a:lstStyle/>
          <a:p>
            <a:pPr algn="ctr">
              <a:spcBef>
                <a:spcPct val="50000"/>
              </a:spcBef>
            </a:pPr>
            <a:endParaRPr lang="en-US"/>
          </a:p>
        </p:txBody>
      </p:sp>
      <p:sp>
        <p:nvSpPr>
          <p:cNvPr id="375867" name="Text Box 60"/>
          <p:cNvSpPr txBox="1">
            <a:spLocks noChangeArrowheads="1"/>
          </p:cNvSpPr>
          <p:nvPr/>
        </p:nvSpPr>
        <p:spPr bwMode="auto">
          <a:xfrm>
            <a:off x="914400" y="1676400"/>
            <a:ext cx="7315200" cy="528638"/>
          </a:xfrm>
          <a:prstGeom prst="rect">
            <a:avLst/>
          </a:prstGeom>
          <a:solidFill>
            <a:srgbClr val="C7DAF7"/>
          </a:solidFill>
          <a:ln w="9525">
            <a:solidFill>
              <a:schemeClr val="tx1"/>
            </a:solidFill>
            <a:miter lim="800000"/>
            <a:headEnd/>
            <a:tailEnd/>
          </a:ln>
        </p:spPr>
        <p:txBody>
          <a:bodyPr>
            <a:spAutoFit/>
          </a:bodyPr>
          <a:lstStyle/>
          <a:p>
            <a:pPr>
              <a:spcBef>
                <a:spcPct val="50000"/>
              </a:spcBef>
            </a:pPr>
            <a:r>
              <a:rPr lang="en-US" sz="2800"/>
              <a:t>1.  Find the Z value for the known probability</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10"/>
          </p:nvPr>
        </p:nvSpPr>
        <p:spPr>
          <a:ln/>
        </p:spPr>
        <p:txBody>
          <a:bodyPr/>
          <a:lstStyle/>
          <a:p>
            <a:r>
              <a:rPr lang="en-US"/>
              <a:t>Copyright ©2011 Pearson Education, Inc. publishing as Prentice Hall</a:t>
            </a:r>
          </a:p>
        </p:txBody>
      </p:sp>
      <p:sp>
        <p:nvSpPr>
          <p:cNvPr id="7" name="Rectangle 5"/>
          <p:cNvSpPr>
            <a:spLocks noGrp="1" noChangeArrowheads="1"/>
          </p:cNvSpPr>
          <p:nvPr>
            <p:ph type="sldNum" sz="quarter" idx="11"/>
          </p:nvPr>
        </p:nvSpPr>
        <p:spPr>
          <a:ln/>
        </p:spPr>
        <p:txBody>
          <a:bodyPr/>
          <a:lstStyle/>
          <a:p>
            <a:r>
              <a:rPr lang="en-US"/>
              <a:t>6-</a:t>
            </a:r>
            <a:fld id="{54FF1726-8E94-42D4-BC8E-B52F132ED2C7}" type="slidenum">
              <a:rPr lang="en-US"/>
              <a:pPr/>
              <a:t>33</a:t>
            </a:fld>
            <a:endParaRPr lang="en-US"/>
          </a:p>
        </p:txBody>
      </p:sp>
      <p:sp>
        <p:nvSpPr>
          <p:cNvPr id="284679" name="Rectangle 2"/>
          <p:cNvSpPr>
            <a:spLocks noGrp="1" noChangeArrowheads="1"/>
          </p:cNvSpPr>
          <p:nvPr>
            <p:ph type="body" idx="1"/>
          </p:nvPr>
        </p:nvSpPr>
        <p:spPr>
          <a:xfrm>
            <a:off x="990600" y="1752600"/>
            <a:ext cx="7175500" cy="611188"/>
          </a:xfrm>
          <a:solidFill>
            <a:srgbClr val="C7DAF7"/>
          </a:solidFill>
          <a:ln>
            <a:solidFill>
              <a:schemeClr val="tx1"/>
            </a:solidFill>
          </a:ln>
        </p:spPr>
        <p:txBody>
          <a:bodyPr/>
          <a:lstStyle/>
          <a:p>
            <a:pPr eaLnBrk="1" hangingPunct="1">
              <a:buFont typeface="Wingdings" pitchFamily="2" charset="2"/>
              <a:buNone/>
            </a:pPr>
            <a:r>
              <a:rPr lang="en-US" smtClean="0"/>
              <a:t>	2.  Convert to X units using the formula:</a:t>
            </a:r>
          </a:p>
        </p:txBody>
      </p:sp>
      <p:sp>
        <p:nvSpPr>
          <p:cNvPr id="284680" name="Rectangle 3"/>
          <p:cNvSpPr>
            <a:spLocks noGrp="1" noChangeArrowheads="1"/>
          </p:cNvSpPr>
          <p:nvPr>
            <p:ph type="title"/>
          </p:nvPr>
        </p:nvSpPr>
        <p:spPr>
          <a:xfrm>
            <a:off x="1766888" y="387350"/>
            <a:ext cx="6623050" cy="660400"/>
          </a:xfrm>
        </p:spPr>
        <p:txBody>
          <a:bodyPr/>
          <a:lstStyle/>
          <a:p>
            <a:pPr eaLnBrk="1" hangingPunct="1">
              <a:lnSpc>
                <a:spcPct val="80000"/>
              </a:lnSpc>
            </a:pPr>
            <a:r>
              <a:rPr lang="en-US" smtClean="0"/>
              <a:t>Finding the X value</a:t>
            </a:r>
          </a:p>
        </p:txBody>
      </p:sp>
      <p:graphicFrame>
        <p:nvGraphicFramePr>
          <p:cNvPr id="284676" name="Object 4"/>
          <p:cNvGraphicFramePr>
            <a:graphicFrameLocks noChangeAspect="1"/>
          </p:cNvGraphicFramePr>
          <p:nvPr/>
        </p:nvGraphicFramePr>
        <p:xfrm>
          <a:off x="2660650" y="2711450"/>
          <a:ext cx="3519488" cy="1711325"/>
        </p:xfrm>
        <a:graphic>
          <a:graphicData uri="http://schemas.openxmlformats.org/presentationml/2006/ole">
            <p:oleObj spid="_x0000_s284676" name="Equation" r:id="rId3" imgW="1358640" imgH="660240" progId="Equation.3">
              <p:embed/>
            </p:oleObj>
          </a:graphicData>
        </a:graphic>
      </p:graphicFrame>
      <p:sp>
        <p:nvSpPr>
          <p:cNvPr id="284681" name="Rectangle 5"/>
          <p:cNvSpPr>
            <a:spLocks noChangeArrowheads="1"/>
          </p:cNvSpPr>
          <p:nvPr/>
        </p:nvSpPr>
        <p:spPr bwMode="auto">
          <a:xfrm>
            <a:off x="1752600" y="4876800"/>
            <a:ext cx="6019800" cy="1295400"/>
          </a:xfrm>
          <a:prstGeom prst="rect">
            <a:avLst/>
          </a:prstGeom>
          <a:solidFill>
            <a:srgbClr val="C7DAF7"/>
          </a:solidFill>
          <a:ln w="9525">
            <a:solidFill>
              <a:schemeClr val="tx1"/>
            </a:solidFill>
            <a:miter lim="800000"/>
            <a:headEnd/>
            <a:tailEnd/>
          </a:ln>
        </p:spPr>
        <p:txBody>
          <a:bodyPr lIns="85342" tIns="42672" rIns="85342" bIns="42672"/>
          <a:lstStyle/>
          <a:p>
            <a:pPr marL="320675" indent="-320675" defTabSz="852488">
              <a:spcBef>
                <a:spcPct val="20000"/>
              </a:spcBef>
              <a:buClr>
                <a:schemeClr val="folHlink"/>
              </a:buClr>
              <a:buSzPct val="60000"/>
              <a:buFont typeface="Wingdings" pitchFamily="2" charset="2"/>
              <a:buNone/>
            </a:pPr>
            <a:r>
              <a:rPr lang="en-US" sz="2800"/>
              <a:t>	</a:t>
            </a:r>
            <a:r>
              <a:rPr lang="en-US"/>
              <a:t>So 20% of the values from a distribution with mean 18.0 and standard deviation 5.0 are less than 13.80</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ftr" sz="quarter" idx="10"/>
          </p:nvPr>
        </p:nvSpPr>
        <p:spPr>
          <a:ln/>
        </p:spPr>
        <p:txBody>
          <a:bodyPr/>
          <a:lstStyle/>
          <a:p>
            <a:r>
              <a:rPr lang="en-US"/>
              <a:t>Copyright ©2011 Pearson Education, Inc. publishing as Prentice Hall</a:t>
            </a:r>
          </a:p>
        </p:txBody>
      </p:sp>
      <p:sp>
        <p:nvSpPr>
          <p:cNvPr id="5" name="Rectangle 5"/>
          <p:cNvSpPr>
            <a:spLocks noGrp="1" noChangeArrowheads="1"/>
          </p:cNvSpPr>
          <p:nvPr>
            <p:ph type="sldNum" sz="quarter" idx="11"/>
          </p:nvPr>
        </p:nvSpPr>
        <p:spPr>
          <a:ln/>
        </p:spPr>
        <p:txBody>
          <a:bodyPr/>
          <a:lstStyle/>
          <a:p>
            <a:r>
              <a:rPr lang="en-US"/>
              <a:t>6-</a:t>
            </a:r>
            <a:fld id="{F305325D-0043-4B53-BE67-8CDFD6CD3A09}" type="slidenum">
              <a:rPr lang="en-US"/>
              <a:pPr/>
              <a:t>34</a:t>
            </a:fld>
            <a:endParaRPr lang="en-US"/>
          </a:p>
        </p:txBody>
      </p:sp>
      <p:sp>
        <p:nvSpPr>
          <p:cNvPr id="377859" name="Rectangle 2"/>
          <p:cNvSpPr>
            <a:spLocks noGrp="1" noChangeArrowheads="1"/>
          </p:cNvSpPr>
          <p:nvPr>
            <p:ph type="title"/>
          </p:nvPr>
        </p:nvSpPr>
        <p:spPr/>
        <p:txBody>
          <a:bodyPr/>
          <a:lstStyle/>
          <a:p>
            <a:pPr eaLnBrk="1" hangingPunct="1"/>
            <a:r>
              <a:rPr lang="en-US" smtClean="0"/>
              <a:t>Evaluating Normality</a:t>
            </a:r>
          </a:p>
        </p:txBody>
      </p:sp>
      <p:sp>
        <p:nvSpPr>
          <p:cNvPr id="377860" name="Rectangle 3"/>
          <p:cNvSpPr>
            <a:spLocks noGrp="1" noChangeArrowheads="1"/>
          </p:cNvSpPr>
          <p:nvPr>
            <p:ph type="body" idx="1"/>
          </p:nvPr>
        </p:nvSpPr>
        <p:spPr>
          <a:xfrm>
            <a:off x="609600" y="1600200"/>
            <a:ext cx="7924800" cy="4267200"/>
          </a:xfrm>
        </p:spPr>
        <p:txBody>
          <a:bodyPr/>
          <a:lstStyle/>
          <a:p>
            <a:pPr eaLnBrk="1" hangingPunct="1">
              <a:lnSpc>
                <a:spcPct val="90000"/>
              </a:lnSpc>
              <a:spcAft>
                <a:spcPct val="20000"/>
              </a:spcAft>
            </a:pPr>
            <a:r>
              <a:rPr lang="en-US" sz="2600" smtClean="0"/>
              <a:t>Not all continuous distributions are normal</a:t>
            </a:r>
          </a:p>
          <a:p>
            <a:pPr eaLnBrk="1" hangingPunct="1">
              <a:lnSpc>
                <a:spcPct val="90000"/>
              </a:lnSpc>
              <a:spcAft>
                <a:spcPct val="20000"/>
              </a:spcAft>
            </a:pPr>
            <a:r>
              <a:rPr lang="en-US" sz="2600" smtClean="0"/>
              <a:t>It is important to evaluate how well the data set is approximated by a normal distribution.</a:t>
            </a:r>
          </a:p>
          <a:p>
            <a:pPr eaLnBrk="1" hangingPunct="1">
              <a:lnSpc>
                <a:spcPct val="90000"/>
              </a:lnSpc>
              <a:spcAft>
                <a:spcPct val="20000"/>
              </a:spcAft>
            </a:pPr>
            <a:r>
              <a:rPr lang="en-US" sz="2600" smtClean="0"/>
              <a:t>Normally distributed data should approximate the theoretical normal distribution:</a:t>
            </a:r>
          </a:p>
          <a:p>
            <a:pPr lvl="1" eaLnBrk="1" hangingPunct="1">
              <a:lnSpc>
                <a:spcPct val="90000"/>
              </a:lnSpc>
              <a:spcAft>
                <a:spcPct val="20000"/>
              </a:spcAft>
            </a:pPr>
            <a:r>
              <a:rPr lang="en-US" sz="2300" smtClean="0"/>
              <a:t>The normal distribution is bell shaped (symmetrical) where the mean is equal to the median.</a:t>
            </a:r>
          </a:p>
          <a:p>
            <a:pPr lvl="1" eaLnBrk="1" hangingPunct="1">
              <a:lnSpc>
                <a:spcPct val="90000"/>
              </a:lnSpc>
              <a:spcAft>
                <a:spcPct val="20000"/>
              </a:spcAft>
            </a:pPr>
            <a:r>
              <a:rPr lang="en-US" sz="2300" smtClean="0"/>
              <a:t>The empirical rule applies to the normal distribution.</a:t>
            </a:r>
          </a:p>
          <a:p>
            <a:pPr lvl="1" eaLnBrk="1" hangingPunct="1">
              <a:lnSpc>
                <a:spcPct val="90000"/>
              </a:lnSpc>
              <a:spcAft>
                <a:spcPct val="20000"/>
              </a:spcAft>
            </a:pPr>
            <a:r>
              <a:rPr lang="en-US" sz="2300" smtClean="0"/>
              <a:t>The interquartile range of a normal distribution is 1.33 standard deviations.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ftr" sz="quarter" idx="10"/>
          </p:nvPr>
        </p:nvSpPr>
        <p:spPr>
          <a:ln/>
        </p:spPr>
        <p:txBody>
          <a:bodyPr/>
          <a:lstStyle/>
          <a:p>
            <a:r>
              <a:rPr lang="en-US"/>
              <a:t>Copyright ©2011 Pearson Education, Inc. publishing as Prentice Hall</a:t>
            </a:r>
          </a:p>
        </p:txBody>
      </p:sp>
      <p:sp>
        <p:nvSpPr>
          <p:cNvPr id="6" name="Rectangle 5"/>
          <p:cNvSpPr>
            <a:spLocks noGrp="1" noChangeArrowheads="1"/>
          </p:cNvSpPr>
          <p:nvPr>
            <p:ph type="sldNum" sz="quarter" idx="11"/>
          </p:nvPr>
        </p:nvSpPr>
        <p:spPr>
          <a:ln/>
        </p:spPr>
        <p:txBody>
          <a:bodyPr/>
          <a:lstStyle/>
          <a:p>
            <a:r>
              <a:rPr lang="en-US"/>
              <a:t>6-</a:t>
            </a:r>
            <a:fld id="{99E45E8D-5D38-4E1E-894A-3B27789872A1}" type="slidenum">
              <a:rPr lang="en-US"/>
              <a:pPr/>
              <a:t>35</a:t>
            </a:fld>
            <a:endParaRPr lang="en-US"/>
          </a:p>
        </p:txBody>
      </p:sp>
      <p:sp>
        <p:nvSpPr>
          <p:cNvPr id="378883" name="Rectangle 2"/>
          <p:cNvSpPr>
            <a:spLocks noGrp="1" noChangeArrowheads="1"/>
          </p:cNvSpPr>
          <p:nvPr>
            <p:ph type="title"/>
          </p:nvPr>
        </p:nvSpPr>
        <p:spPr/>
        <p:txBody>
          <a:bodyPr/>
          <a:lstStyle/>
          <a:p>
            <a:pPr eaLnBrk="1" hangingPunct="1"/>
            <a:r>
              <a:rPr lang="en-US" smtClean="0"/>
              <a:t>Evaluating Normality</a:t>
            </a:r>
          </a:p>
        </p:txBody>
      </p:sp>
      <p:sp>
        <p:nvSpPr>
          <p:cNvPr id="378884" name="Rectangle 3"/>
          <p:cNvSpPr>
            <a:spLocks noGrp="1" noChangeArrowheads="1"/>
          </p:cNvSpPr>
          <p:nvPr>
            <p:ph type="body" idx="1"/>
          </p:nvPr>
        </p:nvSpPr>
        <p:spPr>
          <a:xfrm>
            <a:off x="457200" y="1600200"/>
            <a:ext cx="8458200" cy="4532313"/>
          </a:xfrm>
        </p:spPr>
        <p:txBody>
          <a:bodyPr/>
          <a:lstStyle/>
          <a:p>
            <a:pPr marL="0" indent="0" eaLnBrk="1" hangingPunct="1">
              <a:buFont typeface="Wingdings" pitchFamily="2" charset="2"/>
              <a:buNone/>
            </a:pPr>
            <a:r>
              <a:rPr lang="en-US" smtClean="0"/>
              <a:t>Comparing data characteristics to theoretical properties</a:t>
            </a:r>
          </a:p>
          <a:p>
            <a:pPr marL="0" indent="0" eaLnBrk="1" hangingPunct="1">
              <a:buFont typeface="Wingdings" pitchFamily="2" charset="2"/>
              <a:buNone/>
            </a:pPr>
            <a:endParaRPr lang="en-US" sz="1200" smtClean="0"/>
          </a:p>
          <a:p>
            <a:pPr marL="0" indent="0" eaLnBrk="1" hangingPunct="1"/>
            <a:r>
              <a:rPr lang="en-US" sz="2400" smtClean="0"/>
              <a:t>Construct </a:t>
            </a:r>
            <a:r>
              <a:rPr lang="en-US" sz="2400" smtClean="0">
                <a:solidFill>
                  <a:schemeClr val="folHlink"/>
                </a:solidFill>
              </a:rPr>
              <a:t>charts or graphs</a:t>
            </a:r>
          </a:p>
          <a:p>
            <a:pPr lvl="1" eaLnBrk="1" hangingPunct="1"/>
            <a:r>
              <a:rPr lang="en-US" sz="2000" smtClean="0"/>
              <a:t>For small- or moderate-sized data sets, construct a stem-and-leaf display or a boxplot to check for symmetry</a:t>
            </a:r>
          </a:p>
          <a:p>
            <a:pPr lvl="1" eaLnBrk="1" hangingPunct="1"/>
            <a:r>
              <a:rPr lang="en-US" sz="2000" smtClean="0"/>
              <a:t>For large data sets, does the histogram or polygon appear bell-shaped?</a:t>
            </a:r>
          </a:p>
          <a:p>
            <a:pPr marL="0" indent="0" eaLnBrk="1" hangingPunct="1"/>
            <a:r>
              <a:rPr lang="en-US" sz="2400" smtClean="0"/>
              <a:t>Compute </a:t>
            </a:r>
            <a:r>
              <a:rPr lang="en-US" sz="2400" smtClean="0">
                <a:solidFill>
                  <a:schemeClr val="folHlink"/>
                </a:solidFill>
              </a:rPr>
              <a:t>descriptive summary measures</a:t>
            </a:r>
          </a:p>
          <a:p>
            <a:pPr lvl="1" eaLnBrk="1" hangingPunct="1"/>
            <a:r>
              <a:rPr lang="en-US" sz="2000" smtClean="0"/>
              <a:t>Do the mean, median and mode have similar values?</a:t>
            </a:r>
          </a:p>
          <a:p>
            <a:pPr lvl="1" eaLnBrk="1" hangingPunct="1"/>
            <a:r>
              <a:rPr lang="en-US" sz="2000" smtClean="0"/>
              <a:t>Is the interquartile range approximately 1.33 </a:t>
            </a:r>
            <a:r>
              <a:rPr lang="el-GR" sz="2000" smtClean="0">
                <a:cs typeface="Arial" charset="0"/>
              </a:rPr>
              <a:t>σ</a:t>
            </a:r>
            <a:r>
              <a:rPr lang="en-US" sz="2000" smtClean="0"/>
              <a:t>?</a:t>
            </a:r>
            <a:endParaRPr lang="en-US" sz="2000" smtClean="0">
              <a:latin typeface="Symbol" pitchFamily="18" charset="2"/>
            </a:endParaRPr>
          </a:p>
          <a:p>
            <a:pPr lvl="1" eaLnBrk="1" hangingPunct="1"/>
            <a:r>
              <a:rPr lang="en-US" sz="2000" smtClean="0"/>
              <a:t>Is the range approximately 6 </a:t>
            </a:r>
            <a:r>
              <a:rPr lang="el-GR" sz="2000" smtClean="0">
                <a:cs typeface="Arial" charset="0"/>
              </a:rPr>
              <a:t>σ</a:t>
            </a:r>
            <a:r>
              <a:rPr lang="en-US" sz="2000" smtClean="0"/>
              <a:t>?</a:t>
            </a:r>
          </a:p>
        </p:txBody>
      </p:sp>
      <p:sp>
        <p:nvSpPr>
          <p:cNvPr id="378885" name="Text Box 4"/>
          <p:cNvSpPr txBox="1">
            <a:spLocks noChangeArrowheads="1"/>
          </p:cNvSpPr>
          <p:nvPr/>
        </p:nvSpPr>
        <p:spPr bwMode="auto">
          <a:xfrm>
            <a:off x="7543800" y="1203325"/>
            <a:ext cx="1600200" cy="396875"/>
          </a:xfrm>
          <a:prstGeom prst="rect">
            <a:avLst/>
          </a:prstGeom>
          <a:noFill/>
          <a:ln w="9525">
            <a:noFill/>
            <a:miter lim="800000"/>
            <a:headEnd/>
            <a:tailEnd/>
          </a:ln>
        </p:spPr>
        <p:txBody>
          <a:bodyPr>
            <a:spAutoFit/>
          </a:bodyPr>
          <a:lstStyle/>
          <a:p>
            <a:pPr>
              <a:spcBef>
                <a:spcPct val="50000"/>
              </a:spcBef>
            </a:pPr>
            <a:r>
              <a:rPr lang="en-US" sz="2000" i="1">
                <a:solidFill>
                  <a:srgbClr val="000099"/>
                </a:solidFill>
              </a:rPr>
              <a:t>(continued)</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ftr" sz="quarter" idx="10"/>
          </p:nvPr>
        </p:nvSpPr>
        <p:spPr>
          <a:ln/>
        </p:spPr>
        <p:txBody>
          <a:bodyPr/>
          <a:lstStyle/>
          <a:p>
            <a:r>
              <a:rPr lang="en-US"/>
              <a:t>Copyright ©2011 Pearson Education, Inc. publishing as Prentice Hall</a:t>
            </a:r>
          </a:p>
        </p:txBody>
      </p:sp>
      <p:sp>
        <p:nvSpPr>
          <p:cNvPr id="6" name="Rectangle 5"/>
          <p:cNvSpPr>
            <a:spLocks noGrp="1" noChangeArrowheads="1"/>
          </p:cNvSpPr>
          <p:nvPr>
            <p:ph type="sldNum" sz="quarter" idx="11"/>
          </p:nvPr>
        </p:nvSpPr>
        <p:spPr>
          <a:ln/>
        </p:spPr>
        <p:txBody>
          <a:bodyPr/>
          <a:lstStyle/>
          <a:p>
            <a:r>
              <a:rPr lang="en-US"/>
              <a:t>6-</a:t>
            </a:r>
            <a:fld id="{3AAD6205-D6B6-40D5-BA7F-9821FD73DCFD}" type="slidenum">
              <a:rPr lang="en-US"/>
              <a:pPr/>
              <a:t>36</a:t>
            </a:fld>
            <a:endParaRPr lang="en-US"/>
          </a:p>
        </p:txBody>
      </p:sp>
      <p:sp>
        <p:nvSpPr>
          <p:cNvPr id="379907" name="Rectangle 2"/>
          <p:cNvSpPr>
            <a:spLocks noGrp="1" noChangeArrowheads="1"/>
          </p:cNvSpPr>
          <p:nvPr>
            <p:ph type="title"/>
          </p:nvPr>
        </p:nvSpPr>
        <p:spPr/>
        <p:txBody>
          <a:bodyPr/>
          <a:lstStyle/>
          <a:p>
            <a:pPr eaLnBrk="1" hangingPunct="1"/>
            <a:r>
              <a:rPr lang="en-US" smtClean="0"/>
              <a:t>Evaluating Normality</a:t>
            </a:r>
          </a:p>
        </p:txBody>
      </p:sp>
      <p:sp>
        <p:nvSpPr>
          <p:cNvPr id="379908" name="Rectangle 3"/>
          <p:cNvSpPr>
            <a:spLocks noGrp="1" noChangeArrowheads="1"/>
          </p:cNvSpPr>
          <p:nvPr>
            <p:ph type="body" idx="1"/>
          </p:nvPr>
        </p:nvSpPr>
        <p:spPr>
          <a:xfrm>
            <a:off x="838200" y="1752600"/>
            <a:ext cx="8077200" cy="4532313"/>
          </a:xfrm>
        </p:spPr>
        <p:txBody>
          <a:bodyPr/>
          <a:lstStyle/>
          <a:p>
            <a:pPr marL="0" indent="0" eaLnBrk="1" hangingPunct="1">
              <a:buFont typeface="Wingdings" pitchFamily="2" charset="2"/>
              <a:buNone/>
            </a:pPr>
            <a:r>
              <a:rPr lang="en-US" smtClean="0"/>
              <a:t>Comparing data characteristics to theoretical properties</a:t>
            </a:r>
            <a:endParaRPr lang="en-US" sz="2400" smtClean="0">
              <a:solidFill>
                <a:schemeClr val="folHlink"/>
              </a:solidFill>
            </a:endParaRPr>
          </a:p>
          <a:p>
            <a:pPr marL="0" indent="0" eaLnBrk="1" hangingPunct="1"/>
            <a:r>
              <a:rPr lang="en-US" sz="2400" smtClean="0">
                <a:solidFill>
                  <a:schemeClr val="folHlink"/>
                </a:solidFill>
              </a:rPr>
              <a:t>  Observe the distribution</a:t>
            </a:r>
            <a:r>
              <a:rPr lang="en-US" sz="2400" smtClean="0"/>
              <a:t> of the data set</a:t>
            </a:r>
          </a:p>
          <a:p>
            <a:pPr lvl="1" eaLnBrk="1" hangingPunct="1"/>
            <a:r>
              <a:rPr lang="en-US" sz="2000" smtClean="0"/>
              <a:t>Do approximately 2/3 of the observations lie within mean </a:t>
            </a:r>
            <a:r>
              <a:rPr lang="en-US" sz="2000" smtClean="0">
                <a:cs typeface="Arial" charset="0"/>
              </a:rPr>
              <a:t>±</a:t>
            </a:r>
            <a:r>
              <a:rPr lang="en-US" sz="2000" smtClean="0"/>
              <a:t>1 standard deviation?</a:t>
            </a:r>
          </a:p>
          <a:p>
            <a:pPr lvl="1" eaLnBrk="1" hangingPunct="1"/>
            <a:r>
              <a:rPr lang="en-US" sz="2000" smtClean="0"/>
              <a:t>Do approximately 80% of the observations lie within mean </a:t>
            </a:r>
            <a:r>
              <a:rPr lang="en-US" sz="2000" smtClean="0">
                <a:cs typeface="Arial" charset="0"/>
              </a:rPr>
              <a:t>±</a:t>
            </a:r>
            <a:r>
              <a:rPr lang="en-US" sz="2000" smtClean="0"/>
              <a:t>1.28 standard deviations?</a:t>
            </a:r>
          </a:p>
          <a:p>
            <a:pPr lvl="1" eaLnBrk="1" hangingPunct="1"/>
            <a:r>
              <a:rPr lang="en-US" sz="2000" smtClean="0"/>
              <a:t>Do approximately 95% of the observations lie within mean </a:t>
            </a:r>
            <a:r>
              <a:rPr lang="en-US" sz="2000" smtClean="0">
                <a:cs typeface="Arial" charset="0"/>
              </a:rPr>
              <a:t>±</a:t>
            </a:r>
            <a:r>
              <a:rPr lang="en-US" sz="2000" smtClean="0"/>
              <a:t>2 standard deviations?</a:t>
            </a:r>
          </a:p>
          <a:p>
            <a:pPr marL="0" indent="0" eaLnBrk="1" hangingPunct="1"/>
            <a:r>
              <a:rPr lang="en-US" sz="2400" smtClean="0"/>
              <a:t>  Evaluate </a:t>
            </a:r>
            <a:r>
              <a:rPr lang="en-US" sz="2400" smtClean="0">
                <a:solidFill>
                  <a:schemeClr val="folHlink"/>
                </a:solidFill>
              </a:rPr>
              <a:t>normal probability plot</a:t>
            </a:r>
          </a:p>
          <a:p>
            <a:pPr lvl="1" eaLnBrk="1" hangingPunct="1"/>
            <a:r>
              <a:rPr lang="en-US" sz="2000" smtClean="0"/>
              <a:t>Is the normal probability plot approximately linear (i.e. a straight line) with positive slope?</a:t>
            </a:r>
          </a:p>
        </p:txBody>
      </p:sp>
      <p:sp>
        <p:nvSpPr>
          <p:cNvPr id="379909" name="Text Box 4"/>
          <p:cNvSpPr txBox="1">
            <a:spLocks noChangeArrowheads="1"/>
          </p:cNvSpPr>
          <p:nvPr/>
        </p:nvSpPr>
        <p:spPr bwMode="auto">
          <a:xfrm>
            <a:off x="7543800" y="1203325"/>
            <a:ext cx="1600200" cy="396875"/>
          </a:xfrm>
          <a:prstGeom prst="rect">
            <a:avLst/>
          </a:prstGeom>
          <a:noFill/>
          <a:ln w="9525">
            <a:noFill/>
            <a:miter lim="800000"/>
            <a:headEnd/>
            <a:tailEnd/>
          </a:ln>
        </p:spPr>
        <p:txBody>
          <a:bodyPr>
            <a:spAutoFit/>
          </a:bodyPr>
          <a:lstStyle/>
          <a:p>
            <a:pPr>
              <a:spcBef>
                <a:spcPct val="50000"/>
              </a:spcBef>
            </a:pPr>
            <a:r>
              <a:rPr lang="en-US" sz="2000" i="1">
                <a:solidFill>
                  <a:srgbClr val="000099"/>
                </a:solidFill>
              </a:rPr>
              <a:t>(continued)</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ftr" sz="quarter" idx="10"/>
          </p:nvPr>
        </p:nvSpPr>
        <p:spPr>
          <a:ln/>
        </p:spPr>
        <p:txBody>
          <a:bodyPr/>
          <a:lstStyle/>
          <a:p>
            <a:r>
              <a:rPr lang="en-US"/>
              <a:t>Copyright ©2011 Pearson Education, Inc. publishing as Prentice Hall</a:t>
            </a:r>
          </a:p>
        </p:txBody>
      </p:sp>
      <p:sp>
        <p:nvSpPr>
          <p:cNvPr id="5" name="Rectangle 5"/>
          <p:cNvSpPr>
            <a:spLocks noGrp="1" noChangeArrowheads="1"/>
          </p:cNvSpPr>
          <p:nvPr>
            <p:ph type="sldNum" sz="quarter" idx="11"/>
          </p:nvPr>
        </p:nvSpPr>
        <p:spPr>
          <a:ln/>
        </p:spPr>
        <p:txBody>
          <a:bodyPr/>
          <a:lstStyle/>
          <a:p>
            <a:r>
              <a:rPr lang="en-US"/>
              <a:t>6-</a:t>
            </a:r>
            <a:fld id="{567072A0-3C2C-4519-B9B4-1ED1433877B9}" type="slidenum">
              <a:rPr lang="en-US"/>
              <a:pPr/>
              <a:t>37</a:t>
            </a:fld>
            <a:endParaRPr lang="en-US"/>
          </a:p>
        </p:txBody>
      </p:sp>
      <p:sp>
        <p:nvSpPr>
          <p:cNvPr id="380931" name="Rectangle 2"/>
          <p:cNvSpPr>
            <a:spLocks noGrp="1" noChangeArrowheads="1"/>
          </p:cNvSpPr>
          <p:nvPr>
            <p:ph type="title"/>
          </p:nvPr>
        </p:nvSpPr>
        <p:spPr/>
        <p:txBody>
          <a:bodyPr/>
          <a:lstStyle/>
          <a:p>
            <a:pPr eaLnBrk="1" hangingPunct="1"/>
            <a:r>
              <a:rPr lang="en-US" sz="3600" smtClean="0"/>
              <a:t>Constructing</a:t>
            </a:r>
            <a:br>
              <a:rPr lang="en-US" sz="3600" smtClean="0"/>
            </a:br>
            <a:r>
              <a:rPr lang="en-US" sz="3600" smtClean="0"/>
              <a:t>A Normal Probability Plot</a:t>
            </a:r>
          </a:p>
        </p:txBody>
      </p:sp>
      <p:sp>
        <p:nvSpPr>
          <p:cNvPr id="380932" name="Rectangle 3"/>
          <p:cNvSpPr>
            <a:spLocks noGrp="1" noChangeArrowheads="1"/>
          </p:cNvSpPr>
          <p:nvPr>
            <p:ph type="body" idx="1"/>
          </p:nvPr>
        </p:nvSpPr>
        <p:spPr/>
        <p:txBody>
          <a:bodyPr/>
          <a:lstStyle/>
          <a:p>
            <a:pPr eaLnBrk="1" hangingPunct="1"/>
            <a:r>
              <a:rPr lang="en-US" smtClean="0"/>
              <a:t>Normal probability plot</a:t>
            </a:r>
          </a:p>
          <a:p>
            <a:pPr lvl="1" eaLnBrk="1" hangingPunct="1">
              <a:lnSpc>
                <a:spcPct val="120000"/>
              </a:lnSpc>
            </a:pPr>
            <a:r>
              <a:rPr lang="en-US" smtClean="0"/>
              <a:t>Arrange data into ordered array</a:t>
            </a:r>
          </a:p>
          <a:p>
            <a:pPr lvl="1" eaLnBrk="1" hangingPunct="1">
              <a:lnSpc>
                <a:spcPct val="120000"/>
              </a:lnSpc>
            </a:pPr>
            <a:r>
              <a:rPr lang="en-US" smtClean="0"/>
              <a:t>Find corresponding standardized normal quantile values (Z)</a:t>
            </a:r>
          </a:p>
          <a:p>
            <a:pPr lvl="1" eaLnBrk="1" hangingPunct="1">
              <a:lnSpc>
                <a:spcPct val="120000"/>
              </a:lnSpc>
            </a:pPr>
            <a:r>
              <a:rPr lang="en-US" smtClean="0"/>
              <a:t>Plot the pairs of points with observed data values (X) on the vertical axis and the standardized normal quantile values (Z) on the horizontal axis</a:t>
            </a:r>
          </a:p>
          <a:p>
            <a:pPr lvl="1" eaLnBrk="1" hangingPunct="1">
              <a:lnSpc>
                <a:spcPct val="120000"/>
              </a:lnSpc>
            </a:pPr>
            <a:r>
              <a:rPr lang="en-US" smtClean="0"/>
              <a:t>Evaluate the plot for evidence of linearity</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4"/>
          <p:cNvSpPr>
            <a:spLocks noGrp="1" noChangeArrowheads="1"/>
          </p:cNvSpPr>
          <p:nvPr>
            <p:ph type="ftr" sz="quarter" idx="10"/>
          </p:nvPr>
        </p:nvSpPr>
        <p:spPr>
          <a:ln/>
        </p:spPr>
        <p:txBody>
          <a:bodyPr/>
          <a:lstStyle/>
          <a:p>
            <a:r>
              <a:rPr lang="en-US"/>
              <a:t>Copyright ©2011 Pearson Education, Inc. publishing as Prentice Hall</a:t>
            </a:r>
          </a:p>
        </p:txBody>
      </p:sp>
      <p:sp>
        <p:nvSpPr>
          <p:cNvPr id="26" name="Rectangle 5"/>
          <p:cNvSpPr>
            <a:spLocks noGrp="1" noChangeArrowheads="1"/>
          </p:cNvSpPr>
          <p:nvPr>
            <p:ph type="sldNum" sz="quarter" idx="11"/>
          </p:nvPr>
        </p:nvSpPr>
        <p:spPr>
          <a:ln/>
        </p:spPr>
        <p:txBody>
          <a:bodyPr/>
          <a:lstStyle/>
          <a:p>
            <a:r>
              <a:rPr lang="en-US"/>
              <a:t>6-</a:t>
            </a:r>
            <a:fld id="{ECB6DA09-3167-4ADF-8B03-CAD108BF9C13}" type="slidenum">
              <a:rPr lang="en-US"/>
              <a:pPr/>
              <a:t>38</a:t>
            </a:fld>
            <a:endParaRPr lang="en-US"/>
          </a:p>
        </p:txBody>
      </p:sp>
      <p:sp>
        <p:nvSpPr>
          <p:cNvPr id="381955" name="Rectangle 2"/>
          <p:cNvSpPr>
            <a:spLocks noChangeArrowheads="1"/>
          </p:cNvSpPr>
          <p:nvPr/>
        </p:nvSpPr>
        <p:spPr bwMode="auto">
          <a:xfrm>
            <a:off x="1447800" y="1752600"/>
            <a:ext cx="6019800" cy="1382713"/>
          </a:xfrm>
          <a:prstGeom prst="rect">
            <a:avLst/>
          </a:prstGeom>
          <a:solidFill>
            <a:srgbClr val="FDE0BD"/>
          </a:solidFill>
          <a:ln w="12700">
            <a:solidFill>
              <a:schemeClr val="tx1"/>
            </a:solidFill>
            <a:miter lim="800000"/>
            <a:headEnd/>
            <a:tailEnd/>
          </a:ln>
        </p:spPr>
        <p:txBody>
          <a:bodyPr lIns="90488" tIns="44450" rIns="90488" bIns="44450">
            <a:spAutoFit/>
          </a:bodyPr>
          <a:lstStyle/>
          <a:p>
            <a:pPr algn="ctr" eaLnBrk="0" hangingPunct="0">
              <a:spcBef>
                <a:spcPct val="50000"/>
              </a:spcBef>
            </a:pPr>
            <a:r>
              <a:rPr lang="en-US" sz="2800"/>
              <a:t>A normal probability plot for data from a normal distribution will be </a:t>
            </a:r>
            <a:r>
              <a:rPr lang="en-US" sz="2800">
                <a:solidFill>
                  <a:schemeClr val="folHlink"/>
                </a:solidFill>
              </a:rPr>
              <a:t>approximately linear</a:t>
            </a:r>
            <a:r>
              <a:rPr lang="en-US" sz="2800"/>
              <a:t>:</a:t>
            </a:r>
          </a:p>
        </p:txBody>
      </p:sp>
      <p:sp>
        <p:nvSpPr>
          <p:cNvPr id="381956" name="Line 3"/>
          <p:cNvSpPr>
            <a:spLocks noChangeShapeType="1"/>
          </p:cNvSpPr>
          <p:nvPr/>
        </p:nvSpPr>
        <p:spPr bwMode="auto">
          <a:xfrm>
            <a:off x="3679825" y="4779963"/>
            <a:ext cx="1588" cy="0"/>
          </a:xfrm>
          <a:prstGeom prst="line">
            <a:avLst/>
          </a:prstGeom>
          <a:noFill/>
          <a:ln w="12700">
            <a:noFill/>
            <a:round/>
            <a:headEnd/>
            <a:tailEnd/>
          </a:ln>
        </p:spPr>
        <p:txBody>
          <a:bodyPr wrap="none" anchor="ctr"/>
          <a:lstStyle/>
          <a:p>
            <a:endParaRPr lang="en-US"/>
          </a:p>
        </p:txBody>
      </p:sp>
      <p:sp>
        <p:nvSpPr>
          <p:cNvPr id="381957" name="Line 4"/>
          <p:cNvSpPr>
            <a:spLocks noChangeShapeType="1"/>
          </p:cNvSpPr>
          <p:nvPr/>
        </p:nvSpPr>
        <p:spPr bwMode="auto">
          <a:xfrm>
            <a:off x="3679825" y="4162425"/>
            <a:ext cx="1588" cy="0"/>
          </a:xfrm>
          <a:prstGeom prst="line">
            <a:avLst/>
          </a:prstGeom>
          <a:noFill/>
          <a:ln w="12700">
            <a:noFill/>
            <a:round/>
            <a:headEnd/>
            <a:tailEnd/>
          </a:ln>
        </p:spPr>
        <p:txBody>
          <a:bodyPr wrap="none" anchor="ctr"/>
          <a:lstStyle/>
          <a:p>
            <a:endParaRPr lang="en-US"/>
          </a:p>
        </p:txBody>
      </p:sp>
      <p:sp>
        <p:nvSpPr>
          <p:cNvPr id="381958" name="Line 5"/>
          <p:cNvSpPr>
            <a:spLocks noChangeShapeType="1"/>
          </p:cNvSpPr>
          <p:nvPr/>
        </p:nvSpPr>
        <p:spPr bwMode="auto">
          <a:xfrm>
            <a:off x="3679825" y="3546475"/>
            <a:ext cx="1588" cy="0"/>
          </a:xfrm>
          <a:prstGeom prst="line">
            <a:avLst/>
          </a:prstGeom>
          <a:noFill/>
          <a:ln w="12700">
            <a:noFill/>
            <a:round/>
            <a:headEnd/>
            <a:tailEnd/>
          </a:ln>
        </p:spPr>
        <p:txBody>
          <a:bodyPr wrap="none" anchor="ctr"/>
          <a:lstStyle/>
          <a:p>
            <a:endParaRPr lang="en-US"/>
          </a:p>
        </p:txBody>
      </p:sp>
      <p:sp>
        <p:nvSpPr>
          <p:cNvPr id="381959" name="Line 6"/>
          <p:cNvSpPr>
            <a:spLocks noChangeShapeType="1"/>
          </p:cNvSpPr>
          <p:nvPr/>
        </p:nvSpPr>
        <p:spPr bwMode="auto">
          <a:xfrm>
            <a:off x="2971800" y="5410200"/>
            <a:ext cx="3276600" cy="0"/>
          </a:xfrm>
          <a:prstGeom prst="line">
            <a:avLst/>
          </a:prstGeom>
          <a:noFill/>
          <a:ln w="12700">
            <a:solidFill>
              <a:schemeClr val="tx1"/>
            </a:solidFill>
            <a:round/>
            <a:headEnd/>
            <a:tailEnd/>
          </a:ln>
        </p:spPr>
        <p:txBody>
          <a:bodyPr wrap="none" anchor="ctr"/>
          <a:lstStyle/>
          <a:p>
            <a:endParaRPr lang="en-US"/>
          </a:p>
        </p:txBody>
      </p:sp>
      <p:sp>
        <p:nvSpPr>
          <p:cNvPr id="381960" name="Line 7"/>
          <p:cNvSpPr>
            <a:spLocks noChangeShapeType="1"/>
          </p:cNvSpPr>
          <p:nvPr/>
        </p:nvSpPr>
        <p:spPr bwMode="auto">
          <a:xfrm flipV="1">
            <a:off x="2971800" y="3810000"/>
            <a:ext cx="0" cy="1600200"/>
          </a:xfrm>
          <a:prstGeom prst="line">
            <a:avLst/>
          </a:prstGeom>
          <a:noFill/>
          <a:ln w="12700">
            <a:solidFill>
              <a:schemeClr val="tx1"/>
            </a:solidFill>
            <a:round/>
            <a:headEnd/>
            <a:tailEnd/>
          </a:ln>
        </p:spPr>
        <p:txBody>
          <a:bodyPr wrap="none" anchor="ctr"/>
          <a:lstStyle/>
          <a:p>
            <a:endParaRPr lang="en-US"/>
          </a:p>
        </p:txBody>
      </p:sp>
      <p:sp>
        <p:nvSpPr>
          <p:cNvPr id="381961" name="Line 8"/>
          <p:cNvSpPr>
            <a:spLocks noChangeShapeType="1"/>
          </p:cNvSpPr>
          <p:nvPr/>
        </p:nvSpPr>
        <p:spPr bwMode="auto">
          <a:xfrm flipV="1">
            <a:off x="3810000" y="5334000"/>
            <a:ext cx="0" cy="261938"/>
          </a:xfrm>
          <a:prstGeom prst="line">
            <a:avLst/>
          </a:prstGeom>
          <a:noFill/>
          <a:ln w="12700">
            <a:solidFill>
              <a:schemeClr val="tx1"/>
            </a:solidFill>
            <a:round/>
            <a:headEnd/>
            <a:tailEnd/>
          </a:ln>
        </p:spPr>
        <p:txBody>
          <a:bodyPr wrap="none" anchor="ctr"/>
          <a:lstStyle/>
          <a:p>
            <a:endParaRPr lang="en-US"/>
          </a:p>
        </p:txBody>
      </p:sp>
      <p:sp>
        <p:nvSpPr>
          <p:cNvPr id="381962" name="Line 9"/>
          <p:cNvSpPr>
            <a:spLocks noChangeShapeType="1"/>
          </p:cNvSpPr>
          <p:nvPr/>
        </p:nvSpPr>
        <p:spPr bwMode="auto">
          <a:xfrm flipV="1">
            <a:off x="4419600" y="5334000"/>
            <a:ext cx="0" cy="261938"/>
          </a:xfrm>
          <a:prstGeom prst="line">
            <a:avLst/>
          </a:prstGeom>
          <a:noFill/>
          <a:ln w="12700">
            <a:solidFill>
              <a:schemeClr val="tx1"/>
            </a:solidFill>
            <a:round/>
            <a:headEnd/>
            <a:tailEnd/>
          </a:ln>
        </p:spPr>
        <p:txBody>
          <a:bodyPr wrap="none" anchor="ctr"/>
          <a:lstStyle/>
          <a:p>
            <a:endParaRPr lang="en-US"/>
          </a:p>
        </p:txBody>
      </p:sp>
      <p:sp>
        <p:nvSpPr>
          <p:cNvPr id="381963" name="Line 10"/>
          <p:cNvSpPr>
            <a:spLocks noChangeShapeType="1"/>
          </p:cNvSpPr>
          <p:nvPr/>
        </p:nvSpPr>
        <p:spPr bwMode="auto">
          <a:xfrm flipV="1">
            <a:off x="5029200" y="5334000"/>
            <a:ext cx="0" cy="261938"/>
          </a:xfrm>
          <a:prstGeom prst="line">
            <a:avLst/>
          </a:prstGeom>
          <a:noFill/>
          <a:ln w="12700">
            <a:solidFill>
              <a:schemeClr val="tx1"/>
            </a:solidFill>
            <a:round/>
            <a:headEnd/>
            <a:tailEnd/>
          </a:ln>
        </p:spPr>
        <p:txBody>
          <a:bodyPr wrap="none" anchor="ctr"/>
          <a:lstStyle/>
          <a:p>
            <a:endParaRPr lang="en-US"/>
          </a:p>
        </p:txBody>
      </p:sp>
      <p:sp>
        <p:nvSpPr>
          <p:cNvPr id="381964" name="Line 11"/>
          <p:cNvSpPr>
            <a:spLocks noChangeShapeType="1"/>
          </p:cNvSpPr>
          <p:nvPr/>
        </p:nvSpPr>
        <p:spPr bwMode="auto">
          <a:xfrm flipV="1">
            <a:off x="5715000" y="5334000"/>
            <a:ext cx="0" cy="261938"/>
          </a:xfrm>
          <a:prstGeom prst="line">
            <a:avLst/>
          </a:prstGeom>
          <a:noFill/>
          <a:ln w="12700">
            <a:solidFill>
              <a:schemeClr val="tx1"/>
            </a:solidFill>
            <a:round/>
            <a:headEnd/>
            <a:tailEnd/>
          </a:ln>
        </p:spPr>
        <p:txBody>
          <a:bodyPr wrap="none" anchor="ctr"/>
          <a:lstStyle/>
          <a:p>
            <a:endParaRPr lang="en-US"/>
          </a:p>
        </p:txBody>
      </p:sp>
      <p:sp>
        <p:nvSpPr>
          <p:cNvPr id="381965" name="Freeform 12"/>
          <p:cNvSpPr>
            <a:spLocks/>
          </p:cNvSpPr>
          <p:nvPr/>
        </p:nvSpPr>
        <p:spPr bwMode="auto">
          <a:xfrm>
            <a:off x="3065463" y="4306888"/>
            <a:ext cx="2801937" cy="700087"/>
          </a:xfrm>
          <a:custGeom>
            <a:avLst/>
            <a:gdLst>
              <a:gd name="T0" fmla="*/ 0 w 1765"/>
              <a:gd name="T1" fmla="*/ 441 h 441"/>
              <a:gd name="T2" fmla="*/ 189 w 1765"/>
              <a:gd name="T3" fmla="*/ 377 h 441"/>
              <a:gd name="T4" fmla="*/ 333 w 1765"/>
              <a:gd name="T5" fmla="*/ 365 h 441"/>
              <a:gd name="T6" fmla="*/ 433 w 1765"/>
              <a:gd name="T7" fmla="*/ 324 h 441"/>
              <a:gd name="T8" fmla="*/ 526 w 1765"/>
              <a:gd name="T9" fmla="*/ 312 h 441"/>
              <a:gd name="T10" fmla="*/ 604 w 1765"/>
              <a:gd name="T11" fmla="*/ 285 h 441"/>
              <a:gd name="T12" fmla="*/ 672 w 1765"/>
              <a:gd name="T13" fmla="*/ 273 h 441"/>
              <a:gd name="T14" fmla="*/ 741 w 1765"/>
              <a:gd name="T15" fmla="*/ 269 h 441"/>
              <a:gd name="T16" fmla="*/ 811 w 1765"/>
              <a:gd name="T17" fmla="*/ 233 h 441"/>
              <a:gd name="T18" fmla="*/ 884 w 1765"/>
              <a:gd name="T19" fmla="*/ 221 h 441"/>
              <a:gd name="T20" fmla="*/ 954 w 1765"/>
              <a:gd name="T21" fmla="*/ 209 h 441"/>
              <a:gd name="T22" fmla="*/ 1015 w 1765"/>
              <a:gd name="T23" fmla="*/ 182 h 441"/>
              <a:gd name="T24" fmla="*/ 1093 w 1765"/>
              <a:gd name="T25" fmla="*/ 168 h 441"/>
              <a:gd name="T26" fmla="*/ 1155 w 1765"/>
              <a:gd name="T27" fmla="*/ 131 h 441"/>
              <a:gd name="T28" fmla="*/ 1239 w 1765"/>
              <a:gd name="T29" fmla="*/ 130 h 441"/>
              <a:gd name="T30" fmla="*/ 1332 w 1765"/>
              <a:gd name="T31" fmla="*/ 118 h 441"/>
              <a:gd name="T32" fmla="*/ 1439 w 1765"/>
              <a:gd name="T33" fmla="*/ 91 h 441"/>
              <a:gd name="T34" fmla="*/ 1570 w 1765"/>
              <a:gd name="T35" fmla="*/ 53 h 441"/>
              <a:gd name="T36" fmla="*/ 1765 w 1765"/>
              <a:gd name="T37" fmla="*/ 0 h 4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65"/>
              <a:gd name="T58" fmla="*/ 0 h 441"/>
              <a:gd name="T59" fmla="*/ 1765 w 1765"/>
              <a:gd name="T60" fmla="*/ 441 h 4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65" h="441">
                <a:moveTo>
                  <a:pt x="0" y="441"/>
                </a:moveTo>
                <a:lnTo>
                  <a:pt x="189" y="377"/>
                </a:lnTo>
                <a:lnTo>
                  <a:pt x="333" y="365"/>
                </a:lnTo>
                <a:lnTo>
                  <a:pt x="433" y="324"/>
                </a:lnTo>
                <a:lnTo>
                  <a:pt x="526" y="312"/>
                </a:lnTo>
                <a:lnTo>
                  <a:pt x="604" y="285"/>
                </a:lnTo>
                <a:lnTo>
                  <a:pt x="672" y="273"/>
                </a:lnTo>
                <a:lnTo>
                  <a:pt x="741" y="269"/>
                </a:lnTo>
                <a:lnTo>
                  <a:pt x="811" y="233"/>
                </a:lnTo>
                <a:lnTo>
                  <a:pt x="884" y="221"/>
                </a:lnTo>
                <a:lnTo>
                  <a:pt x="954" y="209"/>
                </a:lnTo>
                <a:lnTo>
                  <a:pt x="1015" y="182"/>
                </a:lnTo>
                <a:lnTo>
                  <a:pt x="1093" y="168"/>
                </a:lnTo>
                <a:lnTo>
                  <a:pt x="1155" y="131"/>
                </a:lnTo>
                <a:lnTo>
                  <a:pt x="1239" y="130"/>
                </a:lnTo>
                <a:lnTo>
                  <a:pt x="1332" y="118"/>
                </a:lnTo>
                <a:lnTo>
                  <a:pt x="1439" y="91"/>
                </a:lnTo>
                <a:lnTo>
                  <a:pt x="1570" y="53"/>
                </a:lnTo>
                <a:lnTo>
                  <a:pt x="1765" y="0"/>
                </a:lnTo>
              </a:path>
            </a:pathLst>
          </a:custGeom>
          <a:noFill/>
          <a:ln w="50800" cap="rnd" cmpd="sng">
            <a:solidFill>
              <a:schemeClr val="tx1"/>
            </a:solidFill>
            <a:prstDash val="solid"/>
            <a:round/>
            <a:headEnd type="none" w="med" len="med"/>
            <a:tailEnd type="none" w="med" len="med"/>
          </a:ln>
        </p:spPr>
        <p:txBody>
          <a:bodyPr/>
          <a:lstStyle/>
          <a:p>
            <a:endParaRPr lang="en-US"/>
          </a:p>
        </p:txBody>
      </p:sp>
      <p:sp>
        <p:nvSpPr>
          <p:cNvPr id="381966" name="Rectangle 13"/>
          <p:cNvSpPr>
            <a:spLocks noChangeArrowheads="1"/>
          </p:cNvSpPr>
          <p:nvPr/>
        </p:nvSpPr>
        <p:spPr bwMode="auto">
          <a:xfrm>
            <a:off x="2451100" y="4891088"/>
            <a:ext cx="520700" cy="454025"/>
          </a:xfrm>
          <a:prstGeom prst="rect">
            <a:avLst/>
          </a:prstGeom>
          <a:noFill/>
          <a:ln w="12700">
            <a:noFill/>
            <a:miter lim="800000"/>
            <a:headEnd/>
            <a:tailEnd/>
          </a:ln>
        </p:spPr>
        <p:txBody>
          <a:bodyPr wrap="none" lIns="90488" tIns="44450" rIns="90488" bIns="44450">
            <a:spAutoFit/>
          </a:bodyPr>
          <a:lstStyle/>
          <a:p>
            <a:pPr eaLnBrk="0" hangingPunct="0"/>
            <a:r>
              <a:rPr lang="en-US"/>
              <a:t>30</a:t>
            </a:r>
          </a:p>
        </p:txBody>
      </p:sp>
      <p:sp>
        <p:nvSpPr>
          <p:cNvPr id="381967" name="Rectangle 14"/>
          <p:cNvSpPr>
            <a:spLocks noChangeArrowheads="1"/>
          </p:cNvSpPr>
          <p:nvPr/>
        </p:nvSpPr>
        <p:spPr bwMode="auto">
          <a:xfrm>
            <a:off x="2451100" y="4275138"/>
            <a:ext cx="520700" cy="454025"/>
          </a:xfrm>
          <a:prstGeom prst="rect">
            <a:avLst/>
          </a:prstGeom>
          <a:noFill/>
          <a:ln w="12700">
            <a:noFill/>
            <a:miter lim="800000"/>
            <a:headEnd/>
            <a:tailEnd/>
          </a:ln>
        </p:spPr>
        <p:txBody>
          <a:bodyPr wrap="none" lIns="90488" tIns="44450" rIns="90488" bIns="44450">
            <a:spAutoFit/>
          </a:bodyPr>
          <a:lstStyle/>
          <a:p>
            <a:pPr eaLnBrk="0" hangingPunct="0"/>
            <a:r>
              <a:rPr lang="en-US"/>
              <a:t>60</a:t>
            </a:r>
          </a:p>
        </p:txBody>
      </p:sp>
      <p:sp>
        <p:nvSpPr>
          <p:cNvPr id="381968" name="Rectangle 15"/>
          <p:cNvSpPr>
            <a:spLocks noChangeArrowheads="1"/>
          </p:cNvSpPr>
          <p:nvPr/>
        </p:nvSpPr>
        <p:spPr bwMode="auto">
          <a:xfrm>
            <a:off x="2451100" y="3657600"/>
            <a:ext cx="520700" cy="454025"/>
          </a:xfrm>
          <a:prstGeom prst="rect">
            <a:avLst/>
          </a:prstGeom>
          <a:noFill/>
          <a:ln w="12700">
            <a:noFill/>
            <a:miter lim="800000"/>
            <a:headEnd/>
            <a:tailEnd/>
          </a:ln>
        </p:spPr>
        <p:txBody>
          <a:bodyPr wrap="none" lIns="90488" tIns="44450" rIns="90488" bIns="44450">
            <a:spAutoFit/>
          </a:bodyPr>
          <a:lstStyle/>
          <a:p>
            <a:pPr eaLnBrk="0" hangingPunct="0"/>
            <a:r>
              <a:rPr lang="en-US"/>
              <a:t>90</a:t>
            </a:r>
          </a:p>
        </p:txBody>
      </p:sp>
      <p:sp>
        <p:nvSpPr>
          <p:cNvPr id="381969" name="Rectangle 16"/>
          <p:cNvSpPr>
            <a:spLocks noChangeArrowheads="1"/>
          </p:cNvSpPr>
          <p:nvPr/>
        </p:nvSpPr>
        <p:spPr bwMode="auto">
          <a:xfrm>
            <a:off x="2887663" y="5656263"/>
            <a:ext cx="452437" cy="454025"/>
          </a:xfrm>
          <a:prstGeom prst="rect">
            <a:avLst/>
          </a:prstGeom>
          <a:noFill/>
          <a:ln w="12700">
            <a:noFill/>
            <a:miter lim="800000"/>
            <a:headEnd/>
            <a:tailEnd/>
          </a:ln>
        </p:spPr>
        <p:txBody>
          <a:bodyPr wrap="none" lIns="90488" tIns="44450" rIns="90488" bIns="44450">
            <a:spAutoFit/>
          </a:bodyPr>
          <a:lstStyle/>
          <a:p>
            <a:pPr eaLnBrk="0" hangingPunct="0"/>
            <a:r>
              <a:rPr lang="en-US"/>
              <a:t>-2</a:t>
            </a:r>
          </a:p>
        </p:txBody>
      </p:sp>
      <p:sp>
        <p:nvSpPr>
          <p:cNvPr id="381970" name="Rectangle 17"/>
          <p:cNvSpPr>
            <a:spLocks noChangeArrowheads="1"/>
          </p:cNvSpPr>
          <p:nvPr/>
        </p:nvSpPr>
        <p:spPr bwMode="auto">
          <a:xfrm>
            <a:off x="3540125" y="5656263"/>
            <a:ext cx="452438" cy="454025"/>
          </a:xfrm>
          <a:prstGeom prst="rect">
            <a:avLst/>
          </a:prstGeom>
          <a:noFill/>
          <a:ln w="12700">
            <a:noFill/>
            <a:miter lim="800000"/>
            <a:headEnd/>
            <a:tailEnd/>
          </a:ln>
        </p:spPr>
        <p:txBody>
          <a:bodyPr wrap="none" lIns="90488" tIns="44450" rIns="90488" bIns="44450">
            <a:spAutoFit/>
          </a:bodyPr>
          <a:lstStyle/>
          <a:p>
            <a:pPr eaLnBrk="0" hangingPunct="0"/>
            <a:r>
              <a:rPr lang="en-US"/>
              <a:t>-1</a:t>
            </a:r>
          </a:p>
        </p:txBody>
      </p:sp>
      <p:sp>
        <p:nvSpPr>
          <p:cNvPr id="381971" name="Rectangle 18"/>
          <p:cNvSpPr>
            <a:spLocks noChangeArrowheads="1"/>
          </p:cNvSpPr>
          <p:nvPr/>
        </p:nvSpPr>
        <p:spPr bwMode="auto">
          <a:xfrm>
            <a:off x="4254500" y="5656263"/>
            <a:ext cx="350838" cy="454025"/>
          </a:xfrm>
          <a:prstGeom prst="rect">
            <a:avLst/>
          </a:prstGeom>
          <a:noFill/>
          <a:ln w="12700">
            <a:noFill/>
            <a:miter lim="800000"/>
            <a:headEnd/>
            <a:tailEnd/>
          </a:ln>
        </p:spPr>
        <p:txBody>
          <a:bodyPr wrap="none" lIns="90488" tIns="44450" rIns="90488" bIns="44450">
            <a:spAutoFit/>
          </a:bodyPr>
          <a:lstStyle/>
          <a:p>
            <a:pPr eaLnBrk="0" hangingPunct="0"/>
            <a:r>
              <a:rPr lang="en-US"/>
              <a:t>0</a:t>
            </a:r>
          </a:p>
        </p:txBody>
      </p:sp>
      <p:sp>
        <p:nvSpPr>
          <p:cNvPr id="381972" name="Rectangle 19"/>
          <p:cNvSpPr>
            <a:spLocks noChangeArrowheads="1"/>
          </p:cNvSpPr>
          <p:nvPr/>
        </p:nvSpPr>
        <p:spPr bwMode="auto">
          <a:xfrm>
            <a:off x="4878388" y="5656263"/>
            <a:ext cx="350837" cy="454025"/>
          </a:xfrm>
          <a:prstGeom prst="rect">
            <a:avLst/>
          </a:prstGeom>
          <a:noFill/>
          <a:ln w="12700">
            <a:noFill/>
            <a:miter lim="800000"/>
            <a:headEnd/>
            <a:tailEnd/>
          </a:ln>
        </p:spPr>
        <p:txBody>
          <a:bodyPr wrap="none" lIns="90488" tIns="44450" rIns="90488" bIns="44450">
            <a:spAutoFit/>
          </a:bodyPr>
          <a:lstStyle/>
          <a:p>
            <a:pPr eaLnBrk="0" hangingPunct="0"/>
            <a:r>
              <a:rPr lang="en-US"/>
              <a:t>1</a:t>
            </a:r>
          </a:p>
        </p:txBody>
      </p:sp>
      <p:sp>
        <p:nvSpPr>
          <p:cNvPr id="381973" name="Rectangle 20"/>
          <p:cNvSpPr>
            <a:spLocks noChangeArrowheads="1"/>
          </p:cNvSpPr>
          <p:nvPr/>
        </p:nvSpPr>
        <p:spPr bwMode="auto">
          <a:xfrm>
            <a:off x="5564188" y="5656263"/>
            <a:ext cx="350837" cy="454025"/>
          </a:xfrm>
          <a:prstGeom prst="rect">
            <a:avLst/>
          </a:prstGeom>
          <a:noFill/>
          <a:ln w="12700">
            <a:noFill/>
            <a:miter lim="800000"/>
            <a:headEnd/>
            <a:tailEnd/>
          </a:ln>
        </p:spPr>
        <p:txBody>
          <a:bodyPr wrap="none" lIns="90488" tIns="44450" rIns="90488" bIns="44450">
            <a:spAutoFit/>
          </a:bodyPr>
          <a:lstStyle/>
          <a:p>
            <a:pPr eaLnBrk="0" hangingPunct="0"/>
            <a:r>
              <a:rPr lang="en-US"/>
              <a:t>2</a:t>
            </a:r>
          </a:p>
        </p:txBody>
      </p:sp>
      <p:sp>
        <p:nvSpPr>
          <p:cNvPr id="381974" name="Rectangle 21"/>
          <p:cNvSpPr>
            <a:spLocks noChangeArrowheads="1"/>
          </p:cNvSpPr>
          <p:nvPr/>
        </p:nvSpPr>
        <p:spPr bwMode="auto">
          <a:xfrm>
            <a:off x="6096000" y="5562600"/>
            <a:ext cx="414338" cy="546100"/>
          </a:xfrm>
          <a:prstGeom prst="rect">
            <a:avLst/>
          </a:prstGeom>
          <a:noFill/>
          <a:ln w="12700">
            <a:noFill/>
            <a:miter lim="800000"/>
            <a:headEnd/>
            <a:tailEnd/>
          </a:ln>
        </p:spPr>
        <p:txBody>
          <a:bodyPr lIns="90488" tIns="44450" rIns="90488" bIns="44450">
            <a:spAutoFit/>
          </a:bodyPr>
          <a:lstStyle/>
          <a:p>
            <a:pPr eaLnBrk="0" hangingPunct="0"/>
            <a:r>
              <a:rPr lang="en-US" sz="3000"/>
              <a:t>Z</a:t>
            </a:r>
          </a:p>
        </p:txBody>
      </p:sp>
      <p:sp>
        <p:nvSpPr>
          <p:cNvPr id="381975" name="Rectangle 22"/>
          <p:cNvSpPr>
            <a:spLocks noChangeArrowheads="1"/>
          </p:cNvSpPr>
          <p:nvPr/>
        </p:nvSpPr>
        <p:spPr bwMode="auto">
          <a:xfrm>
            <a:off x="2133600" y="3352800"/>
            <a:ext cx="434975" cy="546100"/>
          </a:xfrm>
          <a:prstGeom prst="rect">
            <a:avLst/>
          </a:prstGeom>
          <a:noFill/>
          <a:ln w="12700">
            <a:noFill/>
            <a:miter lim="800000"/>
            <a:headEnd/>
            <a:tailEnd/>
          </a:ln>
        </p:spPr>
        <p:txBody>
          <a:bodyPr wrap="none" lIns="90488" tIns="44450" rIns="90488" bIns="44450">
            <a:spAutoFit/>
          </a:bodyPr>
          <a:lstStyle/>
          <a:p>
            <a:pPr eaLnBrk="0" hangingPunct="0"/>
            <a:r>
              <a:rPr lang="en-US" sz="3000"/>
              <a:t>X</a:t>
            </a:r>
          </a:p>
        </p:txBody>
      </p:sp>
      <p:sp>
        <p:nvSpPr>
          <p:cNvPr id="381976" name="Rectangle 23"/>
          <p:cNvSpPr>
            <a:spLocks noGrp="1" noChangeArrowheads="1"/>
          </p:cNvSpPr>
          <p:nvPr>
            <p:ph type="title"/>
          </p:nvPr>
        </p:nvSpPr>
        <p:spPr/>
        <p:txBody>
          <a:bodyPr/>
          <a:lstStyle/>
          <a:p>
            <a:pPr eaLnBrk="1" hangingPunct="1"/>
            <a:r>
              <a:rPr lang="en-US" sz="3600" smtClean="0"/>
              <a:t>The Normal Probability Plot</a:t>
            </a:r>
            <a:br>
              <a:rPr lang="en-US" sz="3600" smtClean="0"/>
            </a:br>
            <a:r>
              <a:rPr lang="en-US" sz="3600" smtClean="0"/>
              <a:t>Interpretation</a:t>
            </a:r>
          </a:p>
        </p:txBody>
      </p:sp>
      <p:sp>
        <p:nvSpPr>
          <p:cNvPr id="381977" name="Line 25"/>
          <p:cNvSpPr>
            <a:spLocks noChangeShapeType="1"/>
          </p:cNvSpPr>
          <p:nvPr/>
        </p:nvSpPr>
        <p:spPr bwMode="auto">
          <a:xfrm flipV="1">
            <a:off x="3200400" y="5334000"/>
            <a:ext cx="0" cy="261938"/>
          </a:xfrm>
          <a:prstGeom prst="line">
            <a:avLst/>
          </a:prstGeom>
          <a:noFill/>
          <a:ln w="12700">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4"/>
          <p:cNvSpPr>
            <a:spLocks noGrp="1" noChangeArrowheads="1"/>
          </p:cNvSpPr>
          <p:nvPr>
            <p:ph type="ftr" sz="quarter" idx="10"/>
          </p:nvPr>
        </p:nvSpPr>
        <p:spPr>
          <a:ln/>
        </p:spPr>
        <p:txBody>
          <a:bodyPr/>
          <a:lstStyle/>
          <a:p>
            <a:r>
              <a:rPr lang="en-US"/>
              <a:t>Copyright ©2011 Pearson Education, Inc. publishing as Prentice Hall</a:t>
            </a:r>
          </a:p>
        </p:txBody>
      </p:sp>
      <p:sp>
        <p:nvSpPr>
          <p:cNvPr id="75" name="Rectangle 5"/>
          <p:cNvSpPr>
            <a:spLocks noGrp="1" noChangeArrowheads="1"/>
          </p:cNvSpPr>
          <p:nvPr>
            <p:ph type="sldNum" sz="quarter" idx="11"/>
          </p:nvPr>
        </p:nvSpPr>
        <p:spPr>
          <a:ln/>
        </p:spPr>
        <p:txBody>
          <a:bodyPr/>
          <a:lstStyle/>
          <a:p>
            <a:r>
              <a:rPr lang="en-US"/>
              <a:t>6-</a:t>
            </a:r>
            <a:fld id="{726C06CD-5640-4908-9783-126696532EE4}" type="slidenum">
              <a:rPr lang="en-US"/>
              <a:pPr/>
              <a:t>39</a:t>
            </a:fld>
            <a:endParaRPr lang="en-US"/>
          </a:p>
        </p:txBody>
      </p:sp>
      <p:sp>
        <p:nvSpPr>
          <p:cNvPr id="382979" name="Rectangle 2"/>
          <p:cNvSpPr>
            <a:spLocks noChangeArrowheads="1"/>
          </p:cNvSpPr>
          <p:nvPr/>
        </p:nvSpPr>
        <p:spPr bwMode="auto">
          <a:xfrm>
            <a:off x="5486400" y="2286000"/>
            <a:ext cx="2971800" cy="1752600"/>
          </a:xfrm>
          <a:prstGeom prst="rect">
            <a:avLst/>
          </a:prstGeom>
          <a:solidFill>
            <a:srgbClr val="DDDDDD"/>
          </a:solidFill>
          <a:ln w="9525">
            <a:solidFill>
              <a:schemeClr val="tx1"/>
            </a:solidFill>
            <a:miter lim="800000"/>
            <a:headEnd/>
            <a:tailEnd/>
          </a:ln>
        </p:spPr>
        <p:txBody>
          <a:bodyPr wrap="none" anchor="ctr"/>
          <a:lstStyle/>
          <a:p>
            <a:pPr algn="ctr">
              <a:spcBef>
                <a:spcPct val="50000"/>
              </a:spcBef>
            </a:pPr>
            <a:endParaRPr lang="en-US"/>
          </a:p>
        </p:txBody>
      </p:sp>
      <p:sp>
        <p:nvSpPr>
          <p:cNvPr id="382980" name="Rectangle 3"/>
          <p:cNvSpPr>
            <a:spLocks noChangeArrowheads="1"/>
          </p:cNvSpPr>
          <p:nvPr/>
        </p:nvSpPr>
        <p:spPr bwMode="auto">
          <a:xfrm>
            <a:off x="1219200" y="4876800"/>
            <a:ext cx="2971800" cy="1752600"/>
          </a:xfrm>
          <a:prstGeom prst="rect">
            <a:avLst/>
          </a:prstGeom>
          <a:solidFill>
            <a:srgbClr val="DDDDDD"/>
          </a:solidFill>
          <a:ln w="9525">
            <a:solidFill>
              <a:schemeClr val="tx1"/>
            </a:solidFill>
            <a:miter lim="800000"/>
            <a:headEnd/>
            <a:tailEnd/>
          </a:ln>
        </p:spPr>
        <p:txBody>
          <a:bodyPr wrap="none" anchor="ctr"/>
          <a:lstStyle/>
          <a:p>
            <a:pPr algn="ctr">
              <a:spcBef>
                <a:spcPct val="50000"/>
              </a:spcBef>
            </a:pPr>
            <a:endParaRPr lang="en-US"/>
          </a:p>
        </p:txBody>
      </p:sp>
      <p:sp>
        <p:nvSpPr>
          <p:cNvPr id="382981" name="Rectangle 4"/>
          <p:cNvSpPr>
            <a:spLocks noChangeArrowheads="1"/>
          </p:cNvSpPr>
          <p:nvPr/>
        </p:nvSpPr>
        <p:spPr bwMode="auto">
          <a:xfrm>
            <a:off x="1219200" y="2286000"/>
            <a:ext cx="2971800" cy="1752600"/>
          </a:xfrm>
          <a:prstGeom prst="rect">
            <a:avLst/>
          </a:prstGeom>
          <a:solidFill>
            <a:srgbClr val="DDDDDD"/>
          </a:solidFill>
          <a:ln w="9525">
            <a:solidFill>
              <a:schemeClr val="tx1"/>
            </a:solidFill>
            <a:miter lim="800000"/>
            <a:headEnd/>
            <a:tailEnd/>
          </a:ln>
        </p:spPr>
        <p:txBody>
          <a:bodyPr wrap="none" anchor="ctr"/>
          <a:lstStyle/>
          <a:p>
            <a:pPr algn="ctr">
              <a:spcBef>
                <a:spcPct val="50000"/>
              </a:spcBef>
            </a:pPr>
            <a:endParaRPr lang="en-US"/>
          </a:p>
        </p:txBody>
      </p:sp>
      <p:sp>
        <p:nvSpPr>
          <p:cNvPr id="382982" name="Rectangle 5"/>
          <p:cNvSpPr>
            <a:spLocks noGrp="1" noChangeArrowheads="1"/>
          </p:cNvSpPr>
          <p:nvPr>
            <p:ph type="title"/>
          </p:nvPr>
        </p:nvSpPr>
        <p:spPr/>
        <p:txBody>
          <a:bodyPr/>
          <a:lstStyle/>
          <a:p>
            <a:pPr eaLnBrk="1" hangingPunct="1"/>
            <a:r>
              <a:rPr lang="en-US" sz="3600" smtClean="0"/>
              <a:t>Normal Probability Plot</a:t>
            </a:r>
            <a:br>
              <a:rPr lang="en-US" sz="3600" smtClean="0"/>
            </a:br>
            <a:r>
              <a:rPr lang="en-US" sz="3600" smtClean="0"/>
              <a:t>Interpretation</a:t>
            </a:r>
          </a:p>
        </p:txBody>
      </p:sp>
      <p:sp>
        <p:nvSpPr>
          <p:cNvPr id="382983" name="Rectangle 6"/>
          <p:cNvSpPr>
            <a:spLocks noChangeArrowheads="1"/>
          </p:cNvSpPr>
          <p:nvPr/>
        </p:nvSpPr>
        <p:spPr bwMode="auto">
          <a:xfrm>
            <a:off x="1019175" y="1690688"/>
            <a:ext cx="3324225" cy="528637"/>
          </a:xfrm>
          <a:prstGeom prst="rect">
            <a:avLst/>
          </a:prstGeom>
          <a:solidFill>
            <a:srgbClr val="FDE0BD"/>
          </a:solidFill>
          <a:ln w="12700">
            <a:solidFill>
              <a:schemeClr val="tx1"/>
            </a:solidFill>
            <a:miter lim="800000"/>
            <a:headEnd/>
            <a:tailEnd/>
          </a:ln>
        </p:spPr>
        <p:txBody>
          <a:bodyPr lIns="90488" tIns="44450" rIns="90488" bIns="44450">
            <a:spAutoFit/>
          </a:bodyPr>
          <a:lstStyle/>
          <a:p>
            <a:pPr algn="ctr" eaLnBrk="0" hangingPunct="0">
              <a:spcBef>
                <a:spcPct val="50000"/>
              </a:spcBef>
            </a:pPr>
            <a:r>
              <a:rPr lang="en-US" sz="2800"/>
              <a:t>Left-Skewed</a:t>
            </a:r>
          </a:p>
        </p:txBody>
      </p:sp>
      <p:sp>
        <p:nvSpPr>
          <p:cNvPr id="382984" name="Rectangle 7"/>
          <p:cNvSpPr>
            <a:spLocks noChangeArrowheads="1"/>
          </p:cNvSpPr>
          <p:nvPr/>
        </p:nvSpPr>
        <p:spPr bwMode="auto">
          <a:xfrm>
            <a:off x="5286375" y="1690688"/>
            <a:ext cx="3324225" cy="528637"/>
          </a:xfrm>
          <a:prstGeom prst="rect">
            <a:avLst/>
          </a:prstGeom>
          <a:solidFill>
            <a:srgbClr val="FDE0BD"/>
          </a:solidFill>
          <a:ln w="12700">
            <a:solidFill>
              <a:schemeClr val="tx1"/>
            </a:solidFill>
            <a:miter lim="800000"/>
            <a:headEnd/>
            <a:tailEnd/>
          </a:ln>
        </p:spPr>
        <p:txBody>
          <a:bodyPr lIns="90488" tIns="44450" rIns="90488" bIns="44450">
            <a:spAutoFit/>
          </a:bodyPr>
          <a:lstStyle/>
          <a:p>
            <a:pPr algn="ctr" eaLnBrk="0" hangingPunct="0">
              <a:spcBef>
                <a:spcPct val="50000"/>
              </a:spcBef>
            </a:pPr>
            <a:r>
              <a:rPr lang="en-US" sz="2800"/>
              <a:t>Right-Skewed</a:t>
            </a:r>
          </a:p>
        </p:txBody>
      </p:sp>
      <p:sp>
        <p:nvSpPr>
          <p:cNvPr id="382985" name="Rectangle 8"/>
          <p:cNvSpPr>
            <a:spLocks noChangeArrowheads="1"/>
          </p:cNvSpPr>
          <p:nvPr/>
        </p:nvSpPr>
        <p:spPr bwMode="auto">
          <a:xfrm>
            <a:off x="1019175" y="4271963"/>
            <a:ext cx="3324225" cy="528637"/>
          </a:xfrm>
          <a:prstGeom prst="rect">
            <a:avLst/>
          </a:prstGeom>
          <a:solidFill>
            <a:srgbClr val="FDE0BD"/>
          </a:solidFill>
          <a:ln w="12700">
            <a:solidFill>
              <a:schemeClr val="tx1"/>
            </a:solidFill>
            <a:miter lim="800000"/>
            <a:headEnd/>
            <a:tailEnd/>
          </a:ln>
        </p:spPr>
        <p:txBody>
          <a:bodyPr lIns="90488" tIns="44450" rIns="90488" bIns="44450">
            <a:spAutoFit/>
          </a:bodyPr>
          <a:lstStyle/>
          <a:p>
            <a:pPr algn="ctr" eaLnBrk="0" hangingPunct="0">
              <a:spcBef>
                <a:spcPct val="50000"/>
              </a:spcBef>
            </a:pPr>
            <a:r>
              <a:rPr lang="en-US" sz="2800"/>
              <a:t>Rectangular</a:t>
            </a:r>
          </a:p>
        </p:txBody>
      </p:sp>
      <p:sp>
        <p:nvSpPr>
          <p:cNvPr id="382986" name="Line 9"/>
          <p:cNvSpPr>
            <a:spLocks noChangeShapeType="1"/>
          </p:cNvSpPr>
          <p:nvPr/>
        </p:nvSpPr>
        <p:spPr bwMode="auto">
          <a:xfrm>
            <a:off x="1962150" y="3514725"/>
            <a:ext cx="1588" cy="0"/>
          </a:xfrm>
          <a:prstGeom prst="line">
            <a:avLst/>
          </a:prstGeom>
          <a:noFill/>
          <a:ln w="12700">
            <a:solidFill>
              <a:schemeClr val="tx1"/>
            </a:solidFill>
            <a:round/>
            <a:headEnd/>
            <a:tailEnd/>
          </a:ln>
        </p:spPr>
        <p:txBody>
          <a:bodyPr wrap="none" anchor="ctr"/>
          <a:lstStyle/>
          <a:p>
            <a:endParaRPr lang="en-US"/>
          </a:p>
        </p:txBody>
      </p:sp>
      <p:sp>
        <p:nvSpPr>
          <p:cNvPr id="382987" name="Line 10"/>
          <p:cNvSpPr>
            <a:spLocks noChangeShapeType="1"/>
          </p:cNvSpPr>
          <p:nvPr/>
        </p:nvSpPr>
        <p:spPr bwMode="auto">
          <a:xfrm>
            <a:off x="1962150" y="3095625"/>
            <a:ext cx="1588" cy="0"/>
          </a:xfrm>
          <a:prstGeom prst="line">
            <a:avLst/>
          </a:prstGeom>
          <a:noFill/>
          <a:ln w="12700">
            <a:solidFill>
              <a:schemeClr val="tx1"/>
            </a:solidFill>
            <a:round/>
            <a:headEnd/>
            <a:tailEnd/>
          </a:ln>
        </p:spPr>
        <p:txBody>
          <a:bodyPr wrap="none" anchor="ctr"/>
          <a:lstStyle/>
          <a:p>
            <a:endParaRPr lang="en-US"/>
          </a:p>
        </p:txBody>
      </p:sp>
      <p:sp>
        <p:nvSpPr>
          <p:cNvPr id="382988" name="Line 11"/>
          <p:cNvSpPr>
            <a:spLocks noChangeShapeType="1"/>
          </p:cNvSpPr>
          <p:nvPr/>
        </p:nvSpPr>
        <p:spPr bwMode="auto">
          <a:xfrm>
            <a:off x="1962150" y="2674938"/>
            <a:ext cx="1588" cy="0"/>
          </a:xfrm>
          <a:prstGeom prst="line">
            <a:avLst/>
          </a:prstGeom>
          <a:noFill/>
          <a:ln w="12700">
            <a:solidFill>
              <a:schemeClr val="tx1"/>
            </a:solidFill>
            <a:round/>
            <a:headEnd/>
            <a:tailEnd/>
          </a:ln>
        </p:spPr>
        <p:txBody>
          <a:bodyPr wrap="none" anchor="ctr"/>
          <a:lstStyle/>
          <a:p>
            <a:endParaRPr lang="en-US"/>
          </a:p>
        </p:txBody>
      </p:sp>
      <p:sp>
        <p:nvSpPr>
          <p:cNvPr id="382989" name="Line 12"/>
          <p:cNvSpPr>
            <a:spLocks noChangeShapeType="1"/>
          </p:cNvSpPr>
          <p:nvPr/>
        </p:nvSpPr>
        <p:spPr bwMode="auto">
          <a:xfrm>
            <a:off x="1962150" y="3497263"/>
            <a:ext cx="1752600" cy="0"/>
          </a:xfrm>
          <a:prstGeom prst="line">
            <a:avLst/>
          </a:prstGeom>
          <a:noFill/>
          <a:ln w="12700">
            <a:solidFill>
              <a:schemeClr val="tx1"/>
            </a:solidFill>
            <a:round/>
            <a:headEnd/>
            <a:tailEnd/>
          </a:ln>
        </p:spPr>
        <p:txBody>
          <a:bodyPr wrap="none" anchor="ctr"/>
          <a:lstStyle/>
          <a:p>
            <a:endParaRPr lang="en-US"/>
          </a:p>
        </p:txBody>
      </p:sp>
      <p:sp>
        <p:nvSpPr>
          <p:cNvPr id="382990" name="Line 13"/>
          <p:cNvSpPr>
            <a:spLocks noChangeShapeType="1"/>
          </p:cNvSpPr>
          <p:nvPr/>
        </p:nvSpPr>
        <p:spPr bwMode="auto">
          <a:xfrm flipV="1">
            <a:off x="1962150" y="2506663"/>
            <a:ext cx="0" cy="990600"/>
          </a:xfrm>
          <a:prstGeom prst="line">
            <a:avLst/>
          </a:prstGeom>
          <a:noFill/>
          <a:ln w="12700">
            <a:solidFill>
              <a:schemeClr val="tx1"/>
            </a:solidFill>
            <a:round/>
            <a:headEnd/>
            <a:tailEnd/>
          </a:ln>
        </p:spPr>
        <p:txBody>
          <a:bodyPr wrap="none" anchor="ctr"/>
          <a:lstStyle/>
          <a:p>
            <a:endParaRPr lang="en-US"/>
          </a:p>
        </p:txBody>
      </p:sp>
      <p:sp>
        <p:nvSpPr>
          <p:cNvPr id="382991" name="Line 14"/>
          <p:cNvSpPr>
            <a:spLocks noChangeShapeType="1"/>
          </p:cNvSpPr>
          <p:nvPr/>
        </p:nvSpPr>
        <p:spPr bwMode="auto">
          <a:xfrm flipV="1">
            <a:off x="2114550" y="3421063"/>
            <a:ext cx="0" cy="228600"/>
          </a:xfrm>
          <a:prstGeom prst="line">
            <a:avLst/>
          </a:prstGeom>
          <a:noFill/>
          <a:ln w="12700">
            <a:solidFill>
              <a:schemeClr val="tx1"/>
            </a:solidFill>
            <a:round/>
            <a:headEnd/>
            <a:tailEnd/>
          </a:ln>
        </p:spPr>
        <p:txBody>
          <a:bodyPr wrap="none" anchor="ctr"/>
          <a:lstStyle/>
          <a:p>
            <a:endParaRPr lang="en-US"/>
          </a:p>
        </p:txBody>
      </p:sp>
      <p:sp>
        <p:nvSpPr>
          <p:cNvPr id="382992" name="Freeform 15"/>
          <p:cNvSpPr>
            <a:spLocks/>
          </p:cNvSpPr>
          <p:nvPr/>
        </p:nvSpPr>
        <p:spPr bwMode="auto">
          <a:xfrm>
            <a:off x="2114550" y="2743200"/>
            <a:ext cx="1557338" cy="534988"/>
          </a:xfrm>
          <a:custGeom>
            <a:avLst/>
            <a:gdLst>
              <a:gd name="T0" fmla="*/ 0 w 708"/>
              <a:gd name="T1" fmla="*/ 317 h 318"/>
              <a:gd name="T2" fmla="*/ 80 w 708"/>
              <a:gd name="T3" fmla="*/ 255 h 318"/>
              <a:gd name="T4" fmla="*/ 131 w 708"/>
              <a:gd name="T5" fmla="*/ 220 h 318"/>
              <a:gd name="T6" fmla="*/ 173 w 708"/>
              <a:gd name="T7" fmla="*/ 194 h 318"/>
              <a:gd name="T8" fmla="*/ 211 w 708"/>
              <a:gd name="T9" fmla="*/ 167 h 318"/>
              <a:gd name="T10" fmla="*/ 242 w 708"/>
              <a:gd name="T11" fmla="*/ 150 h 318"/>
              <a:gd name="T12" fmla="*/ 270 w 708"/>
              <a:gd name="T13" fmla="*/ 132 h 318"/>
              <a:gd name="T14" fmla="*/ 301 w 708"/>
              <a:gd name="T15" fmla="*/ 106 h 318"/>
              <a:gd name="T16" fmla="*/ 325 w 708"/>
              <a:gd name="T17" fmla="*/ 88 h 318"/>
              <a:gd name="T18" fmla="*/ 355 w 708"/>
              <a:gd name="T19" fmla="*/ 78 h 318"/>
              <a:gd name="T20" fmla="*/ 382 w 708"/>
              <a:gd name="T21" fmla="*/ 70 h 318"/>
              <a:gd name="T22" fmla="*/ 407 w 708"/>
              <a:gd name="T23" fmla="*/ 62 h 318"/>
              <a:gd name="T24" fmla="*/ 438 w 708"/>
              <a:gd name="T25" fmla="*/ 52 h 318"/>
              <a:gd name="T26" fmla="*/ 466 w 708"/>
              <a:gd name="T27" fmla="*/ 52 h 318"/>
              <a:gd name="T28" fmla="*/ 497 w 708"/>
              <a:gd name="T29" fmla="*/ 44 h 318"/>
              <a:gd name="T30" fmla="*/ 534 w 708"/>
              <a:gd name="T31" fmla="*/ 34 h 318"/>
              <a:gd name="T32" fmla="*/ 577 w 708"/>
              <a:gd name="T33" fmla="*/ 26 h 318"/>
              <a:gd name="T34" fmla="*/ 629 w 708"/>
              <a:gd name="T35" fmla="*/ 8 h 318"/>
              <a:gd name="T36" fmla="*/ 707 w 708"/>
              <a:gd name="T37" fmla="*/ 0 h 3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08"/>
              <a:gd name="T58" fmla="*/ 0 h 318"/>
              <a:gd name="T59" fmla="*/ 708 w 708"/>
              <a:gd name="T60" fmla="*/ 318 h 3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08" h="318">
                <a:moveTo>
                  <a:pt x="0" y="317"/>
                </a:moveTo>
                <a:lnTo>
                  <a:pt x="80" y="255"/>
                </a:lnTo>
                <a:lnTo>
                  <a:pt x="131" y="220"/>
                </a:lnTo>
                <a:lnTo>
                  <a:pt x="173" y="194"/>
                </a:lnTo>
                <a:lnTo>
                  <a:pt x="211" y="167"/>
                </a:lnTo>
                <a:lnTo>
                  <a:pt x="242" y="150"/>
                </a:lnTo>
                <a:lnTo>
                  <a:pt x="270" y="132"/>
                </a:lnTo>
                <a:lnTo>
                  <a:pt x="301" y="106"/>
                </a:lnTo>
                <a:lnTo>
                  <a:pt x="325" y="88"/>
                </a:lnTo>
                <a:lnTo>
                  <a:pt x="355" y="78"/>
                </a:lnTo>
                <a:lnTo>
                  <a:pt x="382" y="70"/>
                </a:lnTo>
                <a:lnTo>
                  <a:pt x="407" y="62"/>
                </a:lnTo>
                <a:lnTo>
                  <a:pt x="438" y="52"/>
                </a:lnTo>
                <a:lnTo>
                  <a:pt x="466" y="52"/>
                </a:lnTo>
                <a:lnTo>
                  <a:pt x="497" y="44"/>
                </a:lnTo>
                <a:lnTo>
                  <a:pt x="534" y="34"/>
                </a:lnTo>
                <a:lnTo>
                  <a:pt x="577" y="26"/>
                </a:lnTo>
                <a:lnTo>
                  <a:pt x="629" y="8"/>
                </a:lnTo>
                <a:lnTo>
                  <a:pt x="707" y="0"/>
                </a:lnTo>
              </a:path>
            </a:pathLst>
          </a:custGeom>
          <a:noFill/>
          <a:ln w="25400" cap="rnd" cmpd="sng">
            <a:solidFill>
              <a:srgbClr val="CC0066"/>
            </a:solidFill>
            <a:prstDash val="solid"/>
            <a:round/>
            <a:headEnd type="none" w="med" len="med"/>
            <a:tailEnd type="none" w="med" len="med"/>
          </a:ln>
        </p:spPr>
        <p:txBody>
          <a:bodyPr/>
          <a:lstStyle/>
          <a:p>
            <a:endParaRPr lang="en-US"/>
          </a:p>
        </p:txBody>
      </p:sp>
      <p:sp>
        <p:nvSpPr>
          <p:cNvPr id="382993" name="Rectangle 16"/>
          <p:cNvSpPr>
            <a:spLocks noChangeArrowheads="1"/>
          </p:cNvSpPr>
          <p:nvPr/>
        </p:nvSpPr>
        <p:spPr bwMode="auto">
          <a:xfrm>
            <a:off x="1511300" y="3194050"/>
            <a:ext cx="450850" cy="377825"/>
          </a:xfrm>
          <a:prstGeom prst="rect">
            <a:avLst/>
          </a:prstGeom>
          <a:noFill/>
          <a:ln w="12700">
            <a:noFill/>
            <a:miter lim="800000"/>
            <a:headEnd/>
            <a:tailEnd/>
          </a:ln>
        </p:spPr>
        <p:txBody>
          <a:bodyPr wrap="none" lIns="90488" tIns="44450" rIns="90488" bIns="44450">
            <a:spAutoFit/>
          </a:bodyPr>
          <a:lstStyle/>
          <a:p>
            <a:pPr eaLnBrk="0" hangingPunct="0"/>
            <a:r>
              <a:rPr lang="en-US" sz="1900"/>
              <a:t>30</a:t>
            </a:r>
          </a:p>
        </p:txBody>
      </p:sp>
      <p:sp>
        <p:nvSpPr>
          <p:cNvPr id="382994" name="Rectangle 17"/>
          <p:cNvSpPr>
            <a:spLocks noChangeArrowheads="1"/>
          </p:cNvSpPr>
          <p:nvPr/>
        </p:nvSpPr>
        <p:spPr bwMode="auto">
          <a:xfrm>
            <a:off x="1511300" y="2773363"/>
            <a:ext cx="450850" cy="377825"/>
          </a:xfrm>
          <a:prstGeom prst="rect">
            <a:avLst/>
          </a:prstGeom>
          <a:noFill/>
          <a:ln w="12700">
            <a:noFill/>
            <a:miter lim="800000"/>
            <a:headEnd/>
            <a:tailEnd/>
          </a:ln>
        </p:spPr>
        <p:txBody>
          <a:bodyPr wrap="none" lIns="90488" tIns="44450" rIns="90488" bIns="44450">
            <a:spAutoFit/>
          </a:bodyPr>
          <a:lstStyle/>
          <a:p>
            <a:pPr eaLnBrk="0" hangingPunct="0"/>
            <a:r>
              <a:rPr lang="en-US" sz="1900"/>
              <a:t>60</a:t>
            </a:r>
          </a:p>
        </p:txBody>
      </p:sp>
      <p:sp>
        <p:nvSpPr>
          <p:cNvPr id="382995" name="Rectangle 18"/>
          <p:cNvSpPr>
            <a:spLocks noChangeArrowheads="1"/>
          </p:cNvSpPr>
          <p:nvPr/>
        </p:nvSpPr>
        <p:spPr bwMode="auto">
          <a:xfrm>
            <a:off x="1511300" y="2354263"/>
            <a:ext cx="450850" cy="377825"/>
          </a:xfrm>
          <a:prstGeom prst="rect">
            <a:avLst/>
          </a:prstGeom>
          <a:noFill/>
          <a:ln w="12700">
            <a:noFill/>
            <a:miter lim="800000"/>
            <a:headEnd/>
            <a:tailEnd/>
          </a:ln>
        </p:spPr>
        <p:txBody>
          <a:bodyPr wrap="none" lIns="90488" tIns="44450" rIns="90488" bIns="44450">
            <a:spAutoFit/>
          </a:bodyPr>
          <a:lstStyle/>
          <a:p>
            <a:pPr eaLnBrk="0" hangingPunct="0"/>
            <a:r>
              <a:rPr lang="en-US" sz="1900"/>
              <a:t>90</a:t>
            </a:r>
          </a:p>
        </p:txBody>
      </p:sp>
      <p:sp>
        <p:nvSpPr>
          <p:cNvPr id="382996" name="Rectangle 19"/>
          <p:cNvSpPr>
            <a:spLocks noChangeArrowheads="1"/>
          </p:cNvSpPr>
          <p:nvPr/>
        </p:nvSpPr>
        <p:spPr bwMode="auto">
          <a:xfrm>
            <a:off x="1920875" y="3660775"/>
            <a:ext cx="396875" cy="377825"/>
          </a:xfrm>
          <a:prstGeom prst="rect">
            <a:avLst/>
          </a:prstGeom>
          <a:noFill/>
          <a:ln w="12700">
            <a:noFill/>
            <a:miter lim="800000"/>
            <a:headEnd/>
            <a:tailEnd/>
          </a:ln>
        </p:spPr>
        <p:txBody>
          <a:bodyPr wrap="none" lIns="90488" tIns="44450" rIns="90488" bIns="44450">
            <a:spAutoFit/>
          </a:bodyPr>
          <a:lstStyle/>
          <a:p>
            <a:pPr eaLnBrk="0" hangingPunct="0"/>
            <a:r>
              <a:rPr lang="en-US" sz="1900"/>
              <a:t>-2</a:t>
            </a:r>
          </a:p>
        </p:txBody>
      </p:sp>
      <p:sp>
        <p:nvSpPr>
          <p:cNvPr id="382997" name="Rectangle 20"/>
          <p:cNvSpPr>
            <a:spLocks noChangeArrowheads="1"/>
          </p:cNvSpPr>
          <p:nvPr/>
        </p:nvSpPr>
        <p:spPr bwMode="auto">
          <a:xfrm>
            <a:off x="2327275" y="3649663"/>
            <a:ext cx="396875" cy="377825"/>
          </a:xfrm>
          <a:prstGeom prst="rect">
            <a:avLst/>
          </a:prstGeom>
          <a:noFill/>
          <a:ln w="12700">
            <a:noFill/>
            <a:miter lim="800000"/>
            <a:headEnd/>
            <a:tailEnd/>
          </a:ln>
        </p:spPr>
        <p:txBody>
          <a:bodyPr wrap="none" lIns="90488" tIns="44450" rIns="90488" bIns="44450">
            <a:spAutoFit/>
          </a:bodyPr>
          <a:lstStyle/>
          <a:p>
            <a:pPr eaLnBrk="0" hangingPunct="0"/>
            <a:r>
              <a:rPr lang="en-US" sz="1900"/>
              <a:t>-1</a:t>
            </a:r>
          </a:p>
        </p:txBody>
      </p:sp>
      <p:sp>
        <p:nvSpPr>
          <p:cNvPr id="382998" name="Rectangle 21"/>
          <p:cNvSpPr>
            <a:spLocks noChangeArrowheads="1"/>
          </p:cNvSpPr>
          <p:nvPr/>
        </p:nvSpPr>
        <p:spPr bwMode="auto">
          <a:xfrm>
            <a:off x="2713038" y="3660775"/>
            <a:ext cx="315912" cy="377825"/>
          </a:xfrm>
          <a:prstGeom prst="rect">
            <a:avLst/>
          </a:prstGeom>
          <a:noFill/>
          <a:ln w="12700">
            <a:noFill/>
            <a:miter lim="800000"/>
            <a:headEnd/>
            <a:tailEnd/>
          </a:ln>
        </p:spPr>
        <p:txBody>
          <a:bodyPr wrap="none" lIns="90488" tIns="44450" rIns="90488" bIns="44450">
            <a:spAutoFit/>
          </a:bodyPr>
          <a:lstStyle/>
          <a:p>
            <a:pPr eaLnBrk="0" hangingPunct="0"/>
            <a:r>
              <a:rPr lang="en-US" sz="1900"/>
              <a:t>0</a:t>
            </a:r>
          </a:p>
        </p:txBody>
      </p:sp>
      <p:sp>
        <p:nvSpPr>
          <p:cNvPr id="382999" name="Rectangle 22"/>
          <p:cNvSpPr>
            <a:spLocks noChangeArrowheads="1"/>
          </p:cNvSpPr>
          <p:nvPr/>
        </p:nvSpPr>
        <p:spPr bwMode="auto">
          <a:xfrm>
            <a:off x="3094038" y="3660775"/>
            <a:ext cx="315912" cy="377825"/>
          </a:xfrm>
          <a:prstGeom prst="rect">
            <a:avLst/>
          </a:prstGeom>
          <a:noFill/>
          <a:ln w="12700">
            <a:noFill/>
            <a:miter lim="800000"/>
            <a:headEnd/>
            <a:tailEnd/>
          </a:ln>
        </p:spPr>
        <p:txBody>
          <a:bodyPr wrap="none" lIns="90488" tIns="44450" rIns="90488" bIns="44450">
            <a:spAutoFit/>
          </a:bodyPr>
          <a:lstStyle/>
          <a:p>
            <a:pPr eaLnBrk="0" hangingPunct="0"/>
            <a:r>
              <a:rPr lang="en-US" sz="1900"/>
              <a:t>1</a:t>
            </a:r>
          </a:p>
        </p:txBody>
      </p:sp>
      <p:sp>
        <p:nvSpPr>
          <p:cNvPr id="383000" name="Rectangle 23"/>
          <p:cNvSpPr>
            <a:spLocks noChangeArrowheads="1"/>
          </p:cNvSpPr>
          <p:nvPr/>
        </p:nvSpPr>
        <p:spPr bwMode="auto">
          <a:xfrm>
            <a:off x="3475038" y="3660775"/>
            <a:ext cx="315912" cy="377825"/>
          </a:xfrm>
          <a:prstGeom prst="rect">
            <a:avLst/>
          </a:prstGeom>
          <a:noFill/>
          <a:ln w="12700">
            <a:noFill/>
            <a:miter lim="800000"/>
            <a:headEnd/>
            <a:tailEnd/>
          </a:ln>
        </p:spPr>
        <p:txBody>
          <a:bodyPr wrap="none" lIns="90488" tIns="44450" rIns="90488" bIns="44450">
            <a:spAutoFit/>
          </a:bodyPr>
          <a:lstStyle/>
          <a:p>
            <a:pPr eaLnBrk="0" hangingPunct="0"/>
            <a:r>
              <a:rPr lang="en-US" sz="1900"/>
              <a:t>2</a:t>
            </a:r>
          </a:p>
        </p:txBody>
      </p:sp>
      <p:sp>
        <p:nvSpPr>
          <p:cNvPr id="383001" name="Rectangle 24"/>
          <p:cNvSpPr>
            <a:spLocks noChangeArrowheads="1"/>
          </p:cNvSpPr>
          <p:nvPr/>
        </p:nvSpPr>
        <p:spPr bwMode="auto">
          <a:xfrm>
            <a:off x="3714750" y="3573463"/>
            <a:ext cx="336550" cy="393700"/>
          </a:xfrm>
          <a:prstGeom prst="rect">
            <a:avLst/>
          </a:prstGeom>
          <a:noFill/>
          <a:ln w="12700">
            <a:noFill/>
            <a:miter lim="800000"/>
            <a:headEnd/>
            <a:tailEnd/>
          </a:ln>
        </p:spPr>
        <p:txBody>
          <a:bodyPr wrap="none" lIns="90488" tIns="44450" rIns="90488" bIns="44450">
            <a:spAutoFit/>
          </a:bodyPr>
          <a:lstStyle/>
          <a:p>
            <a:pPr eaLnBrk="0" hangingPunct="0"/>
            <a:r>
              <a:rPr lang="en-US" sz="2000"/>
              <a:t>Z</a:t>
            </a:r>
          </a:p>
        </p:txBody>
      </p:sp>
      <p:sp>
        <p:nvSpPr>
          <p:cNvPr id="383002" name="Rectangle 25"/>
          <p:cNvSpPr>
            <a:spLocks noChangeArrowheads="1"/>
          </p:cNvSpPr>
          <p:nvPr/>
        </p:nvSpPr>
        <p:spPr bwMode="auto">
          <a:xfrm>
            <a:off x="1233488" y="2286000"/>
            <a:ext cx="350837" cy="393700"/>
          </a:xfrm>
          <a:prstGeom prst="rect">
            <a:avLst/>
          </a:prstGeom>
          <a:noFill/>
          <a:ln w="12700">
            <a:noFill/>
            <a:miter lim="800000"/>
            <a:headEnd/>
            <a:tailEnd/>
          </a:ln>
        </p:spPr>
        <p:txBody>
          <a:bodyPr wrap="none" lIns="90488" tIns="44450" rIns="90488" bIns="44450">
            <a:spAutoFit/>
          </a:bodyPr>
          <a:lstStyle/>
          <a:p>
            <a:pPr eaLnBrk="0" hangingPunct="0"/>
            <a:r>
              <a:rPr lang="en-US" sz="2000"/>
              <a:t>X</a:t>
            </a:r>
          </a:p>
        </p:txBody>
      </p:sp>
      <p:sp>
        <p:nvSpPr>
          <p:cNvPr id="383003" name="Freeform 26"/>
          <p:cNvSpPr>
            <a:spLocks/>
          </p:cNvSpPr>
          <p:nvPr/>
        </p:nvSpPr>
        <p:spPr bwMode="auto">
          <a:xfrm>
            <a:off x="6324600" y="2743200"/>
            <a:ext cx="1524000" cy="504825"/>
          </a:xfrm>
          <a:custGeom>
            <a:avLst/>
            <a:gdLst>
              <a:gd name="T0" fmla="*/ 0 w 707"/>
              <a:gd name="T1" fmla="*/ 317 h 318"/>
              <a:gd name="T2" fmla="*/ 80 w 707"/>
              <a:gd name="T3" fmla="*/ 309 h 318"/>
              <a:gd name="T4" fmla="*/ 131 w 707"/>
              <a:gd name="T5" fmla="*/ 291 h 318"/>
              <a:gd name="T6" fmla="*/ 173 w 707"/>
              <a:gd name="T7" fmla="*/ 282 h 318"/>
              <a:gd name="T8" fmla="*/ 211 w 707"/>
              <a:gd name="T9" fmla="*/ 273 h 318"/>
              <a:gd name="T10" fmla="*/ 242 w 707"/>
              <a:gd name="T11" fmla="*/ 265 h 318"/>
              <a:gd name="T12" fmla="*/ 269 w 707"/>
              <a:gd name="T13" fmla="*/ 265 h 318"/>
              <a:gd name="T14" fmla="*/ 300 w 707"/>
              <a:gd name="T15" fmla="*/ 255 h 318"/>
              <a:gd name="T16" fmla="*/ 325 w 707"/>
              <a:gd name="T17" fmla="*/ 247 h 318"/>
              <a:gd name="T18" fmla="*/ 354 w 707"/>
              <a:gd name="T19" fmla="*/ 238 h 318"/>
              <a:gd name="T20" fmla="*/ 382 w 707"/>
              <a:gd name="T21" fmla="*/ 229 h 318"/>
              <a:gd name="T22" fmla="*/ 406 w 707"/>
              <a:gd name="T23" fmla="*/ 211 h 318"/>
              <a:gd name="T24" fmla="*/ 437 w 707"/>
              <a:gd name="T25" fmla="*/ 185 h 318"/>
              <a:gd name="T26" fmla="*/ 465 w 707"/>
              <a:gd name="T27" fmla="*/ 167 h 318"/>
              <a:gd name="T28" fmla="*/ 496 w 707"/>
              <a:gd name="T29" fmla="*/ 150 h 318"/>
              <a:gd name="T30" fmla="*/ 534 w 707"/>
              <a:gd name="T31" fmla="*/ 123 h 318"/>
              <a:gd name="T32" fmla="*/ 576 w 707"/>
              <a:gd name="T33" fmla="*/ 96 h 318"/>
              <a:gd name="T34" fmla="*/ 628 w 707"/>
              <a:gd name="T35" fmla="*/ 62 h 318"/>
              <a:gd name="T36" fmla="*/ 706 w 707"/>
              <a:gd name="T37" fmla="*/ 0 h 3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07"/>
              <a:gd name="T58" fmla="*/ 0 h 318"/>
              <a:gd name="T59" fmla="*/ 707 w 707"/>
              <a:gd name="T60" fmla="*/ 318 h 3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07" h="318">
                <a:moveTo>
                  <a:pt x="0" y="317"/>
                </a:moveTo>
                <a:lnTo>
                  <a:pt x="80" y="309"/>
                </a:lnTo>
                <a:lnTo>
                  <a:pt x="131" y="291"/>
                </a:lnTo>
                <a:lnTo>
                  <a:pt x="173" y="282"/>
                </a:lnTo>
                <a:lnTo>
                  <a:pt x="211" y="273"/>
                </a:lnTo>
                <a:lnTo>
                  <a:pt x="242" y="265"/>
                </a:lnTo>
                <a:lnTo>
                  <a:pt x="269" y="265"/>
                </a:lnTo>
                <a:lnTo>
                  <a:pt x="300" y="255"/>
                </a:lnTo>
                <a:lnTo>
                  <a:pt x="325" y="247"/>
                </a:lnTo>
                <a:lnTo>
                  <a:pt x="354" y="238"/>
                </a:lnTo>
                <a:lnTo>
                  <a:pt x="382" y="229"/>
                </a:lnTo>
                <a:lnTo>
                  <a:pt x="406" y="211"/>
                </a:lnTo>
                <a:lnTo>
                  <a:pt x="437" y="185"/>
                </a:lnTo>
                <a:lnTo>
                  <a:pt x="465" y="167"/>
                </a:lnTo>
                <a:lnTo>
                  <a:pt x="496" y="150"/>
                </a:lnTo>
                <a:lnTo>
                  <a:pt x="534" y="123"/>
                </a:lnTo>
                <a:lnTo>
                  <a:pt x="576" y="96"/>
                </a:lnTo>
                <a:lnTo>
                  <a:pt x="628" y="62"/>
                </a:lnTo>
                <a:lnTo>
                  <a:pt x="706" y="0"/>
                </a:lnTo>
              </a:path>
            </a:pathLst>
          </a:custGeom>
          <a:noFill/>
          <a:ln w="25400" cap="rnd" cmpd="sng">
            <a:solidFill>
              <a:srgbClr val="CC0066"/>
            </a:solidFill>
            <a:prstDash val="solid"/>
            <a:round/>
            <a:headEnd type="none" w="med" len="med"/>
            <a:tailEnd type="none" w="med" len="med"/>
          </a:ln>
        </p:spPr>
        <p:txBody>
          <a:bodyPr/>
          <a:lstStyle/>
          <a:p>
            <a:endParaRPr lang="en-US"/>
          </a:p>
        </p:txBody>
      </p:sp>
      <p:sp>
        <p:nvSpPr>
          <p:cNvPr id="383004" name="Freeform 27"/>
          <p:cNvSpPr>
            <a:spLocks/>
          </p:cNvSpPr>
          <p:nvPr/>
        </p:nvSpPr>
        <p:spPr bwMode="auto">
          <a:xfrm>
            <a:off x="2071688" y="5257800"/>
            <a:ext cx="1524000" cy="676275"/>
          </a:xfrm>
          <a:custGeom>
            <a:avLst/>
            <a:gdLst>
              <a:gd name="T0" fmla="*/ 0 w 707"/>
              <a:gd name="T1" fmla="*/ 425 h 426"/>
              <a:gd name="T2" fmla="*/ 80 w 707"/>
              <a:gd name="T3" fmla="*/ 415 h 426"/>
              <a:gd name="T4" fmla="*/ 131 w 707"/>
              <a:gd name="T5" fmla="*/ 407 h 426"/>
              <a:gd name="T6" fmla="*/ 173 w 707"/>
              <a:gd name="T7" fmla="*/ 389 h 426"/>
              <a:gd name="T8" fmla="*/ 211 w 707"/>
              <a:gd name="T9" fmla="*/ 371 h 426"/>
              <a:gd name="T10" fmla="*/ 242 w 707"/>
              <a:gd name="T11" fmla="*/ 353 h 426"/>
              <a:gd name="T12" fmla="*/ 269 w 707"/>
              <a:gd name="T13" fmla="*/ 327 h 426"/>
              <a:gd name="T14" fmla="*/ 300 w 707"/>
              <a:gd name="T15" fmla="*/ 301 h 426"/>
              <a:gd name="T16" fmla="*/ 325 w 707"/>
              <a:gd name="T17" fmla="*/ 265 h 426"/>
              <a:gd name="T18" fmla="*/ 354 w 707"/>
              <a:gd name="T19" fmla="*/ 212 h 426"/>
              <a:gd name="T20" fmla="*/ 382 w 707"/>
              <a:gd name="T21" fmla="*/ 160 h 426"/>
              <a:gd name="T22" fmla="*/ 406 w 707"/>
              <a:gd name="T23" fmla="*/ 124 h 426"/>
              <a:gd name="T24" fmla="*/ 437 w 707"/>
              <a:gd name="T25" fmla="*/ 98 h 426"/>
              <a:gd name="T26" fmla="*/ 465 w 707"/>
              <a:gd name="T27" fmla="*/ 72 h 426"/>
              <a:gd name="T28" fmla="*/ 496 w 707"/>
              <a:gd name="T29" fmla="*/ 54 h 426"/>
              <a:gd name="T30" fmla="*/ 534 w 707"/>
              <a:gd name="T31" fmla="*/ 36 h 426"/>
              <a:gd name="T32" fmla="*/ 576 w 707"/>
              <a:gd name="T33" fmla="*/ 18 h 426"/>
              <a:gd name="T34" fmla="*/ 628 w 707"/>
              <a:gd name="T35" fmla="*/ 10 h 426"/>
              <a:gd name="T36" fmla="*/ 706 w 707"/>
              <a:gd name="T37" fmla="*/ 0 h 4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07"/>
              <a:gd name="T58" fmla="*/ 0 h 426"/>
              <a:gd name="T59" fmla="*/ 707 w 707"/>
              <a:gd name="T60" fmla="*/ 426 h 4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07" h="426">
                <a:moveTo>
                  <a:pt x="0" y="425"/>
                </a:moveTo>
                <a:lnTo>
                  <a:pt x="80" y="415"/>
                </a:lnTo>
                <a:lnTo>
                  <a:pt x="131" y="407"/>
                </a:lnTo>
                <a:lnTo>
                  <a:pt x="173" y="389"/>
                </a:lnTo>
                <a:lnTo>
                  <a:pt x="211" y="371"/>
                </a:lnTo>
                <a:lnTo>
                  <a:pt x="242" y="353"/>
                </a:lnTo>
                <a:lnTo>
                  <a:pt x="269" y="327"/>
                </a:lnTo>
                <a:lnTo>
                  <a:pt x="300" y="301"/>
                </a:lnTo>
                <a:lnTo>
                  <a:pt x="325" y="265"/>
                </a:lnTo>
                <a:lnTo>
                  <a:pt x="354" y="212"/>
                </a:lnTo>
                <a:lnTo>
                  <a:pt x="382" y="160"/>
                </a:lnTo>
                <a:lnTo>
                  <a:pt x="406" y="124"/>
                </a:lnTo>
                <a:lnTo>
                  <a:pt x="437" y="98"/>
                </a:lnTo>
                <a:lnTo>
                  <a:pt x="465" y="72"/>
                </a:lnTo>
                <a:lnTo>
                  <a:pt x="496" y="54"/>
                </a:lnTo>
                <a:lnTo>
                  <a:pt x="534" y="36"/>
                </a:lnTo>
                <a:lnTo>
                  <a:pt x="576" y="18"/>
                </a:lnTo>
                <a:lnTo>
                  <a:pt x="628" y="10"/>
                </a:lnTo>
                <a:lnTo>
                  <a:pt x="706" y="0"/>
                </a:lnTo>
              </a:path>
            </a:pathLst>
          </a:custGeom>
          <a:noFill/>
          <a:ln w="25400" cap="rnd" cmpd="sng">
            <a:solidFill>
              <a:srgbClr val="CC0066"/>
            </a:solidFill>
            <a:prstDash val="solid"/>
            <a:round/>
            <a:headEnd type="none" w="med" len="med"/>
            <a:tailEnd type="none" w="med" len="med"/>
          </a:ln>
        </p:spPr>
        <p:txBody>
          <a:bodyPr/>
          <a:lstStyle/>
          <a:p>
            <a:endParaRPr lang="en-US"/>
          </a:p>
        </p:txBody>
      </p:sp>
      <p:sp>
        <p:nvSpPr>
          <p:cNvPr id="383005" name="Line 28"/>
          <p:cNvSpPr>
            <a:spLocks noChangeShapeType="1"/>
          </p:cNvSpPr>
          <p:nvPr/>
        </p:nvSpPr>
        <p:spPr bwMode="auto">
          <a:xfrm flipV="1">
            <a:off x="2495550" y="3421063"/>
            <a:ext cx="0" cy="228600"/>
          </a:xfrm>
          <a:prstGeom prst="line">
            <a:avLst/>
          </a:prstGeom>
          <a:noFill/>
          <a:ln w="12700">
            <a:solidFill>
              <a:schemeClr val="tx1"/>
            </a:solidFill>
            <a:round/>
            <a:headEnd/>
            <a:tailEnd/>
          </a:ln>
        </p:spPr>
        <p:txBody>
          <a:bodyPr wrap="none" anchor="ctr"/>
          <a:lstStyle/>
          <a:p>
            <a:endParaRPr lang="en-US"/>
          </a:p>
        </p:txBody>
      </p:sp>
      <p:sp>
        <p:nvSpPr>
          <p:cNvPr id="383006" name="Line 29"/>
          <p:cNvSpPr>
            <a:spLocks noChangeShapeType="1"/>
          </p:cNvSpPr>
          <p:nvPr/>
        </p:nvSpPr>
        <p:spPr bwMode="auto">
          <a:xfrm flipV="1">
            <a:off x="2876550" y="3421063"/>
            <a:ext cx="0" cy="228600"/>
          </a:xfrm>
          <a:prstGeom prst="line">
            <a:avLst/>
          </a:prstGeom>
          <a:noFill/>
          <a:ln w="12700">
            <a:solidFill>
              <a:schemeClr val="tx1"/>
            </a:solidFill>
            <a:round/>
            <a:headEnd/>
            <a:tailEnd/>
          </a:ln>
        </p:spPr>
        <p:txBody>
          <a:bodyPr wrap="none" anchor="ctr"/>
          <a:lstStyle/>
          <a:p>
            <a:endParaRPr lang="en-US"/>
          </a:p>
        </p:txBody>
      </p:sp>
      <p:sp>
        <p:nvSpPr>
          <p:cNvPr id="383007" name="Line 30"/>
          <p:cNvSpPr>
            <a:spLocks noChangeShapeType="1"/>
          </p:cNvSpPr>
          <p:nvPr/>
        </p:nvSpPr>
        <p:spPr bwMode="auto">
          <a:xfrm flipV="1">
            <a:off x="3257550" y="3421063"/>
            <a:ext cx="0" cy="228600"/>
          </a:xfrm>
          <a:prstGeom prst="line">
            <a:avLst/>
          </a:prstGeom>
          <a:noFill/>
          <a:ln w="12700">
            <a:solidFill>
              <a:schemeClr val="tx1"/>
            </a:solidFill>
            <a:round/>
            <a:headEnd/>
            <a:tailEnd/>
          </a:ln>
        </p:spPr>
        <p:txBody>
          <a:bodyPr wrap="none" anchor="ctr"/>
          <a:lstStyle/>
          <a:p>
            <a:endParaRPr lang="en-US"/>
          </a:p>
        </p:txBody>
      </p:sp>
      <p:sp>
        <p:nvSpPr>
          <p:cNvPr id="383008" name="Line 31"/>
          <p:cNvSpPr>
            <a:spLocks noChangeShapeType="1"/>
          </p:cNvSpPr>
          <p:nvPr/>
        </p:nvSpPr>
        <p:spPr bwMode="auto">
          <a:xfrm flipV="1">
            <a:off x="3638550" y="3421063"/>
            <a:ext cx="0" cy="228600"/>
          </a:xfrm>
          <a:prstGeom prst="line">
            <a:avLst/>
          </a:prstGeom>
          <a:noFill/>
          <a:ln w="12700">
            <a:solidFill>
              <a:schemeClr val="tx1"/>
            </a:solidFill>
            <a:round/>
            <a:headEnd/>
            <a:tailEnd/>
          </a:ln>
        </p:spPr>
        <p:txBody>
          <a:bodyPr wrap="none" anchor="ctr"/>
          <a:lstStyle/>
          <a:p>
            <a:endParaRPr lang="en-US"/>
          </a:p>
        </p:txBody>
      </p:sp>
      <p:sp>
        <p:nvSpPr>
          <p:cNvPr id="383009" name="Text Box 32"/>
          <p:cNvSpPr txBox="1">
            <a:spLocks noChangeArrowheads="1"/>
          </p:cNvSpPr>
          <p:nvPr/>
        </p:nvSpPr>
        <p:spPr bwMode="auto">
          <a:xfrm>
            <a:off x="7543800" y="1219200"/>
            <a:ext cx="1600200" cy="396875"/>
          </a:xfrm>
          <a:prstGeom prst="rect">
            <a:avLst/>
          </a:prstGeom>
          <a:noFill/>
          <a:ln w="9525">
            <a:noFill/>
            <a:miter lim="800000"/>
            <a:headEnd/>
            <a:tailEnd/>
          </a:ln>
        </p:spPr>
        <p:txBody>
          <a:bodyPr>
            <a:spAutoFit/>
          </a:bodyPr>
          <a:lstStyle/>
          <a:p>
            <a:pPr>
              <a:spcBef>
                <a:spcPct val="50000"/>
              </a:spcBef>
            </a:pPr>
            <a:r>
              <a:rPr lang="en-US" sz="2000" i="1">
                <a:solidFill>
                  <a:srgbClr val="000099"/>
                </a:solidFill>
              </a:rPr>
              <a:t>(continued)</a:t>
            </a:r>
          </a:p>
        </p:txBody>
      </p:sp>
      <p:sp>
        <p:nvSpPr>
          <p:cNvPr id="383010" name="Line 33"/>
          <p:cNvSpPr>
            <a:spLocks noChangeShapeType="1"/>
          </p:cNvSpPr>
          <p:nvPr/>
        </p:nvSpPr>
        <p:spPr bwMode="auto">
          <a:xfrm>
            <a:off x="6215063" y="3514725"/>
            <a:ext cx="1587" cy="0"/>
          </a:xfrm>
          <a:prstGeom prst="line">
            <a:avLst/>
          </a:prstGeom>
          <a:noFill/>
          <a:ln w="12700">
            <a:solidFill>
              <a:schemeClr val="tx1"/>
            </a:solidFill>
            <a:round/>
            <a:headEnd/>
            <a:tailEnd/>
          </a:ln>
        </p:spPr>
        <p:txBody>
          <a:bodyPr wrap="none" anchor="ctr"/>
          <a:lstStyle/>
          <a:p>
            <a:endParaRPr lang="en-US"/>
          </a:p>
        </p:txBody>
      </p:sp>
      <p:sp>
        <p:nvSpPr>
          <p:cNvPr id="383011" name="Line 34"/>
          <p:cNvSpPr>
            <a:spLocks noChangeShapeType="1"/>
          </p:cNvSpPr>
          <p:nvPr/>
        </p:nvSpPr>
        <p:spPr bwMode="auto">
          <a:xfrm>
            <a:off x="6215063" y="3095625"/>
            <a:ext cx="1587" cy="0"/>
          </a:xfrm>
          <a:prstGeom prst="line">
            <a:avLst/>
          </a:prstGeom>
          <a:noFill/>
          <a:ln w="12700">
            <a:solidFill>
              <a:schemeClr val="tx1"/>
            </a:solidFill>
            <a:round/>
            <a:headEnd/>
            <a:tailEnd/>
          </a:ln>
        </p:spPr>
        <p:txBody>
          <a:bodyPr wrap="none" anchor="ctr"/>
          <a:lstStyle/>
          <a:p>
            <a:endParaRPr lang="en-US"/>
          </a:p>
        </p:txBody>
      </p:sp>
      <p:sp>
        <p:nvSpPr>
          <p:cNvPr id="383012" name="Line 35"/>
          <p:cNvSpPr>
            <a:spLocks noChangeShapeType="1"/>
          </p:cNvSpPr>
          <p:nvPr/>
        </p:nvSpPr>
        <p:spPr bwMode="auto">
          <a:xfrm>
            <a:off x="6215063" y="2674938"/>
            <a:ext cx="1587" cy="0"/>
          </a:xfrm>
          <a:prstGeom prst="line">
            <a:avLst/>
          </a:prstGeom>
          <a:noFill/>
          <a:ln w="12700">
            <a:solidFill>
              <a:schemeClr val="tx1"/>
            </a:solidFill>
            <a:round/>
            <a:headEnd/>
            <a:tailEnd/>
          </a:ln>
        </p:spPr>
        <p:txBody>
          <a:bodyPr wrap="none" anchor="ctr"/>
          <a:lstStyle/>
          <a:p>
            <a:endParaRPr lang="en-US"/>
          </a:p>
        </p:txBody>
      </p:sp>
      <p:sp>
        <p:nvSpPr>
          <p:cNvPr id="383013" name="Line 36"/>
          <p:cNvSpPr>
            <a:spLocks noChangeShapeType="1"/>
          </p:cNvSpPr>
          <p:nvPr/>
        </p:nvSpPr>
        <p:spPr bwMode="auto">
          <a:xfrm>
            <a:off x="6215063" y="3497263"/>
            <a:ext cx="1752600" cy="0"/>
          </a:xfrm>
          <a:prstGeom prst="line">
            <a:avLst/>
          </a:prstGeom>
          <a:noFill/>
          <a:ln w="12700">
            <a:solidFill>
              <a:schemeClr val="tx1"/>
            </a:solidFill>
            <a:round/>
            <a:headEnd/>
            <a:tailEnd/>
          </a:ln>
        </p:spPr>
        <p:txBody>
          <a:bodyPr wrap="none" anchor="ctr"/>
          <a:lstStyle/>
          <a:p>
            <a:endParaRPr lang="en-US"/>
          </a:p>
        </p:txBody>
      </p:sp>
      <p:sp>
        <p:nvSpPr>
          <p:cNvPr id="383014" name="Line 37"/>
          <p:cNvSpPr>
            <a:spLocks noChangeShapeType="1"/>
          </p:cNvSpPr>
          <p:nvPr/>
        </p:nvSpPr>
        <p:spPr bwMode="auto">
          <a:xfrm flipV="1">
            <a:off x="6215063" y="2506663"/>
            <a:ext cx="0" cy="990600"/>
          </a:xfrm>
          <a:prstGeom prst="line">
            <a:avLst/>
          </a:prstGeom>
          <a:noFill/>
          <a:ln w="12700">
            <a:solidFill>
              <a:schemeClr val="tx1"/>
            </a:solidFill>
            <a:round/>
            <a:headEnd/>
            <a:tailEnd/>
          </a:ln>
        </p:spPr>
        <p:txBody>
          <a:bodyPr wrap="none" anchor="ctr"/>
          <a:lstStyle/>
          <a:p>
            <a:endParaRPr lang="en-US"/>
          </a:p>
        </p:txBody>
      </p:sp>
      <p:sp>
        <p:nvSpPr>
          <p:cNvPr id="383015" name="Line 38"/>
          <p:cNvSpPr>
            <a:spLocks noChangeShapeType="1"/>
          </p:cNvSpPr>
          <p:nvPr/>
        </p:nvSpPr>
        <p:spPr bwMode="auto">
          <a:xfrm flipV="1">
            <a:off x="6367463" y="3421063"/>
            <a:ext cx="0" cy="228600"/>
          </a:xfrm>
          <a:prstGeom prst="line">
            <a:avLst/>
          </a:prstGeom>
          <a:noFill/>
          <a:ln w="12700">
            <a:solidFill>
              <a:schemeClr val="tx1"/>
            </a:solidFill>
            <a:round/>
            <a:headEnd/>
            <a:tailEnd/>
          </a:ln>
        </p:spPr>
        <p:txBody>
          <a:bodyPr wrap="none" anchor="ctr"/>
          <a:lstStyle/>
          <a:p>
            <a:endParaRPr lang="en-US"/>
          </a:p>
        </p:txBody>
      </p:sp>
      <p:sp>
        <p:nvSpPr>
          <p:cNvPr id="383016" name="Rectangle 39"/>
          <p:cNvSpPr>
            <a:spLocks noChangeArrowheads="1"/>
          </p:cNvSpPr>
          <p:nvPr/>
        </p:nvSpPr>
        <p:spPr bwMode="auto">
          <a:xfrm>
            <a:off x="5764213" y="3194050"/>
            <a:ext cx="450850" cy="377825"/>
          </a:xfrm>
          <a:prstGeom prst="rect">
            <a:avLst/>
          </a:prstGeom>
          <a:noFill/>
          <a:ln w="12700">
            <a:noFill/>
            <a:miter lim="800000"/>
            <a:headEnd/>
            <a:tailEnd/>
          </a:ln>
        </p:spPr>
        <p:txBody>
          <a:bodyPr wrap="none" lIns="90488" tIns="44450" rIns="90488" bIns="44450">
            <a:spAutoFit/>
          </a:bodyPr>
          <a:lstStyle/>
          <a:p>
            <a:pPr eaLnBrk="0" hangingPunct="0"/>
            <a:r>
              <a:rPr lang="en-US" sz="1900"/>
              <a:t>30</a:t>
            </a:r>
          </a:p>
        </p:txBody>
      </p:sp>
      <p:sp>
        <p:nvSpPr>
          <p:cNvPr id="383017" name="Rectangle 40"/>
          <p:cNvSpPr>
            <a:spLocks noChangeArrowheads="1"/>
          </p:cNvSpPr>
          <p:nvPr/>
        </p:nvSpPr>
        <p:spPr bwMode="auto">
          <a:xfrm>
            <a:off x="5764213" y="2773363"/>
            <a:ext cx="450850" cy="377825"/>
          </a:xfrm>
          <a:prstGeom prst="rect">
            <a:avLst/>
          </a:prstGeom>
          <a:noFill/>
          <a:ln w="12700">
            <a:noFill/>
            <a:miter lim="800000"/>
            <a:headEnd/>
            <a:tailEnd/>
          </a:ln>
        </p:spPr>
        <p:txBody>
          <a:bodyPr wrap="none" lIns="90488" tIns="44450" rIns="90488" bIns="44450">
            <a:spAutoFit/>
          </a:bodyPr>
          <a:lstStyle/>
          <a:p>
            <a:pPr eaLnBrk="0" hangingPunct="0"/>
            <a:r>
              <a:rPr lang="en-US" sz="1900"/>
              <a:t>60</a:t>
            </a:r>
          </a:p>
        </p:txBody>
      </p:sp>
      <p:sp>
        <p:nvSpPr>
          <p:cNvPr id="383018" name="Rectangle 41"/>
          <p:cNvSpPr>
            <a:spLocks noChangeArrowheads="1"/>
          </p:cNvSpPr>
          <p:nvPr/>
        </p:nvSpPr>
        <p:spPr bwMode="auto">
          <a:xfrm>
            <a:off x="5764213" y="2354263"/>
            <a:ext cx="450850" cy="377825"/>
          </a:xfrm>
          <a:prstGeom prst="rect">
            <a:avLst/>
          </a:prstGeom>
          <a:noFill/>
          <a:ln w="12700">
            <a:noFill/>
            <a:miter lim="800000"/>
            <a:headEnd/>
            <a:tailEnd/>
          </a:ln>
        </p:spPr>
        <p:txBody>
          <a:bodyPr wrap="none" lIns="90488" tIns="44450" rIns="90488" bIns="44450">
            <a:spAutoFit/>
          </a:bodyPr>
          <a:lstStyle/>
          <a:p>
            <a:pPr eaLnBrk="0" hangingPunct="0"/>
            <a:r>
              <a:rPr lang="en-US" sz="1900"/>
              <a:t>90</a:t>
            </a:r>
          </a:p>
        </p:txBody>
      </p:sp>
      <p:sp>
        <p:nvSpPr>
          <p:cNvPr id="383019" name="Rectangle 42"/>
          <p:cNvSpPr>
            <a:spLocks noChangeArrowheads="1"/>
          </p:cNvSpPr>
          <p:nvPr/>
        </p:nvSpPr>
        <p:spPr bwMode="auto">
          <a:xfrm>
            <a:off x="6173788" y="3660775"/>
            <a:ext cx="396875" cy="377825"/>
          </a:xfrm>
          <a:prstGeom prst="rect">
            <a:avLst/>
          </a:prstGeom>
          <a:noFill/>
          <a:ln w="12700">
            <a:noFill/>
            <a:miter lim="800000"/>
            <a:headEnd/>
            <a:tailEnd/>
          </a:ln>
        </p:spPr>
        <p:txBody>
          <a:bodyPr wrap="none" lIns="90488" tIns="44450" rIns="90488" bIns="44450">
            <a:spAutoFit/>
          </a:bodyPr>
          <a:lstStyle/>
          <a:p>
            <a:pPr eaLnBrk="0" hangingPunct="0"/>
            <a:r>
              <a:rPr lang="en-US" sz="1900"/>
              <a:t>-2</a:t>
            </a:r>
          </a:p>
        </p:txBody>
      </p:sp>
      <p:sp>
        <p:nvSpPr>
          <p:cNvPr id="383020" name="Rectangle 43"/>
          <p:cNvSpPr>
            <a:spLocks noChangeArrowheads="1"/>
          </p:cNvSpPr>
          <p:nvPr/>
        </p:nvSpPr>
        <p:spPr bwMode="auto">
          <a:xfrm>
            <a:off x="6580188" y="3649663"/>
            <a:ext cx="396875" cy="377825"/>
          </a:xfrm>
          <a:prstGeom prst="rect">
            <a:avLst/>
          </a:prstGeom>
          <a:noFill/>
          <a:ln w="12700">
            <a:noFill/>
            <a:miter lim="800000"/>
            <a:headEnd/>
            <a:tailEnd/>
          </a:ln>
        </p:spPr>
        <p:txBody>
          <a:bodyPr wrap="none" lIns="90488" tIns="44450" rIns="90488" bIns="44450">
            <a:spAutoFit/>
          </a:bodyPr>
          <a:lstStyle/>
          <a:p>
            <a:pPr eaLnBrk="0" hangingPunct="0"/>
            <a:r>
              <a:rPr lang="en-US" sz="1900"/>
              <a:t>-1</a:t>
            </a:r>
          </a:p>
        </p:txBody>
      </p:sp>
      <p:sp>
        <p:nvSpPr>
          <p:cNvPr id="383021" name="Rectangle 44"/>
          <p:cNvSpPr>
            <a:spLocks noChangeArrowheads="1"/>
          </p:cNvSpPr>
          <p:nvPr/>
        </p:nvSpPr>
        <p:spPr bwMode="auto">
          <a:xfrm>
            <a:off x="6965950" y="3660775"/>
            <a:ext cx="315913" cy="377825"/>
          </a:xfrm>
          <a:prstGeom prst="rect">
            <a:avLst/>
          </a:prstGeom>
          <a:noFill/>
          <a:ln w="12700">
            <a:noFill/>
            <a:miter lim="800000"/>
            <a:headEnd/>
            <a:tailEnd/>
          </a:ln>
        </p:spPr>
        <p:txBody>
          <a:bodyPr wrap="none" lIns="90488" tIns="44450" rIns="90488" bIns="44450">
            <a:spAutoFit/>
          </a:bodyPr>
          <a:lstStyle/>
          <a:p>
            <a:pPr eaLnBrk="0" hangingPunct="0"/>
            <a:r>
              <a:rPr lang="en-US" sz="1900"/>
              <a:t>0</a:t>
            </a:r>
          </a:p>
        </p:txBody>
      </p:sp>
      <p:sp>
        <p:nvSpPr>
          <p:cNvPr id="383022" name="Rectangle 45"/>
          <p:cNvSpPr>
            <a:spLocks noChangeArrowheads="1"/>
          </p:cNvSpPr>
          <p:nvPr/>
        </p:nvSpPr>
        <p:spPr bwMode="auto">
          <a:xfrm>
            <a:off x="7346950" y="3660775"/>
            <a:ext cx="315913" cy="377825"/>
          </a:xfrm>
          <a:prstGeom prst="rect">
            <a:avLst/>
          </a:prstGeom>
          <a:noFill/>
          <a:ln w="12700">
            <a:noFill/>
            <a:miter lim="800000"/>
            <a:headEnd/>
            <a:tailEnd/>
          </a:ln>
        </p:spPr>
        <p:txBody>
          <a:bodyPr wrap="none" lIns="90488" tIns="44450" rIns="90488" bIns="44450">
            <a:spAutoFit/>
          </a:bodyPr>
          <a:lstStyle/>
          <a:p>
            <a:pPr eaLnBrk="0" hangingPunct="0"/>
            <a:r>
              <a:rPr lang="en-US" sz="1900"/>
              <a:t>1</a:t>
            </a:r>
          </a:p>
        </p:txBody>
      </p:sp>
      <p:sp>
        <p:nvSpPr>
          <p:cNvPr id="383023" name="Rectangle 46"/>
          <p:cNvSpPr>
            <a:spLocks noChangeArrowheads="1"/>
          </p:cNvSpPr>
          <p:nvPr/>
        </p:nvSpPr>
        <p:spPr bwMode="auto">
          <a:xfrm>
            <a:off x="7727950" y="3660775"/>
            <a:ext cx="315913" cy="377825"/>
          </a:xfrm>
          <a:prstGeom prst="rect">
            <a:avLst/>
          </a:prstGeom>
          <a:noFill/>
          <a:ln w="12700">
            <a:noFill/>
            <a:miter lim="800000"/>
            <a:headEnd/>
            <a:tailEnd/>
          </a:ln>
        </p:spPr>
        <p:txBody>
          <a:bodyPr wrap="none" lIns="90488" tIns="44450" rIns="90488" bIns="44450">
            <a:spAutoFit/>
          </a:bodyPr>
          <a:lstStyle/>
          <a:p>
            <a:pPr eaLnBrk="0" hangingPunct="0"/>
            <a:r>
              <a:rPr lang="en-US" sz="1900"/>
              <a:t>2</a:t>
            </a:r>
          </a:p>
        </p:txBody>
      </p:sp>
      <p:sp>
        <p:nvSpPr>
          <p:cNvPr id="383024" name="Rectangle 47"/>
          <p:cNvSpPr>
            <a:spLocks noChangeArrowheads="1"/>
          </p:cNvSpPr>
          <p:nvPr/>
        </p:nvSpPr>
        <p:spPr bwMode="auto">
          <a:xfrm>
            <a:off x="7967663" y="3573463"/>
            <a:ext cx="336550" cy="393700"/>
          </a:xfrm>
          <a:prstGeom prst="rect">
            <a:avLst/>
          </a:prstGeom>
          <a:noFill/>
          <a:ln w="12700">
            <a:noFill/>
            <a:miter lim="800000"/>
            <a:headEnd/>
            <a:tailEnd/>
          </a:ln>
        </p:spPr>
        <p:txBody>
          <a:bodyPr wrap="none" lIns="90488" tIns="44450" rIns="90488" bIns="44450">
            <a:spAutoFit/>
          </a:bodyPr>
          <a:lstStyle/>
          <a:p>
            <a:pPr eaLnBrk="0" hangingPunct="0"/>
            <a:r>
              <a:rPr lang="en-US" sz="2000"/>
              <a:t>Z</a:t>
            </a:r>
          </a:p>
        </p:txBody>
      </p:sp>
      <p:sp>
        <p:nvSpPr>
          <p:cNvPr id="383025" name="Rectangle 48"/>
          <p:cNvSpPr>
            <a:spLocks noChangeArrowheads="1"/>
          </p:cNvSpPr>
          <p:nvPr/>
        </p:nvSpPr>
        <p:spPr bwMode="auto">
          <a:xfrm>
            <a:off x="5486400" y="2286000"/>
            <a:ext cx="350838" cy="393700"/>
          </a:xfrm>
          <a:prstGeom prst="rect">
            <a:avLst/>
          </a:prstGeom>
          <a:noFill/>
          <a:ln w="12700">
            <a:noFill/>
            <a:miter lim="800000"/>
            <a:headEnd/>
            <a:tailEnd/>
          </a:ln>
        </p:spPr>
        <p:txBody>
          <a:bodyPr wrap="none" lIns="90488" tIns="44450" rIns="90488" bIns="44450">
            <a:spAutoFit/>
          </a:bodyPr>
          <a:lstStyle/>
          <a:p>
            <a:pPr eaLnBrk="0" hangingPunct="0"/>
            <a:r>
              <a:rPr lang="en-US" sz="2000"/>
              <a:t>X</a:t>
            </a:r>
          </a:p>
        </p:txBody>
      </p:sp>
      <p:sp>
        <p:nvSpPr>
          <p:cNvPr id="383026" name="Line 49"/>
          <p:cNvSpPr>
            <a:spLocks noChangeShapeType="1"/>
          </p:cNvSpPr>
          <p:nvPr/>
        </p:nvSpPr>
        <p:spPr bwMode="auto">
          <a:xfrm flipV="1">
            <a:off x="6748463" y="3421063"/>
            <a:ext cx="0" cy="228600"/>
          </a:xfrm>
          <a:prstGeom prst="line">
            <a:avLst/>
          </a:prstGeom>
          <a:noFill/>
          <a:ln w="12700">
            <a:solidFill>
              <a:schemeClr val="tx1"/>
            </a:solidFill>
            <a:round/>
            <a:headEnd/>
            <a:tailEnd/>
          </a:ln>
        </p:spPr>
        <p:txBody>
          <a:bodyPr wrap="none" anchor="ctr"/>
          <a:lstStyle/>
          <a:p>
            <a:endParaRPr lang="en-US"/>
          </a:p>
        </p:txBody>
      </p:sp>
      <p:sp>
        <p:nvSpPr>
          <p:cNvPr id="383027" name="Line 50"/>
          <p:cNvSpPr>
            <a:spLocks noChangeShapeType="1"/>
          </p:cNvSpPr>
          <p:nvPr/>
        </p:nvSpPr>
        <p:spPr bwMode="auto">
          <a:xfrm flipV="1">
            <a:off x="7129463" y="3421063"/>
            <a:ext cx="0" cy="228600"/>
          </a:xfrm>
          <a:prstGeom prst="line">
            <a:avLst/>
          </a:prstGeom>
          <a:noFill/>
          <a:ln w="12700">
            <a:solidFill>
              <a:schemeClr val="tx1"/>
            </a:solidFill>
            <a:round/>
            <a:headEnd/>
            <a:tailEnd/>
          </a:ln>
        </p:spPr>
        <p:txBody>
          <a:bodyPr wrap="none" anchor="ctr"/>
          <a:lstStyle/>
          <a:p>
            <a:endParaRPr lang="en-US"/>
          </a:p>
        </p:txBody>
      </p:sp>
      <p:sp>
        <p:nvSpPr>
          <p:cNvPr id="383028" name="Line 51"/>
          <p:cNvSpPr>
            <a:spLocks noChangeShapeType="1"/>
          </p:cNvSpPr>
          <p:nvPr/>
        </p:nvSpPr>
        <p:spPr bwMode="auto">
          <a:xfrm flipV="1">
            <a:off x="7510463" y="3421063"/>
            <a:ext cx="0" cy="228600"/>
          </a:xfrm>
          <a:prstGeom prst="line">
            <a:avLst/>
          </a:prstGeom>
          <a:noFill/>
          <a:ln w="12700">
            <a:solidFill>
              <a:schemeClr val="tx1"/>
            </a:solidFill>
            <a:round/>
            <a:headEnd/>
            <a:tailEnd/>
          </a:ln>
        </p:spPr>
        <p:txBody>
          <a:bodyPr wrap="none" anchor="ctr"/>
          <a:lstStyle/>
          <a:p>
            <a:endParaRPr lang="en-US"/>
          </a:p>
        </p:txBody>
      </p:sp>
      <p:sp>
        <p:nvSpPr>
          <p:cNvPr id="383029" name="Line 52"/>
          <p:cNvSpPr>
            <a:spLocks noChangeShapeType="1"/>
          </p:cNvSpPr>
          <p:nvPr/>
        </p:nvSpPr>
        <p:spPr bwMode="auto">
          <a:xfrm flipV="1">
            <a:off x="7891463" y="3421063"/>
            <a:ext cx="0" cy="228600"/>
          </a:xfrm>
          <a:prstGeom prst="line">
            <a:avLst/>
          </a:prstGeom>
          <a:noFill/>
          <a:ln w="12700">
            <a:solidFill>
              <a:schemeClr val="tx1"/>
            </a:solidFill>
            <a:round/>
            <a:headEnd/>
            <a:tailEnd/>
          </a:ln>
        </p:spPr>
        <p:txBody>
          <a:bodyPr wrap="none" anchor="ctr"/>
          <a:lstStyle/>
          <a:p>
            <a:endParaRPr lang="en-US"/>
          </a:p>
        </p:txBody>
      </p:sp>
      <p:sp>
        <p:nvSpPr>
          <p:cNvPr id="383030" name="Line 53"/>
          <p:cNvSpPr>
            <a:spLocks noChangeShapeType="1"/>
          </p:cNvSpPr>
          <p:nvPr/>
        </p:nvSpPr>
        <p:spPr bwMode="auto">
          <a:xfrm>
            <a:off x="1962150" y="6105525"/>
            <a:ext cx="1588" cy="0"/>
          </a:xfrm>
          <a:prstGeom prst="line">
            <a:avLst/>
          </a:prstGeom>
          <a:noFill/>
          <a:ln w="12700">
            <a:solidFill>
              <a:schemeClr val="tx1"/>
            </a:solidFill>
            <a:round/>
            <a:headEnd/>
            <a:tailEnd/>
          </a:ln>
        </p:spPr>
        <p:txBody>
          <a:bodyPr wrap="none" anchor="ctr"/>
          <a:lstStyle/>
          <a:p>
            <a:endParaRPr lang="en-US"/>
          </a:p>
        </p:txBody>
      </p:sp>
      <p:sp>
        <p:nvSpPr>
          <p:cNvPr id="383031" name="Line 54"/>
          <p:cNvSpPr>
            <a:spLocks noChangeShapeType="1"/>
          </p:cNvSpPr>
          <p:nvPr/>
        </p:nvSpPr>
        <p:spPr bwMode="auto">
          <a:xfrm>
            <a:off x="1962150" y="5686425"/>
            <a:ext cx="1588" cy="0"/>
          </a:xfrm>
          <a:prstGeom prst="line">
            <a:avLst/>
          </a:prstGeom>
          <a:noFill/>
          <a:ln w="12700">
            <a:solidFill>
              <a:schemeClr val="tx1"/>
            </a:solidFill>
            <a:round/>
            <a:headEnd/>
            <a:tailEnd/>
          </a:ln>
        </p:spPr>
        <p:txBody>
          <a:bodyPr wrap="none" anchor="ctr"/>
          <a:lstStyle/>
          <a:p>
            <a:endParaRPr lang="en-US"/>
          </a:p>
        </p:txBody>
      </p:sp>
      <p:sp>
        <p:nvSpPr>
          <p:cNvPr id="383032" name="Line 55"/>
          <p:cNvSpPr>
            <a:spLocks noChangeShapeType="1"/>
          </p:cNvSpPr>
          <p:nvPr/>
        </p:nvSpPr>
        <p:spPr bwMode="auto">
          <a:xfrm>
            <a:off x="1962150" y="5265738"/>
            <a:ext cx="1588" cy="0"/>
          </a:xfrm>
          <a:prstGeom prst="line">
            <a:avLst/>
          </a:prstGeom>
          <a:noFill/>
          <a:ln w="12700">
            <a:solidFill>
              <a:schemeClr val="tx1"/>
            </a:solidFill>
            <a:round/>
            <a:headEnd/>
            <a:tailEnd/>
          </a:ln>
        </p:spPr>
        <p:txBody>
          <a:bodyPr wrap="none" anchor="ctr"/>
          <a:lstStyle/>
          <a:p>
            <a:endParaRPr lang="en-US"/>
          </a:p>
        </p:txBody>
      </p:sp>
      <p:sp>
        <p:nvSpPr>
          <p:cNvPr id="383033" name="Line 56"/>
          <p:cNvSpPr>
            <a:spLocks noChangeShapeType="1"/>
          </p:cNvSpPr>
          <p:nvPr/>
        </p:nvSpPr>
        <p:spPr bwMode="auto">
          <a:xfrm>
            <a:off x="1962150" y="6088063"/>
            <a:ext cx="1752600" cy="0"/>
          </a:xfrm>
          <a:prstGeom prst="line">
            <a:avLst/>
          </a:prstGeom>
          <a:noFill/>
          <a:ln w="12700">
            <a:solidFill>
              <a:schemeClr val="tx1"/>
            </a:solidFill>
            <a:round/>
            <a:headEnd/>
            <a:tailEnd/>
          </a:ln>
        </p:spPr>
        <p:txBody>
          <a:bodyPr wrap="none" anchor="ctr"/>
          <a:lstStyle/>
          <a:p>
            <a:endParaRPr lang="en-US"/>
          </a:p>
        </p:txBody>
      </p:sp>
      <p:sp>
        <p:nvSpPr>
          <p:cNvPr id="383034" name="Line 57"/>
          <p:cNvSpPr>
            <a:spLocks noChangeShapeType="1"/>
          </p:cNvSpPr>
          <p:nvPr/>
        </p:nvSpPr>
        <p:spPr bwMode="auto">
          <a:xfrm flipV="1">
            <a:off x="1962150" y="5097463"/>
            <a:ext cx="0" cy="990600"/>
          </a:xfrm>
          <a:prstGeom prst="line">
            <a:avLst/>
          </a:prstGeom>
          <a:noFill/>
          <a:ln w="12700">
            <a:solidFill>
              <a:schemeClr val="tx1"/>
            </a:solidFill>
            <a:round/>
            <a:headEnd/>
            <a:tailEnd/>
          </a:ln>
        </p:spPr>
        <p:txBody>
          <a:bodyPr wrap="none" anchor="ctr"/>
          <a:lstStyle/>
          <a:p>
            <a:endParaRPr lang="en-US"/>
          </a:p>
        </p:txBody>
      </p:sp>
      <p:sp>
        <p:nvSpPr>
          <p:cNvPr id="383035" name="Line 58"/>
          <p:cNvSpPr>
            <a:spLocks noChangeShapeType="1"/>
          </p:cNvSpPr>
          <p:nvPr/>
        </p:nvSpPr>
        <p:spPr bwMode="auto">
          <a:xfrm flipV="1">
            <a:off x="2114550" y="6011863"/>
            <a:ext cx="0" cy="228600"/>
          </a:xfrm>
          <a:prstGeom prst="line">
            <a:avLst/>
          </a:prstGeom>
          <a:noFill/>
          <a:ln w="12700">
            <a:solidFill>
              <a:schemeClr val="tx1"/>
            </a:solidFill>
            <a:round/>
            <a:headEnd/>
            <a:tailEnd/>
          </a:ln>
        </p:spPr>
        <p:txBody>
          <a:bodyPr wrap="none" anchor="ctr"/>
          <a:lstStyle/>
          <a:p>
            <a:endParaRPr lang="en-US"/>
          </a:p>
        </p:txBody>
      </p:sp>
      <p:sp>
        <p:nvSpPr>
          <p:cNvPr id="383036" name="Rectangle 59"/>
          <p:cNvSpPr>
            <a:spLocks noChangeArrowheads="1"/>
          </p:cNvSpPr>
          <p:nvPr/>
        </p:nvSpPr>
        <p:spPr bwMode="auto">
          <a:xfrm>
            <a:off x="1511300" y="5784850"/>
            <a:ext cx="450850" cy="377825"/>
          </a:xfrm>
          <a:prstGeom prst="rect">
            <a:avLst/>
          </a:prstGeom>
          <a:noFill/>
          <a:ln w="12700">
            <a:noFill/>
            <a:miter lim="800000"/>
            <a:headEnd/>
            <a:tailEnd/>
          </a:ln>
        </p:spPr>
        <p:txBody>
          <a:bodyPr wrap="none" lIns="90488" tIns="44450" rIns="90488" bIns="44450">
            <a:spAutoFit/>
          </a:bodyPr>
          <a:lstStyle/>
          <a:p>
            <a:pPr eaLnBrk="0" hangingPunct="0"/>
            <a:r>
              <a:rPr lang="en-US" sz="1900"/>
              <a:t>30</a:t>
            </a:r>
          </a:p>
        </p:txBody>
      </p:sp>
      <p:sp>
        <p:nvSpPr>
          <p:cNvPr id="383037" name="Rectangle 60"/>
          <p:cNvSpPr>
            <a:spLocks noChangeArrowheads="1"/>
          </p:cNvSpPr>
          <p:nvPr/>
        </p:nvSpPr>
        <p:spPr bwMode="auto">
          <a:xfrm>
            <a:off x="1511300" y="5364163"/>
            <a:ext cx="450850" cy="377825"/>
          </a:xfrm>
          <a:prstGeom prst="rect">
            <a:avLst/>
          </a:prstGeom>
          <a:noFill/>
          <a:ln w="12700">
            <a:noFill/>
            <a:miter lim="800000"/>
            <a:headEnd/>
            <a:tailEnd/>
          </a:ln>
        </p:spPr>
        <p:txBody>
          <a:bodyPr wrap="none" lIns="90488" tIns="44450" rIns="90488" bIns="44450">
            <a:spAutoFit/>
          </a:bodyPr>
          <a:lstStyle/>
          <a:p>
            <a:pPr eaLnBrk="0" hangingPunct="0"/>
            <a:r>
              <a:rPr lang="en-US" sz="1900"/>
              <a:t>60</a:t>
            </a:r>
          </a:p>
        </p:txBody>
      </p:sp>
      <p:sp>
        <p:nvSpPr>
          <p:cNvPr id="383038" name="Rectangle 61"/>
          <p:cNvSpPr>
            <a:spLocks noChangeArrowheads="1"/>
          </p:cNvSpPr>
          <p:nvPr/>
        </p:nvSpPr>
        <p:spPr bwMode="auto">
          <a:xfrm>
            <a:off x="1511300" y="4945063"/>
            <a:ext cx="450850" cy="377825"/>
          </a:xfrm>
          <a:prstGeom prst="rect">
            <a:avLst/>
          </a:prstGeom>
          <a:noFill/>
          <a:ln w="12700">
            <a:noFill/>
            <a:miter lim="800000"/>
            <a:headEnd/>
            <a:tailEnd/>
          </a:ln>
        </p:spPr>
        <p:txBody>
          <a:bodyPr wrap="none" lIns="90488" tIns="44450" rIns="90488" bIns="44450">
            <a:spAutoFit/>
          </a:bodyPr>
          <a:lstStyle/>
          <a:p>
            <a:pPr eaLnBrk="0" hangingPunct="0"/>
            <a:r>
              <a:rPr lang="en-US" sz="1900"/>
              <a:t>90</a:t>
            </a:r>
          </a:p>
        </p:txBody>
      </p:sp>
      <p:sp>
        <p:nvSpPr>
          <p:cNvPr id="383039" name="Rectangle 62"/>
          <p:cNvSpPr>
            <a:spLocks noChangeArrowheads="1"/>
          </p:cNvSpPr>
          <p:nvPr/>
        </p:nvSpPr>
        <p:spPr bwMode="auto">
          <a:xfrm>
            <a:off x="1920875" y="6251575"/>
            <a:ext cx="396875" cy="377825"/>
          </a:xfrm>
          <a:prstGeom prst="rect">
            <a:avLst/>
          </a:prstGeom>
          <a:noFill/>
          <a:ln w="12700">
            <a:noFill/>
            <a:miter lim="800000"/>
            <a:headEnd/>
            <a:tailEnd/>
          </a:ln>
        </p:spPr>
        <p:txBody>
          <a:bodyPr wrap="none" lIns="90488" tIns="44450" rIns="90488" bIns="44450">
            <a:spAutoFit/>
          </a:bodyPr>
          <a:lstStyle/>
          <a:p>
            <a:pPr eaLnBrk="0" hangingPunct="0"/>
            <a:r>
              <a:rPr lang="en-US" sz="1900"/>
              <a:t>-2</a:t>
            </a:r>
          </a:p>
        </p:txBody>
      </p:sp>
      <p:sp>
        <p:nvSpPr>
          <p:cNvPr id="383040" name="Rectangle 63"/>
          <p:cNvSpPr>
            <a:spLocks noChangeArrowheads="1"/>
          </p:cNvSpPr>
          <p:nvPr/>
        </p:nvSpPr>
        <p:spPr bwMode="auto">
          <a:xfrm>
            <a:off x="2327275" y="6240463"/>
            <a:ext cx="396875" cy="377825"/>
          </a:xfrm>
          <a:prstGeom prst="rect">
            <a:avLst/>
          </a:prstGeom>
          <a:noFill/>
          <a:ln w="12700">
            <a:noFill/>
            <a:miter lim="800000"/>
            <a:headEnd/>
            <a:tailEnd/>
          </a:ln>
        </p:spPr>
        <p:txBody>
          <a:bodyPr wrap="none" lIns="90488" tIns="44450" rIns="90488" bIns="44450">
            <a:spAutoFit/>
          </a:bodyPr>
          <a:lstStyle/>
          <a:p>
            <a:pPr eaLnBrk="0" hangingPunct="0"/>
            <a:r>
              <a:rPr lang="en-US" sz="1900"/>
              <a:t>-1</a:t>
            </a:r>
          </a:p>
        </p:txBody>
      </p:sp>
      <p:sp>
        <p:nvSpPr>
          <p:cNvPr id="383041" name="Rectangle 64"/>
          <p:cNvSpPr>
            <a:spLocks noChangeArrowheads="1"/>
          </p:cNvSpPr>
          <p:nvPr/>
        </p:nvSpPr>
        <p:spPr bwMode="auto">
          <a:xfrm>
            <a:off x="2713038" y="6251575"/>
            <a:ext cx="315912" cy="377825"/>
          </a:xfrm>
          <a:prstGeom prst="rect">
            <a:avLst/>
          </a:prstGeom>
          <a:noFill/>
          <a:ln w="12700">
            <a:noFill/>
            <a:miter lim="800000"/>
            <a:headEnd/>
            <a:tailEnd/>
          </a:ln>
        </p:spPr>
        <p:txBody>
          <a:bodyPr wrap="none" lIns="90488" tIns="44450" rIns="90488" bIns="44450">
            <a:spAutoFit/>
          </a:bodyPr>
          <a:lstStyle/>
          <a:p>
            <a:pPr eaLnBrk="0" hangingPunct="0"/>
            <a:r>
              <a:rPr lang="en-US" sz="1900"/>
              <a:t>0</a:t>
            </a:r>
          </a:p>
        </p:txBody>
      </p:sp>
      <p:sp>
        <p:nvSpPr>
          <p:cNvPr id="383042" name="Rectangle 65"/>
          <p:cNvSpPr>
            <a:spLocks noChangeArrowheads="1"/>
          </p:cNvSpPr>
          <p:nvPr/>
        </p:nvSpPr>
        <p:spPr bwMode="auto">
          <a:xfrm>
            <a:off x="3094038" y="6251575"/>
            <a:ext cx="315912" cy="377825"/>
          </a:xfrm>
          <a:prstGeom prst="rect">
            <a:avLst/>
          </a:prstGeom>
          <a:noFill/>
          <a:ln w="12700">
            <a:noFill/>
            <a:miter lim="800000"/>
            <a:headEnd/>
            <a:tailEnd/>
          </a:ln>
        </p:spPr>
        <p:txBody>
          <a:bodyPr wrap="none" lIns="90488" tIns="44450" rIns="90488" bIns="44450">
            <a:spAutoFit/>
          </a:bodyPr>
          <a:lstStyle/>
          <a:p>
            <a:pPr eaLnBrk="0" hangingPunct="0"/>
            <a:r>
              <a:rPr lang="en-US" sz="1900"/>
              <a:t>1</a:t>
            </a:r>
          </a:p>
        </p:txBody>
      </p:sp>
      <p:sp>
        <p:nvSpPr>
          <p:cNvPr id="383043" name="Rectangle 66"/>
          <p:cNvSpPr>
            <a:spLocks noChangeArrowheads="1"/>
          </p:cNvSpPr>
          <p:nvPr/>
        </p:nvSpPr>
        <p:spPr bwMode="auto">
          <a:xfrm>
            <a:off x="3475038" y="6251575"/>
            <a:ext cx="315912" cy="377825"/>
          </a:xfrm>
          <a:prstGeom prst="rect">
            <a:avLst/>
          </a:prstGeom>
          <a:noFill/>
          <a:ln w="12700">
            <a:noFill/>
            <a:miter lim="800000"/>
            <a:headEnd/>
            <a:tailEnd/>
          </a:ln>
        </p:spPr>
        <p:txBody>
          <a:bodyPr wrap="none" lIns="90488" tIns="44450" rIns="90488" bIns="44450">
            <a:spAutoFit/>
          </a:bodyPr>
          <a:lstStyle/>
          <a:p>
            <a:pPr eaLnBrk="0" hangingPunct="0"/>
            <a:r>
              <a:rPr lang="en-US" sz="1900"/>
              <a:t>2</a:t>
            </a:r>
          </a:p>
        </p:txBody>
      </p:sp>
      <p:sp>
        <p:nvSpPr>
          <p:cNvPr id="383044" name="Rectangle 67"/>
          <p:cNvSpPr>
            <a:spLocks noChangeArrowheads="1"/>
          </p:cNvSpPr>
          <p:nvPr/>
        </p:nvSpPr>
        <p:spPr bwMode="auto">
          <a:xfrm>
            <a:off x="3714750" y="6164263"/>
            <a:ext cx="336550" cy="393700"/>
          </a:xfrm>
          <a:prstGeom prst="rect">
            <a:avLst/>
          </a:prstGeom>
          <a:noFill/>
          <a:ln w="12700">
            <a:noFill/>
            <a:miter lim="800000"/>
            <a:headEnd/>
            <a:tailEnd/>
          </a:ln>
        </p:spPr>
        <p:txBody>
          <a:bodyPr wrap="none" lIns="90488" tIns="44450" rIns="90488" bIns="44450">
            <a:spAutoFit/>
          </a:bodyPr>
          <a:lstStyle/>
          <a:p>
            <a:pPr eaLnBrk="0" hangingPunct="0"/>
            <a:r>
              <a:rPr lang="en-US" sz="2000"/>
              <a:t>Z</a:t>
            </a:r>
          </a:p>
        </p:txBody>
      </p:sp>
      <p:sp>
        <p:nvSpPr>
          <p:cNvPr id="383045" name="Rectangle 68"/>
          <p:cNvSpPr>
            <a:spLocks noChangeArrowheads="1"/>
          </p:cNvSpPr>
          <p:nvPr/>
        </p:nvSpPr>
        <p:spPr bwMode="auto">
          <a:xfrm>
            <a:off x="1233488" y="4876800"/>
            <a:ext cx="350837" cy="393700"/>
          </a:xfrm>
          <a:prstGeom prst="rect">
            <a:avLst/>
          </a:prstGeom>
          <a:noFill/>
          <a:ln w="12700">
            <a:noFill/>
            <a:miter lim="800000"/>
            <a:headEnd/>
            <a:tailEnd/>
          </a:ln>
        </p:spPr>
        <p:txBody>
          <a:bodyPr wrap="none" lIns="90488" tIns="44450" rIns="90488" bIns="44450">
            <a:spAutoFit/>
          </a:bodyPr>
          <a:lstStyle/>
          <a:p>
            <a:pPr eaLnBrk="0" hangingPunct="0"/>
            <a:r>
              <a:rPr lang="en-US" sz="2000"/>
              <a:t>X</a:t>
            </a:r>
          </a:p>
        </p:txBody>
      </p:sp>
      <p:sp>
        <p:nvSpPr>
          <p:cNvPr id="383046" name="Line 69"/>
          <p:cNvSpPr>
            <a:spLocks noChangeShapeType="1"/>
          </p:cNvSpPr>
          <p:nvPr/>
        </p:nvSpPr>
        <p:spPr bwMode="auto">
          <a:xfrm flipV="1">
            <a:off x="2495550" y="6011863"/>
            <a:ext cx="0" cy="228600"/>
          </a:xfrm>
          <a:prstGeom prst="line">
            <a:avLst/>
          </a:prstGeom>
          <a:noFill/>
          <a:ln w="12700">
            <a:solidFill>
              <a:schemeClr val="tx1"/>
            </a:solidFill>
            <a:round/>
            <a:headEnd/>
            <a:tailEnd/>
          </a:ln>
        </p:spPr>
        <p:txBody>
          <a:bodyPr wrap="none" anchor="ctr"/>
          <a:lstStyle/>
          <a:p>
            <a:endParaRPr lang="en-US"/>
          </a:p>
        </p:txBody>
      </p:sp>
      <p:sp>
        <p:nvSpPr>
          <p:cNvPr id="383047" name="Line 70"/>
          <p:cNvSpPr>
            <a:spLocks noChangeShapeType="1"/>
          </p:cNvSpPr>
          <p:nvPr/>
        </p:nvSpPr>
        <p:spPr bwMode="auto">
          <a:xfrm flipV="1">
            <a:off x="2876550" y="6011863"/>
            <a:ext cx="0" cy="228600"/>
          </a:xfrm>
          <a:prstGeom prst="line">
            <a:avLst/>
          </a:prstGeom>
          <a:noFill/>
          <a:ln w="12700">
            <a:solidFill>
              <a:schemeClr val="tx1"/>
            </a:solidFill>
            <a:round/>
            <a:headEnd/>
            <a:tailEnd/>
          </a:ln>
        </p:spPr>
        <p:txBody>
          <a:bodyPr wrap="none" anchor="ctr"/>
          <a:lstStyle/>
          <a:p>
            <a:endParaRPr lang="en-US"/>
          </a:p>
        </p:txBody>
      </p:sp>
      <p:sp>
        <p:nvSpPr>
          <p:cNvPr id="383048" name="Line 71"/>
          <p:cNvSpPr>
            <a:spLocks noChangeShapeType="1"/>
          </p:cNvSpPr>
          <p:nvPr/>
        </p:nvSpPr>
        <p:spPr bwMode="auto">
          <a:xfrm flipV="1">
            <a:off x="3257550" y="6011863"/>
            <a:ext cx="0" cy="228600"/>
          </a:xfrm>
          <a:prstGeom prst="line">
            <a:avLst/>
          </a:prstGeom>
          <a:noFill/>
          <a:ln w="12700">
            <a:solidFill>
              <a:schemeClr val="tx1"/>
            </a:solidFill>
            <a:round/>
            <a:headEnd/>
            <a:tailEnd/>
          </a:ln>
        </p:spPr>
        <p:txBody>
          <a:bodyPr wrap="none" anchor="ctr"/>
          <a:lstStyle/>
          <a:p>
            <a:endParaRPr lang="en-US"/>
          </a:p>
        </p:txBody>
      </p:sp>
      <p:sp>
        <p:nvSpPr>
          <p:cNvPr id="383049" name="Line 72"/>
          <p:cNvSpPr>
            <a:spLocks noChangeShapeType="1"/>
          </p:cNvSpPr>
          <p:nvPr/>
        </p:nvSpPr>
        <p:spPr bwMode="auto">
          <a:xfrm flipV="1">
            <a:off x="3638550" y="6011863"/>
            <a:ext cx="0" cy="228600"/>
          </a:xfrm>
          <a:prstGeom prst="line">
            <a:avLst/>
          </a:prstGeom>
          <a:noFill/>
          <a:ln w="12700">
            <a:solidFill>
              <a:schemeClr val="tx1"/>
            </a:solidFill>
            <a:round/>
            <a:headEnd/>
            <a:tailEnd/>
          </a:ln>
        </p:spPr>
        <p:txBody>
          <a:bodyPr wrap="none" anchor="ctr"/>
          <a:lstStyle/>
          <a:p>
            <a:endParaRPr lang="en-US"/>
          </a:p>
        </p:txBody>
      </p:sp>
      <p:sp>
        <p:nvSpPr>
          <p:cNvPr id="383050" name="Text Box 73"/>
          <p:cNvSpPr txBox="1">
            <a:spLocks noChangeArrowheads="1"/>
          </p:cNvSpPr>
          <p:nvPr/>
        </p:nvSpPr>
        <p:spPr bwMode="auto">
          <a:xfrm>
            <a:off x="5181600" y="4724400"/>
            <a:ext cx="3352800" cy="1187450"/>
          </a:xfrm>
          <a:prstGeom prst="rect">
            <a:avLst/>
          </a:prstGeom>
          <a:noFill/>
          <a:ln w="9525">
            <a:noFill/>
            <a:miter lim="800000"/>
            <a:headEnd/>
            <a:tailEnd/>
          </a:ln>
        </p:spPr>
        <p:txBody>
          <a:bodyPr>
            <a:spAutoFit/>
          </a:bodyPr>
          <a:lstStyle/>
          <a:p>
            <a:pPr>
              <a:spcBef>
                <a:spcPct val="50000"/>
              </a:spcBef>
            </a:pPr>
            <a:r>
              <a:rPr lang="en-US"/>
              <a:t>Nonlinear plots indicate a deviation from normality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4"/>
          <p:cNvSpPr>
            <a:spLocks noGrp="1" noChangeArrowheads="1"/>
          </p:cNvSpPr>
          <p:nvPr>
            <p:ph type="ftr" sz="quarter" idx="10"/>
          </p:nvPr>
        </p:nvSpPr>
        <p:spPr>
          <a:ln/>
        </p:spPr>
        <p:txBody>
          <a:bodyPr/>
          <a:lstStyle/>
          <a:p>
            <a:r>
              <a:rPr lang="en-US"/>
              <a:t>Copyright ©2011 Pearson Education, Inc. publishing as Prentice Hall</a:t>
            </a:r>
          </a:p>
        </p:txBody>
      </p:sp>
      <p:sp>
        <p:nvSpPr>
          <p:cNvPr id="38" name="Rectangle 5"/>
          <p:cNvSpPr>
            <a:spLocks noGrp="1" noChangeArrowheads="1"/>
          </p:cNvSpPr>
          <p:nvPr>
            <p:ph type="sldNum" sz="quarter" idx="11"/>
          </p:nvPr>
        </p:nvSpPr>
        <p:spPr>
          <a:ln/>
        </p:spPr>
        <p:txBody>
          <a:bodyPr/>
          <a:lstStyle/>
          <a:p>
            <a:r>
              <a:rPr lang="en-US"/>
              <a:t>6-</a:t>
            </a:r>
            <a:fld id="{50B7CC92-EB1A-4CEC-A6DC-86AB0498A811}" type="slidenum">
              <a:rPr lang="en-US"/>
              <a:pPr/>
              <a:t>4</a:t>
            </a:fld>
            <a:endParaRPr lang="en-US"/>
          </a:p>
        </p:txBody>
      </p:sp>
      <p:sp>
        <p:nvSpPr>
          <p:cNvPr id="21507" name="Rectangle 2"/>
          <p:cNvSpPr>
            <a:spLocks noGrp="1" noChangeArrowheads="1"/>
          </p:cNvSpPr>
          <p:nvPr>
            <p:ph type="title"/>
          </p:nvPr>
        </p:nvSpPr>
        <p:spPr>
          <a:xfrm>
            <a:off x="1447800" y="457200"/>
            <a:ext cx="7010400" cy="838200"/>
          </a:xfrm>
        </p:spPr>
        <p:txBody>
          <a:bodyPr lIns="90488" tIns="44450" rIns="90488" bIns="44450" anchor="ctr" anchorCtr="1"/>
          <a:lstStyle/>
          <a:p>
            <a:pPr defTabSz="914400" eaLnBrk="1" hangingPunct="1">
              <a:lnSpc>
                <a:spcPct val="95000"/>
              </a:lnSpc>
            </a:pPr>
            <a:r>
              <a:rPr lang="en-US" smtClean="0"/>
              <a:t>The Normal Distribution</a:t>
            </a:r>
          </a:p>
        </p:txBody>
      </p:sp>
      <p:sp>
        <p:nvSpPr>
          <p:cNvPr id="21508" name="Rectangle 3"/>
          <p:cNvSpPr>
            <a:spLocks noGrp="1" noChangeArrowheads="1"/>
          </p:cNvSpPr>
          <p:nvPr>
            <p:ph type="body" sz="half" idx="1"/>
          </p:nvPr>
        </p:nvSpPr>
        <p:spPr>
          <a:xfrm>
            <a:off x="457200" y="1752600"/>
            <a:ext cx="4800600" cy="4800600"/>
          </a:xfrm>
        </p:spPr>
        <p:txBody>
          <a:bodyPr lIns="90488" tIns="44450" rIns="90488" bIns="44450"/>
          <a:lstStyle/>
          <a:p>
            <a:pPr marL="0" indent="0" defTabSz="914400" eaLnBrk="1" hangingPunct="1">
              <a:lnSpc>
                <a:spcPct val="80000"/>
              </a:lnSpc>
              <a:spcBef>
                <a:spcPct val="50000"/>
              </a:spcBef>
              <a:buSzPct val="80000"/>
            </a:pPr>
            <a:r>
              <a:rPr lang="en-US" sz="2000" smtClean="0"/>
              <a:t> </a:t>
            </a:r>
            <a:r>
              <a:rPr lang="en-US" sz="2400" b="1" smtClean="0">
                <a:solidFill>
                  <a:schemeClr val="bg1"/>
                </a:solidFill>
              </a:rPr>
              <a:t>‘</a:t>
            </a:r>
            <a:r>
              <a:rPr lang="en-US" sz="2400" b="1" smtClean="0">
                <a:solidFill>
                  <a:schemeClr val="folHlink"/>
                </a:solidFill>
              </a:rPr>
              <a:t>Bell Shaped</a:t>
            </a:r>
            <a:r>
              <a:rPr lang="en-US" sz="2400" b="1" smtClean="0">
                <a:solidFill>
                  <a:schemeClr val="bg1"/>
                </a:solidFill>
              </a:rPr>
              <a:t>’</a:t>
            </a:r>
          </a:p>
          <a:p>
            <a:pPr marL="0" indent="0" defTabSz="914400" eaLnBrk="1" hangingPunct="1">
              <a:lnSpc>
                <a:spcPct val="60000"/>
              </a:lnSpc>
              <a:spcBef>
                <a:spcPct val="50000"/>
              </a:spcBef>
              <a:buClr>
                <a:srgbClr val="FF3300"/>
              </a:buClr>
            </a:pPr>
            <a:r>
              <a:rPr lang="en-US" sz="2400" b="1" smtClean="0">
                <a:solidFill>
                  <a:srgbClr val="F8F8F8"/>
                </a:solidFill>
              </a:rPr>
              <a:t>  </a:t>
            </a:r>
            <a:r>
              <a:rPr lang="en-US" sz="2400" b="1" smtClean="0">
                <a:solidFill>
                  <a:srgbClr val="FF3300"/>
                </a:solidFill>
              </a:rPr>
              <a:t>Symmetrical</a:t>
            </a:r>
            <a:r>
              <a:rPr lang="en-US" sz="2400" b="1" smtClean="0">
                <a:solidFill>
                  <a:srgbClr val="F8F8F8"/>
                </a:solidFill>
              </a:rPr>
              <a:t>  </a:t>
            </a:r>
            <a:r>
              <a:rPr lang="en-US" sz="2400" b="1" smtClean="0">
                <a:solidFill>
                  <a:srgbClr val="FCD7A6"/>
                </a:solidFill>
              </a:rPr>
              <a:t>  </a:t>
            </a:r>
          </a:p>
          <a:p>
            <a:pPr marL="0" indent="0" defTabSz="914400" eaLnBrk="1" hangingPunct="1">
              <a:lnSpc>
                <a:spcPct val="70000"/>
              </a:lnSpc>
              <a:spcBef>
                <a:spcPct val="50000"/>
              </a:spcBef>
              <a:buClr>
                <a:srgbClr val="339933"/>
              </a:buClr>
            </a:pPr>
            <a:r>
              <a:rPr lang="en-US" sz="2400" b="1" smtClean="0">
                <a:solidFill>
                  <a:srgbClr val="FCD7A6"/>
                </a:solidFill>
              </a:rPr>
              <a:t>  </a:t>
            </a:r>
            <a:r>
              <a:rPr lang="en-US" sz="2400" b="1" smtClean="0">
                <a:solidFill>
                  <a:srgbClr val="339933"/>
                </a:solidFill>
              </a:rPr>
              <a:t>Mean, Median and Mode</a:t>
            </a:r>
          </a:p>
          <a:p>
            <a:pPr marL="0" indent="0" defTabSz="914400" eaLnBrk="1" hangingPunct="1">
              <a:lnSpc>
                <a:spcPct val="30000"/>
              </a:lnSpc>
              <a:spcBef>
                <a:spcPct val="50000"/>
              </a:spcBef>
              <a:buFont typeface="Wingdings" pitchFamily="2" charset="2"/>
              <a:buNone/>
            </a:pPr>
            <a:r>
              <a:rPr lang="en-US" sz="2400" b="1" smtClean="0">
                <a:solidFill>
                  <a:srgbClr val="339933"/>
                </a:solidFill>
              </a:rPr>
              <a:t>	 are Equal</a:t>
            </a:r>
            <a:endParaRPr lang="en-US" sz="2400" b="1" smtClean="0"/>
          </a:p>
          <a:p>
            <a:pPr marL="0" indent="0" defTabSz="914400" eaLnBrk="1" hangingPunct="1">
              <a:lnSpc>
                <a:spcPct val="80000"/>
              </a:lnSpc>
              <a:spcBef>
                <a:spcPct val="50000"/>
              </a:spcBef>
              <a:buFont typeface="Wingdings" pitchFamily="2" charset="2"/>
              <a:buNone/>
            </a:pPr>
            <a:r>
              <a:rPr lang="en-US" sz="2400" b="1" smtClean="0"/>
              <a:t>Location is determined by the mean, </a:t>
            </a:r>
            <a:r>
              <a:rPr lang="el-GR" sz="2400" b="1" smtClean="0">
                <a:cs typeface="Arial" charset="0"/>
                <a:sym typeface="Symbol" pitchFamily="18" charset="2"/>
              </a:rPr>
              <a:t>μ</a:t>
            </a:r>
          </a:p>
          <a:p>
            <a:pPr marL="0" indent="0" defTabSz="914400" eaLnBrk="1" hangingPunct="1">
              <a:lnSpc>
                <a:spcPct val="80000"/>
              </a:lnSpc>
              <a:spcBef>
                <a:spcPct val="50000"/>
              </a:spcBef>
              <a:buFont typeface="Wingdings" pitchFamily="2" charset="2"/>
              <a:buNone/>
            </a:pPr>
            <a:r>
              <a:rPr lang="en-US" sz="2400" b="1" smtClean="0"/>
              <a:t>Spread is determined by the standard deviation, </a:t>
            </a:r>
            <a:r>
              <a:rPr lang="el-GR" sz="2400" b="1" smtClean="0">
                <a:cs typeface="Arial" charset="0"/>
                <a:sym typeface="Symbol" pitchFamily="18" charset="2"/>
              </a:rPr>
              <a:t>σ</a:t>
            </a:r>
            <a:r>
              <a:rPr lang="en-US" sz="2400" b="1" smtClean="0"/>
              <a:t> </a:t>
            </a:r>
          </a:p>
          <a:p>
            <a:pPr marL="0" indent="0" defTabSz="914400" eaLnBrk="1" hangingPunct="1">
              <a:lnSpc>
                <a:spcPct val="20000"/>
              </a:lnSpc>
              <a:spcBef>
                <a:spcPct val="50000"/>
              </a:spcBef>
            </a:pPr>
            <a:endParaRPr lang="en-US" sz="2400" b="1" smtClean="0"/>
          </a:p>
          <a:p>
            <a:pPr marL="0" indent="0" defTabSz="914400" eaLnBrk="1" hangingPunct="1">
              <a:lnSpc>
                <a:spcPct val="90000"/>
              </a:lnSpc>
              <a:spcBef>
                <a:spcPct val="50000"/>
              </a:spcBef>
              <a:buFont typeface="Wingdings" pitchFamily="2" charset="2"/>
              <a:buNone/>
            </a:pPr>
            <a:r>
              <a:rPr lang="en-US" sz="2400" b="1" smtClean="0"/>
              <a:t>The random variable has an infinite theoretical range: </a:t>
            </a:r>
          </a:p>
          <a:p>
            <a:pPr marL="0" indent="0" defTabSz="914400" eaLnBrk="1" hangingPunct="1">
              <a:lnSpc>
                <a:spcPct val="30000"/>
              </a:lnSpc>
              <a:spcBef>
                <a:spcPct val="50000"/>
              </a:spcBef>
              <a:buFont typeface="Wingdings" pitchFamily="2" charset="2"/>
              <a:buNone/>
            </a:pPr>
            <a:r>
              <a:rPr lang="en-US" sz="2400" smtClean="0"/>
              <a:t>+</a:t>
            </a:r>
            <a:r>
              <a:rPr lang="en-US" sz="2400" b="1" smtClean="0"/>
              <a:t> </a:t>
            </a:r>
            <a:r>
              <a:rPr lang="en-US" sz="2400" b="1" smtClean="0">
                <a:sym typeface="Symbol" pitchFamily="18" charset="2"/>
              </a:rPr>
              <a:t>  to   </a:t>
            </a:r>
          </a:p>
        </p:txBody>
      </p:sp>
      <p:sp>
        <p:nvSpPr>
          <p:cNvPr id="21509" name="Rectangle 4"/>
          <p:cNvSpPr>
            <a:spLocks noChangeArrowheads="1"/>
          </p:cNvSpPr>
          <p:nvPr/>
        </p:nvSpPr>
        <p:spPr bwMode="auto">
          <a:xfrm>
            <a:off x="6324600" y="4800600"/>
            <a:ext cx="1533525" cy="1001713"/>
          </a:xfrm>
          <a:prstGeom prst="rect">
            <a:avLst/>
          </a:prstGeom>
          <a:noFill/>
          <a:ln w="12700">
            <a:noFill/>
            <a:miter lim="800000"/>
            <a:headEnd/>
            <a:tailEnd/>
          </a:ln>
        </p:spPr>
        <p:txBody>
          <a:bodyPr lIns="90488" tIns="44450" rIns="90488" bIns="44450">
            <a:spAutoFit/>
          </a:bodyPr>
          <a:lstStyle/>
          <a:p>
            <a:pPr eaLnBrk="0" hangingPunct="0">
              <a:lnSpc>
                <a:spcPct val="50000"/>
              </a:lnSpc>
              <a:spcBef>
                <a:spcPct val="50000"/>
              </a:spcBef>
            </a:pPr>
            <a:r>
              <a:rPr lang="en-US" b="1">
                <a:solidFill>
                  <a:schemeClr val="folHlink"/>
                </a:solidFill>
              </a:rPr>
              <a:t>   Mean </a:t>
            </a:r>
          </a:p>
          <a:p>
            <a:pPr eaLnBrk="0" hangingPunct="0">
              <a:lnSpc>
                <a:spcPct val="50000"/>
              </a:lnSpc>
              <a:spcBef>
                <a:spcPct val="50000"/>
              </a:spcBef>
            </a:pPr>
            <a:r>
              <a:rPr lang="en-US" b="1">
                <a:solidFill>
                  <a:schemeClr val="folHlink"/>
                </a:solidFill>
              </a:rPr>
              <a:t>= Median </a:t>
            </a:r>
          </a:p>
          <a:p>
            <a:pPr eaLnBrk="0" hangingPunct="0">
              <a:lnSpc>
                <a:spcPct val="50000"/>
              </a:lnSpc>
              <a:spcBef>
                <a:spcPct val="50000"/>
              </a:spcBef>
            </a:pPr>
            <a:r>
              <a:rPr lang="en-US" b="1">
                <a:solidFill>
                  <a:schemeClr val="folHlink"/>
                </a:solidFill>
              </a:rPr>
              <a:t>= Mode</a:t>
            </a:r>
          </a:p>
        </p:txBody>
      </p:sp>
      <p:sp>
        <p:nvSpPr>
          <p:cNvPr id="21510" name="Line 5"/>
          <p:cNvSpPr>
            <a:spLocks noChangeShapeType="1"/>
          </p:cNvSpPr>
          <p:nvPr/>
        </p:nvSpPr>
        <p:spPr bwMode="auto">
          <a:xfrm>
            <a:off x="7010400" y="4419600"/>
            <a:ext cx="0" cy="350838"/>
          </a:xfrm>
          <a:prstGeom prst="line">
            <a:avLst/>
          </a:prstGeom>
          <a:noFill/>
          <a:ln w="12700">
            <a:solidFill>
              <a:schemeClr val="bg2"/>
            </a:solidFill>
            <a:round/>
            <a:headEnd type="triangle" w="med" len="med"/>
            <a:tailEnd/>
          </a:ln>
        </p:spPr>
        <p:txBody>
          <a:bodyPr/>
          <a:lstStyle/>
          <a:p>
            <a:endParaRPr lang="en-US"/>
          </a:p>
        </p:txBody>
      </p:sp>
      <p:sp>
        <p:nvSpPr>
          <p:cNvPr id="21511" name="Freeform 6"/>
          <p:cNvSpPr>
            <a:spLocks/>
          </p:cNvSpPr>
          <p:nvPr/>
        </p:nvSpPr>
        <p:spPr bwMode="auto">
          <a:xfrm>
            <a:off x="7010400" y="2743200"/>
            <a:ext cx="1430338" cy="1144588"/>
          </a:xfrm>
          <a:custGeom>
            <a:avLst/>
            <a:gdLst>
              <a:gd name="T0" fmla="*/ 900 w 901"/>
              <a:gd name="T1" fmla="*/ 720 h 721"/>
              <a:gd name="T2" fmla="*/ 805 w 901"/>
              <a:gd name="T3" fmla="*/ 712 h 721"/>
              <a:gd name="T4" fmla="*/ 758 w 901"/>
              <a:gd name="T5" fmla="*/ 704 h 721"/>
              <a:gd name="T6" fmla="*/ 711 w 901"/>
              <a:gd name="T7" fmla="*/ 691 h 721"/>
              <a:gd name="T8" fmla="*/ 663 w 901"/>
              <a:gd name="T9" fmla="*/ 675 h 721"/>
              <a:gd name="T10" fmla="*/ 615 w 901"/>
              <a:gd name="T11" fmla="*/ 653 h 721"/>
              <a:gd name="T12" fmla="*/ 568 w 901"/>
              <a:gd name="T13" fmla="*/ 623 h 721"/>
              <a:gd name="T14" fmla="*/ 473 w 901"/>
              <a:gd name="T15" fmla="*/ 540 h 721"/>
              <a:gd name="T16" fmla="*/ 378 w 901"/>
              <a:gd name="T17" fmla="*/ 422 h 721"/>
              <a:gd name="T18" fmla="*/ 284 w 901"/>
              <a:gd name="T19" fmla="*/ 281 h 721"/>
              <a:gd name="T20" fmla="*/ 236 w 901"/>
              <a:gd name="T21" fmla="*/ 209 h 721"/>
              <a:gd name="T22" fmla="*/ 189 w 901"/>
              <a:gd name="T23" fmla="*/ 142 h 721"/>
              <a:gd name="T24" fmla="*/ 142 w 901"/>
              <a:gd name="T25" fmla="*/ 83 h 721"/>
              <a:gd name="T26" fmla="*/ 94 w 901"/>
              <a:gd name="T27" fmla="*/ 38 h 721"/>
              <a:gd name="T28" fmla="*/ 47 w 901"/>
              <a:gd name="T29" fmla="*/ 9 h 721"/>
              <a:gd name="T30" fmla="*/ 0 w 901"/>
              <a:gd name="T31" fmla="*/ 0 h 7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1"/>
              <a:gd name="T49" fmla="*/ 0 h 721"/>
              <a:gd name="T50" fmla="*/ 901 w 901"/>
              <a:gd name="T51" fmla="*/ 721 h 7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1" h="721">
                <a:moveTo>
                  <a:pt x="900" y="720"/>
                </a:moveTo>
                <a:lnTo>
                  <a:pt x="805" y="712"/>
                </a:lnTo>
                <a:lnTo>
                  <a:pt x="758" y="704"/>
                </a:lnTo>
                <a:lnTo>
                  <a:pt x="711" y="691"/>
                </a:lnTo>
                <a:lnTo>
                  <a:pt x="663" y="675"/>
                </a:lnTo>
                <a:lnTo>
                  <a:pt x="615" y="653"/>
                </a:lnTo>
                <a:lnTo>
                  <a:pt x="568" y="623"/>
                </a:lnTo>
                <a:lnTo>
                  <a:pt x="473" y="540"/>
                </a:lnTo>
                <a:lnTo>
                  <a:pt x="378" y="422"/>
                </a:lnTo>
                <a:lnTo>
                  <a:pt x="284" y="281"/>
                </a:lnTo>
                <a:lnTo>
                  <a:pt x="236" y="209"/>
                </a:lnTo>
                <a:lnTo>
                  <a:pt x="189" y="142"/>
                </a:lnTo>
                <a:lnTo>
                  <a:pt x="142" y="83"/>
                </a:lnTo>
                <a:lnTo>
                  <a:pt x="94" y="38"/>
                </a:lnTo>
                <a:lnTo>
                  <a:pt x="47" y="9"/>
                </a:lnTo>
                <a:lnTo>
                  <a:pt x="0" y="0"/>
                </a:lnTo>
              </a:path>
            </a:pathLst>
          </a:custGeom>
          <a:noFill/>
          <a:ln w="50800" cap="rnd" cmpd="sng">
            <a:solidFill>
              <a:srgbClr val="008000"/>
            </a:solidFill>
            <a:prstDash val="solid"/>
            <a:round/>
            <a:headEnd type="none" w="med" len="med"/>
            <a:tailEnd type="none" w="med" len="med"/>
          </a:ln>
        </p:spPr>
        <p:txBody>
          <a:bodyPr/>
          <a:lstStyle/>
          <a:p>
            <a:endParaRPr lang="en-US"/>
          </a:p>
        </p:txBody>
      </p:sp>
      <p:sp>
        <p:nvSpPr>
          <p:cNvPr id="21512" name="Freeform 7"/>
          <p:cNvSpPr>
            <a:spLocks/>
          </p:cNvSpPr>
          <p:nvPr/>
        </p:nvSpPr>
        <p:spPr bwMode="auto">
          <a:xfrm>
            <a:off x="5562600" y="2743200"/>
            <a:ext cx="1430338" cy="1144588"/>
          </a:xfrm>
          <a:custGeom>
            <a:avLst/>
            <a:gdLst>
              <a:gd name="T0" fmla="*/ 0 w 901"/>
              <a:gd name="T1" fmla="*/ 720 h 721"/>
              <a:gd name="T2" fmla="*/ 95 w 901"/>
              <a:gd name="T3" fmla="*/ 712 h 721"/>
              <a:gd name="T4" fmla="*/ 142 w 901"/>
              <a:gd name="T5" fmla="*/ 704 h 721"/>
              <a:gd name="T6" fmla="*/ 189 w 901"/>
              <a:gd name="T7" fmla="*/ 691 h 721"/>
              <a:gd name="T8" fmla="*/ 237 w 901"/>
              <a:gd name="T9" fmla="*/ 675 h 721"/>
              <a:gd name="T10" fmla="*/ 284 w 901"/>
              <a:gd name="T11" fmla="*/ 653 h 721"/>
              <a:gd name="T12" fmla="*/ 331 w 901"/>
              <a:gd name="T13" fmla="*/ 623 h 721"/>
              <a:gd name="T14" fmla="*/ 426 w 901"/>
              <a:gd name="T15" fmla="*/ 540 h 721"/>
              <a:gd name="T16" fmla="*/ 521 w 901"/>
              <a:gd name="T17" fmla="*/ 422 h 721"/>
              <a:gd name="T18" fmla="*/ 616 w 901"/>
              <a:gd name="T19" fmla="*/ 281 h 721"/>
              <a:gd name="T20" fmla="*/ 663 w 901"/>
              <a:gd name="T21" fmla="*/ 209 h 721"/>
              <a:gd name="T22" fmla="*/ 710 w 901"/>
              <a:gd name="T23" fmla="*/ 142 h 721"/>
              <a:gd name="T24" fmla="*/ 757 w 901"/>
              <a:gd name="T25" fmla="*/ 83 h 721"/>
              <a:gd name="T26" fmla="*/ 805 w 901"/>
              <a:gd name="T27" fmla="*/ 38 h 721"/>
              <a:gd name="T28" fmla="*/ 852 w 901"/>
              <a:gd name="T29" fmla="*/ 9 h 721"/>
              <a:gd name="T30" fmla="*/ 900 w 901"/>
              <a:gd name="T31" fmla="*/ 0 h 7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1"/>
              <a:gd name="T49" fmla="*/ 0 h 721"/>
              <a:gd name="T50" fmla="*/ 901 w 901"/>
              <a:gd name="T51" fmla="*/ 721 h 7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1" h="721">
                <a:moveTo>
                  <a:pt x="0" y="720"/>
                </a:moveTo>
                <a:lnTo>
                  <a:pt x="95" y="712"/>
                </a:lnTo>
                <a:lnTo>
                  <a:pt x="142" y="704"/>
                </a:lnTo>
                <a:lnTo>
                  <a:pt x="189" y="691"/>
                </a:lnTo>
                <a:lnTo>
                  <a:pt x="237" y="675"/>
                </a:lnTo>
                <a:lnTo>
                  <a:pt x="284" y="653"/>
                </a:lnTo>
                <a:lnTo>
                  <a:pt x="331" y="623"/>
                </a:lnTo>
                <a:lnTo>
                  <a:pt x="426" y="540"/>
                </a:lnTo>
                <a:lnTo>
                  <a:pt x="521" y="422"/>
                </a:lnTo>
                <a:lnTo>
                  <a:pt x="616" y="281"/>
                </a:lnTo>
                <a:lnTo>
                  <a:pt x="663" y="209"/>
                </a:lnTo>
                <a:lnTo>
                  <a:pt x="710" y="142"/>
                </a:lnTo>
                <a:lnTo>
                  <a:pt x="757" y="83"/>
                </a:lnTo>
                <a:lnTo>
                  <a:pt x="805" y="38"/>
                </a:lnTo>
                <a:lnTo>
                  <a:pt x="852" y="9"/>
                </a:lnTo>
                <a:lnTo>
                  <a:pt x="900" y="0"/>
                </a:lnTo>
              </a:path>
            </a:pathLst>
          </a:custGeom>
          <a:noFill/>
          <a:ln w="50800" cap="rnd" cmpd="sng">
            <a:solidFill>
              <a:srgbClr val="008000"/>
            </a:solidFill>
            <a:prstDash val="solid"/>
            <a:round/>
            <a:headEnd type="none" w="med" len="med"/>
            <a:tailEnd type="none" w="med" len="med"/>
          </a:ln>
        </p:spPr>
        <p:txBody>
          <a:bodyPr/>
          <a:lstStyle/>
          <a:p>
            <a:endParaRPr lang="en-US"/>
          </a:p>
        </p:txBody>
      </p:sp>
      <p:sp>
        <p:nvSpPr>
          <p:cNvPr id="21513" name="Line 8"/>
          <p:cNvSpPr>
            <a:spLocks noChangeShapeType="1"/>
          </p:cNvSpPr>
          <p:nvPr/>
        </p:nvSpPr>
        <p:spPr bwMode="auto">
          <a:xfrm>
            <a:off x="7010400" y="2743200"/>
            <a:ext cx="0" cy="1219200"/>
          </a:xfrm>
          <a:prstGeom prst="line">
            <a:avLst/>
          </a:prstGeom>
          <a:noFill/>
          <a:ln w="12700">
            <a:solidFill>
              <a:srgbClr val="CDCDCD"/>
            </a:solidFill>
            <a:round/>
            <a:headEnd/>
            <a:tailEnd/>
          </a:ln>
        </p:spPr>
        <p:txBody>
          <a:bodyPr/>
          <a:lstStyle/>
          <a:p>
            <a:endParaRPr lang="en-US"/>
          </a:p>
        </p:txBody>
      </p:sp>
      <p:sp>
        <p:nvSpPr>
          <p:cNvPr id="21514" name="Freeform 9"/>
          <p:cNvSpPr>
            <a:spLocks/>
          </p:cNvSpPr>
          <p:nvPr/>
        </p:nvSpPr>
        <p:spPr bwMode="auto">
          <a:xfrm>
            <a:off x="5486400" y="2743200"/>
            <a:ext cx="3005138" cy="1214438"/>
          </a:xfrm>
          <a:custGeom>
            <a:avLst/>
            <a:gdLst>
              <a:gd name="T0" fmla="*/ 0 w 1893"/>
              <a:gd name="T1" fmla="*/ 0 h 765"/>
              <a:gd name="T2" fmla="*/ 0 w 1893"/>
              <a:gd name="T3" fmla="*/ 764 h 765"/>
              <a:gd name="T4" fmla="*/ 1892 w 1893"/>
              <a:gd name="T5" fmla="*/ 764 h 765"/>
              <a:gd name="T6" fmla="*/ 0 60000 65536"/>
              <a:gd name="T7" fmla="*/ 0 60000 65536"/>
              <a:gd name="T8" fmla="*/ 0 60000 65536"/>
              <a:gd name="T9" fmla="*/ 0 w 1893"/>
              <a:gd name="T10" fmla="*/ 0 h 765"/>
              <a:gd name="T11" fmla="*/ 1893 w 1893"/>
              <a:gd name="T12" fmla="*/ 765 h 765"/>
            </a:gdLst>
            <a:ahLst/>
            <a:cxnLst>
              <a:cxn ang="T6">
                <a:pos x="T0" y="T1"/>
              </a:cxn>
              <a:cxn ang="T7">
                <a:pos x="T2" y="T3"/>
              </a:cxn>
              <a:cxn ang="T8">
                <a:pos x="T4" y="T5"/>
              </a:cxn>
            </a:cxnLst>
            <a:rect l="T9" t="T10" r="T11" b="T12"/>
            <a:pathLst>
              <a:path w="1893" h="765">
                <a:moveTo>
                  <a:pt x="0" y="0"/>
                </a:moveTo>
                <a:lnTo>
                  <a:pt x="0" y="764"/>
                </a:lnTo>
                <a:lnTo>
                  <a:pt x="1892" y="764"/>
                </a:lnTo>
              </a:path>
            </a:pathLst>
          </a:custGeom>
          <a:noFill/>
          <a:ln w="25400" cap="rnd" cmpd="sng">
            <a:solidFill>
              <a:schemeClr val="bg2"/>
            </a:solidFill>
            <a:prstDash val="solid"/>
            <a:round/>
            <a:headEnd type="none" w="med" len="med"/>
            <a:tailEnd type="none" w="med" len="med"/>
          </a:ln>
        </p:spPr>
        <p:txBody>
          <a:bodyPr/>
          <a:lstStyle/>
          <a:p>
            <a:endParaRPr lang="en-US"/>
          </a:p>
        </p:txBody>
      </p:sp>
      <p:sp>
        <p:nvSpPr>
          <p:cNvPr id="21515" name="Line 10"/>
          <p:cNvSpPr>
            <a:spLocks noChangeShapeType="1"/>
          </p:cNvSpPr>
          <p:nvPr/>
        </p:nvSpPr>
        <p:spPr bwMode="auto">
          <a:xfrm>
            <a:off x="5556250" y="2659063"/>
            <a:ext cx="1588" cy="0"/>
          </a:xfrm>
          <a:prstGeom prst="line">
            <a:avLst/>
          </a:prstGeom>
          <a:noFill/>
          <a:ln w="12700">
            <a:solidFill>
              <a:srgbClr val="CDCDCD"/>
            </a:solidFill>
            <a:round/>
            <a:headEnd/>
            <a:tailEnd/>
          </a:ln>
        </p:spPr>
        <p:txBody>
          <a:bodyPr/>
          <a:lstStyle/>
          <a:p>
            <a:endParaRPr lang="en-US"/>
          </a:p>
        </p:txBody>
      </p:sp>
      <p:sp>
        <p:nvSpPr>
          <p:cNvPr id="21516" name="Line 11"/>
          <p:cNvSpPr>
            <a:spLocks noChangeShapeType="1"/>
          </p:cNvSpPr>
          <p:nvPr/>
        </p:nvSpPr>
        <p:spPr bwMode="auto">
          <a:xfrm>
            <a:off x="5556250" y="2781300"/>
            <a:ext cx="1588" cy="0"/>
          </a:xfrm>
          <a:prstGeom prst="line">
            <a:avLst/>
          </a:prstGeom>
          <a:noFill/>
          <a:ln w="12700">
            <a:solidFill>
              <a:srgbClr val="CDCDCD"/>
            </a:solidFill>
            <a:round/>
            <a:headEnd/>
            <a:tailEnd/>
          </a:ln>
        </p:spPr>
        <p:txBody>
          <a:bodyPr/>
          <a:lstStyle/>
          <a:p>
            <a:endParaRPr lang="en-US"/>
          </a:p>
        </p:txBody>
      </p:sp>
      <p:sp>
        <p:nvSpPr>
          <p:cNvPr id="21517" name="Line 12"/>
          <p:cNvSpPr>
            <a:spLocks noChangeShapeType="1"/>
          </p:cNvSpPr>
          <p:nvPr/>
        </p:nvSpPr>
        <p:spPr bwMode="auto">
          <a:xfrm>
            <a:off x="5556250" y="2901950"/>
            <a:ext cx="1588" cy="0"/>
          </a:xfrm>
          <a:prstGeom prst="line">
            <a:avLst/>
          </a:prstGeom>
          <a:noFill/>
          <a:ln w="12700">
            <a:solidFill>
              <a:srgbClr val="CDCDCD"/>
            </a:solidFill>
            <a:round/>
            <a:headEnd/>
            <a:tailEnd/>
          </a:ln>
        </p:spPr>
        <p:txBody>
          <a:bodyPr/>
          <a:lstStyle/>
          <a:p>
            <a:endParaRPr lang="en-US"/>
          </a:p>
        </p:txBody>
      </p:sp>
      <p:sp>
        <p:nvSpPr>
          <p:cNvPr id="21518" name="Line 13"/>
          <p:cNvSpPr>
            <a:spLocks noChangeShapeType="1"/>
          </p:cNvSpPr>
          <p:nvPr/>
        </p:nvSpPr>
        <p:spPr bwMode="auto">
          <a:xfrm>
            <a:off x="5556250" y="3024188"/>
            <a:ext cx="1588" cy="0"/>
          </a:xfrm>
          <a:prstGeom prst="line">
            <a:avLst/>
          </a:prstGeom>
          <a:noFill/>
          <a:ln w="12700">
            <a:solidFill>
              <a:srgbClr val="CDCDCD"/>
            </a:solidFill>
            <a:round/>
            <a:headEnd/>
            <a:tailEnd/>
          </a:ln>
        </p:spPr>
        <p:txBody>
          <a:bodyPr/>
          <a:lstStyle/>
          <a:p>
            <a:endParaRPr lang="en-US"/>
          </a:p>
        </p:txBody>
      </p:sp>
      <p:sp>
        <p:nvSpPr>
          <p:cNvPr id="21519" name="Line 14"/>
          <p:cNvSpPr>
            <a:spLocks noChangeShapeType="1"/>
          </p:cNvSpPr>
          <p:nvPr/>
        </p:nvSpPr>
        <p:spPr bwMode="auto">
          <a:xfrm>
            <a:off x="5556250" y="3144838"/>
            <a:ext cx="1588" cy="0"/>
          </a:xfrm>
          <a:prstGeom prst="line">
            <a:avLst/>
          </a:prstGeom>
          <a:noFill/>
          <a:ln w="12700">
            <a:solidFill>
              <a:srgbClr val="CDCDCD"/>
            </a:solidFill>
            <a:round/>
            <a:headEnd/>
            <a:tailEnd/>
          </a:ln>
        </p:spPr>
        <p:txBody>
          <a:bodyPr/>
          <a:lstStyle/>
          <a:p>
            <a:endParaRPr lang="en-US"/>
          </a:p>
        </p:txBody>
      </p:sp>
      <p:sp>
        <p:nvSpPr>
          <p:cNvPr id="21520" name="Line 15"/>
          <p:cNvSpPr>
            <a:spLocks noChangeShapeType="1"/>
          </p:cNvSpPr>
          <p:nvPr/>
        </p:nvSpPr>
        <p:spPr bwMode="auto">
          <a:xfrm>
            <a:off x="5556250" y="3267075"/>
            <a:ext cx="1588" cy="0"/>
          </a:xfrm>
          <a:prstGeom prst="line">
            <a:avLst/>
          </a:prstGeom>
          <a:noFill/>
          <a:ln w="12700">
            <a:solidFill>
              <a:srgbClr val="CDCDCD"/>
            </a:solidFill>
            <a:round/>
            <a:headEnd/>
            <a:tailEnd/>
          </a:ln>
        </p:spPr>
        <p:txBody>
          <a:bodyPr/>
          <a:lstStyle/>
          <a:p>
            <a:endParaRPr lang="en-US"/>
          </a:p>
        </p:txBody>
      </p:sp>
      <p:sp>
        <p:nvSpPr>
          <p:cNvPr id="21521" name="Line 16"/>
          <p:cNvSpPr>
            <a:spLocks noChangeShapeType="1"/>
          </p:cNvSpPr>
          <p:nvPr/>
        </p:nvSpPr>
        <p:spPr bwMode="auto">
          <a:xfrm>
            <a:off x="5556250" y="3387725"/>
            <a:ext cx="1588" cy="0"/>
          </a:xfrm>
          <a:prstGeom prst="line">
            <a:avLst/>
          </a:prstGeom>
          <a:noFill/>
          <a:ln w="12700">
            <a:solidFill>
              <a:srgbClr val="CDCDCD"/>
            </a:solidFill>
            <a:round/>
            <a:headEnd/>
            <a:tailEnd/>
          </a:ln>
        </p:spPr>
        <p:txBody>
          <a:bodyPr/>
          <a:lstStyle/>
          <a:p>
            <a:endParaRPr lang="en-US"/>
          </a:p>
        </p:txBody>
      </p:sp>
      <p:sp>
        <p:nvSpPr>
          <p:cNvPr id="21522" name="Line 17"/>
          <p:cNvSpPr>
            <a:spLocks noChangeShapeType="1"/>
          </p:cNvSpPr>
          <p:nvPr/>
        </p:nvSpPr>
        <p:spPr bwMode="auto">
          <a:xfrm>
            <a:off x="5556250" y="3509963"/>
            <a:ext cx="1588" cy="0"/>
          </a:xfrm>
          <a:prstGeom prst="line">
            <a:avLst/>
          </a:prstGeom>
          <a:noFill/>
          <a:ln w="12700">
            <a:solidFill>
              <a:srgbClr val="CDCDCD"/>
            </a:solidFill>
            <a:round/>
            <a:headEnd/>
            <a:tailEnd/>
          </a:ln>
        </p:spPr>
        <p:txBody>
          <a:bodyPr/>
          <a:lstStyle/>
          <a:p>
            <a:endParaRPr lang="en-US"/>
          </a:p>
        </p:txBody>
      </p:sp>
      <p:sp>
        <p:nvSpPr>
          <p:cNvPr id="21523" name="Line 18"/>
          <p:cNvSpPr>
            <a:spLocks noChangeShapeType="1"/>
          </p:cNvSpPr>
          <p:nvPr/>
        </p:nvSpPr>
        <p:spPr bwMode="auto">
          <a:xfrm>
            <a:off x="5556250" y="3630613"/>
            <a:ext cx="1588" cy="0"/>
          </a:xfrm>
          <a:prstGeom prst="line">
            <a:avLst/>
          </a:prstGeom>
          <a:noFill/>
          <a:ln w="12700">
            <a:solidFill>
              <a:srgbClr val="CDCDCD"/>
            </a:solidFill>
            <a:round/>
            <a:headEnd/>
            <a:tailEnd/>
          </a:ln>
        </p:spPr>
        <p:txBody>
          <a:bodyPr/>
          <a:lstStyle/>
          <a:p>
            <a:endParaRPr lang="en-US"/>
          </a:p>
        </p:txBody>
      </p:sp>
      <p:sp>
        <p:nvSpPr>
          <p:cNvPr id="21524" name="Line 19"/>
          <p:cNvSpPr>
            <a:spLocks noChangeShapeType="1"/>
          </p:cNvSpPr>
          <p:nvPr/>
        </p:nvSpPr>
        <p:spPr bwMode="auto">
          <a:xfrm>
            <a:off x="5556250" y="3751263"/>
            <a:ext cx="1588" cy="0"/>
          </a:xfrm>
          <a:prstGeom prst="line">
            <a:avLst/>
          </a:prstGeom>
          <a:noFill/>
          <a:ln w="12700">
            <a:solidFill>
              <a:srgbClr val="CDCDCD"/>
            </a:solidFill>
            <a:round/>
            <a:headEnd/>
            <a:tailEnd/>
          </a:ln>
        </p:spPr>
        <p:txBody>
          <a:bodyPr/>
          <a:lstStyle/>
          <a:p>
            <a:endParaRPr lang="en-US"/>
          </a:p>
        </p:txBody>
      </p:sp>
      <p:sp>
        <p:nvSpPr>
          <p:cNvPr id="21525" name="Line 20"/>
          <p:cNvSpPr>
            <a:spLocks noChangeShapeType="1"/>
          </p:cNvSpPr>
          <p:nvPr/>
        </p:nvSpPr>
        <p:spPr bwMode="auto">
          <a:xfrm>
            <a:off x="8574088" y="3879850"/>
            <a:ext cx="0" cy="1588"/>
          </a:xfrm>
          <a:prstGeom prst="line">
            <a:avLst/>
          </a:prstGeom>
          <a:noFill/>
          <a:ln w="12700">
            <a:solidFill>
              <a:srgbClr val="CDCDCD"/>
            </a:solidFill>
            <a:round/>
            <a:headEnd/>
            <a:tailEnd/>
          </a:ln>
        </p:spPr>
        <p:txBody>
          <a:bodyPr/>
          <a:lstStyle/>
          <a:p>
            <a:endParaRPr lang="en-US"/>
          </a:p>
        </p:txBody>
      </p:sp>
      <p:sp>
        <p:nvSpPr>
          <p:cNvPr id="21526" name="Line 21"/>
          <p:cNvSpPr>
            <a:spLocks noChangeShapeType="1"/>
          </p:cNvSpPr>
          <p:nvPr/>
        </p:nvSpPr>
        <p:spPr bwMode="auto">
          <a:xfrm>
            <a:off x="8274050" y="3879850"/>
            <a:ext cx="0" cy="1588"/>
          </a:xfrm>
          <a:prstGeom prst="line">
            <a:avLst/>
          </a:prstGeom>
          <a:noFill/>
          <a:ln w="12700">
            <a:solidFill>
              <a:srgbClr val="CDCDCD"/>
            </a:solidFill>
            <a:round/>
            <a:headEnd/>
            <a:tailEnd/>
          </a:ln>
        </p:spPr>
        <p:txBody>
          <a:bodyPr/>
          <a:lstStyle/>
          <a:p>
            <a:endParaRPr lang="en-US"/>
          </a:p>
        </p:txBody>
      </p:sp>
      <p:sp>
        <p:nvSpPr>
          <p:cNvPr id="21527" name="Line 22"/>
          <p:cNvSpPr>
            <a:spLocks noChangeShapeType="1"/>
          </p:cNvSpPr>
          <p:nvPr/>
        </p:nvSpPr>
        <p:spPr bwMode="auto">
          <a:xfrm>
            <a:off x="7972425" y="3879850"/>
            <a:ext cx="0" cy="1588"/>
          </a:xfrm>
          <a:prstGeom prst="line">
            <a:avLst/>
          </a:prstGeom>
          <a:noFill/>
          <a:ln w="12700">
            <a:solidFill>
              <a:srgbClr val="CDCDCD"/>
            </a:solidFill>
            <a:round/>
            <a:headEnd/>
            <a:tailEnd/>
          </a:ln>
        </p:spPr>
        <p:txBody>
          <a:bodyPr/>
          <a:lstStyle/>
          <a:p>
            <a:endParaRPr lang="en-US"/>
          </a:p>
        </p:txBody>
      </p:sp>
      <p:sp>
        <p:nvSpPr>
          <p:cNvPr id="21528" name="Line 23"/>
          <p:cNvSpPr>
            <a:spLocks noChangeShapeType="1"/>
          </p:cNvSpPr>
          <p:nvPr/>
        </p:nvSpPr>
        <p:spPr bwMode="auto">
          <a:xfrm>
            <a:off x="7672388" y="3879850"/>
            <a:ext cx="0" cy="1588"/>
          </a:xfrm>
          <a:prstGeom prst="line">
            <a:avLst/>
          </a:prstGeom>
          <a:noFill/>
          <a:ln w="12700">
            <a:solidFill>
              <a:srgbClr val="CDCDCD"/>
            </a:solidFill>
            <a:round/>
            <a:headEnd/>
            <a:tailEnd/>
          </a:ln>
        </p:spPr>
        <p:txBody>
          <a:bodyPr/>
          <a:lstStyle/>
          <a:p>
            <a:endParaRPr lang="en-US"/>
          </a:p>
        </p:txBody>
      </p:sp>
      <p:sp>
        <p:nvSpPr>
          <p:cNvPr id="21529" name="Line 24"/>
          <p:cNvSpPr>
            <a:spLocks noChangeShapeType="1"/>
          </p:cNvSpPr>
          <p:nvPr/>
        </p:nvSpPr>
        <p:spPr bwMode="auto">
          <a:xfrm>
            <a:off x="7372350" y="3879850"/>
            <a:ext cx="0" cy="1588"/>
          </a:xfrm>
          <a:prstGeom prst="line">
            <a:avLst/>
          </a:prstGeom>
          <a:noFill/>
          <a:ln w="12700">
            <a:solidFill>
              <a:srgbClr val="CDCDCD"/>
            </a:solidFill>
            <a:round/>
            <a:headEnd/>
            <a:tailEnd/>
          </a:ln>
        </p:spPr>
        <p:txBody>
          <a:bodyPr/>
          <a:lstStyle/>
          <a:p>
            <a:endParaRPr lang="en-US"/>
          </a:p>
        </p:txBody>
      </p:sp>
      <p:sp>
        <p:nvSpPr>
          <p:cNvPr id="21530" name="Line 25"/>
          <p:cNvSpPr>
            <a:spLocks noChangeShapeType="1"/>
          </p:cNvSpPr>
          <p:nvPr/>
        </p:nvSpPr>
        <p:spPr bwMode="auto">
          <a:xfrm>
            <a:off x="7072313" y="3879850"/>
            <a:ext cx="0" cy="1588"/>
          </a:xfrm>
          <a:prstGeom prst="line">
            <a:avLst/>
          </a:prstGeom>
          <a:noFill/>
          <a:ln w="12700">
            <a:solidFill>
              <a:srgbClr val="CDCDCD"/>
            </a:solidFill>
            <a:round/>
            <a:headEnd/>
            <a:tailEnd/>
          </a:ln>
        </p:spPr>
        <p:txBody>
          <a:bodyPr/>
          <a:lstStyle/>
          <a:p>
            <a:endParaRPr lang="en-US"/>
          </a:p>
        </p:txBody>
      </p:sp>
      <p:sp>
        <p:nvSpPr>
          <p:cNvPr id="21531" name="Line 26"/>
          <p:cNvSpPr>
            <a:spLocks noChangeShapeType="1"/>
          </p:cNvSpPr>
          <p:nvPr/>
        </p:nvSpPr>
        <p:spPr bwMode="auto">
          <a:xfrm>
            <a:off x="6772275" y="3879850"/>
            <a:ext cx="0" cy="1588"/>
          </a:xfrm>
          <a:prstGeom prst="line">
            <a:avLst/>
          </a:prstGeom>
          <a:noFill/>
          <a:ln w="12700">
            <a:solidFill>
              <a:srgbClr val="CDCDCD"/>
            </a:solidFill>
            <a:round/>
            <a:headEnd/>
            <a:tailEnd/>
          </a:ln>
        </p:spPr>
        <p:txBody>
          <a:bodyPr/>
          <a:lstStyle/>
          <a:p>
            <a:endParaRPr lang="en-US"/>
          </a:p>
        </p:txBody>
      </p:sp>
      <p:sp>
        <p:nvSpPr>
          <p:cNvPr id="21532" name="Line 27"/>
          <p:cNvSpPr>
            <a:spLocks noChangeShapeType="1"/>
          </p:cNvSpPr>
          <p:nvPr/>
        </p:nvSpPr>
        <p:spPr bwMode="auto">
          <a:xfrm>
            <a:off x="6472238" y="3879850"/>
            <a:ext cx="0" cy="1588"/>
          </a:xfrm>
          <a:prstGeom prst="line">
            <a:avLst/>
          </a:prstGeom>
          <a:noFill/>
          <a:ln w="12700">
            <a:solidFill>
              <a:srgbClr val="CDCDCD"/>
            </a:solidFill>
            <a:round/>
            <a:headEnd/>
            <a:tailEnd/>
          </a:ln>
        </p:spPr>
        <p:txBody>
          <a:bodyPr/>
          <a:lstStyle/>
          <a:p>
            <a:endParaRPr lang="en-US"/>
          </a:p>
        </p:txBody>
      </p:sp>
      <p:sp>
        <p:nvSpPr>
          <p:cNvPr id="21533" name="Line 28"/>
          <p:cNvSpPr>
            <a:spLocks noChangeShapeType="1"/>
          </p:cNvSpPr>
          <p:nvPr/>
        </p:nvSpPr>
        <p:spPr bwMode="auto">
          <a:xfrm>
            <a:off x="6170613" y="3879850"/>
            <a:ext cx="0" cy="1588"/>
          </a:xfrm>
          <a:prstGeom prst="line">
            <a:avLst/>
          </a:prstGeom>
          <a:noFill/>
          <a:ln w="12700">
            <a:solidFill>
              <a:srgbClr val="CDCDCD"/>
            </a:solidFill>
            <a:round/>
            <a:headEnd/>
            <a:tailEnd/>
          </a:ln>
        </p:spPr>
        <p:txBody>
          <a:bodyPr/>
          <a:lstStyle/>
          <a:p>
            <a:endParaRPr lang="en-US"/>
          </a:p>
        </p:txBody>
      </p:sp>
      <p:sp>
        <p:nvSpPr>
          <p:cNvPr id="21534" name="Line 29"/>
          <p:cNvSpPr>
            <a:spLocks noChangeShapeType="1"/>
          </p:cNvSpPr>
          <p:nvPr/>
        </p:nvSpPr>
        <p:spPr bwMode="auto">
          <a:xfrm>
            <a:off x="5870575" y="3879850"/>
            <a:ext cx="0" cy="1588"/>
          </a:xfrm>
          <a:prstGeom prst="line">
            <a:avLst/>
          </a:prstGeom>
          <a:noFill/>
          <a:ln w="12700">
            <a:solidFill>
              <a:srgbClr val="CDCDCD"/>
            </a:solidFill>
            <a:round/>
            <a:headEnd/>
            <a:tailEnd/>
          </a:ln>
        </p:spPr>
        <p:txBody>
          <a:bodyPr/>
          <a:lstStyle/>
          <a:p>
            <a:endParaRPr lang="en-US"/>
          </a:p>
        </p:txBody>
      </p:sp>
      <p:sp>
        <p:nvSpPr>
          <p:cNvPr id="21535" name="Rectangle 30"/>
          <p:cNvSpPr>
            <a:spLocks noChangeArrowheads="1"/>
          </p:cNvSpPr>
          <p:nvPr/>
        </p:nvSpPr>
        <p:spPr bwMode="auto">
          <a:xfrm>
            <a:off x="5443538" y="3175000"/>
            <a:ext cx="92075" cy="184150"/>
          </a:xfrm>
          <a:prstGeom prst="rect">
            <a:avLst/>
          </a:prstGeom>
          <a:noFill/>
          <a:ln w="12700">
            <a:noFill/>
            <a:miter lim="800000"/>
            <a:headEnd/>
            <a:tailEnd/>
          </a:ln>
        </p:spPr>
        <p:txBody>
          <a:bodyPr wrap="none" anchor="ctr"/>
          <a:lstStyle/>
          <a:p>
            <a:pPr algn="ctr">
              <a:spcBef>
                <a:spcPct val="50000"/>
              </a:spcBef>
            </a:pPr>
            <a:endParaRPr lang="en-US"/>
          </a:p>
        </p:txBody>
      </p:sp>
      <p:sp>
        <p:nvSpPr>
          <p:cNvPr id="21536" name="Rectangle 31"/>
          <p:cNvSpPr>
            <a:spLocks noChangeArrowheads="1"/>
          </p:cNvSpPr>
          <p:nvPr/>
        </p:nvSpPr>
        <p:spPr bwMode="auto">
          <a:xfrm>
            <a:off x="6980238" y="3849688"/>
            <a:ext cx="184150" cy="92075"/>
          </a:xfrm>
          <a:prstGeom prst="rect">
            <a:avLst/>
          </a:prstGeom>
          <a:noFill/>
          <a:ln w="12700">
            <a:noFill/>
            <a:miter lim="800000"/>
            <a:headEnd/>
            <a:tailEnd/>
          </a:ln>
        </p:spPr>
        <p:txBody>
          <a:bodyPr wrap="none" anchor="ctr"/>
          <a:lstStyle/>
          <a:p>
            <a:pPr algn="ctr">
              <a:spcBef>
                <a:spcPct val="50000"/>
              </a:spcBef>
            </a:pPr>
            <a:endParaRPr lang="en-US"/>
          </a:p>
        </p:txBody>
      </p:sp>
      <p:sp>
        <p:nvSpPr>
          <p:cNvPr id="21537" name="Rectangle 32"/>
          <p:cNvSpPr>
            <a:spLocks noChangeArrowheads="1"/>
          </p:cNvSpPr>
          <p:nvPr/>
        </p:nvSpPr>
        <p:spPr bwMode="auto">
          <a:xfrm>
            <a:off x="8534400" y="3614738"/>
            <a:ext cx="384175" cy="454025"/>
          </a:xfrm>
          <a:prstGeom prst="rect">
            <a:avLst/>
          </a:prstGeom>
          <a:noFill/>
          <a:ln w="12700">
            <a:noFill/>
            <a:miter lim="800000"/>
            <a:headEnd/>
            <a:tailEnd/>
          </a:ln>
        </p:spPr>
        <p:txBody>
          <a:bodyPr wrap="none" lIns="90488" tIns="44450" rIns="90488" bIns="44450">
            <a:spAutoFit/>
          </a:bodyPr>
          <a:lstStyle/>
          <a:p>
            <a:pPr eaLnBrk="0" hangingPunct="0"/>
            <a:r>
              <a:rPr lang="en-US" b="1">
                <a:solidFill>
                  <a:srgbClr val="339933"/>
                </a:solidFill>
              </a:rPr>
              <a:t>X</a:t>
            </a:r>
          </a:p>
        </p:txBody>
      </p:sp>
      <p:sp>
        <p:nvSpPr>
          <p:cNvPr id="21538" name="Rectangle 33"/>
          <p:cNvSpPr>
            <a:spLocks noChangeArrowheads="1"/>
          </p:cNvSpPr>
          <p:nvPr/>
        </p:nvSpPr>
        <p:spPr bwMode="auto">
          <a:xfrm>
            <a:off x="5181600" y="2209800"/>
            <a:ext cx="688975" cy="454025"/>
          </a:xfrm>
          <a:prstGeom prst="rect">
            <a:avLst/>
          </a:prstGeom>
          <a:noFill/>
          <a:ln w="12700">
            <a:noFill/>
            <a:miter lim="800000"/>
            <a:headEnd/>
            <a:tailEnd/>
          </a:ln>
        </p:spPr>
        <p:txBody>
          <a:bodyPr wrap="none" lIns="90488" tIns="44450" rIns="90488" bIns="44450">
            <a:spAutoFit/>
          </a:bodyPr>
          <a:lstStyle/>
          <a:p>
            <a:pPr eaLnBrk="0" hangingPunct="0"/>
            <a:r>
              <a:rPr lang="en-US" b="1">
                <a:solidFill>
                  <a:srgbClr val="339933"/>
                </a:solidFill>
              </a:rPr>
              <a:t>f(X)</a:t>
            </a:r>
          </a:p>
        </p:txBody>
      </p:sp>
      <p:sp>
        <p:nvSpPr>
          <p:cNvPr id="21539" name="Rectangle 34"/>
          <p:cNvSpPr>
            <a:spLocks noChangeArrowheads="1"/>
          </p:cNvSpPr>
          <p:nvPr/>
        </p:nvSpPr>
        <p:spPr bwMode="auto">
          <a:xfrm>
            <a:off x="6858000" y="3962400"/>
            <a:ext cx="466725" cy="454025"/>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l-GR" b="1">
                <a:solidFill>
                  <a:schemeClr val="bg2"/>
                </a:solidFill>
                <a:cs typeface="Arial" charset="0"/>
              </a:rPr>
              <a:t>μ</a:t>
            </a:r>
          </a:p>
        </p:txBody>
      </p:sp>
      <p:sp>
        <p:nvSpPr>
          <p:cNvPr id="21540" name="Text Box 35"/>
          <p:cNvSpPr txBox="1">
            <a:spLocks noChangeArrowheads="1"/>
          </p:cNvSpPr>
          <p:nvPr/>
        </p:nvSpPr>
        <p:spPr bwMode="auto">
          <a:xfrm>
            <a:off x="7086600" y="3352800"/>
            <a:ext cx="457200" cy="457200"/>
          </a:xfrm>
          <a:prstGeom prst="rect">
            <a:avLst/>
          </a:prstGeom>
          <a:noFill/>
          <a:ln w="12700">
            <a:noFill/>
            <a:miter lim="800000"/>
            <a:headEnd/>
            <a:tailEnd/>
          </a:ln>
        </p:spPr>
        <p:txBody>
          <a:bodyPr>
            <a:spAutoFit/>
          </a:bodyPr>
          <a:lstStyle/>
          <a:p>
            <a:pPr eaLnBrk="0" hangingPunct="0">
              <a:spcBef>
                <a:spcPct val="50000"/>
              </a:spcBef>
            </a:pPr>
            <a:r>
              <a:rPr lang="el-GR">
                <a:solidFill>
                  <a:schemeClr val="bg2"/>
                </a:solidFill>
                <a:cs typeface="Arial" charset="0"/>
                <a:sym typeface="Symbol" pitchFamily="18" charset="2"/>
              </a:rPr>
              <a:t>σ</a:t>
            </a:r>
            <a:endParaRPr lang="el-GR">
              <a:solidFill>
                <a:schemeClr val="bg2"/>
              </a:solidFill>
              <a:cs typeface="Arial" charset="0"/>
            </a:endParaRPr>
          </a:p>
        </p:txBody>
      </p:sp>
      <p:sp>
        <p:nvSpPr>
          <p:cNvPr id="21541" name="Line 36"/>
          <p:cNvSpPr>
            <a:spLocks noChangeShapeType="1"/>
          </p:cNvSpPr>
          <p:nvPr/>
        </p:nvSpPr>
        <p:spPr bwMode="auto">
          <a:xfrm flipH="1">
            <a:off x="7010400" y="3352800"/>
            <a:ext cx="533400" cy="0"/>
          </a:xfrm>
          <a:prstGeom prst="line">
            <a:avLst/>
          </a:prstGeom>
          <a:noFill/>
          <a:ln w="12700">
            <a:solidFill>
              <a:schemeClr val="bg2"/>
            </a:solidFill>
            <a:round/>
            <a:headEnd type="triangle" w="med" len="med"/>
            <a:tailEnd type="triangle" w="med" len="med"/>
          </a:ln>
        </p:spPr>
        <p:txBody>
          <a:bodyPr/>
          <a:lstStyle/>
          <a:p>
            <a:endParaRPr lang="en-US"/>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Grp="1" noChangeArrowheads="1"/>
          </p:cNvSpPr>
          <p:nvPr>
            <p:ph type="ftr" sz="quarter" idx="10"/>
          </p:nvPr>
        </p:nvSpPr>
        <p:spPr>
          <a:ln/>
        </p:spPr>
        <p:txBody>
          <a:bodyPr/>
          <a:lstStyle/>
          <a:p>
            <a:r>
              <a:rPr lang="en-US"/>
              <a:t>Copyright ©2011 Pearson Education, Inc. publishing as Prentice Hall</a:t>
            </a:r>
          </a:p>
        </p:txBody>
      </p:sp>
      <p:sp>
        <p:nvSpPr>
          <p:cNvPr id="10" name="Rectangle 5"/>
          <p:cNvSpPr>
            <a:spLocks noGrp="1" noChangeArrowheads="1"/>
          </p:cNvSpPr>
          <p:nvPr>
            <p:ph type="sldNum" sz="quarter" idx="11"/>
          </p:nvPr>
        </p:nvSpPr>
        <p:spPr>
          <a:ln/>
        </p:spPr>
        <p:txBody>
          <a:bodyPr/>
          <a:lstStyle/>
          <a:p>
            <a:r>
              <a:rPr lang="en-US"/>
              <a:t>6-</a:t>
            </a:r>
            <a:fld id="{0ED06A9C-FD16-4C48-8526-63E5E07FBEA4}" type="slidenum">
              <a:rPr lang="en-US"/>
              <a:pPr/>
              <a:t>40</a:t>
            </a:fld>
            <a:endParaRPr lang="en-US"/>
          </a:p>
        </p:txBody>
      </p:sp>
      <p:sp>
        <p:nvSpPr>
          <p:cNvPr id="384003" name="Rectangle 2"/>
          <p:cNvSpPr>
            <a:spLocks noGrp="1" noChangeArrowheads="1"/>
          </p:cNvSpPr>
          <p:nvPr>
            <p:ph type="title"/>
          </p:nvPr>
        </p:nvSpPr>
        <p:spPr/>
        <p:txBody>
          <a:bodyPr/>
          <a:lstStyle/>
          <a:p>
            <a:pPr eaLnBrk="1" hangingPunct="1"/>
            <a:r>
              <a:rPr lang="en-US" sz="3200" smtClean="0"/>
              <a:t>Evaluating Normality</a:t>
            </a:r>
            <a:r>
              <a:rPr lang="en-US" sz="3600" smtClean="0"/>
              <a:t/>
            </a:r>
            <a:br>
              <a:rPr lang="en-US" sz="3600" smtClean="0"/>
            </a:br>
            <a:r>
              <a:rPr lang="en-US" sz="3200" smtClean="0"/>
              <a:t>An Example:  Bond Funds Returns</a:t>
            </a:r>
          </a:p>
        </p:txBody>
      </p:sp>
      <p:sp>
        <p:nvSpPr>
          <p:cNvPr id="384004" name="Rectangle 5"/>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pPr algn="ctr">
              <a:spcBef>
                <a:spcPct val="50000"/>
              </a:spcBef>
            </a:pPr>
            <a:endParaRPr lang="en-US"/>
          </a:p>
        </p:txBody>
      </p:sp>
      <p:sp>
        <p:nvSpPr>
          <p:cNvPr id="384005" name="Text Box 6"/>
          <p:cNvSpPr txBox="1">
            <a:spLocks noChangeArrowheads="1"/>
          </p:cNvSpPr>
          <p:nvPr/>
        </p:nvSpPr>
        <p:spPr bwMode="auto">
          <a:xfrm>
            <a:off x="5715000" y="3352800"/>
            <a:ext cx="3200400" cy="1016000"/>
          </a:xfrm>
          <a:prstGeom prst="rect">
            <a:avLst/>
          </a:prstGeom>
          <a:solidFill>
            <a:srgbClr val="FDE0BD"/>
          </a:solidFill>
          <a:ln w="9525" algn="ctr">
            <a:noFill/>
            <a:miter lim="800000"/>
            <a:headEnd/>
            <a:tailEnd/>
          </a:ln>
        </p:spPr>
        <p:txBody>
          <a:bodyPr>
            <a:spAutoFit/>
          </a:bodyPr>
          <a:lstStyle/>
          <a:p>
            <a:pPr>
              <a:spcBef>
                <a:spcPct val="50000"/>
              </a:spcBef>
            </a:pPr>
            <a:r>
              <a:rPr lang="en-US" sz="2000"/>
              <a:t>The boxplot is skewed to the left. (The normal distribution is symmetric.)</a:t>
            </a:r>
          </a:p>
        </p:txBody>
      </p:sp>
      <p:graphicFrame>
        <p:nvGraphicFramePr>
          <p:cNvPr id="8" name="Chart 7"/>
          <p:cNvGraphicFramePr>
            <a:graphicFrameLocks noGrp="1"/>
          </p:cNvGraphicFramePr>
          <p:nvPr/>
        </p:nvGraphicFramePr>
        <p:xfrm>
          <a:off x="152400" y="3505200"/>
          <a:ext cx="54102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le 8"/>
          <p:cNvGraphicFramePr>
            <a:graphicFrameLocks noGrp="1"/>
          </p:cNvGraphicFramePr>
          <p:nvPr/>
        </p:nvGraphicFramePr>
        <p:xfrm>
          <a:off x="1981200" y="1447800"/>
          <a:ext cx="2438400" cy="1997075"/>
        </p:xfrm>
        <a:graphic>
          <a:graphicData uri="http://schemas.openxmlformats.org/drawingml/2006/table">
            <a:tbl>
              <a:tblPr/>
              <a:tblGrid>
                <a:gridCol w="1904143"/>
                <a:gridCol w="534257"/>
              </a:tblGrid>
              <a:tr h="213059">
                <a:tc gridSpan="2">
                  <a:txBody>
                    <a:bodyPr/>
                    <a:lstStyle/>
                    <a:p>
                      <a:pPr algn="ctr" fontAlgn="b"/>
                      <a:r>
                        <a:rPr lang="en-US" sz="1400" b="1" i="0" u="none" strike="noStrike" dirty="0">
                          <a:latin typeface="Arial"/>
                        </a:rPr>
                        <a:t>Bond Funds 2008 Returns</a:t>
                      </a:r>
                    </a:p>
                  </a:txBody>
                  <a:tcPr marL="9525" marR="9525" marT="9525" marB="0" anchor="b">
                    <a:lnL>
                      <a:noFill/>
                    </a:lnL>
                    <a:lnR>
                      <a:noFill/>
                    </a:lnR>
                    <a:lnT>
                      <a:noFill/>
                    </a:lnT>
                    <a:lnB>
                      <a:noFill/>
                    </a:lnB>
                    <a:solidFill>
                      <a:schemeClr val="accent1">
                        <a:lumMod val="40000"/>
                        <a:lumOff val="60000"/>
                      </a:schemeClr>
                    </a:solidFill>
                  </a:tcPr>
                </a:tc>
                <a:tc hMerge="1">
                  <a:txBody>
                    <a:bodyPr/>
                    <a:lstStyle/>
                    <a:p>
                      <a:endParaRPr lang="en-US"/>
                    </a:p>
                  </a:txBody>
                  <a:tcPr/>
                </a:tc>
              </a:tr>
              <a:tr h="213059">
                <a:tc>
                  <a:txBody>
                    <a:bodyPr/>
                    <a:lstStyle/>
                    <a:p>
                      <a:pPr algn="l" fontAlgn="b"/>
                      <a:endParaRPr lang="en-US" sz="1400" b="0" i="0" u="none" strike="noStrike">
                        <a:latin typeface="Arial"/>
                      </a:endParaRPr>
                    </a:p>
                  </a:txBody>
                  <a:tcPr marL="9525" marR="9525" marT="9525" marB="0" anchor="b">
                    <a:lnL>
                      <a:noFill/>
                    </a:lnL>
                    <a:lnR>
                      <a:noFill/>
                    </a:lnR>
                    <a:lnT>
                      <a:noFill/>
                    </a:lnT>
                    <a:lnB>
                      <a:noFill/>
                    </a:lnB>
                    <a:solidFill>
                      <a:schemeClr val="accent1">
                        <a:lumMod val="40000"/>
                        <a:lumOff val="60000"/>
                      </a:schemeClr>
                    </a:solidFill>
                  </a:tcPr>
                </a:tc>
                <a:tc>
                  <a:txBody>
                    <a:bodyPr/>
                    <a:lstStyle/>
                    <a:p>
                      <a:pPr algn="l" fontAlgn="b"/>
                      <a:endParaRPr lang="en-US" sz="1400" b="0" i="0" u="none" strike="noStrike">
                        <a:latin typeface="Arial"/>
                      </a:endParaRPr>
                    </a:p>
                  </a:txBody>
                  <a:tcPr marL="9525" marR="9525" marT="9525" marB="0" anchor="b">
                    <a:lnL>
                      <a:noFill/>
                    </a:lnL>
                    <a:lnR>
                      <a:noFill/>
                    </a:lnR>
                    <a:lnT>
                      <a:noFill/>
                    </a:lnT>
                    <a:lnB>
                      <a:noFill/>
                    </a:lnB>
                    <a:solidFill>
                      <a:schemeClr val="accent1">
                        <a:lumMod val="40000"/>
                        <a:lumOff val="60000"/>
                      </a:schemeClr>
                    </a:solidFill>
                  </a:tcPr>
                </a:tc>
              </a:tr>
              <a:tr h="413586">
                <a:tc gridSpan="2">
                  <a:txBody>
                    <a:bodyPr/>
                    <a:lstStyle/>
                    <a:p>
                      <a:pPr algn="l" fontAlgn="b"/>
                      <a:r>
                        <a:rPr lang="en-US" sz="1400" b="1" i="0" u="sng" strike="noStrike" dirty="0">
                          <a:latin typeface="Arial"/>
                        </a:rPr>
                        <a:t>Five-number </a:t>
                      </a:r>
                      <a:r>
                        <a:rPr lang="en-US" sz="1400" b="1" i="0" u="sng" strike="noStrike" dirty="0" smtClean="0">
                          <a:latin typeface="Arial"/>
                        </a:rPr>
                        <a:t>Summary</a:t>
                      </a:r>
                    </a:p>
                    <a:p>
                      <a:pPr algn="l" fontAlgn="b"/>
                      <a:endParaRPr lang="en-US" sz="1400" b="1" i="0" u="sng" strike="noStrike" dirty="0">
                        <a:latin typeface="Arial"/>
                      </a:endParaRPr>
                    </a:p>
                  </a:txBody>
                  <a:tcPr marL="9525" marR="9525" marT="9525" marB="0" anchor="b">
                    <a:lnL>
                      <a:noFill/>
                    </a:lnL>
                    <a:lnR>
                      <a:noFill/>
                    </a:lnR>
                    <a:lnT>
                      <a:noFill/>
                    </a:lnT>
                    <a:lnB>
                      <a:noFill/>
                    </a:lnB>
                    <a:solidFill>
                      <a:schemeClr val="accent1">
                        <a:lumMod val="40000"/>
                        <a:lumOff val="60000"/>
                      </a:schemeClr>
                    </a:solidFill>
                  </a:tcPr>
                </a:tc>
                <a:tc hMerge="1">
                  <a:txBody>
                    <a:bodyPr/>
                    <a:lstStyle/>
                    <a:p>
                      <a:endParaRPr lang="en-US"/>
                    </a:p>
                  </a:txBody>
                  <a:tcPr/>
                </a:tc>
              </a:tr>
              <a:tr h="213059">
                <a:tc>
                  <a:txBody>
                    <a:bodyPr/>
                    <a:lstStyle/>
                    <a:p>
                      <a:pPr algn="l" fontAlgn="b"/>
                      <a:r>
                        <a:rPr lang="en-US" sz="1400" b="1" i="0" u="none" strike="noStrike">
                          <a:latin typeface="Arial"/>
                        </a:rPr>
                        <a:t>Minimum</a:t>
                      </a:r>
                    </a:p>
                  </a:txBody>
                  <a:tcPr marL="9525" marR="9525" marT="9525" marB="0" anchor="b">
                    <a:lnL>
                      <a:noFill/>
                    </a:lnL>
                    <a:lnR>
                      <a:noFill/>
                    </a:lnR>
                    <a:lnT>
                      <a:noFill/>
                    </a:lnT>
                    <a:lnB>
                      <a:noFill/>
                    </a:lnB>
                    <a:solidFill>
                      <a:schemeClr val="accent1">
                        <a:lumMod val="40000"/>
                        <a:lumOff val="60000"/>
                      </a:schemeClr>
                    </a:solidFill>
                  </a:tcPr>
                </a:tc>
                <a:tc>
                  <a:txBody>
                    <a:bodyPr/>
                    <a:lstStyle/>
                    <a:p>
                      <a:pPr algn="r" fontAlgn="b"/>
                      <a:r>
                        <a:rPr lang="en-US" sz="1400" b="0" i="0" u="none" strike="noStrike" dirty="0">
                          <a:latin typeface="Arial"/>
                        </a:rPr>
                        <a:t>-31.9</a:t>
                      </a:r>
                    </a:p>
                  </a:txBody>
                  <a:tcPr marL="9525" marR="9525" marT="9525" marB="0" anchor="b">
                    <a:lnL>
                      <a:noFill/>
                    </a:lnL>
                    <a:lnR>
                      <a:noFill/>
                    </a:lnR>
                    <a:lnT>
                      <a:noFill/>
                    </a:lnT>
                    <a:lnB>
                      <a:noFill/>
                    </a:lnB>
                    <a:solidFill>
                      <a:schemeClr val="accent1">
                        <a:lumMod val="40000"/>
                        <a:lumOff val="60000"/>
                      </a:schemeClr>
                    </a:solidFill>
                  </a:tcPr>
                </a:tc>
              </a:tr>
              <a:tr h="213059">
                <a:tc>
                  <a:txBody>
                    <a:bodyPr/>
                    <a:lstStyle/>
                    <a:p>
                      <a:pPr algn="l" fontAlgn="b"/>
                      <a:r>
                        <a:rPr lang="en-US" sz="1400" b="1" i="0" u="none" strike="noStrike">
                          <a:latin typeface="Arial"/>
                        </a:rPr>
                        <a:t>First Quartile</a:t>
                      </a:r>
                    </a:p>
                  </a:txBody>
                  <a:tcPr marL="9525" marR="9525" marT="9525" marB="0" anchor="b">
                    <a:lnL>
                      <a:noFill/>
                    </a:lnL>
                    <a:lnR>
                      <a:noFill/>
                    </a:lnR>
                    <a:lnT>
                      <a:noFill/>
                    </a:lnT>
                    <a:lnB>
                      <a:noFill/>
                    </a:lnB>
                    <a:solidFill>
                      <a:schemeClr val="accent1">
                        <a:lumMod val="40000"/>
                        <a:lumOff val="60000"/>
                      </a:schemeClr>
                    </a:solidFill>
                  </a:tcPr>
                </a:tc>
                <a:tc>
                  <a:txBody>
                    <a:bodyPr/>
                    <a:lstStyle/>
                    <a:p>
                      <a:pPr algn="r" fontAlgn="b"/>
                      <a:r>
                        <a:rPr lang="en-US" sz="1400" b="0" i="0" u="none" strike="noStrike">
                          <a:latin typeface="Arial"/>
                        </a:rPr>
                        <a:t>-2.5</a:t>
                      </a:r>
                    </a:p>
                  </a:txBody>
                  <a:tcPr marL="9525" marR="9525" marT="9525" marB="0" anchor="b">
                    <a:lnL>
                      <a:noFill/>
                    </a:lnL>
                    <a:lnR>
                      <a:noFill/>
                    </a:lnR>
                    <a:lnT>
                      <a:noFill/>
                    </a:lnT>
                    <a:lnB>
                      <a:noFill/>
                    </a:lnB>
                    <a:solidFill>
                      <a:schemeClr val="accent1">
                        <a:lumMod val="40000"/>
                        <a:lumOff val="60000"/>
                      </a:schemeClr>
                    </a:solidFill>
                  </a:tcPr>
                </a:tc>
              </a:tr>
              <a:tr h="213059">
                <a:tc>
                  <a:txBody>
                    <a:bodyPr/>
                    <a:lstStyle/>
                    <a:p>
                      <a:pPr algn="l" fontAlgn="b"/>
                      <a:r>
                        <a:rPr lang="en-US" sz="1400" b="1" i="0" u="none" strike="noStrike">
                          <a:latin typeface="Arial"/>
                        </a:rPr>
                        <a:t>Median</a:t>
                      </a:r>
                    </a:p>
                  </a:txBody>
                  <a:tcPr marL="9525" marR="9525" marT="9525" marB="0" anchor="b">
                    <a:lnL>
                      <a:noFill/>
                    </a:lnL>
                    <a:lnR>
                      <a:noFill/>
                    </a:lnR>
                    <a:lnT>
                      <a:noFill/>
                    </a:lnT>
                    <a:lnB>
                      <a:noFill/>
                    </a:lnB>
                    <a:solidFill>
                      <a:schemeClr val="accent1">
                        <a:lumMod val="40000"/>
                        <a:lumOff val="60000"/>
                      </a:schemeClr>
                    </a:solidFill>
                  </a:tcPr>
                </a:tc>
                <a:tc>
                  <a:txBody>
                    <a:bodyPr/>
                    <a:lstStyle/>
                    <a:p>
                      <a:pPr algn="r" fontAlgn="b"/>
                      <a:r>
                        <a:rPr lang="en-US" sz="1400" b="0" i="0" u="none" strike="noStrike">
                          <a:latin typeface="Arial"/>
                        </a:rPr>
                        <a:t>2.6</a:t>
                      </a:r>
                    </a:p>
                  </a:txBody>
                  <a:tcPr marL="9525" marR="9525" marT="9525" marB="0" anchor="b">
                    <a:lnL>
                      <a:noFill/>
                    </a:lnL>
                    <a:lnR>
                      <a:noFill/>
                    </a:lnR>
                    <a:lnT>
                      <a:noFill/>
                    </a:lnT>
                    <a:lnB>
                      <a:noFill/>
                    </a:lnB>
                    <a:solidFill>
                      <a:schemeClr val="accent1">
                        <a:lumMod val="40000"/>
                        <a:lumOff val="60000"/>
                      </a:schemeClr>
                    </a:solidFill>
                  </a:tcPr>
                </a:tc>
              </a:tr>
              <a:tr h="213059">
                <a:tc>
                  <a:txBody>
                    <a:bodyPr/>
                    <a:lstStyle/>
                    <a:p>
                      <a:pPr algn="l" fontAlgn="b"/>
                      <a:r>
                        <a:rPr lang="en-US" sz="1400" b="1" i="0" u="none" strike="noStrike">
                          <a:latin typeface="Arial"/>
                        </a:rPr>
                        <a:t>Third Quartile</a:t>
                      </a:r>
                    </a:p>
                  </a:txBody>
                  <a:tcPr marL="9525" marR="9525" marT="9525" marB="0" anchor="b">
                    <a:lnL>
                      <a:noFill/>
                    </a:lnL>
                    <a:lnR>
                      <a:noFill/>
                    </a:lnR>
                    <a:lnT>
                      <a:noFill/>
                    </a:lnT>
                    <a:lnB>
                      <a:noFill/>
                    </a:lnB>
                    <a:solidFill>
                      <a:schemeClr val="accent1">
                        <a:lumMod val="40000"/>
                        <a:lumOff val="60000"/>
                      </a:schemeClr>
                    </a:solidFill>
                  </a:tcPr>
                </a:tc>
                <a:tc>
                  <a:txBody>
                    <a:bodyPr/>
                    <a:lstStyle/>
                    <a:p>
                      <a:pPr algn="r" fontAlgn="b"/>
                      <a:r>
                        <a:rPr lang="en-US" sz="1400" b="0" i="0" u="none" strike="noStrike">
                          <a:latin typeface="Arial"/>
                        </a:rPr>
                        <a:t>7.1</a:t>
                      </a:r>
                    </a:p>
                  </a:txBody>
                  <a:tcPr marL="9525" marR="9525" marT="9525" marB="0" anchor="b">
                    <a:lnL>
                      <a:noFill/>
                    </a:lnL>
                    <a:lnR>
                      <a:noFill/>
                    </a:lnR>
                    <a:lnT>
                      <a:noFill/>
                    </a:lnT>
                    <a:lnB>
                      <a:noFill/>
                    </a:lnB>
                    <a:solidFill>
                      <a:schemeClr val="accent1">
                        <a:lumMod val="40000"/>
                        <a:lumOff val="60000"/>
                      </a:schemeClr>
                    </a:solidFill>
                  </a:tcPr>
                </a:tc>
              </a:tr>
              <a:tr h="213059">
                <a:tc>
                  <a:txBody>
                    <a:bodyPr/>
                    <a:lstStyle/>
                    <a:p>
                      <a:pPr algn="l" fontAlgn="b"/>
                      <a:r>
                        <a:rPr lang="en-US" sz="1400" b="1" i="0" u="none" strike="noStrike">
                          <a:latin typeface="Arial"/>
                        </a:rPr>
                        <a:t>Maximum</a:t>
                      </a:r>
                    </a:p>
                  </a:txBody>
                  <a:tcPr marL="9525" marR="9525" marT="9525" marB="0" anchor="b">
                    <a:lnL>
                      <a:noFill/>
                    </a:lnL>
                    <a:lnR>
                      <a:noFill/>
                    </a:lnR>
                    <a:lnT>
                      <a:noFill/>
                    </a:lnT>
                    <a:lnB>
                      <a:noFill/>
                    </a:lnB>
                    <a:solidFill>
                      <a:schemeClr val="accent1">
                        <a:lumMod val="40000"/>
                        <a:lumOff val="60000"/>
                      </a:schemeClr>
                    </a:solidFill>
                  </a:tcPr>
                </a:tc>
                <a:tc>
                  <a:txBody>
                    <a:bodyPr/>
                    <a:lstStyle/>
                    <a:p>
                      <a:pPr algn="r" fontAlgn="b"/>
                      <a:r>
                        <a:rPr lang="en-US" sz="1400" b="0" i="0" u="none" strike="noStrike" dirty="0">
                          <a:latin typeface="Arial"/>
                        </a:rPr>
                        <a:t>15.0</a:t>
                      </a:r>
                    </a:p>
                  </a:txBody>
                  <a:tcPr marL="9525" marR="9525" marT="9525" marB="0" anchor="b">
                    <a:lnL>
                      <a:noFill/>
                    </a:lnL>
                    <a:lnR>
                      <a:noFill/>
                    </a:lnR>
                    <a:lnT>
                      <a:noFill/>
                    </a:lnT>
                    <a:lnB>
                      <a:noFill/>
                    </a:lnB>
                    <a:solidFill>
                      <a:schemeClr val="accent1">
                        <a:lumMod val="40000"/>
                        <a:lumOff val="60000"/>
                      </a:schemeClr>
                    </a:solidFill>
                  </a:tcPr>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Grp="1" noChangeArrowheads="1"/>
          </p:cNvSpPr>
          <p:nvPr>
            <p:ph type="ftr" sz="quarter" idx="10"/>
          </p:nvPr>
        </p:nvSpPr>
        <p:spPr>
          <a:ln/>
        </p:spPr>
        <p:txBody>
          <a:bodyPr/>
          <a:lstStyle/>
          <a:p>
            <a:r>
              <a:rPr lang="en-US"/>
              <a:t>Copyright ©2011 Pearson Education, Inc. publishing as Prentice Hall</a:t>
            </a:r>
          </a:p>
        </p:txBody>
      </p:sp>
      <p:sp>
        <p:nvSpPr>
          <p:cNvPr id="8" name="Rectangle 5"/>
          <p:cNvSpPr>
            <a:spLocks noGrp="1" noChangeArrowheads="1"/>
          </p:cNvSpPr>
          <p:nvPr>
            <p:ph type="sldNum" sz="quarter" idx="11"/>
          </p:nvPr>
        </p:nvSpPr>
        <p:spPr>
          <a:ln/>
        </p:spPr>
        <p:txBody>
          <a:bodyPr/>
          <a:lstStyle/>
          <a:p>
            <a:r>
              <a:rPr lang="en-US"/>
              <a:t>6-</a:t>
            </a:r>
            <a:fld id="{8C2583CA-069E-4EBD-87EB-F131F401B3B2}" type="slidenum">
              <a:rPr lang="en-US"/>
              <a:pPr/>
              <a:t>41</a:t>
            </a:fld>
            <a:endParaRPr lang="en-US"/>
          </a:p>
        </p:txBody>
      </p:sp>
      <p:sp>
        <p:nvSpPr>
          <p:cNvPr id="385027" name="Rectangle 2"/>
          <p:cNvSpPr>
            <a:spLocks noGrp="1" noChangeArrowheads="1"/>
          </p:cNvSpPr>
          <p:nvPr>
            <p:ph type="title"/>
          </p:nvPr>
        </p:nvSpPr>
        <p:spPr/>
        <p:txBody>
          <a:bodyPr/>
          <a:lstStyle/>
          <a:p>
            <a:pPr eaLnBrk="1" hangingPunct="1"/>
            <a:r>
              <a:rPr lang="en-US" sz="3200" smtClean="0"/>
              <a:t>Evaluating Normality</a:t>
            </a:r>
            <a:r>
              <a:rPr lang="en-US" sz="3600" smtClean="0"/>
              <a:t/>
            </a:r>
            <a:br>
              <a:rPr lang="en-US" sz="3600" smtClean="0"/>
            </a:br>
            <a:r>
              <a:rPr lang="en-US" sz="3200" smtClean="0"/>
              <a:t>An Example:  Bond Funds Returns</a:t>
            </a:r>
          </a:p>
        </p:txBody>
      </p:sp>
      <p:sp>
        <p:nvSpPr>
          <p:cNvPr id="385028" name="Text Box 5"/>
          <p:cNvSpPr txBox="1">
            <a:spLocks noChangeArrowheads="1"/>
          </p:cNvSpPr>
          <p:nvPr/>
        </p:nvSpPr>
        <p:spPr bwMode="auto">
          <a:xfrm>
            <a:off x="304800" y="1676400"/>
            <a:ext cx="2997200" cy="457200"/>
          </a:xfrm>
          <a:prstGeom prst="rect">
            <a:avLst/>
          </a:prstGeom>
          <a:noFill/>
          <a:ln w="9525" algn="ctr">
            <a:noFill/>
            <a:miter lim="800000"/>
            <a:headEnd/>
            <a:tailEnd/>
          </a:ln>
        </p:spPr>
        <p:txBody>
          <a:bodyPr wrap="none">
            <a:spAutoFit/>
          </a:bodyPr>
          <a:lstStyle/>
          <a:p>
            <a:pPr algn="ctr">
              <a:spcBef>
                <a:spcPct val="50000"/>
              </a:spcBef>
            </a:pPr>
            <a:r>
              <a:rPr lang="en-US" u="sng"/>
              <a:t>Descriptive Statistics</a:t>
            </a:r>
          </a:p>
        </p:txBody>
      </p:sp>
      <p:sp>
        <p:nvSpPr>
          <p:cNvPr id="385029" name="Text Box 6"/>
          <p:cNvSpPr txBox="1">
            <a:spLocks noChangeArrowheads="1"/>
          </p:cNvSpPr>
          <p:nvPr/>
        </p:nvSpPr>
        <p:spPr bwMode="auto">
          <a:xfrm>
            <a:off x="7391400" y="1066800"/>
            <a:ext cx="1600200" cy="396875"/>
          </a:xfrm>
          <a:prstGeom prst="rect">
            <a:avLst/>
          </a:prstGeom>
          <a:noFill/>
          <a:ln w="9525">
            <a:noFill/>
            <a:miter lim="800000"/>
            <a:headEnd/>
            <a:tailEnd/>
          </a:ln>
        </p:spPr>
        <p:txBody>
          <a:bodyPr>
            <a:spAutoFit/>
          </a:bodyPr>
          <a:lstStyle/>
          <a:p>
            <a:pPr>
              <a:spcBef>
                <a:spcPct val="50000"/>
              </a:spcBef>
            </a:pPr>
            <a:r>
              <a:rPr lang="en-US" sz="2000" i="1">
                <a:solidFill>
                  <a:srgbClr val="000099"/>
                </a:solidFill>
              </a:rPr>
              <a:t>(continued)</a:t>
            </a:r>
          </a:p>
        </p:txBody>
      </p:sp>
      <p:sp>
        <p:nvSpPr>
          <p:cNvPr id="385030" name="Text Box 7"/>
          <p:cNvSpPr txBox="1">
            <a:spLocks noChangeArrowheads="1"/>
          </p:cNvSpPr>
          <p:nvPr/>
        </p:nvSpPr>
        <p:spPr bwMode="auto">
          <a:xfrm>
            <a:off x="3581400" y="1600200"/>
            <a:ext cx="5181600" cy="5038725"/>
          </a:xfrm>
          <a:prstGeom prst="rect">
            <a:avLst/>
          </a:prstGeom>
          <a:solidFill>
            <a:srgbClr val="FDE0BD"/>
          </a:solidFill>
          <a:ln w="9525" algn="ctr">
            <a:noFill/>
            <a:miter lim="800000"/>
            <a:headEnd/>
            <a:tailEnd/>
          </a:ln>
        </p:spPr>
        <p:txBody>
          <a:bodyPr>
            <a:spAutoFit/>
          </a:bodyPr>
          <a:lstStyle/>
          <a:p>
            <a:pPr marL="120650" indent="-120650">
              <a:spcBef>
                <a:spcPct val="50000"/>
              </a:spcBef>
              <a:buFontTx/>
              <a:buChar char="•"/>
            </a:pPr>
            <a:r>
              <a:rPr lang="en-US" sz="1800"/>
              <a:t>The mean (1.317) is less than the median (2.6).  (In a normal distribution the mean and median are equal.)</a:t>
            </a:r>
          </a:p>
          <a:p>
            <a:pPr marL="120650" indent="-120650">
              <a:spcBef>
                <a:spcPct val="50000"/>
              </a:spcBef>
              <a:buFontTx/>
              <a:buChar char="•"/>
            </a:pPr>
            <a:r>
              <a:rPr lang="en-US" sz="1800"/>
              <a:t>The interquartile range of 9.6 is approximately 1.25 standard deviations.  (In a normal distribution the interquartile range is 1.33 standard deviations.)</a:t>
            </a:r>
          </a:p>
          <a:p>
            <a:pPr marL="120650" indent="-120650">
              <a:spcBef>
                <a:spcPct val="50000"/>
              </a:spcBef>
              <a:buFontTx/>
              <a:buChar char="•"/>
            </a:pPr>
            <a:r>
              <a:rPr lang="en-US" sz="1800"/>
              <a:t>The range of 46.9 is equal to 6.13 standard deviations.  (In a normal distribution the range is 6 standard deviations.)</a:t>
            </a:r>
          </a:p>
          <a:p>
            <a:pPr marL="120650" indent="-120650">
              <a:spcBef>
                <a:spcPct val="50000"/>
              </a:spcBef>
              <a:buFontTx/>
              <a:buChar char="•"/>
            </a:pPr>
            <a:r>
              <a:rPr lang="en-US" sz="1800"/>
              <a:t>76.1% of the observations are within 1 standard deviation of the mean.  (In a normal distribution this percentage is 68.26%.</a:t>
            </a:r>
          </a:p>
          <a:p>
            <a:pPr marL="120650" indent="-120650">
              <a:spcBef>
                <a:spcPct val="50000"/>
              </a:spcBef>
              <a:buFontTx/>
              <a:buChar char="•"/>
            </a:pPr>
            <a:r>
              <a:rPr lang="en-US" sz="1800"/>
              <a:t>88.3% of the observations are within 1.28 standard deviations of the mean.  (In a normal distribution this percentage is 80%.)</a:t>
            </a:r>
          </a:p>
        </p:txBody>
      </p:sp>
      <p:pic>
        <p:nvPicPr>
          <p:cNvPr id="385031" name="Picture 1"/>
          <p:cNvPicPr>
            <a:picLocks noChangeAspect="1" noChangeArrowheads="1"/>
          </p:cNvPicPr>
          <p:nvPr/>
        </p:nvPicPr>
        <p:blipFill>
          <a:blip r:embed="rId2"/>
          <a:srcRect t="14999" r="87500" b="58333"/>
          <a:stretch>
            <a:fillRect/>
          </a:stretch>
        </p:blipFill>
        <p:spPr bwMode="auto">
          <a:xfrm>
            <a:off x="228600" y="2133600"/>
            <a:ext cx="3028950" cy="403860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Grp="1" noChangeArrowheads="1"/>
          </p:cNvSpPr>
          <p:nvPr>
            <p:ph type="ftr" sz="quarter" idx="10"/>
          </p:nvPr>
        </p:nvSpPr>
        <p:spPr>
          <a:ln/>
        </p:spPr>
        <p:txBody>
          <a:bodyPr/>
          <a:lstStyle/>
          <a:p>
            <a:r>
              <a:rPr lang="en-US"/>
              <a:t>Copyright ©2011 Pearson Education, Inc. publishing as Prentice Hall</a:t>
            </a:r>
          </a:p>
        </p:txBody>
      </p:sp>
      <p:sp>
        <p:nvSpPr>
          <p:cNvPr id="8" name="Rectangle 5"/>
          <p:cNvSpPr>
            <a:spLocks noGrp="1" noChangeArrowheads="1"/>
          </p:cNvSpPr>
          <p:nvPr>
            <p:ph type="sldNum" sz="quarter" idx="11"/>
          </p:nvPr>
        </p:nvSpPr>
        <p:spPr>
          <a:ln/>
        </p:spPr>
        <p:txBody>
          <a:bodyPr/>
          <a:lstStyle/>
          <a:p>
            <a:r>
              <a:rPr lang="en-US"/>
              <a:t>6-</a:t>
            </a:r>
            <a:fld id="{3F6F25C0-F2A1-4017-A3A4-39FB6F824568}" type="slidenum">
              <a:rPr lang="en-US"/>
              <a:pPr/>
              <a:t>42</a:t>
            </a:fld>
            <a:endParaRPr lang="en-US"/>
          </a:p>
        </p:txBody>
      </p:sp>
      <p:sp>
        <p:nvSpPr>
          <p:cNvPr id="386051" name="Rectangle 2"/>
          <p:cNvSpPr>
            <a:spLocks noGrp="1" noChangeArrowheads="1"/>
          </p:cNvSpPr>
          <p:nvPr>
            <p:ph type="title"/>
          </p:nvPr>
        </p:nvSpPr>
        <p:spPr/>
        <p:txBody>
          <a:bodyPr/>
          <a:lstStyle/>
          <a:p>
            <a:pPr eaLnBrk="1" hangingPunct="1"/>
            <a:r>
              <a:rPr lang="en-US" sz="3200" smtClean="0"/>
              <a:t>Evaluating Normality</a:t>
            </a:r>
            <a:r>
              <a:rPr lang="en-US" sz="3600" smtClean="0"/>
              <a:t/>
            </a:r>
            <a:br>
              <a:rPr lang="en-US" sz="3600" smtClean="0"/>
            </a:br>
            <a:r>
              <a:rPr lang="en-US" sz="3200" smtClean="0"/>
              <a:t>An Example:  Bond Funds Returns</a:t>
            </a:r>
          </a:p>
        </p:txBody>
      </p:sp>
      <p:sp>
        <p:nvSpPr>
          <p:cNvPr id="386052" name="Rectangle 5"/>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pPr algn="ctr">
              <a:spcBef>
                <a:spcPct val="50000"/>
              </a:spcBef>
            </a:pPr>
            <a:endParaRPr lang="en-US"/>
          </a:p>
        </p:txBody>
      </p:sp>
      <p:sp>
        <p:nvSpPr>
          <p:cNvPr id="386053" name="Text Box 6"/>
          <p:cNvSpPr txBox="1">
            <a:spLocks noChangeArrowheads="1"/>
          </p:cNvSpPr>
          <p:nvPr/>
        </p:nvSpPr>
        <p:spPr bwMode="auto">
          <a:xfrm>
            <a:off x="7391400" y="1066800"/>
            <a:ext cx="1600200" cy="396875"/>
          </a:xfrm>
          <a:prstGeom prst="rect">
            <a:avLst/>
          </a:prstGeom>
          <a:noFill/>
          <a:ln w="9525">
            <a:noFill/>
            <a:miter lim="800000"/>
            <a:headEnd/>
            <a:tailEnd/>
          </a:ln>
        </p:spPr>
        <p:txBody>
          <a:bodyPr>
            <a:spAutoFit/>
          </a:bodyPr>
          <a:lstStyle/>
          <a:p>
            <a:pPr>
              <a:spcBef>
                <a:spcPct val="50000"/>
              </a:spcBef>
            </a:pPr>
            <a:r>
              <a:rPr lang="en-US" sz="2000" i="1">
                <a:solidFill>
                  <a:srgbClr val="000099"/>
                </a:solidFill>
              </a:rPr>
              <a:t>(continued)</a:t>
            </a:r>
          </a:p>
        </p:txBody>
      </p:sp>
      <p:sp>
        <p:nvSpPr>
          <p:cNvPr id="386054" name="Text Box 7"/>
          <p:cNvSpPr txBox="1">
            <a:spLocks noChangeArrowheads="1"/>
          </p:cNvSpPr>
          <p:nvPr/>
        </p:nvSpPr>
        <p:spPr bwMode="auto">
          <a:xfrm>
            <a:off x="5943600" y="2286000"/>
            <a:ext cx="3124200" cy="2678113"/>
          </a:xfrm>
          <a:prstGeom prst="rect">
            <a:avLst/>
          </a:prstGeom>
          <a:solidFill>
            <a:srgbClr val="FDE0BD"/>
          </a:solidFill>
          <a:ln w="9525" algn="ctr">
            <a:noFill/>
            <a:miter lim="800000"/>
            <a:headEnd/>
            <a:tailEnd/>
          </a:ln>
        </p:spPr>
        <p:txBody>
          <a:bodyPr>
            <a:spAutoFit/>
          </a:bodyPr>
          <a:lstStyle/>
          <a:p>
            <a:pPr>
              <a:spcBef>
                <a:spcPct val="50000"/>
              </a:spcBef>
            </a:pPr>
            <a:r>
              <a:rPr lang="en-US"/>
              <a:t>Plot is not a straight line and shows a the distribution is skewed to the left. (The normal distribution appears as a straight line.)</a:t>
            </a:r>
          </a:p>
        </p:txBody>
      </p:sp>
      <p:pic>
        <p:nvPicPr>
          <p:cNvPr id="386055" name="Picture 2"/>
          <p:cNvPicPr>
            <a:picLocks noChangeAspect="1" noChangeArrowheads="1"/>
          </p:cNvPicPr>
          <p:nvPr/>
        </p:nvPicPr>
        <p:blipFill>
          <a:blip r:embed="rId2"/>
          <a:srcRect l="14337" t="24213" r="30777" b="13425"/>
          <a:stretch>
            <a:fillRect/>
          </a:stretch>
        </p:blipFill>
        <p:spPr bwMode="auto">
          <a:xfrm>
            <a:off x="152400" y="1905000"/>
            <a:ext cx="5686425" cy="4038600"/>
          </a:xfrm>
          <a:prstGeom prst="rect">
            <a:avLst/>
          </a:prstGeom>
          <a:solidFill>
            <a:schemeClr val="accent2"/>
          </a:solid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ftr" sz="quarter" idx="10"/>
          </p:nvPr>
        </p:nvSpPr>
        <p:spPr>
          <a:ln/>
        </p:spPr>
        <p:txBody>
          <a:bodyPr/>
          <a:lstStyle/>
          <a:p>
            <a:r>
              <a:rPr lang="en-US"/>
              <a:t>Copyright ©2011 Pearson Education, Inc. publishing as Prentice Hall</a:t>
            </a:r>
          </a:p>
        </p:txBody>
      </p:sp>
      <p:sp>
        <p:nvSpPr>
          <p:cNvPr id="6" name="Rectangle 5"/>
          <p:cNvSpPr>
            <a:spLocks noGrp="1" noChangeArrowheads="1"/>
          </p:cNvSpPr>
          <p:nvPr>
            <p:ph type="sldNum" sz="quarter" idx="11"/>
          </p:nvPr>
        </p:nvSpPr>
        <p:spPr>
          <a:ln/>
        </p:spPr>
        <p:txBody>
          <a:bodyPr/>
          <a:lstStyle/>
          <a:p>
            <a:r>
              <a:rPr lang="en-US"/>
              <a:t>6-</a:t>
            </a:r>
            <a:fld id="{477056AC-3962-4F07-9018-CF9BB0A7FB74}" type="slidenum">
              <a:rPr lang="en-US"/>
              <a:pPr/>
              <a:t>43</a:t>
            </a:fld>
            <a:endParaRPr lang="en-US"/>
          </a:p>
        </p:txBody>
      </p:sp>
      <p:sp>
        <p:nvSpPr>
          <p:cNvPr id="387075" name="Rectangle 2"/>
          <p:cNvSpPr>
            <a:spLocks noGrp="1" noChangeArrowheads="1"/>
          </p:cNvSpPr>
          <p:nvPr>
            <p:ph type="title"/>
          </p:nvPr>
        </p:nvSpPr>
        <p:spPr/>
        <p:txBody>
          <a:bodyPr/>
          <a:lstStyle/>
          <a:p>
            <a:pPr eaLnBrk="1" hangingPunct="1"/>
            <a:r>
              <a:rPr lang="en-US" sz="3200" smtClean="0"/>
              <a:t>Evaluating Normality</a:t>
            </a:r>
            <a:r>
              <a:rPr lang="en-US" sz="3600" smtClean="0"/>
              <a:t/>
            </a:r>
            <a:br>
              <a:rPr lang="en-US" sz="3600" smtClean="0"/>
            </a:br>
            <a:r>
              <a:rPr lang="en-US" sz="3200" smtClean="0"/>
              <a:t>An Example:  Mutual Funds Returns</a:t>
            </a:r>
          </a:p>
        </p:txBody>
      </p:sp>
      <p:sp>
        <p:nvSpPr>
          <p:cNvPr id="387076" name="Rectangle 3"/>
          <p:cNvSpPr>
            <a:spLocks noGrp="1" noChangeArrowheads="1"/>
          </p:cNvSpPr>
          <p:nvPr>
            <p:ph type="body" idx="1"/>
          </p:nvPr>
        </p:nvSpPr>
        <p:spPr/>
        <p:txBody>
          <a:bodyPr/>
          <a:lstStyle/>
          <a:p>
            <a:pPr eaLnBrk="1" hangingPunct="1"/>
            <a:r>
              <a:rPr lang="en-US" smtClean="0"/>
              <a:t>Conclusions</a:t>
            </a:r>
          </a:p>
          <a:p>
            <a:pPr lvl="1" eaLnBrk="1" hangingPunct="1"/>
            <a:r>
              <a:rPr lang="en-US" smtClean="0"/>
              <a:t>The returns are left-skewed</a:t>
            </a:r>
          </a:p>
          <a:p>
            <a:pPr lvl="1" eaLnBrk="1" hangingPunct="1"/>
            <a:r>
              <a:rPr lang="en-US" smtClean="0"/>
              <a:t>The returns have more values concentrated around the mean than expected</a:t>
            </a:r>
          </a:p>
          <a:p>
            <a:pPr lvl="1" eaLnBrk="1" hangingPunct="1"/>
            <a:r>
              <a:rPr lang="en-US" smtClean="0"/>
              <a:t>The range is larger than expected</a:t>
            </a:r>
          </a:p>
          <a:p>
            <a:pPr lvl="1" eaLnBrk="1" hangingPunct="1"/>
            <a:r>
              <a:rPr lang="en-US" smtClean="0"/>
              <a:t>Normal probability plot is not a straight line</a:t>
            </a:r>
          </a:p>
          <a:p>
            <a:pPr lvl="1" eaLnBrk="1" hangingPunct="1"/>
            <a:r>
              <a:rPr lang="en-US" smtClean="0"/>
              <a:t>Overall, this data set greatly differs from the theoretical properties of the normal distribution</a:t>
            </a:r>
          </a:p>
        </p:txBody>
      </p:sp>
      <p:sp>
        <p:nvSpPr>
          <p:cNvPr id="387077" name="Text Box 4"/>
          <p:cNvSpPr txBox="1">
            <a:spLocks noChangeArrowheads="1"/>
          </p:cNvSpPr>
          <p:nvPr/>
        </p:nvSpPr>
        <p:spPr bwMode="auto">
          <a:xfrm>
            <a:off x="7391400" y="1066800"/>
            <a:ext cx="1600200" cy="396875"/>
          </a:xfrm>
          <a:prstGeom prst="rect">
            <a:avLst/>
          </a:prstGeom>
          <a:noFill/>
          <a:ln w="9525">
            <a:noFill/>
            <a:miter lim="800000"/>
            <a:headEnd/>
            <a:tailEnd/>
          </a:ln>
        </p:spPr>
        <p:txBody>
          <a:bodyPr>
            <a:spAutoFit/>
          </a:bodyPr>
          <a:lstStyle/>
          <a:p>
            <a:pPr>
              <a:spcBef>
                <a:spcPct val="50000"/>
              </a:spcBef>
            </a:pPr>
            <a:r>
              <a:rPr lang="en-US" sz="2000" i="1">
                <a:solidFill>
                  <a:srgbClr val="000099"/>
                </a:solidFill>
              </a:rPr>
              <a:t>(continued)</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ftr" sz="quarter" idx="10"/>
          </p:nvPr>
        </p:nvSpPr>
        <p:spPr>
          <a:ln/>
        </p:spPr>
        <p:txBody>
          <a:bodyPr/>
          <a:lstStyle/>
          <a:p>
            <a:r>
              <a:rPr lang="en-US"/>
              <a:t>Copyright ©2011 Pearson Education, Inc. publishing as Prentice Hall</a:t>
            </a:r>
          </a:p>
        </p:txBody>
      </p:sp>
      <p:sp>
        <p:nvSpPr>
          <p:cNvPr id="5" name="Rectangle 5"/>
          <p:cNvSpPr>
            <a:spLocks noGrp="1" noChangeArrowheads="1"/>
          </p:cNvSpPr>
          <p:nvPr>
            <p:ph type="sldNum" sz="quarter" idx="11"/>
          </p:nvPr>
        </p:nvSpPr>
        <p:spPr>
          <a:ln/>
        </p:spPr>
        <p:txBody>
          <a:bodyPr/>
          <a:lstStyle/>
          <a:p>
            <a:r>
              <a:rPr lang="en-US"/>
              <a:t>6-</a:t>
            </a:r>
            <a:fld id="{AAF54BDF-05A4-4381-8BA2-20736BBBBE3F}" type="slidenum">
              <a:rPr lang="en-US"/>
              <a:pPr/>
              <a:t>44</a:t>
            </a:fld>
            <a:endParaRPr lang="en-US"/>
          </a:p>
        </p:txBody>
      </p:sp>
      <p:sp>
        <p:nvSpPr>
          <p:cNvPr id="388099" name="Rectangle 2"/>
          <p:cNvSpPr>
            <a:spLocks noGrp="1" noChangeArrowheads="1"/>
          </p:cNvSpPr>
          <p:nvPr>
            <p:ph type="title"/>
          </p:nvPr>
        </p:nvSpPr>
        <p:spPr/>
        <p:txBody>
          <a:bodyPr/>
          <a:lstStyle/>
          <a:p>
            <a:pPr eaLnBrk="1" hangingPunct="1"/>
            <a:r>
              <a:rPr lang="en-US" smtClean="0"/>
              <a:t>The Uniform Distribution</a:t>
            </a:r>
          </a:p>
        </p:txBody>
      </p:sp>
      <p:sp>
        <p:nvSpPr>
          <p:cNvPr id="388100" name="Rectangle 3"/>
          <p:cNvSpPr>
            <a:spLocks noGrp="1" noChangeArrowheads="1"/>
          </p:cNvSpPr>
          <p:nvPr>
            <p:ph type="body" idx="1"/>
          </p:nvPr>
        </p:nvSpPr>
        <p:spPr>
          <a:xfrm>
            <a:off x="762000" y="1905000"/>
            <a:ext cx="7924800" cy="3892550"/>
          </a:xfrm>
        </p:spPr>
        <p:txBody>
          <a:bodyPr/>
          <a:lstStyle/>
          <a:p>
            <a:pPr eaLnBrk="1" hangingPunct="1">
              <a:lnSpc>
                <a:spcPct val="115000"/>
              </a:lnSpc>
            </a:pPr>
            <a:r>
              <a:rPr lang="en-US" sz="3200" smtClean="0"/>
              <a:t>The </a:t>
            </a:r>
            <a:r>
              <a:rPr lang="en-US" sz="3200" smtClean="0">
                <a:solidFill>
                  <a:schemeClr val="folHlink"/>
                </a:solidFill>
              </a:rPr>
              <a:t>uniform distribution</a:t>
            </a:r>
            <a:r>
              <a:rPr lang="en-US" sz="3200" smtClean="0"/>
              <a:t> is a probability distribution that has </a:t>
            </a:r>
            <a:r>
              <a:rPr lang="en-US" sz="3200" smtClean="0">
                <a:solidFill>
                  <a:schemeClr val="folHlink"/>
                </a:solidFill>
              </a:rPr>
              <a:t>equal probabilities</a:t>
            </a:r>
            <a:r>
              <a:rPr lang="en-US" sz="3200" smtClean="0"/>
              <a:t> for all possible outcomes of the random variable</a:t>
            </a:r>
          </a:p>
          <a:p>
            <a:pPr eaLnBrk="1" hangingPunct="1">
              <a:lnSpc>
                <a:spcPct val="115000"/>
              </a:lnSpc>
            </a:pPr>
            <a:endParaRPr lang="en-US" sz="3200" smtClean="0"/>
          </a:p>
          <a:p>
            <a:pPr eaLnBrk="1" hangingPunct="1">
              <a:lnSpc>
                <a:spcPct val="115000"/>
              </a:lnSpc>
            </a:pPr>
            <a:r>
              <a:rPr lang="en-US" sz="3200" smtClean="0"/>
              <a:t>Also called a </a:t>
            </a:r>
            <a:r>
              <a:rPr lang="en-US" sz="3200" smtClean="0">
                <a:solidFill>
                  <a:schemeClr val="folHlink"/>
                </a:solidFill>
              </a:rPr>
              <a:t>rectangular distribution</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a:spLocks noGrp="1" noChangeArrowheads="1"/>
          </p:cNvSpPr>
          <p:nvPr>
            <p:ph type="ftr" sz="quarter" idx="10"/>
          </p:nvPr>
        </p:nvSpPr>
        <p:spPr>
          <a:ln/>
        </p:spPr>
        <p:txBody>
          <a:bodyPr/>
          <a:lstStyle/>
          <a:p>
            <a:r>
              <a:rPr lang="en-US"/>
              <a:t>Copyright ©2011 Pearson Education, Inc. publishing as Prentice Hall</a:t>
            </a:r>
          </a:p>
        </p:txBody>
      </p:sp>
      <p:sp>
        <p:nvSpPr>
          <p:cNvPr id="11" name="Rectangle 5"/>
          <p:cNvSpPr>
            <a:spLocks noGrp="1" noChangeArrowheads="1"/>
          </p:cNvSpPr>
          <p:nvPr>
            <p:ph type="sldNum" sz="quarter" idx="11"/>
          </p:nvPr>
        </p:nvSpPr>
        <p:spPr>
          <a:ln/>
        </p:spPr>
        <p:txBody>
          <a:bodyPr/>
          <a:lstStyle/>
          <a:p>
            <a:r>
              <a:rPr lang="en-US"/>
              <a:t>6-</a:t>
            </a:r>
            <a:fld id="{534614C9-4B4A-4607-BC44-F46E04A5F6E0}" type="slidenum">
              <a:rPr lang="en-US"/>
              <a:pPr/>
              <a:t>45</a:t>
            </a:fld>
            <a:endParaRPr lang="en-US"/>
          </a:p>
        </p:txBody>
      </p:sp>
      <p:sp>
        <p:nvSpPr>
          <p:cNvPr id="294919" name="Rectangle 2"/>
          <p:cNvSpPr>
            <a:spLocks noChangeArrowheads="1"/>
          </p:cNvSpPr>
          <p:nvPr/>
        </p:nvSpPr>
        <p:spPr bwMode="auto">
          <a:xfrm>
            <a:off x="1981200" y="2286000"/>
            <a:ext cx="5029200" cy="2209800"/>
          </a:xfrm>
          <a:prstGeom prst="rect">
            <a:avLst/>
          </a:prstGeom>
          <a:solidFill>
            <a:srgbClr val="FDE0BD"/>
          </a:solidFill>
          <a:ln w="9525" algn="ctr">
            <a:solidFill>
              <a:schemeClr val="tx1"/>
            </a:solidFill>
            <a:miter lim="800000"/>
            <a:headEnd/>
            <a:tailEnd/>
          </a:ln>
        </p:spPr>
        <p:txBody>
          <a:bodyPr wrap="none" anchor="ctr"/>
          <a:lstStyle/>
          <a:p>
            <a:pPr algn="ctr">
              <a:spcBef>
                <a:spcPct val="50000"/>
              </a:spcBef>
            </a:pPr>
            <a:endParaRPr lang="en-US"/>
          </a:p>
        </p:txBody>
      </p:sp>
      <p:sp>
        <p:nvSpPr>
          <p:cNvPr id="294920" name="Rectangle 3"/>
          <p:cNvSpPr>
            <a:spLocks noChangeArrowheads="1"/>
          </p:cNvSpPr>
          <p:nvPr/>
        </p:nvSpPr>
        <p:spPr bwMode="auto">
          <a:xfrm>
            <a:off x="1219200" y="1676400"/>
            <a:ext cx="5186363" cy="457200"/>
          </a:xfrm>
          <a:prstGeom prst="rect">
            <a:avLst/>
          </a:prstGeom>
          <a:noFill/>
          <a:ln w="19050" algn="ctr">
            <a:noFill/>
            <a:miter lim="800000"/>
            <a:headEnd/>
            <a:tailEnd/>
          </a:ln>
        </p:spPr>
        <p:txBody>
          <a:bodyPr wrap="none">
            <a:spAutoFit/>
          </a:bodyPr>
          <a:lstStyle/>
          <a:p>
            <a:pPr algn="ctr"/>
            <a:r>
              <a:rPr lang="en-US"/>
              <a:t>The Continuous Uniform Distribution:</a:t>
            </a:r>
          </a:p>
        </p:txBody>
      </p:sp>
      <p:graphicFrame>
        <p:nvGraphicFramePr>
          <p:cNvPr id="294916" name="Object 4"/>
          <p:cNvGraphicFramePr>
            <a:graphicFrameLocks noChangeAspect="1"/>
          </p:cNvGraphicFramePr>
          <p:nvPr/>
        </p:nvGraphicFramePr>
        <p:xfrm>
          <a:off x="3657600" y="2463800"/>
          <a:ext cx="2514600" cy="1955800"/>
        </p:xfrm>
        <a:graphic>
          <a:graphicData uri="http://schemas.openxmlformats.org/presentationml/2006/ole">
            <p:oleObj spid="_x0000_s294916" name="Equation" r:id="rId3" imgW="1257120" imgH="977760" progId="Equation.3">
              <p:embed/>
            </p:oleObj>
          </a:graphicData>
        </a:graphic>
      </p:graphicFrame>
      <p:sp>
        <p:nvSpPr>
          <p:cNvPr id="294921" name="Rectangle 5"/>
          <p:cNvSpPr>
            <a:spLocks noChangeArrowheads="1"/>
          </p:cNvSpPr>
          <p:nvPr/>
        </p:nvSpPr>
        <p:spPr bwMode="auto">
          <a:xfrm>
            <a:off x="1752600" y="4724400"/>
            <a:ext cx="6324600" cy="1447800"/>
          </a:xfrm>
          <a:prstGeom prst="rect">
            <a:avLst/>
          </a:prstGeom>
          <a:noFill/>
          <a:ln w="9525">
            <a:noFill/>
            <a:miter lim="800000"/>
            <a:headEnd/>
            <a:tailEnd/>
          </a:ln>
        </p:spPr>
        <p:txBody>
          <a:bodyPr lIns="85342" tIns="42672" rIns="85342" bIns="42672"/>
          <a:lstStyle/>
          <a:p>
            <a:pPr marL="320675" indent="-320675" defTabSz="852488">
              <a:spcBef>
                <a:spcPct val="20000"/>
              </a:spcBef>
              <a:buClr>
                <a:schemeClr val="folHlink"/>
              </a:buClr>
              <a:buSzPct val="60000"/>
              <a:buFont typeface="Wingdings" pitchFamily="2" charset="2"/>
              <a:buNone/>
            </a:pPr>
            <a:r>
              <a:rPr lang="en-US" sz="1700"/>
              <a:t>where</a:t>
            </a:r>
          </a:p>
          <a:p>
            <a:pPr marL="320675" indent="-320675" defTabSz="852488">
              <a:spcBef>
                <a:spcPct val="20000"/>
              </a:spcBef>
              <a:buClr>
                <a:schemeClr val="folHlink"/>
              </a:buClr>
              <a:buSzPct val="60000"/>
              <a:buFont typeface="Wingdings" pitchFamily="2" charset="2"/>
              <a:buNone/>
            </a:pPr>
            <a:r>
              <a:rPr lang="en-US" sz="1700"/>
              <a:t>	f(X) = value of the density function at any X value</a:t>
            </a:r>
          </a:p>
          <a:p>
            <a:pPr marL="320675" indent="-320675" defTabSz="852488">
              <a:spcBef>
                <a:spcPct val="20000"/>
              </a:spcBef>
              <a:buClr>
                <a:schemeClr val="folHlink"/>
              </a:buClr>
              <a:buSzPct val="60000"/>
              <a:buFont typeface="Wingdings" pitchFamily="2" charset="2"/>
              <a:buNone/>
            </a:pPr>
            <a:r>
              <a:rPr lang="en-US" sz="1700"/>
              <a:t>	a = minimum value of X</a:t>
            </a:r>
          </a:p>
          <a:p>
            <a:pPr marL="320675" indent="-320675" defTabSz="852488">
              <a:spcBef>
                <a:spcPct val="20000"/>
              </a:spcBef>
              <a:buClr>
                <a:schemeClr val="folHlink"/>
              </a:buClr>
              <a:buSzPct val="60000"/>
              <a:buFont typeface="Wingdings" pitchFamily="2" charset="2"/>
              <a:buNone/>
            </a:pPr>
            <a:r>
              <a:rPr lang="en-US" sz="1700"/>
              <a:t>	b = maximum value of X</a:t>
            </a:r>
          </a:p>
        </p:txBody>
      </p:sp>
      <p:sp>
        <p:nvSpPr>
          <p:cNvPr id="294922" name="Rectangle 6"/>
          <p:cNvSpPr>
            <a:spLocks noGrp="1" noChangeArrowheads="1"/>
          </p:cNvSpPr>
          <p:nvPr>
            <p:ph type="title"/>
          </p:nvPr>
        </p:nvSpPr>
        <p:spPr/>
        <p:txBody>
          <a:bodyPr/>
          <a:lstStyle/>
          <a:p>
            <a:pPr eaLnBrk="1" hangingPunct="1"/>
            <a:r>
              <a:rPr lang="en-US" smtClean="0"/>
              <a:t>The Uniform Distribution</a:t>
            </a:r>
          </a:p>
        </p:txBody>
      </p:sp>
      <p:sp>
        <p:nvSpPr>
          <p:cNvPr id="294923" name="Text Box 7"/>
          <p:cNvSpPr txBox="1">
            <a:spLocks noChangeArrowheads="1"/>
          </p:cNvSpPr>
          <p:nvPr/>
        </p:nvSpPr>
        <p:spPr bwMode="auto">
          <a:xfrm>
            <a:off x="7543800" y="1203325"/>
            <a:ext cx="1600200" cy="396875"/>
          </a:xfrm>
          <a:prstGeom prst="rect">
            <a:avLst/>
          </a:prstGeom>
          <a:noFill/>
          <a:ln w="9525">
            <a:noFill/>
            <a:miter lim="800000"/>
            <a:headEnd/>
            <a:tailEnd/>
          </a:ln>
        </p:spPr>
        <p:txBody>
          <a:bodyPr>
            <a:spAutoFit/>
          </a:bodyPr>
          <a:lstStyle/>
          <a:p>
            <a:pPr>
              <a:spcBef>
                <a:spcPct val="50000"/>
              </a:spcBef>
            </a:pPr>
            <a:r>
              <a:rPr lang="en-US" sz="2000" i="1">
                <a:solidFill>
                  <a:srgbClr val="000099"/>
                </a:solidFill>
              </a:rPr>
              <a:t>(continued)</a:t>
            </a:r>
          </a:p>
        </p:txBody>
      </p:sp>
      <p:sp>
        <p:nvSpPr>
          <p:cNvPr id="294924" name="AutoShape 8"/>
          <p:cNvSpPr>
            <a:spLocks/>
          </p:cNvSpPr>
          <p:nvPr/>
        </p:nvSpPr>
        <p:spPr bwMode="auto">
          <a:xfrm>
            <a:off x="3429000" y="2514600"/>
            <a:ext cx="228600" cy="1828800"/>
          </a:xfrm>
          <a:prstGeom prst="leftBrace">
            <a:avLst>
              <a:gd name="adj1" fmla="val 66667"/>
              <a:gd name="adj2" fmla="val 50000"/>
            </a:avLst>
          </a:prstGeom>
          <a:noFill/>
          <a:ln w="19050">
            <a:solidFill>
              <a:schemeClr val="tx1"/>
            </a:solidFill>
            <a:round/>
            <a:headEnd/>
            <a:tailEnd/>
          </a:ln>
        </p:spPr>
        <p:txBody>
          <a:bodyPr wrap="none" anchor="ctr"/>
          <a:lstStyle/>
          <a:p>
            <a:pPr algn="ctr">
              <a:spcBef>
                <a:spcPct val="50000"/>
              </a:spcBef>
            </a:pPr>
            <a:endParaRPr lang="en-US"/>
          </a:p>
        </p:txBody>
      </p:sp>
      <p:sp>
        <p:nvSpPr>
          <p:cNvPr id="294925" name="Text Box 9"/>
          <p:cNvSpPr txBox="1">
            <a:spLocks noChangeArrowheads="1"/>
          </p:cNvSpPr>
          <p:nvPr/>
        </p:nvSpPr>
        <p:spPr bwMode="auto">
          <a:xfrm>
            <a:off x="2133600" y="3200400"/>
            <a:ext cx="1219200" cy="519113"/>
          </a:xfrm>
          <a:prstGeom prst="rect">
            <a:avLst/>
          </a:prstGeom>
          <a:noFill/>
          <a:ln w="19050" algn="ctr">
            <a:noFill/>
            <a:miter lim="800000"/>
            <a:headEnd/>
            <a:tailEnd/>
          </a:ln>
        </p:spPr>
        <p:txBody>
          <a:bodyPr>
            <a:spAutoFit/>
          </a:bodyPr>
          <a:lstStyle/>
          <a:p>
            <a:pPr algn="ctr">
              <a:spcBef>
                <a:spcPct val="50000"/>
              </a:spcBef>
            </a:pPr>
            <a:r>
              <a:rPr lang="en-US" sz="2800"/>
              <a:t>f(X)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10"/>
          </p:nvPr>
        </p:nvSpPr>
        <p:spPr>
          <a:ln/>
        </p:spPr>
        <p:txBody>
          <a:bodyPr/>
          <a:lstStyle/>
          <a:p>
            <a:r>
              <a:rPr lang="en-US"/>
              <a:t>Copyright ©2011 Pearson Education, Inc. publishing as Prentice Hall</a:t>
            </a:r>
          </a:p>
        </p:txBody>
      </p:sp>
      <p:sp>
        <p:nvSpPr>
          <p:cNvPr id="7" name="Rectangle 5"/>
          <p:cNvSpPr>
            <a:spLocks noGrp="1" noChangeArrowheads="1"/>
          </p:cNvSpPr>
          <p:nvPr>
            <p:ph type="sldNum" sz="quarter" idx="11"/>
          </p:nvPr>
        </p:nvSpPr>
        <p:spPr>
          <a:ln/>
        </p:spPr>
        <p:txBody>
          <a:bodyPr/>
          <a:lstStyle/>
          <a:p>
            <a:r>
              <a:rPr lang="en-US"/>
              <a:t>6-</a:t>
            </a:r>
            <a:fld id="{D5B8163B-6C7A-4D29-B2EE-0D41CD5CCDE1}" type="slidenum">
              <a:rPr lang="en-US"/>
              <a:pPr/>
              <a:t>46</a:t>
            </a:fld>
            <a:endParaRPr lang="en-US"/>
          </a:p>
        </p:txBody>
      </p:sp>
      <p:sp>
        <p:nvSpPr>
          <p:cNvPr id="295944" name="Rectangle 2"/>
          <p:cNvSpPr>
            <a:spLocks noGrp="1" noChangeArrowheads="1"/>
          </p:cNvSpPr>
          <p:nvPr>
            <p:ph type="title"/>
          </p:nvPr>
        </p:nvSpPr>
        <p:spPr>
          <a:xfrm>
            <a:off x="1773238" y="320675"/>
            <a:ext cx="6624637" cy="858838"/>
          </a:xfrm>
        </p:spPr>
        <p:txBody>
          <a:bodyPr/>
          <a:lstStyle/>
          <a:p>
            <a:pPr eaLnBrk="1" hangingPunct="1">
              <a:lnSpc>
                <a:spcPct val="80000"/>
              </a:lnSpc>
            </a:pPr>
            <a:r>
              <a:rPr lang="en-US" smtClean="0"/>
              <a:t>Properties of the </a:t>
            </a:r>
            <a:br>
              <a:rPr lang="en-US" smtClean="0"/>
            </a:br>
            <a:r>
              <a:rPr lang="en-US" smtClean="0"/>
              <a:t>Uniform Distribution</a:t>
            </a:r>
          </a:p>
        </p:txBody>
      </p:sp>
      <p:sp>
        <p:nvSpPr>
          <p:cNvPr id="295945" name="Rectangle 3"/>
          <p:cNvSpPr>
            <a:spLocks noGrp="1" noChangeArrowheads="1"/>
          </p:cNvSpPr>
          <p:nvPr>
            <p:ph type="body" idx="1"/>
          </p:nvPr>
        </p:nvSpPr>
        <p:spPr/>
        <p:txBody>
          <a:bodyPr/>
          <a:lstStyle/>
          <a:p>
            <a:pPr eaLnBrk="1" hangingPunct="1"/>
            <a:r>
              <a:rPr lang="en-US" smtClean="0"/>
              <a:t>The mean of a uniform distribution is</a:t>
            </a:r>
          </a:p>
          <a:p>
            <a:pPr eaLnBrk="1" hangingPunct="1"/>
            <a:endParaRPr lang="en-US" smtClean="0"/>
          </a:p>
          <a:p>
            <a:pPr eaLnBrk="1" hangingPunct="1"/>
            <a:endParaRPr lang="en-US" smtClean="0"/>
          </a:p>
          <a:p>
            <a:pPr eaLnBrk="1" hangingPunct="1"/>
            <a:endParaRPr lang="en-US" smtClean="0"/>
          </a:p>
          <a:p>
            <a:pPr eaLnBrk="1" hangingPunct="1"/>
            <a:r>
              <a:rPr lang="en-US" smtClean="0"/>
              <a:t>The standard deviation is</a:t>
            </a:r>
          </a:p>
        </p:txBody>
      </p:sp>
      <p:graphicFrame>
        <p:nvGraphicFramePr>
          <p:cNvPr id="295940" name="Object 4"/>
          <p:cNvGraphicFramePr>
            <a:graphicFrameLocks noChangeAspect="1"/>
          </p:cNvGraphicFramePr>
          <p:nvPr/>
        </p:nvGraphicFramePr>
        <p:xfrm>
          <a:off x="3811588" y="2590800"/>
          <a:ext cx="1433512" cy="849313"/>
        </p:xfrm>
        <a:graphic>
          <a:graphicData uri="http://schemas.openxmlformats.org/presentationml/2006/ole">
            <p:oleObj spid="_x0000_s295940" name="Equation" r:id="rId3" imgW="609480" imgH="393480" progId="Equation.3">
              <p:embed/>
            </p:oleObj>
          </a:graphicData>
        </a:graphic>
      </p:graphicFrame>
      <p:graphicFrame>
        <p:nvGraphicFramePr>
          <p:cNvPr id="295941" name="Object 5"/>
          <p:cNvGraphicFramePr>
            <a:graphicFrameLocks noChangeAspect="1"/>
          </p:cNvGraphicFramePr>
          <p:nvPr/>
        </p:nvGraphicFramePr>
        <p:xfrm>
          <a:off x="3502025" y="4808538"/>
          <a:ext cx="2060575" cy="987425"/>
        </p:xfrm>
        <a:graphic>
          <a:graphicData uri="http://schemas.openxmlformats.org/presentationml/2006/ole">
            <p:oleObj spid="_x0000_s295941" name="Equation" r:id="rId4" imgW="876240" imgH="457200" progId="Equation.3">
              <p:embed/>
            </p:oleObj>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
          <p:cNvSpPr>
            <a:spLocks noGrp="1" noChangeArrowheads="1"/>
          </p:cNvSpPr>
          <p:nvPr>
            <p:ph type="ftr" sz="quarter" idx="10"/>
          </p:nvPr>
        </p:nvSpPr>
        <p:spPr>
          <a:ln/>
        </p:spPr>
        <p:txBody>
          <a:bodyPr/>
          <a:lstStyle/>
          <a:p>
            <a:r>
              <a:rPr lang="en-US"/>
              <a:t>Copyright ©2011 Pearson Education, Inc. publishing as Prentice Hall</a:t>
            </a:r>
          </a:p>
        </p:txBody>
      </p:sp>
      <p:sp>
        <p:nvSpPr>
          <p:cNvPr id="22" name="Rectangle 5"/>
          <p:cNvSpPr>
            <a:spLocks noGrp="1" noChangeArrowheads="1"/>
          </p:cNvSpPr>
          <p:nvPr>
            <p:ph type="sldNum" sz="quarter" idx="11"/>
          </p:nvPr>
        </p:nvSpPr>
        <p:spPr>
          <a:ln/>
        </p:spPr>
        <p:txBody>
          <a:bodyPr/>
          <a:lstStyle/>
          <a:p>
            <a:r>
              <a:rPr lang="en-US"/>
              <a:t>6-</a:t>
            </a:r>
            <a:fld id="{4CA98224-84B3-4E83-A47B-AFFC001EAF0B}" type="slidenum">
              <a:rPr lang="en-US"/>
              <a:pPr/>
              <a:t>47</a:t>
            </a:fld>
            <a:endParaRPr lang="en-US"/>
          </a:p>
        </p:txBody>
      </p:sp>
      <p:sp>
        <p:nvSpPr>
          <p:cNvPr id="296983" name="Rectangle 2"/>
          <p:cNvSpPr>
            <a:spLocks noChangeArrowheads="1"/>
          </p:cNvSpPr>
          <p:nvPr/>
        </p:nvSpPr>
        <p:spPr bwMode="auto">
          <a:xfrm>
            <a:off x="228600" y="3962400"/>
            <a:ext cx="4876800" cy="2209800"/>
          </a:xfrm>
          <a:prstGeom prst="rect">
            <a:avLst/>
          </a:prstGeom>
          <a:solidFill>
            <a:srgbClr val="DDDDDD"/>
          </a:solidFill>
          <a:ln w="9525">
            <a:solidFill>
              <a:schemeClr val="tx1"/>
            </a:solidFill>
            <a:miter lim="800000"/>
            <a:headEnd/>
            <a:tailEnd/>
          </a:ln>
        </p:spPr>
        <p:txBody>
          <a:bodyPr wrap="none" anchor="ctr"/>
          <a:lstStyle/>
          <a:p>
            <a:pPr algn="ctr">
              <a:spcBef>
                <a:spcPct val="50000"/>
              </a:spcBef>
            </a:pPr>
            <a:endParaRPr lang="en-US"/>
          </a:p>
        </p:txBody>
      </p:sp>
      <p:sp>
        <p:nvSpPr>
          <p:cNvPr id="296984" name="Rectangle 3"/>
          <p:cNvSpPr>
            <a:spLocks noChangeArrowheads="1"/>
          </p:cNvSpPr>
          <p:nvPr/>
        </p:nvSpPr>
        <p:spPr bwMode="auto">
          <a:xfrm>
            <a:off x="1905000" y="2819400"/>
            <a:ext cx="5638800" cy="914400"/>
          </a:xfrm>
          <a:prstGeom prst="rect">
            <a:avLst/>
          </a:prstGeom>
          <a:solidFill>
            <a:srgbClr val="FDE0BD"/>
          </a:solidFill>
          <a:ln w="9525" algn="ctr">
            <a:solidFill>
              <a:schemeClr val="tx1"/>
            </a:solidFill>
            <a:miter lim="800000"/>
            <a:headEnd/>
            <a:tailEnd/>
          </a:ln>
        </p:spPr>
        <p:txBody>
          <a:bodyPr wrap="none" anchor="ctr"/>
          <a:lstStyle/>
          <a:p>
            <a:pPr algn="ctr">
              <a:spcBef>
                <a:spcPct val="50000"/>
              </a:spcBef>
            </a:pPr>
            <a:endParaRPr lang="en-US"/>
          </a:p>
        </p:txBody>
      </p:sp>
      <p:sp>
        <p:nvSpPr>
          <p:cNvPr id="296985" name="Rectangle 4"/>
          <p:cNvSpPr>
            <a:spLocks noGrp="1" noChangeArrowheads="1"/>
          </p:cNvSpPr>
          <p:nvPr>
            <p:ph type="title"/>
          </p:nvPr>
        </p:nvSpPr>
        <p:spPr>
          <a:xfrm>
            <a:off x="1423988" y="387350"/>
            <a:ext cx="6973887" cy="660400"/>
          </a:xfrm>
        </p:spPr>
        <p:txBody>
          <a:bodyPr/>
          <a:lstStyle/>
          <a:p>
            <a:pPr defTabSz="914400" eaLnBrk="1" hangingPunct="1"/>
            <a:r>
              <a:rPr lang="en-US" smtClean="0"/>
              <a:t>Uniform Distribution Example</a:t>
            </a:r>
          </a:p>
        </p:txBody>
      </p:sp>
      <p:sp>
        <p:nvSpPr>
          <p:cNvPr id="296986" name="Text Box 5"/>
          <p:cNvSpPr txBox="1">
            <a:spLocks noChangeArrowheads="1"/>
          </p:cNvSpPr>
          <p:nvPr/>
        </p:nvSpPr>
        <p:spPr bwMode="auto">
          <a:xfrm>
            <a:off x="1295400" y="1676400"/>
            <a:ext cx="6934200" cy="904875"/>
          </a:xfrm>
          <a:prstGeom prst="rect">
            <a:avLst/>
          </a:prstGeom>
          <a:noFill/>
          <a:ln w="12700">
            <a:noFill/>
            <a:miter lim="800000"/>
            <a:headEnd/>
            <a:tailEnd/>
          </a:ln>
        </p:spPr>
        <p:txBody>
          <a:bodyPr>
            <a:spAutoFit/>
          </a:bodyPr>
          <a:lstStyle/>
          <a:p>
            <a:pPr eaLnBrk="0" hangingPunct="0">
              <a:spcBef>
                <a:spcPct val="50000"/>
              </a:spcBef>
            </a:pPr>
            <a:r>
              <a:rPr lang="en-US" sz="2800">
                <a:solidFill>
                  <a:schemeClr val="folHlink"/>
                </a:solidFill>
              </a:rPr>
              <a:t>Example:</a:t>
            </a:r>
            <a:r>
              <a:rPr lang="en-US" sz="2800"/>
              <a:t> Uniform probability distribution</a:t>
            </a:r>
          </a:p>
          <a:p>
            <a:pPr eaLnBrk="0" hangingPunct="0">
              <a:lnSpc>
                <a:spcPct val="40000"/>
              </a:lnSpc>
              <a:spcBef>
                <a:spcPct val="50000"/>
              </a:spcBef>
            </a:pPr>
            <a:r>
              <a:rPr lang="en-US" sz="2800"/>
              <a:t>	       over the range   2 ≤ X ≤ 6:</a:t>
            </a:r>
            <a:endParaRPr lang="en-US"/>
          </a:p>
        </p:txBody>
      </p:sp>
      <p:sp>
        <p:nvSpPr>
          <p:cNvPr id="296987" name="Line 6"/>
          <p:cNvSpPr>
            <a:spLocks noChangeShapeType="1"/>
          </p:cNvSpPr>
          <p:nvPr/>
        </p:nvSpPr>
        <p:spPr bwMode="auto">
          <a:xfrm flipH="1">
            <a:off x="990600" y="4419600"/>
            <a:ext cx="0" cy="1219200"/>
          </a:xfrm>
          <a:prstGeom prst="line">
            <a:avLst/>
          </a:prstGeom>
          <a:noFill/>
          <a:ln w="19050">
            <a:solidFill>
              <a:schemeClr val="tx1"/>
            </a:solidFill>
            <a:round/>
            <a:headEnd/>
            <a:tailEnd/>
          </a:ln>
        </p:spPr>
        <p:txBody>
          <a:bodyPr wrap="none" anchor="ctr"/>
          <a:lstStyle/>
          <a:p>
            <a:endParaRPr lang="en-US"/>
          </a:p>
        </p:txBody>
      </p:sp>
      <p:sp>
        <p:nvSpPr>
          <p:cNvPr id="296988" name="Line 7"/>
          <p:cNvSpPr>
            <a:spLocks noChangeShapeType="1"/>
          </p:cNvSpPr>
          <p:nvPr/>
        </p:nvSpPr>
        <p:spPr bwMode="auto">
          <a:xfrm>
            <a:off x="990600" y="5638800"/>
            <a:ext cx="3810000" cy="0"/>
          </a:xfrm>
          <a:prstGeom prst="line">
            <a:avLst/>
          </a:prstGeom>
          <a:noFill/>
          <a:ln w="19050">
            <a:solidFill>
              <a:schemeClr val="tx1"/>
            </a:solidFill>
            <a:round/>
            <a:headEnd/>
            <a:tailEnd/>
          </a:ln>
        </p:spPr>
        <p:txBody>
          <a:bodyPr wrap="none" anchor="ctr"/>
          <a:lstStyle/>
          <a:p>
            <a:endParaRPr lang="en-US"/>
          </a:p>
        </p:txBody>
      </p:sp>
      <p:sp>
        <p:nvSpPr>
          <p:cNvPr id="296989" name="Rectangle 8"/>
          <p:cNvSpPr>
            <a:spLocks noChangeArrowheads="1"/>
          </p:cNvSpPr>
          <p:nvPr/>
        </p:nvSpPr>
        <p:spPr bwMode="auto">
          <a:xfrm>
            <a:off x="1828800" y="4876800"/>
            <a:ext cx="2438400" cy="762000"/>
          </a:xfrm>
          <a:prstGeom prst="rect">
            <a:avLst/>
          </a:prstGeom>
          <a:solidFill>
            <a:schemeClr val="accent1"/>
          </a:solidFill>
          <a:ln w="19050" algn="ctr">
            <a:solidFill>
              <a:schemeClr val="tx1"/>
            </a:solidFill>
            <a:miter lim="800000"/>
            <a:headEnd/>
            <a:tailEnd/>
          </a:ln>
        </p:spPr>
        <p:txBody>
          <a:bodyPr wrap="none" anchor="ctr"/>
          <a:lstStyle/>
          <a:p>
            <a:pPr algn="ctr">
              <a:spcBef>
                <a:spcPct val="50000"/>
              </a:spcBef>
            </a:pPr>
            <a:endParaRPr lang="en-US"/>
          </a:p>
        </p:txBody>
      </p:sp>
      <p:sp>
        <p:nvSpPr>
          <p:cNvPr id="296990" name="Text Box 9"/>
          <p:cNvSpPr txBox="1">
            <a:spLocks noChangeArrowheads="1"/>
          </p:cNvSpPr>
          <p:nvPr/>
        </p:nvSpPr>
        <p:spPr bwMode="auto">
          <a:xfrm>
            <a:off x="1676400" y="5638800"/>
            <a:ext cx="381000" cy="457200"/>
          </a:xfrm>
          <a:prstGeom prst="rect">
            <a:avLst/>
          </a:prstGeom>
          <a:noFill/>
          <a:ln w="19050" algn="ctr">
            <a:noFill/>
            <a:miter lim="800000"/>
            <a:headEnd/>
            <a:tailEnd/>
          </a:ln>
        </p:spPr>
        <p:txBody>
          <a:bodyPr>
            <a:spAutoFit/>
          </a:bodyPr>
          <a:lstStyle/>
          <a:p>
            <a:pPr algn="ctr">
              <a:spcBef>
                <a:spcPct val="50000"/>
              </a:spcBef>
            </a:pPr>
            <a:r>
              <a:rPr lang="en-US"/>
              <a:t>2</a:t>
            </a:r>
          </a:p>
        </p:txBody>
      </p:sp>
      <p:sp>
        <p:nvSpPr>
          <p:cNvPr id="296991" name="Text Box 10"/>
          <p:cNvSpPr txBox="1">
            <a:spLocks noChangeArrowheads="1"/>
          </p:cNvSpPr>
          <p:nvPr/>
        </p:nvSpPr>
        <p:spPr bwMode="auto">
          <a:xfrm>
            <a:off x="4038600" y="5638800"/>
            <a:ext cx="381000" cy="457200"/>
          </a:xfrm>
          <a:prstGeom prst="rect">
            <a:avLst/>
          </a:prstGeom>
          <a:noFill/>
          <a:ln w="19050" algn="ctr">
            <a:noFill/>
            <a:miter lim="800000"/>
            <a:headEnd/>
            <a:tailEnd/>
          </a:ln>
        </p:spPr>
        <p:txBody>
          <a:bodyPr>
            <a:spAutoFit/>
          </a:bodyPr>
          <a:lstStyle/>
          <a:p>
            <a:pPr algn="ctr">
              <a:spcBef>
                <a:spcPct val="50000"/>
              </a:spcBef>
            </a:pPr>
            <a:r>
              <a:rPr lang="en-US"/>
              <a:t>6</a:t>
            </a:r>
          </a:p>
        </p:txBody>
      </p:sp>
      <p:sp>
        <p:nvSpPr>
          <p:cNvPr id="296992" name="Text Box 11"/>
          <p:cNvSpPr txBox="1">
            <a:spLocks noChangeArrowheads="1"/>
          </p:cNvSpPr>
          <p:nvPr/>
        </p:nvSpPr>
        <p:spPr bwMode="auto">
          <a:xfrm>
            <a:off x="152400" y="4572000"/>
            <a:ext cx="838200" cy="457200"/>
          </a:xfrm>
          <a:prstGeom prst="rect">
            <a:avLst/>
          </a:prstGeom>
          <a:noFill/>
          <a:ln w="19050" algn="ctr">
            <a:noFill/>
            <a:miter lim="800000"/>
            <a:headEnd/>
            <a:tailEnd/>
          </a:ln>
        </p:spPr>
        <p:txBody>
          <a:bodyPr>
            <a:spAutoFit/>
          </a:bodyPr>
          <a:lstStyle/>
          <a:p>
            <a:pPr algn="ctr">
              <a:spcBef>
                <a:spcPct val="50000"/>
              </a:spcBef>
            </a:pPr>
            <a:r>
              <a:rPr lang="en-US"/>
              <a:t>0.25</a:t>
            </a:r>
          </a:p>
        </p:txBody>
      </p:sp>
      <p:sp>
        <p:nvSpPr>
          <p:cNvPr id="296993" name="Line 12"/>
          <p:cNvSpPr>
            <a:spLocks noChangeShapeType="1"/>
          </p:cNvSpPr>
          <p:nvPr/>
        </p:nvSpPr>
        <p:spPr bwMode="auto">
          <a:xfrm>
            <a:off x="914400" y="4876800"/>
            <a:ext cx="152400" cy="0"/>
          </a:xfrm>
          <a:prstGeom prst="line">
            <a:avLst/>
          </a:prstGeom>
          <a:noFill/>
          <a:ln w="19050">
            <a:solidFill>
              <a:schemeClr val="tx1"/>
            </a:solidFill>
            <a:round/>
            <a:headEnd/>
            <a:tailEnd/>
          </a:ln>
        </p:spPr>
        <p:txBody>
          <a:bodyPr wrap="none" anchor="ctr"/>
          <a:lstStyle/>
          <a:p>
            <a:endParaRPr lang="en-US"/>
          </a:p>
        </p:txBody>
      </p:sp>
      <p:sp>
        <p:nvSpPr>
          <p:cNvPr id="296994" name="Text Box 13"/>
          <p:cNvSpPr txBox="1">
            <a:spLocks noChangeArrowheads="1"/>
          </p:cNvSpPr>
          <p:nvPr/>
        </p:nvSpPr>
        <p:spPr bwMode="auto">
          <a:xfrm>
            <a:off x="2057400" y="3048000"/>
            <a:ext cx="6483350" cy="519113"/>
          </a:xfrm>
          <a:prstGeom prst="rect">
            <a:avLst/>
          </a:prstGeom>
          <a:noFill/>
          <a:ln w="19050" algn="ctr">
            <a:noFill/>
            <a:miter lim="800000"/>
            <a:headEnd/>
            <a:tailEnd/>
          </a:ln>
        </p:spPr>
        <p:txBody>
          <a:bodyPr>
            <a:spAutoFit/>
          </a:bodyPr>
          <a:lstStyle/>
          <a:p>
            <a:pPr>
              <a:spcBef>
                <a:spcPct val="50000"/>
              </a:spcBef>
            </a:pPr>
            <a:r>
              <a:rPr lang="en-US" sz="2800"/>
              <a:t>f(X) =           = 0.25   for  2 </a:t>
            </a:r>
            <a:r>
              <a:rPr lang="en-US" sz="2800">
                <a:cs typeface="Arial" charset="0"/>
              </a:rPr>
              <a:t>≤ X ≤ 6</a:t>
            </a:r>
          </a:p>
        </p:txBody>
      </p:sp>
      <p:sp>
        <p:nvSpPr>
          <p:cNvPr id="296995" name="Text Box 14"/>
          <p:cNvSpPr txBox="1">
            <a:spLocks noChangeArrowheads="1"/>
          </p:cNvSpPr>
          <p:nvPr/>
        </p:nvSpPr>
        <p:spPr bwMode="auto">
          <a:xfrm>
            <a:off x="3048000" y="3200400"/>
            <a:ext cx="990600" cy="519113"/>
          </a:xfrm>
          <a:prstGeom prst="rect">
            <a:avLst/>
          </a:prstGeom>
          <a:noFill/>
          <a:ln w="19050" algn="ctr">
            <a:noFill/>
            <a:miter lim="800000"/>
            <a:headEnd/>
            <a:tailEnd/>
          </a:ln>
        </p:spPr>
        <p:txBody>
          <a:bodyPr>
            <a:spAutoFit/>
          </a:bodyPr>
          <a:lstStyle/>
          <a:p>
            <a:pPr>
              <a:spcBef>
                <a:spcPct val="50000"/>
              </a:spcBef>
            </a:pPr>
            <a:r>
              <a:rPr lang="en-US" sz="2800"/>
              <a:t>6 - 2</a:t>
            </a:r>
          </a:p>
        </p:txBody>
      </p:sp>
      <p:sp>
        <p:nvSpPr>
          <p:cNvPr id="296996" name="Text Box 15"/>
          <p:cNvSpPr txBox="1">
            <a:spLocks noChangeArrowheads="1"/>
          </p:cNvSpPr>
          <p:nvPr/>
        </p:nvSpPr>
        <p:spPr bwMode="auto">
          <a:xfrm>
            <a:off x="3276600" y="2819400"/>
            <a:ext cx="450850" cy="519113"/>
          </a:xfrm>
          <a:prstGeom prst="rect">
            <a:avLst/>
          </a:prstGeom>
          <a:noFill/>
          <a:ln w="19050" algn="ctr">
            <a:noFill/>
            <a:miter lim="800000"/>
            <a:headEnd/>
            <a:tailEnd/>
          </a:ln>
        </p:spPr>
        <p:txBody>
          <a:bodyPr>
            <a:spAutoFit/>
          </a:bodyPr>
          <a:lstStyle/>
          <a:p>
            <a:pPr algn="ctr">
              <a:spcBef>
                <a:spcPct val="50000"/>
              </a:spcBef>
            </a:pPr>
            <a:r>
              <a:rPr lang="en-US" sz="2800"/>
              <a:t>1</a:t>
            </a:r>
          </a:p>
        </p:txBody>
      </p:sp>
      <p:sp>
        <p:nvSpPr>
          <p:cNvPr id="296997" name="Line 16"/>
          <p:cNvSpPr>
            <a:spLocks noChangeShapeType="1"/>
          </p:cNvSpPr>
          <p:nvPr/>
        </p:nvSpPr>
        <p:spPr bwMode="auto">
          <a:xfrm>
            <a:off x="3124200" y="3276600"/>
            <a:ext cx="720725" cy="1588"/>
          </a:xfrm>
          <a:prstGeom prst="line">
            <a:avLst/>
          </a:prstGeom>
          <a:noFill/>
          <a:ln w="19050">
            <a:solidFill>
              <a:schemeClr val="tx1"/>
            </a:solidFill>
            <a:round/>
            <a:headEnd/>
            <a:tailEnd/>
          </a:ln>
        </p:spPr>
        <p:txBody>
          <a:bodyPr wrap="none" anchor="ctr"/>
          <a:lstStyle/>
          <a:p>
            <a:endParaRPr lang="en-US"/>
          </a:p>
        </p:txBody>
      </p:sp>
      <p:sp>
        <p:nvSpPr>
          <p:cNvPr id="296998" name="Text Box 17"/>
          <p:cNvSpPr txBox="1">
            <a:spLocks noChangeArrowheads="1"/>
          </p:cNvSpPr>
          <p:nvPr/>
        </p:nvSpPr>
        <p:spPr bwMode="auto">
          <a:xfrm>
            <a:off x="4572000" y="5562600"/>
            <a:ext cx="381000" cy="457200"/>
          </a:xfrm>
          <a:prstGeom prst="rect">
            <a:avLst/>
          </a:prstGeom>
          <a:noFill/>
          <a:ln w="19050" algn="ctr">
            <a:noFill/>
            <a:miter lim="800000"/>
            <a:headEnd/>
            <a:tailEnd/>
          </a:ln>
        </p:spPr>
        <p:txBody>
          <a:bodyPr>
            <a:spAutoFit/>
          </a:bodyPr>
          <a:lstStyle/>
          <a:p>
            <a:pPr algn="ctr">
              <a:spcBef>
                <a:spcPct val="50000"/>
              </a:spcBef>
            </a:pPr>
            <a:r>
              <a:rPr lang="en-US"/>
              <a:t>X</a:t>
            </a:r>
          </a:p>
        </p:txBody>
      </p:sp>
      <p:sp>
        <p:nvSpPr>
          <p:cNvPr id="296999" name="Text Box 18"/>
          <p:cNvSpPr txBox="1">
            <a:spLocks noChangeArrowheads="1"/>
          </p:cNvSpPr>
          <p:nvPr/>
        </p:nvSpPr>
        <p:spPr bwMode="auto">
          <a:xfrm>
            <a:off x="381000" y="3962400"/>
            <a:ext cx="762000" cy="457200"/>
          </a:xfrm>
          <a:prstGeom prst="rect">
            <a:avLst/>
          </a:prstGeom>
          <a:noFill/>
          <a:ln w="19050" algn="ctr">
            <a:noFill/>
            <a:miter lim="800000"/>
            <a:headEnd/>
            <a:tailEnd/>
          </a:ln>
        </p:spPr>
        <p:txBody>
          <a:bodyPr>
            <a:spAutoFit/>
          </a:bodyPr>
          <a:lstStyle/>
          <a:p>
            <a:pPr algn="ctr">
              <a:spcBef>
                <a:spcPct val="50000"/>
              </a:spcBef>
            </a:pPr>
            <a:r>
              <a:rPr lang="en-US"/>
              <a:t>f(X)</a:t>
            </a:r>
          </a:p>
        </p:txBody>
      </p:sp>
      <p:graphicFrame>
        <p:nvGraphicFramePr>
          <p:cNvPr id="296979" name="Object 19"/>
          <p:cNvGraphicFramePr>
            <a:graphicFrameLocks noChangeAspect="1"/>
          </p:cNvGraphicFramePr>
          <p:nvPr/>
        </p:nvGraphicFramePr>
        <p:xfrm>
          <a:off x="5638800" y="4445000"/>
          <a:ext cx="2039938" cy="542925"/>
        </p:xfrm>
        <a:graphic>
          <a:graphicData uri="http://schemas.openxmlformats.org/presentationml/2006/ole">
            <p:oleObj spid="_x0000_s296979" name="Equation" r:id="rId3" imgW="1358640" imgH="393480" progId="Equation.3">
              <p:embed/>
            </p:oleObj>
          </a:graphicData>
        </a:graphic>
      </p:graphicFrame>
      <p:graphicFrame>
        <p:nvGraphicFramePr>
          <p:cNvPr id="296980" name="Object 20"/>
          <p:cNvGraphicFramePr>
            <a:graphicFrameLocks noChangeAspect="1"/>
          </p:cNvGraphicFramePr>
          <p:nvPr/>
        </p:nvGraphicFramePr>
        <p:xfrm>
          <a:off x="5638800" y="5257800"/>
          <a:ext cx="3354388" cy="630238"/>
        </p:xfrm>
        <a:graphic>
          <a:graphicData uri="http://schemas.openxmlformats.org/presentationml/2006/ole">
            <p:oleObj spid="_x0000_s296980" name="Equation" r:id="rId4" imgW="2234880" imgH="457200" progId="Equation.3">
              <p:embed/>
            </p:oleObj>
          </a:graphicData>
        </a:graphic>
      </p:graphicFrame>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4"/>
          <p:cNvSpPr>
            <a:spLocks noGrp="1" noChangeArrowheads="1"/>
          </p:cNvSpPr>
          <p:nvPr>
            <p:ph type="ftr" sz="quarter" idx="10"/>
          </p:nvPr>
        </p:nvSpPr>
        <p:spPr>
          <a:ln/>
        </p:spPr>
        <p:txBody>
          <a:bodyPr/>
          <a:lstStyle/>
          <a:p>
            <a:r>
              <a:rPr lang="en-US"/>
              <a:t>Copyright ©2011 Pearson Education, Inc. publishing as Prentice Hall</a:t>
            </a:r>
          </a:p>
        </p:txBody>
      </p:sp>
      <p:sp>
        <p:nvSpPr>
          <p:cNvPr id="24" name="Rectangle 5"/>
          <p:cNvSpPr>
            <a:spLocks noGrp="1" noChangeArrowheads="1"/>
          </p:cNvSpPr>
          <p:nvPr>
            <p:ph type="sldNum" sz="quarter" idx="11"/>
          </p:nvPr>
        </p:nvSpPr>
        <p:spPr>
          <a:ln/>
        </p:spPr>
        <p:txBody>
          <a:bodyPr/>
          <a:lstStyle/>
          <a:p>
            <a:r>
              <a:rPr lang="en-US"/>
              <a:t>6-</a:t>
            </a:r>
            <a:fld id="{02CA646F-741A-41D6-A508-DDAC34346CE9}" type="slidenum">
              <a:rPr lang="en-US"/>
              <a:pPr/>
              <a:t>48</a:t>
            </a:fld>
            <a:endParaRPr lang="en-US"/>
          </a:p>
        </p:txBody>
      </p:sp>
      <p:sp>
        <p:nvSpPr>
          <p:cNvPr id="392195" name="Rectangle 2"/>
          <p:cNvSpPr>
            <a:spLocks noChangeArrowheads="1"/>
          </p:cNvSpPr>
          <p:nvPr/>
        </p:nvSpPr>
        <p:spPr bwMode="auto">
          <a:xfrm>
            <a:off x="228600" y="3962400"/>
            <a:ext cx="4876800" cy="2209800"/>
          </a:xfrm>
          <a:prstGeom prst="rect">
            <a:avLst/>
          </a:prstGeom>
          <a:solidFill>
            <a:srgbClr val="DDDDDD"/>
          </a:solidFill>
          <a:ln w="9525">
            <a:solidFill>
              <a:schemeClr val="tx1"/>
            </a:solidFill>
            <a:miter lim="800000"/>
            <a:headEnd/>
            <a:tailEnd/>
          </a:ln>
        </p:spPr>
        <p:txBody>
          <a:bodyPr wrap="none" anchor="ctr"/>
          <a:lstStyle/>
          <a:p>
            <a:pPr algn="ctr">
              <a:spcBef>
                <a:spcPct val="50000"/>
              </a:spcBef>
            </a:pPr>
            <a:endParaRPr lang="en-US"/>
          </a:p>
        </p:txBody>
      </p:sp>
      <p:sp>
        <p:nvSpPr>
          <p:cNvPr id="392196" name="Rectangle 3"/>
          <p:cNvSpPr>
            <a:spLocks noChangeArrowheads="1"/>
          </p:cNvSpPr>
          <p:nvPr/>
        </p:nvSpPr>
        <p:spPr bwMode="auto">
          <a:xfrm>
            <a:off x="762000" y="2819400"/>
            <a:ext cx="7467600" cy="914400"/>
          </a:xfrm>
          <a:prstGeom prst="rect">
            <a:avLst/>
          </a:prstGeom>
          <a:solidFill>
            <a:srgbClr val="FDE0BD"/>
          </a:solidFill>
          <a:ln w="9525" algn="ctr">
            <a:solidFill>
              <a:schemeClr val="tx1"/>
            </a:solidFill>
            <a:miter lim="800000"/>
            <a:headEnd/>
            <a:tailEnd/>
          </a:ln>
        </p:spPr>
        <p:txBody>
          <a:bodyPr wrap="none" anchor="ctr"/>
          <a:lstStyle/>
          <a:p>
            <a:pPr algn="ctr">
              <a:spcBef>
                <a:spcPct val="50000"/>
              </a:spcBef>
            </a:pPr>
            <a:endParaRPr lang="en-US"/>
          </a:p>
        </p:txBody>
      </p:sp>
      <p:sp>
        <p:nvSpPr>
          <p:cNvPr id="392197" name="Rectangle 4"/>
          <p:cNvSpPr>
            <a:spLocks noGrp="1" noChangeArrowheads="1"/>
          </p:cNvSpPr>
          <p:nvPr>
            <p:ph type="title"/>
          </p:nvPr>
        </p:nvSpPr>
        <p:spPr>
          <a:xfrm>
            <a:off x="1423988" y="387350"/>
            <a:ext cx="6973887" cy="660400"/>
          </a:xfrm>
        </p:spPr>
        <p:txBody>
          <a:bodyPr/>
          <a:lstStyle/>
          <a:p>
            <a:pPr defTabSz="914400" eaLnBrk="1" hangingPunct="1"/>
            <a:r>
              <a:rPr lang="en-US" smtClean="0"/>
              <a:t>Uniform Distribution Example</a:t>
            </a:r>
          </a:p>
        </p:txBody>
      </p:sp>
      <p:sp>
        <p:nvSpPr>
          <p:cNvPr id="392198" name="Text Box 5"/>
          <p:cNvSpPr txBox="1">
            <a:spLocks noChangeArrowheads="1"/>
          </p:cNvSpPr>
          <p:nvPr/>
        </p:nvSpPr>
        <p:spPr bwMode="auto">
          <a:xfrm>
            <a:off x="1295400" y="1676400"/>
            <a:ext cx="6934200" cy="946150"/>
          </a:xfrm>
          <a:prstGeom prst="rect">
            <a:avLst/>
          </a:prstGeom>
          <a:noFill/>
          <a:ln w="12700">
            <a:noFill/>
            <a:miter lim="800000"/>
            <a:headEnd/>
            <a:tailEnd/>
          </a:ln>
        </p:spPr>
        <p:txBody>
          <a:bodyPr>
            <a:spAutoFit/>
          </a:bodyPr>
          <a:lstStyle/>
          <a:p>
            <a:pPr eaLnBrk="0" hangingPunct="0">
              <a:spcBef>
                <a:spcPct val="50000"/>
              </a:spcBef>
            </a:pPr>
            <a:r>
              <a:rPr lang="en-US" sz="2800">
                <a:solidFill>
                  <a:schemeClr val="folHlink"/>
                </a:solidFill>
              </a:rPr>
              <a:t>Example:</a:t>
            </a:r>
            <a:r>
              <a:rPr lang="en-US" sz="2800"/>
              <a:t> Using the uniform probability distribution to find  P(3 ≤ X ≤ 5):</a:t>
            </a:r>
            <a:endParaRPr lang="en-US"/>
          </a:p>
        </p:txBody>
      </p:sp>
      <p:sp>
        <p:nvSpPr>
          <p:cNvPr id="392199" name="Line 6"/>
          <p:cNvSpPr>
            <a:spLocks noChangeShapeType="1"/>
          </p:cNvSpPr>
          <p:nvPr/>
        </p:nvSpPr>
        <p:spPr bwMode="auto">
          <a:xfrm flipH="1">
            <a:off x="990600" y="4419600"/>
            <a:ext cx="0" cy="1219200"/>
          </a:xfrm>
          <a:prstGeom prst="line">
            <a:avLst/>
          </a:prstGeom>
          <a:noFill/>
          <a:ln w="19050">
            <a:solidFill>
              <a:schemeClr val="tx1"/>
            </a:solidFill>
            <a:round/>
            <a:headEnd/>
            <a:tailEnd/>
          </a:ln>
        </p:spPr>
        <p:txBody>
          <a:bodyPr wrap="none" anchor="ctr"/>
          <a:lstStyle/>
          <a:p>
            <a:endParaRPr lang="en-US"/>
          </a:p>
        </p:txBody>
      </p:sp>
      <p:sp>
        <p:nvSpPr>
          <p:cNvPr id="392200" name="Line 7"/>
          <p:cNvSpPr>
            <a:spLocks noChangeShapeType="1"/>
          </p:cNvSpPr>
          <p:nvPr/>
        </p:nvSpPr>
        <p:spPr bwMode="auto">
          <a:xfrm>
            <a:off x="990600" y="5638800"/>
            <a:ext cx="3810000" cy="0"/>
          </a:xfrm>
          <a:prstGeom prst="line">
            <a:avLst/>
          </a:prstGeom>
          <a:noFill/>
          <a:ln w="19050">
            <a:solidFill>
              <a:schemeClr val="tx1"/>
            </a:solidFill>
            <a:round/>
            <a:headEnd/>
            <a:tailEnd/>
          </a:ln>
        </p:spPr>
        <p:txBody>
          <a:bodyPr wrap="none" anchor="ctr"/>
          <a:lstStyle/>
          <a:p>
            <a:endParaRPr lang="en-US"/>
          </a:p>
        </p:txBody>
      </p:sp>
      <p:sp>
        <p:nvSpPr>
          <p:cNvPr id="392201" name="Rectangle 8"/>
          <p:cNvSpPr>
            <a:spLocks noChangeArrowheads="1"/>
          </p:cNvSpPr>
          <p:nvPr/>
        </p:nvSpPr>
        <p:spPr bwMode="auto">
          <a:xfrm>
            <a:off x="1828800" y="4876800"/>
            <a:ext cx="2438400" cy="762000"/>
          </a:xfrm>
          <a:prstGeom prst="rect">
            <a:avLst/>
          </a:prstGeom>
          <a:solidFill>
            <a:schemeClr val="accent1"/>
          </a:solidFill>
          <a:ln w="19050" algn="ctr">
            <a:solidFill>
              <a:schemeClr val="tx1"/>
            </a:solidFill>
            <a:miter lim="800000"/>
            <a:headEnd/>
            <a:tailEnd/>
          </a:ln>
        </p:spPr>
        <p:txBody>
          <a:bodyPr wrap="none" anchor="ctr"/>
          <a:lstStyle/>
          <a:p>
            <a:pPr algn="ctr">
              <a:spcBef>
                <a:spcPct val="50000"/>
              </a:spcBef>
            </a:pPr>
            <a:endParaRPr lang="en-US"/>
          </a:p>
        </p:txBody>
      </p:sp>
      <p:sp>
        <p:nvSpPr>
          <p:cNvPr id="392202" name="Text Box 9"/>
          <p:cNvSpPr txBox="1">
            <a:spLocks noChangeArrowheads="1"/>
          </p:cNvSpPr>
          <p:nvPr/>
        </p:nvSpPr>
        <p:spPr bwMode="auto">
          <a:xfrm>
            <a:off x="1676400" y="5638800"/>
            <a:ext cx="381000" cy="457200"/>
          </a:xfrm>
          <a:prstGeom prst="rect">
            <a:avLst/>
          </a:prstGeom>
          <a:noFill/>
          <a:ln w="19050" algn="ctr">
            <a:noFill/>
            <a:miter lim="800000"/>
            <a:headEnd/>
            <a:tailEnd/>
          </a:ln>
        </p:spPr>
        <p:txBody>
          <a:bodyPr>
            <a:spAutoFit/>
          </a:bodyPr>
          <a:lstStyle/>
          <a:p>
            <a:pPr algn="ctr">
              <a:spcBef>
                <a:spcPct val="50000"/>
              </a:spcBef>
            </a:pPr>
            <a:r>
              <a:rPr lang="en-US"/>
              <a:t>2</a:t>
            </a:r>
          </a:p>
        </p:txBody>
      </p:sp>
      <p:sp>
        <p:nvSpPr>
          <p:cNvPr id="392203" name="Text Box 10"/>
          <p:cNvSpPr txBox="1">
            <a:spLocks noChangeArrowheads="1"/>
          </p:cNvSpPr>
          <p:nvPr/>
        </p:nvSpPr>
        <p:spPr bwMode="auto">
          <a:xfrm>
            <a:off x="4038600" y="5638800"/>
            <a:ext cx="381000" cy="457200"/>
          </a:xfrm>
          <a:prstGeom prst="rect">
            <a:avLst/>
          </a:prstGeom>
          <a:noFill/>
          <a:ln w="19050" algn="ctr">
            <a:noFill/>
            <a:miter lim="800000"/>
            <a:headEnd/>
            <a:tailEnd/>
          </a:ln>
        </p:spPr>
        <p:txBody>
          <a:bodyPr>
            <a:spAutoFit/>
          </a:bodyPr>
          <a:lstStyle/>
          <a:p>
            <a:pPr algn="ctr">
              <a:spcBef>
                <a:spcPct val="50000"/>
              </a:spcBef>
            </a:pPr>
            <a:r>
              <a:rPr lang="en-US"/>
              <a:t>6</a:t>
            </a:r>
          </a:p>
        </p:txBody>
      </p:sp>
      <p:sp>
        <p:nvSpPr>
          <p:cNvPr id="392204" name="Text Box 11"/>
          <p:cNvSpPr txBox="1">
            <a:spLocks noChangeArrowheads="1"/>
          </p:cNvSpPr>
          <p:nvPr/>
        </p:nvSpPr>
        <p:spPr bwMode="auto">
          <a:xfrm>
            <a:off x="152400" y="4572000"/>
            <a:ext cx="838200" cy="457200"/>
          </a:xfrm>
          <a:prstGeom prst="rect">
            <a:avLst/>
          </a:prstGeom>
          <a:noFill/>
          <a:ln w="19050" algn="ctr">
            <a:noFill/>
            <a:miter lim="800000"/>
            <a:headEnd/>
            <a:tailEnd/>
          </a:ln>
        </p:spPr>
        <p:txBody>
          <a:bodyPr>
            <a:spAutoFit/>
          </a:bodyPr>
          <a:lstStyle/>
          <a:p>
            <a:pPr algn="ctr">
              <a:spcBef>
                <a:spcPct val="50000"/>
              </a:spcBef>
            </a:pPr>
            <a:r>
              <a:rPr lang="en-US"/>
              <a:t>0.25</a:t>
            </a:r>
          </a:p>
        </p:txBody>
      </p:sp>
      <p:sp>
        <p:nvSpPr>
          <p:cNvPr id="392205" name="Line 12"/>
          <p:cNvSpPr>
            <a:spLocks noChangeShapeType="1"/>
          </p:cNvSpPr>
          <p:nvPr/>
        </p:nvSpPr>
        <p:spPr bwMode="auto">
          <a:xfrm>
            <a:off x="914400" y="4876800"/>
            <a:ext cx="152400" cy="0"/>
          </a:xfrm>
          <a:prstGeom prst="line">
            <a:avLst/>
          </a:prstGeom>
          <a:noFill/>
          <a:ln w="19050">
            <a:solidFill>
              <a:schemeClr val="tx1"/>
            </a:solidFill>
            <a:round/>
            <a:headEnd/>
            <a:tailEnd/>
          </a:ln>
        </p:spPr>
        <p:txBody>
          <a:bodyPr wrap="none" anchor="ctr"/>
          <a:lstStyle/>
          <a:p>
            <a:endParaRPr lang="en-US"/>
          </a:p>
        </p:txBody>
      </p:sp>
      <p:sp>
        <p:nvSpPr>
          <p:cNvPr id="392206" name="Text Box 13"/>
          <p:cNvSpPr txBox="1">
            <a:spLocks noChangeArrowheads="1"/>
          </p:cNvSpPr>
          <p:nvPr/>
        </p:nvSpPr>
        <p:spPr bwMode="auto">
          <a:xfrm>
            <a:off x="838200" y="3048000"/>
            <a:ext cx="7702550" cy="519113"/>
          </a:xfrm>
          <a:prstGeom prst="rect">
            <a:avLst/>
          </a:prstGeom>
          <a:noFill/>
          <a:ln w="19050" algn="ctr">
            <a:noFill/>
            <a:miter lim="800000"/>
            <a:headEnd/>
            <a:tailEnd/>
          </a:ln>
        </p:spPr>
        <p:txBody>
          <a:bodyPr>
            <a:spAutoFit/>
          </a:bodyPr>
          <a:lstStyle/>
          <a:p>
            <a:pPr>
              <a:spcBef>
                <a:spcPct val="50000"/>
              </a:spcBef>
            </a:pPr>
            <a:r>
              <a:rPr lang="en-US" sz="2800"/>
              <a:t>P(</a:t>
            </a:r>
            <a:r>
              <a:rPr lang="en-US"/>
              <a:t>3 ≤ X ≤ 5</a:t>
            </a:r>
            <a:r>
              <a:rPr lang="en-US" sz="2800"/>
              <a:t>) = (Base)(Height) = (2)(0.25) = 0.5</a:t>
            </a:r>
            <a:endParaRPr lang="en-US" sz="2800">
              <a:cs typeface="Arial" charset="0"/>
            </a:endParaRPr>
          </a:p>
        </p:txBody>
      </p:sp>
      <p:sp>
        <p:nvSpPr>
          <p:cNvPr id="392207" name="Text Box 17"/>
          <p:cNvSpPr txBox="1">
            <a:spLocks noChangeArrowheads="1"/>
          </p:cNvSpPr>
          <p:nvPr/>
        </p:nvSpPr>
        <p:spPr bwMode="auto">
          <a:xfrm>
            <a:off x="4572000" y="5562600"/>
            <a:ext cx="381000" cy="457200"/>
          </a:xfrm>
          <a:prstGeom prst="rect">
            <a:avLst/>
          </a:prstGeom>
          <a:noFill/>
          <a:ln w="19050" algn="ctr">
            <a:noFill/>
            <a:miter lim="800000"/>
            <a:headEnd/>
            <a:tailEnd/>
          </a:ln>
        </p:spPr>
        <p:txBody>
          <a:bodyPr>
            <a:spAutoFit/>
          </a:bodyPr>
          <a:lstStyle/>
          <a:p>
            <a:pPr algn="ctr">
              <a:spcBef>
                <a:spcPct val="50000"/>
              </a:spcBef>
            </a:pPr>
            <a:r>
              <a:rPr lang="en-US"/>
              <a:t>X</a:t>
            </a:r>
          </a:p>
        </p:txBody>
      </p:sp>
      <p:sp>
        <p:nvSpPr>
          <p:cNvPr id="392208" name="Text Box 18"/>
          <p:cNvSpPr txBox="1">
            <a:spLocks noChangeArrowheads="1"/>
          </p:cNvSpPr>
          <p:nvPr/>
        </p:nvSpPr>
        <p:spPr bwMode="auto">
          <a:xfrm>
            <a:off x="381000" y="3962400"/>
            <a:ext cx="762000" cy="457200"/>
          </a:xfrm>
          <a:prstGeom prst="rect">
            <a:avLst/>
          </a:prstGeom>
          <a:noFill/>
          <a:ln w="19050" algn="ctr">
            <a:noFill/>
            <a:miter lim="800000"/>
            <a:headEnd/>
            <a:tailEnd/>
          </a:ln>
        </p:spPr>
        <p:txBody>
          <a:bodyPr>
            <a:spAutoFit/>
          </a:bodyPr>
          <a:lstStyle/>
          <a:p>
            <a:pPr algn="ctr">
              <a:spcBef>
                <a:spcPct val="50000"/>
              </a:spcBef>
            </a:pPr>
            <a:r>
              <a:rPr lang="en-US"/>
              <a:t>f(X)</a:t>
            </a:r>
          </a:p>
        </p:txBody>
      </p:sp>
      <p:sp>
        <p:nvSpPr>
          <p:cNvPr id="392209" name="Text Box 21"/>
          <p:cNvSpPr txBox="1">
            <a:spLocks noChangeArrowheads="1"/>
          </p:cNvSpPr>
          <p:nvPr/>
        </p:nvSpPr>
        <p:spPr bwMode="auto">
          <a:xfrm>
            <a:off x="7543800" y="1203325"/>
            <a:ext cx="1600200" cy="396875"/>
          </a:xfrm>
          <a:prstGeom prst="rect">
            <a:avLst/>
          </a:prstGeom>
          <a:noFill/>
          <a:ln w="9525">
            <a:noFill/>
            <a:miter lim="800000"/>
            <a:headEnd/>
            <a:tailEnd/>
          </a:ln>
        </p:spPr>
        <p:txBody>
          <a:bodyPr>
            <a:spAutoFit/>
          </a:bodyPr>
          <a:lstStyle/>
          <a:p>
            <a:pPr>
              <a:spcBef>
                <a:spcPct val="50000"/>
              </a:spcBef>
            </a:pPr>
            <a:r>
              <a:rPr lang="en-US" sz="2000" i="1">
                <a:solidFill>
                  <a:srgbClr val="000099"/>
                </a:solidFill>
              </a:rPr>
              <a:t>(continued)</a:t>
            </a:r>
          </a:p>
        </p:txBody>
      </p:sp>
      <p:sp>
        <p:nvSpPr>
          <p:cNvPr id="392210" name="Text Box 22"/>
          <p:cNvSpPr txBox="1">
            <a:spLocks noChangeArrowheads="1"/>
          </p:cNvSpPr>
          <p:nvPr/>
        </p:nvSpPr>
        <p:spPr bwMode="auto">
          <a:xfrm>
            <a:off x="2286000" y="5638800"/>
            <a:ext cx="381000" cy="457200"/>
          </a:xfrm>
          <a:prstGeom prst="rect">
            <a:avLst/>
          </a:prstGeom>
          <a:noFill/>
          <a:ln w="19050" algn="ctr">
            <a:noFill/>
            <a:miter lim="800000"/>
            <a:headEnd/>
            <a:tailEnd/>
          </a:ln>
        </p:spPr>
        <p:txBody>
          <a:bodyPr>
            <a:spAutoFit/>
          </a:bodyPr>
          <a:lstStyle/>
          <a:p>
            <a:pPr algn="ctr">
              <a:spcBef>
                <a:spcPct val="50000"/>
              </a:spcBef>
            </a:pPr>
            <a:r>
              <a:rPr lang="en-US"/>
              <a:t>3</a:t>
            </a:r>
          </a:p>
        </p:txBody>
      </p:sp>
      <p:sp>
        <p:nvSpPr>
          <p:cNvPr id="392211" name="Text Box 23"/>
          <p:cNvSpPr txBox="1">
            <a:spLocks noChangeArrowheads="1"/>
          </p:cNvSpPr>
          <p:nvPr/>
        </p:nvSpPr>
        <p:spPr bwMode="auto">
          <a:xfrm>
            <a:off x="3429000" y="5638800"/>
            <a:ext cx="381000" cy="457200"/>
          </a:xfrm>
          <a:prstGeom prst="rect">
            <a:avLst/>
          </a:prstGeom>
          <a:noFill/>
          <a:ln w="19050" algn="ctr">
            <a:noFill/>
            <a:miter lim="800000"/>
            <a:headEnd/>
            <a:tailEnd/>
          </a:ln>
        </p:spPr>
        <p:txBody>
          <a:bodyPr>
            <a:spAutoFit/>
          </a:bodyPr>
          <a:lstStyle/>
          <a:p>
            <a:pPr algn="ctr">
              <a:spcBef>
                <a:spcPct val="50000"/>
              </a:spcBef>
            </a:pPr>
            <a:r>
              <a:rPr lang="en-US"/>
              <a:t>5</a:t>
            </a:r>
          </a:p>
        </p:txBody>
      </p:sp>
      <p:sp>
        <p:nvSpPr>
          <p:cNvPr id="392212" name="Text Box 24"/>
          <p:cNvSpPr txBox="1">
            <a:spLocks noChangeArrowheads="1"/>
          </p:cNvSpPr>
          <p:nvPr/>
        </p:nvSpPr>
        <p:spPr bwMode="auto">
          <a:xfrm>
            <a:off x="2895600" y="5638800"/>
            <a:ext cx="381000" cy="457200"/>
          </a:xfrm>
          <a:prstGeom prst="rect">
            <a:avLst/>
          </a:prstGeom>
          <a:noFill/>
          <a:ln w="19050" algn="ctr">
            <a:noFill/>
            <a:miter lim="800000"/>
            <a:headEnd/>
            <a:tailEnd/>
          </a:ln>
        </p:spPr>
        <p:txBody>
          <a:bodyPr>
            <a:spAutoFit/>
          </a:bodyPr>
          <a:lstStyle/>
          <a:p>
            <a:pPr algn="ctr">
              <a:spcBef>
                <a:spcPct val="50000"/>
              </a:spcBef>
            </a:pPr>
            <a:r>
              <a:rPr lang="en-US"/>
              <a:t>4</a:t>
            </a:r>
          </a:p>
        </p:txBody>
      </p:sp>
      <p:sp>
        <p:nvSpPr>
          <p:cNvPr id="392213" name="Rectangle 25"/>
          <p:cNvSpPr>
            <a:spLocks noChangeArrowheads="1"/>
          </p:cNvSpPr>
          <p:nvPr/>
        </p:nvSpPr>
        <p:spPr bwMode="auto">
          <a:xfrm>
            <a:off x="2438400" y="4876800"/>
            <a:ext cx="1219200" cy="762000"/>
          </a:xfrm>
          <a:prstGeom prst="rect">
            <a:avLst/>
          </a:prstGeom>
          <a:solidFill>
            <a:srgbClr val="FFFF99"/>
          </a:solidFill>
          <a:ln w="19050" algn="ctr">
            <a:solidFill>
              <a:schemeClr val="tx1"/>
            </a:solidFill>
            <a:miter lim="800000"/>
            <a:headEnd/>
            <a:tailEnd/>
          </a:ln>
        </p:spPr>
        <p:txBody>
          <a:bodyPr wrap="none" anchor="ctr"/>
          <a:lstStyle/>
          <a:p>
            <a:pPr algn="ctr">
              <a:spcBef>
                <a:spcPct val="50000"/>
              </a:spcBef>
            </a:pPr>
            <a:endParaRPr lang="en-US"/>
          </a:p>
        </p:txBody>
      </p:sp>
      <p:sp>
        <p:nvSpPr>
          <p:cNvPr id="392214" name="Oval 26"/>
          <p:cNvSpPr>
            <a:spLocks noChangeArrowheads="1"/>
          </p:cNvSpPr>
          <p:nvPr/>
        </p:nvSpPr>
        <p:spPr bwMode="auto">
          <a:xfrm>
            <a:off x="7391400" y="2895600"/>
            <a:ext cx="838200" cy="762000"/>
          </a:xfrm>
          <a:prstGeom prst="ellipse">
            <a:avLst/>
          </a:prstGeom>
          <a:noFill/>
          <a:ln w="15875" algn="ctr">
            <a:solidFill>
              <a:schemeClr val="hlink"/>
            </a:solidFill>
            <a:round/>
            <a:headEnd/>
            <a:tailEnd/>
          </a:ln>
        </p:spPr>
        <p:txBody>
          <a:bodyPr wrap="none" anchor="ctr">
            <a:spAutoFit/>
          </a:bodyPr>
          <a:lstStyle/>
          <a:p>
            <a:pPr algn="ctr">
              <a:spcBef>
                <a:spcPct val="50000"/>
              </a:spcBef>
            </a:pPr>
            <a:endParaRPr lang="en-US"/>
          </a:p>
        </p:txBody>
      </p:sp>
      <p:sp>
        <p:nvSpPr>
          <p:cNvPr id="392215" name="Line 27"/>
          <p:cNvSpPr>
            <a:spLocks noChangeShapeType="1"/>
          </p:cNvSpPr>
          <p:nvPr/>
        </p:nvSpPr>
        <p:spPr bwMode="auto">
          <a:xfrm flipH="1">
            <a:off x="3352800" y="3429000"/>
            <a:ext cx="4114800" cy="1600200"/>
          </a:xfrm>
          <a:prstGeom prst="line">
            <a:avLst/>
          </a:prstGeom>
          <a:noFill/>
          <a:ln w="15875">
            <a:solidFill>
              <a:schemeClr val="hlink"/>
            </a:solidFill>
            <a:round/>
            <a:headEnd/>
            <a:tailEnd type="triangle" w="med" len="med"/>
          </a:ln>
        </p:spPr>
        <p:txBody>
          <a:bodyPr>
            <a:spAutoFit/>
          </a:bodyPr>
          <a:lstStyle/>
          <a:p>
            <a:endParaRPr lang="en-US"/>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ftr" sz="quarter" idx="10"/>
          </p:nvPr>
        </p:nvSpPr>
        <p:spPr>
          <a:ln/>
        </p:spPr>
        <p:txBody>
          <a:bodyPr/>
          <a:lstStyle/>
          <a:p>
            <a:r>
              <a:rPr lang="en-US"/>
              <a:t>Copyright ©2011 Pearson Education, Inc. publishing as Prentice Hall</a:t>
            </a:r>
          </a:p>
        </p:txBody>
      </p:sp>
      <p:sp>
        <p:nvSpPr>
          <p:cNvPr id="5" name="Rectangle 5"/>
          <p:cNvSpPr>
            <a:spLocks noGrp="1" noChangeArrowheads="1"/>
          </p:cNvSpPr>
          <p:nvPr>
            <p:ph type="sldNum" sz="quarter" idx="11"/>
          </p:nvPr>
        </p:nvSpPr>
        <p:spPr>
          <a:ln/>
        </p:spPr>
        <p:txBody>
          <a:bodyPr/>
          <a:lstStyle/>
          <a:p>
            <a:r>
              <a:rPr lang="en-US"/>
              <a:t>6-</a:t>
            </a:r>
            <a:fld id="{5CA3F3C9-7D32-451C-B769-1093FEB6E8B6}" type="slidenum">
              <a:rPr lang="en-US"/>
              <a:pPr/>
              <a:t>49</a:t>
            </a:fld>
            <a:endParaRPr lang="en-US"/>
          </a:p>
        </p:txBody>
      </p:sp>
      <p:sp>
        <p:nvSpPr>
          <p:cNvPr id="393219" name="Rectangle 2"/>
          <p:cNvSpPr>
            <a:spLocks noGrp="1" noChangeArrowheads="1"/>
          </p:cNvSpPr>
          <p:nvPr>
            <p:ph type="title"/>
          </p:nvPr>
        </p:nvSpPr>
        <p:spPr/>
        <p:txBody>
          <a:bodyPr/>
          <a:lstStyle/>
          <a:p>
            <a:pPr eaLnBrk="1" hangingPunct="1"/>
            <a:r>
              <a:rPr lang="en-US" smtClean="0"/>
              <a:t>The Exponential Distribution</a:t>
            </a:r>
          </a:p>
        </p:txBody>
      </p:sp>
      <p:sp>
        <p:nvSpPr>
          <p:cNvPr id="393220" name="Rectangle 3"/>
          <p:cNvSpPr>
            <a:spLocks noGrp="1" noChangeArrowheads="1"/>
          </p:cNvSpPr>
          <p:nvPr>
            <p:ph type="body" idx="1"/>
          </p:nvPr>
        </p:nvSpPr>
        <p:spPr>
          <a:xfrm>
            <a:off x="990600" y="1828800"/>
            <a:ext cx="7848600" cy="4114800"/>
          </a:xfrm>
        </p:spPr>
        <p:txBody>
          <a:bodyPr/>
          <a:lstStyle/>
          <a:p>
            <a:pPr eaLnBrk="1" hangingPunct="1"/>
            <a:r>
              <a:rPr lang="en-US" smtClean="0"/>
              <a:t>Often used to model the </a:t>
            </a:r>
            <a:r>
              <a:rPr lang="en-US" smtClean="0">
                <a:solidFill>
                  <a:schemeClr val="folHlink"/>
                </a:solidFill>
              </a:rPr>
              <a:t>length of time between two occurrences</a:t>
            </a:r>
            <a:r>
              <a:rPr lang="en-US" smtClean="0"/>
              <a:t> of an event (the time between arrivals)</a:t>
            </a:r>
          </a:p>
          <a:p>
            <a:pPr eaLnBrk="1" hangingPunct="1"/>
            <a:endParaRPr lang="en-US" smtClean="0"/>
          </a:p>
          <a:p>
            <a:pPr lvl="1" eaLnBrk="1" hangingPunct="1"/>
            <a:r>
              <a:rPr lang="en-US" smtClean="0"/>
              <a:t>Examples: </a:t>
            </a:r>
          </a:p>
          <a:p>
            <a:pPr lvl="2" eaLnBrk="1" hangingPunct="1"/>
            <a:r>
              <a:rPr lang="en-US" smtClean="0"/>
              <a:t>Time between trucks arriving at an unloading dock</a:t>
            </a:r>
          </a:p>
          <a:p>
            <a:pPr lvl="2" eaLnBrk="1" hangingPunct="1"/>
            <a:r>
              <a:rPr lang="en-US" smtClean="0"/>
              <a:t>Time between transactions at an ATM Machine</a:t>
            </a:r>
          </a:p>
          <a:p>
            <a:pPr lvl="2" eaLnBrk="1" hangingPunct="1"/>
            <a:r>
              <a:rPr lang="en-US" smtClean="0"/>
              <a:t>Time between phone calls to the main operator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10"/>
          </p:nvPr>
        </p:nvSpPr>
        <p:spPr>
          <a:ln/>
        </p:spPr>
        <p:txBody>
          <a:bodyPr/>
          <a:lstStyle/>
          <a:p>
            <a:r>
              <a:rPr lang="en-US"/>
              <a:t>Copyright ©2011 Pearson Education, Inc. publishing as Prentice Hall</a:t>
            </a:r>
          </a:p>
        </p:txBody>
      </p:sp>
      <p:sp>
        <p:nvSpPr>
          <p:cNvPr id="7" name="Rectangle 5"/>
          <p:cNvSpPr>
            <a:spLocks noGrp="1" noChangeArrowheads="1"/>
          </p:cNvSpPr>
          <p:nvPr>
            <p:ph type="sldNum" sz="quarter" idx="11"/>
          </p:nvPr>
        </p:nvSpPr>
        <p:spPr>
          <a:ln/>
        </p:spPr>
        <p:txBody>
          <a:bodyPr/>
          <a:lstStyle/>
          <a:p>
            <a:r>
              <a:rPr lang="en-US"/>
              <a:t>6-</a:t>
            </a:r>
            <a:fld id="{3810ADD9-6FA5-44BC-B919-5243E2A7AD07}" type="slidenum">
              <a:rPr lang="en-US"/>
              <a:pPr/>
              <a:t>5</a:t>
            </a:fld>
            <a:endParaRPr lang="en-US"/>
          </a:p>
        </p:txBody>
      </p:sp>
      <p:sp>
        <p:nvSpPr>
          <p:cNvPr id="344070" name="Rectangle 2"/>
          <p:cNvSpPr>
            <a:spLocks noGrp="1" noChangeArrowheads="1"/>
          </p:cNvSpPr>
          <p:nvPr>
            <p:ph type="title"/>
          </p:nvPr>
        </p:nvSpPr>
        <p:spPr/>
        <p:txBody>
          <a:bodyPr/>
          <a:lstStyle/>
          <a:p>
            <a:pPr eaLnBrk="1" hangingPunct="1"/>
            <a:r>
              <a:rPr lang="en-US" smtClean="0"/>
              <a:t>The Normal Distribution</a:t>
            </a:r>
            <a:br>
              <a:rPr lang="en-US" smtClean="0"/>
            </a:br>
            <a:r>
              <a:rPr lang="en-US" smtClean="0"/>
              <a:t>Density Function</a:t>
            </a:r>
          </a:p>
        </p:txBody>
      </p:sp>
      <p:graphicFrame>
        <p:nvGraphicFramePr>
          <p:cNvPr id="344067" name="Object 3"/>
          <p:cNvGraphicFramePr>
            <a:graphicFrameLocks noChangeAspect="1"/>
          </p:cNvGraphicFramePr>
          <p:nvPr>
            <p:ph idx="1"/>
          </p:nvPr>
        </p:nvGraphicFramePr>
        <p:xfrm>
          <a:off x="2206625" y="2752725"/>
          <a:ext cx="3827463" cy="1250950"/>
        </p:xfrm>
        <a:graphic>
          <a:graphicData uri="http://schemas.openxmlformats.org/presentationml/2006/ole">
            <p:oleObj spid="_x0000_s344067" name="Equation" r:id="rId3" imgW="1447560" imgH="495000" progId="Equation.3">
              <p:embed/>
            </p:oleObj>
          </a:graphicData>
        </a:graphic>
      </p:graphicFrame>
      <p:sp>
        <p:nvSpPr>
          <p:cNvPr id="344071" name="Rectangle 4"/>
          <p:cNvSpPr>
            <a:spLocks noChangeArrowheads="1"/>
          </p:cNvSpPr>
          <p:nvPr/>
        </p:nvSpPr>
        <p:spPr bwMode="auto">
          <a:xfrm>
            <a:off x="838200" y="2133600"/>
            <a:ext cx="8077200" cy="569913"/>
          </a:xfrm>
          <a:prstGeom prst="rect">
            <a:avLst/>
          </a:prstGeom>
          <a:noFill/>
          <a:ln w="9525">
            <a:noFill/>
            <a:miter lim="800000"/>
            <a:headEnd/>
            <a:tailEnd/>
          </a:ln>
        </p:spPr>
        <p:txBody>
          <a:bodyPr lIns="85342" tIns="42672" rIns="85342" bIns="42672"/>
          <a:lstStyle/>
          <a:p>
            <a:pPr marL="320675" indent="-320675" defTabSz="852488">
              <a:spcBef>
                <a:spcPct val="20000"/>
              </a:spcBef>
              <a:buClr>
                <a:schemeClr val="folHlink"/>
              </a:buClr>
              <a:buSzPct val="60000"/>
              <a:buFont typeface="Wingdings" pitchFamily="2" charset="2"/>
              <a:buChar char="n"/>
            </a:pPr>
            <a:r>
              <a:rPr lang="en-US"/>
              <a:t>The formula for the normal probability density function is</a:t>
            </a:r>
          </a:p>
        </p:txBody>
      </p:sp>
      <p:sp>
        <p:nvSpPr>
          <p:cNvPr id="344072" name="Text Box 5"/>
          <p:cNvSpPr txBox="1">
            <a:spLocks noChangeArrowheads="1"/>
          </p:cNvSpPr>
          <p:nvPr/>
        </p:nvSpPr>
        <p:spPr bwMode="auto">
          <a:xfrm>
            <a:off x="1524000" y="4343400"/>
            <a:ext cx="6858000" cy="1924050"/>
          </a:xfrm>
          <a:prstGeom prst="rect">
            <a:avLst/>
          </a:prstGeom>
          <a:noFill/>
          <a:ln w="9525">
            <a:noFill/>
            <a:miter lim="800000"/>
            <a:headEnd/>
            <a:tailEnd/>
          </a:ln>
        </p:spPr>
        <p:txBody>
          <a:bodyPr>
            <a:spAutoFit/>
          </a:bodyPr>
          <a:lstStyle/>
          <a:p>
            <a:pPr>
              <a:lnSpc>
                <a:spcPct val="80000"/>
              </a:lnSpc>
              <a:spcBef>
                <a:spcPct val="50000"/>
              </a:spcBef>
            </a:pPr>
            <a:r>
              <a:rPr lang="en-US" sz="2000">
                <a:latin typeface="Times New Roman" pitchFamily="18" charset="0"/>
              </a:rPr>
              <a:t>Where	e = the mathematical constant approximated by 2.71828</a:t>
            </a:r>
          </a:p>
          <a:p>
            <a:pPr>
              <a:lnSpc>
                <a:spcPct val="80000"/>
              </a:lnSpc>
              <a:spcBef>
                <a:spcPct val="50000"/>
              </a:spcBef>
            </a:pPr>
            <a:r>
              <a:rPr lang="en-US" sz="2000">
                <a:latin typeface="Times New Roman" pitchFamily="18" charset="0"/>
              </a:rPr>
              <a:t>	</a:t>
            </a:r>
            <a:r>
              <a:rPr lang="el-GR" sz="2000">
                <a:latin typeface="Times New Roman" pitchFamily="18" charset="0"/>
              </a:rPr>
              <a:t>π</a:t>
            </a:r>
            <a:r>
              <a:rPr lang="en-US" sz="2000">
                <a:latin typeface="Times New Roman" pitchFamily="18" charset="0"/>
              </a:rPr>
              <a:t> = the mathematical constant approximated by 3.14159</a:t>
            </a:r>
          </a:p>
          <a:p>
            <a:pPr>
              <a:lnSpc>
                <a:spcPct val="80000"/>
              </a:lnSpc>
              <a:spcBef>
                <a:spcPct val="50000"/>
              </a:spcBef>
            </a:pPr>
            <a:r>
              <a:rPr lang="en-US" sz="2000">
                <a:latin typeface="Times New Roman" pitchFamily="18" charset="0"/>
              </a:rPr>
              <a:t>	</a:t>
            </a:r>
            <a:r>
              <a:rPr lang="el-GR" sz="2000">
                <a:latin typeface="Times New Roman" pitchFamily="18" charset="0"/>
              </a:rPr>
              <a:t>μ</a:t>
            </a:r>
            <a:r>
              <a:rPr lang="en-US" sz="2000">
                <a:latin typeface="Times New Roman" pitchFamily="18" charset="0"/>
              </a:rPr>
              <a:t> = the population mean</a:t>
            </a:r>
          </a:p>
          <a:p>
            <a:pPr>
              <a:lnSpc>
                <a:spcPct val="80000"/>
              </a:lnSpc>
              <a:spcBef>
                <a:spcPct val="50000"/>
              </a:spcBef>
            </a:pPr>
            <a:r>
              <a:rPr lang="en-US" sz="2000">
                <a:latin typeface="Times New Roman" pitchFamily="18" charset="0"/>
              </a:rPr>
              <a:t>	</a:t>
            </a:r>
            <a:r>
              <a:rPr lang="el-GR" sz="2000">
                <a:latin typeface="Times New Roman" pitchFamily="18" charset="0"/>
              </a:rPr>
              <a:t>σ</a:t>
            </a:r>
            <a:r>
              <a:rPr lang="en-US" sz="2000">
                <a:latin typeface="Times New Roman" pitchFamily="18" charset="0"/>
              </a:rPr>
              <a:t> = the population standard deviation</a:t>
            </a:r>
          </a:p>
          <a:p>
            <a:pPr>
              <a:lnSpc>
                <a:spcPct val="80000"/>
              </a:lnSpc>
              <a:spcBef>
                <a:spcPct val="50000"/>
              </a:spcBef>
            </a:pPr>
            <a:r>
              <a:rPr lang="en-US" sz="2000">
                <a:latin typeface="Times New Roman" pitchFamily="18" charset="0"/>
              </a:rPr>
              <a:t>	X = any value of the continuous variable</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Grp="1" noChangeArrowheads="1"/>
          </p:cNvSpPr>
          <p:nvPr>
            <p:ph type="ftr" sz="quarter" idx="10"/>
          </p:nvPr>
        </p:nvSpPr>
        <p:spPr>
          <a:ln/>
        </p:spPr>
        <p:txBody>
          <a:bodyPr/>
          <a:lstStyle/>
          <a:p>
            <a:r>
              <a:rPr lang="en-US"/>
              <a:t>Copyright ©2011 Pearson Education, Inc. publishing as Prentice Hall</a:t>
            </a:r>
          </a:p>
        </p:txBody>
      </p:sp>
      <p:sp>
        <p:nvSpPr>
          <p:cNvPr id="8" name="Rectangle 5"/>
          <p:cNvSpPr>
            <a:spLocks noGrp="1" noChangeArrowheads="1"/>
          </p:cNvSpPr>
          <p:nvPr>
            <p:ph type="sldNum" sz="quarter" idx="11"/>
          </p:nvPr>
        </p:nvSpPr>
        <p:spPr>
          <a:ln/>
        </p:spPr>
        <p:txBody>
          <a:bodyPr/>
          <a:lstStyle/>
          <a:p>
            <a:r>
              <a:rPr lang="en-US"/>
              <a:t>6-</a:t>
            </a:r>
            <a:fld id="{265D5368-1D4D-42BD-B814-8CF93BA585EC}" type="slidenum">
              <a:rPr lang="en-US"/>
              <a:pPr/>
              <a:t>50</a:t>
            </a:fld>
            <a:endParaRPr lang="en-US"/>
          </a:p>
        </p:txBody>
      </p:sp>
      <p:sp>
        <p:nvSpPr>
          <p:cNvPr id="301065" name="Rectangle 2"/>
          <p:cNvSpPr>
            <a:spLocks noGrp="1" noChangeArrowheads="1"/>
          </p:cNvSpPr>
          <p:nvPr>
            <p:ph type="title"/>
          </p:nvPr>
        </p:nvSpPr>
        <p:spPr/>
        <p:txBody>
          <a:bodyPr/>
          <a:lstStyle/>
          <a:p>
            <a:pPr eaLnBrk="1" hangingPunct="1"/>
            <a:r>
              <a:rPr lang="en-US" smtClean="0"/>
              <a:t>The Exponential Distribution</a:t>
            </a:r>
          </a:p>
        </p:txBody>
      </p:sp>
      <p:graphicFrame>
        <p:nvGraphicFramePr>
          <p:cNvPr id="301059" name="Object 3"/>
          <p:cNvGraphicFramePr>
            <a:graphicFrameLocks noChangeAspect="1"/>
          </p:cNvGraphicFramePr>
          <p:nvPr/>
        </p:nvGraphicFramePr>
        <p:xfrm>
          <a:off x="1752600" y="3962400"/>
          <a:ext cx="5842000" cy="719138"/>
        </p:xfrm>
        <a:graphic>
          <a:graphicData uri="http://schemas.openxmlformats.org/presentationml/2006/ole">
            <p:oleObj spid="_x0000_s301059" name="Equation" r:id="rId3" imgW="1854000" imgH="228600" progId="Equation.3">
              <p:embed/>
            </p:oleObj>
          </a:graphicData>
        </a:graphic>
      </p:graphicFrame>
      <p:sp>
        <p:nvSpPr>
          <p:cNvPr id="301066" name="Rectangle 4"/>
          <p:cNvSpPr>
            <a:spLocks noGrp="1" noChangeArrowheads="1"/>
          </p:cNvSpPr>
          <p:nvPr>
            <p:ph type="body" idx="1"/>
          </p:nvPr>
        </p:nvSpPr>
        <p:spPr>
          <a:xfrm>
            <a:off x="685800" y="1905000"/>
            <a:ext cx="8077200" cy="1676400"/>
          </a:xfrm>
        </p:spPr>
        <p:txBody>
          <a:bodyPr/>
          <a:lstStyle/>
          <a:p>
            <a:pPr eaLnBrk="1" hangingPunct="1"/>
            <a:r>
              <a:rPr lang="en-US" smtClean="0"/>
              <a:t>Defined by a single parameter, its mean </a:t>
            </a:r>
            <a:r>
              <a:rPr lang="el-GR" smtClean="0">
                <a:cs typeface="Arial" charset="0"/>
              </a:rPr>
              <a:t>λ</a:t>
            </a:r>
            <a:r>
              <a:rPr lang="en-US" smtClean="0">
                <a:cs typeface="Arial" charset="0"/>
              </a:rPr>
              <a:t> (lambda)</a:t>
            </a:r>
            <a:endParaRPr lang="en-US" smtClean="0"/>
          </a:p>
          <a:p>
            <a:pPr eaLnBrk="1" hangingPunct="1"/>
            <a:r>
              <a:rPr lang="en-US" smtClean="0"/>
              <a:t>The probability that an arrival time is less than some specified time  X  is</a:t>
            </a:r>
          </a:p>
        </p:txBody>
      </p:sp>
      <p:sp>
        <p:nvSpPr>
          <p:cNvPr id="301067" name="Rectangle 5"/>
          <p:cNvSpPr>
            <a:spLocks noChangeArrowheads="1"/>
          </p:cNvSpPr>
          <p:nvPr/>
        </p:nvSpPr>
        <p:spPr bwMode="auto">
          <a:xfrm>
            <a:off x="1219200" y="5105400"/>
            <a:ext cx="6858000" cy="1143000"/>
          </a:xfrm>
          <a:prstGeom prst="rect">
            <a:avLst/>
          </a:prstGeom>
          <a:noFill/>
          <a:ln w="9525">
            <a:noFill/>
            <a:miter lim="800000"/>
            <a:headEnd/>
            <a:tailEnd/>
          </a:ln>
        </p:spPr>
        <p:txBody>
          <a:bodyPr lIns="85342" tIns="42672" rIns="85342" bIns="42672"/>
          <a:lstStyle/>
          <a:p>
            <a:pPr marL="320675" indent="-320675" defTabSz="852488">
              <a:spcBef>
                <a:spcPct val="20000"/>
              </a:spcBef>
              <a:buClr>
                <a:schemeClr val="folHlink"/>
              </a:buClr>
              <a:buSzPct val="60000"/>
              <a:buFont typeface="Wingdings" pitchFamily="2" charset="2"/>
              <a:buNone/>
            </a:pPr>
            <a:r>
              <a:rPr lang="en-US" sz="1800"/>
              <a:t>where  	e = mathematical constant approximated by 2.71828</a:t>
            </a:r>
          </a:p>
          <a:p>
            <a:pPr marL="320675" indent="-320675" defTabSz="852488">
              <a:spcBef>
                <a:spcPct val="20000"/>
              </a:spcBef>
              <a:buClr>
                <a:schemeClr val="folHlink"/>
              </a:buClr>
              <a:buSzPct val="60000"/>
              <a:buFont typeface="Wingdings" pitchFamily="2" charset="2"/>
              <a:buNone/>
            </a:pPr>
            <a:r>
              <a:rPr lang="en-US" sz="1800"/>
              <a:t>		</a:t>
            </a:r>
            <a:r>
              <a:rPr lang="el-GR" sz="1800">
                <a:cs typeface="Arial" charset="0"/>
              </a:rPr>
              <a:t>λ</a:t>
            </a:r>
            <a:r>
              <a:rPr lang="en-US" sz="1800">
                <a:sym typeface="Arial" charset="0"/>
              </a:rPr>
              <a:t> = the population mean number of arrivals per unit</a:t>
            </a:r>
          </a:p>
          <a:p>
            <a:pPr marL="320675" indent="-320675" defTabSz="852488">
              <a:spcBef>
                <a:spcPct val="20000"/>
              </a:spcBef>
              <a:buClr>
                <a:schemeClr val="folHlink"/>
              </a:buClr>
              <a:buSzPct val="60000"/>
              <a:buFont typeface="Wingdings" pitchFamily="2" charset="2"/>
              <a:buNone/>
            </a:pPr>
            <a:r>
              <a:rPr lang="en-US" sz="1800">
                <a:sym typeface="Arial" charset="0"/>
              </a:rPr>
              <a:t>		X = any value of the continuous variable where 0 &lt; X &lt;</a:t>
            </a:r>
            <a:r>
              <a:rPr lang="en-US" sz="2300">
                <a:sym typeface="Arial" charset="0"/>
              </a:rPr>
              <a:t> </a:t>
            </a:r>
          </a:p>
        </p:txBody>
      </p:sp>
      <p:graphicFrame>
        <p:nvGraphicFramePr>
          <p:cNvPr id="301062" name="Object 6"/>
          <p:cNvGraphicFramePr>
            <a:graphicFrameLocks noChangeAspect="1"/>
          </p:cNvGraphicFramePr>
          <p:nvPr/>
        </p:nvGraphicFramePr>
        <p:xfrm>
          <a:off x="7696200" y="5867400"/>
          <a:ext cx="381000" cy="317500"/>
        </p:xfrm>
        <a:graphic>
          <a:graphicData uri="http://schemas.openxmlformats.org/presentationml/2006/ole">
            <p:oleObj spid="_x0000_s301062" name="Equation" r:id="rId4" imgW="152280" imgH="126720" progId="Equation.3">
              <p:embed/>
            </p:oleObj>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10"/>
          </p:nvPr>
        </p:nvSpPr>
        <p:spPr>
          <a:ln/>
        </p:spPr>
        <p:txBody>
          <a:bodyPr/>
          <a:lstStyle/>
          <a:p>
            <a:r>
              <a:rPr lang="en-US"/>
              <a:t>Copyright ©2011 Pearson Education, Inc. publishing as Prentice Hall</a:t>
            </a:r>
          </a:p>
        </p:txBody>
      </p:sp>
      <p:sp>
        <p:nvSpPr>
          <p:cNvPr id="7" name="Rectangle 5"/>
          <p:cNvSpPr>
            <a:spLocks noGrp="1" noChangeArrowheads="1"/>
          </p:cNvSpPr>
          <p:nvPr>
            <p:ph type="sldNum" sz="quarter" idx="11"/>
          </p:nvPr>
        </p:nvSpPr>
        <p:spPr>
          <a:ln/>
        </p:spPr>
        <p:txBody>
          <a:bodyPr/>
          <a:lstStyle/>
          <a:p>
            <a:r>
              <a:rPr lang="en-US"/>
              <a:t>6-</a:t>
            </a:r>
            <a:fld id="{AAD59EB9-FA26-4437-B4F7-44299182AA33}" type="slidenum">
              <a:rPr lang="en-US"/>
              <a:pPr/>
              <a:t>51</a:t>
            </a:fld>
            <a:endParaRPr lang="en-US"/>
          </a:p>
        </p:txBody>
      </p:sp>
      <p:sp>
        <p:nvSpPr>
          <p:cNvPr id="395267" name="Rectangle 2"/>
          <p:cNvSpPr>
            <a:spLocks noChangeArrowheads="1"/>
          </p:cNvSpPr>
          <p:nvPr/>
        </p:nvSpPr>
        <p:spPr bwMode="auto">
          <a:xfrm>
            <a:off x="7467600" y="4572000"/>
            <a:ext cx="1143000" cy="533400"/>
          </a:xfrm>
          <a:prstGeom prst="rect">
            <a:avLst/>
          </a:prstGeom>
          <a:solidFill>
            <a:srgbClr val="FDE0BD"/>
          </a:solidFill>
          <a:ln w="9525" algn="ctr">
            <a:solidFill>
              <a:schemeClr val="tx1"/>
            </a:solidFill>
            <a:miter lim="800000"/>
            <a:headEnd/>
            <a:tailEnd/>
          </a:ln>
        </p:spPr>
        <p:txBody>
          <a:bodyPr wrap="none" anchor="ctr"/>
          <a:lstStyle/>
          <a:p>
            <a:pPr algn="ctr">
              <a:spcBef>
                <a:spcPct val="50000"/>
              </a:spcBef>
            </a:pPr>
            <a:endParaRPr lang="en-US"/>
          </a:p>
        </p:txBody>
      </p:sp>
      <p:sp>
        <p:nvSpPr>
          <p:cNvPr id="395268" name="Rectangle 3"/>
          <p:cNvSpPr>
            <a:spLocks noGrp="1" noChangeArrowheads="1"/>
          </p:cNvSpPr>
          <p:nvPr>
            <p:ph type="title"/>
          </p:nvPr>
        </p:nvSpPr>
        <p:spPr>
          <a:xfrm>
            <a:off x="1773238" y="320675"/>
            <a:ext cx="6624637" cy="858838"/>
          </a:xfrm>
        </p:spPr>
        <p:txBody>
          <a:bodyPr/>
          <a:lstStyle/>
          <a:p>
            <a:pPr eaLnBrk="1" hangingPunct="1">
              <a:lnSpc>
                <a:spcPct val="80000"/>
              </a:lnSpc>
            </a:pPr>
            <a:r>
              <a:rPr lang="en-US" sz="3600" smtClean="0"/>
              <a:t>Exponential Distribution </a:t>
            </a:r>
            <a:br>
              <a:rPr lang="en-US" sz="3600" smtClean="0"/>
            </a:br>
            <a:r>
              <a:rPr lang="en-US" sz="3600" smtClean="0"/>
              <a:t>Example</a:t>
            </a:r>
          </a:p>
        </p:txBody>
      </p:sp>
      <p:sp>
        <p:nvSpPr>
          <p:cNvPr id="395269" name="Text Box 4"/>
          <p:cNvSpPr txBox="1">
            <a:spLocks noChangeArrowheads="1"/>
          </p:cNvSpPr>
          <p:nvPr/>
        </p:nvSpPr>
        <p:spPr bwMode="auto">
          <a:xfrm>
            <a:off x="838200" y="1752600"/>
            <a:ext cx="7620000" cy="1552575"/>
          </a:xfrm>
          <a:prstGeom prst="rect">
            <a:avLst/>
          </a:prstGeom>
          <a:noFill/>
          <a:ln w="9525">
            <a:noFill/>
            <a:miter lim="800000"/>
            <a:headEnd/>
            <a:tailEnd/>
          </a:ln>
        </p:spPr>
        <p:txBody>
          <a:bodyPr>
            <a:spAutoFit/>
          </a:bodyPr>
          <a:lstStyle/>
          <a:p>
            <a:pPr>
              <a:spcBef>
                <a:spcPct val="50000"/>
              </a:spcBef>
            </a:pPr>
            <a:r>
              <a:rPr lang="en-US">
                <a:solidFill>
                  <a:schemeClr val="hlink"/>
                </a:solidFill>
              </a:rPr>
              <a:t>Example:</a:t>
            </a:r>
            <a:r>
              <a:rPr lang="en-US"/>
              <a:t> Customers arrive at the service counter at the rate of 15 per hour.  </a:t>
            </a:r>
            <a:r>
              <a:rPr lang="en-US">
                <a:solidFill>
                  <a:schemeClr val="folHlink"/>
                </a:solidFill>
              </a:rPr>
              <a:t>What is the probability that the arrival time between consecutive customers is less than three minutes?</a:t>
            </a:r>
          </a:p>
        </p:txBody>
      </p:sp>
      <p:sp>
        <p:nvSpPr>
          <p:cNvPr id="395270" name="Text Box 5"/>
          <p:cNvSpPr txBox="1">
            <a:spLocks noChangeArrowheads="1"/>
          </p:cNvSpPr>
          <p:nvPr/>
        </p:nvSpPr>
        <p:spPr bwMode="auto">
          <a:xfrm>
            <a:off x="609600" y="3505200"/>
            <a:ext cx="8077200" cy="2862263"/>
          </a:xfrm>
          <a:prstGeom prst="rect">
            <a:avLst/>
          </a:prstGeom>
          <a:noFill/>
          <a:ln w="9525">
            <a:noFill/>
            <a:miter lim="800000"/>
            <a:headEnd/>
            <a:tailEnd/>
          </a:ln>
        </p:spPr>
        <p:txBody>
          <a:bodyPr>
            <a:spAutoFit/>
          </a:bodyPr>
          <a:lstStyle/>
          <a:p>
            <a:pPr marL="457200" indent="-457200">
              <a:spcBef>
                <a:spcPct val="50000"/>
              </a:spcBef>
              <a:buClr>
                <a:schemeClr val="folHlink"/>
              </a:buClr>
              <a:buFont typeface="Wingdings" pitchFamily="2" charset="2"/>
              <a:buChar char="§"/>
            </a:pPr>
            <a:r>
              <a:rPr lang="en-US"/>
              <a:t>The mean number of arrivals per hour is 15, so </a:t>
            </a:r>
            <a:r>
              <a:rPr lang="el-GR"/>
              <a:t>λ</a:t>
            </a:r>
            <a:r>
              <a:rPr lang="en-US">
                <a:sym typeface="Arial" charset="0"/>
              </a:rPr>
              <a:t> = 15</a:t>
            </a:r>
          </a:p>
          <a:p>
            <a:pPr marL="457200" indent="-457200">
              <a:spcBef>
                <a:spcPct val="50000"/>
              </a:spcBef>
              <a:buClr>
                <a:schemeClr val="folHlink"/>
              </a:buClr>
              <a:buFont typeface="Wingdings" pitchFamily="2" charset="2"/>
              <a:buChar char="§"/>
            </a:pPr>
            <a:r>
              <a:rPr lang="en-US">
                <a:sym typeface="Arial" charset="0"/>
              </a:rPr>
              <a:t>Three minutes is 0.05 hours</a:t>
            </a:r>
          </a:p>
          <a:p>
            <a:pPr marL="457200" indent="-457200">
              <a:spcBef>
                <a:spcPct val="50000"/>
              </a:spcBef>
              <a:buClr>
                <a:schemeClr val="folHlink"/>
              </a:buClr>
              <a:buFont typeface="Wingdings" pitchFamily="2" charset="2"/>
              <a:buChar char="§"/>
            </a:pPr>
            <a:r>
              <a:rPr lang="en-US">
                <a:solidFill>
                  <a:schemeClr val="folHlink"/>
                </a:solidFill>
                <a:sym typeface="Arial" charset="0"/>
              </a:rPr>
              <a:t>P(arrival time &lt; .05)</a:t>
            </a:r>
            <a:r>
              <a:rPr lang="en-US">
                <a:sym typeface="Arial" charset="0"/>
              </a:rPr>
              <a:t> = 1 – e</a:t>
            </a:r>
            <a:r>
              <a:rPr lang="en-US" baseline="30000">
                <a:sym typeface="Arial" charset="0"/>
              </a:rPr>
              <a:t>-</a:t>
            </a:r>
            <a:r>
              <a:rPr lang="el-GR" baseline="30000"/>
              <a:t>λ</a:t>
            </a:r>
            <a:r>
              <a:rPr lang="en-US" baseline="30000"/>
              <a:t>X</a:t>
            </a:r>
            <a:r>
              <a:rPr lang="en-US">
                <a:sym typeface="Arial" charset="0"/>
              </a:rPr>
              <a:t> = 1 – e</a:t>
            </a:r>
            <a:r>
              <a:rPr lang="en-US" baseline="30000">
                <a:sym typeface="Arial" charset="0"/>
              </a:rPr>
              <a:t>-(15)(0.05)</a:t>
            </a:r>
            <a:r>
              <a:rPr lang="en-US">
                <a:sym typeface="Arial" charset="0"/>
              </a:rPr>
              <a:t> =  </a:t>
            </a:r>
            <a:r>
              <a:rPr lang="en-US">
                <a:solidFill>
                  <a:schemeClr val="folHlink"/>
                </a:solidFill>
                <a:sym typeface="Arial" charset="0"/>
              </a:rPr>
              <a:t>0.5276</a:t>
            </a:r>
          </a:p>
          <a:p>
            <a:pPr marL="457200" indent="-457200">
              <a:spcBef>
                <a:spcPct val="50000"/>
              </a:spcBef>
              <a:buClr>
                <a:schemeClr val="folHlink"/>
              </a:buClr>
              <a:buFont typeface="Wingdings" pitchFamily="2" charset="2"/>
              <a:buChar char="§"/>
            </a:pPr>
            <a:r>
              <a:rPr lang="en-US">
                <a:sym typeface="Arial" charset="0"/>
              </a:rPr>
              <a:t>So there is a 52.76% chance that the arrival time between successive customers is less than three minutes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ftr" sz="quarter" idx="10"/>
          </p:nvPr>
        </p:nvSpPr>
        <p:spPr>
          <a:ln/>
        </p:spPr>
        <p:txBody>
          <a:bodyPr/>
          <a:lstStyle/>
          <a:p>
            <a:r>
              <a:rPr lang="en-US"/>
              <a:t>Copyright ©2011 Pearson Education, Inc. publishing as Prentice Hall</a:t>
            </a:r>
          </a:p>
        </p:txBody>
      </p:sp>
      <p:sp>
        <p:nvSpPr>
          <p:cNvPr id="6" name="Rectangle 5"/>
          <p:cNvSpPr>
            <a:spLocks noGrp="1" noChangeArrowheads="1"/>
          </p:cNvSpPr>
          <p:nvPr>
            <p:ph type="sldNum" sz="quarter" idx="11"/>
          </p:nvPr>
        </p:nvSpPr>
        <p:spPr>
          <a:ln/>
        </p:spPr>
        <p:txBody>
          <a:bodyPr/>
          <a:lstStyle/>
          <a:p>
            <a:r>
              <a:rPr lang="en-US"/>
              <a:t>6-</a:t>
            </a:r>
            <a:fld id="{CCADF480-DCF4-43C6-AB41-3FF3BAD27CC8}" type="slidenum">
              <a:rPr lang="en-US"/>
              <a:pPr/>
              <a:t>52</a:t>
            </a:fld>
            <a:endParaRPr lang="en-US"/>
          </a:p>
        </p:txBody>
      </p:sp>
      <p:sp>
        <p:nvSpPr>
          <p:cNvPr id="396291" name="Rectangle 2"/>
          <p:cNvSpPr>
            <a:spLocks noGrp="1" noChangeArrowheads="1"/>
          </p:cNvSpPr>
          <p:nvPr>
            <p:ph type="title"/>
          </p:nvPr>
        </p:nvSpPr>
        <p:spPr/>
        <p:txBody>
          <a:bodyPr/>
          <a:lstStyle/>
          <a:p>
            <a:pPr eaLnBrk="1" hangingPunct="1"/>
            <a:r>
              <a:rPr lang="en-US" sz="3600" smtClean="0"/>
              <a:t>The Exponential Distribution</a:t>
            </a:r>
            <a:br>
              <a:rPr lang="en-US" sz="3600" smtClean="0"/>
            </a:br>
            <a:r>
              <a:rPr lang="en-US" sz="3600" smtClean="0"/>
              <a:t>In Excel</a:t>
            </a:r>
          </a:p>
        </p:txBody>
      </p:sp>
      <p:pic>
        <p:nvPicPr>
          <p:cNvPr id="396292" name="Picture 4" descr="Figure 6"/>
          <p:cNvPicPr>
            <a:picLocks noGrp="1" noChangeAspect="1" noChangeArrowheads="1"/>
          </p:cNvPicPr>
          <p:nvPr>
            <p:ph type="body" idx="1"/>
          </p:nvPr>
        </p:nvPicPr>
        <p:blipFill>
          <a:blip r:embed="rId2"/>
          <a:srcRect/>
          <a:stretch>
            <a:fillRect/>
          </a:stretch>
        </p:blipFill>
        <p:spPr>
          <a:xfrm>
            <a:off x="762000" y="2895600"/>
            <a:ext cx="6553200" cy="2782888"/>
          </a:xfrm>
        </p:spPr>
      </p:pic>
      <p:sp>
        <p:nvSpPr>
          <p:cNvPr id="396293" name="Text Box 5"/>
          <p:cNvSpPr txBox="1">
            <a:spLocks noChangeArrowheads="1"/>
          </p:cNvSpPr>
          <p:nvPr/>
        </p:nvSpPr>
        <p:spPr bwMode="auto">
          <a:xfrm>
            <a:off x="1127125" y="1563688"/>
            <a:ext cx="7331075" cy="822325"/>
          </a:xfrm>
          <a:prstGeom prst="rect">
            <a:avLst/>
          </a:prstGeom>
          <a:noFill/>
          <a:ln w="9525" algn="ctr">
            <a:noFill/>
            <a:miter lim="800000"/>
            <a:headEnd/>
            <a:tailEnd/>
          </a:ln>
        </p:spPr>
        <p:txBody>
          <a:bodyPr>
            <a:spAutoFit/>
          </a:bodyPr>
          <a:lstStyle/>
          <a:p>
            <a:pPr algn="ctr">
              <a:spcBef>
                <a:spcPct val="50000"/>
              </a:spcBef>
            </a:pPr>
            <a:r>
              <a:rPr lang="en-US" b="1"/>
              <a:t>Calculating the probability that an exponential distribution with an mean of 20 is less than 0.1</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ftr" sz="quarter" idx="10"/>
          </p:nvPr>
        </p:nvSpPr>
        <p:spPr>
          <a:ln/>
        </p:spPr>
        <p:txBody>
          <a:bodyPr/>
          <a:lstStyle/>
          <a:p>
            <a:r>
              <a:rPr lang="en-US"/>
              <a:t>Copyright ©2011 Pearson Education, Inc. publishing as Prentice Hall</a:t>
            </a:r>
          </a:p>
        </p:txBody>
      </p:sp>
      <p:sp>
        <p:nvSpPr>
          <p:cNvPr id="5" name="Rectangle 5"/>
          <p:cNvSpPr>
            <a:spLocks noGrp="1" noChangeArrowheads="1"/>
          </p:cNvSpPr>
          <p:nvPr>
            <p:ph type="sldNum" sz="quarter" idx="11"/>
          </p:nvPr>
        </p:nvSpPr>
        <p:spPr>
          <a:ln/>
        </p:spPr>
        <p:txBody>
          <a:bodyPr/>
          <a:lstStyle/>
          <a:p>
            <a:r>
              <a:rPr lang="en-US"/>
              <a:t>6-</a:t>
            </a:r>
            <a:fld id="{C1770276-E14C-4AFC-AB71-573BADC848F4}" type="slidenum">
              <a:rPr lang="en-US"/>
              <a:pPr/>
              <a:t>53</a:t>
            </a:fld>
            <a:endParaRPr lang="en-US"/>
          </a:p>
        </p:txBody>
      </p:sp>
      <p:sp>
        <p:nvSpPr>
          <p:cNvPr id="397315" name="Rectangle 2"/>
          <p:cNvSpPr>
            <a:spLocks noGrp="1" noChangeArrowheads="1"/>
          </p:cNvSpPr>
          <p:nvPr>
            <p:ph type="title"/>
          </p:nvPr>
        </p:nvSpPr>
        <p:spPr>
          <a:xfrm>
            <a:off x="1143000" y="381000"/>
            <a:ext cx="7383463" cy="990600"/>
          </a:xfrm>
        </p:spPr>
        <p:txBody>
          <a:bodyPr/>
          <a:lstStyle/>
          <a:p>
            <a:pPr eaLnBrk="1" hangingPunct="1"/>
            <a:r>
              <a:rPr lang="en-US" sz="3600" smtClean="0"/>
              <a:t>Normal Approximation to the Binomial Distribution</a:t>
            </a:r>
          </a:p>
        </p:txBody>
      </p:sp>
      <p:sp>
        <p:nvSpPr>
          <p:cNvPr id="397316" name="Rectangle 3"/>
          <p:cNvSpPr>
            <a:spLocks noGrp="1" noChangeArrowheads="1"/>
          </p:cNvSpPr>
          <p:nvPr>
            <p:ph type="body" idx="1"/>
          </p:nvPr>
        </p:nvSpPr>
        <p:spPr/>
        <p:txBody>
          <a:bodyPr/>
          <a:lstStyle/>
          <a:p>
            <a:pPr eaLnBrk="1" hangingPunct="1"/>
            <a:r>
              <a:rPr lang="en-US" smtClean="0"/>
              <a:t>The binomial distribution is a discrete distribution, but the normal is continuous</a:t>
            </a:r>
          </a:p>
          <a:p>
            <a:pPr eaLnBrk="1" hangingPunct="1"/>
            <a:r>
              <a:rPr lang="en-US" smtClean="0"/>
              <a:t>To use the normal to approximate the binomial, accuracy is improved if you use a correction for continuity adjustment</a:t>
            </a:r>
          </a:p>
          <a:p>
            <a:pPr eaLnBrk="1" hangingPunct="1"/>
            <a:r>
              <a:rPr lang="en-US" smtClean="0">
                <a:solidFill>
                  <a:schemeClr val="folHlink"/>
                </a:solidFill>
              </a:rPr>
              <a:t>Example</a:t>
            </a:r>
            <a:r>
              <a:rPr lang="en-US" smtClean="0"/>
              <a:t>:</a:t>
            </a:r>
          </a:p>
          <a:p>
            <a:pPr lvl="1" eaLnBrk="1" hangingPunct="1"/>
            <a:r>
              <a:rPr lang="en-US" smtClean="0"/>
              <a:t>X is discrete in a binomial distribution, so P(X = 4) can be approximated with a continuous normal distribution by finding</a:t>
            </a:r>
          </a:p>
          <a:p>
            <a:pPr lvl="1" eaLnBrk="1" hangingPunct="1">
              <a:buFont typeface="Wingdings" pitchFamily="2" charset="2"/>
              <a:buNone/>
            </a:pPr>
            <a:r>
              <a:rPr lang="en-US" smtClean="0"/>
              <a:t>				 P(3.5 &lt; X &lt; 4.5)</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ftr" sz="quarter" idx="10"/>
          </p:nvPr>
        </p:nvSpPr>
        <p:spPr>
          <a:ln/>
        </p:spPr>
        <p:txBody>
          <a:bodyPr/>
          <a:lstStyle/>
          <a:p>
            <a:r>
              <a:rPr lang="en-US"/>
              <a:t>Copyright ©2011 Pearson Education, Inc. publishing as Prentice Hall</a:t>
            </a:r>
          </a:p>
        </p:txBody>
      </p:sp>
      <p:sp>
        <p:nvSpPr>
          <p:cNvPr id="6" name="Rectangle 5"/>
          <p:cNvSpPr>
            <a:spLocks noGrp="1" noChangeArrowheads="1"/>
          </p:cNvSpPr>
          <p:nvPr>
            <p:ph type="sldNum" sz="quarter" idx="11"/>
          </p:nvPr>
        </p:nvSpPr>
        <p:spPr>
          <a:ln/>
        </p:spPr>
        <p:txBody>
          <a:bodyPr/>
          <a:lstStyle/>
          <a:p>
            <a:r>
              <a:rPr lang="en-US"/>
              <a:t>6-</a:t>
            </a:r>
            <a:fld id="{52E42B67-8B94-4600-BA04-FE853A1EA78D}" type="slidenum">
              <a:rPr lang="en-US"/>
              <a:pPr/>
              <a:t>54</a:t>
            </a:fld>
            <a:endParaRPr lang="en-US"/>
          </a:p>
        </p:txBody>
      </p:sp>
      <p:sp>
        <p:nvSpPr>
          <p:cNvPr id="398339" name="Rectangle 2"/>
          <p:cNvSpPr>
            <a:spLocks noGrp="1" noChangeArrowheads="1"/>
          </p:cNvSpPr>
          <p:nvPr>
            <p:ph type="title"/>
          </p:nvPr>
        </p:nvSpPr>
        <p:spPr>
          <a:xfrm>
            <a:off x="1143000" y="381000"/>
            <a:ext cx="7383463" cy="990600"/>
          </a:xfrm>
        </p:spPr>
        <p:txBody>
          <a:bodyPr/>
          <a:lstStyle/>
          <a:p>
            <a:pPr eaLnBrk="1" hangingPunct="1"/>
            <a:r>
              <a:rPr lang="en-US" sz="3600" smtClean="0"/>
              <a:t>Normal Approximation to the Binomial Distribution</a:t>
            </a:r>
          </a:p>
        </p:txBody>
      </p:sp>
      <p:sp>
        <p:nvSpPr>
          <p:cNvPr id="398340" name="Rectangle 3"/>
          <p:cNvSpPr>
            <a:spLocks noGrp="1" noChangeArrowheads="1"/>
          </p:cNvSpPr>
          <p:nvPr>
            <p:ph type="body" idx="1"/>
          </p:nvPr>
        </p:nvSpPr>
        <p:spPr/>
        <p:txBody>
          <a:bodyPr/>
          <a:lstStyle/>
          <a:p>
            <a:pPr eaLnBrk="1" hangingPunct="1">
              <a:lnSpc>
                <a:spcPct val="90000"/>
              </a:lnSpc>
            </a:pPr>
            <a:r>
              <a:rPr lang="en-US" smtClean="0"/>
              <a:t>The closer </a:t>
            </a:r>
            <a:r>
              <a:rPr lang="el-GR" smtClean="0">
                <a:cs typeface="Arial" charset="0"/>
              </a:rPr>
              <a:t>π</a:t>
            </a:r>
            <a:r>
              <a:rPr lang="en-US" smtClean="0"/>
              <a:t> is to 0.5, the better the normal approximation to the binomial</a:t>
            </a:r>
          </a:p>
          <a:p>
            <a:pPr eaLnBrk="1" hangingPunct="1">
              <a:lnSpc>
                <a:spcPct val="90000"/>
              </a:lnSpc>
            </a:pPr>
            <a:r>
              <a:rPr lang="en-US" smtClean="0"/>
              <a:t>The larger the sample size n, the better the normal approximation to the binomial</a:t>
            </a:r>
            <a:r>
              <a:rPr lang="en-US" smtClean="0">
                <a:solidFill>
                  <a:schemeClr val="folHlink"/>
                </a:solidFill>
              </a:rPr>
              <a:t> </a:t>
            </a:r>
          </a:p>
          <a:p>
            <a:pPr eaLnBrk="1" hangingPunct="1">
              <a:lnSpc>
                <a:spcPct val="90000"/>
              </a:lnSpc>
            </a:pPr>
            <a:r>
              <a:rPr lang="en-US" smtClean="0">
                <a:solidFill>
                  <a:schemeClr val="folHlink"/>
                </a:solidFill>
              </a:rPr>
              <a:t>General rule:</a:t>
            </a:r>
          </a:p>
          <a:p>
            <a:pPr lvl="1" eaLnBrk="1" hangingPunct="1">
              <a:lnSpc>
                <a:spcPct val="90000"/>
              </a:lnSpc>
            </a:pPr>
            <a:r>
              <a:rPr lang="en-US" smtClean="0"/>
              <a:t>The normal distribution can be used to approximate the binomial distribution if </a:t>
            </a:r>
          </a:p>
          <a:p>
            <a:pPr lvl="1" eaLnBrk="1" hangingPunct="1">
              <a:lnSpc>
                <a:spcPct val="90000"/>
              </a:lnSpc>
            </a:pPr>
            <a:endParaRPr lang="en-US" smtClean="0"/>
          </a:p>
          <a:p>
            <a:pPr lvl="1" eaLnBrk="1" hangingPunct="1">
              <a:lnSpc>
                <a:spcPct val="90000"/>
              </a:lnSpc>
              <a:buFont typeface="Wingdings" pitchFamily="2" charset="2"/>
              <a:buNone/>
            </a:pPr>
            <a:r>
              <a:rPr lang="en-US" smtClean="0"/>
              <a:t>				n</a:t>
            </a:r>
            <a:r>
              <a:rPr lang="el-GR" smtClean="0">
                <a:cs typeface="Arial" charset="0"/>
              </a:rPr>
              <a:t>π</a:t>
            </a:r>
            <a:r>
              <a:rPr lang="en-US" smtClean="0"/>
              <a:t> </a:t>
            </a:r>
            <a:r>
              <a:rPr lang="en-US" smtClean="0">
                <a:cs typeface="Arial" charset="0"/>
              </a:rPr>
              <a:t>≥ 5 </a:t>
            </a:r>
          </a:p>
          <a:p>
            <a:pPr lvl="1" eaLnBrk="1" hangingPunct="1">
              <a:lnSpc>
                <a:spcPct val="90000"/>
              </a:lnSpc>
              <a:buFont typeface="Wingdings" pitchFamily="2" charset="2"/>
              <a:buNone/>
            </a:pPr>
            <a:r>
              <a:rPr lang="en-US" smtClean="0">
                <a:cs typeface="Arial" charset="0"/>
              </a:rPr>
              <a:t>			and</a:t>
            </a:r>
          </a:p>
          <a:p>
            <a:pPr lvl="1" eaLnBrk="1" hangingPunct="1">
              <a:lnSpc>
                <a:spcPct val="90000"/>
              </a:lnSpc>
              <a:buFont typeface="Wingdings" pitchFamily="2" charset="2"/>
              <a:buNone/>
            </a:pPr>
            <a:r>
              <a:rPr lang="en-US" smtClean="0">
                <a:cs typeface="Arial" charset="0"/>
              </a:rPr>
              <a:t>				n(1 – </a:t>
            </a:r>
            <a:r>
              <a:rPr lang="el-GR" smtClean="0">
                <a:cs typeface="Arial" charset="0"/>
              </a:rPr>
              <a:t>π</a:t>
            </a:r>
            <a:r>
              <a:rPr lang="en-US" smtClean="0">
                <a:cs typeface="Arial" charset="0"/>
              </a:rPr>
              <a:t>) ≥ 5 </a:t>
            </a:r>
          </a:p>
        </p:txBody>
      </p:sp>
      <p:sp>
        <p:nvSpPr>
          <p:cNvPr id="398341" name="Text Box 4"/>
          <p:cNvSpPr txBox="1">
            <a:spLocks noChangeArrowheads="1"/>
          </p:cNvSpPr>
          <p:nvPr/>
        </p:nvSpPr>
        <p:spPr bwMode="auto">
          <a:xfrm>
            <a:off x="7543800" y="1203325"/>
            <a:ext cx="1600200" cy="396875"/>
          </a:xfrm>
          <a:prstGeom prst="rect">
            <a:avLst/>
          </a:prstGeom>
          <a:noFill/>
          <a:ln w="9525">
            <a:noFill/>
            <a:miter lim="800000"/>
            <a:headEnd/>
            <a:tailEnd/>
          </a:ln>
        </p:spPr>
        <p:txBody>
          <a:bodyPr>
            <a:spAutoFit/>
          </a:bodyPr>
          <a:lstStyle/>
          <a:p>
            <a:pPr>
              <a:spcBef>
                <a:spcPct val="50000"/>
              </a:spcBef>
            </a:pPr>
            <a:r>
              <a:rPr lang="en-US" sz="2000" i="1">
                <a:solidFill>
                  <a:srgbClr val="000099"/>
                </a:solidFill>
              </a:rPr>
              <a:t>(continued)</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Grp="1" noChangeArrowheads="1"/>
          </p:cNvSpPr>
          <p:nvPr>
            <p:ph type="ftr" sz="quarter" idx="10"/>
          </p:nvPr>
        </p:nvSpPr>
        <p:spPr>
          <a:ln/>
        </p:spPr>
        <p:txBody>
          <a:bodyPr/>
          <a:lstStyle/>
          <a:p>
            <a:r>
              <a:rPr lang="en-US"/>
              <a:t>Copyright ©2011 Pearson Education, Inc. publishing as Prentice Hall</a:t>
            </a:r>
          </a:p>
        </p:txBody>
      </p:sp>
      <p:sp>
        <p:nvSpPr>
          <p:cNvPr id="8" name="Rectangle 5"/>
          <p:cNvSpPr>
            <a:spLocks noGrp="1" noChangeArrowheads="1"/>
          </p:cNvSpPr>
          <p:nvPr>
            <p:ph type="sldNum" sz="quarter" idx="11"/>
          </p:nvPr>
        </p:nvSpPr>
        <p:spPr>
          <a:ln/>
        </p:spPr>
        <p:txBody>
          <a:bodyPr/>
          <a:lstStyle/>
          <a:p>
            <a:r>
              <a:rPr lang="en-US"/>
              <a:t>6-</a:t>
            </a:r>
            <a:fld id="{2B672867-0356-458C-9EB6-C6D209928D1D}" type="slidenum">
              <a:rPr lang="en-US"/>
              <a:pPr/>
              <a:t>55</a:t>
            </a:fld>
            <a:endParaRPr lang="en-US"/>
          </a:p>
        </p:txBody>
      </p:sp>
      <p:sp>
        <p:nvSpPr>
          <p:cNvPr id="337929" name="Rectangle 2"/>
          <p:cNvSpPr>
            <a:spLocks noGrp="1" noChangeArrowheads="1"/>
          </p:cNvSpPr>
          <p:nvPr>
            <p:ph type="title"/>
          </p:nvPr>
        </p:nvSpPr>
        <p:spPr>
          <a:xfrm>
            <a:off x="1143000" y="381000"/>
            <a:ext cx="7383463" cy="990600"/>
          </a:xfrm>
        </p:spPr>
        <p:txBody>
          <a:bodyPr/>
          <a:lstStyle/>
          <a:p>
            <a:pPr eaLnBrk="1" hangingPunct="1"/>
            <a:r>
              <a:rPr lang="en-US" sz="3600" smtClean="0"/>
              <a:t>Normal Approximation to the Binomial Distribution</a:t>
            </a:r>
          </a:p>
        </p:txBody>
      </p:sp>
      <p:sp>
        <p:nvSpPr>
          <p:cNvPr id="337930" name="Rectangle 3"/>
          <p:cNvSpPr>
            <a:spLocks noGrp="1" noChangeArrowheads="1"/>
          </p:cNvSpPr>
          <p:nvPr>
            <p:ph type="body" idx="1"/>
          </p:nvPr>
        </p:nvSpPr>
        <p:spPr>
          <a:xfrm>
            <a:off x="685800" y="1905000"/>
            <a:ext cx="8077200" cy="4532313"/>
          </a:xfrm>
        </p:spPr>
        <p:txBody>
          <a:bodyPr/>
          <a:lstStyle/>
          <a:p>
            <a:pPr eaLnBrk="1" hangingPunct="1"/>
            <a:r>
              <a:rPr lang="en-US" smtClean="0"/>
              <a:t>The mean and standard deviation of the binomial distribution are</a:t>
            </a:r>
          </a:p>
          <a:p>
            <a:pPr eaLnBrk="1" hangingPunct="1">
              <a:buFont typeface="Wingdings" pitchFamily="2" charset="2"/>
              <a:buNone/>
            </a:pPr>
            <a:r>
              <a:rPr lang="en-US" smtClean="0"/>
              <a:t>				</a:t>
            </a:r>
            <a:r>
              <a:rPr lang="el-GR" smtClean="0">
                <a:latin typeface="Times New Roman" pitchFamily="18" charset="0"/>
                <a:cs typeface="Times New Roman" pitchFamily="18" charset="0"/>
              </a:rPr>
              <a:t>μ</a:t>
            </a:r>
            <a:r>
              <a:rPr lang="en-US" smtClean="0">
                <a:latin typeface="Times New Roman" pitchFamily="18" charset="0"/>
                <a:cs typeface="Times New Roman" pitchFamily="18" charset="0"/>
              </a:rPr>
              <a:t> = </a:t>
            </a:r>
            <a:r>
              <a:rPr lang="en-US" smtClean="0"/>
              <a:t>n</a:t>
            </a:r>
            <a:r>
              <a:rPr lang="el-GR" smtClean="0">
                <a:cs typeface="Arial" charset="0"/>
              </a:rPr>
              <a:t>π</a:t>
            </a:r>
          </a:p>
          <a:p>
            <a:pPr eaLnBrk="1" hangingPunct="1">
              <a:buFont typeface="Wingdings" pitchFamily="2" charset="2"/>
              <a:buNone/>
            </a:pPr>
            <a:r>
              <a:rPr lang="en-US" smtClean="0">
                <a:cs typeface="Arial" charset="0"/>
              </a:rPr>
              <a:t> 		</a:t>
            </a:r>
          </a:p>
          <a:p>
            <a:pPr eaLnBrk="1" hangingPunct="1">
              <a:buFont typeface="Wingdings" pitchFamily="2" charset="2"/>
              <a:buNone/>
            </a:pPr>
            <a:endParaRPr lang="en-US" smtClean="0">
              <a:cs typeface="Arial" charset="0"/>
            </a:endParaRPr>
          </a:p>
          <a:p>
            <a:pPr eaLnBrk="1" hangingPunct="1"/>
            <a:r>
              <a:rPr lang="en-US" smtClean="0">
                <a:cs typeface="Arial" charset="0"/>
              </a:rPr>
              <a:t>Transform binomial to normal using the formula: </a:t>
            </a:r>
          </a:p>
        </p:txBody>
      </p:sp>
      <p:sp>
        <p:nvSpPr>
          <p:cNvPr id="337931" name="Text Box 4"/>
          <p:cNvSpPr txBox="1">
            <a:spLocks noChangeArrowheads="1"/>
          </p:cNvSpPr>
          <p:nvPr/>
        </p:nvSpPr>
        <p:spPr bwMode="auto">
          <a:xfrm>
            <a:off x="7543800" y="1203325"/>
            <a:ext cx="1600200" cy="396875"/>
          </a:xfrm>
          <a:prstGeom prst="rect">
            <a:avLst/>
          </a:prstGeom>
          <a:noFill/>
          <a:ln w="9525">
            <a:noFill/>
            <a:miter lim="800000"/>
            <a:headEnd/>
            <a:tailEnd/>
          </a:ln>
        </p:spPr>
        <p:txBody>
          <a:bodyPr>
            <a:spAutoFit/>
          </a:bodyPr>
          <a:lstStyle/>
          <a:p>
            <a:pPr>
              <a:spcBef>
                <a:spcPct val="50000"/>
              </a:spcBef>
            </a:pPr>
            <a:r>
              <a:rPr lang="en-US" sz="2000" i="1">
                <a:solidFill>
                  <a:srgbClr val="000099"/>
                </a:solidFill>
              </a:rPr>
              <a:t>(continued)</a:t>
            </a:r>
          </a:p>
        </p:txBody>
      </p:sp>
      <p:graphicFrame>
        <p:nvGraphicFramePr>
          <p:cNvPr id="337925" name="Object 5"/>
          <p:cNvGraphicFramePr>
            <a:graphicFrameLocks noChangeAspect="1"/>
          </p:cNvGraphicFramePr>
          <p:nvPr/>
        </p:nvGraphicFramePr>
        <p:xfrm>
          <a:off x="2279650" y="5035550"/>
          <a:ext cx="3957638" cy="1109663"/>
        </p:xfrm>
        <a:graphic>
          <a:graphicData uri="http://schemas.openxmlformats.org/presentationml/2006/ole">
            <p:oleObj spid="_x0000_s337925" name="Equation" r:id="rId3" imgW="1815840" imgH="507960" progId="Equation.3">
              <p:embed/>
            </p:oleObj>
          </a:graphicData>
        </a:graphic>
      </p:graphicFrame>
      <p:graphicFrame>
        <p:nvGraphicFramePr>
          <p:cNvPr id="337926" name="Object 6"/>
          <p:cNvGraphicFramePr>
            <a:graphicFrameLocks noChangeAspect="1"/>
          </p:cNvGraphicFramePr>
          <p:nvPr/>
        </p:nvGraphicFramePr>
        <p:xfrm>
          <a:off x="3041650" y="3463925"/>
          <a:ext cx="2546350" cy="638175"/>
        </p:xfrm>
        <a:graphic>
          <a:graphicData uri="http://schemas.openxmlformats.org/presentationml/2006/ole">
            <p:oleObj spid="_x0000_s337926" name="Equation" r:id="rId4" imgW="1168200" imgH="291960" progId="Equation.3">
              <p:embed/>
            </p:oleObj>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
          <p:cNvSpPr>
            <a:spLocks noGrp="1" noChangeArrowheads="1"/>
          </p:cNvSpPr>
          <p:nvPr>
            <p:ph type="ftr" sz="quarter" idx="10"/>
          </p:nvPr>
        </p:nvSpPr>
        <p:spPr>
          <a:ln/>
        </p:spPr>
        <p:txBody>
          <a:bodyPr/>
          <a:lstStyle/>
          <a:p>
            <a:r>
              <a:rPr lang="en-US"/>
              <a:t>Copyright ©2011 Pearson Education, Inc. publishing as Prentice Hall</a:t>
            </a:r>
          </a:p>
        </p:txBody>
      </p:sp>
      <p:sp>
        <p:nvSpPr>
          <p:cNvPr id="22" name="Rectangle 5"/>
          <p:cNvSpPr>
            <a:spLocks noGrp="1" noChangeArrowheads="1"/>
          </p:cNvSpPr>
          <p:nvPr>
            <p:ph type="sldNum" sz="quarter" idx="11"/>
          </p:nvPr>
        </p:nvSpPr>
        <p:spPr>
          <a:ln/>
        </p:spPr>
        <p:txBody>
          <a:bodyPr/>
          <a:lstStyle/>
          <a:p>
            <a:r>
              <a:rPr lang="en-US"/>
              <a:t>6-</a:t>
            </a:r>
            <a:fld id="{76A07D52-77F9-4E9F-A6A0-08382FFB7B35}" type="slidenum">
              <a:rPr lang="en-US"/>
              <a:pPr/>
              <a:t>56</a:t>
            </a:fld>
            <a:endParaRPr lang="en-US"/>
          </a:p>
        </p:txBody>
      </p:sp>
      <p:sp>
        <p:nvSpPr>
          <p:cNvPr id="338952" name="Line 20"/>
          <p:cNvSpPr>
            <a:spLocks noChangeShapeType="1"/>
          </p:cNvSpPr>
          <p:nvPr/>
        </p:nvSpPr>
        <p:spPr bwMode="auto">
          <a:xfrm>
            <a:off x="5943600" y="5791200"/>
            <a:ext cx="0" cy="228600"/>
          </a:xfrm>
          <a:prstGeom prst="line">
            <a:avLst/>
          </a:prstGeom>
          <a:noFill/>
          <a:ln w="31750">
            <a:solidFill>
              <a:schemeClr val="tx1"/>
            </a:solidFill>
            <a:round/>
            <a:headEnd/>
            <a:tailEnd/>
          </a:ln>
        </p:spPr>
        <p:txBody>
          <a:bodyPr wrap="none" anchor="ctr"/>
          <a:lstStyle/>
          <a:p>
            <a:endParaRPr lang="en-US"/>
          </a:p>
        </p:txBody>
      </p:sp>
      <p:sp>
        <p:nvSpPr>
          <p:cNvPr id="338953" name="Line 21"/>
          <p:cNvSpPr>
            <a:spLocks noChangeShapeType="1"/>
          </p:cNvSpPr>
          <p:nvPr/>
        </p:nvSpPr>
        <p:spPr bwMode="auto">
          <a:xfrm>
            <a:off x="5181600" y="5562600"/>
            <a:ext cx="457200" cy="304800"/>
          </a:xfrm>
          <a:prstGeom prst="line">
            <a:avLst/>
          </a:prstGeom>
          <a:noFill/>
          <a:ln w="19050">
            <a:solidFill>
              <a:schemeClr val="tx1"/>
            </a:solidFill>
            <a:round/>
            <a:headEnd/>
            <a:tailEnd type="triangle" w="med" len="med"/>
          </a:ln>
        </p:spPr>
        <p:txBody>
          <a:bodyPr wrap="none" anchor="ctr"/>
          <a:lstStyle/>
          <a:p>
            <a:endParaRPr lang="en-US"/>
          </a:p>
        </p:txBody>
      </p:sp>
      <p:sp>
        <p:nvSpPr>
          <p:cNvPr id="338954" name="Rectangle 23"/>
          <p:cNvSpPr>
            <a:spLocks noChangeArrowheads="1"/>
          </p:cNvSpPr>
          <p:nvPr/>
        </p:nvSpPr>
        <p:spPr bwMode="auto">
          <a:xfrm>
            <a:off x="3962400" y="5181600"/>
            <a:ext cx="1219200" cy="381000"/>
          </a:xfrm>
          <a:prstGeom prst="rect">
            <a:avLst/>
          </a:prstGeom>
          <a:solidFill>
            <a:srgbClr val="C7DAF7"/>
          </a:solidFill>
          <a:ln w="9525" algn="ctr">
            <a:solidFill>
              <a:schemeClr val="tx1"/>
            </a:solidFill>
            <a:miter lim="800000"/>
            <a:headEnd/>
            <a:tailEnd/>
          </a:ln>
        </p:spPr>
        <p:txBody>
          <a:bodyPr anchor="ctr">
            <a:spAutoFit/>
          </a:bodyPr>
          <a:lstStyle/>
          <a:p>
            <a:pPr algn="ctr">
              <a:spcBef>
                <a:spcPct val="50000"/>
              </a:spcBef>
            </a:pPr>
            <a:endParaRPr lang="en-US"/>
          </a:p>
        </p:txBody>
      </p:sp>
      <p:sp>
        <p:nvSpPr>
          <p:cNvPr id="338955" name="Rectangle 2"/>
          <p:cNvSpPr>
            <a:spLocks noGrp="1" noChangeArrowheads="1"/>
          </p:cNvSpPr>
          <p:nvPr>
            <p:ph type="title"/>
          </p:nvPr>
        </p:nvSpPr>
        <p:spPr>
          <a:xfrm>
            <a:off x="1143000" y="381000"/>
            <a:ext cx="7383463" cy="990600"/>
          </a:xfrm>
        </p:spPr>
        <p:txBody>
          <a:bodyPr/>
          <a:lstStyle/>
          <a:p>
            <a:pPr eaLnBrk="1" hangingPunct="1"/>
            <a:r>
              <a:rPr lang="en-US" sz="3600" smtClean="0"/>
              <a:t>Using the Normal Approximation </a:t>
            </a:r>
            <a:br>
              <a:rPr lang="en-US" sz="3600" smtClean="0"/>
            </a:br>
            <a:r>
              <a:rPr lang="en-US" sz="3600" smtClean="0"/>
              <a:t>to the Binomial Distribution</a:t>
            </a:r>
          </a:p>
        </p:txBody>
      </p:sp>
      <p:sp>
        <p:nvSpPr>
          <p:cNvPr id="338956" name="Rectangle 3"/>
          <p:cNvSpPr>
            <a:spLocks noGrp="1" noChangeArrowheads="1"/>
          </p:cNvSpPr>
          <p:nvPr>
            <p:ph type="body" idx="1"/>
          </p:nvPr>
        </p:nvSpPr>
        <p:spPr>
          <a:xfrm>
            <a:off x="838200" y="1676400"/>
            <a:ext cx="8077200" cy="4532313"/>
          </a:xfrm>
        </p:spPr>
        <p:txBody>
          <a:bodyPr/>
          <a:lstStyle/>
          <a:p>
            <a:pPr eaLnBrk="1" hangingPunct="1"/>
            <a:r>
              <a:rPr lang="en-US" sz="2400" smtClean="0">
                <a:solidFill>
                  <a:schemeClr val="folHlink"/>
                </a:solidFill>
              </a:rPr>
              <a:t>If n = 1000 and </a:t>
            </a:r>
            <a:r>
              <a:rPr lang="el-GR" sz="2400" smtClean="0">
                <a:solidFill>
                  <a:schemeClr val="folHlink"/>
                </a:solidFill>
                <a:cs typeface="Arial" charset="0"/>
              </a:rPr>
              <a:t>π</a:t>
            </a:r>
            <a:r>
              <a:rPr lang="en-US" sz="2400" smtClean="0">
                <a:solidFill>
                  <a:schemeClr val="folHlink"/>
                </a:solidFill>
              </a:rPr>
              <a:t> = 0.2, what is P(X </a:t>
            </a:r>
            <a:r>
              <a:rPr lang="en-US" sz="2400" smtClean="0">
                <a:solidFill>
                  <a:schemeClr val="folHlink"/>
                </a:solidFill>
                <a:cs typeface="Arial" charset="0"/>
              </a:rPr>
              <a:t>≤</a:t>
            </a:r>
            <a:r>
              <a:rPr lang="en-US" sz="2400" smtClean="0">
                <a:solidFill>
                  <a:schemeClr val="folHlink"/>
                </a:solidFill>
              </a:rPr>
              <a:t> 180)?</a:t>
            </a:r>
            <a:endParaRPr lang="en-US" sz="2400" smtClean="0">
              <a:solidFill>
                <a:schemeClr val="folHlink"/>
              </a:solidFill>
              <a:cs typeface="Arial" charset="0"/>
            </a:endParaRPr>
          </a:p>
          <a:p>
            <a:pPr eaLnBrk="1" hangingPunct="1"/>
            <a:r>
              <a:rPr lang="en-US" sz="2400" smtClean="0">
                <a:cs typeface="Arial" charset="0"/>
              </a:rPr>
              <a:t>Approximate </a:t>
            </a:r>
            <a:r>
              <a:rPr lang="en-US" sz="2400" smtClean="0"/>
              <a:t>P(X </a:t>
            </a:r>
            <a:r>
              <a:rPr lang="en-US" sz="2400" smtClean="0">
                <a:cs typeface="Arial" charset="0"/>
              </a:rPr>
              <a:t>≤</a:t>
            </a:r>
            <a:r>
              <a:rPr lang="en-US" sz="2400" smtClean="0"/>
              <a:t> 180) using a continuity correction adjustment:</a:t>
            </a:r>
          </a:p>
          <a:p>
            <a:pPr eaLnBrk="1" hangingPunct="1">
              <a:buFont typeface="Wingdings" pitchFamily="2" charset="2"/>
              <a:buNone/>
            </a:pPr>
            <a:r>
              <a:rPr lang="en-US" sz="2400" smtClean="0">
                <a:cs typeface="Arial" charset="0"/>
              </a:rPr>
              <a:t>				</a:t>
            </a:r>
            <a:r>
              <a:rPr lang="en-US" sz="2400" smtClean="0"/>
              <a:t>P(X </a:t>
            </a:r>
            <a:r>
              <a:rPr lang="en-US" sz="2400" smtClean="0">
                <a:cs typeface="Arial" charset="0"/>
              </a:rPr>
              <a:t>≤</a:t>
            </a:r>
            <a:r>
              <a:rPr lang="en-US" sz="2400" smtClean="0"/>
              <a:t> 180.5)</a:t>
            </a:r>
            <a:endParaRPr lang="en-US" sz="2400" smtClean="0">
              <a:cs typeface="Arial" charset="0"/>
            </a:endParaRPr>
          </a:p>
          <a:p>
            <a:pPr eaLnBrk="1" hangingPunct="1"/>
            <a:r>
              <a:rPr lang="en-US" sz="2400" smtClean="0">
                <a:cs typeface="Arial" charset="0"/>
              </a:rPr>
              <a:t>Transform to standardized normal:</a:t>
            </a:r>
          </a:p>
          <a:p>
            <a:pPr eaLnBrk="1" hangingPunct="1"/>
            <a:endParaRPr lang="en-US" sz="2400" smtClean="0">
              <a:cs typeface="Arial" charset="0"/>
            </a:endParaRPr>
          </a:p>
          <a:p>
            <a:pPr eaLnBrk="1" hangingPunct="1"/>
            <a:endParaRPr lang="en-US" sz="2400" smtClean="0">
              <a:cs typeface="Arial" charset="0"/>
            </a:endParaRPr>
          </a:p>
          <a:p>
            <a:pPr eaLnBrk="1" hangingPunct="1"/>
            <a:endParaRPr lang="en-US" sz="2400" smtClean="0">
              <a:cs typeface="Arial" charset="0"/>
            </a:endParaRPr>
          </a:p>
          <a:p>
            <a:pPr eaLnBrk="1" hangingPunct="1"/>
            <a:r>
              <a:rPr lang="en-US" sz="2400" smtClean="0">
                <a:cs typeface="Arial" charset="0"/>
              </a:rPr>
              <a:t>So </a:t>
            </a:r>
            <a:r>
              <a:rPr lang="en-US" smtClean="0"/>
              <a:t>P(Z </a:t>
            </a:r>
            <a:r>
              <a:rPr lang="en-US" smtClean="0">
                <a:cs typeface="Arial" charset="0"/>
              </a:rPr>
              <a:t>≤</a:t>
            </a:r>
            <a:r>
              <a:rPr lang="en-US" smtClean="0"/>
              <a:t> -1.54)</a:t>
            </a:r>
            <a:r>
              <a:rPr lang="en-US" smtClean="0">
                <a:cs typeface="Arial" charset="0"/>
              </a:rPr>
              <a:t> = 0.0618</a:t>
            </a:r>
          </a:p>
        </p:txBody>
      </p:sp>
      <p:graphicFrame>
        <p:nvGraphicFramePr>
          <p:cNvPr id="338949" name="Object 5"/>
          <p:cNvGraphicFramePr>
            <a:graphicFrameLocks noChangeAspect="1"/>
          </p:cNvGraphicFramePr>
          <p:nvPr/>
        </p:nvGraphicFramePr>
        <p:xfrm>
          <a:off x="1482725" y="3903663"/>
          <a:ext cx="6526213" cy="942975"/>
        </p:xfrm>
        <a:graphic>
          <a:graphicData uri="http://schemas.openxmlformats.org/presentationml/2006/ole">
            <p:oleObj spid="_x0000_s338949" name="Equation" r:id="rId3" imgW="3517560" imgH="507960" progId="Equation.3">
              <p:embed/>
            </p:oleObj>
          </a:graphicData>
        </a:graphic>
      </p:graphicFrame>
      <p:sp>
        <p:nvSpPr>
          <p:cNvPr id="338957" name="Freeform 7"/>
          <p:cNvSpPr>
            <a:spLocks/>
          </p:cNvSpPr>
          <p:nvPr/>
        </p:nvSpPr>
        <p:spPr bwMode="auto">
          <a:xfrm>
            <a:off x="5310188" y="5819775"/>
            <a:ext cx="627062" cy="228600"/>
          </a:xfrm>
          <a:custGeom>
            <a:avLst/>
            <a:gdLst>
              <a:gd name="T0" fmla="*/ 395 w 395"/>
              <a:gd name="T1" fmla="*/ 144 h 144"/>
              <a:gd name="T2" fmla="*/ 391 w 395"/>
              <a:gd name="T3" fmla="*/ 0 h 144"/>
              <a:gd name="T4" fmla="*/ 251 w 395"/>
              <a:gd name="T5" fmla="*/ 48 h 144"/>
              <a:gd name="T6" fmla="*/ 297 w 395"/>
              <a:gd name="T7" fmla="*/ 44 h 144"/>
              <a:gd name="T8" fmla="*/ 204 w 395"/>
              <a:gd name="T9" fmla="*/ 59 h 144"/>
              <a:gd name="T10" fmla="*/ 141 w 395"/>
              <a:gd name="T11" fmla="*/ 74 h 144"/>
              <a:gd name="T12" fmla="*/ 71 w 395"/>
              <a:gd name="T13" fmla="*/ 77 h 144"/>
              <a:gd name="T14" fmla="*/ 0 w 395"/>
              <a:gd name="T15" fmla="*/ 78 h 144"/>
              <a:gd name="T16" fmla="*/ 0 w 395"/>
              <a:gd name="T17" fmla="*/ 132 h 144"/>
              <a:gd name="T18" fmla="*/ 39 w 395"/>
              <a:gd name="T19" fmla="*/ 144 h 144"/>
              <a:gd name="T20" fmla="*/ 395 w 395"/>
              <a:gd name="T21" fmla="*/ 144 h 1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5"/>
              <a:gd name="T34" fmla="*/ 0 h 144"/>
              <a:gd name="T35" fmla="*/ 395 w 395"/>
              <a:gd name="T36" fmla="*/ 144 h 1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5" h="144">
                <a:moveTo>
                  <a:pt x="395" y="144"/>
                </a:moveTo>
                <a:lnTo>
                  <a:pt x="391" y="0"/>
                </a:lnTo>
                <a:lnTo>
                  <a:pt x="251" y="48"/>
                </a:lnTo>
                <a:lnTo>
                  <a:pt x="297" y="44"/>
                </a:lnTo>
                <a:lnTo>
                  <a:pt x="204" y="59"/>
                </a:lnTo>
                <a:lnTo>
                  <a:pt x="141" y="74"/>
                </a:lnTo>
                <a:lnTo>
                  <a:pt x="71" y="77"/>
                </a:lnTo>
                <a:lnTo>
                  <a:pt x="0" y="78"/>
                </a:lnTo>
                <a:lnTo>
                  <a:pt x="0" y="132"/>
                </a:lnTo>
                <a:lnTo>
                  <a:pt x="39" y="144"/>
                </a:lnTo>
                <a:lnTo>
                  <a:pt x="395" y="144"/>
                </a:lnTo>
                <a:close/>
              </a:path>
            </a:pathLst>
          </a:custGeom>
          <a:solidFill>
            <a:srgbClr val="C7DAF7"/>
          </a:solidFill>
          <a:ln w="12700" cap="flat" cmpd="sng">
            <a:noFill/>
            <a:prstDash val="solid"/>
            <a:round/>
            <a:headEnd/>
            <a:tailEnd/>
          </a:ln>
        </p:spPr>
        <p:txBody>
          <a:bodyPr/>
          <a:lstStyle/>
          <a:p>
            <a:endParaRPr lang="en-US"/>
          </a:p>
        </p:txBody>
      </p:sp>
      <p:sp>
        <p:nvSpPr>
          <p:cNvPr id="338958" name="Line 8"/>
          <p:cNvSpPr>
            <a:spLocks noChangeShapeType="1"/>
          </p:cNvSpPr>
          <p:nvPr/>
        </p:nvSpPr>
        <p:spPr bwMode="auto">
          <a:xfrm>
            <a:off x="7010400" y="5029200"/>
            <a:ext cx="0" cy="990600"/>
          </a:xfrm>
          <a:prstGeom prst="line">
            <a:avLst/>
          </a:prstGeom>
          <a:noFill/>
          <a:ln w="31750">
            <a:solidFill>
              <a:schemeClr val="tx1"/>
            </a:solidFill>
            <a:round/>
            <a:headEnd/>
            <a:tailEnd/>
          </a:ln>
        </p:spPr>
        <p:txBody>
          <a:bodyPr wrap="none" anchor="ctr"/>
          <a:lstStyle/>
          <a:p>
            <a:endParaRPr lang="en-US"/>
          </a:p>
        </p:txBody>
      </p:sp>
      <p:sp>
        <p:nvSpPr>
          <p:cNvPr id="338959" name="Freeform 9"/>
          <p:cNvSpPr>
            <a:spLocks/>
          </p:cNvSpPr>
          <p:nvPr/>
        </p:nvSpPr>
        <p:spPr bwMode="auto">
          <a:xfrm>
            <a:off x="7010400" y="5029200"/>
            <a:ext cx="1593850" cy="914400"/>
          </a:xfrm>
          <a:custGeom>
            <a:avLst/>
            <a:gdLst>
              <a:gd name="T0" fmla="*/ 1029 w 1030"/>
              <a:gd name="T1" fmla="*/ 990 h 991"/>
              <a:gd name="T2" fmla="*/ 921 w 1030"/>
              <a:gd name="T3" fmla="*/ 980 h 991"/>
              <a:gd name="T4" fmla="*/ 866 w 1030"/>
              <a:gd name="T5" fmla="*/ 967 h 991"/>
              <a:gd name="T6" fmla="*/ 813 w 1030"/>
              <a:gd name="T7" fmla="*/ 952 h 991"/>
              <a:gd name="T8" fmla="*/ 758 w 1030"/>
              <a:gd name="T9" fmla="*/ 929 h 991"/>
              <a:gd name="T10" fmla="*/ 703 w 1030"/>
              <a:gd name="T11" fmla="*/ 897 h 991"/>
              <a:gd name="T12" fmla="*/ 651 w 1030"/>
              <a:gd name="T13" fmla="*/ 857 h 991"/>
              <a:gd name="T14" fmla="*/ 541 w 1030"/>
              <a:gd name="T15" fmla="*/ 743 h 991"/>
              <a:gd name="T16" fmla="*/ 433 w 1030"/>
              <a:gd name="T17" fmla="*/ 581 h 991"/>
              <a:gd name="T18" fmla="*/ 325 w 1030"/>
              <a:gd name="T19" fmla="*/ 386 h 991"/>
              <a:gd name="T20" fmla="*/ 270 w 1030"/>
              <a:gd name="T21" fmla="*/ 287 h 991"/>
              <a:gd name="T22" fmla="*/ 215 w 1030"/>
              <a:gd name="T23" fmla="*/ 196 h 991"/>
              <a:gd name="T24" fmla="*/ 163 w 1030"/>
              <a:gd name="T25" fmla="*/ 116 h 991"/>
              <a:gd name="T26" fmla="*/ 108 w 1030"/>
              <a:gd name="T27" fmla="*/ 53 h 991"/>
              <a:gd name="T28" fmla="*/ 53 w 1030"/>
              <a:gd name="T29" fmla="*/ 13 h 991"/>
              <a:gd name="T30" fmla="*/ 0 w 1030"/>
              <a:gd name="T31" fmla="*/ 0 h 9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30"/>
              <a:gd name="T49" fmla="*/ 0 h 991"/>
              <a:gd name="T50" fmla="*/ 1030 w 1030"/>
              <a:gd name="T51" fmla="*/ 991 h 9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30" h="991">
                <a:moveTo>
                  <a:pt x="1029" y="990"/>
                </a:moveTo>
                <a:lnTo>
                  <a:pt x="921" y="980"/>
                </a:lnTo>
                <a:lnTo>
                  <a:pt x="866" y="967"/>
                </a:lnTo>
                <a:lnTo>
                  <a:pt x="813" y="952"/>
                </a:lnTo>
                <a:lnTo>
                  <a:pt x="758" y="929"/>
                </a:lnTo>
                <a:lnTo>
                  <a:pt x="703" y="897"/>
                </a:lnTo>
                <a:lnTo>
                  <a:pt x="651" y="857"/>
                </a:lnTo>
                <a:lnTo>
                  <a:pt x="541" y="743"/>
                </a:lnTo>
                <a:lnTo>
                  <a:pt x="433" y="581"/>
                </a:lnTo>
                <a:lnTo>
                  <a:pt x="325" y="386"/>
                </a:lnTo>
                <a:lnTo>
                  <a:pt x="270" y="287"/>
                </a:lnTo>
                <a:lnTo>
                  <a:pt x="215" y="196"/>
                </a:lnTo>
                <a:lnTo>
                  <a:pt x="163" y="116"/>
                </a:lnTo>
                <a:lnTo>
                  <a:pt x="108" y="53"/>
                </a:lnTo>
                <a:lnTo>
                  <a:pt x="53" y="13"/>
                </a:lnTo>
                <a:lnTo>
                  <a:pt x="0" y="0"/>
                </a:lnTo>
              </a:path>
            </a:pathLst>
          </a:custGeom>
          <a:noFill/>
          <a:ln w="50800" cap="rnd" cmpd="sng">
            <a:solidFill>
              <a:srgbClr val="008000"/>
            </a:solidFill>
            <a:prstDash val="solid"/>
            <a:round/>
            <a:headEnd type="none" w="med" len="med"/>
            <a:tailEnd type="none" w="med" len="med"/>
          </a:ln>
        </p:spPr>
        <p:txBody>
          <a:bodyPr/>
          <a:lstStyle/>
          <a:p>
            <a:endParaRPr lang="en-US"/>
          </a:p>
        </p:txBody>
      </p:sp>
      <p:sp>
        <p:nvSpPr>
          <p:cNvPr id="338960" name="Freeform 10"/>
          <p:cNvSpPr>
            <a:spLocks/>
          </p:cNvSpPr>
          <p:nvPr/>
        </p:nvSpPr>
        <p:spPr bwMode="auto">
          <a:xfrm>
            <a:off x="5332413" y="5029200"/>
            <a:ext cx="1644650" cy="917575"/>
          </a:xfrm>
          <a:custGeom>
            <a:avLst/>
            <a:gdLst>
              <a:gd name="T0" fmla="*/ 0 w 1036"/>
              <a:gd name="T1" fmla="*/ 965 h 965"/>
              <a:gd name="T2" fmla="*/ 108 w 1036"/>
              <a:gd name="T3" fmla="*/ 955 h 965"/>
              <a:gd name="T4" fmla="*/ 163 w 1036"/>
              <a:gd name="T5" fmla="*/ 942 h 965"/>
              <a:gd name="T6" fmla="*/ 218 w 1036"/>
              <a:gd name="T7" fmla="*/ 927 h 965"/>
              <a:gd name="T8" fmla="*/ 271 w 1036"/>
              <a:gd name="T9" fmla="*/ 904 h 965"/>
              <a:gd name="T10" fmla="*/ 326 w 1036"/>
              <a:gd name="T11" fmla="*/ 872 h 965"/>
              <a:gd name="T12" fmla="*/ 381 w 1036"/>
              <a:gd name="T13" fmla="*/ 832 h 965"/>
              <a:gd name="T14" fmla="*/ 488 w 1036"/>
              <a:gd name="T15" fmla="*/ 718 h 965"/>
              <a:gd name="T16" fmla="*/ 596 w 1036"/>
              <a:gd name="T17" fmla="*/ 556 h 965"/>
              <a:gd name="T18" fmla="*/ 706 w 1036"/>
              <a:gd name="T19" fmla="*/ 361 h 965"/>
              <a:gd name="T20" fmla="*/ 759 w 1036"/>
              <a:gd name="T21" fmla="*/ 262 h 965"/>
              <a:gd name="T22" fmla="*/ 814 w 1036"/>
              <a:gd name="T23" fmla="*/ 171 h 965"/>
              <a:gd name="T24" fmla="*/ 868 w 1036"/>
              <a:gd name="T25" fmla="*/ 91 h 965"/>
              <a:gd name="T26" fmla="*/ 919 w 1036"/>
              <a:gd name="T27" fmla="*/ 33 h 965"/>
              <a:gd name="T28" fmla="*/ 973 w 1036"/>
              <a:gd name="T29" fmla="*/ 9 h 965"/>
              <a:gd name="T30" fmla="*/ 1036 w 1036"/>
              <a:gd name="T31" fmla="*/ 0 h 9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36"/>
              <a:gd name="T49" fmla="*/ 0 h 965"/>
              <a:gd name="T50" fmla="*/ 1036 w 1036"/>
              <a:gd name="T51" fmla="*/ 965 h 96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36" h="965">
                <a:moveTo>
                  <a:pt x="0" y="965"/>
                </a:moveTo>
                <a:lnTo>
                  <a:pt x="108" y="955"/>
                </a:lnTo>
                <a:lnTo>
                  <a:pt x="163" y="942"/>
                </a:lnTo>
                <a:lnTo>
                  <a:pt x="218" y="927"/>
                </a:lnTo>
                <a:lnTo>
                  <a:pt x="271" y="904"/>
                </a:lnTo>
                <a:lnTo>
                  <a:pt x="326" y="872"/>
                </a:lnTo>
                <a:lnTo>
                  <a:pt x="381" y="832"/>
                </a:lnTo>
                <a:lnTo>
                  <a:pt x="488" y="718"/>
                </a:lnTo>
                <a:lnTo>
                  <a:pt x="596" y="556"/>
                </a:lnTo>
                <a:lnTo>
                  <a:pt x="706" y="361"/>
                </a:lnTo>
                <a:lnTo>
                  <a:pt x="759" y="262"/>
                </a:lnTo>
                <a:lnTo>
                  <a:pt x="814" y="171"/>
                </a:lnTo>
                <a:lnTo>
                  <a:pt x="868" y="91"/>
                </a:lnTo>
                <a:lnTo>
                  <a:pt x="919" y="33"/>
                </a:lnTo>
                <a:lnTo>
                  <a:pt x="973" y="9"/>
                </a:lnTo>
                <a:lnTo>
                  <a:pt x="1036" y="0"/>
                </a:lnTo>
              </a:path>
            </a:pathLst>
          </a:custGeom>
          <a:noFill/>
          <a:ln w="50800" cap="rnd" cmpd="sng">
            <a:solidFill>
              <a:srgbClr val="008000"/>
            </a:solidFill>
            <a:prstDash val="solid"/>
            <a:round/>
            <a:headEnd type="none" w="med" len="med"/>
            <a:tailEnd type="none" w="med" len="med"/>
          </a:ln>
        </p:spPr>
        <p:txBody>
          <a:bodyPr/>
          <a:lstStyle/>
          <a:p>
            <a:endParaRPr lang="en-US"/>
          </a:p>
        </p:txBody>
      </p:sp>
      <p:sp>
        <p:nvSpPr>
          <p:cNvPr id="338961" name="Freeform 11"/>
          <p:cNvSpPr>
            <a:spLocks/>
          </p:cNvSpPr>
          <p:nvPr/>
        </p:nvSpPr>
        <p:spPr bwMode="auto">
          <a:xfrm>
            <a:off x="5314950" y="6030913"/>
            <a:ext cx="3289300" cy="7937"/>
          </a:xfrm>
          <a:custGeom>
            <a:avLst/>
            <a:gdLst>
              <a:gd name="T0" fmla="*/ 0 w 2072"/>
              <a:gd name="T1" fmla="*/ 5 h 5"/>
              <a:gd name="T2" fmla="*/ 12 w 2072"/>
              <a:gd name="T3" fmla="*/ 0 h 5"/>
              <a:gd name="T4" fmla="*/ 2072 w 2072"/>
              <a:gd name="T5" fmla="*/ 0 h 5"/>
              <a:gd name="T6" fmla="*/ 0 60000 65536"/>
              <a:gd name="T7" fmla="*/ 0 60000 65536"/>
              <a:gd name="T8" fmla="*/ 0 60000 65536"/>
              <a:gd name="T9" fmla="*/ 0 w 2072"/>
              <a:gd name="T10" fmla="*/ 0 h 5"/>
              <a:gd name="T11" fmla="*/ 2072 w 2072"/>
              <a:gd name="T12" fmla="*/ 5 h 5"/>
            </a:gdLst>
            <a:ahLst/>
            <a:cxnLst>
              <a:cxn ang="T6">
                <a:pos x="T0" y="T1"/>
              </a:cxn>
              <a:cxn ang="T7">
                <a:pos x="T2" y="T3"/>
              </a:cxn>
              <a:cxn ang="T8">
                <a:pos x="T4" y="T5"/>
              </a:cxn>
            </a:cxnLst>
            <a:rect l="T9" t="T10" r="T11" b="T12"/>
            <a:pathLst>
              <a:path w="2072" h="5">
                <a:moveTo>
                  <a:pt x="0" y="5"/>
                </a:moveTo>
                <a:lnTo>
                  <a:pt x="12" y="0"/>
                </a:lnTo>
                <a:lnTo>
                  <a:pt x="2072" y="0"/>
                </a:lnTo>
              </a:path>
            </a:pathLst>
          </a:custGeom>
          <a:noFill/>
          <a:ln w="50800" cap="rnd" cmpd="sng">
            <a:solidFill>
              <a:schemeClr val="tx1"/>
            </a:solidFill>
            <a:prstDash val="solid"/>
            <a:round/>
            <a:headEnd type="none" w="med" len="med"/>
            <a:tailEnd type="none" w="med" len="med"/>
          </a:ln>
        </p:spPr>
        <p:txBody>
          <a:bodyPr/>
          <a:lstStyle/>
          <a:p>
            <a:endParaRPr lang="en-US"/>
          </a:p>
        </p:txBody>
      </p:sp>
      <p:sp>
        <p:nvSpPr>
          <p:cNvPr id="338962" name="Rectangle 12"/>
          <p:cNvSpPr>
            <a:spLocks noChangeArrowheads="1"/>
          </p:cNvSpPr>
          <p:nvPr/>
        </p:nvSpPr>
        <p:spPr bwMode="auto">
          <a:xfrm>
            <a:off x="8610600" y="6113463"/>
            <a:ext cx="381000" cy="363537"/>
          </a:xfrm>
          <a:prstGeom prst="rect">
            <a:avLst/>
          </a:prstGeom>
          <a:noFill/>
          <a:ln w="12700">
            <a:noFill/>
            <a:miter lim="800000"/>
            <a:headEnd/>
            <a:tailEnd/>
          </a:ln>
        </p:spPr>
        <p:txBody>
          <a:bodyPr lIns="90487" tIns="44450" rIns="90487" bIns="44450">
            <a:spAutoFit/>
          </a:bodyPr>
          <a:lstStyle/>
          <a:p>
            <a:pPr eaLnBrk="0" hangingPunct="0"/>
            <a:r>
              <a:rPr lang="en-US" sz="1800" b="1"/>
              <a:t>X</a:t>
            </a:r>
          </a:p>
        </p:txBody>
      </p:sp>
      <p:sp>
        <p:nvSpPr>
          <p:cNvPr id="338963" name="Rectangle 13"/>
          <p:cNvSpPr>
            <a:spLocks noChangeArrowheads="1"/>
          </p:cNvSpPr>
          <p:nvPr/>
        </p:nvSpPr>
        <p:spPr bwMode="auto">
          <a:xfrm>
            <a:off x="5572125" y="6172200"/>
            <a:ext cx="752475" cy="363538"/>
          </a:xfrm>
          <a:prstGeom prst="rect">
            <a:avLst/>
          </a:prstGeom>
          <a:noFill/>
          <a:ln w="12700">
            <a:noFill/>
            <a:miter lim="800000"/>
            <a:headEnd/>
            <a:tailEnd/>
          </a:ln>
        </p:spPr>
        <p:txBody>
          <a:bodyPr wrap="none" lIns="90487" tIns="44450" rIns="90487" bIns="44450">
            <a:spAutoFit/>
          </a:bodyPr>
          <a:lstStyle/>
          <a:p>
            <a:pPr eaLnBrk="0" hangingPunct="0"/>
            <a:r>
              <a:rPr lang="en-US" sz="1800" b="1">
                <a:solidFill>
                  <a:srgbClr val="339933"/>
                </a:solidFill>
              </a:rPr>
              <a:t>180.5</a:t>
            </a:r>
            <a:endParaRPr lang="en-US" b="1">
              <a:solidFill>
                <a:srgbClr val="339933"/>
              </a:solidFill>
            </a:endParaRPr>
          </a:p>
        </p:txBody>
      </p:sp>
      <p:sp>
        <p:nvSpPr>
          <p:cNvPr id="338964" name="Rectangle 14"/>
          <p:cNvSpPr>
            <a:spLocks noChangeArrowheads="1"/>
          </p:cNvSpPr>
          <p:nvPr/>
        </p:nvSpPr>
        <p:spPr bwMode="auto">
          <a:xfrm>
            <a:off x="6705600" y="6172200"/>
            <a:ext cx="561975" cy="363538"/>
          </a:xfrm>
          <a:prstGeom prst="rect">
            <a:avLst/>
          </a:prstGeom>
          <a:noFill/>
          <a:ln w="12700">
            <a:noFill/>
            <a:miter lim="800000"/>
            <a:headEnd/>
            <a:tailEnd/>
          </a:ln>
        </p:spPr>
        <p:txBody>
          <a:bodyPr wrap="none" lIns="90487" tIns="44450" rIns="90487" bIns="44450">
            <a:spAutoFit/>
          </a:bodyPr>
          <a:lstStyle/>
          <a:p>
            <a:pPr eaLnBrk="0" hangingPunct="0"/>
            <a:r>
              <a:rPr lang="en-US" sz="1800" b="1"/>
              <a:t>200</a:t>
            </a:r>
            <a:endParaRPr lang="en-US" b="1"/>
          </a:p>
        </p:txBody>
      </p:sp>
      <p:sp>
        <p:nvSpPr>
          <p:cNvPr id="338965" name="Line 15"/>
          <p:cNvSpPr>
            <a:spLocks noChangeShapeType="1"/>
          </p:cNvSpPr>
          <p:nvPr/>
        </p:nvSpPr>
        <p:spPr bwMode="auto">
          <a:xfrm flipV="1">
            <a:off x="7010400" y="6019800"/>
            <a:ext cx="0" cy="228600"/>
          </a:xfrm>
          <a:prstGeom prst="line">
            <a:avLst/>
          </a:prstGeom>
          <a:noFill/>
          <a:ln w="12700">
            <a:solidFill>
              <a:schemeClr val="tx1"/>
            </a:solidFill>
            <a:round/>
            <a:headEnd/>
            <a:tailEnd type="triangle" w="med" len="med"/>
          </a:ln>
        </p:spPr>
        <p:txBody>
          <a:bodyPr wrap="none" anchor="ctr"/>
          <a:lstStyle/>
          <a:p>
            <a:endParaRPr lang="en-US"/>
          </a:p>
        </p:txBody>
      </p:sp>
      <p:sp>
        <p:nvSpPr>
          <p:cNvPr id="338966" name="Line 16"/>
          <p:cNvSpPr>
            <a:spLocks noChangeShapeType="1"/>
          </p:cNvSpPr>
          <p:nvPr/>
        </p:nvSpPr>
        <p:spPr bwMode="auto">
          <a:xfrm flipV="1">
            <a:off x="5953125" y="6019800"/>
            <a:ext cx="0" cy="228600"/>
          </a:xfrm>
          <a:prstGeom prst="line">
            <a:avLst/>
          </a:prstGeom>
          <a:noFill/>
          <a:ln w="12700">
            <a:solidFill>
              <a:schemeClr val="tx1"/>
            </a:solidFill>
            <a:round/>
            <a:headEnd/>
            <a:tailEnd type="triangle" w="med" len="med"/>
          </a:ln>
        </p:spPr>
        <p:txBody>
          <a:bodyPr wrap="none" anchor="ctr"/>
          <a:lstStyle/>
          <a:p>
            <a:endParaRPr lang="en-US"/>
          </a:p>
        </p:txBody>
      </p:sp>
      <p:sp>
        <p:nvSpPr>
          <p:cNvPr id="338967" name="Rectangle 17"/>
          <p:cNvSpPr>
            <a:spLocks noChangeArrowheads="1"/>
          </p:cNvSpPr>
          <p:nvPr/>
        </p:nvSpPr>
        <p:spPr bwMode="auto">
          <a:xfrm>
            <a:off x="5572125" y="6418263"/>
            <a:ext cx="701675" cy="363537"/>
          </a:xfrm>
          <a:prstGeom prst="rect">
            <a:avLst/>
          </a:prstGeom>
          <a:noFill/>
          <a:ln w="12700">
            <a:noFill/>
            <a:miter lim="800000"/>
            <a:headEnd/>
            <a:tailEnd/>
          </a:ln>
        </p:spPr>
        <p:txBody>
          <a:bodyPr wrap="none" lIns="90487" tIns="44450" rIns="90487" bIns="44450">
            <a:spAutoFit/>
          </a:bodyPr>
          <a:lstStyle/>
          <a:p>
            <a:pPr eaLnBrk="0" hangingPunct="0"/>
            <a:r>
              <a:rPr lang="en-US" sz="1800" b="1">
                <a:solidFill>
                  <a:srgbClr val="339933"/>
                </a:solidFill>
              </a:rPr>
              <a:t>-1.54</a:t>
            </a:r>
            <a:endParaRPr lang="en-US" b="1">
              <a:solidFill>
                <a:srgbClr val="339933"/>
              </a:solidFill>
            </a:endParaRPr>
          </a:p>
        </p:txBody>
      </p:sp>
      <p:sp>
        <p:nvSpPr>
          <p:cNvPr id="338968" name="Rectangle 18"/>
          <p:cNvSpPr>
            <a:spLocks noChangeArrowheads="1"/>
          </p:cNvSpPr>
          <p:nvPr/>
        </p:nvSpPr>
        <p:spPr bwMode="auto">
          <a:xfrm>
            <a:off x="6854825" y="6418263"/>
            <a:ext cx="307975" cy="363537"/>
          </a:xfrm>
          <a:prstGeom prst="rect">
            <a:avLst/>
          </a:prstGeom>
          <a:noFill/>
          <a:ln w="12700">
            <a:noFill/>
            <a:miter lim="800000"/>
            <a:headEnd/>
            <a:tailEnd/>
          </a:ln>
        </p:spPr>
        <p:txBody>
          <a:bodyPr wrap="none" lIns="90487" tIns="44450" rIns="90487" bIns="44450">
            <a:spAutoFit/>
          </a:bodyPr>
          <a:lstStyle/>
          <a:p>
            <a:pPr eaLnBrk="0" hangingPunct="0"/>
            <a:r>
              <a:rPr lang="en-US" sz="1800" b="1"/>
              <a:t>0</a:t>
            </a:r>
            <a:endParaRPr lang="en-US" b="1"/>
          </a:p>
        </p:txBody>
      </p:sp>
      <p:sp>
        <p:nvSpPr>
          <p:cNvPr id="338969" name="Rectangle 19"/>
          <p:cNvSpPr>
            <a:spLocks noChangeArrowheads="1"/>
          </p:cNvSpPr>
          <p:nvPr/>
        </p:nvSpPr>
        <p:spPr bwMode="auto">
          <a:xfrm>
            <a:off x="8610600" y="6342063"/>
            <a:ext cx="381000" cy="363537"/>
          </a:xfrm>
          <a:prstGeom prst="rect">
            <a:avLst/>
          </a:prstGeom>
          <a:noFill/>
          <a:ln w="12700">
            <a:noFill/>
            <a:miter lim="800000"/>
            <a:headEnd/>
            <a:tailEnd/>
          </a:ln>
        </p:spPr>
        <p:txBody>
          <a:bodyPr lIns="90487" tIns="44450" rIns="90487" bIns="44450">
            <a:spAutoFit/>
          </a:bodyPr>
          <a:lstStyle/>
          <a:p>
            <a:pPr eaLnBrk="0" hangingPunct="0"/>
            <a:r>
              <a:rPr lang="en-US" sz="1800" b="1"/>
              <a:t>Z</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ftr" sz="quarter" idx="10"/>
          </p:nvPr>
        </p:nvSpPr>
        <p:spPr>
          <a:ln/>
        </p:spPr>
        <p:txBody>
          <a:bodyPr/>
          <a:lstStyle/>
          <a:p>
            <a:r>
              <a:rPr lang="en-US"/>
              <a:t>Copyright ©2011 Pearson Education, Inc. publishing as Prentice Hall</a:t>
            </a:r>
          </a:p>
        </p:txBody>
      </p:sp>
      <p:sp>
        <p:nvSpPr>
          <p:cNvPr id="5" name="Rectangle 5"/>
          <p:cNvSpPr>
            <a:spLocks noGrp="1" noChangeArrowheads="1"/>
          </p:cNvSpPr>
          <p:nvPr>
            <p:ph type="sldNum" sz="quarter" idx="11"/>
          </p:nvPr>
        </p:nvSpPr>
        <p:spPr>
          <a:ln/>
        </p:spPr>
        <p:txBody>
          <a:bodyPr/>
          <a:lstStyle/>
          <a:p>
            <a:r>
              <a:rPr lang="en-US"/>
              <a:t>6-</a:t>
            </a:r>
            <a:fld id="{BBF016C6-2AF5-4F90-9FD2-987FE89321E1}" type="slidenum">
              <a:rPr lang="en-US"/>
              <a:pPr/>
              <a:t>57</a:t>
            </a:fld>
            <a:endParaRPr lang="en-US"/>
          </a:p>
        </p:txBody>
      </p:sp>
      <p:sp>
        <p:nvSpPr>
          <p:cNvPr id="401411" name="Rectangle 2"/>
          <p:cNvSpPr>
            <a:spLocks noGrp="1" noChangeArrowheads="1"/>
          </p:cNvSpPr>
          <p:nvPr>
            <p:ph type="title"/>
          </p:nvPr>
        </p:nvSpPr>
        <p:spPr/>
        <p:txBody>
          <a:bodyPr/>
          <a:lstStyle/>
          <a:p>
            <a:pPr eaLnBrk="1" hangingPunct="1"/>
            <a:r>
              <a:rPr lang="en-US" smtClean="0"/>
              <a:t>Chapter Summary</a:t>
            </a:r>
          </a:p>
        </p:txBody>
      </p:sp>
      <p:sp>
        <p:nvSpPr>
          <p:cNvPr id="401412" name="Rectangle 3"/>
          <p:cNvSpPr>
            <a:spLocks noGrp="1" noChangeArrowheads="1"/>
          </p:cNvSpPr>
          <p:nvPr>
            <p:ph type="body" idx="1"/>
          </p:nvPr>
        </p:nvSpPr>
        <p:spPr>
          <a:xfrm>
            <a:off x="762000" y="1676400"/>
            <a:ext cx="8153400" cy="4532313"/>
          </a:xfrm>
        </p:spPr>
        <p:txBody>
          <a:bodyPr/>
          <a:lstStyle/>
          <a:p>
            <a:pPr eaLnBrk="1" hangingPunct="1">
              <a:lnSpc>
                <a:spcPct val="120000"/>
              </a:lnSpc>
              <a:spcBef>
                <a:spcPct val="30000"/>
              </a:spcBef>
            </a:pPr>
            <a:r>
              <a:rPr lang="en-US" smtClean="0"/>
              <a:t>Presented key continuous distributions</a:t>
            </a:r>
          </a:p>
          <a:p>
            <a:pPr lvl="1" eaLnBrk="1" hangingPunct="1">
              <a:lnSpc>
                <a:spcPct val="80000"/>
              </a:lnSpc>
              <a:spcBef>
                <a:spcPct val="30000"/>
              </a:spcBef>
            </a:pPr>
            <a:r>
              <a:rPr lang="en-US" smtClean="0"/>
              <a:t> 	normal, uniform, exponential</a:t>
            </a:r>
          </a:p>
          <a:p>
            <a:pPr eaLnBrk="1" hangingPunct="1">
              <a:lnSpc>
                <a:spcPct val="130000"/>
              </a:lnSpc>
              <a:spcBef>
                <a:spcPct val="30000"/>
              </a:spcBef>
            </a:pPr>
            <a:r>
              <a:rPr lang="en-US" smtClean="0"/>
              <a:t>Found probabilities using formulas and tables</a:t>
            </a:r>
          </a:p>
          <a:p>
            <a:pPr eaLnBrk="1" hangingPunct="1">
              <a:lnSpc>
                <a:spcPct val="130000"/>
              </a:lnSpc>
              <a:spcBef>
                <a:spcPct val="30000"/>
              </a:spcBef>
            </a:pPr>
            <a:r>
              <a:rPr lang="en-US" smtClean="0"/>
              <a:t>Recognized when to apply different distributions </a:t>
            </a:r>
          </a:p>
          <a:p>
            <a:pPr eaLnBrk="1" hangingPunct="1">
              <a:lnSpc>
                <a:spcPct val="130000"/>
              </a:lnSpc>
              <a:spcBef>
                <a:spcPct val="30000"/>
              </a:spcBef>
            </a:pPr>
            <a:r>
              <a:rPr lang="en-US" smtClean="0"/>
              <a:t>Applied distributions to decision problems</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a:spLocks noGrp="1" noChangeArrowheads="1"/>
          </p:cNvSpPr>
          <p:nvPr>
            <p:ph type="ftr" sz="quarter" idx="10"/>
          </p:nvPr>
        </p:nvSpPr>
        <p:spPr/>
        <p:txBody>
          <a:bodyPr/>
          <a:lstStyle/>
          <a:p>
            <a:r>
              <a:rPr lang="en-US"/>
              <a:t>Copyright ©2011 Pearson Education, Inc. publishing as Prentice Hall</a:t>
            </a:r>
          </a:p>
        </p:txBody>
      </p:sp>
      <p:sp>
        <p:nvSpPr>
          <p:cNvPr id="5" name="Rectangle 15"/>
          <p:cNvSpPr>
            <a:spLocks noGrp="1" noChangeArrowheads="1"/>
          </p:cNvSpPr>
          <p:nvPr>
            <p:ph type="sldNum" sz="quarter" idx="11"/>
          </p:nvPr>
        </p:nvSpPr>
        <p:spPr/>
        <p:txBody>
          <a:bodyPr/>
          <a:lstStyle/>
          <a:p>
            <a:r>
              <a:rPr lang="en-US"/>
              <a:t>6-</a:t>
            </a:r>
            <a:fld id="{5094A61E-71B2-4432-9438-65A442D5C723}" type="slidenum">
              <a:rPr lang="en-US"/>
              <a:pPr/>
              <a:t>58</a:t>
            </a:fld>
            <a:endParaRPr lang="en-US"/>
          </a:p>
        </p:txBody>
      </p:sp>
      <p:sp>
        <p:nvSpPr>
          <p:cNvPr id="402435" name="Rectangle 3"/>
          <p:cNvSpPr>
            <a:spLocks noGrp="1" noChangeArrowheads="1"/>
          </p:cNvSpPr>
          <p:nvPr>
            <p:ph type="subTitle" idx="1"/>
          </p:nvPr>
        </p:nvSpPr>
        <p:spPr>
          <a:xfrm>
            <a:off x="1371600" y="3581400"/>
            <a:ext cx="6934200" cy="2366963"/>
          </a:xfrm>
        </p:spPr>
        <p:txBody>
          <a:bodyPr/>
          <a:lstStyle/>
          <a:p>
            <a:pPr eaLnBrk="1" hangingPunct="1"/>
            <a:r>
              <a:rPr lang="en-US" sz="3500" b="1" smtClean="0"/>
              <a:t>On-Line Topic</a:t>
            </a:r>
          </a:p>
          <a:p>
            <a:pPr eaLnBrk="1" hangingPunct="1"/>
            <a:endParaRPr lang="en-US" sz="3500" smtClean="0"/>
          </a:p>
          <a:p>
            <a:pPr eaLnBrk="1" hangingPunct="1"/>
            <a:r>
              <a:rPr lang="en-US" sz="3500" smtClean="0"/>
              <a:t>Normal Approximation To The Binomial</a:t>
            </a:r>
          </a:p>
        </p:txBody>
      </p:sp>
      <p:sp>
        <p:nvSpPr>
          <p:cNvPr id="402436" name="Rectangle 6"/>
          <p:cNvSpPr>
            <a:spLocks noChangeArrowheads="1"/>
          </p:cNvSpPr>
          <p:nvPr/>
        </p:nvSpPr>
        <p:spPr bwMode="auto">
          <a:xfrm>
            <a:off x="1447800" y="838200"/>
            <a:ext cx="7010400" cy="2062163"/>
          </a:xfrm>
          <a:prstGeom prst="rect">
            <a:avLst/>
          </a:prstGeom>
          <a:noFill/>
          <a:ln w="9525">
            <a:noFill/>
            <a:miter lim="800000"/>
            <a:headEnd/>
            <a:tailEnd/>
          </a:ln>
        </p:spPr>
        <p:txBody>
          <a:bodyPr lIns="85342" tIns="42672" rIns="85342" bIns="42672" anchor="b"/>
          <a:lstStyle/>
          <a:p>
            <a:pPr algn="ctr" defTabSz="852488">
              <a:spcBef>
                <a:spcPct val="50000"/>
              </a:spcBef>
            </a:pPr>
            <a:r>
              <a:rPr lang="en-US" sz="4000" i="1">
                <a:solidFill>
                  <a:schemeClr val="folHlink"/>
                </a:solidFill>
              </a:rPr>
              <a:t>Statistics for Managers using Microsoft Excel</a:t>
            </a:r>
            <a:r>
              <a:rPr lang="en-US" sz="4100">
                <a:solidFill>
                  <a:schemeClr val="folHlink"/>
                </a:solidFill>
              </a:rPr>
              <a:t/>
            </a:r>
            <a:br>
              <a:rPr lang="en-US" sz="4100">
                <a:solidFill>
                  <a:schemeClr val="folHlink"/>
                </a:solidFill>
              </a:rPr>
            </a:br>
            <a:r>
              <a:rPr lang="en-US" sz="3600">
                <a:solidFill>
                  <a:schemeClr val="folHlink"/>
                </a:solidFill>
              </a:rPr>
              <a:t>6</a:t>
            </a:r>
            <a:r>
              <a:rPr lang="en-US" sz="3600" baseline="30000">
                <a:solidFill>
                  <a:schemeClr val="folHlink"/>
                </a:solidFill>
              </a:rPr>
              <a:t>th</a:t>
            </a:r>
            <a:r>
              <a:rPr lang="en-US" sz="3600">
                <a:solidFill>
                  <a:schemeClr val="folHlink"/>
                </a:solidFill>
              </a:rPr>
              <a:t> Edition</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ftr" sz="quarter" idx="10"/>
          </p:nvPr>
        </p:nvSpPr>
        <p:spPr>
          <a:ln/>
        </p:spPr>
        <p:txBody>
          <a:bodyPr/>
          <a:lstStyle/>
          <a:p>
            <a:r>
              <a:rPr lang="en-US"/>
              <a:t>Copyright ©2011 Pearson Education, Inc. publishing as Prentice Hall</a:t>
            </a:r>
          </a:p>
        </p:txBody>
      </p:sp>
      <p:sp>
        <p:nvSpPr>
          <p:cNvPr id="5" name="Rectangle 5"/>
          <p:cNvSpPr>
            <a:spLocks noGrp="1" noChangeArrowheads="1"/>
          </p:cNvSpPr>
          <p:nvPr>
            <p:ph type="sldNum" sz="quarter" idx="11"/>
          </p:nvPr>
        </p:nvSpPr>
        <p:spPr>
          <a:ln/>
        </p:spPr>
        <p:txBody>
          <a:bodyPr/>
          <a:lstStyle/>
          <a:p>
            <a:r>
              <a:rPr lang="en-US"/>
              <a:t>6-</a:t>
            </a:r>
            <a:fld id="{002EECB7-E62E-4366-918E-796A51762084}" type="slidenum">
              <a:rPr lang="en-US"/>
              <a:pPr/>
              <a:t>59</a:t>
            </a:fld>
            <a:endParaRPr lang="en-US"/>
          </a:p>
        </p:txBody>
      </p:sp>
      <p:sp>
        <p:nvSpPr>
          <p:cNvPr id="404482" name="Rectangle 2"/>
          <p:cNvSpPr>
            <a:spLocks noGrp="1" noChangeArrowheads="1"/>
          </p:cNvSpPr>
          <p:nvPr>
            <p:ph type="title"/>
          </p:nvPr>
        </p:nvSpPr>
        <p:spPr>
          <a:xfrm>
            <a:off x="1150938" y="228600"/>
            <a:ext cx="6931025" cy="990600"/>
          </a:xfrm>
        </p:spPr>
        <p:txBody>
          <a:bodyPr/>
          <a:lstStyle/>
          <a:p>
            <a:pPr eaLnBrk="1" hangingPunct="1"/>
            <a:r>
              <a:rPr lang="en-US" smtClean="0"/>
              <a:t>Learning Objective</a:t>
            </a:r>
          </a:p>
        </p:txBody>
      </p:sp>
      <p:sp>
        <p:nvSpPr>
          <p:cNvPr id="404483" name="Rectangle 3"/>
          <p:cNvSpPr>
            <a:spLocks noGrp="1" noChangeArrowheads="1"/>
          </p:cNvSpPr>
          <p:nvPr>
            <p:ph type="body" idx="1"/>
          </p:nvPr>
        </p:nvSpPr>
        <p:spPr>
          <a:xfrm>
            <a:off x="685800" y="1905000"/>
            <a:ext cx="8001000" cy="4191000"/>
          </a:xfrm>
        </p:spPr>
        <p:txBody>
          <a:bodyPr/>
          <a:lstStyle/>
          <a:p>
            <a:pPr eaLnBrk="1" hangingPunct="1"/>
            <a:r>
              <a:rPr lang="en-US" b="1" smtClean="0"/>
              <a:t>To learn to apply the normal distribution to approximate binomial probabilities</a:t>
            </a:r>
            <a:endParaRPr 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Grp="1" noChangeArrowheads="1"/>
          </p:cNvSpPr>
          <p:nvPr>
            <p:ph type="ftr" sz="quarter" idx="10"/>
          </p:nvPr>
        </p:nvSpPr>
        <p:spPr>
          <a:ln/>
        </p:spPr>
        <p:txBody>
          <a:bodyPr/>
          <a:lstStyle/>
          <a:p>
            <a:r>
              <a:rPr lang="en-US"/>
              <a:t>Copyright ©2011 Pearson Education, Inc. publishing as Prentice Hall</a:t>
            </a:r>
          </a:p>
        </p:txBody>
      </p:sp>
      <p:sp>
        <p:nvSpPr>
          <p:cNvPr id="9" name="Rectangle 5"/>
          <p:cNvSpPr>
            <a:spLocks noGrp="1" noChangeArrowheads="1"/>
          </p:cNvSpPr>
          <p:nvPr>
            <p:ph type="sldNum" sz="quarter" idx="11"/>
          </p:nvPr>
        </p:nvSpPr>
        <p:spPr>
          <a:ln/>
        </p:spPr>
        <p:txBody>
          <a:bodyPr/>
          <a:lstStyle/>
          <a:p>
            <a:r>
              <a:rPr lang="en-US"/>
              <a:t>6-</a:t>
            </a:r>
            <a:fld id="{3DC4AEBD-1BAF-4046-8932-934344FF2620}" type="slidenum">
              <a:rPr lang="en-US"/>
              <a:pPr/>
              <a:t>6</a:t>
            </a:fld>
            <a:endParaRPr lang="en-US"/>
          </a:p>
        </p:txBody>
      </p:sp>
      <p:sp>
        <p:nvSpPr>
          <p:cNvPr id="175112" name="Rectangle 2"/>
          <p:cNvSpPr>
            <a:spLocks noChangeArrowheads="1"/>
          </p:cNvSpPr>
          <p:nvPr/>
        </p:nvSpPr>
        <p:spPr bwMode="auto">
          <a:xfrm>
            <a:off x="457200" y="533400"/>
            <a:ext cx="8248650" cy="762000"/>
          </a:xfrm>
          <a:prstGeom prst="rect">
            <a:avLst/>
          </a:prstGeom>
          <a:noFill/>
          <a:ln w="12700">
            <a:noFill/>
            <a:miter lim="800000"/>
            <a:headEnd/>
            <a:tailEnd/>
          </a:ln>
        </p:spPr>
        <p:txBody>
          <a:bodyPr wrap="none" anchor="ctr"/>
          <a:lstStyle/>
          <a:p>
            <a:pPr algn="ctr">
              <a:spcBef>
                <a:spcPct val="50000"/>
              </a:spcBef>
            </a:pPr>
            <a:endParaRPr lang="en-US"/>
          </a:p>
        </p:txBody>
      </p:sp>
      <p:sp>
        <p:nvSpPr>
          <p:cNvPr id="175113" name="Rectangle 3"/>
          <p:cNvSpPr>
            <a:spLocks noChangeArrowheads="1"/>
          </p:cNvSpPr>
          <p:nvPr/>
        </p:nvSpPr>
        <p:spPr bwMode="auto">
          <a:xfrm>
            <a:off x="4800600" y="2667000"/>
            <a:ext cx="3981450" cy="457200"/>
          </a:xfrm>
          <a:prstGeom prst="rect">
            <a:avLst/>
          </a:prstGeom>
          <a:noFill/>
          <a:ln w="12700">
            <a:noFill/>
            <a:miter lim="800000"/>
            <a:headEnd/>
            <a:tailEnd/>
          </a:ln>
        </p:spPr>
        <p:txBody>
          <a:bodyPr wrap="none" anchor="ctr"/>
          <a:lstStyle/>
          <a:p>
            <a:pPr algn="ctr">
              <a:spcBef>
                <a:spcPct val="50000"/>
              </a:spcBef>
            </a:pPr>
            <a:endParaRPr lang="en-US"/>
          </a:p>
        </p:txBody>
      </p:sp>
      <p:sp>
        <p:nvSpPr>
          <p:cNvPr id="175114" name="Rectangle 4"/>
          <p:cNvSpPr>
            <a:spLocks noChangeArrowheads="1"/>
          </p:cNvSpPr>
          <p:nvPr/>
        </p:nvSpPr>
        <p:spPr bwMode="auto">
          <a:xfrm>
            <a:off x="4953000" y="2667000"/>
            <a:ext cx="3600450" cy="457200"/>
          </a:xfrm>
          <a:prstGeom prst="rect">
            <a:avLst/>
          </a:prstGeom>
          <a:noFill/>
          <a:ln w="12700">
            <a:noFill/>
            <a:miter lim="800000"/>
            <a:headEnd/>
            <a:tailEnd/>
          </a:ln>
        </p:spPr>
        <p:txBody>
          <a:bodyPr wrap="none" anchor="ctr"/>
          <a:lstStyle/>
          <a:p>
            <a:pPr algn="ctr">
              <a:spcBef>
                <a:spcPct val="50000"/>
              </a:spcBef>
            </a:pPr>
            <a:endParaRPr lang="en-US"/>
          </a:p>
        </p:txBody>
      </p:sp>
      <p:graphicFrame>
        <p:nvGraphicFramePr>
          <p:cNvPr id="175109" name="Object 5">
            <a:hlinkClick r:id="" action="ppaction://ole?verb=0"/>
          </p:cNvPr>
          <p:cNvGraphicFramePr>
            <a:graphicFrameLocks/>
          </p:cNvGraphicFramePr>
          <p:nvPr/>
        </p:nvGraphicFramePr>
        <p:xfrm>
          <a:off x="1676400" y="1981200"/>
          <a:ext cx="5105400" cy="2927350"/>
        </p:xfrm>
        <a:graphic>
          <a:graphicData uri="http://schemas.openxmlformats.org/presentationml/2006/ole">
            <p:oleObj spid="_x0000_s175109" name="Worksheet" r:id="rId4" imgW="3588120" imgH="2236320" progId="Excel.Sheet.8">
              <p:embed/>
            </p:oleObj>
          </a:graphicData>
        </a:graphic>
      </p:graphicFrame>
      <p:sp>
        <p:nvSpPr>
          <p:cNvPr id="175115" name="Rectangle 6"/>
          <p:cNvSpPr>
            <a:spLocks noChangeArrowheads="1"/>
          </p:cNvSpPr>
          <p:nvPr/>
        </p:nvSpPr>
        <p:spPr bwMode="auto">
          <a:xfrm>
            <a:off x="762000" y="5181600"/>
            <a:ext cx="7312025" cy="831850"/>
          </a:xfrm>
          <a:prstGeom prst="rect">
            <a:avLst/>
          </a:prstGeom>
          <a:noFill/>
          <a:ln w="12700">
            <a:solidFill>
              <a:schemeClr val="bg1"/>
            </a:solidFill>
            <a:miter lim="800000"/>
            <a:headEnd/>
            <a:tailEnd/>
          </a:ln>
        </p:spPr>
        <p:txBody>
          <a:bodyPr lIns="90487" tIns="44450" rIns="90487" bIns="44450">
            <a:spAutoFit/>
          </a:bodyPr>
          <a:lstStyle/>
          <a:p>
            <a:pPr algn="ctr" eaLnBrk="0" hangingPunct="0">
              <a:spcBef>
                <a:spcPct val="50000"/>
              </a:spcBef>
            </a:pPr>
            <a:r>
              <a:rPr lang="en-US" b="1"/>
              <a:t>By varying the parameters </a:t>
            </a:r>
            <a:r>
              <a:rPr lang="el-GR" b="1">
                <a:solidFill>
                  <a:schemeClr val="folHlink"/>
                </a:solidFill>
                <a:cs typeface="Arial" charset="0"/>
              </a:rPr>
              <a:t>μ</a:t>
            </a:r>
            <a:r>
              <a:rPr lang="en-US" b="1"/>
              <a:t> and </a:t>
            </a:r>
            <a:r>
              <a:rPr lang="el-GR" b="1">
                <a:solidFill>
                  <a:schemeClr val="folHlink"/>
                </a:solidFill>
                <a:cs typeface="Arial" charset="0"/>
              </a:rPr>
              <a:t>σ</a:t>
            </a:r>
            <a:r>
              <a:rPr lang="en-US" b="1"/>
              <a:t>, we obtain different normal distributions</a:t>
            </a:r>
          </a:p>
        </p:txBody>
      </p:sp>
      <p:sp>
        <p:nvSpPr>
          <p:cNvPr id="175116" name="Rectangle 7"/>
          <p:cNvSpPr>
            <a:spLocks noChangeArrowheads="1"/>
          </p:cNvSpPr>
          <p:nvPr/>
        </p:nvSpPr>
        <p:spPr bwMode="auto">
          <a:xfrm>
            <a:off x="1295400" y="457200"/>
            <a:ext cx="7467600" cy="762000"/>
          </a:xfrm>
          <a:prstGeom prst="rect">
            <a:avLst/>
          </a:prstGeom>
          <a:noFill/>
          <a:ln w="12700">
            <a:noFill/>
            <a:miter lim="800000"/>
            <a:headEnd/>
            <a:tailEnd/>
          </a:ln>
        </p:spPr>
        <p:txBody>
          <a:bodyPr lIns="90488" tIns="44450" rIns="90488" bIns="44450" anchor="ctr" anchorCtr="1"/>
          <a:lstStyle/>
          <a:p>
            <a:pPr algn="ctr">
              <a:lnSpc>
                <a:spcPct val="95000"/>
              </a:lnSpc>
            </a:pPr>
            <a:r>
              <a:rPr lang="en-US" sz="4000">
                <a:solidFill>
                  <a:schemeClr val="tx2"/>
                </a:solidFill>
              </a:rPr>
              <a:t>Many Normal Distributions</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ftr" sz="quarter" idx="10"/>
          </p:nvPr>
        </p:nvSpPr>
        <p:spPr>
          <a:ln/>
        </p:spPr>
        <p:txBody>
          <a:bodyPr/>
          <a:lstStyle/>
          <a:p>
            <a:r>
              <a:rPr lang="en-US"/>
              <a:t>Copyright ©2011 Pearson Education, Inc. publishing as Prentice Hall</a:t>
            </a:r>
          </a:p>
        </p:txBody>
      </p:sp>
      <p:sp>
        <p:nvSpPr>
          <p:cNvPr id="5" name="Rectangle 5"/>
          <p:cNvSpPr>
            <a:spLocks noGrp="1" noChangeArrowheads="1"/>
          </p:cNvSpPr>
          <p:nvPr>
            <p:ph type="sldNum" sz="quarter" idx="11"/>
          </p:nvPr>
        </p:nvSpPr>
        <p:spPr>
          <a:ln/>
        </p:spPr>
        <p:txBody>
          <a:bodyPr/>
          <a:lstStyle/>
          <a:p>
            <a:r>
              <a:rPr lang="en-US"/>
              <a:t>6-</a:t>
            </a:r>
            <a:fld id="{C45B34F7-1D83-4898-BB22-BB47F6EB0D1F}" type="slidenum">
              <a:rPr lang="en-US"/>
              <a:pPr/>
              <a:t>60</a:t>
            </a:fld>
            <a:endParaRPr lang="en-US"/>
          </a:p>
        </p:txBody>
      </p:sp>
      <p:sp>
        <p:nvSpPr>
          <p:cNvPr id="405507" name="Rectangle 2"/>
          <p:cNvSpPr>
            <a:spLocks noGrp="1" noChangeArrowheads="1"/>
          </p:cNvSpPr>
          <p:nvPr>
            <p:ph type="title"/>
          </p:nvPr>
        </p:nvSpPr>
        <p:spPr>
          <a:xfrm>
            <a:off x="1143000" y="381000"/>
            <a:ext cx="7383463" cy="990600"/>
          </a:xfrm>
        </p:spPr>
        <p:txBody>
          <a:bodyPr/>
          <a:lstStyle/>
          <a:p>
            <a:pPr eaLnBrk="1" hangingPunct="1"/>
            <a:r>
              <a:rPr lang="en-US" sz="3600" smtClean="0"/>
              <a:t>Normal Approximation to the Binomial Distribution</a:t>
            </a:r>
          </a:p>
        </p:txBody>
      </p:sp>
      <p:sp>
        <p:nvSpPr>
          <p:cNvPr id="405508" name="Rectangle 3"/>
          <p:cNvSpPr>
            <a:spLocks noGrp="1" noChangeArrowheads="1"/>
          </p:cNvSpPr>
          <p:nvPr>
            <p:ph type="body" idx="1"/>
          </p:nvPr>
        </p:nvSpPr>
        <p:spPr/>
        <p:txBody>
          <a:bodyPr/>
          <a:lstStyle/>
          <a:p>
            <a:pPr eaLnBrk="1" hangingPunct="1"/>
            <a:r>
              <a:rPr lang="en-US" smtClean="0"/>
              <a:t>The binomial distribution is a discrete distribution, but the normal is continuous</a:t>
            </a:r>
          </a:p>
          <a:p>
            <a:pPr eaLnBrk="1" hangingPunct="1"/>
            <a:r>
              <a:rPr lang="en-US" smtClean="0"/>
              <a:t>To use the normal to approximate the binomial, accuracy is improved if you use a correction for continuity adjustment</a:t>
            </a:r>
          </a:p>
          <a:p>
            <a:pPr eaLnBrk="1" hangingPunct="1"/>
            <a:r>
              <a:rPr lang="en-US" smtClean="0">
                <a:solidFill>
                  <a:schemeClr val="folHlink"/>
                </a:solidFill>
              </a:rPr>
              <a:t>Example</a:t>
            </a:r>
            <a:r>
              <a:rPr lang="en-US" smtClean="0"/>
              <a:t>:</a:t>
            </a:r>
          </a:p>
          <a:p>
            <a:pPr lvl="1" eaLnBrk="1" hangingPunct="1"/>
            <a:r>
              <a:rPr lang="en-US" smtClean="0"/>
              <a:t>X is discrete in a binomial distribution, so                P(X = 4 |n,</a:t>
            </a:r>
            <a:r>
              <a:rPr lang="el-GR" smtClean="0"/>
              <a:t>π</a:t>
            </a:r>
            <a:r>
              <a:rPr lang="en-US" smtClean="0"/>
              <a:t>) can be approximated with a continuous normal distribution by finding</a:t>
            </a:r>
          </a:p>
          <a:p>
            <a:pPr lvl="1" eaLnBrk="1" hangingPunct="1">
              <a:buFont typeface="Wingdings" pitchFamily="2" charset="2"/>
              <a:buNone/>
            </a:pPr>
            <a:r>
              <a:rPr lang="en-US" smtClean="0"/>
              <a:t>				 P(3.5 &lt; X &lt; 4.5)</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ftr" sz="quarter" idx="10"/>
          </p:nvPr>
        </p:nvSpPr>
        <p:spPr>
          <a:ln/>
        </p:spPr>
        <p:txBody>
          <a:bodyPr/>
          <a:lstStyle/>
          <a:p>
            <a:r>
              <a:rPr lang="en-US"/>
              <a:t>Copyright ©2011 Pearson Education, Inc. publishing as Prentice Hall</a:t>
            </a:r>
          </a:p>
        </p:txBody>
      </p:sp>
      <p:sp>
        <p:nvSpPr>
          <p:cNvPr id="6" name="Rectangle 5"/>
          <p:cNvSpPr>
            <a:spLocks noGrp="1" noChangeArrowheads="1"/>
          </p:cNvSpPr>
          <p:nvPr>
            <p:ph type="sldNum" sz="quarter" idx="11"/>
          </p:nvPr>
        </p:nvSpPr>
        <p:spPr>
          <a:ln/>
        </p:spPr>
        <p:txBody>
          <a:bodyPr/>
          <a:lstStyle/>
          <a:p>
            <a:r>
              <a:rPr lang="en-US"/>
              <a:t>6-</a:t>
            </a:r>
            <a:fld id="{DA99B1D6-B0FE-498F-85F3-7907272CA861}" type="slidenum">
              <a:rPr lang="en-US"/>
              <a:pPr/>
              <a:t>61</a:t>
            </a:fld>
            <a:endParaRPr lang="en-US"/>
          </a:p>
        </p:txBody>
      </p:sp>
      <p:sp>
        <p:nvSpPr>
          <p:cNvPr id="406531" name="Rectangle 2"/>
          <p:cNvSpPr>
            <a:spLocks noGrp="1" noChangeArrowheads="1"/>
          </p:cNvSpPr>
          <p:nvPr>
            <p:ph type="title"/>
          </p:nvPr>
        </p:nvSpPr>
        <p:spPr>
          <a:xfrm>
            <a:off x="1143000" y="381000"/>
            <a:ext cx="7383463" cy="990600"/>
          </a:xfrm>
        </p:spPr>
        <p:txBody>
          <a:bodyPr/>
          <a:lstStyle/>
          <a:p>
            <a:pPr eaLnBrk="1" hangingPunct="1"/>
            <a:r>
              <a:rPr lang="en-US" sz="3600" smtClean="0"/>
              <a:t>Normal Approximation to the Binomial Distribution</a:t>
            </a:r>
          </a:p>
        </p:txBody>
      </p:sp>
      <p:sp>
        <p:nvSpPr>
          <p:cNvPr id="406532" name="Rectangle 3"/>
          <p:cNvSpPr>
            <a:spLocks noGrp="1" noChangeArrowheads="1"/>
          </p:cNvSpPr>
          <p:nvPr>
            <p:ph type="body" idx="1"/>
          </p:nvPr>
        </p:nvSpPr>
        <p:spPr/>
        <p:txBody>
          <a:bodyPr/>
          <a:lstStyle/>
          <a:p>
            <a:pPr eaLnBrk="1" hangingPunct="1">
              <a:lnSpc>
                <a:spcPct val="90000"/>
              </a:lnSpc>
            </a:pPr>
            <a:r>
              <a:rPr lang="en-US" smtClean="0"/>
              <a:t>The closer </a:t>
            </a:r>
            <a:r>
              <a:rPr lang="el-GR" smtClean="0">
                <a:cs typeface="Arial" charset="0"/>
              </a:rPr>
              <a:t>π</a:t>
            </a:r>
            <a:r>
              <a:rPr lang="en-US" smtClean="0"/>
              <a:t> is to 0.5, the better the normal approximation to the binomial</a:t>
            </a:r>
          </a:p>
          <a:p>
            <a:pPr eaLnBrk="1" hangingPunct="1">
              <a:lnSpc>
                <a:spcPct val="90000"/>
              </a:lnSpc>
            </a:pPr>
            <a:r>
              <a:rPr lang="en-US" smtClean="0"/>
              <a:t>The larger the sample size n, the better the normal approximation to the binomial</a:t>
            </a:r>
            <a:r>
              <a:rPr lang="en-US" smtClean="0">
                <a:solidFill>
                  <a:schemeClr val="folHlink"/>
                </a:solidFill>
              </a:rPr>
              <a:t> </a:t>
            </a:r>
          </a:p>
          <a:p>
            <a:pPr eaLnBrk="1" hangingPunct="1">
              <a:lnSpc>
                <a:spcPct val="90000"/>
              </a:lnSpc>
            </a:pPr>
            <a:r>
              <a:rPr lang="en-US" smtClean="0">
                <a:solidFill>
                  <a:schemeClr val="folHlink"/>
                </a:solidFill>
              </a:rPr>
              <a:t>General rule:</a:t>
            </a:r>
          </a:p>
          <a:p>
            <a:pPr lvl="1" eaLnBrk="1" hangingPunct="1">
              <a:lnSpc>
                <a:spcPct val="90000"/>
              </a:lnSpc>
            </a:pPr>
            <a:r>
              <a:rPr lang="en-US" smtClean="0"/>
              <a:t>The normal distribution can be used to approximate the binomial distribution if </a:t>
            </a:r>
          </a:p>
          <a:p>
            <a:pPr lvl="1" eaLnBrk="1" hangingPunct="1">
              <a:lnSpc>
                <a:spcPct val="90000"/>
              </a:lnSpc>
            </a:pPr>
            <a:endParaRPr lang="en-US" smtClean="0"/>
          </a:p>
          <a:p>
            <a:pPr lvl="1" eaLnBrk="1" hangingPunct="1">
              <a:lnSpc>
                <a:spcPct val="90000"/>
              </a:lnSpc>
              <a:buFont typeface="Wingdings" pitchFamily="2" charset="2"/>
              <a:buNone/>
            </a:pPr>
            <a:r>
              <a:rPr lang="en-US" smtClean="0"/>
              <a:t>				n</a:t>
            </a:r>
            <a:r>
              <a:rPr lang="el-GR" smtClean="0">
                <a:cs typeface="Arial" charset="0"/>
              </a:rPr>
              <a:t>π</a:t>
            </a:r>
            <a:r>
              <a:rPr lang="en-US" smtClean="0"/>
              <a:t> </a:t>
            </a:r>
            <a:r>
              <a:rPr lang="en-US" smtClean="0">
                <a:cs typeface="Arial" charset="0"/>
              </a:rPr>
              <a:t>≥ 5 </a:t>
            </a:r>
          </a:p>
          <a:p>
            <a:pPr lvl="1" eaLnBrk="1" hangingPunct="1">
              <a:lnSpc>
                <a:spcPct val="90000"/>
              </a:lnSpc>
              <a:buFont typeface="Wingdings" pitchFamily="2" charset="2"/>
              <a:buNone/>
            </a:pPr>
            <a:r>
              <a:rPr lang="en-US" smtClean="0">
                <a:cs typeface="Arial" charset="0"/>
              </a:rPr>
              <a:t>			and</a:t>
            </a:r>
          </a:p>
          <a:p>
            <a:pPr lvl="1" eaLnBrk="1" hangingPunct="1">
              <a:lnSpc>
                <a:spcPct val="90000"/>
              </a:lnSpc>
              <a:buFont typeface="Wingdings" pitchFamily="2" charset="2"/>
              <a:buNone/>
            </a:pPr>
            <a:r>
              <a:rPr lang="en-US" smtClean="0">
                <a:cs typeface="Arial" charset="0"/>
              </a:rPr>
              <a:t>				n(1 – </a:t>
            </a:r>
            <a:r>
              <a:rPr lang="el-GR" smtClean="0">
                <a:cs typeface="Arial" charset="0"/>
              </a:rPr>
              <a:t>π</a:t>
            </a:r>
            <a:r>
              <a:rPr lang="en-US" smtClean="0">
                <a:cs typeface="Arial" charset="0"/>
              </a:rPr>
              <a:t>) ≥ 5 </a:t>
            </a:r>
          </a:p>
        </p:txBody>
      </p:sp>
      <p:sp>
        <p:nvSpPr>
          <p:cNvPr id="406533" name="Text Box 4"/>
          <p:cNvSpPr txBox="1">
            <a:spLocks noChangeArrowheads="1"/>
          </p:cNvSpPr>
          <p:nvPr/>
        </p:nvSpPr>
        <p:spPr bwMode="auto">
          <a:xfrm>
            <a:off x="7543800" y="1203325"/>
            <a:ext cx="1600200" cy="396875"/>
          </a:xfrm>
          <a:prstGeom prst="rect">
            <a:avLst/>
          </a:prstGeom>
          <a:noFill/>
          <a:ln w="9525">
            <a:noFill/>
            <a:miter lim="800000"/>
            <a:headEnd/>
            <a:tailEnd/>
          </a:ln>
        </p:spPr>
        <p:txBody>
          <a:bodyPr>
            <a:spAutoFit/>
          </a:bodyPr>
          <a:lstStyle/>
          <a:p>
            <a:pPr>
              <a:spcBef>
                <a:spcPct val="50000"/>
              </a:spcBef>
            </a:pPr>
            <a:r>
              <a:rPr lang="en-US" sz="2000" i="1">
                <a:solidFill>
                  <a:srgbClr val="000099"/>
                </a:solidFill>
              </a:rPr>
              <a:t>(continued)</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Grp="1" noChangeArrowheads="1"/>
          </p:cNvSpPr>
          <p:nvPr>
            <p:ph type="ftr" sz="quarter" idx="10"/>
          </p:nvPr>
        </p:nvSpPr>
        <p:spPr>
          <a:ln/>
        </p:spPr>
        <p:txBody>
          <a:bodyPr/>
          <a:lstStyle/>
          <a:p>
            <a:r>
              <a:rPr lang="en-US"/>
              <a:t>Copyright ©2011 Pearson Education, Inc. publishing as Prentice Hall</a:t>
            </a:r>
          </a:p>
        </p:txBody>
      </p:sp>
      <p:sp>
        <p:nvSpPr>
          <p:cNvPr id="8" name="Rectangle 5"/>
          <p:cNvSpPr>
            <a:spLocks noGrp="1" noChangeArrowheads="1"/>
          </p:cNvSpPr>
          <p:nvPr>
            <p:ph type="sldNum" sz="quarter" idx="11"/>
          </p:nvPr>
        </p:nvSpPr>
        <p:spPr>
          <a:ln/>
        </p:spPr>
        <p:txBody>
          <a:bodyPr/>
          <a:lstStyle/>
          <a:p>
            <a:r>
              <a:rPr lang="en-US"/>
              <a:t>6-</a:t>
            </a:r>
            <a:fld id="{995FD9D9-4D07-422D-A01A-A634DA8A4FCB}" type="slidenum">
              <a:rPr lang="en-US"/>
              <a:pPr/>
              <a:t>62</a:t>
            </a:fld>
            <a:endParaRPr lang="en-US"/>
          </a:p>
        </p:txBody>
      </p:sp>
      <p:sp>
        <p:nvSpPr>
          <p:cNvPr id="408582" name="Rectangle 2"/>
          <p:cNvSpPr>
            <a:spLocks noGrp="1" noChangeArrowheads="1"/>
          </p:cNvSpPr>
          <p:nvPr>
            <p:ph type="title"/>
          </p:nvPr>
        </p:nvSpPr>
        <p:spPr>
          <a:xfrm>
            <a:off x="1143000" y="381000"/>
            <a:ext cx="7383463" cy="990600"/>
          </a:xfrm>
        </p:spPr>
        <p:txBody>
          <a:bodyPr/>
          <a:lstStyle/>
          <a:p>
            <a:pPr eaLnBrk="1" hangingPunct="1"/>
            <a:r>
              <a:rPr lang="en-US" sz="3600" smtClean="0"/>
              <a:t>Normal Approximation to the Binomial Distribution</a:t>
            </a:r>
          </a:p>
        </p:txBody>
      </p:sp>
      <p:sp>
        <p:nvSpPr>
          <p:cNvPr id="408583" name="Rectangle 3"/>
          <p:cNvSpPr>
            <a:spLocks noGrp="1" noChangeArrowheads="1"/>
          </p:cNvSpPr>
          <p:nvPr>
            <p:ph type="body" idx="1"/>
          </p:nvPr>
        </p:nvSpPr>
        <p:spPr>
          <a:xfrm>
            <a:off x="685800" y="1905000"/>
            <a:ext cx="8077200" cy="4532313"/>
          </a:xfrm>
        </p:spPr>
        <p:txBody>
          <a:bodyPr/>
          <a:lstStyle/>
          <a:p>
            <a:pPr eaLnBrk="1" hangingPunct="1"/>
            <a:r>
              <a:rPr lang="en-US" smtClean="0"/>
              <a:t>The mean and standard deviation of the binomial distribution are</a:t>
            </a:r>
          </a:p>
          <a:p>
            <a:pPr eaLnBrk="1" hangingPunct="1">
              <a:buFont typeface="Wingdings" pitchFamily="2" charset="2"/>
              <a:buNone/>
            </a:pPr>
            <a:r>
              <a:rPr lang="en-US" smtClean="0"/>
              <a:t>				</a:t>
            </a:r>
            <a:r>
              <a:rPr lang="el-GR" smtClean="0">
                <a:latin typeface="Times New Roman" pitchFamily="18" charset="0"/>
                <a:cs typeface="Times New Roman" pitchFamily="18" charset="0"/>
              </a:rPr>
              <a:t>μ</a:t>
            </a:r>
            <a:r>
              <a:rPr lang="en-US" smtClean="0">
                <a:latin typeface="Times New Roman" pitchFamily="18" charset="0"/>
                <a:cs typeface="Times New Roman" pitchFamily="18" charset="0"/>
              </a:rPr>
              <a:t> = </a:t>
            </a:r>
            <a:r>
              <a:rPr lang="en-US" smtClean="0"/>
              <a:t>n</a:t>
            </a:r>
            <a:r>
              <a:rPr lang="el-GR" smtClean="0">
                <a:cs typeface="Arial" charset="0"/>
              </a:rPr>
              <a:t>π</a:t>
            </a:r>
          </a:p>
          <a:p>
            <a:pPr eaLnBrk="1" hangingPunct="1">
              <a:buFont typeface="Wingdings" pitchFamily="2" charset="2"/>
              <a:buNone/>
            </a:pPr>
            <a:r>
              <a:rPr lang="en-US" smtClean="0">
                <a:cs typeface="Arial" charset="0"/>
              </a:rPr>
              <a:t> 		</a:t>
            </a:r>
          </a:p>
          <a:p>
            <a:pPr eaLnBrk="1" hangingPunct="1">
              <a:buFont typeface="Wingdings" pitchFamily="2" charset="2"/>
              <a:buNone/>
            </a:pPr>
            <a:endParaRPr lang="en-US" smtClean="0">
              <a:cs typeface="Arial" charset="0"/>
            </a:endParaRPr>
          </a:p>
          <a:p>
            <a:pPr eaLnBrk="1" hangingPunct="1"/>
            <a:r>
              <a:rPr lang="en-US" smtClean="0">
                <a:cs typeface="Arial" charset="0"/>
              </a:rPr>
              <a:t>Transform binomial to normal using the formula: </a:t>
            </a:r>
          </a:p>
        </p:txBody>
      </p:sp>
      <p:sp>
        <p:nvSpPr>
          <p:cNvPr id="408584" name="Text Box 4"/>
          <p:cNvSpPr txBox="1">
            <a:spLocks noChangeArrowheads="1"/>
          </p:cNvSpPr>
          <p:nvPr/>
        </p:nvSpPr>
        <p:spPr bwMode="auto">
          <a:xfrm>
            <a:off x="7543800" y="1203325"/>
            <a:ext cx="1600200" cy="396875"/>
          </a:xfrm>
          <a:prstGeom prst="rect">
            <a:avLst/>
          </a:prstGeom>
          <a:noFill/>
          <a:ln w="9525">
            <a:noFill/>
            <a:miter lim="800000"/>
            <a:headEnd/>
            <a:tailEnd/>
          </a:ln>
        </p:spPr>
        <p:txBody>
          <a:bodyPr>
            <a:spAutoFit/>
          </a:bodyPr>
          <a:lstStyle/>
          <a:p>
            <a:pPr>
              <a:spcBef>
                <a:spcPct val="50000"/>
              </a:spcBef>
            </a:pPr>
            <a:r>
              <a:rPr lang="en-US" sz="2000" i="1">
                <a:solidFill>
                  <a:srgbClr val="000099"/>
                </a:solidFill>
              </a:rPr>
              <a:t>(continued)</a:t>
            </a:r>
          </a:p>
        </p:txBody>
      </p:sp>
      <p:graphicFrame>
        <p:nvGraphicFramePr>
          <p:cNvPr id="408578" name="Object 2"/>
          <p:cNvGraphicFramePr>
            <a:graphicFrameLocks noChangeAspect="1"/>
          </p:cNvGraphicFramePr>
          <p:nvPr/>
        </p:nvGraphicFramePr>
        <p:xfrm>
          <a:off x="2279650" y="5035550"/>
          <a:ext cx="3957638" cy="1109663"/>
        </p:xfrm>
        <a:graphic>
          <a:graphicData uri="http://schemas.openxmlformats.org/presentationml/2006/ole">
            <p:oleObj spid="_x0000_s408578" name="Equation" r:id="rId3" imgW="1815840" imgH="507960" progId="Equation.3">
              <p:embed/>
            </p:oleObj>
          </a:graphicData>
        </a:graphic>
      </p:graphicFrame>
      <p:graphicFrame>
        <p:nvGraphicFramePr>
          <p:cNvPr id="408579" name="Object 3"/>
          <p:cNvGraphicFramePr>
            <a:graphicFrameLocks noChangeAspect="1"/>
          </p:cNvGraphicFramePr>
          <p:nvPr/>
        </p:nvGraphicFramePr>
        <p:xfrm>
          <a:off x="3041650" y="3463925"/>
          <a:ext cx="2546350" cy="638175"/>
        </p:xfrm>
        <a:graphic>
          <a:graphicData uri="http://schemas.openxmlformats.org/presentationml/2006/ole">
            <p:oleObj spid="_x0000_s408579" name="Equation" r:id="rId4" imgW="1168200" imgH="291960" progId="Equation.3">
              <p:embed/>
            </p:oleObj>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
          <p:cNvSpPr>
            <a:spLocks noGrp="1" noChangeArrowheads="1"/>
          </p:cNvSpPr>
          <p:nvPr>
            <p:ph type="ftr" sz="quarter" idx="10"/>
          </p:nvPr>
        </p:nvSpPr>
        <p:spPr>
          <a:ln/>
        </p:spPr>
        <p:txBody>
          <a:bodyPr/>
          <a:lstStyle/>
          <a:p>
            <a:r>
              <a:rPr lang="en-US"/>
              <a:t>Copyright ©2011 Pearson Education, Inc. publishing as Prentice Hall</a:t>
            </a:r>
          </a:p>
        </p:txBody>
      </p:sp>
      <p:sp>
        <p:nvSpPr>
          <p:cNvPr id="22" name="Rectangle 5"/>
          <p:cNvSpPr>
            <a:spLocks noGrp="1" noChangeArrowheads="1"/>
          </p:cNvSpPr>
          <p:nvPr>
            <p:ph type="sldNum" sz="quarter" idx="11"/>
          </p:nvPr>
        </p:nvSpPr>
        <p:spPr>
          <a:ln/>
        </p:spPr>
        <p:txBody>
          <a:bodyPr/>
          <a:lstStyle/>
          <a:p>
            <a:r>
              <a:rPr lang="en-US"/>
              <a:t>6-</a:t>
            </a:r>
            <a:fld id="{B4E9151B-CD28-4F37-928B-6E6566FBC2A8}" type="slidenum">
              <a:rPr lang="en-US"/>
              <a:pPr/>
              <a:t>63</a:t>
            </a:fld>
            <a:endParaRPr lang="en-US"/>
          </a:p>
        </p:txBody>
      </p:sp>
      <p:sp>
        <p:nvSpPr>
          <p:cNvPr id="409605" name="Line 20"/>
          <p:cNvSpPr>
            <a:spLocks noChangeShapeType="1"/>
          </p:cNvSpPr>
          <p:nvPr/>
        </p:nvSpPr>
        <p:spPr bwMode="auto">
          <a:xfrm>
            <a:off x="5943600" y="5791200"/>
            <a:ext cx="0" cy="228600"/>
          </a:xfrm>
          <a:prstGeom prst="line">
            <a:avLst/>
          </a:prstGeom>
          <a:noFill/>
          <a:ln w="31750">
            <a:solidFill>
              <a:schemeClr val="tx1"/>
            </a:solidFill>
            <a:round/>
            <a:headEnd/>
            <a:tailEnd/>
          </a:ln>
        </p:spPr>
        <p:txBody>
          <a:bodyPr wrap="none" anchor="ctr"/>
          <a:lstStyle/>
          <a:p>
            <a:endParaRPr lang="en-US"/>
          </a:p>
        </p:txBody>
      </p:sp>
      <p:sp>
        <p:nvSpPr>
          <p:cNvPr id="409606" name="Line 21"/>
          <p:cNvSpPr>
            <a:spLocks noChangeShapeType="1"/>
          </p:cNvSpPr>
          <p:nvPr/>
        </p:nvSpPr>
        <p:spPr bwMode="auto">
          <a:xfrm>
            <a:off x="5181600" y="5562600"/>
            <a:ext cx="457200" cy="304800"/>
          </a:xfrm>
          <a:prstGeom prst="line">
            <a:avLst/>
          </a:prstGeom>
          <a:noFill/>
          <a:ln w="19050">
            <a:solidFill>
              <a:schemeClr val="tx1"/>
            </a:solidFill>
            <a:round/>
            <a:headEnd/>
            <a:tailEnd type="triangle" w="med" len="med"/>
          </a:ln>
        </p:spPr>
        <p:txBody>
          <a:bodyPr wrap="none" anchor="ctr"/>
          <a:lstStyle/>
          <a:p>
            <a:endParaRPr lang="en-US"/>
          </a:p>
        </p:txBody>
      </p:sp>
      <p:sp>
        <p:nvSpPr>
          <p:cNvPr id="409607" name="Rectangle 23"/>
          <p:cNvSpPr>
            <a:spLocks noChangeArrowheads="1"/>
          </p:cNvSpPr>
          <p:nvPr/>
        </p:nvSpPr>
        <p:spPr bwMode="auto">
          <a:xfrm>
            <a:off x="3962400" y="5181600"/>
            <a:ext cx="1219200" cy="381000"/>
          </a:xfrm>
          <a:prstGeom prst="rect">
            <a:avLst/>
          </a:prstGeom>
          <a:solidFill>
            <a:srgbClr val="C7DAF7"/>
          </a:solidFill>
          <a:ln w="9525" algn="ctr">
            <a:solidFill>
              <a:schemeClr val="tx1"/>
            </a:solidFill>
            <a:miter lim="800000"/>
            <a:headEnd/>
            <a:tailEnd/>
          </a:ln>
        </p:spPr>
        <p:txBody>
          <a:bodyPr anchor="ctr">
            <a:spAutoFit/>
          </a:bodyPr>
          <a:lstStyle/>
          <a:p>
            <a:pPr algn="ctr">
              <a:spcBef>
                <a:spcPct val="50000"/>
              </a:spcBef>
            </a:pPr>
            <a:endParaRPr lang="en-US"/>
          </a:p>
        </p:txBody>
      </p:sp>
      <p:sp>
        <p:nvSpPr>
          <p:cNvPr id="409608" name="Rectangle 2"/>
          <p:cNvSpPr>
            <a:spLocks noGrp="1" noChangeArrowheads="1"/>
          </p:cNvSpPr>
          <p:nvPr>
            <p:ph type="title"/>
          </p:nvPr>
        </p:nvSpPr>
        <p:spPr>
          <a:xfrm>
            <a:off x="1143000" y="381000"/>
            <a:ext cx="7383463" cy="990600"/>
          </a:xfrm>
        </p:spPr>
        <p:txBody>
          <a:bodyPr/>
          <a:lstStyle/>
          <a:p>
            <a:pPr eaLnBrk="1" hangingPunct="1"/>
            <a:r>
              <a:rPr lang="en-US" sz="3600" smtClean="0"/>
              <a:t>Using the Normal Approximation </a:t>
            </a:r>
            <a:br>
              <a:rPr lang="en-US" sz="3600" smtClean="0"/>
            </a:br>
            <a:r>
              <a:rPr lang="en-US" sz="3600" smtClean="0"/>
              <a:t>to the Binomial Distribution</a:t>
            </a:r>
          </a:p>
        </p:txBody>
      </p:sp>
      <p:sp>
        <p:nvSpPr>
          <p:cNvPr id="409609" name="Rectangle 3"/>
          <p:cNvSpPr>
            <a:spLocks noGrp="1" noChangeArrowheads="1"/>
          </p:cNvSpPr>
          <p:nvPr>
            <p:ph type="body" idx="1"/>
          </p:nvPr>
        </p:nvSpPr>
        <p:spPr>
          <a:xfrm>
            <a:off x="838200" y="1676400"/>
            <a:ext cx="8077200" cy="4532313"/>
          </a:xfrm>
        </p:spPr>
        <p:txBody>
          <a:bodyPr/>
          <a:lstStyle/>
          <a:p>
            <a:pPr eaLnBrk="1" hangingPunct="1"/>
            <a:r>
              <a:rPr lang="en-US" sz="2400" smtClean="0">
                <a:solidFill>
                  <a:schemeClr val="folHlink"/>
                </a:solidFill>
              </a:rPr>
              <a:t>If n = 1000 and </a:t>
            </a:r>
            <a:r>
              <a:rPr lang="el-GR" sz="2400" smtClean="0">
                <a:solidFill>
                  <a:schemeClr val="folHlink"/>
                </a:solidFill>
                <a:cs typeface="Arial" charset="0"/>
              </a:rPr>
              <a:t>π</a:t>
            </a:r>
            <a:r>
              <a:rPr lang="en-US" sz="2400" smtClean="0">
                <a:solidFill>
                  <a:schemeClr val="folHlink"/>
                </a:solidFill>
              </a:rPr>
              <a:t> = 0.2, what is P(X </a:t>
            </a:r>
            <a:r>
              <a:rPr lang="en-US" sz="2400" smtClean="0">
                <a:solidFill>
                  <a:schemeClr val="folHlink"/>
                </a:solidFill>
                <a:cs typeface="Arial" charset="0"/>
              </a:rPr>
              <a:t>≤</a:t>
            </a:r>
            <a:r>
              <a:rPr lang="en-US" sz="2400" smtClean="0">
                <a:solidFill>
                  <a:schemeClr val="folHlink"/>
                </a:solidFill>
              </a:rPr>
              <a:t> 180)?</a:t>
            </a:r>
            <a:endParaRPr lang="en-US" sz="2400" smtClean="0">
              <a:solidFill>
                <a:schemeClr val="folHlink"/>
              </a:solidFill>
              <a:cs typeface="Arial" charset="0"/>
            </a:endParaRPr>
          </a:p>
          <a:p>
            <a:pPr eaLnBrk="1" hangingPunct="1"/>
            <a:r>
              <a:rPr lang="en-US" sz="2400" smtClean="0">
                <a:cs typeface="Arial" charset="0"/>
              </a:rPr>
              <a:t>Approximate </a:t>
            </a:r>
            <a:r>
              <a:rPr lang="en-US" sz="2400" smtClean="0"/>
              <a:t>P(X </a:t>
            </a:r>
            <a:r>
              <a:rPr lang="en-US" sz="2400" smtClean="0">
                <a:cs typeface="Arial" charset="0"/>
              </a:rPr>
              <a:t>≤</a:t>
            </a:r>
            <a:r>
              <a:rPr lang="en-US" sz="2400" smtClean="0"/>
              <a:t> 180 | 1000, 0.2) using a continuity correction adjustment:</a:t>
            </a:r>
          </a:p>
          <a:p>
            <a:pPr eaLnBrk="1" hangingPunct="1">
              <a:buFont typeface="Wingdings" pitchFamily="2" charset="2"/>
              <a:buNone/>
            </a:pPr>
            <a:r>
              <a:rPr lang="en-US" sz="2400" smtClean="0">
                <a:cs typeface="Arial" charset="0"/>
              </a:rPr>
              <a:t>				</a:t>
            </a:r>
            <a:r>
              <a:rPr lang="en-US" sz="2400" smtClean="0"/>
              <a:t>P(X </a:t>
            </a:r>
            <a:r>
              <a:rPr lang="en-US" sz="2400" smtClean="0">
                <a:cs typeface="Arial" charset="0"/>
              </a:rPr>
              <a:t>≤</a:t>
            </a:r>
            <a:r>
              <a:rPr lang="en-US" sz="2400" smtClean="0"/>
              <a:t> 180.5)</a:t>
            </a:r>
            <a:endParaRPr lang="en-US" sz="2400" smtClean="0">
              <a:cs typeface="Arial" charset="0"/>
            </a:endParaRPr>
          </a:p>
          <a:p>
            <a:pPr eaLnBrk="1" hangingPunct="1"/>
            <a:r>
              <a:rPr lang="en-US" sz="2400" smtClean="0">
                <a:cs typeface="Arial" charset="0"/>
              </a:rPr>
              <a:t>Transform to standardized normal:</a:t>
            </a:r>
          </a:p>
          <a:p>
            <a:pPr eaLnBrk="1" hangingPunct="1"/>
            <a:endParaRPr lang="en-US" sz="2400" smtClean="0">
              <a:cs typeface="Arial" charset="0"/>
            </a:endParaRPr>
          </a:p>
          <a:p>
            <a:pPr eaLnBrk="1" hangingPunct="1"/>
            <a:endParaRPr lang="en-US" sz="2400" smtClean="0">
              <a:cs typeface="Arial" charset="0"/>
            </a:endParaRPr>
          </a:p>
          <a:p>
            <a:pPr eaLnBrk="1" hangingPunct="1"/>
            <a:endParaRPr lang="en-US" sz="2400" smtClean="0">
              <a:cs typeface="Arial" charset="0"/>
            </a:endParaRPr>
          </a:p>
          <a:p>
            <a:pPr eaLnBrk="1" hangingPunct="1"/>
            <a:r>
              <a:rPr lang="en-US" sz="2400" smtClean="0">
                <a:cs typeface="Arial" charset="0"/>
              </a:rPr>
              <a:t>So </a:t>
            </a:r>
            <a:r>
              <a:rPr lang="en-US" smtClean="0"/>
              <a:t>P(Z </a:t>
            </a:r>
            <a:r>
              <a:rPr lang="en-US" smtClean="0">
                <a:cs typeface="Arial" charset="0"/>
              </a:rPr>
              <a:t>≤</a:t>
            </a:r>
            <a:r>
              <a:rPr lang="en-US" smtClean="0"/>
              <a:t> -1.54)</a:t>
            </a:r>
            <a:r>
              <a:rPr lang="en-US" smtClean="0">
                <a:cs typeface="Arial" charset="0"/>
              </a:rPr>
              <a:t> = 0.0618</a:t>
            </a:r>
          </a:p>
        </p:txBody>
      </p:sp>
      <p:graphicFrame>
        <p:nvGraphicFramePr>
          <p:cNvPr id="409602" name="Object 2"/>
          <p:cNvGraphicFramePr>
            <a:graphicFrameLocks noChangeAspect="1"/>
          </p:cNvGraphicFramePr>
          <p:nvPr/>
        </p:nvGraphicFramePr>
        <p:xfrm>
          <a:off x="1482725" y="3903663"/>
          <a:ext cx="6526213" cy="942975"/>
        </p:xfrm>
        <a:graphic>
          <a:graphicData uri="http://schemas.openxmlformats.org/presentationml/2006/ole">
            <p:oleObj spid="_x0000_s409602" name="Equation" r:id="rId3" imgW="3517560" imgH="507960" progId="Equation.3">
              <p:embed/>
            </p:oleObj>
          </a:graphicData>
        </a:graphic>
      </p:graphicFrame>
      <p:sp>
        <p:nvSpPr>
          <p:cNvPr id="409610" name="Freeform 7"/>
          <p:cNvSpPr>
            <a:spLocks/>
          </p:cNvSpPr>
          <p:nvPr/>
        </p:nvSpPr>
        <p:spPr bwMode="auto">
          <a:xfrm>
            <a:off x="5310188" y="5819775"/>
            <a:ext cx="627062" cy="228600"/>
          </a:xfrm>
          <a:custGeom>
            <a:avLst/>
            <a:gdLst>
              <a:gd name="T0" fmla="*/ 395 w 395"/>
              <a:gd name="T1" fmla="*/ 144 h 144"/>
              <a:gd name="T2" fmla="*/ 391 w 395"/>
              <a:gd name="T3" fmla="*/ 0 h 144"/>
              <a:gd name="T4" fmla="*/ 251 w 395"/>
              <a:gd name="T5" fmla="*/ 48 h 144"/>
              <a:gd name="T6" fmla="*/ 297 w 395"/>
              <a:gd name="T7" fmla="*/ 44 h 144"/>
              <a:gd name="T8" fmla="*/ 204 w 395"/>
              <a:gd name="T9" fmla="*/ 59 h 144"/>
              <a:gd name="T10" fmla="*/ 141 w 395"/>
              <a:gd name="T11" fmla="*/ 74 h 144"/>
              <a:gd name="T12" fmla="*/ 71 w 395"/>
              <a:gd name="T13" fmla="*/ 77 h 144"/>
              <a:gd name="T14" fmla="*/ 0 w 395"/>
              <a:gd name="T15" fmla="*/ 78 h 144"/>
              <a:gd name="T16" fmla="*/ 0 w 395"/>
              <a:gd name="T17" fmla="*/ 132 h 144"/>
              <a:gd name="T18" fmla="*/ 39 w 395"/>
              <a:gd name="T19" fmla="*/ 144 h 144"/>
              <a:gd name="T20" fmla="*/ 395 w 395"/>
              <a:gd name="T21" fmla="*/ 144 h 1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5"/>
              <a:gd name="T34" fmla="*/ 0 h 144"/>
              <a:gd name="T35" fmla="*/ 395 w 395"/>
              <a:gd name="T36" fmla="*/ 144 h 1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5" h="144">
                <a:moveTo>
                  <a:pt x="395" y="144"/>
                </a:moveTo>
                <a:lnTo>
                  <a:pt x="391" y="0"/>
                </a:lnTo>
                <a:lnTo>
                  <a:pt x="251" y="48"/>
                </a:lnTo>
                <a:lnTo>
                  <a:pt x="297" y="44"/>
                </a:lnTo>
                <a:lnTo>
                  <a:pt x="204" y="59"/>
                </a:lnTo>
                <a:lnTo>
                  <a:pt x="141" y="74"/>
                </a:lnTo>
                <a:lnTo>
                  <a:pt x="71" y="77"/>
                </a:lnTo>
                <a:lnTo>
                  <a:pt x="0" y="78"/>
                </a:lnTo>
                <a:lnTo>
                  <a:pt x="0" y="132"/>
                </a:lnTo>
                <a:lnTo>
                  <a:pt x="39" y="144"/>
                </a:lnTo>
                <a:lnTo>
                  <a:pt x="395" y="144"/>
                </a:lnTo>
                <a:close/>
              </a:path>
            </a:pathLst>
          </a:custGeom>
          <a:solidFill>
            <a:srgbClr val="C7DAF7"/>
          </a:solidFill>
          <a:ln w="12700" cap="flat" cmpd="sng">
            <a:noFill/>
            <a:prstDash val="solid"/>
            <a:round/>
            <a:headEnd/>
            <a:tailEnd/>
          </a:ln>
        </p:spPr>
        <p:txBody>
          <a:bodyPr/>
          <a:lstStyle/>
          <a:p>
            <a:endParaRPr lang="en-US"/>
          </a:p>
        </p:txBody>
      </p:sp>
      <p:sp>
        <p:nvSpPr>
          <p:cNvPr id="409611" name="Line 8"/>
          <p:cNvSpPr>
            <a:spLocks noChangeShapeType="1"/>
          </p:cNvSpPr>
          <p:nvPr/>
        </p:nvSpPr>
        <p:spPr bwMode="auto">
          <a:xfrm>
            <a:off x="7010400" y="5029200"/>
            <a:ext cx="0" cy="990600"/>
          </a:xfrm>
          <a:prstGeom prst="line">
            <a:avLst/>
          </a:prstGeom>
          <a:noFill/>
          <a:ln w="31750">
            <a:solidFill>
              <a:schemeClr val="tx1"/>
            </a:solidFill>
            <a:round/>
            <a:headEnd/>
            <a:tailEnd/>
          </a:ln>
        </p:spPr>
        <p:txBody>
          <a:bodyPr wrap="none" anchor="ctr"/>
          <a:lstStyle/>
          <a:p>
            <a:endParaRPr lang="en-US"/>
          </a:p>
        </p:txBody>
      </p:sp>
      <p:sp>
        <p:nvSpPr>
          <p:cNvPr id="409612" name="Freeform 9"/>
          <p:cNvSpPr>
            <a:spLocks/>
          </p:cNvSpPr>
          <p:nvPr/>
        </p:nvSpPr>
        <p:spPr bwMode="auto">
          <a:xfrm>
            <a:off x="7010400" y="5029200"/>
            <a:ext cx="1593850" cy="914400"/>
          </a:xfrm>
          <a:custGeom>
            <a:avLst/>
            <a:gdLst>
              <a:gd name="T0" fmla="*/ 1029 w 1030"/>
              <a:gd name="T1" fmla="*/ 990 h 991"/>
              <a:gd name="T2" fmla="*/ 921 w 1030"/>
              <a:gd name="T3" fmla="*/ 980 h 991"/>
              <a:gd name="T4" fmla="*/ 866 w 1030"/>
              <a:gd name="T5" fmla="*/ 967 h 991"/>
              <a:gd name="T6" fmla="*/ 813 w 1030"/>
              <a:gd name="T7" fmla="*/ 952 h 991"/>
              <a:gd name="T8" fmla="*/ 758 w 1030"/>
              <a:gd name="T9" fmla="*/ 929 h 991"/>
              <a:gd name="T10" fmla="*/ 703 w 1030"/>
              <a:gd name="T11" fmla="*/ 897 h 991"/>
              <a:gd name="T12" fmla="*/ 651 w 1030"/>
              <a:gd name="T13" fmla="*/ 857 h 991"/>
              <a:gd name="T14" fmla="*/ 541 w 1030"/>
              <a:gd name="T15" fmla="*/ 743 h 991"/>
              <a:gd name="T16" fmla="*/ 433 w 1030"/>
              <a:gd name="T17" fmla="*/ 581 h 991"/>
              <a:gd name="T18" fmla="*/ 325 w 1030"/>
              <a:gd name="T19" fmla="*/ 386 h 991"/>
              <a:gd name="T20" fmla="*/ 270 w 1030"/>
              <a:gd name="T21" fmla="*/ 287 h 991"/>
              <a:gd name="T22" fmla="*/ 215 w 1030"/>
              <a:gd name="T23" fmla="*/ 196 h 991"/>
              <a:gd name="T24" fmla="*/ 163 w 1030"/>
              <a:gd name="T25" fmla="*/ 116 h 991"/>
              <a:gd name="T26" fmla="*/ 108 w 1030"/>
              <a:gd name="T27" fmla="*/ 53 h 991"/>
              <a:gd name="T28" fmla="*/ 53 w 1030"/>
              <a:gd name="T29" fmla="*/ 13 h 991"/>
              <a:gd name="T30" fmla="*/ 0 w 1030"/>
              <a:gd name="T31" fmla="*/ 0 h 9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30"/>
              <a:gd name="T49" fmla="*/ 0 h 991"/>
              <a:gd name="T50" fmla="*/ 1030 w 1030"/>
              <a:gd name="T51" fmla="*/ 991 h 9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30" h="991">
                <a:moveTo>
                  <a:pt x="1029" y="990"/>
                </a:moveTo>
                <a:lnTo>
                  <a:pt x="921" y="980"/>
                </a:lnTo>
                <a:lnTo>
                  <a:pt x="866" y="967"/>
                </a:lnTo>
                <a:lnTo>
                  <a:pt x="813" y="952"/>
                </a:lnTo>
                <a:lnTo>
                  <a:pt x="758" y="929"/>
                </a:lnTo>
                <a:lnTo>
                  <a:pt x="703" y="897"/>
                </a:lnTo>
                <a:lnTo>
                  <a:pt x="651" y="857"/>
                </a:lnTo>
                <a:lnTo>
                  <a:pt x="541" y="743"/>
                </a:lnTo>
                <a:lnTo>
                  <a:pt x="433" y="581"/>
                </a:lnTo>
                <a:lnTo>
                  <a:pt x="325" y="386"/>
                </a:lnTo>
                <a:lnTo>
                  <a:pt x="270" y="287"/>
                </a:lnTo>
                <a:lnTo>
                  <a:pt x="215" y="196"/>
                </a:lnTo>
                <a:lnTo>
                  <a:pt x="163" y="116"/>
                </a:lnTo>
                <a:lnTo>
                  <a:pt x="108" y="53"/>
                </a:lnTo>
                <a:lnTo>
                  <a:pt x="53" y="13"/>
                </a:lnTo>
                <a:lnTo>
                  <a:pt x="0" y="0"/>
                </a:lnTo>
              </a:path>
            </a:pathLst>
          </a:custGeom>
          <a:noFill/>
          <a:ln w="50800" cap="rnd" cmpd="sng">
            <a:solidFill>
              <a:srgbClr val="008000"/>
            </a:solidFill>
            <a:prstDash val="solid"/>
            <a:round/>
            <a:headEnd type="none" w="med" len="med"/>
            <a:tailEnd type="none" w="med" len="med"/>
          </a:ln>
        </p:spPr>
        <p:txBody>
          <a:bodyPr/>
          <a:lstStyle/>
          <a:p>
            <a:endParaRPr lang="en-US"/>
          </a:p>
        </p:txBody>
      </p:sp>
      <p:sp>
        <p:nvSpPr>
          <p:cNvPr id="409613" name="Freeform 10"/>
          <p:cNvSpPr>
            <a:spLocks/>
          </p:cNvSpPr>
          <p:nvPr/>
        </p:nvSpPr>
        <p:spPr bwMode="auto">
          <a:xfrm>
            <a:off x="5332413" y="5029200"/>
            <a:ext cx="1644650" cy="917575"/>
          </a:xfrm>
          <a:custGeom>
            <a:avLst/>
            <a:gdLst>
              <a:gd name="T0" fmla="*/ 0 w 1036"/>
              <a:gd name="T1" fmla="*/ 965 h 965"/>
              <a:gd name="T2" fmla="*/ 108 w 1036"/>
              <a:gd name="T3" fmla="*/ 955 h 965"/>
              <a:gd name="T4" fmla="*/ 163 w 1036"/>
              <a:gd name="T5" fmla="*/ 942 h 965"/>
              <a:gd name="T6" fmla="*/ 218 w 1036"/>
              <a:gd name="T7" fmla="*/ 927 h 965"/>
              <a:gd name="T8" fmla="*/ 271 w 1036"/>
              <a:gd name="T9" fmla="*/ 904 h 965"/>
              <a:gd name="T10" fmla="*/ 326 w 1036"/>
              <a:gd name="T11" fmla="*/ 872 h 965"/>
              <a:gd name="T12" fmla="*/ 381 w 1036"/>
              <a:gd name="T13" fmla="*/ 832 h 965"/>
              <a:gd name="T14" fmla="*/ 488 w 1036"/>
              <a:gd name="T15" fmla="*/ 718 h 965"/>
              <a:gd name="T16" fmla="*/ 596 w 1036"/>
              <a:gd name="T17" fmla="*/ 556 h 965"/>
              <a:gd name="T18" fmla="*/ 706 w 1036"/>
              <a:gd name="T19" fmla="*/ 361 h 965"/>
              <a:gd name="T20" fmla="*/ 759 w 1036"/>
              <a:gd name="T21" fmla="*/ 262 h 965"/>
              <a:gd name="T22" fmla="*/ 814 w 1036"/>
              <a:gd name="T23" fmla="*/ 171 h 965"/>
              <a:gd name="T24" fmla="*/ 868 w 1036"/>
              <a:gd name="T25" fmla="*/ 91 h 965"/>
              <a:gd name="T26" fmla="*/ 919 w 1036"/>
              <a:gd name="T27" fmla="*/ 33 h 965"/>
              <a:gd name="T28" fmla="*/ 973 w 1036"/>
              <a:gd name="T29" fmla="*/ 9 h 965"/>
              <a:gd name="T30" fmla="*/ 1036 w 1036"/>
              <a:gd name="T31" fmla="*/ 0 h 9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36"/>
              <a:gd name="T49" fmla="*/ 0 h 965"/>
              <a:gd name="T50" fmla="*/ 1036 w 1036"/>
              <a:gd name="T51" fmla="*/ 965 h 96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36" h="965">
                <a:moveTo>
                  <a:pt x="0" y="965"/>
                </a:moveTo>
                <a:lnTo>
                  <a:pt x="108" y="955"/>
                </a:lnTo>
                <a:lnTo>
                  <a:pt x="163" y="942"/>
                </a:lnTo>
                <a:lnTo>
                  <a:pt x="218" y="927"/>
                </a:lnTo>
                <a:lnTo>
                  <a:pt x="271" y="904"/>
                </a:lnTo>
                <a:lnTo>
                  <a:pt x="326" y="872"/>
                </a:lnTo>
                <a:lnTo>
                  <a:pt x="381" y="832"/>
                </a:lnTo>
                <a:lnTo>
                  <a:pt x="488" y="718"/>
                </a:lnTo>
                <a:lnTo>
                  <a:pt x="596" y="556"/>
                </a:lnTo>
                <a:lnTo>
                  <a:pt x="706" y="361"/>
                </a:lnTo>
                <a:lnTo>
                  <a:pt x="759" y="262"/>
                </a:lnTo>
                <a:lnTo>
                  <a:pt x="814" y="171"/>
                </a:lnTo>
                <a:lnTo>
                  <a:pt x="868" y="91"/>
                </a:lnTo>
                <a:lnTo>
                  <a:pt x="919" y="33"/>
                </a:lnTo>
                <a:lnTo>
                  <a:pt x="973" y="9"/>
                </a:lnTo>
                <a:lnTo>
                  <a:pt x="1036" y="0"/>
                </a:lnTo>
              </a:path>
            </a:pathLst>
          </a:custGeom>
          <a:noFill/>
          <a:ln w="50800" cap="rnd" cmpd="sng">
            <a:solidFill>
              <a:srgbClr val="008000"/>
            </a:solidFill>
            <a:prstDash val="solid"/>
            <a:round/>
            <a:headEnd type="none" w="med" len="med"/>
            <a:tailEnd type="none" w="med" len="med"/>
          </a:ln>
        </p:spPr>
        <p:txBody>
          <a:bodyPr/>
          <a:lstStyle/>
          <a:p>
            <a:endParaRPr lang="en-US"/>
          </a:p>
        </p:txBody>
      </p:sp>
      <p:sp>
        <p:nvSpPr>
          <p:cNvPr id="409614" name="Freeform 11"/>
          <p:cNvSpPr>
            <a:spLocks/>
          </p:cNvSpPr>
          <p:nvPr/>
        </p:nvSpPr>
        <p:spPr bwMode="auto">
          <a:xfrm>
            <a:off x="5314950" y="6030913"/>
            <a:ext cx="3289300" cy="7937"/>
          </a:xfrm>
          <a:custGeom>
            <a:avLst/>
            <a:gdLst>
              <a:gd name="T0" fmla="*/ 0 w 2072"/>
              <a:gd name="T1" fmla="*/ 5 h 5"/>
              <a:gd name="T2" fmla="*/ 12 w 2072"/>
              <a:gd name="T3" fmla="*/ 0 h 5"/>
              <a:gd name="T4" fmla="*/ 2072 w 2072"/>
              <a:gd name="T5" fmla="*/ 0 h 5"/>
              <a:gd name="T6" fmla="*/ 0 60000 65536"/>
              <a:gd name="T7" fmla="*/ 0 60000 65536"/>
              <a:gd name="T8" fmla="*/ 0 60000 65536"/>
              <a:gd name="T9" fmla="*/ 0 w 2072"/>
              <a:gd name="T10" fmla="*/ 0 h 5"/>
              <a:gd name="T11" fmla="*/ 2072 w 2072"/>
              <a:gd name="T12" fmla="*/ 5 h 5"/>
            </a:gdLst>
            <a:ahLst/>
            <a:cxnLst>
              <a:cxn ang="T6">
                <a:pos x="T0" y="T1"/>
              </a:cxn>
              <a:cxn ang="T7">
                <a:pos x="T2" y="T3"/>
              </a:cxn>
              <a:cxn ang="T8">
                <a:pos x="T4" y="T5"/>
              </a:cxn>
            </a:cxnLst>
            <a:rect l="T9" t="T10" r="T11" b="T12"/>
            <a:pathLst>
              <a:path w="2072" h="5">
                <a:moveTo>
                  <a:pt x="0" y="5"/>
                </a:moveTo>
                <a:lnTo>
                  <a:pt x="12" y="0"/>
                </a:lnTo>
                <a:lnTo>
                  <a:pt x="2072" y="0"/>
                </a:lnTo>
              </a:path>
            </a:pathLst>
          </a:custGeom>
          <a:noFill/>
          <a:ln w="50800" cap="rnd" cmpd="sng">
            <a:solidFill>
              <a:schemeClr val="tx1"/>
            </a:solidFill>
            <a:prstDash val="solid"/>
            <a:round/>
            <a:headEnd type="none" w="med" len="med"/>
            <a:tailEnd type="none" w="med" len="med"/>
          </a:ln>
        </p:spPr>
        <p:txBody>
          <a:bodyPr/>
          <a:lstStyle/>
          <a:p>
            <a:endParaRPr lang="en-US"/>
          </a:p>
        </p:txBody>
      </p:sp>
      <p:sp>
        <p:nvSpPr>
          <p:cNvPr id="409615" name="Rectangle 12"/>
          <p:cNvSpPr>
            <a:spLocks noChangeArrowheads="1"/>
          </p:cNvSpPr>
          <p:nvPr/>
        </p:nvSpPr>
        <p:spPr bwMode="auto">
          <a:xfrm>
            <a:off x="8610600" y="6113463"/>
            <a:ext cx="381000" cy="363537"/>
          </a:xfrm>
          <a:prstGeom prst="rect">
            <a:avLst/>
          </a:prstGeom>
          <a:noFill/>
          <a:ln w="12700">
            <a:noFill/>
            <a:miter lim="800000"/>
            <a:headEnd/>
            <a:tailEnd/>
          </a:ln>
        </p:spPr>
        <p:txBody>
          <a:bodyPr lIns="90487" tIns="44450" rIns="90487" bIns="44450">
            <a:spAutoFit/>
          </a:bodyPr>
          <a:lstStyle/>
          <a:p>
            <a:pPr eaLnBrk="0" hangingPunct="0"/>
            <a:r>
              <a:rPr lang="en-US" sz="1800" b="1"/>
              <a:t>X</a:t>
            </a:r>
          </a:p>
        </p:txBody>
      </p:sp>
      <p:sp>
        <p:nvSpPr>
          <p:cNvPr id="409616" name="Rectangle 13"/>
          <p:cNvSpPr>
            <a:spLocks noChangeArrowheads="1"/>
          </p:cNvSpPr>
          <p:nvPr/>
        </p:nvSpPr>
        <p:spPr bwMode="auto">
          <a:xfrm>
            <a:off x="5572125" y="6172200"/>
            <a:ext cx="752475" cy="363538"/>
          </a:xfrm>
          <a:prstGeom prst="rect">
            <a:avLst/>
          </a:prstGeom>
          <a:noFill/>
          <a:ln w="12700">
            <a:noFill/>
            <a:miter lim="800000"/>
            <a:headEnd/>
            <a:tailEnd/>
          </a:ln>
        </p:spPr>
        <p:txBody>
          <a:bodyPr wrap="none" lIns="90487" tIns="44450" rIns="90487" bIns="44450">
            <a:spAutoFit/>
          </a:bodyPr>
          <a:lstStyle/>
          <a:p>
            <a:pPr eaLnBrk="0" hangingPunct="0"/>
            <a:r>
              <a:rPr lang="en-US" sz="1800" b="1">
                <a:solidFill>
                  <a:srgbClr val="339933"/>
                </a:solidFill>
              </a:rPr>
              <a:t>180.5</a:t>
            </a:r>
            <a:endParaRPr lang="en-US" b="1">
              <a:solidFill>
                <a:srgbClr val="339933"/>
              </a:solidFill>
            </a:endParaRPr>
          </a:p>
        </p:txBody>
      </p:sp>
      <p:sp>
        <p:nvSpPr>
          <p:cNvPr id="409617" name="Rectangle 14"/>
          <p:cNvSpPr>
            <a:spLocks noChangeArrowheads="1"/>
          </p:cNvSpPr>
          <p:nvPr/>
        </p:nvSpPr>
        <p:spPr bwMode="auto">
          <a:xfrm>
            <a:off x="6705600" y="6172200"/>
            <a:ext cx="561975" cy="363538"/>
          </a:xfrm>
          <a:prstGeom prst="rect">
            <a:avLst/>
          </a:prstGeom>
          <a:noFill/>
          <a:ln w="12700">
            <a:noFill/>
            <a:miter lim="800000"/>
            <a:headEnd/>
            <a:tailEnd/>
          </a:ln>
        </p:spPr>
        <p:txBody>
          <a:bodyPr wrap="none" lIns="90487" tIns="44450" rIns="90487" bIns="44450">
            <a:spAutoFit/>
          </a:bodyPr>
          <a:lstStyle/>
          <a:p>
            <a:pPr eaLnBrk="0" hangingPunct="0"/>
            <a:r>
              <a:rPr lang="en-US" sz="1800" b="1"/>
              <a:t>200</a:t>
            </a:r>
            <a:endParaRPr lang="en-US" b="1"/>
          </a:p>
        </p:txBody>
      </p:sp>
      <p:sp>
        <p:nvSpPr>
          <p:cNvPr id="409618" name="Line 15"/>
          <p:cNvSpPr>
            <a:spLocks noChangeShapeType="1"/>
          </p:cNvSpPr>
          <p:nvPr/>
        </p:nvSpPr>
        <p:spPr bwMode="auto">
          <a:xfrm flipV="1">
            <a:off x="7010400" y="6019800"/>
            <a:ext cx="0" cy="228600"/>
          </a:xfrm>
          <a:prstGeom prst="line">
            <a:avLst/>
          </a:prstGeom>
          <a:noFill/>
          <a:ln w="12700">
            <a:solidFill>
              <a:schemeClr val="tx1"/>
            </a:solidFill>
            <a:round/>
            <a:headEnd/>
            <a:tailEnd type="triangle" w="med" len="med"/>
          </a:ln>
        </p:spPr>
        <p:txBody>
          <a:bodyPr wrap="none" anchor="ctr"/>
          <a:lstStyle/>
          <a:p>
            <a:endParaRPr lang="en-US"/>
          </a:p>
        </p:txBody>
      </p:sp>
      <p:sp>
        <p:nvSpPr>
          <p:cNvPr id="409619" name="Line 16"/>
          <p:cNvSpPr>
            <a:spLocks noChangeShapeType="1"/>
          </p:cNvSpPr>
          <p:nvPr/>
        </p:nvSpPr>
        <p:spPr bwMode="auto">
          <a:xfrm flipV="1">
            <a:off x="5953125" y="6019800"/>
            <a:ext cx="0" cy="228600"/>
          </a:xfrm>
          <a:prstGeom prst="line">
            <a:avLst/>
          </a:prstGeom>
          <a:noFill/>
          <a:ln w="12700">
            <a:solidFill>
              <a:schemeClr val="tx1"/>
            </a:solidFill>
            <a:round/>
            <a:headEnd/>
            <a:tailEnd type="triangle" w="med" len="med"/>
          </a:ln>
        </p:spPr>
        <p:txBody>
          <a:bodyPr wrap="none" anchor="ctr"/>
          <a:lstStyle/>
          <a:p>
            <a:endParaRPr lang="en-US"/>
          </a:p>
        </p:txBody>
      </p:sp>
      <p:sp>
        <p:nvSpPr>
          <p:cNvPr id="409620" name="Rectangle 17"/>
          <p:cNvSpPr>
            <a:spLocks noChangeArrowheads="1"/>
          </p:cNvSpPr>
          <p:nvPr/>
        </p:nvSpPr>
        <p:spPr bwMode="auto">
          <a:xfrm>
            <a:off x="5572125" y="6418263"/>
            <a:ext cx="701675" cy="363537"/>
          </a:xfrm>
          <a:prstGeom prst="rect">
            <a:avLst/>
          </a:prstGeom>
          <a:noFill/>
          <a:ln w="12700">
            <a:noFill/>
            <a:miter lim="800000"/>
            <a:headEnd/>
            <a:tailEnd/>
          </a:ln>
        </p:spPr>
        <p:txBody>
          <a:bodyPr wrap="none" lIns="90487" tIns="44450" rIns="90487" bIns="44450">
            <a:spAutoFit/>
          </a:bodyPr>
          <a:lstStyle/>
          <a:p>
            <a:pPr eaLnBrk="0" hangingPunct="0"/>
            <a:r>
              <a:rPr lang="en-US" sz="1800" b="1">
                <a:solidFill>
                  <a:srgbClr val="339933"/>
                </a:solidFill>
              </a:rPr>
              <a:t>-1.54</a:t>
            </a:r>
            <a:endParaRPr lang="en-US" b="1">
              <a:solidFill>
                <a:srgbClr val="339933"/>
              </a:solidFill>
            </a:endParaRPr>
          </a:p>
        </p:txBody>
      </p:sp>
      <p:sp>
        <p:nvSpPr>
          <p:cNvPr id="409621" name="Rectangle 18"/>
          <p:cNvSpPr>
            <a:spLocks noChangeArrowheads="1"/>
          </p:cNvSpPr>
          <p:nvPr/>
        </p:nvSpPr>
        <p:spPr bwMode="auto">
          <a:xfrm>
            <a:off x="6854825" y="6418263"/>
            <a:ext cx="307975" cy="363537"/>
          </a:xfrm>
          <a:prstGeom prst="rect">
            <a:avLst/>
          </a:prstGeom>
          <a:noFill/>
          <a:ln w="12700">
            <a:noFill/>
            <a:miter lim="800000"/>
            <a:headEnd/>
            <a:tailEnd/>
          </a:ln>
        </p:spPr>
        <p:txBody>
          <a:bodyPr wrap="none" lIns="90487" tIns="44450" rIns="90487" bIns="44450">
            <a:spAutoFit/>
          </a:bodyPr>
          <a:lstStyle/>
          <a:p>
            <a:pPr eaLnBrk="0" hangingPunct="0"/>
            <a:r>
              <a:rPr lang="en-US" sz="1800" b="1"/>
              <a:t>0</a:t>
            </a:r>
            <a:endParaRPr lang="en-US" b="1"/>
          </a:p>
        </p:txBody>
      </p:sp>
      <p:sp>
        <p:nvSpPr>
          <p:cNvPr id="409622" name="Rectangle 19"/>
          <p:cNvSpPr>
            <a:spLocks noChangeArrowheads="1"/>
          </p:cNvSpPr>
          <p:nvPr/>
        </p:nvSpPr>
        <p:spPr bwMode="auto">
          <a:xfrm>
            <a:off x="8610600" y="6342063"/>
            <a:ext cx="381000" cy="363537"/>
          </a:xfrm>
          <a:prstGeom prst="rect">
            <a:avLst/>
          </a:prstGeom>
          <a:noFill/>
          <a:ln w="12700">
            <a:noFill/>
            <a:miter lim="800000"/>
            <a:headEnd/>
            <a:tailEnd/>
          </a:ln>
        </p:spPr>
        <p:txBody>
          <a:bodyPr lIns="90487" tIns="44450" rIns="90487" bIns="44450">
            <a:spAutoFit/>
          </a:bodyPr>
          <a:lstStyle/>
          <a:p>
            <a:pPr eaLnBrk="0" hangingPunct="0"/>
            <a:r>
              <a:rPr lang="en-US" sz="1800" b="1"/>
              <a:t>Z</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ftr" sz="quarter" idx="10"/>
          </p:nvPr>
        </p:nvSpPr>
        <p:spPr>
          <a:ln/>
        </p:spPr>
        <p:txBody>
          <a:bodyPr/>
          <a:lstStyle/>
          <a:p>
            <a:r>
              <a:rPr lang="en-US"/>
              <a:t>Copyright ©2011 Pearson Education, Inc. publishing as Prentice Hall</a:t>
            </a:r>
          </a:p>
        </p:txBody>
      </p:sp>
      <p:sp>
        <p:nvSpPr>
          <p:cNvPr id="5" name="Rectangle 5"/>
          <p:cNvSpPr>
            <a:spLocks noGrp="1" noChangeArrowheads="1"/>
          </p:cNvSpPr>
          <p:nvPr>
            <p:ph type="sldNum" sz="quarter" idx="11"/>
          </p:nvPr>
        </p:nvSpPr>
        <p:spPr>
          <a:ln/>
        </p:spPr>
        <p:txBody>
          <a:bodyPr/>
          <a:lstStyle/>
          <a:p>
            <a:r>
              <a:rPr lang="en-US"/>
              <a:t>6-</a:t>
            </a:r>
            <a:fld id="{C06F5323-E53A-4FA2-A256-F6376BBAA4AD}" type="slidenum">
              <a:rPr lang="en-US"/>
              <a:pPr/>
              <a:t>64</a:t>
            </a:fld>
            <a:endParaRPr lang="en-US"/>
          </a:p>
        </p:txBody>
      </p:sp>
      <p:sp>
        <p:nvSpPr>
          <p:cNvPr id="410627" name="Rectangle 2"/>
          <p:cNvSpPr>
            <a:spLocks noGrp="1" noChangeArrowheads="1"/>
          </p:cNvSpPr>
          <p:nvPr>
            <p:ph type="title"/>
          </p:nvPr>
        </p:nvSpPr>
        <p:spPr/>
        <p:txBody>
          <a:bodyPr/>
          <a:lstStyle/>
          <a:p>
            <a:pPr eaLnBrk="1" hangingPunct="1"/>
            <a:r>
              <a:rPr lang="en-US" smtClean="0"/>
              <a:t>Summary</a:t>
            </a:r>
          </a:p>
        </p:txBody>
      </p:sp>
      <p:sp>
        <p:nvSpPr>
          <p:cNvPr id="410628" name="Rectangle 3"/>
          <p:cNvSpPr>
            <a:spLocks noGrp="1" noChangeArrowheads="1"/>
          </p:cNvSpPr>
          <p:nvPr>
            <p:ph type="body" idx="1"/>
          </p:nvPr>
        </p:nvSpPr>
        <p:spPr>
          <a:xfrm>
            <a:off x="762000" y="1676400"/>
            <a:ext cx="8153400" cy="4532313"/>
          </a:xfrm>
        </p:spPr>
        <p:txBody>
          <a:bodyPr/>
          <a:lstStyle/>
          <a:p>
            <a:pPr eaLnBrk="1" hangingPunct="1">
              <a:lnSpc>
                <a:spcPct val="120000"/>
              </a:lnSpc>
              <a:spcBef>
                <a:spcPct val="30000"/>
              </a:spcBef>
            </a:pPr>
            <a:r>
              <a:rPr lang="en-US" smtClean="0"/>
              <a:t>Found approximations to binomial probabilities by using the normal distribution.</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10"/>
          </p:nvPr>
        </p:nvSpPr>
        <p:spPr>
          <a:ln/>
        </p:spPr>
        <p:txBody>
          <a:bodyPr/>
          <a:lstStyle/>
          <a:p>
            <a:r>
              <a:rPr lang="en-US"/>
              <a:t>Copyright ©2011 Pearson Education, Inc. publishing as Prentice Hall</a:t>
            </a:r>
          </a:p>
        </p:txBody>
      </p:sp>
      <p:sp>
        <p:nvSpPr>
          <p:cNvPr id="7" name="Rectangle 5"/>
          <p:cNvSpPr>
            <a:spLocks noGrp="1" noChangeArrowheads="1"/>
          </p:cNvSpPr>
          <p:nvPr>
            <p:ph type="sldNum" sz="quarter" idx="11"/>
          </p:nvPr>
        </p:nvSpPr>
        <p:spPr>
          <a:ln/>
        </p:spPr>
        <p:txBody>
          <a:bodyPr/>
          <a:lstStyle/>
          <a:p>
            <a:r>
              <a:rPr lang="en-US"/>
              <a:t>6-</a:t>
            </a:r>
            <a:fld id="{362773A5-0CF4-4CEB-AFDA-46D9CB17D5E6}" type="slidenum">
              <a:rPr lang="en-US"/>
              <a:pPr/>
              <a:t>65</a:t>
            </a:fld>
            <a:endParaRPr lang="en-US"/>
          </a:p>
        </p:txBody>
      </p:sp>
      <p:sp>
        <p:nvSpPr>
          <p:cNvPr id="412676" name="AutoShape 4" descr="3287383400_2177562"/>
          <p:cNvSpPr>
            <a:spLocks noChangeAspect="1" noChangeArrowheads="1"/>
          </p:cNvSpPr>
          <p:nvPr/>
        </p:nvSpPr>
        <p:spPr bwMode="auto">
          <a:xfrm>
            <a:off x="1828800" y="3562350"/>
            <a:ext cx="5486400" cy="1714500"/>
          </a:xfrm>
          <a:prstGeom prst="rect">
            <a:avLst/>
          </a:prstGeom>
          <a:noFill/>
        </p:spPr>
        <p:txBody>
          <a:bodyPr/>
          <a:lstStyle/>
          <a:p>
            <a:endParaRPr lang="en-US"/>
          </a:p>
        </p:txBody>
      </p:sp>
      <p:sp>
        <p:nvSpPr>
          <p:cNvPr id="412677" name="AutoShape 5" descr="3287383400_2177562"/>
          <p:cNvSpPr>
            <a:spLocks noChangeAspect="1" noChangeArrowheads="1"/>
          </p:cNvSpPr>
          <p:nvPr/>
        </p:nvSpPr>
        <p:spPr bwMode="auto">
          <a:xfrm>
            <a:off x="1828800" y="3562350"/>
            <a:ext cx="5486400" cy="1714500"/>
          </a:xfrm>
          <a:prstGeom prst="rect">
            <a:avLst/>
          </a:prstGeom>
          <a:noFill/>
        </p:spPr>
        <p:txBody>
          <a:bodyPr/>
          <a:lstStyle/>
          <a:p>
            <a:endParaRPr lang="en-US"/>
          </a:p>
        </p:txBody>
      </p:sp>
      <p:pic>
        <p:nvPicPr>
          <p:cNvPr id="412678" name="Picture 6" descr="copyright"/>
          <p:cNvPicPr>
            <a:picLocks noChangeAspect="1" noChangeArrowheads="1"/>
          </p:cNvPicPr>
          <p:nvPr/>
        </p:nvPicPr>
        <p:blipFill>
          <a:blip r:embed="rId2"/>
          <a:srcRect/>
          <a:stretch>
            <a:fillRect/>
          </a:stretch>
        </p:blipFill>
        <p:spPr bwMode="auto">
          <a:xfrm>
            <a:off x="0" y="1905000"/>
            <a:ext cx="9144000" cy="2857500"/>
          </a:xfrm>
          <a:prstGeom prst="rect">
            <a:avLst/>
          </a:prstGeom>
          <a:noFill/>
        </p:spPr>
      </p:pic>
      <p:sp>
        <p:nvSpPr>
          <p:cNvPr id="412679" name="Rectangle 7"/>
          <p:cNvSpPr>
            <a:spLocks noChangeArrowheads="1"/>
          </p:cNvSpPr>
          <p:nvPr/>
        </p:nvSpPr>
        <p:spPr bwMode="auto">
          <a:xfrm>
            <a:off x="762000" y="4724400"/>
            <a:ext cx="8382000" cy="1069975"/>
          </a:xfrm>
          <a:prstGeom prst="rect">
            <a:avLst/>
          </a:prstGeom>
          <a:noFill/>
          <a:ln w="25400">
            <a:noFill/>
            <a:miter lim="800000"/>
            <a:headEnd/>
            <a:tailEnd/>
          </a:ln>
          <a:effectLst/>
        </p:spPr>
        <p:txBody>
          <a:bodyPr anchor="ctr">
            <a:spAutoFit/>
          </a:bodyPr>
          <a:lstStyle/>
          <a:p>
            <a:pPr algn="ctr"/>
            <a:r>
              <a:rPr lang="en-US" sz="1600">
                <a:solidFill>
                  <a:srgbClr val="000000"/>
                </a:solidFill>
                <a:cs typeface="Times New Roman" pitchFamily="18" charset="0"/>
              </a:rPr>
              <a:t>All rights reserved. No part of this publication may be reproduced, stored in a retrieval system, or transmitted, in any form or by any means, electronic, mechanical, photocopying, recording, or otherwise, without the prior written permission of the publisher. </a:t>
            </a:r>
          </a:p>
          <a:p>
            <a:pPr algn="ctr"/>
            <a:r>
              <a:rPr lang="en-US" sz="1600">
                <a:solidFill>
                  <a:srgbClr val="000000"/>
                </a:solidFill>
                <a:cs typeface="Times New Roman" pitchFamily="18" charset="0"/>
              </a:rPr>
              <a:t>Printed in the United States of America.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4"/>
          <p:cNvSpPr>
            <a:spLocks noGrp="1" noChangeArrowheads="1"/>
          </p:cNvSpPr>
          <p:nvPr>
            <p:ph type="ftr" sz="quarter" idx="10"/>
          </p:nvPr>
        </p:nvSpPr>
        <p:spPr>
          <a:ln/>
        </p:spPr>
        <p:txBody>
          <a:bodyPr/>
          <a:lstStyle/>
          <a:p>
            <a:r>
              <a:rPr lang="en-US"/>
              <a:t>Copyright ©2011 Pearson Education, Inc. publishing as Prentice Hall</a:t>
            </a:r>
          </a:p>
        </p:txBody>
      </p:sp>
      <p:sp>
        <p:nvSpPr>
          <p:cNvPr id="37" name="Rectangle 5"/>
          <p:cNvSpPr>
            <a:spLocks noGrp="1" noChangeArrowheads="1"/>
          </p:cNvSpPr>
          <p:nvPr>
            <p:ph type="sldNum" sz="quarter" idx="11"/>
          </p:nvPr>
        </p:nvSpPr>
        <p:spPr>
          <a:ln/>
        </p:spPr>
        <p:txBody>
          <a:bodyPr/>
          <a:lstStyle/>
          <a:p>
            <a:r>
              <a:rPr lang="en-US"/>
              <a:t>6-</a:t>
            </a:r>
            <a:fld id="{A6B7F8E9-BCF4-4E6D-A203-D29D08DBC2AE}" type="slidenum">
              <a:rPr lang="en-US"/>
              <a:pPr/>
              <a:t>7</a:t>
            </a:fld>
            <a:endParaRPr lang="en-US"/>
          </a:p>
        </p:txBody>
      </p:sp>
      <p:sp>
        <p:nvSpPr>
          <p:cNvPr id="347139" name="Rectangle 2"/>
          <p:cNvSpPr>
            <a:spLocks noGrp="1" noChangeArrowheads="1"/>
          </p:cNvSpPr>
          <p:nvPr>
            <p:ph type="title" idx="4294967295"/>
          </p:nvPr>
        </p:nvSpPr>
        <p:spPr>
          <a:xfrm>
            <a:off x="1600200" y="381000"/>
            <a:ext cx="6713538" cy="990600"/>
          </a:xfrm>
        </p:spPr>
        <p:txBody>
          <a:bodyPr/>
          <a:lstStyle/>
          <a:p>
            <a:pPr defTabSz="914400" eaLnBrk="1" hangingPunct="1">
              <a:lnSpc>
                <a:spcPct val="80000"/>
              </a:lnSpc>
            </a:pPr>
            <a:r>
              <a:rPr lang="en-US" sz="3900" smtClean="0"/>
              <a:t>The Normal Distribution Shape</a:t>
            </a:r>
          </a:p>
        </p:txBody>
      </p:sp>
      <p:sp>
        <p:nvSpPr>
          <p:cNvPr id="347140" name="Line 3"/>
          <p:cNvSpPr>
            <a:spLocks noChangeShapeType="1"/>
          </p:cNvSpPr>
          <p:nvPr/>
        </p:nvSpPr>
        <p:spPr bwMode="auto">
          <a:xfrm flipV="1">
            <a:off x="4267200" y="4267200"/>
            <a:ext cx="762000" cy="0"/>
          </a:xfrm>
          <a:prstGeom prst="line">
            <a:avLst/>
          </a:prstGeom>
          <a:noFill/>
          <a:ln w="12700">
            <a:solidFill>
              <a:schemeClr val="bg2"/>
            </a:solidFill>
            <a:round/>
            <a:headEnd type="stealth" w="med" len="med"/>
            <a:tailEnd type="stealth" w="med" len="med"/>
          </a:ln>
        </p:spPr>
        <p:txBody>
          <a:bodyPr wrap="none" anchor="ctr"/>
          <a:lstStyle/>
          <a:p>
            <a:endParaRPr lang="en-US"/>
          </a:p>
        </p:txBody>
      </p:sp>
      <p:sp>
        <p:nvSpPr>
          <p:cNvPr id="347141" name="Freeform 4"/>
          <p:cNvSpPr>
            <a:spLocks/>
          </p:cNvSpPr>
          <p:nvPr/>
        </p:nvSpPr>
        <p:spPr bwMode="auto">
          <a:xfrm>
            <a:off x="1828800" y="2971800"/>
            <a:ext cx="5029200" cy="2438400"/>
          </a:xfrm>
          <a:custGeom>
            <a:avLst/>
            <a:gdLst>
              <a:gd name="T0" fmla="*/ 0 w 1893"/>
              <a:gd name="T1" fmla="*/ 0 h 765"/>
              <a:gd name="T2" fmla="*/ 0 w 1893"/>
              <a:gd name="T3" fmla="*/ 764 h 765"/>
              <a:gd name="T4" fmla="*/ 1892 w 1893"/>
              <a:gd name="T5" fmla="*/ 764 h 765"/>
              <a:gd name="T6" fmla="*/ 0 60000 65536"/>
              <a:gd name="T7" fmla="*/ 0 60000 65536"/>
              <a:gd name="T8" fmla="*/ 0 60000 65536"/>
              <a:gd name="T9" fmla="*/ 0 w 1893"/>
              <a:gd name="T10" fmla="*/ 0 h 765"/>
              <a:gd name="T11" fmla="*/ 1893 w 1893"/>
              <a:gd name="T12" fmla="*/ 765 h 765"/>
            </a:gdLst>
            <a:ahLst/>
            <a:cxnLst>
              <a:cxn ang="T6">
                <a:pos x="T0" y="T1"/>
              </a:cxn>
              <a:cxn ang="T7">
                <a:pos x="T2" y="T3"/>
              </a:cxn>
              <a:cxn ang="T8">
                <a:pos x="T4" y="T5"/>
              </a:cxn>
            </a:cxnLst>
            <a:rect l="T9" t="T10" r="T11" b="T12"/>
            <a:pathLst>
              <a:path w="1893" h="765">
                <a:moveTo>
                  <a:pt x="0" y="0"/>
                </a:moveTo>
                <a:lnTo>
                  <a:pt x="0" y="764"/>
                </a:lnTo>
                <a:lnTo>
                  <a:pt x="1892" y="764"/>
                </a:lnTo>
              </a:path>
            </a:pathLst>
          </a:custGeom>
          <a:noFill/>
          <a:ln w="25400" cap="rnd" cmpd="sng">
            <a:solidFill>
              <a:schemeClr val="bg2"/>
            </a:solidFill>
            <a:prstDash val="solid"/>
            <a:round/>
            <a:headEnd type="none" w="med" len="med"/>
            <a:tailEnd type="none" w="med" len="med"/>
          </a:ln>
        </p:spPr>
        <p:txBody>
          <a:bodyPr/>
          <a:lstStyle/>
          <a:p>
            <a:endParaRPr lang="en-US"/>
          </a:p>
        </p:txBody>
      </p:sp>
      <p:sp>
        <p:nvSpPr>
          <p:cNvPr id="347142" name="Line 5"/>
          <p:cNvSpPr>
            <a:spLocks noChangeShapeType="1"/>
          </p:cNvSpPr>
          <p:nvPr/>
        </p:nvSpPr>
        <p:spPr bwMode="auto">
          <a:xfrm>
            <a:off x="2900363" y="3206750"/>
            <a:ext cx="1587" cy="0"/>
          </a:xfrm>
          <a:prstGeom prst="line">
            <a:avLst/>
          </a:prstGeom>
          <a:noFill/>
          <a:ln w="12700">
            <a:solidFill>
              <a:srgbClr val="CDCDCD"/>
            </a:solidFill>
            <a:round/>
            <a:headEnd/>
            <a:tailEnd/>
          </a:ln>
        </p:spPr>
        <p:txBody>
          <a:bodyPr wrap="none" anchor="ctr"/>
          <a:lstStyle/>
          <a:p>
            <a:endParaRPr lang="en-US"/>
          </a:p>
        </p:txBody>
      </p:sp>
      <p:sp>
        <p:nvSpPr>
          <p:cNvPr id="347143" name="Line 6"/>
          <p:cNvSpPr>
            <a:spLocks noChangeShapeType="1"/>
          </p:cNvSpPr>
          <p:nvPr/>
        </p:nvSpPr>
        <p:spPr bwMode="auto">
          <a:xfrm>
            <a:off x="2900363" y="3328988"/>
            <a:ext cx="1587" cy="0"/>
          </a:xfrm>
          <a:prstGeom prst="line">
            <a:avLst/>
          </a:prstGeom>
          <a:noFill/>
          <a:ln w="12700">
            <a:solidFill>
              <a:srgbClr val="CDCDCD"/>
            </a:solidFill>
            <a:round/>
            <a:headEnd/>
            <a:tailEnd/>
          </a:ln>
        </p:spPr>
        <p:txBody>
          <a:bodyPr wrap="none" anchor="ctr"/>
          <a:lstStyle/>
          <a:p>
            <a:endParaRPr lang="en-US"/>
          </a:p>
        </p:txBody>
      </p:sp>
      <p:sp>
        <p:nvSpPr>
          <p:cNvPr id="347144" name="Line 7"/>
          <p:cNvSpPr>
            <a:spLocks noChangeShapeType="1"/>
          </p:cNvSpPr>
          <p:nvPr/>
        </p:nvSpPr>
        <p:spPr bwMode="auto">
          <a:xfrm>
            <a:off x="2900363" y="3449638"/>
            <a:ext cx="1587" cy="0"/>
          </a:xfrm>
          <a:prstGeom prst="line">
            <a:avLst/>
          </a:prstGeom>
          <a:noFill/>
          <a:ln w="12700">
            <a:solidFill>
              <a:srgbClr val="CDCDCD"/>
            </a:solidFill>
            <a:round/>
            <a:headEnd/>
            <a:tailEnd/>
          </a:ln>
        </p:spPr>
        <p:txBody>
          <a:bodyPr wrap="none" anchor="ctr"/>
          <a:lstStyle/>
          <a:p>
            <a:endParaRPr lang="en-US"/>
          </a:p>
        </p:txBody>
      </p:sp>
      <p:sp>
        <p:nvSpPr>
          <p:cNvPr id="347145" name="Line 8"/>
          <p:cNvSpPr>
            <a:spLocks noChangeShapeType="1"/>
          </p:cNvSpPr>
          <p:nvPr/>
        </p:nvSpPr>
        <p:spPr bwMode="auto">
          <a:xfrm>
            <a:off x="2900363" y="3571875"/>
            <a:ext cx="1587" cy="0"/>
          </a:xfrm>
          <a:prstGeom prst="line">
            <a:avLst/>
          </a:prstGeom>
          <a:noFill/>
          <a:ln w="12700">
            <a:solidFill>
              <a:srgbClr val="CDCDCD"/>
            </a:solidFill>
            <a:round/>
            <a:headEnd/>
            <a:tailEnd/>
          </a:ln>
        </p:spPr>
        <p:txBody>
          <a:bodyPr wrap="none" anchor="ctr"/>
          <a:lstStyle/>
          <a:p>
            <a:endParaRPr lang="en-US"/>
          </a:p>
        </p:txBody>
      </p:sp>
      <p:sp>
        <p:nvSpPr>
          <p:cNvPr id="347146" name="Line 9"/>
          <p:cNvSpPr>
            <a:spLocks noChangeShapeType="1"/>
          </p:cNvSpPr>
          <p:nvPr/>
        </p:nvSpPr>
        <p:spPr bwMode="auto">
          <a:xfrm>
            <a:off x="2900363" y="3692525"/>
            <a:ext cx="1587" cy="0"/>
          </a:xfrm>
          <a:prstGeom prst="line">
            <a:avLst/>
          </a:prstGeom>
          <a:noFill/>
          <a:ln w="12700">
            <a:solidFill>
              <a:srgbClr val="CDCDCD"/>
            </a:solidFill>
            <a:round/>
            <a:headEnd/>
            <a:tailEnd/>
          </a:ln>
        </p:spPr>
        <p:txBody>
          <a:bodyPr wrap="none" anchor="ctr"/>
          <a:lstStyle/>
          <a:p>
            <a:endParaRPr lang="en-US"/>
          </a:p>
        </p:txBody>
      </p:sp>
      <p:sp>
        <p:nvSpPr>
          <p:cNvPr id="347147" name="Line 10"/>
          <p:cNvSpPr>
            <a:spLocks noChangeShapeType="1"/>
          </p:cNvSpPr>
          <p:nvPr/>
        </p:nvSpPr>
        <p:spPr bwMode="auto">
          <a:xfrm>
            <a:off x="2900363" y="3814763"/>
            <a:ext cx="1587" cy="0"/>
          </a:xfrm>
          <a:prstGeom prst="line">
            <a:avLst/>
          </a:prstGeom>
          <a:noFill/>
          <a:ln w="12700">
            <a:solidFill>
              <a:srgbClr val="CDCDCD"/>
            </a:solidFill>
            <a:round/>
            <a:headEnd/>
            <a:tailEnd/>
          </a:ln>
        </p:spPr>
        <p:txBody>
          <a:bodyPr wrap="none" anchor="ctr"/>
          <a:lstStyle/>
          <a:p>
            <a:endParaRPr lang="en-US"/>
          </a:p>
        </p:txBody>
      </p:sp>
      <p:sp>
        <p:nvSpPr>
          <p:cNvPr id="347148" name="Line 11"/>
          <p:cNvSpPr>
            <a:spLocks noChangeShapeType="1"/>
          </p:cNvSpPr>
          <p:nvPr/>
        </p:nvSpPr>
        <p:spPr bwMode="auto">
          <a:xfrm>
            <a:off x="2900363" y="3935413"/>
            <a:ext cx="1587" cy="0"/>
          </a:xfrm>
          <a:prstGeom prst="line">
            <a:avLst/>
          </a:prstGeom>
          <a:noFill/>
          <a:ln w="12700">
            <a:solidFill>
              <a:srgbClr val="CDCDCD"/>
            </a:solidFill>
            <a:round/>
            <a:headEnd/>
            <a:tailEnd/>
          </a:ln>
        </p:spPr>
        <p:txBody>
          <a:bodyPr wrap="none" anchor="ctr"/>
          <a:lstStyle/>
          <a:p>
            <a:endParaRPr lang="en-US"/>
          </a:p>
        </p:txBody>
      </p:sp>
      <p:sp>
        <p:nvSpPr>
          <p:cNvPr id="347149" name="Line 12"/>
          <p:cNvSpPr>
            <a:spLocks noChangeShapeType="1"/>
          </p:cNvSpPr>
          <p:nvPr/>
        </p:nvSpPr>
        <p:spPr bwMode="auto">
          <a:xfrm>
            <a:off x="2900363" y="4057650"/>
            <a:ext cx="1587" cy="0"/>
          </a:xfrm>
          <a:prstGeom prst="line">
            <a:avLst/>
          </a:prstGeom>
          <a:noFill/>
          <a:ln w="12700">
            <a:solidFill>
              <a:srgbClr val="CDCDCD"/>
            </a:solidFill>
            <a:round/>
            <a:headEnd/>
            <a:tailEnd/>
          </a:ln>
        </p:spPr>
        <p:txBody>
          <a:bodyPr wrap="none" anchor="ctr"/>
          <a:lstStyle/>
          <a:p>
            <a:endParaRPr lang="en-US"/>
          </a:p>
        </p:txBody>
      </p:sp>
      <p:sp>
        <p:nvSpPr>
          <p:cNvPr id="347150" name="Line 13"/>
          <p:cNvSpPr>
            <a:spLocks noChangeShapeType="1"/>
          </p:cNvSpPr>
          <p:nvPr/>
        </p:nvSpPr>
        <p:spPr bwMode="auto">
          <a:xfrm>
            <a:off x="2900363" y="4178300"/>
            <a:ext cx="1587" cy="0"/>
          </a:xfrm>
          <a:prstGeom prst="line">
            <a:avLst/>
          </a:prstGeom>
          <a:noFill/>
          <a:ln w="12700">
            <a:solidFill>
              <a:srgbClr val="CDCDCD"/>
            </a:solidFill>
            <a:round/>
            <a:headEnd/>
            <a:tailEnd/>
          </a:ln>
        </p:spPr>
        <p:txBody>
          <a:bodyPr wrap="none" anchor="ctr"/>
          <a:lstStyle/>
          <a:p>
            <a:endParaRPr lang="en-US"/>
          </a:p>
        </p:txBody>
      </p:sp>
      <p:sp>
        <p:nvSpPr>
          <p:cNvPr id="347151" name="Line 14"/>
          <p:cNvSpPr>
            <a:spLocks noChangeShapeType="1"/>
          </p:cNvSpPr>
          <p:nvPr/>
        </p:nvSpPr>
        <p:spPr bwMode="auto">
          <a:xfrm>
            <a:off x="2900363" y="4298950"/>
            <a:ext cx="1587" cy="0"/>
          </a:xfrm>
          <a:prstGeom prst="line">
            <a:avLst/>
          </a:prstGeom>
          <a:noFill/>
          <a:ln w="12700">
            <a:solidFill>
              <a:srgbClr val="CDCDCD"/>
            </a:solidFill>
            <a:round/>
            <a:headEnd/>
            <a:tailEnd/>
          </a:ln>
        </p:spPr>
        <p:txBody>
          <a:bodyPr wrap="none" anchor="ctr"/>
          <a:lstStyle/>
          <a:p>
            <a:endParaRPr lang="en-US"/>
          </a:p>
        </p:txBody>
      </p:sp>
      <p:sp>
        <p:nvSpPr>
          <p:cNvPr id="347152" name="Line 15"/>
          <p:cNvSpPr>
            <a:spLocks noChangeShapeType="1"/>
          </p:cNvSpPr>
          <p:nvPr/>
        </p:nvSpPr>
        <p:spPr bwMode="auto">
          <a:xfrm>
            <a:off x="5918200" y="4427538"/>
            <a:ext cx="0" cy="1587"/>
          </a:xfrm>
          <a:prstGeom prst="line">
            <a:avLst/>
          </a:prstGeom>
          <a:noFill/>
          <a:ln w="12700">
            <a:solidFill>
              <a:srgbClr val="CDCDCD"/>
            </a:solidFill>
            <a:round/>
            <a:headEnd/>
            <a:tailEnd/>
          </a:ln>
        </p:spPr>
        <p:txBody>
          <a:bodyPr wrap="none" anchor="ctr"/>
          <a:lstStyle/>
          <a:p>
            <a:endParaRPr lang="en-US"/>
          </a:p>
        </p:txBody>
      </p:sp>
      <p:sp>
        <p:nvSpPr>
          <p:cNvPr id="347153" name="Line 16"/>
          <p:cNvSpPr>
            <a:spLocks noChangeShapeType="1"/>
          </p:cNvSpPr>
          <p:nvPr/>
        </p:nvSpPr>
        <p:spPr bwMode="auto">
          <a:xfrm>
            <a:off x="5618163" y="4427538"/>
            <a:ext cx="0" cy="1587"/>
          </a:xfrm>
          <a:prstGeom prst="line">
            <a:avLst/>
          </a:prstGeom>
          <a:noFill/>
          <a:ln w="12700">
            <a:solidFill>
              <a:srgbClr val="CDCDCD"/>
            </a:solidFill>
            <a:round/>
            <a:headEnd/>
            <a:tailEnd/>
          </a:ln>
        </p:spPr>
        <p:txBody>
          <a:bodyPr wrap="none" anchor="ctr"/>
          <a:lstStyle/>
          <a:p>
            <a:endParaRPr lang="en-US"/>
          </a:p>
        </p:txBody>
      </p:sp>
      <p:sp>
        <p:nvSpPr>
          <p:cNvPr id="347154" name="Line 17"/>
          <p:cNvSpPr>
            <a:spLocks noChangeShapeType="1"/>
          </p:cNvSpPr>
          <p:nvPr/>
        </p:nvSpPr>
        <p:spPr bwMode="auto">
          <a:xfrm>
            <a:off x="5316538" y="4427538"/>
            <a:ext cx="0" cy="1587"/>
          </a:xfrm>
          <a:prstGeom prst="line">
            <a:avLst/>
          </a:prstGeom>
          <a:noFill/>
          <a:ln w="12700">
            <a:solidFill>
              <a:srgbClr val="CDCDCD"/>
            </a:solidFill>
            <a:round/>
            <a:headEnd/>
            <a:tailEnd/>
          </a:ln>
        </p:spPr>
        <p:txBody>
          <a:bodyPr wrap="none" anchor="ctr"/>
          <a:lstStyle/>
          <a:p>
            <a:endParaRPr lang="en-US"/>
          </a:p>
        </p:txBody>
      </p:sp>
      <p:sp>
        <p:nvSpPr>
          <p:cNvPr id="347155" name="Line 18"/>
          <p:cNvSpPr>
            <a:spLocks noChangeShapeType="1"/>
          </p:cNvSpPr>
          <p:nvPr/>
        </p:nvSpPr>
        <p:spPr bwMode="auto">
          <a:xfrm>
            <a:off x="5016500" y="4427538"/>
            <a:ext cx="0" cy="1587"/>
          </a:xfrm>
          <a:prstGeom prst="line">
            <a:avLst/>
          </a:prstGeom>
          <a:noFill/>
          <a:ln w="12700">
            <a:solidFill>
              <a:srgbClr val="CDCDCD"/>
            </a:solidFill>
            <a:round/>
            <a:headEnd/>
            <a:tailEnd/>
          </a:ln>
        </p:spPr>
        <p:txBody>
          <a:bodyPr wrap="none" anchor="ctr"/>
          <a:lstStyle/>
          <a:p>
            <a:endParaRPr lang="en-US"/>
          </a:p>
        </p:txBody>
      </p:sp>
      <p:sp>
        <p:nvSpPr>
          <p:cNvPr id="347156" name="Line 19"/>
          <p:cNvSpPr>
            <a:spLocks noChangeShapeType="1"/>
          </p:cNvSpPr>
          <p:nvPr/>
        </p:nvSpPr>
        <p:spPr bwMode="auto">
          <a:xfrm>
            <a:off x="4716463" y="4427538"/>
            <a:ext cx="0" cy="1587"/>
          </a:xfrm>
          <a:prstGeom prst="line">
            <a:avLst/>
          </a:prstGeom>
          <a:noFill/>
          <a:ln w="12700">
            <a:solidFill>
              <a:srgbClr val="CDCDCD"/>
            </a:solidFill>
            <a:round/>
            <a:headEnd/>
            <a:tailEnd/>
          </a:ln>
        </p:spPr>
        <p:txBody>
          <a:bodyPr wrap="none" anchor="ctr"/>
          <a:lstStyle/>
          <a:p>
            <a:endParaRPr lang="en-US"/>
          </a:p>
        </p:txBody>
      </p:sp>
      <p:sp>
        <p:nvSpPr>
          <p:cNvPr id="347157" name="Line 20"/>
          <p:cNvSpPr>
            <a:spLocks noChangeShapeType="1"/>
          </p:cNvSpPr>
          <p:nvPr/>
        </p:nvSpPr>
        <p:spPr bwMode="auto">
          <a:xfrm>
            <a:off x="4416425" y="4427538"/>
            <a:ext cx="0" cy="1587"/>
          </a:xfrm>
          <a:prstGeom prst="line">
            <a:avLst/>
          </a:prstGeom>
          <a:noFill/>
          <a:ln w="12700">
            <a:solidFill>
              <a:srgbClr val="CDCDCD"/>
            </a:solidFill>
            <a:round/>
            <a:headEnd/>
            <a:tailEnd/>
          </a:ln>
        </p:spPr>
        <p:txBody>
          <a:bodyPr wrap="none" anchor="ctr"/>
          <a:lstStyle/>
          <a:p>
            <a:endParaRPr lang="en-US"/>
          </a:p>
        </p:txBody>
      </p:sp>
      <p:sp>
        <p:nvSpPr>
          <p:cNvPr id="347158" name="Line 21"/>
          <p:cNvSpPr>
            <a:spLocks noChangeShapeType="1"/>
          </p:cNvSpPr>
          <p:nvPr/>
        </p:nvSpPr>
        <p:spPr bwMode="auto">
          <a:xfrm>
            <a:off x="4116388" y="4427538"/>
            <a:ext cx="0" cy="1587"/>
          </a:xfrm>
          <a:prstGeom prst="line">
            <a:avLst/>
          </a:prstGeom>
          <a:noFill/>
          <a:ln w="12700">
            <a:solidFill>
              <a:srgbClr val="CDCDCD"/>
            </a:solidFill>
            <a:round/>
            <a:headEnd/>
            <a:tailEnd/>
          </a:ln>
        </p:spPr>
        <p:txBody>
          <a:bodyPr wrap="none" anchor="ctr"/>
          <a:lstStyle/>
          <a:p>
            <a:endParaRPr lang="en-US"/>
          </a:p>
        </p:txBody>
      </p:sp>
      <p:sp>
        <p:nvSpPr>
          <p:cNvPr id="347159" name="Line 22"/>
          <p:cNvSpPr>
            <a:spLocks noChangeShapeType="1"/>
          </p:cNvSpPr>
          <p:nvPr/>
        </p:nvSpPr>
        <p:spPr bwMode="auto">
          <a:xfrm>
            <a:off x="3816350" y="4427538"/>
            <a:ext cx="0" cy="1587"/>
          </a:xfrm>
          <a:prstGeom prst="line">
            <a:avLst/>
          </a:prstGeom>
          <a:noFill/>
          <a:ln w="12700">
            <a:solidFill>
              <a:srgbClr val="CDCDCD"/>
            </a:solidFill>
            <a:round/>
            <a:headEnd/>
            <a:tailEnd/>
          </a:ln>
        </p:spPr>
        <p:txBody>
          <a:bodyPr wrap="none" anchor="ctr"/>
          <a:lstStyle/>
          <a:p>
            <a:endParaRPr lang="en-US"/>
          </a:p>
        </p:txBody>
      </p:sp>
      <p:sp>
        <p:nvSpPr>
          <p:cNvPr id="347160" name="Line 23"/>
          <p:cNvSpPr>
            <a:spLocks noChangeShapeType="1"/>
          </p:cNvSpPr>
          <p:nvPr/>
        </p:nvSpPr>
        <p:spPr bwMode="auto">
          <a:xfrm>
            <a:off x="3514725" y="4427538"/>
            <a:ext cx="0" cy="1587"/>
          </a:xfrm>
          <a:prstGeom prst="line">
            <a:avLst/>
          </a:prstGeom>
          <a:noFill/>
          <a:ln w="12700">
            <a:solidFill>
              <a:srgbClr val="CDCDCD"/>
            </a:solidFill>
            <a:round/>
            <a:headEnd/>
            <a:tailEnd/>
          </a:ln>
        </p:spPr>
        <p:txBody>
          <a:bodyPr wrap="none" anchor="ctr"/>
          <a:lstStyle/>
          <a:p>
            <a:endParaRPr lang="en-US"/>
          </a:p>
        </p:txBody>
      </p:sp>
      <p:sp>
        <p:nvSpPr>
          <p:cNvPr id="347161" name="Line 24"/>
          <p:cNvSpPr>
            <a:spLocks noChangeShapeType="1"/>
          </p:cNvSpPr>
          <p:nvPr/>
        </p:nvSpPr>
        <p:spPr bwMode="auto">
          <a:xfrm>
            <a:off x="3214688" y="4427538"/>
            <a:ext cx="0" cy="1587"/>
          </a:xfrm>
          <a:prstGeom prst="line">
            <a:avLst/>
          </a:prstGeom>
          <a:noFill/>
          <a:ln w="12700">
            <a:solidFill>
              <a:srgbClr val="CDCDCD"/>
            </a:solidFill>
            <a:round/>
            <a:headEnd/>
            <a:tailEnd/>
          </a:ln>
        </p:spPr>
        <p:txBody>
          <a:bodyPr wrap="none" anchor="ctr"/>
          <a:lstStyle/>
          <a:p>
            <a:endParaRPr lang="en-US"/>
          </a:p>
        </p:txBody>
      </p:sp>
      <p:sp>
        <p:nvSpPr>
          <p:cNvPr id="347162" name="Rectangle 25"/>
          <p:cNvSpPr>
            <a:spLocks noChangeArrowheads="1"/>
          </p:cNvSpPr>
          <p:nvPr/>
        </p:nvSpPr>
        <p:spPr bwMode="auto">
          <a:xfrm>
            <a:off x="2787650" y="3722688"/>
            <a:ext cx="92075" cy="184150"/>
          </a:xfrm>
          <a:prstGeom prst="rect">
            <a:avLst/>
          </a:prstGeom>
          <a:noFill/>
          <a:ln w="12700">
            <a:noFill/>
            <a:miter lim="800000"/>
            <a:headEnd/>
            <a:tailEnd/>
          </a:ln>
        </p:spPr>
        <p:txBody>
          <a:bodyPr wrap="none" anchor="ctr"/>
          <a:lstStyle/>
          <a:p>
            <a:pPr algn="ctr">
              <a:spcBef>
                <a:spcPct val="50000"/>
              </a:spcBef>
            </a:pPr>
            <a:endParaRPr lang="en-US"/>
          </a:p>
        </p:txBody>
      </p:sp>
      <p:sp>
        <p:nvSpPr>
          <p:cNvPr id="347163" name="Rectangle 26"/>
          <p:cNvSpPr>
            <a:spLocks noChangeArrowheads="1"/>
          </p:cNvSpPr>
          <p:nvPr/>
        </p:nvSpPr>
        <p:spPr bwMode="auto">
          <a:xfrm>
            <a:off x="4324350" y="4397375"/>
            <a:ext cx="184150" cy="92075"/>
          </a:xfrm>
          <a:prstGeom prst="rect">
            <a:avLst/>
          </a:prstGeom>
          <a:noFill/>
          <a:ln w="12700">
            <a:noFill/>
            <a:miter lim="800000"/>
            <a:headEnd/>
            <a:tailEnd/>
          </a:ln>
        </p:spPr>
        <p:txBody>
          <a:bodyPr wrap="none" anchor="ctr"/>
          <a:lstStyle/>
          <a:p>
            <a:pPr algn="ctr">
              <a:spcBef>
                <a:spcPct val="50000"/>
              </a:spcBef>
            </a:pPr>
            <a:endParaRPr lang="en-US"/>
          </a:p>
        </p:txBody>
      </p:sp>
      <p:sp>
        <p:nvSpPr>
          <p:cNvPr id="347164" name="Rectangle 27"/>
          <p:cNvSpPr>
            <a:spLocks noChangeArrowheads="1"/>
          </p:cNvSpPr>
          <p:nvPr/>
        </p:nvSpPr>
        <p:spPr bwMode="auto">
          <a:xfrm>
            <a:off x="7010400" y="5410200"/>
            <a:ext cx="384175" cy="454025"/>
          </a:xfrm>
          <a:prstGeom prst="rect">
            <a:avLst/>
          </a:prstGeom>
          <a:noFill/>
          <a:ln w="12700">
            <a:noFill/>
            <a:miter lim="800000"/>
            <a:headEnd/>
            <a:tailEnd/>
          </a:ln>
        </p:spPr>
        <p:txBody>
          <a:bodyPr wrap="none" lIns="90487" tIns="44450" rIns="90487" bIns="44450">
            <a:spAutoFit/>
          </a:bodyPr>
          <a:lstStyle/>
          <a:p>
            <a:pPr eaLnBrk="0" hangingPunct="0"/>
            <a:r>
              <a:rPr lang="en-US" b="1">
                <a:solidFill>
                  <a:srgbClr val="339933"/>
                </a:solidFill>
              </a:rPr>
              <a:t>X</a:t>
            </a:r>
          </a:p>
        </p:txBody>
      </p:sp>
      <p:sp>
        <p:nvSpPr>
          <p:cNvPr id="347165" name="Rectangle 28"/>
          <p:cNvSpPr>
            <a:spLocks noChangeArrowheads="1"/>
          </p:cNvSpPr>
          <p:nvPr/>
        </p:nvSpPr>
        <p:spPr bwMode="auto">
          <a:xfrm>
            <a:off x="1295400" y="2362200"/>
            <a:ext cx="688975" cy="454025"/>
          </a:xfrm>
          <a:prstGeom prst="rect">
            <a:avLst/>
          </a:prstGeom>
          <a:noFill/>
          <a:ln w="12700">
            <a:noFill/>
            <a:miter lim="800000"/>
            <a:headEnd/>
            <a:tailEnd/>
          </a:ln>
        </p:spPr>
        <p:txBody>
          <a:bodyPr wrap="none" lIns="90487" tIns="44450" rIns="90487" bIns="44450">
            <a:spAutoFit/>
          </a:bodyPr>
          <a:lstStyle/>
          <a:p>
            <a:pPr eaLnBrk="0" hangingPunct="0"/>
            <a:r>
              <a:rPr lang="en-US" b="1">
                <a:solidFill>
                  <a:srgbClr val="339933"/>
                </a:solidFill>
              </a:rPr>
              <a:t>f(X)</a:t>
            </a:r>
          </a:p>
        </p:txBody>
      </p:sp>
      <p:sp>
        <p:nvSpPr>
          <p:cNvPr id="347166" name="Rectangle 29"/>
          <p:cNvSpPr>
            <a:spLocks noChangeArrowheads="1"/>
          </p:cNvSpPr>
          <p:nvPr/>
        </p:nvSpPr>
        <p:spPr bwMode="auto">
          <a:xfrm>
            <a:off x="4114800" y="5410200"/>
            <a:ext cx="479425" cy="454025"/>
          </a:xfrm>
          <a:prstGeom prst="rect">
            <a:avLst/>
          </a:prstGeom>
          <a:noFill/>
          <a:ln w="12700">
            <a:noFill/>
            <a:miter lim="800000"/>
            <a:headEnd/>
            <a:tailEnd/>
          </a:ln>
        </p:spPr>
        <p:txBody>
          <a:bodyPr lIns="90487" tIns="44450" rIns="90487" bIns="44450">
            <a:spAutoFit/>
          </a:bodyPr>
          <a:lstStyle/>
          <a:p>
            <a:pPr eaLnBrk="0" hangingPunct="0">
              <a:spcBef>
                <a:spcPct val="50000"/>
              </a:spcBef>
            </a:pPr>
            <a:r>
              <a:rPr lang="el-GR" b="1">
                <a:solidFill>
                  <a:srgbClr val="339933"/>
                </a:solidFill>
                <a:cs typeface="Arial" charset="0"/>
              </a:rPr>
              <a:t>μ</a:t>
            </a:r>
          </a:p>
        </p:txBody>
      </p:sp>
      <p:sp>
        <p:nvSpPr>
          <p:cNvPr id="347167" name="Rectangle 30"/>
          <p:cNvSpPr>
            <a:spLocks noChangeArrowheads="1"/>
          </p:cNvSpPr>
          <p:nvPr/>
        </p:nvSpPr>
        <p:spPr bwMode="auto">
          <a:xfrm>
            <a:off x="4495800" y="4191000"/>
            <a:ext cx="479425" cy="454025"/>
          </a:xfrm>
          <a:prstGeom prst="rect">
            <a:avLst/>
          </a:prstGeom>
          <a:noFill/>
          <a:ln w="12700">
            <a:noFill/>
            <a:miter lim="800000"/>
            <a:headEnd/>
            <a:tailEnd/>
          </a:ln>
        </p:spPr>
        <p:txBody>
          <a:bodyPr lIns="90487" tIns="44450" rIns="90487" bIns="44450">
            <a:spAutoFit/>
          </a:bodyPr>
          <a:lstStyle/>
          <a:p>
            <a:pPr eaLnBrk="0" hangingPunct="0">
              <a:spcBef>
                <a:spcPct val="50000"/>
              </a:spcBef>
            </a:pPr>
            <a:r>
              <a:rPr lang="el-GR" b="1">
                <a:solidFill>
                  <a:srgbClr val="339933"/>
                </a:solidFill>
                <a:cs typeface="Arial" charset="0"/>
              </a:rPr>
              <a:t>σ</a:t>
            </a:r>
          </a:p>
        </p:txBody>
      </p:sp>
      <p:sp>
        <p:nvSpPr>
          <p:cNvPr id="347168" name="Freeform 31"/>
          <p:cNvSpPr>
            <a:spLocks/>
          </p:cNvSpPr>
          <p:nvPr/>
        </p:nvSpPr>
        <p:spPr bwMode="auto">
          <a:xfrm>
            <a:off x="4267200" y="3429000"/>
            <a:ext cx="2438400" cy="1905000"/>
          </a:xfrm>
          <a:custGeom>
            <a:avLst/>
            <a:gdLst>
              <a:gd name="T0" fmla="*/ 900 w 901"/>
              <a:gd name="T1" fmla="*/ 720 h 721"/>
              <a:gd name="T2" fmla="*/ 805 w 901"/>
              <a:gd name="T3" fmla="*/ 712 h 721"/>
              <a:gd name="T4" fmla="*/ 758 w 901"/>
              <a:gd name="T5" fmla="*/ 704 h 721"/>
              <a:gd name="T6" fmla="*/ 711 w 901"/>
              <a:gd name="T7" fmla="*/ 691 h 721"/>
              <a:gd name="T8" fmla="*/ 663 w 901"/>
              <a:gd name="T9" fmla="*/ 675 h 721"/>
              <a:gd name="T10" fmla="*/ 615 w 901"/>
              <a:gd name="T11" fmla="*/ 653 h 721"/>
              <a:gd name="T12" fmla="*/ 568 w 901"/>
              <a:gd name="T13" fmla="*/ 623 h 721"/>
              <a:gd name="T14" fmla="*/ 473 w 901"/>
              <a:gd name="T15" fmla="*/ 540 h 721"/>
              <a:gd name="T16" fmla="*/ 378 w 901"/>
              <a:gd name="T17" fmla="*/ 422 h 721"/>
              <a:gd name="T18" fmla="*/ 284 w 901"/>
              <a:gd name="T19" fmla="*/ 281 h 721"/>
              <a:gd name="T20" fmla="*/ 236 w 901"/>
              <a:gd name="T21" fmla="*/ 209 h 721"/>
              <a:gd name="T22" fmla="*/ 189 w 901"/>
              <a:gd name="T23" fmla="*/ 142 h 721"/>
              <a:gd name="T24" fmla="*/ 142 w 901"/>
              <a:gd name="T25" fmla="*/ 83 h 721"/>
              <a:gd name="T26" fmla="*/ 94 w 901"/>
              <a:gd name="T27" fmla="*/ 38 h 721"/>
              <a:gd name="T28" fmla="*/ 47 w 901"/>
              <a:gd name="T29" fmla="*/ 9 h 721"/>
              <a:gd name="T30" fmla="*/ 0 w 901"/>
              <a:gd name="T31" fmla="*/ 0 h 7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1"/>
              <a:gd name="T49" fmla="*/ 0 h 721"/>
              <a:gd name="T50" fmla="*/ 901 w 901"/>
              <a:gd name="T51" fmla="*/ 721 h 7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1" h="721">
                <a:moveTo>
                  <a:pt x="900" y="720"/>
                </a:moveTo>
                <a:lnTo>
                  <a:pt x="805" y="712"/>
                </a:lnTo>
                <a:lnTo>
                  <a:pt x="758" y="704"/>
                </a:lnTo>
                <a:lnTo>
                  <a:pt x="711" y="691"/>
                </a:lnTo>
                <a:lnTo>
                  <a:pt x="663" y="675"/>
                </a:lnTo>
                <a:lnTo>
                  <a:pt x="615" y="653"/>
                </a:lnTo>
                <a:lnTo>
                  <a:pt x="568" y="623"/>
                </a:lnTo>
                <a:lnTo>
                  <a:pt x="473" y="540"/>
                </a:lnTo>
                <a:lnTo>
                  <a:pt x="378" y="422"/>
                </a:lnTo>
                <a:lnTo>
                  <a:pt x="284" y="281"/>
                </a:lnTo>
                <a:lnTo>
                  <a:pt x="236" y="209"/>
                </a:lnTo>
                <a:lnTo>
                  <a:pt x="189" y="142"/>
                </a:lnTo>
                <a:lnTo>
                  <a:pt x="142" y="83"/>
                </a:lnTo>
                <a:lnTo>
                  <a:pt x="94" y="38"/>
                </a:lnTo>
                <a:lnTo>
                  <a:pt x="47" y="9"/>
                </a:lnTo>
                <a:lnTo>
                  <a:pt x="0" y="0"/>
                </a:lnTo>
              </a:path>
            </a:pathLst>
          </a:custGeom>
          <a:noFill/>
          <a:ln w="50800" cap="rnd" cmpd="sng">
            <a:solidFill>
              <a:srgbClr val="008000"/>
            </a:solidFill>
            <a:prstDash val="solid"/>
            <a:round/>
            <a:headEnd type="none" w="med" len="med"/>
            <a:tailEnd type="none" w="med" len="med"/>
          </a:ln>
        </p:spPr>
        <p:txBody>
          <a:bodyPr/>
          <a:lstStyle/>
          <a:p>
            <a:endParaRPr lang="en-US"/>
          </a:p>
        </p:txBody>
      </p:sp>
      <p:sp>
        <p:nvSpPr>
          <p:cNvPr id="347169" name="Freeform 32"/>
          <p:cNvSpPr>
            <a:spLocks/>
          </p:cNvSpPr>
          <p:nvPr/>
        </p:nvSpPr>
        <p:spPr bwMode="auto">
          <a:xfrm>
            <a:off x="1905000" y="3429000"/>
            <a:ext cx="2344738" cy="1905000"/>
          </a:xfrm>
          <a:custGeom>
            <a:avLst/>
            <a:gdLst>
              <a:gd name="T0" fmla="*/ 0 w 901"/>
              <a:gd name="T1" fmla="*/ 720 h 721"/>
              <a:gd name="T2" fmla="*/ 95 w 901"/>
              <a:gd name="T3" fmla="*/ 712 h 721"/>
              <a:gd name="T4" fmla="*/ 142 w 901"/>
              <a:gd name="T5" fmla="*/ 704 h 721"/>
              <a:gd name="T6" fmla="*/ 189 w 901"/>
              <a:gd name="T7" fmla="*/ 691 h 721"/>
              <a:gd name="T8" fmla="*/ 237 w 901"/>
              <a:gd name="T9" fmla="*/ 675 h 721"/>
              <a:gd name="T10" fmla="*/ 284 w 901"/>
              <a:gd name="T11" fmla="*/ 653 h 721"/>
              <a:gd name="T12" fmla="*/ 331 w 901"/>
              <a:gd name="T13" fmla="*/ 623 h 721"/>
              <a:gd name="T14" fmla="*/ 426 w 901"/>
              <a:gd name="T15" fmla="*/ 540 h 721"/>
              <a:gd name="T16" fmla="*/ 521 w 901"/>
              <a:gd name="T17" fmla="*/ 422 h 721"/>
              <a:gd name="T18" fmla="*/ 616 w 901"/>
              <a:gd name="T19" fmla="*/ 281 h 721"/>
              <a:gd name="T20" fmla="*/ 663 w 901"/>
              <a:gd name="T21" fmla="*/ 209 h 721"/>
              <a:gd name="T22" fmla="*/ 710 w 901"/>
              <a:gd name="T23" fmla="*/ 142 h 721"/>
              <a:gd name="T24" fmla="*/ 757 w 901"/>
              <a:gd name="T25" fmla="*/ 83 h 721"/>
              <a:gd name="T26" fmla="*/ 805 w 901"/>
              <a:gd name="T27" fmla="*/ 38 h 721"/>
              <a:gd name="T28" fmla="*/ 852 w 901"/>
              <a:gd name="T29" fmla="*/ 9 h 721"/>
              <a:gd name="T30" fmla="*/ 900 w 901"/>
              <a:gd name="T31" fmla="*/ 0 h 7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1"/>
              <a:gd name="T49" fmla="*/ 0 h 721"/>
              <a:gd name="T50" fmla="*/ 901 w 901"/>
              <a:gd name="T51" fmla="*/ 721 h 7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1" h="721">
                <a:moveTo>
                  <a:pt x="0" y="720"/>
                </a:moveTo>
                <a:lnTo>
                  <a:pt x="95" y="712"/>
                </a:lnTo>
                <a:lnTo>
                  <a:pt x="142" y="704"/>
                </a:lnTo>
                <a:lnTo>
                  <a:pt x="189" y="691"/>
                </a:lnTo>
                <a:lnTo>
                  <a:pt x="237" y="675"/>
                </a:lnTo>
                <a:lnTo>
                  <a:pt x="284" y="653"/>
                </a:lnTo>
                <a:lnTo>
                  <a:pt x="331" y="623"/>
                </a:lnTo>
                <a:lnTo>
                  <a:pt x="426" y="540"/>
                </a:lnTo>
                <a:lnTo>
                  <a:pt x="521" y="422"/>
                </a:lnTo>
                <a:lnTo>
                  <a:pt x="616" y="281"/>
                </a:lnTo>
                <a:lnTo>
                  <a:pt x="663" y="209"/>
                </a:lnTo>
                <a:lnTo>
                  <a:pt x="710" y="142"/>
                </a:lnTo>
                <a:lnTo>
                  <a:pt x="757" y="83"/>
                </a:lnTo>
                <a:lnTo>
                  <a:pt x="805" y="38"/>
                </a:lnTo>
                <a:lnTo>
                  <a:pt x="852" y="9"/>
                </a:lnTo>
                <a:lnTo>
                  <a:pt x="900" y="0"/>
                </a:lnTo>
              </a:path>
            </a:pathLst>
          </a:custGeom>
          <a:noFill/>
          <a:ln w="50800" cap="rnd" cmpd="sng">
            <a:solidFill>
              <a:srgbClr val="008000"/>
            </a:solidFill>
            <a:prstDash val="solid"/>
            <a:round/>
            <a:headEnd type="none" w="med" len="med"/>
            <a:tailEnd type="none" w="med" len="med"/>
          </a:ln>
        </p:spPr>
        <p:txBody>
          <a:bodyPr/>
          <a:lstStyle/>
          <a:p>
            <a:endParaRPr lang="en-US"/>
          </a:p>
        </p:txBody>
      </p:sp>
      <p:sp>
        <p:nvSpPr>
          <p:cNvPr id="347170" name="Line 33"/>
          <p:cNvSpPr>
            <a:spLocks noChangeShapeType="1"/>
          </p:cNvSpPr>
          <p:nvPr/>
        </p:nvSpPr>
        <p:spPr bwMode="auto">
          <a:xfrm>
            <a:off x="4267200" y="3505200"/>
            <a:ext cx="0" cy="1905000"/>
          </a:xfrm>
          <a:prstGeom prst="line">
            <a:avLst/>
          </a:prstGeom>
          <a:noFill/>
          <a:ln w="12700">
            <a:solidFill>
              <a:schemeClr val="bg2"/>
            </a:solidFill>
            <a:round/>
            <a:headEnd/>
            <a:tailEnd/>
          </a:ln>
        </p:spPr>
        <p:txBody>
          <a:bodyPr wrap="none" anchor="ctr"/>
          <a:lstStyle/>
          <a:p>
            <a:endParaRPr lang="en-US"/>
          </a:p>
        </p:txBody>
      </p:sp>
      <p:sp>
        <p:nvSpPr>
          <p:cNvPr id="347171" name="Text Box 34"/>
          <p:cNvSpPr txBox="1">
            <a:spLocks noChangeArrowheads="1"/>
          </p:cNvSpPr>
          <p:nvPr/>
        </p:nvSpPr>
        <p:spPr bwMode="auto">
          <a:xfrm>
            <a:off x="2819400" y="2438400"/>
            <a:ext cx="3276600" cy="822325"/>
          </a:xfrm>
          <a:prstGeom prst="rect">
            <a:avLst/>
          </a:prstGeom>
          <a:noFill/>
          <a:ln w="12700">
            <a:noFill/>
            <a:miter lim="800000"/>
            <a:headEnd/>
            <a:tailEnd/>
          </a:ln>
        </p:spPr>
        <p:txBody>
          <a:bodyPr>
            <a:spAutoFit/>
          </a:bodyPr>
          <a:lstStyle/>
          <a:p>
            <a:pPr eaLnBrk="0" hangingPunct="0">
              <a:spcBef>
                <a:spcPct val="50000"/>
              </a:spcBef>
            </a:pPr>
            <a:r>
              <a:rPr lang="en-US">
                <a:solidFill>
                  <a:schemeClr val="bg2"/>
                </a:solidFill>
              </a:rPr>
              <a:t>Changing</a:t>
            </a:r>
            <a:r>
              <a:rPr lang="en-US">
                <a:solidFill>
                  <a:schemeClr val="bg2"/>
                </a:solidFill>
                <a:sym typeface="Arial" charset="0"/>
              </a:rPr>
              <a:t> </a:t>
            </a:r>
            <a:r>
              <a:rPr lang="el-GR" b="1">
                <a:solidFill>
                  <a:schemeClr val="folHlink"/>
                </a:solidFill>
                <a:cs typeface="Arial" charset="0"/>
              </a:rPr>
              <a:t>μ</a:t>
            </a:r>
            <a:r>
              <a:rPr lang="en-US">
                <a:solidFill>
                  <a:schemeClr val="bg2"/>
                </a:solidFill>
              </a:rPr>
              <a:t> shifts the distribution left or right</a:t>
            </a:r>
            <a:r>
              <a:rPr lang="en-US"/>
              <a:t>.</a:t>
            </a:r>
          </a:p>
        </p:txBody>
      </p:sp>
      <p:sp>
        <p:nvSpPr>
          <p:cNvPr id="347172" name="Text Box 35"/>
          <p:cNvSpPr txBox="1">
            <a:spLocks noChangeArrowheads="1"/>
          </p:cNvSpPr>
          <p:nvPr/>
        </p:nvSpPr>
        <p:spPr bwMode="auto">
          <a:xfrm>
            <a:off x="5410200" y="3581400"/>
            <a:ext cx="3429000" cy="1187450"/>
          </a:xfrm>
          <a:prstGeom prst="rect">
            <a:avLst/>
          </a:prstGeom>
          <a:noFill/>
          <a:ln w="12700">
            <a:noFill/>
            <a:miter lim="800000"/>
            <a:headEnd/>
            <a:tailEnd/>
          </a:ln>
        </p:spPr>
        <p:txBody>
          <a:bodyPr>
            <a:spAutoFit/>
          </a:bodyPr>
          <a:lstStyle/>
          <a:p>
            <a:pPr eaLnBrk="0" hangingPunct="0">
              <a:spcBef>
                <a:spcPct val="50000"/>
              </a:spcBef>
            </a:pPr>
            <a:r>
              <a:rPr lang="en-US">
                <a:solidFill>
                  <a:schemeClr val="bg2"/>
                </a:solidFill>
              </a:rPr>
              <a:t>Changing </a:t>
            </a:r>
            <a:r>
              <a:rPr lang="el-GR">
                <a:solidFill>
                  <a:schemeClr val="folHlink"/>
                </a:solidFill>
                <a:cs typeface="Arial" charset="0"/>
              </a:rPr>
              <a:t>σ</a:t>
            </a:r>
            <a:r>
              <a:rPr lang="en-US">
                <a:solidFill>
                  <a:schemeClr val="bg2"/>
                </a:solidFill>
              </a:rPr>
              <a:t> increases or decreases the spread.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ftr" sz="quarter" idx="10"/>
          </p:nvPr>
        </p:nvSpPr>
        <p:spPr>
          <a:ln/>
        </p:spPr>
        <p:txBody>
          <a:bodyPr/>
          <a:lstStyle/>
          <a:p>
            <a:r>
              <a:rPr lang="en-US"/>
              <a:t>Copyright ©2011 Pearson Education, Inc. publishing as Prentice Hall</a:t>
            </a:r>
          </a:p>
        </p:txBody>
      </p:sp>
      <p:sp>
        <p:nvSpPr>
          <p:cNvPr id="5" name="Rectangle 5"/>
          <p:cNvSpPr>
            <a:spLocks noGrp="1" noChangeArrowheads="1"/>
          </p:cNvSpPr>
          <p:nvPr>
            <p:ph type="sldNum" sz="quarter" idx="11"/>
          </p:nvPr>
        </p:nvSpPr>
        <p:spPr>
          <a:ln/>
        </p:spPr>
        <p:txBody>
          <a:bodyPr/>
          <a:lstStyle/>
          <a:p>
            <a:r>
              <a:rPr lang="en-US"/>
              <a:t>6-</a:t>
            </a:r>
            <a:fld id="{47569009-7ADB-4063-9C6D-83B2462A4109}" type="slidenum">
              <a:rPr lang="en-US"/>
              <a:pPr/>
              <a:t>8</a:t>
            </a:fld>
            <a:endParaRPr lang="en-US"/>
          </a:p>
        </p:txBody>
      </p:sp>
      <p:sp>
        <p:nvSpPr>
          <p:cNvPr id="348163" name="Rectangle 2"/>
          <p:cNvSpPr>
            <a:spLocks noGrp="1" noChangeArrowheads="1"/>
          </p:cNvSpPr>
          <p:nvPr>
            <p:ph type="title" idx="4294967295"/>
          </p:nvPr>
        </p:nvSpPr>
        <p:spPr>
          <a:xfrm>
            <a:off x="1600200" y="304800"/>
            <a:ext cx="6781800" cy="838200"/>
          </a:xfrm>
        </p:spPr>
        <p:txBody>
          <a:bodyPr/>
          <a:lstStyle/>
          <a:p>
            <a:pPr defTabSz="914400" eaLnBrk="1" hangingPunct="1"/>
            <a:r>
              <a:rPr lang="en-US" sz="3900" smtClean="0"/>
              <a:t>The Standardized Normal</a:t>
            </a:r>
          </a:p>
        </p:txBody>
      </p:sp>
      <p:sp>
        <p:nvSpPr>
          <p:cNvPr id="348164" name="Rectangle 3"/>
          <p:cNvSpPr>
            <a:spLocks noGrp="1" noChangeArrowheads="1"/>
          </p:cNvSpPr>
          <p:nvPr>
            <p:ph type="body" idx="4294967295"/>
          </p:nvPr>
        </p:nvSpPr>
        <p:spPr>
          <a:xfrm>
            <a:off x="609600" y="2163763"/>
            <a:ext cx="8077200" cy="3441700"/>
          </a:xfrm>
        </p:spPr>
        <p:txBody>
          <a:bodyPr/>
          <a:lstStyle/>
          <a:p>
            <a:pPr marL="571500" indent="-571500" defTabSz="914400" eaLnBrk="1" hangingPunct="1">
              <a:lnSpc>
                <a:spcPct val="90000"/>
              </a:lnSpc>
            </a:pPr>
            <a:r>
              <a:rPr lang="en-US" smtClean="0">
                <a:solidFill>
                  <a:schemeClr val="folHlink"/>
                </a:solidFill>
              </a:rPr>
              <a:t>Any</a:t>
            </a:r>
            <a:r>
              <a:rPr lang="en-US" smtClean="0"/>
              <a:t> normal distribution (with any mean and standard deviation combination) can be transformed into the </a:t>
            </a:r>
            <a:r>
              <a:rPr lang="en-US" smtClean="0">
                <a:solidFill>
                  <a:schemeClr val="folHlink"/>
                </a:solidFill>
              </a:rPr>
              <a:t>standardized normal</a:t>
            </a:r>
            <a:r>
              <a:rPr lang="en-US" smtClean="0">
                <a:solidFill>
                  <a:schemeClr val="bg1"/>
                </a:solidFill>
              </a:rPr>
              <a:t> </a:t>
            </a:r>
            <a:r>
              <a:rPr lang="en-US" smtClean="0">
                <a:solidFill>
                  <a:schemeClr val="folHlink"/>
                </a:solidFill>
              </a:rPr>
              <a:t>distribution (Z)</a:t>
            </a:r>
          </a:p>
          <a:p>
            <a:pPr marL="571500" indent="-571500" defTabSz="914400" eaLnBrk="1" hangingPunct="1">
              <a:lnSpc>
                <a:spcPct val="90000"/>
              </a:lnSpc>
            </a:pPr>
            <a:endParaRPr lang="en-US" smtClean="0">
              <a:solidFill>
                <a:schemeClr val="folHlink"/>
              </a:solidFill>
            </a:endParaRPr>
          </a:p>
          <a:p>
            <a:pPr marL="571500" indent="-571500" defTabSz="914400" eaLnBrk="1" hangingPunct="1">
              <a:lnSpc>
                <a:spcPct val="90000"/>
              </a:lnSpc>
            </a:pPr>
            <a:r>
              <a:rPr lang="en-US" smtClean="0"/>
              <a:t>Need to transform  X  units into  </a:t>
            </a:r>
            <a:r>
              <a:rPr lang="en-US" smtClean="0">
                <a:solidFill>
                  <a:schemeClr val="folHlink"/>
                </a:solidFill>
              </a:rPr>
              <a:t>Z  </a:t>
            </a:r>
            <a:r>
              <a:rPr lang="en-US" smtClean="0"/>
              <a:t>units</a:t>
            </a:r>
          </a:p>
          <a:p>
            <a:pPr marL="571500" indent="-571500" defTabSz="914400" eaLnBrk="1" hangingPunct="1">
              <a:lnSpc>
                <a:spcPct val="90000"/>
              </a:lnSpc>
            </a:pPr>
            <a:endParaRPr lang="en-US" smtClean="0"/>
          </a:p>
          <a:p>
            <a:pPr marL="571500" indent="-571500" defTabSz="914400" eaLnBrk="1" hangingPunct="1">
              <a:lnSpc>
                <a:spcPct val="90000"/>
              </a:lnSpc>
            </a:pPr>
            <a:r>
              <a:rPr lang="en-US" smtClean="0"/>
              <a:t>The standardized normal distribution (</a:t>
            </a:r>
            <a:r>
              <a:rPr lang="en-US" smtClean="0">
                <a:solidFill>
                  <a:schemeClr val="folHlink"/>
                </a:solidFill>
              </a:rPr>
              <a:t>Z</a:t>
            </a:r>
            <a:r>
              <a:rPr lang="en-US" smtClean="0"/>
              <a:t>) has a mean of 0 and a standard deviation of 1</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10"/>
          </p:nvPr>
        </p:nvSpPr>
        <p:spPr>
          <a:ln/>
        </p:spPr>
        <p:txBody>
          <a:bodyPr/>
          <a:lstStyle/>
          <a:p>
            <a:r>
              <a:rPr lang="en-US"/>
              <a:t>Copyright ©2011 Pearson Education, Inc. publishing as Prentice Hall</a:t>
            </a:r>
          </a:p>
        </p:txBody>
      </p:sp>
      <p:sp>
        <p:nvSpPr>
          <p:cNvPr id="7" name="Rectangle 5"/>
          <p:cNvSpPr>
            <a:spLocks noGrp="1" noChangeArrowheads="1"/>
          </p:cNvSpPr>
          <p:nvPr>
            <p:ph type="sldNum" sz="quarter" idx="11"/>
          </p:nvPr>
        </p:nvSpPr>
        <p:spPr>
          <a:ln/>
        </p:spPr>
        <p:txBody>
          <a:bodyPr/>
          <a:lstStyle/>
          <a:p>
            <a:r>
              <a:rPr lang="en-US"/>
              <a:t>6-</a:t>
            </a:r>
            <a:fld id="{B295F14B-F4E9-42A1-A672-3E752BBC0407}" type="slidenum">
              <a:rPr lang="en-US"/>
              <a:pPr/>
              <a:t>9</a:t>
            </a:fld>
            <a:endParaRPr lang="en-US"/>
          </a:p>
        </p:txBody>
      </p:sp>
      <p:sp>
        <p:nvSpPr>
          <p:cNvPr id="209927" name="Rectangle 2"/>
          <p:cNvSpPr>
            <a:spLocks noGrp="1" noChangeArrowheads="1"/>
          </p:cNvSpPr>
          <p:nvPr>
            <p:ph type="title" idx="4294967295"/>
          </p:nvPr>
        </p:nvSpPr>
        <p:spPr>
          <a:xfrm>
            <a:off x="1524000" y="228600"/>
            <a:ext cx="6781800" cy="1143000"/>
          </a:xfrm>
        </p:spPr>
        <p:txBody>
          <a:bodyPr/>
          <a:lstStyle/>
          <a:p>
            <a:pPr defTabSz="914400" eaLnBrk="1" hangingPunct="1">
              <a:lnSpc>
                <a:spcPct val="80000"/>
              </a:lnSpc>
            </a:pPr>
            <a:r>
              <a:rPr lang="en-US" sz="3600" smtClean="0"/>
              <a:t>Translation to the Standardized Normal Distribution</a:t>
            </a:r>
          </a:p>
        </p:txBody>
      </p:sp>
      <p:sp>
        <p:nvSpPr>
          <p:cNvPr id="209928" name="Rectangle 3"/>
          <p:cNvSpPr>
            <a:spLocks noGrp="1" noChangeArrowheads="1"/>
          </p:cNvSpPr>
          <p:nvPr>
            <p:ph type="body" idx="4294967295"/>
          </p:nvPr>
        </p:nvSpPr>
        <p:spPr>
          <a:xfrm>
            <a:off x="685800" y="1905000"/>
            <a:ext cx="8077200" cy="1600200"/>
          </a:xfrm>
        </p:spPr>
        <p:txBody>
          <a:bodyPr/>
          <a:lstStyle/>
          <a:p>
            <a:pPr marL="571500" indent="-571500" defTabSz="914400" eaLnBrk="1" hangingPunct="1"/>
            <a:r>
              <a:rPr lang="en-US" smtClean="0"/>
              <a:t>Translate from X to the standardized normal (the “Z” distribution) by </a:t>
            </a:r>
            <a:r>
              <a:rPr lang="en-US" smtClean="0">
                <a:solidFill>
                  <a:schemeClr val="folHlink"/>
                </a:solidFill>
              </a:rPr>
              <a:t>subtracting the mean</a:t>
            </a:r>
            <a:r>
              <a:rPr lang="en-US" smtClean="0"/>
              <a:t> of X and </a:t>
            </a:r>
            <a:r>
              <a:rPr lang="en-US" smtClean="0">
                <a:solidFill>
                  <a:schemeClr val="folHlink"/>
                </a:solidFill>
              </a:rPr>
              <a:t>dividing by its standard deviation</a:t>
            </a:r>
            <a:r>
              <a:rPr lang="en-US" smtClean="0"/>
              <a:t>:</a:t>
            </a:r>
          </a:p>
        </p:txBody>
      </p:sp>
      <p:graphicFrame>
        <p:nvGraphicFramePr>
          <p:cNvPr id="209924" name="Object 4"/>
          <p:cNvGraphicFramePr>
            <a:graphicFrameLocks noChangeAspect="1"/>
          </p:cNvGraphicFramePr>
          <p:nvPr/>
        </p:nvGraphicFramePr>
        <p:xfrm>
          <a:off x="3117850" y="3657600"/>
          <a:ext cx="2835275" cy="1579563"/>
        </p:xfrm>
        <a:graphic>
          <a:graphicData uri="http://schemas.openxmlformats.org/presentationml/2006/ole">
            <p:oleObj spid="_x0000_s209924" name="Equation" r:id="rId3" imgW="647640" imgH="393480" progId="Equation.3">
              <p:embed/>
            </p:oleObj>
          </a:graphicData>
        </a:graphic>
      </p:graphicFrame>
      <p:sp>
        <p:nvSpPr>
          <p:cNvPr id="209929" name="Text Box 5"/>
          <p:cNvSpPr txBox="1">
            <a:spLocks noChangeArrowheads="1"/>
          </p:cNvSpPr>
          <p:nvPr/>
        </p:nvSpPr>
        <p:spPr bwMode="auto">
          <a:xfrm>
            <a:off x="609600" y="5562600"/>
            <a:ext cx="8305800" cy="955675"/>
          </a:xfrm>
          <a:prstGeom prst="rect">
            <a:avLst/>
          </a:prstGeom>
          <a:solidFill>
            <a:srgbClr val="C7DAF7"/>
          </a:solidFill>
          <a:ln w="9525">
            <a:solidFill>
              <a:schemeClr val="tx1"/>
            </a:solidFill>
            <a:miter lim="800000"/>
            <a:headEnd/>
            <a:tailEnd/>
          </a:ln>
        </p:spPr>
        <p:txBody>
          <a:bodyPr>
            <a:spAutoFit/>
          </a:bodyPr>
          <a:lstStyle/>
          <a:p>
            <a:pPr algn="ctr">
              <a:spcBef>
                <a:spcPct val="50000"/>
              </a:spcBef>
            </a:pPr>
            <a:r>
              <a:rPr lang="en-US" sz="2800"/>
              <a:t>The Z distribution always has mean = 0 and standard deviation = 1</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enHall1">
  <a:themeElements>
    <a:clrScheme name="PrenHall1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PrenHall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PrenHall1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PrenHall1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PrenHall1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PrenHall1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PrenHall1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PrenHall1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PrenHall1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1574</TotalTime>
  <Pages>20</Pages>
  <Words>2684</Words>
  <Application>Microsoft Office PowerPoint</Application>
  <PresentationFormat>On-screen Show (4:3)</PresentationFormat>
  <Paragraphs>635</Paragraphs>
  <Slides>65</Slides>
  <Notes>7</Notes>
  <HiddenSlides>0</HiddenSlides>
  <MMClips>0</MMClips>
  <ScaleCrop>false</ScaleCrop>
  <HeadingPairs>
    <vt:vector size="8" baseType="variant">
      <vt:variant>
        <vt:lpstr>Fonts Used</vt:lpstr>
      </vt:variant>
      <vt:variant>
        <vt:i4>5</vt:i4>
      </vt:variant>
      <vt:variant>
        <vt:lpstr>Design Template</vt:lpstr>
      </vt:variant>
      <vt:variant>
        <vt:i4>2</vt:i4>
      </vt:variant>
      <vt:variant>
        <vt:lpstr>Embedded OLE Servers</vt:lpstr>
      </vt:variant>
      <vt:variant>
        <vt:i4>2</vt:i4>
      </vt:variant>
      <vt:variant>
        <vt:lpstr>Slide Titles</vt:lpstr>
      </vt:variant>
      <vt:variant>
        <vt:i4>65</vt:i4>
      </vt:variant>
    </vt:vector>
  </HeadingPairs>
  <TitlesOfParts>
    <vt:vector size="74" baseType="lpstr">
      <vt:lpstr>Arial</vt:lpstr>
      <vt:lpstr>Wingdings</vt:lpstr>
      <vt:lpstr>Symbol</vt:lpstr>
      <vt:lpstr>Times New Roman</vt:lpstr>
      <vt:lpstr>System</vt:lpstr>
      <vt:lpstr>PrenHall1</vt:lpstr>
      <vt:lpstr>PrenHall1</vt:lpstr>
      <vt:lpstr>Equation</vt:lpstr>
      <vt:lpstr>Worksheet</vt:lpstr>
      <vt:lpstr>Slide 1</vt:lpstr>
      <vt:lpstr>Learning Objectives</vt:lpstr>
      <vt:lpstr>Continuous Probability Distributions</vt:lpstr>
      <vt:lpstr>The Normal Distribution</vt:lpstr>
      <vt:lpstr>The Normal Distribution Density Function</vt:lpstr>
      <vt:lpstr>Slide 6</vt:lpstr>
      <vt:lpstr>The Normal Distribution Shape</vt:lpstr>
      <vt:lpstr>The Standardized Normal</vt:lpstr>
      <vt:lpstr>Translation to the Standardized Normal Distribution</vt:lpstr>
      <vt:lpstr>The Standardized Normal Probability Density Function</vt:lpstr>
      <vt:lpstr>The Standardized  Normal Distribution</vt:lpstr>
      <vt:lpstr>Example</vt:lpstr>
      <vt:lpstr>Comparing  X  and  Z  units</vt:lpstr>
      <vt:lpstr>Finding Normal Probabilities  </vt:lpstr>
      <vt:lpstr>Probability as  Area Under the Curve</vt:lpstr>
      <vt:lpstr>The Standardized Normal Table</vt:lpstr>
      <vt:lpstr>The Standardized Normal Table</vt:lpstr>
      <vt:lpstr>General Procedure for Finding Normal Probabilities</vt:lpstr>
      <vt:lpstr>Finding Normal Probabilities</vt:lpstr>
      <vt:lpstr>Slide 20</vt:lpstr>
      <vt:lpstr>Solution: Finding P(Z &lt; 0.12)</vt:lpstr>
      <vt:lpstr> Finding Normal Upper Tail Probabilities</vt:lpstr>
      <vt:lpstr> Finding Normal Upper Tail Probabilities</vt:lpstr>
      <vt:lpstr>Finding a Normal Probability Between Two Values</vt:lpstr>
      <vt:lpstr>Solution: Finding P(0 &lt; Z &lt; 0.12)</vt:lpstr>
      <vt:lpstr>Probabilities in the Lower Tail </vt:lpstr>
      <vt:lpstr>Probabilities in the Lower Tail </vt:lpstr>
      <vt:lpstr>Empirical Rules</vt:lpstr>
      <vt:lpstr>The Empirical Rule</vt:lpstr>
      <vt:lpstr>Given a Normal Probability Find the X Value</vt:lpstr>
      <vt:lpstr>Finding the X value for a Known Probability</vt:lpstr>
      <vt:lpstr>Find the Z value for  20% in the Lower Tail</vt:lpstr>
      <vt:lpstr>Finding the X value</vt:lpstr>
      <vt:lpstr>Evaluating Normality</vt:lpstr>
      <vt:lpstr>Evaluating Normality</vt:lpstr>
      <vt:lpstr>Evaluating Normality</vt:lpstr>
      <vt:lpstr>Constructing A Normal Probability Plot</vt:lpstr>
      <vt:lpstr>The Normal Probability Plot Interpretation</vt:lpstr>
      <vt:lpstr>Normal Probability Plot Interpretation</vt:lpstr>
      <vt:lpstr>Evaluating Normality An Example:  Bond Funds Returns</vt:lpstr>
      <vt:lpstr>Evaluating Normality An Example:  Bond Funds Returns</vt:lpstr>
      <vt:lpstr>Evaluating Normality An Example:  Bond Funds Returns</vt:lpstr>
      <vt:lpstr>Evaluating Normality An Example:  Mutual Funds Returns</vt:lpstr>
      <vt:lpstr>The Uniform Distribution</vt:lpstr>
      <vt:lpstr>The Uniform Distribution</vt:lpstr>
      <vt:lpstr>Properties of the  Uniform Distribution</vt:lpstr>
      <vt:lpstr>Uniform Distribution Example</vt:lpstr>
      <vt:lpstr>Uniform Distribution Example</vt:lpstr>
      <vt:lpstr>The Exponential Distribution</vt:lpstr>
      <vt:lpstr>The Exponential Distribution</vt:lpstr>
      <vt:lpstr>Exponential Distribution  Example</vt:lpstr>
      <vt:lpstr>The Exponential Distribution In Excel</vt:lpstr>
      <vt:lpstr>Normal Approximation to the Binomial Distribution</vt:lpstr>
      <vt:lpstr>Normal Approximation to the Binomial Distribution</vt:lpstr>
      <vt:lpstr>Normal Approximation to the Binomial Distribution</vt:lpstr>
      <vt:lpstr>Using the Normal Approximation  to the Binomial Distribution</vt:lpstr>
      <vt:lpstr>Chapter Summary</vt:lpstr>
      <vt:lpstr>Slide 58</vt:lpstr>
      <vt:lpstr>Learning Objective</vt:lpstr>
      <vt:lpstr>Normal Approximation to the Binomial Distribution</vt:lpstr>
      <vt:lpstr>Normal Approximation to the Binomial Distribution</vt:lpstr>
      <vt:lpstr>Normal Approximation to the Binomial Distribution</vt:lpstr>
      <vt:lpstr>Using the Normal Approximation  to the Binomial Distribution</vt:lpstr>
      <vt:lpstr>Summary</vt:lpstr>
      <vt:lpstr>Slide 65</vt:lpstr>
    </vt:vector>
  </TitlesOfParts>
  <Company>University of San Diego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Business Statistics, 10/e</dc:title>
  <dc:subject>Chapter 6</dc:subject>
  <dc:creator>Dirk Yandell</dc:creator>
  <cp:keywords/>
  <dc:description/>
  <cp:lastModifiedBy>UMURRM2</cp:lastModifiedBy>
  <cp:revision>118</cp:revision>
  <cp:lastPrinted>1998-11-22T23:37:53Z</cp:lastPrinted>
  <dcterms:created xsi:type="dcterms:W3CDTF">2001-01-25T15:44:29Z</dcterms:created>
  <dcterms:modified xsi:type="dcterms:W3CDTF">2010-03-17T14:38:11Z</dcterms:modified>
</cp:coreProperties>
</file>