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76" r:id="rId4"/>
    <p:sldId id="277" r:id="rId5"/>
    <p:sldId id="278" r:id="rId6"/>
    <p:sldId id="265" r:id="rId7"/>
    <p:sldId id="266" r:id="rId8"/>
    <p:sldId id="267" r:id="rId9"/>
    <p:sldId id="268" r:id="rId10"/>
    <p:sldId id="269" r:id="rId11"/>
    <p:sldId id="27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9900"/>
    <a:srgbClr val="C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8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3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2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7239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3058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8C615-DA74-2D2B-5AD7-5E90AA884C83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B873C8-F3F2-C870-442A-9DBEE1451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717792"/>
              <a:ext cx="9144000" cy="1402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11118A-2882-A508-E5D5-CD208DC62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71779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09691-EF39-4195-F6F2-3ED1EBD99C63}"/>
                </a:ext>
              </a:extLst>
            </p:cNvPr>
            <p:cNvSpPr/>
            <p:nvPr userDrawn="1"/>
          </p:nvSpPr>
          <p:spPr>
            <a:xfrm>
              <a:off x="0" y="0"/>
              <a:ext cx="9062720" cy="6717792"/>
            </a:xfrm>
            <a:prstGeom prst="rect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85923826"/>
      </p:ext>
    </p:extLst>
  </p:cSld>
  <p:clrMapOvr>
    <a:masterClrMapping/>
  </p:clrMapOvr>
  <p:transition spd="slow" advClick="0" advTm="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5BFB9-9AC8-2A52-3CB9-00E446780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8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98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68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F62C6-C702-B7DD-159D-2FB2D2DDB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6E760-F318-777B-5615-F2690171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717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9AE359-F9AD-E811-8F2F-F8F7C7D607B5}"/>
              </a:ext>
            </a:extLst>
          </p:cNvPr>
          <p:cNvSpPr/>
          <p:nvPr userDrawn="1"/>
        </p:nvSpPr>
        <p:spPr>
          <a:xfrm>
            <a:off x="0" y="0"/>
            <a:ext cx="9144000" cy="6717792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62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04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ED5D-B9A4-0644-89FF-110A4086A30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F6FC-1739-2F4E-BD8F-DD1591AC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2411133"/>
            <a:ext cx="6683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TSI210 -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Struktur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Baja II</a:t>
            </a:r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" y="396496"/>
            <a:ext cx="2387680" cy="9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76060"/>
            <a:ext cx="9144000" cy="28194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0000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DEF5786-F773-E939-A19A-C2FF797439B7}"/>
              </a:ext>
            </a:extLst>
          </p:cNvPr>
          <p:cNvSpPr txBox="1">
            <a:spLocks/>
          </p:cNvSpPr>
          <p:nvPr/>
        </p:nvSpPr>
        <p:spPr bwMode="auto">
          <a:xfrm>
            <a:off x="744714" y="4074160"/>
            <a:ext cx="670560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>
                <a:latin typeface="Calibri" panose="020F0502020204030204" pitchFamily="34" charset="0"/>
              </a:rPr>
              <a:t>Balok</a:t>
            </a:r>
            <a:r>
              <a:rPr lang="en-US" altLang="en-US" b="1" dirty="0">
                <a:latin typeface="Calibri" panose="020F0502020204030204" pitchFamily="34" charset="0"/>
              </a:rPr>
              <a:t> Baja </a:t>
            </a:r>
            <a:r>
              <a:rPr lang="en-US" altLang="en-US" b="1" dirty="0" err="1">
                <a:latin typeface="Calibri" panose="020F0502020204030204" pitchFamily="34" charset="0"/>
              </a:rPr>
              <a:t>Komposit</a:t>
            </a:r>
            <a:r>
              <a:rPr lang="en-US" altLang="en-US" b="1" dirty="0">
                <a:latin typeface="Calibri" panose="020F0502020204030204" pitchFamily="34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43245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F4FCD-FE23-2390-1325-193BDAAE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50813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Contoh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267DD1A-C7B0-1D4D-750B-2F3F9081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" y="950913"/>
            <a:ext cx="74980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Induk</a:t>
            </a:r>
            <a:r>
              <a:rPr lang="en-US" altLang="en-US" dirty="0"/>
              <a:t>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jembatan</a:t>
            </a:r>
            <a:r>
              <a:rPr lang="en-US" altLang="en-US" dirty="0"/>
              <a:t> </a:t>
            </a:r>
            <a:r>
              <a:rPr lang="en-US" altLang="en-US" dirty="0" err="1"/>
              <a:t>direncakana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gelagar</a:t>
            </a:r>
            <a:r>
              <a:rPr lang="en-US" altLang="en-US" dirty="0"/>
              <a:t> </a:t>
            </a:r>
            <a:r>
              <a:rPr lang="en-US" altLang="en-US" dirty="0" err="1"/>
              <a:t>menerus</a:t>
            </a:r>
            <a:r>
              <a:rPr lang="en-US" altLang="en-US" dirty="0"/>
              <a:t> </a:t>
            </a:r>
            <a:r>
              <a:rPr lang="en-US" altLang="en-US" dirty="0" err="1"/>
              <a:t>diatas</a:t>
            </a:r>
            <a:r>
              <a:rPr lang="en-US" altLang="en-US" dirty="0"/>
              <a:t> 4 </a:t>
            </a:r>
            <a:r>
              <a:rPr lang="en-US" altLang="en-US" dirty="0" err="1"/>
              <a:t>tumpuan</a:t>
            </a:r>
            <a:r>
              <a:rPr lang="en-US" altLang="en-US" dirty="0"/>
              <a:t> 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3842E776-04FF-FE52-A174-6B85418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635126"/>
            <a:ext cx="3970338" cy="26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00F257-7159-7175-4AE8-59C13ED1B631}"/>
              </a:ext>
            </a:extLst>
          </p:cNvPr>
          <p:cNvSpPr/>
          <p:nvPr/>
        </p:nvSpPr>
        <p:spPr>
          <a:xfrm>
            <a:off x="715962" y="4241800"/>
            <a:ext cx="80927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err="1">
                <a:latin typeface="Arial" charset="0"/>
                <a:cs typeface="Arial" charset="0"/>
              </a:rPr>
              <a:t>Diminta</a:t>
            </a:r>
            <a:r>
              <a:rPr lang="en-US" dirty="0">
                <a:latin typeface="Arial" charset="0"/>
                <a:cs typeface="Arial" charset="0"/>
              </a:rPr>
              <a:t> :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Hitung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muatan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Hidup</a:t>
            </a:r>
            <a:r>
              <a:rPr lang="en-US" dirty="0">
                <a:latin typeface="Arial" charset="0"/>
                <a:cs typeface="Arial" charset="0"/>
              </a:rPr>
              <a:t> p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q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Hitung</a:t>
            </a:r>
            <a:r>
              <a:rPr lang="en-US" dirty="0">
                <a:latin typeface="Arial" charset="0"/>
                <a:cs typeface="Arial" charset="0"/>
              </a:rPr>
              <a:t> M </a:t>
            </a:r>
            <a:r>
              <a:rPr lang="en-US" baseline="-25000" dirty="0">
                <a:latin typeface="Arial" charset="0"/>
                <a:cs typeface="Arial" charset="0"/>
              </a:rPr>
              <a:t>max </a:t>
            </a:r>
            <a:r>
              <a:rPr lang="en-US" dirty="0" err="1">
                <a:latin typeface="Arial" charset="0"/>
                <a:cs typeface="Arial" charset="0"/>
              </a:rPr>
              <a:t>akibat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muatan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hidup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bila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dipakai</a:t>
            </a:r>
            <a:r>
              <a:rPr lang="en-US" dirty="0">
                <a:latin typeface="Arial" charset="0"/>
                <a:cs typeface="Arial" charset="0"/>
              </a:rPr>
              <a:t> H Beam 50x50x5 </a:t>
            </a:r>
            <a:r>
              <a:rPr lang="en-US" dirty="0" err="1">
                <a:latin typeface="Arial" charset="0"/>
                <a:cs typeface="Arial" charset="0"/>
              </a:rPr>
              <a:t>Bj</a:t>
            </a:r>
            <a:r>
              <a:rPr lang="en-US" dirty="0">
                <a:latin typeface="Arial" charset="0"/>
                <a:cs typeface="Arial" charset="0"/>
              </a:rPr>
              <a:t> 37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lantai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komposit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beton</a:t>
            </a:r>
            <a:r>
              <a:rPr lang="en-US" dirty="0">
                <a:latin typeface="Arial" charset="0"/>
                <a:cs typeface="Arial" charset="0"/>
              </a:rPr>
              <a:t> K 175 </a:t>
            </a:r>
            <a:r>
              <a:rPr lang="en-US" dirty="0" err="1">
                <a:latin typeface="Arial" charset="0"/>
                <a:cs typeface="Arial" charset="0"/>
              </a:rPr>
              <a:t>tentukan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lebar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beton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komposit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Bila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dipakai</a:t>
            </a:r>
            <a:r>
              <a:rPr lang="en-US" dirty="0">
                <a:latin typeface="Arial" charset="0"/>
                <a:cs typeface="Arial" charset="0"/>
              </a:rPr>
              <a:t> shear connector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kekuatan</a:t>
            </a:r>
            <a:r>
              <a:rPr lang="en-US" dirty="0">
                <a:latin typeface="Arial" charset="0"/>
                <a:cs typeface="Arial" charset="0"/>
              </a:rPr>
              <a:t> 4000 kg, </a:t>
            </a:r>
            <a:r>
              <a:rPr lang="en-US" dirty="0" err="1">
                <a:latin typeface="Arial" charset="0"/>
                <a:cs typeface="Arial" charset="0"/>
              </a:rPr>
              <a:t>berapa</a:t>
            </a:r>
            <a:r>
              <a:rPr lang="en-US" dirty="0">
                <a:latin typeface="Arial" charset="0"/>
                <a:cs typeface="Arial" charset="0"/>
              </a:rPr>
              <a:t> shear connector yang </a:t>
            </a:r>
            <a:r>
              <a:rPr lang="en-US" dirty="0" err="1">
                <a:latin typeface="Arial" charset="0"/>
                <a:cs typeface="Arial" charset="0"/>
              </a:rPr>
              <a:t>dibutuhkan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 advClick="0" advTm="1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F4FCD-FE23-2390-1325-193BDAAE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50813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Tugas</a:t>
            </a:r>
            <a:r>
              <a:rPr lang="en-US" b="1" dirty="0">
                <a:solidFill>
                  <a:srgbClr val="FF0000"/>
                </a:solidFill>
              </a:rPr>
              <a:t> 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5C8E4-ED74-A2AF-1E72-F9AB3928F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93443"/>
              </p:ext>
            </p:extLst>
          </p:nvPr>
        </p:nvGraphicFramePr>
        <p:xfrm>
          <a:off x="3058010" y="281757"/>
          <a:ext cx="5953909" cy="2499360"/>
        </p:xfrm>
        <a:graphic>
          <a:graphicData uri="http://schemas.openxmlformats.org/drawingml/2006/table">
            <a:tbl>
              <a:tblPr/>
              <a:tblGrid>
                <a:gridCol w="1851215">
                  <a:extLst>
                    <a:ext uri="{9D8B030D-6E8A-4147-A177-3AD203B41FA5}">
                      <a16:colId xmlns:a16="http://schemas.microsoft.com/office/drawing/2014/main" val="2545550600"/>
                    </a:ext>
                  </a:extLst>
                </a:gridCol>
                <a:gridCol w="2051347">
                  <a:extLst>
                    <a:ext uri="{9D8B030D-6E8A-4147-A177-3AD203B41FA5}">
                      <a16:colId xmlns:a16="http://schemas.microsoft.com/office/drawing/2014/main" val="1481991414"/>
                    </a:ext>
                  </a:extLst>
                </a:gridCol>
                <a:gridCol w="2051347">
                  <a:extLst>
                    <a:ext uri="{9D8B030D-6E8A-4147-A177-3AD203B41FA5}">
                      <a16:colId xmlns:a16="http://schemas.microsoft.com/office/drawing/2014/main" val="953714535"/>
                    </a:ext>
                  </a:extLst>
                </a:gridCol>
              </a:tblGrid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16727"/>
                  </a:ext>
                </a:extLst>
              </a:tr>
              <a:tr h="185839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Judul Tugas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ID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Pendahuluan Komposit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49199"/>
                  </a:ext>
                </a:extLst>
              </a:tr>
              <a:tr h="63762">
                <a:tc row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Deskripsi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Ketentuan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57085"/>
                  </a:ext>
                </a:extLst>
              </a:tr>
              <a:tr h="2494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43198"/>
                  </a:ext>
                </a:extLst>
              </a:tr>
              <a:tr h="123038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Luaran/Output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Jadwal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05046"/>
                  </a:ext>
                </a:extLst>
              </a:tr>
              <a:tr h="247999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Tugas dikumpulkan paling lambat satu minggu setelah tugas diberikan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49367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10936"/>
                  </a:ext>
                </a:extLst>
              </a:tr>
              <a:tr h="62374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Penilaian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Bobot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Kriteria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23944"/>
                  </a:ext>
                </a:extLst>
              </a:tr>
              <a:tr h="269146">
                <a:tc>
                  <a:txBody>
                    <a:bodyPr/>
                    <a:lstStyle/>
                    <a:p>
                      <a:r>
                        <a:rPr lang="en-ID" sz="9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Bobot nilai yang digunakan adalah 10 – 100 dengan nilai tertinggi adalah 10 dan terendah adalah 100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06793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170"/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31736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Daftar Pustaka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644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14836F-15A5-65BE-9EE4-DBA2879D4F54}"/>
              </a:ext>
            </a:extLst>
          </p:cNvPr>
          <p:cNvSpPr txBox="1"/>
          <p:nvPr/>
        </p:nvSpPr>
        <p:spPr>
          <a:xfrm>
            <a:off x="833045" y="3613101"/>
            <a:ext cx="7477910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Bagaimana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baja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konstruksi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perhatikan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mendesain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konstruksi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baja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Sebutkan tipe-tipe struktur komposit dan apa keuntungan dan kerugian dari struktur komposit. 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49387"/>
      </p:ext>
    </p:extLst>
  </p:cSld>
  <p:clrMapOvr>
    <a:masterClrMapping/>
  </p:clrMapOvr>
  <p:transition spd="slow" advClick="0" advTm="1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58" y="2537075"/>
            <a:ext cx="2667769" cy="19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4BBCD-F059-0DCB-F769-56E11127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52412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Konstruksi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Komposit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1" name="Picture 4" descr="349px-M1_Fig18">
            <a:extLst>
              <a:ext uri="{FF2B5EF4-FFF2-40B4-BE49-F238E27FC236}">
                <a16:creationId xmlns:a16="http://schemas.microsoft.com/office/drawing/2014/main" id="{EC27F3E8-578A-4FA2-393C-5DD9D4D7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014412"/>
            <a:ext cx="33305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48345694-EE15-8B35-2D37-131E2E64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45000"/>
            <a:ext cx="8763000" cy="13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lantai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konstruksi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menahan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hidup</a:t>
            </a:r>
            <a:r>
              <a:rPr lang="en-US" altLang="en-US" dirty="0"/>
              <a:t> </a:t>
            </a:r>
            <a:r>
              <a:rPr lang="en-US" altLang="en-US" dirty="0" err="1"/>
              <a:t>melainkan</a:t>
            </a:r>
            <a:r>
              <a:rPr lang="en-US" altLang="en-US" dirty="0"/>
              <a:t> juga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.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penutup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flens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menambah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slow" advClick="0" advTm="1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A4AD43-7BBF-1DD0-74EA-A7DE7A71E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680" y="15240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Keuntungan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Konstruksi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Komposit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394D928-2394-18C5-DAEE-0D590B9B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" y="914400"/>
            <a:ext cx="791464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en-US" dirty="0"/>
              <a:t> 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lantai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pemanfaatan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tekan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hampir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tertekan</a:t>
            </a:r>
            <a:r>
              <a:rPr lang="en-US" altLang="en-US" dirty="0"/>
              <a:t>. </a:t>
            </a: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sebagian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dibiarkan</a:t>
            </a:r>
            <a:r>
              <a:rPr lang="en-US" altLang="en-US" dirty="0"/>
              <a:t> </a:t>
            </a:r>
            <a:r>
              <a:rPr lang="en-US" altLang="en-US" dirty="0" err="1"/>
              <a:t>tertarik</a:t>
            </a:r>
            <a:r>
              <a:rPr lang="en-US" altLang="en-US" dirty="0"/>
              <a:t>. Hal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pada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. </a:t>
            </a:r>
            <a:r>
              <a:rPr lang="en-US" altLang="en-US" dirty="0" err="1"/>
              <a:t>Akibatnya</a:t>
            </a:r>
            <a:r>
              <a:rPr lang="en-US" altLang="en-US" dirty="0"/>
              <a:t> </a:t>
            </a:r>
            <a:r>
              <a:rPr lang="en-US" altLang="en-US" dirty="0" err="1"/>
              <a:t>berat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yang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berkurang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dan </a:t>
            </a:r>
            <a:r>
              <a:rPr lang="en-US" altLang="en-US" dirty="0" err="1"/>
              <a:t>bentang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penampang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bentang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).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kekakuan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penampang</a:t>
            </a:r>
            <a:r>
              <a:rPr lang="en-US" altLang="en-US" dirty="0"/>
              <a:t> non-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defleksi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, </a:t>
            </a:r>
            <a:r>
              <a:rPr lang="en-US" altLang="en-US" dirty="0" err="1"/>
              <a:t>sekitar</a:t>
            </a:r>
            <a:r>
              <a:rPr lang="en-US" altLang="en-US" dirty="0"/>
              <a:t> 20% - 30%.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memikul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‘overload, </a:t>
            </a:r>
            <a:r>
              <a:rPr lang="en-US" altLang="en-US" dirty="0" err="1"/>
              <a:t>konstruksi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juga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konstruksi</a:t>
            </a:r>
            <a:r>
              <a:rPr lang="en-US" altLang="en-US" dirty="0"/>
              <a:t> non-</a:t>
            </a:r>
            <a:r>
              <a:rPr lang="en-US" altLang="en-US" dirty="0" err="1"/>
              <a:t>komposit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dirty="0" err="1"/>
              <a:t>Keuntungan</a:t>
            </a:r>
            <a:r>
              <a:rPr lang="en-US" altLang="en-US" dirty="0"/>
              <a:t> lain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konstniksi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berkurangnya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lantai</a:t>
            </a:r>
            <a:r>
              <a:rPr lang="en-US" altLang="en-US" dirty="0"/>
              <a:t> </a:t>
            </a:r>
            <a:r>
              <a:rPr lang="en-US" altLang="en-US" dirty="0" err="1"/>
              <a:t>terutama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bangunan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menghemat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</a:t>
            </a:r>
            <a:r>
              <a:rPr lang="en-US" altLang="en-US" dirty="0" err="1"/>
              <a:t>dinding</a:t>
            </a:r>
            <a:r>
              <a:rPr lang="en-US" altLang="en-US" dirty="0"/>
              <a:t>, plumbing, </a:t>
            </a:r>
            <a:r>
              <a:rPr lang="en-US" altLang="en-US" dirty="0" err="1"/>
              <a:t>elektrikal</a:t>
            </a:r>
            <a:r>
              <a:rPr lang="en-US" altLang="en-US" dirty="0"/>
              <a:t>, elevator, dan </a:t>
            </a:r>
            <a:r>
              <a:rPr lang="en-US" altLang="en-US" dirty="0" err="1"/>
              <a:t>pondasi</a:t>
            </a:r>
            <a:r>
              <a:rPr lang="en-US" altLang="en-US" dirty="0"/>
              <a:t>. Juga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berkukangnya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penghematan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</a:t>
            </a:r>
            <a:r>
              <a:rPr lang="en-US" altLang="en-US" dirty="0" err="1"/>
              <a:t>pelindung</a:t>
            </a:r>
            <a:r>
              <a:rPr lang="en-US" altLang="en-US" dirty="0"/>
              <a:t> </a:t>
            </a:r>
            <a:r>
              <a:rPr lang="en-US" altLang="en-US" dirty="0" err="1"/>
              <a:t>kebakaran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dirty="0" err="1"/>
              <a:t>Kerugian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konstruksi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finishing dan </a:t>
            </a:r>
            <a:r>
              <a:rPr lang="en-US" altLang="en-US" dirty="0" err="1"/>
              <a:t>pemasangan</a:t>
            </a:r>
            <a:r>
              <a:rPr lang="en-US" altLang="en-US" dirty="0"/>
              <a:t> shear connector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pengurangan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</a:t>
            </a:r>
            <a:r>
              <a:rPr lang="en-US" altLang="en-US" dirty="0" err="1"/>
              <a:t>reduksi</a:t>
            </a:r>
            <a:r>
              <a:rPr lang="en-US" altLang="en-US" dirty="0"/>
              <a:t> </a:t>
            </a:r>
            <a:r>
              <a:rPr lang="en-US" altLang="en-US" dirty="0" err="1"/>
              <a:t>dimensi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. Hal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bentang</a:t>
            </a:r>
            <a:r>
              <a:rPr lang="en-US" altLang="en-US" dirty="0"/>
              <a:t> </a:t>
            </a:r>
            <a:r>
              <a:rPr lang="en-US" altLang="en-US" dirty="0" err="1"/>
              <a:t>pendek</a:t>
            </a:r>
            <a:r>
              <a:rPr lang="en-US" altLang="en-US" dirty="0"/>
              <a:t> dan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berat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slow" advClick="0" advTm="1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7B96D-1947-578E-0C22-3ECF8E635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6576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Tumpuan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Sementara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52ED2E6-641D-370A-3EBA-2D98AA0A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2720"/>
            <a:ext cx="807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AutoNum type="arabicPeriod"/>
            </a:pPr>
            <a:r>
              <a:rPr lang="en-US" altLang="en-US" dirty="0" err="1"/>
              <a:t>Kesulitan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pelaksanaan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lendutan</a:t>
            </a:r>
            <a:r>
              <a:rPr lang="en-US" altLang="en-US" dirty="0"/>
              <a:t> </a:t>
            </a:r>
            <a:r>
              <a:rPr lang="en-US" altLang="en-US" dirty="0" err="1"/>
              <a:t>sokongan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ts val="1200"/>
              </a:spcBef>
              <a:buFontTx/>
              <a:buAutoNum type="arabicPeriod"/>
            </a:pPr>
            <a:r>
              <a:rPr lang="en-US" altLang="en-US" dirty="0" err="1"/>
              <a:t>Kekuatan</a:t>
            </a:r>
            <a:r>
              <a:rPr lang="en-US" altLang="en-US" dirty="0"/>
              <a:t> ultimate (batas)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dan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sokongan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 Jika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sokongan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ultimate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ts val="1200"/>
              </a:spcBef>
              <a:buFontTx/>
              <a:buAutoNum type="arabicPeriod"/>
            </a:pP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mengeras</a:t>
            </a:r>
            <a:r>
              <a:rPr lang="en-US" altLang="en-US" dirty="0"/>
              <a:t> dan </a:t>
            </a:r>
            <a:r>
              <a:rPr lang="en-US" altLang="en-US" dirty="0" err="1"/>
              <a:t>sokongan</a:t>
            </a:r>
            <a:r>
              <a:rPr lang="en-US" altLang="en-US" dirty="0"/>
              <a:t> </a:t>
            </a:r>
            <a:r>
              <a:rPr lang="en-US" altLang="en-US" dirty="0" err="1"/>
              <a:t>dilepas</a:t>
            </a:r>
            <a:r>
              <a:rPr lang="en-US" altLang="en-US" dirty="0"/>
              <a:t>,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ikut</a:t>
            </a:r>
            <a:r>
              <a:rPr lang="en-US" altLang="en-US" dirty="0"/>
              <a:t> </a:t>
            </a:r>
            <a:r>
              <a:rPr lang="en-US" altLang="en-US" dirty="0" err="1"/>
              <a:t>memikul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mati</a:t>
            </a:r>
            <a:r>
              <a:rPr lang="en-US" altLang="en-US" dirty="0"/>
              <a:t>.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tertekan</a:t>
            </a:r>
            <a:r>
              <a:rPr lang="en-US" altLang="en-US" dirty="0"/>
              <a:t> dan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rangkak</a:t>
            </a:r>
            <a:r>
              <a:rPr lang="en-US" altLang="en-US" dirty="0"/>
              <a:t> dan </a:t>
            </a:r>
            <a:r>
              <a:rPr lang="en-US" altLang="en-US" dirty="0" err="1"/>
              <a:t>susut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arah</a:t>
            </a:r>
            <a:r>
              <a:rPr lang="en-US" altLang="en-US" dirty="0"/>
              <a:t> </a:t>
            </a:r>
            <a:r>
              <a:rPr lang="en-US" altLang="en-US" dirty="0" err="1"/>
              <a:t>sejajarbalok</a:t>
            </a:r>
            <a:r>
              <a:rPr lang="en-US" altLang="en-US" dirty="0"/>
              <a:t>. </a:t>
            </a:r>
            <a:r>
              <a:rPr lang="en-US" altLang="en-US" dirty="0" err="1"/>
              <a:t>Akibatnya</a:t>
            </a:r>
            <a:r>
              <a:rPr lang="en-US" altLang="en-US" dirty="0"/>
              <a:t> </a:t>
            </a:r>
            <a:r>
              <a:rPr lang="en-US" altLang="en-US" dirty="0" err="1"/>
              <a:t>tegangan</a:t>
            </a:r>
            <a:r>
              <a:rPr lang="en-US" altLang="en-US" dirty="0"/>
              <a:t> pada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berkurang</a:t>
            </a:r>
            <a:r>
              <a:rPr lang="en-US" altLang="en-US" dirty="0"/>
              <a:t> dan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bertambah</a:t>
            </a:r>
            <a:r>
              <a:rPr lang="en-US" altLang="en-US" dirty="0"/>
              <a:t>. </a:t>
            </a:r>
            <a:r>
              <a:rPr lang="en-US" altLang="en-US" dirty="0" err="1"/>
              <a:t>Akhirnya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mati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dipikul</a:t>
            </a:r>
            <a:r>
              <a:rPr lang="en-US" altLang="en-US" dirty="0"/>
              <a:t> oleh </a:t>
            </a:r>
            <a:r>
              <a:rPr lang="en-US" altLang="en-US" dirty="0" err="1"/>
              <a:t>balok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slow" advClick="0" advTm="1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15E6F-05D3-4D75-0AFE-322E31610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040" y="37592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>
                <a:solidFill>
                  <a:srgbClr val="FF0000"/>
                </a:solidFill>
              </a:rPr>
              <a:t>Lebar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Flens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Efektif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2FD78-FB82-A6B2-68A5-725FB8A7DD40}"/>
              </a:ext>
            </a:extLst>
          </p:cNvPr>
          <p:cNvSpPr/>
          <p:nvPr/>
        </p:nvSpPr>
        <p:spPr>
          <a:xfrm>
            <a:off x="538480" y="1158240"/>
            <a:ext cx="806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 err="1">
                <a:latin typeface="Arial" charset="0"/>
                <a:cs typeface="Arial" charset="0"/>
              </a:rPr>
              <a:t>Lebar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flens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efektif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maksimum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diijinkan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oleh</a:t>
            </a:r>
            <a:r>
              <a:rPr lang="en-US" dirty="0">
                <a:latin typeface="Arial" charset="0"/>
                <a:cs typeface="Arial" charset="0"/>
              </a:rPr>
              <a:t> AISC </a:t>
            </a:r>
            <a:r>
              <a:rPr lang="en-US" dirty="0" err="1">
                <a:latin typeface="Arial" charset="0"/>
                <a:cs typeface="Arial" charset="0"/>
              </a:rPr>
              <a:t>ditentukan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dari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nilai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berikut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¼ </a:t>
            </a:r>
            <a:r>
              <a:rPr lang="en-US" dirty="0" err="1">
                <a:latin typeface="Arial" charset="0"/>
                <a:cs typeface="Arial" charset="0"/>
              </a:rPr>
              <a:t>bentang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utama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terpanjang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’ </a:t>
            </a:r>
            <a:r>
              <a:rPr lang="en-US" dirty="0" err="1">
                <a:latin typeface="Arial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½ </a:t>
            </a:r>
            <a:r>
              <a:rPr lang="en-US" dirty="0" err="1">
                <a:latin typeface="Arial" charset="0"/>
                <a:cs typeface="Arial" charset="0"/>
              </a:rPr>
              <a:t>bentang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bersih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.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’ </a:t>
            </a:r>
            <a:r>
              <a:rPr lang="en-US" dirty="0" err="1">
                <a:latin typeface="Arial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8 kali </a:t>
            </a:r>
            <a:r>
              <a:rPr lang="en-US" dirty="0" err="1">
                <a:latin typeface="Arial" charset="0"/>
                <a:cs typeface="Arial" charset="0"/>
              </a:rPr>
              <a:t>tebal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pelat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0244" name="Picture 53">
            <a:extLst>
              <a:ext uri="{FF2B5EF4-FFF2-40B4-BE49-F238E27FC236}">
                <a16:creationId xmlns:a16="http://schemas.microsoft.com/office/drawing/2014/main" id="{6A021633-206C-14B7-4B67-0F1445F7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2"/>
          <a:stretch>
            <a:fillRect/>
          </a:stretch>
        </p:blipFill>
        <p:spPr bwMode="auto">
          <a:xfrm>
            <a:off x="2958286" y="3302000"/>
            <a:ext cx="3564433" cy="31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8D461B-0072-F159-360B-765D356FBA1A}"/>
              </a:ext>
            </a:extLst>
          </p:cNvPr>
          <p:cNvSpPr/>
          <p:nvPr/>
        </p:nvSpPr>
        <p:spPr>
          <a:xfrm>
            <a:off x="701040" y="944880"/>
            <a:ext cx="7965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 err="1">
                <a:latin typeface="Arial" charset="0"/>
                <a:cs typeface="Arial" charset="0"/>
              </a:rPr>
              <a:t>Jika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pelat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hanya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maka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nalai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berikut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ini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harus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’ </a:t>
            </a:r>
            <a:r>
              <a:rPr lang="en-US" dirty="0" err="1">
                <a:latin typeface="Arial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1/12 </a:t>
            </a:r>
            <a:r>
              <a:rPr lang="en-US" dirty="0" err="1">
                <a:latin typeface="Arial" charset="0"/>
                <a:cs typeface="Arial" charset="0"/>
              </a:rPr>
              <a:t>bentang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utama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terpanjang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’ </a:t>
            </a:r>
            <a:r>
              <a:rPr lang="en-US" dirty="0" err="1">
                <a:latin typeface="Arial" charset="0"/>
                <a:cs typeface="Arial" charset="0"/>
              </a:rPr>
              <a:t>lelbih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½ </a:t>
            </a:r>
            <a:r>
              <a:rPr lang="en-US" dirty="0" err="1">
                <a:latin typeface="Arial" charset="0"/>
                <a:cs typeface="Arial" charset="0"/>
              </a:rPr>
              <a:t>bentang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bersih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.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i="1" dirty="0">
                <a:latin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cs typeface="Arial" charset="0"/>
              </a:rPr>
              <a:t>’ </a:t>
            </a:r>
            <a:r>
              <a:rPr lang="en-US" dirty="0" err="1">
                <a:latin typeface="Arial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kecil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1/6 </a:t>
            </a:r>
            <a:r>
              <a:rPr lang="en-US" dirty="0" err="1">
                <a:latin typeface="Arial" charset="0"/>
                <a:cs typeface="Arial" charset="0"/>
              </a:rPr>
              <a:t>tebal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pelat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 advClick="0" advTm="1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6835F-5905-0379-D4BB-3D909792D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Perhitungan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Tegangan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Penampang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17D95266-EAEB-FCD0-261C-FA8CBB4D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3"/>
          <a:stretch>
            <a:fillRect/>
          </a:stretch>
        </p:blipFill>
        <p:spPr bwMode="auto">
          <a:xfrm>
            <a:off x="304800" y="914400"/>
            <a:ext cx="8321040" cy="36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642D7DE5-5668-A07B-B4DF-AA84B090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4795520"/>
            <a:ext cx="6532880" cy="15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>
            <a:extLst>
              <a:ext uri="{FF2B5EF4-FFF2-40B4-BE49-F238E27FC236}">
                <a16:creationId xmlns:a16="http://schemas.microsoft.com/office/drawing/2014/main" id="{BC0B8BD0-07BA-DAE6-F3A7-86E2D4D2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294640"/>
            <a:ext cx="7945120" cy="330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03800745-49D3-3068-14B4-37B7B5FE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45560"/>
            <a:ext cx="5354320" cy="24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extLst>
              <a:ext uri="{FF2B5EF4-FFF2-40B4-BE49-F238E27FC236}">
                <a16:creationId xmlns:a16="http://schemas.microsoft.com/office/drawing/2014/main" id="{BB12CE12-B8CA-2A8E-CBDE-D144B09A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24839"/>
            <a:ext cx="8032613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2621</TotalTime>
  <Words>586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riskiansyah</dc:creator>
  <cp:lastModifiedBy>sekretaris 01</cp:lastModifiedBy>
  <cp:revision>131</cp:revision>
  <dcterms:created xsi:type="dcterms:W3CDTF">2020-06-09T01:42:23Z</dcterms:created>
  <dcterms:modified xsi:type="dcterms:W3CDTF">2024-07-12T08:16:57Z</dcterms:modified>
</cp:coreProperties>
</file>